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29.jpg" ContentType="image/jpeg"/>
  <Override PartName="/ppt/media/image33.jpg" ContentType="image/jpeg"/>
  <Override PartName="/ppt/media/image34.jpg" ContentType="image/jpeg"/>
  <Override PartName="/ppt/media/image35.jpg" ContentType="image/jpeg"/>
  <Override PartName="/ppt/media/image65.jpg" ContentType="image/jpeg"/>
  <Override PartName="/ppt/media/image66.jpg" ContentType="image/jpeg"/>
  <Override PartName="/ppt/media/image108.jpg" ContentType="image/jpeg"/>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p:sldMasterIdLst>
    <p:sldMasterId id="2147483648" r:id="rId1"/>
  </p:sldMasterIdLst>
  <p:notesMasterIdLst>
    <p:notesMasterId r:id="rId109"/>
  </p:notesMasterIdLst>
  <p:sldIdLst>
    <p:sldId id="256" r:id="rId2"/>
    <p:sldId id="257" r:id="rId3"/>
    <p:sldId id="358" r:id="rId4"/>
    <p:sldId id="259" r:id="rId5"/>
    <p:sldId id="260" r:id="rId6"/>
    <p:sldId id="261" r:id="rId7"/>
    <p:sldId id="262" r:id="rId8"/>
    <p:sldId id="263" r:id="rId9"/>
    <p:sldId id="264" r:id="rId10"/>
    <p:sldId id="265" r:id="rId11"/>
    <p:sldId id="363" r:id="rId12"/>
    <p:sldId id="364" r:id="rId13"/>
    <p:sldId id="267" r:id="rId14"/>
    <p:sldId id="268" r:id="rId15"/>
    <p:sldId id="269" r:id="rId16"/>
    <p:sldId id="270" r:id="rId17"/>
    <p:sldId id="365" r:id="rId18"/>
    <p:sldId id="271" r:id="rId19"/>
    <p:sldId id="272" r:id="rId20"/>
    <p:sldId id="273" r:id="rId21"/>
    <p:sldId id="274" r:id="rId22"/>
    <p:sldId id="275" r:id="rId23"/>
    <p:sldId id="276" r:id="rId24"/>
    <p:sldId id="277" r:id="rId25"/>
    <p:sldId id="357" r:id="rId26"/>
    <p:sldId id="279" r:id="rId27"/>
    <p:sldId id="280" r:id="rId28"/>
    <p:sldId id="281" r:id="rId29"/>
    <p:sldId id="283" r:id="rId30"/>
    <p:sldId id="284" r:id="rId31"/>
    <p:sldId id="285" r:id="rId32"/>
    <p:sldId id="286" r:id="rId33"/>
    <p:sldId id="287" r:id="rId34"/>
    <p:sldId id="359" r:id="rId35"/>
    <p:sldId id="282"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60" r:id="rId89"/>
    <p:sldId id="362"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66" r:id="rId108"/>
  </p:sldIdLst>
  <p:sldSz cx="7772400" cy="10058400"/>
  <p:notesSz cx="7772400" cy="10058400"/>
  <p:defaultTextStyle>
    <a:defPPr>
      <a:defRPr kern="0"/>
    </a:def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4CFE7E-2363-8EEE-4283-A6085F47D791}" name="Katia Madelin Roque Molina" initials="KMRM" userId="S::katiamadelin.roquemolina.8953@student.uu.se::0ac450b4-6719-4ff5-b9fa-d8fe7fcc116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A39A"/>
    <a:srgbClr val="28AA91"/>
    <a:srgbClr val="1AAAA6"/>
    <a:srgbClr val="00BB9D"/>
    <a:srgbClr val="0EAE0E"/>
    <a:srgbClr val="73983F"/>
    <a:srgbClr val="50990C"/>
    <a:srgbClr val="003954"/>
    <a:srgbClr val="00AA8C"/>
    <a:srgbClr val="003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6DBEB5-7A7C-3E41-9298-05C01F43F6EA}" v="1" dt="2022-09-08T09:21:23.13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727"/>
  </p:normalViewPr>
  <p:slideViewPr>
    <p:cSldViewPr snapToGrid="0" snapToObjects="1">
      <p:cViewPr>
        <p:scale>
          <a:sx n="79" d="100"/>
          <a:sy n="79" d="100"/>
        </p:scale>
        <p:origin x="1192" y="144"/>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115" Type="http://schemas.microsoft.com/office/2018/10/relationships/authors" Targe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4825"/>
          </a:xfrm>
          <a:prstGeom prst="rect">
            <a:avLst/>
          </a:prstGeom>
        </p:spPr>
        <p:txBody>
          <a:bodyPr vert="horz" lIns="91440" tIns="45720" rIns="91440" bIns="45720" rtlCol="0"/>
          <a:lstStyle>
            <a:lvl1pPr algn="l">
              <a:defRPr sz="1200"/>
            </a:lvl1pPr>
          </a:lstStyle>
          <a:p>
            <a:endParaRPr lang="en-MT"/>
          </a:p>
        </p:txBody>
      </p:sp>
      <p:sp>
        <p:nvSpPr>
          <p:cNvPr id="3" name="Date Placeholder 2"/>
          <p:cNvSpPr>
            <a:spLocks noGrp="1"/>
          </p:cNvSpPr>
          <p:nvPr>
            <p:ph type="dt" idx="1"/>
          </p:nvPr>
        </p:nvSpPr>
        <p:spPr>
          <a:xfrm>
            <a:off x="4402138" y="0"/>
            <a:ext cx="3368675" cy="504825"/>
          </a:xfrm>
          <a:prstGeom prst="rect">
            <a:avLst/>
          </a:prstGeom>
        </p:spPr>
        <p:txBody>
          <a:bodyPr vert="horz" lIns="91440" tIns="45720" rIns="91440" bIns="45720" rtlCol="0"/>
          <a:lstStyle>
            <a:lvl1pPr algn="r">
              <a:defRPr sz="1200"/>
            </a:lvl1pPr>
          </a:lstStyle>
          <a:p>
            <a:fld id="{DD6C7987-2262-9144-89E4-4459F5B5625F}" type="datetimeFigureOut">
              <a:rPr lang="en-MT" smtClean="0"/>
              <a:t>9/29/22</a:t>
            </a:fld>
            <a:endParaRPr lang="en-MT"/>
          </a:p>
        </p:txBody>
      </p:sp>
      <p:sp>
        <p:nvSpPr>
          <p:cNvPr id="4" name="Slide Image Placeholder 3"/>
          <p:cNvSpPr>
            <a:spLocks noGrp="1" noRot="1" noChangeAspect="1"/>
          </p:cNvSpPr>
          <p:nvPr>
            <p:ph type="sldImg" idx="2"/>
          </p:nvPr>
        </p:nvSpPr>
        <p:spPr>
          <a:xfrm>
            <a:off x="2574925" y="1257300"/>
            <a:ext cx="2622550" cy="3394075"/>
          </a:xfrm>
          <a:prstGeom prst="rect">
            <a:avLst/>
          </a:prstGeom>
          <a:noFill/>
          <a:ln w="12700">
            <a:solidFill>
              <a:prstClr val="black"/>
            </a:solidFill>
          </a:ln>
        </p:spPr>
        <p:txBody>
          <a:bodyPr vert="horz" lIns="91440" tIns="45720" rIns="91440" bIns="45720" rtlCol="0" anchor="ctr"/>
          <a:lstStyle/>
          <a:p>
            <a:endParaRPr lang="en-MT"/>
          </a:p>
        </p:txBody>
      </p:sp>
      <p:sp>
        <p:nvSpPr>
          <p:cNvPr id="5" name="Notes Placeholder 4"/>
          <p:cNvSpPr>
            <a:spLocks noGrp="1"/>
          </p:cNvSpPr>
          <p:nvPr>
            <p:ph type="body" sz="quarter" idx="3"/>
          </p:nvPr>
        </p:nvSpPr>
        <p:spPr>
          <a:xfrm>
            <a:off x="777875" y="4840288"/>
            <a:ext cx="6216650" cy="3960812"/>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T"/>
          </a:p>
        </p:txBody>
      </p:sp>
      <p:sp>
        <p:nvSpPr>
          <p:cNvPr id="6" name="Footer Placeholder 5"/>
          <p:cNvSpPr>
            <a:spLocks noGrp="1"/>
          </p:cNvSpPr>
          <p:nvPr>
            <p:ph type="ftr" sz="quarter" idx="4"/>
          </p:nvPr>
        </p:nvSpPr>
        <p:spPr>
          <a:xfrm>
            <a:off x="0" y="9553575"/>
            <a:ext cx="3368675" cy="504825"/>
          </a:xfrm>
          <a:prstGeom prst="rect">
            <a:avLst/>
          </a:prstGeom>
        </p:spPr>
        <p:txBody>
          <a:bodyPr vert="horz" lIns="91440" tIns="45720" rIns="91440" bIns="45720" rtlCol="0" anchor="b"/>
          <a:lstStyle>
            <a:lvl1pPr algn="l">
              <a:defRPr sz="1200"/>
            </a:lvl1pPr>
          </a:lstStyle>
          <a:p>
            <a:endParaRPr lang="en-MT"/>
          </a:p>
        </p:txBody>
      </p:sp>
      <p:sp>
        <p:nvSpPr>
          <p:cNvPr id="7" name="Slide Number Placeholder 6"/>
          <p:cNvSpPr>
            <a:spLocks noGrp="1"/>
          </p:cNvSpPr>
          <p:nvPr>
            <p:ph type="sldNum" sz="quarter" idx="5"/>
          </p:nvPr>
        </p:nvSpPr>
        <p:spPr>
          <a:xfrm>
            <a:off x="4402138" y="9553575"/>
            <a:ext cx="3368675" cy="504825"/>
          </a:xfrm>
          <a:prstGeom prst="rect">
            <a:avLst/>
          </a:prstGeom>
        </p:spPr>
        <p:txBody>
          <a:bodyPr vert="horz" lIns="91440" tIns="45720" rIns="91440" bIns="45720" rtlCol="0" anchor="b"/>
          <a:lstStyle>
            <a:lvl1pPr algn="r">
              <a:defRPr sz="1200"/>
            </a:lvl1pPr>
          </a:lstStyle>
          <a:p>
            <a:fld id="{8CA9B494-0E31-F54E-A858-56E9CC37946A}" type="slidenum">
              <a:rPr lang="en-MT" smtClean="0"/>
              <a:t>‹N°›</a:t>
            </a:fld>
            <a:endParaRPr lang="en-MT"/>
          </a:p>
        </p:txBody>
      </p:sp>
    </p:spTree>
    <p:extLst>
      <p:ext uri="{BB962C8B-B14F-4D97-AF65-F5344CB8AC3E}">
        <p14:creationId xmlns:p14="http://schemas.microsoft.com/office/powerpoint/2010/main" val="1025131244"/>
      </p:ext>
    </p:extLst>
  </p:cSld>
  <p:clrMap bg1="lt1" tx1="dk1" bg2="lt2" tx2="dk2" accent1="accent1" accent2="accent2" accent3="accent3" accent4="accent4" accent5="accent5" accent6="accent6" hlink="hlink" folHlink="folHlink"/>
  <p:notesStyle>
    <a:lvl1pPr marL="0" algn="l" defTabSz="914198" rtl="0" eaLnBrk="1" latinLnBrk="0" hangingPunct="1">
      <a:defRPr sz="1200" kern="1200">
        <a:solidFill>
          <a:schemeClr val="tx1"/>
        </a:solidFill>
        <a:latin typeface="+mn-lt"/>
        <a:ea typeface="+mn-ea"/>
        <a:cs typeface="+mn-cs"/>
      </a:defRPr>
    </a:lvl1pPr>
    <a:lvl2pPr marL="457100" algn="l" defTabSz="914198" rtl="0" eaLnBrk="1" latinLnBrk="0" hangingPunct="1">
      <a:defRPr sz="1200" kern="1200">
        <a:solidFill>
          <a:schemeClr val="tx1"/>
        </a:solidFill>
        <a:latin typeface="+mn-lt"/>
        <a:ea typeface="+mn-ea"/>
        <a:cs typeface="+mn-cs"/>
      </a:defRPr>
    </a:lvl2pPr>
    <a:lvl3pPr marL="914198" algn="l" defTabSz="914198" rtl="0" eaLnBrk="1" latinLnBrk="0" hangingPunct="1">
      <a:defRPr sz="1200" kern="1200">
        <a:solidFill>
          <a:schemeClr val="tx1"/>
        </a:solidFill>
        <a:latin typeface="+mn-lt"/>
        <a:ea typeface="+mn-ea"/>
        <a:cs typeface="+mn-cs"/>
      </a:defRPr>
    </a:lvl3pPr>
    <a:lvl4pPr marL="1371298" algn="l" defTabSz="914198" rtl="0" eaLnBrk="1" latinLnBrk="0" hangingPunct="1">
      <a:defRPr sz="1200" kern="1200">
        <a:solidFill>
          <a:schemeClr val="tx1"/>
        </a:solidFill>
        <a:latin typeface="+mn-lt"/>
        <a:ea typeface="+mn-ea"/>
        <a:cs typeface="+mn-cs"/>
      </a:defRPr>
    </a:lvl4pPr>
    <a:lvl5pPr marL="1828400" algn="l" defTabSz="914198" rtl="0" eaLnBrk="1" latinLnBrk="0" hangingPunct="1">
      <a:defRPr sz="1200" kern="1200">
        <a:solidFill>
          <a:schemeClr val="tx1"/>
        </a:solidFill>
        <a:latin typeface="+mn-lt"/>
        <a:ea typeface="+mn-ea"/>
        <a:cs typeface="+mn-cs"/>
      </a:defRPr>
    </a:lvl5pPr>
    <a:lvl6pPr marL="2285500" algn="l" defTabSz="914198" rtl="0" eaLnBrk="1" latinLnBrk="0" hangingPunct="1">
      <a:defRPr sz="1200" kern="1200">
        <a:solidFill>
          <a:schemeClr val="tx1"/>
        </a:solidFill>
        <a:latin typeface="+mn-lt"/>
        <a:ea typeface="+mn-ea"/>
        <a:cs typeface="+mn-cs"/>
      </a:defRPr>
    </a:lvl6pPr>
    <a:lvl7pPr marL="2742598" algn="l" defTabSz="914198" rtl="0" eaLnBrk="1" latinLnBrk="0" hangingPunct="1">
      <a:defRPr sz="1200" kern="1200">
        <a:solidFill>
          <a:schemeClr val="tx1"/>
        </a:solidFill>
        <a:latin typeface="+mn-lt"/>
        <a:ea typeface="+mn-ea"/>
        <a:cs typeface="+mn-cs"/>
      </a:defRPr>
    </a:lvl7pPr>
    <a:lvl8pPr marL="3199698" algn="l" defTabSz="914198" rtl="0" eaLnBrk="1" latinLnBrk="0" hangingPunct="1">
      <a:defRPr sz="1200" kern="1200">
        <a:solidFill>
          <a:schemeClr val="tx1"/>
        </a:solidFill>
        <a:latin typeface="+mn-lt"/>
        <a:ea typeface="+mn-ea"/>
        <a:cs typeface="+mn-cs"/>
      </a:defRPr>
    </a:lvl8pPr>
    <a:lvl9pPr marL="3656798" algn="l" defTabSz="91419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74925" y="1257300"/>
            <a:ext cx="2622550" cy="3394075"/>
          </a:xfrm>
        </p:spPr>
      </p:sp>
      <p:sp>
        <p:nvSpPr>
          <p:cNvPr id="3" name="Notes Placeholder 2"/>
          <p:cNvSpPr>
            <a:spLocks noGrp="1"/>
          </p:cNvSpPr>
          <p:nvPr>
            <p:ph type="body" idx="1"/>
          </p:nvPr>
        </p:nvSpPr>
        <p:spPr/>
        <p:txBody>
          <a:bodyPr/>
          <a:lstStyle/>
          <a:p>
            <a:endParaRPr lang="fr"/>
          </a:p>
        </p:txBody>
      </p:sp>
      <p:sp>
        <p:nvSpPr>
          <p:cNvPr id="4" name="Slide Number Placeholder 3"/>
          <p:cNvSpPr>
            <a:spLocks noGrp="1"/>
          </p:cNvSpPr>
          <p:nvPr>
            <p:ph type="sldNum" sz="quarter" idx="5"/>
          </p:nvPr>
        </p:nvSpPr>
        <p:spPr/>
        <p:txBody>
          <a:bodyPr/>
          <a:lstStyle/>
          <a:p>
            <a:pPr algn="l" rtl="0"/>
            <a:fld id="{8CA9B494-0E31-F54E-A858-56E9CC37946A}" type="slidenum">
              <a:rPr/>
              <a:t>0</a:t>
            </a:fld>
            <a:endParaRPr lang="fr"/>
          </a:p>
        </p:txBody>
      </p:sp>
    </p:spTree>
    <p:extLst>
      <p:ext uri="{BB962C8B-B14F-4D97-AF65-F5344CB8AC3E}">
        <p14:creationId xmlns:p14="http://schemas.microsoft.com/office/powerpoint/2010/main" val="2745239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74925" y="1257300"/>
            <a:ext cx="2622550" cy="3394075"/>
          </a:xfrm>
        </p:spPr>
      </p:sp>
      <p:sp>
        <p:nvSpPr>
          <p:cNvPr id="3" name="Notes Placeholder 2"/>
          <p:cNvSpPr>
            <a:spLocks noGrp="1"/>
          </p:cNvSpPr>
          <p:nvPr>
            <p:ph type="body" idx="1"/>
          </p:nvPr>
        </p:nvSpPr>
        <p:spPr/>
        <p:txBody>
          <a:bodyPr/>
          <a:lstStyle/>
          <a:p>
            <a:endParaRPr lang="fr"/>
          </a:p>
        </p:txBody>
      </p:sp>
      <p:sp>
        <p:nvSpPr>
          <p:cNvPr id="4" name="Slide Number Placeholder 3"/>
          <p:cNvSpPr>
            <a:spLocks noGrp="1"/>
          </p:cNvSpPr>
          <p:nvPr>
            <p:ph type="sldNum" sz="quarter" idx="5"/>
          </p:nvPr>
        </p:nvSpPr>
        <p:spPr/>
        <p:txBody>
          <a:bodyPr/>
          <a:lstStyle/>
          <a:p>
            <a:pPr algn="l" rtl="0"/>
            <a:fld id="{8CA9B494-0E31-F54E-A858-56E9CC37946A}" type="slidenum">
              <a:rPr/>
              <a:t>4</a:t>
            </a:fld>
            <a:endParaRPr lang="fr"/>
          </a:p>
        </p:txBody>
      </p:sp>
    </p:spTree>
    <p:extLst>
      <p:ext uri="{BB962C8B-B14F-4D97-AF65-F5344CB8AC3E}">
        <p14:creationId xmlns:p14="http://schemas.microsoft.com/office/powerpoint/2010/main" val="10407398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3" y="3"/>
            <a:ext cx="7772399" cy="10058399"/>
          </a:xfrm>
          <a:prstGeom prst="rect">
            <a:avLst/>
          </a:prstGeom>
        </p:spPr>
      </p:pic>
      <p:sp>
        <p:nvSpPr>
          <p:cNvPr id="2" name="Holder 2"/>
          <p:cNvSpPr>
            <a:spLocks noGrp="1"/>
          </p:cNvSpPr>
          <p:nvPr>
            <p:ph type="ctrTitle"/>
          </p:nvPr>
        </p:nvSpPr>
        <p:spPr>
          <a:xfrm>
            <a:off x="492125" y="339725"/>
            <a:ext cx="4791710" cy="562521"/>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165860" y="5632704"/>
            <a:ext cx="5440680" cy="234383"/>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5530771-46B8-7448-A8CE-FC8E8997D014}" type="datetime1">
              <a:rPr lang="en-US" smtClean="0"/>
              <a:t>9/29/22</a:t>
            </a:fld>
            <a:endParaRPr lang="en-US"/>
          </a:p>
        </p:txBody>
      </p:sp>
      <p:sp>
        <p:nvSpPr>
          <p:cNvPr id="6" name="Holder 6"/>
          <p:cNvSpPr>
            <a:spLocks noGrp="1"/>
          </p:cNvSpPr>
          <p:nvPr>
            <p:ph type="sldNum" sz="quarter" idx="7"/>
          </p:nvPr>
        </p:nvSpPr>
        <p:spPr/>
        <p:txBody>
          <a:bodyPr lIns="0" tIns="0" rIns="0" bIns="0"/>
          <a:lstStyle>
            <a:lvl1pPr>
              <a:defRPr sz="1350" b="0" i="0">
                <a:solidFill>
                  <a:srgbClr val="292E32"/>
                </a:solidFill>
                <a:latin typeface="Minion Pro Med Subh"/>
                <a:cs typeface="Minion Pro Med Subh"/>
              </a:defRPr>
            </a:lvl1pPr>
          </a:lstStyle>
          <a:p>
            <a:pPr marL="38100">
              <a:spcBef>
                <a:spcPts val="110"/>
              </a:spcBef>
            </a:pPr>
            <a:fld id="{81D60167-4931-47E6-BA6A-407CBD079E47}" type="slidenum">
              <a:rPr lang="en-MT" spc="10" smtClean="0"/>
              <a:pPr marL="38100">
                <a:spcBef>
                  <a:spcPts val="110"/>
                </a:spcBef>
              </a:pPr>
              <a:t>‹N°›</a:t>
            </a:fld>
            <a:endParaRPr lang="en-MT" spc="1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15926" y="825498"/>
            <a:ext cx="6940550" cy="553998"/>
          </a:xfrm>
        </p:spPr>
        <p:txBody>
          <a:bodyPr lIns="0" tIns="0" rIns="0" bIns="0"/>
          <a:lstStyle>
            <a:lvl1pPr>
              <a:defRPr sz="3600" b="0" i="0">
                <a:solidFill>
                  <a:srgbClr val="17A29A"/>
                </a:solidFill>
                <a:latin typeface="Microsoft Sans Serif"/>
                <a:cs typeface="Microsoft Sans Serif"/>
              </a:defRPr>
            </a:lvl1pPr>
          </a:lstStyle>
          <a:p>
            <a:endParaRPr/>
          </a:p>
        </p:txBody>
      </p:sp>
      <p:sp>
        <p:nvSpPr>
          <p:cNvPr id="3" name="Holder 3"/>
          <p:cNvSpPr>
            <a:spLocks noGrp="1"/>
          </p:cNvSpPr>
          <p:nvPr>
            <p:ph type="body" idx="1"/>
          </p:nvPr>
        </p:nvSpPr>
        <p:spPr>
          <a:xfrm>
            <a:off x="273052" y="1945638"/>
            <a:ext cx="6929755" cy="230832"/>
          </a:xfrm>
        </p:spPr>
        <p:txBody>
          <a:bodyPr lIns="0" tIns="0" rIns="0" bIns="0"/>
          <a:lstStyle>
            <a:lvl1pPr>
              <a:defRPr sz="1500" b="0" i="0">
                <a:solidFill>
                  <a:srgbClr val="1D1D2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B582978F-753B-1B49-B7EE-BCB278B172FF}" type="datetime1">
              <a:rPr lang="en-US" smtClean="0"/>
              <a:t>9/29/22</a:t>
            </a:fld>
            <a:endParaRPr lang="en-US"/>
          </a:p>
        </p:txBody>
      </p:sp>
      <p:sp>
        <p:nvSpPr>
          <p:cNvPr id="6" name="Holder 6"/>
          <p:cNvSpPr>
            <a:spLocks noGrp="1"/>
          </p:cNvSpPr>
          <p:nvPr>
            <p:ph type="sldNum" sz="quarter" idx="7"/>
          </p:nvPr>
        </p:nvSpPr>
        <p:spPr/>
        <p:txBody>
          <a:bodyPr lIns="0" tIns="0" rIns="0" bIns="0"/>
          <a:lstStyle>
            <a:lvl1pPr>
              <a:defRPr sz="1350" b="0" i="0">
                <a:solidFill>
                  <a:srgbClr val="292E32"/>
                </a:solidFill>
                <a:latin typeface="Minion Pro Med Subh"/>
                <a:cs typeface="Minion Pro Med Subh"/>
              </a:defRPr>
            </a:lvl1pPr>
          </a:lstStyle>
          <a:p>
            <a:pPr marL="38100">
              <a:spcBef>
                <a:spcPts val="110"/>
              </a:spcBef>
            </a:pPr>
            <a:fld id="{81D60167-4931-47E6-BA6A-407CBD079E47}" type="slidenum">
              <a:rPr lang="en-MT" spc="10" smtClean="0"/>
              <a:pPr marL="38100">
                <a:spcBef>
                  <a:spcPts val="110"/>
                </a:spcBef>
              </a:pPr>
              <a:t>‹N°›</a:t>
            </a:fld>
            <a:endParaRPr lang="en-MT" spc="1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15926" y="825498"/>
            <a:ext cx="6940550" cy="553998"/>
          </a:xfrm>
        </p:spPr>
        <p:txBody>
          <a:bodyPr lIns="0" tIns="0" rIns="0" bIns="0"/>
          <a:lstStyle>
            <a:lvl1pPr>
              <a:defRPr sz="3600" b="0" i="0">
                <a:solidFill>
                  <a:srgbClr val="17A29A"/>
                </a:solidFill>
                <a:latin typeface="Microsoft Sans Serif"/>
                <a:cs typeface="Microsoft Sans Serif"/>
              </a:defRPr>
            </a:lvl1pPr>
          </a:lstStyle>
          <a:p>
            <a:endParaRPr/>
          </a:p>
        </p:txBody>
      </p:sp>
      <p:sp>
        <p:nvSpPr>
          <p:cNvPr id="3" name="Holder 3"/>
          <p:cNvSpPr>
            <a:spLocks noGrp="1"/>
          </p:cNvSpPr>
          <p:nvPr>
            <p:ph sz="half" idx="2"/>
          </p:nvPr>
        </p:nvSpPr>
        <p:spPr>
          <a:xfrm>
            <a:off x="1330325" y="3181833"/>
            <a:ext cx="2494915" cy="261610"/>
          </a:xfrm>
          <a:prstGeom prst="rect">
            <a:avLst/>
          </a:prstGeom>
        </p:spPr>
        <p:txBody>
          <a:bodyPr wrap="square" lIns="0" tIns="0" rIns="0" bIns="0">
            <a:spAutoFit/>
          </a:bodyPr>
          <a:lstStyle>
            <a:lvl1pPr>
              <a:defRPr sz="1700" b="0" i="0">
                <a:solidFill>
                  <a:srgbClr val="0A6686"/>
                </a:solidFill>
                <a:latin typeface="Lucida Sans Unicode"/>
                <a:cs typeface="Lucida Sans Unicode"/>
              </a:defRPr>
            </a:lvl1pPr>
          </a:lstStyle>
          <a:p>
            <a:endParaRPr/>
          </a:p>
        </p:txBody>
      </p:sp>
      <p:sp>
        <p:nvSpPr>
          <p:cNvPr id="4" name="Holder 4"/>
          <p:cNvSpPr>
            <a:spLocks noGrp="1"/>
          </p:cNvSpPr>
          <p:nvPr>
            <p:ph sz="half" idx="3"/>
          </p:nvPr>
        </p:nvSpPr>
        <p:spPr>
          <a:xfrm>
            <a:off x="4511674" y="3200882"/>
            <a:ext cx="2470785" cy="261610"/>
          </a:xfrm>
          <a:prstGeom prst="rect">
            <a:avLst/>
          </a:prstGeom>
        </p:spPr>
        <p:txBody>
          <a:bodyPr wrap="square" lIns="0" tIns="0" rIns="0" bIns="0">
            <a:spAutoFit/>
          </a:bodyPr>
          <a:lstStyle>
            <a:lvl1pPr>
              <a:defRPr sz="1700" b="0" i="0">
                <a:solidFill>
                  <a:srgbClr val="0A6686"/>
                </a:solidFill>
                <a:latin typeface="Lucida Sans Unicode"/>
                <a:cs typeface="Lucida Sans Unicode"/>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883FC858-8666-854D-A5D5-311AB4537C94}" type="datetime1">
              <a:rPr lang="en-US" smtClean="0"/>
              <a:t>9/29/22</a:t>
            </a:fld>
            <a:endParaRPr lang="en-US"/>
          </a:p>
        </p:txBody>
      </p:sp>
      <p:sp>
        <p:nvSpPr>
          <p:cNvPr id="7" name="Holder 7"/>
          <p:cNvSpPr>
            <a:spLocks noGrp="1"/>
          </p:cNvSpPr>
          <p:nvPr>
            <p:ph type="sldNum" sz="quarter" idx="7"/>
          </p:nvPr>
        </p:nvSpPr>
        <p:spPr/>
        <p:txBody>
          <a:bodyPr lIns="0" tIns="0" rIns="0" bIns="0"/>
          <a:lstStyle>
            <a:lvl1pPr>
              <a:defRPr sz="1350" b="0" i="0">
                <a:solidFill>
                  <a:srgbClr val="292E32"/>
                </a:solidFill>
                <a:latin typeface="Minion Pro Med Subh"/>
                <a:cs typeface="Minion Pro Med Subh"/>
              </a:defRPr>
            </a:lvl1pPr>
          </a:lstStyle>
          <a:p>
            <a:pPr marL="38100">
              <a:spcBef>
                <a:spcPts val="110"/>
              </a:spcBef>
            </a:pPr>
            <a:fld id="{81D60167-4931-47E6-BA6A-407CBD079E47}" type="slidenum">
              <a:rPr lang="en-MT" spc="10" smtClean="0"/>
              <a:pPr marL="38100">
                <a:spcBef>
                  <a:spcPts val="110"/>
                </a:spcBef>
              </a:pPr>
              <a:t>‹N°›</a:t>
            </a:fld>
            <a:endParaRPr lang="en-MT" spc="1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36"/>
            <a:ext cx="7772400" cy="571500"/>
          </a:xfrm>
          <a:custGeom>
            <a:avLst/>
            <a:gdLst/>
            <a:ahLst/>
            <a:cxnLst/>
            <a:rect l="l" t="t" r="r" b="b"/>
            <a:pathLst>
              <a:path w="7772400" h="571500">
                <a:moveTo>
                  <a:pt x="7772399" y="571499"/>
                </a:moveTo>
                <a:lnTo>
                  <a:pt x="0" y="571499"/>
                </a:lnTo>
                <a:lnTo>
                  <a:pt x="0" y="0"/>
                </a:lnTo>
                <a:lnTo>
                  <a:pt x="7772399" y="0"/>
                </a:lnTo>
                <a:lnTo>
                  <a:pt x="7772399" y="571499"/>
                </a:lnTo>
                <a:close/>
              </a:path>
            </a:pathLst>
          </a:custGeom>
          <a:solidFill>
            <a:srgbClr val="17A29A"/>
          </a:solidFill>
        </p:spPr>
        <p:txBody>
          <a:bodyPr wrap="square" lIns="0" tIns="0" rIns="0" bIns="0" rtlCol="0"/>
          <a:lstStyle/>
          <a:p>
            <a:endParaRPr/>
          </a:p>
        </p:txBody>
      </p:sp>
      <p:sp>
        <p:nvSpPr>
          <p:cNvPr id="2" name="Holder 2"/>
          <p:cNvSpPr>
            <a:spLocks noGrp="1"/>
          </p:cNvSpPr>
          <p:nvPr>
            <p:ph type="title"/>
          </p:nvPr>
        </p:nvSpPr>
        <p:spPr>
          <a:xfrm>
            <a:off x="415926" y="825498"/>
            <a:ext cx="6940550" cy="553998"/>
          </a:xfrm>
        </p:spPr>
        <p:txBody>
          <a:bodyPr lIns="0" tIns="0" rIns="0" bIns="0"/>
          <a:lstStyle>
            <a:lvl1pPr>
              <a:defRPr sz="3600" b="0" i="0">
                <a:solidFill>
                  <a:srgbClr val="17A29A"/>
                </a:solidFill>
                <a:latin typeface="Microsoft Sans Serif"/>
                <a:cs typeface="Microsoft Sans Serif"/>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92842F98-44FB-B343-99A2-2028E385843F}" type="datetime1">
              <a:rPr lang="en-US" smtClean="0"/>
              <a:t>9/29/22</a:t>
            </a:fld>
            <a:endParaRPr lang="en-US"/>
          </a:p>
        </p:txBody>
      </p:sp>
      <p:sp>
        <p:nvSpPr>
          <p:cNvPr id="5" name="Holder 5"/>
          <p:cNvSpPr>
            <a:spLocks noGrp="1"/>
          </p:cNvSpPr>
          <p:nvPr>
            <p:ph type="sldNum" sz="quarter" idx="7"/>
          </p:nvPr>
        </p:nvSpPr>
        <p:spPr/>
        <p:txBody>
          <a:bodyPr lIns="0" tIns="0" rIns="0" bIns="0"/>
          <a:lstStyle>
            <a:lvl1pPr>
              <a:defRPr sz="1350" b="0" i="0">
                <a:solidFill>
                  <a:srgbClr val="292E32"/>
                </a:solidFill>
                <a:latin typeface="Minion Pro Med Subh"/>
                <a:cs typeface="Minion Pro Med Subh"/>
              </a:defRPr>
            </a:lvl1pPr>
          </a:lstStyle>
          <a:p>
            <a:pPr marL="38100">
              <a:spcBef>
                <a:spcPts val="110"/>
              </a:spcBef>
            </a:pPr>
            <a:fld id="{81D60167-4931-47E6-BA6A-407CBD079E47}" type="slidenum">
              <a:rPr lang="en-MT" spc="10" smtClean="0"/>
              <a:pPr marL="38100">
                <a:spcBef>
                  <a:spcPts val="110"/>
                </a:spcBef>
              </a:pPr>
              <a:t>‹N°›</a:t>
            </a:fld>
            <a:endParaRPr lang="en-MT" spc="1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36"/>
            <a:ext cx="7772400" cy="571500"/>
          </a:xfrm>
          <a:custGeom>
            <a:avLst/>
            <a:gdLst/>
            <a:ahLst/>
            <a:cxnLst/>
            <a:rect l="l" t="t" r="r" b="b"/>
            <a:pathLst>
              <a:path w="7772400" h="571500">
                <a:moveTo>
                  <a:pt x="7772399" y="571499"/>
                </a:moveTo>
                <a:lnTo>
                  <a:pt x="0" y="571499"/>
                </a:lnTo>
                <a:lnTo>
                  <a:pt x="0" y="0"/>
                </a:lnTo>
                <a:lnTo>
                  <a:pt x="7772399" y="0"/>
                </a:lnTo>
                <a:lnTo>
                  <a:pt x="7772399" y="571499"/>
                </a:lnTo>
                <a:close/>
              </a:path>
            </a:pathLst>
          </a:custGeom>
          <a:solidFill>
            <a:srgbClr val="17A29A"/>
          </a:solidFill>
        </p:spPr>
        <p:txBody>
          <a:bodyPr wrap="square" lIns="0" tIns="0" rIns="0" bIns="0" rtlCol="0"/>
          <a:lstStyle/>
          <a:p>
            <a:endParaRPr/>
          </a:p>
        </p:txBody>
      </p:sp>
      <p:sp>
        <p:nvSpPr>
          <p:cNvPr id="17" name="bg object 17"/>
          <p:cNvSpPr/>
          <p:nvPr/>
        </p:nvSpPr>
        <p:spPr>
          <a:xfrm>
            <a:off x="0" y="9439238"/>
            <a:ext cx="7772400" cy="619125"/>
          </a:xfrm>
          <a:custGeom>
            <a:avLst/>
            <a:gdLst/>
            <a:ahLst/>
            <a:cxnLst/>
            <a:rect l="l" t="t" r="r" b="b"/>
            <a:pathLst>
              <a:path w="7772400" h="619125">
                <a:moveTo>
                  <a:pt x="7772399" y="619124"/>
                </a:moveTo>
                <a:lnTo>
                  <a:pt x="0" y="619124"/>
                </a:lnTo>
                <a:lnTo>
                  <a:pt x="0" y="0"/>
                </a:lnTo>
                <a:lnTo>
                  <a:pt x="7772399" y="0"/>
                </a:lnTo>
                <a:lnTo>
                  <a:pt x="7772399" y="619124"/>
                </a:lnTo>
                <a:close/>
              </a:path>
            </a:pathLst>
          </a:custGeom>
          <a:solidFill>
            <a:srgbClr val="17A29A"/>
          </a:solidFill>
        </p:spPr>
        <p:txBody>
          <a:bodyPr wrap="square" lIns="0" tIns="0" rIns="0" bIns="0" rtlCol="0"/>
          <a:lstStyle/>
          <a:p>
            <a:endParaRPr/>
          </a:p>
        </p:txBody>
      </p:sp>
      <p:pic>
        <p:nvPicPr>
          <p:cNvPr id="18" name="bg object 18"/>
          <p:cNvPicPr/>
          <p:nvPr/>
        </p:nvPicPr>
        <p:blipFill>
          <a:blip r:embed="rId2" cstate="print"/>
          <a:stretch>
            <a:fillRect/>
          </a:stretch>
        </p:blipFill>
        <p:spPr>
          <a:xfrm>
            <a:off x="6457951" y="9486899"/>
            <a:ext cx="695325" cy="457199"/>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F671325D-D3A4-0143-BF61-27672F3C2D0E}" type="datetime1">
              <a:rPr lang="en-US" smtClean="0"/>
              <a:t>9/29/22</a:t>
            </a:fld>
            <a:endParaRPr lang="en-US"/>
          </a:p>
        </p:txBody>
      </p:sp>
      <p:sp>
        <p:nvSpPr>
          <p:cNvPr id="4" name="Holder 4"/>
          <p:cNvSpPr>
            <a:spLocks noGrp="1"/>
          </p:cNvSpPr>
          <p:nvPr>
            <p:ph type="sldNum" sz="quarter" idx="7"/>
          </p:nvPr>
        </p:nvSpPr>
        <p:spPr/>
        <p:txBody>
          <a:bodyPr lIns="0" tIns="0" rIns="0" bIns="0"/>
          <a:lstStyle>
            <a:lvl1pPr>
              <a:defRPr sz="1350" b="0" i="0">
                <a:solidFill>
                  <a:srgbClr val="292E32"/>
                </a:solidFill>
                <a:latin typeface="Minion Pro Med Subh"/>
                <a:cs typeface="Minion Pro Med Subh"/>
              </a:defRPr>
            </a:lvl1pPr>
          </a:lstStyle>
          <a:p>
            <a:pPr marL="38100">
              <a:spcBef>
                <a:spcPts val="110"/>
              </a:spcBef>
            </a:pPr>
            <a:fld id="{81D60167-4931-47E6-BA6A-407CBD079E47}" type="slidenum">
              <a:rPr lang="en-MT" spc="10" smtClean="0"/>
              <a:pPr marL="38100">
                <a:spcBef>
                  <a:spcPts val="110"/>
                </a:spcBef>
              </a:pPr>
              <a:t>‹N°›</a:t>
            </a:fld>
            <a:endParaRPr lang="en-MT" spc="1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36"/>
            <a:ext cx="7772400" cy="571500"/>
          </a:xfrm>
          <a:custGeom>
            <a:avLst/>
            <a:gdLst/>
            <a:ahLst/>
            <a:cxnLst/>
            <a:rect l="l" t="t" r="r" b="b"/>
            <a:pathLst>
              <a:path w="7772400" h="571500">
                <a:moveTo>
                  <a:pt x="7772399" y="571499"/>
                </a:moveTo>
                <a:lnTo>
                  <a:pt x="0" y="571499"/>
                </a:lnTo>
                <a:lnTo>
                  <a:pt x="0" y="0"/>
                </a:lnTo>
                <a:lnTo>
                  <a:pt x="7772399" y="0"/>
                </a:lnTo>
                <a:lnTo>
                  <a:pt x="7772399" y="571499"/>
                </a:lnTo>
                <a:close/>
              </a:path>
            </a:pathLst>
          </a:custGeom>
          <a:solidFill>
            <a:srgbClr val="17A29A"/>
          </a:solidFill>
        </p:spPr>
        <p:txBody>
          <a:bodyPr wrap="square" lIns="0" tIns="0" rIns="0" bIns="0" rtlCol="0"/>
          <a:lstStyle/>
          <a:p>
            <a:endParaRPr/>
          </a:p>
        </p:txBody>
      </p:sp>
      <p:sp>
        <p:nvSpPr>
          <p:cNvPr id="17" name="bg object 17"/>
          <p:cNvSpPr/>
          <p:nvPr/>
        </p:nvSpPr>
        <p:spPr>
          <a:xfrm>
            <a:off x="0" y="9439238"/>
            <a:ext cx="7772400" cy="619125"/>
          </a:xfrm>
          <a:custGeom>
            <a:avLst/>
            <a:gdLst/>
            <a:ahLst/>
            <a:cxnLst/>
            <a:rect l="l" t="t" r="r" b="b"/>
            <a:pathLst>
              <a:path w="7772400" h="619125">
                <a:moveTo>
                  <a:pt x="7772399" y="619124"/>
                </a:moveTo>
                <a:lnTo>
                  <a:pt x="0" y="619124"/>
                </a:lnTo>
                <a:lnTo>
                  <a:pt x="0" y="0"/>
                </a:lnTo>
                <a:lnTo>
                  <a:pt x="7772399" y="0"/>
                </a:lnTo>
                <a:lnTo>
                  <a:pt x="7772399" y="619124"/>
                </a:lnTo>
                <a:close/>
              </a:path>
            </a:pathLst>
          </a:custGeom>
          <a:solidFill>
            <a:srgbClr val="17A29A"/>
          </a:solidFill>
        </p:spPr>
        <p:txBody>
          <a:bodyPr wrap="square" lIns="0" tIns="0" rIns="0" bIns="0" rtlCol="0"/>
          <a:lstStyle/>
          <a:p>
            <a:endParaRPr/>
          </a:p>
        </p:txBody>
      </p:sp>
      <p:sp>
        <p:nvSpPr>
          <p:cNvPr id="2" name="Holder 2"/>
          <p:cNvSpPr>
            <a:spLocks noGrp="1"/>
          </p:cNvSpPr>
          <p:nvPr>
            <p:ph type="title"/>
          </p:nvPr>
        </p:nvSpPr>
        <p:spPr>
          <a:xfrm>
            <a:off x="415926" y="825501"/>
            <a:ext cx="6940550" cy="562521"/>
          </a:xfrm>
          <a:prstGeom prst="rect">
            <a:avLst/>
          </a:prstGeom>
        </p:spPr>
        <p:txBody>
          <a:bodyPr wrap="square" lIns="0" tIns="0" rIns="0" bIns="0">
            <a:spAutoFit/>
          </a:bodyPr>
          <a:lstStyle>
            <a:lvl1pPr>
              <a:defRPr sz="3600" b="0" i="0">
                <a:solidFill>
                  <a:srgbClr val="17A29A"/>
                </a:solidFill>
                <a:latin typeface="Microsoft Sans Serif"/>
                <a:cs typeface="Microsoft Sans Serif"/>
              </a:defRPr>
            </a:lvl1pPr>
          </a:lstStyle>
          <a:p>
            <a:endParaRPr/>
          </a:p>
        </p:txBody>
      </p:sp>
      <p:sp>
        <p:nvSpPr>
          <p:cNvPr id="3" name="Holder 3"/>
          <p:cNvSpPr>
            <a:spLocks noGrp="1"/>
          </p:cNvSpPr>
          <p:nvPr>
            <p:ph type="body" idx="1"/>
          </p:nvPr>
        </p:nvSpPr>
        <p:spPr>
          <a:xfrm>
            <a:off x="273052" y="1945641"/>
            <a:ext cx="6929755" cy="234383"/>
          </a:xfrm>
          <a:prstGeom prst="rect">
            <a:avLst/>
          </a:prstGeom>
        </p:spPr>
        <p:txBody>
          <a:bodyPr wrap="square" lIns="0" tIns="0" rIns="0" bIns="0">
            <a:spAutoFit/>
          </a:bodyPr>
          <a:lstStyle>
            <a:lvl1pPr>
              <a:defRPr sz="1500" b="0" i="0">
                <a:solidFill>
                  <a:srgbClr val="1D1D20"/>
                </a:solidFill>
                <a:latin typeface="Arial"/>
                <a:cs typeface="Arial"/>
              </a:defRPr>
            </a:lvl1pPr>
          </a:lstStyle>
          <a:p>
            <a:endParaRPr/>
          </a:p>
        </p:txBody>
      </p:sp>
      <p:sp>
        <p:nvSpPr>
          <p:cNvPr id="4" name="Holder 4"/>
          <p:cNvSpPr>
            <a:spLocks noGrp="1"/>
          </p:cNvSpPr>
          <p:nvPr>
            <p:ph type="ftr" sz="quarter" idx="5"/>
          </p:nvPr>
        </p:nvSpPr>
        <p:spPr>
          <a:xfrm>
            <a:off x="2642616" y="9354313"/>
            <a:ext cx="2487168" cy="281261"/>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88620" y="9354313"/>
            <a:ext cx="1787652" cy="281261"/>
          </a:xfrm>
          <a:prstGeom prst="rect">
            <a:avLst/>
          </a:prstGeom>
        </p:spPr>
        <p:txBody>
          <a:bodyPr wrap="square" lIns="0" tIns="0" rIns="0" bIns="0">
            <a:spAutoFit/>
          </a:bodyPr>
          <a:lstStyle>
            <a:lvl1pPr algn="l">
              <a:defRPr>
                <a:solidFill>
                  <a:schemeClr val="tx1">
                    <a:tint val="75000"/>
                  </a:schemeClr>
                </a:solidFill>
              </a:defRPr>
            </a:lvl1pPr>
          </a:lstStyle>
          <a:p>
            <a:fld id="{D24C6415-BDD5-3241-A13D-6F6C48BB6AA1}" type="datetime1">
              <a:rPr lang="en-US" smtClean="0"/>
              <a:t>9/29/22</a:t>
            </a:fld>
            <a:endParaRPr lang="en-US"/>
          </a:p>
        </p:txBody>
      </p:sp>
      <p:sp>
        <p:nvSpPr>
          <p:cNvPr id="6" name="Holder 6"/>
          <p:cNvSpPr>
            <a:spLocks noGrp="1"/>
          </p:cNvSpPr>
          <p:nvPr>
            <p:ph type="sldNum" sz="quarter" idx="7"/>
          </p:nvPr>
        </p:nvSpPr>
        <p:spPr>
          <a:xfrm>
            <a:off x="914402" y="9625401"/>
            <a:ext cx="257175" cy="207749"/>
          </a:xfrm>
          <a:prstGeom prst="rect">
            <a:avLst/>
          </a:prstGeom>
        </p:spPr>
        <p:txBody>
          <a:bodyPr wrap="square" lIns="0" tIns="0" rIns="0" bIns="0">
            <a:spAutoFit/>
          </a:bodyPr>
          <a:lstStyle>
            <a:lvl1pPr>
              <a:defRPr sz="1350" b="0" i="0">
                <a:solidFill>
                  <a:srgbClr val="292E32"/>
                </a:solidFill>
                <a:latin typeface="Minion Pro Med Subh"/>
                <a:cs typeface="Minion Pro Med Subh"/>
              </a:defRPr>
            </a:lvl1pPr>
          </a:lstStyle>
          <a:p>
            <a:pPr marL="38100">
              <a:spcBef>
                <a:spcPts val="110"/>
              </a:spcBef>
            </a:pPr>
            <a:fld id="{81D60167-4931-47E6-BA6A-407CBD079E47}" type="slidenum">
              <a:rPr lang="en-MT" spc="10" smtClean="0"/>
              <a:pPr marL="38100">
                <a:spcBef>
                  <a:spcPts val="110"/>
                </a:spcBef>
              </a:pPr>
              <a:t>‹N°›</a:t>
            </a:fld>
            <a:endParaRPr lang="en-MT" spc="1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sldNum="0" hdr="0" dt="0"/>
  <p:txStyles>
    <p:titleStyle>
      <a:lvl1pPr>
        <a:defRPr>
          <a:latin typeface="+mj-lt"/>
          <a:ea typeface="+mj-ea"/>
          <a:cs typeface="+mj-cs"/>
        </a:defRPr>
      </a:lvl1pPr>
    </p:titleStyle>
    <p:bodyStyle>
      <a:lvl1pPr marL="0">
        <a:defRPr>
          <a:latin typeface="+mn-lt"/>
          <a:ea typeface="+mn-ea"/>
          <a:cs typeface="+mn-cs"/>
        </a:defRPr>
      </a:lvl1pPr>
      <a:lvl2pPr marL="457222">
        <a:defRPr>
          <a:latin typeface="+mn-lt"/>
          <a:ea typeface="+mn-ea"/>
          <a:cs typeface="+mn-cs"/>
        </a:defRPr>
      </a:lvl2pPr>
      <a:lvl3pPr marL="914444">
        <a:defRPr>
          <a:latin typeface="+mn-lt"/>
          <a:ea typeface="+mn-ea"/>
          <a:cs typeface="+mn-cs"/>
        </a:defRPr>
      </a:lvl3pPr>
      <a:lvl4pPr marL="1371666">
        <a:defRPr>
          <a:latin typeface="+mn-lt"/>
          <a:ea typeface="+mn-ea"/>
          <a:cs typeface="+mn-cs"/>
        </a:defRPr>
      </a:lvl4pPr>
      <a:lvl5pPr marL="1828888">
        <a:defRPr>
          <a:latin typeface="+mn-lt"/>
          <a:ea typeface="+mn-ea"/>
          <a:cs typeface="+mn-cs"/>
        </a:defRPr>
      </a:lvl5pPr>
      <a:lvl6pPr marL="2286109">
        <a:defRPr>
          <a:latin typeface="+mn-lt"/>
          <a:ea typeface="+mn-ea"/>
          <a:cs typeface="+mn-cs"/>
        </a:defRPr>
      </a:lvl6pPr>
      <a:lvl7pPr marL="2743332">
        <a:defRPr>
          <a:latin typeface="+mn-lt"/>
          <a:ea typeface="+mn-ea"/>
          <a:cs typeface="+mn-cs"/>
        </a:defRPr>
      </a:lvl7pPr>
      <a:lvl8pPr marL="3200554">
        <a:defRPr>
          <a:latin typeface="+mn-lt"/>
          <a:ea typeface="+mn-ea"/>
          <a:cs typeface="+mn-cs"/>
        </a:defRPr>
      </a:lvl8pPr>
      <a:lvl9pPr marL="3657774">
        <a:defRPr>
          <a:latin typeface="+mn-lt"/>
          <a:ea typeface="+mn-ea"/>
          <a:cs typeface="+mn-cs"/>
        </a:defRPr>
      </a:lvl9pPr>
    </p:bodyStyle>
    <p:otherStyle>
      <a:lvl1pPr marL="0">
        <a:defRPr>
          <a:latin typeface="+mn-lt"/>
          <a:ea typeface="+mn-ea"/>
          <a:cs typeface="+mn-cs"/>
        </a:defRPr>
      </a:lvl1pPr>
      <a:lvl2pPr marL="457222">
        <a:defRPr>
          <a:latin typeface="+mn-lt"/>
          <a:ea typeface="+mn-ea"/>
          <a:cs typeface="+mn-cs"/>
        </a:defRPr>
      </a:lvl2pPr>
      <a:lvl3pPr marL="914444">
        <a:defRPr>
          <a:latin typeface="+mn-lt"/>
          <a:ea typeface="+mn-ea"/>
          <a:cs typeface="+mn-cs"/>
        </a:defRPr>
      </a:lvl3pPr>
      <a:lvl4pPr marL="1371666">
        <a:defRPr>
          <a:latin typeface="+mn-lt"/>
          <a:ea typeface="+mn-ea"/>
          <a:cs typeface="+mn-cs"/>
        </a:defRPr>
      </a:lvl4pPr>
      <a:lvl5pPr marL="1828888">
        <a:defRPr>
          <a:latin typeface="+mn-lt"/>
          <a:ea typeface="+mn-ea"/>
          <a:cs typeface="+mn-cs"/>
        </a:defRPr>
      </a:lvl5pPr>
      <a:lvl6pPr marL="2286109">
        <a:defRPr>
          <a:latin typeface="+mn-lt"/>
          <a:ea typeface="+mn-ea"/>
          <a:cs typeface="+mn-cs"/>
        </a:defRPr>
      </a:lvl6pPr>
      <a:lvl7pPr marL="2743332">
        <a:defRPr>
          <a:latin typeface="+mn-lt"/>
          <a:ea typeface="+mn-ea"/>
          <a:cs typeface="+mn-cs"/>
        </a:defRPr>
      </a:lvl7pPr>
      <a:lvl8pPr marL="3200554">
        <a:defRPr>
          <a:latin typeface="+mn-lt"/>
          <a:ea typeface="+mn-ea"/>
          <a:cs typeface="+mn-cs"/>
        </a:defRPr>
      </a:lvl8pPr>
      <a:lvl9pPr marL="3657774">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6.png"/></Relationships>
</file>

<file path=ppt/slides/_rels/slide10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europeanyouthroots.eu/download/io3-promotion-manual-tourism/" TargetMode="External"/><Relationship Id="rId7" Type="http://schemas.openxmlformats.org/officeDocument/2006/relationships/hyperlink" Target="https://www.mural.co/"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miro.com/" TargetMode="External"/><Relationship Id="rId5" Type="http://schemas.openxmlformats.org/officeDocument/2006/relationships/hyperlink" Target="https://www.lucidchart.com/pages/" TargetMode="External"/><Relationship Id="rId4" Type="http://schemas.openxmlformats.org/officeDocument/2006/relationships/hyperlink" Target="https://libguides.library.usyd.edu.au/c.php?%20g=508107&amp;p=5994242"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s://ec.europa.eu/social/main.jsp?catId=738&amp;langId=en&amp;pubId=8201&amp;furtherPubs=yes" TargetMode="External"/><Relationship Id="rId2" Type="http://schemas.openxmlformats.org/officeDocument/2006/relationships/hyperlink" Target="https://libguides.library.usyd.edu.au/c.php?g=508107&amp;p=5994242" TargetMode="Externa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0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png"/></Relationships>
</file>

<file path=ppt/slides/_rels/slide103.xml.rels><?xml version="1.0" encoding="UTF-8" standalone="yes"?>
<Relationships xmlns="http://schemas.openxmlformats.org/package/2006/relationships"><Relationship Id="rId8" Type="http://schemas.openxmlformats.org/officeDocument/2006/relationships/hyperlink" Target="https://databasic.io/en/connectthedots/" TargetMode="External"/><Relationship Id="rId3" Type="http://schemas.openxmlformats.org/officeDocument/2006/relationships/hyperlink" Target="https://www.adobe.com/express/" TargetMode="External"/><Relationship Id="rId7" Type="http://schemas.openxmlformats.org/officeDocument/2006/relationships/hyperlink" Target="https://www.climateaction.org/news/wwf-huge-rise-in-demand-for-%20sustainable-goods-during-pandemic"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s://clickup.com/" TargetMode="External"/><Relationship Id="rId11" Type="http://schemas.openxmlformats.org/officeDocument/2006/relationships/hyperlink" Target="https://www.accessibletourism.org/" TargetMode="External"/><Relationship Id="rId5" Type="http://schemas.openxmlformats.org/officeDocument/2006/relationships/hyperlink" Target="https://www.responsibletravel.org/resources/biodiversity-cultural-%20heritage-loss/" TargetMode="External"/><Relationship Id="rId10" Type="http://schemas.openxmlformats.org/officeDocument/2006/relationships/hyperlink" Target="http://edx.org/" TargetMode="External"/><Relationship Id="rId4" Type="http://schemas.openxmlformats.org/officeDocument/2006/relationships/hyperlink" Target="https://www.canva.com/" TargetMode="External"/><Relationship Id="rId9" Type="http://schemas.openxmlformats.org/officeDocument/2006/relationships/hyperlink" Target="https://www.drupal.org/" TargetMode="External"/></Relationships>
</file>

<file path=ppt/slides/_rels/slide104.xml.rels><?xml version="1.0" encoding="UTF-8" standalone="yes"?>
<Relationships xmlns="http://schemas.openxmlformats.org/package/2006/relationships"><Relationship Id="rId8" Type="http://schemas.openxmlformats.org/officeDocument/2006/relationships/hyperlink" Target="https://www.hootsuite.com/" TargetMode="External"/><Relationship Id="rId3" Type="http://schemas.openxmlformats.org/officeDocument/2006/relationships/hyperlink" Target="https://ec.europa.eu/social/main.jsp?catId=1317&amp;langId=en" TargetMode="External"/><Relationship Id="rId7" Type="http://schemas.openxmlformats.org/officeDocument/2006/relationships/hyperlink" Target="https://doi.org/10.1080/09669582.2018.1560456" TargetMode="External"/><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hyperlink" Target="https://doi.org/10.3390/su12229722" TargetMode="External"/><Relationship Id="rId5" Type="http://schemas.openxmlformats.org/officeDocument/2006/relationships/hyperlink" Target="https://gephi.org/" TargetMode="External"/><Relationship Id="rId4" Type="http://schemas.openxmlformats.org/officeDocument/2006/relationships/hyperlink" Target="https://eu-ecolabel.de/en/" TargetMode="External"/><Relationship Id="rId9" Type="http://schemas.openxmlformats.org/officeDocument/2006/relationships/hyperlink" Target="https://doi.org/10.1080/09669589509510720" TargetMode="External"/></Relationships>
</file>

<file path=ppt/slides/_rels/slide105.xml.rels><?xml version="1.0" encoding="UTF-8" standalone="yes"?>
<Relationships xmlns="http://schemas.openxmlformats.org/package/2006/relationships"><Relationship Id="rId8" Type="http://schemas.openxmlformats.org/officeDocument/2006/relationships/hyperlink" Target="https://www.mural.co/" TargetMode="External"/><Relationship Id="rId13" Type="http://schemas.openxmlformats.org/officeDocument/2006/relationships/hyperlink" Target="https://doi.org/10.1080/09669582.2020.1779732" TargetMode="External"/><Relationship Id="rId3" Type="http://schemas.openxmlformats.org/officeDocument/2006/relationships/hyperlink" Target="http://dx.doi.org/10.4324/9780203121108-56" TargetMode="External"/><Relationship Id="rId7" Type="http://schemas.openxmlformats.org/officeDocument/2006/relationships/hyperlink" Target="https://miro.com/" TargetMode="External"/><Relationship Id="rId12" Type="http://schemas.openxmlformats.org/officeDocument/2006/relationships/hyperlink" Target="http://dx.doi.org/10.4135/9781446250563.n2" TargetMode="External"/><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hyperlink" Target="https://www.mightynetworks.com/" TargetMode="External"/><Relationship Id="rId11" Type="http://schemas.openxmlformats.org/officeDocument/2006/relationships/hyperlink" Target="https://www.readspeaker.com/" TargetMode="External"/><Relationship Id="rId5" Type="http://schemas.openxmlformats.org/officeDocument/2006/relationships/hyperlink" Target="https://mailchimp.com/" TargetMode="External"/><Relationship Id="rId10" Type="http://schemas.openxmlformats.org/officeDocument/2006/relationships/hyperlink" Target="https://www.openstreetmap.org/#map=11/35.9448/14.3810" TargetMode="External"/><Relationship Id="rId4" Type="http://schemas.openxmlformats.org/officeDocument/2006/relationships/hyperlink" Target="https://www.lucidchart.com/" TargetMode="External"/><Relationship Id="rId9" Type="http://schemas.openxmlformats.org/officeDocument/2006/relationships/hyperlink" Target="https://nda.ie/resources/accessibility-toolkit/" TargetMode="External"/></Relationships>
</file>

<file path=ppt/slides/_rels/slide106.xml.rels><?xml version="1.0" encoding="UTF-8" standalone="yes"?>
<Relationships xmlns="http://schemas.openxmlformats.org/package/2006/relationships"><Relationship Id="rId8" Type="http://schemas.openxmlformats.org/officeDocument/2006/relationships/hyperlink" Target=".%20https:/wedocs.unep.org/20.500.11822/9432" TargetMode="External"/><Relationship Id="rId13" Type="http://schemas.openxmlformats.org/officeDocument/2006/relationships/hyperlink" Target="https://wttc.org/Research/Economic-Impact" TargetMode="External"/><Relationship Id="rId3" Type="http://schemas.openxmlformats.org/officeDocument/2006/relationships/image" Target="../media/image3.png"/><Relationship Id="rId7" Type="http://schemas.openxmlformats.org/officeDocument/2006/relationships/hyperlink" Target="https://trello.com/" TargetMode="External"/><Relationship Id="rId12" Type="http://schemas.openxmlformats.org/officeDocument/2006/relationships/hyperlink" Target="https://wordpress.com/" TargetMode="External"/><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hyperlink" Target="https://ed.ted.com/" TargetMode="External"/><Relationship Id="rId11" Type="http://schemas.openxmlformats.org/officeDocument/2006/relationships/hyperlink" Target="https://doi.org/10.1080/09669582.2019.1650750" TargetMode="External"/><Relationship Id="rId5" Type="http://schemas.openxmlformats.org/officeDocument/2006/relationships/hyperlink" Target="http://www.stockholmresilience.org/research/planetary-boundaries.html" TargetMode="External"/><Relationship Id="rId10" Type="http://schemas.openxmlformats.org/officeDocument/2006/relationships/hyperlink" Target="https://urbact.eu/stakeholders-%20ecosystem-map" TargetMode="External"/><Relationship Id="rId4" Type="http://schemas.openxmlformats.org/officeDocument/2006/relationships/hyperlink" Target="https://doi.org/10.1016/j.annals.2019.03.007" TargetMode="External"/><Relationship Id="rId9" Type="http://schemas.openxmlformats.org/officeDocument/2006/relationships/hyperlink" Target="https://www.unwto.org/news/tourism-recovery-gains-momentum-as-restrictions-ease-and-confidence-returns" TargetMode="External"/></Relationships>
</file>

<file path=ppt/slides/_rels/slide107.xml.rels><?xml version="1.0" encoding="UTF-8" standalone="yes"?>
<Relationships xmlns="http://schemas.openxmlformats.org/package/2006/relationships"><Relationship Id="rId8" Type="http://schemas.openxmlformats.org/officeDocument/2006/relationships/hyperlink" Target="https://euei.dk/" TargetMode="External"/><Relationship Id="rId3" Type="http://schemas.openxmlformats.org/officeDocument/2006/relationships/hyperlink" Target="http://creativecommons.org/licenses/by/4.0/" TargetMode="External"/><Relationship Id="rId7" Type="http://schemas.openxmlformats.org/officeDocument/2006/relationships/hyperlink" Target="https://www.momentumconsulting.ie/"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www.filmworkstrust.co.uk/" TargetMode="External"/><Relationship Id="rId11" Type="http://schemas.openxmlformats.org/officeDocument/2006/relationships/image" Target="../media/image121.tiff"/><Relationship Id="rId5" Type="http://schemas.openxmlformats.org/officeDocument/2006/relationships/hyperlink" Target="https://lenouveaustudio.fr/" TargetMode="External"/><Relationship Id="rId10" Type="http://schemas.openxmlformats.org/officeDocument/2006/relationships/hyperlink" Target="http://vismednet.org/" TargetMode="External"/><Relationship Id="rId4" Type="http://schemas.openxmlformats.org/officeDocument/2006/relationships/hyperlink" Target="https://lelaba.eu/" TargetMode="External"/><Relationship Id="rId9" Type="http://schemas.openxmlformats.org/officeDocument/2006/relationships/hyperlink" Target="https://www.materahub.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ec.europa.eu/social/main.jsp?catId=738&amp;langId=en&amp;pubId=8201&amp;furtherPubs=yes" TargetMode="Externa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41.jp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jp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0.png"/><Relationship Id="rId7" Type="http://schemas.openxmlformats.org/officeDocument/2006/relationships/image" Target="../media/image2.png"/><Relationship Id="rId2"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www.adobe.com/express/" TargetMode="External"/><Relationship Id="rId4" Type="http://schemas.openxmlformats.org/officeDocument/2006/relationships/image" Target="../media/image55.jpg"/></Relationships>
</file>

<file path=ppt/slides/_rels/slide28.xml.rels><?xml version="1.0" encoding="UTF-8" standalone="yes"?>
<Relationships xmlns="http://schemas.openxmlformats.org/package/2006/relationships"><Relationship Id="rId3" Type="http://schemas.openxmlformats.org/officeDocument/2006/relationships/hyperlink" Target="https://www.adobe.com/express/learn/tutorials" TargetMode="External"/><Relationship Id="rId2" Type="http://schemas.openxmlformats.org/officeDocument/2006/relationships/image" Target="../media/image56.jpe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www.canva.com/" TargetMode="External"/><Relationship Id="rId4" Type="http://schemas.openxmlformats.org/officeDocument/2006/relationships/image" Target="../media/image58.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hyperlink" Target="https://clickup.c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hyperlink" Target="https://databasic.io/" TargetMode="Externa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62.jpg"/></Relationships>
</file>

<file path=ppt/slides/_rels/slide3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hyperlink" Target="https://databasic.io/en/culture/" TargetMode="Externa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64.jpg"/></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5.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drupal.org/"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7.jpg"/><Relationship Id="rId4" Type="http://schemas.openxmlformats.org/officeDocument/2006/relationships/image" Target="../media/image66.jpg"/></Relationships>
</file>

<file path=ppt/slides/_rels/slide37.xml.rels><?xml version="1.0" encoding="UTF-8" standalone="yes"?>
<Relationships xmlns="http://schemas.openxmlformats.org/package/2006/relationships"><Relationship Id="rId3" Type="http://schemas.openxmlformats.org/officeDocument/2006/relationships/hyperlink" Target="http://edx.org/" TargetMode="External"/><Relationship Id="rId2" Type="http://schemas.openxmlformats.org/officeDocument/2006/relationships/image" Target="../media/image68.jp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eu-ecolabel.de/en/" TargetMode="External"/><Relationship Id="rId5" Type="http://schemas.openxmlformats.org/officeDocument/2006/relationships/hyperlink" Target="https://www.accessibletourism.org/" TargetMode="External"/><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gephi.org/" TargetMode="External"/><Relationship Id="rId4" Type="http://schemas.openxmlformats.org/officeDocument/2006/relationships/image" Target="../media/image75.jpg"/></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www.hootsuite.com/"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lucidchart.com/" TargetMode="External"/><Relationship Id="rId2" Type="http://schemas.openxmlformats.org/officeDocument/2006/relationships/image" Target="../media/image77.png"/><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79.jpg"/><Relationship Id="rId4" Type="http://schemas.openxmlformats.org/officeDocument/2006/relationships/image" Target="../media/image78.jpeg"/></Relationships>
</file>

<file path=ppt/slides/_rels/slide4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mailchimp.com/" TargetMode="External"/><Relationship Id="rId4" Type="http://schemas.openxmlformats.org/officeDocument/2006/relationships/image" Target="../media/image81.jp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2.jp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www.mightynetworks.com/"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miro.com/"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www.mural.co/" TargetMode="External"/><Relationship Id="rId5" Type="http://schemas.openxmlformats.org/officeDocument/2006/relationships/image" Target="../media/image87.jp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hyperlink" Target="https://nda.ie/resources/accessibility-toolkit/"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9.png"/><Relationship Id="rId4" Type="http://schemas.openxmlformats.org/officeDocument/2006/relationships/image" Target="../media/image88.jpg"/></Relationships>
</file>

<file path=ppt/slides/_rels/slide4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www.veeqo.com/blog/nudge-marketin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hyperlink" Target="https://www.openstreetmap.org/" TargetMode="External"/><Relationship Id="rId2" Type="http://schemas.openxmlformats.org/officeDocument/2006/relationships/image" Target="../media/image91.jp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92.jpg"/></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3.png"/><Relationship Id="rId2" Type="http://schemas.openxmlformats.org/officeDocument/2006/relationships/hyperlink" Target="https://www.readspeaker.com/" TargetMode="Externa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95.jpeg"/><Relationship Id="rId4" Type="http://schemas.openxmlformats.org/officeDocument/2006/relationships/image" Target="../media/image94.jpe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ed.ted.com/"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97.jpg"/><Relationship Id="rId4" Type="http://schemas.openxmlformats.org/officeDocument/2006/relationships/image" Target="../media/image96.jpg"/></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trello.com/" TargetMode="Externa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99.jpg"/></Relationships>
</file>

<file path=ppt/slides/_rels/slide54.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hyperlink" Target="https://wedocs.unep.org/" TargetMode="Externa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1.jp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hyperlink" Target="https://wordpress.com/"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6.jp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hyperlink" Target="https://www.canva.com/" TargetMode="External"/><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www.drupal.org/" TargetMode="External"/><Relationship Id="rId5" Type="http://schemas.openxmlformats.org/officeDocument/2006/relationships/hyperlink" Target="https://wordpress.com/" TargetMode="External"/><Relationship Id="rId4" Type="http://schemas.openxmlformats.org/officeDocument/2006/relationships/hyperlink" Target="https://www.adobe.com/express/"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ec.europa.eu/social/main.jsp?catId=738&amp;langId=en&amp;pubId=8201&amp;furtherPubs=yes" TargetMode="Externa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stockholmresilience.org/research/pla%20netary-boundaries.html" TargetMode="External"/><Relationship Id="rId7" Type="http://schemas.openxmlformats.org/officeDocument/2006/relationships/hyperlink" Target="https://www.mural.co/"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miro.com/" TargetMode="External"/><Relationship Id="rId5" Type="http://schemas.openxmlformats.org/officeDocument/2006/relationships/hyperlink" Target="https://www.lucidchart.com/pages/" TargetMode="External"/><Relationship Id="rId4" Type="http://schemas.openxmlformats.org/officeDocument/2006/relationships/hyperlink" Target="https://www.europeanyouthroots.eu/download/io2-implementing-sustainable-tourism-business-initiatives/"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miro.com/" TargetMode="External"/><Relationship Id="rId2" Type="http://schemas.openxmlformats.org/officeDocument/2006/relationships/hyperlink" Target="https://www.lucidchart.com/pages/" TargetMode="Externa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hyperlink" Target="https://www.mural.co/"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ec.europa.eu/social/main.jsp?catId=738&amp;langId=en&amp;pubId=8201&amp;furtherPubs=yes" TargetMode="External"/><Relationship Id="rId2" Type="http://schemas.openxmlformats.org/officeDocument/2006/relationships/image" Target="../media/image108.jp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hyperlink" Target="https://www.europeanyouthroots.eu/download/io2-implementing-an-accessible-and-inclusive-tourism-business/"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mailchimp.com/en-gb/grow-with-mailchimp/?gclid=CjwKCAjww8mWBhABEiwAl6-2RRrSI95F5js1B4OqjD2-JQj98Za-BwE04oARZsu7AoBzVdJ8uuKbDRoCIMsQAvD_BwE&amp;gclsrc=aw.ds" TargetMode="External"/><Relationship Id="rId4" Type="http://schemas.openxmlformats.org/officeDocument/2006/relationships/hyperlink" Target="https://www.canva.com/"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ec.europa.eu/social/main.jsp?catId=738&amp;langId=en&amp;pubId=8201&amp;furtherPubs=yes" TargetMode="Externa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11.jpeg"/></Relationships>
</file>

<file path=ppt/slides/_rels/slide68.xml.rels><?xml version="1.0" encoding="UTF-8" standalone="yes"?>
<Relationships xmlns="http://schemas.openxmlformats.org/package/2006/relationships"><Relationship Id="rId3" Type="http://schemas.openxmlformats.org/officeDocument/2006/relationships/hyperlink" Target="https://www.lucidchart.com/pages/" TargetMode="External"/><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eu-ecolabel.de/en/" TargetMode="External"/><Relationship Id="rId5" Type="http://schemas.openxmlformats.org/officeDocument/2006/relationships/hyperlink" Target="https://www.mural.co/" TargetMode="External"/><Relationship Id="rId4" Type="http://schemas.openxmlformats.org/officeDocument/2006/relationships/hyperlink" Target="https://miro.com/"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ec.europa.eu/social/main.jsp?catId=738&amp;langId=en&amp;pubId=8201&amp;furtherPubs=yes" TargetMode="External"/><Relationship Id="rId2" Type="http://schemas.openxmlformats.org/officeDocument/2006/relationships/hyperlink" Target="https://susproc.jrc.ec.europa.eu/product-bureau/" TargetMode="Externa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nda.ie/resources/accessibility-toolkit/make-%20your-websites-more-accessible/" TargetMode="External"/><Relationship Id="rId7" Type="http://schemas.openxmlformats.org/officeDocument/2006/relationships/hyperlink" Target="https://www.w3.org/TR/WCAG20/"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www.readspeaker.com/" TargetMode="External"/><Relationship Id="rId5" Type="http://schemas.openxmlformats.org/officeDocument/2006/relationships/hyperlink" Target="https://www.accessibletourism.org/" TargetMode="External"/><Relationship Id="rId4" Type="http://schemas.openxmlformats.org/officeDocument/2006/relationships/hyperlink" Target="https://www.europeanyouthroots.eu/download/io2-%20implementing-an-accessible-and-inclusive-%20tourism-business/"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ec.europa.eu/social/main.jsp?catId=738&amp;langId=en&amp;pubId=8201&amp;furtherPubs=yes" TargetMode="Externa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hyperlink" Target="https://ec.europa.eu/social/main.jsp?catId=738&amp;langId=en&amp;pubId=8201&amp;furtherPubs=yes" TargetMode="External"/><Relationship Id="rId3" Type="http://schemas.openxmlformats.org/officeDocument/2006/relationships/hyperlink" Target="https://www.unep.org/resources/report/manual-water-and-waste-management-what-tourism-industry-can-do-improve-its" TargetMode="External"/><Relationship Id="rId7" Type="http://schemas.openxmlformats.org/officeDocument/2006/relationships/hyperlink" Target="https://trello.com/" TargetMode="External"/><Relationship Id="rId2" Type="http://schemas.openxmlformats.org/officeDocument/2006/relationships/hyperlink" Target="https://www.europeanyouthroots.eu/download/io2-implementing-sustainable-tourism-business-initiatives/" TargetMode="External"/><Relationship Id="rId1" Type="http://schemas.openxmlformats.org/officeDocument/2006/relationships/slideLayout" Target="../slideLayouts/slideLayout5.xml"/><Relationship Id="rId6" Type="http://schemas.openxmlformats.org/officeDocument/2006/relationships/hyperlink" Target="https://clickup.com/" TargetMode="External"/><Relationship Id="rId5" Type="http://schemas.openxmlformats.org/officeDocument/2006/relationships/hyperlink" Target="https://www.edx.org/course/solid-waste-management" TargetMode="External"/><Relationship Id="rId10" Type="http://schemas.openxmlformats.org/officeDocument/2006/relationships/image" Target="../media/image3.png"/><Relationship Id="rId4" Type="http://schemas.openxmlformats.org/officeDocument/2006/relationships/hyperlink" Target="https://www.edx.org/learn/environmental-science" TargetMode="External"/><Relationship Id="rId9" Type="http://schemas.openxmlformats.org/officeDocument/2006/relationships/image" Target="../media/image2.png"/></Relationships>
</file>

<file path=ppt/slides/_rels/slide74.xml.rels><?xml version="1.0" encoding="UTF-8" standalone="yes"?>
<Relationships xmlns="http://schemas.openxmlformats.org/package/2006/relationships"><Relationship Id="rId8" Type="http://schemas.openxmlformats.org/officeDocument/2006/relationships/hyperlink" Target="https://www.canva.com/" TargetMode="External"/><Relationship Id="rId3" Type="http://schemas.openxmlformats.org/officeDocument/2006/relationships/hyperlink" Target="https://nda.ie/resources/accessibility-toolkit/make-your-websites-more-accessible/" TargetMode="External"/><Relationship Id="rId7" Type="http://schemas.openxmlformats.org/officeDocument/2006/relationships/hyperlink" Target="https://app.designrr.io/"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app.designrr.io/projectHtml/1001460?token=3f9260760167da20cb1790842b8ba573&amp;embed_fonts" TargetMode="External"/><Relationship Id="rId11" Type="http://schemas.openxmlformats.org/officeDocument/2006/relationships/image" Target="../media/image3.png"/><Relationship Id="rId5" Type="http://schemas.openxmlformats.org/officeDocument/2006/relationships/hyperlink" Target="https://www.accessibletourism.org/" TargetMode="External"/><Relationship Id="rId10" Type="http://schemas.openxmlformats.org/officeDocument/2006/relationships/hyperlink" Target="https://www.w3.org/TR/WCAG20/" TargetMode="External"/><Relationship Id="rId4" Type="http://schemas.openxmlformats.org/officeDocument/2006/relationships/hyperlink" Target="https://www.europeanyouthroots.eu/download/io2-%20implementing-an-accessible-and-inclusive-%20tourism-business/" TargetMode="External"/><Relationship Id="rId9" Type="http://schemas.openxmlformats.org/officeDocument/2006/relationships/hyperlink" Target="https://www.adobe.com/express/"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hyperlink" Target="https://www.w3.org/TR/WCAG20/" TargetMode="Externa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hyperlink" Target="https://ec.europa.eu/social/main.jsp?catId=738&amp;langId=en&amp;pubId=8201&amp;furtherPubs=yes" TargetMode="External"/><Relationship Id="rId4" Type="http://schemas.openxmlformats.org/officeDocument/2006/relationships/hyperlink" Target="https://www.adobe.com/express/" TargetMode="External"/></Relationships>
</file>

<file path=ppt/slides/_rels/slide7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europeanyouthroots.eu/download/io2-implementing-sustainable-tourism-business-initiatives/" TargetMode="External"/><Relationship Id="rId7" Type="http://schemas.openxmlformats.org/officeDocument/2006/relationships/hyperlink" Target="https://trello.com/?&amp;aceid&amp;adposition&amp;adgroup=105703213888&amp;campaign=9843285526&amp;creative=437184392305&amp;device=c&amp;keyword=trello&amp;matchtype=e&amp;network=g&amp;placement&amp;ds_kids=p53016482445&amp;ds_e=GOOGLE&amp;ds_eid=700000001557344&amp;ds_e1=GOOGLE&amp;gclid=CjwKCAjw5s6WBhA4EiwACGncZQjavVI7AaNzCJK0A2KVROYdpngN00ISg0x_DpzZUyCrNxrZoNNQpxoC2KAQAvD_BwE&amp;gclsrc=aw.ds"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trello.com/" TargetMode="External"/><Relationship Id="rId5" Type="http://schemas.openxmlformats.org/officeDocument/2006/relationships/hyperlink" Target="https://www.mightynetworks.com/" TargetMode="External"/><Relationship Id="rId4" Type="http://schemas.openxmlformats.org/officeDocument/2006/relationships/hyperlink" Target="https://www.europeanyouthroots.eu/download/io%202-implementing-sustainable-tourism-business-%20initiatives/"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ec.europa.eu/social/main.jsp?catId=738&amp;langId=en&amp;pubId=8201&amp;furtherPubs=yes" TargetMode="Externa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8" Type="http://schemas.openxmlformats.org/officeDocument/2006/relationships/hyperlink" Target="https://www.youtube.com/watch?v=Jj2O0T5JvEQ" TargetMode="External"/><Relationship Id="rId3" Type="http://schemas.openxmlformats.org/officeDocument/2006/relationships/hyperlink" Target="http://mural.co/" TargetMode="External"/><Relationship Id="rId7" Type="http://schemas.openxmlformats.org/officeDocument/2006/relationships/hyperlink" Target="https://www.unwto.org/sustainable-development/resource-efficiency-in-tourism"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www.youtube.com/watch?v=slanYx2dmnc" TargetMode="External"/><Relationship Id="rId5" Type="http://schemas.openxmlformats.org/officeDocument/2006/relationships/hyperlink" Target="https://www.lucidchart.com/pages/" TargetMode="External"/><Relationship Id="rId4" Type="http://schemas.openxmlformats.org/officeDocument/2006/relationships/hyperlink" Target="https://miro.com/" TargetMode="External"/><Relationship Id="rId9" Type="http://schemas.openxmlformats.org/officeDocument/2006/relationships/image" Target="../media/image3.png"/></Relationships>
</file>

<file path=ppt/slides/_rels/slide7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youtube.com/watch?v=Jj2O0T5JvEQ" TargetMode="External"/><Relationship Id="rId7" Type="http://schemas.openxmlformats.org/officeDocument/2006/relationships/hyperlink" Target="https://ec.europa.eu/social/main.jsp?catId=738&amp;langId=en&amp;pubId=8201&amp;furtherPubs=yes" TargetMode="External"/><Relationship Id="rId2" Type="http://schemas.openxmlformats.org/officeDocument/2006/relationships/hyperlink" Target="https://www.unwto.org/sustainable-development/resource-efficiency-in-tourism" TargetMode="External"/><Relationship Id="rId1" Type="http://schemas.openxmlformats.org/officeDocument/2006/relationships/slideLayout" Target="../slideLayouts/slideLayout5.xml"/><Relationship Id="rId6" Type="http://schemas.openxmlformats.org/officeDocument/2006/relationships/hyperlink" Target="https://www.lucidchart.com/pages/" TargetMode="External"/><Relationship Id="rId5" Type="http://schemas.openxmlformats.org/officeDocument/2006/relationships/hyperlink" Target="https://miro.com/" TargetMode="External"/><Relationship Id="rId4" Type="http://schemas.openxmlformats.org/officeDocument/2006/relationships/hyperlink" Target="http://mural.co/"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22.png"/><Relationship Id="rId3" Type="http://schemas.openxmlformats.org/officeDocument/2006/relationships/hyperlink" Target="https://app.designrr.io/projectHtml/1001460?token=3f9260760167da20cb1790842b8ba573&amp;embed_fonts" TargetMode="External"/><Relationship Id="rId7" Type="http://schemas.openxmlformats.org/officeDocument/2006/relationships/hyperlink" Target="https://www.europeanyouthroots.eu/download/io4-building-glocal-and-innovative-tourism-networks/" TargetMode="External"/><Relationship Id="rId12"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hyperlink" Target="https://www.europeanyouthroots.eu/download/io3-promotion-manual-tourism/" TargetMode="External"/><Relationship Id="rId11" Type="http://schemas.openxmlformats.org/officeDocument/2006/relationships/image" Target="../media/image20.png"/><Relationship Id="rId5" Type="http://schemas.openxmlformats.org/officeDocument/2006/relationships/hyperlink" Target="https://www.europeanyouthroots.eu/download/io2-implementing-sustainable-tourism-business-initiatives/" TargetMode="External"/><Relationship Id="rId10" Type="http://schemas.openxmlformats.org/officeDocument/2006/relationships/image" Target="../media/image19.png"/><Relationship Id="rId4" Type="http://schemas.openxmlformats.org/officeDocument/2006/relationships/hyperlink" Target="https://www.europeanyouthroots.eu/awareness-campaign-sustainable-tourism/" TargetMode="External"/><Relationship Id="rId9" Type="http://schemas.openxmlformats.org/officeDocument/2006/relationships/image" Target="../media/image2.png"/><Relationship Id="rId1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mural.co/" TargetMode="External"/><Relationship Id="rId7" Type="http://schemas.openxmlformats.org/officeDocument/2006/relationships/hyperlink" Target="https://adobe.com/express/"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canva.com/" TargetMode="External"/><Relationship Id="rId5" Type="http://schemas.openxmlformats.org/officeDocument/2006/relationships/hyperlink" Target="https://www.lucidchart.com/pages/" TargetMode="External"/><Relationship Id="rId4" Type="http://schemas.openxmlformats.org/officeDocument/2006/relationships/hyperlink" Target="https://miro.com/" TargetMode="External"/></Relationships>
</file>

<file path=ppt/slides/_rels/slide8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beta.mural.co/signin?returnUrl=%2Fdashboard" TargetMode="External"/><Relationship Id="rId7" Type="http://schemas.openxmlformats.org/officeDocument/2006/relationships/hyperlink" Target="https://ec.europa.eu/social/main.jsp?catId=738&amp;langId=en&amp;pubId=8201&amp;furtherPubs=yes" TargetMode="External"/><Relationship Id="rId2" Type="http://schemas.openxmlformats.org/officeDocument/2006/relationships/hyperlink" Target="https://miro.com/" TargetMode="External"/><Relationship Id="rId1" Type="http://schemas.openxmlformats.org/officeDocument/2006/relationships/slideLayout" Target="../slideLayouts/slideLayout5.xml"/><Relationship Id="rId6" Type="http://schemas.openxmlformats.org/officeDocument/2006/relationships/hyperlink" Target="https://www.canva.com/" TargetMode="External"/><Relationship Id="rId5" Type="http://schemas.openxmlformats.org/officeDocument/2006/relationships/hyperlink" Target="https://www.adobe.com/express/" TargetMode="External"/><Relationship Id="rId4" Type="http://schemas.openxmlformats.org/officeDocument/2006/relationships/hyperlink" Target="https://www.lucidchart.com/pages/landing?utm_source=google&amp;utm_medium=cpc&amp;utm_campaign=_chart_en_tier3_mixed_search_brand_exact_&amp;km_CPC_CampaignId=1484560207&amp;km_CPC_AdGroupID=60168114191&amp;km_CPC_Keyword=lucid%20chart&amp;km_CPC_MatchType=e&amp;km_CPC_ExtensionID&amp;km_CPC_Network=g&amp;km_CPC_AdPosition&amp;km_CPC_Creative=442433234360&amp;km_CPC_TargetID=kwd-55720648523&amp;km_CPC_Country=2470&amp;km_CPC_Device=c&amp;km_CPC_placement&amp;km_CPC_target&amp;gclid=CjwKCAjwwdWVBhA4EiwAjcYJEI4dTs4xIolgI9AP9GYv_YT1BHonjHZD5-FuhvWlz3esCo9slifUcBoCnAMQAvD_BwE" TargetMode="External"/></Relationships>
</file>

<file path=ppt/slides/_rels/slide83.xml.rels><?xml version="1.0" encoding="UTF-8" standalone="yes"?>
<Relationships xmlns="http://schemas.openxmlformats.org/package/2006/relationships"><Relationship Id="rId8" Type="http://schemas.openxmlformats.org/officeDocument/2006/relationships/hyperlink" Target="https://www.lucidchart.com/pages/landing?utm_source=google&amp;utm_medium=cpc&amp;utm_campaign=_chart_en_tier3_mixed_search_brand_exact_&amp;km_CPC_CampaignId=1484560207&amp;km_CPC_AdGroupID=60168114191&amp;km_CPC_Keyword=lucid%20chart&amp;km_CPC_MatchType=e&amp;km_CPC_ExtensionID&amp;km_CPC_Network=g&amp;km_CPC_AdPosition&amp;km_CPC_Creative=442433234360&amp;km_CPC_TargetID=kwd-55720648523&amp;km_CPC_Country=2470&amp;km_CPC_Device=c&amp;km_CPC_placement&amp;km_CPC_target&amp;gclid=CjwKCAjwwdWVBhA4EiwAjcYJEI4dTs4xIolgI9AP9GYv_YT1BHonjHZD5-FuhvWlz3esCo9slifUcBoCnAMQAvD_BwE" TargetMode="External"/><Relationship Id="rId3" Type="http://schemas.openxmlformats.org/officeDocument/2006/relationships/hyperlink" Target="https://mailchimp.com/en-gb/marketing-glossary/marketing-mix-7ps/" TargetMode="External"/><Relationship Id="rId7" Type="http://schemas.openxmlformats.org/officeDocument/2006/relationships/hyperlink" Target="https://beta.mural.co/signin?returnUrl=%2Fdashboard"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miro.com/?utm_source=google&amp;utm_medium=cpc&amp;utm_campaign=S%7CGOO%7CBRN%7CTier3%7CEN-EN%7CBrand%7CExact&amp;utm_adgroup&amp;utm_custom=10031645031&amp;utm_content=434602393841&amp;utm_term=miro&amp;device=c&amp;location=2470&amp;gclid=CjwKCAjwwdWVBhA4EiwAjcYJEM_4VZ6PsuR_rslwdj7urTsBQV6muk0AKPbD-x8kD7A07kKFX78_MxoCbv0QAvD_BwE" TargetMode="External"/><Relationship Id="rId11" Type="http://schemas.openxmlformats.org/officeDocument/2006/relationships/image" Target="../media/image3.png"/><Relationship Id="rId5" Type="http://schemas.openxmlformats.org/officeDocument/2006/relationships/hyperlink" Target="https://www.lifehack.org/articles/productivity/the-20-%20most-creative-instagram-accounts-that-will-inspire-%20you.html" TargetMode="External"/><Relationship Id="rId10" Type="http://schemas.openxmlformats.org/officeDocument/2006/relationships/hyperlink" Target="https://www.canva.com/" TargetMode="External"/><Relationship Id="rId4" Type="http://schemas.openxmlformats.org/officeDocument/2006/relationships/hyperlink" Target="https://www.business.qld.gov.au/running-business/marketing-sales/marketing-promotion/marketing-basics/seven-ps-marketing" TargetMode="External"/><Relationship Id="rId9" Type="http://schemas.openxmlformats.org/officeDocument/2006/relationships/hyperlink" Target="https://www.adobe.com/express/" TargetMode="External"/></Relationships>
</file>

<file path=ppt/slides/_rels/slide8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NULL" TargetMode="External"/><Relationship Id="rId7" Type="http://schemas.openxmlformats.org/officeDocument/2006/relationships/hyperlink" Target="https://ec.europa.eu/social/main.jsp?catId=738&amp;langId=en&amp;pubId=8201&amp;furtherPubs=yes" TargetMode="External"/><Relationship Id="rId2" Type="http://schemas.openxmlformats.org/officeDocument/2006/relationships/hyperlink" Target="NULL" TargetMode="External"/><Relationship Id="rId1" Type="http://schemas.openxmlformats.org/officeDocument/2006/relationships/slideLayout" Target="../slideLayouts/slideLayout5.xml"/><Relationship Id="rId6" Type="http://schemas.openxmlformats.org/officeDocument/2006/relationships/hyperlink" Target="https://www.lucidchart.com/pages/landing?utm_source=google&amp;utm_medium=cpc&amp;utm_campaign=_chart_en_tier3_mixed_search_brand_exact_&amp;km_CPC_CampaignId=1484560207&amp;km_CPC_AdGroupID=60168114191&amp;km_CPC_Keyword=lucid%20chart&amp;km_CPC_MatchType=e&amp;km_CPC_ExtensionID&amp;km_CPC_Network=g&amp;km_CPC_AdPosition&amp;km_CPC_Creative=442433234360&amp;km_CPC_TargetID=kwd-55720648523&amp;km_CPC_Country=2470&amp;km_CPC_Device=c&amp;km_CPC_placement&amp;km_CPC_target&amp;gclid=CjwKCAjwwdWVBhA4EiwAjcYJEI4dTs4xIolgI9AP9GYv_YT1BHonjHZD5-FuhvWlz3esCo9slifUcBoCnAMQAvD_BwE" TargetMode="External"/><Relationship Id="rId5" Type="http://schemas.openxmlformats.org/officeDocument/2006/relationships/hyperlink" Target="https://beta.mural.co/signin?returnUrl=%2Fdashboard" TargetMode="External"/><Relationship Id="rId4" Type="http://schemas.openxmlformats.org/officeDocument/2006/relationships/hyperlink" Target="https://miro.com/" TargetMode="External"/></Relationships>
</file>

<file path=ppt/slides/_rels/slide8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mailchimp.com/en-gb/marketing-glossary/marketing-mix-7ps/" TargetMode="External"/><Relationship Id="rId7" Type="http://schemas.openxmlformats.org/officeDocument/2006/relationships/hyperlink" Target="https://mailchimp.com/"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www.hootsuite.com/" TargetMode="External"/><Relationship Id="rId5" Type="http://schemas.openxmlformats.org/officeDocument/2006/relationships/hyperlink" Target="https://www.lifehack.org/articles/productivity/the-20-most-creative-instagram-accounts-that-will-inspire-you.html" TargetMode="External"/><Relationship Id="rId4" Type="http://schemas.openxmlformats.org/officeDocument/2006/relationships/hyperlink" Target="https://www.europeanyouthroots.eu/download/io3-promotion-manual-tourism/"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ec.europa.eu/social/main.jsp?catId=738&amp;langId=en&amp;pubId=8201&amp;furtherPubs=yes" TargetMode="External"/><Relationship Id="rId2" Type="http://schemas.openxmlformats.org/officeDocument/2006/relationships/hyperlink" Target="https://mailchimp.com/en-gb/marketing-glossary/marketing-mix-7ps/" TargetMode="Externa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8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europeanyouthroots.eu/download/io3-promotion-manual-tourism/" TargetMode="External"/><Relationship Id="rId7" Type="http://schemas.openxmlformats.org/officeDocument/2006/relationships/hyperlink" Target="https://miro.com/"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www.accessibletourism.org/?%20i=enat.en.enat_projects_and_good_practi%20ces.1038" TargetMode="External"/><Relationship Id="rId5" Type="http://schemas.openxmlformats.org/officeDocument/2006/relationships/hyperlink" Target="https://www.accessibletourism.org/resources/enter2012-helsingborg_enat_final_ia--2.pdf" TargetMode="External"/><Relationship Id="rId4" Type="http://schemas.openxmlformats.org/officeDocument/2006/relationships/hyperlink" Target="https://www.accessibletourism.org/"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www.accessibletourism.org/?i=enat.en.enat_projects_and_good_practices.1038" TargetMode="External"/><Relationship Id="rId2" Type="http://schemas.openxmlformats.org/officeDocument/2006/relationships/hyperlink" Target="https://www.accessibletourism.org/resources/enter2012-helsingborg_enat_final_ia--2.pdf"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ec.europa.eu/social/main.jsp?catId=738&amp;langId=en&amp;pubId=8201&amp;furtherPubs=yes"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www.europeanyouthroots.eu/download/io3-promotion-manual-tourism/"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4.png"/></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ec.europa.eu/social/main.jsp?catId=738&amp;langId=en&amp;pubId=8201&amp;furtherPubs=yes" TargetMode="Externa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92.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117.jpeg"/></Relationships>
</file>

<file path=ppt/slides/_rels/slide93.xml.rels><?xml version="1.0" encoding="UTF-8" standalone="yes"?>
<Relationships xmlns="http://schemas.openxmlformats.org/package/2006/relationships"><Relationship Id="rId3" Type="http://schemas.openxmlformats.org/officeDocument/2006/relationships/hyperlink" Target="https://www.europeanyouthroots.eu/download/io4-building-glocal-and-innovative-tourism-networks/" TargetMode="Externa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www.openstreetmap.org/"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ec.europa.eu/social/main.jsp?catId=738&amp;langId=en&amp;pubId=8201&amp;furtherPubs=yes" TargetMode="Externa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8" Type="http://schemas.openxmlformats.org/officeDocument/2006/relationships/hyperlink" Target="https://miro.com/" TargetMode="External"/><Relationship Id="rId3" Type="http://schemas.openxmlformats.org/officeDocument/2006/relationships/hyperlink" Target="https://www.europeanyouthroots.eu/download/io4-%20building-glocal-and-innovative-tourism-networks/" TargetMode="External"/><Relationship Id="rId7" Type="http://schemas.openxmlformats.org/officeDocument/2006/relationships/hyperlink" Target="http://mural.co/"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ed.ted.com/" TargetMode="External"/><Relationship Id="rId5" Type="http://schemas.openxmlformats.org/officeDocument/2006/relationships/hyperlink" Target="https://www.lucidchart.com/pages/" TargetMode="External"/><Relationship Id="rId4" Type="http://schemas.openxmlformats.org/officeDocument/2006/relationships/hyperlink" Target="https://ed.ted.com/lessons/conserving-our-spectacular-vulnerable-coral-reefs-joshua-drew" TargetMode="External"/><Relationship Id="rId9" Type="http://schemas.openxmlformats.org/officeDocument/2006/relationships/image" Target="../media/image3.png"/></Relationships>
</file>

<file path=ppt/slides/_rels/slide96.xml.rels><?xml version="1.0" encoding="UTF-8" standalone="yes"?>
<Relationships xmlns="http://schemas.openxmlformats.org/package/2006/relationships"><Relationship Id="rId3" Type="http://schemas.openxmlformats.org/officeDocument/2006/relationships/hyperlink" Target="http://mural.co/" TargetMode="External"/><Relationship Id="rId7" Type="http://schemas.openxmlformats.org/officeDocument/2006/relationships/image" Target="../media/image3.png"/><Relationship Id="rId2" Type="http://schemas.openxmlformats.org/officeDocument/2006/relationships/hyperlink" Target="https://ed.ted.com/lessons/conserving-our-spectacular-vulnerable-coral-reefs-joshua-drew" TargetMode="External"/><Relationship Id="rId1" Type="http://schemas.openxmlformats.org/officeDocument/2006/relationships/slideLayout" Target="../slideLayouts/slideLayout5.xml"/><Relationship Id="rId6" Type="http://schemas.openxmlformats.org/officeDocument/2006/relationships/hyperlink" Target="https://ec.europa.eu/social/main.jsp?catId=738&amp;langId=en&amp;pubId=8201&amp;furtherPubs=yes" TargetMode="External"/><Relationship Id="rId5" Type="http://schemas.openxmlformats.org/officeDocument/2006/relationships/hyperlink" Target="https://www.lucidchart.com/pages/" TargetMode="External"/><Relationship Id="rId4" Type="http://schemas.openxmlformats.org/officeDocument/2006/relationships/hyperlink" Target="https://miro.com/" TargetMode="External"/></Relationships>
</file>

<file path=ppt/slides/_rels/slide9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europeanyouthroots.eu/download/io4-%20building-glocal-and-innovative-tourism-networks/" TargetMode="External"/><Relationship Id="rId7" Type="http://schemas.openxmlformats.org/officeDocument/2006/relationships/hyperlink" Target="https://miro.com/"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databasic.io/" TargetMode="External"/><Relationship Id="rId5" Type="http://schemas.openxmlformats.org/officeDocument/2006/relationships/hyperlink" Target="https://gephi.org/" TargetMode="External"/><Relationship Id="rId4" Type="http://schemas.openxmlformats.org/officeDocument/2006/relationships/hyperlink" Target="https://www.diva-portal.org/smash/get/diva2:731935/FULLTEXT01.pdf"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s://www.diva-portal.org/smash/get/diva2:731935/FULLTEXT01.pdf" TargetMode="External"/><Relationship Id="rId2" Type="http://schemas.openxmlformats.org/officeDocument/2006/relationships/hyperlink" Target="https://www.europeanyouthroots.eu/download/io4-building-glocal-and-innovative-tourism-networks/" TargetMode="Externa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hyperlink" Target="https://databasic.io/" TargetMode="External"/><Relationship Id="rId4" Type="http://schemas.openxmlformats.org/officeDocument/2006/relationships/hyperlink" Target="https://gephi.org/"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ec.europa.eu/social/main.jsp?catId=738&amp;langId=en&amp;pubId=8201&amp;furtherPubs=yes" TargetMode="External"/><Relationship Id="rId2" Type="http://schemas.openxmlformats.org/officeDocument/2006/relationships/image" Target="../media/image118.jpg"/><Relationship Id="rId1" Type="http://schemas.openxmlformats.org/officeDocument/2006/relationships/slideLayout" Target="../slideLayouts/slideLayout5.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36868" y="841264"/>
            <a:ext cx="5205045" cy="2044149"/>
          </a:xfrm>
          <a:prstGeom prst="rect">
            <a:avLst/>
          </a:prstGeom>
        </p:spPr>
        <p:txBody>
          <a:bodyPr vert="horz" wrap="square" lIns="0" tIns="12700" rIns="0" bIns="0" rtlCol="0">
            <a:spAutoFit/>
          </a:bodyPr>
          <a:lstStyle/>
          <a:p>
            <a:pPr marL="12700" rtl="0"/>
            <a:r>
              <a:rPr lang="fr" sz="6600" b="0" i="0" u="none" spc="-150" baseline="0" dirty="0">
                <a:solidFill>
                  <a:srgbClr val="FFF100"/>
                </a:solidFill>
                <a:latin typeface="Microsoft Sans Serif"/>
                <a:cs typeface="Microsoft Sans Serif"/>
              </a:rPr>
              <a:t>Boîte à outils</a:t>
            </a:r>
          </a:p>
          <a:p>
            <a:pPr marL="12700" rtl="0"/>
            <a:r>
              <a:rPr lang="fr-FR" sz="6600" spc="-150" dirty="0">
                <a:solidFill>
                  <a:srgbClr val="FFFFFF"/>
                </a:solidFill>
                <a:latin typeface="Microsoft Sans Serif"/>
                <a:cs typeface="Microsoft Sans Serif"/>
              </a:rPr>
              <a:t>d</a:t>
            </a:r>
            <a:r>
              <a:rPr lang="fr" sz="6600" b="0" i="0" u="none" spc="-150" baseline="0" dirty="0">
                <a:solidFill>
                  <a:srgbClr val="FFFFFF"/>
                </a:solidFill>
                <a:latin typeface="Microsoft Sans Serif"/>
                <a:cs typeface="Microsoft Sans Serif"/>
              </a:rPr>
              <a:t>e Formation</a:t>
            </a:r>
          </a:p>
        </p:txBody>
      </p:sp>
      <p:sp>
        <p:nvSpPr>
          <p:cNvPr id="9" name="object 2">
            <a:extLst>
              <a:ext uri="{FF2B5EF4-FFF2-40B4-BE49-F238E27FC236}">
                <a16:creationId xmlns:a16="http://schemas.microsoft.com/office/drawing/2014/main" id="{0159BBA1-9366-5B4D-A71D-EA92F51B967F}"/>
              </a:ext>
            </a:extLst>
          </p:cNvPr>
          <p:cNvSpPr txBox="1"/>
          <p:nvPr/>
        </p:nvSpPr>
        <p:spPr>
          <a:xfrm>
            <a:off x="536868" y="3193922"/>
            <a:ext cx="5205045" cy="305340"/>
          </a:xfrm>
          <a:prstGeom prst="rect">
            <a:avLst/>
          </a:prstGeom>
        </p:spPr>
        <p:txBody>
          <a:bodyPr vert="horz" wrap="square" lIns="0" tIns="12700" rIns="0" bIns="0" rtlCol="0">
            <a:spAutoFit/>
          </a:bodyPr>
          <a:lstStyle/>
          <a:p>
            <a:pPr marL="12700" rtl="0">
              <a:spcBef>
                <a:spcPts val="100"/>
              </a:spcBef>
            </a:pPr>
            <a:r>
              <a:rPr lang="fr" sz="1901" b="0" i="0" u="none" baseline="0" dirty="0">
                <a:solidFill>
                  <a:srgbClr val="FFFFFF"/>
                </a:solidFill>
                <a:latin typeface="Microsoft Sans Serif" panose="020B0604020202020204" pitchFamily="34" charset="0"/>
                <a:cs typeface="Microsoft Sans Serif" panose="020B0604020202020204" pitchFamily="34" charset="0"/>
              </a:rPr>
              <a:t>Tourisme durable, participatif et inclusif </a:t>
            </a:r>
            <a:endParaRPr lang="fr" sz="1901" dirty="0">
              <a:solidFill>
                <a:srgbClr val="FFFFFF"/>
              </a:solidFill>
              <a:latin typeface="Microsoft Sans Serif" panose="020B0604020202020204" pitchFamily="34" charset="0"/>
              <a:cs typeface="Microsoft Sans Serif" panose="020B0604020202020204" pitchFamily="34" charset="0"/>
            </a:endParaRPr>
          </a:p>
        </p:txBody>
      </p:sp>
      <p:pic>
        <p:nvPicPr>
          <p:cNvPr id="1026" name="Picture 2" descr="European Youth Roots">
            <a:extLst>
              <a:ext uri="{FF2B5EF4-FFF2-40B4-BE49-F238E27FC236}">
                <a16:creationId xmlns:a16="http://schemas.microsoft.com/office/drawing/2014/main" id="{F5D481EA-EB1B-D241-B11E-644E43412123}"/>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4666" t="16428" r="6829" b="9751"/>
          <a:stretch/>
        </p:blipFill>
        <p:spPr bwMode="auto">
          <a:xfrm>
            <a:off x="5598794" y="38361"/>
            <a:ext cx="1754459" cy="962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6B2B6A9-3F71-9D46-B28F-74DB38F88AD9}"/>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l="4751" t="15111" r="5805" b="16029"/>
          <a:stretch/>
        </p:blipFill>
        <p:spPr bwMode="auto">
          <a:xfrm>
            <a:off x="536868" y="300625"/>
            <a:ext cx="1982363" cy="4374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AE13064-84ED-2C41-8A22-FF2BD9519B99}"/>
              </a:ext>
            </a:extLst>
          </p:cNvPr>
          <p:cNvSpPr/>
          <p:nvPr/>
        </p:nvSpPr>
        <p:spPr>
          <a:xfrm>
            <a:off x="228599" y="6182753"/>
            <a:ext cx="5657851" cy="2151615"/>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3" name="object 3"/>
          <p:cNvSpPr txBox="1">
            <a:spLocks noGrp="1"/>
          </p:cNvSpPr>
          <p:nvPr>
            <p:ph type="title"/>
          </p:nvPr>
        </p:nvSpPr>
        <p:spPr>
          <a:xfrm>
            <a:off x="396873" y="677615"/>
            <a:ext cx="6940550" cy="897688"/>
          </a:xfrm>
          <a:prstGeom prst="rect">
            <a:avLst/>
          </a:prstGeom>
        </p:spPr>
        <p:txBody>
          <a:bodyPr vert="horz" wrap="square" lIns="0" tIns="203206" rIns="0" bIns="0" rtlCol="0">
            <a:spAutoFit/>
          </a:bodyPr>
          <a:lstStyle/>
          <a:p>
            <a:pPr marL="50802" algn="l" rtl="0">
              <a:lnSpc>
                <a:spcPts val="2575"/>
              </a:lnSpc>
              <a:spcBef>
                <a:spcPts val="100"/>
              </a:spcBef>
            </a:pPr>
            <a:r>
              <a:rPr lang="fr" sz="2250" b="0" i="0" u="none" spc="-10" baseline="0"/>
              <a:t>Structure</a:t>
            </a:r>
            <a:r>
              <a:rPr lang="fr" sz="2250" b="0" i="0" u="none" baseline="0"/>
              <a:t> de cette</a:t>
            </a:r>
            <a:r>
              <a:rPr lang="fr" sz="2250" b="0" i="0" u="none" spc="-10" baseline="0"/>
              <a:t> boîte à outils</a:t>
            </a:r>
            <a:r>
              <a:rPr lang="fr" sz="2250" b="0" i="0" u="none" spc="-56" baseline="0"/>
              <a:t> de formation</a:t>
            </a:r>
            <a:endParaRPr lang="fr" sz="2250" dirty="0"/>
          </a:p>
          <a:p>
            <a:pPr marL="59692" algn="l" rtl="0">
              <a:lnSpc>
                <a:spcPts val="1435"/>
              </a:lnSpc>
            </a:pPr>
            <a:br>
              <a:rPr lang="fr" sz="1300" spc="-35">
                <a:solidFill>
                  <a:srgbClr val="090909"/>
                </a:solidFill>
                <a:latin typeface="Arial"/>
                <a:cs typeface="Arial"/>
              </a:rPr>
            </a:br>
            <a:r>
              <a:rPr lang="fr" sz="1300" b="0" i="0" u="none" spc="-35" baseline="0">
                <a:solidFill>
                  <a:srgbClr val="090909"/>
                </a:solidFill>
                <a:latin typeface="Arial"/>
                <a:cs typeface="Arial"/>
              </a:rPr>
              <a:t>Cette</a:t>
            </a:r>
            <a:r>
              <a:rPr lang="fr" sz="1300" b="0" i="0" u="none" spc="-20" baseline="0">
                <a:solidFill>
                  <a:srgbClr val="090909"/>
                </a:solidFill>
                <a:latin typeface="Arial"/>
                <a:cs typeface="Arial"/>
              </a:rPr>
              <a:t> boîte à outils</a:t>
            </a:r>
            <a:r>
              <a:rPr lang="fr" sz="1300" b="0" i="0" u="none" spc="-10" baseline="0">
                <a:solidFill>
                  <a:srgbClr val="090909"/>
                </a:solidFill>
                <a:latin typeface="Arial"/>
                <a:cs typeface="Arial"/>
              </a:rPr>
              <a:t> comprend</a:t>
            </a:r>
            <a:r>
              <a:rPr lang="fr" sz="1300" b="0" i="0" u="none" baseline="0">
                <a:solidFill>
                  <a:srgbClr val="090909"/>
                </a:solidFill>
                <a:latin typeface="Arial"/>
                <a:cs typeface="Arial"/>
              </a:rPr>
              <a:t> quatre</a:t>
            </a:r>
            <a:r>
              <a:rPr lang="fr" sz="1300" b="0" i="0" u="none" spc="-10" baseline="0">
                <a:solidFill>
                  <a:srgbClr val="090909"/>
                </a:solidFill>
                <a:latin typeface="Arial"/>
                <a:cs typeface="Arial"/>
              </a:rPr>
              <a:t> sections</a:t>
            </a:r>
            <a:endParaRPr lang="fr" sz="1300" dirty="0">
              <a:latin typeface="Arial"/>
              <a:cs typeface="Arial"/>
            </a:endParaRPr>
          </a:p>
        </p:txBody>
      </p:sp>
      <p:pic>
        <p:nvPicPr>
          <p:cNvPr id="9" name="object 9"/>
          <p:cNvPicPr/>
          <p:nvPr/>
        </p:nvPicPr>
        <p:blipFill>
          <a:blip r:embed="rId2" cstate="print"/>
          <a:stretch>
            <a:fillRect/>
          </a:stretch>
        </p:blipFill>
        <p:spPr>
          <a:xfrm>
            <a:off x="6457949" y="9486905"/>
            <a:ext cx="695325" cy="457199"/>
          </a:xfrm>
          <a:prstGeom prst="rect">
            <a:avLst/>
          </a:prstGeom>
        </p:spPr>
      </p:pic>
      <p:sp>
        <p:nvSpPr>
          <p:cNvPr id="10" name="object 10"/>
          <p:cNvSpPr txBox="1"/>
          <p:nvPr/>
        </p:nvSpPr>
        <p:spPr>
          <a:xfrm>
            <a:off x="228599" y="6182754"/>
            <a:ext cx="5676899" cy="1993944"/>
          </a:xfrm>
          <a:prstGeom prst="rect">
            <a:avLst/>
          </a:prstGeom>
          <a:noFill/>
        </p:spPr>
        <p:txBody>
          <a:bodyPr vert="horz" wrap="square" lIns="0" tIns="99695" rIns="0" bIns="0" rtlCol="0">
            <a:spAutoFit/>
          </a:bodyPr>
          <a:lstStyle/>
          <a:p>
            <a:pPr marL="180349" marR="217180" algn="just" rtl="0">
              <a:lnSpc>
                <a:spcPct val="115399"/>
              </a:lnSpc>
              <a:spcBef>
                <a:spcPts val="785"/>
              </a:spcBef>
            </a:pPr>
            <a:r>
              <a:rPr lang="fr" sz="1200" b="0" i="0" u="none" baseline="0" dirty="0">
                <a:solidFill>
                  <a:srgbClr val="FFFFFF"/>
                </a:solidFill>
                <a:latin typeface="Arial"/>
                <a:cs typeface="Arial"/>
              </a:rPr>
              <a:t>La section 1, partie 1, contient des informations sur les profils des utilisateurs finaux et des apprenants du matériel du programme EYR. En outre, la partie 2 détaille les environnements d'apprentissage dans lesquels mettre en œuvre le matériel pédagogique du programme EYR et les outils de validation des expériences éducatives. En outre, elle offre des contributions sur les modalités d'enseignement compatibles avec la boîte à outils et les stratégies d'apprentissage. Enfin, le dernier élément de la section 1 contient un plan de mise en œuvre pour différents niveaux d'expérience dans l'enseignement/la formation au tourisme durable, participatif et inclusif.</a:t>
            </a:r>
            <a:endParaRPr lang="fr" sz="1200" dirty="0">
              <a:solidFill>
                <a:srgbClr val="FFFFFF"/>
              </a:solidFill>
              <a:latin typeface="Arial"/>
              <a:cs typeface="Arial"/>
            </a:endParaRPr>
          </a:p>
        </p:txBody>
      </p:sp>
      <p:pic>
        <p:nvPicPr>
          <p:cNvPr id="5" name="Picture 4" descr="Chart&#10;&#10;Description automatically generated">
            <a:extLst>
              <a:ext uri="{FF2B5EF4-FFF2-40B4-BE49-F238E27FC236}">
                <a16:creationId xmlns:a16="http://schemas.microsoft.com/office/drawing/2014/main" id="{521B155E-F3B5-F861-140E-017714D4598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2" t="13524"/>
          <a:stretch/>
        </p:blipFill>
        <p:spPr>
          <a:xfrm>
            <a:off x="228599" y="2121238"/>
            <a:ext cx="7315202" cy="3557894"/>
          </a:xfrm>
          <a:prstGeom prst="rect">
            <a:avLst/>
          </a:prstGeom>
        </p:spPr>
      </p:pic>
      <p:sp>
        <p:nvSpPr>
          <p:cNvPr id="6" name="TextBox 5">
            <a:extLst>
              <a:ext uri="{FF2B5EF4-FFF2-40B4-BE49-F238E27FC236}">
                <a16:creationId xmlns:a16="http://schemas.microsoft.com/office/drawing/2014/main" id="{7122193E-5015-6F76-F02A-3228077B01A2}"/>
              </a:ext>
            </a:extLst>
          </p:cNvPr>
          <p:cNvSpPr txBox="1"/>
          <p:nvPr/>
        </p:nvSpPr>
        <p:spPr>
          <a:xfrm>
            <a:off x="787401" y="3543301"/>
            <a:ext cx="1422400" cy="276999"/>
          </a:xfrm>
          <a:prstGeom prst="rect">
            <a:avLst/>
          </a:prstGeom>
          <a:noFill/>
        </p:spPr>
        <p:txBody>
          <a:bodyPr wrap="square" rtlCol="0">
            <a:spAutoFit/>
          </a:bodyPr>
          <a:lstStyle/>
          <a:p>
            <a:pPr algn="ctr" rtl="0"/>
            <a:r>
              <a:rPr lang="fr" sz="1200" b="1" i="0" u="none" baseline="0">
                <a:solidFill>
                  <a:srgbClr val="003954"/>
                </a:solidFill>
                <a:latin typeface="Verdana" panose="020B0604030504040204" pitchFamily="34" charset="0"/>
                <a:ea typeface="Verdana" panose="020B0604030504040204" pitchFamily="34" charset="0"/>
                <a:cs typeface="Verdana" panose="020B0604030504040204" pitchFamily="34" charset="0"/>
              </a:rPr>
              <a:t>Section 1</a:t>
            </a:r>
          </a:p>
        </p:txBody>
      </p:sp>
      <p:sp>
        <p:nvSpPr>
          <p:cNvPr id="7" name="TextBox 6">
            <a:extLst>
              <a:ext uri="{FF2B5EF4-FFF2-40B4-BE49-F238E27FC236}">
                <a16:creationId xmlns:a16="http://schemas.microsoft.com/office/drawing/2014/main" id="{0F1F3156-8761-4183-498D-FB37408AB52A}"/>
              </a:ext>
            </a:extLst>
          </p:cNvPr>
          <p:cNvSpPr txBox="1"/>
          <p:nvPr/>
        </p:nvSpPr>
        <p:spPr>
          <a:xfrm>
            <a:off x="2374900" y="3556001"/>
            <a:ext cx="1422400" cy="276999"/>
          </a:xfrm>
          <a:prstGeom prst="rect">
            <a:avLst/>
          </a:prstGeom>
          <a:noFill/>
        </p:spPr>
        <p:txBody>
          <a:bodyPr wrap="square" rtlCol="0">
            <a:spAutoFit/>
          </a:bodyPr>
          <a:lstStyle/>
          <a:p>
            <a:pPr algn="ctr" rtl="0"/>
            <a:r>
              <a:rPr lang="fr" sz="1200" b="1" i="0" u="none" baseline="0">
                <a:solidFill>
                  <a:srgbClr val="003954"/>
                </a:solidFill>
                <a:latin typeface="Verdana" panose="020B0604030504040204" pitchFamily="34" charset="0"/>
                <a:ea typeface="Verdana" panose="020B0604030504040204" pitchFamily="34" charset="0"/>
                <a:cs typeface="Verdana" panose="020B0604030504040204" pitchFamily="34" charset="0"/>
              </a:rPr>
              <a:t>Section 2</a:t>
            </a:r>
          </a:p>
        </p:txBody>
      </p:sp>
      <p:sp>
        <p:nvSpPr>
          <p:cNvPr id="12" name="TextBox 11">
            <a:extLst>
              <a:ext uri="{FF2B5EF4-FFF2-40B4-BE49-F238E27FC236}">
                <a16:creationId xmlns:a16="http://schemas.microsoft.com/office/drawing/2014/main" id="{136A8BC2-F5A4-90A7-7FD1-BFDDF9713451}"/>
              </a:ext>
            </a:extLst>
          </p:cNvPr>
          <p:cNvSpPr txBox="1"/>
          <p:nvPr/>
        </p:nvSpPr>
        <p:spPr>
          <a:xfrm>
            <a:off x="3967701" y="3543301"/>
            <a:ext cx="1439186" cy="276999"/>
          </a:xfrm>
          <a:prstGeom prst="rect">
            <a:avLst/>
          </a:prstGeom>
          <a:noFill/>
        </p:spPr>
        <p:txBody>
          <a:bodyPr wrap="square" rtlCol="0">
            <a:spAutoFit/>
          </a:bodyPr>
          <a:lstStyle/>
          <a:p>
            <a:pPr algn="ctr" rtl="0"/>
            <a:r>
              <a:rPr lang="fr" sz="1200" b="1" i="0" u="none" baseline="0">
                <a:solidFill>
                  <a:srgbClr val="003954"/>
                </a:solidFill>
                <a:latin typeface="Verdana" panose="020B0604030504040204" pitchFamily="34" charset="0"/>
                <a:ea typeface="Verdana" panose="020B0604030504040204" pitchFamily="34" charset="0"/>
                <a:cs typeface="Verdana" panose="020B0604030504040204" pitchFamily="34" charset="0"/>
              </a:rPr>
              <a:t>Section 3</a:t>
            </a:r>
          </a:p>
        </p:txBody>
      </p:sp>
      <p:sp>
        <p:nvSpPr>
          <p:cNvPr id="13" name="TextBox 12">
            <a:extLst>
              <a:ext uri="{FF2B5EF4-FFF2-40B4-BE49-F238E27FC236}">
                <a16:creationId xmlns:a16="http://schemas.microsoft.com/office/drawing/2014/main" id="{9FB41582-E198-668A-B939-6D4C4A56C5E0}"/>
              </a:ext>
            </a:extLst>
          </p:cNvPr>
          <p:cNvSpPr txBox="1"/>
          <p:nvPr/>
        </p:nvSpPr>
        <p:spPr>
          <a:xfrm>
            <a:off x="5565913" y="3543301"/>
            <a:ext cx="1419086" cy="276999"/>
          </a:xfrm>
          <a:prstGeom prst="rect">
            <a:avLst/>
          </a:prstGeom>
          <a:noFill/>
        </p:spPr>
        <p:txBody>
          <a:bodyPr wrap="square" rtlCol="0">
            <a:spAutoFit/>
          </a:bodyPr>
          <a:lstStyle/>
          <a:p>
            <a:pPr algn="ctr" rtl="0"/>
            <a:r>
              <a:rPr lang="fr" sz="1200" b="1" i="0" u="none" baseline="0">
                <a:solidFill>
                  <a:srgbClr val="003954"/>
                </a:solidFill>
                <a:latin typeface="Verdana" panose="020B0604030504040204" pitchFamily="34" charset="0"/>
                <a:ea typeface="Verdana" panose="020B0604030504040204" pitchFamily="34" charset="0"/>
                <a:cs typeface="Verdana" panose="020B0604030504040204" pitchFamily="34" charset="0"/>
              </a:rPr>
              <a:t>Section 4</a:t>
            </a:r>
          </a:p>
        </p:txBody>
      </p:sp>
      <p:sp>
        <p:nvSpPr>
          <p:cNvPr id="14" name="TextBox 13">
            <a:extLst>
              <a:ext uri="{FF2B5EF4-FFF2-40B4-BE49-F238E27FC236}">
                <a16:creationId xmlns:a16="http://schemas.microsoft.com/office/drawing/2014/main" id="{55EC0677-D93D-592B-9A99-6FC26466C031}"/>
              </a:ext>
            </a:extLst>
          </p:cNvPr>
          <p:cNvSpPr txBox="1"/>
          <p:nvPr/>
        </p:nvSpPr>
        <p:spPr>
          <a:xfrm>
            <a:off x="787401" y="3976577"/>
            <a:ext cx="1422400" cy="461665"/>
          </a:xfrm>
          <a:prstGeom prst="rect">
            <a:avLst/>
          </a:prstGeom>
          <a:noFill/>
        </p:spPr>
        <p:txBody>
          <a:bodyPr wrap="square" rtlCol="0">
            <a:spAutoFit/>
          </a:bodyPr>
          <a:lstStyle/>
          <a:p>
            <a:pPr algn="ctr" rtl="0"/>
            <a:r>
              <a:rPr lang="fr" sz="1200" b="1" i="0" u="none" baseline="0">
                <a:solidFill>
                  <a:srgbClr val="003954"/>
                </a:solidFill>
                <a:latin typeface="Verdana" panose="020B0604030504040204" pitchFamily="34" charset="0"/>
                <a:ea typeface="Verdana" panose="020B0604030504040204" pitchFamily="34" charset="0"/>
                <a:cs typeface="Verdana" panose="020B0604030504040204" pitchFamily="34" charset="0"/>
              </a:rPr>
              <a:t>Cadre pédagogique</a:t>
            </a:r>
          </a:p>
        </p:txBody>
      </p:sp>
      <p:sp>
        <p:nvSpPr>
          <p:cNvPr id="16" name="TextBox 15">
            <a:extLst>
              <a:ext uri="{FF2B5EF4-FFF2-40B4-BE49-F238E27FC236}">
                <a16:creationId xmlns:a16="http://schemas.microsoft.com/office/drawing/2014/main" id="{55EA060A-8AEA-3623-17AD-F9C519FB7221}"/>
              </a:ext>
            </a:extLst>
          </p:cNvPr>
          <p:cNvSpPr txBox="1"/>
          <p:nvPr/>
        </p:nvSpPr>
        <p:spPr>
          <a:xfrm>
            <a:off x="2374900" y="3976577"/>
            <a:ext cx="1422400" cy="276999"/>
          </a:xfrm>
          <a:prstGeom prst="rect">
            <a:avLst/>
          </a:prstGeom>
          <a:noFill/>
        </p:spPr>
        <p:txBody>
          <a:bodyPr wrap="square" rtlCol="0">
            <a:spAutoFit/>
          </a:bodyPr>
          <a:lstStyle/>
          <a:p>
            <a:pPr algn="ctr" rtl="0"/>
            <a:r>
              <a:rPr lang="fr" sz="1200" b="1" i="0" u="none" baseline="0">
                <a:solidFill>
                  <a:srgbClr val="003954"/>
                </a:solidFill>
                <a:latin typeface="Verdana" panose="020B0604030504040204" pitchFamily="34" charset="0"/>
                <a:ea typeface="Verdana" panose="020B0604030504040204" pitchFamily="34" charset="0"/>
                <a:cs typeface="Verdana" panose="020B0604030504040204" pitchFamily="34" charset="0"/>
              </a:rPr>
              <a:t>La boîte à outils</a:t>
            </a:r>
          </a:p>
        </p:txBody>
      </p:sp>
      <p:sp>
        <p:nvSpPr>
          <p:cNvPr id="17" name="TextBox 16">
            <a:extLst>
              <a:ext uri="{FF2B5EF4-FFF2-40B4-BE49-F238E27FC236}">
                <a16:creationId xmlns:a16="http://schemas.microsoft.com/office/drawing/2014/main" id="{D4028EC2-567A-A004-7CB5-965FD472944A}"/>
              </a:ext>
            </a:extLst>
          </p:cNvPr>
          <p:cNvSpPr txBox="1"/>
          <p:nvPr/>
        </p:nvSpPr>
        <p:spPr>
          <a:xfrm>
            <a:off x="3967701" y="3976577"/>
            <a:ext cx="1439186" cy="276999"/>
          </a:xfrm>
          <a:prstGeom prst="rect">
            <a:avLst/>
          </a:prstGeom>
          <a:noFill/>
        </p:spPr>
        <p:txBody>
          <a:bodyPr wrap="square" rtlCol="0">
            <a:spAutoFit/>
          </a:bodyPr>
          <a:lstStyle/>
          <a:p>
            <a:pPr algn="ctr" rtl="0"/>
            <a:r>
              <a:rPr lang="fr" sz="1200" b="1" i="0" u="none" baseline="0">
                <a:solidFill>
                  <a:srgbClr val="003954"/>
                </a:solidFill>
                <a:latin typeface="Verdana" panose="020B0604030504040204" pitchFamily="34" charset="0"/>
                <a:ea typeface="Verdana" panose="020B0604030504040204" pitchFamily="34" charset="0"/>
                <a:cs typeface="Verdana" panose="020B0604030504040204" pitchFamily="34" charset="0"/>
              </a:rPr>
              <a:t>Activités</a:t>
            </a:r>
          </a:p>
        </p:txBody>
      </p:sp>
      <p:sp>
        <p:nvSpPr>
          <p:cNvPr id="18" name="TextBox 17">
            <a:extLst>
              <a:ext uri="{FF2B5EF4-FFF2-40B4-BE49-F238E27FC236}">
                <a16:creationId xmlns:a16="http://schemas.microsoft.com/office/drawing/2014/main" id="{6F7DA271-A092-CF33-BEB1-0D4114B01439}"/>
              </a:ext>
            </a:extLst>
          </p:cNvPr>
          <p:cNvSpPr txBox="1"/>
          <p:nvPr/>
        </p:nvSpPr>
        <p:spPr>
          <a:xfrm>
            <a:off x="5565913" y="3976577"/>
            <a:ext cx="1419086" cy="276999"/>
          </a:xfrm>
          <a:prstGeom prst="rect">
            <a:avLst/>
          </a:prstGeom>
          <a:noFill/>
        </p:spPr>
        <p:txBody>
          <a:bodyPr wrap="square" rtlCol="0">
            <a:spAutoFit/>
          </a:bodyPr>
          <a:lstStyle/>
          <a:p>
            <a:pPr algn="ctr" rtl="0"/>
            <a:r>
              <a:rPr lang="fr" sz="1200" b="1" i="0" u="none" baseline="0">
                <a:solidFill>
                  <a:srgbClr val="003954"/>
                </a:solidFill>
                <a:latin typeface="Verdana" panose="020B0604030504040204" pitchFamily="34" charset="0"/>
                <a:ea typeface="Verdana" panose="020B0604030504040204" pitchFamily="34" charset="0"/>
                <a:cs typeface="Verdana" panose="020B0604030504040204" pitchFamily="34" charset="0"/>
              </a:rPr>
              <a:t>Conclusion</a:t>
            </a:r>
          </a:p>
        </p:txBody>
      </p:sp>
      <p:pic>
        <p:nvPicPr>
          <p:cNvPr id="20" name="Picture 19" descr="A picture containing shape&#10;&#10;Description automatically generated">
            <a:extLst>
              <a:ext uri="{FF2B5EF4-FFF2-40B4-BE49-F238E27FC236}">
                <a16:creationId xmlns:a16="http://schemas.microsoft.com/office/drawing/2014/main" id="{3CEB3A45-4968-86C4-96B4-C7303FEA73E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102497" y="6182753"/>
            <a:ext cx="1470182" cy="2151615"/>
          </a:xfrm>
          <a:prstGeom prst="rect">
            <a:avLst/>
          </a:prstGeom>
        </p:spPr>
      </p:pic>
      <p:sp>
        <p:nvSpPr>
          <p:cNvPr id="22" name="TextBox 21">
            <a:extLst>
              <a:ext uri="{FF2B5EF4-FFF2-40B4-BE49-F238E27FC236}">
                <a16:creationId xmlns:a16="http://schemas.microsoft.com/office/drawing/2014/main" id="{0D40F989-E81B-1DE8-56CA-525310502F01}"/>
              </a:ext>
            </a:extLst>
          </p:cNvPr>
          <p:cNvSpPr txBox="1"/>
          <p:nvPr/>
        </p:nvSpPr>
        <p:spPr>
          <a:xfrm>
            <a:off x="6094411" y="6693169"/>
            <a:ext cx="1422400" cy="276999"/>
          </a:xfrm>
          <a:prstGeom prst="rect">
            <a:avLst/>
          </a:prstGeom>
          <a:noFill/>
        </p:spPr>
        <p:txBody>
          <a:bodyPr wrap="square" rtlCol="0">
            <a:spAutoFit/>
          </a:bodyPr>
          <a:lstStyle/>
          <a:p>
            <a:pPr algn="ctr" rtl="0"/>
            <a:r>
              <a:rPr lang="fr" sz="1200" b="1" i="0" u="none" baseline="0">
                <a:solidFill>
                  <a:srgbClr val="003000"/>
                </a:solidFill>
                <a:latin typeface="Verdana" panose="020B0604030504040204" pitchFamily="34" charset="0"/>
                <a:ea typeface="Verdana" panose="020B0604030504040204" pitchFamily="34" charset="0"/>
                <a:cs typeface="Verdana" panose="020B0604030504040204" pitchFamily="34" charset="0"/>
              </a:rPr>
              <a:t>Section 1</a:t>
            </a:r>
          </a:p>
        </p:txBody>
      </p:sp>
      <p:sp>
        <p:nvSpPr>
          <p:cNvPr id="23" name="TextBox 22">
            <a:extLst>
              <a:ext uri="{FF2B5EF4-FFF2-40B4-BE49-F238E27FC236}">
                <a16:creationId xmlns:a16="http://schemas.microsoft.com/office/drawing/2014/main" id="{1426A693-0F29-7625-ACBF-25F119774689}"/>
              </a:ext>
            </a:extLst>
          </p:cNvPr>
          <p:cNvSpPr txBox="1"/>
          <p:nvPr/>
        </p:nvSpPr>
        <p:spPr>
          <a:xfrm>
            <a:off x="6094411" y="7018919"/>
            <a:ext cx="1422400" cy="461665"/>
          </a:xfrm>
          <a:prstGeom prst="rect">
            <a:avLst/>
          </a:prstGeom>
          <a:noFill/>
        </p:spPr>
        <p:txBody>
          <a:bodyPr wrap="square" rtlCol="0">
            <a:spAutoFit/>
          </a:bodyPr>
          <a:lstStyle/>
          <a:p>
            <a:pPr algn="ctr" rtl="0"/>
            <a:r>
              <a:rPr lang="fr" sz="1200" b="1" i="0" u="none" baseline="0">
                <a:solidFill>
                  <a:srgbClr val="003000"/>
                </a:solidFill>
                <a:latin typeface="Verdana" panose="020B0604030504040204" pitchFamily="34" charset="0"/>
                <a:ea typeface="Verdana" panose="020B0604030504040204" pitchFamily="34" charset="0"/>
                <a:cs typeface="Verdana" panose="020B0604030504040204" pitchFamily="34" charset="0"/>
              </a:rPr>
              <a:t>Cadre pédagogique</a:t>
            </a:r>
          </a:p>
        </p:txBody>
      </p:sp>
      <p:sp>
        <p:nvSpPr>
          <p:cNvPr id="8" name="Slide Number Placeholder 7">
            <a:extLst>
              <a:ext uri="{FF2B5EF4-FFF2-40B4-BE49-F238E27FC236}">
                <a16:creationId xmlns:a16="http://schemas.microsoft.com/office/drawing/2014/main" id="{3F03C86C-C2A1-C144-A3AB-0D80FB63BBED}"/>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9</a:t>
            </a:fld>
            <a:endParaRPr lang="fr" spc="10"/>
          </a:p>
        </p:txBody>
      </p:sp>
      <p:pic>
        <p:nvPicPr>
          <p:cNvPr id="19" name="Picture 2" descr="European Youth Roots">
            <a:extLst>
              <a:ext uri="{FF2B5EF4-FFF2-40B4-BE49-F238E27FC236}">
                <a16:creationId xmlns:a16="http://schemas.microsoft.com/office/drawing/2014/main" id="{68C5C8C5-492C-A043-A5A4-8C4798EA4845}"/>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7">
            <a:extLst>
              <a:ext uri="{FF2B5EF4-FFF2-40B4-BE49-F238E27FC236}">
                <a16:creationId xmlns:a16="http://schemas.microsoft.com/office/drawing/2014/main" id="{62D9A1F1-2338-5B42-B7E0-DAB15534D79C}"/>
              </a:ext>
            </a:extLst>
          </p:cNvPr>
          <p:cNvSpPr/>
          <p:nvPr/>
        </p:nvSpPr>
        <p:spPr>
          <a:xfrm>
            <a:off x="2987674" y="6380540"/>
            <a:ext cx="4368801" cy="2726066"/>
          </a:xfrm>
          <a:custGeom>
            <a:avLst/>
            <a:gdLst/>
            <a:ahLst/>
            <a:cxnLst/>
            <a:rect l="l" t="t" r="r" b="b"/>
            <a:pathLst>
              <a:path w="2638425" h="2638425">
                <a:moveTo>
                  <a:pt x="2638425" y="2638425"/>
                </a:moveTo>
                <a:lnTo>
                  <a:pt x="0" y="2638425"/>
                </a:lnTo>
                <a:lnTo>
                  <a:pt x="0" y="0"/>
                </a:lnTo>
                <a:lnTo>
                  <a:pt x="2638425" y="0"/>
                </a:lnTo>
                <a:lnTo>
                  <a:pt x="2638425" y="2638425"/>
                </a:lnTo>
                <a:close/>
              </a:path>
            </a:pathLst>
          </a:custGeom>
          <a:noFill/>
        </p:spPr>
        <p:txBody>
          <a:bodyPr wrap="square" lIns="0" tIns="0" rIns="0" bIns="0" rtlCol="0"/>
          <a:lstStyle/>
          <a:p>
            <a:endParaRPr/>
          </a:p>
        </p:txBody>
      </p:sp>
      <p:pic>
        <p:nvPicPr>
          <p:cNvPr id="2" name="object 2"/>
          <p:cNvPicPr/>
          <p:nvPr/>
        </p:nvPicPr>
        <p:blipFill>
          <a:blip r:embed="rId2" cstate="print"/>
          <a:stretch>
            <a:fillRect/>
          </a:stretch>
        </p:blipFill>
        <p:spPr>
          <a:xfrm>
            <a:off x="6457949" y="9486899"/>
            <a:ext cx="695325" cy="457199"/>
          </a:xfrm>
          <a:prstGeom prst="rect">
            <a:avLst/>
          </a:prstGeom>
        </p:spPr>
      </p:pic>
      <p:sp>
        <p:nvSpPr>
          <p:cNvPr id="8" name="object 8"/>
          <p:cNvSpPr txBox="1"/>
          <p:nvPr/>
        </p:nvSpPr>
        <p:spPr>
          <a:xfrm>
            <a:off x="3298746" y="6748334"/>
            <a:ext cx="4149344" cy="1569339"/>
          </a:xfrm>
          <a:prstGeom prst="rect">
            <a:avLst/>
          </a:prstGeom>
        </p:spPr>
        <p:txBody>
          <a:bodyPr vert="horz" wrap="square" lIns="0" tIns="13969" rIns="0" bIns="0" rtlCol="0">
            <a:spAutoFit/>
          </a:bodyPr>
          <a:lstStyle/>
          <a:p>
            <a:pPr marL="218450" rtl="0">
              <a:spcBef>
                <a:spcPts val="110"/>
              </a:spcBef>
            </a:pPr>
            <a:r>
              <a:rPr lang="fr" sz="1300" b="1" i="0" u="none" spc="45" baseline="0">
                <a:solidFill>
                  <a:schemeClr val="tx1"/>
                </a:solidFill>
                <a:latin typeface="Arial"/>
                <a:cs typeface="Arial"/>
              </a:rPr>
              <a:t>Préparation du </a:t>
            </a:r>
            <a:r>
              <a:rPr lang="fr" sz="1300" b="1" i="0" u="none" spc="-10" baseline="0">
                <a:solidFill>
                  <a:schemeClr val="tx1"/>
                </a:solidFill>
                <a:latin typeface="Arial"/>
                <a:cs typeface="Arial"/>
              </a:rPr>
              <a:t>matériel</a:t>
            </a:r>
            <a:endParaRPr lang="fr" sz="1300" b="1" dirty="0">
              <a:solidFill>
                <a:schemeClr val="tx1"/>
              </a:solidFill>
              <a:latin typeface="Arial"/>
              <a:cs typeface="Arial"/>
            </a:endParaRPr>
          </a:p>
          <a:p>
            <a:pPr marL="694723" marR="909362" indent="-285764" rtl="0">
              <a:lnSpc>
                <a:spcPct val="153800"/>
              </a:lnSpc>
              <a:spcBef>
                <a:spcPts val="459"/>
              </a:spcBef>
              <a:buClr>
                <a:schemeClr val="tx1"/>
              </a:buClr>
              <a:buFont typeface="Arial" panose="020B0604020202020204" pitchFamily="34" charset="0"/>
              <a:buChar char="•"/>
            </a:pPr>
            <a:r>
              <a:rPr lang="fr" sz="1300" b="0" i="0" u="none" spc="-141" baseline="0">
                <a:solidFill>
                  <a:schemeClr val="tx1"/>
                </a:solidFill>
                <a:latin typeface="Arial"/>
                <a:cs typeface="Arial"/>
                <a:hlinkClick r:id="rId3">
                  <a:extLst>
                    <a:ext uri="{A12FA001-AC4F-418D-AE19-62706E023703}">
                      <ahyp:hlinkClr xmlns:ahyp="http://schemas.microsoft.com/office/drawing/2018/hyperlinkcolor" val="tx"/>
                    </a:ext>
                  </a:extLst>
                </a:hlinkClick>
              </a:rPr>
              <a:t>Manuel</a:t>
            </a:r>
            <a:r>
              <a:rPr lang="fr" sz="1300" b="0" i="0" u="none" baseline="0">
                <a:solidFill>
                  <a:schemeClr val="tx1"/>
                </a:solidFill>
                <a:latin typeface="Arial"/>
                <a:cs typeface="Arial"/>
                <a:hlinkClick r:id="rId3">
                  <a:extLst>
                    <a:ext uri="{A12FA001-AC4F-418D-AE19-62706E023703}">
                      <ahyp:hlinkClr xmlns:ahyp="http://schemas.microsoft.com/office/drawing/2018/hyperlinkcolor" val="tx"/>
                    </a:ext>
                  </a:extLst>
                </a:hlinkClick>
              </a:rPr>
              <a:t> de promotion de</a:t>
            </a:r>
            <a:r>
              <a:rPr lang="fr" sz="1300" b="0" i="0" u="none" spc="-10" baseline="0">
                <a:solidFill>
                  <a:schemeClr val="tx1"/>
                </a:solidFill>
                <a:latin typeface="Arial"/>
                <a:cs typeface="Arial"/>
                <a:hlinkClick r:id="rId3">
                  <a:extLst>
                    <a:ext uri="{A12FA001-AC4F-418D-AE19-62706E023703}">
                      <ahyp:hlinkClr xmlns:ahyp="http://schemas.microsoft.com/office/drawing/2018/hyperlinkcolor" val="tx"/>
                    </a:ext>
                  </a:extLst>
                </a:hlinkClick>
              </a:rPr>
              <a:t> l'EYR</a:t>
            </a:r>
            <a:r>
              <a:rPr lang="fr" sz="1300" b="0" i="0" u="none" spc="-10" baseline="0">
                <a:solidFill>
                  <a:schemeClr val="tx1"/>
                </a:solidFill>
                <a:latin typeface="Arial"/>
                <a:cs typeface="Arial"/>
              </a:rPr>
              <a:t> </a:t>
            </a:r>
            <a:endParaRPr lang="fr" sz="1300" spc="-10" dirty="0">
              <a:solidFill>
                <a:schemeClr val="tx1"/>
              </a:solidFill>
              <a:latin typeface="Arial"/>
              <a:cs typeface="Arial"/>
            </a:endParaRPr>
          </a:p>
          <a:p>
            <a:pPr marL="694723" marR="909362" indent="-285764" rtl="0">
              <a:lnSpc>
                <a:spcPct val="153800"/>
              </a:lnSpc>
              <a:spcBef>
                <a:spcPts val="459"/>
              </a:spcBef>
              <a:buClr>
                <a:schemeClr val="tx1"/>
              </a:buClr>
              <a:buFont typeface="Arial" panose="020B0604020202020204" pitchFamily="34" charset="0"/>
              <a:buChar char="•"/>
            </a:pPr>
            <a:r>
              <a:rPr lang="fr" sz="1300" b="0" i="0" u="none" spc="-29" baseline="0">
                <a:solidFill>
                  <a:schemeClr val="tx1"/>
                </a:solidFill>
                <a:latin typeface="Arial"/>
                <a:cs typeface="Arial"/>
                <a:hlinkClick r:id="rId4">
                  <a:extLst>
                    <a:ext uri="{A12FA001-AC4F-418D-AE19-62706E023703}">
                      <ahyp:hlinkClr xmlns:ahyp="http://schemas.microsoft.com/office/drawing/2018/hyperlinkcolor" val="tx"/>
                    </a:ext>
                  </a:extLst>
                </a:hlinkClick>
              </a:rPr>
              <a:t>https://libguides.library.usyd.edu.au/c.php? </a:t>
            </a:r>
            <a:r>
              <a:rPr lang="fr" sz="1300" b="0" i="0" u="none" spc="-10" baseline="0">
                <a:solidFill>
                  <a:schemeClr val="tx1"/>
                </a:solidFill>
                <a:latin typeface="Arial"/>
                <a:cs typeface="Arial"/>
                <a:hlinkClick r:id="rId4">
                  <a:extLst>
                    <a:ext uri="{A12FA001-AC4F-418D-AE19-62706E023703}">
                      <ahyp:hlinkClr xmlns:ahyp="http://schemas.microsoft.com/office/drawing/2018/hyperlinkcolor" val="tx"/>
                    </a:ext>
                  </a:extLst>
                </a:hlinkClick>
              </a:rPr>
              <a:t>g=508107&amp;p=5994242</a:t>
            </a:r>
            <a:endParaRPr lang="fr" sz="1300" dirty="0">
              <a:solidFill>
                <a:schemeClr val="tx1"/>
              </a:solidFill>
              <a:latin typeface="Arial"/>
              <a:cs typeface="Arial"/>
            </a:endParaRPr>
          </a:p>
          <a:p>
            <a:pPr marL="694723" indent="-285764" rtl="0">
              <a:spcBef>
                <a:spcPts val="840"/>
              </a:spcBef>
              <a:buClr>
                <a:schemeClr val="tx1"/>
              </a:buClr>
              <a:buFont typeface="Arial" panose="020B0604020202020204" pitchFamily="34" charset="0"/>
              <a:buChar char="•"/>
            </a:pPr>
            <a:r>
              <a:rPr lang="fr" sz="1300" b="0" i="0" u="none" baseline="0">
                <a:solidFill>
                  <a:schemeClr val="tx1"/>
                </a:solidFill>
                <a:latin typeface="Arial"/>
                <a:cs typeface="Arial"/>
                <a:hlinkClick r:id="rId5">
                  <a:extLst>
                    <a:ext uri="{A12FA001-AC4F-418D-AE19-62706E023703}">
                      <ahyp:hlinkClr xmlns:ahyp="http://schemas.microsoft.com/office/drawing/2018/hyperlinkcolor" val="tx"/>
                    </a:ext>
                  </a:extLst>
                </a:hlinkClick>
              </a:rPr>
              <a:t>LucidChart</a:t>
            </a:r>
            <a:r>
              <a:rPr lang="fr" sz="1300" b="0" i="0" u="none" baseline="0">
                <a:solidFill>
                  <a:schemeClr val="tx1"/>
                </a:solidFill>
                <a:latin typeface="Arial"/>
                <a:cs typeface="Arial"/>
              </a:rPr>
              <a:t>, </a:t>
            </a:r>
            <a:r>
              <a:rPr lang="fr" sz="1300" b="0" i="0" u="none" baseline="0">
                <a:solidFill>
                  <a:schemeClr val="tx1"/>
                </a:solidFill>
                <a:latin typeface="Arial"/>
                <a:cs typeface="Arial"/>
                <a:hlinkClick r:id="rId6">
                  <a:extLst>
                    <a:ext uri="{A12FA001-AC4F-418D-AE19-62706E023703}">
                      <ahyp:hlinkClr xmlns:ahyp="http://schemas.microsoft.com/office/drawing/2018/hyperlinkcolor" val="tx"/>
                    </a:ext>
                  </a:extLst>
                </a:hlinkClick>
              </a:rPr>
              <a:t>Miro</a:t>
            </a:r>
            <a:r>
              <a:rPr lang="fr" sz="1300" b="0" i="0" u="none" baseline="0">
                <a:solidFill>
                  <a:schemeClr val="tx1"/>
                </a:solidFill>
                <a:latin typeface="Arial"/>
                <a:cs typeface="Arial"/>
              </a:rPr>
              <a:t> ou </a:t>
            </a:r>
            <a:r>
              <a:rPr lang="fr" sz="1300" b="0" i="0" u="none" baseline="0">
                <a:solidFill>
                  <a:schemeClr val="tx1"/>
                </a:solidFill>
                <a:latin typeface="Arial"/>
                <a:cs typeface="Arial"/>
                <a:hlinkClick r:id="rId7">
                  <a:extLst>
                    <a:ext uri="{A12FA001-AC4F-418D-AE19-62706E023703}">
                      <ahyp:hlinkClr xmlns:ahyp="http://schemas.microsoft.com/office/drawing/2018/hyperlinkcolor" val="tx"/>
                    </a:ext>
                  </a:extLst>
                </a:hlinkClick>
              </a:rPr>
              <a:t>Mural</a:t>
            </a:r>
            <a:endParaRPr lang="fr" sz="1300" dirty="0">
              <a:solidFill>
                <a:schemeClr val="tx1"/>
              </a:solidFill>
              <a:latin typeface="Arial"/>
              <a:cs typeface="Arial"/>
            </a:endParaRPr>
          </a:p>
        </p:txBody>
      </p:sp>
      <p:sp>
        <p:nvSpPr>
          <p:cNvPr id="9" name="object 9"/>
          <p:cNvSpPr txBox="1">
            <a:spLocks noGrp="1"/>
          </p:cNvSpPr>
          <p:nvPr>
            <p:ph type="title"/>
          </p:nvPr>
        </p:nvSpPr>
        <p:spPr>
          <a:xfrm>
            <a:off x="292098" y="1063625"/>
            <a:ext cx="5318125" cy="359073"/>
          </a:xfrm>
          <a:prstGeom prst="rect">
            <a:avLst/>
          </a:prstGeom>
        </p:spPr>
        <p:txBody>
          <a:bodyPr vert="horz" wrap="square" lIns="0" tIns="12700" rIns="0" bIns="0" rtlCol="0">
            <a:spAutoFit/>
          </a:bodyPr>
          <a:lstStyle/>
          <a:p>
            <a:pPr marL="12700" algn="l" rtl="0">
              <a:spcBef>
                <a:spcPts val="100"/>
              </a:spcBef>
            </a:pPr>
            <a:r>
              <a:rPr lang="fr" sz="2250" b="0" i="0" u="none" baseline="0"/>
              <a:t>Analyse PESTEL</a:t>
            </a:r>
          </a:p>
        </p:txBody>
      </p:sp>
      <p:sp>
        <p:nvSpPr>
          <p:cNvPr id="10" name="object 10"/>
          <p:cNvSpPr/>
          <p:nvPr/>
        </p:nvSpPr>
        <p:spPr>
          <a:xfrm>
            <a:off x="7296150" y="6115049"/>
            <a:ext cx="476250" cy="2990850"/>
          </a:xfrm>
          <a:custGeom>
            <a:avLst/>
            <a:gdLst/>
            <a:ahLst/>
            <a:cxnLst/>
            <a:rect l="l" t="t" r="r" b="b"/>
            <a:pathLst>
              <a:path w="476250" h="2990850">
                <a:moveTo>
                  <a:pt x="0" y="0"/>
                </a:moveTo>
                <a:lnTo>
                  <a:pt x="0" y="2990849"/>
                </a:lnTo>
                <a:lnTo>
                  <a:pt x="476250" y="2990849"/>
                </a:lnTo>
                <a:lnTo>
                  <a:pt x="476250" y="0"/>
                </a:lnTo>
                <a:lnTo>
                  <a:pt x="0" y="0"/>
                </a:lnTo>
                <a:close/>
              </a:path>
            </a:pathLst>
          </a:custGeom>
          <a:solidFill>
            <a:srgbClr val="FFFFFF"/>
          </a:solidFill>
        </p:spPr>
        <p:txBody>
          <a:bodyPr wrap="square" lIns="0" tIns="0" rIns="0" bIns="0" rtlCol="0"/>
          <a:lstStyle/>
          <a:p>
            <a:endParaRPr/>
          </a:p>
        </p:txBody>
      </p:sp>
      <p:sp>
        <p:nvSpPr>
          <p:cNvPr id="11" name="object 11"/>
          <p:cNvSpPr txBox="1">
            <a:spLocks noGrp="1"/>
          </p:cNvSpPr>
          <p:nvPr>
            <p:ph type="body" idx="1"/>
          </p:nvPr>
        </p:nvSpPr>
        <p:spPr>
          <a:xfrm>
            <a:off x="292100" y="1687136"/>
            <a:ext cx="6653232" cy="2269917"/>
          </a:xfrm>
          <a:prstGeom prst="rect">
            <a:avLst/>
          </a:prstGeom>
        </p:spPr>
        <p:txBody>
          <a:bodyPr vert="horz" wrap="square" lIns="0" tIns="16510" rIns="0" bIns="0" rtlCol="0">
            <a:spAutoFit/>
          </a:bodyPr>
          <a:lstStyle/>
          <a:p>
            <a:pPr marL="12700" algn="l" rtl="0">
              <a:lnSpc>
                <a:spcPct val="150000"/>
              </a:lnSpc>
              <a:spcBef>
                <a:spcPts val="130"/>
              </a:spcBef>
            </a:pPr>
            <a:r>
              <a:rPr lang="fr" sz="1300" b="0" i="0" u="none" baseline="0" dirty="0"/>
              <a:t>Les participants réaliseront une analyse PESTEL à petite échelle. Dans PESTEL, P signifie politique, E signifie économique, S signifie social, </a:t>
            </a:r>
            <a:r>
              <a:rPr lang="fr" sz="1300" b="0" i="0" u="none" baseline="0" dirty="0" err="1"/>
              <a:t>T</a:t>
            </a:r>
            <a:r>
              <a:rPr lang="fr" sz="1300" b="0" i="0" u="none" baseline="0" dirty="0"/>
              <a:t> signifie technologique, E signifie environnemental et L signifie légal.</a:t>
            </a:r>
          </a:p>
          <a:p>
            <a:pPr marL="12700" algn="l" rtl="0">
              <a:lnSpc>
                <a:spcPct val="150000"/>
              </a:lnSpc>
              <a:spcBef>
                <a:spcPts val="130"/>
              </a:spcBef>
            </a:pPr>
            <a:endParaRPr lang="fr" sz="1300" dirty="0"/>
          </a:p>
          <a:p>
            <a:pPr marL="12700" algn="l" rtl="0">
              <a:lnSpc>
                <a:spcPct val="150000"/>
              </a:lnSpc>
            </a:pPr>
            <a:r>
              <a:rPr lang="fr-FR" sz="1400" b="1" i="0" u="none" baseline="0" dirty="0">
                <a:solidFill>
                  <a:schemeClr val="accent4">
                    <a:lumMod val="75000"/>
                  </a:schemeClr>
                </a:solidFill>
                <a:latin typeface="Arial" panose="020B0604020202020204" pitchFamily="34" charset="0"/>
                <a:cs typeface="Arial" panose="020B0604020202020204" pitchFamily="34" charset="0"/>
              </a:rPr>
              <a:t>Objectifs d'apprentissage</a:t>
            </a:r>
            <a:endParaRPr lang="fr" sz="1300" dirty="0">
              <a:latin typeface="Lucida Sans Unicode"/>
              <a:cs typeface="Lucida Sans Unicode"/>
            </a:endParaRPr>
          </a:p>
          <a:p>
            <a:pPr marL="165108" indent="-152407" algn="l" rtl="0">
              <a:lnSpc>
                <a:spcPct val="150000"/>
              </a:lnSpc>
              <a:buAutoNum type="arabicPeriod"/>
              <a:tabLst>
                <a:tab pos="165108" algn="l"/>
              </a:tabLst>
            </a:pPr>
            <a:r>
              <a:rPr lang="fr" sz="1300" b="0" i="0" u="none" baseline="0" dirty="0"/>
              <a:t>Apprendre à analyser l'environnement dans lequel les entreprises opèrent</a:t>
            </a:r>
          </a:p>
          <a:p>
            <a:pPr marL="193684" indent="-180983" algn="l" rtl="0">
              <a:lnSpc>
                <a:spcPct val="150000"/>
              </a:lnSpc>
              <a:spcBef>
                <a:spcPts val="1200"/>
              </a:spcBef>
              <a:buAutoNum type="arabicPeriod"/>
              <a:tabLst>
                <a:tab pos="193684" algn="l"/>
              </a:tabLst>
            </a:pPr>
            <a:r>
              <a:rPr lang="fr" sz="1300" b="0" i="0" u="none" baseline="0" dirty="0"/>
              <a:t>Apprendre les principes de base de la réalisation d'une analyse PESTEL.</a:t>
            </a:r>
          </a:p>
        </p:txBody>
      </p:sp>
      <p:sp>
        <p:nvSpPr>
          <p:cNvPr id="12" name="object 12"/>
          <p:cNvSpPr txBox="1"/>
          <p:nvPr/>
        </p:nvSpPr>
        <p:spPr>
          <a:xfrm>
            <a:off x="476265" y="7054186"/>
            <a:ext cx="2638425" cy="949940"/>
          </a:xfrm>
          <a:prstGeom prst="rect">
            <a:avLst/>
          </a:prstGeom>
          <a:noFill/>
        </p:spPr>
        <p:txBody>
          <a:bodyPr vert="horz" wrap="square" lIns="0" tIns="42545" rIns="0" bIns="0" rtlCol="0">
            <a:spAutoFit/>
          </a:bodyPr>
          <a:lstStyle/>
          <a:p>
            <a:pPr marL="104143" marR="405785" rtl="0">
              <a:lnSpc>
                <a:spcPct val="153800"/>
              </a:lnSpc>
              <a:spcBef>
                <a:spcPts val="335"/>
              </a:spcBef>
            </a:pPr>
            <a:r>
              <a:rPr lang="fr" sz="1250" b="1" i="0" u="none" spc="50" baseline="0">
                <a:solidFill>
                  <a:srgbClr val="1D1D20"/>
                </a:solidFill>
                <a:latin typeface="Arial"/>
                <a:cs typeface="Arial"/>
              </a:rPr>
              <a:t>Temps</a:t>
            </a:r>
            <a:r>
              <a:rPr lang="fr" sz="1250" b="1" i="0" u="none" baseline="0">
                <a:solidFill>
                  <a:srgbClr val="1D1D20"/>
                </a:solidFill>
                <a:latin typeface="Arial"/>
                <a:cs typeface="Arial"/>
              </a:rPr>
              <a:t> de préparation de l'activité :</a:t>
            </a:r>
            <a:r>
              <a:rPr lang="fr" sz="1250" b="0" i="0" u="none" spc="405" baseline="0">
                <a:solidFill>
                  <a:srgbClr val="1D1D20"/>
                </a:solidFill>
                <a:latin typeface="Arial"/>
                <a:cs typeface="Arial"/>
              </a:rPr>
              <a:t> </a:t>
            </a:r>
            <a:r>
              <a:rPr lang="fr" sz="1300" b="0" i="0" u="none" spc="-100" baseline="0">
                <a:solidFill>
                  <a:srgbClr val="1D1D20"/>
                </a:solidFill>
                <a:latin typeface="Arial"/>
                <a:cs typeface="Arial"/>
              </a:rPr>
              <a:t>15 </a:t>
            </a:r>
            <a:r>
              <a:rPr lang="fr" sz="1300" b="0" i="0" u="none" spc="25" baseline="0">
                <a:solidFill>
                  <a:srgbClr val="1D1D20"/>
                </a:solidFill>
                <a:latin typeface="Arial"/>
                <a:cs typeface="Arial"/>
              </a:rPr>
              <a:t>min</a:t>
            </a:r>
            <a:endParaRPr lang="fr" sz="1300" dirty="0">
              <a:latin typeface="Arial"/>
              <a:cs typeface="Arial"/>
            </a:endParaRPr>
          </a:p>
          <a:p>
            <a:pPr marL="104143" rtl="0">
              <a:spcBef>
                <a:spcPts val="840"/>
              </a:spcBef>
            </a:pPr>
            <a:r>
              <a:rPr lang="fr" sz="1250" b="1" i="0" u="none" baseline="0">
                <a:solidFill>
                  <a:srgbClr val="1D1D20"/>
                </a:solidFill>
                <a:latin typeface="Arial"/>
                <a:cs typeface="Arial"/>
              </a:rPr>
              <a:t>Durée de l'activité :</a:t>
            </a:r>
            <a:r>
              <a:rPr lang="fr" sz="1250" b="0" i="0" u="none" spc="180" baseline="0">
                <a:solidFill>
                  <a:srgbClr val="1D1D20"/>
                </a:solidFill>
                <a:latin typeface="Arial"/>
                <a:cs typeface="Arial"/>
              </a:rPr>
              <a:t> </a:t>
            </a:r>
            <a:r>
              <a:rPr lang="fr" sz="1300" b="0" i="0" u="none" spc="-10" baseline="0">
                <a:solidFill>
                  <a:srgbClr val="1D1D20"/>
                </a:solidFill>
                <a:latin typeface="Arial"/>
                <a:cs typeface="Arial"/>
              </a:rPr>
              <a:t>Flexible</a:t>
            </a:r>
            <a:endParaRPr lang="fr" sz="1300" spc="-10" dirty="0">
              <a:solidFill>
                <a:srgbClr val="1D1D20"/>
              </a:solidFill>
              <a:latin typeface="Arial"/>
              <a:cs typeface="Arial"/>
            </a:endParaRPr>
          </a:p>
        </p:txBody>
      </p:sp>
      <p:sp>
        <p:nvSpPr>
          <p:cNvPr id="13" name="object 13"/>
          <p:cNvSpPr txBox="1"/>
          <p:nvPr/>
        </p:nvSpPr>
        <p:spPr>
          <a:xfrm>
            <a:off x="385769" y="4443994"/>
            <a:ext cx="6896099" cy="1836400"/>
          </a:xfrm>
          <a:prstGeom prst="rect">
            <a:avLst/>
          </a:prstGeom>
          <a:noFill/>
        </p:spPr>
        <p:txBody>
          <a:bodyPr vert="horz" wrap="square" lIns="0" tIns="88900" rIns="0" bIns="0" rtlCol="0">
            <a:spAutoFit/>
          </a:bodyPr>
          <a:lstStyle/>
          <a:p>
            <a:pPr marL="180349" rtl="0">
              <a:spcBef>
                <a:spcPts val="700"/>
              </a:spcBef>
            </a:pPr>
            <a:r>
              <a:rPr lang="fr" sz="1300" b="1" i="0" u="none" baseline="0" dirty="0">
                <a:solidFill>
                  <a:srgbClr val="1D1D20"/>
                </a:solidFill>
                <a:latin typeface="Arial"/>
                <a:cs typeface="Arial"/>
              </a:rPr>
              <a:t>Compétences du cadre d'</a:t>
            </a:r>
            <a:r>
              <a:rPr lang="fr" sz="1300" b="1" i="0" u="none" baseline="0" dirty="0" err="1">
                <a:solidFill>
                  <a:srgbClr val="1D1D20"/>
                </a:solidFill>
                <a:latin typeface="Arial"/>
                <a:cs typeface="Arial"/>
              </a:rPr>
              <a:t>EntreComp</a:t>
            </a:r>
            <a:endParaRPr lang="fr" sz="1300" b="1" dirty="0">
              <a:latin typeface="Arial"/>
              <a:cs typeface="Arial"/>
            </a:endParaRPr>
          </a:p>
          <a:p>
            <a:pPr rtl="0">
              <a:spcBef>
                <a:spcPts val="45"/>
              </a:spcBef>
            </a:pPr>
            <a:endParaRPr lang="fr" sz="1350" dirty="0">
              <a:latin typeface="Arial"/>
              <a:cs typeface="Arial"/>
            </a:endParaRPr>
          </a:p>
          <a:p>
            <a:pPr marL="589943" indent="-171458" rtl="0">
              <a:lnSpc>
                <a:spcPct val="150000"/>
              </a:lnSpc>
              <a:buFont typeface="Wingdings" pitchFamily="2" charset="2"/>
              <a:buChar char="v"/>
            </a:pPr>
            <a:r>
              <a:rPr lang="fr" sz="1300" b="0" i="0" u="none" baseline="0" dirty="0">
                <a:solidFill>
                  <a:srgbClr val="1D1D20"/>
                </a:solidFill>
                <a:latin typeface="Arial"/>
                <a:ea typeface="+mn-ea"/>
                <a:cs typeface="Arial"/>
              </a:rPr>
              <a:t>Apprendre par la pratique</a:t>
            </a:r>
            <a:endParaRPr lang="fr" sz="1300" dirty="0">
              <a:solidFill>
                <a:srgbClr val="1D1D20"/>
              </a:solidFill>
              <a:latin typeface="Arial"/>
              <a:ea typeface="+mn-ea"/>
              <a:cs typeface="Arial"/>
            </a:endParaRPr>
          </a:p>
          <a:p>
            <a:pPr marL="589943" indent="-171458" rtl="0">
              <a:lnSpc>
                <a:spcPct val="150000"/>
              </a:lnSpc>
              <a:spcBef>
                <a:spcPts val="915"/>
              </a:spcBef>
              <a:buFont typeface="Wingdings" pitchFamily="2" charset="2"/>
              <a:buChar char="v"/>
            </a:pPr>
            <a:r>
              <a:rPr lang="fr" sz="1300" b="0" i="0" u="none" baseline="0" dirty="0">
                <a:solidFill>
                  <a:srgbClr val="1D1D20"/>
                </a:solidFill>
                <a:latin typeface="Arial"/>
                <a:ea typeface="+mn-ea"/>
                <a:cs typeface="Arial"/>
              </a:rPr>
              <a:t>Vision</a:t>
            </a:r>
            <a:endParaRPr lang="fr" sz="1300" dirty="0">
              <a:solidFill>
                <a:srgbClr val="1D1D20"/>
              </a:solidFill>
              <a:latin typeface="Arial"/>
              <a:ea typeface="+mn-ea"/>
              <a:cs typeface="Arial"/>
            </a:endParaRPr>
          </a:p>
          <a:p>
            <a:pPr marL="589943" indent="-171458" rtl="0">
              <a:lnSpc>
                <a:spcPct val="150000"/>
              </a:lnSpc>
              <a:spcBef>
                <a:spcPts val="915"/>
              </a:spcBef>
              <a:buFont typeface="Wingdings" pitchFamily="2" charset="2"/>
              <a:buChar char="v"/>
            </a:pPr>
            <a:r>
              <a:rPr lang="fr" sz="1300" b="0" i="0" u="none" baseline="0" dirty="0">
                <a:solidFill>
                  <a:srgbClr val="1D1D20"/>
                </a:solidFill>
                <a:latin typeface="Arial"/>
                <a:ea typeface="+mn-ea"/>
                <a:cs typeface="Arial"/>
              </a:rPr>
              <a:t>Travailler avec d'autres personnes</a:t>
            </a:r>
          </a:p>
          <a:p>
            <a:pPr marL="418486" rtl="0">
              <a:spcBef>
                <a:spcPts val="915"/>
              </a:spcBef>
            </a:pPr>
            <a:endParaRPr lang="fr" sz="900" baseline="2136" dirty="0">
              <a:latin typeface="Arial"/>
              <a:cs typeface="Arial"/>
            </a:endParaRPr>
          </a:p>
        </p:txBody>
      </p:sp>
      <p:sp>
        <p:nvSpPr>
          <p:cNvPr id="15" name="Rectangle 14">
            <a:extLst>
              <a:ext uri="{FF2B5EF4-FFF2-40B4-BE49-F238E27FC236}">
                <a16:creationId xmlns:a16="http://schemas.microsoft.com/office/drawing/2014/main" id="{7FB94257-BA68-73ED-3A85-05A082567415}"/>
              </a:ext>
            </a:extLst>
          </p:cNvPr>
          <p:cNvSpPr/>
          <p:nvPr/>
        </p:nvSpPr>
        <p:spPr>
          <a:xfrm>
            <a:off x="7267586" y="3910012"/>
            <a:ext cx="504814" cy="5237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3" name="Rounded Rectangle 2">
            <a:extLst>
              <a:ext uri="{FF2B5EF4-FFF2-40B4-BE49-F238E27FC236}">
                <a16:creationId xmlns:a16="http://schemas.microsoft.com/office/drawing/2014/main" id="{A5996B15-7377-29B5-CD59-4D3AA71A4BB3}"/>
              </a:ext>
            </a:extLst>
          </p:cNvPr>
          <p:cNvSpPr/>
          <p:nvPr/>
        </p:nvSpPr>
        <p:spPr>
          <a:xfrm>
            <a:off x="293720" y="4387304"/>
            <a:ext cx="6959584" cy="1750877"/>
          </a:xfrm>
          <a:prstGeom prst="roundRect">
            <a:avLst/>
          </a:prstGeom>
          <a:noFill/>
          <a:ln w="28575">
            <a:solidFill>
              <a:srgbClr val="1AAAA6"/>
            </a:solid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fr"/>
          </a:p>
        </p:txBody>
      </p:sp>
      <p:sp>
        <p:nvSpPr>
          <p:cNvPr id="4" name="Rounded Rectangle 3">
            <a:extLst>
              <a:ext uri="{FF2B5EF4-FFF2-40B4-BE49-F238E27FC236}">
                <a16:creationId xmlns:a16="http://schemas.microsoft.com/office/drawing/2014/main" id="{DF0DC0B8-9A35-6EC2-6130-4187169F5ADE}"/>
              </a:ext>
            </a:extLst>
          </p:cNvPr>
          <p:cNvSpPr/>
          <p:nvPr/>
        </p:nvSpPr>
        <p:spPr>
          <a:xfrm>
            <a:off x="324310" y="6441421"/>
            <a:ext cx="2520465" cy="2194580"/>
          </a:xfrm>
          <a:prstGeom prst="roundRect">
            <a:avLst/>
          </a:prstGeom>
          <a:noFill/>
          <a:ln w="28575">
            <a:solidFill>
              <a:srgbClr val="1AA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5" name="Rounded Rectangle 4">
            <a:extLst>
              <a:ext uri="{FF2B5EF4-FFF2-40B4-BE49-F238E27FC236}">
                <a16:creationId xmlns:a16="http://schemas.microsoft.com/office/drawing/2014/main" id="{6D7A6E5A-3086-AF21-279A-406F4D3D19E5}"/>
              </a:ext>
            </a:extLst>
          </p:cNvPr>
          <p:cNvSpPr/>
          <p:nvPr/>
        </p:nvSpPr>
        <p:spPr>
          <a:xfrm>
            <a:off x="2971786" y="6441421"/>
            <a:ext cx="4324349" cy="2194580"/>
          </a:xfrm>
          <a:prstGeom prst="roundRect">
            <a:avLst/>
          </a:prstGeom>
          <a:noFill/>
          <a:ln w="28575">
            <a:solidFill>
              <a:srgbClr val="1AA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14" name="Slide Number Placeholder 13">
            <a:extLst>
              <a:ext uri="{FF2B5EF4-FFF2-40B4-BE49-F238E27FC236}">
                <a16:creationId xmlns:a16="http://schemas.microsoft.com/office/drawing/2014/main" id="{46969430-AE25-DE4B-8658-4CBDB2C09026}"/>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99</a:t>
            </a:fld>
            <a:endParaRPr lang="fr" spc="10"/>
          </a:p>
        </p:txBody>
      </p:sp>
      <p:pic>
        <p:nvPicPr>
          <p:cNvPr id="17" name="Picture 2" descr="European Youth Roots">
            <a:extLst>
              <a:ext uri="{FF2B5EF4-FFF2-40B4-BE49-F238E27FC236}">
                <a16:creationId xmlns:a16="http://schemas.microsoft.com/office/drawing/2014/main" id="{51AE678A-A510-3A4F-B8FC-22FC6C82DED6}"/>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6209379-9398-2837-FD40-E8FCDF7616BC}"/>
              </a:ext>
            </a:extLst>
          </p:cNvPr>
          <p:cNvSpPr txBox="1"/>
          <p:nvPr/>
        </p:nvSpPr>
        <p:spPr>
          <a:xfrm>
            <a:off x="289369" y="740229"/>
            <a:ext cx="7060557" cy="8625438"/>
          </a:xfrm>
          <a:prstGeom prst="rect">
            <a:avLst/>
          </a:prstGeom>
          <a:noFill/>
        </p:spPr>
        <p:txBody>
          <a:bodyPr wrap="square" rtlCol="0">
            <a:spAutoFit/>
          </a:bodyPr>
          <a:lstStyle/>
          <a:p>
            <a:pPr marL="15875" rtl="0"/>
            <a:r>
              <a:rPr lang="fr" sz="1400" b="1" i="0" u="none" baseline="0" dirty="0">
                <a:solidFill>
                  <a:schemeClr val="accent6">
                    <a:lumMod val="75000"/>
                  </a:schemeClr>
                </a:solidFill>
                <a:latin typeface="Arial" panose="020B0604020202020204" pitchFamily="34" charset="0"/>
                <a:cs typeface="Arial" panose="020B0604020202020204" pitchFamily="34" charset="0"/>
              </a:rPr>
              <a:t>Instructions</a:t>
            </a:r>
            <a:endParaRPr lang="fr" sz="1400" dirty="0">
              <a:solidFill>
                <a:schemeClr val="accent6">
                  <a:lumMod val="75000"/>
                </a:schemeClr>
              </a:solidFill>
              <a:latin typeface="Arial" panose="020B0604020202020204" pitchFamily="34" charset="0"/>
              <a:cs typeface="Arial" panose="020B0604020202020204" pitchFamily="34" charset="0"/>
            </a:endParaRPr>
          </a:p>
          <a:p>
            <a:pPr marL="7938" algn="just" rtl="0">
              <a:spcBef>
                <a:spcPts val="1076"/>
              </a:spcBef>
            </a:pPr>
            <a:r>
              <a:rPr lang="fr" sz="1300" b="1" i="0" u="none" baseline="0" dirty="0">
                <a:solidFill>
                  <a:schemeClr val="tx1">
                    <a:lumMod val="50000"/>
                    <a:lumOff val="50000"/>
                  </a:schemeClr>
                </a:solidFill>
                <a:uFill>
                  <a:solidFill>
                    <a:srgbClr val="1D1D20"/>
                  </a:solidFill>
                </a:uFill>
                <a:latin typeface="Arial"/>
                <a:cs typeface="Arial"/>
              </a:rPr>
              <a:t>Avant le cours</a:t>
            </a:r>
            <a:endParaRPr lang="fr" sz="1300" b="1" dirty="0">
              <a:solidFill>
                <a:schemeClr val="tx1">
                  <a:lumMod val="50000"/>
                  <a:lumOff val="50000"/>
                </a:schemeClr>
              </a:solidFill>
              <a:latin typeface="Arial"/>
              <a:cs typeface="Arial"/>
            </a:endParaRPr>
          </a:p>
          <a:p>
            <a:pPr algn="just" rtl="0"/>
            <a:endParaRPr lang="fr" sz="1300" dirty="0">
              <a:latin typeface="Arial" panose="020B0604020202020204" pitchFamily="34" charset="0"/>
              <a:cs typeface="Arial" panose="020B0604020202020204" pitchFamily="34" charset="0"/>
            </a:endParaRPr>
          </a:p>
          <a:p>
            <a:pPr marL="182572" indent="-182572" algn="just" rtl="0" fontAlgn="base">
              <a:buFont typeface="Arial" panose="020B0604020202020204" pitchFamily="34" charset="0"/>
              <a:buChar char="•"/>
            </a:pPr>
            <a:r>
              <a:rPr lang="fr" sz="1300" b="0" i="0" u="none" baseline="0" dirty="0">
                <a:latin typeface="Arial" panose="020B0604020202020204" pitchFamily="34" charset="0"/>
                <a:cs typeface="Arial" panose="020B0604020202020204" pitchFamily="34" charset="0"/>
              </a:rPr>
              <a:t>Préparez une présentation sur la façon de réaliser une analyse PESTEL en utilisant la ressource suivante : </a:t>
            </a:r>
            <a:r>
              <a:rPr lang="fr" sz="1300" b="0" i="0" u="none" baseline="0" dirty="0">
                <a:solidFill>
                  <a:schemeClr val="tx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https://libguides.library.usyd.edu.au/c.php?g=508107&amp;p=5994242.</a:t>
            </a:r>
            <a:endParaRPr lang="fr" sz="1300" b="1" dirty="0">
              <a:solidFill>
                <a:schemeClr val="tx1">
                  <a:lumMod val="50000"/>
                  <a:lumOff val="50000"/>
                </a:schemeClr>
              </a:solidFill>
              <a:uFill>
                <a:solidFill>
                  <a:srgbClr val="1D1D20"/>
                </a:solidFill>
              </a:uFill>
              <a:latin typeface="Arial"/>
              <a:cs typeface="Arial"/>
            </a:endParaRPr>
          </a:p>
          <a:p>
            <a:pPr marL="7938" algn="just" rtl="0">
              <a:spcBef>
                <a:spcPts val="1076"/>
              </a:spcBef>
            </a:pPr>
            <a:endParaRPr lang="fr" sz="1300" b="1" dirty="0">
              <a:solidFill>
                <a:schemeClr val="tx1">
                  <a:lumMod val="50000"/>
                  <a:lumOff val="50000"/>
                </a:schemeClr>
              </a:solidFill>
              <a:uFill>
                <a:solidFill>
                  <a:srgbClr val="1D1D20"/>
                </a:solidFill>
              </a:uFill>
              <a:latin typeface="Arial"/>
              <a:cs typeface="Arial"/>
            </a:endParaRPr>
          </a:p>
          <a:p>
            <a:pPr marL="7938" algn="just" rtl="0">
              <a:spcBef>
                <a:spcPts val="1076"/>
              </a:spcBef>
            </a:pPr>
            <a:r>
              <a:rPr lang="fr" sz="1300" b="1" i="0" u="none" baseline="0" dirty="0">
                <a:solidFill>
                  <a:schemeClr val="tx1">
                    <a:lumMod val="50000"/>
                    <a:lumOff val="50000"/>
                  </a:schemeClr>
                </a:solidFill>
                <a:uFill>
                  <a:solidFill>
                    <a:srgbClr val="1D1D20"/>
                  </a:solidFill>
                </a:uFill>
                <a:latin typeface="Arial"/>
                <a:cs typeface="Arial"/>
              </a:rPr>
              <a:t>Pendant le cours</a:t>
            </a:r>
            <a:endParaRPr lang="fr" sz="1300" dirty="0">
              <a:latin typeface="Arial" panose="020B0604020202020204" pitchFamily="34" charset="0"/>
              <a:cs typeface="Arial" panose="020B0604020202020204" pitchFamily="34" charset="0"/>
            </a:endParaRPr>
          </a:p>
          <a:p>
            <a:pPr marL="180983" indent="-180983" algn="just" rtl="0" fontAlgn="base">
              <a:lnSpc>
                <a:spcPct val="150000"/>
              </a:lnSpc>
              <a:buFont typeface="Arial" panose="020B0604020202020204" pitchFamily="34" charset="0"/>
              <a:buChar char="•"/>
            </a:pPr>
            <a:r>
              <a:rPr lang="fr" sz="1300" b="0" i="0" u="none" baseline="0" dirty="0">
                <a:latin typeface="Arial" panose="020B0604020202020204" pitchFamily="34" charset="0"/>
                <a:cs typeface="Arial" panose="020B0604020202020204" pitchFamily="34" charset="0"/>
              </a:rPr>
              <a:t>Présenter les principes de base de l'analyse PESTEL</a:t>
            </a:r>
          </a:p>
          <a:p>
            <a:pPr marL="180983" indent="-180983" algn="just" rtl="0" fontAlgn="base">
              <a:lnSpc>
                <a:spcPct val="150000"/>
              </a:lnSpc>
              <a:buFont typeface="Arial" panose="020B0604020202020204" pitchFamily="34" charset="0"/>
              <a:buChar char="•"/>
            </a:pPr>
            <a:r>
              <a:rPr lang="fr" sz="1300" b="0" i="0" u="none" baseline="0" dirty="0">
                <a:latin typeface="Arial" panose="020B0604020202020204" pitchFamily="34" charset="0"/>
                <a:cs typeface="Arial" panose="020B0604020202020204" pitchFamily="34" charset="0"/>
              </a:rPr>
              <a:t>Répartissez les participants en groupes</a:t>
            </a:r>
          </a:p>
          <a:p>
            <a:pPr marL="180983" indent="-180983" algn="just" rtl="0" fontAlgn="base">
              <a:lnSpc>
                <a:spcPct val="150000"/>
              </a:lnSpc>
              <a:buFont typeface="Arial" panose="020B0604020202020204" pitchFamily="34" charset="0"/>
              <a:buChar char="•"/>
            </a:pPr>
            <a:r>
              <a:rPr lang="fr" sz="1300" b="0" i="0" u="none" baseline="0" dirty="0">
                <a:latin typeface="Arial" panose="020B0604020202020204" pitchFamily="34" charset="0"/>
                <a:cs typeface="Arial" panose="020B0604020202020204" pitchFamily="34" charset="0"/>
              </a:rPr>
              <a:t>Demandez aux groupes de sélectionner une étude de cas dans le manuel de promotion de l'EYR</a:t>
            </a:r>
          </a:p>
          <a:p>
            <a:pPr marL="180983" indent="-180983" algn="just" rtl="0" fontAlgn="base">
              <a:lnSpc>
                <a:spcPct val="150000"/>
              </a:lnSpc>
              <a:buFont typeface="Arial" panose="020B0604020202020204" pitchFamily="34" charset="0"/>
              <a:buChar char="•"/>
            </a:pPr>
            <a:r>
              <a:rPr lang="fr" sz="1300" b="0" i="0" u="none" baseline="0" dirty="0">
                <a:latin typeface="Arial" panose="020B0604020202020204" pitchFamily="34" charset="0"/>
                <a:cs typeface="Arial" panose="020B0604020202020204" pitchFamily="34" charset="0"/>
              </a:rPr>
              <a:t>Utiliser soit l'une des études de cas du manuel de promotion de l'EYR, soit un cas provenant de l'une des entreprises des participants </a:t>
            </a:r>
          </a:p>
          <a:p>
            <a:pPr marL="714410" lvl="1" indent="-309578" algn="just" rtl="0" fontAlgn="base">
              <a:lnSpc>
                <a:spcPct val="150000"/>
              </a:lnSpc>
              <a:buFont typeface="Wingdings" pitchFamily="2" charset="2"/>
              <a:buChar char="q"/>
            </a:pPr>
            <a:r>
              <a:rPr lang="fr" sz="1300" b="0" i="0" u="none" baseline="0" dirty="0">
                <a:latin typeface="Arial" panose="020B0604020202020204" pitchFamily="34" charset="0"/>
                <a:cs typeface="Arial" panose="020B0604020202020204" pitchFamily="34" charset="0"/>
              </a:rPr>
              <a:t>Demandez aux participants de réaliser une analyse PESTEL à petite échelle de l'environnement de l'entreprise de leur étude de cas.</a:t>
            </a:r>
          </a:p>
          <a:p>
            <a:pPr marL="714410" lvl="1" indent="-309578" algn="just" rtl="0" fontAlgn="base">
              <a:lnSpc>
                <a:spcPct val="150000"/>
              </a:lnSpc>
              <a:buFont typeface="Wingdings" pitchFamily="2" charset="2"/>
              <a:buChar char="q"/>
            </a:pPr>
            <a:r>
              <a:rPr lang="fr" sz="1300" b="0" i="0" u="none" baseline="0" dirty="0">
                <a:latin typeface="Arial" panose="020B0604020202020204" pitchFamily="34" charset="0"/>
                <a:cs typeface="Arial" panose="020B0604020202020204" pitchFamily="34" charset="0"/>
              </a:rPr>
              <a:t>Les participants peuvent utiliser un outil comme Miro, Mural ou LucidChart pour visualiser leur analyse. </a:t>
            </a:r>
          </a:p>
          <a:p>
            <a:pPr rtl="0"/>
            <a:br>
              <a:rPr lang="fr" sz="1300" dirty="0">
                <a:latin typeface="Arial" panose="020B0604020202020204" pitchFamily="34" charset="0"/>
                <a:cs typeface="Arial" panose="020B0604020202020204" pitchFamily="34" charset="0"/>
              </a:rPr>
            </a:br>
            <a:r>
              <a:rPr lang="fr" sz="1400" b="1" i="0" u="none" baseline="0" dirty="0">
                <a:solidFill>
                  <a:schemeClr val="accent5">
                    <a:lumMod val="75000"/>
                  </a:schemeClr>
                </a:solidFill>
                <a:latin typeface="Arial" panose="020B0604020202020204" pitchFamily="34" charset="0"/>
                <a:cs typeface="Arial" panose="020B0604020202020204" pitchFamily="34" charset="0"/>
              </a:rPr>
              <a:t>Outil de validation</a:t>
            </a:r>
            <a:endParaRPr lang="fr" sz="1400" dirty="0">
              <a:solidFill>
                <a:schemeClr val="accent5">
                  <a:lumMod val="75000"/>
                </a:schemeClr>
              </a:solidFill>
              <a:latin typeface="Arial" panose="020B0604020202020204" pitchFamily="34" charset="0"/>
              <a:cs typeface="Arial" panose="020B0604020202020204" pitchFamily="34" charset="0"/>
            </a:endParaRPr>
          </a:p>
          <a:p>
            <a:pPr rtl="0"/>
            <a:br>
              <a:rPr lang="fr" sz="1300" dirty="0">
                <a:latin typeface="Arial" panose="020B0604020202020204" pitchFamily="34" charset="0"/>
                <a:cs typeface="Arial" panose="020B0604020202020204" pitchFamily="34" charset="0"/>
              </a:rPr>
            </a:br>
            <a:r>
              <a:rPr lang="fr" sz="1300" b="0" i="0" u="none" baseline="0" dirty="0">
                <a:latin typeface="Arial" panose="020B0604020202020204" pitchFamily="34" charset="0"/>
                <a:cs typeface="Arial" panose="020B0604020202020204" pitchFamily="34" charset="0"/>
              </a:rPr>
              <a:t>A la fin de l'activité, les participants seront plus à même de : </a:t>
            </a:r>
          </a:p>
          <a:p>
            <a:pPr rtl="0"/>
            <a:endParaRPr lang="fr" sz="1300" dirty="0">
              <a:latin typeface="Arial" panose="020B0604020202020204" pitchFamily="34" charset="0"/>
              <a:cs typeface="Arial" panose="020B0604020202020204" pitchFamily="34" charset="0"/>
            </a:endParaRPr>
          </a:p>
          <a:p>
            <a:pPr marL="714410" indent="-352443" rtl="0" fontAlgn="base">
              <a:lnSpc>
                <a:spcPts val="1800"/>
              </a:lnSpc>
              <a:buFont typeface="Wingdings" pitchFamily="2" charset="2"/>
              <a:buChar char="v"/>
            </a:pPr>
            <a:r>
              <a:rPr lang="fr" sz="1300" b="0" i="0" u="none" baseline="0" dirty="0">
                <a:latin typeface="Arial" panose="020B0604020202020204" pitchFamily="34" charset="0"/>
                <a:cs typeface="Arial" panose="020B0604020202020204" pitchFamily="34" charset="0"/>
              </a:rPr>
              <a:t>Travailler ensemble et coopérer avec les autres pour développer des idées et les transformer en actions</a:t>
            </a:r>
          </a:p>
          <a:p>
            <a:pPr marL="714410" indent="-352443" rtl="0" fontAlgn="base">
              <a:lnSpc>
                <a:spcPts val="1800"/>
              </a:lnSpc>
              <a:buFont typeface="Wingdings" pitchFamily="2" charset="2"/>
              <a:buChar char="v"/>
            </a:pPr>
            <a:r>
              <a:rPr lang="fr" sz="1300" b="0" i="0" u="none" baseline="0" dirty="0">
                <a:latin typeface="Arial" panose="020B0604020202020204" pitchFamily="34" charset="0"/>
                <a:cs typeface="Arial" panose="020B0604020202020204" pitchFamily="34" charset="0"/>
              </a:rPr>
              <a:t>Agir de manière responsable</a:t>
            </a:r>
          </a:p>
          <a:p>
            <a:pPr marL="714410" indent="-352443" rtl="0" fontAlgn="base">
              <a:lnSpc>
                <a:spcPts val="1800"/>
              </a:lnSpc>
              <a:buFont typeface="Wingdings" pitchFamily="2" charset="2"/>
              <a:buChar char="v"/>
            </a:pPr>
            <a:r>
              <a:rPr lang="fr" sz="1300" b="0" i="0" u="none" baseline="0" dirty="0">
                <a:latin typeface="Arial" panose="020B0604020202020204" pitchFamily="34" charset="0"/>
                <a:cs typeface="Arial" panose="020B0604020202020204" pitchFamily="34" charset="0"/>
              </a:rPr>
              <a:t>Visualiser des scénarios futurs pour aider à guider les efforts et les actions</a:t>
            </a:r>
          </a:p>
          <a:p>
            <a:pPr marL="714410" indent="-352443" rtl="0" fontAlgn="base">
              <a:lnSpc>
                <a:spcPts val="1800"/>
              </a:lnSpc>
              <a:buFont typeface="Wingdings" pitchFamily="2" charset="2"/>
              <a:buChar char="v"/>
            </a:pPr>
            <a:r>
              <a:rPr lang="fr" sz="1300" b="0" i="0" u="none" baseline="0" dirty="0">
                <a:latin typeface="Arial" panose="020B0604020202020204" pitchFamily="34" charset="0"/>
                <a:cs typeface="Arial" panose="020B0604020202020204" pitchFamily="34" charset="0"/>
              </a:rPr>
              <a:t>Utiliser toute initiative de création de valeur comme une opportunité d'apprentissage </a:t>
            </a:r>
          </a:p>
          <a:p>
            <a:pPr marL="714410" indent="-352443" rtl="0" fontAlgn="base">
              <a:lnSpc>
                <a:spcPts val="1800"/>
              </a:lnSpc>
              <a:buFont typeface="Wingdings" pitchFamily="2" charset="2"/>
              <a:buChar char="v"/>
            </a:pPr>
            <a:r>
              <a:rPr lang="fr" sz="1300" b="0" i="0" u="none" baseline="0" dirty="0">
                <a:latin typeface="Arial" panose="020B0604020202020204" pitchFamily="34" charset="0"/>
                <a:cs typeface="Arial" panose="020B0604020202020204" pitchFamily="34" charset="0"/>
              </a:rPr>
              <a:t>Apprendre avec les autres, y compris les pairs et les mentors </a:t>
            </a:r>
          </a:p>
          <a:p>
            <a:pPr marL="714410" indent="-352443" rtl="0" fontAlgn="base">
              <a:lnSpc>
                <a:spcPts val="1800"/>
              </a:lnSpc>
              <a:buFont typeface="Wingdings" pitchFamily="2" charset="2"/>
              <a:buChar char="v"/>
            </a:pPr>
            <a:r>
              <a:rPr lang="fr" sz="1300" b="0" i="0" u="none" baseline="0" dirty="0">
                <a:latin typeface="Arial" panose="020B0604020202020204" pitchFamily="34" charset="0"/>
                <a:cs typeface="Arial" panose="020B0604020202020204" pitchFamily="34" charset="0"/>
              </a:rPr>
              <a:t>Réfléchir et tirer des leçons des succès et des échecs (les vôtres et ceux des autres)</a:t>
            </a:r>
          </a:p>
          <a:p>
            <a:pPr rtl="0"/>
            <a:endParaRPr lang="fr" sz="1300" dirty="0">
              <a:latin typeface="Arial" panose="020B0604020202020204" pitchFamily="34" charset="0"/>
              <a:cs typeface="Arial" panose="020B0604020202020204" pitchFamily="34" charset="0"/>
            </a:endParaRPr>
          </a:p>
          <a:p>
            <a:pPr rtl="0"/>
            <a:r>
              <a:rPr lang="fr" sz="1300" b="0" i="0" u="none" baseline="0" dirty="0">
                <a:latin typeface="Arial" panose="020B0604020202020204" pitchFamily="34" charset="0"/>
                <a:cs typeface="Arial" panose="020B0604020202020204" pitchFamily="34" charset="0"/>
              </a:rPr>
              <a:t>Veuillez noter que les compétences ci-dessus sont tirées des tableaux descriptifs du cadre EntreComp. Les tableaux sont</a:t>
            </a:r>
            <a:r>
              <a:rPr lang="fr" sz="1300" b="0" i="0" u="none" baseline="0" dirty="0">
                <a:solidFill>
                  <a:schemeClr val="tx1"/>
                </a:solidFill>
                <a:latin typeface="Arial" panose="020B0604020202020204" pitchFamily="34" charset="0"/>
                <a:cs typeface="Arial" panose="020B0604020202020204" pitchFamily="34" charset="0"/>
              </a:rPr>
              <a:t> disponibles</a:t>
            </a:r>
            <a:r>
              <a:rPr lang="fr" sz="1300" b="0" i="0" u="none" baseline="0"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a:t>
            </a:r>
            <a:r>
              <a:rPr lang="fr" sz="1300" b="0" i="0" u="sng" baseline="0"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ici</a:t>
            </a:r>
            <a:r>
              <a:rPr lang="fr" sz="1300" b="0" i="0" u="none" baseline="0" dirty="0">
                <a:solidFill>
                  <a:schemeClr val="tx1"/>
                </a:solidFill>
                <a:latin typeface="Arial" panose="020B0604020202020204" pitchFamily="34" charset="0"/>
                <a:cs typeface="Arial" panose="020B0604020202020204" pitchFamily="34" charset="0"/>
              </a:rPr>
              <a:t>.</a:t>
            </a:r>
          </a:p>
        </p:txBody>
      </p:sp>
      <p:sp>
        <p:nvSpPr>
          <p:cNvPr id="4" name="Slide Number Placeholder 3">
            <a:extLst>
              <a:ext uri="{FF2B5EF4-FFF2-40B4-BE49-F238E27FC236}">
                <a16:creationId xmlns:a16="http://schemas.microsoft.com/office/drawing/2014/main" id="{7629A4F1-6595-234A-BB64-5D4FD57AB7E3}"/>
              </a:ext>
            </a:extLst>
          </p:cNvPr>
          <p:cNvSpPr>
            <a:spLocks noGrp="1"/>
          </p:cNvSpPr>
          <p:nvPr>
            <p:ph type="sldNum" sz="quarter" idx="7"/>
          </p:nvPr>
        </p:nvSpPr>
        <p:spPr>
          <a:xfrm>
            <a:off x="914402" y="9625401"/>
            <a:ext cx="362966" cy="207749"/>
          </a:xfrm>
        </p:spPr>
        <p:txBody>
          <a:bodyPr/>
          <a:lstStyle/>
          <a:p>
            <a:pPr marL="38100" algn="l" rtl="0">
              <a:spcBef>
                <a:spcPts val="110"/>
              </a:spcBef>
            </a:pPr>
            <a:fld id="{81D60167-4931-47E6-BA6A-407CBD079E47}" type="slidenum">
              <a:rPr spc="10"/>
              <a:pPr marL="38100">
                <a:spcBef>
                  <a:spcPts val="110"/>
                </a:spcBef>
              </a:pPr>
              <a:t>100</a:t>
            </a:fld>
            <a:endParaRPr lang="fr" spc="10"/>
          </a:p>
        </p:txBody>
      </p:sp>
      <p:pic>
        <p:nvPicPr>
          <p:cNvPr id="5" name="Picture 2" descr="European Youth Roots">
            <a:extLst>
              <a:ext uri="{FF2B5EF4-FFF2-40B4-BE49-F238E27FC236}">
                <a16:creationId xmlns:a16="http://schemas.microsoft.com/office/drawing/2014/main" id="{CC06567D-5782-3C4C-88D1-980C9D541760}"/>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9439237"/>
            <a:ext cx="7772400" cy="619125"/>
          </a:xfrm>
          <a:custGeom>
            <a:avLst/>
            <a:gdLst/>
            <a:ahLst/>
            <a:cxnLst/>
            <a:rect l="l" t="t" r="r" b="b"/>
            <a:pathLst>
              <a:path w="7772400" h="619125">
                <a:moveTo>
                  <a:pt x="7772399" y="619124"/>
                </a:moveTo>
                <a:lnTo>
                  <a:pt x="0" y="619124"/>
                </a:lnTo>
                <a:lnTo>
                  <a:pt x="0" y="0"/>
                </a:lnTo>
                <a:lnTo>
                  <a:pt x="7772399" y="0"/>
                </a:lnTo>
                <a:lnTo>
                  <a:pt x="7772399" y="619124"/>
                </a:lnTo>
                <a:close/>
              </a:path>
            </a:pathLst>
          </a:custGeom>
          <a:solidFill>
            <a:srgbClr val="17A29A"/>
          </a:solidFill>
        </p:spPr>
        <p:txBody>
          <a:bodyPr wrap="square" lIns="0" tIns="0" rIns="0" bIns="0" rtlCol="0"/>
          <a:lstStyle/>
          <a:p>
            <a:endParaRPr/>
          </a:p>
        </p:txBody>
      </p:sp>
      <p:pic>
        <p:nvPicPr>
          <p:cNvPr id="3" name="object 3"/>
          <p:cNvPicPr/>
          <p:nvPr/>
        </p:nvPicPr>
        <p:blipFill>
          <a:blip r:embed="rId2" cstate="hqprint">
            <a:extLst>
              <a:ext uri="{28A0092B-C50C-407E-A947-70E740481C1C}">
                <a14:useLocalDpi xmlns:a14="http://schemas.microsoft.com/office/drawing/2010/main"/>
              </a:ext>
            </a:extLst>
          </a:blip>
          <a:stretch>
            <a:fillRect/>
          </a:stretch>
        </p:blipFill>
        <p:spPr>
          <a:xfrm>
            <a:off x="0" y="800099"/>
            <a:ext cx="4448174" cy="3638549"/>
          </a:xfrm>
          <a:prstGeom prst="rect">
            <a:avLst/>
          </a:prstGeom>
        </p:spPr>
      </p:pic>
      <p:sp>
        <p:nvSpPr>
          <p:cNvPr id="4" name="object 4"/>
          <p:cNvSpPr txBox="1">
            <a:spLocks noGrp="1"/>
          </p:cNvSpPr>
          <p:nvPr>
            <p:ph type="title"/>
          </p:nvPr>
        </p:nvSpPr>
        <p:spPr>
          <a:xfrm>
            <a:off x="256884" y="4324012"/>
            <a:ext cx="4578350" cy="843821"/>
          </a:xfrm>
          <a:prstGeom prst="rect">
            <a:avLst/>
          </a:prstGeom>
        </p:spPr>
        <p:txBody>
          <a:bodyPr vert="horz" wrap="square" lIns="0" tIns="12700" rIns="0" bIns="0" rtlCol="0">
            <a:spAutoFit/>
          </a:bodyPr>
          <a:lstStyle/>
          <a:p>
            <a:pPr marL="12700" algn="l" rtl="0">
              <a:spcBef>
                <a:spcPts val="100"/>
              </a:spcBef>
            </a:pPr>
            <a:r>
              <a:rPr lang="fr" sz="5400" b="0" i="0" u="none" spc="600" baseline="0">
                <a:latin typeface="Arial"/>
                <a:cs typeface="Arial"/>
              </a:rPr>
              <a:t>Conclusion</a:t>
            </a:r>
            <a:endParaRPr lang="fr" sz="5400" spc="600" dirty="0">
              <a:latin typeface="Arial"/>
              <a:cs typeface="Arial"/>
            </a:endParaRPr>
          </a:p>
        </p:txBody>
      </p:sp>
      <p:pic>
        <p:nvPicPr>
          <p:cNvPr id="5" name="object 5"/>
          <p:cNvPicPr/>
          <p:nvPr/>
        </p:nvPicPr>
        <p:blipFill>
          <a:blip r:embed="rId3" cstate="hqprint">
            <a:extLst>
              <a:ext uri="{28A0092B-C50C-407E-A947-70E740481C1C}">
                <a14:useLocalDpi xmlns:a14="http://schemas.microsoft.com/office/drawing/2010/main"/>
              </a:ext>
            </a:extLst>
          </a:blip>
          <a:stretch>
            <a:fillRect/>
          </a:stretch>
        </p:blipFill>
        <p:spPr>
          <a:xfrm>
            <a:off x="4438650" y="790574"/>
            <a:ext cx="3333750" cy="3648074"/>
          </a:xfrm>
          <a:prstGeom prst="rect">
            <a:avLst/>
          </a:prstGeom>
        </p:spPr>
      </p:pic>
      <p:sp>
        <p:nvSpPr>
          <p:cNvPr id="6" name="object 6"/>
          <p:cNvSpPr/>
          <p:nvPr/>
        </p:nvSpPr>
        <p:spPr>
          <a:xfrm>
            <a:off x="0" y="5133976"/>
            <a:ext cx="7772400" cy="4305300"/>
          </a:xfrm>
          <a:custGeom>
            <a:avLst/>
            <a:gdLst/>
            <a:ahLst/>
            <a:cxnLst/>
            <a:rect l="l" t="t" r="r" b="b"/>
            <a:pathLst>
              <a:path w="7772400" h="4305300">
                <a:moveTo>
                  <a:pt x="0" y="4305299"/>
                </a:moveTo>
                <a:lnTo>
                  <a:pt x="0" y="0"/>
                </a:lnTo>
                <a:lnTo>
                  <a:pt x="7772399" y="0"/>
                </a:lnTo>
                <a:lnTo>
                  <a:pt x="7772399" y="4305299"/>
                </a:lnTo>
                <a:lnTo>
                  <a:pt x="0" y="4305299"/>
                </a:lnTo>
                <a:close/>
              </a:path>
            </a:pathLst>
          </a:custGeom>
          <a:solidFill>
            <a:srgbClr val="046280"/>
          </a:solidFill>
        </p:spPr>
        <p:txBody>
          <a:bodyPr wrap="square" lIns="0" tIns="0" rIns="0" bIns="0" rtlCol="0"/>
          <a:lstStyle/>
          <a:p>
            <a:endParaRPr/>
          </a:p>
        </p:txBody>
      </p:sp>
      <p:sp>
        <p:nvSpPr>
          <p:cNvPr id="7" name="object 7"/>
          <p:cNvSpPr txBox="1"/>
          <p:nvPr/>
        </p:nvSpPr>
        <p:spPr>
          <a:xfrm>
            <a:off x="308056" y="5215458"/>
            <a:ext cx="7156288" cy="4105739"/>
          </a:xfrm>
          <a:prstGeom prst="rect">
            <a:avLst/>
          </a:prstGeom>
        </p:spPr>
        <p:txBody>
          <a:bodyPr vert="horz" wrap="square" lIns="0" tIns="12065" rIns="0" bIns="0" rtlCol="0">
            <a:spAutoFit/>
          </a:bodyPr>
          <a:lstStyle/>
          <a:p>
            <a:pPr marL="12700" marR="5081" algn="just" rtl="0">
              <a:lnSpc>
                <a:spcPts val="2300"/>
              </a:lnSpc>
              <a:spcBef>
                <a:spcPts val="95"/>
              </a:spcBef>
            </a:pPr>
            <a:r>
              <a:rPr lang="fr" sz="1300" b="0" i="0" u="none" spc="-60" baseline="0" dirty="0">
                <a:solidFill>
                  <a:srgbClr val="FFFFFF"/>
                </a:solidFill>
                <a:latin typeface="Arial"/>
                <a:cs typeface="Arial"/>
              </a:rPr>
              <a:t>La</a:t>
            </a:r>
            <a:r>
              <a:rPr lang="fr" sz="1300" b="0" i="0" u="none" spc="-15" baseline="0" dirty="0">
                <a:solidFill>
                  <a:srgbClr val="FFFFFF"/>
                </a:solidFill>
                <a:latin typeface="Arial"/>
                <a:cs typeface="Arial"/>
              </a:rPr>
              <a:t> boîte à outils</a:t>
            </a:r>
            <a:r>
              <a:rPr lang="fr" sz="1300" b="0" i="0" u="none" baseline="0" dirty="0">
                <a:solidFill>
                  <a:srgbClr val="FFFFFF"/>
                </a:solidFill>
                <a:latin typeface="Arial"/>
                <a:cs typeface="Arial"/>
              </a:rPr>
              <a:t> se veut</a:t>
            </a:r>
            <a:r>
              <a:rPr lang="fr" sz="1300" b="0" i="0" u="none" spc="25" baseline="0" dirty="0">
                <a:solidFill>
                  <a:srgbClr val="FFFFFF"/>
                </a:solidFill>
                <a:latin typeface="Arial"/>
                <a:cs typeface="Arial"/>
              </a:rPr>
              <a:t> un</a:t>
            </a:r>
            <a:r>
              <a:rPr lang="fr" sz="1300" b="0" i="0" u="none" spc="-65" baseline="0" dirty="0">
                <a:solidFill>
                  <a:srgbClr val="FFFFFF"/>
                </a:solidFill>
                <a:latin typeface="Arial"/>
                <a:cs typeface="Arial"/>
              </a:rPr>
              <a:t> guide</a:t>
            </a:r>
            <a:r>
              <a:rPr lang="fr" sz="1300" b="0" i="0" u="none" spc="-75" baseline="0" dirty="0">
                <a:solidFill>
                  <a:srgbClr val="FFFFFF"/>
                </a:solidFill>
                <a:latin typeface="Arial"/>
                <a:cs typeface="Arial"/>
              </a:rPr>
              <a:t> pour</a:t>
            </a:r>
            <a:r>
              <a:rPr lang="fr" sz="1300" b="0" i="0" u="none" spc="-20" baseline="0" dirty="0">
                <a:solidFill>
                  <a:srgbClr val="FFFFFF"/>
                </a:solidFill>
                <a:latin typeface="Arial"/>
                <a:cs typeface="Arial"/>
              </a:rPr>
              <a:t> fournir</a:t>
            </a:r>
            <a:r>
              <a:rPr lang="fr" sz="1300" b="0" i="0" u="none" spc="25" baseline="0" dirty="0">
                <a:solidFill>
                  <a:srgbClr val="FFFFFF"/>
                </a:solidFill>
                <a:latin typeface="Arial"/>
                <a:cs typeface="Arial"/>
              </a:rPr>
              <a:t> une</a:t>
            </a:r>
            <a:r>
              <a:rPr lang="fr" sz="1300" b="0" i="0" u="none" spc="-10" baseline="0" dirty="0">
                <a:solidFill>
                  <a:srgbClr val="FFFFFF"/>
                </a:solidFill>
                <a:latin typeface="Arial"/>
                <a:cs typeface="Arial"/>
              </a:rPr>
              <a:t> formation</a:t>
            </a:r>
            <a:r>
              <a:rPr lang="fr" sz="1300" b="0" i="0" u="none" spc="10" baseline="0" dirty="0">
                <a:solidFill>
                  <a:srgbClr val="FFFFFF"/>
                </a:solidFill>
                <a:latin typeface="Arial"/>
                <a:cs typeface="Arial"/>
              </a:rPr>
              <a:t>, des</a:t>
            </a:r>
            <a:r>
              <a:rPr lang="fr" sz="1300" b="0" i="0" u="none" spc="-40" baseline="0" dirty="0">
                <a:solidFill>
                  <a:srgbClr val="FFFFFF"/>
                </a:solidFill>
                <a:latin typeface="Arial"/>
                <a:cs typeface="Arial"/>
              </a:rPr>
              <a:t> conseils</a:t>
            </a:r>
            <a:r>
              <a:rPr lang="fr" sz="1300" b="0" i="0" u="none" spc="-20" baseline="0" dirty="0">
                <a:solidFill>
                  <a:srgbClr val="FFFFFF"/>
                </a:solidFill>
                <a:latin typeface="Arial"/>
                <a:cs typeface="Arial"/>
              </a:rPr>
              <a:t> et</a:t>
            </a:r>
            <a:r>
              <a:rPr lang="fr" sz="1300" b="0" i="0" u="none" spc="10" baseline="0" dirty="0">
                <a:solidFill>
                  <a:srgbClr val="FFFFFF"/>
                </a:solidFill>
                <a:latin typeface="Arial"/>
                <a:cs typeface="Arial"/>
              </a:rPr>
              <a:t> un soutien</a:t>
            </a:r>
            <a:r>
              <a:rPr lang="fr" sz="1300" b="0" i="0" u="none" spc="25" baseline="0" dirty="0">
                <a:solidFill>
                  <a:srgbClr val="FFFFFF"/>
                </a:solidFill>
                <a:latin typeface="Arial"/>
                <a:cs typeface="Arial"/>
              </a:rPr>
              <a:t> aux</a:t>
            </a:r>
            <a:r>
              <a:rPr lang="fr" sz="1300" b="0" i="0" u="none" spc="-25" baseline="0" dirty="0">
                <a:solidFill>
                  <a:srgbClr val="FFFFFF"/>
                </a:solidFill>
                <a:latin typeface="Arial"/>
                <a:cs typeface="Arial"/>
              </a:rPr>
              <a:t> jeunes</a:t>
            </a:r>
            <a:r>
              <a:rPr lang="fr" sz="1300" b="0" i="0" u="none" baseline="0" dirty="0">
                <a:solidFill>
                  <a:srgbClr val="FFFFFF"/>
                </a:solidFill>
                <a:latin typeface="Arial"/>
                <a:cs typeface="Arial"/>
              </a:rPr>
              <a:t> entrepreneurs, </a:t>
            </a:r>
            <a:r>
              <a:rPr lang="fr" sz="1300" b="0" i="0" u="none" spc="-20" baseline="0" dirty="0">
                <a:solidFill>
                  <a:srgbClr val="FFFFFF"/>
                </a:solidFill>
                <a:latin typeface="Arial"/>
                <a:cs typeface="Arial"/>
              </a:rPr>
              <a:t>en les</a:t>
            </a:r>
            <a:r>
              <a:rPr lang="fr" sz="1300" b="0" i="0" u="none" spc="25" baseline="0" dirty="0">
                <a:solidFill>
                  <a:srgbClr val="FFFFFF"/>
                </a:solidFill>
                <a:latin typeface="Arial"/>
                <a:cs typeface="Arial"/>
              </a:rPr>
              <a:t> encourageant à</a:t>
            </a:r>
            <a:r>
              <a:rPr lang="fr" sz="1300" b="0" i="0" u="none" spc="-10" baseline="0" dirty="0">
                <a:solidFill>
                  <a:srgbClr val="FFFFFF"/>
                </a:solidFill>
                <a:latin typeface="Arial"/>
                <a:cs typeface="Arial"/>
              </a:rPr>
              <a:t> profiter</a:t>
            </a:r>
            <a:r>
              <a:rPr lang="fr" sz="1300" b="0" i="0" u="none" spc="56" baseline="0" dirty="0">
                <a:solidFill>
                  <a:srgbClr val="FFFFFF"/>
                </a:solidFill>
                <a:latin typeface="Arial"/>
                <a:cs typeface="Arial"/>
              </a:rPr>
              <a:t> des</a:t>
            </a:r>
            <a:r>
              <a:rPr lang="fr" sz="1300" b="0" i="0" u="none" spc="10" baseline="0" dirty="0">
                <a:solidFill>
                  <a:srgbClr val="FFFFFF"/>
                </a:solidFill>
                <a:latin typeface="Arial"/>
                <a:cs typeface="Arial"/>
              </a:rPr>
              <a:t> immenses</a:t>
            </a:r>
            <a:r>
              <a:rPr lang="fr" sz="1300" b="0" i="0" u="none" spc="-5" baseline="0" dirty="0">
                <a:solidFill>
                  <a:srgbClr val="FFFFFF"/>
                </a:solidFill>
                <a:latin typeface="Arial"/>
                <a:cs typeface="Arial"/>
              </a:rPr>
              <a:t> possibilités</a:t>
            </a:r>
            <a:r>
              <a:rPr lang="fr" sz="1300" b="0" i="0" u="none" spc="20" baseline="0" dirty="0">
                <a:solidFill>
                  <a:srgbClr val="FFFFFF"/>
                </a:solidFill>
                <a:latin typeface="Arial"/>
                <a:cs typeface="Arial"/>
              </a:rPr>
              <a:t> offertes</a:t>
            </a:r>
            <a:r>
              <a:rPr lang="fr" sz="1300" b="0" i="0" u="none" spc="56" baseline="0" dirty="0">
                <a:solidFill>
                  <a:srgbClr val="FFFFFF"/>
                </a:solidFill>
                <a:latin typeface="Arial"/>
                <a:cs typeface="Arial"/>
              </a:rPr>
              <a:t> par</a:t>
            </a:r>
            <a:r>
              <a:rPr lang="fr" sz="1300" b="0" i="0" u="none" spc="10" baseline="0" dirty="0">
                <a:solidFill>
                  <a:srgbClr val="FFFFFF"/>
                </a:solidFill>
                <a:latin typeface="Arial"/>
                <a:cs typeface="Arial"/>
              </a:rPr>
              <a:t> l'industrie</a:t>
            </a:r>
            <a:r>
              <a:rPr lang="fr" sz="1300" b="0" i="0" u="none" spc="29" baseline="0" dirty="0">
                <a:solidFill>
                  <a:srgbClr val="FFFFFF"/>
                </a:solidFill>
                <a:latin typeface="Arial"/>
                <a:cs typeface="Arial"/>
              </a:rPr>
              <a:t> du</a:t>
            </a:r>
            <a:r>
              <a:rPr lang="fr" sz="1300" b="0" i="0" u="none" spc="20" baseline="0" dirty="0">
                <a:solidFill>
                  <a:srgbClr val="FFFFFF"/>
                </a:solidFill>
                <a:latin typeface="Arial"/>
                <a:cs typeface="Arial"/>
              </a:rPr>
              <a:t> tourisme</a:t>
            </a:r>
            <a:r>
              <a:rPr lang="fr" sz="1300" b="0" i="0" u="none" spc="40" baseline="0" dirty="0">
                <a:solidFill>
                  <a:srgbClr val="FFFFFF"/>
                </a:solidFill>
                <a:latin typeface="Arial"/>
                <a:cs typeface="Arial"/>
              </a:rPr>
              <a:t> en</a:t>
            </a:r>
            <a:r>
              <a:rPr lang="fr" sz="1300" b="0" i="0" u="none" spc="-5" baseline="0" dirty="0">
                <a:solidFill>
                  <a:srgbClr val="FFFFFF"/>
                </a:solidFill>
                <a:latin typeface="Arial"/>
                <a:cs typeface="Arial"/>
              </a:rPr>
              <a:t> matière de</a:t>
            </a:r>
            <a:r>
              <a:rPr lang="fr" sz="1300" b="0" i="0" u="none" spc="-20" baseline="0" dirty="0">
                <a:solidFill>
                  <a:srgbClr val="FFFFFF"/>
                </a:solidFill>
                <a:latin typeface="Arial"/>
                <a:cs typeface="Arial"/>
              </a:rPr>
              <a:t> pratiques commerciales</a:t>
            </a:r>
            <a:r>
              <a:rPr lang="fr" sz="1300" b="0" i="0" u="none" spc="5" baseline="0" dirty="0">
                <a:solidFill>
                  <a:srgbClr val="FFFFFF"/>
                </a:solidFill>
                <a:latin typeface="Arial"/>
                <a:cs typeface="Arial"/>
              </a:rPr>
              <a:t> durables </a:t>
            </a:r>
            <a:r>
              <a:rPr lang="fr" sz="1300" b="0" i="0" u="none" spc="-25" baseline="0" dirty="0">
                <a:solidFill>
                  <a:srgbClr val="FFFFFF"/>
                </a:solidFill>
                <a:latin typeface="Arial"/>
                <a:cs typeface="Arial"/>
              </a:rPr>
              <a:t>et </a:t>
            </a:r>
            <a:r>
              <a:rPr lang="fr" sz="1300" b="0" i="0" u="none" spc="-20" baseline="0" dirty="0">
                <a:solidFill>
                  <a:srgbClr val="FFFFFF"/>
                </a:solidFill>
                <a:latin typeface="Arial"/>
                <a:cs typeface="Arial"/>
              </a:rPr>
              <a:t>inclusives.</a:t>
            </a:r>
            <a:r>
              <a:rPr lang="fr" sz="1300" b="0" i="0" u="none" spc="-75" baseline="0" dirty="0">
                <a:solidFill>
                  <a:srgbClr val="FFFFFF"/>
                </a:solidFill>
                <a:latin typeface="Arial"/>
                <a:cs typeface="Arial"/>
              </a:rPr>
              <a:t> </a:t>
            </a:r>
            <a:r>
              <a:rPr lang="fr" sz="1300" b="0" i="0" u="none" spc="-60" baseline="0" dirty="0">
                <a:solidFill>
                  <a:srgbClr val="FFFFFF"/>
                </a:solidFill>
                <a:latin typeface="Arial"/>
                <a:cs typeface="Arial"/>
              </a:rPr>
              <a:t>Le</a:t>
            </a:r>
            <a:r>
              <a:rPr lang="fr" sz="1300" b="0" i="0" u="none" spc="-15" baseline="0" dirty="0">
                <a:solidFill>
                  <a:srgbClr val="FFFFFF"/>
                </a:solidFill>
                <a:latin typeface="Arial"/>
                <a:cs typeface="Arial"/>
              </a:rPr>
              <a:t> défi</a:t>
            </a:r>
            <a:r>
              <a:rPr lang="fr" sz="1300" b="0" i="0" u="none" baseline="0" dirty="0">
                <a:solidFill>
                  <a:srgbClr val="FFFFFF"/>
                </a:solidFill>
                <a:latin typeface="Arial"/>
                <a:cs typeface="Arial"/>
              </a:rPr>
              <a:t> du</a:t>
            </a:r>
            <a:r>
              <a:rPr lang="fr" sz="1300" b="0" i="0" u="none" spc="10" baseline="0" dirty="0">
                <a:solidFill>
                  <a:srgbClr val="FFFFFF"/>
                </a:solidFill>
                <a:latin typeface="Arial"/>
                <a:cs typeface="Arial"/>
              </a:rPr>
              <a:t> secteur</a:t>
            </a:r>
            <a:r>
              <a:rPr lang="fr" sz="1300" b="0" i="0" u="none" spc="29" baseline="0" dirty="0">
                <a:solidFill>
                  <a:srgbClr val="FFFFFF"/>
                </a:solidFill>
                <a:latin typeface="Arial"/>
                <a:cs typeface="Arial"/>
              </a:rPr>
              <a:t> touristique</a:t>
            </a:r>
            <a:r>
              <a:rPr lang="fr" sz="1300" b="0" i="0" u="none" spc="20" baseline="0" dirty="0">
                <a:solidFill>
                  <a:srgbClr val="FFFFFF"/>
                </a:solidFill>
                <a:latin typeface="Arial"/>
                <a:cs typeface="Arial"/>
              </a:rPr>
              <a:t> est</a:t>
            </a:r>
            <a:r>
              <a:rPr lang="fr" sz="1300" b="0" i="0" u="none" baseline="0" dirty="0">
                <a:solidFill>
                  <a:srgbClr val="FFFFFF"/>
                </a:solidFill>
                <a:latin typeface="Arial"/>
                <a:cs typeface="Arial"/>
              </a:rPr>
              <a:t> de</a:t>
            </a:r>
            <a:r>
              <a:rPr lang="fr" sz="1300" b="0" i="0" u="none" spc="25" baseline="0" dirty="0">
                <a:solidFill>
                  <a:srgbClr val="FFFFFF"/>
                </a:solidFill>
                <a:latin typeface="Arial"/>
                <a:cs typeface="Arial"/>
              </a:rPr>
              <a:t> s'orienter</a:t>
            </a:r>
            <a:r>
              <a:rPr lang="fr" sz="1300" b="0" i="0" u="none" spc="-40" baseline="0" dirty="0">
                <a:solidFill>
                  <a:srgbClr val="FFFFFF"/>
                </a:solidFill>
                <a:latin typeface="Arial"/>
                <a:cs typeface="Arial"/>
              </a:rPr>
              <a:t> vers</a:t>
            </a:r>
            <a:r>
              <a:rPr lang="fr" sz="1300" b="0" i="0" u="none" spc="56" baseline="0" dirty="0">
                <a:solidFill>
                  <a:srgbClr val="FFFFFF"/>
                </a:solidFill>
                <a:latin typeface="Arial"/>
                <a:cs typeface="Arial"/>
              </a:rPr>
              <a:t> le développement durable</a:t>
            </a:r>
            <a:r>
              <a:rPr lang="fr" sz="1300" b="0" i="0" u="none" baseline="0" dirty="0">
                <a:solidFill>
                  <a:srgbClr val="FFFFFF"/>
                </a:solidFill>
                <a:latin typeface="Arial"/>
                <a:cs typeface="Arial"/>
              </a:rPr>
              <a:t>, en donnant</a:t>
            </a:r>
            <a:r>
              <a:rPr lang="fr" sz="1300" b="0" i="0" u="none" spc="35" baseline="0" dirty="0">
                <a:solidFill>
                  <a:srgbClr val="FFFFFF"/>
                </a:solidFill>
                <a:latin typeface="Arial"/>
                <a:cs typeface="Arial"/>
              </a:rPr>
              <a:t> la priorité</a:t>
            </a:r>
            <a:r>
              <a:rPr lang="fr" sz="1300" b="0" i="0" u="none" spc="-15" baseline="0" dirty="0">
                <a:solidFill>
                  <a:srgbClr val="FFFFFF"/>
                </a:solidFill>
                <a:latin typeface="Arial"/>
                <a:cs typeface="Arial"/>
              </a:rPr>
              <a:t> au bien-être</a:t>
            </a:r>
            <a:r>
              <a:rPr lang="fr" sz="1300" b="0" i="0" u="none" spc="-20" baseline="0" dirty="0">
                <a:solidFill>
                  <a:srgbClr val="FFFFFF"/>
                </a:solidFill>
                <a:latin typeface="Arial"/>
                <a:cs typeface="Arial"/>
              </a:rPr>
              <a:t> social et </a:t>
            </a:r>
            <a:r>
              <a:rPr lang="fr" sz="1300" b="0" i="0" u="none" spc="-5" baseline="0" dirty="0">
                <a:solidFill>
                  <a:srgbClr val="FFFFFF"/>
                </a:solidFill>
                <a:latin typeface="Arial"/>
                <a:cs typeface="Arial"/>
              </a:rPr>
              <a:t>écologique.</a:t>
            </a:r>
            <a:r>
              <a:rPr lang="fr" sz="1300" b="0" i="0" u="none" spc="35" baseline="0" dirty="0">
                <a:solidFill>
                  <a:srgbClr val="FFFFFF"/>
                </a:solidFill>
                <a:latin typeface="Arial"/>
                <a:cs typeface="Arial"/>
              </a:rPr>
              <a:t> </a:t>
            </a:r>
            <a:r>
              <a:rPr lang="fr" sz="1300" b="0" i="0" u="none" spc="-40" baseline="0" dirty="0">
                <a:solidFill>
                  <a:srgbClr val="FFFFFF"/>
                </a:solidFill>
                <a:latin typeface="Arial"/>
                <a:cs typeface="Arial"/>
              </a:rPr>
              <a:t>Une</a:t>
            </a:r>
            <a:r>
              <a:rPr lang="fr" sz="1300" b="0" i="0" u="none" spc="-75" baseline="0" dirty="0">
                <a:solidFill>
                  <a:srgbClr val="FFFFFF"/>
                </a:solidFill>
                <a:latin typeface="Arial"/>
                <a:cs typeface="Arial"/>
              </a:rPr>
              <a:t> telle</a:t>
            </a:r>
            <a:r>
              <a:rPr lang="fr" sz="1300" b="0" i="0" u="none" baseline="0" dirty="0">
                <a:solidFill>
                  <a:srgbClr val="FFFFFF"/>
                </a:solidFill>
                <a:latin typeface="Arial"/>
                <a:cs typeface="Arial"/>
              </a:rPr>
              <a:t> tâche exige de l'innovation, </a:t>
            </a:r>
            <a:r>
              <a:rPr lang="fr" sz="1300" b="0" i="0" u="none" spc="-5" baseline="0" dirty="0">
                <a:solidFill>
                  <a:srgbClr val="FFFFFF"/>
                </a:solidFill>
                <a:latin typeface="Arial"/>
                <a:cs typeface="Arial"/>
              </a:rPr>
              <a:t>du leadership </a:t>
            </a:r>
            <a:r>
              <a:rPr lang="fr" sz="1300" b="0" i="0" u="none" spc="-20" baseline="0" dirty="0">
                <a:solidFill>
                  <a:srgbClr val="FFFFFF"/>
                </a:solidFill>
                <a:latin typeface="Arial"/>
                <a:cs typeface="Arial"/>
              </a:rPr>
              <a:t>et</a:t>
            </a:r>
            <a:r>
              <a:rPr lang="fr" sz="1300" b="0" i="0" u="none" baseline="0" dirty="0">
                <a:solidFill>
                  <a:srgbClr val="FFFFFF"/>
                </a:solidFill>
                <a:latin typeface="Arial"/>
                <a:cs typeface="Arial"/>
              </a:rPr>
              <a:t> une collaboration</a:t>
            </a:r>
            <a:r>
              <a:rPr lang="fr" sz="1300" b="0" i="0" u="none" spc="-10" baseline="0" dirty="0">
                <a:solidFill>
                  <a:srgbClr val="FFFFFF"/>
                </a:solidFill>
                <a:latin typeface="Arial"/>
                <a:cs typeface="Arial"/>
              </a:rPr>
              <a:t> entre</a:t>
            </a:r>
            <a:r>
              <a:rPr lang="fr" sz="1300" b="0" i="0" u="none" spc="-75" baseline="0" dirty="0">
                <a:solidFill>
                  <a:srgbClr val="FFFFFF"/>
                </a:solidFill>
                <a:latin typeface="Arial"/>
                <a:cs typeface="Arial"/>
              </a:rPr>
              <a:t> un</a:t>
            </a:r>
            <a:r>
              <a:rPr lang="fr" sz="1300" b="0" i="0" u="none" spc="-5" baseline="0" dirty="0">
                <a:solidFill>
                  <a:srgbClr val="FFFFFF"/>
                </a:solidFill>
                <a:latin typeface="Arial"/>
                <a:cs typeface="Arial"/>
              </a:rPr>
              <a:t> large</a:t>
            </a:r>
            <a:r>
              <a:rPr lang="fr" sz="1300" b="0" i="0" u="none" spc="-10" baseline="0" dirty="0">
                <a:solidFill>
                  <a:srgbClr val="FFFFFF"/>
                </a:solidFill>
                <a:latin typeface="Arial"/>
                <a:cs typeface="Arial"/>
              </a:rPr>
              <a:t> éventail</a:t>
            </a:r>
            <a:r>
              <a:rPr lang="fr" sz="1300" b="0" i="0" u="none" baseline="0" dirty="0">
                <a:solidFill>
                  <a:srgbClr val="FFFFFF"/>
                </a:solidFill>
                <a:latin typeface="Arial"/>
                <a:cs typeface="Arial"/>
              </a:rPr>
              <a:t> de</a:t>
            </a:r>
            <a:r>
              <a:rPr lang="fr" sz="1300" b="0" i="0" u="none" spc="-25" baseline="0" dirty="0">
                <a:solidFill>
                  <a:srgbClr val="FFFFFF"/>
                </a:solidFill>
                <a:latin typeface="Arial"/>
                <a:cs typeface="Arial"/>
              </a:rPr>
              <a:t> parties prenantes.</a:t>
            </a:r>
            <a:r>
              <a:rPr lang="fr" sz="1300" b="0" i="0" u="none" spc="185" baseline="0" dirty="0">
                <a:solidFill>
                  <a:srgbClr val="FFFFFF"/>
                </a:solidFill>
                <a:latin typeface="Arial"/>
                <a:cs typeface="Arial"/>
              </a:rPr>
              <a:t> </a:t>
            </a:r>
            <a:r>
              <a:rPr lang="fr" sz="1300" b="0" i="0" u="none" spc="-70" baseline="0" dirty="0">
                <a:solidFill>
                  <a:srgbClr val="FFFFFF"/>
                </a:solidFill>
                <a:latin typeface="Arial"/>
                <a:cs typeface="Arial"/>
              </a:rPr>
              <a:t>En</a:t>
            </a:r>
            <a:r>
              <a:rPr lang="fr" sz="1300" b="0" i="0" u="none" spc="5" baseline="0" dirty="0">
                <a:solidFill>
                  <a:srgbClr val="FFFFFF"/>
                </a:solidFill>
                <a:latin typeface="Arial"/>
                <a:cs typeface="Arial"/>
              </a:rPr>
              <a:t> créant</a:t>
            </a:r>
            <a:r>
              <a:rPr lang="fr" sz="1300" b="0" i="0" u="none" spc="25" baseline="0" dirty="0">
                <a:solidFill>
                  <a:srgbClr val="FFFFFF"/>
                </a:solidFill>
                <a:latin typeface="Arial"/>
                <a:cs typeface="Arial"/>
              </a:rPr>
              <a:t> cette</a:t>
            </a:r>
            <a:r>
              <a:rPr lang="fr" sz="1300" b="0" i="0" u="none" spc="-25" baseline="0" dirty="0">
                <a:solidFill>
                  <a:srgbClr val="FFFFFF"/>
                </a:solidFill>
                <a:latin typeface="Arial"/>
                <a:cs typeface="Arial"/>
              </a:rPr>
              <a:t> boîte à outils, </a:t>
            </a:r>
            <a:r>
              <a:rPr lang="fr" sz="1300" b="0" i="0" u="none" spc="10" baseline="0" dirty="0">
                <a:solidFill>
                  <a:srgbClr val="FFFFFF"/>
                </a:solidFill>
                <a:latin typeface="Arial"/>
                <a:cs typeface="Arial"/>
              </a:rPr>
              <a:t>l'</a:t>
            </a:r>
            <a:r>
              <a:rPr lang="fr" sz="1300" b="0" i="0" u="none" spc="-25" baseline="0" dirty="0">
                <a:solidFill>
                  <a:srgbClr val="FFFFFF"/>
                </a:solidFill>
                <a:latin typeface="Arial"/>
                <a:cs typeface="Arial"/>
              </a:rPr>
              <a:t>espoir</a:t>
            </a:r>
            <a:r>
              <a:rPr lang="fr" sz="1300" b="0" i="0" u="none" baseline="0" dirty="0">
                <a:solidFill>
                  <a:srgbClr val="FFFFFF"/>
                </a:solidFill>
                <a:latin typeface="Arial"/>
                <a:cs typeface="Arial"/>
              </a:rPr>
              <a:t> est</a:t>
            </a:r>
            <a:r>
              <a:rPr lang="fr" sz="1300" b="0" i="0" u="none" spc="25" baseline="0" dirty="0">
                <a:solidFill>
                  <a:srgbClr val="FFFFFF"/>
                </a:solidFill>
                <a:latin typeface="Arial"/>
                <a:cs typeface="Arial"/>
              </a:rPr>
              <a:t> de</a:t>
            </a:r>
            <a:r>
              <a:rPr lang="fr" sz="1300" b="0" i="0" u="none" spc="-10" baseline="0" dirty="0">
                <a:solidFill>
                  <a:srgbClr val="FFFFFF"/>
                </a:solidFill>
                <a:latin typeface="Arial"/>
                <a:cs typeface="Arial"/>
              </a:rPr>
              <a:t> reproduire</a:t>
            </a:r>
            <a:r>
              <a:rPr lang="fr" sz="1300" b="0" i="0" u="none" spc="10" baseline="0" dirty="0">
                <a:solidFill>
                  <a:srgbClr val="FFFFFF"/>
                </a:solidFill>
                <a:latin typeface="Arial"/>
                <a:cs typeface="Arial"/>
              </a:rPr>
              <a:t> l'impact</a:t>
            </a:r>
            <a:r>
              <a:rPr lang="fr" sz="1300" b="0" i="0" u="none" baseline="0" dirty="0">
                <a:solidFill>
                  <a:srgbClr val="FFFFFF"/>
                </a:solidFill>
                <a:latin typeface="Arial"/>
                <a:cs typeface="Arial"/>
              </a:rPr>
              <a:t> du </a:t>
            </a:r>
            <a:r>
              <a:rPr lang="fr" sz="1300" b="0" i="0" u="none" spc="10" baseline="0" dirty="0">
                <a:solidFill>
                  <a:srgbClr val="FFFFFF"/>
                </a:solidFill>
                <a:latin typeface="Arial"/>
                <a:cs typeface="Arial"/>
              </a:rPr>
              <a:t>projet</a:t>
            </a:r>
            <a:r>
              <a:rPr lang="fr" sz="1300" b="0" i="0" u="none" spc="-20" baseline="0" dirty="0">
                <a:solidFill>
                  <a:srgbClr val="FFFFFF"/>
                </a:solidFill>
                <a:latin typeface="Arial"/>
                <a:cs typeface="Arial"/>
              </a:rPr>
              <a:t> European</a:t>
            </a:r>
            <a:r>
              <a:rPr lang="fr" sz="1300" b="0" i="0" u="none" spc="-29" baseline="0" dirty="0">
                <a:solidFill>
                  <a:srgbClr val="FFFFFF"/>
                </a:solidFill>
                <a:latin typeface="Arial"/>
                <a:cs typeface="Arial"/>
              </a:rPr>
              <a:t> Youth </a:t>
            </a:r>
            <a:r>
              <a:rPr lang="fr" sz="1300" b="0" i="0" u="none" spc="-45" baseline="0" dirty="0">
                <a:solidFill>
                  <a:srgbClr val="FFFFFF"/>
                </a:solidFill>
                <a:latin typeface="Arial"/>
                <a:cs typeface="Arial"/>
              </a:rPr>
              <a:t>Roots</a:t>
            </a:r>
            <a:r>
              <a:rPr lang="fr" sz="1300" b="0" i="0" u="none" spc="-20" baseline="0" dirty="0">
                <a:solidFill>
                  <a:srgbClr val="FFFFFF"/>
                </a:solidFill>
                <a:latin typeface="Arial"/>
                <a:cs typeface="Arial"/>
              </a:rPr>
              <a:t> afin</a:t>
            </a:r>
            <a:r>
              <a:rPr lang="fr" sz="1300" b="0" i="0" u="none" spc="56" baseline="0" dirty="0">
                <a:solidFill>
                  <a:srgbClr val="FFFFFF"/>
                </a:solidFill>
                <a:latin typeface="Arial"/>
                <a:cs typeface="Arial"/>
              </a:rPr>
              <a:t> de</a:t>
            </a:r>
            <a:r>
              <a:rPr lang="fr" sz="1300" b="0" i="0" u="none" baseline="0" dirty="0">
                <a:solidFill>
                  <a:srgbClr val="FFFFFF"/>
                </a:solidFill>
                <a:latin typeface="Arial"/>
                <a:cs typeface="Arial"/>
              </a:rPr>
              <a:t> construire</a:t>
            </a:r>
            <a:r>
              <a:rPr lang="fr" sz="1300" b="0" i="0" u="none" spc="25" baseline="0" dirty="0">
                <a:solidFill>
                  <a:srgbClr val="FFFFFF"/>
                </a:solidFill>
                <a:latin typeface="Arial"/>
                <a:cs typeface="Arial"/>
              </a:rPr>
              <a:t> et</a:t>
            </a:r>
            <a:r>
              <a:rPr lang="fr" sz="1300" b="0" i="0" u="none" spc="20" baseline="0" dirty="0">
                <a:solidFill>
                  <a:srgbClr val="FFFFFF"/>
                </a:solidFill>
                <a:latin typeface="Arial"/>
                <a:cs typeface="Arial"/>
              </a:rPr>
              <a:t> de</a:t>
            </a:r>
            <a:r>
              <a:rPr lang="fr" sz="1300" b="0" i="0" u="none" spc="-20" baseline="0" dirty="0">
                <a:solidFill>
                  <a:srgbClr val="FFFFFF"/>
                </a:solidFill>
                <a:latin typeface="Arial"/>
                <a:cs typeface="Arial"/>
              </a:rPr>
              <a:t> multiplier</a:t>
            </a:r>
            <a:r>
              <a:rPr lang="fr" sz="1300" b="0" i="0" u="none" spc="45" baseline="0" dirty="0">
                <a:solidFill>
                  <a:srgbClr val="FFFFFF"/>
                </a:solidFill>
                <a:latin typeface="Arial"/>
                <a:cs typeface="Arial"/>
              </a:rPr>
              <a:t>une</a:t>
            </a:r>
            <a:r>
              <a:rPr lang="fr" sz="1300" b="0" i="0" u="none" spc="-75" baseline="0" dirty="0">
                <a:solidFill>
                  <a:srgbClr val="FFFFFF"/>
                </a:solidFill>
                <a:latin typeface="Arial"/>
                <a:cs typeface="Arial"/>
              </a:rPr>
              <a:t> future</a:t>
            </a:r>
            <a:r>
              <a:rPr lang="fr" sz="1300" b="0" i="0" u="none" spc="-5" baseline="0" dirty="0">
                <a:solidFill>
                  <a:srgbClr val="FFFFFF"/>
                </a:solidFill>
                <a:latin typeface="Arial"/>
                <a:cs typeface="Arial"/>
              </a:rPr>
              <a:t> génération</a:t>
            </a:r>
            <a:r>
              <a:rPr lang="fr" sz="1300" b="0" i="0" u="none" baseline="0" dirty="0">
                <a:solidFill>
                  <a:srgbClr val="FFFFFF"/>
                </a:solidFill>
                <a:latin typeface="Arial"/>
                <a:cs typeface="Arial"/>
              </a:rPr>
              <a:t> qui</a:t>
            </a:r>
            <a:r>
              <a:rPr lang="fr" sz="1300" b="0" i="0" u="none" spc="35" baseline="0" dirty="0">
                <a:solidFill>
                  <a:srgbClr val="FFFFFF"/>
                </a:solidFill>
                <a:latin typeface="Arial"/>
                <a:cs typeface="Arial"/>
              </a:rPr>
              <a:t> change</a:t>
            </a:r>
            <a:r>
              <a:rPr lang="fr" sz="1300" b="0" i="0" u="none" spc="-15" baseline="0" dirty="0">
                <a:solidFill>
                  <a:srgbClr val="FFFFFF"/>
                </a:solidFill>
                <a:latin typeface="Arial"/>
                <a:cs typeface="Arial"/>
              </a:rPr>
              <a:t> la</a:t>
            </a:r>
            <a:r>
              <a:rPr lang="fr" sz="1300" b="0" i="0" u="none" spc="-29" baseline="0" dirty="0">
                <a:solidFill>
                  <a:srgbClr val="FFFFFF"/>
                </a:solidFill>
                <a:latin typeface="Arial"/>
                <a:cs typeface="Arial"/>
              </a:rPr>
              <a:t> donne.</a:t>
            </a:r>
            <a:r>
              <a:rPr lang="fr" sz="1300" b="0" i="0" u="none" spc="-141" baseline="0" dirty="0">
                <a:solidFill>
                  <a:srgbClr val="FFFFFF"/>
                </a:solidFill>
                <a:latin typeface="Arial"/>
                <a:cs typeface="Arial"/>
              </a:rPr>
              <a:t> </a:t>
            </a:r>
            <a:r>
              <a:rPr lang="fr" sz="1300" b="0" i="0" u="none" spc="-60" baseline="0" dirty="0">
                <a:solidFill>
                  <a:srgbClr val="FFFFFF"/>
                </a:solidFill>
                <a:latin typeface="Arial"/>
                <a:cs typeface="Arial"/>
              </a:rPr>
              <a:t>Les</a:t>
            </a:r>
            <a:r>
              <a:rPr lang="fr" sz="1300" b="0" i="0" u="none" spc="10" baseline="0" dirty="0">
                <a:solidFill>
                  <a:srgbClr val="FFFFFF"/>
                </a:solidFill>
                <a:latin typeface="Arial"/>
                <a:cs typeface="Arial"/>
              </a:rPr>
              <a:t> activités</a:t>
            </a:r>
            <a:r>
              <a:rPr lang="fr" sz="1300" b="0" i="0" u="none" spc="56" baseline="0" dirty="0">
                <a:solidFill>
                  <a:srgbClr val="FFFFFF"/>
                </a:solidFill>
                <a:latin typeface="Arial"/>
                <a:cs typeface="Arial"/>
              </a:rPr>
              <a:t> de</a:t>
            </a:r>
            <a:r>
              <a:rPr lang="fr" sz="1300" b="0" i="0" u="none" spc="25" baseline="0" dirty="0">
                <a:solidFill>
                  <a:srgbClr val="FFFFFF"/>
                </a:solidFill>
                <a:latin typeface="Arial"/>
                <a:cs typeface="Arial"/>
              </a:rPr>
              <a:t> ce</a:t>
            </a:r>
            <a:r>
              <a:rPr lang="fr" sz="1300" b="0" i="0" u="none" spc="-25" baseline="0" dirty="0">
                <a:solidFill>
                  <a:srgbClr val="FFFFFF"/>
                </a:solidFill>
                <a:latin typeface="Arial"/>
                <a:cs typeface="Arial"/>
              </a:rPr>
              <a:t> manuel</a:t>
            </a:r>
            <a:r>
              <a:rPr lang="fr" sz="1300" b="0" i="0" u="none" spc="-5" baseline="0" dirty="0">
                <a:solidFill>
                  <a:srgbClr val="FFFFFF"/>
                </a:solidFill>
                <a:latin typeface="Arial"/>
                <a:cs typeface="Arial"/>
              </a:rPr>
              <a:t> visent</a:t>
            </a:r>
            <a:r>
              <a:rPr lang="fr" sz="1300" b="0" i="0" u="none" spc="25" baseline="0" dirty="0">
                <a:solidFill>
                  <a:srgbClr val="FFFFFF"/>
                </a:solidFill>
                <a:latin typeface="Arial"/>
                <a:cs typeface="Arial"/>
              </a:rPr>
              <a:t> à</a:t>
            </a:r>
            <a:r>
              <a:rPr lang="fr" sz="1300" b="0" i="0" u="none" spc="15" baseline="0" dirty="0">
                <a:solidFill>
                  <a:srgbClr val="FFFFFF"/>
                </a:solidFill>
                <a:latin typeface="Arial"/>
                <a:cs typeface="Arial"/>
              </a:rPr>
              <a:t> favoriser</a:t>
            </a:r>
            <a:r>
              <a:rPr lang="fr" sz="1300" b="0" i="0" u="none" spc="-15" baseline="0" dirty="0">
                <a:solidFill>
                  <a:srgbClr val="FFFFFF"/>
                </a:solidFill>
                <a:latin typeface="Arial"/>
                <a:cs typeface="Arial"/>
              </a:rPr>
              <a:t> un</a:t>
            </a:r>
            <a:r>
              <a:rPr lang="fr" sz="1300" b="0" i="0" u="none" spc="15" baseline="0" dirty="0">
                <a:solidFill>
                  <a:srgbClr val="FFFFFF"/>
                </a:solidFill>
                <a:latin typeface="Arial"/>
                <a:cs typeface="Arial"/>
              </a:rPr>
              <a:t> esprit</a:t>
            </a:r>
            <a:r>
              <a:rPr lang="fr" sz="1300" b="0" i="0" u="none" spc="5" baseline="0" dirty="0">
                <a:solidFill>
                  <a:srgbClr val="FFFFFF"/>
                </a:solidFill>
                <a:latin typeface="Arial"/>
                <a:cs typeface="Arial"/>
              </a:rPr>
              <a:t> d'entreprise</a:t>
            </a:r>
            <a:r>
              <a:rPr lang="fr" sz="1300" b="0" i="0" u="none" spc="29" baseline="0" dirty="0">
                <a:solidFill>
                  <a:srgbClr val="FFFFFF"/>
                </a:solidFill>
                <a:latin typeface="Arial"/>
                <a:cs typeface="Arial"/>
              </a:rPr>
              <a:t> qui</a:t>
            </a:r>
            <a:r>
              <a:rPr lang="fr" sz="1300" b="0" i="0" u="none" spc="-10" baseline="0" dirty="0">
                <a:solidFill>
                  <a:srgbClr val="FFFFFF"/>
                </a:solidFill>
                <a:latin typeface="Arial"/>
                <a:cs typeface="Arial"/>
              </a:rPr>
              <a:t> prépare</a:t>
            </a:r>
            <a:r>
              <a:rPr lang="fr" sz="1300" b="0" i="0" u="none" spc="-25" baseline="0" dirty="0">
                <a:solidFill>
                  <a:srgbClr val="FFFFFF"/>
                </a:solidFill>
                <a:latin typeface="Arial"/>
                <a:cs typeface="Arial"/>
              </a:rPr>
              <a:t> les</a:t>
            </a:r>
            <a:r>
              <a:rPr lang="fr" sz="1300" b="0" i="0" u="none" spc="-15" baseline="0" dirty="0">
                <a:solidFill>
                  <a:srgbClr val="FFFFFF"/>
                </a:solidFill>
                <a:latin typeface="Arial"/>
                <a:cs typeface="Arial"/>
              </a:rPr>
              <a:t> jeunes</a:t>
            </a:r>
            <a:r>
              <a:rPr lang="fr" sz="1300" b="0" i="0" u="none" spc="25" baseline="0" dirty="0">
                <a:solidFill>
                  <a:srgbClr val="FFFFFF"/>
                </a:solidFill>
                <a:latin typeface="Arial"/>
                <a:cs typeface="Arial"/>
              </a:rPr>
              <a:t> à</a:t>
            </a:r>
            <a:r>
              <a:rPr lang="fr" sz="1300" b="0" i="0" u="none" spc="-29" baseline="0" dirty="0">
                <a:solidFill>
                  <a:srgbClr val="FFFFFF"/>
                </a:solidFill>
                <a:latin typeface="Arial"/>
                <a:cs typeface="Arial"/>
              </a:rPr>
              <a:t> faire face</a:t>
            </a:r>
            <a:r>
              <a:rPr lang="fr" sz="1300" b="0" i="0" u="none" spc="10" baseline="0" dirty="0">
                <a:solidFill>
                  <a:srgbClr val="FFFFFF"/>
                </a:solidFill>
                <a:latin typeface="Arial"/>
                <a:cs typeface="Arial"/>
              </a:rPr>
              <a:t> aux incertitudes</a:t>
            </a:r>
            <a:r>
              <a:rPr lang="fr" sz="1300" b="0" i="0" u="none" spc="-20" baseline="0" dirty="0">
                <a:solidFill>
                  <a:srgbClr val="FFFFFF"/>
                </a:solidFill>
                <a:latin typeface="Arial"/>
                <a:cs typeface="Arial"/>
              </a:rPr>
              <a:t> et</a:t>
            </a:r>
            <a:r>
              <a:rPr lang="fr" sz="1300" b="0" i="0" u="none" spc="25" baseline="0" dirty="0">
                <a:solidFill>
                  <a:srgbClr val="FFFFFF"/>
                </a:solidFill>
                <a:latin typeface="Arial"/>
                <a:cs typeface="Arial"/>
              </a:rPr>
              <a:t> aux difficultés</a:t>
            </a:r>
            <a:r>
              <a:rPr lang="fr" sz="1300" b="0" i="0" u="none" spc="50" baseline="0" dirty="0">
                <a:solidFill>
                  <a:srgbClr val="FFFFFF"/>
                </a:solidFill>
                <a:latin typeface="Arial"/>
                <a:cs typeface="Arial"/>
              </a:rPr>
              <a:t> avec</a:t>
            </a:r>
            <a:r>
              <a:rPr lang="fr" sz="1300" b="0" i="0" u="none" baseline="0" dirty="0">
                <a:solidFill>
                  <a:srgbClr val="FFFFFF"/>
                </a:solidFill>
                <a:latin typeface="Arial"/>
                <a:cs typeface="Arial"/>
              </a:rPr>
              <a:t> des capacités</a:t>
            </a:r>
            <a:r>
              <a:rPr lang="fr" sz="1300" b="0" i="0" u="none" spc="5" baseline="0" dirty="0">
                <a:solidFill>
                  <a:srgbClr val="FFFFFF"/>
                </a:solidFill>
                <a:latin typeface="Arial"/>
                <a:cs typeface="Arial"/>
              </a:rPr>
              <a:t> d'innovation</a:t>
            </a:r>
            <a:r>
              <a:rPr lang="fr" sz="1300" b="0" i="0" u="none" spc="-20" baseline="0" dirty="0">
                <a:solidFill>
                  <a:srgbClr val="FFFFFF"/>
                </a:solidFill>
                <a:latin typeface="Arial"/>
                <a:cs typeface="Arial"/>
              </a:rPr>
              <a:t> et</a:t>
            </a:r>
            <a:r>
              <a:rPr lang="fr" sz="1300" b="0" i="0" u="none" spc="-75" baseline="0" dirty="0">
                <a:solidFill>
                  <a:srgbClr val="FFFFFF"/>
                </a:solidFill>
                <a:latin typeface="Arial"/>
                <a:cs typeface="Arial"/>
              </a:rPr>
              <a:t> une</a:t>
            </a:r>
            <a:r>
              <a:rPr lang="fr" sz="1300" b="0" i="0" u="none" spc="-10" baseline="0" dirty="0">
                <a:solidFill>
                  <a:srgbClr val="FFFFFF"/>
                </a:solidFill>
                <a:latin typeface="Arial"/>
                <a:cs typeface="Arial"/>
              </a:rPr>
              <a:t> approche</a:t>
            </a:r>
            <a:r>
              <a:rPr lang="fr" sz="1300" b="0" i="0" u="none" spc="-25" baseline="0" dirty="0">
                <a:solidFill>
                  <a:srgbClr val="FFFFFF"/>
                </a:solidFill>
                <a:latin typeface="Arial"/>
                <a:cs typeface="Arial"/>
              </a:rPr>
              <a:t> collaborative.</a:t>
            </a:r>
            <a:r>
              <a:rPr lang="fr" sz="1300" b="0" i="0" u="none" spc="15" baseline="0" dirty="0">
                <a:solidFill>
                  <a:srgbClr val="FFFFFF"/>
                </a:solidFill>
                <a:latin typeface="Arial"/>
                <a:cs typeface="Arial"/>
              </a:rPr>
              <a:t> </a:t>
            </a:r>
            <a:r>
              <a:rPr lang="fr" sz="1300" b="0" i="0" u="none" spc="-20" baseline="0" dirty="0">
                <a:solidFill>
                  <a:srgbClr val="FFFFFF"/>
                </a:solidFill>
                <a:latin typeface="Arial"/>
                <a:cs typeface="Arial"/>
              </a:rPr>
              <a:t>Les formateurs</a:t>
            </a:r>
            <a:r>
              <a:rPr lang="fr" sz="1300" b="0" i="0" u="none" spc="20" baseline="0" dirty="0">
                <a:solidFill>
                  <a:srgbClr val="FFFFFF"/>
                </a:solidFill>
                <a:latin typeface="Arial"/>
                <a:cs typeface="Arial"/>
              </a:rPr>
              <a:t>, les animateurs</a:t>
            </a:r>
            <a:r>
              <a:rPr lang="fr" sz="1300" b="0" i="0" u="none" spc="-20" baseline="0" dirty="0">
                <a:solidFill>
                  <a:srgbClr val="FFFFFF"/>
                </a:solidFill>
                <a:latin typeface="Arial"/>
                <a:cs typeface="Arial"/>
              </a:rPr>
              <a:t> et les éducateurs</a:t>
            </a:r>
            <a:r>
              <a:rPr lang="fr" sz="1300" b="0" i="0" u="none" spc="-45" baseline="0" dirty="0">
                <a:solidFill>
                  <a:srgbClr val="FFFFFF"/>
                </a:solidFill>
                <a:latin typeface="Arial"/>
                <a:cs typeface="Arial"/>
              </a:rPr>
              <a:t> ont</a:t>
            </a:r>
            <a:r>
              <a:rPr lang="fr" sz="1300" b="0" i="0" u="none" spc="-75" baseline="0" dirty="0">
                <a:solidFill>
                  <a:srgbClr val="FFFFFF"/>
                </a:solidFill>
                <a:latin typeface="Arial"/>
                <a:cs typeface="Arial"/>
              </a:rPr>
              <a:t> un</a:t>
            </a:r>
            <a:r>
              <a:rPr lang="fr" sz="1300" b="0" i="0" u="none" spc="-25" baseline="0" dirty="0">
                <a:solidFill>
                  <a:srgbClr val="FFFFFF"/>
                </a:solidFill>
                <a:latin typeface="Arial"/>
                <a:cs typeface="Arial"/>
              </a:rPr>
              <a:t> choix</a:t>
            </a:r>
            <a:r>
              <a:rPr lang="fr" sz="1300" b="0" i="0" u="none" baseline="0" dirty="0">
                <a:solidFill>
                  <a:srgbClr val="FFFFFF"/>
                </a:solidFill>
                <a:latin typeface="Arial"/>
                <a:cs typeface="Arial"/>
              </a:rPr>
              <a:t> d'</a:t>
            </a:r>
            <a:r>
              <a:rPr lang="fr" sz="1300" b="0" i="0" u="none" spc="-5" baseline="0" dirty="0">
                <a:solidFill>
                  <a:srgbClr val="FFFFFF"/>
                </a:solidFill>
                <a:latin typeface="Arial"/>
                <a:cs typeface="Arial"/>
              </a:rPr>
              <a:t>outils</a:t>
            </a:r>
            <a:r>
              <a:rPr lang="fr" sz="1300" b="0" i="0" u="none" spc="-20" baseline="0" dirty="0">
                <a:solidFill>
                  <a:srgbClr val="FFFFFF"/>
                </a:solidFill>
                <a:latin typeface="Arial"/>
                <a:cs typeface="Arial"/>
              </a:rPr>
              <a:t> et</a:t>
            </a:r>
            <a:r>
              <a:rPr lang="fr" sz="1300" b="0" i="0" u="none" spc="10" baseline="0" dirty="0">
                <a:solidFill>
                  <a:srgbClr val="FFFFFF"/>
                </a:solidFill>
                <a:latin typeface="Arial"/>
                <a:cs typeface="Arial"/>
              </a:rPr>
              <a:t> d'activités</a:t>
            </a:r>
            <a:r>
              <a:rPr lang="fr" sz="1300" b="0" i="0" u="none" baseline="0" dirty="0">
                <a:solidFill>
                  <a:srgbClr val="FFFFFF"/>
                </a:solidFill>
                <a:latin typeface="Arial"/>
                <a:cs typeface="Arial"/>
              </a:rPr>
              <a:t> centrés sur</a:t>
            </a:r>
            <a:r>
              <a:rPr lang="fr" sz="1300" b="0" i="0" u="none" spc="10" baseline="0" dirty="0">
                <a:solidFill>
                  <a:srgbClr val="FFFFFF"/>
                </a:solidFill>
                <a:latin typeface="Arial"/>
                <a:cs typeface="Arial"/>
              </a:rPr>
              <a:t> les</a:t>
            </a:r>
            <a:r>
              <a:rPr lang="fr" sz="1300" b="0" i="0" u="none" spc="-10" baseline="0" dirty="0">
                <a:solidFill>
                  <a:srgbClr val="FFFFFF"/>
                </a:solidFill>
                <a:latin typeface="Arial"/>
                <a:cs typeface="Arial"/>
              </a:rPr>
              <a:t> thèmes</a:t>
            </a:r>
            <a:r>
              <a:rPr lang="fr" sz="1300" b="0" i="0" u="none" baseline="0" dirty="0">
                <a:solidFill>
                  <a:srgbClr val="FFFFFF"/>
                </a:solidFill>
                <a:latin typeface="Arial"/>
                <a:cs typeface="Arial"/>
              </a:rPr>
              <a:t> de la</a:t>
            </a:r>
            <a:r>
              <a:rPr lang="fr" sz="1300" b="0" i="0" u="none" spc="-29" baseline="0" dirty="0">
                <a:solidFill>
                  <a:srgbClr val="FFFFFF"/>
                </a:solidFill>
                <a:latin typeface="Arial"/>
                <a:cs typeface="Arial"/>
              </a:rPr>
              <a:t> sensibilisation, </a:t>
            </a:r>
            <a:r>
              <a:rPr lang="fr" sz="1300" b="0" i="0" u="none" spc="20" baseline="0" dirty="0">
                <a:solidFill>
                  <a:srgbClr val="FFFFFF"/>
                </a:solidFill>
                <a:latin typeface="Arial"/>
                <a:cs typeface="Arial"/>
              </a:rPr>
              <a:t>de la mise en œuvre </a:t>
            </a:r>
            <a:r>
              <a:rPr lang="fr" sz="1300" b="0" i="0" u="none" baseline="0" dirty="0">
                <a:solidFill>
                  <a:srgbClr val="FFFFFF"/>
                </a:solidFill>
                <a:latin typeface="Arial"/>
                <a:cs typeface="Arial"/>
              </a:rPr>
              <a:t>d'</a:t>
            </a:r>
            <a:r>
              <a:rPr lang="fr" sz="1300" b="0" i="0" u="none" spc="15" baseline="0" dirty="0">
                <a:solidFill>
                  <a:srgbClr val="FFFFFF"/>
                </a:solidFill>
                <a:latin typeface="Arial"/>
                <a:cs typeface="Arial"/>
              </a:rPr>
              <a:t>initiatives, </a:t>
            </a:r>
            <a:r>
              <a:rPr lang="fr" sz="1300" b="0" i="0" u="none" spc="5" baseline="0" dirty="0">
                <a:solidFill>
                  <a:srgbClr val="FFFFFF"/>
                </a:solidFill>
                <a:latin typeface="Arial"/>
                <a:cs typeface="Arial"/>
              </a:rPr>
              <a:t>du marketing</a:t>
            </a:r>
            <a:r>
              <a:rPr lang="fr" sz="1300" b="0" i="0" u="none" spc="-20" baseline="0" dirty="0">
                <a:solidFill>
                  <a:srgbClr val="FFFFFF"/>
                </a:solidFill>
                <a:latin typeface="Arial"/>
                <a:cs typeface="Arial"/>
              </a:rPr>
              <a:t> et </a:t>
            </a:r>
            <a:r>
              <a:rPr lang="fr" sz="1300" b="0" i="0" u="none" spc="15" baseline="0" dirty="0">
                <a:solidFill>
                  <a:srgbClr val="FFFFFF"/>
                </a:solidFill>
                <a:latin typeface="Arial"/>
                <a:cs typeface="Arial"/>
              </a:rPr>
              <a:t>de la création</a:t>
            </a:r>
            <a:r>
              <a:rPr lang="fr" sz="1300" b="0" i="0" u="none" spc="-20" baseline="0" dirty="0">
                <a:solidFill>
                  <a:srgbClr val="FFFFFF"/>
                </a:solidFill>
                <a:latin typeface="Arial"/>
                <a:cs typeface="Arial"/>
              </a:rPr>
              <a:t> de partenariats </a:t>
            </a:r>
            <a:r>
              <a:rPr lang="fr" sz="1300" b="0" i="0" u="none" spc="5" baseline="0" dirty="0">
                <a:solidFill>
                  <a:srgbClr val="FFFFFF"/>
                </a:solidFill>
                <a:latin typeface="Arial"/>
                <a:cs typeface="Arial"/>
              </a:rPr>
              <a:t>glocaux.</a:t>
            </a:r>
            <a:r>
              <a:rPr lang="fr" sz="1300" b="0" i="0" u="none" spc="15" baseline="0" dirty="0">
                <a:solidFill>
                  <a:srgbClr val="FFFFFF"/>
                </a:solidFill>
                <a:latin typeface="Arial"/>
                <a:cs typeface="Arial"/>
              </a:rPr>
              <a:t> </a:t>
            </a:r>
            <a:r>
              <a:rPr lang="fr" sz="1300" b="0" i="0" u="none" spc="-15" baseline="0" dirty="0">
                <a:solidFill>
                  <a:srgbClr val="FFFFFF"/>
                </a:solidFill>
                <a:latin typeface="Arial"/>
                <a:cs typeface="Arial"/>
              </a:rPr>
              <a:t>Grâce</a:t>
            </a:r>
            <a:r>
              <a:rPr lang="fr" sz="1300" b="0" i="0" u="none" spc="10" baseline="0" dirty="0">
                <a:solidFill>
                  <a:srgbClr val="FFFFFF"/>
                </a:solidFill>
                <a:latin typeface="Arial"/>
                <a:cs typeface="Arial"/>
              </a:rPr>
              <a:t> à</a:t>
            </a:r>
            <a:r>
              <a:rPr lang="fr" sz="1300" b="0" i="0" u="none" spc="-40" baseline="0" dirty="0">
                <a:solidFill>
                  <a:srgbClr val="FFFFFF"/>
                </a:solidFill>
                <a:latin typeface="Arial"/>
                <a:cs typeface="Arial"/>
              </a:rPr>
              <a:t> ces</a:t>
            </a:r>
            <a:r>
              <a:rPr lang="fr" sz="1300" b="0" i="0" u="none" baseline="0" dirty="0">
                <a:solidFill>
                  <a:srgbClr val="FFFFFF"/>
                </a:solidFill>
                <a:latin typeface="Arial"/>
                <a:cs typeface="Arial"/>
              </a:rPr>
              <a:t> outils</a:t>
            </a:r>
            <a:r>
              <a:rPr lang="fr" sz="1300" b="0" i="0" u="none" spc="-20" baseline="0" dirty="0">
                <a:solidFill>
                  <a:srgbClr val="FFFFFF"/>
                </a:solidFill>
                <a:latin typeface="Arial"/>
                <a:cs typeface="Arial"/>
              </a:rPr>
              <a:t> et </a:t>
            </a:r>
            <a:r>
              <a:rPr lang="fr" sz="1300" b="0" i="0" u="none" spc="-5" baseline="0" dirty="0">
                <a:solidFill>
                  <a:srgbClr val="FFFFFF"/>
                </a:solidFill>
                <a:latin typeface="Arial"/>
                <a:cs typeface="Arial"/>
              </a:rPr>
              <a:t>activités</a:t>
            </a:r>
            <a:r>
              <a:rPr lang="fr" sz="1300" b="0" i="0" u="none" spc="-20" baseline="0" dirty="0">
                <a:solidFill>
                  <a:srgbClr val="FFFFFF"/>
                </a:solidFill>
                <a:latin typeface="Arial"/>
                <a:cs typeface="Arial"/>
              </a:rPr>
              <a:t>, il</a:t>
            </a:r>
            <a:r>
              <a:rPr lang="fr" sz="1300" b="0" i="0" u="none" spc="10" baseline="0" dirty="0">
                <a:solidFill>
                  <a:srgbClr val="FFFFFF"/>
                </a:solidFill>
                <a:latin typeface="Arial"/>
                <a:cs typeface="Arial"/>
              </a:rPr>
              <a:t> est</a:t>
            </a:r>
            <a:r>
              <a:rPr lang="fr" sz="1300" b="0" i="0" u="none" spc="75" baseline="0" dirty="0">
                <a:solidFill>
                  <a:srgbClr val="FFFFFF"/>
                </a:solidFill>
                <a:latin typeface="Arial"/>
                <a:cs typeface="Arial"/>
              </a:rPr>
              <a:t> possible</a:t>
            </a:r>
            <a:r>
              <a:rPr lang="fr" sz="1300" b="0" i="0" u="none" baseline="0" dirty="0">
                <a:solidFill>
                  <a:srgbClr val="FFFFFF"/>
                </a:solidFill>
                <a:latin typeface="Arial"/>
                <a:cs typeface="Arial"/>
              </a:rPr>
              <a:t> de</a:t>
            </a:r>
            <a:r>
              <a:rPr lang="fr" sz="1300" b="0" i="0" u="none" spc="-15" baseline="0" dirty="0">
                <a:solidFill>
                  <a:srgbClr val="FFFFFF"/>
                </a:solidFill>
                <a:latin typeface="Arial"/>
                <a:cs typeface="Arial"/>
              </a:rPr>
              <a:t> former</a:t>
            </a:r>
            <a:r>
              <a:rPr lang="fr" sz="1300" b="0" i="0" u="none" spc="25" baseline="0" dirty="0">
                <a:solidFill>
                  <a:srgbClr val="FFFFFF"/>
                </a:solidFill>
                <a:latin typeface="Arial"/>
                <a:cs typeface="Arial"/>
              </a:rPr>
              <a:t> les</a:t>
            </a:r>
            <a:r>
              <a:rPr lang="fr" sz="1300" b="0" i="0" u="none" spc="29" baseline="0" dirty="0">
                <a:solidFill>
                  <a:srgbClr val="FFFFFF"/>
                </a:solidFill>
                <a:latin typeface="Arial"/>
                <a:cs typeface="Arial"/>
              </a:rPr>
              <a:t> jeunes</a:t>
            </a:r>
            <a:r>
              <a:rPr lang="fr" sz="1300" b="0" i="0" u="none" baseline="0" dirty="0">
                <a:solidFill>
                  <a:srgbClr val="FFFFFF"/>
                </a:solidFill>
                <a:latin typeface="Arial"/>
                <a:cs typeface="Arial"/>
              </a:rPr>
              <a:t> à</a:t>
            </a:r>
            <a:r>
              <a:rPr lang="fr" sz="1300" b="0" i="0" u="none" spc="25" baseline="0" dirty="0">
                <a:solidFill>
                  <a:srgbClr val="FFFFFF"/>
                </a:solidFill>
                <a:latin typeface="Arial"/>
                <a:cs typeface="Arial"/>
              </a:rPr>
              <a:t> reconnaître</a:t>
            </a:r>
            <a:r>
              <a:rPr lang="fr" sz="1300" b="0" i="0" u="none" spc="-20" baseline="0" dirty="0">
                <a:solidFill>
                  <a:srgbClr val="FFFFFF"/>
                </a:solidFill>
                <a:latin typeface="Arial"/>
                <a:cs typeface="Arial"/>
              </a:rPr>
              <a:t> et</a:t>
            </a:r>
            <a:r>
              <a:rPr lang="fr" sz="1300" b="0" i="0" u="none" baseline="0" dirty="0">
                <a:solidFill>
                  <a:srgbClr val="FFFFFF"/>
                </a:solidFill>
                <a:latin typeface="Arial"/>
                <a:cs typeface="Arial"/>
              </a:rPr>
              <a:t> à exploiter</a:t>
            </a:r>
            <a:r>
              <a:rPr lang="fr" sz="1300" b="0" i="0" u="none" spc="-10" baseline="0" dirty="0">
                <a:solidFill>
                  <a:srgbClr val="FFFFFF"/>
                </a:solidFill>
                <a:latin typeface="Arial"/>
                <a:cs typeface="Arial"/>
              </a:rPr>
              <a:t> les possibilités</a:t>
            </a:r>
            <a:r>
              <a:rPr lang="fr" sz="1300" b="0" i="0" u="none" spc="20" baseline="0" dirty="0">
                <a:solidFill>
                  <a:srgbClr val="FFFFFF"/>
                </a:solidFill>
                <a:latin typeface="Arial"/>
                <a:cs typeface="Arial"/>
              </a:rPr>
              <a:t> de développement</a:t>
            </a:r>
            <a:r>
              <a:rPr lang="fr" sz="1300" b="0" i="0" u="none" spc="-20" baseline="0" dirty="0">
                <a:solidFill>
                  <a:srgbClr val="FFFFFF"/>
                </a:solidFill>
                <a:latin typeface="Arial"/>
                <a:cs typeface="Arial"/>
              </a:rPr>
              <a:t> d'un tourisme </a:t>
            </a:r>
            <a:r>
              <a:rPr lang="fr" sz="1300" b="0" i="0" u="none" spc="5" baseline="0" dirty="0">
                <a:solidFill>
                  <a:srgbClr val="FFFFFF"/>
                </a:solidFill>
                <a:latin typeface="Arial"/>
                <a:cs typeface="Arial"/>
              </a:rPr>
              <a:t>durable, </a:t>
            </a:r>
            <a:r>
              <a:rPr lang="fr" sz="1300" b="0" i="0" u="none" spc="29" baseline="0" dirty="0">
                <a:solidFill>
                  <a:srgbClr val="FFFFFF"/>
                </a:solidFill>
                <a:latin typeface="Arial"/>
                <a:cs typeface="Arial"/>
              </a:rPr>
              <a:t>participatif </a:t>
            </a:r>
            <a:r>
              <a:rPr lang="fr" sz="1300" b="0" i="0" u="none" spc="-10" baseline="0" dirty="0">
                <a:solidFill>
                  <a:srgbClr val="FFFFFF"/>
                </a:solidFill>
                <a:latin typeface="Arial"/>
                <a:cs typeface="Arial"/>
              </a:rPr>
              <a:t>et </a:t>
            </a:r>
            <a:r>
              <a:rPr lang="fr" sz="1300" b="0" i="0" u="none" spc="10" baseline="0" dirty="0">
                <a:solidFill>
                  <a:srgbClr val="FFFFFF"/>
                </a:solidFill>
                <a:latin typeface="Arial"/>
                <a:cs typeface="Arial"/>
              </a:rPr>
              <a:t>inclusif.</a:t>
            </a:r>
            <a:endParaRPr lang="fr" sz="1300" dirty="0">
              <a:latin typeface="Arial"/>
              <a:cs typeface="Arial"/>
            </a:endParaRPr>
          </a:p>
        </p:txBody>
      </p:sp>
      <p:pic>
        <p:nvPicPr>
          <p:cNvPr id="9" name="object 4">
            <a:extLst>
              <a:ext uri="{FF2B5EF4-FFF2-40B4-BE49-F238E27FC236}">
                <a16:creationId xmlns:a16="http://schemas.microsoft.com/office/drawing/2014/main" id="{D0B508F1-2F11-664E-B7DA-29FB769D0283}"/>
              </a:ext>
            </a:extLst>
          </p:cNvPr>
          <p:cNvPicPr/>
          <p:nvPr/>
        </p:nvPicPr>
        <p:blipFill>
          <a:blip r:embed="rId4" cstate="print"/>
          <a:stretch>
            <a:fillRect/>
          </a:stretch>
        </p:blipFill>
        <p:spPr>
          <a:xfrm>
            <a:off x="6457949" y="9486900"/>
            <a:ext cx="695325" cy="457199"/>
          </a:xfrm>
          <a:prstGeom prst="rect">
            <a:avLst/>
          </a:prstGeom>
        </p:spPr>
      </p:pic>
      <p:sp>
        <p:nvSpPr>
          <p:cNvPr id="11" name="Slide Number Placeholder 10">
            <a:extLst>
              <a:ext uri="{FF2B5EF4-FFF2-40B4-BE49-F238E27FC236}">
                <a16:creationId xmlns:a16="http://schemas.microsoft.com/office/drawing/2014/main" id="{227134BE-31CD-B342-AFC4-AC1DD971B953}"/>
              </a:ext>
            </a:extLst>
          </p:cNvPr>
          <p:cNvSpPr>
            <a:spLocks noGrp="1"/>
          </p:cNvSpPr>
          <p:nvPr>
            <p:ph type="sldNum" sz="quarter" idx="7"/>
          </p:nvPr>
        </p:nvSpPr>
        <p:spPr>
          <a:xfrm>
            <a:off x="914402" y="9625401"/>
            <a:ext cx="328065" cy="207749"/>
          </a:xfrm>
        </p:spPr>
        <p:txBody>
          <a:bodyPr/>
          <a:lstStyle/>
          <a:p>
            <a:pPr marL="38100" algn="l" rtl="0">
              <a:spcBef>
                <a:spcPts val="110"/>
              </a:spcBef>
            </a:pPr>
            <a:fld id="{81D60167-4931-47E6-BA6A-407CBD079E47}" type="slidenum">
              <a:rPr spc="10"/>
              <a:pPr marL="38100">
                <a:spcBef>
                  <a:spcPts val="110"/>
                </a:spcBef>
              </a:pPr>
              <a:t>101</a:t>
            </a:fld>
            <a:endParaRPr lang="fr" spc="10" dirty="0"/>
          </a:p>
        </p:txBody>
      </p:sp>
      <p:pic>
        <p:nvPicPr>
          <p:cNvPr id="10" name="Picture 2" descr="European Youth Roots">
            <a:extLst>
              <a:ext uri="{FF2B5EF4-FFF2-40B4-BE49-F238E27FC236}">
                <a16:creationId xmlns:a16="http://schemas.microsoft.com/office/drawing/2014/main" id="{3465A4EB-7E9D-9940-905D-C70ED1A56AD3}"/>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463552" y="786973"/>
            <a:ext cx="6124015" cy="901529"/>
          </a:xfrm>
          <a:prstGeom prst="rect">
            <a:avLst/>
          </a:prstGeom>
        </p:spPr>
        <p:txBody>
          <a:bodyPr vert="horz" wrap="square" lIns="0" tIns="69850" rIns="0" bIns="0" rtlCol="0">
            <a:spAutoFit/>
          </a:bodyPr>
          <a:lstStyle/>
          <a:p>
            <a:pPr marL="11113" algn="l" rtl="0">
              <a:spcBef>
                <a:spcPts val="100"/>
              </a:spcBef>
            </a:pPr>
            <a:r>
              <a:rPr lang="fr" sz="5400" b="0" i="0" u="none" spc="600" baseline="0"/>
              <a:t>Références</a:t>
            </a:r>
          </a:p>
        </p:txBody>
      </p:sp>
      <p:pic>
        <p:nvPicPr>
          <p:cNvPr id="5" name="Picture 2" descr="European Youth Roots">
            <a:extLst>
              <a:ext uri="{FF2B5EF4-FFF2-40B4-BE49-F238E27FC236}">
                <a16:creationId xmlns:a16="http://schemas.microsoft.com/office/drawing/2014/main" id="{E4DFED01-4177-0E4E-972E-333E70ADFB17}"/>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
        <p:nvSpPr>
          <p:cNvPr id="6" name="Slide Number Placeholder 10">
            <a:extLst>
              <a:ext uri="{FF2B5EF4-FFF2-40B4-BE49-F238E27FC236}">
                <a16:creationId xmlns:a16="http://schemas.microsoft.com/office/drawing/2014/main" id="{BCD41309-0A4E-3B43-9148-5EA1DA0B8613}"/>
              </a:ext>
            </a:extLst>
          </p:cNvPr>
          <p:cNvSpPr>
            <a:spLocks noGrp="1"/>
          </p:cNvSpPr>
          <p:nvPr>
            <p:ph type="sldNum" sz="quarter" idx="7"/>
          </p:nvPr>
        </p:nvSpPr>
        <p:spPr>
          <a:xfrm>
            <a:off x="914402" y="9625401"/>
            <a:ext cx="328065" cy="207749"/>
          </a:xfrm>
        </p:spPr>
        <p:txBody>
          <a:bodyPr/>
          <a:lstStyle/>
          <a:p>
            <a:pPr marL="38100" algn="l" rtl="0">
              <a:spcBef>
                <a:spcPts val="110"/>
              </a:spcBef>
            </a:pPr>
            <a:fld id="{81D60167-4931-47E6-BA6A-407CBD079E47}" type="slidenum">
              <a:rPr spc="10"/>
              <a:pPr marL="38100">
                <a:spcBef>
                  <a:spcPts val="110"/>
                </a:spcBef>
              </a:pPr>
              <a:t>102</a:t>
            </a:fld>
            <a:endParaRPr lang="fr" spc="10" dirty="0"/>
          </a:p>
        </p:txBody>
      </p:sp>
      <p:sp>
        <p:nvSpPr>
          <p:cNvPr id="2" name="object 2">
            <a:extLst>
              <a:ext uri="{FF2B5EF4-FFF2-40B4-BE49-F238E27FC236}">
                <a16:creationId xmlns:a16="http://schemas.microsoft.com/office/drawing/2014/main" id="{91612C08-7D83-25D2-FF4E-A9543C5B5F37}"/>
              </a:ext>
            </a:extLst>
          </p:cNvPr>
          <p:cNvSpPr txBox="1"/>
          <p:nvPr/>
        </p:nvSpPr>
        <p:spPr>
          <a:xfrm>
            <a:off x="463552" y="2099398"/>
            <a:ext cx="6722109" cy="6707670"/>
          </a:xfrm>
          <a:prstGeom prst="rect">
            <a:avLst/>
          </a:prstGeom>
        </p:spPr>
        <p:txBody>
          <a:bodyPr vert="horz" wrap="square" lIns="0" tIns="15240" rIns="0" bIns="0" rtlCol="0">
            <a:spAutoFit/>
          </a:bodyPr>
          <a:lstStyle/>
          <a:p>
            <a:pPr marL="12700">
              <a:spcBef>
                <a:spcPts val="120"/>
              </a:spcBef>
            </a:pPr>
            <a:r>
              <a:rPr lang="en-GB" sz="1300" dirty="0">
                <a:solidFill>
                  <a:schemeClr val="tx1"/>
                </a:solidFill>
                <a:latin typeface="Arial" panose="020B0604020202020204" pitchFamily="34" charset="0"/>
                <a:cs typeface="Arial" panose="020B0604020202020204" pitchFamily="34" charset="0"/>
              </a:rPr>
              <a:t>Adobe. (2022). </a:t>
            </a:r>
            <a:r>
              <a:rPr lang="en-GB" sz="1300" i="1" dirty="0">
                <a:solidFill>
                  <a:schemeClr val="tx1"/>
                </a:solidFill>
                <a:latin typeface="Arial" panose="020B0604020202020204" pitchFamily="34" charset="0"/>
                <a:cs typeface="Arial" panose="020B0604020202020204" pitchFamily="34" charset="0"/>
              </a:rPr>
              <a:t>Adobe Express</a:t>
            </a:r>
            <a:r>
              <a:rPr lang="en-GB" sz="1300" dirty="0">
                <a:solidFill>
                  <a:schemeClr val="tx1"/>
                </a:solidFill>
                <a:latin typeface="Arial" panose="020B0604020202020204" pitchFamily="34" charset="0"/>
                <a:cs typeface="Arial" panose="020B0604020202020204" pitchFamily="34" charset="0"/>
              </a:rPr>
              <a:t>. Adobe Express. </a:t>
            </a:r>
            <a:r>
              <a:rPr lang="en-GB" sz="1300"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https://www.adobe.com/express/</a:t>
            </a:r>
            <a:endParaRPr lang="en-GB" sz="1300" dirty="0">
              <a:solidFill>
                <a:schemeClr val="tx1"/>
              </a:solidFill>
              <a:latin typeface="Arial" panose="020B0604020202020204" pitchFamily="34" charset="0"/>
              <a:cs typeface="Arial" panose="020B0604020202020204" pitchFamily="34" charset="0"/>
            </a:endParaRPr>
          </a:p>
          <a:p>
            <a:pPr>
              <a:spcBef>
                <a:spcPts val="40"/>
              </a:spcBef>
            </a:pPr>
            <a:endParaRPr lang="en-GB" sz="1300" dirty="0">
              <a:solidFill>
                <a:schemeClr val="tx1"/>
              </a:solidFill>
              <a:latin typeface="Arial" panose="020B0604020202020204" pitchFamily="34" charset="0"/>
              <a:cs typeface="Arial" panose="020B0604020202020204" pitchFamily="34" charset="0"/>
            </a:endParaRPr>
          </a:p>
          <a:p>
            <a:pPr marL="12700" marR="1563445">
              <a:lnSpc>
                <a:spcPct val="151200"/>
              </a:lnSpc>
            </a:pPr>
            <a:r>
              <a:rPr lang="en-GB" sz="1300" dirty="0">
                <a:solidFill>
                  <a:schemeClr val="tx1"/>
                </a:solidFill>
                <a:latin typeface="Arial" panose="020B0604020202020204" pitchFamily="34" charset="0"/>
                <a:cs typeface="Arial" panose="020B0604020202020204" pitchFamily="34" charset="0"/>
              </a:rPr>
              <a:t>Canva. (2022). </a:t>
            </a:r>
            <a:r>
              <a:rPr lang="en-GB" sz="1300" i="1" dirty="0">
                <a:solidFill>
                  <a:schemeClr val="tx1"/>
                </a:solidFill>
                <a:latin typeface="Arial" panose="020B0604020202020204" pitchFamily="34" charset="0"/>
                <a:cs typeface="Arial" panose="020B0604020202020204" pitchFamily="34" charset="0"/>
              </a:rPr>
              <a:t>Free design tool: Presentations, video, social media</a:t>
            </a:r>
            <a:r>
              <a:rPr lang="en-GB" sz="1300" dirty="0">
                <a:solidFill>
                  <a:schemeClr val="tx1"/>
                </a:solidFill>
                <a:latin typeface="Arial" panose="020B0604020202020204" pitchFamily="34" charset="0"/>
                <a:cs typeface="Arial" panose="020B0604020202020204" pitchFamily="34" charset="0"/>
              </a:rPr>
              <a:t>. Canva. </a:t>
            </a:r>
            <a:r>
              <a:rPr lang="en-GB" sz="1300"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https://www.canva.com/</a:t>
            </a:r>
            <a:endParaRPr lang="en-GB" sz="1300" dirty="0">
              <a:solidFill>
                <a:schemeClr val="tx1"/>
              </a:solidFill>
              <a:latin typeface="Arial" panose="020B0604020202020204" pitchFamily="34" charset="0"/>
              <a:cs typeface="Arial" panose="020B0604020202020204" pitchFamily="34" charset="0"/>
            </a:endParaRPr>
          </a:p>
          <a:p>
            <a:pPr>
              <a:spcBef>
                <a:spcPts val="29"/>
              </a:spcBef>
            </a:pPr>
            <a:endParaRPr lang="en-GB" sz="1300" dirty="0">
              <a:solidFill>
                <a:schemeClr val="tx1"/>
              </a:solidFill>
              <a:latin typeface="Arial" panose="020B0604020202020204" pitchFamily="34" charset="0"/>
              <a:cs typeface="Arial" panose="020B0604020202020204" pitchFamily="34" charset="0"/>
            </a:endParaRPr>
          </a:p>
          <a:p>
            <a:pPr marL="12700" marR="261633">
              <a:lnSpc>
                <a:spcPct val="152500"/>
              </a:lnSpc>
              <a:spcBef>
                <a:spcPts val="5"/>
              </a:spcBef>
            </a:pPr>
            <a:r>
              <a:rPr lang="en-GB" sz="1300" dirty="0" err="1">
                <a:solidFill>
                  <a:schemeClr val="tx1"/>
                </a:solidFill>
                <a:latin typeface="Arial" panose="020B0604020202020204" pitchFamily="34" charset="0"/>
                <a:cs typeface="Arial" panose="020B0604020202020204" pitchFamily="34" charset="0"/>
              </a:rPr>
              <a:t>Center</a:t>
            </a:r>
            <a:r>
              <a:rPr lang="en-GB" sz="1300" dirty="0">
                <a:solidFill>
                  <a:schemeClr val="tx1"/>
                </a:solidFill>
                <a:latin typeface="Arial" panose="020B0604020202020204" pitchFamily="34" charset="0"/>
                <a:cs typeface="Arial" panose="020B0604020202020204" pitchFamily="34" charset="0"/>
              </a:rPr>
              <a:t> for Responsible Travel. (2021, January 19). </a:t>
            </a:r>
            <a:r>
              <a:rPr lang="en-GB" sz="1300" i="1" dirty="0">
                <a:solidFill>
                  <a:schemeClr val="tx1"/>
                </a:solidFill>
                <a:latin typeface="Arial" panose="020B0604020202020204" pitchFamily="34" charset="0"/>
                <a:cs typeface="Arial" panose="020B0604020202020204" pitchFamily="34" charset="0"/>
              </a:rPr>
              <a:t>Biodiversity &amp; cultural heritage</a:t>
            </a:r>
            <a:r>
              <a:rPr lang="en-GB" sz="1300" dirty="0">
                <a:solidFill>
                  <a:schemeClr val="tx1"/>
                </a:solidFill>
                <a:latin typeface="Arial" panose="020B0604020202020204" pitchFamily="34" charset="0"/>
                <a:cs typeface="Arial" panose="020B0604020202020204" pitchFamily="34" charset="0"/>
              </a:rPr>
              <a:t>. </a:t>
            </a:r>
            <a:r>
              <a:rPr lang="en-GB" sz="1300" dirty="0" err="1">
                <a:solidFill>
                  <a:schemeClr val="tx1"/>
                </a:solidFill>
                <a:latin typeface="Arial" panose="020B0604020202020204" pitchFamily="34" charset="0"/>
                <a:cs typeface="Arial" panose="020B0604020202020204" pitchFamily="34" charset="0"/>
              </a:rPr>
              <a:t>Center</a:t>
            </a:r>
            <a:r>
              <a:rPr lang="en-GB" sz="1300" dirty="0">
                <a:solidFill>
                  <a:schemeClr val="tx1"/>
                </a:solidFill>
                <a:latin typeface="Arial" panose="020B0604020202020204" pitchFamily="34" charset="0"/>
                <a:cs typeface="Arial" panose="020B0604020202020204" pitchFamily="34" charset="0"/>
              </a:rPr>
              <a:t> for Responsible Travel. </a:t>
            </a:r>
            <a:r>
              <a:rPr lang="en-GB" sz="1300"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https://www.responsibletravel.org/resources/biodiversity-cultural- heritage-loss/</a:t>
            </a:r>
            <a:endParaRPr lang="en-GB" sz="1300" dirty="0">
              <a:solidFill>
                <a:schemeClr val="tx1"/>
              </a:solidFill>
              <a:latin typeface="Arial" panose="020B0604020202020204" pitchFamily="34" charset="0"/>
              <a:cs typeface="Arial" panose="020B0604020202020204" pitchFamily="34" charset="0"/>
            </a:endParaRPr>
          </a:p>
          <a:p>
            <a:pPr>
              <a:lnSpc>
                <a:spcPct val="100000"/>
              </a:lnSpc>
            </a:pPr>
            <a:endParaRPr lang="en-GB" sz="1300" dirty="0">
              <a:solidFill>
                <a:schemeClr val="tx1"/>
              </a:solidFill>
              <a:latin typeface="Arial" panose="020B0604020202020204" pitchFamily="34" charset="0"/>
              <a:cs typeface="Arial" panose="020B0604020202020204" pitchFamily="34" charset="0"/>
            </a:endParaRPr>
          </a:p>
          <a:p>
            <a:pPr marL="12700">
              <a:spcBef>
                <a:spcPts val="1170"/>
              </a:spcBef>
            </a:pPr>
            <a:r>
              <a:rPr lang="en-GB" sz="1300" dirty="0" err="1">
                <a:solidFill>
                  <a:schemeClr val="tx1"/>
                </a:solidFill>
                <a:latin typeface="Arial" panose="020B0604020202020204" pitchFamily="34" charset="0"/>
                <a:cs typeface="Arial" panose="020B0604020202020204" pitchFamily="34" charset="0"/>
              </a:rPr>
              <a:t>ClickUp</a:t>
            </a:r>
            <a:r>
              <a:rPr lang="en-GB" sz="1300" dirty="0">
                <a:solidFill>
                  <a:schemeClr val="tx1"/>
                </a:solidFill>
                <a:latin typeface="Arial" panose="020B0604020202020204" pitchFamily="34" charset="0"/>
                <a:cs typeface="Arial" panose="020B0604020202020204" pitchFamily="34" charset="0"/>
              </a:rPr>
              <a:t>. (2022). </a:t>
            </a:r>
            <a:r>
              <a:rPr lang="en-GB" sz="1300" i="1" dirty="0" err="1">
                <a:solidFill>
                  <a:schemeClr val="tx1"/>
                </a:solidFill>
                <a:latin typeface="Arial" panose="020B0604020202020204" pitchFamily="34" charset="0"/>
                <a:cs typeface="Arial" panose="020B0604020202020204" pitchFamily="34" charset="0"/>
              </a:rPr>
              <a:t>ClickUp</a:t>
            </a:r>
            <a:r>
              <a:rPr lang="en-GB" sz="1300" dirty="0">
                <a:solidFill>
                  <a:schemeClr val="tx1"/>
                </a:solidFill>
                <a:latin typeface="Arial" panose="020B0604020202020204" pitchFamily="34" charset="0"/>
                <a:cs typeface="Arial" panose="020B0604020202020204" pitchFamily="34" charset="0"/>
              </a:rPr>
              <a:t>. One App to Replace Them All. </a:t>
            </a:r>
            <a:r>
              <a:rPr lang="en-GB" sz="1300"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https://clickup.com</a:t>
            </a:r>
            <a:endParaRPr lang="en-GB" sz="1300" dirty="0">
              <a:solidFill>
                <a:schemeClr val="tx1"/>
              </a:solidFill>
              <a:latin typeface="Arial" panose="020B0604020202020204" pitchFamily="34" charset="0"/>
              <a:cs typeface="Arial" panose="020B0604020202020204" pitchFamily="34" charset="0"/>
            </a:endParaRPr>
          </a:p>
          <a:p>
            <a:pPr marL="12700" marR="353712">
              <a:lnSpc>
                <a:spcPct val="152500"/>
              </a:lnSpc>
            </a:pPr>
            <a:endParaRPr lang="en-GB" sz="1300" dirty="0">
              <a:solidFill>
                <a:schemeClr val="tx1"/>
              </a:solidFill>
              <a:latin typeface="Arial" panose="020B0604020202020204" pitchFamily="34" charset="0"/>
              <a:cs typeface="Arial" panose="020B0604020202020204" pitchFamily="34" charset="0"/>
            </a:endParaRPr>
          </a:p>
          <a:p>
            <a:pPr marL="12700" marR="353712">
              <a:lnSpc>
                <a:spcPct val="152500"/>
              </a:lnSpc>
            </a:pPr>
            <a:r>
              <a:rPr lang="en-GB" sz="1300" dirty="0">
                <a:solidFill>
                  <a:schemeClr val="tx1"/>
                </a:solidFill>
                <a:latin typeface="Arial" panose="020B0604020202020204" pitchFamily="34" charset="0"/>
                <a:cs typeface="Arial" panose="020B0604020202020204" pitchFamily="34" charset="0"/>
              </a:rPr>
              <a:t>Climate Action. (2021). </a:t>
            </a:r>
            <a:r>
              <a:rPr lang="en-GB" sz="1300" i="1" dirty="0">
                <a:solidFill>
                  <a:schemeClr val="tx1"/>
                </a:solidFill>
                <a:latin typeface="Arial" panose="020B0604020202020204" pitchFamily="34" charset="0"/>
                <a:cs typeface="Arial" panose="020B0604020202020204" pitchFamily="34" charset="0"/>
              </a:rPr>
              <a:t>WWF: Huge rise in demand for sustainable goods during Pandemic</a:t>
            </a:r>
            <a:r>
              <a:rPr lang="en-GB" sz="1300" dirty="0">
                <a:solidFill>
                  <a:schemeClr val="tx1"/>
                </a:solidFill>
                <a:latin typeface="Arial" panose="020B0604020202020204" pitchFamily="34" charset="0"/>
                <a:cs typeface="Arial" panose="020B0604020202020204" pitchFamily="34" charset="0"/>
              </a:rPr>
              <a:t>. Climate Action. </a:t>
            </a:r>
            <a:r>
              <a:rPr lang="en-GB" sz="1300" dirty="0">
                <a:solidFill>
                  <a:schemeClr val="tx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https://www.climateaction.org/news/wwf-huge-rise-in-demand-for- sustainable-goods-during-pandemic</a:t>
            </a:r>
            <a:endParaRPr lang="en-GB" sz="1300" dirty="0">
              <a:solidFill>
                <a:schemeClr val="tx1"/>
              </a:solidFill>
              <a:latin typeface="Arial" panose="020B0604020202020204" pitchFamily="34" charset="0"/>
              <a:cs typeface="Arial" panose="020B0604020202020204" pitchFamily="34" charset="0"/>
            </a:endParaRPr>
          </a:p>
          <a:p>
            <a:pPr marL="12700" marR="353712">
              <a:lnSpc>
                <a:spcPct val="152500"/>
              </a:lnSpc>
            </a:pPr>
            <a:endParaRPr lang="en-GB" sz="1300" dirty="0">
              <a:solidFill>
                <a:schemeClr val="tx1"/>
              </a:solidFill>
              <a:latin typeface="Arial" panose="020B0604020202020204" pitchFamily="34" charset="0"/>
              <a:cs typeface="Arial" panose="020B0604020202020204" pitchFamily="34" charset="0"/>
            </a:endParaRPr>
          </a:p>
          <a:p>
            <a:pPr marL="12700" marR="5081">
              <a:lnSpc>
                <a:spcPct val="150000"/>
              </a:lnSpc>
              <a:spcBef>
                <a:spcPts val="590"/>
              </a:spcBef>
            </a:pPr>
            <a:r>
              <a:rPr lang="en-GB" sz="1300" dirty="0">
                <a:solidFill>
                  <a:schemeClr val="tx1"/>
                </a:solidFill>
                <a:latin typeface="Arial" panose="020B0604020202020204" pitchFamily="34" charset="0"/>
                <a:cs typeface="Arial" panose="020B0604020202020204" pitchFamily="34" charset="0"/>
              </a:rPr>
              <a:t>Connect the Dots. (2022). </a:t>
            </a:r>
            <a:r>
              <a:rPr lang="en-GB" sz="1300" i="1" dirty="0" err="1">
                <a:solidFill>
                  <a:schemeClr val="tx1"/>
                </a:solidFill>
                <a:latin typeface="Arial" panose="020B0604020202020204" pitchFamily="34" charset="0"/>
                <a:cs typeface="Arial" panose="020B0604020202020204" pitchFamily="34" charset="0"/>
              </a:rPr>
              <a:t>ConnectTheDots</a:t>
            </a:r>
            <a:r>
              <a:rPr lang="en-GB" sz="1300" dirty="0">
                <a:solidFill>
                  <a:schemeClr val="tx1"/>
                </a:solidFill>
                <a:latin typeface="Arial" panose="020B0604020202020204" pitchFamily="34" charset="0"/>
                <a:cs typeface="Arial" panose="020B0604020202020204" pitchFamily="34" charset="0"/>
              </a:rPr>
              <a:t>. </a:t>
            </a:r>
            <a:r>
              <a:rPr lang="en-GB" sz="1300" dirty="0" err="1">
                <a:solidFill>
                  <a:schemeClr val="tx1"/>
                </a:solidFill>
                <a:latin typeface="Arial" panose="020B0604020202020204" pitchFamily="34" charset="0"/>
                <a:cs typeface="Arial" panose="020B0604020202020204" pitchFamily="34" charset="0"/>
              </a:rPr>
              <a:t>Databasic.Io</a:t>
            </a:r>
            <a:r>
              <a:rPr lang="en-GB" sz="1300" dirty="0">
                <a:solidFill>
                  <a:schemeClr val="tx1"/>
                </a:solidFill>
                <a:latin typeface="Arial" panose="020B0604020202020204" pitchFamily="34" charset="0"/>
                <a:cs typeface="Arial" panose="020B0604020202020204" pitchFamily="34" charset="0"/>
              </a:rPr>
              <a:t>. </a:t>
            </a:r>
            <a:r>
              <a:rPr lang="en-GB" sz="1300" dirty="0">
                <a:solidFill>
                  <a:schemeClr val="tx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https://databasic.io/en/connectthedots/</a:t>
            </a:r>
            <a:r>
              <a:rPr lang="en-GB" sz="1300" dirty="0">
                <a:solidFill>
                  <a:schemeClr val="tx1"/>
                </a:solidFill>
                <a:latin typeface="Arial" panose="020B0604020202020204" pitchFamily="34" charset="0"/>
                <a:cs typeface="Arial" panose="020B0604020202020204" pitchFamily="34" charset="0"/>
              </a:rPr>
              <a:t> </a:t>
            </a:r>
          </a:p>
          <a:p>
            <a:pPr marL="12700" marR="5081">
              <a:lnSpc>
                <a:spcPts val="4280"/>
              </a:lnSpc>
              <a:spcBef>
                <a:spcPts val="590"/>
              </a:spcBef>
            </a:pPr>
            <a:r>
              <a:rPr lang="en-GB" sz="1300" dirty="0">
                <a:solidFill>
                  <a:schemeClr val="tx1"/>
                </a:solidFill>
                <a:latin typeface="Arial" panose="020B0604020202020204" pitchFamily="34" charset="0"/>
                <a:cs typeface="Arial" panose="020B0604020202020204" pitchFamily="34" charset="0"/>
              </a:rPr>
              <a:t>Drupal. (2018, April 5). </a:t>
            </a:r>
            <a:r>
              <a:rPr lang="en-GB" sz="1300" i="1" dirty="0">
                <a:solidFill>
                  <a:schemeClr val="tx1"/>
                </a:solidFill>
                <a:latin typeface="Arial" panose="020B0604020202020204" pitchFamily="34" charset="0"/>
                <a:cs typeface="Arial" panose="020B0604020202020204" pitchFamily="34" charset="0"/>
              </a:rPr>
              <a:t>Drupal - Open source CMS</a:t>
            </a:r>
            <a:r>
              <a:rPr lang="en-GB" sz="1300" dirty="0">
                <a:solidFill>
                  <a:schemeClr val="tx1"/>
                </a:solidFill>
                <a:latin typeface="Arial" panose="020B0604020202020204" pitchFamily="34" charset="0"/>
                <a:cs typeface="Arial" panose="020B0604020202020204" pitchFamily="34" charset="0"/>
              </a:rPr>
              <a:t>. </a:t>
            </a:r>
            <a:r>
              <a:rPr lang="en-GB" sz="1300" dirty="0" err="1">
                <a:solidFill>
                  <a:schemeClr val="tx1"/>
                </a:solidFill>
                <a:latin typeface="Arial" panose="020B0604020202020204" pitchFamily="34" charset="0"/>
                <a:cs typeface="Arial" panose="020B0604020202020204" pitchFamily="34" charset="0"/>
              </a:rPr>
              <a:t>Drupal.Org</a:t>
            </a:r>
            <a:r>
              <a:rPr lang="en-GB" sz="1300" dirty="0">
                <a:solidFill>
                  <a:schemeClr val="tx1"/>
                </a:solidFill>
                <a:latin typeface="Arial" panose="020B0604020202020204" pitchFamily="34" charset="0"/>
                <a:cs typeface="Arial" panose="020B0604020202020204" pitchFamily="34" charset="0"/>
              </a:rPr>
              <a:t>. </a:t>
            </a:r>
            <a:r>
              <a:rPr lang="en-GB" sz="1300" dirty="0">
                <a:solidFill>
                  <a:schemeClr val="tx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https://www.drupal.org/</a:t>
            </a:r>
            <a:endParaRPr lang="en-GB" sz="1300" dirty="0">
              <a:solidFill>
                <a:schemeClr val="tx1"/>
              </a:solidFill>
              <a:latin typeface="Arial" panose="020B0604020202020204" pitchFamily="34" charset="0"/>
              <a:cs typeface="Arial" panose="020B0604020202020204" pitchFamily="34" charset="0"/>
            </a:endParaRPr>
          </a:p>
          <a:p>
            <a:pPr>
              <a:spcBef>
                <a:spcPts val="50"/>
              </a:spcBef>
            </a:pPr>
            <a:endParaRPr lang="en-GB" sz="1300" dirty="0">
              <a:solidFill>
                <a:schemeClr val="tx1"/>
              </a:solidFill>
              <a:latin typeface="Arial" panose="020B0604020202020204" pitchFamily="34" charset="0"/>
              <a:cs typeface="Arial" panose="020B0604020202020204" pitchFamily="34" charset="0"/>
            </a:endParaRPr>
          </a:p>
          <a:p>
            <a:pPr marL="12700">
              <a:spcBef>
                <a:spcPts val="5"/>
              </a:spcBef>
            </a:pPr>
            <a:r>
              <a:rPr lang="en-GB" sz="1300" dirty="0">
                <a:solidFill>
                  <a:schemeClr val="tx1"/>
                </a:solidFill>
                <a:latin typeface="Arial" panose="020B0604020202020204" pitchFamily="34" charset="0"/>
                <a:cs typeface="Arial" panose="020B0604020202020204" pitchFamily="34" charset="0"/>
              </a:rPr>
              <a:t>edX. (2022). </a:t>
            </a:r>
            <a:r>
              <a:rPr lang="en-GB" sz="1300" i="1" dirty="0">
                <a:solidFill>
                  <a:schemeClr val="tx1"/>
                </a:solidFill>
                <a:latin typeface="Arial" panose="020B0604020202020204" pitchFamily="34" charset="0"/>
                <a:cs typeface="Arial" panose="020B0604020202020204" pitchFamily="34" charset="0"/>
              </a:rPr>
              <a:t>edX</a:t>
            </a:r>
            <a:r>
              <a:rPr lang="en-GB" sz="1300" dirty="0">
                <a:solidFill>
                  <a:schemeClr val="tx1"/>
                </a:solidFill>
                <a:latin typeface="Arial" panose="020B0604020202020204" pitchFamily="34" charset="0"/>
                <a:cs typeface="Arial" panose="020B0604020202020204" pitchFamily="34" charset="0"/>
              </a:rPr>
              <a:t>. EdX. </a:t>
            </a:r>
            <a:r>
              <a:rPr lang="en-GB" sz="1300" dirty="0">
                <a:solidFill>
                  <a:schemeClr val="tx1"/>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http://edx.org</a:t>
            </a:r>
            <a:endParaRPr lang="en-GB" sz="1300" dirty="0">
              <a:solidFill>
                <a:schemeClr val="tx1"/>
              </a:solidFill>
              <a:latin typeface="Arial" panose="020B0604020202020204" pitchFamily="34" charset="0"/>
              <a:cs typeface="Arial" panose="020B0604020202020204" pitchFamily="34" charset="0"/>
            </a:endParaRPr>
          </a:p>
          <a:p>
            <a:pPr>
              <a:spcBef>
                <a:spcPts val="40"/>
              </a:spcBef>
            </a:pPr>
            <a:endParaRPr lang="en-GB" sz="1300" dirty="0">
              <a:solidFill>
                <a:schemeClr val="tx1"/>
              </a:solidFill>
              <a:latin typeface="Arial" panose="020B0604020202020204" pitchFamily="34" charset="0"/>
              <a:cs typeface="Arial" panose="020B0604020202020204" pitchFamily="34" charset="0"/>
            </a:endParaRPr>
          </a:p>
          <a:p>
            <a:pPr marL="12700" marR="1411038">
              <a:lnSpc>
                <a:spcPct val="151200"/>
              </a:lnSpc>
            </a:pPr>
            <a:r>
              <a:rPr lang="en-GB" sz="1300" dirty="0">
                <a:solidFill>
                  <a:schemeClr val="tx1"/>
                </a:solidFill>
                <a:latin typeface="Arial" panose="020B0604020202020204" pitchFamily="34" charset="0"/>
                <a:cs typeface="Arial" panose="020B0604020202020204" pitchFamily="34" charset="0"/>
              </a:rPr>
              <a:t>ENAT. (2022). </a:t>
            </a:r>
            <a:r>
              <a:rPr lang="en-GB" sz="1300" i="1" dirty="0">
                <a:solidFill>
                  <a:schemeClr val="tx1"/>
                </a:solidFill>
                <a:latin typeface="Arial" panose="020B0604020202020204" pitchFamily="34" charset="0"/>
                <a:cs typeface="Arial" panose="020B0604020202020204" pitchFamily="34" charset="0"/>
              </a:rPr>
              <a:t>Welcome to ENAT European Network for Accessible Tourism</a:t>
            </a:r>
            <a:r>
              <a:rPr lang="en-GB" sz="1300" dirty="0">
                <a:solidFill>
                  <a:schemeClr val="tx1"/>
                </a:solidFill>
                <a:latin typeface="Arial" panose="020B0604020202020204" pitchFamily="34" charset="0"/>
                <a:cs typeface="Arial" panose="020B0604020202020204" pitchFamily="34" charset="0"/>
              </a:rPr>
              <a:t>. </a:t>
            </a:r>
            <a:r>
              <a:rPr lang="en-GB" sz="1300" dirty="0">
                <a:solidFill>
                  <a:schemeClr val="tx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https://www.accessibletourism.org/</a:t>
            </a:r>
            <a:endParaRPr lang="en-GB" sz="13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14625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19E1528-D970-D143-8071-B764D2B264F4}"/>
              </a:ext>
            </a:extLst>
          </p:cNvPr>
          <p:cNvSpPr>
            <a:spLocks noGrp="1"/>
          </p:cNvSpPr>
          <p:nvPr>
            <p:ph type="sldNum" sz="quarter" idx="7"/>
          </p:nvPr>
        </p:nvSpPr>
        <p:spPr>
          <a:xfrm>
            <a:off x="914402" y="9625401"/>
            <a:ext cx="390523" cy="204399"/>
          </a:xfrm>
        </p:spPr>
        <p:txBody>
          <a:bodyPr/>
          <a:lstStyle/>
          <a:p>
            <a:pPr marL="38100" algn="l" rtl="0">
              <a:spcBef>
                <a:spcPts val="110"/>
              </a:spcBef>
            </a:pPr>
            <a:fld id="{81D60167-4931-47E6-BA6A-407CBD079E47}" type="slidenum">
              <a:rPr spc="10"/>
              <a:pPr marL="38100">
                <a:spcBef>
                  <a:spcPts val="110"/>
                </a:spcBef>
              </a:pPr>
              <a:t>103</a:t>
            </a:fld>
            <a:endParaRPr lang="fr" spc="10" dirty="0"/>
          </a:p>
        </p:txBody>
      </p:sp>
      <p:pic>
        <p:nvPicPr>
          <p:cNvPr id="4" name="Picture 2" descr="European Youth Roots">
            <a:extLst>
              <a:ext uri="{FF2B5EF4-FFF2-40B4-BE49-F238E27FC236}">
                <a16:creationId xmlns:a16="http://schemas.microsoft.com/office/drawing/2014/main" id="{C36A370F-50D0-0D48-924D-A6F57AA8C5D8}"/>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
        <p:nvSpPr>
          <p:cNvPr id="2" name="object 3">
            <a:extLst>
              <a:ext uri="{FF2B5EF4-FFF2-40B4-BE49-F238E27FC236}">
                <a16:creationId xmlns:a16="http://schemas.microsoft.com/office/drawing/2014/main" id="{932BD124-AB2C-07AB-5E79-99F2A67CCEF4}"/>
              </a:ext>
            </a:extLst>
          </p:cNvPr>
          <p:cNvSpPr txBox="1"/>
          <p:nvPr/>
        </p:nvSpPr>
        <p:spPr>
          <a:xfrm>
            <a:off x="338279" y="815271"/>
            <a:ext cx="6833870" cy="8431924"/>
          </a:xfrm>
          <a:prstGeom prst="rect">
            <a:avLst/>
          </a:prstGeom>
        </p:spPr>
        <p:txBody>
          <a:bodyPr vert="horz" wrap="square" lIns="0" tIns="15240" rIns="0" bIns="0" rtlCol="0">
            <a:spAutoFit/>
          </a:bodyPr>
          <a:lstStyle/>
          <a:p>
            <a:pPr marL="21590">
              <a:lnSpc>
                <a:spcPct val="150000"/>
              </a:lnSpc>
              <a:spcBef>
                <a:spcPts val="120"/>
              </a:spcBef>
            </a:pPr>
            <a:r>
              <a:rPr lang="en-GB" sz="1300" spc="-25" dirty="0">
                <a:solidFill>
                  <a:schemeClr val="tx1"/>
                </a:solidFill>
                <a:latin typeface="Arial" panose="020B0604020202020204" pitchFamily="34" charset="0"/>
                <a:cs typeface="Arial" panose="020B0604020202020204" pitchFamily="34" charset="0"/>
              </a:rPr>
              <a:t>European</a:t>
            </a:r>
            <a:r>
              <a:rPr lang="en-GB" sz="1300" spc="-100" dirty="0">
                <a:solidFill>
                  <a:schemeClr val="tx1"/>
                </a:solidFill>
                <a:latin typeface="Arial" panose="020B0604020202020204" pitchFamily="34" charset="0"/>
                <a:cs typeface="Arial" panose="020B0604020202020204" pitchFamily="34" charset="0"/>
              </a:rPr>
              <a:t> </a:t>
            </a:r>
            <a:r>
              <a:rPr lang="en-GB" sz="1300" spc="-29" dirty="0">
                <a:solidFill>
                  <a:schemeClr val="tx1"/>
                </a:solidFill>
                <a:latin typeface="Arial" panose="020B0604020202020204" pitchFamily="34" charset="0"/>
                <a:cs typeface="Arial" panose="020B0604020202020204" pitchFamily="34" charset="0"/>
              </a:rPr>
              <a:t>Commission.</a:t>
            </a:r>
            <a:r>
              <a:rPr lang="en-GB" sz="1300" spc="-114" dirty="0">
                <a:solidFill>
                  <a:schemeClr val="tx1"/>
                </a:solidFill>
                <a:latin typeface="Arial" panose="020B0604020202020204" pitchFamily="34" charset="0"/>
                <a:cs typeface="Arial" panose="020B0604020202020204" pitchFamily="34" charset="0"/>
              </a:rPr>
              <a:t> </a:t>
            </a:r>
            <a:r>
              <a:rPr lang="en-GB" sz="1300" spc="-85" dirty="0">
                <a:solidFill>
                  <a:schemeClr val="tx1"/>
                </a:solidFill>
                <a:latin typeface="Arial" panose="020B0604020202020204" pitchFamily="34" charset="0"/>
                <a:cs typeface="Arial" panose="020B0604020202020204" pitchFamily="34" charset="0"/>
              </a:rPr>
              <a:t>(n.d.).</a:t>
            </a:r>
            <a:r>
              <a:rPr lang="en-GB" sz="1300" spc="-114" dirty="0">
                <a:solidFill>
                  <a:schemeClr val="tx1"/>
                </a:solidFill>
                <a:latin typeface="Arial" panose="020B0604020202020204" pitchFamily="34" charset="0"/>
                <a:cs typeface="Arial" panose="020B0604020202020204" pitchFamily="34" charset="0"/>
              </a:rPr>
              <a:t> </a:t>
            </a:r>
            <a:r>
              <a:rPr lang="en-GB" sz="1300" i="1" spc="-90" dirty="0">
                <a:solidFill>
                  <a:schemeClr val="tx1"/>
                </a:solidFill>
                <a:latin typeface="Arial" panose="020B0604020202020204" pitchFamily="34" charset="0"/>
                <a:cs typeface="Arial" panose="020B0604020202020204" pitchFamily="34" charset="0"/>
              </a:rPr>
              <a:t>The</a:t>
            </a:r>
            <a:r>
              <a:rPr lang="en-GB" sz="1300" i="1" spc="-75" dirty="0">
                <a:solidFill>
                  <a:schemeClr val="tx1"/>
                </a:solidFill>
                <a:latin typeface="Arial" panose="020B0604020202020204" pitchFamily="34" charset="0"/>
                <a:cs typeface="Arial" panose="020B0604020202020204" pitchFamily="34" charset="0"/>
              </a:rPr>
              <a:t> </a:t>
            </a:r>
            <a:r>
              <a:rPr lang="en-GB" sz="1300" i="1" spc="-40" dirty="0" err="1">
                <a:solidFill>
                  <a:schemeClr val="tx1"/>
                </a:solidFill>
                <a:latin typeface="Arial" panose="020B0604020202020204" pitchFamily="34" charset="0"/>
                <a:cs typeface="Arial" panose="020B0604020202020204" pitchFamily="34" charset="0"/>
              </a:rPr>
              <a:t>european</a:t>
            </a:r>
            <a:r>
              <a:rPr lang="en-GB" sz="1300" i="1" spc="-105" dirty="0">
                <a:solidFill>
                  <a:schemeClr val="tx1"/>
                </a:solidFill>
                <a:latin typeface="Arial" panose="020B0604020202020204" pitchFamily="34" charset="0"/>
                <a:cs typeface="Arial" panose="020B0604020202020204" pitchFamily="34" charset="0"/>
              </a:rPr>
              <a:t> </a:t>
            </a:r>
            <a:r>
              <a:rPr lang="en-GB" sz="1300" i="1" spc="-10" dirty="0">
                <a:solidFill>
                  <a:schemeClr val="tx1"/>
                </a:solidFill>
                <a:latin typeface="Arial" panose="020B0604020202020204" pitchFamily="34" charset="0"/>
                <a:cs typeface="Arial" panose="020B0604020202020204" pitchFamily="34" charset="0"/>
              </a:rPr>
              <a:t>entrepreneurship</a:t>
            </a:r>
            <a:r>
              <a:rPr lang="en-GB" sz="1300" i="1" spc="-56" dirty="0">
                <a:solidFill>
                  <a:schemeClr val="tx1"/>
                </a:solidFill>
                <a:latin typeface="Arial" panose="020B0604020202020204" pitchFamily="34" charset="0"/>
                <a:cs typeface="Arial" panose="020B0604020202020204" pitchFamily="34" charset="0"/>
              </a:rPr>
              <a:t> competence</a:t>
            </a:r>
            <a:r>
              <a:rPr lang="en-GB" sz="1300" i="1" spc="-75" dirty="0">
                <a:solidFill>
                  <a:schemeClr val="tx1"/>
                </a:solidFill>
                <a:latin typeface="Arial" panose="020B0604020202020204" pitchFamily="34" charset="0"/>
                <a:cs typeface="Arial" panose="020B0604020202020204" pitchFamily="34" charset="0"/>
              </a:rPr>
              <a:t> </a:t>
            </a:r>
            <a:r>
              <a:rPr lang="en-GB" sz="1300" i="1" spc="-10" dirty="0">
                <a:solidFill>
                  <a:schemeClr val="tx1"/>
                </a:solidFill>
                <a:latin typeface="Arial" panose="020B0604020202020204" pitchFamily="34" charset="0"/>
                <a:cs typeface="Arial" panose="020B0604020202020204" pitchFamily="34" charset="0"/>
              </a:rPr>
              <a:t>framework </a:t>
            </a:r>
            <a:r>
              <a:rPr lang="en-GB" sz="1300" i="1" spc="-45" dirty="0">
                <a:solidFill>
                  <a:schemeClr val="tx1"/>
                </a:solidFill>
                <a:latin typeface="Arial" panose="020B0604020202020204" pitchFamily="34" charset="0"/>
                <a:cs typeface="Arial" panose="020B0604020202020204" pitchFamily="34" charset="0"/>
              </a:rPr>
              <a:t>(</a:t>
            </a:r>
            <a:r>
              <a:rPr lang="en-GB" sz="1300" i="1" spc="-45" dirty="0" err="1">
                <a:solidFill>
                  <a:schemeClr val="tx1"/>
                </a:solidFill>
                <a:latin typeface="Arial" panose="020B0604020202020204" pitchFamily="34" charset="0"/>
                <a:cs typeface="Arial" panose="020B0604020202020204" pitchFamily="34" charset="0"/>
              </a:rPr>
              <a:t>entrecomp</a:t>
            </a:r>
            <a:r>
              <a:rPr lang="en-GB" sz="1300" i="1" spc="-45" dirty="0">
                <a:solidFill>
                  <a:schemeClr val="tx1"/>
                </a:solidFill>
                <a:latin typeface="Arial" panose="020B0604020202020204" pitchFamily="34" charset="0"/>
                <a:cs typeface="Arial" panose="020B0604020202020204" pitchFamily="34" charset="0"/>
              </a:rPr>
              <a:t>)</a:t>
            </a:r>
            <a:r>
              <a:rPr lang="en-GB" sz="1300" spc="-45" dirty="0">
                <a:solidFill>
                  <a:schemeClr val="tx1"/>
                </a:solidFill>
                <a:latin typeface="Arial" panose="020B0604020202020204" pitchFamily="34" charset="0"/>
                <a:cs typeface="Arial" panose="020B0604020202020204" pitchFamily="34" charset="0"/>
              </a:rPr>
              <a:t>.</a:t>
            </a:r>
            <a:r>
              <a:rPr lang="en-GB" sz="1300" spc="-120" dirty="0">
                <a:solidFill>
                  <a:schemeClr val="tx1"/>
                </a:solidFill>
                <a:latin typeface="Arial" panose="020B0604020202020204" pitchFamily="34" charset="0"/>
                <a:cs typeface="Arial" panose="020B0604020202020204" pitchFamily="34" charset="0"/>
              </a:rPr>
              <a:t> </a:t>
            </a:r>
            <a:r>
              <a:rPr lang="en-GB" sz="1300" spc="-25" dirty="0">
                <a:solidFill>
                  <a:schemeClr val="tx1"/>
                </a:solidFill>
                <a:latin typeface="Arial" panose="020B0604020202020204" pitchFamily="34" charset="0"/>
                <a:cs typeface="Arial" panose="020B0604020202020204" pitchFamily="34" charset="0"/>
              </a:rPr>
              <a:t>European</a:t>
            </a:r>
            <a:r>
              <a:rPr lang="en-GB" sz="1300" spc="-100" dirty="0">
                <a:solidFill>
                  <a:schemeClr val="tx1"/>
                </a:solidFill>
                <a:latin typeface="Arial" panose="020B0604020202020204" pitchFamily="34" charset="0"/>
                <a:cs typeface="Arial" panose="020B0604020202020204" pitchFamily="34" charset="0"/>
              </a:rPr>
              <a:t> </a:t>
            </a:r>
            <a:r>
              <a:rPr lang="en-GB" sz="1300" spc="-29" dirty="0">
                <a:solidFill>
                  <a:schemeClr val="tx1"/>
                </a:solidFill>
                <a:latin typeface="Arial" panose="020B0604020202020204" pitchFamily="34" charset="0"/>
                <a:cs typeface="Arial" panose="020B0604020202020204" pitchFamily="34" charset="0"/>
              </a:rPr>
              <a:t>Commission.</a:t>
            </a:r>
            <a:r>
              <a:rPr lang="en-GB" sz="1300" spc="-114" dirty="0">
                <a:solidFill>
                  <a:schemeClr val="tx1"/>
                </a:solidFill>
                <a:latin typeface="Arial" panose="020B0604020202020204" pitchFamily="34" charset="0"/>
                <a:cs typeface="Arial" panose="020B0604020202020204" pitchFamily="34" charset="0"/>
              </a:rPr>
              <a:t> </a:t>
            </a:r>
            <a:r>
              <a:rPr lang="en-GB" sz="1300" spc="-20" dirty="0">
                <a:solidFill>
                  <a:schemeClr val="tx1"/>
                </a:solidFill>
                <a:latin typeface="Arial" panose="020B0604020202020204" pitchFamily="34" charset="0"/>
                <a:cs typeface="Arial" panose="020B0604020202020204" pitchFamily="34" charset="0"/>
              </a:rPr>
              <a:t>Retrieved</a:t>
            </a:r>
            <a:r>
              <a:rPr lang="en-GB" sz="1300" spc="-130" dirty="0">
                <a:solidFill>
                  <a:schemeClr val="tx1"/>
                </a:solidFill>
                <a:latin typeface="Arial" panose="020B0604020202020204" pitchFamily="34" charset="0"/>
                <a:cs typeface="Arial" panose="020B0604020202020204" pitchFamily="34" charset="0"/>
              </a:rPr>
              <a:t> </a:t>
            </a:r>
            <a:r>
              <a:rPr lang="en-GB" sz="1300" spc="-85" dirty="0">
                <a:solidFill>
                  <a:schemeClr val="tx1"/>
                </a:solidFill>
                <a:latin typeface="Arial" panose="020B0604020202020204" pitchFamily="34" charset="0"/>
                <a:cs typeface="Arial" panose="020B0604020202020204" pitchFamily="34" charset="0"/>
              </a:rPr>
              <a:t>June</a:t>
            </a:r>
            <a:r>
              <a:rPr lang="en-GB" sz="1300" spc="-65" dirty="0">
                <a:solidFill>
                  <a:schemeClr val="tx1"/>
                </a:solidFill>
                <a:latin typeface="Arial" panose="020B0604020202020204" pitchFamily="34" charset="0"/>
                <a:cs typeface="Arial" panose="020B0604020202020204" pitchFamily="34" charset="0"/>
              </a:rPr>
              <a:t> </a:t>
            </a:r>
            <a:r>
              <a:rPr lang="en-GB" sz="1300" spc="-70" dirty="0">
                <a:solidFill>
                  <a:schemeClr val="tx1"/>
                </a:solidFill>
                <a:latin typeface="Arial" panose="020B0604020202020204" pitchFamily="34" charset="0"/>
                <a:cs typeface="Arial" panose="020B0604020202020204" pitchFamily="34" charset="0"/>
              </a:rPr>
              <a:t>28,</a:t>
            </a:r>
            <a:r>
              <a:rPr lang="en-GB" sz="1300" spc="-60" dirty="0">
                <a:solidFill>
                  <a:schemeClr val="tx1"/>
                </a:solidFill>
                <a:latin typeface="Arial" panose="020B0604020202020204" pitchFamily="34" charset="0"/>
                <a:cs typeface="Arial" panose="020B0604020202020204" pitchFamily="34" charset="0"/>
              </a:rPr>
              <a:t> </a:t>
            </a:r>
            <a:r>
              <a:rPr lang="en-GB" sz="1300" spc="-50" dirty="0">
                <a:solidFill>
                  <a:schemeClr val="tx1"/>
                </a:solidFill>
                <a:latin typeface="Arial" panose="020B0604020202020204" pitchFamily="34" charset="0"/>
                <a:cs typeface="Arial" panose="020B0604020202020204" pitchFamily="34" charset="0"/>
              </a:rPr>
              <a:t>2022,</a:t>
            </a:r>
            <a:r>
              <a:rPr lang="en-GB" sz="1300" spc="-60" dirty="0">
                <a:solidFill>
                  <a:schemeClr val="tx1"/>
                </a:solidFill>
                <a:latin typeface="Arial" panose="020B0604020202020204" pitchFamily="34" charset="0"/>
                <a:cs typeface="Arial" panose="020B0604020202020204" pitchFamily="34" charset="0"/>
              </a:rPr>
              <a:t> </a:t>
            </a:r>
            <a:r>
              <a:rPr lang="en-GB" sz="1300" spc="-20" dirty="0">
                <a:solidFill>
                  <a:schemeClr val="tx1"/>
                </a:solidFill>
                <a:latin typeface="Arial" panose="020B0604020202020204" pitchFamily="34" charset="0"/>
                <a:cs typeface="Arial" panose="020B0604020202020204" pitchFamily="34" charset="0"/>
              </a:rPr>
              <a:t>from </a:t>
            </a:r>
            <a:r>
              <a:rPr lang="en-GB" sz="1300" spc="-20"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https://ec.europa.eu/social/main.jsp?catId=1317&amp;langId=en</a:t>
            </a:r>
            <a:endParaRPr lang="en-GB" sz="1300" dirty="0">
              <a:solidFill>
                <a:schemeClr val="tx1"/>
              </a:solidFill>
              <a:latin typeface="Arial" panose="020B0604020202020204" pitchFamily="34" charset="0"/>
              <a:cs typeface="Arial" panose="020B0604020202020204" pitchFamily="34" charset="0"/>
            </a:endParaRPr>
          </a:p>
          <a:p>
            <a:pPr marL="21590">
              <a:lnSpc>
                <a:spcPct val="150000"/>
              </a:lnSpc>
              <a:spcBef>
                <a:spcPts val="120"/>
              </a:spcBef>
            </a:pPr>
            <a:endParaRPr lang="en-GB" sz="1300" spc="-25" dirty="0">
              <a:solidFill>
                <a:schemeClr val="tx1"/>
              </a:solidFill>
              <a:latin typeface="Arial" panose="020B0604020202020204" pitchFamily="34" charset="0"/>
              <a:cs typeface="Arial" panose="020B0604020202020204" pitchFamily="34" charset="0"/>
            </a:endParaRPr>
          </a:p>
          <a:p>
            <a:pPr marL="21590">
              <a:lnSpc>
                <a:spcPct val="150000"/>
              </a:lnSpc>
              <a:spcBef>
                <a:spcPts val="120"/>
              </a:spcBef>
            </a:pPr>
            <a:r>
              <a:rPr lang="en-GB" sz="1300" spc="-25" dirty="0">
                <a:solidFill>
                  <a:schemeClr val="tx1"/>
                </a:solidFill>
                <a:latin typeface="Arial" panose="020B0604020202020204" pitchFamily="34" charset="0"/>
                <a:cs typeface="Arial" panose="020B0604020202020204" pitchFamily="34" charset="0"/>
              </a:rPr>
              <a:t>European</a:t>
            </a:r>
            <a:r>
              <a:rPr lang="en-GB" sz="1300" spc="-90" dirty="0">
                <a:solidFill>
                  <a:schemeClr val="tx1"/>
                </a:solidFill>
                <a:latin typeface="Arial" panose="020B0604020202020204" pitchFamily="34" charset="0"/>
                <a:cs typeface="Arial" panose="020B0604020202020204" pitchFamily="34" charset="0"/>
              </a:rPr>
              <a:t> </a:t>
            </a:r>
            <a:r>
              <a:rPr lang="en-GB" sz="1300" spc="-29" dirty="0">
                <a:solidFill>
                  <a:schemeClr val="tx1"/>
                </a:solidFill>
                <a:latin typeface="Arial" panose="020B0604020202020204" pitchFamily="34" charset="0"/>
                <a:cs typeface="Arial" panose="020B0604020202020204" pitchFamily="34" charset="0"/>
              </a:rPr>
              <a:t>Commission.</a:t>
            </a:r>
            <a:r>
              <a:rPr lang="en-GB" sz="1300" spc="-105" dirty="0">
                <a:solidFill>
                  <a:schemeClr val="tx1"/>
                </a:solidFill>
                <a:latin typeface="Arial" panose="020B0604020202020204" pitchFamily="34" charset="0"/>
                <a:cs typeface="Arial" panose="020B0604020202020204" pitchFamily="34" charset="0"/>
              </a:rPr>
              <a:t> </a:t>
            </a:r>
            <a:r>
              <a:rPr lang="en-GB" sz="1300" spc="-70" dirty="0">
                <a:solidFill>
                  <a:schemeClr val="tx1"/>
                </a:solidFill>
                <a:latin typeface="Arial" panose="020B0604020202020204" pitchFamily="34" charset="0"/>
                <a:cs typeface="Arial" panose="020B0604020202020204" pitchFamily="34" charset="0"/>
              </a:rPr>
              <a:t>(2018).</a:t>
            </a:r>
            <a:r>
              <a:rPr lang="en-GB" sz="1300" spc="-110" dirty="0">
                <a:solidFill>
                  <a:schemeClr val="tx1"/>
                </a:solidFill>
                <a:latin typeface="Arial" panose="020B0604020202020204" pitchFamily="34" charset="0"/>
                <a:cs typeface="Arial" panose="020B0604020202020204" pitchFamily="34" charset="0"/>
              </a:rPr>
              <a:t> </a:t>
            </a:r>
            <a:r>
              <a:rPr lang="en-GB" sz="1300" i="1" spc="-65" dirty="0" err="1">
                <a:solidFill>
                  <a:schemeClr val="tx1"/>
                </a:solidFill>
                <a:latin typeface="Arial" panose="020B0604020202020204" pitchFamily="34" charset="0"/>
                <a:cs typeface="Arial" panose="020B0604020202020204" pitchFamily="34" charset="0"/>
              </a:rPr>
              <a:t>EntreComp</a:t>
            </a:r>
            <a:r>
              <a:rPr lang="en-GB" sz="1300" i="1" spc="-65" dirty="0">
                <a:solidFill>
                  <a:schemeClr val="tx1"/>
                </a:solidFill>
                <a:latin typeface="Arial" panose="020B0604020202020204" pitchFamily="34" charset="0"/>
                <a:cs typeface="Arial" panose="020B0604020202020204" pitchFamily="34" charset="0"/>
              </a:rPr>
              <a:t>:</a:t>
            </a:r>
            <a:r>
              <a:rPr lang="en-GB" sz="1300" i="1" spc="-120" dirty="0">
                <a:solidFill>
                  <a:schemeClr val="tx1"/>
                </a:solidFill>
                <a:latin typeface="Arial" panose="020B0604020202020204" pitchFamily="34" charset="0"/>
                <a:cs typeface="Arial" panose="020B0604020202020204" pitchFamily="34" charset="0"/>
              </a:rPr>
              <a:t> </a:t>
            </a:r>
            <a:r>
              <a:rPr lang="en-GB" sz="1300" i="1" spc="-90" dirty="0">
                <a:solidFill>
                  <a:schemeClr val="tx1"/>
                </a:solidFill>
                <a:latin typeface="Arial" panose="020B0604020202020204" pitchFamily="34" charset="0"/>
                <a:cs typeface="Arial" panose="020B0604020202020204" pitchFamily="34" charset="0"/>
              </a:rPr>
              <a:t>The</a:t>
            </a:r>
            <a:r>
              <a:rPr lang="en-GB" sz="1300" i="1" spc="-65" dirty="0">
                <a:solidFill>
                  <a:schemeClr val="tx1"/>
                </a:solidFill>
                <a:latin typeface="Arial" panose="020B0604020202020204" pitchFamily="34" charset="0"/>
                <a:cs typeface="Arial" panose="020B0604020202020204" pitchFamily="34" charset="0"/>
              </a:rPr>
              <a:t> </a:t>
            </a:r>
            <a:r>
              <a:rPr lang="en-GB" sz="1300" i="1" spc="-50" dirty="0">
                <a:solidFill>
                  <a:schemeClr val="tx1"/>
                </a:solidFill>
                <a:latin typeface="Arial" panose="020B0604020202020204" pitchFamily="34" charset="0"/>
                <a:cs typeface="Arial" panose="020B0604020202020204" pitchFamily="34" charset="0"/>
              </a:rPr>
              <a:t>European</a:t>
            </a:r>
            <a:r>
              <a:rPr lang="en-GB" sz="1300" i="1" spc="-95" dirty="0">
                <a:solidFill>
                  <a:schemeClr val="tx1"/>
                </a:solidFill>
                <a:latin typeface="Arial" panose="020B0604020202020204" pitchFamily="34" charset="0"/>
                <a:cs typeface="Arial" panose="020B0604020202020204" pitchFamily="34" charset="0"/>
              </a:rPr>
              <a:t> </a:t>
            </a:r>
            <a:r>
              <a:rPr lang="en-GB" sz="1300" i="1" spc="-20" dirty="0">
                <a:solidFill>
                  <a:schemeClr val="tx1"/>
                </a:solidFill>
                <a:latin typeface="Arial" panose="020B0604020202020204" pitchFamily="34" charset="0"/>
                <a:cs typeface="Arial" panose="020B0604020202020204" pitchFamily="34" charset="0"/>
              </a:rPr>
              <a:t>Entrepreneurship</a:t>
            </a:r>
            <a:r>
              <a:rPr lang="en-GB" sz="1300" i="1" spc="-45" dirty="0">
                <a:solidFill>
                  <a:schemeClr val="tx1"/>
                </a:solidFill>
                <a:latin typeface="Arial" panose="020B0604020202020204" pitchFamily="34" charset="0"/>
                <a:cs typeface="Arial" panose="020B0604020202020204" pitchFamily="34" charset="0"/>
              </a:rPr>
              <a:t> </a:t>
            </a:r>
            <a:r>
              <a:rPr lang="en-GB" sz="1300" i="1" spc="-10" dirty="0">
                <a:solidFill>
                  <a:schemeClr val="tx1"/>
                </a:solidFill>
                <a:latin typeface="Arial" panose="020B0604020202020204" pitchFamily="34" charset="0"/>
                <a:cs typeface="Arial" panose="020B0604020202020204" pitchFamily="34" charset="0"/>
              </a:rPr>
              <a:t>Competence</a:t>
            </a:r>
            <a:endParaRPr lang="en-GB" sz="1300" dirty="0">
              <a:solidFill>
                <a:schemeClr val="tx1"/>
              </a:solidFill>
              <a:latin typeface="Arial" panose="020B0604020202020204" pitchFamily="34" charset="0"/>
              <a:cs typeface="Arial" panose="020B0604020202020204" pitchFamily="34" charset="0"/>
            </a:endParaRPr>
          </a:p>
          <a:p>
            <a:pPr marL="12700">
              <a:lnSpc>
                <a:spcPct val="150000"/>
              </a:lnSpc>
            </a:pPr>
            <a:r>
              <a:rPr lang="en-GB" sz="1300" i="1" spc="-56" dirty="0">
                <a:solidFill>
                  <a:schemeClr val="tx1"/>
                </a:solidFill>
                <a:latin typeface="Arial" panose="020B0604020202020204" pitchFamily="34" charset="0"/>
                <a:cs typeface="Arial" panose="020B0604020202020204" pitchFamily="34" charset="0"/>
              </a:rPr>
              <a:t>Framework</a:t>
            </a:r>
            <a:r>
              <a:rPr lang="en-GB" sz="1300" spc="-56" dirty="0">
                <a:solidFill>
                  <a:schemeClr val="tx1"/>
                </a:solidFill>
                <a:latin typeface="Arial" panose="020B0604020202020204" pitchFamily="34" charset="0"/>
                <a:cs typeface="Arial" panose="020B0604020202020204" pitchFamily="34" charset="0"/>
              </a:rPr>
              <a:t>.</a:t>
            </a:r>
            <a:r>
              <a:rPr lang="en-GB" sz="1300" spc="-130" dirty="0">
                <a:solidFill>
                  <a:schemeClr val="tx1"/>
                </a:solidFill>
                <a:latin typeface="Arial" panose="020B0604020202020204" pitchFamily="34" charset="0"/>
                <a:cs typeface="Arial" panose="020B0604020202020204" pitchFamily="34" charset="0"/>
              </a:rPr>
              <a:t> </a:t>
            </a:r>
            <a:r>
              <a:rPr lang="en-GB" sz="1300" spc="-10" dirty="0">
                <a:solidFill>
                  <a:schemeClr val="tx1"/>
                </a:solidFill>
                <a:latin typeface="Arial" panose="020B0604020202020204" pitchFamily="34" charset="0"/>
                <a:cs typeface="Arial" panose="020B0604020202020204" pitchFamily="34" charset="0"/>
              </a:rPr>
              <a:t>Publications</a:t>
            </a:r>
            <a:r>
              <a:rPr lang="en-GB" sz="1300" spc="-65" dirty="0">
                <a:solidFill>
                  <a:schemeClr val="tx1"/>
                </a:solidFill>
                <a:latin typeface="Arial" panose="020B0604020202020204" pitchFamily="34" charset="0"/>
                <a:cs typeface="Arial" panose="020B0604020202020204" pitchFamily="34" charset="0"/>
              </a:rPr>
              <a:t> </a:t>
            </a:r>
            <a:r>
              <a:rPr lang="en-GB" sz="1300" dirty="0">
                <a:solidFill>
                  <a:schemeClr val="tx1"/>
                </a:solidFill>
                <a:latin typeface="Arial" panose="020B0604020202020204" pitchFamily="34" charset="0"/>
                <a:cs typeface="Arial" panose="020B0604020202020204" pitchFamily="34" charset="0"/>
              </a:rPr>
              <a:t>Office</a:t>
            </a:r>
            <a:r>
              <a:rPr lang="en-GB" sz="1300" spc="-75" dirty="0">
                <a:solidFill>
                  <a:schemeClr val="tx1"/>
                </a:solidFill>
                <a:latin typeface="Arial" panose="020B0604020202020204" pitchFamily="34" charset="0"/>
                <a:cs typeface="Arial" panose="020B0604020202020204" pitchFamily="34" charset="0"/>
              </a:rPr>
              <a:t> </a:t>
            </a:r>
            <a:r>
              <a:rPr lang="en-GB" sz="1300" dirty="0">
                <a:solidFill>
                  <a:schemeClr val="tx1"/>
                </a:solidFill>
                <a:latin typeface="Arial" panose="020B0604020202020204" pitchFamily="34" charset="0"/>
                <a:cs typeface="Arial" panose="020B0604020202020204" pitchFamily="34" charset="0"/>
              </a:rPr>
              <a:t>of</a:t>
            </a:r>
            <a:r>
              <a:rPr lang="en-GB" sz="1300" spc="-60" dirty="0">
                <a:solidFill>
                  <a:schemeClr val="tx1"/>
                </a:solidFill>
                <a:latin typeface="Arial" panose="020B0604020202020204" pitchFamily="34" charset="0"/>
                <a:cs typeface="Arial" panose="020B0604020202020204" pitchFamily="34" charset="0"/>
              </a:rPr>
              <a:t> </a:t>
            </a:r>
            <a:r>
              <a:rPr lang="en-GB" sz="1300" dirty="0">
                <a:solidFill>
                  <a:schemeClr val="tx1"/>
                </a:solidFill>
                <a:latin typeface="Arial" panose="020B0604020202020204" pitchFamily="34" charset="0"/>
                <a:cs typeface="Arial" panose="020B0604020202020204" pitchFamily="34" charset="0"/>
              </a:rPr>
              <a:t>the</a:t>
            </a:r>
            <a:r>
              <a:rPr lang="en-GB" sz="1300" spc="-75" dirty="0">
                <a:solidFill>
                  <a:schemeClr val="tx1"/>
                </a:solidFill>
                <a:latin typeface="Arial" panose="020B0604020202020204" pitchFamily="34" charset="0"/>
                <a:cs typeface="Arial" panose="020B0604020202020204" pitchFamily="34" charset="0"/>
              </a:rPr>
              <a:t> </a:t>
            </a:r>
            <a:r>
              <a:rPr lang="en-GB" sz="1300" spc="-25" dirty="0">
                <a:solidFill>
                  <a:schemeClr val="tx1"/>
                </a:solidFill>
                <a:latin typeface="Arial" panose="020B0604020202020204" pitchFamily="34" charset="0"/>
                <a:cs typeface="Arial" panose="020B0604020202020204" pitchFamily="34" charset="0"/>
              </a:rPr>
              <a:t>European</a:t>
            </a:r>
            <a:r>
              <a:rPr lang="en-GB" sz="1300" spc="-114" dirty="0">
                <a:solidFill>
                  <a:schemeClr val="tx1"/>
                </a:solidFill>
                <a:latin typeface="Arial" panose="020B0604020202020204" pitchFamily="34" charset="0"/>
                <a:cs typeface="Arial" panose="020B0604020202020204" pitchFamily="34" charset="0"/>
              </a:rPr>
              <a:t> </a:t>
            </a:r>
            <a:r>
              <a:rPr lang="en-GB" sz="1300" spc="-10" dirty="0">
                <a:solidFill>
                  <a:schemeClr val="tx1"/>
                </a:solidFill>
                <a:latin typeface="Arial" panose="020B0604020202020204" pitchFamily="34" charset="0"/>
                <a:cs typeface="Arial" panose="020B0604020202020204" pitchFamily="34" charset="0"/>
              </a:rPr>
              <a:t>Union.</a:t>
            </a:r>
            <a:endParaRPr lang="en-GB" sz="1300" dirty="0">
              <a:solidFill>
                <a:schemeClr val="tx1"/>
              </a:solidFill>
              <a:latin typeface="Arial" panose="020B0604020202020204" pitchFamily="34" charset="0"/>
              <a:cs typeface="Arial" panose="020B0604020202020204" pitchFamily="34" charset="0"/>
            </a:endParaRPr>
          </a:p>
          <a:p>
            <a:pPr>
              <a:lnSpc>
                <a:spcPct val="150000"/>
              </a:lnSpc>
              <a:spcBef>
                <a:spcPts val="56"/>
              </a:spcBef>
            </a:pPr>
            <a:endParaRPr lang="en-GB" sz="1300" dirty="0">
              <a:solidFill>
                <a:schemeClr val="tx1"/>
              </a:solidFill>
              <a:latin typeface="Arial" panose="020B0604020202020204" pitchFamily="34" charset="0"/>
              <a:cs typeface="Arial" panose="020B0604020202020204" pitchFamily="34" charset="0"/>
            </a:endParaRPr>
          </a:p>
          <a:p>
            <a:pPr marL="21590" marR="167013">
              <a:lnSpc>
                <a:spcPct val="150000"/>
              </a:lnSpc>
            </a:pPr>
            <a:r>
              <a:rPr lang="en-GB" sz="1300" spc="-35" dirty="0">
                <a:solidFill>
                  <a:schemeClr val="tx1"/>
                </a:solidFill>
                <a:latin typeface="Arial" panose="020B0604020202020204" pitchFamily="34" charset="0"/>
                <a:cs typeface="Arial" panose="020B0604020202020204" pitchFamily="34" charset="0"/>
              </a:rPr>
              <a:t>EU-</a:t>
            </a:r>
            <a:r>
              <a:rPr lang="en-GB" sz="1300" spc="-45" dirty="0">
                <a:solidFill>
                  <a:schemeClr val="tx1"/>
                </a:solidFill>
                <a:latin typeface="Arial" panose="020B0604020202020204" pitchFamily="34" charset="0"/>
                <a:cs typeface="Arial" panose="020B0604020202020204" pitchFamily="34" charset="0"/>
              </a:rPr>
              <a:t>Ecolabel.</a:t>
            </a:r>
            <a:r>
              <a:rPr lang="en-GB" sz="1300" spc="-125" dirty="0">
                <a:solidFill>
                  <a:schemeClr val="tx1"/>
                </a:solidFill>
                <a:latin typeface="Arial" panose="020B0604020202020204" pitchFamily="34" charset="0"/>
                <a:cs typeface="Arial" panose="020B0604020202020204" pitchFamily="34" charset="0"/>
              </a:rPr>
              <a:t> </a:t>
            </a:r>
            <a:r>
              <a:rPr lang="en-GB" sz="1300" spc="-85" dirty="0">
                <a:solidFill>
                  <a:schemeClr val="tx1"/>
                </a:solidFill>
                <a:latin typeface="Arial" panose="020B0604020202020204" pitchFamily="34" charset="0"/>
                <a:cs typeface="Arial" panose="020B0604020202020204" pitchFamily="34" charset="0"/>
              </a:rPr>
              <a:t>(n.d.).</a:t>
            </a:r>
            <a:r>
              <a:rPr lang="en-GB" sz="1300" spc="-125" dirty="0">
                <a:solidFill>
                  <a:schemeClr val="tx1"/>
                </a:solidFill>
                <a:latin typeface="Arial" panose="020B0604020202020204" pitchFamily="34" charset="0"/>
                <a:cs typeface="Arial" panose="020B0604020202020204" pitchFamily="34" charset="0"/>
              </a:rPr>
              <a:t> </a:t>
            </a:r>
            <a:r>
              <a:rPr lang="en-GB" sz="1300" i="1" spc="-90" dirty="0">
                <a:solidFill>
                  <a:schemeClr val="tx1"/>
                </a:solidFill>
                <a:latin typeface="Arial" panose="020B0604020202020204" pitchFamily="34" charset="0"/>
                <a:cs typeface="Arial" panose="020B0604020202020204" pitchFamily="34" charset="0"/>
              </a:rPr>
              <a:t>The</a:t>
            </a:r>
            <a:r>
              <a:rPr lang="en-GB" sz="1300" i="1" spc="-85" dirty="0">
                <a:solidFill>
                  <a:schemeClr val="tx1"/>
                </a:solidFill>
                <a:latin typeface="Arial" panose="020B0604020202020204" pitchFamily="34" charset="0"/>
                <a:cs typeface="Arial" panose="020B0604020202020204" pitchFamily="34" charset="0"/>
              </a:rPr>
              <a:t> </a:t>
            </a:r>
            <a:r>
              <a:rPr lang="en-GB" sz="1300" i="1" spc="-20" dirty="0">
                <a:solidFill>
                  <a:schemeClr val="tx1"/>
                </a:solidFill>
                <a:latin typeface="Arial" panose="020B0604020202020204" pitchFamily="34" charset="0"/>
                <a:cs typeface="Arial" panose="020B0604020202020204" pitchFamily="34" charset="0"/>
              </a:rPr>
              <a:t>environmental</a:t>
            </a:r>
            <a:r>
              <a:rPr lang="en-GB" sz="1300" i="1" spc="-70" dirty="0">
                <a:solidFill>
                  <a:schemeClr val="tx1"/>
                </a:solidFill>
                <a:latin typeface="Arial" panose="020B0604020202020204" pitchFamily="34" charset="0"/>
                <a:cs typeface="Arial" panose="020B0604020202020204" pitchFamily="34" charset="0"/>
              </a:rPr>
              <a:t> </a:t>
            </a:r>
            <a:r>
              <a:rPr lang="en-GB" sz="1300" i="1" spc="-35" dirty="0">
                <a:solidFill>
                  <a:schemeClr val="tx1"/>
                </a:solidFill>
                <a:latin typeface="Arial" panose="020B0604020202020204" pitchFamily="34" charset="0"/>
                <a:cs typeface="Arial" panose="020B0604020202020204" pitchFamily="34" charset="0"/>
              </a:rPr>
              <a:t>label</a:t>
            </a:r>
            <a:r>
              <a:rPr lang="en-GB" sz="1300" i="1" spc="-65" dirty="0">
                <a:solidFill>
                  <a:schemeClr val="tx1"/>
                </a:solidFill>
                <a:latin typeface="Arial" panose="020B0604020202020204" pitchFamily="34" charset="0"/>
                <a:cs typeface="Arial" panose="020B0604020202020204" pitchFamily="34" charset="0"/>
              </a:rPr>
              <a:t> you</a:t>
            </a:r>
            <a:r>
              <a:rPr lang="en-GB" sz="1300" i="1" spc="-95" dirty="0">
                <a:solidFill>
                  <a:schemeClr val="tx1"/>
                </a:solidFill>
                <a:latin typeface="Arial" panose="020B0604020202020204" pitchFamily="34" charset="0"/>
                <a:cs typeface="Arial" panose="020B0604020202020204" pitchFamily="34" charset="0"/>
              </a:rPr>
              <a:t> </a:t>
            </a:r>
            <a:r>
              <a:rPr lang="en-GB" sz="1300" i="1" spc="-60" dirty="0">
                <a:solidFill>
                  <a:schemeClr val="tx1"/>
                </a:solidFill>
                <a:latin typeface="Arial" panose="020B0604020202020204" pitchFamily="34" charset="0"/>
                <a:cs typeface="Arial" panose="020B0604020202020204" pitchFamily="34" charset="0"/>
              </a:rPr>
              <a:t>can</a:t>
            </a:r>
            <a:r>
              <a:rPr lang="en-GB" sz="1300" i="1" spc="-114" dirty="0">
                <a:solidFill>
                  <a:schemeClr val="tx1"/>
                </a:solidFill>
                <a:latin typeface="Arial" panose="020B0604020202020204" pitchFamily="34" charset="0"/>
                <a:cs typeface="Arial" panose="020B0604020202020204" pitchFamily="34" charset="0"/>
              </a:rPr>
              <a:t> </a:t>
            </a:r>
            <a:r>
              <a:rPr lang="en-GB" sz="1300" i="1" dirty="0">
                <a:solidFill>
                  <a:schemeClr val="tx1"/>
                </a:solidFill>
                <a:latin typeface="Arial" panose="020B0604020202020204" pitchFamily="34" charset="0"/>
                <a:cs typeface="Arial" panose="020B0604020202020204" pitchFamily="34" charset="0"/>
              </a:rPr>
              <a:t>trust</a:t>
            </a:r>
            <a:r>
              <a:rPr lang="en-GB" sz="1300" dirty="0">
                <a:solidFill>
                  <a:schemeClr val="tx1"/>
                </a:solidFill>
                <a:latin typeface="Arial" panose="020B0604020202020204" pitchFamily="34" charset="0"/>
                <a:cs typeface="Arial" panose="020B0604020202020204" pitchFamily="34" charset="0"/>
              </a:rPr>
              <a:t>.</a:t>
            </a:r>
            <a:r>
              <a:rPr lang="en-GB" sz="1300" spc="-125" dirty="0">
                <a:solidFill>
                  <a:schemeClr val="tx1"/>
                </a:solidFill>
                <a:latin typeface="Arial" panose="020B0604020202020204" pitchFamily="34" charset="0"/>
                <a:cs typeface="Arial" panose="020B0604020202020204" pitchFamily="34" charset="0"/>
              </a:rPr>
              <a:t> </a:t>
            </a:r>
            <a:r>
              <a:rPr lang="en-GB" sz="1300" spc="-35" dirty="0">
                <a:solidFill>
                  <a:schemeClr val="tx1"/>
                </a:solidFill>
                <a:latin typeface="Arial" panose="020B0604020202020204" pitchFamily="34" charset="0"/>
                <a:cs typeface="Arial" panose="020B0604020202020204" pitchFamily="34" charset="0"/>
              </a:rPr>
              <a:t>EU-</a:t>
            </a:r>
            <a:r>
              <a:rPr lang="en-GB" sz="1300" spc="-45" dirty="0">
                <a:solidFill>
                  <a:schemeClr val="tx1"/>
                </a:solidFill>
                <a:latin typeface="Arial" panose="020B0604020202020204" pitchFamily="34" charset="0"/>
                <a:cs typeface="Arial" panose="020B0604020202020204" pitchFamily="34" charset="0"/>
              </a:rPr>
              <a:t>Ecolabel.</a:t>
            </a:r>
            <a:r>
              <a:rPr lang="en-GB" sz="1300" spc="-125" dirty="0">
                <a:solidFill>
                  <a:schemeClr val="tx1"/>
                </a:solidFill>
                <a:latin typeface="Arial" panose="020B0604020202020204" pitchFamily="34" charset="0"/>
                <a:cs typeface="Arial" panose="020B0604020202020204" pitchFamily="34" charset="0"/>
              </a:rPr>
              <a:t> </a:t>
            </a:r>
            <a:r>
              <a:rPr lang="en-GB" sz="1300" spc="-20" dirty="0">
                <a:solidFill>
                  <a:schemeClr val="tx1"/>
                </a:solidFill>
                <a:latin typeface="Arial" panose="020B0604020202020204" pitchFamily="34" charset="0"/>
                <a:cs typeface="Arial" panose="020B0604020202020204" pitchFamily="34" charset="0"/>
              </a:rPr>
              <a:t>Retrieved</a:t>
            </a:r>
            <a:r>
              <a:rPr lang="en-GB" sz="1300" spc="-135" dirty="0">
                <a:solidFill>
                  <a:schemeClr val="tx1"/>
                </a:solidFill>
                <a:latin typeface="Arial" panose="020B0604020202020204" pitchFamily="34" charset="0"/>
                <a:cs typeface="Arial" panose="020B0604020202020204" pitchFamily="34" charset="0"/>
              </a:rPr>
              <a:t> </a:t>
            </a:r>
            <a:r>
              <a:rPr lang="en-GB" sz="1300" spc="-56" dirty="0">
                <a:solidFill>
                  <a:schemeClr val="tx1"/>
                </a:solidFill>
                <a:latin typeface="Arial" panose="020B0604020202020204" pitchFamily="34" charset="0"/>
                <a:cs typeface="Arial" panose="020B0604020202020204" pitchFamily="34" charset="0"/>
              </a:rPr>
              <a:t>July</a:t>
            </a:r>
            <a:r>
              <a:rPr lang="en-GB" sz="1300" spc="-141" dirty="0">
                <a:solidFill>
                  <a:schemeClr val="tx1"/>
                </a:solidFill>
                <a:latin typeface="Arial" panose="020B0604020202020204" pitchFamily="34" charset="0"/>
                <a:cs typeface="Arial" panose="020B0604020202020204" pitchFamily="34" charset="0"/>
              </a:rPr>
              <a:t> </a:t>
            </a:r>
            <a:r>
              <a:rPr lang="en-GB" sz="1300" spc="-170" dirty="0">
                <a:solidFill>
                  <a:schemeClr val="tx1"/>
                </a:solidFill>
                <a:latin typeface="Arial" panose="020B0604020202020204" pitchFamily="34" charset="0"/>
                <a:cs typeface="Arial" panose="020B0604020202020204" pitchFamily="34" charset="0"/>
              </a:rPr>
              <a:t>11,</a:t>
            </a:r>
            <a:r>
              <a:rPr lang="en-GB" sz="1300" spc="-70" dirty="0">
                <a:solidFill>
                  <a:schemeClr val="tx1"/>
                </a:solidFill>
                <a:latin typeface="Arial" panose="020B0604020202020204" pitchFamily="34" charset="0"/>
                <a:cs typeface="Arial" panose="020B0604020202020204" pitchFamily="34" charset="0"/>
              </a:rPr>
              <a:t> </a:t>
            </a:r>
            <a:r>
              <a:rPr lang="en-GB" sz="1300" spc="-10" dirty="0">
                <a:solidFill>
                  <a:schemeClr val="tx1"/>
                </a:solidFill>
                <a:latin typeface="Arial" panose="020B0604020202020204" pitchFamily="34" charset="0"/>
                <a:cs typeface="Arial" panose="020B0604020202020204" pitchFamily="34" charset="0"/>
              </a:rPr>
              <a:t>2022, </a:t>
            </a:r>
            <a:r>
              <a:rPr lang="en-GB" sz="1300" dirty="0">
                <a:solidFill>
                  <a:schemeClr val="tx1"/>
                </a:solidFill>
                <a:latin typeface="Arial" panose="020B0604020202020204" pitchFamily="34" charset="0"/>
                <a:cs typeface="Arial" panose="020B0604020202020204" pitchFamily="34" charset="0"/>
              </a:rPr>
              <a:t>from</a:t>
            </a:r>
            <a:r>
              <a:rPr lang="en-GB" sz="1300" spc="56" dirty="0">
                <a:solidFill>
                  <a:schemeClr val="tx1"/>
                </a:solidFill>
                <a:latin typeface="Arial" panose="020B0604020202020204" pitchFamily="34" charset="0"/>
                <a:cs typeface="Arial" panose="020B0604020202020204" pitchFamily="34" charset="0"/>
              </a:rPr>
              <a:t> </a:t>
            </a:r>
            <a:r>
              <a:rPr lang="en-GB" sz="1300" spc="-10"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https://eu-ecolabel.de/en/</a:t>
            </a:r>
            <a:endParaRPr lang="en-GB" sz="1300" spc="-10" dirty="0">
              <a:solidFill>
                <a:schemeClr val="tx1"/>
              </a:solidFill>
              <a:latin typeface="Arial" panose="020B0604020202020204" pitchFamily="34" charset="0"/>
              <a:cs typeface="Arial" panose="020B0604020202020204" pitchFamily="34" charset="0"/>
            </a:endParaRPr>
          </a:p>
          <a:p>
            <a:pPr marL="21590" marR="167013">
              <a:lnSpc>
                <a:spcPct val="150000"/>
              </a:lnSpc>
            </a:pPr>
            <a:endParaRPr lang="en-GB" sz="1300" dirty="0">
              <a:solidFill>
                <a:schemeClr val="tx1"/>
              </a:solidFill>
              <a:latin typeface="Arial" panose="020B0604020202020204" pitchFamily="34" charset="0"/>
              <a:cs typeface="Arial" panose="020B0604020202020204" pitchFamily="34" charset="0"/>
            </a:endParaRPr>
          </a:p>
          <a:p>
            <a:pPr marL="21590">
              <a:lnSpc>
                <a:spcPct val="150000"/>
              </a:lnSpc>
            </a:pPr>
            <a:r>
              <a:rPr lang="en-GB" sz="1300" spc="-35" dirty="0">
                <a:solidFill>
                  <a:schemeClr val="tx1"/>
                </a:solidFill>
                <a:latin typeface="Arial" panose="020B0604020202020204" pitchFamily="34" charset="0"/>
                <a:cs typeface="Arial" panose="020B0604020202020204" pitchFamily="34" charset="0"/>
              </a:rPr>
              <a:t>Gephi.</a:t>
            </a:r>
            <a:r>
              <a:rPr lang="en-GB" sz="1300" spc="-135" dirty="0">
                <a:solidFill>
                  <a:schemeClr val="tx1"/>
                </a:solidFill>
                <a:latin typeface="Arial" panose="020B0604020202020204" pitchFamily="34" charset="0"/>
                <a:cs typeface="Arial" panose="020B0604020202020204" pitchFamily="34" charset="0"/>
              </a:rPr>
              <a:t> </a:t>
            </a:r>
            <a:r>
              <a:rPr lang="en-GB" sz="1300" spc="-60" dirty="0">
                <a:solidFill>
                  <a:schemeClr val="tx1"/>
                </a:solidFill>
                <a:latin typeface="Arial" panose="020B0604020202020204" pitchFamily="34" charset="0"/>
                <a:cs typeface="Arial" panose="020B0604020202020204" pitchFamily="34" charset="0"/>
              </a:rPr>
              <a:t>(2022).</a:t>
            </a:r>
            <a:r>
              <a:rPr lang="en-GB" sz="1300" spc="-130" dirty="0">
                <a:solidFill>
                  <a:schemeClr val="tx1"/>
                </a:solidFill>
                <a:latin typeface="Arial" panose="020B0604020202020204" pitchFamily="34" charset="0"/>
                <a:cs typeface="Arial" panose="020B0604020202020204" pitchFamily="34" charset="0"/>
              </a:rPr>
              <a:t> </a:t>
            </a:r>
            <a:r>
              <a:rPr lang="en-GB" sz="1300" i="1" spc="-56" dirty="0">
                <a:solidFill>
                  <a:schemeClr val="tx1"/>
                </a:solidFill>
                <a:latin typeface="Arial" panose="020B0604020202020204" pitchFamily="34" charset="0"/>
                <a:cs typeface="Arial" panose="020B0604020202020204" pitchFamily="34" charset="0"/>
              </a:rPr>
              <a:t>Gephi</a:t>
            </a:r>
            <a:r>
              <a:rPr lang="en-GB" sz="1300" spc="-56" dirty="0">
                <a:solidFill>
                  <a:schemeClr val="tx1"/>
                </a:solidFill>
                <a:latin typeface="Arial" panose="020B0604020202020204" pitchFamily="34" charset="0"/>
                <a:cs typeface="Arial" panose="020B0604020202020204" pitchFamily="34" charset="0"/>
              </a:rPr>
              <a:t>.</a:t>
            </a:r>
            <a:r>
              <a:rPr lang="en-GB" sz="1300" spc="-135" dirty="0">
                <a:solidFill>
                  <a:schemeClr val="tx1"/>
                </a:solidFill>
                <a:latin typeface="Arial" panose="020B0604020202020204" pitchFamily="34" charset="0"/>
                <a:cs typeface="Arial" panose="020B0604020202020204" pitchFamily="34" charset="0"/>
              </a:rPr>
              <a:t> </a:t>
            </a:r>
            <a:r>
              <a:rPr lang="en-GB" sz="1300" spc="-65" dirty="0">
                <a:solidFill>
                  <a:schemeClr val="tx1"/>
                </a:solidFill>
                <a:latin typeface="Arial" panose="020B0604020202020204" pitchFamily="34" charset="0"/>
                <a:cs typeface="Arial" panose="020B0604020202020204" pitchFamily="34" charset="0"/>
              </a:rPr>
              <a:t>The</a:t>
            </a:r>
            <a:r>
              <a:rPr lang="en-GB" sz="1300" spc="-80" dirty="0">
                <a:solidFill>
                  <a:schemeClr val="tx1"/>
                </a:solidFill>
                <a:latin typeface="Arial" panose="020B0604020202020204" pitchFamily="34" charset="0"/>
                <a:cs typeface="Arial" panose="020B0604020202020204" pitchFamily="34" charset="0"/>
              </a:rPr>
              <a:t> </a:t>
            </a:r>
            <a:r>
              <a:rPr lang="en-GB" sz="1300" spc="-40" dirty="0">
                <a:solidFill>
                  <a:schemeClr val="tx1"/>
                </a:solidFill>
                <a:latin typeface="Arial" panose="020B0604020202020204" pitchFamily="34" charset="0"/>
                <a:cs typeface="Arial" panose="020B0604020202020204" pitchFamily="34" charset="0"/>
              </a:rPr>
              <a:t>Open</a:t>
            </a:r>
            <a:r>
              <a:rPr lang="en-GB" sz="1300" spc="-114" dirty="0">
                <a:solidFill>
                  <a:schemeClr val="tx1"/>
                </a:solidFill>
                <a:latin typeface="Arial" panose="020B0604020202020204" pitchFamily="34" charset="0"/>
                <a:cs typeface="Arial" panose="020B0604020202020204" pitchFamily="34" charset="0"/>
              </a:rPr>
              <a:t> </a:t>
            </a:r>
            <a:r>
              <a:rPr lang="en-GB" sz="1300" spc="-35" dirty="0">
                <a:solidFill>
                  <a:schemeClr val="tx1"/>
                </a:solidFill>
                <a:latin typeface="Arial" panose="020B0604020202020204" pitchFamily="34" charset="0"/>
                <a:cs typeface="Arial" panose="020B0604020202020204" pitchFamily="34" charset="0"/>
              </a:rPr>
              <a:t>Graph</a:t>
            </a:r>
            <a:r>
              <a:rPr lang="en-GB" sz="1300" spc="-95" dirty="0">
                <a:solidFill>
                  <a:schemeClr val="tx1"/>
                </a:solidFill>
                <a:latin typeface="Arial" panose="020B0604020202020204" pitchFamily="34" charset="0"/>
                <a:cs typeface="Arial" panose="020B0604020202020204" pitchFamily="34" charset="0"/>
              </a:rPr>
              <a:t> </a:t>
            </a:r>
            <a:r>
              <a:rPr lang="en-GB" sz="1300" spc="-50" dirty="0">
                <a:solidFill>
                  <a:schemeClr val="tx1"/>
                </a:solidFill>
                <a:latin typeface="Arial" panose="020B0604020202020204" pitchFamily="34" charset="0"/>
                <a:cs typeface="Arial" panose="020B0604020202020204" pitchFamily="34" charset="0"/>
              </a:rPr>
              <a:t>Viz</a:t>
            </a:r>
            <a:r>
              <a:rPr lang="en-GB" sz="1300" spc="-75" dirty="0">
                <a:solidFill>
                  <a:schemeClr val="tx1"/>
                </a:solidFill>
                <a:latin typeface="Arial" panose="020B0604020202020204" pitchFamily="34" charset="0"/>
                <a:cs typeface="Arial" panose="020B0604020202020204" pitchFamily="34" charset="0"/>
              </a:rPr>
              <a:t> </a:t>
            </a:r>
            <a:r>
              <a:rPr lang="en-GB" sz="1300" dirty="0">
                <a:solidFill>
                  <a:schemeClr val="tx1"/>
                </a:solidFill>
                <a:latin typeface="Arial" panose="020B0604020202020204" pitchFamily="34" charset="0"/>
                <a:cs typeface="Arial" panose="020B0604020202020204" pitchFamily="34" charset="0"/>
              </a:rPr>
              <a:t>Platform.</a:t>
            </a:r>
            <a:r>
              <a:rPr lang="en-GB" sz="1300" spc="-130" dirty="0">
                <a:solidFill>
                  <a:schemeClr val="tx1"/>
                </a:solidFill>
                <a:latin typeface="Arial" panose="020B0604020202020204" pitchFamily="34" charset="0"/>
                <a:cs typeface="Arial" panose="020B0604020202020204" pitchFamily="34" charset="0"/>
              </a:rPr>
              <a:t> </a:t>
            </a:r>
            <a:r>
              <a:rPr lang="en-GB" sz="1300" spc="-10"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https://gephi.org</a:t>
            </a:r>
            <a:endParaRPr lang="en-GB" sz="1300" spc="-10" dirty="0">
              <a:solidFill>
                <a:schemeClr val="tx1"/>
              </a:solidFill>
              <a:latin typeface="Arial" panose="020B0604020202020204" pitchFamily="34" charset="0"/>
              <a:cs typeface="Arial" panose="020B0604020202020204" pitchFamily="34" charset="0"/>
            </a:endParaRPr>
          </a:p>
          <a:p>
            <a:pPr marL="21590">
              <a:lnSpc>
                <a:spcPct val="150000"/>
              </a:lnSpc>
            </a:pPr>
            <a:endParaRPr lang="en-GB" sz="1300" dirty="0">
              <a:solidFill>
                <a:schemeClr val="tx1"/>
              </a:solidFill>
              <a:latin typeface="Arial" panose="020B0604020202020204" pitchFamily="34" charset="0"/>
              <a:cs typeface="Arial" panose="020B0604020202020204" pitchFamily="34" charset="0"/>
            </a:endParaRPr>
          </a:p>
          <a:p>
            <a:pPr marL="21590" marR="5081">
              <a:lnSpc>
                <a:spcPct val="150000"/>
              </a:lnSpc>
            </a:pPr>
            <a:r>
              <a:rPr lang="en-GB" sz="1300" spc="-10" dirty="0" err="1">
                <a:solidFill>
                  <a:schemeClr val="tx1"/>
                </a:solidFill>
                <a:latin typeface="Arial" panose="020B0604020202020204" pitchFamily="34" charset="0"/>
                <a:cs typeface="Arial" panose="020B0604020202020204" pitchFamily="34" charset="0"/>
              </a:rPr>
              <a:t>Gillovic</a:t>
            </a:r>
            <a:r>
              <a:rPr lang="en-GB" sz="1300" spc="-10" dirty="0">
                <a:solidFill>
                  <a:schemeClr val="tx1"/>
                </a:solidFill>
                <a:latin typeface="Arial" panose="020B0604020202020204" pitchFamily="34" charset="0"/>
                <a:cs typeface="Arial" panose="020B0604020202020204" pitchFamily="34" charset="0"/>
              </a:rPr>
              <a:t>,</a:t>
            </a:r>
            <a:r>
              <a:rPr lang="en-GB" sz="1300" spc="-65" dirty="0">
                <a:solidFill>
                  <a:schemeClr val="tx1"/>
                </a:solidFill>
                <a:latin typeface="Arial" panose="020B0604020202020204" pitchFamily="34" charset="0"/>
                <a:cs typeface="Arial" panose="020B0604020202020204" pitchFamily="34" charset="0"/>
              </a:rPr>
              <a:t> </a:t>
            </a:r>
            <a:r>
              <a:rPr lang="en-GB" sz="1300" spc="-145" dirty="0">
                <a:solidFill>
                  <a:schemeClr val="tx1"/>
                </a:solidFill>
                <a:latin typeface="Arial" panose="020B0604020202020204" pitchFamily="34" charset="0"/>
                <a:cs typeface="Arial" panose="020B0604020202020204" pitchFamily="34" charset="0"/>
              </a:rPr>
              <a:t>B.,</a:t>
            </a:r>
            <a:r>
              <a:rPr lang="en-GB" sz="1300" spc="-60" dirty="0">
                <a:solidFill>
                  <a:schemeClr val="tx1"/>
                </a:solidFill>
                <a:latin typeface="Arial" panose="020B0604020202020204" pitchFamily="34" charset="0"/>
                <a:cs typeface="Arial" panose="020B0604020202020204" pitchFamily="34" charset="0"/>
              </a:rPr>
              <a:t> </a:t>
            </a:r>
            <a:r>
              <a:rPr lang="en-GB" sz="1300" spc="-50" dirty="0">
                <a:solidFill>
                  <a:schemeClr val="tx1"/>
                </a:solidFill>
                <a:latin typeface="Arial" panose="020B0604020202020204" pitchFamily="34" charset="0"/>
                <a:cs typeface="Arial" panose="020B0604020202020204" pitchFamily="34" charset="0"/>
              </a:rPr>
              <a:t>&amp;</a:t>
            </a:r>
            <a:r>
              <a:rPr lang="en-GB" sz="1300" spc="-85" dirty="0">
                <a:solidFill>
                  <a:schemeClr val="tx1"/>
                </a:solidFill>
                <a:latin typeface="Arial" panose="020B0604020202020204" pitchFamily="34" charset="0"/>
                <a:cs typeface="Arial" panose="020B0604020202020204" pitchFamily="34" charset="0"/>
              </a:rPr>
              <a:t> </a:t>
            </a:r>
            <a:r>
              <a:rPr lang="en-GB" sz="1300" spc="-10" dirty="0">
                <a:solidFill>
                  <a:schemeClr val="tx1"/>
                </a:solidFill>
                <a:latin typeface="Arial" panose="020B0604020202020204" pitchFamily="34" charset="0"/>
                <a:cs typeface="Arial" panose="020B0604020202020204" pitchFamily="34" charset="0"/>
              </a:rPr>
              <a:t>McIntosh,</a:t>
            </a:r>
            <a:r>
              <a:rPr lang="en-GB" sz="1300" spc="-65" dirty="0">
                <a:solidFill>
                  <a:schemeClr val="tx1"/>
                </a:solidFill>
                <a:latin typeface="Arial" panose="020B0604020202020204" pitchFamily="34" charset="0"/>
                <a:cs typeface="Arial" panose="020B0604020202020204" pitchFamily="34" charset="0"/>
              </a:rPr>
              <a:t> </a:t>
            </a:r>
            <a:r>
              <a:rPr lang="en-GB" sz="1300" spc="-85" dirty="0">
                <a:solidFill>
                  <a:schemeClr val="tx1"/>
                </a:solidFill>
                <a:latin typeface="Arial" panose="020B0604020202020204" pitchFamily="34" charset="0"/>
                <a:cs typeface="Arial" panose="020B0604020202020204" pitchFamily="34" charset="0"/>
              </a:rPr>
              <a:t>A.</a:t>
            </a:r>
            <a:r>
              <a:rPr lang="en-GB" sz="1300" spc="-114" dirty="0">
                <a:solidFill>
                  <a:schemeClr val="tx1"/>
                </a:solidFill>
                <a:latin typeface="Arial" panose="020B0604020202020204" pitchFamily="34" charset="0"/>
                <a:cs typeface="Arial" panose="020B0604020202020204" pitchFamily="34" charset="0"/>
              </a:rPr>
              <a:t> </a:t>
            </a:r>
            <a:r>
              <a:rPr lang="en-GB" sz="1300" spc="-50" dirty="0">
                <a:solidFill>
                  <a:schemeClr val="tx1"/>
                </a:solidFill>
                <a:latin typeface="Arial" panose="020B0604020202020204" pitchFamily="34" charset="0"/>
                <a:cs typeface="Arial" panose="020B0604020202020204" pitchFamily="34" charset="0"/>
              </a:rPr>
              <a:t>(2020).</a:t>
            </a:r>
            <a:r>
              <a:rPr lang="en-GB" sz="1300" spc="-120" dirty="0">
                <a:solidFill>
                  <a:schemeClr val="tx1"/>
                </a:solidFill>
                <a:latin typeface="Arial" panose="020B0604020202020204" pitchFamily="34" charset="0"/>
                <a:cs typeface="Arial" panose="020B0604020202020204" pitchFamily="34" charset="0"/>
              </a:rPr>
              <a:t> </a:t>
            </a:r>
            <a:r>
              <a:rPr lang="en-GB" sz="1300" dirty="0">
                <a:solidFill>
                  <a:schemeClr val="tx1"/>
                </a:solidFill>
                <a:latin typeface="Arial" panose="020B0604020202020204" pitchFamily="34" charset="0"/>
                <a:cs typeface="Arial" panose="020B0604020202020204" pitchFamily="34" charset="0"/>
              </a:rPr>
              <a:t>Accessibility</a:t>
            </a:r>
            <a:r>
              <a:rPr lang="en-GB" sz="1300" spc="-130" dirty="0">
                <a:solidFill>
                  <a:schemeClr val="tx1"/>
                </a:solidFill>
                <a:latin typeface="Arial" panose="020B0604020202020204" pitchFamily="34" charset="0"/>
                <a:cs typeface="Arial" panose="020B0604020202020204" pitchFamily="34" charset="0"/>
              </a:rPr>
              <a:t> </a:t>
            </a:r>
            <a:r>
              <a:rPr lang="en-GB" sz="1300" spc="-25" dirty="0">
                <a:solidFill>
                  <a:schemeClr val="tx1"/>
                </a:solidFill>
                <a:latin typeface="Arial" panose="020B0604020202020204" pitchFamily="34" charset="0"/>
                <a:cs typeface="Arial" panose="020B0604020202020204" pitchFamily="34" charset="0"/>
              </a:rPr>
              <a:t>and</a:t>
            </a:r>
            <a:r>
              <a:rPr lang="en-GB" sz="1300" spc="-130" dirty="0">
                <a:solidFill>
                  <a:schemeClr val="tx1"/>
                </a:solidFill>
                <a:latin typeface="Arial" panose="020B0604020202020204" pitchFamily="34" charset="0"/>
                <a:cs typeface="Arial" panose="020B0604020202020204" pitchFamily="34" charset="0"/>
              </a:rPr>
              <a:t> </a:t>
            </a:r>
            <a:r>
              <a:rPr lang="en-GB" sz="1300" dirty="0">
                <a:solidFill>
                  <a:schemeClr val="tx1"/>
                </a:solidFill>
                <a:latin typeface="Arial" panose="020B0604020202020204" pitchFamily="34" charset="0"/>
                <a:cs typeface="Arial" panose="020B0604020202020204" pitchFamily="34" charset="0"/>
              </a:rPr>
              <a:t>inclusive</a:t>
            </a:r>
            <a:r>
              <a:rPr lang="en-GB" sz="1300" spc="-60" dirty="0">
                <a:solidFill>
                  <a:schemeClr val="tx1"/>
                </a:solidFill>
                <a:latin typeface="Arial" panose="020B0604020202020204" pitchFamily="34" charset="0"/>
                <a:cs typeface="Arial" panose="020B0604020202020204" pitchFamily="34" charset="0"/>
              </a:rPr>
              <a:t> </a:t>
            </a:r>
            <a:r>
              <a:rPr lang="en-GB" sz="1300" dirty="0">
                <a:solidFill>
                  <a:schemeClr val="tx1"/>
                </a:solidFill>
                <a:latin typeface="Arial" panose="020B0604020202020204" pitchFamily="34" charset="0"/>
                <a:cs typeface="Arial" panose="020B0604020202020204" pitchFamily="34" charset="0"/>
              </a:rPr>
              <a:t>tourism</a:t>
            </a:r>
            <a:r>
              <a:rPr lang="en-GB" sz="1300" spc="-110" dirty="0">
                <a:solidFill>
                  <a:schemeClr val="tx1"/>
                </a:solidFill>
                <a:latin typeface="Arial" panose="020B0604020202020204" pitchFamily="34" charset="0"/>
                <a:cs typeface="Arial" panose="020B0604020202020204" pitchFamily="34" charset="0"/>
              </a:rPr>
              <a:t> </a:t>
            </a:r>
            <a:r>
              <a:rPr lang="en-GB" sz="1300" spc="-25" dirty="0">
                <a:solidFill>
                  <a:schemeClr val="tx1"/>
                </a:solidFill>
                <a:latin typeface="Arial" panose="020B0604020202020204" pitchFamily="34" charset="0"/>
                <a:cs typeface="Arial" panose="020B0604020202020204" pitchFamily="34" charset="0"/>
              </a:rPr>
              <a:t>development:</a:t>
            </a:r>
            <a:r>
              <a:rPr lang="en-GB" sz="1300" spc="-120" dirty="0">
                <a:solidFill>
                  <a:schemeClr val="tx1"/>
                </a:solidFill>
                <a:latin typeface="Arial" panose="020B0604020202020204" pitchFamily="34" charset="0"/>
                <a:cs typeface="Arial" panose="020B0604020202020204" pitchFamily="34" charset="0"/>
              </a:rPr>
              <a:t> </a:t>
            </a:r>
            <a:r>
              <a:rPr lang="en-GB" sz="1300" dirty="0">
                <a:solidFill>
                  <a:schemeClr val="tx1"/>
                </a:solidFill>
                <a:latin typeface="Arial" panose="020B0604020202020204" pitchFamily="34" charset="0"/>
                <a:cs typeface="Arial" panose="020B0604020202020204" pitchFamily="34" charset="0"/>
              </a:rPr>
              <a:t>Current</a:t>
            </a:r>
            <a:r>
              <a:rPr lang="en-GB" sz="1300" spc="-65" dirty="0">
                <a:solidFill>
                  <a:schemeClr val="tx1"/>
                </a:solidFill>
                <a:latin typeface="Arial" panose="020B0604020202020204" pitchFamily="34" charset="0"/>
                <a:cs typeface="Arial" panose="020B0604020202020204" pitchFamily="34" charset="0"/>
              </a:rPr>
              <a:t> </a:t>
            </a:r>
            <a:r>
              <a:rPr lang="en-GB" sz="1300" spc="-10" dirty="0">
                <a:solidFill>
                  <a:schemeClr val="tx1"/>
                </a:solidFill>
                <a:latin typeface="Arial" panose="020B0604020202020204" pitchFamily="34" charset="0"/>
                <a:cs typeface="Arial" panose="020B0604020202020204" pitchFamily="34" charset="0"/>
              </a:rPr>
              <a:t>state </a:t>
            </a:r>
            <a:r>
              <a:rPr lang="en-GB" sz="1300" spc="-25" dirty="0">
                <a:solidFill>
                  <a:schemeClr val="tx1"/>
                </a:solidFill>
                <a:latin typeface="Arial" panose="020B0604020202020204" pitchFamily="34" charset="0"/>
                <a:cs typeface="Arial" panose="020B0604020202020204" pitchFamily="34" charset="0"/>
              </a:rPr>
              <a:t>and</a:t>
            </a:r>
            <a:r>
              <a:rPr lang="en-GB" sz="1300" spc="-110" dirty="0">
                <a:solidFill>
                  <a:schemeClr val="tx1"/>
                </a:solidFill>
                <a:latin typeface="Arial" panose="020B0604020202020204" pitchFamily="34" charset="0"/>
                <a:cs typeface="Arial" panose="020B0604020202020204" pitchFamily="34" charset="0"/>
              </a:rPr>
              <a:t> </a:t>
            </a:r>
            <a:r>
              <a:rPr lang="en-GB" sz="1300" dirty="0">
                <a:solidFill>
                  <a:schemeClr val="tx1"/>
                </a:solidFill>
                <a:latin typeface="Arial" panose="020B0604020202020204" pitchFamily="34" charset="0"/>
                <a:cs typeface="Arial" panose="020B0604020202020204" pitchFamily="34" charset="0"/>
              </a:rPr>
              <a:t>future</a:t>
            </a:r>
            <a:r>
              <a:rPr lang="en-GB" sz="1300" spc="-29" dirty="0">
                <a:solidFill>
                  <a:schemeClr val="tx1"/>
                </a:solidFill>
                <a:latin typeface="Arial" panose="020B0604020202020204" pitchFamily="34" charset="0"/>
                <a:cs typeface="Arial" panose="020B0604020202020204" pitchFamily="34" charset="0"/>
              </a:rPr>
              <a:t> </a:t>
            </a:r>
            <a:r>
              <a:rPr lang="en-GB" sz="1300" spc="-60" dirty="0">
                <a:solidFill>
                  <a:schemeClr val="tx1"/>
                </a:solidFill>
                <a:latin typeface="Arial" panose="020B0604020202020204" pitchFamily="34" charset="0"/>
                <a:cs typeface="Arial" panose="020B0604020202020204" pitchFamily="34" charset="0"/>
              </a:rPr>
              <a:t>agenda.</a:t>
            </a:r>
            <a:r>
              <a:rPr lang="en-GB" sz="1300" spc="-90" dirty="0">
                <a:solidFill>
                  <a:schemeClr val="tx1"/>
                </a:solidFill>
                <a:latin typeface="Arial" panose="020B0604020202020204" pitchFamily="34" charset="0"/>
                <a:cs typeface="Arial" panose="020B0604020202020204" pitchFamily="34" charset="0"/>
              </a:rPr>
              <a:t> </a:t>
            </a:r>
            <a:r>
              <a:rPr lang="en-GB" sz="1300" i="1" spc="-20" dirty="0">
                <a:solidFill>
                  <a:schemeClr val="tx1"/>
                </a:solidFill>
                <a:latin typeface="Arial" panose="020B0604020202020204" pitchFamily="34" charset="0"/>
                <a:cs typeface="Arial" panose="020B0604020202020204" pitchFamily="34" charset="0"/>
              </a:rPr>
              <a:t>Sustainability</a:t>
            </a:r>
            <a:r>
              <a:rPr lang="en-GB" sz="1300" spc="-20" dirty="0">
                <a:solidFill>
                  <a:schemeClr val="tx1"/>
                </a:solidFill>
                <a:latin typeface="Arial" panose="020B0604020202020204" pitchFamily="34" charset="0"/>
                <a:cs typeface="Arial" panose="020B0604020202020204" pitchFamily="34" charset="0"/>
              </a:rPr>
              <a:t>,</a:t>
            </a:r>
            <a:r>
              <a:rPr lang="en-GB" sz="1300" spc="-29" dirty="0">
                <a:solidFill>
                  <a:schemeClr val="tx1"/>
                </a:solidFill>
                <a:latin typeface="Arial" panose="020B0604020202020204" pitchFamily="34" charset="0"/>
                <a:cs typeface="Arial" panose="020B0604020202020204" pitchFamily="34" charset="0"/>
              </a:rPr>
              <a:t> </a:t>
            </a:r>
            <a:r>
              <a:rPr lang="en-GB" sz="1300" i="1" spc="-110" dirty="0">
                <a:solidFill>
                  <a:schemeClr val="tx1"/>
                </a:solidFill>
                <a:latin typeface="Arial" panose="020B0604020202020204" pitchFamily="34" charset="0"/>
                <a:cs typeface="Arial" panose="020B0604020202020204" pitchFamily="34" charset="0"/>
              </a:rPr>
              <a:t>12</a:t>
            </a:r>
            <a:r>
              <a:rPr lang="en-GB" sz="1300" spc="-110" dirty="0">
                <a:solidFill>
                  <a:schemeClr val="tx1"/>
                </a:solidFill>
                <a:latin typeface="Arial" panose="020B0604020202020204" pitchFamily="34" charset="0"/>
                <a:cs typeface="Arial" panose="020B0604020202020204" pitchFamily="34" charset="0"/>
              </a:rPr>
              <a:t>(22),</a:t>
            </a:r>
            <a:r>
              <a:rPr lang="en-GB" sz="1300" spc="-29" dirty="0">
                <a:solidFill>
                  <a:schemeClr val="tx1"/>
                </a:solidFill>
                <a:latin typeface="Arial" panose="020B0604020202020204" pitchFamily="34" charset="0"/>
                <a:cs typeface="Arial" panose="020B0604020202020204" pitchFamily="34" charset="0"/>
              </a:rPr>
              <a:t> </a:t>
            </a:r>
            <a:r>
              <a:rPr lang="en-GB" sz="1300" spc="-85" dirty="0">
                <a:solidFill>
                  <a:schemeClr val="tx1"/>
                </a:solidFill>
                <a:latin typeface="Arial" panose="020B0604020202020204" pitchFamily="34" charset="0"/>
                <a:cs typeface="Arial" panose="020B0604020202020204" pitchFamily="34" charset="0"/>
              </a:rPr>
              <a:t>9722.</a:t>
            </a:r>
            <a:r>
              <a:rPr lang="en-GB" sz="1300" spc="-90" dirty="0">
                <a:solidFill>
                  <a:schemeClr val="tx1"/>
                </a:solidFill>
                <a:latin typeface="Arial" panose="020B0604020202020204" pitchFamily="34" charset="0"/>
                <a:cs typeface="Arial" panose="020B0604020202020204" pitchFamily="34" charset="0"/>
              </a:rPr>
              <a:t> </a:t>
            </a:r>
            <a:r>
              <a:rPr lang="en-GB" sz="1300" spc="-10"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https://doi.org/10.3390/su12229722</a:t>
            </a:r>
            <a:endParaRPr lang="en-GB" sz="1300" dirty="0">
              <a:solidFill>
                <a:schemeClr val="tx1"/>
              </a:solidFill>
              <a:latin typeface="Arial" panose="020B0604020202020204" pitchFamily="34" charset="0"/>
              <a:cs typeface="Arial" panose="020B0604020202020204" pitchFamily="34" charset="0"/>
            </a:endParaRPr>
          </a:p>
          <a:p>
            <a:pPr>
              <a:lnSpc>
                <a:spcPct val="150000"/>
              </a:lnSpc>
              <a:spcBef>
                <a:spcPts val="15"/>
              </a:spcBef>
            </a:pPr>
            <a:endParaRPr lang="en-GB" sz="1300" dirty="0">
              <a:solidFill>
                <a:schemeClr val="tx1"/>
              </a:solidFill>
              <a:latin typeface="Arial" panose="020B0604020202020204" pitchFamily="34" charset="0"/>
              <a:cs typeface="Arial" panose="020B0604020202020204" pitchFamily="34" charset="0"/>
            </a:endParaRPr>
          </a:p>
          <a:p>
            <a:pPr marL="21590" marR="255916">
              <a:lnSpc>
                <a:spcPct val="150000"/>
              </a:lnSpc>
            </a:pPr>
            <a:r>
              <a:rPr lang="en-GB" sz="1300" dirty="0">
                <a:solidFill>
                  <a:schemeClr val="tx1"/>
                </a:solidFill>
                <a:latin typeface="Arial" panose="020B0604020202020204" pitchFamily="34" charset="0"/>
                <a:cs typeface="Arial" panose="020B0604020202020204" pitchFamily="34" charset="0"/>
              </a:rPr>
              <a:t>Hall,</a:t>
            </a:r>
            <a:r>
              <a:rPr lang="en-GB" sz="1300" spc="-56" dirty="0">
                <a:solidFill>
                  <a:schemeClr val="tx1"/>
                </a:solidFill>
                <a:latin typeface="Arial" panose="020B0604020202020204" pitchFamily="34" charset="0"/>
                <a:cs typeface="Arial" panose="020B0604020202020204" pitchFamily="34" charset="0"/>
              </a:rPr>
              <a:t> </a:t>
            </a:r>
            <a:r>
              <a:rPr lang="en-GB" sz="1300" spc="-160" dirty="0">
                <a:solidFill>
                  <a:schemeClr val="tx1"/>
                </a:solidFill>
                <a:latin typeface="Arial" panose="020B0604020202020204" pitchFamily="34" charset="0"/>
                <a:cs typeface="Arial" panose="020B0604020202020204" pitchFamily="34" charset="0"/>
              </a:rPr>
              <a:t>C.</a:t>
            </a:r>
            <a:r>
              <a:rPr lang="en-GB" sz="1300" spc="-105" dirty="0">
                <a:solidFill>
                  <a:schemeClr val="tx1"/>
                </a:solidFill>
                <a:latin typeface="Arial" panose="020B0604020202020204" pitchFamily="34" charset="0"/>
                <a:cs typeface="Arial" panose="020B0604020202020204" pitchFamily="34" charset="0"/>
              </a:rPr>
              <a:t> </a:t>
            </a:r>
            <a:r>
              <a:rPr lang="en-GB" sz="1300" spc="-85" dirty="0">
                <a:solidFill>
                  <a:schemeClr val="tx1"/>
                </a:solidFill>
                <a:latin typeface="Arial" panose="020B0604020202020204" pitchFamily="34" charset="0"/>
                <a:cs typeface="Arial" panose="020B0604020202020204" pitchFamily="34" charset="0"/>
              </a:rPr>
              <a:t>M.</a:t>
            </a:r>
            <a:r>
              <a:rPr lang="en-GB" sz="1300" spc="-110" dirty="0">
                <a:solidFill>
                  <a:schemeClr val="tx1"/>
                </a:solidFill>
                <a:latin typeface="Arial" panose="020B0604020202020204" pitchFamily="34" charset="0"/>
                <a:cs typeface="Arial" panose="020B0604020202020204" pitchFamily="34" charset="0"/>
              </a:rPr>
              <a:t> </a:t>
            </a:r>
            <a:r>
              <a:rPr lang="en-GB" sz="1300" spc="-80" dirty="0">
                <a:solidFill>
                  <a:schemeClr val="tx1"/>
                </a:solidFill>
                <a:latin typeface="Arial" panose="020B0604020202020204" pitchFamily="34" charset="0"/>
                <a:cs typeface="Arial" panose="020B0604020202020204" pitchFamily="34" charset="0"/>
              </a:rPr>
              <a:t>(2019).</a:t>
            </a:r>
            <a:r>
              <a:rPr lang="en-GB" sz="1300" spc="-110" dirty="0">
                <a:solidFill>
                  <a:schemeClr val="tx1"/>
                </a:solidFill>
                <a:latin typeface="Arial" panose="020B0604020202020204" pitchFamily="34" charset="0"/>
                <a:cs typeface="Arial" panose="020B0604020202020204" pitchFamily="34" charset="0"/>
              </a:rPr>
              <a:t> </a:t>
            </a:r>
            <a:r>
              <a:rPr lang="en-GB" sz="1300" spc="-10" dirty="0">
                <a:solidFill>
                  <a:schemeClr val="tx1"/>
                </a:solidFill>
                <a:latin typeface="Arial" panose="020B0604020202020204" pitchFamily="34" charset="0"/>
                <a:cs typeface="Arial" panose="020B0604020202020204" pitchFamily="34" charset="0"/>
              </a:rPr>
              <a:t>Constructing</a:t>
            </a:r>
            <a:r>
              <a:rPr lang="en-GB" sz="1300" spc="-70" dirty="0">
                <a:solidFill>
                  <a:schemeClr val="tx1"/>
                </a:solidFill>
                <a:latin typeface="Arial" panose="020B0604020202020204" pitchFamily="34" charset="0"/>
                <a:cs typeface="Arial" panose="020B0604020202020204" pitchFamily="34" charset="0"/>
              </a:rPr>
              <a:t> </a:t>
            </a:r>
            <a:r>
              <a:rPr lang="en-GB" sz="1300" spc="-10" dirty="0">
                <a:solidFill>
                  <a:schemeClr val="tx1"/>
                </a:solidFill>
                <a:latin typeface="Arial" panose="020B0604020202020204" pitchFamily="34" charset="0"/>
                <a:cs typeface="Arial" panose="020B0604020202020204" pitchFamily="34" charset="0"/>
              </a:rPr>
              <a:t>sustainable</a:t>
            </a:r>
            <a:r>
              <a:rPr lang="en-GB" sz="1300" spc="-50" dirty="0">
                <a:solidFill>
                  <a:schemeClr val="tx1"/>
                </a:solidFill>
                <a:latin typeface="Arial" panose="020B0604020202020204" pitchFamily="34" charset="0"/>
                <a:cs typeface="Arial" panose="020B0604020202020204" pitchFamily="34" charset="0"/>
              </a:rPr>
              <a:t> </a:t>
            </a:r>
            <a:r>
              <a:rPr lang="en-GB" sz="1300" dirty="0">
                <a:solidFill>
                  <a:schemeClr val="tx1"/>
                </a:solidFill>
                <a:latin typeface="Arial" panose="020B0604020202020204" pitchFamily="34" charset="0"/>
                <a:cs typeface="Arial" panose="020B0604020202020204" pitchFamily="34" charset="0"/>
              </a:rPr>
              <a:t>tourism</a:t>
            </a:r>
            <a:r>
              <a:rPr lang="en-GB" sz="1300" spc="-100" dirty="0">
                <a:solidFill>
                  <a:schemeClr val="tx1"/>
                </a:solidFill>
                <a:latin typeface="Arial" panose="020B0604020202020204" pitchFamily="34" charset="0"/>
                <a:cs typeface="Arial" panose="020B0604020202020204" pitchFamily="34" charset="0"/>
              </a:rPr>
              <a:t> </a:t>
            </a:r>
            <a:r>
              <a:rPr lang="en-GB" sz="1300" spc="-25" dirty="0">
                <a:solidFill>
                  <a:schemeClr val="tx1"/>
                </a:solidFill>
                <a:latin typeface="Arial" panose="020B0604020202020204" pitchFamily="34" charset="0"/>
                <a:cs typeface="Arial" panose="020B0604020202020204" pitchFamily="34" charset="0"/>
              </a:rPr>
              <a:t>development:</a:t>
            </a:r>
            <a:r>
              <a:rPr lang="en-GB" sz="1300" spc="-110" dirty="0">
                <a:solidFill>
                  <a:schemeClr val="tx1"/>
                </a:solidFill>
                <a:latin typeface="Arial" panose="020B0604020202020204" pitchFamily="34" charset="0"/>
                <a:cs typeface="Arial" panose="020B0604020202020204" pitchFamily="34" charset="0"/>
              </a:rPr>
              <a:t> </a:t>
            </a:r>
            <a:r>
              <a:rPr lang="en-GB" sz="1300" spc="-65" dirty="0">
                <a:solidFill>
                  <a:schemeClr val="tx1"/>
                </a:solidFill>
                <a:latin typeface="Arial" panose="020B0604020202020204" pitchFamily="34" charset="0"/>
                <a:cs typeface="Arial" panose="020B0604020202020204" pitchFamily="34" charset="0"/>
              </a:rPr>
              <a:t>The</a:t>
            </a:r>
            <a:r>
              <a:rPr lang="en-GB" sz="1300" spc="-50" dirty="0">
                <a:solidFill>
                  <a:schemeClr val="tx1"/>
                </a:solidFill>
                <a:latin typeface="Arial" panose="020B0604020202020204" pitchFamily="34" charset="0"/>
                <a:cs typeface="Arial" panose="020B0604020202020204" pitchFamily="34" charset="0"/>
              </a:rPr>
              <a:t> </a:t>
            </a:r>
            <a:r>
              <a:rPr lang="en-GB" sz="1300" spc="-10" dirty="0">
                <a:solidFill>
                  <a:schemeClr val="tx1"/>
                </a:solidFill>
                <a:latin typeface="Arial" panose="020B0604020202020204" pitchFamily="34" charset="0"/>
                <a:cs typeface="Arial" panose="020B0604020202020204" pitchFamily="34" charset="0"/>
              </a:rPr>
              <a:t>2030</a:t>
            </a:r>
            <a:r>
              <a:rPr lang="en-GB" sz="1300" spc="-105" dirty="0">
                <a:solidFill>
                  <a:schemeClr val="tx1"/>
                </a:solidFill>
                <a:latin typeface="Arial" panose="020B0604020202020204" pitchFamily="34" charset="0"/>
                <a:cs typeface="Arial" panose="020B0604020202020204" pitchFamily="34" charset="0"/>
              </a:rPr>
              <a:t> </a:t>
            </a:r>
            <a:r>
              <a:rPr lang="en-GB" sz="1300" spc="-56" dirty="0">
                <a:solidFill>
                  <a:schemeClr val="tx1"/>
                </a:solidFill>
                <a:latin typeface="Arial" panose="020B0604020202020204" pitchFamily="34" charset="0"/>
                <a:cs typeface="Arial" panose="020B0604020202020204" pitchFamily="34" charset="0"/>
              </a:rPr>
              <a:t>agenda</a:t>
            </a:r>
            <a:r>
              <a:rPr lang="en-GB" sz="1300" spc="-50" dirty="0">
                <a:solidFill>
                  <a:schemeClr val="tx1"/>
                </a:solidFill>
                <a:latin typeface="Arial" panose="020B0604020202020204" pitchFamily="34" charset="0"/>
                <a:cs typeface="Arial" panose="020B0604020202020204" pitchFamily="34" charset="0"/>
              </a:rPr>
              <a:t> </a:t>
            </a:r>
            <a:r>
              <a:rPr lang="en-GB" sz="1300" spc="-25" dirty="0">
                <a:solidFill>
                  <a:schemeClr val="tx1"/>
                </a:solidFill>
                <a:latin typeface="Arial" panose="020B0604020202020204" pitchFamily="34" charset="0"/>
                <a:cs typeface="Arial" panose="020B0604020202020204" pitchFamily="34" charset="0"/>
              </a:rPr>
              <a:t>and</a:t>
            </a:r>
            <a:r>
              <a:rPr lang="en-GB" sz="1300" spc="-120" dirty="0">
                <a:solidFill>
                  <a:schemeClr val="tx1"/>
                </a:solidFill>
                <a:latin typeface="Arial" panose="020B0604020202020204" pitchFamily="34" charset="0"/>
                <a:cs typeface="Arial" panose="020B0604020202020204" pitchFamily="34" charset="0"/>
              </a:rPr>
              <a:t> </a:t>
            </a:r>
            <a:r>
              <a:rPr lang="en-GB" sz="1300" spc="-25" dirty="0">
                <a:solidFill>
                  <a:schemeClr val="tx1"/>
                </a:solidFill>
                <a:latin typeface="Arial" panose="020B0604020202020204" pitchFamily="34" charset="0"/>
                <a:cs typeface="Arial" panose="020B0604020202020204" pitchFamily="34" charset="0"/>
              </a:rPr>
              <a:t>the </a:t>
            </a:r>
            <a:r>
              <a:rPr lang="en-GB" sz="1300" spc="-10" dirty="0">
                <a:solidFill>
                  <a:schemeClr val="tx1"/>
                </a:solidFill>
                <a:latin typeface="Arial" panose="020B0604020202020204" pitchFamily="34" charset="0"/>
                <a:cs typeface="Arial" panose="020B0604020202020204" pitchFamily="34" charset="0"/>
              </a:rPr>
              <a:t>managerial</a:t>
            </a:r>
            <a:r>
              <a:rPr lang="en-GB" sz="1300" spc="-45" dirty="0">
                <a:solidFill>
                  <a:schemeClr val="tx1"/>
                </a:solidFill>
                <a:latin typeface="Arial" panose="020B0604020202020204" pitchFamily="34" charset="0"/>
                <a:cs typeface="Arial" panose="020B0604020202020204" pitchFamily="34" charset="0"/>
              </a:rPr>
              <a:t> </a:t>
            </a:r>
            <a:r>
              <a:rPr lang="en-GB" sz="1300" spc="-40" dirty="0">
                <a:solidFill>
                  <a:schemeClr val="tx1"/>
                </a:solidFill>
                <a:latin typeface="Arial" panose="020B0604020202020204" pitchFamily="34" charset="0"/>
                <a:cs typeface="Arial" panose="020B0604020202020204" pitchFamily="34" charset="0"/>
              </a:rPr>
              <a:t>ecology</a:t>
            </a:r>
            <a:r>
              <a:rPr lang="en-GB" sz="1300" spc="-130" dirty="0">
                <a:solidFill>
                  <a:schemeClr val="tx1"/>
                </a:solidFill>
                <a:latin typeface="Arial" panose="020B0604020202020204" pitchFamily="34" charset="0"/>
                <a:cs typeface="Arial" panose="020B0604020202020204" pitchFamily="34" charset="0"/>
              </a:rPr>
              <a:t> </a:t>
            </a:r>
            <a:r>
              <a:rPr lang="en-GB" sz="1300" dirty="0">
                <a:solidFill>
                  <a:schemeClr val="tx1"/>
                </a:solidFill>
                <a:latin typeface="Arial" panose="020B0604020202020204" pitchFamily="34" charset="0"/>
                <a:cs typeface="Arial" panose="020B0604020202020204" pitchFamily="34" charset="0"/>
              </a:rPr>
              <a:t>of</a:t>
            </a:r>
            <a:r>
              <a:rPr lang="en-GB" sz="1300" spc="-45" dirty="0">
                <a:solidFill>
                  <a:schemeClr val="tx1"/>
                </a:solidFill>
                <a:latin typeface="Arial" panose="020B0604020202020204" pitchFamily="34" charset="0"/>
                <a:cs typeface="Arial" panose="020B0604020202020204" pitchFamily="34" charset="0"/>
              </a:rPr>
              <a:t> </a:t>
            </a:r>
            <a:r>
              <a:rPr lang="en-GB" sz="1300" spc="-10" dirty="0">
                <a:solidFill>
                  <a:schemeClr val="tx1"/>
                </a:solidFill>
                <a:latin typeface="Arial" panose="020B0604020202020204" pitchFamily="34" charset="0"/>
                <a:cs typeface="Arial" panose="020B0604020202020204" pitchFamily="34" charset="0"/>
              </a:rPr>
              <a:t>sustainable</a:t>
            </a:r>
            <a:r>
              <a:rPr lang="en-GB" sz="1300" spc="-65" dirty="0">
                <a:solidFill>
                  <a:schemeClr val="tx1"/>
                </a:solidFill>
                <a:latin typeface="Arial" panose="020B0604020202020204" pitchFamily="34" charset="0"/>
                <a:cs typeface="Arial" panose="020B0604020202020204" pitchFamily="34" charset="0"/>
              </a:rPr>
              <a:t> </a:t>
            </a:r>
            <a:r>
              <a:rPr lang="en-GB" sz="1300" dirty="0">
                <a:solidFill>
                  <a:schemeClr val="tx1"/>
                </a:solidFill>
                <a:latin typeface="Arial" panose="020B0604020202020204" pitchFamily="34" charset="0"/>
                <a:cs typeface="Arial" panose="020B0604020202020204" pitchFamily="34" charset="0"/>
              </a:rPr>
              <a:t>tourism.</a:t>
            </a:r>
            <a:r>
              <a:rPr lang="en-GB" sz="1300" spc="-120" dirty="0">
                <a:solidFill>
                  <a:schemeClr val="tx1"/>
                </a:solidFill>
                <a:latin typeface="Arial" panose="020B0604020202020204" pitchFamily="34" charset="0"/>
                <a:cs typeface="Arial" panose="020B0604020202020204" pitchFamily="34" charset="0"/>
              </a:rPr>
              <a:t> </a:t>
            </a:r>
            <a:r>
              <a:rPr lang="en-GB" sz="1300" i="1" spc="-60" dirty="0">
                <a:solidFill>
                  <a:schemeClr val="tx1"/>
                </a:solidFill>
                <a:latin typeface="Arial" panose="020B0604020202020204" pitchFamily="34" charset="0"/>
                <a:cs typeface="Arial" panose="020B0604020202020204" pitchFamily="34" charset="0"/>
              </a:rPr>
              <a:t>Journal</a:t>
            </a:r>
            <a:r>
              <a:rPr lang="en-GB" sz="1300" i="1" spc="-56" dirty="0">
                <a:solidFill>
                  <a:schemeClr val="tx1"/>
                </a:solidFill>
                <a:latin typeface="Arial" panose="020B0604020202020204" pitchFamily="34" charset="0"/>
                <a:cs typeface="Arial" panose="020B0604020202020204" pitchFamily="34" charset="0"/>
              </a:rPr>
              <a:t> </a:t>
            </a:r>
            <a:r>
              <a:rPr lang="en-GB" sz="1300" i="1" spc="-29" dirty="0">
                <a:solidFill>
                  <a:schemeClr val="tx1"/>
                </a:solidFill>
                <a:latin typeface="Arial" panose="020B0604020202020204" pitchFamily="34" charset="0"/>
                <a:cs typeface="Arial" panose="020B0604020202020204" pitchFamily="34" charset="0"/>
              </a:rPr>
              <a:t>of</a:t>
            </a:r>
            <a:r>
              <a:rPr lang="en-GB" sz="1300" i="1" spc="-60" dirty="0">
                <a:solidFill>
                  <a:schemeClr val="tx1"/>
                </a:solidFill>
                <a:latin typeface="Arial" panose="020B0604020202020204" pitchFamily="34" charset="0"/>
                <a:cs typeface="Arial" panose="020B0604020202020204" pitchFamily="34" charset="0"/>
              </a:rPr>
              <a:t> </a:t>
            </a:r>
            <a:r>
              <a:rPr lang="en-GB" sz="1300" i="1" spc="-40" dirty="0">
                <a:solidFill>
                  <a:schemeClr val="tx1"/>
                </a:solidFill>
                <a:latin typeface="Arial" panose="020B0604020202020204" pitchFamily="34" charset="0"/>
                <a:cs typeface="Arial" panose="020B0604020202020204" pitchFamily="34" charset="0"/>
              </a:rPr>
              <a:t>Sustainable</a:t>
            </a:r>
            <a:r>
              <a:rPr lang="en-GB" sz="1300" i="1" spc="-80" dirty="0">
                <a:solidFill>
                  <a:schemeClr val="tx1"/>
                </a:solidFill>
                <a:latin typeface="Arial" panose="020B0604020202020204" pitchFamily="34" charset="0"/>
                <a:cs typeface="Arial" panose="020B0604020202020204" pitchFamily="34" charset="0"/>
              </a:rPr>
              <a:t> </a:t>
            </a:r>
            <a:r>
              <a:rPr lang="en-GB" sz="1300" i="1" spc="-50" dirty="0">
                <a:solidFill>
                  <a:schemeClr val="tx1"/>
                </a:solidFill>
                <a:latin typeface="Arial" panose="020B0604020202020204" pitchFamily="34" charset="0"/>
                <a:cs typeface="Arial" panose="020B0604020202020204" pitchFamily="34" charset="0"/>
              </a:rPr>
              <a:t>Tourism</a:t>
            </a:r>
            <a:r>
              <a:rPr lang="en-GB" sz="1300" spc="-50" dirty="0">
                <a:solidFill>
                  <a:schemeClr val="tx1"/>
                </a:solidFill>
                <a:latin typeface="Arial" panose="020B0604020202020204" pitchFamily="34" charset="0"/>
                <a:cs typeface="Arial" panose="020B0604020202020204" pitchFamily="34" charset="0"/>
              </a:rPr>
              <a:t>,</a:t>
            </a:r>
            <a:r>
              <a:rPr lang="en-GB" sz="1300" spc="-60" dirty="0">
                <a:solidFill>
                  <a:schemeClr val="tx1"/>
                </a:solidFill>
                <a:latin typeface="Arial" panose="020B0604020202020204" pitchFamily="34" charset="0"/>
                <a:cs typeface="Arial" panose="020B0604020202020204" pitchFamily="34" charset="0"/>
              </a:rPr>
              <a:t> </a:t>
            </a:r>
            <a:r>
              <a:rPr lang="en-GB" sz="1300" i="1" spc="-105" dirty="0">
                <a:solidFill>
                  <a:schemeClr val="tx1"/>
                </a:solidFill>
                <a:latin typeface="Arial" panose="020B0604020202020204" pitchFamily="34" charset="0"/>
                <a:cs typeface="Arial" panose="020B0604020202020204" pitchFamily="34" charset="0"/>
              </a:rPr>
              <a:t>27</a:t>
            </a:r>
            <a:r>
              <a:rPr lang="en-GB" sz="1300" spc="-105" dirty="0">
                <a:solidFill>
                  <a:schemeClr val="tx1"/>
                </a:solidFill>
                <a:latin typeface="Arial" panose="020B0604020202020204" pitchFamily="34" charset="0"/>
                <a:cs typeface="Arial" panose="020B0604020202020204" pitchFamily="34" charset="0"/>
              </a:rPr>
              <a:t>(7),</a:t>
            </a:r>
            <a:r>
              <a:rPr lang="en-GB" sz="1300" spc="-65" dirty="0">
                <a:solidFill>
                  <a:schemeClr val="tx1"/>
                </a:solidFill>
                <a:latin typeface="Arial" panose="020B0604020202020204" pitchFamily="34" charset="0"/>
                <a:cs typeface="Arial" panose="020B0604020202020204" pitchFamily="34" charset="0"/>
              </a:rPr>
              <a:t> </a:t>
            </a:r>
            <a:r>
              <a:rPr lang="en-GB" sz="1300" spc="-40" dirty="0">
                <a:solidFill>
                  <a:schemeClr val="tx1"/>
                </a:solidFill>
                <a:latin typeface="Arial" panose="020B0604020202020204" pitchFamily="34" charset="0"/>
                <a:cs typeface="Arial" panose="020B0604020202020204" pitchFamily="34" charset="0"/>
              </a:rPr>
              <a:t>1044–1060. </a:t>
            </a:r>
            <a:r>
              <a:rPr lang="en-GB" sz="1300" spc="-29" dirty="0">
                <a:solidFill>
                  <a:schemeClr val="tx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https://doi.org/10.1080/09669582.2018.1560456</a:t>
            </a:r>
            <a:endParaRPr lang="en-GB" sz="1300" dirty="0">
              <a:solidFill>
                <a:schemeClr val="tx1"/>
              </a:solidFill>
              <a:latin typeface="Arial" panose="020B0604020202020204" pitchFamily="34" charset="0"/>
              <a:cs typeface="Arial" panose="020B0604020202020204" pitchFamily="34" charset="0"/>
            </a:endParaRPr>
          </a:p>
          <a:p>
            <a:pPr>
              <a:lnSpc>
                <a:spcPct val="150000"/>
              </a:lnSpc>
              <a:spcBef>
                <a:spcPts val="56"/>
              </a:spcBef>
            </a:pPr>
            <a:endParaRPr lang="en-GB" sz="1300" dirty="0">
              <a:solidFill>
                <a:schemeClr val="tx1"/>
              </a:solidFill>
              <a:latin typeface="Arial" panose="020B0604020202020204" pitchFamily="34" charset="0"/>
              <a:cs typeface="Arial" panose="020B0604020202020204" pitchFamily="34" charset="0"/>
            </a:endParaRPr>
          </a:p>
          <a:p>
            <a:pPr marL="21590" marR="1132260">
              <a:lnSpc>
                <a:spcPct val="150000"/>
              </a:lnSpc>
            </a:pPr>
            <a:r>
              <a:rPr lang="en-GB" sz="1300" spc="-10" dirty="0">
                <a:solidFill>
                  <a:schemeClr val="tx1"/>
                </a:solidFill>
                <a:latin typeface="Arial" panose="020B0604020202020204" pitchFamily="34" charset="0"/>
                <a:cs typeface="Arial" panose="020B0604020202020204" pitchFamily="34" charset="0"/>
              </a:rPr>
              <a:t>Hootsuite.</a:t>
            </a:r>
            <a:r>
              <a:rPr lang="en-GB" sz="1300" spc="-120" dirty="0">
                <a:solidFill>
                  <a:schemeClr val="tx1"/>
                </a:solidFill>
                <a:latin typeface="Arial" panose="020B0604020202020204" pitchFamily="34" charset="0"/>
                <a:cs typeface="Arial" panose="020B0604020202020204" pitchFamily="34" charset="0"/>
              </a:rPr>
              <a:t> </a:t>
            </a:r>
            <a:r>
              <a:rPr lang="en-GB" sz="1300" spc="-60" dirty="0">
                <a:solidFill>
                  <a:schemeClr val="tx1"/>
                </a:solidFill>
                <a:latin typeface="Arial" panose="020B0604020202020204" pitchFamily="34" charset="0"/>
                <a:cs typeface="Arial" panose="020B0604020202020204" pitchFamily="34" charset="0"/>
              </a:rPr>
              <a:t>(2022).</a:t>
            </a:r>
            <a:r>
              <a:rPr lang="en-GB" sz="1300" spc="-120" dirty="0">
                <a:solidFill>
                  <a:schemeClr val="tx1"/>
                </a:solidFill>
                <a:latin typeface="Arial" panose="020B0604020202020204" pitchFamily="34" charset="0"/>
                <a:cs typeface="Arial" panose="020B0604020202020204" pitchFamily="34" charset="0"/>
              </a:rPr>
              <a:t> </a:t>
            </a:r>
            <a:r>
              <a:rPr lang="en-GB" sz="1300" i="1" spc="-56" dirty="0">
                <a:solidFill>
                  <a:schemeClr val="tx1"/>
                </a:solidFill>
                <a:latin typeface="Arial" panose="020B0604020202020204" pitchFamily="34" charset="0"/>
                <a:cs typeface="Arial" panose="020B0604020202020204" pitchFamily="34" charset="0"/>
              </a:rPr>
              <a:t>Social </a:t>
            </a:r>
            <a:r>
              <a:rPr lang="en-GB" sz="1300" i="1" spc="-50" dirty="0">
                <a:solidFill>
                  <a:schemeClr val="tx1"/>
                </a:solidFill>
                <a:latin typeface="Arial" panose="020B0604020202020204" pitchFamily="34" charset="0"/>
                <a:cs typeface="Arial" panose="020B0604020202020204" pitchFamily="34" charset="0"/>
              </a:rPr>
              <a:t>media</a:t>
            </a:r>
            <a:r>
              <a:rPr lang="en-GB" sz="1300" i="1" spc="-80" dirty="0">
                <a:solidFill>
                  <a:schemeClr val="tx1"/>
                </a:solidFill>
                <a:latin typeface="Arial" panose="020B0604020202020204" pitchFamily="34" charset="0"/>
                <a:cs typeface="Arial" panose="020B0604020202020204" pitchFamily="34" charset="0"/>
              </a:rPr>
              <a:t> </a:t>
            </a:r>
            <a:r>
              <a:rPr lang="en-GB" sz="1300" i="1" spc="-20" dirty="0">
                <a:solidFill>
                  <a:schemeClr val="tx1"/>
                </a:solidFill>
                <a:latin typeface="Arial" panose="020B0604020202020204" pitchFamily="34" charset="0"/>
                <a:cs typeface="Arial" panose="020B0604020202020204" pitchFamily="34" charset="0"/>
              </a:rPr>
              <a:t>marketing</a:t>
            </a:r>
            <a:r>
              <a:rPr lang="en-GB" sz="1300" i="1" spc="-95" dirty="0">
                <a:solidFill>
                  <a:schemeClr val="tx1"/>
                </a:solidFill>
                <a:latin typeface="Arial" panose="020B0604020202020204" pitchFamily="34" charset="0"/>
                <a:cs typeface="Arial" panose="020B0604020202020204" pitchFamily="34" charset="0"/>
              </a:rPr>
              <a:t> </a:t>
            </a:r>
            <a:r>
              <a:rPr lang="en-GB" sz="1300" i="1" spc="-90" dirty="0">
                <a:solidFill>
                  <a:schemeClr val="tx1"/>
                </a:solidFill>
                <a:latin typeface="Arial" panose="020B0604020202020204" pitchFamily="34" charset="0"/>
                <a:cs typeface="Arial" panose="020B0604020202020204" pitchFamily="34" charset="0"/>
              </a:rPr>
              <a:t>&amp;</a:t>
            </a:r>
            <a:r>
              <a:rPr lang="en-GB" sz="1300" i="1" spc="-105" dirty="0">
                <a:solidFill>
                  <a:schemeClr val="tx1"/>
                </a:solidFill>
                <a:latin typeface="Arial" panose="020B0604020202020204" pitchFamily="34" charset="0"/>
                <a:cs typeface="Arial" panose="020B0604020202020204" pitchFamily="34" charset="0"/>
              </a:rPr>
              <a:t> </a:t>
            </a:r>
            <a:r>
              <a:rPr lang="en-GB" sz="1300" i="1" spc="-45" dirty="0">
                <a:solidFill>
                  <a:schemeClr val="tx1"/>
                </a:solidFill>
                <a:latin typeface="Arial" panose="020B0604020202020204" pitchFamily="34" charset="0"/>
                <a:cs typeface="Arial" panose="020B0604020202020204" pitchFamily="34" charset="0"/>
              </a:rPr>
              <a:t>management</a:t>
            </a:r>
            <a:r>
              <a:rPr lang="en-GB" sz="1300" i="1" spc="-75" dirty="0">
                <a:solidFill>
                  <a:schemeClr val="tx1"/>
                </a:solidFill>
                <a:latin typeface="Arial" panose="020B0604020202020204" pitchFamily="34" charset="0"/>
                <a:cs typeface="Arial" panose="020B0604020202020204" pitchFamily="34" charset="0"/>
              </a:rPr>
              <a:t> </a:t>
            </a:r>
            <a:r>
              <a:rPr lang="en-GB" sz="1300" i="1" spc="-70" dirty="0">
                <a:solidFill>
                  <a:schemeClr val="tx1"/>
                </a:solidFill>
                <a:latin typeface="Arial" panose="020B0604020202020204" pitchFamily="34" charset="0"/>
                <a:cs typeface="Arial" panose="020B0604020202020204" pitchFamily="34" charset="0"/>
              </a:rPr>
              <a:t>dashboard</a:t>
            </a:r>
            <a:r>
              <a:rPr lang="en-GB" sz="1300" spc="-70" dirty="0">
                <a:solidFill>
                  <a:schemeClr val="tx1"/>
                </a:solidFill>
                <a:latin typeface="Arial" panose="020B0604020202020204" pitchFamily="34" charset="0"/>
                <a:cs typeface="Arial" panose="020B0604020202020204" pitchFamily="34" charset="0"/>
              </a:rPr>
              <a:t>.</a:t>
            </a:r>
            <a:r>
              <a:rPr lang="en-GB" sz="1300" spc="-120" dirty="0">
                <a:solidFill>
                  <a:schemeClr val="tx1"/>
                </a:solidFill>
                <a:latin typeface="Arial" panose="020B0604020202020204" pitchFamily="34" charset="0"/>
                <a:cs typeface="Arial" panose="020B0604020202020204" pitchFamily="34" charset="0"/>
              </a:rPr>
              <a:t> </a:t>
            </a:r>
            <a:r>
              <a:rPr lang="en-GB" sz="1300" spc="-10" dirty="0">
                <a:solidFill>
                  <a:schemeClr val="tx1"/>
                </a:solidFill>
                <a:latin typeface="Arial" panose="020B0604020202020204" pitchFamily="34" charset="0"/>
                <a:cs typeface="Arial" panose="020B0604020202020204" pitchFamily="34" charset="0"/>
              </a:rPr>
              <a:t>Hootsuite. </a:t>
            </a:r>
            <a:r>
              <a:rPr lang="en-GB" sz="1300" spc="-10" dirty="0">
                <a:solidFill>
                  <a:schemeClr val="tx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https://www.hootsuite.com/</a:t>
            </a:r>
            <a:endParaRPr lang="en-GB" sz="1300" dirty="0">
              <a:solidFill>
                <a:schemeClr val="tx1"/>
              </a:solidFill>
              <a:latin typeface="Arial" panose="020B0604020202020204" pitchFamily="34" charset="0"/>
              <a:cs typeface="Arial" panose="020B0604020202020204" pitchFamily="34" charset="0"/>
            </a:endParaRPr>
          </a:p>
          <a:p>
            <a:pPr>
              <a:lnSpc>
                <a:spcPct val="150000"/>
              </a:lnSpc>
              <a:spcBef>
                <a:spcPts val="35"/>
              </a:spcBef>
            </a:pPr>
            <a:endParaRPr lang="en-GB" sz="1300" dirty="0">
              <a:solidFill>
                <a:schemeClr val="tx1"/>
              </a:solidFill>
              <a:latin typeface="Arial" panose="020B0604020202020204" pitchFamily="34" charset="0"/>
              <a:cs typeface="Arial" panose="020B0604020202020204" pitchFamily="34" charset="0"/>
            </a:endParaRPr>
          </a:p>
          <a:p>
            <a:pPr marL="21590" marR="298464">
              <a:lnSpc>
                <a:spcPct val="150000"/>
              </a:lnSpc>
            </a:pPr>
            <a:r>
              <a:rPr lang="en-GB" sz="1300" spc="-20" dirty="0">
                <a:solidFill>
                  <a:schemeClr val="tx1"/>
                </a:solidFill>
                <a:latin typeface="Arial" panose="020B0604020202020204" pitchFamily="34" charset="0"/>
                <a:cs typeface="Arial" panose="020B0604020202020204" pitchFamily="34" charset="0"/>
              </a:rPr>
              <a:t>Hu,</a:t>
            </a:r>
            <a:r>
              <a:rPr lang="en-GB" sz="1300" spc="-95" dirty="0">
                <a:solidFill>
                  <a:schemeClr val="tx1"/>
                </a:solidFill>
                <a:latin typeface="Arial" panose="020B0604020202020204" pitchFamily="34" charset="0"/>
                <a:cs typeface="Arial" panose="020B0604020202020204" pitchFamily="34" charset="0"/>
              </a:rPr>
              <a:t> </a:t>
            </a:r>
            <a:r>
              <a:rPr lang="en-GB" sz="1300" spc="-150" dirty="0">
                <a:solidFill>
                  <a:schemeClr val="tx1"/>
                </a:solidFill>
                <a:latin typeface="Arial" panose="020B0604020202020204" pitchFamily="34" charset="0"/>
                <a:cs typeface="Arial" panose="020B0604020202020204" pitchFamily="34" charset="0"/>
              </a:rPr>
              <a:t>Y.,</a:t>
            </a:r>
            <a:r>
              <a:rPr lang="en-GB" sz="1300" spc="-90" dirty="0">
                <a:solidFill>
                  <a:schemeClr val="tx1"/>
                </a:solidFill>
                <a:latin typeface="Arial" panose="020B0604020202020204" pitchFamily="34" charset="0"/>
                <a:cs typeface="Arial" panose="020B0604020202020204" pitchFamily="34" charset="0"/>
              </a:rPr>
              <a:t> </a:t>
            </a:r>
            <a:r>
              <a:rPr lang="en-GB" sz="1300" spc="-95" dirty="0">
                <a:solidFill>
                  <a:schemeClr val="tx1"/>
                </a:solidFill>
                <a:latin typeface="Arial" panose="020B0604020202020204" pitchFamily="34" charset="0"/>
                <a:cs typeface="Arial" panose="020B0604020202020204" pitchFamily="34" charset="0"/>
              </a:rPr>
              <a:t>Yu,</a:t>
            </a:r>
            <a:r>
              <a:rPr lang="en-GB" sz="1300" spc="-90" dirty="0">
                <a:solidFill>
                  <a:schemeClr val="tx1"/>
                </a:solidFill>
                <a:latin typeface="Arial" panose="020B0604020202020204" pitchFamily="34" charset="0"/>
                <a:cs typeface="Arial" panose="020B0604020202020204" pitchFamily="34" charset="0"/>
              </a:rPr>
              <a:t> </a:t>
            </a:r>
            <a:r>
              <a:rPr lang="en-GB" sz="1300" spc="-114" dirty="0">
                <a:solidFill>
                  <a:schemeClr val="tx1"/>
                </a:solidFill>
                <a:latin typeface="Arial" panose="020B0604020202020204" pitchFamily="34" charset="0"/>
                <a:cs typeface="Arial" panose="020B0604020202020204" pitchFamily="34" charset="0"/>
              </a:rPr>
              <a:t>W.,</a:t>
            </a:r>
            <a:r>
              <a:rPr lang="en-GB" sz="1300" spc="-95" dirty="0">
                <a:solidFill>
                  <a:schemeClr val="tx1"/>
                </a:solidFill>
                <a:latin typeface="Arial" panose="020B0604020202020204" pitchFamily="34" charset="0"/>
                <a:cs typeface="Arial" panose="020B0604020202020204" pitchFamily="34" charset="0"/>
              </a:rPr>
              <a:t> </a:t>
            </a:r>
            <a:r>
              <a:rPr lang="en-GB" sz="1300" spc="-65" dirty="0">
                <a:solidFill>
                  <a:schemeClr val="tx1"/>
                </a:solidFill>
                <a:latin typeface="Arial" panose="020B0604020202020204" pitchFamily="34" charset="0"/>
                <a:cs typeface="Arial" panose="020B0604020202020204" pitchFamily="34" charset="0"/>
              </a:rPr>
              <a:t>Ren,</a:t>
            </a:r>
            <a:r>
              <a:rPr lang="en-GB" sz="1300" spc="-90" dirty="0">
                <a:solidFill>
                  <a:schemeClr val="tx1"/>
                </a:solidFill>
                <a:latin typeface="Arial" panose="020B0604020202020204" pitchFamily="34" charset="0"/>
                <a:cs typeface="Arial" panose="020B0604020202020204" pitchFamily="34" charset="0"/>
              </a:rPr>
              <a:t> </a:t>
            </a:r>
            <a:r>
              <a:rPr lang="en-GB" sz="1300" spc="-100" dirty="0">
                <a:solidFill>
                  <a:schemeClr val="tx1"/>
                </a:solidFill>
                <a:latin typeface="Arial" panose="020B0604020202020204" pitchFamily="34" charset="0"/>
                <a:cs typeface="Arial" panose="020B0604020202020204" pitchFamily="34" charset="0"/>
              </a:rPr>
              <a:t>Z.,</a:t>
            </a:r>
            <a:r>
              <a:rPr lang="en-GB" sz="1300" spc="-90" dirty="0">
                <a:solidFill>
                  <a:schemeClr val="tx1"/>
                </a:solidFill>
                <a:latin typeface="Arial" panose="020B0604020202020204" pitchFamily="34" charset="0"/>
                <a:cs typeface="Arial" panose="020B0604020202020204" pitchFamily="34" charset="0"/>
              </a:rPr>
              <a:t> </a:t>
            </a:r>
            <a:r>
              <a:rPr lang="en-GB" sz="1300" spc="-70" dirty="0">
                <a:solidFill>
                  <a:schemeClr val="tx1"/>
                </a:solidFill>
                <a:latin typeface="Arial" panose="020B0604020202020204" pitchFamily="34" charset="0"/>
                <a:cs typeface="Arial" panose="020B0604020202020204" pitchFamily="34" charset="0"/>
              </a:rPr>
              <a:t>Du,</a:t>
            </a:r>
            <a:r>
              <a:rPr lang="en-GB" sz="1300" spc="-90" dirty="0">
                <a:solidFill>
                  <a:schemeClr val="tx1"/>
                </a:solidFill>
                <a:latin typeface="Arial" panose="020B0604020202020204" pitchFamily="34" charset="0"/>
                <a:cs typeface="Arial" panose="020B0604020202020204" pitchFamily="34" charset="0"/>
              </a:rPr>
              <a:t> </a:t>
            </a:r>
            <a:r>
              <a:rPr lang="en-GB" sz="1300" spc="-100" dirty="0">
                <a:solidFill>
                  <a:schemeClr val="tx1"/>
                </a:solidFill>
                <a:latin typeface="Arial" panose="020B0604020202020204" pitchFamily="34" charset="0"/>
                <a:cs typeface="Arial" panose="020B0604020202020204" pitchFamily="34" charset="0"/>
              </a:rPr>
              <a:t>X.,</a:t>
            </a:r>
            <a:r>
              <a:rPr lang="en-GB" sz="1300" spc="-95" dirty="0">
                <a:solidFill>
                  <a:schemeClr val="tx1"/>
                </a:solidFill>
                <a:latin typeface="Arial" panose="020B0604020202020204" pitchFamily="34" charset="0"/>
                <a:cs typeface="Arial" panose="020B0604020202020204" pitchFamily="34" charset="0"/>
              </a:rPr>
              <a:t> </a:t>
            </a:r>
            <a:r>
              <a:rPr lang="en-GB" sz="1300" spc="-50" dirty="0">
                <a:solidFill>
                  <a:schemeClr val="tx1"/>
                </a:solidFill>
                <a:latin typeface="Arial" panose="020B0604020202020204" pitchFamily="34" charset="0"/>
                <a:cs typeface="Arial" panose="020B0604020202020204" pitchFamily="34" charset="0"/>
              </a:rPr>
              <a:t>Lan,</a:t>
            </a:r>
            <a:r>
              <a:rPr lang="en-GB" sz="1300" spc="-90" dirty="0">
                <a:solidFill>
                  <a:schemeClr val="tx1"/>
                </a:solidFill>
                <a:latin typeface="Arial" panose="020B0604020202020204" pitchFamily="34" charset="0"/>
                <a:cs typeface="Arial" panose="020B0604020202020204" pitchFamily="34" charset="0"/>
              </a:rPr>
              <a:t> </a:t>
            </a:r>
            <a:r>
              <a:rPr lang="en-GB" sz="1300" spc="-100" dirty="0">
                <a:solidFill>
                  <a:schemeClr val="tx1"/>
                </a:solidFill>
                <a:latin typeface="Arial" panose="020B0604020202020204" pitchFamily="34" charset="0"/>
                <a:cs typeface="Arial" panose="020B0604020202020204" pitchFamily="34" charset="0"/>
              </a:rPr>
              <a:t>L.,</a:t>
            </a:r>
            <a:r>
              <a:rPr lang="en-GB" sz="1300" spc="-90" dirty="0">
                <a:solidFill>
                  <a:schemeClr val="tx1"/>
                </a:solidFill>
                <a:latin typeface="Arial" panose="020B0604020202020204" pitchFamily="34" charset="0"/>
                <a:cs typeface="Arial" panose="020B0604020202020204" pitchFamily="34" charset="0"/>
              </a:rPr>
              <a:t> </a:t>
            </a:r>
            <a:r>
              <a:rPr lang="en-GB" sz="1300" spc="-65" dirty="0">
                <a:solidFill>
                  <a:schemeClr val="tx1"/>
                </a:solidFill>
                <a:latin typeface="Arial" panose="020B0604020202020204" pitchFamily="34" charset="0"/>
                <a:cs typeface="Arial" panose="020B0604020202020204" pitchFamily="34" charset="0"/>
              </a:rPr>
              <a:t>Wang,</a:t>
            </a:r>
            <a:r>
              <a:rPr lang="en-GB" sz="1300" spc="-90" dirty="0">
                <a:solidFill>
                  <a:schemeClr val="tx1"/>
                </a:solidFill>
                <a:latin typeface="Arial" panose="020B0604020202020204" pitchFamily="34" charset="0"/>
                <a:cs typeface="Arial" panose="020B0604020202020204" pitchFamily="34" charset="0"/>
              </a:rPr>
              <a:t> </a:t>
            </a:r>
            <a:r>
              <a:rPr lang="en-GB" sz="1300" spc="-145" dirty="0">
                <a:solidFill>
                  <a:schemeClr val="tx1"/>
                </a:solidFill>
                <a:latin typeface="Arial" panose="020B0604020202020204" pitchFamily="34" charset="0"/>
                <a:cs typeface="Arial" panose="020B0604020202020204" pitchFamily="34" charset="0"/>
              </a:rPr>
              <a:t>Q.,</a:t>
            </a:r>
            <a:r>
              <a:rPr lang="en-GB" sz="1300" spc="-95" dirty="0">
                <a:solidFill>
                  <a:schemeClr val="tx1"/>
                </a:solidFill>
                <a:latin typeface="Arial" panose="020B0604020202020204" pitchFamily="34" charset="0"/>
                <a:cs typeface="Arial" panose="020B0604020202020204" pitchFamily="34" charset="0"/>
              </a:rPr>
              <a:t> </a:t>
            </a:r>
            <a:r>
              <a:rPr lang="en-GB" sz="1300" spc="-114" dirty="0">
                <a:solidFill>
                  <a:schemeClr val="tx1"/>
                </a:solidFill>
                <a:latin typeface="Arial" panose="020B0604020202020204" pitchFamily="34" charset="0"/>
                <a:cs typeface="Arial" panose="020B0604020202020204" pitchFamily="34" charset="0"/>
              </a:rPr>
              <a:t>.</a:t>
            </a:r>
            <a:r>
              <a:rPr lang="en-GB" sz="1300" spc="-141" dirty="0">
                <a:solidFill>
                  <a:schemeClr val="tx1"/>
                </a:solidFill>
                <a:latin typeface="Arial" panose="020B0604020202020204" pitchFamily="34" charset="0"/>
                <a:cs typeface="Arial" panose="020B0604020202020204" pitchFamily="34" charset="0"/>
              </a:rPr>
              <a:t> </a:t>
            </a:r>
            <a:r>
              <a:rPr lang="en-GB" sz="1300" spc="-114" dirty="0">
                <a:solidFill>
                  <a:schemeClr val="tx1"/>
                </a:solidFill>
                <a:latin typeface="Arial" panose="020B0604020202020204" pitchFamily="34" charset="0"/>
                <a:cs typeface="Arial" panose="020B0604020202020204" pitchFamily="34" charset="0"/>
              </a:rPr>
              <a:t>.</a:t>
            </a:r>
            <a:r>
              <a:rPr lang="en-GB" sz="1300" spc="-141" dirty="0">
                <a:solidFill>
                  <a:schemeClr val="tx1"/>
                </a:solidFill>
                <a:latin typeface="Arial" panose="020B0604020202020204" pitchFamily="34" charset="0"/>
                <a:cs typeface="Arial" panose="020B0604020202020204" pitchFamily="34" charset="0"/>
              </a:rPr>
              <a:t> </a:t>
            </a:r>
            <a:r>
              <a:rPr lang="en-GB" sz="1300" spc="-114" dirty="0">
                <a:solidFill>
                  <a:schemeClr val="tx1"/>
                </a:solidFill>
                <a:latin typeface="Arial" panose="020B0604020202020204" pitchFamily="34" charset="0"/>
                <a:cs typeface="Arial" panose="020B0604020202020204" pitchFamily="34" charset="0"/>
              </a:rPr>
              <a:t>.</a:t>
            </a:r>
            <a:r>
              <a:rPr lang="en-GB" sz="1300" spc="-145" dirty="0">
                <a:solidFill>
                  <a:schemeClr val="tx1"/>
                </a:solidFill>
                <a:latin typeface="Arial" panose="020B0604020202020204" pitchFamily="34" charset="0"/>
                <a:cs typeface="Arial" panose="020B0604020202020204" pitchFamily="34" charset="0"/>
              </a:rPr>
              <a:t> </a:t>
            </a:r>
            <a:r>
              <a:rPr lang="en-GB" sz="1300" spc="-65" dirty="0">
                <a:solidFill>
                  <a:schemeClr val="tx1"/>
                </a:solidFill>
                <a:latin typeface="Arial" panose="020B0604020202020204" pitchFamily="34" charset="0"/>
                <a:cs typeface="Arial" panose="020B0604020202020204" pitchFamily="34" charset="0"/>
              </a:rPr>
              <a:t>Guo,</a:t>
            </a:r>
            <a:r>
              <a:rPr lang="en-GB" sz="1300" spc="-90" dirty="0">
                <a:solidFill>
                  <a:schemeClr val="tx1"/>
                </a:solidFill>
                <a:latin typeface="Arial" panose="020B0604020202020204" pitchFamily="34" charset="0"/>
                <a:cs typeface="Arial" panose="020B0604020202020204" pitchFamily="34" charset="0"/>
              </a:rPr>
              <a:t> </a:t>
            </a:r>
            <a:r>
              <a:rPr lang="en-GB" sz="1300" spc="-160" dirty="0">
                <a:solidFill>
                  <a:schemeClr val="tx1"/>
                </a:solidFill>
                <a:latin typeface="Arial" panose="020B0604020202020204" pitchFamily="34" charset="0"/>
                <a:cs typeface="Arial" panose="020B0604020202020204" pitchFamily="34" charset="0"/>
              </a:rPr>
              <a:t>Y.</a:t>
            </a:r>
            <a:r>
              <a:rPr lang="en-GB" sz="1300" spc="-141" dirty="0">
                <a:solidFill>
                  <a:schemeClr val="tx1"/>
                </a:solidFill>
                <a:latin typeface="Arial" panose="020B0604020202020204" pitchFamily="34" charset="0"/>
                <a:cs typeface="Arial" panose="020B0604020202020204" pitchFamily="34" charset="0"/>
              </a:rPr>
              <a:t> </a:t>
            </a:r>
            <a:r>
              <a:rPr lang="en-GB" sz="1300" spc="-80" dirty="0">
                <a:solidFill>
                  <a:schemeClr val="tx1"/>
                </a:solidFill>
                <a:latin typeface="Arial" panose="020B0604020202020204" pitchFamily="34" charset="0"/>
                <a:cs typeface="Arial" panose="020B0604020202020204" pitchFamily="34" charset="0"/>
              </a:rPr>
              <a:t>(2021).</a:t>
            </a:r>
            <a:r>
              <a:rPr lang="en-GB" sz="1300" spc="-145" dirty="0">
                <a:solidFill>
                  <a:schemeClr val="tx1"/>
                </a:solidFill>
                <a:latin typeface="Arial" panose="020B0604020202020204" pitchFamily="34" charset="0"/>
                <a:cs typeface="Arial" panose="020B0604020202020204" pitchFamily="34" charset="0"/>
              </a:rPr>
              <a:t> </a:t>
            </a:r>
            <a:r>
              <a:rPr lang="en-GB" sz="1300" spc="-10" dirty="0">
                <a:solidFill>
                  <a:schemeClr val="tx1"/>
                </a:solidFill>
                <a:latin typeface="Arial" panose="020B0604020202020204" pitchFamily="34" charset="0"/>
                <a:cs typeface="Arial" panose="020B0604020202020204" pitchFamily="34" charset="0"/>
              </a:rPr>
              <a:t>Coordinating</a:t>
            </a:r>
            <a:r>
              <a:rPr lang="en-GB" sz="1300" spc="-105" dirty="0">
                <a:solidFill>
                  <a:schemeClr val="tx1"/>
                </a:solidFill>
                <a:latin typeface="Arial" panose="020B0604020202020204" pitchFamily="34" charset="0"/>
                <a:cs typeface="Arial" panose="020B0604020202020204" pitchFamily="34" charset="0"/>
              </a:rPr>
              <a:t> </a:t>
            </a:r>
            <a:r>
              <a:rPr lang="en-GB" sz="1300" dirty="0">
                <a:solidFill>
                  <a:schemeClr val="tx1"/>
                </a:solidFill>
                <a:latin typeface="Arial" panose="020B0604020202020204" pitchFamily="34" charset="0"/>
                <a:cs typeface="Arial" panose="020B0604020202020204" pitchFamily="34" charset="0"/>
              </a:rPr>
              <a:t>role</a:t>
            </a:r>
            <a:r>
              <a:rPr lang="en-GB" sz="1300" spc="-90" dirty="0">
                <a:solidFill>
                  <a:schemeClr val="tx1"/>
                </a:solidFill>
                <a:latin typeface="Arial" panose="020B0604020202020204" pitchFamily="34" charset="0"/>
                <a:cs typeface="Arial" panose="020B0604020202020204" pitchFamily="34" charset="0"/>
              </a:rPr>
              <a:t> </a:t>
            </a:r>
            <a:r>
              <a:rPr lang="en-GB" sz="1300" dirty="0">
                <a:solidFill>
                  <a:schemeClr val="tx1"/>
                </a:solidFill>
                <a:latin typeface="Arial" panose="020B0604020202020204" pitchFamily="34" charset="0"/>
                <a:cs typeface="Arial" panose="020B0604020202020204" pitchFamily="34" charset="0"/>
              </a:rPr>
              <a:t>of</a:t>
            </a:r>
            <a:r>
              <a:rPr lang="en-GB" sz="1300" spc="-75" dirty="0">
                <a:solidFill>
                  <a:schemeClr val="tx1"/>
                </a:solidFill>
                <a:latin typeface="Arial" panose="020B0604020202020204" pitchFamily="34" charset="0"/>
                <a:cs typeface="Arial" panose="020B0604020202020204" pitchFamily="34" charset="0"/>
              </a:rPr>
              <a:t> </a:t>
            </a:r>
            <a:r>
              <a:rPr lang="en-GB" sz="1300" dirty="0">
                <a:solidFill>
                  <a:schemeClr val="tx1"/>
                </a:solidFill>
                <a:latin typeface="Arial" panose="020B0604020202020204" pitchFamily="34" charset="0"/>
                <a:cs typeface="Arial" panose="020B0604020202020204" pitchFamily="34" charset="0"/>
              </a:rPr>
              <a:t>six-</a:t>
            </a:r>
            <a:r>
              <a:rPr lang="en-GB" sz="1300" spc="-25" dirty="0">
                <a:solidFill>
                  <a:schemeClr val="tx1"/>
                </a:solidFill>
                <a:latin typeface="Arial" panose="020B0604020202020204" pitchFamily="34" charset="0"/>
                <a:cs typeface="Arial" panose="020B0604020202020204" pitchFamily="34" charset="0"/>
              </a:rPr>
              <a:t>hat </a:t>
            </a:r>
            <a:r>
              <a:rPr lang="en-GB" sz="1300" dirty="0">
                <a:solidFill>
                  <a:schemeClr val="tx1"/>
                </a:solidFill>
                <a:latin typeface="Arial" panose="020B0604020202020204" pitchFamily="34" charset="0"/>
                <a:cs typeface="Arial" panose="020B0604020202020204" pitchFamily="34" charset="0"/>
              </a:rPr>
              <a:t>thinking</a:t>
            </a:r>
            <a:r>
              <a:rPr lang="en-GB" sz="1300" spc="-65" dirty="0">
                <a:solidFill>
                  <a:schemeClr val="tx1"/>
                </a:solidFill>
                <a:latin typeface="Arial" panose="020B0604020202020204" pitchFamily="34" charset="0"/>
                <a:cs typeface="Arial" panose="020B0604020202020204" pitchFamily="34" charset="0"/>
              </a:rPr>
              <a:t> </a:t>
            </a:r>
            <a:r>
              <a:rPr lang="en-GB" sz="1300" spc="-10" dirty="0">
                <a:solidFill>
                  <a:schemeClr val="tx1"/>
                </a:solidFill>
                <a:latin typeface="Arial" panose="020B0604020202020204" pitchFamily="34" charset="0"/>
                <a:cs typeface="Arial" panose="020B0604020202020204" pitchFamily="34" charset="0"/>
              </a:rPr>
              <a:t>technique</a:t>
            </a:r>
            <a:r>
              <a:rPr lang="en-GB" sz="1300" spc="-45" dirty="0">
                <a:solidFill>
                  <a:schemeClr val="tx1"/>
                </a:solidFill>
                <a:latin typeface="Arial" panose="020B0604020202020204" pitchFamily="34" charset="0"/>
                <a:cs typeface="Arial" panose="020B0604020202020204" pitchFamily="34" charset="0"/>
              </a:rPr>
              <a:t> </a:t>
            </a:r>
            <a:r>
              <a:rPr lang="en-GB" sz="1300" spc="56" dirty="0">
                <a:solidFill>
                  <a:schemeClr val="tx1"/>
                </a:solidFill>
                <a:latin typeface="Arial" panose="020B0604020202020204" pitchFamily="34" charset="0"/>
                <a:cs typeface="Arial" panose="020B0604020202020204" pitchFamily="34" charset="0"/>
              </a:rPr>
              <a:t>in</a:t>
            </a:r>
            <a:r>
              <a:rPr lang="en-GB" sz="1300" spc="-80" dirty="0">
                <a:solidFill>
                  <a:schemeClr val="tx1"/>
                </a:solidFill>
                <a:latin typeface="Arial" panose="020B0604020202020204" pitchFamily="34" charset="0"/>
                <a:cs typeface="Arial" panose="020B0604020202020204" pitchFamily="34" charset="0"/>
              </a:rPr>
              <a:t> </a:t>
            </a:r>
            <a:r>
              <a:rPr lang="en-GB" sz="1300" spc="-25" dirty="0">
                <a:solidFill>
                  <a:schemeClr val="tx1"/>
                </a:solidFill>
                <a:latin typeface="Arial" panose="020B0604020202020204" pitchFamily="34" charset="0"/>
                <a:cs typeface="Arial" panose="020B0604020202020204" pitchFamily="34" charset="0"/>
              </a:rPr>
              <a:t>design</a:t>
            </a:r>
            <a:r>
              <a:rPr lang="en-GB" sz="1300" spc="-85" dirty="0">
                <a:solidFill>
                  <a:schemeClr val="tx1"/>
                </a:solidFill>
                <a:latin typeface="Arial" panose="020B0604020202020204" pitchFamily="34" charset="0"/>
                <a:cs typeface="Arial" panose="020B0604020202020204" pitchFamily="34" charset="0"/>
              </a:rPr>
              <a:t> </a:t>
            </a:r>
            <a:r>
              <a:rPr lang="en-GB" sz="1300" dirty="0">
                <a:solidFill>
                  <a:schemeClr val="tx1"/>
                </a:solidFill>
                <a:latin typeface="Arial" panose="020B0604020202020204" pitchFamily="34" charset="0"/>
                <a:cs typeface="Arial" panose="020B0604020202020204" pitchFamily="34" charset="0"/>
              </a:rPr>
              <a:t>team</a:t>
            </a:r>
            <a:r>
              <a:rPr lang="en-GB" sz="1300" spc="-95" dirty="0">
                <a:solidFill>
                  <a:schemeClr val="tx1"/>
                </a:solidFill>
                <a:latin typeface="Arial" panose="020B0604020202020204" pitchFamily="34" charset="0"/>
                <a:cs typeface="Arial" panose="020B0604020202020204" pitchFamily="34" charset="0"/>
              </a:rPr>
              <a:t> </a:t>
            </a:r>
            <a:r>
              <a:rPr lang="en-GB" sz="1300" dirty="0">
                <a:solidFill>
                  <a:schemeClr val="tx1"/>
                </a:solidFill>
                <a:latin typeface="Arial" panose="020B0604020202020204" pitchFamily="34" charset="0"/>
                <a:cs typeface="Arial" panose="020B0604020202020204" pitchFamily="34" charset="0"/>
              </a:rPr>
              <a:t>during</a:t>
            </a:r>
            <a:r>
              <a:rPr lang="en-GB" sz="1300" spc="-65" dirty="0">
                <a:solidFill>
                  <a:schemeClr val="tx1"/>
                </a:solidFill>
                <a:latin typeface="Arial" panose="020B0604020202020204" pitchFamily="34" charset="0"/>
                <a:cs typeface="Arial" panose="020B0604020202020204" pitchFamily="34" charset="0"/>
              </a:rPr>
              <a:t> </a:t>
            </a:r>
            <a:r>
              <a:rPr lang="en-GB" sz="1300" spc="-10" dirty="0">
                <a:solidFill>
                  <a:schemeClr val="tx1"/>
                </a:solidFill>
                <a:latin typeface="Arial" panose="020B0604020202020204" pitchFamily="34" charset="0"/>
                <a:cs typeface="Arial" panose="020B0604020202020204" pitchFamily="34" charset="0"/>
              </a:rPr>
              <a:t>idea-generation</a:t>
            </a:r>
            <a:r>
              <a:rPr lang="en-GB" sz="1300" spc="-85" dirty="0">
                <a:solidFill>
                  <a:schemeClr val="tx1"/>
                </a:solidFill>
                <a:latin typeface="Arial" panose="020B0604020202020204" pitchFamily="34" charset="0"/>
                <a:cs typeface="Arial" panose="020B0604020202020204" pitchFamily="34" charset="0"/>
              </a:rPr>
              <a:t> </a:t>
            </a:r>
            <a:r>
              <a:rPr lang="en-GB" sz="1300" spc="-35" dirty="0">
                <a:solidFill>
                  <a:schemeClr val="tx1"/>
                </a:solidFill>
                <a:latin typeface="Arial" panose="020B0604020202020204" pitchFamily="34" charset="0"/>
                <a:cs typeface="Arial" panose="020B0604020202020204" pitchFamily="34" charset="0"/>
              </a:rPr>
              <a:t>phase</a:t>
            </a:r>
            <a:r>
              <a:rPr lang="en-GB" sz="1300" spc="-40" dirty="0">
                <a:solidFill>
                  <a:schemeClr val="tx1"/>
                </a:solidFill>
                <a:latin typeface="Arial" panose="020B0604020202020204" pitchFamily="34" charset="0"/>
                <a:cs typeface="Arial" panose="020B0604020202020204" pitchFamily="34" charset="0"/>
              </a:rPr>
              <a:t> </a:t>
            </a:r>
            <a:r>
              <a:rPr lang="en-GB" sz="1300" dirty="0">
                <a:solidFill>
                  <a:schemeClr val="tx1"/>
                </a:solidFill>
                <a:latin typeface="Arial" panose="020B0604020202020204" pitchFamily="34" charset="0"/>
                <a:cs typeface="Arial" panose="020B0604020202020204" pitchFamily="34" charset="0"/>
              </a:rPr>
              <a:t>of</a:t>
            </a:r>
            <a:r>
              <a:rPr lang="en-GB" sz="1300" spc="-25" dirty="0">
                <a:solidFill>
                  <a:schemeClr val="tx1"/>
                </a:solidFill>
                <a:latin typeface="Arial" panose="020B0604020202020204" pitchFamily="34" charset="0"/>
                <a:cs typeface="Arial" panose="020B0604020202020204" pitchFamily="34" charset="0"/>
              </a:rPr>
              <a:t> service</a:t>
            </a:r>
            <a:r>
              <a:rPr lang="en-GB" sz="1300" spc="-45" dirty="0">
                <a:solidFill>
                  <a:schemeClr val="tx1"/>
                </a:solidFill>
                <a:latin typeface="Arial" panose="020B0604020202020204" pitchFamily="34" charset="0"/>
                <a:cs typeface="Arial" panose="020B0604020202020204" pitchFamily="34" charset="0"/>
              </a:rPr>
              <a:t> </a:t>
            </a:r>
            <a:r>
              <a:rPr lang="en-GB" sz="1300" spc="-40" dirty="0">
                <a:solidFill>
                  <a:schemeClr val="tx1"/>
                </a:solidFill>
                <a:latin typeface="Arial" panose="020B0604020202020204" pitchFamily="34" charset="0"/>
                <a:cs typeface="Arial" panose="020B0604020202020204" pitchFamily="34" charset="0"/>
              </a:rPr>
              <a:t>design.</a:t>
            </a:r>
            <a:r>
              <a:rPr lang="en-GB" sz="1300" spc="-100" dirty="0">
                <a:solidFill>
                  <a:schemeClr val="tx1"/>
                </a:solidFill>
                <a:latin typeface="Arial" panose="020B0604020202020204" pitchFamily="34" charset="0"/>
                <a:cs typeface="Arial" panose="020B0604020202020204" pitchFamily="34" charset="0"/>
              </a:rPr>
              <a:t> </a:t>
            </a:r>
            <a:r>
              <a:rPr lang="en-GB" sz="1300" spc="-10" dirty="0">
                <a:solidFill>
                  <a:schemeClr val="tx1"/>
                </a:solidFill>
                <a:latin typeface="Arial" panose="020B0604020202020204" pitchFamily="34" charset="0"/>
                <a:cs typeface="Arial" panose="020B0604020202020204" pitchFamily="34" charset="0"/>
              </a:rPr>
              <a:t>Thinking </a:t>
            </a:r>
            <a:r>
              <a:rPr lang="en-GB" sz="1300" dirty="0">
                <a:solidFill>
                  <a:schemeClr val="tx1"/>
                </a:solidFill>
                <a:latin typeface="Arial" panose="020B0604020202020204" pitchFamily="34" charset="0"/>
                <a:cs typeface="Arial" panose="020B0604020202020204" pitchFamily="34" charset="0"/>
              </a:rPr>
              <a:t>Skills</a:t>
            </a:r>
            <a:r>
              <a:rPr lang="en-GB" sz="1300" spc="-45" dirty="0">
                <a:solidFill>
                  <a:schemeClr val="tx1"/>
                </a:solidFill>
                <a:latin typeface="Arial" panose="020B0604020202020204" pitchFamily="34" charset="0"/>
                <a:cs typeface="Arial" panose="020B0604020202020204" pitchFamily="34" charset="0"/>
              </a:rPr>
              <a:t> </a:t>
            </a:r>
            <a:r>
              <a:rPr lang="en-GB" sz="1300" spc="-25" dirty="0">
                <a:solidFill>
                  <a:schemeClr val="tx1"/>
                </a:solidFill>
                <a:latin typeface="Arial" panose="020B0604020202020204" pitchFamily="34" charset="0"/>
                <a:cs typeface="Arial" panose="020B0604020202020204" pitchFamily="34" charset="0"/>
              </a:rPr>
              <a:t>and</a:t>
            </a:r>
            <a:r>
              <a:rPr lang="en-GB" sz="1300" spc="-125" dirty="0">
                <a:solidFill>
                  <a:schemeClr val="tx1"/>
                </a:solidFill>
                <a:latin typeface="Arial" panose="020B0604020202020204" pitchFamily="34" charset="0"/>
                <a:cs typeface="Arial" panose="020B0604020202020204" pitchFamily="34" charset="0"/>
              </a:rPr>
              <a:t> </a:t>
            </a:r>
            <a:r>
              <a:rPr lang="en-GB" sz="1300" spc="-20" dirty="0">
                <a:solidFill>
                  <a:schemeClr val="tx1"/>
                </a:solidFill>
                <a:latin typeface="Arial" panose="020B0604020202020204" pitchFamily="34" charset="0"/>
                <a:cs typeface="Arial" panose="020B0604020202020204" pitchFamily="34" charset="0"/>
              </a:rPr>
              <a:t>Creativity,</a:t>
            </a:r>
            <a:r>
              <a:rPr lang="en-GB" sz="1300" spc="-56" dirty="0">
                <a:solidFill>
                  <a:schemeClr val="tx1"/>
                </a:solidFill>
                <a:latin typeface="Arial" panose="020B0604020202020204" pitchFamily="34" charset="0"/>
                <a:cs typeface="Arial" panose="020B0604020202020204" pitchFamily="34" charset="0"/>
              </a:rPr>
              <a:t> </a:t>
            </a:r>
            <a:r>
              <a:rPr lang="en-GB" sz="1300" spc="-95" dirty="0">
                <a:solidFill>
                  <a:schemeClr val="tx1"/>
                </a:solidFill>
                <a:latin typeface="Arial" panose="020B0604020202020204" pitchFamily="34" charset="0"/>
                <a:cs typeface="Arial" panose="020B0604020202020204" pitchFamily="34" charset="0"/>
              </a:rPr>
              <a:t>39,</a:t>
            </a:r>
            <a:r>
              <a:rPr lang="en-GB" sz="1300" spc="-60" dirty="0">
                <a:solidFill>
                  <a:schemeClr val="tx1"/>
                </a:solidFill>
                <a:latin typeface="Arial" panose="020B0604020202020204" pitchFamily="34" charset="0"/>
                <a:cs typeface="Arial" panose="020B0604020202020204" pitchFamily="34" charset="0"/>
              </a:rPr>
              <a:t> </a:t>
            </a:r>
            <a:r>
              <a:rPr lang="en-GB" sz="1300" dirty="0">
                <a:solidFill>
                  <a:schemeClr val="tx1"/>
                </a:solidFill>
                <a:latin typeface="Arial" panose="020B0604020202020204" pitchFamily="34" charset="0"/>
                <a:cs typeface="Arial" panose="020B0604020202020204" pitchFamily="34" charset="0"/>
              </a:rPr>
              <a:t>Thinking</a:t>
            </a:r>
            <a:r>
              <a:rPr lang="en-GB" sz="1300" spc="-75" dirty="0">
                <a:solidFill>
                  <a:schemeClr val="tx1"/>
                </a:solidFill>
                <a:latin typeface="Arial" panose="020B0604020202020204" pitchFamily="34" charset="0"/>
                <a:cs typeface="Arial" panose="020B0604020202020204" pitchFamily="34" charset="0"/>
              </a:rPr>
              <a:t> </a:t>
            </a:r>
            <a:r>
              <a:rPr lang="en-GB" sz="1300" dirty="0">
                <a:solidFill>
                  <a:schemeClr val="tx1"/>
                </a:solidFill>
                <a:latin typeface="Arial" panose="020B0604020202020204" pitchFamily="34" charset="0"/>
                <a:cs typeface="Arial" panose="020B0604020202020204" pitchFamily="34" charset="0"/>
              </a:rPr>
              <a:t>skills</a:t>
            </a:r>
            <a:r>
              <a:rPr lang="en-GB" sz="1300" spc="-40" dirty="0">
                <a:solidFill>
                  <a:schemeClr val="tx1"/>
                </a:solidFill>
                <a:latin typeface="Arial" panose="020B0604020202020204" pitchFamily="34" charset="0"/>
                <a:cs typeface="Arial" panose="020B0604020202020204" pitchFamily="34" charset="0"/>
              </a:rPr>
              <a:t> </a:t>
            </a:r>
            <a:r>
              <a:rPr lang="en-GB" sz="1300" spc="-25" dirty="0">
                <a:solidFill>
                  <a:schemeClr val="tx1"/>
                </a:solidFill>
                <a:latin typeface="Arial" panose="020B0604020202020204" pitchFamily="34" charset="0"/>
                <a:cs typeface="Arial" panose="020B0604020202020204" pitchFamily="34" charset="0"/>
              </a:rPr>
              <a:t>and</a:t>
            </a:r>
            <a:r>
              <a:rPr lang="en-GB" sz="1300" spc="-125" dirty="0">
                <a:solidFill>
                  <a:schemeClr val="tx1"/>
                </a:solidFill>
                <a:latin typeface="Arial" panose="020B0604020202020204" pitchFamily="34" charset="0"/>
                <a:cs typeface="Arial" panose="020B0604020202020204" pitchFamily="34" charset="0"/>
              </a:rPr>
              <a:t> </a:t>
            </a:r>
            <a:r>
              <a:rPr lang="en-GB" sz="1300" spc="-10" dirty="0">
                <a:solidFill>
                  <a:schemeClr val="tx1"/>
                </a:solidFill>
                <a:latin typeface="Arial" panose="020B0604020202020204" pitchFamily="34" charset="0"/>
                <a:cs typeface="Arial" panose="020B0604020202020204" pitchFamily="34" charset="0"/>
              </a:rPr>
              <a:t>creativity,</a:t>
            </a:r>
            <a:r>
              <a:rPr lang="en-GB" sz="1300" spc="-60" dirty="0">
                <a:solidFill>
                  <a:schemeClr val="tx1"/>
                </a:solidFill>
                <a:latin typeface="Arial" panose="020B0604020202020204" pitchFamily="34" charset="0"/>
                <a:cs typeface="Arial" panose="020B0604020202020204" pitchFamily="34" charset="0"/>
              </a:rPr>
              <a:t> </a:t>
            </a:r>
            <a:r>
              <a:rPr lang="en-GB" sz="1300" spc="-45" dirty="0">
                <a:solidFill>
                  <a:schemeClr val="tx1"/>
                </a:solidFill>
                <a:latin typeface="Arial" panose="020B0604020202020204" pitchFamily="34" charset="0"/>
                <a:cs typeface="Arial" panose="020B0604020202020204" pitchFamily="34" charset="0"/>
              </a:rPr>
              <a:t>2021-</a:t>
            </a:r>
            <a:r>
              <a:rPr lang="en-GB" sz="1300" spc="-70" dirty="0">
                <a:solidFill>
                  <a:schemeClr val="tx1"/>
                </a:solidFill>
                <a:latin typeface="Arial" panose="020B0604020202020204" pitchFamily="34" charset="0"/>
                <a:cs typeface="Arial" panose="020B0604020202020204" pitchFamily="34" charset="0"/>
              </a:rPr>
              <a:t>03,</a:t>
            </a:r>
            <a:r>
              <a:rPr lang="en-GB" sz="1300" spc="-56" dirty="0">
                <a:solidFill>
                  <a:schemeClr val="tx1"/>
                </a:solidFill>
                <a:latin typeface="Arial" panose="020B0604020202020204" pitchFamily="34" charset="0"/>
                <a:cs typeface="Arial" panose="020B0604020202020204" pitchFamily="34" charset="0"/>
              </a:rPr>
              <a:t> </a:t>
            </a:r>
            <a:r>
              <a:rPr lang="en-GB" sz="1300" spc="-10" dirty="0">
                <a:solidFill>
                  <a:schemeClr val="tx1"/>
                </a:solidFill>
                <a:latin typeface="Arial" panose="020B0604020202020204" pitchFamily="34" charset="0"/>
                <a:cs typeface="Arial" panose="020B0604020202020204" pitchFamily="34" charset="0"/>
              </a:rPr>
              <a:t>Vol.39.</a:t>
            </a:r>
            <a:endParaRPr lang="en-GB" sz="1300" dirty="0">
              <a:solidFill>
                <a:schemeClr val="tx1"/>
              </a:solidFill>
              <a:latin typeface="Arial" panose="020B0604020202020204" pitchFamily="34" charset="0"/>
              <a:cs typeface="Arial" panose="020B0604020202020204" pitchFamily="34" charset="0"/>
            </a:endParaRPr>
          </a:p>
          <a:p>
            <a:pPr>
              <a:lnSpc>
                <a:spcPct val="150000"/>
              </a:lnSpc>
              <a:spcBef>
                <a:spcPts val="45"/>
              </a:spcBef>
            </a:pPr>
            <a:endParaRPr lang="en-GB" sz="1300" dirty="0">
              <a:solidFill>
                <a:schemeClr val="tx1"/>
              </a:solidFill>
              <a:latin typeface="Arial" panose="020B0604020202020204" pitchFamily="34" charset="0"/>
              <a:cs typeface="Arial" panose="020B0604020202020204" pitchFamily="34" charset="0"/>
            </a:endParaRPr>
          </a:p>
          <a:p>
            <a:pPr marL="22225" marR="15875">
              <a:lnSpc>
                <a:spcPct val="150000"/>
              </a:lnSpc>
            </a:pPr>
            <a:r>
              <a:rPr lang="en-GB" sz="1300" dirty="0">
                <a:solidFill>
                  <a:schemeClr val="tx1"/>
                </a:solidFill>
                <a:latin typeface="Arial" panose="020B0604020202020204" pitchFamily="34" charset="0"/>
                <a:cs typeface="Arial" panose="020B0604020202020204" pitchFamily="34" charset="0"/>
              </a:rPr>
              <a:t>Hunter,</a:t>
            </a:r>
            <a:r>
              <a:rPr lang="en-GB" sz="1300" spc="-50" dirty="0">
                <a:solidFill>
                  <a:schemeClr val="tx1"/>
                </a:solidFill>
                <a:latin typeface="Arial" panose="020B0604020202020204" pitchFamily="34" charset="0"/>
                <a:cs typeface="Arial" panose="020B0604020202020204" pitchFamily="34" charset="0"/>
              </a:rPr>
              <a:t> </a:t>
            </a:r>
            <a:r>
              <a:rPr lang="en-GB" sz="1300" spc="-160" dirty="0">
                <a:solidFill>
                  <a:schemeClr val="tx1"/>
                </a:solidFill>
                <a:latin typeface="Arial" panose="020B0604020202020204" pitchFamily="34" charset="0"/>
                <a:cs typeface="Arial" panose="020B0604020202020204" pitchFamily="34" charset="0"/>
              </a:rPr>
              <a:t>C.</a:t>
            </a:r>
            <a:r>
              <a:rPr lang="en-GB" sz="1300" spc="-105" dirty="0">
                <a:solidFill>
                  <a:schemeClr val="tx1"/>
                </a:solidFill>
                <a:latin typeface="Arial" panose="020B0604020202020204" pitchFamily="34" charset="0"/>
                <a:cs typeface="Arial" panose="020B0604020202020204" pitchFamily="34" charset="0"/>
              </a:rPr>
              <a:t> </a:t>
            </a:r>
            <a:r>
              <a:rPr lang="en-GB" sz="1300" spc="-199" dirty="0">
                <a:solidFill>
                  <a:schemeClr val="tx1"/>
                </a:solidFill>
                <a:latin typeface="Arial" panose="020B0604020202020204" pitchFamily="34" charset="0"/>
                <a:cs typeface="Arial" panose="020B0604020202020204" pitchFamily="34" charset="0"/>
              </a:rPr>
              <a:t>J.</a:t>
            </a:r>
            <a:r>
              <a:rPr lang="en-GB" sz="1300" spc="-105" dirty="0">
                <a:solidFill>
                  <a:schemeClr val="tx1"/>
                </a:solidFill>
                <a:latin typeface="Arial" panose="020B0604020202020204" pitchFamily="34" charset="0"/>
                <a:cs typeface="Arial" panose="020B0604020202020204" pitchFamily="34" charset="0"/>
              </a:rPr>
              <a:t> </a:t>
            </a:r>
            <a:r>
              <a:rPr lang="en-GB" sz="1300" spc="-90" dirty="0">
                <a:solidFill>
                  <a:schemeClr val="tx1"/>
                </a:solidFill>
                <a:latin typeface="Arial" panose="020B0604020202020204" pitchFamily="34" charset="0"/>
                <a:cs typeface="Arial" panose="020B0604020202020204" pitchFamily="34" charset="0"/>
              </a:rPr>
              <a:t>(1995).</a:t>
            </a:r>
            <a:r>
              <a:rPr lang="en-GB" sz="1300" spc="-105" dirty="0">
                <a:solidFill>
                  <a:schemeClr val="tx1"/>
                </a:solidFill>
                <a:latin typeface="Arial" panose="020B0604020202020204" pitchFamily="34" charset="0"/>
                <a:cs typeface="Arial" panose="020B0604020202020204" pitchFamily="34" charset="0"/>
              </a:rPr>
              <a:t> </a:t>
            </a:r>
            <a:r>
              <a:rPr lang="en-GB" sz="1300" spc="-50" dirty="0">
                <a:solidFill>
                  <a:schemeClr val="tx1"/>
                </a:solidFill>
                <a:latin typeface="Arial" panose="020B0604020202020204" pitchFamily="34" charset="0"/>
                <a:cs typeface="Arial" panose="020B0604020202020204" pitchFamily="34" charset="0"/>
              </a:rPr>
              <a:t>On</a:t>
            </a:r>
            <a:r>
              <a:rPr lang="en-GB" sz="1300" spc="-90" dirty="0">
                <a:solidFill>
                  <a:schemeClr val="tx1"/>
                </a:solidFill>
                <a:latin typeface="Arial" panose="020B0604020202020204" pitchFamily="34" charset="0"/>
                <a:cs typeface="Arial" panose="020B0604020202020204" pitchFamily="34" charset="0"/>
              </a:rPr>
              <a:t> </a:t>
            </a:r>
            <a:r>
              <a:rPr lang="en-GB" sz="1300" dirty="0">
                <a:solidFill>
                  <a:schemeClr val="tx1"/>
                </a:solidFill>
                <a:latin typeface="Arial" panose="020B0604020202020204" pitchFamily="34" charset="0"/>
                <a:cs typeface="Arial" panose="020B0604020202020204" pitchFamily="34" charset="0"/>
              </a:rPr>
              <a:t>the</a:t>
            </a:r>
            <a:r>
              <a:rPr lang="en-GB" sz="1300" spc="-45" dirty="0">
                <a:solidFill>
                  <a:schemeClr val="tx1"/>
                </a:solidFill>
                <a:latin typeface="Arial" panose="020B0604020202020204" pitchFamily="34" charset="0"/>
                <a:cs typeface="Arial" panose="020B0604020202020204" pitchFamily="34" charset="0"/>
              </a:rPr>
              <a:t> </a:t>
            </a:r>
            <a:r>
              <a:rPr lang="en-GB" sz="1300" spc="-35" dirty="0">
                <a:solidFill>
                  <a:schemeClr val="tx1"/>
                </a:solidFill>
                <a:latin typeface="Arial" panose="020B0604020202020204" pitchFamily="34" charset="0"/>
                <a:cs typeface="Arial" panose="020B0604020202020204" pitchFamily="34" charset="0"/>
              </a:rPr>
              <a:t>need</a:t>
            </a:r>
            <a:r>
              <a:rPr lang="en-GB" sz="1300" spc="-120" dirty="0">
                <a:solidFill>
                  <a:schemeClr val="tx1"/>
                </a:solidFill>
                <a:latin typeface="Arial" panose="020B0604020202020204" pitchFamily="34" charset="0"/>
                <a:cs typeface="Arial" panose="020B0604020202020204" pitchFamily="34" charset="0"/>
              </a:rPr>
              <a:t> </a:t>
            </a:r>
            <a:r>
              <a:rPr lang="en-GB" sz="1300" dirty="0">
                <a:solidFill>
                  <a:schemeClr val="tx1"/>
                </a:solidFill>
                <a:latin typeface="Arial" panose="020B0604020202020204" pitchFamily="34" charset="0"/>
                <a:cs typeface="Arial" panose="020B0604020202020204" pitchFamily="34" charset="0"/>
              </a:rPr>
              <a:t>to</a:t>
            </a:r>
            <a:r>
              <a:rPr lang="en-GB" sz="1300" spc="-90" dirty="0">
                <a:solidFill>
                  <a:schemeClr val="tx1"/>
                </a:solidFill>
                <a:latin typeface="Arial" panose="020B0604020202020204" pitchFamily="34" charset="0"/>
                <a:cs typeface="Arial" panose="020B0604020202020204" pitchFamily="34" charset="0"/>
              </a:rPr>
              <a:t> </a:t>
            </a:r>
            <a:r>
              <a:rPr lang="en-GB" sz="1300" spc="-10" dirty="0">
                <a:solidFill>
                  <a:schemeClr val="tx1"/>
                </a:solidFill>
                <a:latin typeface="Arial" panose="020B0604020202020204" pitchFamily="34" charset="0"/>
                <a:cs typeface="Arial" panose="020B0604020202020204" pitchFamily="34" charset="0"/>
              </a:rPr>
              <a:t>re‐conceptualise</a:t>
            </a:r>
            <a:r>
              <a:rPr lang="en-GB" sz="1300" spc="-50" dirty="0">
                <a:solidFill>
                  <a:schemeClr val="tx1"/>
                </a:solidFill>
                <a:latin typeface="Arial" panose="020B0604020202020204" pitchFamily="34" charset="0"/>
                <a:cs typeface="Arial" panose="020B0604020202020204" pitchFamily="34" charset="0"/>
              </a:rPr>
              <a:t> </a:t>
            </a:r>
            <a:r>
              <a:rPr lang="en-GB" sz="1300" spc="-10" dirty="0">
                <a:solidFill>
                  <a:schemeClr val="tx1"/>
                </a:solidFill>
                <a:latin typeface="Arial" panose="020B0604020202020204" pitchFamily="34" charset="0"/>
                <a:cs typeface="Arial" panose="020B0604020202020204" pitchFamily="34" charset="0"/>
              </a:rPr>
              <a:t>sustainable</a:t>
            </a:r>
            <a:r>
              <a:rPr lang="en-GB" sz="1300" spc="-45" dirty="0">
                <a:solidFill>
                  <a:schemeClr val="tx1"/>
                </a:solidFill>
                <a:latin typeface="Arial" panose="020B0604020202020204" pitchFamily="34" charset="0"/>
                <a:cs typeface="Arial" panose="020B0604020202020204" pitchFamily="34" charset="0"/>
              </a:rPr>
              <a:t> </a:t>
            </a:r>
            <a:r>
              <a:rPr lang="en-GB" sz="1300" dirty="0">
                <a:solidFill>
                  <a:schemeClr val="tx1"/>
                </a:solidFill>
                <a:latin typeface="Arial" panose="020B0604020202020204" pitchFamily="34" charset="0"/>
                <a:cs typeface="Arial" panose="020B0604020202020204" pitchFamily="34" charset="0"/>
              </a:rPr>
              <a:t>tourism</a:t>
            </a:r>
            <a:r>
              <a:rPr lang="en-GB" sz="1300" spc="-100" dirty="0">
                <a:solidFill>
                  <a:schemeClr val="tx1"/>
                </a:solidFill>
                <a:latin typeface="Arial" panose="020B0604020202020204" pitchFamily="34" charset="0"/>
                <a:cs typeface="Arial" panose="020B0604020202020204" pitchFamily="34" charset="0"/>
              </a:rPr>
              <a:t> </a:t>
            </a:r>
            <a:r>
              <a:rPr lang="en-GB" sz="1300" spc="-25" dirty="0">
                <a:solidFill>
                  <a:schemeClr val="tx1"/>
                </a:solidFill>
                <a:latin typeface="Arial" panose="020B0604020202020204" pitchFamily="34" charset="0"/>
                <a:cs typeface="Arial" panose="020B0604020202020204" pitchFamily="34" charset="0"/>
              </a:rPr>
              <a:t>development.</a:t>
            </a:r>
            <a:r>
              <a:rPr lang="en-GB" sz="1300" spc="-105" dirty="0">
                <a:solidFill>
                  <a:schemeClr val="tx1"/>
                </a:solidFill>
                <a:latin typeface="Arial" panose="020B0604020202020204" pitchFamily="34" charset="0"/>
                <a:cs typeface="Arial" panose="020B0604020202020204" pitchFamily="34" charset="0"/>
              </a:rPr>
              <a:t> </a:t>
            </a:r>
            <a:r>
              <a:rPr lang="en-GB" sz="1300" i="1" spc="-60" dirty="0">
                <a:solidFill>
                  <a:schemeClr val="tx1"/>
                </a:solidFill>
                <a:latin typeface="Arial" panose="020B0604020202020204" pitchFamily="34" charset="0"/>
                <a:cs typeface="Arial" panose="020B0604020202020204" pitchFamily="34" charset="0"/>
              </a:rPr>
              <a:t>Journal</a:t>
            </a:r>
            <a:r>
              <a:rPr lang="en-GB" sz="1300" i="1" spc="-45" dirty="0">
                <a:solidFill>
                  <a:schemeClr val="tx1"/>
                </a:solidFill>
                <a:latin typeface="Arial" panose="020B0604020202020204" pitchFamily="34" charset="0"/>
                <a:cs typeface="Arial" panose="020B0604020202020204" pitchFamily="34" charset="0"/>
              </a:rPr>
              <a:t> </a:t>
            </a:r>
            <a:r>
              <a:rPr lang="en-GB" sz="1300" i="1" spc="-25" dirty="0">
                <a:solidFill>
                  <a:schemeClr val="tx1"/>
                </a:solidFill>
                <a:latin typeface="Arial" panose="020B0604020202020204" pitchFamily="34" charset="0"/>
                <a:cs typeface="Arial" panose="020B0604020202020204" pitchFamily="34" charset="0"/>
              </a:rPr>
              <a:t>of </a:t>
            </a:r>
            <a:r>
              <a:rPr lang="en-GB" sz="1300" i="1" spc="-40" dirty="0">
                <a:solidFill>
                  <a:schemeClr val="tx1"/>
                </a:solidFill>
                <a:latin typeface="Arial" panose="020B0604020202020204" pitchFamily="34" charset="0"/>
                <a:cs typeface="Arial" panose="020B0604020202020204" pitchFamily="34" charset="0"/>
              </a:rPr>
              <a:t>Sustainable</a:t>
            </a:r>
            <a:r>
              <a:rPr lang="en-GB" sz="1300" i="1" spc="-85" dirty="0">
                <a:solidFill>
                  <a:schemeClr val="tx1"/>
                </a:solidFill>
                <a:latin typeface="Arial" panose="020B0604020202020204" pitchFamily="34" charset="0"/>
                <a:cs typeface="Arial" panose="020B0604020202020204" pitchFamily="34" charset="0"/>
              </a:rPr>
              <a:t> </a:t>
            </a:r>
            <a:r>
              <a:rPr lang="en-GB" sz="1300" i="1" spc="-50" dirty="0">
                <a:solidFill>
                  <a:schemeClr val="tx1"/>
                </a:solidFill>
                <a:latin typeface="Arial" panose="020B0604020202020204" pitchFamily="34" charset="0"/>
                <a:cs typeface="Arial" panose="020B0604020202020204" pitchFamily="34" charset="0"/>
              </a:rPr>
              <a:t>Tourism</a:t>
            </a:r>
            <a:r>
              <a:rPr lang="en-GB" sz="1300" spc="-50" dirty="0">
                <a:solidFill>
                  <a:schemeClr val="tx1"/>
                </a:solidFill>
                <a:latin typeface="Arial" panose="020B0604020202020204" pitchFamily="34" charset="0"/>
                <a:cs typeface="Arial" panose="020B0604020202020204" pitchFamily="34" charset="0"/>
              </a:rPr>
              <a:t>,</a:t>
            </a:r>
            <a:r>
              <a:rPr lang="en-GB" sz="1300" spc="-65" dirty="0">
                <a:solidFill>
                  <a:schemeClr val="tx1"/>
                </a:solidFill>
                <a:latin typeface="Arial" panose="020B0604020202020204" pitchFamily="34" charset="0"/>
                <a:cs typeface="Arial" panose="020B0604020202020204" pitchFamily="34" charset="0"/>
              </a:rPr>
              <a:t> </a:t>
            </a:r>
            <a:r>
              <a:rPr lang="en-GB" sz="1300" i="1" spc="-75" dirty="0">
                <a:solidFill>
                  <a:schemeClr val="tx1"/>
                </a:solidFill>
                <a:latin typeface="Arial" panose="020B0604020202020204" pitchFamily="34" charset="0"/>
                <a:cs typeface="Arial" panose="020B0604020202020204" pitchFamily="34" charset="0"/>
              </a:rPr>
              <a:t>3</a:t>
            </a:r>
            <a:r>
              <a:rPr lang="en-GB" sz="1300" spc="-75" dirty="0">
                <a:solidFill>
                  <a:schemeClr val="tx1"/>
                </a:solidFill>
                <a:latin typeface="Arial" panose="020B0604020202020204" pitchFamily="34" charset="0"/>
                <a:cs typeface="Arial" panose="020B0604020202020204" pitchFamily="34" charset="0"/>
              </a:rPr>
              <a:t>(3),</a:t>
            </a:r>
            <a:r>
              <a:rPr lang="en-GB" sz="1300" spc="-70" dirty="0">
                <a:solidFill>
                  <a:schemeClr val="tx1"/>
                </a:solidFill>
                <a:latin typeface="Arial" panose="020B0604020202020204" pitchFamily="34" charset="0"/>
                <a:cs typeface="Arial" panose="020B0604020202020204" pitchFamily="34" charset="0"/>
              </a:rPr>
              <a:t> </a:t>
            </a:r>
            <a:r>
              <a:rPr lang="en-GB" sz="1300" spc="-105" dirty="0">
                <a:solidFill>
                  <a:schemeClr val="tx1"/>
                </a:solidFill>
                <a:latin typeface="Arial" panose="020B0604020202020204" pitchFamily="34" charset="0"/>
                <a:cs typeface="Arial" panose="020B0604020202020204" pitchFamily="34" charset="0"/>
              </a:rPr>
              <a:t>155–165.</a:t>
            </a:r>
            <a:r>
              <a:rPr lang="en-GB" sz="1300" spc="-120" dirty="0">
                <a:solidFill>
                  <a:schemeClr val="tx1"/>
                </a:solidFill>
                <a:latin typeface="Arial" panose="020B0604020202020204" pitchFamily="34" charset="0"/>
                <a:cs typeface="Arial" panose="020B0604020202020204" pitchFamily="34" charset="0"/>
              </a:rPr>
              <a:t> </a:t>
            </a:r>
            <a:r>
              <a:rPr lang="en-GB" sz="1300" spc="-10" dirty="0">
                <a:solidFill>
                  <a:schemeClr val="tx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https://doi.org/10.1080/09669589509510720</a:t>
            </a:r>
            <a:endParaRPr lang="en-GB" sz="1300" dirty="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9D2FDBF-7272-3443-ACDC-0E99EDFE52CA}"/>
              </a:ext>
            </a:extLst>
          </p:cNvPr>
          <p:cNvSpPr>
            <a:spLocks noGrp="1"/>
          </p:cNvSpPr>
          <p:nvPr>
            <p:ph type="sldNum" sz="quarter" idx="7"/>
          </p:nvPr>
        </p:nvSpPr>
        <p:spPr>
          <a:xfrm>
            <a:off x="914402" y="9625401"/>
            <a:ext cx="371473" cy="204399"/>
          </a:xfrm>
        </p:spPr>
        <p:txBody>
          <a:bodyPr/>
          <a:lstStyle/>
          <a:p>
            <a:pPr marL="38100" algn="l" rtl="0">
              <a:spcBef>
                <a:spcPts val="110"/>
              </a:spcBef>
            </a:pPr>
            <a:fld id="{81D60167-4931-47E6-BA6A-407CBD079E47}" type="slidenum">
              <a:rPr spc="10"/>
              <a:pPr marL="38100">
                <a:spcBef>
                  <a:spcPts val="110"/>
                </a:spcBef>
              </a:pPr>
              <a:t>104</a:t>
            </a:fld>
            <a:endParaRPr lang="fr" spc="10"/>
          </a:p>
        </p:txBody>
      </p:sp>
      <p:pic>
        <p:nvPicPr>
          <p:cNvPr id="4" name="Picture 2" descr="European Youth Roots">
            <a:extLst>
              <a:ext uri="{FF2B5EF4-FFF2-40B4-BE49-F238E27FC236}">
                <a16:creationId xmlns:a16="http://schemas.microsoft.com/office/drawing/2014/main" id="{94480F64-3B84-4C43-9EAA-F23E05F75660}"/>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
        <p:nvSpPr>
          <p:cNvPr id="2" name="object 2">
            <a:extLst>
              <a:ext uri="{FF2B5EF4-FFF2-40B4-BE49-F238E27FC236}">
                <a16:creationId xmlns:a16="http://schemas.microsoft.com/office/drawing/2014/main" id="{A6E0B800-A168-1FEA-03B1-E029683E3426}"/>
              </a:ext>
            </a:extLst>
          </p:cNvPr>
          <p:cNvSpPr txBox="1"/>
          <p:nvPr/>
        </p:nvSpPr>
        <p:spPr>
          <a:xfrm>
            <a:off x="425450" y="907906"/>
            <a:ext cx="6845934" cy="7980518"/>
          </a:xfrm>
          <a:prstGeom prst="rect">
            <a:avLst/>
          </a:prstGeom>
        </p:spPr>
        <p:txBody>
          <a:bodyPr vert="horz" wrap="square" lIns="0" tIns="12065" rIns="0" bIns="0" rtlCol="0">
            <a:spAutoFit/>
          </a:bodyPr>
          <a:lstStyle/>
          <a:p>
            <a:pPr marL="50802" marR="193049">
              <a:lnSpc>
                <a:spcPct val="148100"/>
              </a:lnSpc>
              <a:spcBef>
                <a:spcPts val="95"/>
              </a:spcBef>
            </a:pPr>
            <a:r>
              <a:rPr lang="en-GB" sz="1300" spc="-70" dirty="0">
                <a:solidFill>
                  <a:schemeClr val="tx1"/>
                </a:solidFill>
                <a:latin typeface="Arial"/>
                <a:cs typeface="Arial"/>
              </a:rPr>
              <a:t>Jamal, </a:t>
            </a:r>
            <a:r>
              <a:rPr lang="en-GB" sz="1300" spc="-160" dirty="0">
                <a:solidFill>
                  <a:schemeClr val="tx1"/>
                </a:solidFill>
                <a:latin typeface="Arial"/>
                <a:cs typeface="Arial"/>
              </a:rPr>
              <a:t>T.</a:t>
            </a:r>
            <a:r>
              <a:rPr lang="en-GB" sz="1300" spc="-125" dirty="0">
                <a:solidFill>
                  <a:schemeClr val="tx1"/>
                </a:solidFill>
                <a:latin typeface="Arial"/>
                <a:cs typeface="Arial"/>
              </a:rPr>
              <a:t> </a:t>
            </a:r>
            <a:r>
              <a:rPr lang="en-GB" sz="1300" spc="-80" dirty="0">
                <a:solidFill>
                  <a:schemeClr val="tx1"/>
                </a:solidFill>
                <a:latin typeface="Arial"/>
                <a:cs typeface="Arial"/>
              </a:rPr>
              <a:t>(2012).</a:t>
            </a:r>
            <a:r>
              <a:rPr lang="en-GB" sz="1300" spc="-125" dirty="0">
                <a:solidFill>
                  <a:schemeClr val="tx1"/>
                </a:solidFill>
                <a:latin typeface="Arial"/>
                <a:cs typeface="Arial"/>
              </a:rPr>
              <a:t> </a:t>
            </a:r>
            <a:r>
              <a:rPr lang="en-GB" sz="1300" spc="-10" dirty="0">
                <a:solidFill>
                  <a:schemeClr val="tx1"/>
                </a:solidFill>
                <a:latin typeface="Arial"/>
                <a:cs typeface="Arial"/>
              </a:rPr>
              <a:t>Resiliency</a:t>
            </a:r>
            <a:r>
              <a:rPr lang="en-GB" sz="1300" spc="-135" dirty="0">
                <a:solidFill>
                  <a:schemeClr val="tx1"/>
                </a:solidFill>
                <a:latin typeface="Arial"/>
                <a:cs typeface="Arial"/>
              </a:rPr>
              <a:t> </a:t>
            </a:r>
            <a:r>
              <a:rPr lang="en-GB" sz="1300" spc="-25" dirty="0">
                <a:solidFill>
                  <a:schemeClr val="tx1"/>
                </a:solidFill>
                <a:latin typeface="Arial"/>
                <a:cs typeface="Arial"/>
              </a:rPr>
              <a:t>and</a:t>
            </a:r>
            <a:r>
              <a:rPr lang="en-GB" sz="1300" spc="-141" dirty="0">
                <a:solidFill>
                  <a:schemeClr val="tx1"/>
                </a:solidFill>
                <a:latin typeface="Arial"/>
                <a:cs typeface="Arial"/>
              </a:rPr>
              <a:t> </a:t>
            </a:r>
            <a:r>
              <a:rPr lang="en-GB" sz="1300" dirty="0">
                <a:solidFill>
                  <a:schemeClr val="tx1"/>
                </a:solidFill>
                <a:latin typeface="Arial"/>
                <a:cs typeface="Arial"/>
              </a:rPr>
              <a:t>uncertainty</a:t>
            </a:r>
            <a:r>
              <a:rPr lang="en-GB" sz="1300" spc="-135" dirty="0">
                <a:solidFill>
                  <a:schemeClr val="tx1"/>
                </a:solidFill>
                <a:latin typeface="Arial"/>
                <a:cs typeface="Arial"/>
              </a:rPr>
              <a:t> </a:t>
            </a:r>
            <a:r>
              <a:rPr lang="en-GB" sz="1300" spc="56" dirty="0">
                <a:solidFill>
                  <a:schemeClr val="tx1"/>
                </a:solidFill>
                <a:latin typeface="Arial"/>
                <a:cs typeface="Arial"/>
              </a:rPr>
              <a:t>in</a:t>
            </a:r>
            <a:r>
              <a:rPr lang="en-GB" sz="1300" spc="-105" dirty="0">
                <a:solidFill>
                  <a:schemeClr val="tx1"/>
                </a:solidFill>
                <a:latin typeface="Arial"/>
                <a:cs typeface="Arial"/>
              </a:rPr>
              <a:t> </a:t>
            </a:r>
            <a:r>
              <a:rPr lang="en-GB" sz="1300" dirty="0">
                <a:solidFill>
                  <a:schemeClr val="tx1"/>
                </a:solidFill>
                <a:latin typeface="Arial"/>
                <a:cs typeface="Arial"/>
              </a:rPr>
              <a:t>tourism.</a:t>
            </a:r>
            <a:r>
              <a:rPr lang="en-GB" sz="1300" spc="-125" dirty="0">
                <a:solidFill>
                  <a:schemeClr val="tx1"/>
                </a:solidFill>
                <a:latin typeface="Arial"/>
                <a:cs typeface="Arial"/>
              </a:rPr>
              <a:t> </a:t>
            </a:r>
            <a:r>
              <a:rPr lang="en-GB" sz="1300" spc="56" dirty="0">
                <a:solidFill>
                  <a:schemeClr val="tx1"/>
                </a:solidFill>
                <a:latin typeface="Arial"/>
                <a:cs typeface="Arial"/>
              </a:rPr>
              <a:t>In</a:t>
            </a:r>
            <a:r>
              <a:rPr lang="en-GB" sz="1300" spc="-105" dirty="0">
                <a:solidFill>
                  <a:schemeClr val="tx1"/>
                </a:solidFill>
                <a:latin typeface="Arial"/>
                <a:cs typeface="Arial"/>
              </a:rPr>
              <a:t> </a:t>
            </a:r>
            <a:r>
              <a:rPr lang="en-GB" sz="1300" i="1" spc="-90" dirty="0">
                <a:solidFill>
                  <a:schemeClr val="tx1"/>
                </a:solidFill>
                <a:latin typeface="Arial"/>
                <a:cs typeface="Arial"/>
              </a:rPr>
              <a:t>The</a:t>
            </a:r>
            <a:r>
              <a:rPr lang="en-GB" sz="1300" i="1" spc="-85" dirty="0">
                <a:solidFill>
                  <a:schemeClr val="tx1"/>
                </a:solidFill>
                <a:latin typeface="Arial"/>
                <a:cs typeface="Arial"/>
              </a:rPr>
              <a:t> </a:t>
            </a:r>
            <a:r>
              <a:rPr lang="en-GB" sz="1300" i="1" spc="-50" dirty="0">
                <a:solidFill>
                  <a:schemeClr val="tx1"/>
                </a:solidFill>
                <a:latin typeface="Arial"/>
                <a:cs typeface="Arial"/>
              </a:rPr>
              <a:t>Routledge</a:t>
            </a:r>
            <a:r>
              <a:rPr lang="en-GB" sz="1300" i="1" spc="-85" dirty="0">
                <a:solidFill>
                  <a:schemeClr val="tx1"/>
                </a:solidFill>
                <a:latin typeface="Arial"/>
                <a:cs typeface="Arial"/>
              </a:rPr>
              <a:t> </a:t>
            </a:r>
            <a:r>
              <a:rPr lang="en-GB" sz="1300" i="1" spc="-60" dirty="0">
                <a:solidFill>
                  <a:schemeClr val="tx1"/>
                </a:solidFill>
                <a:latin typeface="Arial"/>
                <a:cs typeface="Arial"/>
              </a:rPr>
              <a:t>Handbook</a:t>
            </a:r>
            <a:r>
              <a:rPr lang="en-GB" sz="1300" i="1" spc="-114" dirty="0">
                <a:solidFill>
                  <a:schemeClr val="tx1"/>
                </a:solidFill>
                <a:latin typeface="Arial"/>
                <a:cs typeface="Arial"/>
              </a:rPr>
              <a:t> </a:t>
            </a:r>
            <a:r>
              <a:rPr lang="en-GB" sz="1300" i="1" spc="-29" dirty="0">
                <a:solidFill>
                  <a:schemeClr val="tx1"/>
                </a:solidFill>
                <a:latin typeface="Arial"/>
                <a:cs typeface="Arial"/>
              </a:rPr>
              <a:t>of</a:t>
            </a:r>
            <a:r>
              <a:rPr lang="en-GB" sz="1300" i="1" spc="-70" dirty="0">
                <a:solidFill>
                  <a:schemeClr val="tx1"/>
                </a:solidFill>
                <a:latin typeface="Arial"/>
                <a:cs typeface="Arial"/>
              </a:rPr>
              <a:t> </a:t>
            </a:r>
            <a:r>
              <a:rPr lang="en-GB" sz="1300" i="1" spc="-10" dirty="0">
                <a:solidFill>
                  <a:schemeClr val="tx1"/>
                </a:solidFill>
                <a:latin typeface="Arial"/>
                <a:cs typeface="Arial"/>
              </a:rPr>
              <a:t>Tourism </a:t>
            </a:r>
            <a:r>
              <a:rPr lang="en-GB" sz="1300" i="1" spc="-50" dirty="0">
                <a:solidFill>
                  <a:schemeClr val="tx1"/>
                </a:solidFill>
                <a:latin typeface="Arial"/>
                <a:cs typeface="Arial"/>
              </a:rPr>
              <a:t>and</a:t>
            </a:r>
            <a:r>
              <a:rPr lang="en-GB" sz="1300" i="1" spc="-95" dirty="0">
                <a:solidFill>
                  <a:schemeClr val="tx1"/>
                </a:solidFill>
                <a:latin typeface="Arial"/>
                <a:cs typeface="Arial"/>
              </a:rPr>
              <a:t> </a:t>
            </a:r>
            <a:r>
              <a:rPr lang="en-GB" sz="1300" i="1" spc="-10" dirty="0">
                <a:solidFill>
                  <a:schemeClr val="tx1"/>
                </a:solidFill>
                <a:latin typeface="Arial"/>
                <a:cs typeface="Arial"/>
              </a:rPr>
              <a:t>the</a:t>
            </a:r>
            <a:r>
              <a:rPr lang="en-GB" sz="1300" i="1" spc="-15" dirty="0">
                <a:solidFill>
                  <a:schemeClr val="tx1"/>
                </a:solidFill>
                <a:latin typeface="Arial"/>
                <a:cs typeface="Arial"/>
              </a:rPr>
              <a:t> </a:t>
            </a:r>
            <a:r>
              <a:rPr lang="en-GB" sz="1300" i="1" spc="-29" dirty="0">
                <a:solidFill>
                  <a:schemeClr val="tx1"/>
                </a:solidFill>
                <a:latin typeface="Arial"/>
                <a:cs typeface="Arial"/>
              </a:rPr>
              <a:t>Environment</a:t>
            </a:r>
            <a:r>
              <a:rPr lang="en-GB" sz="1300" i="1" spc="-10" dirty="0">
                <a:solidFill>
                  <a:schemeClr val="tx1"/>
                </a:solidFill>
                <a:latin typeface="Arial"/>
                <a:cs typeface="Arial"/>
              </a:rPr>
              <a:t> </a:t>
            </a:r>
            <a:r>
              <a:rPr lang="en-GB" sz="1300" spc="-40" dirty="0">
                <a:solidFill>
                  <a:schemeClr val="tx1"/>
                </a:solidFill>
                <a:latin typeface="Arial"/>
                <a:cs typeface="Arial"/>
              </a:rPr>
              <a:t>(pp.</a:t>
            </a:r>
            <a:r>
              <a:rPr lang="en-GB" sz="1300" spc="-65" dirty="0">
                <a:solidFill>
                  <a:schemeClr val="tx1"/>
                </a:solidFill>
                <a:latin typeface="Arial"/>
                <a:cs typeface="Arial"/>
              </a:rPr>
              <a:t> </a:t>
            </a:r>
            <a:r>
              <a:rPr lang="en-GB" sz="1300" spc="-85" dirty="0">
                <a:solidFill>
                  <a:schemeClr val="tx1"/>
                </a:solidFill>
                <a:latin typeface="Arial"/>
                <a:cs typeface="Arial"/>
              </a:rPr>
              <a:t>527–542).</a:t>
            </a:r>
            <a:r>
              <a:rPr lang="en-GB" sz="1300" spc="-60" dirty="0">
                <a:solidFill>
                  <a:schemeClr val="tx1"/>
                </a:solidFill>
                <a:latin typeface="Arial"/>
                <a:cs typeface="Arial"/>
              </a:rPr>
              <a:t> </a:t>
            </a:r>
            <a:r>
              <a:rPr lang="en-GB" sz="1300" spc="-40" dirty="0">
                <a:solidFill>
                  <a:schemeClr val="tx1"/>
                </a:solidFill>
                <a:latin typeface="Arial"/>
                <a:cs typeface="Arial"/>
              </a:rPr>
              <a:t>Routledge.</a:t>
            </a:r>
            <a:r>
              <a:rPr lang="en-GB" sz="1300" spc="-65" dirty="0">
                <a:solidFill>
                  <a:schemeClr val="tx1"/>
                </a:solidFill>
                <a:latin typeface="Arial"/>
                <a:cs typeface="Arial"/>
              </a:rPr>
              <a:t> </a:t>
            </a:r>
            <a:r>
              <a:rPr lang="en-GB" sz="1300" spc="-56" dirty="0">
                <a:solidFill>
                  <a:schemeClr val="tx1"/>
                </a:solidFill>
                <a:latin typeface="Arial"/>
                <a:cs typeface="Arial"/>
                <a:hlinkClick r:id="rId3">
                  <a:extLst>
                    <a:ext uri="{A12FA001-AC4F-418D-AE19-62706E023703}">
                      <ahyp:hlinkClr xmlns:ahyp="http://schemas.microsoft.com/office/drawing/2018/hyperlinkcolor" val="tx"/>
                    </a:ext>
                  </a:extLst>
                </a:hlinkClick>
              </a:rPr>
              <a:t>http://dx.doi.org/10.4324/9780203121108-</a:t>
            </a:r>
            <a:r>
              <a:rPr lang="en-GB" sz="1300" spc="-25" dirty="0">
                <a:solidFill>
                  <a:schemeClr val="tx1"/>
                </a:solidFill>
                <a:latin typeface="Arial"/>
                <a:cs typeface="Arial"/>
                <a:hlinkClick r:id="rId3">
                  <a:extLst>
                    <a:ext uri="{A12FA001-AC4F-418D-AE19-62706E023703}">
                      <ahyp:hlinkClr xmlns:ahyp="http://schemas.microsoft.com/office/drawing/2018/hyperlinkcolor" val="tx"/>
                    </a:ext>
                  </a:extLst>
                </a:hlinkClick>
              </a:rPr>
              <a:t>56</a:t>
            </a:r>
            <a:endParaRPr lang="en-GB" sz="1300" dirty="0">
              <a:solidFill>
                <a:schemeClr val="tx1"/>
              </a:solidFill>
              <a:latin typeface="Arial"/>
              <a:cs typeface="Arial"/>
            </a:endParaRPr>
          </a:p>
          <a:p>
            <a:pPr>
              <a:lnSpc>
                <a:spcPct val="100000"/>
              </a:lnSpc>
            </a:pPr>
            <a:endParaRPr lang="en-GB" sz="1300" dirty="0">
              <a:solidFill>
                <a:schemeClr val="tx1"/>
              </a:solidFill>
              <a:latin typeface="Arial"/>
              <a:cs typeface="Arial"/>
            </a:endParaRPr>
          </a:p>
          <a:p>
            <a:pPr marL="50168"/>
            <a:r>
              <a:rPr lang="en-GB" sz="1300" spc="-10" dirty="0" err="1">
                <a:solidFill>
                  <a:schemeClr val="tx1"/>
                </a:solidFill>
                <a:latin typeface="Arial"/>
                <a:cs typeface="Arial"/>
              </a:rPr>
              <a:t>Lucidchart</a:t>
            </a:r>
            <a:r>
              <a:rPr lang="en-GB" sz="1300" spc="-10" dirty="0">
                <a:solidFill>
                  <a:schemeClr val="tx1"/>
                </a:solidFill>
                <a:latin typeface="Arial"/>
                <a:cs typeface="Arial"/>
              </a:rPr>
              <a:t>.</a:t>
            </a:r>
            <a:r>
              <a:rPr lang="en-GB" sz="1300" spc="-105" dirty="0">
                <a:solidFill>
                  <a:schemeClr val="tx1"/>
                </a:solidFill>
                <a:latin typeface="Arial"/>
                <a:cs typeface="Arial"/>
              </a:rPr>
              <a:t> </a:t>
            </a:r>
            <a:r>
              <a:rPr lang="en-GB" sz="1300" spc="-60" dirty="0">
                <a:solidFill>
                  <a:schemeClr val="tx1"/>
                </a:solidFill>
                <a:latin typeface="Arial"/>
                <a:cs typeface="Arial"/>
              </a:rPr>
              <a:t>(2022).</a:t>
            </a:r>
            <a:r>
              <a:rPr lang="en-GB" sz="1300" spc="-100" dirty="0">
                <a:solidFill>
                  <a:schemeClr val="tx1"/>
                </a:solidFill>
                <a:latin typeface="Arial"/>
                <a:cs typeface="Arial"/>
              </a:rPr>
              <a:t> </a:t>
            </a:r>
            <a:r>
              <a:rPr lang="en-GB" sz="1300" i="1" dirty="0">
                <a:solidFill>
                  <a:schemeClr val="tx1"/>
                </a:solidFill>
                <a:latin typeface="Arial"/>
                <a:cs typeface="Arial"/>
              </a:rPr>
              <a:t>Intelligent</a:t>
            </a:r>
            <a:r>
              <a:rPr lang="en-GB" sz="1300" i="1" spc="-56" dirty="0">
                <a:solidFill>
                  <a:schemeClr val="tx1"/>
                </a:solidFill>
                <a:latin typeface="Arial"/>
                <a:cs typeface="Arial"/>
              </a:rPr>
              <a:t> </a:t>
            </a:r>
            <a:r>
              <a:rPr lang="en-GB" sz="1300" i="1" spc="-40" dirty="0">
                <a:solidFill>
                  <a:schemeClr val="tx1"/>
                </a:solidFill>
                <a:latin typeface="Arial"/>
                <a:cs typeface="Arial"/>
              </a:rPr>
              <a:t>diagramming</a:t>
            </a:r>
            <a:r>
              <a:rPr lang="en-GB" sz="1300" spc="-40" dirty="0">
                <a:solidFill>
                  <a:schemeClr val="tx1"/>
                </a:solidFill>
                <a:latin typeface="Arial"/>
                <a:cs typeface="Arial"/>
              </a:rPr>
              <a:t>.</a:t>
            </a:r>
            <a:r>
              <a:rPr lang="en-GB" sz="1300" spc="-100" dirty="0">
                <a:solidFill>
                  <a:schemeClr val="tx1"/>
                </a:solidFill>
                <a:latin typeface="Arial"/>
                <a:cs typeface="Arial"/>
              </a:rPr>
              <a:t> </a:t>
            </a:r>
            <a:r>
              <a:rPr lang="en-GB" sz="1300" spc="-35" dirty="0">
                <a:solidFill>
                  <a:schemeClr val="tx1"/>
                </a:solidFill>
                <a:latin typeface="Arial"/>
                <a:cs typeface="Arial"/>
              </a:rPr>
              <a:t>Lucid.</a:t>
            </a:r>
            <a:r>
              <a:rPr lang="en-GB" sz="1300" spc="-105" dirty="0">
                <a:solidFill>
                  <a:schemeClr val="tx1"/>
                </a:solidFill>
                <a:latin typeface="Arial"/>
                <a:cs typeface="Arial"/>
              </a:rPr>
              <a:t> </a:t>
            </a:r>
            <a:r>
              <a:rPr lang="en-GB" sz="1300" spc="-10" dirty="0">
                <a:solidFill>
                  <a:schemeClr val="tx1"/>
                </a:solidFill>
                <a:latin typeface="Arial"/>
                <a:cs typeface="Arial"/>
                <a:hlinkClick r:id="rId4">
                  <a:extLst>
                    <a:ext uri="{A12FA001-AC4F-418D-AE19-62706E023703}">
                      <ahyp:hlinkClr xmlns:ahyp="http://schemas.microsoft.com/office/drawing/2018/hyperlinkcolor" val="tx"/>
                    </a:ext>
                  </a:extLst>
                </a:hlinkClick>
              </a:rPr>
              <a:t>https://www.lucidchart.com</a:t>
            </a:r>
            <a:endParaRPr lang="en-GB" sz="1300" dirty="0">
              <a:solidFill>
                <a:schemeClr val="tx1"/>
              </a:solidFill>
              <a:latin typeface="Arial"/>
              <a:cs typeface="Arial"/>
            </a:endParaRPr>
          </a:p>
          <a:p>
            <a:pPr marL="59692" marR="69217" indent="-9525">
              <a:lnSpc>
                <a:spcPct val="203700"/>
              </a:lnSpc>
              <a:spcBef>
                <a:spcPts val="525"/>
              </a:spcBef>
            </a:pPr>
            <a:r>
              <a:rPr lang="en-GB" sz="1300" spc="-10" dirty="0" err="1">
                <a:solidFill>
                  <a:schemeClr val="tx1"/>
                </a:solidFill>
                <a:latin typeface="Arial"/>
                <a:cs typeface="Arial"/>
              </a:rPr>
              <a:t>MailChimp</a:t>
            </a:r>
            <a:r>
              <a:rPr lang="en-GB" sz="1300" spc="-10" dirty="0">
                <a:solidFill>
                  <a:schemeClr val="tx1"/>
                </a:solidFill>
                <a:latin typeface="Arial"/>
                <a:cs typeface="Arial"/>
              </a:rPr>
              <a:t>.</a:t>
            </a:r>
            <a:r>
              <a:rPr lang="en-GB" sz="1300" spc="-125" dirty="0">
                <a:solidFill>
                  <a:schemeClr val="tx1"/>
                </a:solidFill>
                <a:latin typeface="Arial"/>
                <a:cs typeface="Arial"/>
              </a:rPr>
              <a:t> </a:t>
            </a:r>
            <a:r>
              <a:rPr lang="en-GB" sz="1300" spc="-60" dirty="0">
                <a:solidFill>
                  <a:schemeClr val="tx1"/>
                </a:solidFill>
                <a:latin typeface="Arial"/>
                <a:cs typeface="Arial"/>
              </a:rPr>
              <a:t>(2022).</a:t>
            </a:r>
            <a:r>
              <a:rPr lang="en-GB" sz="1300" spc="-120" dirty="0">
                <a:solidFill>
                  <a:schemeClr val="tx1"/>
                </a:solidFill>
                <a:latin typeface="Arial"/>
                <a:cs typeface="Arial"/>
              </a:rPr>
              <a:t> </a:t>
            </a:r>
            <a:r>
              <a:rPr lang="en-GB" sz="1300" i="1" spc="-35" dirty="0">
                <a:solidFill>
                  <a:schemeClr val="tx1"/>
                </a:solidFill>
                <a:latin typeface="Arial"/>
                <a:cs typeface="Arial"/>
              </a:rPr>
              <a:t>Marketing,</a:t>
            </a:r>
            <a:r>
              <a:rPr lang="en-GB" sz="1300" i="1" spc="-80" dirty="0">
                <a:solidFill>
                  <a:schemeClr val="tx1"/>
                </a:solidFill>
                <a:latin typeface="Arial"/>
                <a:cs typeface="Arial"/>
              </a:rPr>
              <a:t> </a:t>
            </a:r>
            <a:r>
              <a:rPr lang="en-GB" sz="1300" i="1" spc="-20" dirty="0">
                <a:solidFill>
                  <a:schemeClr val="tx1"/>
                </a:solidFill>
                <a:latin typeface="Arial"/>
                <a:cs typeface="Arial"/>
              </a:rPr>
              <a:t>automation</a:t>
            </a:r>
            <a:r>
              <a:rPr lang="en-GB" sz="1300" i="1" spc="-110" dirty="0">
                <a:solidFill>
                  <a:schemeClr val="tx1"/>
                </a:solidFill>
                <a:latin typeface="Arial"/>
                <a:cs typeface="Arial"/>
              </a:rPr>
              <a:t> </a:t>
            </a:r>
            <a:r>
              <a:rPr lang="en-GB" sz="1300" i="1" spc="-90" dirty="0">
                <a:solidFill>
                  <a:schemeClr val="tx1"/>
                </a:solidFill>
                <a:latin typeface="Arial"/>
                <a:cs typeface="Arial"/>
              </a:rPr>
              <a:t>&amp;</a:t>
            </a:r>
            <a:r>
              <a:rPr lang="en-GB" sz="1300" i="1" spc="-110" dirty="0">
                <a:solidFill>
                  <a:schemeClr val="tx1"/>
                </a:solidFill>
                <a:latin typeface="Arial"/>
                <a:cs typeface="Arial"/>
              </a:rPr>
              <a:t> </a:t>
            </a:r>
            <a:r>
              <a:rPr lang="en-GB" sz="1300" i="1" spc="-20" dirty="0">
                <a:solidFill>
                  <a:schemeClr val="tx1"/>
                </a:solidFill>
                <a:latin typeface="Arial"/>
                <a:cs typeface="Arial"/>
              </a:rPr>
              <a:t>email</a:t>
            </a:r>
            <a:r>
              <a:rPr lang="en-GB" sz="1300" i="1" spc="-65" dirty="0">
                <a:solidFill>
                  <a:schemeClr val="tx1"/>
                </a:solidFill>
                <a:latin typeface="Arial"/>
                <a:cs typeface="Arial"/>
              </a:rPr>
              <a:t> </a:t>
            </a:r>
            <a:r>
              <a:rPr lang="en-GB" sz="1300" i="1" spc="-10" dirty="0">
                <a:solidFill>
                  <a:schemeClr val="tx1"/>
                </a:solidFill>
                <a:latin typeface="Arial"/>
                <a:cs typeface="Arial"/>
              </a:rPr>
              <a:t>platform</a:t>
            </a:r>
            <a:r>
              <a:rPr lang="en-GB" sz="1300" spc="-10" dirty="0">
                <a:solidFill>
                  <a:schemeClr val="tx1"/>
                </a:solidFill>
                <a:latin typeface="Arial"/>
                <a:cs typeface="Arial"/>
              </a:rPr>
              <a:t>.</a:t>
            </a:r>
            <a:r>
              <a:rPr lang="en-GB" sz="1300" spc="-120" dirty="0">
                <a:solidFill>
                  <a:schemeClr val="tx1"/>
                </a:solidFill>
                <a:latin typeface="Arial"/>
                <a:cs typeface="Arial"/>
              </a:rPr>
              <a:t> </a:t>
            </a:r>
            <a:r>
              <a:rPr lang="en-GB" sz="1300" dirty="0">
                <a:solidFill>
                  <a:schemeClr val="tx1"/>
                </a:solidFill>
                <a:latin typeface="Arial"/>
                <a:cs typeface="Arial"/>
              </a:rPr>
              <a:t>Mailchimp.</a:t>
            </a:r>
            <a:r>
              <a:rPr lang="en-GB" sz="1300" spc="-125" dirty="0">
                <a:solidFill>
                  <a:schemeClr val="tx1"/>
                </a:solidFill>
                <a:latin typeface="Arial"/>
                <a:cs typeface="Arial"/>
              </a:rPr>
              <a:t> </a:t>
            </a:r>
            <a:r>
              <a:rPr lang="en-GB" sz="1300" spc="-10" dirty="0">
                <a:solidFill>
                  <a:schemeClr val="tx1"/>
                </a:solidFill>
                <a:latin typeface="Arial"/>
                <a:cs typeface="Arial"/>
                <a:hlinkClick r:id="rId5">
                  <a:extLst>
                    <a:ext uri="{A12FA001-AC4F-418D-AE19-62706E023703}">
                      <ahyp:hlinkClr xmlns:ahyp="http://schemas.microsoft.com/office/drawing/2018/hyperlinkcolor" val="tx"/>
                    </a:ext>
                  </a:extLst>
                </a:hlinkClick>
              </a:rPr>
              <a:t>https://mailchimp.com </a:t>
            </a:r>
            <a:r>
              <a:rPr lang="en-GB" sz="1300" spc="-29" dirty="0" err="1">
                <a:solidFill>
                  <a:schemeClr val="tx1"/>
                </a:solidFill>
                <a:latin typeface="Arial"/>
                <a:cs typeface="Arial"/>
              </a:rPr>
              <a:t>MateraHub</a:t>
            </a:r>
            <a:r>
              <a:rPr lang="en-GB" sz="1300" spc="-29" dirty="0">
                <a:solidFill>
                  <a:schemeClr val="tx1"/>
                </a:solidFill>
                <a:latin typeface="Arial"/>
                <a:cs typeface="Arial"/>
              </a:rPr>
              <a:t>.</a:t>
            </a:r>
            <a:r>
              <a:rPr lang="en-GB" sz="1300" spc="-114" dirty="0">
                <a:solidFill>
                  <a:schemeClr val="tx1"/>
                </a:solidFill>
                <a:latin typeface="Arial"/>
                <a:cs typeface="Arial"/>
              </a:rPr>
              <a:t> </a:t>
            </a:r>
            <a:r>
              <a:rPr lang="en-GB" sz="1300" spc="-56" dirty="0">
                <a:solidFill>
                  <a:schemeClr val="tx1"/>
                </a:solidFill>
                <a:latin typeface="Arial"/>
                <a:cs typeface="Arial"/>
              </a:rPr>
              <a:t>(2022, </a:t>
            </a:r>
            <a:r>
              <a:rPr lang="en-GB" sz="1300" spc="-40" dirty="0">
                <a:solidFill>
                  <a:schemeClr val="tx1"/>
                </a:solidFill>
                <a:latin typeface="Arial"/>
                <a:cs typeface="Arial"/>
              </a:rPr>
              <a:t>March).</a:t>
            </a:r>
            <a:r>
              <a:rPr lang="en-GB" sz="1300" spc="-114" dirty="0">
                <a:solidFill>
                  <a:schemeClr val="tx1"/>
                </a:solidFill>
                <a:latin typeface="Arial"/>
                <a:cs typeface="Arial"/>
              </a:rPr>
              <a:t> </a:t>
            </a:r>
            <a:r>
              <a:rPr lang="en-GB" sz="1300" i="1" spc="-35" dirty="0">
                <a:solidFill>
                  <a:schemeClr val="tx1"/>
                </a:solidFill>
                <a:latin typeface="Arial"/>
                <a:cs typeface="Arial"/>
              </a:rPr>
              <a:t>Community</a:t>
            </a:r>
            <a:r>
              <a:rPr lang="en-GB" sz="1300" i="1" spc="-135" dirty="0">
                <a:solidFill>
                  <a:schemeClr val="tx1"/>
                </a:solidFill>
                <a:latin typeface="Arial"/>
                <a:cs typeface="Arial"/>
              </a:rPr>
              <a:t> </a:t>
            </a:r>
            <a:r>
              <a:rPr lang="en-GB" sz="1300" i="1" spc="-56" dirty="0">
                <a:solidFill>
                  <a:schemeClr val="tx1"/>
                </a:solidFill>
                <a:latin typeface="Arial"/>
                <a:cs typeface="Arial"/>
              </a:rPr>
              <a:t>Workshop</a:t>
            </a:r>
            <a:r>
              <a:rPr lang="en-GB" sz="1300" i="1" spc="-50" dirty="0">
                <a:solidFill>
                  <a:schemeClr val="tx1"/>
                </a:solidFill>
                <a:latin typeface="Arial"/>
                <a:cs typeface="Arial"/>
              </a:rPr>
              <a:t> </a:t>
            </a:r>
            <a:r>
              <a:rPr lang="en-GB" sz="1300" i="1" spc="-180" dirty="0">
                <a:solidFill>
                  <a:schemeClr val="tx1"/>
                </a:solidFill>
                <a:latin typeface="Arial"/>
                <a:cs typeface="Arial"/>
              </a:rPr>
              <a:t>EYR</a:t>
            </a:r>
            <a:r>
              <a:rPr lang="en-GB" sz="1300" i="1" spc="-45" dirty="0">
                <a:solidFill>
                  <a:schemeClr val="tx1"/>
                </a:solidFill>
                <a:latin typeface="Arial"/>
                <a:cs typeface="Arial"/>
              </a:rPr>
              <a:t> </a:t>
            </a:r>
            <a:r>
              <a:rPr lang="en-GB" sz="1300" spc="-20" dirty="0">
                <a:solidFill>
                  <a:schemeClr val="tx1"/>
                </a:solidFill>
                <a:latin typeface="Arial"/>
                <a:cs typeface="Arial"/>
              </a:rPr>
              <a:t>[Personal</a:t>
            </a:r>
            <a:r>
              <a:rPr lang="en-GB" sz="1300" spc="-40" dirty="0">
                <a:solidFill>
                  <a:schemeClr val="tx1"/>
                </a:solidFill>
                <a:latin typeface="Arial"/>
                <a:cs typeface="Arial"/>
              </a:rPr>
              <a:t> </a:t>
            </a:r>
            <a:r>
              <a:rPr lang="en-GB" sz="1300" spc="-10" dirty="0">
                <a:solidFill>
                  <a:schemeClr val="tx1"/>
                </a:solidFill>
                <a:latin typeface="Arial"/>
                <a:cs typeface="Arial"/>
              </a:rPr>
              <a:t>communication].</a:t>
            </a:r>
            <a:endParaRPr lang="en-GB" sz="1300" dirty="0">
              <a:solidFill>
                <a:schemeClr val="tx1"/>
              </a:solidFill>
              <a:latin typeface="Arial"/>
              <a:cs typeface="Arial"/>
            </a:endParaRPr>
          </a:p>
          <a:p>
            <a:pPr>
              <a:spcBef>
                <a:spcPts val="5"/>
              </a:spcBef>
            </a:pPr>
            <a:endParaRPr lang="en-GB" sz="1300" dirty="0">
              <a:solidFill>
                <a:schemeClr val="tx1"/>
              </a:solidFill>
              <a:latin typeface="Arial"/>
              <a:cs typeface="Arial"/>
            </a:endParaRPr>
          </a:p>
          <a:p>
            <a:pPr marL="50168">
              <a:spcBef>
                <a:spcPts val="5"/>
              </a:spcBef>
            </a:pPr>
            <a:r>
              <a:rPr lang="en-GB" sz="1300" dirty="0">
                <a:solidFill>
                  <a:schemeClr val="tx1"/>
                </a:solidFill>
                <a:latin typeface="Arial"/>
                <a:cs typeface="Arial"/>
              </a:rPr>
              <a:t>Mighty</a:t>
            </a:r>
            <a:r>
              <a:rPr lang="en-GB" sz="1300" spc="-120" dirty="0">
                <a:solidFill>
                  <a:schemeClr val="tx1"/>
                </a:solidFill>
                <a:latin typeface="Arial"/>
                <a:cs typeface="Arial"/>
              </a:rPr>
              <a:t> </a:t>
            </a:r>
            <a:r>
              <a:rPr lang="en-GB" sz="1300" spc="-10" dirty="0">
                <a:solidFill>
                  <a:schemeClr val="tx1"/>
                </a:solidFill>
                <a:latin typeface="Arial"/>
                <a:cs typeface="Arial"/>
              </a:rPr>
              <a:t>Networks.</a:t>
            </a:r>
            <a:r>
              <a:rPr lang="en-GB" sz="1300" spc="-105" dirty="0">
                <a:solidFill>
                  <a:schemeClr val="tx1"/>
                </a:solidFill>
                <a:latin typeface="Arial"/>
                <a:cs typeface="Arial"/>
              </a:rPr>
              <a:t> </a:t>
            </a:r>
            <a:r>
              <a:rPr lang="en-GB" sz="1300" spc="-60" dirty="0">
                <a:solidFill>
                  <a:schemeClr val="tx1"/>
                </a:solidFill>
                <a:latin typeface="Arial"/>
                <a:cs typeface="Arial"/>
              </a:rPr>
              <a:t>(2022).</a:t>
            </a:r>
            <a:r>
              <a:rPr lang="en-GB" sz="1300" spc="-100" dirty="0">
                <a:solidFill>
                  <a:schemeClr val="tx1"/>
                </a:solidFill>
                <a:latin typeface="Arial"/>
                <a:cs typeface="Arial"/>
              </a:rPr>
              <a:t> </a:t>
            </a:r>
            <a:r>
              <a:rPr lang="en-GB" sz="1300" i="1" spc="-10" dirty="0">
                <a:solidFill>
                  <a:schemeClr val="tx1"/>
                </a:solidFill>
                <a:latin typeface="Arial"/>
                <a:cs typeface="Arial"/>
              </a:rPr>
              <a:t>Mighty</a:t>
            </a:r>
            <a:r>
              <a:rPr lang="en-GB" sz="1300" i="1" spc="-125" dirty="0">
                <a:solidFill>
                  <a:schemeClr val="tx1"/>
                </a:solidFill>
                <a:latin typeface="Arial"/>
                <a:cs typeface="Arial"/>
              </a:rPr>
              <a:t> </a:t>
            </a:r>
            <a:r>
              <a:rPr lang="en-GB" sz="1300" i="1" spc="-35" dirty="0">
                <a:solidFill>
                  <a:schemeClr val="tx1"/>
                </a:solidFill>
                <a:latin typeface="Arial"/>
                <a:cs typeface="Arial"/>
              </a:rPr>
              <a:t>networks</a:t>
            </a:r>
            <a:r>
              <a:rPr lang="en-GB" sz="1300" spc="-35" dirty="0">
                <a:solidFill>
                  <a:schemeClr val="tx1"/>
                </a:solidFill>
                <a:latin typeface="Arial"/>
                <a:cs typeface="Arial"/>
              </a:rPr>
              <a:t>.</a:t>
            </a:r>
            <a:r>
              <a:rPr lang="en-GB" sz="1300" spc="-105" dirty="0">
                <a:solidFill>
                  <a:schemeClr val="tx1"/>
                </a:solidFill>
                <a:latin typeface="Arial"/>
                <a:cs typeface="Arial"/>
              </a:rPr>
              <a:t> </a:t>
            </a:r>
            <a:r>
              <a:rPr lang="en-GB" sz="1300" dirty="0">
                <a:solidFill>
                  <a:schemeClr val="tx1"/>
                </a:solidFill>
                <a:latin typeface="Arial"/>
                <a:cs typeface="Arial"/>
              </a:rPr>
              <a:t>Mighty</a:t>
            </a:r>
            <a:r>
              <a:rPr lang="en-GB" sz="1300" spc="-120" dirty="0">
                <a:solidFill>
                  <a:schemeClr val="tx1"/>
                </a:solidFill>
                <a:latin typeface="Arial"/>
                <a:cs typeface="Arial"/>
              </a:rPr>
              <a:t> </a:t>
            </a:r>
            <a:r>
              <a:rPr lang="en-GB" sz="1300" spc="-10" dirty="0">
                <a:solidFill>
                  <a:schemeClr val="tx1"/>
                </a:solidFill>
                <a:latin typeface="Arial"/>
                <a:cs typeface="Arial"/>
              </a:rPr>
              <a:t>Networks.</a:t>
            </a:r>
            <a:r>
              <a:rPr lang="en-GB" sz="1300" spc="-100" dirty="0">
                <a:solidFill>
                  <a:schemeClr val="tx1"/>
                </a:solidFill>
                <a:latin typeface="Arial"/>
                <a:cs typeface="Arial"/>
              </a:rPr>
              <a:t> </a:t>
            </a:r>
            <a:r>
              <a:rPr lang="en-GB" sz="1300" spc="-10" dirty="0">
                <a:solidFill>
                  <a:schemeClr val="tx1"/>
                </a:solidFill>
                <a:latin typeface="Arial"/>
                <a:cs typeface="Arial"/>
                <a:hlinkClick r:id="rId6">
                  <a:extLst>
                    <a:ext uri="{A12FA001-AC4F-418D-AE19-62706E023703}">
                      <ahyp:hlinkClr xmlns:ahyp="http://schemas.microsoft.com/office/drawing/2018/hyperlinkcolor" val="tx"/>
                    </a:ext>
                  </a:extLst>
                </a:hlinkClick>
              </a:rPr>
              <a:t>https://www.mightynetworks.com/</a:t>
            </a:r>
            <a:endParaRPr lang="en-GB" sz="1300" dirty="0">
              <a:solidFill>
                <a:schemeClr val="tx1"/>
              </a:solidFill>
              <a:latin typeface="Arial"/>
              <a:cs typeface="Arial"/>
            </a:endParaRPr>
          </a:p>
          <a:p>
            <a:pPr>
              <a:spcBef>
                <a:spcPts val="50"/>
              </a:spcBef>
            </a:pPr>
            <a:endParaRPr lang="en-GB" sz="1300" dirty="0">
              <a:solidFill>
                <a:schemeClr val="tx1"/>
              </a:solidFill>
              <a:latin typeface="Arial"/>
              <a:cs typeface="Arial"/>
            </a:endParaRPr>
          </a:p>
          <a:p>
            <a:pPr marL="59692" marR="1125274">
              <a:lnSpc>
                <a:spcPct val="151200"/>
              </a:lnSpc>
            </a:pPr>
            <a:r>
              <a:rPr lang="en-GB" sz="1300" spc="-10" dirty="0">
                <a:solidFill>
                  <a:schemeClr val="tx1"/>
                </a:solidFill>
                <a:latin typeface="Arial"/>
                <a:cs typeface="Arial"/>
              </a:rPr>
              <a:t>Miro.</a:t>
            </a:r>
            <a:r>
              <a:rPr lang="en-GB" sz="1300" spc="-114" dirty="0">
                <a:solidFill>
                  <a:schemeClr val="tx1"/>
                </a:solidFill>
                <a:latin typeface="Arial"/>
                <a:cs typeface="Arial"/>
              </a:rPr>
              <a:t> </a:t>
            </a:r>
            <a:r>
              <a:rPr lang="en-GB" sz="1300" spc="-60" dirty="0">
                <a:solidFill>
                  <a:schemeClr val="tx1"/>
                </a:solidFill>
                <a:latin typeface="Arial"/>
                <a:cs typeface="Arial"/>
              </a:rPr>
              <a:t>(2022).</a:t>
            </a:r>
            <a:r>
              <a:rPr lang="en-GB" sz="1300" spc="-114" dirty="0">
                <a:solidFill>
                  <a:schemeClr val="tx1"/>
                </a:solidFill>
                <a:latin typeface="Arial"/>
                <a:cs typeface="Arial"/>
              </a:rPr>
              <a:t> </a:t>
            </a:r>
            <a:r>
              <a:rPr lang="en-GB" sz="1300" i="1" spc="-90" dirty="0">
                <a:solidFill>
                  <a:schemeClr val="tx1"/>
                </a:solidFill>
                <a:latin typeface="Arial"/>
                <a:cs typeface="Arial"/>
              </a:rPr>
              <a:t>The</a:t>
            </a:r>
            <a:r>
              <a:rPr lang="en-GB" sz="1300" i="1" spc="-75" dirty="0">
                <a:solidFill>
                  <a:schemeClr val="tx1"/>
                </a:solidFill>
                <a:latin typeface="Arial"/>
                <a:cs typeface="Arial"/>
              </a:rPr>
              <a:t> </a:t>
            </a:r>
            <a:r>
              <a:rPr lang="en-GB" sz="1300" i="1" spc="-29" dirty="0">
                <a:solidFill>
                  <a:schemeClr val="tx1"/>
                </a:solidFill>
                <a:latin typeface="Arial"/>
                <a:cs typeface="Arial"/>
              </a:rPr>
              <a:t>visual</a:t>
            </a:r>
            <a:r>
              <a:rPr lang="en-GB" sz="1300" i="1" spc="-56" dirty="0">
                <a:solidFill>
                  <a:schemeClr val="tx1"/>
                </a:solidFill>
                <a:latin typeface="Arial"/>
                <a:cs typeface="Arial"/>
              </a:rPr>
              <a:t> </a:t>
            </a:r>
            <a:r>
              <a:rPr lang="en-GB" sz="1300" i="1" spc="-29" dirty="0">
                <a:solidFill>
                  <a:schemeClr val="tx1"/>
                </a:solidFill>
                <a:latin typeface="Arial"/>
                <a:cs typeface="Arial"/>
              </a:rPr>
              <a:t>collaboration</a:t>
            </a:r>
            <a:r>
              <a:rPr lang="en-GB" sz="1300" i="1" spc="-105" dirty="0">
                <a:solidFill>
                  <a:schemeClr val="tx1"/>
                </a:solidFill>
                <a:latin typeface="Arial"/>
                <a:cs typeface="Arial"/>
              </a:rPr>
              <a:t> </a:t>
            </a:r>
            <a:r>
              <a:rPr lang="en-GB" sz="1300" i="1" dirty="0">
                <a:solidFill>
                  <a:schemeClr val="tx1"/>
                </a:solidFill>
                <a:latin typeface="Arial"/>
                <a:cs typeface="Arial"/>
              </a:rPr>
              <a:t>platform</a:t>
            </a:r>
            <a:r>
              <a:rPr lang="en-GB" sz="1300" i="1" spc="-120" dirty="0">
                <a:solidFill>
                  <a:schemeClr val="tx1"/>
                </a:solidFill>
                <a:latin typeface="Arial"/>
                <a:cs typeface="Arial"/>
              </a:rPr>
              <a:t> </a:t>
            </a:r>
            <a:r>
              <a:rPr lang="en-GB" sz="1300" i="1" dirty="0">
                <a:solidFill>
                  <a:schemeClr val="tx1"/>
                </a:solidFill>
                <a:latin typeface="Arial"/>
                <a:cs typeface="Arial"/>
              </a:rPr>
              <a:t>for</a:t>
            </a:r>
            <a:r>
              <a:rPr lang="en-GB" sz="1300" i="1" spc="-105" dirty="0">
                <a:solidFill>
                  <a:schemeClr val="tx1"/>
                </a:solidFill>
                <a:latin typeface="Arial"/>
                <a:cs typeface="Arial"/>
              </a:rPr>
              <a:t> </a:t>
            </a:r>
            <a:r>
              <a:rPr lang="en-GB" sz="1300" i="1" spc="-50" dirty="0">
                <a:solidFill>
                  <a:schemeClr val="tx1"/>
                </a:solidFill>
                <a:latin typeface="Arial"/>
                <a:cs typeface="Arial"/>
              </a:rPr>
              <a:t>every</a:t>
            </a:r>
            <a:r>
              <a:rPr lang="en-GB" sz="1300" i="1" spc="-135" dirty="0">
                <a:solidFill>
                  <a:schemeClr val="tx1"/>
                </a:solidFill>
                <a:latin typeface="Arial"/>
                <a:cs typeface="Arial"/>
              </a:rPr>
              <a:t> </a:t>
            </a:r>
            <a:r>
              <a:rPr lang="en-GB" sz="1300" i="1" spc="-50" dirty="0">
                <a:solidFill>
                  <a:schemeClr val="tx1"/>
                </a:solidFill>
                <a:latin typeface="Arial"/>
                <a:cs typeface="Arial"/>
              </a:rPr>
              <a:t>team</a:t>
            </a:r>
            <a:r>
              <a:rPr lang="en-GB" sz="1300" spc="-50" dirty="0">
                <a:solidFill>
                  <a:schemeClr val="tx1"/>
                </a:solidFill>
                <a:latin typeface="Arial"/>
                <a:cs typeface="Arial"/>
              </a:rPr>
              <a:t>.</a:t>
            </a:r>
            <a:r>
              <a:rPr lang="en-GB" sz="1300" spc="-114" dirty="0">
                <a:solidFill>
                  <a:schemeClr val="tx1"/>
                </a:solidFill>
                <a:latin typeface="Arial"/>
                <a:cs typeface="Arial"/>
              </a:rPr>
              <a:t> </a:t>
            </a:r>
            <a:r>
              <a:rPr lang="en-GB" sz="1300" spc="-10" dirty="0">
                <a:solidFill>
                  <a:schemeClr val="tx1"/>
                </a:solidFill>
                <a:latin typeface="Arial"/>
                <a:cs typeface="Arial"/>
                <a:hlinkClick r:id="rId7">
                  <a:extLst>
                    <a:ext uri="{A12FA001-AC4F-418D-AE19-62706E023703}">
                      <ahyp:hlinkClr xmlns:ahyp="http://schemas.microsoft.com/office/drawing/2018/hyperlinkcolor" val="tx"/>
                    </a:ext>
                  </a:extLst>
                </a:hlinkClick>
              </a:rPr>
              <a:t>https://miro.com/</a:t>
            </a:r>
            <a:endParaRPr lang="en-GB" sz="1300" dirty="0">
              <a:solidFill>
                <a:schemeClr val="tx1"/>
              </a:solidFill>
              <a:latin typeface="Arial"/>
              <a:cs typeface="Arial"/>
            </a:endParaRPr>
          </a:p>
          <a:p>
            <a:pPr>
              <a:spcBef>
                <a:spcPts val="56"/>
              </a:spcBef>
            </a:pPr>
            <a:endParaRPr lang="en-GB" sz="1300" dirty="0">
              <a:solidFill>
                <a:schemeClr val="tx1"/>
              </a:solidFill>
              <a:latin typeface="Arial"/>
              <a:cs typeface="Arial"/>
            </a:endParaRPr>
          </a:p>
          <a:p>
            <a:pPr marL="50168" marR="1411038">
              <a:lnSpc>
                <a:spcPct val="151200"/>
              </a:lnSpc>
            </a:pPr>
            <a:r>
              <a:rPr lang="en-GB" sz="1300" spc="-25" dirty="0">
                <a:solidFill>
                  <a:schemeClr val="tx1"/>
                </a:solidFill>
                <a:latin typeface="Arial"/>
                <a:cs typeface="Arial"/>
              </a:rPr>
              <a:t>Mural.</a:t>
            </a:r>
            <a:r>
              <a:rPr lang="en-GB" sz="1300" spc="-100" dirty="0">
                <a:solidFill>
                  <a:schemeClr val="tx1"/>
                </a:solidFill>
                <a:latin typeface="Arial"/>
                <a:cs typeface="Arial"/>
              </a:rPr>
              <a:t> </a:t>
            </a:r>
            <a:r>
              <a:rPr lang="en-GB" sz="1300" spc="-60" dirty="0">
                <a:solidFill>
                  <a:schemeClr val="tx1"/>
                </a:solidFill>
                <a:latin typeface="Arial"/>
                <a:cs typeface="Arial"/>
              </a:rPr>
              <a:t>(2022).</a:t>
            </a:r>
            <a:r>
              <a:rPr lang="en-GB" sz="1300" spc="-100" dirty="0">
                <a:solidFill>
                  <a:schemeClr val="tx1"/>
                </a:solidFill>
                <a:latin typeface="Arial"/>
                <a:cs typeface="Arial"/>
              </a:rPr>
              <a:t> </a:t>
            </a:r>
            <a:r>
              <a:rPr lang="en-GB" sz="1300" i="1" spc="-105" dirty="0">
                <a:solidFill>
                  <a:schemeClr val="tx1"/>
                </a:solidFill>
                <a:latin typeface="Arial"/>
                <a:cs typeface="Arial"/>
              </a:rPr>
              <a:t>MURAL</a:t>
            </a:r>
            <a:r>
              <a:rPr lang="en-GB" sz="1300" i="1" spc="-60" dirty="0">
                <a:solidFill>
                  <a:schemeClr val="tx1"/>
                </a:solidFill>
                <a:latin typeface="Arial"/>
                <a:cs typeface="Arial"/>
              </a:rPr>
              <a:t> </a:t>
            </a:r>
            <a:r>
              <a:rPr lang="en-GB" sz="1300" i="1" spc="-25" dirty="0">
                <a:solidFill>
                  <a:schemeClr val="tx1"/>
                </a:solidFill>
                <a:latin typeface="Arial"/>
                <a:cs typeface="Arial"/>
              </a:rPr>
              <a:t>is</a:t>
            </a:r>
            <a:r>
              <a:rPr lang="en-GB" sz="1300" i="1" spc="-35" dirty="0">
                <a:solidFill>
                  <a:schemeClr val="tx1"/>
                </a:solidFill>
                <a:latin typeface="Arial"/>
                <a:cs typeface="Arial"/>
              </a:rPr>
              <a:t> </a:t>
            </a:r>
            <a:r>
              <a:rPr lang="en-GB" sz="1300" i="1" spc="-105" dirty="0">
                <a:solidFill>
                  <a:schemeClr val="tx1"/>
                </a:solidFill>
                <a:latin typeface="Arial"/>
                <a:cs typeface="Arial"/>
              </a:rPr>
              <a:t>a</a:t>
            </a:r>
            <a:r>
              <a:rPr lang="en-GB" sz="1300" i="1" spc="-56" dirty="0">
                <a:solidFill>
                  <a:schemeClr val="tx1"/>
                </a:solidFill>
                <a:latin typeface="Arial"/>
                <a:cs typeface="Arial"/>
              </a:rPr>
              <a:t> </a:t>
            </a:r>
            <a:r>
              <a:rPr lang="en-GB" sz="1300" i="1" dirty="0">
                <a:solidFill>
                  <a:schemeClr val="tx1"/>
                </a:solidFill>
                <a:latin typeface="Arial"/>
                <a:cs typeface="Arial"/>
              </a:rPr>
              <a:t>digital-first</a:t>
            </a:r>
            <a:r>
              <a:rPr lang="en-GB" sz="1300" i="1" spc="-56" dirty="0">
                <a:solidFill>
                  <a:schemeClr val="tx1"/>
                </a:solidFill>
                <a:latin typeface="Arial"/>
                <a:cs typeface="Arial"/>
              </a:rPr>
              <a:t> </a:t>
            </a:r>
            <a:r>
              <a:rPr lang="en-GB" sz="1300" i="1" spc="-29" dirty="0">
                <a:solidFill>
                  <a:schemeClr val="tx1"/>
                </a:solidFill>
                <a:latin typeface="Arial"/>
                <a:cs typeface="Arial"/>
              </a:rPr>
              <a:t>visual collaboration</a:t>
            </a:r>
            <a:r>
              <a:rPr lang="en-GB" sz="1300" i="1" spc="-85" dirty="0">
                <a:solidFill>
                  <a:schemeClr val="tx1"/>
                </a:solidFill>
                <a:latin typeface="Arial"/>
                <a:cs typeface="Arial"/>
              </a:rPr>
              <a:t> </a:t>
            </a:r>
            <a:r>
              <a:rPr lang="en-GB" sz="1300" i="1" spc="-10" dirty="0">
                <a:solidFill>
                  <a:schemeClr val="tx1"/>
                </a:solidFill>
                <a:latin typeface="Arial"/>
                <a:cs typeface="Arial"/>
              </a:rPr>
              <a:t>platform</a:t>
            </a:r>
            <a:r>
              <a:rPr lang="en-GB" sz="1300" spc="-10" dirty="0">
                <a:solidFill>
                  <a:schemeClr val="tx1"/>
                </a:solidFill>
                <a:latin typeface="Arial"/>
                <a:cs typeface="Arial"/>
              </a:rPr>
              <a:t>. MURAL.</a:t>
            </a:r>
            <a:r>
              <a:rPr lang="en-GB" sz="1300" spc="-100" dirty="0">
                <a:solidFill>
                  <a:schemeClr val="tx1"/>
                </a:solidFill>
                <a:latin typeface="Arial"/>
                <a:cs typeface="Arial"/>
              </a:rPr>
              <a:t> </a:t>
            </a:r>
            <a:r>
              <a:rPr lang="en-GB" sz="1300" spc="-10" dirty="0">
                <a:solidFill>
                  <a:schemeClr val="tx1"/>
                </a:solidFill>
                <a:latin typeface="Arial"/>
                <a:cs typeface="Arial"/>
                <a:hlinkClick r:id="rId8">
                  <a:extLst>
                    <a:ext uri="{A12FA001-AC4F-418D-AE19-62706E023703}">
                      <ahyp:hlinkClr xmlns:ahyp="http://schemas.microsoft.com/office/drawing/2018/hyperlinkcolor" val="tx"/>
                    </a:ext>
                  </a:extLst>
                </a:hlinkClick>
              </a:rPr>
              <a:t>https://www.mural.co/</a:t>
            </a:r>
            <a:endParaRPr lang="en-GB" sz="1300" dirty="0">
              <a:solidFill>
                <a:schemeClr val="tx1"/>
              </a:solidFill>
              <a:latin typeface="Arial"/>
              <a:cs typeface="Arial"/>
            </a:endParaRPr>
          </a:p>
          <a:p>
            <a:pPr>
              <a:spcBef>
                <a:spcPts val="25"/>
              </a:spcBef>
            </a:pPr>
            <a:endParaRPr lang="en-GB" sz="1300" dirty="0">
              <a:solidFill>
                <a:schemeClr val="tx1"/>
              </a:solidFill>
              <a:latin typeface="Arial"/>
              <a:cs typeface="Arial"/>
            </a:endParaRPr>
          </a:p>
          <a:p>
            <a:pPr marL="21590" marR="391814">
              <a:lnSpc>
                <a:spcPct val="151200"/>
              </a:lnSpc>
              <a:spcBef>
                <a:spcPts val="5"/>
              </a:spcBef>
            </a:pPr>
            <a:r>
              <a:rPr lang="en-GB" sz="1300" dirty="0">
                <a:solidFill>
                  <a:schemeClr val="tx1"/>
                </a:solidFill>
                <a:latin typeface="Arial"/>
                <a:cs typeface="Arial"/>
              </a:rPr>
              <a:t>National</a:t>
            </a:r>
            <a:r>
              <a:rPr lang="en-GB" sz="1300" spc="-20" dirty="0">
                <a:solidFill>
                  <a:schemeClr val="tx1"/>
                </a:solidFill>
                <a:latin typeface="Arial"/>
                <a:cs typeface="Arial"/>
              </a:rPr>
              <a:t> </a:t>
            </a:r>
            <a:r>
              <a:rPr lang="en-GB" sz="1300" dirty="0">
                <a:solidFill>
                  <a:schemeClr val="tx1"/>
                </a:solidFill>
                <a:latin typeface="Arial"/>
                <a:cs typeface="Arial"/>
              </a:rPr>
              <a:t>Disability</a:t>
            </a:r>
            <a:r>
              <a:rPr lang="en-GB" sz="1300" spc="-114" dirty="0">
                <a:solidFill>
                  <a:schemeClr val="tx1"/>
                </a:solidFill>
                <a:latin typeface="Arial"/>
                <a:cs typeface="Arial"/>
              </a:rPr>
              <a:t> </a:t>
            </a:r>
            <a:r>
              <a:rPr lang="en-GB" sz="1300" dirty="0">
                <a:solidFill>
                  <a:schemeClr val="tx1"/>
                </a:solidFill>
                <a:latin typeface="Arial"/>
                <a:cs typeface="Arial"/>
              </a:rPr>
              <a:t>Authority.</a:t>
            </a:r>
            <a:r>
              <a:rPr lang="en-GB" sz="1300" spc="-100" dirty="0">
                <a:solidFill>
                  <a:schemeClr val="tx1"/>
                </a:solidFill>
                <a:latin typeface="Arial"/>
                <a:cs typeface="Arial"/>
              </a:rPr>
              <a:t> </a:t>
            </a:r>
            <a:r>
              <a:rPr lang="en-GB" sz="1300" spc="-60" dirty="0">
                <a:solidFill>
                  <a:schemeClr val="tx1"/>
                </a:solidFill>
                <a:latin typeface="Arial"/>
                <a:cs typeface="Arial"/>
              </a:rPr>
              <a:t>(2022).</a:t>
            </a:r>
            <a:r>
              <a:rPr lang="en-GB" sz="1300" spc="-100" dirty="0">
                <a:solidFill>
                  <a:schemeClr val="tx1"/>
                </a:solidFill>
                <a:latin typeface="Arial"/>
                <a:cs typeface="Arial"/>
              </a:rPr>
              <a:t> </a:t>
            </a:r>
            <a:r>
              <a:rPr lang="en-GB" sz="1300" i="1" spc="-25" dirty="0">
                <a:solidFill>
                  <a:schemeClr val="tx1"/>
                </a:solidFill>
                <a:latin typeface="Arial"/>
                <a:cs typeface="Arial"/>
              </a:rPr>
              <a:t>Accessibility</a:t>
            </a:r>
            <a:r>
              <a:rPr lang="en-GB" sz="1300" i="1" spc="-120" dirty="0">
                <a:solidFill>
                  <a:schemeClr val="tx1"/>
                </a:solidFill>
                <a:latin typeface="Arial"/>
                <a:cs typeface="Arial"/>
              </a:rPr>
              <a:t> </a:t>
            </a:r>
            <a:r>
              <a:rPr lang="en-GB" sz="1300" i="1" dirty="0">
                <a:solidFill>
                  <a:schemeClr val="tx1"/>
                </a:solidFill>
                <a:latin typeface="Arial"/>
                <a:cs typeface="Arial"/>
              </a:rPr>
              <a:t>toolkit</a:t>
            </a:r>
            <a:r>
              <a:rPr lang="en-GB" sz="1300" dirty="0">
                <a:solidFill>
                  <a:schemeClr val="tx1"/>
                </a:solidFill>
                <a:latin typeface="Arial"/>
                <a:cs typeface="Arial"/>
              </a:rPr>
              <a:t>.</a:t>
            </a:r>
            <a:r>
              <a:rPr lang="en-GB" sz="1300" spc="-100" dirty="0">
                <a:solidFill>
                  <a:schemeClr val="tx1"/>
                </a:solidFill>
                <a:latin typeface="Arial"/>
                <a:cs typeface="Arial"/>
              </a:rPr>
              <a:t> </a:t>
            </a:r>
            <a:r>
              <a:rPr lang="en-GB" sz="1300" spc="-65" dirty="0">
                <a:solidFill>
                  <a:schemeClr val="tx1"/>
                </a:solidFill>
                <a:latin typeface="Arial"/>
                <a:cs typeface="Arial"/>
              </a:rPr>
              <a:t>The</a:t>
            </a:r>
            <a:r>
              <a:rPr lang="en-GB" sz="1300" spc="-40" dirty="0">
                <a:solidFill>
                  <a:schemeClr val="tx1"/>
                </a:solidFill>
                <a:latin typeface="Arial"/>
                <a:cs typeface="Arial"/>
              </a:rPr>
              <a:t> </a:t>
            </a:r>
            <a:r>
              <a:rPr lang="en-GB" sz="1300" dirty="0">
                <a:solidFill>
                  <a:schemeClr val="tx1"/>
                </a:solidFill>
                <a:latin typeface="Arial"/>
                <a:cs typeface="Arial"/>
              </a:rPr>
              <a:t>National</a:t>
            </a:r>
            <a:r>
              <a:rPr lang="en-GB" sz="1300" spc="-20" dirty="0">
                <a:solidFill>
                  <a:schemeClr val="tx1"/>
                </a:solidFill>
                <a:latin typeface="Arial"/>
                <a:cs typeface="Arial"/>
              </a:rPr>
              <a:t> </a:t>
            </a:r>
            <a:r>
              <a:rPr lang="en-GB" sz="1300" dirty="0">
                <a:solidFill>
                  <a:schemeClr val="tx1"/>
                </a:solidFill>
                <a:latin typeface="Arial"/>
                <a:cs typeface="Arial"/>
              </a:rPr>
              <a:t>Disability</a:t>
            </a:r>
            <a:r>
              <a:rPr lang="en-GB" sz="1300" spc="-114" dirty="0">
                <a:solidFill>
                  <a:schemeClr val="tx1"/>
                </a:solidFill>
                <a:latin typeface="Arial"/>
                <a:cs typeface="Arial"/>
              </a:rPr>
              <a:t> </a:t>
            </a:r>
            <a:r>
              <a:rPr lang="en-GB" sz="1300" spc="-10" dirty="0">
                <a:solidFill>
                  <a:schemeClr val="tx1"/>
                </a:solidFill>
                <a:latin typeface="Arial"/>
                <a:cs typeface="Arial"/>
              </a:rPr>
              <a:t>Authority. </a:t>
            </a:r>
            <a:r>
              <a:rPr lang="en-GB" sz="1300" spc="-20" dirty="0">
                <a:solidFill>
                  <a:schemeClr val="tx1"/>
                </a:solidFill>
                <a:latin typeface="Arial"/>
                <a:cs typeface="Arial"/>
                <a:hlinkClick r:id="rId9">
                  <a:extLst>
                    <a:ext uri="{A12FA001-AC4F-418D-AE19-62706E023703}">
                      <ahyp:hlinkClr xmlns:ahyp="http://schemas.microsoft.com/office/drawing/2018/hyperlinkcolor" val="tx"/>
                    </a:ext>
                  </a:extLst>
                </a:hlinkClick>
              </a:rPr>
              <a:t>https://nda.ie/resources/accessibility-</a:t>
            </a:r>
            <a:r>
              <a:rPr lang="en-GB" sz="1300" spc="-10" dirty="0">
                <a:solidFill>
                  <a:schemeClr val="tx1"/>
                </a:solidFill>
                <a:latin typeface="Arial"/>
                <a:cs typeface="Arial"/>
                <a:hlinkClick r:id="rId9">
                  <a:extLst>
                    <a:ext uri="{A12FA001-AC4F-418D-AE19-62706E023703}">
                      <ahyp:hlinkClr xmlns:ahyp="http://schemas.microsoft.com/office/drawing/2018/hyperlinkcolor" val="tx"/>
                    </a:ext>
                  </a:extLst>
                </a:hlinkClick>
              </a:rPr>
              <a:t>toolkit/</a:t>
            </a:r>
            <a:endParaRPr lang="en-GB" sz="1300" dirty="0">
              <a:solidFill>
                <a:schemeClr val="tx1"/>
              </a:solidFill>
              <a:latin typeface="Arial"/>
              <a:cs typeface="Arial"/>
            </a:endParaRPr>
          </a:p>
          <a:p>
            <a:pPr>
              <a:spcBef>
                <a:spcPts val="20"/>
              </a:spcBef>
            </a:pPr>
            <a:endParaRPr lang="en-GB" sz="1300" dirty="0">
              <a:solidFill>
                <a:schemeClr val="tx1"/>
              </a:solidFill>
              <a:latin typeface="Arial"/>
              <a:cs typeface="Arial"/>
            </a:endParaRPr>
          </a:p>
          <a:p>
            <a:pPr marL="21590" marR="2679193">
              <a:lnSpc>
                <a:spcPct val="151200"/>
              </a:lnSpc>
            </a:pPr>
            <a:r>
              <a:rPr lang="en-GB" sz="1300" spc="-29" dirty="0">
                <a:solidFill>
                  <a:schemeClr val="tx1"/>
                </a:solidFill>
                <a:latin typeface="Arial"/>
                <a:cs typeface="Arial"/>
              </a:rPr>
              <a:t>OpenStreetMap.</a:t>
            </a:r>
            <a:r>
              <a:rPr lang="en-GB" sz="1300" spc="-60" dirty="0">
                <a:solidFill>
                  <a:schemeClr val="tx1"/>
                </a:solidFill>
                <a:latin typeface="Arial"/>
                <a:cs typeface="Arial"/>
              </a:rPr>
              <a:t> </a:t>
            </a:r>
            <a:r>
              <a:rPr lang="en-GB" sz="1300" spc="-50" dirty="0">
                <a:solidFill>
                  <a:schemeClr val="tx1"/>
                </a:solidFill>
                <a:latin typeface="Arial"/>
                <a:cs typeface="Arial"/>
              </a:rPr>
              <a:t>(2004).</a:t>
            </a:r>
            <a:r>
              <a:rPr lang="en-GB" sz="1300" spc="-60" dirty="0">
                <a:solidFill>
                  <a:schemeClr val="tx1"/>
                </a:solidFill>
                <a:latin typeface="Arial"/>
                <a:cs typeface="Arial"/>
              </a:rPr>
              <a:t> </a:t>
            </a:r>
            <a:r>
              <a:rPr lang="en-GB" sz="1300" i="1" spc="-56" dirty="0">
                <a:solidFill>
                  <a:schemeClr val="tx1"/>
                </a:solidFill>
                <a:latin typeface="Arial"/>
                <a:cs typeface="Arial"/>
              </a:rPr>
              <a:t>OpenStreetMap</a:t>
            </a:r>
            <a:r>
              <a:rPr lang="en-GB" sz="1300" spc="-56" dirty="0">
                <a:solidFill>
                  <a:schemeClr val="tx1"/>
                </a:solidFill>
                <a:latin typeface="Arial"/>
                <a:cs typeface="Arial"/>
              </a:rPr>
              <a:t>.</a:t>
            </a:r>
            <a:r>
              <a:rPr lang="en-GB" sz="1300" spc="-60" dirty="0">
                <a:solidFill>
                  <a:schemeClr val="tx1"/>
                </a:solidFill>
                <a:latin typeface="Arial"/>
                <a:cs typeface="Arial"/>
              </a:rPr>
              <a:t> </a:t>
            </a:r>
            <a:r>
              <a:rPr lang="en-GB" sz="1300" spc="-10" dirty="0">
                <a:solidFill>
                  <a:schemeClr val="tx1"/>
                </a:solidFill>
                <a:latin typeface="Arial"/>
                <a:cs typeface="Arial"/>
              </a:rPr>
              <a:t>OpenStreetMap. </a:t>
            </a:r>
            <a:r>
              <a:rPr lang="en-GB" sz="1300" spc="-35" dirty="0">
                <a:solidFill>
                  <a:schemeClr val="tx1"/>
                </a:solidFill>
                <a:latin typeface="Arial"/>
                <a:cs typeface="Arial"/>
                <a:hlinkClick r:id="rId10">
                  <a:extLst>
                    <a:ext uri="{A12FA001-AC4F-418D-AE19-62706E023703}">
                      <ahyp:hlinkClr xmlns:ahyp="http://schemas.microsoft.com/office/drawing/2018/hyperlinkcolor" val="tx"/>
                    </a:ext>
                  </a:extLst>
                </a:hlinkClick>
              </a:rPr>
              <a:t>https://www.openstreetmap.org/#map=11/35.9448/14.3810</a:t>
            </a:r>
            <a:endParaRPr lang="en-GB" sz="1300" dirty="0">
              <a:solidFill>
                <a:schemeClr val="tx1"/>
              </a:solidFill>
              <a:latin typeface="Arial"/>
              <a:cs typeface="Arial"/>
            </a:endParaRPr>
          </a:p>
          <a:p>
            <a:pPr>
              <a:spcBef>
                <a:spcPts val="50"/>
              </a:spcBef>
            </a:pPr>
            <a:endParaRPr lang="en-GB" sz="1300" dirty="0">
              <a:solidFill>
                <a:schemeClr val="tx1"/>
              </a:solidFill>
              <a:latin typeface="Arial"/>
              <a:cs typeface="Arial"/>
            </a:endParaRPr>
          </a:p>
          <a:p>
            <a:pPr marL="12700" marR="1382461">
              <a:lnSpc>
                <a:spcPct val="151200"/>
              </a:lnSpc>
            </a:pPr>
            <a:r>
              <a:rPr lang="en-GB" sz="1300" spc="-65" dirty="0" err="1">
                <a:solidFill>
                  <a:schemeClr val="tx1"/>
                </a:solidFill>
                <a:latin typeface="Arial"/>
                <a:cs typeface="Arial"/>
              </a:rPr>
              <a:t>ReadSpeaker</a:t>
            </a:r>
            <a:r>
              <a:rPr lang="en-GB" sz="1300" spc="-65" dirty="0">
                <a:solidFill>
                  <a:schemeClr val="tx1"/>
                </a:solidFill>
                <a:latin typeface="Arial"/>
                <a:cs typeface="Arial"/>
              </a:rPr>
              <a:t>.</a:t>
            </a:r>
            <a:r>
              <a:rPr lang="en-GB" sz="1300" spc="-135" dirty="0">
                <a:solidFill>
                  <a:schemeClr val="tx1"/>
                </a:solidFill>
                <a:latin typeface="Arial"/>
                <a:cs typeface="Arial"/>
              </a:rPr>
              <a:t> </a:t>
            </a:r>
            <a:r>
              <a:rPr lang="en-GB" sz="1300" spc="-105" dirty="0">
                <a:solidFill>
                  <a:schemeClr val="tx1"/>
                </a:solidFill>
                <a:latin typeface="Arial"/>
                <a:cs typeface="Arial"/>
              </a:rPr>
              <a:t>(2017,</a:t>
            </a:r>
            <a:r>
              <a:rPr lang="en-GB" sz="1300" spc="-80" dirty="0">
                <a:solidFill>
                  <a:schemeClr val="tx1"/>
                </a:solidFill>
                <a:latin typeface="Arial"/>
                <a:cs typeface="Arial"/>
              </a:rPr>
              <a:t> </a:t>
            </a:r>
            <a:r>
              <a:rPr lang="en-GB" sz="1300" spc="-20" dirty="0">
                <a:solidFill>
                  <a:schemeClr val="tx1"/>
                </a:solidFill>
                <a:latin typeface="Arial"/>
                <a:cs typeface="Arial"/>
              </a:rPr>
              <a:t>November</a:t>
            </a:r>
            <a:r>
              <a:rPr lang="en-GB" sz="1300" spc="-105" dirty="0">
                <a:solidFill>
                  <a:schemeClr val="tx1"/>
                </a:solidFill>
                <a:latin typeface="Arial"/>
                <a:cs typeface="Arial"/>
              </a:rPr>
              <a:t> </a:t>
            </a:r>
            <a:r>
              <a:rPr lang="en-GB" sz="1300" spc="-114" dirty="0">
                <a:solidFill>
                  <a:schemeClr val="tx1"/>
                </a:solidFill>
                <a:latin typeface="Arial"/>
                <a:cs typeface="Arial"/>
              </a:rPr>
              <a:t>16).</a:t>
            </a:r>
            <a:r>
              <a:rPr lang="en-GB" sz="1300" spc="-135" dirty="0">
                <a:solidFill>
                  <a:schemeClr val="tx1"/>
                </a:solidFill>
                <a:latin typeface="Arial"/>
                <a:cs typeface="Arial"/>
              </a:rPr>
              <a:t> </a:t>
            </a:r>
            <a:r>
              <a:rPr lang="en-GB" sz="1300" i="1" spc="-10" dirty="0">
                <a:solidFill>
                  <a:schemeClr val="tx1"/>
                </a:solidFill>
                <a:latin typeface="Arial"/>
                <a:cs typeface="Arial"/>
              </a:rPr>
              <a:t>Lifelike</a:t>
            </a:r>
            <a:r>
              <a:rPr lang="en-GB" sz="1300" i="1" spc="-90" dirty="0">
                <a:solidFill>
                  <a:schemeClr val="tx1"/>
                </a:solidFill>
                <a:latin typeface="Arial"/>
                <a:cs typeface="Arial"/>
              </a:rPr>
              <a:t> </a:t>
            </a:r>
            <a:r>
              <a:rPr lang="en-GB" sz="1300" i="1" spc="-10" dirty="0">
                <a:solidFill>
                  <a:schemeClr val="tx1"/>
                </a:solidFill>
                <a:latin typeface="Arial"/>
                <a:cs typeface="Arial"/>
              </a:rPr>
              <a:t>text</a:t>
            </a:r>
            <a:r>
              <a:rPr lang="en-GB" sz="1300" i="1" spc="-95" dirty="0">
                <a:solidFill>
                  <a:schemeClr val="tx1"/>
                </a:solidFill>
                <a:latin typeface="Arial"/>
                <a:cs typeface="Arial"/>
              </a:rPr>
              <a:t> </a:t>
            </a:r>
            <a:r>
              <a:rPr lang="en-GB" sz="1300" i="1" dirty="0">
                <a:solidFill>
                  <a:schemeClr val="tx1"/>
                </a:solidFill>
                <a:latin typeface="Arial"/>
                <a:cs typeface="Arial"/>
              </a:rPr>
              <a:t>to</a:t>
            </a:r>
            <a:r>
              <a:rPr lang="en-GB" sz="1300" i="1" spc="-135" dirty="0">
                <a:solidFill>
                  <a:schemeClr val="tx1"/>
                </a:solidFill>
                <a:latin typeface="Arial"/>
                <a:cs typeface="Arial"/>
              </a:rPr>
              <a:t> </a:t>
            </a:r>
            <a:r>
              <a:rPr lang="en-GB" sz="1300" i="1" spc="-65" dirty="0">
                <a:solidFill>
                  <a:schemeClr val="tx1"/>
                </a:solidFill>
                <a:latin typeface="Arial"/>
                <a:cs typeface="Arial"/>
              </a:rPr>
              <a:t>speech</a:t>
            </a:r>
            <a:r>
              <a:rPr lang="en-GB" sz="1300" i="1" spc="-105" dirty="0">
                <a:solidFill>
                  <a:schemeClr val="tx1"/>
                </a:solidFill>
                <a:latin typeface="Arial"/>
                <a:cs typeface="Arial"/>
              </a:rPr>
              <a:t> </a:t>
            </a:r>
            <a:r>
              <a:rPr lang="en-GB" sz="1300" i="1" spc="-130" dirty="0">
                <a:solidFill>
                  <a:schemeClr val="tx1"/>
                </a:solidFill>
                <a:latin typeface="Arial"/>
                <a:cs typeface="Arial"/>
              </a:rPr>
              <a:t>(TTS)</a:t>
            </a:r>
            <a:r>
              <a:rPr lang="en-GB" sz="1300" spc="-130" dirty="0">
                <a:solidFill>
                  <a:schemeClr val="tx1"/>
                </a:solidFill>
                <a:latin typeface="Arial"/>
                <a:cs typeface="Arial"/>
              </a:rPr>
              <a:t>.</a:t>
            </a:r>
            <a:r>
              <a:rPr lang="en-GB" sz="1300" spc="-135" dirty="0">
                <a:solidFill>
                  <a:schemeClr val="tx1"/>
                </a:solidFill>
                <a:latin typeface="Arial"/>
                <a:cs typeface="Arial"/>
              </a:rPr>
              <a:t> </a:t>
            </a:r>
            <a:r>
              <a:rPr lang="en-GB" sz="1300" spc="-40" dirty="0" err="1">
                <a:solidFill>
                  <a:schemeClr val="tx1"/>
                </a:solidFill>
                <a:latin typeface="Arial"/>
                <a:cs typeface="Arial"/>
              </a:rPr>
              <a:t>ReadSpeaker</a:t>
            </a:r>
            <a:r>
              <a:rPr lang="en-GB" sz="1300" spc="-40" dirty="0">
                <a:solidFill>
                  <a:schemeClr val="tx1"/>
                </a:solidFill>
                <a:latin typeface="Arial"/>
                <a:cs typeface="Arial"/>
              </a:rPr>
              <a:t>. </a:t>
            </a:r>
            <a:r>
              <a:rPr lang="en-GB" sz="1300" spc="-10" dirty="0">
                <a:solidFill>
                  <a:schemeClr val="tx1"/>
                </a:solidFill>
                <a:latin typeface="Arial"/>
                <a:cs typeface="Arial"/>
                <a:hlinkClick r:id="rId11">
                  <a:extLst>
                    <a:ext uri="{A12FA001-AC4F-418D-AE19-62706E023703}">
                      <ahyp:hlinkClr xmlns:ahyp="http://schemas.microsoft.com/office/drawing/2018/hyperlinkcolor" val="tx"/>
                    </a:ext>
                  </a:extLst>
                </a:hlinkClick>
              </a:rPr>
              <a:t>https://www.readspeaker.com/</a:t>
            </a:r>
            <a:endParaRPr lang="en-GB" sz="1300" dirty="0">
              <a:solidFill>
                <a:schemeClr val="tx1"/>
              </a:solidFill>
              <a:latin typeface="Arial"/>
              <a:cs typeface="Arial"/>
            </a:endParaRPr>
          </a:p>
          <a:p>
            <a:pPr>
              <a:spcBef>
                <a:spcPts val="10"/>
              </a:spcBef>
            </a:pPr>
            <a:endParaRPr lang="en-GB" sz="1300" dirty="0">
              <a:solidFill>
                <a:schemeClr val="tx1"/>
              </a:solidFill>
              <a:latin typeface="Arial"/>
              <a:cs typeface="Arial"/>
            </a:endParaRPr>
          </a:p>
          <a:p>
            <a:pPr marL="12700" marR="455952">
              <a:lnSpc>
                <a:spcPct val="148100"/>
              </a:lnSpc>
            </a:pPr>
            <a:r>
              <a:rPr lang="en-GB" sz="1300" spc="-35" dirty="0">
                <a:solidFill>
                  <a:schemeClr val="tx1"/>
                </a:solidFill>
                <a:latin typeface="Arial"/>
                <a:cs typeface="Arial"/>
              </a:rPr>
              <a:t>Robertson,</a:t>
            </a:r>
            <a:r>
              <a:rPr lang="en-GB" sz="1300" spc="-70" dirty="0">
                <a:solidFill>
                  <a:schemeClr val="tx1"/>
                </a:solidFill>
                <a:latin typeface="Arial"/>
                <a:cs typeface="Arial"/>
              </a:rPr>
              <a:t> </a:t>
            </a:r>
            <a:r>
              <a:rPr lang="en-GB" sz="1300" spc="-120" dirty="0">
                <a:solidFill>
                  <a:schemeClr val="tx1"/>
                </a:solidFill>
                <a:latin typeface="Arial"/>
                <a:cs typeface="Arial"/>
              </a:rPr>
              <a:t>R.</a:t>
            </a:r>
            <a:r>
              <a:rPr lang="en-GB" sz="1300" spc="-125" dirty="0">
                <a:solidFill>
                  <a:schemeClr val="tx1"/>
                </a:solidFill>
                <a:latin typeface="Arial"/>
                <a:cs typeface="Arial"/>
              </a:rPr>
              <a:t> </a:t>
            </a:r>
            <a:r>
              <a:rPr lang="en-GB" sz="1300" spc="-90" dirty="0">
                <a:solidFill>
                  <a:schemeClr val="tx1"/>
                </a:solidFill>
                <a:latin typeface="Arial"/>
                <a:cs typeface="Arial"/>
              </a:rPr>
              <a:t>(1995).</a:t>
            </a:r>
            <a:r>
              <a:rPr lang="en-GB" sz="1300" spc="-125" dirty="0">
                <a:solidFill>
                  <a:schemeClr val="tx1"/>
                </a:solidFill>
                <a:latin typeface="Arial"/>
                <a:cs typeface="Arial"/>
              </a:rPr>
              <a:t> </a:t>
            </a:r>
            <a:r>
              <a:rPr lang="en-GB" sz="1300" spc="-10" dirty="0">
                <a:solidFill>
                  <a:schemeClr val="tx1"/>
                </a:solidFill>
                <a:latin typeface="Arial"/>
                <a:cs typeface="Arial"/>
              </a:rPr>
              <a:t>Glocalization:</a:t>
            </a:r>
            <a:r>
              <a:rPr lang="en-GB" sz="1300" spc="-125" dirty="0">
                <a:solidFill>
                  <a:schemeClr val="tx1"/>
                </a:solidFill>
                <a:latin typeface="Arial"/>
                <a:cs typeface="Arial"/>
              </a:rPr>
              <a:t> </a:t>
            </a:r>
            <a:r>
              <a:rPr lang="en-GB" sz="1300" dirty="0">
                <a:solidFill>
                  <a:schemeClr val="tx1"/>
                </a:solidFill>
                <a:latin typeface="Arial"/>
                <a:cs typeface="Arial"/>
              </a:rPr>
              <a:t>Time-</a:t>
            </a:r>
            <a:r>
              <a:rPr lang="en-GB" sz="1300" spc="-80" dirty="0">
                <a:solidFill>
                  <a:schemeClr val="tx1"/>
                </a:solidFill>
                <a:latin typeface="Arial"/>
                <a:cs typeface="Arial"/>
              </a:rPr>
              <a:t>Space</a:t>
            </a:r>
            <a:r>
              <a:rPr lang="en-GB" sz="1300" spc="-65" dirty="0">
                <a:solidFill>
                  <a:schemeClr val="tx1"/>
                </a:solidFill>
                <a:latin typeface="Arial"/>
                <a:cs typeface="Arial"/>
              </a:rPr>
              <a:t> </a:t>
            </a:r>
            <a:r>
              <a:rPr lang="en-GB" sz="1300" spc="-25" dirty="0">
                <a:solidFill>
                  <a:schemeClr val="tx1"/>
                </a:solidFill>
                <a:latin typeface="Arial"/>
                <a:cs typeface="Arial"/>
              </a:rPr>
              <a:t>and</a:t>
            </a:r>
            <a:r>
              <a:rPr lang="en-GB" sz="1300" spc="-141" dirty="0">
                <a:solidFill>
                  <a:schemeClr val="tx1"/>
                </a:solidFill>
                <a:latin typeface="Arial"/>
                <a:cs typeface="Arial"/>
              </a:rPr>
              <a:t> </a:t>
            </a:r>
            <a:r>
              <a:rPr lang="en-GB" sz="1300" dirty="0">
                <a:solidFill>
                  <a:schemeClr val="tx1"/>
                </a:solidFill>
                <a:latin typeface="Arial"/>
                <a:cs typeface="Arial"/>
              </a:rPr>
              <a:t>homogeneity-</a:t>
            </a:r>
            <a:r>
              <a:rPr lang="en-GB" sz="1300" spc="-20" dirty="0">
                <a:solidFill>
                  <a:schemeClr val="tx1"/>
                </a:solidFill>
                <a:latin typeface="Arial"/>
                <a:cs typeface="Arial"/>
              </a:rPr>
              <a:t>heterogeneity.</a:t>
            </a:r>
            <a:r>
              <a:rPr lang="en-GB" sz="1300" spc="-120" dirty="0">
                <a:solidFill>
                  <a:schemeClr val="tx1"/>
                </a:solidFill>
                <a:latin typeface="Arial"/>
                <a:cs typeface="Arial"/>
              </a:rPr>
              <a:t> </a:t>
            </a:r>
            <a:r>
              <a:rPr lang="en-GB" sz="1300" spc="56" dirty="0">
                <a:solidFill>
                  <a:schemeClr val="tx1"/>
                </a:solidFill>
                <a:latin typeface="Arial"/>
                <a:cs typeface="Arial"/>
              </a:rPr>
              <a:t>In</a:t>
            </a:r>
            <a:r>
              <a:rPr lang="en-GB" sz="1300" spc="-105" dirty="0">
                <a:solidFill>
                  <a:schemeClr val="tx1"/>
                </a:solidFill>
                <a:latin typeface="Arial"/>
                <a:cs typeface="Arial"/>
              </a:rPr>
              <a:t> </a:t>
            </a:r>
            <a:r>
              <a:rPr lang="en-GB" sz="1300" i="1" spc="-10" dirty="0">
                <a:solidFill>
                  <a:schemeClr val="tx1"/>
                </a:solidFill>
                <a:latin typeface="Arial"/>
                <a:cs typeface="Arial"/>
              </a:rPr>
              <a:t>Global </a:t>
            </a:r>
            <a:r>
              <a:rPr lang="en-GB" sz="1300" i="1" spc="-29" dirty="0" err="1">
                <a:solidFill>
                  <a:schemeClr val="tx1"/>
                </a:solidFill>
                <a:latin typeface="Arial"/>
                <a:cs typeface="Arial"/>
              </a:rPr>
              <a:t>Modernities</a:t>
            </a:r>
            <a:r>
              <a:rPr lang="en-GB" sz="1300" i="1" spc="-70" dirty="0">
                <a:solidFill>
                  <a:schemeClr val="tx1"/>
                </a:solidFill>
                <a:latin typeface="Arial"/>
                <a:cs typeface="Arial"/>
              </a:rPr>
              <a:t> </a:t>
            </a:r>
            <a:r>
              <a:rPr lang="en-GB" sz="1300" spc="-40" dirty="0">
                <a:solidFill>
                  <a:schemeClr val="tx1"/>
                </a:solidFill>
                <a:latin typeface="Arial"/>
                <a:cs typeface="Arial"/>
              </a:rPr>
              <a:t>(pp.</a:t>
            </a:r>
            <a:r>
              <a:rPr lang="en-GB" sz="1300" spc="-125" dirty="0">
                <a:solidFill>
                  <a:schemeClr val="tx1"/>
                </a:solidFill>
                <a:latin typeface="Arial"/>
                <a:cs typeface="Arial"/>
              </a:rPr>
              <a:t> </a:t>
            </a:r>
            <a:r>
              <a:rPr lang="en-GB" sz="1300" spc="-60" dirty="0">
                <a:solidFill>
                  <a:schemeClr val="tx1"/>
                </a:solidFill>
                <a:latin typeface="Arial"/>
                <a:cs typeface="Arial"/>
              </a:rPr>
              <a:t>25–44).</a:t>
            </a:r>
            <a:r>
              <a:rPr lang="en-GB" sz="1300" spc="-120" dirty="0">
                <a:solidFill>
                  <a:schemeClr val="tx1"/>
                </a:solidFill>
                <a:latin typeface="Arial"/>
                <a:cs typeface="Arial"/>
              </a:rPr>
              <a:t> </a:t>
            </a:r>
            <a:r>
              <a:rPr lang="en-GB" sz="1300" spc="-130" dirty="0">
                <a:solidFill>
                  <a:schemeClr val="tx1"/>
                </a:solidFill>
                <a:latin typeface="Arial"/>
                <a:cs typeface="Arial"/>
              </a:rPr>
              <a:t>SAGE</a:t>
            </a:r>
            <a:r>
              <a:rPr lang="en-GB" sz="1300" spc="-85" dirty="0">
                <a:solidFill>
                  <a:schemeClr val="tx1"/>
                </a:solidFill>
                <a:latin typeface="Arial"/>
                <a:cs typeface="Arial"/>
              </a:rPr>
              <a:t> </a:t>
            </a:r>
            <a:r>
              <a:rPr lang="en-GB" sz="1300" spc="-10" dirty="0">
                <a:solidFill>
                  <a:schemeClr val="tx1"/>
                </a:solidFill>
                <a:latin typeface="Arial"/>
                <a:cs typeface="Arial"/>
              </a:rPr>
              <a:t>Publications</a:t>
            </a:r>
            <a:r>
              <a:rPr lang="en-GB" sz="1300" spc="-50" dirty="0">
                <a:solidFill>
                  <a:schemeClr val="tx1"/>
                </a:solidFill>
                <a:latin typeface="Arial"/>
                <a:cs typeface="Arial"/>
              </a:rPr>
              <a:t> </a:t>
            </a:r>
            <a:r>
              <a:rPr lang="en-GB" sz="1300" spc="-40" dirty="0">
                <a:solidFill>
                  <a:schemeClr val="tx1"/>
                </a:solidFill>
                <a:latin typeface="Arial"/>
                <a:cs typeface="Arial"/>
              </a:rPr>
              <a:t>Ltd.</a:t>
            </a:r>
            <a:r>
              <a:rPr lang="en-GB" sz="1300" spc="-125" dirty="0">
                <a:solidFill>
                  <a:schemeClr val="tx1"/>
                </a:solidFill>
                <a:latin typeface="Arial"/>
                <a:cs typeface="Arial"/>
              </a:rPr>
              <a:t> </a:t>
            </a:r>
            <a:r>
              <a:rPr lang="en-GB" sz="1300" spc="-50" dirty="0">
                <a:solidFill>
                  <a:schemeClr val="tx1"/>
                </a:solidFill>
                <a:latin typeface="Arial"/>
                <a:cs typeface="Arial"/>
                <a:hlinkClick r:id="rId12">
                  <a:extLst>
                    <a:ext uri="{A12FA001-AC4F-418D-AE19-62706E023703}">
                      <ahyp:hlinkClr xmlns:ahyp="http://schemas.microsoft.com/office/drawing/2018/hyperlinkcolor" val="tx"/>
                    </a:ext>
                  </a:extLst>
                </a:hlinkClick>
              </a:rPr>
              <a:t>http://dx.doi.org/10.4135/9781446250563.n2</a:t>
            </a:r>
            <a:endParaRPr lang="en-GB" sz="1300" dirty="0">
              <a:solidFill>
                <a:schemeClr val="tx1"/>
              </a:solidFill>
              <a:latin typeface="Arial"/>
              <a:cs typeface="Arial"/>
            </a:endParaRPr>
          </a:p>
          <a:p>
            <a:pPr>
              <a:lnSpc>
                <a:spcPct val="100000"/>
              </a:lnSpc>
            </a:pPr>
            <a:endParaRPr lang="en-GB" sz="1300" dirty="0">
              <a:solidFill>
                <a:schemeClr val="tx1"/>
              </a:solidFill>
              <a:latin typeface="Arial"/>
              <a:cs typeface="Arial"/>
            </a:endParaRPr>
          </a:p>
          <a:p>
            <a:pPr marL="12700">
              <a:spcBef>
                <a:spcPts val="1060"/>
              </a:spcBef>
            </a:pPr>
            <a:r>
              <a:rPr lang="en-GB" sz="1300" spc="-35" dirty="0">
                <a:solidFill>
                  <a:schemeClr val="tx1"/>
                </a:solidFill>
                <a:latin typeface="Arial"/>
                <a:cs typeface="Arial"/>
              </a:rPr>
              <a:t>Sharpley,</a:t>
            </a:r>
            <a:r>
              <a:rPr lang="en-GB" sz="1300" spc="-70" dirty="0">
                <a:solidFill>
                  <a:schemeClr val="tx1"/>
                </a:solidFill>
                <a:latin typeface="Arial"/>
                <a:cs typeface="Arial"/>
              </a:rPr>
              <a:t> </a:t>
            </a:r>
            <a:r>
              <a:rPr lang="en-GB" sz="1300" spc="-120" dirty="0">
                <a:solidFill>
                  <a:schemeClr val="tx1"/>
                </a:solidFill>
                <a:latin typeface="Arial"/>
                <a:cs typeface="Arial"/>
              </a:rPr>
              <a:t>R. </a:t>
            </a:r>
            <a:r>
              <a:rPr lang="en-GB" sz="1300" spc="-50" dirty="0">
                <a:solidFill>
                  <a:schemeClr val="tx1"/>
                </a:solidFill>
                <a:latin typeface="Arial"/>
                <a:cs typeface="Arial"/>
              </a:rPr>
              <a:t>(2020).</a:t>
            </a:r>
            <a:r>
              <a:rPr lang="en-GB" sz="1300" spc="-125" dirty="0">
                <a:solidFill>
                  <a:schemeClr val="tx1"/>
                </a:solidFill>
                <a:latin typeface="Arial"/>
                <a:cs typeface="Arial"/>
              </a:rPr>
              <a:t> </a:t>
            </a:r>
            <a:r>
              <a:rPr lang="en-GB" sz="1300" spc="-29" dirty="0">
                <a:solidFill>
                  <a:schemeClr val="tx1"/>
                </a:solidFill>
                <a:latin typeface="Arial"/>
                <a:cs typeface="Arial"/>
              </a:rPr>
              <a:t>Tourism,</a:t>
            </a:r>
            <a:r>
              <a:rPr lang="en-GB" sz="1300" spc="-65" dirty="0">
                <a:solidFill>
                  <a:schemeClr val="tx1"/>
                </a:solidFill>
                <a:latin typeface="Arial"/>
                <a:cs typeface="Arial"/>
              </a:rPr>
              <a:t> </a:t>
            </a:r>
            <a:r>
              <a:rPr lang="en-GB" sz="1300" spc="-10" dirty="0">
                <a:solidFill>
                  <a:schemeClr val="tx1"/>
                </a:solidFill>
                <a:latin typeface="Arial"/>
                <a:cs typeface="Arial"/>
              </a:rPr>
              <a:t>sustainable</a:t>
            </a:r>
            <a:r>
              <a:rPr lang="en-GB" sz="1300" spc="-70" dirty="0">
                <a:solidFill>
                  <a:schemeClr val="tx1"/>
                </a:solidFill>
                <a:latin typeface="Arial"/>
                <a:cs typeface="Arial"/>
              </a:rPr>
              <a:t> </a:t>
            </a:r>
            <a:r>
              <a:rPr lang="en-GB" sz="1300" spc="-10" dirty="0">
                <a:solidFill>
                  <a:schemeClr val="tx1"/>
                </a:solidFill>
                <a:latin typeface="Arial"/>
                <a:cs typeface="Arial"/>
              </a:rPr>
              <a:t>development</a:t>
            </a:r>
            <a:r>
              <a:rPr lang="en-GB" sz="1300" spc="-70" dirty="0">
                <a:solidFill>
                  <a:schemeClr val="tx1"/>
                </a:solidFill>
                <a:latin typeface="Arial"/>
                <a:cs typeface="Arial"/>
              </a:rPr>
              <a:t> </a:t>
            </a:r>
            <a:r>
              <a:rPr lang="en-GB" sz="1300" spc="-25" dirty="0">
                <a:solidFill>
                  <a:schemeClr val="tx1"/>
                </a:solidFill>
                <a:latin typeface="Arial"/>
                <a:cs typeface="Arial"/>
              </a:rPr>
              <a:t>and</a:t>
            </a:r>
            <a:r>
              <a:rPr lang="en-GB" sz="1300" spc="-135" dirty="0">
                <a:solidFill>
                  <a:schemeClr val="tx1"/>
                </a:solidFill>
                <a:latin typeface="Arial"/>
                <a:cs typeface="Arial"/>
              </a:rPr>
              <a:t> </a:t>
            </a:r>
            <a:r>
              <a:rPr lang="en-GB" sz="1300" dirty="0">
                <a:solidFill>
                  <a:schemeClr val="tx1"/>
                </a:solidFill>
                <a:latin typeface="Arial"/>
                <a:cs typeface="Arial"/>
              </a:rPr>
              <a:t>the</a:t>
            </a:r>
            <a:r>
              <a:rPr lang="en-GB" sz="1300" spc="-70" dirty="0">
                <a:solidFill>
                  <a:schemeClr val="tx1"/>
                </a:solidFill>
                <a:latin typeface="Arial"/>
                <a:cs typeface="Arial"/>
              </a:rPr>
              <a:t> </a:t>
            </a:r>
            <a:r>
              <a:rPr lang="en-GB" sz="1300" dirty="0">
                <a:solidFill>
                  <a:schemeClr val="tx1"/>
                </a:solidFill>
                <a:latin typeface="Arial"/>
                <a:cs typeface="Arial"/>
              </a:rPr>
              <a:t>theoretical</a:t>
            </a:r>
            <a:r>
              <a:rPr lang="en-GB" sz="1300" spc="-50" dirty="0">
                <a:solidFill>
                  <a:schemeClr val="tx1"/>
                </a:solidFill>
                <a:latin typeface="Arial"/>
                <a:cs typeface="Arial"/>
              </a:rPr>
              <a:t> </a:t>
            </a:r>
            <a:r>
              <a:rPr lang="en-GB" sz="1300" spc="-29" dirty="0">
                <a:solidFill>
                  <a:schemeClr val="tx1"/>
                </a:solidFill>
                <a:latin typeface="Arial"/>
                <a:cs typeface="Arial"/>
              </a:rPr>
              <a:t>divide:</a:t>
            </a:r>
            <a:r>
              <a:rPr lang="en-GB" sz="1300" spc="-120" dirty="0">
                <a:solidFill>
                  <a:schemeClr val="tx1"/>
                </a:solidFill>
                <a:latin typeface="Arial"/>
                <a:cs typeface="Arial"/>
              </a:rPr>
              <a:t> </a:t>
            </a:r>
            <a:r>
              <a:rPr lang="en-GB" sz="1300" spc="-10" dirty="0">
                <a:solidFill>
                  <a:schemeClr val="tx1"/>
                </a:solidFill>
                <a:latin typeface="Arial"/>
                <a:cs typeface="Arial"/>
              </a:rPr>
              <a:t>20</a:t>
            </a:r>
            <a:r>
              <a:rPr lang="en-GB" sz="1300" spc="-114" dirty="0">
                <a:solidFill>
                  <a:schemeClr val="tx1"/>
                </a:solidFill>
                <a:latin typeface="Arial"/>
                <a:cs typeface="Arial"/>
              </a:rPr>
              <a:t> </a:t>
            </a:r>
            <a:r>
              <a:rPr lang="en-GB" sz="1300" spc="-40" dirty="0">
                <a:solidFill>
                  <a:schemeClr val="tx1"/>
                </a:solidFill>
                <a:latin typeface="Arial"/>
                <a:cs typeface="Arial"/>
              </a:rPr>
              <a:t>years</a:t>
            </a:r>
            <a:r>
              <a:rPr lang="en-GB" sz="1300" spc="-56" dirty="0">
                <a:solidFill>
                  <a:schemeClr val="tx1"/>
                </a:solidFill>
                <a:latin typeface="Arial"/>
                <a:cs typeface="Arial"/>
              </a:rPr>
              <a:t> </a:t>
            </a:r>
            <a:r>
              <a:rPr lang="en-GB" sz="1300" spc="-25" dirty="0">
                <a:solidFill>
                  <a:schemeClr val="tx1"/>
                </a:solidFill>
                <a:latin typeface="Arial"/>
                <a:cs typeface="Arial"/>
              </a:rPr>
              <a:t>on.</a:t>
            </a:r>
            <a:endParaRPr lang="en-GB" sz="1300" dirty="0">
              <a:solidFill>
                <a:schemeClr val="tx1"/>
              </a:solidFill>
              <a:latin typeface="Arial"/>
              <a:cs typeface="Arial"/>
            </a:endParaRPr>
          </a:p>
          <a:p>
            <a:pPr marL="12700">
              <a:spcBef>
                <a:spcPts val="790"/>
              </a:spcBef>
            </a:pPr>
            <a:r>
              <a:rPr lang="en-GB" sz="1300" i="1" spc="-60" dirty="0">
                <a:solidFill>
                  <a:schemeClr val="tx1"/>
                </a:solidFill>
                <a:latin typeface="Arial"/>
                <a:cs typeface="Arial"/>
              </a:rPr>
              <a:t>Journal</a:t>
            </a:r>
            <a:r>
              <a:rPr lang="en-GB" sz="1300" i="1" spc="-65" dirty="0">
                <a:solidFill>
                  <a:schemeClr val="tx1"/>
                </a:solidFill>
                <a:latin typeface="Arial"/>
                <a:cs typeface="Arial"/>
              </a:rPr>
              <a:t> </a:t>
            </a:r>
            <a:r>
              <a:rPr lang="en-GB" sz="1300" i="1" spc="-29" dirty="0">
                <a:solidFill>
                  <a:schemeClr val="tx1"/>
                </a:solidFill>
                <a:latin typeface="Arial"/>
                <a:cs typeface="Arial"/>
              </a:rPr>
              <a:t>of</a:t>
            </a:r>
            <a:r>
              <a:rPr lang="en-GB" sz="1300" i="1" spc="-65" dirty="0">
                <a:solidFill>
                  <a:schemeClr val="tx1"/>
                </a:solidFill>
                <a:latin typeface="Arial"/>
                <a:cs typeface="Arial"/>
              </a:rPr>
              <a:t> </a:t>
            </a:r>
            <a:r>
              <a:rPr lang="en-GB" sz="1300" i="1" spc="-40" dirty="0">
                <a:solidFill>
                  <a:schemeClr val="tx1"/>
                </a:solidFill>
                <a:latin typeface="Arial"/>
                <a:cs typeface="Arial"/>
              </a:rPr>
              <a:t>Sustainable</a:t>
            </a:r>
            <a:r>
              <a:rPr lang="en-GB" sz="1300" i="1" spc="-85" dirty="0">
                <a:solidFill>
                  <a:schemeClr val="tx1"/>
                </a:solidFill>
                <a:latin typeface="Arial"/>
                <a:cs typeface="Arial"/>
              </a:rPr>
              <a:t> </a:t>
            </a:r>
            <a:r>
              <a:rPr lang="en-GB" sz="1300" i="1" spc="-50" dirty="0">
                <a:solidFill>
                  <a:schemeClr val="tx1"/>
                </a:solidFill>
                <a:latin typeface="Arial"/>
                <a:cs typeface="Arial"/>
              </a:rPr>
              <a:t>Tourism</a:t>
            </a:r>
            <a:r>
              <a:rPr lang="en-GB" sz="1300" spc="-50" dirty="0">
                <a:solidFill>
                  <a:schemeClr val="tx1"/>
                </a:solidFill>
                <a:latin typeface="Arial"/>
                <a:cs typeface="Arial"/>
              </a:rPr>
              <a:t>,</a:t>
            </a:r>
            <a:r>
              <a:rPr lang="en-GB" sz="1300" spc="-65" dirty="0">
                <a:solidFill>
                  <a:schemeClr val="tx1"/>
                </a:solidFill>
                <a:latin typeface="Arial"/>
                <a:cs typeface="Arial"/>
              </a:rPr>
              <a:t> </a:t>
            </a:r>
            <a:r>
              <a:rPr lang="en-GB" sz="1300" i="1" spc="-110" dirty="0">
                <a:solidFill>
                  <a:schemeClr val="tx1"/>
                </a:solidFill>
                <a:latin typeface="Arial"/>
                <a:cs typeface="Arial"/>
              </a:rPr>
              <a:t>28</a:t>
            </a:r>
            <a:r>
              <a:rPr lang="en-GB" sz="1300" spc="-110" dirty="0">
                <a:solidFill>
                  <a:schemeClr val="tx1"/>
                </a:solidFill>
                <a:latin typeface="Arial"/>
                <a:cs typeface="Arial"/>
              </a:rPr>
              <a:t>(11),</a:t>
            </a:r>
            <a:r>
              <a:rPr lang="en-GB" sz="1300" spc="-70" dirty="0">
                <a:solidFill>
                  <a:schemeClr val="tx1"/>
                </a:solidFill>
                <a:latin typeface="Arial"/>
                <a:cs typeface="Arial"/>
              </a:rPr>
              <a:t> </a:t>
            </a:r>
            <a:r>
              <a:rPr lang="en-GB" sz="1300" spc="-95" dirty="0">
                <a:solidFill>
                  <a:schemeClr val="tx1"/>
                </a:solidFill>
                <a:latin typeface="Arial"/>
                <a:cs typeface="Arial"/>
              </a:rPr>
              <a:t>1932–1946.</a:t>
            </a:r>
            <a:r>
              <a:rPr lang="en-GB" sz="1300" spc="-120" dirty="0">
                <a:solidFill>
                  <a:schemeClr val="tx1"/>
                </a:solidFill>
                <a:latin typeface="Arial"/>
                <a:cs typeface="Arial"/>
              </a:rPr>
              <a:t> </a:t>
            </a:r>
            <a:r>
              <a:rPr lang="en-GB" sz="1300" spc="-45" dirty="0">
                <a:solidFill>
                  <a:schemeClr val="tx1"/>
                </a:solidFill>
                <a:latin typeface="Arial"/>
                <a:cs typeface="Arial"/>
                <a:hlinkClick r:id="rId13">
                  <a:extLst>
                    <a:ext uri="{A12FA001-AC4F-418D-AE19-62706E023703}">
                      <ahyp:hlinkClr xmlns:ahyp="http://schemas.microsoft.com/office/drawing/2018/hyperlinkcolor" val="tx"/>
                    </a:ext>
                  </a:extLst>
                </a:hlinkClick>
              </a:rPr>
              <a:t>https://doi.org/10.1080/09669582.2020.1779732</a:t>
            </a:r>
            <a:endParaRPr lang="en-GB" sz="1300" dirty="0">
              <a:solidFill>
                <a:schemeClr val="tx1"/>
              </a:solidFill>
              <a:latin typeface="Arial"/>
              <a:cs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8"/>
            <a:ext cx="7772400" cy="571500"/>
          </a:xfrm>
          <a:custGeom>
            <a:avLst/>
            <a:gdLst/>
            <a:ahLst/>
            <a:cxnLst/>
            <a:rect l="l" t="t" r="r" b="b"/>
            <a:pathLst>
              <a:path w="7772400" h="571500">
                <a:moveTo>
                  <a:pt x="7772399" y="571499"/>
                </a:moveTo>
                <a:lnTo>
                  <a:pt x="0" y="571499"/>
                </a:lnTo>
                <a:lnTo>
                  <a:pt x="0" y="0"/>
                </a:lnTo>
                <a:lnTo>
                  <a:pt x="7772399" y="0"/>
                </a:lnTo>
                <a:lnTo>
                  <a:pt x="7772399" y="571499"/>
                </a:lnTo>
                <a:close/>
              </a:path>
            </a:pathLst>
          </a:custGeom>
          <a:solidFill>
            <a:srgbClr val="17A29A"/>
          </a:solidFill>
        </p:spPr>
        <p:txBody>
          <a:bodyPr wrap="square" lIns="0" tIns="0" rIns="0" bIns="0" rtlCol="0"/>
          <a:lstStyle/>
          <a:p>
            <a:endParaRPr/>
          </a:p>
        </p:txBody>
      </p:sp>
      <p:sp>
        <p:nvSpPr>
          <p:cNvPr id="3" name="object 3"/>
          <p:cNvSpPr/>
          <p:nvPr/>
        </p:nvSpPr>
        <p:spPr>
          <a:xfrm>
            <a:off x="0" y="9439236"/>
            <a:ext cx="7772400" cy="619125"/>
          </a:xfrm>
          <a:custGeom>
            <a:avLst/>
            <a:gdLst/>
            <a:ahLst/>
            <a:cxnLst/>
            <a:rect l="l" t="t" r="r" b="b"/>
            <a:pathLst>
              <a:path w="7772400" h="619125">
                <a:moveTo>
                  <a:pt x="7772399" y="619124"/>
                </a:moveTo>
                <a:lnTo>
                  <a:pt x="0" y="619124"/>
                </a:lnTo>
                <a:lnTo>
                  <a:pt x="0" y="0"/>
                </a:lnTo>
                <a:lnTo>
                  <a:pt x="7772399" y="0"/>
                </a:lnTo>
                <a:lnTo>
                  <a:pt x="7772399" y="619124"/>
                </a:lnTo>
                <a:close/>
              </a:path>
            </a:pathLst>
          </a:custGeom>
          <a:solidFill>
            <a:srgbClr val="17A29A"/>
          </a:solidFill>
        </p:spPr>
        <p:txBody>
          <a:bodyPr wrap="square" lIns="0" tIns="0" rIns="0" bIns="0" rtlCol="0"/>
          <a:lstStyle/>
          <a:p>
            <a:endParaRPr/>
          </a:p>
        </p:txBody>
      </p:sp>
      <p:pic>
        <p:nvPicPr>
          <p:cNvPr id="6" name="object 4">
            <a:extLst>
              <a:ext uri="{FF2B5EF4-FFF2-40B4-BE49-F238E27FC236}">
                <a16:creationId xmlns:a16="http://schemas.microsoft.com/office/drawing/2014/main" id="{E24D780F-FD9F-DE4A-AA9E-D0EDB44F9DC0}"/>
              </a:ext>
            </a:extLst>
          </p:cNvPr>
          <p:cNvPicPr/>
          <p:nvPr/>
        </p:nvPicPr>
        <p:blipFill>
          <a:blip r:embed="rId2" cstate="print"/>
          <a:stretch>
            <a:fillRect/>
          </a:stretch>
        </p:blipFill>
        <p:spPr>
          <a:xfrm>
            <a:off x="6457949" y="9486900"/>
            <a:ext cx="695325" cy="457199"/>
          </a:xfrm>
          <a:prstGeom prst="rect">
            <a:avLst/>
          </a:prstGeom>
        </p:spPr>
      </p:pic>
      <p:sp>
        <p:nvSpPr>
          <p:cNvPr id="8" name="Slide Number Placeholder 7">
            <a:extLst>
              <a:ext uri="{FF2B5EF4-FFF2-40B4-BE49-F238E27FC236}">
                <a16:creationId xmlns:a16="http://schemas.microsoft.com/office/drawing/2014/main" id="{00E23571-0954-0A48-90AC-3A39217A7343}"/>
              </a:ext>
            </a:extLst>
          </p:cNvPr>
          <p:cNvSpPr>
            <a:spLocks noGrp="1"/>
          </p:cNvSpPr>
          <p:nvPr>
            <p:ph type="sldNum" sz="quarter" idx="7"/>
          </p:nvPr>
        </p:nvSpPr>
        <p:spPr>
          <a:xfrm>
            <a:off x="914402" y="9625401"/>
            <a:ext cx="323848" cy="232974"/>
          </a:xfrm>
        </p:spPr>
        <p:txBody>
          <a:bodyPr/>
          <a:lstStyle/>
          <a:p>
            <a:pPr marL="38100" algn="l" rtl="0">
              <a:spcBef>
                <a:spcPts val="110"/>
              </a:spcBef>
            </a:pPr>
            <a:fld id="{81D60167-4931-47E6-BA6A-407CBD079E47}" type="slidenum">
              <a:rPr spc="10"/>
              <a:pPr marL="38100">
                <a:spcBef>
                  <a:spcPts val="110"/>
                </a:spcBef>
              </a:pPr>
              <a:t>105</a:t>
            </a:fld>
            <a:endParaRPr lang="fr" spc="10"/>
          </a:p>
        </p:txBody>
      </p:sp>
      <p:pic>
        <p:nvPicPr>
          <p:cNvPr id="7" name="Picture 2" descr="European Youth Roots">
            <a:extLst>
              <a:ext uri="{FF2B5EF4-FFF2-40B4-BE49-F238E27FC236}">
                <a16:creationId xmlns:a16="http://schemas.microsoft.com/office/drawing/2014/main" id="{5B04F551-92D8-B148-9C4A-3D0F199A4F55}"/>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
        <p:nvSpPr>
          <p:cNvPr id="4" name="object 4">
            <a:extLst>
              <a:ext uri="{FF2B5EF4-FFF2-40B4-BE49-F238E27FC236}">
                <a16:creationId xmlns:a16="http://schemas.microsoft.com/office/drawing/2014/main" id="{EBD12411-E400-9A4D-DB5A-9D2F54ECD67B}"/>
              </a:ext>
            </a:extLst>
          </p:cNvPr>
          <p:cNvSpPr txBox="1"/>
          <p:nvPr/>
        </p:nvSpPr>
        <p:spPr>
          <a:xfrm>
            <a:off x="434976" y="914959"/>
            <a:ext cx="6852920" cy="7895046"/>
          </a:xfrm>
          <a:prstGeom prst="rect">
            <a:avLst/>
          </a:prstGeom>
        </p:spPr>
        <p:txBody>
          <a:bodyPr vert="horz" wrap="square" lIns="0" tIns="10160" rIns="0" bIns="0" rtlCol="0">
            <a:spAutoFit/>
          </a:bodyPr>
          <a:lstStyle/>
          <a:p>
            <a:pPr marL="40642" marR="40005">
              <a:lnSpc>
                <a:spcPct val="150600"/>
              </a:lnSpc>
              <a:spcBef>
                <a:spcPts val="80"/>
              </a:spcBef>
            </a:pPr>
            <a:r>
              <a:rPr lang="en-GB" sz="1300" spc="-29" dirty="0" err="1">
                <a:solidFill>
                  <a:schemeClr val="tx1"/>
                </a:solidFill>
                <a:latin typeface="Arial"/>
                <a:cs typeface="Arial"/>
              </a:rPr>
              <a:t>Soulard</a:t>
            </a:r>
            <a:r>
              <a:rPr lang="en-GB" sz="1300" spc="-29" dirty="0">
                <a:solidFill>
                  <a:schemeClr val="tx1"/>
                </a:solidFill>
                <a:latin typeface="Arial"/>
                <a:cs typeface="Arial"/>
              </a:rPr>
              <a:t>,</a:t>
            </a:r>
            <a:r>
              <a:rPr lang="en-GB" sz="1300" spc="-65" dirty="0">
                <a:solidFill>
                  <a:schemeClr val="tx1"/>
                </a:solidFill>
                <a:latin typeface="Arial"/>
                <a:cs typeface="Arial"/>
              </a:rPr>
              <a:t> </a:t>
            </a:r>
            <a:r>
              <a:rPr lang="en-GB" sz="1300" spc="-175" dirty="0">
                <a:solidFill>
                  <a:schemeClr val="tx1"/>
                </a:solidFill>
                <a:latin typeface="Arial"/>
                <a:cs typeface="Arial"/>
              </a:rPr>
              <a:t>J.,</a:t>
            </a:r>
            <a:r>
              <a:rPr lang="en-GB" sz="1300" spc="-60" dirty="0">
                <a:solidFill>
                  <a:schemeClr val="tx1"/>
                </a:solidFill>
                <a:latin typeface="Arial"/>
                <a:cs typeface="Arial"/>
              </a:rPr>
              <a:t> </a:t>
            </a:r>
            <a:r>
              <a:rPr lang="en-GB" sz="1300" spc="-65" dirty="0">
                <a:solidFill>
                  <a:schemeClr val="tx1"/>
                </a:solidFill>
                <a:latin typeface="Arial"/>
                <a:cs typeface="Arial"/>
              </a:rPr>
              <a:t>McGehee,</a:t>
            </a:r>
            <a:r>
              <a:rPr lang="en-GB" sz="1300" spc="-60" dirty="0">
                <a:solidFill>
                  <a:schemeClr val="tx1"/>
                </a:solidFill>
                <a:latin typeface="Arial"/>
                <a:cs typeface="Arial"/>
              </a:rPr>
              <a:t> </a:t>
            </a:r>
            <a:r>
              <a:rPr lang="en-GB" sz="1300" spc="-45" dirty="0">
                <a:solidFill>
                  <a:schemeClr val="tx1"/>
                </a:solidFill>
                <a:latin typeface="Arial"/>
                <a:cs typeface="Arial"/>
              </a:rPr>
              <a:t>N.</a:t>
            </a:r>
            <a:r>
              <a:rPr lang="en-GB" sz="1300" spc="-114" dirty="0">
                <a:solidFill>
                  <a:schemeClr val="tx1"/>
                </a:solidFill>
                <a:latin typeface="Arial"/>
                <a:cs typeface="Arial"/>
              </a:rPr>
              <a:t> </a:t>
            </a:r>
            <a:r>
              <a:rPr lang="en-GB" sz="1300" spc="-120" dirty="0">
                <a:solidFill>
                  <a:schemeClr val="tx1"/>
                </a:solidFill>
                <a:latin typeface="Arial"/>
                <a:cs typeface="Arial"/>
              </a:rPr>
              <a:t>G.,</a:t>
            </a:r>
            <a:r>
              <a:rPr lang="en-GB" sz="1300" spc="-60" dirty="0">
                <a:solidFill>
                  <a:schemeClr val="tx1"/>
                </a:solidFill>
                <a:latin typeface="Arial"/>
                <a:cs typeface="Arial"/>
              </a:rPr>
              <a:t> </a:t>
            </a:r>
            <a:r>
              <a:rPr lang="en-GB" sz="1300" spc="-50" dirty="0">
                <a:solidFill>
                  <a:schemeClr val="tx1"/>
                </a:solidFill>
                <a:latin typeface="Arial"/>
                <a:cs typeface="Arial"/>
              </a:rPr>
              <a:t>&amp;</a:t>
            </a:r>
            <a:r>
              <a:rPr lang="en-GB" sz="1300" spc="-85" dirty="0">
                <a:solidFill>
                  <a:schemeClr val="tx1"/>
                </a:solidFill>
                <a:latin typeface="Arial"/>
                <a:cs typeface="Arial"/>
              </a:rPr>
              <a:t> </a:t>
            </a:r>
            <a:r>
              <a:rPr lang="en-GB" sz="1300" spc="-10" dirty="0">
                <a:solidFill>
                  <a:schemeClr val="tx1"/>
                </a:solidFill>
                <a:latin typeface="Arial"/>
                <a:cs typeface="Arial"/>
              </a:rPr>
              <a:t>Stern,</a:t>
            </a:r>
            <a:r>
              <a:rPr lang="en-GB" sz="1300" spc="-65" dirty="0">
                <a:solidFill>
                  <a:schemeClr val="tx1"/>
                </a:solidFill>
                <a:latin typeface="Arial"/>
                <a:cs typeface="Arial"/>
              </a:rPr>
              <a:t> </a:t>
            </a:r>
            <a:r>
              <a:rPr lang="en-GB" sz="1300" spc="-85" dirty="0">
                <a:solidFill>
                  <a:schemeClr val="tx1"/>
                </a:solidFill>
                <a:latin typeface="Arial"/>
                <a:cs typeface="Arial"/>
              </a:rPr>
              <a:t>M.</a:t>
            </a:r>
            <a:r>
              <a:rPr lang="en-GB" sz="1300" spc="-114" dirty="0">
                <a:solidFill>
                  <a:schemeClr val="tx1"/>
                </a:solidFill>
                <a:latin typeface="Arial"/>
                <a:cs typeface="Arial"/>
              </a:rPr>
              <a:t> </a:t>
            </a:r>
            <a:r>
              <a:rPr lang="en-GB" sz="1300" spc="-80" dirty="0">
                <a:solidFill>
                  <a:schemeClr val="tx1"/>
                </a:solidFill>
                <a:latin typeface="Arial"/>
                <a:cs typeface="Arial"/>
              </a:rPr>
              <a:t>(2019).</a:t>
            </a:r>
            <a:r>
              <a:rPr lang="en-GB" sz="1300" spc="-114" dirty="0">
                <a:solidFill>
                  <a:schemeClr val="tx1"/>
                </a:solidFill>
                <a:latin typeface="Arial"/>
                <a:cs typeface="Arial"/>
              </a:rPr>
              <a:t> </a:t>
            </a:r>
            <a:r>
              <a:rPr lang="en-GB" sz="1300" spc="-10" dirty="0">
                <a:solidFill>
                  <a:schemeClr val="tx1"/>
                </a:solidFill>
                <a:latin typeface="Arial"/>
                <a:cs typeface="Arial"/>
              </a:rPr>
              <a:t>Transformative</a:t>
            </a:r>
            <a:r>
              <a:rPr lang="en-GB" sz="1300" spc="-60" dirty="0">
                <a:solidFill>
                  <a:schemeClr val="tx1"/>
                </a:solidFill>
                <a:latin typeface="Arial"/>
                <a:cs typeface="Arial"/>
              </a:rPr>
              <a:t> </a:t>
            </a:r>
            <a:r>
              <a:rPr lang="en-GB" sz="1300" dirty="0">
                <a:solidFill>
                  <a:schemeClr val="tx1"/>
                </a:solidFill>
                <a:latin typeface="Arial"/>
                <a:cs typeface="Arial"/>
              </a:rPr>
              <a:t>tourism</a:t>
            </a:r>
            <a:r>
              <a:rPr lang="en-GB" sz="1300" spc="-110" dirty="0">
                <a:solidFill>
                  <a:schemeClr val="tx1"/>
                </a:solidFill>
                <a:latin typeface="Arial"/>
                <a:cs typeface="Arial"/>
              </a:rPr>
              <a:t> </a:t>
            </a:r>
            <a:r>
              <a:rPr lang="en-GB" sz="1300" spc="-10" dirty="0">
                <a:solidFill>
                  <a:schemeClr val="tx1"/>
                </a:solidFill>
                <a:latin typeface="Arial"/>
                <a:cs typeface="Arial"/>
              </a:rPr>
              <a:t>organisations</a:t>
            </a:r>
            <a:r>
              <a:rPr lang="en-GB" sz="1300" spc="-50" dirty="0">
                <a:solidFill>
                  <a:schemeClr val="tx1"/>
                </a:solidFill>
                <a:latin typeface="Arial"/>
                <a:cs typeface="Arial"/>
              </a:rPr>
              <a:t> </a:t>
            </a:r>
            <a:r>
              <a:rPr lang="en-GB" sz="1300" spc="-25" dirty="0">
                <a:solidFill>
                  <a:schemeClr val="tx1"/>
                </a:solidFill>
                <a:latin typeface="Arial"/>
                <a:cs typeface="Arial"/>
              </a:rPr>
              <a:t>and </a:t>
            </a:r>
            <a:r>
              <a:rPr lang="en-GB" sz="1300" spc="-10" dirty="0">
                <a:solidFill>
                  <a:schemeClr val="tx1"/>
                </a:solidFill>
                <a:latin typeface="Arial"/>
                <a:cs typeface="Arial"/>
              </a:rPr>
              <a:t>glocalization.</a:t>
            </a:r>
            <a:r>
              <a:rPr lang="en-GB" sz="1300" spc="-125" dirty="0">
                <a:solidFill>
                  <a:schemeClr val="tx1"/>
                </a:solidFill>
                <a:latin typeface="Arial"/>
                <a:cs typeface="Arial"/>
              </a:rPr>
              <a:t> </a:t>
            </a:r>
            <a:r>
              <a:rPr lang="en-GB" sz="1300" i="1" spc="-40" dirty="0">
                <a:solidFill>
                  <a:schemeClr val="tx1"/>
                </a:solidFill>
                <a:latin typeface="Arial"/>
                <a:cs typeface="Arial"/>
              </a:rPr>
              <a:t>Annals</a:t>
            </a:r>
            <a:r>
              <a:rPr lang="en-GB" sz="1300" i="1" spc="-70" dirty="0">
                <a:solidFill>
                  <a:schemeClr val="tx1"/>
                </a:solidFill>
                <a:latin typeface="Arial"/>
                <a:cs typeface="Arial"/>
              </a:rPr>
              <a:t> </a:t>
            </a:r>
            <a:r>
              <a:rPr lang="en-GB" sz="1300" i="1" spc="-29" dirty="0">
                <a:solidFill>
                  <a:schemeClr val="tx1"/>
                </a:solidFill>
                <a:latin typeface="Arial"/>
                <a:cs typeface="Arial"/>
              </a:rPr>
              <a:t>of</a:t>
            </a:r>
            <a:r>
              <a:rPr lang="en-GB" sz="1300" i="1" spc="-65" dirty="0">
                <a:solidFill>
                  <a:schemeClr val="tx1"/>
                </a:solidFill>
                <a:latin typeface="Arial"/>
                <a:cs typeface="Arial"/>
              </a:rPr>
              <a:t> </a:t>
            </a:r>
            <a:r>
              <a:rPr lang="en-GB" sz="1300" i="1" spc="-45" dirty="0">
                <a:solidFill>
                  <a:schemeClr val="tx1"/>
                </a:solidFill>
                <a:latin typeface="Arial"/>
                <a:cs typeface="Arial"/>
              </a:rPr>
              <a:t>Tourism</a:t>
            </a:r>
            <a:r>
              <a:rPr lang="en-GB" sz="1300" i="1" spc="-125" dirty="0">
                <a:solidFill>
                  <a:schemeClr val="tx1"/>
                </a:solidFill>
                <a:latin typeface="Arial"/>
                <a:cs typeface="Arial"/>
              </a:rPr>
              <a:t> </a:t>
            </a:r>
            <a:r>
              <a:rPr lang="en-GB" sz="1300" i="1" spc="-75" dirty="0">
                <a:solidFill>
                  <a:schemeClr val="tx1"/>
                </a:solidFill>
                <a:latin typeface="Arial"/>
                <a:cs typeface="Arial"/>
              </a:rPr>
              <a:t>Research</a:t>
            </a:r>
            <a:r>
              <a:rPr lang="en-GB" sz="1300" spc="-75" dirty="0">
                <a:solidFill>
                  <a:schemeClr val="tx1"/>
                </a:solidFill>
                <a:latin typeface="Arial"/>
                <a:cs typeface="Arial"/>
              </a:rPr>
              <a:t>,</a:t>
            </a:r>
            <a:r>
              <a:rPr lang="en-GB" sz="1300" spc="-65" dirty="0">
                <a:solidFill>
                  <a:schemeClr val="tx1"/>
                </a:solidFill>
                <a:latin typeface="Arial"/>
                <a:cs typeface="Arial"/>
              </a:rPr>
              <a:t> </a:t>
            </a:r>
            <a:r>
              <a:rPr lang="en-GB" sz="1300" i="1" spc="-114" dirty="0">
                <a:solidFill>
                  <a:schemeClr val="tx1"/>
                </a:solidFill>
                <a:latin typeface="Arial"/>
                <a:cs typeface="Arial"/>
              </a:rPr>
              <a:t>76</a:t>
            </a:r>
            <a:r>
              <a:rPr lang="en-GB" sz="1300" spc="-114" dirty="0">
                <a:solidFill>
                  <a:schemeClr val="tx1"/>
                </a:solidFill>
                <a:latin typeface="Arial"/>
                <a:cs typeface="Arial"/>
              </a:rPr>
              <a:t>,</a:t>
            </a:r>
            <a:r>
              <a:rPr lang="en-GB" sz="1300" spc="-65" dirty="0">
                <a:solidFill>
                  <a:schemeClr val="tx1"/>
                </a:solidFill>
                <a:latin typeface="Arial"/>
                <a:cs typeface="Arial"/>
              </a:rPr>
              <a:t> </a:t>
            </a:r>
            <a:r>
              <a:rPr lang="en-GB" sz="1300" spc="-100" dirty="0">
                <a:solidFill>
                  <a:schemeClr val="tx1"/>
                </a:solidFill>
                <a:latin typeface="Arial"/>
                <a:cs typeface="Arial"/>
              </a:rPr>
              <a:t>91–104.</a:t>
            </a:r>
            <a:r>
              <a:rPr lang="en-GB" sz="1300" spc="-125" dirty="0">
                <a:solidFill>
                  <a:schemeClr val="tx1"/>
                </a:solidFill>
                <a:latin typeface="Arial"/>
                <a:cs typeface="Arial"/>
              </a:rPr>
              <a:t> </a:t>
            </a:r>
            <a:r>
              <a:rPr lang="en-GB" sz="1300" spc="-50" dirty="0">
                <a:solidFill>
                  <a:schemeClr val="tx1"/>
                </a:solidFill>
                <a:latin typeface="Arial"/>
                <a:cs typeface="Arial"/>
                <a:hlinkClick r:id="rId4">
                  <a:extLst>
                    <a:ext uri="{A12FA001-AC4F-418D-AE19-62706E023703}">
                      <ahyp:hlinkClr xmlns:ahyp="http://schemas.microsoft.com/office/drawing/2018/hyperlinkcolor" val="tx"/>
                    </a:ext>
                  </a:extLst>
                </a:hlinkClick>
              </a:rPr>
              <a:t>https://doi.org/10.1016/j.annals.2019.03.007</a:t>
            </a:r>
            <a:endParaRPr lang="en-GB" sz="1300" dirty="0">
              <a:solidFill>
                <a:schemeClr val="tx1"/>
              </a:solidFill>
              <a:latin typeface="Arial"/>
              <a:cs typeface="Arial"/>
            </a:endParaRPr>
          </a:p>
          <a:p>
            <a:pPr>
              <a:spcBef>
                <a:spcPts val="40"/>
              </a:spcBef>
            </a:pPr>
            <a:endParaRPr lang="en-GB" sz="1300" dirty="0">
              <a:solidFill>
                <a:schemeClr val="tx1"/>
              </a:solidFill>
              <a:latin typeface="Arial"/>
              <a:cs typeface="Arial"/>
            </a:endParaRPr>
          </a:p>
          <a:p>
            <a:pPr marL="40642" marR="5081">
              <a:lnSpc>
                <a:spcPct val="151200"/>
              </a:lnSpc>
              <a:spcBef>
                <a:spcPts val="5"/>
              </a:spcBef>
            </a:pPr>
            <a:r>
              <a:rPr lang="en-GB" sz="1300" spc="-10" dirty="0">
                <a:solidFill>
                  <a:schemeClr val="tx1"/>
                </a:solidFill>
                <a:latin typeface="Arial"/>
                <a:cs typeface="Arial"/>
              </a:rPr>
              <a:t>Stockholm</a:t>
            </a:r>
            <a:r>
              <a:rPr lang="en-GB" sz="1300" spc="-100" dirty="0">
                <a:solidFill>
                  <a:schemeClr val="tx1"/>
                </a:solidFill>
                <a:latin typeface="Arial"/>
                <a:cs typeface="Arial"/>
              </a:rPr>
              <a:t> </a:t>
            </a:r>
            <a:r>
              <a:rPr lang="en-GB" sz="1300" spc="-20" dirty="0">
                <a:solidFill>
                  <a:schemeClr val="tx1"/>
                </a:solidFill>
                <a:latin typeface="Arial"/>
                <a:cs typeface="Arial"/>
              </a:rPr>
              <a:t>Resilience</a:t>
            </a:r>
            <a:r>
              <a:rPr lang="en-GB" sz="1300" spc="-50" dirty="0">
                <a:solidFill>
                  <a:schemeClr val="tx1"/>
                </a:solidFill>
                <a:latin typeface="Arial"/>
                <a:cs typeface="Arial"/>
              </a:rPr>
              <a:t> </a:t>
            </a:r>
            <a:r>
              <a:rPr lang="en-GB" sz="1300" spc="-40" dirty="0">
                <a:solidFill>
                  <a:schemeClr val="tx1"/>
                </a:solidFill>
                <a:latin typeface="Arial"/>
                <a:cs typeface="Arial"/>
              </a:rPr>
              <a:t>Centre.</a:t>
            </a:r>
            <a:r>
              <a:rPr lang="en-GB" sz="1300" spc="-105" dirty="0">
                <a:solidFill>
                  <a:schemeClr val="tx1"/>
                </a:solidFill>
                <a:latin typeface="Arial"/>
                <a:cs typeface="Arial"/>
              </a:rPr>
              <a:t> </a:t>
            </a:r>
            <a:r>
              <a:rPr lang="en-GB" sz="1300" spc="-80" dirty="0">
                <a:solidFill>
                  <a:schemeClr val="tx1"/>
                </a:solidFill>
                <a:latin typeface="Arial"/>
                <a:cs typeface="Arial"/>
              </a:rPr>
              <a:t>(2012,</a:t>
            </a:r>
            <a:r>
              <a:rPr lang="en-GB" sz="1300" spc="-45" dirty="0">
                <a:solidFill>
                  <a:schemeClr val="tx1"/>
                </a:solidFill>
                <a:latin typeface="Arial"/>
                <a:cs typeface="Arial"/>
              </a:rPr>
              <a:t> </a:t>
            </a:r>
            <a:r>
              <a:rPr lang="en-GB" sz="1300" spc="-20" dirty="0">
                <a:solidFill>
                  <a:schemeClr val="tx1"/>
                </a:solidFill>
                <a:latin typeface="Arial"/>
                <a:cs typeface="Arial"/>
              </a:rPr>
              <a:t>September</a:t>
            </a:r>
            <a:r>
              <a:rPr lang="en-GB" sz="1300" spc="-80" dirty="0">
                <a:solidFill>
                  <a:schemeClr val="tx1"/>
                </a:solidFill>
                <a:latin typeface="Arial"/>
                <a:cs typeface="Arial"/>
              </a:rPr>
              <a:t> </a:t>
            </a:r>
            <a:r>
              <a:rPr lang="en-GB" sz="1300" spc="-114" dirty="0">
                <a:solidFill>
                  <a:schemeClr val="tx1"/>
                </a:solidFill>
                <a:latin typeface="Arial"/>
                <a:cs typeface="Arial"/>
              </a:rPr>
              <a:t>19).</a:t>
            </a:r>
            <a:r>
              <a:rPr lang="en-GB" sz="1300" spc="-105" dirty="0">
                <a:solidFill>
                  <a:schemeClr val="tx1"/>
                </a:solidFill>
                <a:latin typeface="Arial"/>
                <a:cs typeface="Arial"/>
              </a:rPr>
              <a:t> </a:t>
            </a:r>
            <a:r>
              <a:rPr lang="en-GB" sz="1300" i="1" spc="-35" dirty="0">
                <a:solidFill>
                  <a:schemeClr val="tx1"/>
                </a:solidFill>
                <a:latin typeface="Arial"/>
                <a:cs typeface="Arial"/>
              </a:rPr>
              <a:t>Planetary</a:t>
            </a:r>
            <a:r>
              <a:rPr lang="en-GB" sz="1300" i="1" spc="-130" dirty="0">
                <a:solidFill>
                  <a:schemeClr val="tx1"/>
                </a:solidFill>
                <a:latin typeface="Arial"/>
                <a:cs typeface="Arial"/>
              </a:rPr>
              <a:t> </a:t>
            </a:r>
            <a:r>
              <a:rPr lang="en-GB" sz="1300" i="1" spc="-50" dirty="0">
                <a:solidFill>
                  <a:schemeClr val="tx1"/>
                </a:solidFill>
                <a:latin typeface="Arial"/>
                <a:cs typeface="Arial"/>
              </a:rPr>
              <a:t>boundaries</a:t>
            </a:r>
            <a:r>
              <a:rPr lang="en-GB" sz="1300" spc="-50" dirty="0">
                <a:solidFill>
                  <a:schemeClr val="tx1"/>
                </a:solidFill>
                <a:latin typeface="Arial"/>
                <a:cs typeface="Arial"/>
              </a:rPr>
              <a:t>.</a:t>
            </a:r>
            <a:r>
              <a:rPr lang="en-GB" sz="1300" spc="-105" dirty="0">
                <a:solidFill>
                  <a:schemeClr val="tx1"/>
                </a:solidFill>
                <a:latin typeface="Arial"/>
                <a:cs typeface="Arial"/>
              </a:rPr>
              <a:t> </a:t>
            </a:r>
            <a:r>
              <a:rPr lang="en-GB" sz="1300" spc="-10" dirty="0">
                <a:solidFill>
                  <a:schemeClr val="tx1"/>
                </a:solidFill>
                <a:latin typeface="Arial"/>
                <a:cs typeface="Arial"/>
              </a:rPr>
              <a:t>Stockholm</a:t>
            </a:r>
            <a:r>
              <a:rPr lang="en-GB" sz="1300" spc="-95" dirty="0">
                <a:solidFill>
                  <a:schemeClr val="tx1"/>
                </a:solidFill>
                <a:latin typeface="Arial"/>
                <a:cs typeface="Arial"/>
              </a:rPr>
              <a:t> </a:t>
            </a:r>
            <a:r>
              <a:rPr lang="en-GB" sz="1300" spc="-10" dirty="0">
                <a:solidFill>
                  <a:schemeClr val="tx1"/>
                </a:solidFill>
                <a:latin typeface="Arial"/>
                <a:cs typeface="Arial"/>
              </a:rPr>
              <a:t>Resilience </a:t>
            </a:r>
            <a:r>
              <a:rPr lang="en-GB" sz="1300" spc="-40" dirty="0">
                <a:solidFill>
                  <a:schemeClr val="tx1"/>
                </a:solidFill>
                <a:latin typeface="Arial"/>
                <a:cs typeface="Arial"/>
              </a:rPr>
              <a:t>Centre.</a:t>
            </a:r>
            <a:r>
              <a:rPr lang="en-GB" sz="1300" spc="155" dirty="0">
                <a:solidFill>
                  <a:schemeClr val="tx1"/>
                </a:solidFill>
                <a:latin typeface="Arial"/>
                <a:cs typeface="Arial"/>
              </a:rPr>
              <a:t> </a:t>
            </a:r>
            <a:r>
              <a:rPr lang="en-GB" sz="1300" spc="-10" dirty="0">
                <a:solidFill>
                  <a:schemeClr val="tx1"/>
                </a:solidFill>
                <a:latin typeface="Arial"/>
                <a:cs typeface="Arial"/>
              </a:rPr>
              <a:t>https://</a:t>
            </a:r>
            <a:r>
              <a:rPr lang="en-GB" sz="1300" spc="-10" dirty="0">
                <a:solidFill>
                  <a:schemeClr val="tx1"/>
                </a:solidFill>
                <a:latin typeface="Arial"/>
                <a:cs typeface="Arial"/>
                <a:hlinkClick r:id="rId5">
                  <a:extLst>
                    <a:ext uri="{A12FA001-AC4F-418D-AE19-62706E023703}">
                      <ahyp:hlinkClr xmlns:ahyp="http://schemas.microsoft.com/office/drawing/2018/hyperlinkcolor" val="tx"/>
                    </a:ext>
                  </a:extLst>
                </a:hlinkClick>
              </a:rPr>
              <a:t>www.stockholmresilience.org/research/planetary-boundaries.html</a:t>
            </a:r>
            <a:endParaRPr lang="en-GB" sz="1300" dirty="0">
              <a:solidFill>
                <a:schemeClr val="tx1"/>
              </a:solidFill>
              <a:latin typeface="Arial"/>
              <a:cs typeface="Arial"/>
            </a:endParaRPr>
          </a:p>
          <a:p>
            <a:pPr>
              <a:lnSpc>
                <a:spcPct val="100000"/>
              </a:lnSpc>
            </a:pPr>
            <a:endParaRPr lang="en-GB" sz="1300" dirty="0">
              <a:solidFill>
                <a:schemeClr val="tx1"/>
              </a:solidFill>
              <a:latin typeface="Arial"/>
              <a:cs typeface="Arial"/>
            </a:endParaRPr>
          </a:p>
          <a:p>
            <a:pPr marL="40642">
              <a:spcBef>
                <a:spcPts val="1170"/>
              </a:spcBef>
            </a:pPr>
            <a:r>
              <a:rPr lang="en-GB" sz="1300" dirty="0">
                <a:solidFill>
                  <a:schemeClr val="tx1"/>
                </a:solidFill>
                <a:latin typeface="Arial"/>
                <a:cs typeface="Arial"/>
              </a:rPr>
              <a:t>TED-Ed</a:t>
            </a:r>
            <a:r>
              <a:rPr lang="en-GB" sz="1300" spc="-105" dirty="0">
                <a:solidFill>
                  <a:schemeClr val="tx1"/>
                </a:solidFill>
                <a:latin typeface="Arial"/>
                <a:cs typeface="Arial"/>
              </a:rPr>
              <a:t>.</a:t>
            </a:r>
            <a:r>
              <a:rPr lang="en-GB" sz="1300" spc="-120" dirty="0">
                <a:solidFill>
                  <a:schemeClr val="tx1"/>
                </a:solidFill>
                <a:latin typeface="Arial"/>
                <a:cs typeface="Arial"/>
              </a:rPr>
              <a:t> </a:t>
            </a:r>
            <a:r>
              <a:rPr lang="en-GB" sz="1300" spc="-60" dirty="0">
                <a:solidFill>
                  <a:schemeClr val="tx1"/>
                </a:solidFill>
                <a:latin typeface="Arial"/>
                <a:cs typeface="Arial"/>
              </a:rPr>
              <a:t>(2022).</a:t>
            </a:r>
            <a:r>
              <a:rPr lang="en-GB" sz="1300" spc="-120" dirty="0">
                <a:solidFill>
                  <a:schemeClr val="tx1"/>
                </a:solidFill>
                <a:latin typeface="Arial"/>
                <a:cs typeface="Arial"/>
              </a:rPr>
              <a:t> </a:t>
            </a:r>
            <a:r>
              <a:rPr lang="en-GB" sz="1300" i="1" spc="-80" dirty="0">
                <a:solidFill>
                  <a:schemeClr val="tx1"/>
                </a:solidFill>
                <a:latin typeface="Arial"/>
                <a:cs typeface="Arial"/>
              </a:rPr>
              <a:t>Lessons</a:t>
            </a:r>
            <a:r>
              <a:rPr lang="en-GB" sz="1300" i="1" spc="-65" dirty="0">
                <a:solidFill>
                  <a:schemeClr val="tx1"/>
                </a:solidFill>
                <a:latin typeface="Arial"/>
                <a:cs typeface="Arial"/>
              </a:rPr>
              <a:t> </a:t>
            </a:r>
            <a:r>
              <a:rPr lang="en-GB" sz="1300" i="1" dirty="0">
                <a:solidFill>
                  <a:schemeClr val="tx1"/>
                </a:solidFill>
                <a:latin typeface="Arial"/>
                <a:cs typeface="Arial"/>
              </a:rPr>
              <a:t>worth</a:t>
            </a:r>
            <a:r>
              <a:rPr lang="en-GB" sz="1300" i="1" spc="-95" dirty="0">
                <a:solidFill>
                  <a:schemeClr val="tx1"/>
                </a:solidFill>
                <a:latin typeface="Arial"/>
                <a:cs typeface="Arial"/>
              </a:rPr>
              <a:t> </a:t>
            </a:r>
            <a:r>
              <a:rPr lang="en-GB" sz="1300" i="1" spc="-35" dirty="0">
                <a:solidFill>
                  <a:schemeClr val="tx1"/>
                </a:solidFill>
                <a:latin typeface="Arial"/>
                <a:cs typeface="Arial"/>
              </a:rPr>
              <a:t>sharing</a:t>
            </a:r>
            <a:r>
              <a:rPr lang="en-GB" sz="1300" spc="-35" dirty="0">
                <a:solidFill>
                  <a:schemeClr val="tx1"/>
                </a:solidFill>
                <a:latin typeface="Arial"/>
                <a:cs typeface="Arial"/>
              </a:rPr>
              <a:t>.</a:t>
            </a:r>
            <a:r>
              <a:rPr lang="en-GB" sz="1300" spc="-114" dirty="0">
                <a:solidFill>
                  <a:schemeClr val="tx1"/>
                </a:solidFill>
                <a:latin typeface="Arial"/>
                <a:cs typeface="Arial"/>
              </a:rPr>
              <a:t> </a:t>
            </a:r>
            <a:r>
              <a:rPr lang="en-GB" sz="1300" spc="-80" dirty="0">
                <a:solidFill>
                  <a:schemeClr val="tx1"/>
                </a:solidFill>
                <a:latin typeface="Arial"/>
                <a:cs typeface="Arial"/>
              </a:rPr>
              <a:t>TED-</a:t>
            </a:r>
            <a:r>
              <a:rPr lang="en-GB" sz="1300" spc="-105" dirty="0">
                <a:solidFill>
                  <a:schemeClr val="tx1"/>
                </a:solidFill>
                <a:latin typeface="Arial"/>
                <a:cs typeface="Arial"/>
              </a:rPr>
              <a:t>Ed.</a:t>
            </a:r>
            <a:r>
              <a:rPr lang="en-GB" sz="1300" spc="-120" dirty="0">
                <a:solidFill>
                  <a:schemeClr val="tx1"/>
                </a:solidFill>
                <a:latin typeface="Arial"/>
                <a:cs typeface="Arial"/>
              </a:rPr>
              <a:t> </a:t>
            </a:r>
            <a:r>
              <a:rPr lang="en-GB" sz="1300" spc="-10" dirty="0">
                <a:solidFill>
                  <a:schemeClr val="tx1"/>
                </a:solidFill>
                <a:latin typeface="Arial"/>
                <a:cs typeface="Arial"/>
                <a:hlinkClick r:id="rId6">
                  <a:extLst>
                    <a:ext uri="{A12FA001-AC4F-418D-AE19-62706E023703}">
                      <ahyp:hlinkClr xmlns:ahyp="http://schemas.microsoft.com/office/drawing/2018/hyperlinkcolor" val="tx"/>
                    </a:ext>
                  </a:extLst>
                </a:hlinkClick>
              </a:rPr>
              <a:t>https://ed.ted.com/</a:t>
            </a:r>
            <a:endParaRPr lang="en-GB" sz="1300" dirty="0">
              <a:solidFill>
                <a:schemeClr val="tx1"/>
              </a:solidFill>
              <a:latin typeface="Arial"/>
              <a:cs typeface="Arial"/>
            </a:endParaRPr>
          </a:p>
          <a:p>
            <a:pPr>
              <a:lnSpc>
                <a:spcPct val="100000"/>
              </a:lnSpc>
            </a:pPr>
            <a:endParaRPr lang="en-GB" sz="1300" dirty="0">
              <a:solidFill>
                <a:schemeClr val="tx1"/>
              </a:solidFill>
              <a:latin typeface="Arial"/>
              <a:cs typeface="Arial"/>
            </a:endParaRPr>
          </a:p>
          <a:p>
            <a:pPr marL="40642">
              <a:spcBef>
                <a:spcPts val="1160"/>
              </a:spcBef>
            </a:pPr>
            <a:r>
              <a:rPr lang="en-GB" sz="1300" spc="-20" dirty="0">
                <a:solidFill>
                  <a:schemeClr val="tx1"/>
                </a:solidFill>
                <a:latin typeface="Arial"/>
                <a:cs typeface="Arial"/>
              </a:rPr>
              <a:t>Trello.</a:t>
            </a:r>
            <a:r>
              <a:rPr lang="en-GB" sz="1300" spc="-120" dirty="0">
                <a:solidFill>
                  <a:schemeClr val="tx1"/>
                </a:solidFill>
                <a:latin typeface="Arial"/>
                <a:cs typeface="Arial"/>
              </a:rPr>
              <a:t> </a:t>
            </a:r>
            <a:r>
              <a:rPr lang="en-GB" sz="1300" spc="-60" dirty="0">
                <a:solidFill>
                  <a:schemeClr val="tx1"/>
                </a:solidFill>
                <a:latin typeface="Arial"/>
                <a:cs typeface="Arial"/>
              </a:rPr>
              <a:t>(2022).</a:t>
            </a:r>
            <a:r>
              <a:rPr lang="en-GB" sz="1300" spc="-114" dirty="0">
                <a:solidFill>
                  <a:schemeClr val="tx1"/>
                </a:solidFill>
                <a:latin typeface="Arial"/>
                <a:cs typeface="Arial"/>
              </a:rPr>
              <a:t> </a:t>
            </a:r>
            <a:r>
              <a:rPr lang="en-GB" sz="1300" i="1" spc="-80" dirty="0">
                <a:solidFill>
                  <a:schemeClr val="tx1"/>
                </a:solidFill>
                <a:latin typeface="Arial"/>
                <a:cs typeface="Arial"/>
              </a:rPr>
              <a:t>Manage </a:t>
            </a:r>
            <a:r>
              <a:rPr lang="en-GB" sz="1300" i="1" spc="-29" dirty="0">
                <a:solidFill>
                  <a:schemeClr val="tx1"/>
                </a:solidFill>
                <a:latin typeface="Arial"/>
                <a:cs typeface="Arial"/>
              </a:rPr>
              <a:t>your</a:t>
            </a:r>
            <a:r>
              <a:rPr lang="en-GB" sz="1300" i="1" spc="-105" dirty="0">
                <a:solidFill>
                  <a:schemeClr val="tx1"/>
                </a:solidFill>
                <a:latin typeface="Arial"/>
                <a:cs typeface="Arial"/>
              </a:rPr>
              <a:t> </a:t>
            </a:r>
            <a:r>
              <a:rPr lang="en-GB" sz="1300" i="1" spc="-80" dirty="0">
                <a:solidFill>
                  <a:schemeClr val="tx1"/>
                </a:solidFill>
                <a:latin typeface="Arial"/>
                <a:cs typeface="Arial"/>
              </a:rPr>
              <a:t>team’s</a:t>
            </a:r>
            <a:r>
              <a:rPr lang="en-GB" sz="1300" i="1" spc="-65" dirty="0">
                <a:solidFill>
                  <a:schemeClr val="tx1"/>
                </a:solidFill>
                <a:latin typeface="Arial"/>
                <a:cs typeface="Arial"/>
              </a:rPr>
              <a:t> </a:t>
            </a:r>
            <a:r>
              <a:rPr lang="en-GB" sz="1300" i="1" spc="-35" dirty="0">
                <a:solidFill>
                  <a:schemeClr val="tx1"/>
                </a:solidFill>
                <a:latin typeface="Arial"/>
                <a:cs typeface="Arial"/>
              </a:rPr>
              <a:t>projects</a:t>
            </a:r>
            <a:r>
              <a:rPr lang="en-GB" sz="1300" i="1" spc="-65" dirty="0">
                <a:solidFill>
                  <a:schemeClr val="tx1"/>
                </a:solidFill>
                <a:latin typeface="Arial"/>
                <a:cs typeface="Arial"/>
              </a:rPr>
              <a:t> </a:t>
            </a:r>
            <a:r>
              <a:rPr lang="en-GB" sz="1300" i="1" dirty="0">
                <a:solidFill>
                  <a:schemeClr val="tx1"/>
                </a:solidFill>
                <a:latin typeface="Arial"/>
                <a:cs typeface="Arial"/>
              </a:rPr>
              <a:t>from</a:t>
            </a:r>
            <a:r>
              <a:rPr lang="en-GB" sz="1300" i="1" spc="-120" dirty="0">
                <a:solidFill>
                  <a:schemeClr val="tx1"/>
                </a:solidFill>
                <a:latin typeface="Arial"/>
                <a:cs typeface="Arial"/>
              </a:rPr>
              <a:t> </a:t>
            </a:r>
            <a:r>
              <a:rPr lang="en-GB" sz="1300" i="1" spc="-50" dirty="0">
                <a:solidFill>
                  <a:schemeClr val="tx1"/>
                </a:solidFill>
                <a:latin typeface="Arial"/>
                <a:cs typeface="Arial"/>
              </a:rPr>
              <a:t>anywhere</a:t>
            </a:r>
            <a:r>
              <a:rPr lang="en-GB" sz="1300" spc="-50" dirty="0">
                <a:solidFill>
                  <a:schemeClr val="tx1"/>
                </a:solidFill>
                <a:latin typeface="Arial"/>
                <a:cs typeface="Arial"/>
              </a:rPr>
              <a:t>.</a:t>
            </a:r>
            <a:r>
              <a:rPr lang="en-GB" sz="1300" spc="-114" dirty="0">
                <a:solidFill>
                  <a:schemeClr val="tx1"/>
                </a:solidFill>
                <a:latin typeface="Arial"/>
                <a:cs typeface="Arial"/>
              </a:rPr>
              <a:t> </a:t>
            </a:r>
            <a:r>
              <a:rPr lang="en-GB" sz="1300" spc="-20" dirty="0">
                <a:solidFill>
                  <a:schemeClr val="tx1"/>
                </a:solidFill>
                <a:latin typeface="Arial"/>
                <a:cs typeface="Arial"/>
              </a:rPr>
              <a:t>Trello.</a:t>
            </a:r>
            <a:r>
              <a:rPr lang="en-GB" sz="1300" spc="-114" dirty="0">
                <a:solidFill>
                  <a:schemeClr val="tx1"/>
                </a:solidFill>
                <a:latin typeface="Arial"/>
                <a:cs typeface="Arial"/>
              </a:rPr>
              <a:t> </a:t>
            </a:r>
            <a:r>
              <a:rPr lang="en-GB" sz="1300" spc="-10" dirty="0">
                <a:solidFill>
                  <a:schemeClr val="tx1"/>
                </a:solidFill>
                <a:latin typeface="Arial"/>
                <a:cs typeface="Arial"/>
                <a:hlinkClick r:id="rId7">
                  <a:extLst>
                    <a:ext uri="{A12FA001-AC4F-418D-AE19-62706E023703}">
                      <ahyp:hlinkClr xmlns:ahyp="http://schemas.microsoft.com/office/drawing/2018/hyperlinkcolor" val="tx"/>
                    </a:ext>
                  </a:extLst>
                </a:hlinkClick>
              </a:rPr>
              <a:t>https://trello.com/</a:t>
            </a:r>
            <a:endParaRPr lang="en-GB" sz="1300" dirty="0">
              <a:solidFill>
                <a:schemeClr val="tx1"/>
              </a:solidFill>
              <a:latin typeface="Arial"/>
              <a:cs typeface="Arial"/>
            </a:endParaRPr>
          </a:p>
          <a:p>
            <a:pPr>
              <a:spcBef>
                <a:spcPts val="35"/>
              </a:spcBef>
            </a:pPr>
            <a:endParaRPr lang="en-GB" sz="1300" dirty="0">
              <a:solidFill>
                <a:schemeClr val="tx1"/>
              </a:solidFill>
              <a:latin typeface="Arial"/>
              <a:cs typeface="Arial"/>
            </a:endParaRPr>
          </a:p>
          <a:p>
            <a:pPr marL="41277" marR="151137">
              <a:lnSpc>
                <a:spcPct val="148100"/>
              </a:lnSpc>
            </a:pPr>
            <a:r>
              <a:rPr lang="en-GB" sz="1300" spc="-65" dirty="0">
                <a:solidFill>
                  <a:schemeClr val="tx1"/>
                </a:solidFill>
                <a:latin typeface="Arial"/>
                <a:cs typeface="Arial"/>
              </a:rPr>
              <a:t>United Nations Environment Programme. (2003). A manual for water and waste management: what the tourism industry can do to improve its performance. </a:t>
            </a:r>
            <a:r>
              <a:rPr lang="en-GB" sz="1300" spc="-65" dirty="0">
                <a:solidFill>
                  <a:schemeClr val="tx1"/>
                </a:solidFill>
                <a:latin typeface="Arial"/>
                <a:cs typeface="Arial"/>
                <a:hlinkClick r:id="rId8">
                  <a:extLst>
                    <a:ext uri="{A12FA001-AC4F-418D-AE19-62706E023703}">
                      <ahyp:hlinkClr xmlns:ahyp="http://schemas.microsoft.com/office/drawing/2018/hyperlinkcolor" val="tx"/>
                    </a:ext>
                  </a:extLst>
                </a:hlinkClick>
              </a:rPr>
              <a:t>https://wedocs.unep.org/20.500.11822/9432</a:t>
            </a:r>
            <a:endParaRPr lang="en-GB" sz="1300" spc="-65" dirty="0">
              <a:solidFill>
                <a:schemeClr val="tx1"/>
              </a:solidFill>
              <a:latin typeface="Arial"/>
              <a:cs typeface="Arial"/>
            </a:endParaRPr>
          </a:p>
          <a:p>
            <a:pPr>
              <a:lnSpc>
                <a:spcPct val="100000"/>
              </a:lnSpc>
            </a:pPr>
            <a:endParaRPr lang="en-GB" sz="1300" dirty="0">
              <a:solidFill>
                <a:schemeClr val="tx1"/>
              </a:solidFill>
              <a:latin typeface="Arial"/>
              <a:cs typeface="Arial"/>
            </a:endParaRPr>
          </a:p>
          <a:p>
            <a:pPr marL="40642">
              <a:spcBef>
                <a:spcPts val="1160"/>
              </a:spcBef>
            </a:pPr>
            <a:r>
              <a:rPr lang="en-GB" sz="1300" dirty="0">
                <a:solidFill>
                  <a:schemeClr val="tx1"/>
                </a:solidFill>
                <a:latin typeface="Arial"/>
                <a:cs typeface="Arial"/>
              </a:rPr>
              <a:t>UNWTO</a:t>
            </a:r>
            <a:r>
              <a:rPr lang="en-GB" sz="1300" spc="-85" dirty="0">
                <a:solidFill>
                  <a:schemeClr val="tx1"/>
                </a:solidFill>
                <a:latin typeface="Arial"/>
                <a:cs typeface="Arial"/>
              </a:rPr>
              <a:t>.</a:t>
            </a:r>
            <a:r>
              <a:rPr lang="en-GB" sz="1300" spc="-120" dirty="0">
                <a:solidFill>
                  <a:schemeClr val="tx1"/>
                </a:solidFill>
                <a:latin typeface="Arial"/>
                <a:cs typeface="Arial"/>
              </a:rPr>
              <a:t> </a:t>
            </a:r>
            <a:r>
              <a:rPr lang="en-GB" sz="1300" spc="-85" dirty="0">
                <a:solidFill>
                  <a:schemeClr val="tx1"/>
                </a:solidFill>
                <a:latin typeface="Arial"/>
                <a:cs typeface="Arial"/>
              </a:rPr>
              <a:t>(n.d.).</a:t>
            </a:r>
            <a:r>
              <a:rPr lang="en-GB" sz="1300" spc="-120" dirty="0">
                <a:solidFill>
                  <a:schemeClr val="tx1"/>
                </a:solidFill>
                <a:latin typeface="Arial"/>
                <a:cs typeface="Arial"/>
              </a:rPr>
              <a:t> </a:t>
            </a:r>
            <a:r>
              <a:rPr lang="en-GB" sz="1300" i="1" spc="-45" dirty="0">
                <a:solidFill>
                  <a:schemeClr val="tx1"/>
                </a:solidFill>
                <a:latin typeface="Arial"/>
                <a:cs typeface="Arial"/>
              </a:rPr>
              <a:t>Tourism</a:t>
            </a:r>
            <a:r>
              <a:rPr lang="en-GB" sz="1300" i="1" spc="-125" dirty="0">
                <a:solidFill>
                  <a:schemeClr val="tx1"/>
                </a:solidFill>
                <a:latin typeface="Arial"/>
                <a:cs typeface="Arial"/>
              </a:rPr>
              <a:t> </a:t>
            </a:r>
            <a:r>
              <a:rPr lang="en-GB" sz="1300" i="1" spc="-45" dirty="0">
                <a:solidFill>
                  <a:schemeClr val="tx1"/>
                </a:solidFill>
                <a:latin typeface="Arial"/>
                <a:cs typeface="Arial"/>
              </a:rPr>
              <a:t>recovery</a:t>
            </a:r>
            <a:r>
              <a:rPr lang="en-GB" sz="1300" i="1" spc="-141" dirty="0">
                <a:solidFill>
                  <a:schemeClr val="tx1"/>
                </a:solidFill>
                <a:latin typeface="Arial"/>
                <a:cs typeface="Arial"/>
              </a:rPr>
              <a:t> </a:t>
            </a:r>
            <a:r>
              <a:rPr lang="en-GB" sz="1300" i="1" spc="-50" dirty="0">
                <a:solidFill>
                  <a:schemeClr val="tx1"/>
                </a:solidFill>
                <a:latin typeface="Arial"/>
                <a:cs typeface="Arial"/>
              </a:rPr>
              <a:t>gains</a:t>
            </a:r>
            <a:r>
              <a:rPr lang="en-GB" sz="1300" i="1" spc="-65" dirty="0">
                <a:solidFill>
                  <a:schemeClr val="tx1"/>
                </a:solidFill>
                <a:latin typeface="Arial"/>
                <a:cs typeface="Arial"/>
              </a:rPr>
              <a:t> </a:t>
            </a:r>
            <a:r>
              <a:rPr lang="en-GB" sz="1300" i="1" spc="-20" dirty="0">
                <a:solidFill>
                  <a:schemeClr val="tx1"/>
                </a:solidFill>
                <a:latin typeface="Arial"/>
                <a:cs typeface="Arial"/>
              </a:rPr>
              <a:t>momentum</a:t>
            </a:r>
            <a:r>
              <a:rPr lang="en-GB" sz="1300" i="1" spc="-120" dirty="0">
                <a:solidFill>
                  <a:schemeClr val="tx1"/>
                </a:solidFill>
                <a:latin typeface="Arial"/>
                <a:cs typeface="Arial"/>
              </a:rPr>
              <a:t> </a:t>
            </a:r>
            <a:r>
              <a:rPr lang="en-GB" sz="1300" i="1" spc="-105" dirty="0">
                <a:solidFill>
                  <a:schemeClr val="tx1"/>
                </a:solidFill>
                <a:latin typeface="Arial"/>
                <a:cs typeface="Arial"/>
              </a:rPr>
              <a:t>as</a:t>
            </a:r>
            <a:r>
              <a:rPr lang="en-GB" sz="1300" i="1" spc="-70" dirty="0">
                <a:solidFill>
                  <a:schemeClr val="tx1"/>
                </a:solidFill>
                <a:latin typeface="Arial"/>
                <a:cs typeface="Arial"/>
              </a:rPr>
              <a:t> </a:t>
            </a:r>
            <a:r>
              <a:rPr lang="en-GB" sz="1300" i="1" spc="-10" dirty="0">
                <a:solidFill>
                  <a:schemeClr val="tx1"/>
                </a:solidFill>
                <a:latin typeface="Arial"/>
                <a:cs typeface="Arial"/>
              </a:rPr>
              <a:t>restrictions</a:t>
            </a:r>
            <a:r>
              <a:rPr lang="en-GB" sz="1300" i="1" spc="-65" dirty="0">
                <a:solidFill>
                  <a:schemeClr val="tx1"/>
                </a:solidFill>
                <a:latin typeface="Arial"/>
                <a:cs typeface="Arial"/>
              </a:rPr>
              <a:t> </a:t>
            </a:r>
            <a:r>
              <a:rPr lang="en-GB" sz="1300" i="1" spc="-95" dirty="0">
                <a:solidFill>
                  <a:schemeClr val="tx1"/>
                </a:solidFill>
                <a:latin typeface="Arial"/>
                <a:cs typeface="Arial"/>
              </a:rPr>
              <a:t>ease</a:t>
            </a:r>
            <a:r>
              <a:rPr lang="en-GB" sz="1300" i="1" spc="-80" dirty="0">
                <a:solidFill>
                  <a:schemeClr val="tx1"/>
                </a:solidFill>
                <a:latin typeface="Arial"/>
                <a:cs typeface="Arial"/>
              </a:rPr>
              <a:t> </a:t>
            </a:r>
            <a:r>
              <a:rPr lang="en-GB" sz="1300" i="1" spc="-50" dirty="0">
                <a:solidFill>
                  <a:schemeClr val="tx1"/>
                </a:solidFill>
                <a:latin typeface="Arial"/>
                <a:cs typeface="Arial"/>
              </a:rPr>
              <a:t>and</a:t>
            </a:r>
            <a:r>
              <a:rPr lang="en-GB" sz="1300" i="1" spc="-145" dirty="0">
                <a:solidFill>
                  <a:schemeClr val="tx1"/>
                </a:solidFill>
                <a:latin typeface="Arial"/>
                <a:cs typeface="Arial"/>
              </a:rPr>
              <a:t> </a:t>
            </a:r>
            <a:r>
              <a:rPr lang="en-GB" sz="1300" i="1" spc="-45" dirty="0">
                <a:solidFill>
                  <a:schemeClr val="tx1"/>
                </a:solidFill>
                <a:latin typeface="Arial"/>
                <a:cs typeface="Arial"/>
              </a:rPr>
              <a:t>confidence</a:t>
            </a:r>
            <a:r>
              <a:rPr lang="en-GB" sz="1300" i="1" spc="-80" dirty="0">
                <a:solidFill>
                  <a:schemeClr val="tx1"/>
                </a:solidFill>
                <a:latin typeface="Arial"/>
                <a:cs typeface="Arial"/>
              </a:rPr>
              <a:t> </a:t>
            </a:r>
            <a:r>
              <a:rPr lang="en-GB" sz="1300" i="1" spc="-10" dirty="0">
                <a:solidFill>
                  <a:schemeClr val="tx1"/>
                </a:solidFill>
                <a:latin typeface="Arial"/>
                <a:cs typeface="Arial"/>
              </a:rPr>
              <a:t>returns</a:t>
            </a:r>
            <a:r>
              <a:rPr lang="en-GB" sz="1300" spc="-10" dirty="0">
                <a:solidFill>
                  <a:schemeClr val="tx1"/>
                </a:solidFill>
                <a:latin typeface="Arial"/>
                <a:cs typeface="Arial"/>
              </a:rPr>
              <a:t>.</a:t>
            </a:r>
            <a:endParaRPr lang="en-GB" sz="1300" dirty="0">
              <a:solidFill>
                <a:schemeClr val="tx1"/>
              </a:solidFill>
              <a:latin typeface="Arial"/>
              <a:cs typeface="Arial"/>
            </a:endParaRPr>
          </a:p>
          <a:p>
            <a:pPr marL="50168">
              <a:spcBef>
                <a:spcPts val="530"/>
              </a:spcBef>
            </a:pPr>
            <a:r>
              <a:rPr lang="en-GB" sz="1300" spc="-20" dirty="0">
                <a:solidFill>
                  <a:schemeClr val="tx1"/>
                </a:solidFill>
                <a:latin typeface="Arial"/>
                <a:cs typeface="Arial"/>
              </a:rPr>
              <a:t>Retrieved</a:t>
            </a:r>
            <a:r>
              <a:rPr lang="en-GB" sz="1300" spc="-145" dirty="0">
                <a:solidFill>
                  <a:schemeClr val="tx1"/>
                </a:solidFill>
                <a:latin typeface="Arial"/>
                <a:cs typeface="Arial"/>
              </a:rPr>
              <a:t> </a:t>
            </a:r>
            <a:r>
              <a:rPr lang="en-GB" sz="1300" spc="-85" dirty="0">
                <a:solidFill>
                  <a:schemeClr val="tx1"/>
                </a:solidFill>
                <a:latin typeface="Arial"/>
                <a:cs typeface="Arial"/>
              </a:rPr>
              <a:t>June</a:t>
            </a:r>
            <a:r>
              <a:rPr lang="en-GB" sz="1300" spc="-75" dirty="0">
                <a:solidFill>
                  <a:schemeClr val="tx1"/>
                </a:solidFill>
                <a:latin typeface="Arial"/>
                <a:cs typeface="Arial"/>
              </a:rPr>
              <a:t> </a:t>
            </a:r>
            <a:r>
              <a:rPr lang="en-GB" sz="1300" spc="-70" dirty="0">
                <a:solidFill>
                  <a:schemeClr val="tx1"/>
                </a:solidFill>
                <a:latin typeface="Arial"/>
                <a:cs typeface="Arial"/>
              </a:rPr>
              <a:t>28,</a:t>
            </a:r>
            <a:r>
              <a:rPr lang="en-GB" sz="1300" spc="-75" dirty="0">
                <a:solidFill>
                  <a:schemeClr val="tx1"/>
                </a:solidFill>
                <a:latin typeface="Arial"/>
                <a:cs typeface="Arial"/>
              </a:rPr>
              <a:t> </a:t>
            </a:r>
            <a:r>
              <a:rPr lang="en-GB" sz="1300" spc="-50" dirty="0">
                <a:solidFill>
                  <a:schemeClr val="tx1"/>
                </a:solidFill>
                <a:latin typeface="Arial"/>
                <a:cs typeface="Arial"/>
              </a:rPr>
              <a:t>2022,</a:t>
            </a:r>
            <a:r>
              <a:rPr lang="en-GB" sz="1300" spc="-80" dirty="0">
                <a:solidFill>
                  <a:schemeClr val="tx1"/>
                </a:solidFill>
                <a:latin typeface="Arial"/>
                <a:cs typeface="Arial"/>
              </a:rPr>
              <a:t> </a:t>
            </a:r>
            <a:r>
              <a:rPr lang="en-GB" sz="1300" spc="-20" dirty="0">
                <a:solidFill>
                  <a:schemeClr val="tx1"/>
                </a:solidFill>
                <a:latin typeface="Arial"/>
                <a:cs typeface="Arial"/>
              </a:rPr>
              <a:t>from</a:t>
            </a:r>
            <a:endParaRPr lang="en-GB" sz="1300" dirty="0">
              <a:solidFill>
                <a:schemeClr val="tx1"/>
              </a:solidFill>
              <a:latin typeface="Arial"/>
              <a:cs typeface="Arial"/>
            </a:endParaRPr>
          </a:p>
          <a:p>
            <a:pPr marL="50168">
              <a:spcBef>
                <a:spcPts val="390"/>
              </a:spcBef>
            </a:pPr>
            <a:r>
              <a:rPr lang="en-GB" sz="1300" spc="-10" dirty="0">
                <a:solidFill>
                  <a:schemeClr val="tx1"/>
                </a:solidFill>
                <a:latin typeface="Arial"/>
                <a:cs typeface="Arial"/>
                <a:hlinkClick r:id="rId9">
                  <a:extLst>
                    <a:ext uri="{A12FA001-AC4F-418D-AE19-62706E023703}">
                      <ahyp:hlinkClr xmlns:ahyp="http://schemas.microsoft.com/office/drawing/2018/hyperlinkcolor" val="tx"/>
                    </a:ext>
                  </a:extLst>
                </a:hlinkClick>
              </a:rPr>
              <a:t>https://www.unwto.org/news/tourism-recovery-</a:t>
            </a:r>
            <a:r>
              <a:rPr lang="en-GB" sz="1300" dirty="0">
                <a:solidFill>
                  <a:schemeClr val="tx1"/>
                </a:solidFill>
                <a:latin typeface="Arial"/>
                <a:cs typeface="Arial"/>
                <a:hlinkClick r:id="rId9">
                  <a:extLst>
                    <a:ext uri="{A12FA001-AC4F-418D-AE19-62706E023703}">
                      <ahyp:hlinkClr xmlns:ahyp="http://schemas.microsoft.com/office/drawing/2018/hyperlinkcolor" val="tx"/>
                    </a:ext>
                  </a:extLst>
                </a:hlinkClick>
              </a:rPr>
              <a:t>gains-momentum-</a:t>
            </a:r>
            <a:r>
              <a:rPr lang="en-GB" sz="1300" spc="-10" dirty="0">
                <a:solidFill>
                  <a:schemeClr val="tx1"/>
                </a:solidFill>
                <a:latin typeface="Arial"/>
                <a:cs typeface="Arial"/>
                <a:hlinkClick r:id="rId9">
                  <a:extLst>
                    <a:ext uri="{A12FA001-AC4F-418D-AE19-62706E023703}">
                      <ahyp:hlinkClr xmlns:ahyp="http://schemas.microsoft.com/office/drawing/2018/hyperlinkcolor" val="tx"/>
                    </a:ext>
                  </a:extLst>
                </a:hlinkClick>
              </a:rPr>
              <a:t>as-</a:t>
            </a:r>
            <a:r>
              <a:rPr lang="en-GB" sz="1300" dirty="0">
                <a:solidFill>
                  <a:schemeClr val="tx1"/>
                </a:solidFill>
                <a:latin typeface="Arial"/>
                <a:cs typeface="Arial"/>
                <a:hlinkClick r:id="rId9">
                  <a:extLst>
                    <a:ext uri="{A12FA001-AC4F-418D-AE19-62706E023703}">
                      <ahyp:hlinkClr xmlns:ahyp="http://schemas.microsoft.com/office/drawing/2018/hyperlinkcolor" val="tx"/>
                    </a:ext>
                  </a:extLst>
                </a:hlinkClick>
              </a:rPr>
              <a:t>restrictions-</a:t>
            </a:r>
            <a:r>
              <a:rPr lang="en-GB" sz="1300" spc="-35" dirty="0">
                <a:solidFill>
                  <a:schemeClr val="tx1"/>
                </a:solidFill>
                <a:latin typeface="Arial"/>
                <a:cs typeface="Arial"/>
                <a:hlinkClick r:id="rId9">
                  <a:extLst>
                    <a:ext uri="{A12FA001-AC4F-418D-AE19-62706E023703}">
                      <ahyp:hlinkClr xmlns:ahyp="http://schemas.microsoft.com/office/drawing/2018/hyperlinkcolor" val="tx"/>
                    </a:ext>
                  </a:extLst>
                </a:hlinkClick>
              </a:rPr>
              <a:t>ease-</a:t>
            </a:r>
            <a:r>
              <a:rPr lang="en-GB" sz="1300" spc="-20" dirty="0">
                <a:solidFill>
                  <a:schemeClr val="tx1"/>
                </a:solidFill>
                <a:latin typeface="Arial"/>
                <a:cs typeface="Arial"/>
                <a:hlinkClick r:id="rId9">
                  <a:extLst>
                    <a:ext uri="{A12FA001-AC4F-418D-AE19-62706E023703}">
                      <ahyp:hlinkClr xmlns:ahyp="http://schemas.microsoft.com/office/drawing/2018/hyperlinkcolor" val="tx"/>
                    </a:ext>
                  </a:extLst>
                </a:hlinkClick>
              </a:rPr>
              <a:t>and-</a:t>
            </a:r>
            <a:r>
              <a:rPr lang="en-GB" sz="1300" spc="-10" dirty="0">
                <a:solidFill>
                  <a:schemeClr val="tx1"/>
                </a:solidFill>
                <a:latin typeface="Arial"/>
                <a:cs typeface="Arial"/>
                <a:hlinkClick r:id="rId9">
                  <a:extLst>
                    <a:ext uri="{A12FA001-AC4F-418D-AE19-62706E023703}">
                      <ahyp:hlinkClr xmlns:ahyp="http://schemas.microsoft.com/office/drawing/2018/hyperlinkcolor" val="tx"/>
                    </a:ext>
                  </a:extLst>
                </a:hlinkClick>
              </a:rPr>
              <a:t>confidence-returns</a:t>
            </a:r>
            <a:endParaRPr lang="en-GB" sz="1300" dirty="0">
              <a:solidFill>
                <a:schemeClr val="tx1"/>
              </a:solidFill>
              <a:latin typeface="Arial"/>
              <a:cs typeface="Arial"/>
            </a:endParaRPr>
          </a:p>
          <a:p>
            <a:pPr>
              <a:spcBef>
                <a:spcPts val="20"/>
              </a:spcBef>
            </a:pPr>
            <a:endParaRPr lang="en-GB" sz="1300" dirty="0">
              <a:solidFill>
                <a:schemeClr val="tx1"/>
              </a:solidFill>
              <a:latin typeface="Arial"/>
              <a:cs typeface="Arial"/>
            </a:endParaRPr>
          </a:p>
          <a:p>
            <a:pPr marL="21590" marR="142247">
              <a:lnSpc>
                <a:spcPct val="151200"/>
              </a:lnSpc>
            </a:pPr>
            <a:r>
              <a:rPr lang="en-GB" sz="1300" dirty="0">
                <a:solidFill>
                  <a:schemeClr val="tx1"/>
                </a:solidFill>
                <a:latin typeface="Arial"/>
                <a:cs typeface="Arial"/>
              </a:rPr>
              <a:t>URBACT. (2020, July 30). </a:t>
            </a:r>
            <a:r>
              <a:rPr lang="en-GB" sz="1300" i="1" dirty="0">
                <a:solidFill>
                  <a:schemeClr val="tx1"/>
                </a:solidFill>
                <a:latin typeface="Arial"/>
                <a:cs typeface="Arial"/>
              </a:rPr>
              <a:t>Stakeholders ecosystem map</a:t>
            </a:r>
            <a:r>
              <a:rPr lang="en-GB" sz="1300" dirty="0">
                <a:solidFill>
                  <a:schemeClr val="tx1"/>
                </a:solidFill>
                <a:latin typeface="Arial"/>
                <a:cs typeface="Arial"/>
              </a:rPr>
              <a:t>. URBACT. </a:t>
            </a:r>
            <a:r>
              <a:rPr lang="en-GB" sz="1300" spc="-10" dirty="0">
                <a:solidFill>
                  <a:schemeClr val="tx1"/>
                </a:solidFill>
                <a:latin typeface="Arial"/>
                <a:cs typeface="Arial"/>
                <a:hlinkClick r:id="rId10">
                  <a:extLst>
                    <a:ext uri="{A12FA001-AC4F-418D-AE19-62706E023703}">
                      <ahyp:hlinkClr xmlns:ahyp="http://schemas.microsoft.com/office/drawing/2018/hyperlinkcolor" val="tx"/>
                    </a:ext>
                  </a:extLst>
                </a:hlinkClick>
              </a:rPr>
              <a:t>https://urbact.eu/stakeholders- </a:t>
            </a:r>
            <a:r>
              <a:rPr lang="en-GB" sz="1300" spc="-25" dirty="0">
                <a:solidFill>
                  <a:schemeClr val="tx1"/>
                </a:solidFill>
                <a:latin typeface="Arial"/>
                <a:cs typeface="Arial"/>
                <a:hlinkClick r:id="rId10">
                  <a:extLst>
                    <a:ext uri="{A12FA001-AC4F-418D-AE19-62706E023703}">
                      <ahyp:hlinkClr xmlns:ahyp="http://schemas.microsoft.com/office/drawing/2018/hyperlinkcolor" val="tx"/>
                    </a:ext>
                  </a:extLst>
                </a:hlinkClick>
              </a:rPr>
              <a:t>ecosystem-map</a:t>
            </a:r>
            <a:endParaRPr lang="en-GB" sz="1300" dirty="0">
              <a:solidFill>
                <a:schemeClr val="tx1"/>
              </a:solidFill>
              <a:latin typeface="Arial"/>
              <a:cs typeface="Arial"/>
            </a:endParaRPr>
          </a:p>
          <a:p>
            <a:pPr>
              <a:spcBef>
                <a:spcPts val="40"/>
              </a:spcBef>
            </a:pPr>
            <a:endParaRPr lang="en-GB" sz="1300" dirty="0">
              <a:solidFill>
                <a:schemeClr val="tx1"/>
              </a:solidFill>
              <a:latin typeface="Arial"/>
              <a:cs typeface="Arial"/>
            </a:endParaRPr>
          </a:p>
          <a:p>
            <a:pPr marL="12700" marR="24130">
              <a:lnSpc>
                <a:spcPct val="149400"/>
              </a:lnSpc>
            </a:pPr>
            <a:r>
              <a:rPr lang="en-GB" sz="1300" spc="-40" dirty="0" err="1">
                <a:solidFill>
                  <a:schemeClr val="tx1"/>
                </a:solidFill>
                <a:latin typeface="Arial"/>
                <a:cs typeface="Arial"/>
              </a:rPr>
              <a:t>Vinzenz</a:t>
            </a:r>
            <a:r>
              <a:rPr lang="en-GB" sz="1300" spc="-40" dirty="0">
                <a:solidFill>
                  <a:schemeClr val="tx1"/>
                </a:solidFill>
                <a:latin typeface="Arial"/>
                <a:cs typeface="Arial"/>
              </a:rPr>
              <a:t>,</a:t>
            </a:r>
            <a:r>
              <a:rPr lang="en-GB" sz="1300" spc="-85" dirty="0">
                <a:solidFill>
                  <a:schemeClr val="tx1"/>
                </a:solidFill>
                <a:latin typeface="Arial"/>
                <a:cs typeface="Arial"/>
              </a:rPr>
              <a:t> </a:t>
            </a:r>
            <a:r>
              <a:rPr lang="en-GB" sz="1300" spc="-150" dirty="0">
                <a:solidFill>
                  <a:schemeClr val="tx1"/>
                </a:solidFill>
                <a:latin typeface="Arial"/>
                <a:cs typeface="Arial"/>
              </a:rPr>
              <a:t>F.,</a:t>
            </a:r>
            <a:r>
              <a:rPr lang="en-GB" sz="1300" spc="-80" dirty="0">
                <a:solidFill>
                  <a:schemeClr val="tx1"/>
                </a:solidFill>
                <a:latin typeface="Arial"/>
                <a:cs typeface="Arial"/>
              </a:rPr>
              <a:t> </a:t>
            </a:r>
            <a:r>
              <a:rPr lang="en-GB" sz="1300" dirty="0" err="1">
                <a:solidFill>
                  <a:schemeClr val="tx1"/>
                </a:solidFill>
                <a:latin typeface="Arial"/>
                <a:cs typeface="Arial"/>
              </a:rPr>
              <a:t>Priskin</a:t>
            </a:r>
            <a:r>
              <a:rPr lang="en-GB" sz="1300" dirty="0">
                <a:solidFill>
                  <a:schemeClr val="tx1"/>
                </a:solidFill>
                <a:latin typeface="Arial"/>
                <a:cs typeface="Arial"/>
              </a:rPr>
              <a:t>,</a:t>
            </a:r>
            <a:r>
              <a:rPr lang="en-GB" sz="1300" spc="-80" dirty="0">
                <a:solidFill>
                  <a:schemeClr val="tx1"/>
                </a:solidFill>
                <a:latin typeface="Arial"/>
                <a:cs typeface="Arial"/>
              </a:rPr>
              <a:t> </a:t>
            </a:r>
            <a:r>
              <a:rPr lang="en-GB" sz="1300" spc="-175" dirty="0">
                <a:solidFill>
                  <a:schemeClr val="tx1"/>
                </a:solidFill>
                <a:latin typeface="Arial"/>
                <a:cs typeface="Arial"/>
              </a:rPr>
              <a:t>J.,</a:t>
            </a:r>
            <a:r>
              <a:rPr lang="en-GB" sz="1300" spc="-85" dirty="0">
                <a:solidFill>
                  <a:schemeClr val="tx1"/>
                </a:solidFill>
                <a:latin typeface="Arial"/>
                <a:cs typeface="Arial"/>
              </a:rPr>
              <a:t> </a:t>
            </a:r>
            <a:r>
              <a:rPr lang="en-GB" sz="1300" dirty="0">
                <a:solidFill>
                  <a:schemeClr val="tx1"/>
                </a:solidFill>
                <a:latin typeface="Arial"/>
                <a:cs typeface="Arial"/>
              </a:rPr>
              <a:t>Wirth,</a:t>
            </a:r>
            <a:r>
              <a:rPr lang="en-GB" sz="1300" spc="-80" dirty="0">
                <a:solidFill>
                  <a:schemeClr val="tx1"/>
                </a:solidFill>
                <a:latin typeface="Arial"/>
                <a:cs typeface="Arial"/>
              </a:rPr>
              <a:t> </a:t>
            </a:r>
            <a:r>
              <a:rPr lang="en-GB" sz="1300" spc="-114" dirty="0">
                <a:solidFill>
                  <a:schemeClr val="tx1"/>
                </a:solidFill>
                <a:latin typeface="Arial"/>
                <a:cs typeface="Arial"/>
              </a:rPr>
              <a:t>W.,</a:t>
            </a:r>
            <a:r>
              <a:rPr lang="en-GB" sz="1300" spc="-80" dirty="0">
                <a:solidFill>
                  <a:schemeClr val="tx1"/>
                </a:solidFill>
                <a:latin typeface="Arial"/>
                <a:cs typeface="Arial"/>
              </a:rPr>
              <a:t> </a:t>
            </a:r>
            <a:r>
              <a:rPr lang="en-GB" sz="1300" spc="-40" dirty="0" err="1">
                <a:solidFill>
                  <a:schemeClr val="tx1"/>
                </a:solidFill>
                <a:latin typeface="Arial"/>
                <a:cs typeface="Arial"/>
              </a:rPr>
              <a:t>Ponnapureddy</a:t>
            </a:r>
            <a:r>
              <a:rPr lang="en-GB" sz="1300" spc="-40" dirty="0">
                <a:solidFill>
                  <a:schemeClr val="tx1"/>
                </a:solidFill>
                <a:latin typeface="Arial"/>
                <a:cs typeface="Arial"/>
              </a:rPr>
              <a:t>,</a:t>
            </a:r>
            <a:r>
              <a:rPr lang="en-GB" sz="1300" spc="-85" dirty="0">
                <a:solidFill>
                  <a:schemeClr val="tx1"/>
                </a:solidFill>
                <a:latin typeface="Arial"/>
                <a:cs typeface="Arial"/>
              </a:rPr>
              <a:t> </a:t>
            </a:r>
            <a:r>
              <a:rPr lang="en-GB" sz="1300" spc="-145" dirty="0">
                <a:solidFill>
                  <a:schemeClr val="tx1"/>
                </a:solidFill>
                <a:latin typeface="Arial"/>
                <a:cs typeface="Arial"/>
              </a:rPr>
              <a:t>S.,</a:t>
            </a:r>
            <a:r>
              <a:rPr lang="en-GB" sz="1300" spc="-80" dirty="0">
                <a:solidFill>
                  <a:schemeClr val="tx1"/>
                </a:solidFill>
                <a:latin typeface="Arial"/>
                <a:cs typeface="Arial"/>
              </a:rPr>
              <a:t> </a:t>
            </a:r>
            <a:r>
              <a:rPr lang="en-GB" sz="1300" spc="-50" dirty="0">
                <a:solidFill>
                  <a:schemeClr val="tx1"/>
                </a:solidFill>
                <a:latin typeface="Arial"/>
                <a:cs typeface="Arial"/>
              </a:rPr>
              <a:t>&amp;</a:t>
            </a:r>
            <a:r>
              <a:rPr lang="en-GB" sz="1300" spc="-105" dirty="0">
                <a:solidFill>
                  <a:schemeClr val="tx1"/>
                </a:solidFill>
                <a:latin typeface="Arial"/>
                <a:cs typeface="Arial"/>
              </a:rPr>
              <a:t> </a:t>
            </a:r>
            <a:r>
              <a:rPr lang="en-GB" sz="1300" spc="-20" dirty="0" err="1">
                <a:solidFill>
                  <a:schemeClr val="tx1"/>
                </a:solidFill>
                <a:latin typeface="Arial"/>
                <a:cs typeface="Arial"/>
              </a:rPr>
              <a:t>Ohnmacht</a:t>
            </a:r>
            <a:r>
              <a:rPr lang="en-GB" sz="1300" spc="-20" dirty="0">
                <a:solidFill>
                  <a:schemeClr val="tx1"/>
                </a:solidFill>
                <a:latin typeface="Arial"/>
                <a:cs typeface="Arial"/>
              </a:rPr>
              <a:t>,</a:t>
            </a:r>
            <a:r>
              <a:rPr lang="en-GB" sz="1300" spc="-80" dirty="0">
                <a:solidFill>
                  <a:schemeClr val="tx1"/>
                </a:solidFill>
                <a:latin typeface="Arial"/>
                <a:cs typeface="Arial"/>
              </a:rPr>
              <a:t> </a:t>
            </a:r>
            <a:r>
              <a:rPr lang="en-GB" sz="1300" spc="-160" dirty="0">
                <a:solidFill>
                  <a:schemeClr val="tx1"/>
                </a:solidFill>
                <a:latin typeface="Arial"/>
                <a:cs typeface="Arial"/>
              </a:rPr>
              <a:t>T.</a:t>
            </a:r>
            <a:r>
              <a:rPr lang="en-GB" sz="1300" spc="-135" dirty="0">
                <a:solidFill>
                  <a:schemeClr val="tx1"/>
                </a:solidFill>
                <a:latin typeface="Arial"/>
                <a:cs typeface="Arial"/>
              </a:rPr>
              <a:t> </a:t>
            </a:r>
            <a:r>
              <a:rPr lang="en-GB" sz="1300" spc="-80" dirty="0">
                <a:solidFill>
                  <a:schemeClr val="tx1"/>
                </a:solidFill>
                <a:latin typeface="Arial"/>
                <a:cs typeface="Arial"/>
              </a:rPr>
              <a:t>(2019).</a:t>
            </a:r>
            <a:r>
              <a:rPr lang="en-GB" sz="1300" spc="-135" dirty="0">
                <a:solidFill>
                  <a:schemeClr val="tx1"/>
                </a:solidFill>
                <a:latin typeface="Arial"/>
                <a:cs typeface="Arial"/>
              </a:rPr>
              <a:t> </a:t>
            </a:r>
            <a:r>
              <a:rPr lang="en-GB" sz="1300" dirty="0">
                <a:solidFill>
                  <a:schemeClr val="tx1"/>
                </a:solidFill>
                <a:latin typeface="Arial"/>
                <a:cs typeface="Arial"/>
              </a:rPr>
              <a:t>Marketing</a:t>
            </a:r>
            <a:r>
              <a:rPr lang="en-GB" sz="1300" spc="-100" dirty="0">
                <a:solidFill>
                  <a:schemeClr val="tx1"/>
                </a:solidFill>
                <a:latin typeface="Arial"/>
                <a:cs typeface="Arial"/>
              </a:rPr>
              <a:t> </a:t>
            </a:r>
            <a:r>
              <a:rPr lang="en-GB" sz="1300" spc="-10" dirty="0">
                <a:solidFill>
                  <a:schemeClr val="tx1"/>
                </a:solidFill>
                <a:latin typeface="Arial"/>
                <a:cs typeface="Arial"/>
              </a:rPr>
              <a:t>sustainable </a:t>
            </a:r>
            <a:r>
              <a:rPr lang="en-GB" sz="1300" dirty="0">
                <a:solidFill>
                  <a:schemeClr val="tx1"/>
                </a:solidFill>
                <a:latin typeface="Arial"/>
                <a:cs typeface="Arial"/>
              </a:rPr>
              <a:t>tourism:</a:t>
            </a:r>
            <a:r>
              <a:rPr lang="en-GB" sz="1300" spc="-105" dirty="0">
                <a:solidFill>
                  <a:schemeClr val="tx1"/>
                </a:solidFill>
                <a:latin typeface="Arial"/>
                <a:cs typeface="Arial"/>
              </a:rPr>
              <a:t> </a:t>
            </a:r>
            <a:r>
              <a:rPr lang="en-GB" sz="1300" spc="-65" dirty="0">
                <a:solidFill>
                  <a:schemeClr val="tx1"/>
                </a:solidFill>
                <a:latin typeface="Arial"/>
                <a:cs typeface="Arial"/>
              </a:rPr>
              <a:t>The</a:t>
            </a:r>
            <a:r>
              <a:rPr lang="en-GB" sz="1300" spc="-50" dirty="0">
                <a:solidFill>
                  <a:schemeClr val="tx1"/>
                </a:solidFill>
                <a:latin typeface="Arial"/>
                <a:cs typeface="Arial"/>
              </a:rPr>
              <a:t> </a:t>
            </a:r>
            <a:r>
              <a:rPr lang="en-GB" sz="1300" dirty="0">
                <a:solidFill>
                  <a:schemeClr val="tx1"/>
                </a:solidFill>
                <a:latin typeface="Arial"/>
                <a:cs typeface="Arial"/>
              </a:rPr>
              <a:t>role</a:t>
            </a:r>
            <a:r>
              <a:rPr lang="en-GB" sz="1300" spc="-45" dirty="0">
                <a:solidFill>
                  <a:schemeClr val="tx1"/>
                </a:solidFill>
                <a:latin typeface="Arial"/>
                <a:cs typeface="Arial"/>
              </a:rPr>
              <a:t> </a:t>
            </a:r>
            <a:r>
              <a:rPr lang="en-GB" sz="1300" dirty="0">
                <a:solidFill>
                  <a:schemeClr val="tx1"/>
                </a:solidFill>
                <a:latin typeface="Arial"/>
                <a:cs typeface="Arial"/>
              </a:rPr>
              <a:t>of</a:t>
            </a:r>
            <a:r>
              <a:rPr lang="en-GB" sz="1300" spc="-25" dirty="0">
                <a:solidFill>
                  <a:schemeClr val="tx1"/>
                </a:solidFill>
                <a:latin typeface="Arial"/>
                <a:cs typeface="Arial"/>
              </a:rPr>
              <a:t> value</a:t>
            </a:r>
            <a:r>
              <a:rPr lang="en-GB" sz="1300" spc="-45" dirty="0">
                <a:solidFill>
                  <a:schemeClr val="tx1"/>
                </a:solidFill>
                <a:latin typeface="Arial"/>
                <a:cs typeface="Arial"/>
              </a:rPr>
              <a:t> </a:t>
            </a:r>
            <a:r>
              <a:rPr lang="en-GB" sz="1300" dirty="0">
                <a:solidFill>
                  <a:schemeClr val="tx1"/>
                </a:solidFill>
                <a:latin typeface="Arial"/>
                <a:cs typeface="Arial"/>
              </a:rPr>
              <a:t>orientation,</a:t>
            </a:r>
            <a:r>
              <a:rPr lang="en-GB" sz="1300" spc="-50" dirty="0">
                <a:solidFill>
                  <a:schemeClr val="tx1"/>
                </a:solidFill>
                <a:latin typeface="Arial"/>
                <a:cs typeface="Arial"/>
              </a:rPr>
              <a:t> </a:t>
            </a:r>
            <a:r>
              <a:rPr lang="en-GB" sz="1300" dirty="0">
                <a:solidFill>
                  <a:schemeClr val="tx1"/>
                </a:solidFill>
                <a:latin typeface="Arial"/>
                <a:cs typeface="Arial"/>
              </a:rPr>
              <a:t>well-</a:t>
            </a:r>
            <a:r>
              <a:rPr lang="en-GB" sz="1300" spc="-20" dirty="0">
                <a:solidFill>
                  <a:schemeClr val="tx1"/>
                </a:solidFill>
                <a:latin typeface="Arial"/>
                <a:cs typeface="Arial"/>
              </a:rPr>
              <a:t>being</a:t>
            </a:r>
            <a:r>
              <a:rPr lang="en-GB" sz="1300" spc="-65" dirty="0">
                <a:solidFill>
                  <a:schemeClr val="tx1"/>
                </a:solidFill>
                <a:latin typeface="Arial"/>
                <a:cs typeface="Arial"/>
              </a:rPr>
              <a:t> </a:t>
            </a:r>
            <a:r>
              <a:rPr lang="en-GB" sz="1300" spc="-25" dirty="0">
                <a:solidFill>
                  <a:schemeClr val="tx1"/>
                </a:solidFill>
                <a:latin typeface="Arial"/>
                <a:cs typeface="Arial"/>
              </a:rPr>
              <a:t>and</a:t>
            </a:r>
            <a:r>
              <a:rPr lang="en-GB" sz="1300" spc="-114" dirty="0">
                <a:solidFill>
                  <a:schemeClr val="tx1"/>
                </a:solidFill>
                <a:latin typeface="Arial"/>
                <a:cs typeface="Arial"/>
              </a:rPr>
              <a:t> </a:t>
            </a:r>
            <a:r>
              <a:rPr lang="en-GB" sz="1300" dirty="0">
                <a:solidFill>
                  <a:schemeClr val="tx1"/>
                </a:solidFill>
                <a:latin typeface="Arial"/>
                <a:cs typeface="Arial"/>
              </a:rPr>
              <a:t>credibility.</a:t>
            </a:r>
            <a:r>
              <a:rPr lang="en-GB" sz="1300" spc="-105" dirty="0">
                <a:solidFill>
                  <a:schemeClr val="tx1"/>
                </a:solidFill>
                <a:latin typeface="Arial"/>
                <a:cs typeface="Arial"/>
              </a:rPr>
              <a:t> </a:t>
            </a:r>
            <a:r>
              <a:rPr lang="en-GB" sz="1300" i="1" spc="-60" dirty="0">
                <a:solidFill>
                  <a:schemeClr val="tx1"/>
                </a:solidFill>
                <a:latin typeface="Arial"/>
                <a:cs typeface="Arial"/>
              </a:rPr>
              <a:t>Journal</a:t>
            </a:r>
            <a:r>
              <a:rPr lang="en-GB" sz="1300" i="1" spc="-45" dirty="0">
                <a:solidFill>
                  <a:schemeClr val="tx1"/>
                </a:solidFill>
                <a:latin typeface="Arial"/>
                <a:cs typeface="Arial"/>
              </a:rPr>
              <a:t> </a:t>
            </a:r>
            <a:r>
              <a:rPr lang="en-GB" sz="1300" i="1" spc="-29" dirty="0">
                <a:solidFill>
                  <a:schemeClr val="tx1"/>
                </a:solidFill>
                <a:latin typeface="Arial"/>
                <a:cs typeface="Arial"/>
              </a:rPr>
              <a:t>of</a:t>
            </a:r>
            <a:r>
              <a:rPr lang="en-GB" sz="1300" i="1" spc="-40" dirty="0">
                <a:solidFill>
                  <a:schemeClr val="tx1"/>
                </a:solidFill>
                <a:latin typeface="Arial"/>
                <a:cs typeface="Arial"/>
              </a:rPr>
              <a:t> Sustainable</a:t>
            </a:r>
            <a:r>
              <a:rPr lang="en-GB" sz="1300" i="1" spc="-60" dirty="0">
                <a:solidFill>
                  <a:schemeClr val="tx1"/>
                </a:solidFill>
                <a:latin typeface="Arial"/>
                <a:cs typeface="Arial"/>
              </a:rPr>
              <a:t> </a:t>
            </a:r>
            <a:r>
              <a:rPr lang="en-GB" sz="1300" i="1" spc="-10" dirty="0">
                <a:solidFill>
                  <a:schemeClr val="tx1"/>
                </a:solidFill>
                <a:latin typeface="Arial"/>
                <a:cs typeface="Arial"/>
              </a:rPr>
              <a:t>Tourism</a:t>
            </a:r>
            <a:r>
              <a:rPr lang="en-GB" sz="1300" spc="-10" dirty="0">
                <a:solidFill>
                  <a:schemeClr val="tx1"/>
                </a:solidFill>
                <a:latin typeface="Arial"/>
                <a:cs typeface="Arial"/>
              </a:rPr>
              <a:t>, </a:t>
            </a:r>
            <a:r>
              <a:rPr lang="en-GB" sz="1300" i="1" spc="-130" dirty="0">
                <a:solidFill>
                  <a:schemeClr val="tx1"/>
                </a:solidFill>
                <a:latin typeface="Arial"/>
                <a:cs typeface="Arial"/>
              </a:rPr>
              <a:t>27</a:t>
            </a:r>
            <a:r>
              <a:rPr lang="en-GB" sz="1300" spc="-130" dirty="0">
                <a:solidFill>
                  <a:schemeClr val="tx1"/>
                </a:solidFill>
                <a:latin typeface="Arial"/>
                <a:cs typeface="Arial"/>
              </a:rPr>
              <a:t>(11),</a:t>
            </a:r>
            <a:r>
              <a:rPr lang="en-GB" sz="1300" spc="-45" dirty="0">
                <a:solidFill>
                  <a:schemeClr val="tx1"/>
                </a:solidFill>
                <a:latin typeface="Arial"/>
                <a:cs typeface="Arial"/>
              </a:rPr>
              <a:t> </a:t>
            </a:r>
            <a:r>
              <a:rPr lang="en-GB" sz="1300" spc="-90" dirty="0">
                <a:solidFill>
                  <a:schemeClr val="tx1"/>
                </a:solidFill>
                <a:latin typeface="Arial"/>
                <a:cs typeface="Arial"/>
              </a:rPr>
              <a:t>1663–1685.</a:t>
            </a:r>
            <a:r>
              <a:rPr lang="en-GB" sz="1300" spc="-100" dirty="0">
                <a:solidFill>
                  <a:schemeClr val="tx1"/>
                </a:solidFill>
                <a:latin typeface="Arial"/>
                <a:cs typeface="Arial"/>
              </a:rPr>
              <a:t> </a:t>
            </a:r>
            <a:r>
              <a:rPr lang="en-GB" sz="1300" spc="-29" dirty="0">
                <a:solidFill>
                  <a:schemeClr val="tx1"/>
                </a:solidFill>
                <a:latin typeface="Arial"/>
                <a:cs typeface="Arial"/>
                <a:hlinkClick r:id="rId11">
                  <a:extLst>
                    <a:ext uri="{A12FA001-AC4F-418D-AE19-62706E023703}">
                      <ahyp:hlinkClr xmlns:ahyp="http://schemas.microsoft.com/office/drawing/2018/hyperlinkcolor" val="tx"/>
                    </a:ext>
                  </a:extLst>
                </a:hlinkClick>
              </a:rPr>
              <a:t>https://doi.org/10.1080/09669582.2019.1650750</a:t>
            </a:r>
            <a:endParaRPr lang="en-GB" sz="1300" dirty="0">
              <a:solidFill>
                <a:schemeClr val="tx1"/>
              </a:solidFill>
              <a:latin typeface="Arial"/>
              <a:cs typeface="Arial"/>
            </a:endParaRPr>
          </a:p>
          <a:p>
            <a:pPr>
              <a:spcBef>
                <a:spcPts val="50"/>
              </a:spcBef>
            </a:pPr>
            <a:endParaRPr lang="en-GB" sz="1300" dirty="0">
              <a:solidFill>
                <a:schemeClr val="tx1"/>
              </a:solidFill>
              <a:latin typeface="Arial"/>
              <a:cs typeface="Arial"/>
            </a:endParaRPr>
          </a:p>
          <a:p>
            <a:pPr marL="31117"/>
            <a:r>
              <a:rPr lang="en-GB" sz="1300" spc="-50" dirty="0">
                <a:solidFill>
                  <a:schemeClr val="tx1"/>
                </a:solidFill>
                <a:latin typeface="Arial"/>
                <a:cs typeface="Arial"/>
              </a:rPr>
              <a:t>WordPress.</a:t>
            </a:r>
            <a:r>
              <a:rPr lang="en-GB" sz="1300" spc="-95" dirty="0">
                <a:solidFill>
                  <a:schemeClr val="tx1"/>
                </a:solidFill>
                <a:latin typeface="Arial"/>
                <a:cs typeface="Arial"/>
              </a:rPr>
              <a:t> </a:t>
            </a:r>
            <a:r>
              <a:rPr lang="en-GB" sz="1300" spc="-60" dirty="0">
                <a:solidFill>
                  <a:schemeClr val="tx1"/>
                </a:solidFill>
                <a:latin typeface="Arial"/>
                <a:cs typeface="Arial"/>
              </a:rPr>
              <a:t>(2022).</a:t>
            </a:r>
            <a:r>
              <a:rPr lang="en-GB" sz="1300" spc="-95" dirty="0">
                <a:solidFill>
                  <a:schemeClr val="tx1"/>
                </a:solidFill>
                <a:latin typeface="Arial"/>
                <a:cs typeface="Arial"/>
              </a:rPr>
              <a:t> </a:t>
            </a:r>
            <a:r>
              <a:rPr lang="en-GB" sz="1300" i="1" spc="-20" dirty="0" err="1">
                <a:solidFill>
                  <a:schemeClr val="tx1"/>
                </a:solidFill>
                <a:latin typeface="Arial"/>
                <a:cs typeface="Arial"/>
              </a:rPr>
              <a:t>Automattic</a:t>
            </a:r>
            <a:r>
              <a:rPr lang="en-GB" sz="1300" spc="-20" dirty="0">
                <a:solidFill>
                  <a:schemeClr val="tx1"/>
                </a:solidFill>
                <a:latin typeface="Arial"/>
                <a:cs typeface="Arial"/>
              </a:rPr>
              <a:t>.</a:t>
            </a:r>
            <a:r>
              <a:rPr lang="en-GB" sz="1300" spc="-90" dirty="0">
                <a:solidFill>
                  <a:schemeClr val="tx1"/>
                </a:solidFill>
                <a:latin typeface="Arial"/>
                <a:cs typeface="Arial"/>
              </a:rPr>
              <a:t> </a:t>
            </a:r>
            <a:r>
              <a:rPr lang="en-GB" sz="1300" spc="-70" dirty="0" err="1">
                <a:solidFill>
                  <a:schemeClr val="tx1"/>
                </a:solidFill>
                <a:latin typeface="Arial"/>
                <a:cs typeface="Arial"/>
              </a:rPr>
              <a:t>WordPress.Com</a:t>
            </a:r>
            <a:r>
              <a:rPr lang="en-GB" sz="1300" spc="-70" dirty="0">
                <a:solidFill>
                  <a:schemeClr val="tx1"/>
                </a:solidFill>
                <a:latin typeface="Arial"/>
                <a:cs typeface="Arial"/>
              </a:rPr>
              <a:t>.</a:t>
            </a:r>
            <a:r>
              <a:rPr lang="en-GB" sz="1300" spc="-95" dirty="0">
                <a:solidFill>
                  <a:schemeClr val="tx1"/>
                </a:solidFill>
                <a:latin typeface="Arial"/>
                <a:cs typeface="Arial"/>
              </a:rPr>
              <a:t> </a:t>
            </a:r>
            <a:r>
              <a:rPr lang="en-GB" sz="1300" spc="-10" dirty="0">
                <a:solidFill>
                  <a:schemeClr val="tx1"/>
                </a:solidFill>
                <a:latin typeface="Arial"/>
                <a:cs typeface="Arial"/>
                <a:hlinkClick r:id="rId12">
                  <a:extLst>
                    <a:ext uri="{A12FA001-AC4F-418D-AE19-62706E023703}">
                      <ahyp:hlinkClr xmlns:ahyp="http://schemas.microsoft.com/office/drawing/2018/hyperlinkcolor" val="tx"/>
                    </a:ext>
                  </a:extLst>
                </a:hlinkClick>
              </a:rPr>
              <a:t>https://wordpress.com/</a:t>
            </a:r>
            <a:endParaRPr lang="en-GB" sz="1300" spc="-10" dirty="0">
              <a:solidFill>
                <a:schemeClr val="tx1"/>
              </a:solidFill>
              <a:latin typeface="Arial"/>
              <a:cs typeface="Arial"/>
            </a:endParaRPr>
          </a:p>
          <a:p>
            <a:pPr marL="31117"/>
            <a:endParaRPr lang="en-GB" sz="1300" dirty="0">
              <a:solidFill>
                <a:schemeClr val="tx1"/>
              </a:solidFill>
              <a:latin typeface="Arial"/>
              <a:cs typeface="Arial"/>
            </a:endParaRPr>
          </a:p>
          <a:p>
            <a:pPr marL="31117" marR="665512">
              <a:lnSpc>
                <a:spcPct val="153800"/>
              </a:lnSpc>
              <a:spcBef>
                <a:spcPts val="894"/>
              </a:spcBef>
            </a:pPr>
            <a:r>
              <a:rPr lang="en-GB" sz="1300" spc="-125" dirty="0">
                <a:solidFill>
                  <a:schemeClr val="tx1"/>
                </a:solidFill>
                <a:latin typeface="Arial"/>
                <a:cs typeface="Arial"/>
              </a:rPr>
              <a:t>WTTC.</a:t>
            </a:r>
            <a:r>
              <a:rPr lang="en-GB" sz="1300" spc="-120" dirty="0">
                <a:solidFill>
                  <a:schemeClr val="tx1"/>
                </a:solidFill>
                <a:latin typeface="Arial"/>
                <a:cs typeface="Arial"/>
              </a:rPr>
              <a:t> </a:t>
            </a:r>
            <a:r>
              <a:rPr lang="en-GB" sz="1300" spc="-85" dirty="0">
                <a:solidFill>
                  <a:schemeClr val="tx1"/>
                </a:solidFill>
                <a:latin typeface="Arial"/>
                <a:cs typeface="Arial"/>
              </a:rPr>
              <a:t>(n.d.).</a:t>
            </a:r>
            <a:r>
              <a:rPr lang="en-GB" sz="1300" spc="-120" dirty="0">
                <a:solidFill>
                  <a:schemeClr val="tx1"/>
                </a:solidFill>
                <a:latin typeface="Arial"/>
                <a:cs typeface="Arial"/>
              </a:rPr>
              <a:t> </a:t>
            </a:r>
            <a:r>
              <a:rPr lang="en-GB" sz="1300" spc="-45" dirty="0">
                <a:solidFill>
                  <a:schemeClr val="tx1"/>
                </a:solidFill>
                <a:latin typeface="Arial"/>
                <a:cs typeface="Arial"/>
              </a:rPr>
              <a:t>Travel </a:t>
            </a:r>
            <a:r>
              <a:rPr lang="en-GB" sz="1300" spc="-50" dirty="0">
                <a:solidFill>
                  <a:schemeClr val="tx1"/>
                </a:solidFill>
                <a:latin typeface="Arial"/>
                <a:cs typeface="Arial"/>
              </a:rPr>
              <a:t>&amp;</a:t>
            </a:r>
            <a:r>
              <a:rPr lang="en-GB" sz="1300" spc="-85" dirty="0">
                <a:solidFill>
                  <a:schemeClr val="tx1"/>
                </a:solidFill>
                <a:latin typeface="Arial"/>
                <a:cs typeface="Arial"/>
              </a:rPr>
              <a:t> </a:t>
            </a:r>
            <a:r>
              <a:rPr lang="en-GB" sz="1300" dirty="0">
                <a:solidFill>
                  <a:schemeClr val="tx1"/>
                </a:solidFill>
                <a:latin typeface="Arial"/>
                <a:cs typeface="Arial"/>
              </a:rPr>
              <a:t>tourism</a:t>
            </a:r>
            <a:r>
              <a:rPr lang="en-GB" sz="1300" spc="-114" dirty="0">
                <a:solidFill>
                  <a:schemeClr val="tx1"/>
                </a:solidFill>
                <a:latin typeface="Arial"/>
                <a:cs typeface="Arial"/>
              </a:rPr>
              <a:t> </a:t>
            </a:r>
            <a:r>
              <a:rPr lang="en-GB" sz="1300" spc="-20" dirty="0">
                <a:solidFill>
                  <a:schemeClr val="tx1"/>
                </a:solidFill>
                <a:latin typeface="Arial"/>
                <a:cs typeface="Arial"/>
              </a:rPr>
              <a:t>economic</a:t>
            </a:r>
            <a:r>
              <a:rPr lang="en-GB" sz="1300" spc="-105" dirty="0">
                <a:solidFill>
                  <a:schemeClr val="tx1"/>
                </a:solidFill>
                <a:latin typeface="Arial"/>
                <a:cs typeface="Arial"/>
              </a:rPr>
              <a:t> </a:t>
            </a:r>
            <a:r>
              <a:rPr lang="en-GB" sz="1300" spc="-10" dirty="0">
                <a:solidFill>
                  <a:schemeClr val="tx1"/>
                </a:solidFill>
                <a:latin typeface="Arial"/>
                <a:cs typeface="Arial"/>
              </a:rPr>
              <a:t>impact.</a:t>
            </a:r>
            <a:r>
              <a:rPr lang="en-GB" sz="1300" spc="-114" dirty="0">
                <a:solidFill>
                  <a:schemeClr val="tx1"/>
                </a:solidFill>
                <a:latin typeface="Arial"/>
                <a:cs typeface="Arial"/>
              </a:rPr>
              <a:t> </a:t>
            </a:r>
            <a:r>
              <a:rPr lang="en-GB" sz="1300" spc="-10" dirty="0">
                <a:solidFill>
                  <a:schemeClr val="tx1"/>
                </a:solidFill>
                <a:latin typeface="Arial"/>
                <a:cs typeface="Arial"/>
              </a:rPr>
              <a:t>World</a:t>
            </a:r>
            <a:r>
              <a:rPr lang="en-GB" sz="1300" spc="-135" dirty="0">
                <a:solidFill>
                  <a:schemeClr val="tx1"/>
                </a:solidFill>
                <a:latin typeface="Arial"/>
                <a:cs typeface="Arial"/>
              </a:rPr>
              <a:t> </a:t>
            </a:r>
            <a:r>
              <a:rPr lang="en-GB" sz="1300" spc="-45" dirty="0">
                <a:solidFill>
                  <a:schemeClr val="tx1"/>
                </a:solidFill>
                <a:latin typeface="Arial"/>
                <a:cs typeface="Arial"/>
              </a:rPr>
              <a:t>Travel</a:t>
            </a:r>
            <a:r>
              <a:rPr lang="en-GB" sz="1300" spc="-40" dirty="0">
                <a:solidFill>
                  <a:schemeClr val="tx1"/>
                </a:solidFill>
                <a:latin typeface="Arial"/>
                <a:cs typeface="Arial"/>
              </a:rPr>
              <a:t> </a:t>
            </a:r>
            <a:r>
              <a:rPr lang="en-GB" sz="1300" spc="-50" dirty="0">
                <a:solidFill>
                  <a:schemeClr val="tx1"/>
                </a:solidFill>
                <a:latin typeface="Arial"/>
                <a:cs typeface="Arial"/>
              </a:rPr>
              <a:t>&amp;</a:t>
            </a:r>
            <a:r>
              <a:rPr lang="en-GB" sz="1300" spc="-90" dirty="0">
                <a:solidFill>
                  <a:schemeClr val="tx1"/>
                </a:solidFill>
                <a:latin typeface="Arial"/>
                <a:cs typeface="Arial"/>
              </a:rPr>
              <a:t> </a:t>
            </a:r>
            <a:r>
              <a:rPr lang="en-GB" sz="1300" spc="-10" dirty="0">
                <a:solidFill>
                  <a:schemeClr val="tx1"/>
                </a:solidFill>
                <a:latin typeface="Arial"/>
                <a:cs typeface="Arial"/>
              </a:rPr>
              <a:t>Tourism</a:t>
            </a:r>
            <a:r>
              <a:rPr lang="en-GB" sz="1300" spc="-110" dirty="0">
                <a:solidFill>
                  <a:schemeClr val="tx1"/>
                </a:solidFill>
                <a:latin typeface="Arial"/>
                <a:cs typeface="Arial"/>
              </a:rPr>
              <a:t> </a:t>
            </a:r>
            <a:r>
              <a:rPr lang="en-GB" sz="1300" spc="-25" dirty="0">
                <a:solidFill>
                  <a:schemeClr val="tx1"/>
                </a:solidFill>
                <a:latin typeface="Arial"/>
                <a:cs typeface="Arial"/>
              </a:rPr>
              <a:t>Council</a:t>
            </a:r>
            <a:r>
              <a:rPr lang="en-GB" sz="1300" spc="-45" dirty="0">
                <a:solidFill>
                  <a:schemeClr val="tx1"/>
                </a:solidFill>
                <a:latin typeface="Arial"/>
                <a:cs typeface="Arial"/>
              </a:rPr>
              <a:t> </a:t>
            </a:r>
            <a:r>
              <a:rPr lang="en-GB" sz="1300" spc="-56" dirty="0">
                <a:solidFill>
                  <a:schemeClr val="tx1"/>
                </a:solidFill>
                <a:latin typeface="Arial"/>
                <a:cs typeface="Arial"/>
              </a:rPr>
              <a:t>(WTTC). </a:t>
            </a:r>
            <a:r>
              <a:rPr lang="en-GB" sz="1300" spc="-20" dirty="0">
                <a:solidFill>
                  <a:schemeClr val="tx1"/>
                </a:solidFill>
                <a:latin typeface="Arial"/>
                <a:cs typeface="Arial"/>
              </a:rPr>
              <a:t>Retrieved</a:t>
            </a:r>
            <a:r>
              <a:rPr lang="en-GB" sz="1300" spc="-80" dirty="0">
                <a:solidFill>
                  <a:schemeClr val="tx1"/>
                </a:solidFill>
                <a:latin typeface="Arial"/>
                <a:cs typeface="Arial"/>
              </a:rPr>
              <a:t> </a:t>
            </a:r>
            <a:r>
              <a:rPr lang="en-GB" sz="1300" spc="-85" dirty="0">
                <a:solidFill>
                  <a:schemeClr val="tx1"/>
                </a:solidFill>
                <a:latin typeface="Arial"/>
                <a:cs typeface="Arial"/>
              </a:rPr>
              <a:t>June</a:t>
            </a:r>
            <a:r>
              <a:rPr lang="en-GB" sz="1300" spc="10" dirty="0">
                <a:solidFill>
                  <a:schemeClr val="tx1"/>
                </a:solidFill>
                <a:latin typeface="Arial"/>
                <a:cs typeface="Arial"/>
              </a:rPr>
              <a:t> </a:t>
            </a:r>
            <a:r>
              <a:rPr lang="en-GB" sz="1300" spc="-70" dirty="0">
                <a:solidFill>
                  <a:schemeClr val="tx1"/>
                </a:solidFill>
                <a:latin typeface="Arial"/>
                <a:cs typeface="Arial"/>
              </a:rPr>
              <a:t>28,</a:t>
            </a:r>
            <a:r>
              <a:rPr lang="en-GB" sz="1300" spc="5" dirty="0">
                <a:solidFill>
                  <a:schemeClr val="tx1"/>
                </a:solidFill>
                <a:latin typeface="Arial"/>
                <a:cs typeface="Arial"/>
              </a:rPr>
              <a:t> </a:t>
            </a:r>
            <a:r>
              <a:rPr lang="en-GB" sz="1300" spc="-50" dirty="0">
                <a:solidFill>
                  <a:schemeClr val="tx1"/>
                </a:solidFill>
                <a:latin typeface="Arial"/>
                <a:cs typeface="Arial"/>
              </a:rPr>
              <a:t>2022,</a:t>
            </a:r>
            <a:r>
              <a:rPr lang="en-GB" sz="1300" spc="10" dirty="0">
                <a:solidFill>
                  <a:schemeClr val="tx1"/>
                </a:solidFill>
                <a:latin typeface="Arial"/>
                <a:cs typeface="Arial"/>
              </a:rPr>
              <a:t> </a:t>
            </a:r>
            <a:r>
              <a:rPr lang="en-GB" sz="1300" dirty="0">
                <a:solidFill>
                  <a:schemeClr val="tx1"/>
                </a:solidFill>
                <a:latin typeface="Arial"/>
                <a:cs typeface="Arial"/>
              </a:rPr>
              <a:t>from</a:t>
            </a:r>
            <a:r>
              <a:rPr lang="en-GB" sz="1300" spc="-56" dirty="0">
                <a:solidFill>
                  <a:schemeClr val="tx1"/>
                </a:solidFill>
                <a:latin typeface="Arial"/>
                <a:cs typeface="Arial"/>
              </a:rPr>
              <a:t> </a:t>
            </a:r>
            <a:r>
              <a:rPr lang="en-GB" sz="1300" spc="-20" dirty="0">
                <a:solidFill>
                  <a:schemeClr val="tx1"/>
                </a:solidFill>
                <a:latin typeface="Arial"/>
                <a:cs typeface="Arial"/>
                <a:hlinkClick r:id="rId13">
                  <a:extLst>
                    <a:ext uri="{A12FA001-AC4F-418D-AE19-62706E023703}">
                      <ahyp:hlinkClr xmlns:ahyp="http://schemas.microsoft.com/office/drawing/2018/hyperlinkcolor" val="tx"/>
                    </a:ext>
                  </a:extLst>
                </a:hlinkClick>
              </a:rPr>
              <a:t>https://wttc.org/Research/Economic-</a:t>
            </a:r>
            <a:r>
              <a:rPr lang="en-GB" sz="1300" spc="-10" dirty="0">
                <a:solidFill>
                  <a:schemeClr val="tx1"/>
                </a:solidFill>
                <a:latin typeface="Arial"/>
                <a:cs typeface="Arial"/>
                <a:hlinkClick r:id="rId13">
                  <a:extLst>
                    <a:ext uri="{A12FA001-AC4F-418D-AE19-62706E023703}">
                      <ahyp:hlinkClr xmlns:ahyp="http://schemas.microsoft.com/office/drawing/2018/hyperlinkcolor" val="tx"/>
                    </a:ext>
                  </a:extLst>
                </a:hlinkClick>
              </a:rPr>
              <a:t>Impact</a:t>
            </a:r>
            <a:endParaRPr lang="en-GB" sz="1300" dirty="0">
              <a:solidFill>
                <a:schemeClr val="tx1"/>
              </a:solidFill>
              <a:latin typeface="Arial"/>
              <a:cs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463552" y="786973"/>
            <a:ext cx="6124015" cy="901529"/>
          </a:xfrm>
          <a:prstGeom prst="rect">
            <a:avLst/>
          </a:prstGeom>
        </p:spPr>
        <p:txBody>
          <a:bodyPr vert="horz" wrap="square" lIns="0" tIns="69850" rIns="0" bIns="0" rtlCol="0">
            <a:spAutoFit/>
          </a:bodyPr>
          <a:lstStyle/>
          <a:p>
            <a:pPr marL="11113" algn="l" rtl="0">
              <a:spcBef>
                <a:spcPts val="100"/>
              </a:spcBef>
            </a:pPr>
            <a:r>
              <a:rPr lang="fr" sz="5400" b="0" i="0" u="none" spc="600" baseline="0"/>
              <a:t>Avertissement</a:t>
            </a:r>
            <a:endParaRPr sz="5400" spc="600" dirty="0"/>
          </a:p>
        </p:txBody>
      </p:sp>
      <p:pic>
        <p:nvPicPr>
          <p:cNvPr id="5" name="Picture 2" descr="European Youth Roots">
            <a:extLst>
              <a:ext uri="{FF2B5EF4-FFF2-40B4-BE49-F238E27FC236}">
                <a16:creationId xmlns:a16="http://schemas.microsoft.com/office/drawing/2014/main" id="{E4DFED01-4177-0E4E-972E-333E70ADFB17}"/>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
        <p:nvSpPr>
          <p:cNvPr id="6" name="Slide Number Placeholder 10">
            <a:extLst>
              <a:ext uri="{FF2B5EF4-FFF2-40B4-BE49-F238E27FC236}">
                <a16:creationId xmlns:a16="http://schemas.microsoft.com/office/drawing/2014/main" id="{BCD41309-0A4E-3B43-9148-5EA1DA0B8613}"/>
              </a:ext>
            </a:extLst>
          </p:cNvPr>
          <p:cNvSpPr>
            <a:spLocks noGrp="1"/>
          </p:cNvSpPr>
          <p:nvPr>
            <p:ph type="sldNum" sz="quarter" idx="7"/>
          </p:nvPr>
        </p:nvSpPr>
        <p:spPr>
          <a:xfrm>
            <a:off x="914402" y="9625401"/>
            <a:ext cx="328065" cy="207749"/>
          </a:xfrm>
        </p:spPr>
        <p:txBody>
          <a:bodyPr/>
          <a:lstStyle/>
          <a:p>
            <a:pPr marL="38100" algn="l" rtl="0">
              <a:spcBef>
                <a:spcPts val="110"/>
              </a:spcBef>
            </a:pPr>
            <a:fld id="{81D60167-4931-47E6-BA6A-407CBD079E47}" type="slidenum">
              <a:rPr spc="10"/>
              <a:pPr marL="38100">
                <a:spcBef>
                  <a:spcPts val="110"/>
                </a:spcBef>
              </a:pPr>
              <a:t>106</a:t>
            </a:fld>
            <a:endParaRPr lang="fr" spc="10" dirty="0"/>
          </a:p>
        </p:txBody>
      </p:sp>
      <p:sp>
        <p:nvSpPr>
          <p:cNvPr id="8" name="object 4">
            <a:extLst>
              <a:ext uri="{FF2B5EF4-FFF2-40B4-BE49-F238E27FC236}">
                <a16:creationId xmlns:a16="http://schemas.microsoft.com/office/drawing/2014/main" id="{FE28499A-47A0-F840-A4D3-B241FE81F6DF}"/>
              </a:ext>
            </a:extLst>
          </p:cNvPr>
          <p:cNvSpPr txBox="1"/>
          <p:nvPr/>
        </p:nvSpPr>
        <p:spPr>
          <a:xfrm>
            <a:off x="459740" y="1926522"/>
            <a:ext cx="6852920" cy="2410916"/>
          </a:xfrm>
          <a:prstGeom prst="rect">
            <a:avLst/>
          </a:prstGeom>
        </p:spPr>
        <p:txBody>
          <a:bodyPr vert="horz" wrap="square" lIns="0" tIns="10160" rIns="0" bIns="0" rtlCol="0">
            <a:spAutoFit/>
          </a:bodyPr>
          <a:lstStyle/>
          <a:p>
            <a:pPr algn="l" rtl="0"/>
            <a:r>
              <a:rPr lang="fr" sz="1300" b="0" i="0" u="none" baseline="0" dirty="0"/>
              <a:t>EYR — European Youth Roots est un projet financé par l'Union européenne.</a:t>
            </a:r>
          </a:p>
          <a:p>
            <a:pPr algn="l" rtl="0"/>
            <a:r>
              <a:rPr lang="fr" sz="1300" b="0" i="0" u="none" baseline="0" dirty="0"/>
              <a:t>Le soutien de la Commission européenne à la production de cette publication ne constitue pas une approbation de son contenu, qui n'engage que ses auteurs, et la Commission ne peut être tenue responsable de l'usage qui pourrait être fait des informations qu'elle contient. </a:t>
            </a:r>
          </a:p>
          <a:p>
            <a:pPr algn="l" rtl="0"/>
            <a:br>
              <a:rPr lang="fr" sz="1300" dirty="0"/>
            </a:br>
            <a:r>
              <a:rPr lang="fr" sz="1300" b="0" i="0" u="none" baseline="0" dirty="0"/>
              <a:t>EYR — European Youth Roots est un projet sous licence Creative Commons.</a:t>
            </a:r>
          </a:p>
          <a:p>
            <a:pPr algn="l" rtl="0"/>
            <a:r>
              <a:rPr lang="fr" sz="1300" b="0" i="0" u="none" baseline="0" dirty="0"/>
              <a:t>Ce travail est mis à disposition dans le cadre du projet européen EYR (European Youth Roots), 2019-3-FR02-KA205-016905 selon les termes de la </a:t>
            </a:r>
            <a:r>
              <a:rPr lang="fr" sz="1300" b="0" i="0" u="none" baseline="0" dirty="0">
                <a:solidFill>
                  <a:schemeClr val="tx1"/>
                </a:solidFill>
                <a:hlinkClick r:id="rId3">
                  <a:extLst>
                    <a:ext uri="{A12FA001-AC4F-418D-AE19-62706E023703}">
                      <ahyp:hlinkClr xmlns:ahyp="http://schemas.microsoft.com/office/drawing/2018/hyperlinkcolor" val="tx"/>
                    </a:ext>
                  </a:extLst>
                </a:hlinkClick>
              </a:rPr>
              <a:t>licence internationale Creative Commons Attribution 4.0</a:t>
            </a:r>
            <a:r>
              <a:rPr lang="fr" sz="1300" b="0" i="0" u="none" baseline="0" dirty="0">
                <a:solidFill>
                  <a:schemeClr val="tx1"/>
                </a:solidFill>
              </a:rPr>
              <a:t> menée par</a:t>
            </a:r>
            <a:r>
              <a:rPr lang="fr" sz="1300" b="0" i="0" u="none" baseline="0" dirty="0">
                <a:solidFill>
                  <a:schemeClr val="tx1"/>
                </a:solidFill>
                <a:hlinkClick r:id="rId4">
                  <a:extLst>
                    <a:ext uri="{A12FA001-AC4F-418D-AE19-62706E023703}">
                      <ahyp:hlinkClr xmlns:ahyp="http://schemas.microsoft.com/office/drawing/2018/hyperlinkcolor" val="tx"/>
                    </a:ext>
                  </a:extLst>
                </a:hlinkClick>
              </a:rPr>
              <a:t> Le LABA</a:t>
            </a:r>
            <a:r>
              <a:rPr lang="fr" sz="1300" b="0" i="0" u="none" baseline="0" dirty="0">
                <a:solidFill>
                  <a:schemeClr val="tx1"/>
                </a:solidFill>
              </a:rPr>
              <a:t>, </a:t>
            </a:r>
            <a:r>
              <a:rPr lang="fr" sz="1300" b="0" i="0" u="none" baseline="0" dirty="0">
                <a:solidFill>
                  <a:schemeClr val="tx1"/>
                </a:solidFill>
                <a:hlinkClick r:id="rId5">
                  <a:extLst>
                    <a:ext uri="{A12FA001-AC4F-418D-AE19-62706E023703}">
                      <ahyp:hlinkClr xmlns:ahyp="http://schemas.microsoft.com/office/drawing/2018/hyperlinkcolor" val="tx"/>
                    </a:ext>
                  </a:extLst>
                </a:hlinkClick>
              </a:rPr>
              <a:t>Le Nouveau Studio</a:t>
            </a:r>
            <a:r>
              <a:rPr lang="fr" sz="1300" b="0" i="0" u="none" baseline="0" dirty="0">
                <a:solidFill>
                  <a:schemeClr val="tx1"/>
                </a:solidFill>
              </a:rPr>
              <a:t>, </a:t>
            </a:r>
            <a:r>
              <a:rPr lang="fr" sz="1300" b="0" i="0" u="none" baseline="0" dirty="0">
                <a:solidFill>
                  <a:schemeClr val="tx1"/>
                </a:solidFill>
                <a:hlinkClick r:id="rId6">
                  <a:extLst>
                    <a:ext uri="{A12FA001-AC4F-418D-AE19-62706E023703}">
                      <ahyp:hlinkClr xmlns:ahyp="http://schemas.microsoft.com/office/drawing/2018/hyperlinkcolor" val="tx"/>
                    </a:ext>
                  </a:extLst>
                </a:hlinkClick>
              </a:rPr>
              <a:t>FilmWorks Trust</a:t>
            </a:r>
            <a:r>
              <a:rPr lang="fr" sz="1300" b="0" i="0" u="none" baseline="0" dirty="0">
                <a:solidFill>
                  <a:schemeClr val="tx1"/>
                </a:solidFill>
              </a:rPr>
              <a:t>, </a:t>
            </a:r>
            <a:r>
              <a:rPr lang="fr" sz="1300" b="0" i="0" u="none" baseline="0" dirty="0">
                <a:solidFill>
                  <a:schemeClr val="tx1"/>
                </a:solidFill>
                <a:hlinkClick r:id="rId7">
                  <a:extLst>
                    <a:ext uri="{A12FA001-AC4F-418D-AE19-62706E023703}">
                      <ahyp:hlinkClr xmlns:ahyp="http://schemas.microsoft.com/office/drawing/2018/hyperlinkcolor" val="tx"/>
                    </a:ext>
                  </a:extLst>
                </a:hlinkClick>
              </a:rPr>
              <a:t>Momentum Marketing Services Ltd</a:t>
            </a:r>
            <a:r>
              <a:rPr lang="fr" sz="1300" b="0" i="0" u="none" baseline="0" dirty="0">
                <a:solidFill>
                  <a:schemeClr val="tx1"/>
                </a:solidFill>
              </a:rPr>
              <a:t>, </a:t>
            </a:r>
            <a:r>
              <a:rPr lang="fr" sz="1300" b="0" i="0" u="none" baseline="0" dirty="0">
                <a:solidFill>
                  <a:schemeClr val="tx1"/>
                </a:solidFill>
                <a:hlinkClick r:id="rId8">
                  <a:extLst>
                    <a:ext uri="{A12FA001-AC4F-418D-AE19-62706E023703}">
                      <ahyp:hlinkClr xmlns:ahyp="http://schemas.microsoft.com/office/drawing/2018/hyperlinkcolor" val="tx"/>
                    </a:ext>
                  </a:extLst>
                </a:hlinkClick>
              </a:rPr>
              <a:t>European E-Learning Institute</a:t>
            </a:r>
            <a:r>
              <a:rPr lang="fr" sz="1300" b="0" i="0" u="none" baseline="0" dirty="0">
                <a:solidFill>
                  <a:schemeClr val="tx1"/>
                </a:solidFill>
              </a:rPr>
              <a:t>, </a:t>
            </a:r>
            <a:r>
              <a:rPr lang="fr" sz="1300" b="0" i="0" u="none" baseline="0" dirty="0">
                <a:solidFill>
                  <a:schemeClr val="tx1"/>
                </a:solidFill>
                <a:hlinkClick r:id="rId9">
                  <a:extLst>
                    <a:ext uri="{A12FA001-AC4F-418D-AE19-62706E023703}">
                      <ahyp:hlinkClr xmlns:ahyp="http://schemas.microsoft.com/office/drawing/2018/hyperlinkcolor" val="tx"/>
                    </a:ext>
                  </a:extLst>
                </a:hlinkClick>
              </a:rPr>
              <a:t>Materahub</a:t>
            </a:r>
            <a:r>
              <a:rPr lang="fr" sz="1300" b="0" i="0" u="none" baseline="0" dirty="0">
                <a:solidFill>
                  <a:schemeClr val="tx1"/>
                </a:solidFill>
              </a:rPr>
              <a:t>, </a:t>
            </a:r>
            <a:r>
              <a:rPr lang="fr" sz="1300" b="0" i="0" u="none" baseline="0" dirty="0">
                <a:solidFill>
                  <a:schemeClr val="tx1"/>
                </a:solidFill>
                <a:hlinkClick r:id="rId10">
                  <a:extLst>
                    <a:ext uri="{A12FA001-AC4F-418D-AE19-62706E023703}">
                      <ahyp:hlinkClr xmlns:ahyp="http://schemas.microsoft.com/office/drawing/2018/hyperlinkcolor" val="tx"/>
                    </a:ext>
                  </a:extLst>
                </a:hlinkClick>
              </a:rPr>
              <a:t>VisMedNet Association</a:t>
            </a:r>
            <a:endParaRPr lang="fr" sz="1300" dirty="0">
              <a:solidFill>
                <a:schemeClr val="tx1"/>
              </a:solidFill>
            </a:endParaRPr>
          </a:p>
        </p:txBody>
      </p:sp>
      <p:pic>
        <p:nvPicPr>
          <p:cNvPr id="21" name="Picture 20">
            <a:extLst>
              <a:ext uri="{FF2B5EF4-FFF2-40B4-BE49-F238E27FC236}">
                <a16:creationId xmlns:a16="http://schemas.microsoft.com/office/drawing/2014/main" id="{35EA939F-358F-1C49-861C-1872E237D37B}"/>
              </a:ext>
            </a:extLst>
          </p:cNvPr>
          <p:cNvPicPr>
            <a:picLocks noChangeAspect="1"/>
          </p:cNvPicPr>
          <p:nvPr/>
        </p:nvPicPr>
        <p:blipFill>
          <a:blip r:embed="rId11"/>
          <a:stretch>
            <a:fillRect/>
          </a:stretch>
        </p:blipFill>
        <p:spPr>
          <a:xfrm>
            <a:off x="0" y="4622227"/>
            <a:ext cx="7772400" cy="2267437"/>
          </a:xfrm>
          <a:prstGeom prst="rect">
            <a:avLst/>
          </a:prstGeom>
        </p:spPr>
      </p:pic>
    </p:spTree>
    <p:extLst>
      <p:ext uri="{BB962C8B-B14F-4D97-AF65-F5344CB8AC3E}">
        <p14:creationId xmlns:p14="http://schemas.microsoft.com/office/powerpoint/2010/main" val="4132594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p:nvPr/>
        </p:nvSpPr>
        <p:spPr>
          <a:xfrm flipH="1">
            <a:off x="482599" y="1267989"/>
            <a:ext cx="6905289" cy="6260175"/>
          </a:xfrm>
          <a:prstGeom prst="rect">
            <a:avLst/>
          </a:prstGeom>
        </p:spPr>
        <p:txBody>
          <a:bodyPr vert="horz" wrap="square" lIns="0" tIns="12065" rIns="0" bIns="0" rtlCol="0">
            <a:spAutoFit/>
          </a:bodyPr>
          <a:lstStyle/>
          <a:p>
            <a:pPr marL="12700" marR="3526959" algn="just" rtl="0">
              <a:lnSpc>
                <a:spcPct val="134600"/>
              </a:lnSpc>
              <a:spcBef>
                <a:spcPts val="95"/>
              </a:spcBef>
            </a:pPr>
            <a:r>
              <a:rPr lang="fr" sz="1300" b="0" i="0" u="none" baseline="0">
                <a:solidFill>
                  <a:srgbClr val="0D0F1A"/>
                </a:solidFill>
                <a:latin typeface="Arial"/>
                <a:cs typeface="Arial"/>
              </a:rPr>
              <a:t>La section 2 présente les outils et une description de leurs applications potentielles. Dans la section 3, les lecteurs peuvent également trouver des activités pour les formateurs, détaillant les instructions pour la mise en œuvre des outils. Ces activités sont conçues pour éduquer les participants sur quatre thèmes relatifs au projet EYR et à son objectif de promouvoir un tourisme durable, participatif et inclusif :</a:t>
            </a:r>
            <a:endParaRPr lang="fr" sz="1300" dirty="0">
              <a:solidFill>
                <a:srgbClr val="0D0F1A"/>
              </a:solidFill>
              <a:latin typeface="Arial"/>
              <a:cs typeface="Arial"/>
            </a:endParaRPr>
          </a:p>
          <a:p>
            <a:pPr marL="12700" marR="3526959" algn="just" rtl="0">
              <a:lnSpc>
                <a:spcPct val="134600"/>
              </a:lnSpc>
              <a:spcBef>
                <a:spcPts val="95"/>
              </a:spcBef>
            </a:pPr>
            <a:endParaRPr lang="fr" sz="1300" dirty="0">
              <a:latin typeface="Arial"/>
              <a:cs typeface="Arial"/>
            </a:endParaRPr>
          </a:p>
          <a:p>
            <a:pPr rtl="0">
              <a:spcBef>
                <a:spcPts val="5"/>
              </a:spcBef>
            </a:pPr>
            <a:endParaRPr lang="fr" sz="1100" dirty="0">
              <a:latin typeface="Arial"/>
              <a:cs typeface="Arial"/>
            </a:endParaRPr>
          </a:p>
          <a:p>
            <a:pPr marL="714410" marR="1315783" indent="-281002" rtl="0">
              <a:lnSpc>
                <a:spcPct val="134600"/>
              </a:lnSpc>
              <a:spcBef>
                <a:spcPts val="5"/>
              </a:spcBef>
              <a:buFont typeface="Arial" panose="020B0604020202020204" pitchFamily="34" charset="0"/>
              <a:buChar char="•"/>
            </a:pPr>
            <a:r>
              <a:rPr lang="fr" sz="1300" b="0" i="0" u="none" baseline="0">
                <a:solidFill>
                  <a:srgbClr val="0D0F1A"/>
                </a:solidFill>
                <a:latin typeface="Arial"/>
                <a:cs typeface="Arial"/>
              </a:rPr>
              <a:t>Sensibiliser au développement du tourisme durable </a:t>
            </a:r>
            <a:endParaRPr lang="fr" sz="1300" dirty="0">
              <a:solidFill>
                <a:srgbClr val="0D0F1A"/>
              </a:solidFill>
              <a:latin typeface="Arial"/>
              <a:cs typeface="Arial"/>
            </a:endParaRPr>
          </a:p>
          <a:p>
            <a:pPr marL="714410" marR="1315783" indent="-281002" rtl="0">
              <a:lnSpc>
                <a:spcPct val="134600"/>
              </a:lnSpc>
              <a:spcBef>
                <a:spcPts val="5"/>
              </a:spcBef>
              <a:buFont typeface="Arial" panose="020B0604020202020204" pitchFamily="34" charset="0"/>
              <a:buChar char="•"/>
            </a:pPr>
            <a:r>
              <a:rPr lang="fr" sz="1300" b="0" i="0" u="none" baseline="0">
                <a:solidFill>
                  <a:srgbClr val="0D0F1A"/>
                </a:solidFill>
                <a:latin typeface="Arial"/>
                <a:cs typeface="Arial"/>
              </a:rPr>
              <a:t>Mettre en œuvre une activité touristique durable, accessible et inclusive</a:t>
            </a:r>
          </a:p>
          <a:p>
            <a:pPr marL="714410" marR="1315783" indent="-281002" rtl="0">
              <a:lnSpc>
                <a:spcPct val="134600"/>
              </a:lnSpc>
              <a:spcBef>
                <a:spcPts val="5"/>
              </a:spcBef>
              <a:buFont typeface="Arial" panose="020B0604020202020204" pitchFamily="34" charset="0"/>
              <a:buChar char="•"/>
            </a:pPr>
            <a:r>
              <a:rPr lang="fr" sz="1300" b="0" i="0" u="none" baseline="0">
                <a:solidFill>
                  <a:srgbClr val="0D0F1A"/>
                </a:solidFill>
                <a:latin typeface="Arial"/>
                <a:cs typeface="Arial"/>
              </a:rPr>
              <a:t>Promouvoir et commercialiser un nouveau produit touristique</a:t>
            </a:r>
            <a:endParaRPr lang="fr" sz="1300" dirty="0">
              <a:latin typeface="Arial"/>
              <a:cs typeface="Arial"/>
            </a:endParaRPr>
          </a:p>
          <a:p>
            <a:pPr marL="714410" marR="1315783" indent="-281002" rtl="0">
              <a:lnSpc>
                <a:spcPct val="134600"/>
              </a:lnSpc>
              <a:spcBef>
                <a:spcPts val="5"/>
              </a:spcBef>
              <a:buFont typeface="Arial" panose="020B0604020202020204" pitchFamily="34" charset="0"/>
              <a:buChar char="•"/>
            </a:pPr>
            <a:r>
              <a:rPr lang="fr" sz="1300" b="0" i="0" u="none" baseline="0">
                <a:solidFill>
                  <a:srgbClr val="0D0F1A"/>
                </a:solidFill>
                <a:latin typeface="Arial"/>
                <a:cs typeface="Arial"/>
              </a:rPr>
              <a:t>Construire des réseaux touristiques glocaux et innovants</a:t>
            </a:r>
            <a:endParaRPr lang="fr" sz="1300" dirty="0">
              <a:latin typeface="Arial"/>
              <a:cs typeface="Arial"/>
            </a:endParaRPr>
          </a:p>
          <a:p>
            <a:pPr marL="21590" marR="5081" algn="just" rtl="0">
              <a:lnSpc>
                <a:spcPct val="134600"/>
              </a:lnSpc>
              <a:spcBef>
                <a:spcPts val="600"/>
              </a:spcBef>
            </a:pPr>
            <a:endParaRPr lang="fr" sz="1300" dirty="0">
              <a:solidFill>
                <a:srgbClr val="0D0F1A"/>
              </a:solidFill>
              <a:latin typeface="Arial"/>
              <a:cs typeface="Arial"/>
            </a:endParaRPr>
          </a:p>
          <a:p>
            <a:pPr marL="21590" marR="5081" algn="just" rtl="0">
              <a:lnSpc>
                <a:spcPct val="134600"/>
              </a:lnSpc>
              <a:spcBef>
                <a:spcPts val="600"/>
              </a:spcBef>
            </a:pPr>
            <a:r>
              <a:rPr lang="fr" sz="1300" b="0" i="0" u="none" baseline="0">
                <a:solidFill>
                  <a:srgbClr val="0D0F1A"/>
                </a:solidFill>
                <a:latin typeface="Arial"/>
                <a:cs typeface="Arial"/>
              </a:rPr>
              <a:t>Ce manuel s'appuie sur le cadre européen des compétences entrepreneuriales (EntreComp) comme mécanisme de validation. EntreComp est un cadre idéal en raison de l'accent mis par le projet EYR sur la promotion d'un esprit d'entreprise chez les jeunes adultes afin qu'ils s'engagent dans des initiatives de tourisme durable. Les formateurs peuvent valider les expériences d'apprentissage qu'ils proposent grâce à ce cadre. L'image de la page suivante présente les domaines d'apprentissage du cadre : En action, ressources, idées et opportunités.</a:t>
            </a:r>
            <a:endParaRPr lang="fr" sz="1300" dirty="0">
              <a:latin typeface="Arial"/>
              <a:cs typeface="Arial"/>
            </a:endParaRPr>
          </a:p>
        </p:txBody>
      </p:sp>
      <p:pic>
        <p:nvPicPr>
          <p:cNvPr id="15" name="Picture 14" descr="Shape, rectangle&#10;&#10;Description automatically generated">
            <a:extLst>
              <a:ext uri="{FF2B5EF4-FFF2-40B4-BE49-F238E27FC236}">
                <a16:creationId xmlns:a16="http://schemas.microsoft.com/office/drawing/2014/main" id="{C74F2672-C877-586B-05F1-09CF60CC509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90679" y="1314448"/>
            <a:ext cx="1590674" cy="2352997"/>
          </a:xfrm>
          <a:prstGeom prst="rect">
            <a:avLst/>
          </a:prstGeom>
        </p:spPr>
      </p:pic>
      <p:sp>
        <p:nvSpPr>
          <p:cNvPr id="17" name="TextBox 16">
            <a:extLst>
              <a:ext uri="{FF2B5EF4-FFF2-40B4-BE49-F238E27FC236}">
                <a16:creationId xmlns:a16="http://schemas.microsoft.com/office/drawing/2014/main" id="{256BF721-C7F0-89C7-DB4A-B0760333A7C8}"/>
              </a:ext>
            </a:extLst>
          </p:cNvPr>
          <p:cNvSpPr txBox="1"/>
          <p:nvPr/>
        </p:nvSpPr>
        <p:spPr>
          <a:xfrm>
            <a:off x="4104167" y="1962151"/>
            <a:ext cx="1371600" cy="276999"/>
          </a:xfrm>
          <a:prstGeom prst="rect">
            <a:avLst/>
          </a:prstGeom>
          <a:noFill/>
        </p:spPr>
        <p:txBody>
          <a:bodyPr wrap="square" rtlCol="0">
            <a:spAutoFit/>
          </a:bodyPr>
          <a:lstStyle/>
          <a:p>
            <a:pPr algn="ctr" rtl="0"/>
            <a:r>
              <a:rPr lang="fr" sz="1200" b="1" i="0" u="none" baseline="0">
                <a:solidFill>
                  <a:schemeClr val="bg1"/>
                </a:solidFill>
                <a:latin typeface="Verdana" panose="020B0604030504040204" pitchFamily="34" charset="0"/>
                <a:ea typeface="Verdana" panose="020B0604030504040204" pitchFamily="34" charset="0"/>
                <a:cs typeface="Verdana" panose="020B0604030504040204" pitchFamily="34" charset="0"/>
              </a:rPr>
              <a:t>Section 2</a:t>
            </a:r>
          </a:p>
        </p:txBody>
      </p:sp>
      <p:sp>
        <p:nvSpPr>
          <p:cNvPr id="18" name="TextBox 17">
            <a:extLst>
              <a:ext uri="{FF2B5EF4-FFF2-40B4-BE49-F238E27FC236}">
                <a16:creationId xmlns:a16="http://schemas.microsoft.com/office/drawing/2014/main" id="{D75D31C2-4AA6-0376-03B2-9CFF01C988E7}"/>
              </a:ext>
            </a:extLst>
          </p:cNvPr>
          <p:cNvSpPr txBox="1"/>
          <p:nvPr/>
        </p:nvSpPr>
        <p:spPr>
          <a:xfrm>
            <a:off x="4104166" y="2332407"/>
            <a:ext cx="1371600" cy="276999"/>
          </a:xfrm>
          <a:prstGeom prst="rect">
            <a:avLst/>
          </a:prstGeom>
          <a:noFill/>
        </p:spPr>
        <p:txBody>
          <a:bodyPr wrap="square" rtlCol="0">
            <a:spAutoFit/>
          </a:bodyPr>
          <a:lstStyle/>
          <a:p>
            <a:pPr algn="ctr" rtl="0"/>
            <a:r>
              <a:rPr lang="fr" sz="1200" b="1" i="0" u="none" baseline="0">
                <a:solidFill>
                  <a:schemeClr val="bg1"/>
                </a:solidFill>
                <a:latin typeface="Verdana" panose="020B0604030504040204" pitchFamily="34" charset="0"/>
                <a:ea typeface="Verdana" panose="020B0604030504040204" pitchFamily="34" charset="0"/>
                <a:cs typeface="Verdana" panose="020B0604030504040204" pitchFamily="34" charset="0"/>
              </a:rPr>
              <a:t>La boîte à outils</a:t>
            </a:r>
          </a:p>
        </p:txBody>
      </p:sp>
      <p:pic>
        <p:nvPicPr>
          <p:cNvPr id="20" name="Picture 19" descr="Icon&#10;&#10;Description automatically generated with low confidence">
            <a:extLst>
              <a:ext uri="{FF2B5EF4-FFF2-40B4-BE49-F238E27FC236}">
                <a16:creationId xmlns:a16="http://schemas.microsoft.com/office/drawing/2014/main" id="{FC4BFF1B-0D8A-5317-A870-D61D0822DC7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29286" y="1312856"/>
            <a:ext cx="1659867" cy="2352997"/>
          </a:xfrm>
          <a:prstGeom prst="rect">
            <a:avLst/>
          </a:prstGeom>
        </p:spPr>
      </p:pic>
      <p:sp>
        <p:nvSpPr>
          <p:cNvPr id="21" name="TextBox 20">
            <a:extLst>
              <a:ext uri="{FF2B5EF4-FFF2-40B4-BE49-F238E27FC236}">
                <a16:creationId xmlns:a16="http://schemas.microsoft.com/office/drawing/2014/main" id="{FE546EEA-B805-4B22-32B2-804B23CA0C67}"/>
              </a:ext>
            </a:extLst>
          </p:cNvPr>
          <p:cNvSpPr txBox="1"/>
          <p:nvPr/>
        </p:nvSpPr>
        <p:spPr>
          <a:xfrm>
            <a:off x="5839626" y="1962151"/>
            <a:ext cx="1439186" cy="276999"/>
          </a:xfrm>
          <a:prstGeom prst="rect">
            <a:avLst/>
          </a:prstGeom>
          <a:noFill/>
        </p:spPr>
        <p:txBody>
          <a:bodyPr wrap="square" rtlCol="0">
            <a:spAutoFit/>
          </a:bodyPr>
          <a:lstStyle/>
          <a:p>
            <a:pPr algn="ctr" rtl="0"/>
            <a:r>
              <a:rPr lang="fr" sz="1200" b="1" i="0" u="none" baseline="0">
                <a:solidFill>
                  <a:srgbClr val="00AA8C"/>
                </a:solidFill>
                <a:latin typeface="Verdana" panose="020B0604030504040204" pitchFamily="34" charset="0"/>
                <a:ea typeface="Verdana" panose="020B0604030504040204" pitchFamily="34" charset="0"/>
                <a:cs typeface="Verdana" panose="020B0604030504040204" pitchFamily="34" charset="0"/>
              </a:rPr>
              <a:t>Section</a:t>
            </a:r>
            <a:r>
              <a:rPr lang="fr" sz="1200" b="1" i="0" u="none" baseline="0">
                <a:solidFill>
                  <a:srgbClr val="003954"/>
                </a:solidFill>
                <a:latin typeface="Verdana" panose="020B0604030504040204" pitchFamily="34" charset="0"/>
                <a:ea typeface="Verdana" panose="020B0604030504040204" pitchFamily="34" charset="0"/>
                <a:cs typeface="Verdana" panose="020B0604030504040204" pitchFamily="34" charset="0"/>
              </a:rPr>
              <a:t> </a:t>
            </a:r>
            <a:r>
              <a:rPr lang="fr" sz="1200" b="1" i="0" u="none" baseline="0">
                <a:solidFill>
                  <a:srgbClr val="00AA8C"/>
                </a:solidFill>
                <a:latin typeface="Verdana" panose="020B0604030504040204" pitchFamily="34" charset="0"/>
                <a:ea typeface="Verdana" panose="020B0604030504040204" pitchFamily="34" charset="0"/>
                <a:cs typeface="Verdana" panose="020B0604030504040204" pitchFamily="34" charset="0"/>
              </a:rPr>
              <a:t>3</a:t>
            </a:r>
          </a:p>
        </p:txBody>
      </p:sp>
      <p:sp>
        <p:nvSpPr>
          <p:cNvPr id="22" name="TextBox 21">
            <a:extLst>
              <a:ext uri="{FF2B5EF4-FFF2-40B4-BE49-F238E27FC236}">
                <a16:creationId xmlns:a16="http://schemas.microsoft.com/office/drawing/2014/main" id="{F18E52DA-CA40-BDA5-96B1-BD5F3DEECDE8}"/>
              </a:ext>
            </a:extLst>
          </p:cNvPr>
          <p:cNvSpPr txBox="1"/>
          <p:nvPr/>
        </p:nvSpPr>
        <p:spPr>
          <a:xfrm>
            <a:off x="5839625" y="2350854"/>
            <a:ext cx="1439186" cy="276999"/>
          </a:xfrm>
          <a:prstGeom prst="rect">
            <a:avLst/>
          </a:prstGeom>
          <a:noFill/>
        </p:spPr>
        <p:txBody>
          <a:bodyPr wrap="square" rtlCol="0">
            <a:spAutoFit/>
          </a:bodyPr>
          <a:lstStyle/>
          <a:p>
            <a:pPr algn="ctr" rtl="0"/>
            <a:r>
              <a:rPr lang="fr" sz="1200" b="1" i="0" u="none" baseline="0">
                <a:solidFill>
                  <a:srgbClr val="00AA8C"/>
                </a:solidFill>
                <a:latin typeface="Verdana" panose="020B0604030504040204" pitchFamily="34" charset="0"/>
                <a:ea typeface="Verdana" panose="020B0604030504040204" pitchFamily="34" charset="0"/>
                <a:cs typeface="Verdana" panose="020B0604030504040204" pitchFamily="34" charset="0"/>
              </a:rPr>
              <a:t>Activités</a:t>
            </a:r>
          </a:p>
        </p:txBody>
      </p:sp>
      <p:sp>
        <p:nvSpPr>
          <p:cNvPr id="6" name="Slide Number Placeholder 5">
            <a:extLst>
              <a:ext uri="{FF2B5EF4-FFF2-40B4-BE49-F238E27FC236}">
                <a16:creationId xmlns:a16="http://schemas.microsoft.com/office/drawing/2014/main" id="{934807AC-8E99-3949-8180-503227AFD138}"/>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10</a:t>
            </a:fld>
            <a:endParaRPr lang="fr" spc="10"/>
          </a:p>
        </p:txBody>
      </p:sp>
      <p:pic>
        <p:nvPicPr>
          <p:cNvPr id="14" name="Picture 2" descr="European Youth Roots">
            <a:extLst>
              <a:ext uri="{FF2B5EF4-FFF2-40B4-BE49-F238E27FC236}">
                <a16:creationId xmlns:a16="http://schemas.microsoft.com/office/drawing/2014/main" id="{6B527E3A-5513-944F-82EA-E81C4043DD4A}"/>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extLst>
      <p:ext uri="{BB962C8B-B14F-4D97-AF65-F5344CB8AC3E}">
        <p14:creationId xmlns:p14="http://schemas.microsoft.com/office/powerpoint/2010/main" val="1355666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p:nvPr/>
        </p:nvSpPr>
        <p:spPr>
          <a:xfrm>
            <a:off x="481874" y="7065319"/>
            <a:ext cx="6847840" cy="849848"/>
          </a:xfrm>
          <a:prstGeom prst="rect">
            <a:avLst/>
          </a:prstGeom>
        </p:spPr>
        <p:txBody>
          <a:bodyPr vert="horz" wrap="square" lIns="0" tIns="68580" rIns="0" bIns="0" rtlCol="0">
            <a:spAutoFit/>
          </a:bodyPr>
          <a:lstStyle/>
          <a:p>
            <a:pPr marL="12700" marR="7620" algn="just" rtl="0">
              <a:lnSpc>
                <a:spcPct val="134600"/>
              </a:lnSpc>
              <a:spcBef>
                <a:spcPts val="56"/>
              </a:spcBef>
            </a:pPr>
            <a:r>
              <a:rPr lang="fr" sz="1300" b="0" i="0" u="none" baseline="0">
                <a:solidFill>
                  <a:srgbClr val="0D0F1A"/>
                </a:solidFill>
                <a:latin typeface="Arial"/>
                <a:cs typeface="Arial"/>
              </a:rPr>
              <a:t>Enfin, la section 3 présente des conclusions et des recommandations pour la mise en œuvre d'expériences éducatives sur le tourisme durable, participatif et inclusif grâce à cette boîte à outils.</a:t>
            </a:r>
            <a:endParaRPr lang="fr" sz="1300" dirty="0">
              <a:latin typeface="Arial"/>
              <a:cs typeface="Arial"/>
            </a:endParaRPr>
          </a:p>
        </p:txBody>
      </p:sp>
      <p:sp>
        <p:nvSpPr>
          <p:cNvPr id="17" name="TextBox 16">
            <a:extLst>
              <a:ext uri="{FF2B5EF4-FFF2-40B4-BE49-F238E27FC236}">
                <a16:creationId xmlns:a16="http://schemas.microsoft.com/office/drawing/2014/main" id="{256BF721-C7F0-89C7-DB4A-B0760333A7C8}"/>
              </a:ext>
            </a:extLst>
          </p:cNvPr>
          <p:cNvSpPr txBox="1"/>
          <p:nvPr/>
        </p:nvSpPr>
        <p:spPr>
          <a:xfrm>
            <a:off x="4104167" y="1962151"/>
            <a:ext cx="1371600" cy="276999"/>
          </a:xfrm>
          <a:prstGeom prst="rect">
            <a:avLst/>
          </a:prstGeom>
          <a:noFill/>
        </p:spPr>
        <p:txBody>
          <a:bodyPr wrap="square" rtlCol="0">
            <a:spAutoFit/>
          </a:bodyPr>
          <a:lstStyle/>
          <a:p>
            <a:pPr algn="ctr" rtl="0"/>
            <a:r>
              <a:rPr lang="fr" sz="1200" b="1" i="0" u="none" baseline="0">
                <a:solidFill>
                  <a:schemeClr val="bg1"/>
                </a:solidFill>
                <a:latin typeface="Verdana" panose="020B0604030504040204" pitchFamily="34" charset="0"/>
                <a:ea typeface="Verdana" panose="020B0604030504040204" pitchFamily="34" charset="0"/>
                <a:cs typeface="Verdana" panose="020B0604030504040204" pitchFamily="34" charset="0"/>
              </a:rPr>
              <a:t>Section 2</a:t>
            </a:r>
          </a:p>
        </p:txBody>
      </p:sp>
      <p:sp>
        <p:nvSpPr>
          <p:cNvPr id="18" name="TextBox 17">
            <a:extLst>
              <a:ext uri="{FF2B5EF4-FFF2-40B4-BE49-F238E27FC236}">
                <a16:creationId xmlns:a16="http://schemas.microsoft.com/office/drawing/2014/main" id="{D75D31C2-4AA6-0376-03B2-9CFF01C988E7}"/>
              </a:ext>
            </a:extLst>
          </p:cNvPr>
          <p:cNvSpPr txBox="1"/>
          <p:nvPr/>
        </p:nvSpPr>
        <p:spPr>
          <a:xfrm>
            <a:off x="4104166" y="2332407"/>
            <a:ext cx="1371600" cy="276999"/>
          </a:xfrm>
          <a:prstGeom prst="rect">
            <a:avLst/>
          </a:prstGeom>
          <a:noFill/>
        </p:spPr>
        <p:txBody>
          <a:bodyPr wrap="square" rtlCol="0">
            <a:spAutoFit/>
          </a:bodyPr>
          <a:lstStyle/>
          <a:p>
            <a:pPr algn="ctr" rtl="0"/>
            <a:r>
              <a:rPr lang="fr" sz="1200" b="1" i="0" u="none" baseline="0">
                <a:solidFill>
                  <a:schemeClr val="bg1"/>
                </a:solidFill>
                <a:latin typeface="Verdana" panose="020B0604030504040204" pitchFamily="34" charset="0"/>
                <a:ea typeface="Verdana" panose="020B0604030504040204" pitchFamily="34" charset="0"/>
                <a:cs typeface="Verdana" panose="020B0604030504040204" pitchFamily="34" charset="0"/>
              </a:rPr>
              <a:t>La boîte à outils</a:t>
            </a:r>
          </a:p>
        </p:txBody>
      </p:sp>
      <p:sp>
        <p:nvSpPr>
          <p:cNvPr id="6" name="Slide Number Placeholder 5">
            <a:extLst>
              <a:ext uri="{FF2B5EF4-FFF2-40B4-BE49-F238E27FC236}">
                <a16:creationId xmlns:a16="http://schemas.microsoft.com/office/drawing/2014/main" id="{934807AC-8E99-3949-8180-503227AFD138}"/>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11</a:t>
            </a:fld>
            <a:endParaRPr lang="fr" spc="10"/>
          </a:p>
        </p:txBody>
      </p:sp>
      <p:pic>
        <p:nvPicPr>
          <p:cNvPr id="14" name="Picture 2" descr="European Youth Roots">
            <a:extLst>
              <a:ext uri="{FF2B5EF4-FFF2-40B4-BE49-F238E27FC236}">
                <a16:creationId xmlns:a16="http://schemas.microsoft.com/office/drawing/2014/main" id="{6B527E3A-5513-944F-82EA-E81C4043DD4A}"/>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
        <p:nvSpPr>
          <p:cNvPr id="16" name="object 4">
            <a:extLst>
              <a:ext uri="{FF2B5EF4-FFF2-40B4-BE49-F238E27FC236}">
                <a16:creationId xmlns:a16="http://schemas.microsoft.com/office/drawing/2014/main" id="{DC1922B0-21BA-E34D-B1C8-37A7CFB4248A}"/>
              </a:ext>
            </a:extLst>
          </p:cNvPr>
          <p:cNvSpPr txBox="1"/>
          <p:nvPr/>
        </p:nvSpPr>
        <p:spPr>
          <a:xfrm>
            <a:off x="1977563" y="6328819"/>
            <a:ext cx="4254718" cy="193130"/>
          </a:xfrm>
          <a:prstGeom prst="rect">
            <a:avLst/>
          </a:prstGeom>
        </p:spPr>
        <p:txBody>
          <a:bodyPr vert="horz" wrap="square" lIns="0" tIns="31115" rIns="0" bIns="0" rtlCol="0">
            <a:spAutoFit/>
          </a:bodyPr>
          <a:lstStyle/>
          <a:p>
            <a:pPr marL="97795" rtl="0">
              <a:spcBef>
                <a:spcPts val="539"/>
              </a:spcBef>
            </a:pPr>
            <a:r>
              <a:rPr lang="fr" sz="1051" b="0" i="0" u="none" spc="-25" baseline="0" dirty="0">
                <a:solidFill>
                  <a:srgbClr val="17A29A"/>
                </a:solidFill>
                <a:latin typeface="Microsoft Sans Serif"/>
                <a:cs typeface="Microsoft Sans Serif"/>
              </a:rPr>
              <a:t>Image </a:t>
            </a:r>
            <a:r>
              <a:rPr lang="fr" sz="1051" b="0" i="0" u="none" spc="-105" baseline="0" dirty="0">
                <a:solidFill>
                  <a:srgbClr val="17A29A"/>
                </a:solidFill>
                <a:latin typeface="Microsoft Sans Serif"/>
                <a:cs typeface="Microsoft Sans Serif"/>
              </a:rPr>
              <a:t>1.</a:t>
            </a:r>
            <a:r>
              <a:rPr lang="fr" sz="1051" b="0" i="0" u="none" spc="-29" baseline="0" dirty="0">
                <a:solidFill>
                  <a:srgbClr val="17A29A"/>
                </a:solidFill>
                <a:latin typeface="Microsoft Sans Serif"/>
                <a:cs typeface="Microsoft Sans Serif"/>
              </a:rPr>
              <a:t> </a:t>
            </a:r>
            <a:r>
              <a:rPr lang="fr" sz="1051" b="0" i="0" u="none" spc="-35" baseline="0" dirty="0">
                <a:solidFill>
                  <a:srgbClr val="17A29A"/>
                </a:solidFill>
                <a:latin typeface="Microsoft Sans Serif"/>
                <a:cs typeface="Microsoft Sans Serif"/>
              </a:rPr>
              <a:t>Les domaines</a:t>
            </a:r>
            <a:r>
              <a:rPr lang="fr" sz="1051" b="0" i="0" u="none" spc="-50" baseline="0" dirty="0">
                <a:solidFill>
                  <a:srgbClr val="17A29A"/>
                </a:solidFill>
                <a:latin typeface="Microsoft Sans Serif"/>
                <a:cs typeface="Microsoft Sans Serif"/>
              </a:rPr>
              <a:t> de compétence</a:t>
            </a:r>
            <a:r>
              <a:rPr lang="fr" sz="1051" b="0" i="0" u="none" spc="-29" baseline="0" dirty="0">
                <a:solidFill>
                  <a:srgbClr val="17A29A"/>
                </a:solidFill>
                <a:latin typeface="Microsoft Sans Serif"/>
                <a:cs typeface="Microsoft Sans Serif"/>
              </a:rPr>
              <a:t> d'EntreComp</a:t>
            </a:r>
            <a:r>
              <a:rPr lang="fr" sz="1051" b="0" i="0" u="none" spc="-25" baseline="0" dirty="0">
                <a:solidFill>
                  <a:srgbClr val="17A29A"/>
                </a:solidFill>
                <a:latin typeface="Microsoft Sans Serif"/>
                <a:cs typeface="Microsoft Sans Serif"/>
              </a:rPr>
              <a:t> (Commission</a:t>
            </a:r>
            <a:r>
              <a:rPr lang="fr" sz="1051" b="0" i="0" u="none" spc="-45" baseline="0" dirty="0">
                <a:solidFill>
                  <a:srgbClr val="17A29A"/>
                </a:solidFill>
                <a:latin typeface="Microsoft Sans Serif"/>
                <a:cs typeface="Microsoft Sans Serif"/>
              </a:rPr>
              <a:t> européenne,</a:t>
            </a:r>
            <a:r>
              <a:rPr lang="fr" sz="1051" b="0" i="0" u="none" spc="-20" baseline="0" dirty="0">
                <a:solidFill>
                  <a:srgbClr val="17A29A"/>
                </a:solidFill>
                <a:latin typeface="Microsoft Sans Serif"/>
                <a:cs typeface="Microsoft Sans Serif"/>
              </a:rPr>
              <a:t> 2018).</a:t>
            </a:r>
            <a:r>
              <a:rPr lang="fr" sz="1051" b="0" i="0" u="none" spc="-29" baseline="0" dirty="0">
                <a:solidFill>
                  <a:srgbClr val="17A29A"/>
                </a:solidFill>
                <a:latin typeface="Microsoft Sans Serif"/>
                <a:cs typeface="Microsoft Sans Serif"/>
              </a:rPr>
              <a:t> </a:t>
            </a:r>
            <a:endParaRPr lang="fr" sz="1051" dirty="0">
              <a:latin typeface="Microsoft Sans Serif"/>
              <a:cs typeface="Microsoft Sans Serif"/>
            </a:endParaRPr>
          </a:p>
        </p:txBody>
      </p:sp>
      <p:pic>
        <p:nvPicPr>
          <p:cNvPr id="15" name="Picture 2">
            <a:extLst>
              <a:ext uri="{FF2B5EF4-FFF2-40B4-BE49-F238E27FC236}">
                <a16:creationId xmlns:a16="http://schemas.microsoft.com/office/drawing/2014/main" id="{E68BE923-E842-A94D-8CAC-7757A4F5A3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73" r="573"/>
          <a:stretch/>
        </p:blipFill>
        <p:spPr bwMode="auto">
          <a:xfrm>
            <a:off x="1354260" y="974558"/>
            <a:ext cx="5499811" cy="5197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489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4"/>
            <a:ext cx="7772400" cy="10058400"/>
            <a:chOff x="0" y="-4"/>
            <a:chExt cx="7772400" cy="10058400"/>
          </a:xfrm>
        </p:grpSpPr>
        <p:pic>
          <p:nvPicPr>
            <p:cNvPr id="3" name="object 3"/>
            <p:cNvPicPr/>
            <p:nvPr/>
          </p:nvPicPr>
          <p:blipFill>
            <a:blip r:embed="rId2" cstate="print"/>
            <a:stretch>
              <a:fillRect/>
            </a:stretch>
          </p:blipFill>
          <p:spPr>
            <a:xfrm>
              <a:off x="0" y="571499"/>
              <a:ext cx="7772399" cy="8858249"/>
            </a:xfrm>
            <a:prstGeom prst="rect">
              <a:avLst/>
            </a:prstGeom>
          </p:spPr>
        </p:pic>
        <p:sp>
          <p:nvSpPr>
            <p:cNvPr id="4" name="object 4"/>
            <p:cNvSpPr/>
            <p:nvPr/>
          </p:nvSpPr>
          <p:spPr>
            <a:xfrm>
              <a:off x="0" y="9439270"/>
              <a:ext cx="7772400" cy="619125"/>
            </a:xfrm>
            <a:custGeom>
              <a:avLst/>
              <a:gdLst/>
              <a:ahLst/>
              <a:cxnLst/>
              <a:rect l="l" t="t" r="r" b="b"/>
              <a:pathLst>
                <a:path w="7772400" h="619125">
                  <a:moveTo>
                    <a:pt x="7772399" y="619124"/>
                  </a:moveTo>
                  <a:lnTo>
                    <a:pt x="0" y="619124"/>
                  </a:lnTo>
                  <a:lnTo>
                    <a:pt x="0" y="0"/>
                  </a:lnTo>
                  <a:lnTo>
                    <a:pt x="7772399" y="0"/>
                  </a:lnTo>
                  <a:lnTo>
                    <a:pt x="7772399" y="619124"/>
                  </a:lnTo>
                  <a:close/>
                </a:path>
              </a:pathLst>
            </a:custGeom>
            <a:solidFill>
              <a:srgbClr val="17A29A"/>
            </a:solidFill>
          </p:spPr>
          <p:txBody>
            <a:bodyPr wrap="square" lIns="0" tIns="0" rIns="0" bIns="0" rtlCol="0"/>
            <a:lstStyle/>
            <a:p>
              <a:endParaRPr/>
            </a:p>
          </p:txBody>
        </p:sp>
      </p:grpSp>
      <p:sp>
        <p:nvSpPr>
          <p:cNvPr id="5" name="object 5"/>
          <p:cNvSpPr txBox="1">
            <a:spLocks noGrp="1"/>
          </p:cNvSpPr>
          <p:nvPr>
            <p:ph type="title"/>
          </p:nvPr>
        </p:nvSpPr>
        <p:spPr>
          <a:xfrm>
            <a:off x="939802" y="854079"/>
            <a:ext cx="5292479" cy="1608774"/>
          </a:xfrm>
          <a:prstGeom prst="rect">
            <a:avLst/>
          </a:prstGeom>
        </p:spPr>
        <p:txBody>
          <a:bodyPr vert="horz" wrap="square" lIns="0" tIns="94615" rIns="0" bIns="0" rtlCol="0">
            <a:spAutoFit/>
          </a:bodyPr>
          <a:lstStyle/>
          <a:p>
            <a:pPr marL="12700" marR="5081" algn="l" rtl="0">
              <a:lnSpc>
                <a:spcPts val="5932"/>
              </a:lnSpc>
              <a:spcBef>
                <a:spcPts val="745"/>
              </a:spcBef>
            </a:pPr>
            <a:r>
              <a:rPr lang="fr" sz="5400" b="0" i="0" u="none" spc="585" baseline="0" dirty="0">
                <a:latin typeface="Microsoft Sans Serif" panose="020B0604020202020204" pitchFamily="34" charset="0"/>
                <a:cs typeface="Microsoft Sans Serif" panose="020B0604020202020204" pitchFamily="34" charset="0"/>
              </a:rPr>
              <a:t>Cadre </a:t>
            </a:r>
            <a:r>
              <a:rPr lang="fr" sz="5400" b="0" i="0" u="none" spc="675" baseline="0" dirty="0">
                <a:latin typeface="Microsoft Sans Serif" panose="020B0604020202020204" pitchFamily="34" charset="0"/>
                <a:cs typeface="Microsoft Sans Serif" panose="020B0604020202020204" pitchFamily="34" charset="0"/>
              </a:rPr>
              <a:t>pédagogique</a:t>
            </a:r>
            <a:endParaRPr lang="fr" sz="5400" dirty="0">
              <a:latin typeface="Microsoft Sans Serif" panose="020B0604020202020204" pitchFamily="34" charset="0"/>
              <a:cs typeface="Microsoft Sans Serif" panose="020B0604020202020204" pitchFamily="34" charset="0"/>
            </a:endParaRPr>
          </a:p>
        </p:txBody>
      </p:sp>
      <p:pic>
        <p:nvPicPr>
          <p:cNvPr id="7" name="object 4">
            <a:extLst>
              <a:ext uri="{FF2B5EF4-FFF2-40B4-BE49-F238E27FC236}">
                <a16:creationId xmlns:a16="http://schemas.microsoft.com/office/drawing/2014/main" id="{EE85F808-1602-994B-8E59-5A468E209371}"/>
              </a:ext>
            </a:extLst>
          </p:cNvPr>
          <p:cNvPicPr/>
          <p:nvPr/>
        </p:nvPicPr>
        <p:blipFill>
          <a:blip r:embed="rId3" cstate="print"/>
          <a:stretch>
            <a:fillRect/>
          </a:stretch>
        </p:blipFill>
        <p:spPr>
          <a:xfrm>
            <a:off x="6457949" y="9486900"/>
            <a:ext cx="695325" cy="457199"/>
          </a:xfrm>
          <a:prstGeom prst="rect">
            <a:avLst/>
          </a:prstGeom>
        </p:spPr>
      </p:pic>
      <p:sp>
        <p:nvSpPr>
          <p:cNvPr id="9" name="Slide Number Placeholder 8">
            <a:extLst>
              <a:ext uri="{FF2B5EF4-FFF2-40B4-BE49-F238E27FC236}">
                <a16:creationId xmlns:a16="http://schemas.microsoft.com/office/drawing/2014/main" id="{CEC4BDC3-9781-AA4C-8BB2-37151D2C05FF}"/>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12</a:t>
            </a:fld>
            <a:endParaRPr lang="fr" spc="10"/>
          </a:p>
        </p:txBody>
      </p:sp>
      <p:pic>
        <p:nvPicPr>
          <p:cNvPr id="8" name="Picture 2" descr="European Youth Roots">
            <a:extLst>
              <a:ext uri="{FF2B5EF4-FFF2-40B4-BE49-F238E27FC236}">
                <a16:creationId xmlns:a16="http://schemas.microsoft.com/office/drawing/2014/main" id="{D020F7A9-6CD5-534D-951B-3D9986AAF3B5}"/>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2">
            <a:extLst>
              <a:ext uri="{FF2B5EF4-FFF2-40B4-BE49-F238E27FC236}">
                <a16:creationId xmlns:a16="http://schemas.microsoft.com/office/drawing/2014/main" id="{5630EE5E-0760-BC4F-A80F-71E9546D7C13}"/>
              </a:ext>
            </a:extLst>
          </p:cNvPr>
          <p:cNvSpPr/>
          <p:nvPr/>
        </p:nvSpPr>
        <p:spPr>
          <a:xfrm>
            <a:off x="244251" y="790575"/>
            <a:ext cx="3103787" cy="1615213"/>
          </a:xfrm>
          <a:custGeom>
            <a:avLst/>
            <a:gdLst/>
            <a:ahLst/>
            <a:cxnLst/>
            <a:rect l="l" t="t" r="r" b="b"/>
            <a:pathLst>
              <a:path w="4333875" h="3343275">
                <a:moveTo>
                  <a:pt x="0" y="0"/>
                </a:moveTo>
                <a:lnTo>
                  <a:pt x="4333874" y="0"/>
                </a:lnTo>
                <a:lnTo>
                  <a:pt x="4333874" y="3343274"/>
                </a:lnTo>
                <a:lnTo>
                  <a:pt x="0" y="3343274"/>
                </a:lnTo>
                <a:lnTo>
                  <a:pt x="0" y="0"/>
                </a:lnTo>
                <a:close/>
              </a:path>
            </a:pathLst>
          </a:custGeom>
          <a:solidFill>
            <a:srgbClr val="F1A6A5"/>
          </a:solidFill>
        </p:spPr>
        <p:txBody>
          <a:bodyPr wrap="square" lIns="0" tIns="0" rIns="0" bIns="0" rtlCol="0"/>
          <a:lstStyle/>
          <a:p>
            <a:endParaRPr/>
          </a:p>
        </p:txBody>
      </p:sp>
      <p:grpSp>
        <p:nvGrpSpPr>
          <p:cNvPr id="11" name="object 11"/>
          <p:cNvGrpSpPr/>
          <p:nvPr/>
        </p:nvGrpSpPr>
        <p:grpSpPr>
          <a:xfrm>
            <a:off x="3438523" y="790575"/>
            <a:ext cx="4333875" cy="3371850"/>
            <a:chOff x="3438525" y="790575"/>
            <a:chExt cx="4333875" cy="3371850"/>
          </a:xfrm>
        </p:grpSpPr>
        <p:sp>
          <p:nvSpPr>
            <p:cNvPr id="12" name="object 12"/>
            <p:cNvSpPr/>
            <p:nvPr/>
          </p:nvSpPr>
          <p:spPr>
            <a:xfrm>
              <a:off x="3438525" y="790575"/>
              <a:ext cx="4333875" cy="3343275"/>
            </a:xfrm>
            <a:custGeom>
              <a:avLst/>
              <a:gdLst/>
              <a:ahLst/>
              <a:cxnLst/>
              <a:rect l="l" t="t" r="r" b="b"/>
              <a:pathLst>
                <a:path w="4333875" h="3343275">
                  <a:moveTo>
                    <a:pt x="0" y="0"/>
                  </a:moveTo>
                  <a:lnTo>
                    <a:pt x="4333874" y="0"/>
                  </a:lnTo>
                  <a:lnTo>
                    <a:pt x="4333874" y="3343274"/>
                  </a:lnTo>
                  <a:lnTo>
                    <a:pt x="0" y="3343274"/>
                  </a:lnTo>
                  <a:lnTo>
                    <a:pt x="0" y="0"/>
                  </a:lnTo>
                  <a:close/>
                </a:path>
              </a:pathLst>
            </a:custGeom>
            <a:solidFill>
              <a:srgbClr val="F1A6A5"/>
            </a:solidFill>
          </p:spPr>
          <p:txBody>
            <a:bodyPr wrap="square" lIns="0" tIns="0" rIns="0" bIns="0" rtlCol="0"/>
            <a:lstStyle/>
            <a:p>
              <a:endParaRPr/>
            </a:p>
          </p:txBody>
        </p:sp>
        <p:pic>
          <p:nvPicPr>
            <p:cNvPr id="13" name="object 13"/>
            <p:cNvPicPr/>
            <p:nvPr/>
          </p:nvPicPr>
          <p:blipFill>
            <a:blip r:embed="rId2" cstate="hqprint">
              <a:extLst>
                <a:ext uri="{28A0092B-C50C-407E-A947-70E740481C1C}">
                  <a14:useLocalDpi xmlns:a14="http://schemas.microsoft.com/office/drawing/2010/main"/>
                </a:ext>
              </a:extLst>
            </a:blip>
            <a:stretch>
              <a:fillRect/>
            </a:stretch>
          </p:blipFill>
          <p:spPr>
            <a:xfrm>
              <a:off x="3533774" y="885824"/>
              <a:ext cx="4238624" cy="3276599"/>
            </a:xfrm>
            <a:prstGeom prst="rect">
              <a:avLst/>
            </a:prstGeom>
          </p:spPr>
        </p:pic>
      </p:grpSp>
      <p:sp>
        <p:nvSpPr>
          <p:cNvPr id="14" name="object 14"/>
          <p:cNvSpPr txBox="1"/>
          <p:nvPr/>
        </p:nvSpPr>
        <p:spPr>
          <a:xfrm>
            <a:off x="367393" y="959929"/>
            <a:ext cx="2857501" cy="1276503"/>
          </a:xfrm>
          <a:prstGeom prst="rect">
            <a:avLst/>
          </a:prstGeom>
          <a:noFill/>
        </p:spPr>
        <p:txBody>
          <a:bodyPr vert="horz" wrap="square" lIns="0" tIns="0" rIns="0" bIns="0" rtlCol="0">
            <a:spAutoFit/>
          </a:bodyPr>
          <a:lstStyle/>
          <a:p>
            <a:pPr marL="285764" marR="363873" algn="l" rtl="0">
              <a:lnSpc>
                <a:spcPct val="108000"/>
              </a:lnSpc>
              <a:spcBef>
                <a:spcPts val="790"/>
              </a:spcBef>
            </a:pPr>
            <a:r>
              <a:rPr lang="fr" sz="1600" b="1" i="1" u="none" baseline="0">
                <a:solidFill>
                  <a:srgbClr val="FFFFFF"/>
                </a:solidFill>
                <a:latin typeface="Microsoft Sans Serif" panose="020B0604020202020204" pitchFamily="34" charset="0"/>
                <a:cs typeface="Microsoft Sans Serif" panose="020B0604020202020204" pitchFamily="34" charset="0"/>
              </a:rPr>
              <a:t>« Dis-moi et j'oublie, apprends-moi et je peux me souvenir, implique-moi et j'apprends ».</a:t>
            </a:r>
            <a:endParaRPr lang="fr" sz="1600" i="1" dirty="0">
              <a:latin typeface="Microsoft Sans Serif" panose="020B0604020202020204" pitchFamily="34" charset="0"/>
              <a:cs typeface="Microsoft Sans Serif" panose="020B0604020202020204" pitchFamily="34" charset="0"/>
            </a:endParaRPr>
          </a:p>
          <a:p>
            <a:pPr marL="285764" rtl="0">
              <a:spcBef>
                <a:spcPts val="105"/>
              </a:spcBef>
            </a:pPr>
            <a:r>
              <a:rPr lang="fr" sz="1300" b="1" i="1" u="none" baseline="0">
                <a:solidFill>
                  <a:srgbClr val="FFFFFF"/>
                </a:solidFill>
                <a:latin typeface="Microsoft Sans Serif" panose="020B0604020202020204" pitchFamily="34" charset="0"/>
                <a:cs typeface="Microsoft Sans Serif" panose="020B0604020202020204" pitchFamily="34" charset="0"/>
              </a:rPr>
              <a:t>- Benjamin Franklin</a:t>
            </a:r>
          </a:p>
        </p:txBody>
      </p:sp>
      <p:sp>
        <p:nvSpPr>
          <p:cNvPr id="15" name="object 15"/>
          <p:cNvSpPr txBox="1"/>
          <p:nvPr/>
        </p:nvSpPr>
        <p:spPr>
          <a:xfrm>
            <a:off x="406399" y="2327910"/>
            <a:ext cx="2914015" cy="6952673"/>
          </a:xfrm>
          <a:prstGeom prst="rect">
            <a:avLst/>
          </a:prstGeom>
        </p:spPr>
        <p:txBody>
          <a:bodyPr vert="horz" wrap="square" lIns="0" tIns="167640" rIns="0" bIns="0" rtlCol="0">
            <a:spAutoFit/>
          </a:bodyPr>
          <a:lstStyle/>
          <a:p>
            <a:pPr marL="11113" algn="ctr" rtl="0">
              <a:spcBef>
                <a:spcPts val="1320"/>
              </a:spcBef>
            </a:pPr>
            <a:r>
              <a:rPr lang="fr" sz="2000" b="0" i="0" u="none" baseline="0" dirty="0">
                <a:solidFill>
                  <a:srgbClr val="17A29A"/>
                </a:solidFill>
                <a:latin typeface="Microsoft Sans Serif"/>
                <a:cs typeface="Microsoft Sans Serif"/>
              </a:rPr>
              <a:t>Partie 1 : L'utilisateur final</a:t>
            </a:r>
            <a:endParaRPr lang="fr" sz="2000" dirty="0">
              <a:latin typeface="Microsoft Sans Serif"/>
              <a:cs typeface="Microsoft Sans Serif"/>
            </a:endParaRPr>
          </a:p>
          <a:p>
            <a:pPr marL="555017" rtl="0">
              <a:lnSpc>
                <a:spcPts val="1476"/>
              </a:lnSpc>
              <a:spcBef>
                <a:spcPts val="600"/>
              </a:spcBef>
            </a:pPr>
            <a:r>
              <a:rPr lang="fr" sz="1400" b="0" i="0" u="none" baseline="0" dirty="0">
                <a:solidFill>
                  <a:srgbClr val="17A29A"/>
                </a:solidFill>
                <a:latin typeface="Microsoft Sans Serif"/>
                <a:cs typeface="Microsoft Sans Serif"/>
              </a:rPr>
              <a:t>1.1 Profil des apprenants</a:t>
            </a:r>
            <a:endParaRPr lang="fr" sz="1400" dirty="0">
              <a:latin typeface="Microsoft Sans Serif"/>
              <a:cs typeface="Microsoft Sans Serif"/>
            </a:endParaRPr>
          </a:p>
          <a:p>
            <a:pPr marL="12700" marR="5081" algn="just" rtl="0">
              <a:lnSpc>
                <a:spcPts val="2000"/>
              </a:lnSpc>
              <a:spcBef>
                <a:spcPts val="600"/>
              </a:spcBef>
            </a:pPr>
            <a:r>
              <a:rPr lang="fr" sz="1300" b="0" i="0" u="none" baseline="0" dirty="0">
                <a:solidFill>
                  <a:srgbClr val="080808"/>
                </a:solidFill>
                <a:latin typeface="Arial"/>
                <a:cs typeface="Arial"/>
              </a:rPr>
              <a:t>Le projet European Youth Roots a choisi comme principal groupe cible les jeunes générations désireuses de contribuer à la construction d'une planète plus durable. Ces jeunes ont des idées novatrices et des liens avec l'industrie du tourisme et ont besoin d'outils et de formations pour concrétiser leurs projets.</a:t>
            </a:r>
            <a:r>
              <a:rPr lang="fr" sz="1300" b="0" i="0" u="none" baseline="0" dirty="0">
                <a:solidFill>
                  <a:srgbClr val="090909"/>
                </a:solidFill>
                <a:latin typeface="Arial"/>
                <a:cs typeface="Arial"/>
              </a:rPr>
              <a:t> Les apprenants qui pourraient bénéficier de la boîte à outils de formation proposée dans ce manuel sont les suivants :</a:t>
            </a:r>
          </a:p>
          <a:p>
            <a:pPr marL="12700" marR="5081" algn="just" rtl="0">
              <a:lnSpc>
                <a:spcPts val="2000"/>
              </a:lnSpc>
            </a:pPr>
            <a:endParaRPr lang="fr" sz="1300" dirty="0">
              <a:solidFill>
                <a:srgbClr val="090909"/>
              </a:solidFill>
              <a:latin typeface="Arial"/>
              <a:cs typeface="Arial"/>
            </a:endParaRPr>
          </a:p>
          <a:p>
            <a:pPr marL="298464" marR="5081" indent="-285764" algn="just" rtl="0">
              <a:lnSpc>
                <a:spcPts val="2000"/>
              </a:lnSpc>
              <a:buFont typeface="Wingdings" pitchFamily="2" charset="2"/>
              <a:buChar char="v"/>
            </a:pPr>
            <a:r>
              <a:rPr lang="fr" sz="1300" b="0" i="0" u="none" baseline="0" dirty="0">
                <a:solidFill>
                  <a:srgbClr val="1D1D20"/>
                </a:solidFill>
                <a:latin typeface="Arial"/>
                <a:cs typeface="Arial"/>
              </a:rPr>
              <a:t>Les participants qui suivent un diplôme en tourisme</a:t>
            </a:r>
          </a:p>
          <a:p>
            <a:pPr marL="298464" marR="5081" indent="-285764" algn="just" rtl="0">
              <a:lnSpc>
                <a:spcPts val="2000"/>
              </a:lnSpc>
              <a:buFont typeface="Wingdings" pitchFamily="2" charset="2"/>
              <a:buChar char="v"/>
            </a:pPr>
            <a:r>
              <a:rPr lang="fr" sz="1300" b="0" i="0" u="none" baseline="0" dirty="0">
                <a:solidFill>
                  <a:srgbClr val="1D1D20"/>
                </a:solidFill>
                <a:latin typeface="Arial"/>
                <a:cs typeface="Arial"/>
              </a:rPr>
              <a:t>Les participants étudiant un diplôme/cours en entrepreneuriat</a:t>
            </a:r>
          </a:p>
          <a:p>
            <a:pPr marL="298464" marR="5081" indent="-285764" algn="just" rtl="0">
              <a:lnSpc>
                <a:spcPts val="2000"/>
              </a:lnSpc>
              <a:buFont typeface="Wingdings" pitchFamily="2" charset="2"/>
              <a:buChar char="v"/>
            </a:pPr>
            <a:r>
              <a:rPr lang="fr" sz="1300" b="0" i="0" u="none" baseline="0" dirty="0">
                <a:solidFill>
                  <a:srgbClr val="1D1D20"/>
                </a:solidFill>
                <a:latin typeface="Arial"/>
                <a:cs typeface="Arial"/>
              </a:rPr>
              <a:t>Les jeunes entrepreneurs déjà présents dans le secteur du tourisme</a:t>
            </a:r>
          </a:p>
          <a:p>
            <a:pPr marL="298464" marR="5081" indent="-285764" algn="just" rtl="0">
              <a:lnSpc>
                <a:spcPts val="2000"/>
              </a:lnSpc>
              <a:buFont typeface="Wingdings" pitchFamily="2" charset="2"/>
              <a:buChar char="v"/>
            </a:pPr>
            <a:r>
              <a:rPr lang="fr" sz="1300" b="0" i="0" u="none" baseline="0" dirty="0">
                <a:solidFill>
                  <a:srgbClr val="1D1D20"/>
                </a:solidFill>
                <a:latin typeface="Arial"/>
                <a:cs typeface="Arial"/>
              </a:rPr>
              <a:t>Les jeunes entrepreneurs exploitant déjà une micro-entreprise de tourisme dans le secteur du tourisme durable</a:t>
            </a:r>
            <a:endParaRPr lang="fr" sz="1300" dirty="0">
              <a:latin typeface="Arial"/>
              <a:cs typeface="Arial"/>
            </a:endParaRPr>
          </a:p>
        </p:txBody>
      </p:sp>
      <p:sp>
        <p:nvSpPr>
          <p:cNvPr id="28" name="TextBox 27">
            <a:extLst>
              <a:ext uri="{FF2B5EF4-FFF2-40B4-BE49-F238E27FC236}">
                <a16:creationId xmlns:a16="http://schemas.microsoft.com/office/drawing/2014/main" id="{927B084E-83FF-CF8A-5304-04A332C51AD1}"/>
              </a:ext>
            </a:extLst>
          </p:cNvPr>
          <p:cNvSpPr txBox="1"/>
          <p:nvPr/>
        </p:nvSpPr>
        <p:spPr>
          <a:xfrm>
            <a:off x="3661725" y="4302235"/>
            <a:ext cx="3887473" cy="5246052"/>
          </a:xfrm>
          <a:prstGeom prst="rect">
            <a:avLst/>
          </a:prstGeom>
          <a:noFill/>
        </p:spPr>
        <p:txBody>
          <a:bodyPr wrap="square" rtlCol="0">
            <a:spAutoFit/>
          </a:bodyPr>
          <a:lstStyle/>
          <a:p>
            <a:pPr marL="298814" indent="-285764" algn="just" rtl="0">
              <a:lnSpc>
                <a:spcPct val="135000"/>
              </a:lnSpc>
              <a:buFont typeface="Wingdings" pitchFamily="2" charset="2"/>
              <a:buChar char="v"/>
            </a:pPr>
            <a:r>
              <a:rPr lang="fr" sz="1300" b="0" i="0" u="none" baseline="0">
                <a:latin typeface="Arial" panose="020B0604020202020204" pitchFamily="34" charset="0"/>
                <a:cs typeface="Arial" panose="020B0604020202020204" pitchFamily="34" charset="0"/>
              </a:rPr>
              <a:t>Les jeunes entrepreneurs exploitant déjà une micro-entreprise dans le secteur du tourisme, mais PAS dans le secteur du tourisme durable</a:t>
            </a:r>
          </a:p>
          <a:p>
            <a:pPr marL="298814" indent="-285764" algn="just" rtl="0">
              <a:lnSpc>
                <a:spcPct val="135000"/>
              </a:lnSpc>
              <a:buFont typeface="Wingdings" pitchFamily="2" charset="2"/>
              <a:buChar char="v"/>
            </a:pPr>
            <a:r>
              <a:rPr lang="fr" sz="1300" b="0" i="0" u="none" baseline="0">
                <a:latin typeface="Arial" panose="020B0604020202020204" pitchFamily="34" charset="0"/>
                <a:cs typeface="Arial" panose="020B0604020202020204" pitchFamily="34" charset="0"/>
              </a:rPr>
              <a:t>Les jeunes à la recherche d'un changement de carrière ou d'une plus grande mobilité professionnelle</a:t>
            </a:r>
          </a:p>
          <a:p>
            <a:pPr marL="298814" indent="-285764" algn="just" rtl="0">
              <a:lnSpc>
                <a:spcPct val="135000"/>
              </a:lnSpc>
              <a:buFont typeface="Wingdings" pitchFamily="2" charset="2"/>
              <a:buChar char="v"/>
            </a:pPr>
            <a:r>
              <a:rPr lang="fr" sz="1300" b="0" i="0" u="none" baseline="0">
                <a:latin typeface="Arial" panose="020B0604020202020204" pitchFamily="34" charset="0"/>
                <a:cs typeface="Arial" panose="020B0604020202020204" pitchFamily="34" charset="0"/>
              </a:rPr>
              <a:t>Des entrepreneurs adultes comparables aux jeunes par la voie du transfert</a:t>
            </a:r>
            <a:endParaRPr lang="fr" sz="1300" dirty="0">
              <a:latin typeface="Arial" panose="020B0604020202020204" pitchFamily="34" charset="0"/>
              <a:cs typeface="Arial" panose="020B0604020202020204" pitchFamily="34" charset="0"/>
            </a:endParaRPr>
          </a:p>
          <a:p>
            <a:pPr marL="13050" algn="just" rtl="0">
              <a:lnSpc>
                <a:spcPct val="135000"/>
              </a:lnSpc>
            </a:pPr>
            <a:endParaRPr lang="fr" sz="1350" dirty="0">
              <a:solidFill>
                <a:srgbClr val="17A29A"/>
              </a:solidFill>
              <a:latin typeface="Microsoft Sans Serif"/>
              <a:cs typeface="Microsoft Sans Serif"/>
            </a:endParaRPr>
          </a:p>
          <a:p>
            <a:pPr marL="13050" algn="ctr" rtl="0">
              <a:lnSpc>
                <a:spcPct val="135000"/>
              </a:lnSpc>
            </a:pPr>
            <a:r>
              <a:rPr lang="fr" sz="1400" b="0" i="0" u="none" baseline="0">
                <a:solidFill>
                  <a:srgbClr val="17A29A"/>
                </a:solidFill>
                <a:latin typeface="Microsoft Sans Serif"/>
                <a:cs typeface="Microsoft Sans Serif"/>
              </a:rPr>
              <a:t> 1.2 Profil des secteurs d'apprentissage</a:t>
            </a:r>
          </a:p>
          <a:p>
            <a:pPr marL="13050" algn="just" rtl="0">
              <a:lnSpc>
                <a:spcPct val="135000"/>
              </a:lnSpc>
            </a:pPr>
            <a:r>
              <a:rPr lang="fr" sz="1300" b="0" i="0" u="none" baseline="0">
                <a:solidFill>
                  <a:schemeClr val="tx1"/>
                </a:solidFill>
                <a:latin typeface="Arial" panose="020B0604020202020204" pitchFamily="34" charset="0"/>
                <a:cs typeface="Arial" panose="020B0604020202020204" pitchFamily="34" charset="0"/>
              </a:rPr>
              <a:t>Les apprenants peuvent venir de divers secteurs de l'industrie touristique et d'autres secteurs :</a:t>
            </a:r>
          </a:p>
          <a:p>
            <a:pPr marL="298814" indent="-285764" algn="just" rtl="0">
              <a:lnSpc>
                <a:spcPct val="135000"/>
              </a:lnSpc>
              <a:buFont typeface="Wingdings" pitchFamily="2" charset="2"/>
              <a:buChar char="v"/>
            </a:pPr>
            <a:r>
              <a:rPr lang="fr" sz="1300" b="0" i="0" u="none" baseline="0">
                <a:solidFill>
                  <a:schemeClr val="tx1"/>
                </a:solidFill>
                <a:latin typeface="Arial" panose="020B0604020202020204" pitchFamily="34" charset="0"/>
                <a:cs typeface="Arial" panose="020B0604020202020204" pitchFamily="34" charset="0"/>
              </a:rPr>
              <a:t>Accueil et hébergement</a:t>
            </a:r>
          </a:p>
          <a:p>
            <a:pPr marL="298814" indent="-285764" algn="just" rtl="0">
              <a:lnSpc>
                <a:spcPct val="135000"/>
              </a:lnSpc>
              <a:buFont typeface="Wingdings" pitchFamily="2" charset="2"/>
              <a:buChar char="v"/>
            </a:pPr>
            <a:r>
              <a:rPr lang="fr" sz="1300" b="0" i="0" u="none" baseline="0">
                <a:solidFill>
                  <a:schemeClr val="tx1"/>
                </a:solidFill>
                <a:latin typeface="Arial" panose="020B0604020202020204" pitchFamily="34" charset="0"/>
                <a:cs typeface="Arial" panose="020B0604020202020204" pitchFamily="34" charset="0"/>
              </a:rPr>
              <a:t>Services touristiques</a:t>
            </a:r>
          </a:p>
          <a:p>
            <a:pPr marL="298814" indent="-285764" algn="just" rtl="0">
              <a:lnSpc>
                <a:spcPct val="135000"/>
              </a:lnSpc>
              <a:buFont typeface="Wingdings" pitchFamily="2" charset="2"/>
              <a:buChar char="v"/>
            </a:pPr>
            <a:r>
              <a:rPr lang="fr" sz="1300" b="0" i="0" u="none" baseline="0">
                <a:solidFill>
                  <a:schemeClr val="tx1"/>
                </a:solidFill>
                <a:latin typeface="Arial" panose="020B0604020202020204" pitchFamily="34" charset="0"/>
                <a:cs typeface="Arial" panose="020B0604020202020204" pitchFamily="34" charset="0"/>
              </a:rPr>
              <a:t>Gestion du patrimoine culturel et naturel</a:t>
            </a:r>
          </a:p>
          <a:p>
            <a:pPr marL="298814" indent="-285764" algn="just" rtl="0">
              <a:lnSpc>
                <a:spcPct val="135000"/>
              </a:lnSpc>
              <a:buFont typeface="Wingdings" pitchFamily="2" charset="2"/>
              <a:buChar char="v"/>
            </a:pPr>
            <a:r>
              <a:rPr lang="fr" sz="1300" b="0" i="0" u="none" baseline="0">
                <a:solidFill>
                  <a:schemeClr val="tx1"/>
                </a:solidFill>
                <a:latin typeface="Arial" panose="020B0604020202020204" pitchFamily="34" charset="0"/>
                <a:cs typeface="Arial" panose="020B0604020202020204" pitchFamily="34" charset="0"/>
              </a:rPr>
              <a:t>Services d'orientation</a:t>
            </a:r>
          </a:p>
          <a:p>
            <a:pPr marL="298814" indent="-285764" algn="just" rtl="0">
              <a:lnSpc>
                <a:spcPct val="135000"/>
              </a:lnSpc>
              <a:buFont typeface="Wingdings" pitchFamily="2" charset="2"/>
              <a:buChar char="v"/>
            </a:pPr>
            <a:r>
              <a:rPr lang="fr" sz="1300" b="0" i="0" u="none" baseline="0">
                <a:solidFill>
                  <a:schemeClr val="tx1"/>
                </a:solidFill>
                <a:latin typeface="Arial" panose="020B0604020202020204" pitchFamily="34" charset="0"/>
                <a:cs typeface="Arial" panose="020B0604020202020204" pitchFamily="34" charset="0"/>
              </a:rPr>
              <a:t>Services d'orientation</a:t>
            </a:r>
          </a:p>
          <a:p>
            <a:pPr marL="298814" indent="-285764" algn="just" rtl="0">
              <a:lnSpc>
                <a:spcPct val="135000"/>
              </a:lnSpc>
              <a:buFont typeface="Wingdings" pitchFamily="2" charset="2"/>
              <a:buChar char="v"/>
            </a:pPr>
            <a:r>
              <a:rPr lang="fr" sz="1300" b="0" i="0" u="none" baseline="0">
                <a:solidFill>
                  <a:schemeClr val="tx1"/>
                </a:solidFill>
                <a:latin typeface="Arial" panose="020B0604020202020204" pitchFamily="34" charset="0"/>
                <a:cs typeface="Arial" panose="020B0604020202020204" pitchFamily="34" charset="0"/>
              </a:rPr>
              <a:t>Restauration, alimentation et boissons </a:t>
            </a:r>
          </a:p>
          <a:p>
            <a:pPr marL="13050" algn="just" rtl="0">
              <a:lnSpc>
                <a:spcPct val="135000"/>
              </a:lnSpc>
            </a:pPr>
            <a:endParaRPr lang="fr" sz="1400" dirty="0">
              <a:latin typeface="Microsoft Sans Serif"/>
              <a:cs typeface="Microsoft Sans Serif"/>
            </a:endParaRPr>
          </a:p>
          <a:p>
            <a:pPr marL="13050" algn="just" rtl="0">
              <a:lnSpc>
                <a:spcPct val="135000"/>
              </a:lnSpc>
            </a:pPr>
            <a:endParaRPr lang="fr" sz="13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94D7637-1D61-C440-8915-41FE68A2B6D9}"/>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13</a:t>
            </a:fld>
            <a:endParaRPr lang="fr" spc="10"/>
          </a:p>
        </p:txBody>
      </p:sp>
      <p:pic>
        <p:nvPicPr>
          <p:cNvPr id="16" name="Picture 2" descr="European Youth Roots">
            <a:extLst>
              <a:ext uri="{FF2B5EF4-FFF2-40B4-BE49-F238E27FC236}">
                <a16:creationId xmlns:a16="http://schemas.microsoft.com/office/drawing/2014/main" id="{20486CF9-09E6-F741-B599-CD4CB42DBADD}"/>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82602" y="4635499"/>
            <a:ext cx="6849745" cy="4793363"/>
          </a:xfrm>
          <a:prstGeom prst="rect">
            <a:avLst/>
          </a:prstGeom>
        </p:spPr>
        <p:txBody>
          <a:bodyPr vert="horz" wrap="square" lIns="0" tIns="12700" rIns="0" bIns="0" rtlCol="0">
            <a:spAutoFit/>
          </a:bodyPr>
          <a:lstStyle/>
          <a:p>
            <a:pPr marL="21590" algn="l" rtl="0">
              <a:spcBef>
                <a:spcPts val="100"/>
              </a:spcBef>
            </a:pPr>
            <a:r>
              <a:rPr lang="fr" sz="2250" b="0" i="0" u="none" baseline="0" dirty="0">
                <a:solidFill>
                  <a:srgbClr val="17A29A"/>
                </a:solidFill>
                <a:latin typeface="Microsoft Sans Serif"/>
                <a:cs typeface="Microsoft Sans Serif"/>
              </a:rPr>
              <a:t>Partie 2 - Les voies d'apprentissage</a:t>
            </a:r>
            <a:endParaRPr lang="fr" sz="2250" dirty="0">
              <a:latin typeface="Microsoft Sans Serif"/>
              <a:cs typeface="Microsoft Sans Serif"/>
            </a:endParaRPr>
          </a:p>
          <a:p>
            <a:pPr marL="31117" algn="just" rtl="0">
              <a:spcBef>
                <a:spcPts val="1440"/>
              </a:spcBef>
            </a:pPr>
            <a:r>
              <a:rPr lang="fr" sz="1400" b="0" i="0" u="none" baseline="0" dirty="0">
                <a:solidFill>
                  <a:srgbClr val="17A29A"/>
                </a:solidFill>
                <a:latin typeface="Microsoft Sans Serif"/>
                <a:cs typeface="Microsoft Sans Serif"/>
              </a:rPr>
              <a:t>2.1 Les environnements d'apprentissage</a:t>
            </a:r>
            <a:endParaRPr lang="fr" sz="1400" dirty="0">
              <a:latin typeface="Microsoft Sans Serif"/>
              <a:cs typeface="Microsoft Sans Serif"/>
            </a:endParaRPr>
          </a:p>
          <a:p>
            <a:pPr marL="12700" marR="5081" algn="just" rtl="0">
              <a:lnSpc>
                <a:spcPts val="2000"/>
              </a:lnSpc>
              <a:spcBef>
                <a:spcPts val="380"/>
              </a:spcBef>
            </a:pPr>
            <a:r>
              <a:rPr lang="fr" sz="1300" b="0" i="0" u="none" baseline="0" dirty="0">
                <a:solidFill>
                  <a:srgbClr val="030304"/>
                </a:solidFill>
                <a:latin typeface="Arial"/>
                <a:cs typeface="Arial"/>
              </a:rPr>
              <a:t>L'environnement d'apprentissage familier pour les thèmes du tourisme et de l'entrepreneuriat durables, participatifs et inclusifs est un cadre formel. Cependant, ce manuel et les ressources et matériels produits par le projet European Youth Roots visent à compléter l'enseignement formel en formant des centres d'entrepreneuriat dans des cadres non formels. Le but est de jeter un pont entre l'éducation formelle et non formelle. Par conséquent, le manuel peut contribuer à faciliter les ateliers et les formations organisés par les organisations liées au tourisme, les organismes de conseil, les organisations de soutien et les incubateurs. Néanmoins, les outils proposés ici ne sont pas exclusifs aux scénarios d'éducation non formelle. Les établissements d'enseignement formel peuvent les utiliser en tant que tels</a:t>
            </a:r>
          </a:p>
          <a:p>
            <a:pPr marL="12700" algn="just" rtl="0">
              <a:spcBef>
                <a:spcPts val="150"/>
              </a:spcBef>
            </a:pPr>
            <a:r>
              <a:rPr lang="fr" sz="1400" b="0" i="0" u="none" baseline="0" dirty="0">
                <a:solidFill>
                  <a:srgbClr val="17A29A"/>
                </a:solidFill>
                <a:latin typeface="Microsoft Sans Serif"/>
                <a:cs typeface="Microsoft Sans Serif"/>
              </a:rPr>
              <a:t>2.2 Validation de l'apprentissage</a:t>
            </a:r>
          </a:p>
          <a:p>
            <a:pPr marL="12700" algn="just" rtl="0">
              <a:lnSpc>
                <a:spcPct val="150000"/>
              </a:lnSpc>
              <a:spcBef>
                <a:spcPts val="100"/>
              </a:spcBef>
            </a:pPr>
            <a:r>
              <a:rPr lang="fr" sz="1300" b="0" i="0" u="none" baseline="0" dirty="0">
                <a:solidFill>
                  <a:srgbClr val="030304"/>
                </a:solidFill>
                <a:latin typeface="Arial"/>
                <a:cs typeface="Arial"/>
              </a:rPr>
              <a:t>Les manuels et le matériel du projet European Youth Roots seront évalués à l'aide du cadre européen des certifications (CEC) afin de rendre les ressources du EYR lisibles dans toute l'Europe.</a:t>
            </a:r>
          </a:p>
          <a:p>
            <a:pPr marL="12700" marR="5081" algn="just" rtl="0">
              <a:lnSpc>
                <a:spcPct val="153800"/>
              </a:lnSpc>
            </a:pPr>
            <a:endParaRPr lang="fr" sz="1300" dirty="0">
              <a:latin typeface="Arial"/>
              <a:cs typeface="Arial"/>
            </a:endParaRPr>
          </a:p>
        </p:txBody>
      </p:sp>
      <p:pic>
        <p:nvPicPr>
          <p:cNvPr id="6" name="object 6"/>
          <p:cNvPicPr/>
          <p:nvPr/>
        </p:nvPicPr>
        <p:blipFill>
          <a:blip r:embed="rId2" cstate="hqprint">
            <a:extLst>
              <a:ext uri="{28A0092B-C50C-407E-A947-70E740481C1C}">
                <a14:useLocalDpi xmlns:a14="http://schemas.microsoft.com/office/drawing/2010/main"/>
              </a:ext>
            </a:extLst>
          </a:blip>
          <a:stretch>
            <a:fillRect/>
          </a:stretch>
        </p:blipFill>
        <p:spPr>
          <a:xfrm>
            <a:off x="1095375" y="781049"/>
            <a:ext cx="5657849" cy="3705224"/>
          </a:xfrm>
          <a:prstGeom prst="rect">
            <a:avLst/>
          </a:prstGeom>
        </p:spPr>
      </p:pic>
      <p:sp>
        <p:nvSpPr>
          <p:cNvPr id="5" name="Slide Number Placeholder 4">
            <a:extLst>
              <a:ext uri="{FF2B5EF4-FFF2-40B4-BE49-F238E27FC236}">
                <a16:creationId xmlns:a16="http://schemas.microsoft.com/office/drawing/2014/main" id="{925DCBB8-196E-6446-987A-C57ED441EC56}"/>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14</a:t>
            </a:fld>
            <a:endParaRPr lang="fr" spc="10"/>
          </a:p>
        </p:txBody>
      </p:sp>
      <p:pic>
        <p:nvPicPr>
          <p:cNvPr id="7" name="Picture 2" descr="European Youth Roots">
            <a:extLst>
              <a:ext uri="{FF2B5EF4-FFF2-40B4-BE49-F238E27FC236}">
                <a16:creationId xmlns:a16="http://schemas.microsoft.com/office/drawing/2014/main" id="{4D061697-5F58-BB47-9AEC-75264E26E025}"/>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63550" y="678266"/>
            <a:ext cx="6850380" cy="4594528"/>
          </a:xfrm>
          <a:prstGeom prst="rect">
            <a:avLst/>
          </a:prstGeom>
        </p:spPr>
        <p:txBody>
          <a:bodyPr vert="horz" wrap="square" lIns="0" tIns="12065" rIns="0" bIns="0" rtlCol="0">
            <a:spAutoFit/>
          </a:bodyPr>
          <a:lstStyle/>
          <a:p>
            <a:pPr marL="12700" marR="5081" algn="just" rtl="0">
              <a:lnSpc>
                <a:spcPct val="153800"/>
              </a:lnSpc>
              <a:spcBef>
                <a:spcPts val="95"/>
              </a:spcBef>
            </a:pPr>
            <a:r>
              <a:rPr lang="fr" sz="1300" b="0" i="0" u="none" baseline="0">
                <a:solidFill>
                  <a:srgbClr val="090909"/>
                </a:solidFill>
                <a:latin typeface="Arial"/>
                <a:cs typeface="Arial"/>
              </a:rPr>
              <a:t>En outre, chaque outil fourni dans le manuel sera validé à l'aide du cadre européen des compétences entrepreneuriales (EntreComp). Grâce à ce cadre, les formateurs peuvent évaluer si les outils qu'ils utilisent favorisent un état d'esprit entrepreneurial chez leurs participants. Le cadre EntreComp « offre une description complète des connaissances, des compétences et des attitudes dont les gens ont besoin pour avoir l'esprit d'entreprise et créer une valeur financière, culturelle ou sociale pour les autres. » (Commission européenne, 2018). EntreComp identifie les compétences dans les domaines « Ressources », « En action » et « Idées et opportunités » (Commission européenne, 2018). Il s'agit d'un outil de validation précieux pour évaluer l'esprit d'entreprise et d'une source de soutien pour les formateurs et les éducateurs qui souhaitent enseigner à leurs participants un état d'esprit et des compétences entrepreneuriales. En outre, les formateurs peuvent se référer aux compétences d'EntreComp pour faire prendre conscience à leurs participants des compétences entrepreneuriales qu'ils ont acquises au cours de leurs expériences éducatives. Les activités présentées dans ce manuel utiliseront le cadre et les tableaux détaillant la description de chaque compétence. Le cadre est présenté dans les images des pages suivantes et peut être consulté directement </a:t>
            </a:r>
            <a:r>
              <a:rPr lang="fr" sz="1300" b="0" i="0" u="none" baseline="0">
                <a:solidFill>
                  <a:schemeClr val="tx1"/>
                </a:solidFill>
                <a:latin typeface="Arial"/>
                <a:cs typeface="Arial"/>
                <a:hlinkClick r:id="rId2">
                  <a:extLst>
                    <a:ext uri="{A12FA001-AC4F-418D-AE19-62706E023703}">
                      <ahyp:hlinkClr xmlns:ahyp="http://schemas.microsoft.com/office/drawing/2018/hyperlinkcolor" val="tx"/>
                    </a:ext>
                  </a:extLst>
                </a:hlinkClick>
              </a:rPr>
              <a:t>ici</a:t>
            </a:r>
            <a:r>
              <a:rPr lang="fr" sz="1300" b="0" i="0" u="none" baseline="0">
                <a:solidFill>
                  <a:srgbClr val="090909"/>
                </a:solidFill>
                <a:latin typeface="Arial"/>
                <a:cs typeface="Arial"/>
              </a:rPr>
              <a:t>.</a:t>
            </a:r>
            <a:endParaRPr lang="fr" sz="1300" dirty="0">
              <a:latin typeface="Arial"/>
              <a:cs typeface="Arial"/>
            </a:endParaRPr>
          </a:p>
        </p:txBody>
      </p:sp>
      <p:sp>
        <p:nvSpPr>
          <p:cNvPr id="7" name="Slide Number Placeholder 6">
            <a:extLst>
              <a:ext uri="{FF2B5EF4-FFF2-40B4-BE49-F238E27FC236}">
                <a16:creationId xmlns:a16="http://schemas.microsoft.com/office/drawing/2014/main" id="{ECDE7A87-80D3-7643-AC31-2D5BE8446508}"/>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15</a:t>
            </a:fld>
            <a:endParaRPr lang="fr" spc="10"/>
          </a:p>
        </p:txBody>
      </p:sp>
      <p:pic>
        <p:nvPicPr>
          <p:cNvPr id="6" name="Picture 2" descr="European Youth Roots">
            <a:extLst>
              <a:ext uri="{FF2B5EF4-FFF2-40B4-BE49-F238E27FC236}">
                <a16:creationId xmlns:a16="http://schemas.microsoft.com/office/drawing/2014/main" id="{93069D9C-5D0D-2647-8C0F-4C1E870FC9D7}"/>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86C0A0B-B907-374D-8105-789013FA8069}"/>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16</a:t>
            </a:fld>
            <a:endParaRPr lang="fr" spc="10"/>
          </a:p>
        </p:txBody>
      </p:sp>
      <p:pic>
        <p:nvPicPr>
          <p:cNvPr id="6" name="Picture 2" descr="European Youth Roots">
            <a:extLst>
              <a:ext uri="{FF2B5EF4-FFF2-40B4-BE49-F238E27FC236}">
                <a16:creationId xmlns:a16="http://schemas.microsoft.com/office/drawing/2014/main" id="{F824C7CE-305F-024B-9231-B0D0A8DD6DFC}"/>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pic>
        <p:nvPicPr>
          <p:cNvPr id="8" name="object 3">
            <a:extLst>
              <a:ext uri="{FF2B5EF4-FFF2-40B4-BE49-F238E27FC236}">
                <a16:creationId xmlns:a16="http://schemas.microsoft.com/office/drawing/2014/main" id="{7D9E9CDA-48D2-5546-8948-60FAA47CE19D}"/>
              </a:ext>
            </a:extLst>
          </p:cNvPr>
          <p:cNvPicPr/>
          <p:nvPr/>
        </p:nvPicPr>
        <p:blipFill>
          <a:blip r:embed="rId3">
            <a:extLst>
              <a:ext uri="{28A0092B-C50C-407E-A947-70E740481C1C}">
                <a14:useLocalDpi xmlns:a14="http://schemas.microsoft.com/office/drawing/2010/main" val="0"/>
              </a:ext>
            </a:extLst>
          </a:blip>
          <a:srcRect/>
          <a:stretch/>
        </p:blipFill>
        <p:spPr>
          <a:xfrm>
            <a:off x="111685" y="689871"/>
            <a:ext cx="7549029" cy="4402015"/>
          </a:xfrm>
          <a:prstGeom prst="rect">
            <a:avLst/>
          </a:prstGeom>
        </p:spPr>
      </p:pic>
      <p:sp>
        <p:nvSpPr>
          <p:cNvPr id="9" name="object 4">
            <a:extLst>
              <a:ext uri="{FF2B5EF4-FFF2-40B4-BE49-F238E27FC236}">
                <a16:creationId xmlns:a16="http://schemas.microsoft.com/office/drawing/2014/main" id="{92A47D98-C88C-A844-8B32-A84CB192036E}"/>
              </a:ext>
            </a:extLst>
          </p:cNvPr>
          <p:cNvSpPr txBox="1"/>
          <p:nvPr/>
        </p:nvSpPr>
        <p:spPr>
          <a:xfrm>
            <a:off x="314157" y="5096729"/>
            <a:ext cx="7331315" cy="313547"/>
          </a:xfrm>
          <a:prstGeom prst="rect">
            <a:avLst/>
          </a:prstGeom>
        </p:spPr>
        <p:txBody>
          <a:bodyPr vert="horz" wrap="square" lIns="0" tIns="31115" rIns="0" bIns="0" rtlCol="0">
            <a:spAutoFit/>
          </a:bodyPr>
          <a:lstStyle/>
          <a:p>
            <a:pPr marL="12700" marR="5081" rtl="0">
              <a:lnSpc>
                <a:spcPts val="1130"/>
              </a:lnSpc>
              <a:spcBef>
                <a:spcPts val="245"/>
              </a:spcBef>
            </a:pPr>
            <a:r>
              <a:rPr lang="fr" sz="1051" b="0" i="0" u="none" baseline="0" dirty="0">
                <a:solidFill>
                  <a:srgbClr val="17A29A"/>
                </a:solidFill>
                <a:latin typeface="Microsoft Sans Serif"/>
                <a:cs typeface="Microsoft Sans Serif"/>
              </a:rPr>
              <a:t>Image 2. Tableau du cadre EntreComp sur les compétences pour le domaine « Idées et opportunités » (Commission européenne, 2018).</a:t>
            </a:r>
            <a:endParaRPr lang="fr" sz="1051" dirty="0">
              <a:latin typeface="Microsoft Sans Serif"/>
              <a:cs typeface="Microsoft Sans Serif"/>
            </a:endParaRPr>
          </a:p>
        </p:txBody>
      </p:sp>
      <p:pic>
        <p:nvPicPr>
          <p:cNvPr id="10" name="object 2">
            <a:extLst>
              <a:ext uri="{FF2B5EF4-FFF2-40B4-BE49-F238E27FC236}">
                <a16:creationId xmlns:a16="http://schemas.microsoft.com/office/drawing/2014/main" id="{03AB1833-43C9-4547-AC7B-CA234846F21F}"/>
              </a:ext>
            </a:extLst>
          </p:cNvPr>
          <p:cNvPicPr/>
          <p:nvPr/>
        </p:nvPicPr>
        <p:blipFill>
          <a:blip r:embed="rId4">
            <a:extLst>
              <a:ext uri="{28A0092B-C50C-407E-A947-70E740481C1C}">
                <a14:useLocalDpi xmlns:a14="http://schemas.microsoft.com/office/drawing/2010/main" val="0"/>
              </a:ext>
            </a:extLst>
          </a:blip>
          <a:srcRect l="23" r="23"/>
          <a:stretch/>
        </p:blipFill>
        <p:spPr>
          <a:xfrm>
            <a:off x="111685" y="5506652"/>
            <a:ext cx="7549030" cy="3804815"/>
          </a:xfrm>
          <a:prstGeom prst="rect">
            <a:avLst/>
          </a:prstGeom>
        </p:spPr>
      </p:pic>
      <p:sp>
        <p:nvSpPr>
          <p:cNvPr id="11" name="object 3">
            <a:extLst>
              <a:ext uri="{FF2B5EF4-FFF2-40B4-BE49-F238E27FC236}">
                <a16:creationId xmlns:a16="http://schemas.microsoft.com/office/drawing/2014/main" id="{6F7CC7D9-F9D1-2149-9FE5-0CA899A1C4B5}"/>
              </a:ext>
            </a:extLst>
          </p:cNvPr>
          <p:cNvSpPr txBox="1"/>
          <p:nvPr/>
        </p:nvSpPr>
        <p:spPr>
          <a:xfrm>
            <a:off x="314157" y="9233308"/>
            <a:ext cx="6466840" cy="174535"/>
          </a:xfrm>
          <a:prstGeom prst="rect">
            <a:avLst/>
          </a:prstGeom>
        </p:spPr>
        <p:txBody>
          <a:bodyPr vert="horz" wrap="square" lIns="0" tIns="12700" rIns="0" bIns="0" rtlCol="0">
            <a:spAutoFit/>
          </a:bodyPr>
          <a:lstStyle/>
          <a:p>
            <a:pPr marL="12700" rtl="0">
              <a:spcBef>
                <a:spcPts val="100"/>
              </a:spcBef>
            </a:pPr>
            <a:r>
              <a:rPr lang="fr" sz="1051" b="0" i="0" u="none" spc="-25" baseline="0">
                <a:solidFill>
                  <a:srgbClr val="17A29A"/>
                </a:solidFill>
                <a:latin typeface="Microsoft Sans Serif"/>
                <a:cs typeface="Microsoft Sans Serif"/>
              </a:rPr>
              <a:t>Image </a:t>
            </a:r>
            <a:r>
              <a:rPr lang="fr" sz="1051" b="0" i="0" u="none" spc="-65" baseline="0">
                <a:solidFill>
                  <a:srgbClr val="17A29A"/>
                </a:solidFill>
                <a:latin typeface="Microsoft Sans Serif"/>
                <a:cs typeface="Microsoft Sans Serif"/>
              </a:rPr>
              <a:t>3.</a:t>
            </a:r>
            <a:r>
              <a:rPr lang="fr" sz="1051" b="0" i="0" u="none" spc="-25" baseline="0">
                <a:solidFill>
                  <a:srgbClr val="17A29A"/>
                </a:solidFill>
                <a:latin typeface="Microsoft Sans Serif"/>
                <a:cs typeface="Microsoft Sans Serif"/>
              </a:rPr>
              <a:t> </a:t>
            </a:r>
            <a:r>
              <a:rPr lang="fr" sz="1051" b="0" i="0" u="none" spc="-45" baseline="0">
                <a:solidFill>
                  <a:srgbClr val="17A29A"/>
                </a:solidFill>
                <a:latin typeface="Microsoft Sans Serif"/>
                <a:cs typeface="Microsoft Sans Serif"/>
              </a:rPr>
              <a:t>Tableau du cadre</a:t>
            </a:r>
            <a:r>
              <a:rPr lang="fr" sz="1051" b="0" i="0" u="none" spc="-20" baseline="0">
                <a:solidFill>
                  <a:srgbClr val="17A29A"/>
                </a:solidFill>
                <a:latin typeface="Microsoft Sans Serif"/>
                <a:cs typeface="Microsoft Sans Serif"/>
              </a:rPr>
              <a:t> EntreComp sur</a:t>
            </a:r>
            <a:r>
              <a:rPr lang="fr" sz="1051" b="0" i="0" u="none" spc="-35" baseline="0">
                <a:solidFill>
                  <a:srgbClr val="17A29A"/>
                </a:solidFill>
                <a:latin typeface="Microsoft Sans Serif"/>
                <a:cs typeface="Microsoft Sans Serif"/>
              </a:rPr>
              <a:t> les</a:t>
            </a:r>
            <a:r>
              <a:rPr lang="fr" sz="1051" b="0" i="0" u="none" spc="-56" baseline="0">
                <a:solidFill>
                  <a:srgbClr val="17A29A"/>
                </a:solidFill>
                <a:latin typeface="Microsoft Sans Serif"/>
                <a:cs typeface="Microsoft Sans Serif"/>
              </a:rPr>
              <a:t> compétences</a:t>
            </a:r>
            <a:r>
              <a:rPr lang="fr" sz="1051" b="0" i="0" u="none" baseline="0">
                <a:solidFill>
                  <a:srgbClr val="17A29A"/>
                </a:solidFill>
                <a:latin typeface="Microsoft Sans Serif"/>
                <a:cs typeface="Microsoft Sans Serif"/>
              </a:rPr>
              <a:t> pour</a:t>
            </a:r>
            <a:r>
              <a:rPr lang="fr" sz="1051" b="0" i="0" u="none" spc="-20" baseline="0">
                <a:solidFill>
                  <a:srgbClr val="17A29A"/>
                </a:solidFill>
                <a:latin typeface="Microsoft Sans Serif"/>
                <a:cs typeface="Microsoft Sans Serif"/>
              </a:rPr>
              <a:t> le</a:t>
            </a:r>
            <a:r>
              <a:rPr lang="fr" sz="1051" b="0" i="0" u="none" spc="-29" baseline="0">
                <a:solidFill>
                  <a:srgbClr val="17A29A"/>
                </a:solidFill>
                <a:latin typeface="Microsoft Sans Serif"/>
                <a:cs typeface="Microsoft Sans Serif"/>
              </a:rPr>
              <a:t> domaine</a:t>
            </a:r>
            <a:r>
              <a:rPr lang="fr" sz="1051" b="0" i="0" u="none" baseline="0">
                <a:solidFill>
                  <a:srgbClr val="17A29A"/>
                </a:solidFill>
                <a:latin typeface="Microsoft Sans Serif"/>
                <a:cs typeface="Microsoft Sans Serif"/>
              </a:rPr>
              <a:t> des</a:t>
            </a:r>
            <a:r>
              <a:rPr lang="fr" sz="1051" b="0" i="0" u="none" spc="-35" baseline="0">
                <a:solidFill>
                  <a:srgbClr val="17A29A"/>
                </a:solidFill>
                <a:latin typeface="Microsoft Sans Serif"/>
                <a:cs typeface="Microsoft Sans Serif"/>
              </a:rPr>
              <a:t> « ressources »</a:t>
            </a:r>
            <a:r>
              <a:rPr lang="fr" sz="1051" b="0" i="0" u="none" spc="-25" baseline="0">
                <a:solidFill>
                  <a:srgbClr val="17A29A"/>
                </a:solidFill>
                <a:latin typeface="Microsoft Sans Serif"/>
                <a:cs typeface="Microsoft Sans Serif"/>
              </a:rPr>
              <a:t> (Commission</a:t>
            </a:r>
            <a:r>
              <a:rPr lang="fr" sz="1051" b="0" i="0" u="none" spc="-45" baseline="0">
                <a:solidFill>
                  <a:srgbClr val="17A29A"/>
                </a:solidFill>
                <a:latin typeface="Microsoft Sans Serif"/>
                <a:cs typeface="Microsoft Sans Serif"/>
              </a:rPr>
              <a:t> européenne,</a:t>
            </a:r>
            <a:r>
              <a:rPr lang="fr" sz="1051" b="0" i="0" u="none" spc="-10" baseline="0">
                <a:solidFill>
                  <a:srgbClr val="17A29A"/>
                </a:solidFill>
                <a:latin typeface="Microsoft Sans Serif"/>
                <a:cs typeface="Microsoft Sans Serif"/>
              </a:rPr>
              <a:t> 2018).</a:t>
            </a:r>
            <a:endParaRPr lang="fr" sz="1051" dirty="0">
              <a:latin typeface="Microsoft Sans Serif"/>
              <a:cs typeface="Microsoft Sans Serif"/>
            </a:endParaRPr>
          </a:p>
        </p:txBody>
      </p:sp>
    </p:spTree>
    <p:extLst>
      <p:ext uri="{BB962C8B-B14F-4D97-AF65-F5344CB8AC3E}">
        <p14:creationId xmlns:p14="http://schemas.microsoft.com/office/powerpoint/2010/main" val="2199126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a:extLst>
              <a:ext uri="{28A0092B-C50C-407E-A947-70E740481C1C}">
                <a14:useLocalDpi xmlns:a14="http://schemas.microsoft.com/office/drawing/2010/main" val="0"/>
              </a:ext>
            </a:extLst>
          </a:blip>
          <a:srcRect t="258" b="258"/>
          <a:stretch/>
        </p:blipFill>
        <p:spPr>
          <a:xfrm>
            <a:off x="5192" y="885263"/>
            <a:ext cx="7767208" cy="4143937"/>
          </a:xfrm>
          <a:prstGeom prst="rect">
            <a:avLst/>
          </a:prstGeom>
        </p:spPr>
      </p:pic>
      <p:sp>
        <p:nvSpPr>
          <p:cNvPr id="4" name="object 4"/>
          <p:cNvSpPr txBox="1"/>
          <p:nvPr/>
        </p:nvSpPr>
        <p:spPr>
          <a:xfrm>
            <a:off x="237957" y="5029200"/>
            <a:ext cx="6543040" cy="336246"/>
          </a:xfrm>
          <a:prstGeom prst="rect">
            <a:avLst/>
          </a:prstGeom>
        </p:spPr>
        <p:txBody>
          <a:bodyPr vert="horz" wrap="square" lIns="0" tIns="12700" rIns="0" bIns="0" rtlCol="0">
            <a:spAutoFit/>
          </a:bodyPr>
          <a:lstStyle/>
          <a:p>
            <a:pPr marL="12700" rtl="0">
              <a:spcBef>
                <a:spcPts val="100"/>
              </a:spcBef>
            </a:pPr>
            <a:r>
              <a:rPr lang="fr" sz="1051" b="0" i="0" u="none" spc="-25" baseline="0" dirty="0">
                <a:solidFill>
                  <a:srgbClr val="17A29A"/>
                </a:solidFill>
                <a:latin typeface="Microsoft Sans Serif"/>
                <a:cs typeface="Microsoft Sans Serif"/>
              </a:rPr>
              <a:t>Image </a:t>
            </a:r>
            <a:r>
              <a:rPr lang="fr" sz="1051" b="0" i="0" u="none" spc="-29" baseline="0" dirty="0">
                <a:solidFill>
                  <a:srgbClr val="17A29A"/>
                </a:solidFill>
                <a:latin typeface="Microsoft Sans Serif"/>
                <a:cs typeface="Microsoft Sans Serif"/>
              </a:rPr>
              <a:t>4. </a:t>
            </a:r>
            <a:r>
              <a:rPr lang="fr" sz="1051" b="0" i="0" u="none" spc="-45" baseline="0" dirty="0">
                <a:solidFill>
                  <a:srgbClr val="17A29A"/>
                </a:solidFill>
                <a:latin typeface="Microsoft Sans Serif"/>
                <a:cs typeface="Microsoft Sans Serif"/>
              </a:rPr>
              <a:t>Tableau</a:t>
            </a:r>
            <a:r>
              <a:rPr lang="fr" sz="1051" b="0" i="0" u="none" spc="-20" baseline="0" dirty="0">
                <a:solidFill>
                  <a:srgbClr val="17A29A"/>
                </a:solidFill>
                <a:latin typeface="Microsoft Sans Serif"/>
                <a:cs typeface="Microsoft Sans Serif"/>
              </a:rPr>
              <a:t> du cadre  </a:t>
            </a:r>
            <a:r>
              <a:rPr lang="fr" sz="1051" b="0" i="0" u="none" spc="-20" baseline="0" dirty="0" err="1">
                <a:solidFill>
                  <a:srgbClr val="17A29A"/>
                </a:solidFill>
                <a:latin typeface="Microsoft Sans Serif"/>
                <a:cs typeface="Microsoft Sans Serif"/>
              </a:rPr>
              <a:t>EntreComp</a:t>
            </a:r>
            <a:r>
              <a:rPr lang="fr" sz="1051" b="0" i="0" u="none" spc="-20" baseline="0" dirty="0">
                <a:solidFill>
                  <a:srgbClr val="17A29A"/>
                </a:solidFill>
                <a:latin typeface="Microsoft Sans Serif"/>
                <a:cs typeface="Microsoft Sans Serif"/>
              </a:rPr>
              <a:t> </a:t>
            </a:r>
            <a:r>
              <a:rPr lang="fr" sz="1051" b="0" i="0" u="none" spc="-35" baseline="0" dirty="0">
                <a:solidFill>
                  <a:srgbClr val="17A29A"/>
                </a:solidFill>
                <a:latin typeface="Microsoft Sans Serif"/>
                <a:cs typeface="Microsoft Sans Serif"/>
              </a:rPr>
              <a:t> sur</a:t>
            </a:r>
            <a:r>
              <a:rPr lang="fr" sz="1051" b="0" i="0" u="none" spc="-56" baseline="0" dirty="0">
                <a:solidFill>
                  <a:srgbClr val="17A29A"/>
                </a:solidFill>
                <a:latin typeface="Microsoft Sans Serif"/>
                <a:cs typeface="Microsoft Sans Serif"/>
              </a:rPr>
              <a:t> les</a:t>
            </a:r>
            <a:r>
              <a:rPr lang="fr" sz="1051" b="0" i="0" u="none" baseline="0" dirty="0">
                <a:solidFill>
                  <a:srgbClr val="17A29A"/>
                </a:solidFill>
                <a:latin typeface="Microsoft Sans Serif"/>
                <a:cs typeface="Microsoft Sans Serif"/>
              </a:rPr>
              <a:t> compétences</a:t>
            </a:r>
            <a:r>
              <a:rPr lang="fr" sz="1051" b="0" i="0" u="none" spc="-20" baseline="0" dirty="0">
                <a:solidFill>
                  <a:srgbClr val="17A29A"/>
                </a:solidFill>
                <a:latin typeface="Microsoft Sans Serif"/>
                <a:cs typeface="Microsoft Sans Serif"/>
              </a:rPr>
              <a:t> pour</a:t>
            </a:r>
            <a:r>
              <a:rPr lang="fr" sz="1051" b="0" i="0" u="none" spc="-29" baseline="0" dirty="0">
                <a:solidFill>
                  <a:srgbClr val="17A29A"/>
                </a:solidFill>
                <a:latin typeface="Microsoft Sans Serif"/>
                <a:cs typeface="Microsoft Sans Serif"/>
              </a:rPr>
              <a:t> le</a:t>
            </a:r>
            <a:r>
              <a:rPr lang="fr" sz="1051" b="0" i="0" u="none" baseline="0" dirty="0">
                <a:solidFill>
                  <a:srgbClr val="17A29A"/>
                </a:solidFill>
                <a:latin typeface="Microsoft Sans Serif"/>
                <a:cs typeface="Microsoft Sans Serif"/>
              </a:rPr>
              <a:t> domaine</a:t>
            </a:r>
            <a:r>
              <a:rPr lang="fr" sz="1051" b="0" i="0" u="none" spc="65" baseline="0" dirty="0">
                <a:solidFill>
                  <a:srgbClr val="17A29A"/>
                </a:solidFill>
                <a:latin typeface="Microsoft Sans Serif"/>
                <a:cs typeface="Microsoft Sans Serif"/>
              </a:rPr>
              <a:t> « En</a:t>
            </a:r>
            <a:r>
              <a:rPr lang="fr" sz="1051" b="0" i="0" u="none" baseline="0" dirty="0">
                <a:solidFill>
                  <a:srgbClr val="17A29A"/>
                </a:solidFill>
                <a:latin typeface="Microsoft Sans Serif"/>
                <a:cs typeface="Microsoft Sans Serif"/>
              </a:rPr>
              <a:t> action »</a:t>
            </a:r>
            <a:r>
              <a:rPr lang="fr" sz="1051" b="0" i="0" u="none" spc="-50" baseline="0" dirty="0">
                <a:solidFill>
                  <a:srgbClr val="17A29A"/>
                </a:solidFill>
                <a:latin typeface="Microsoft Sans Serif"/>
                <a:cs typeface="Microsoft Sans Serif"/>
              </a:rPr>
              <a:t> (Commission</a:t>
            </a:r>
            <a:r>
              <a:rPr lang="fr" sz="1051" b="0" i="0" u="none" spc="-45" baseline="0" dirty="0">
                <a:solidFill>
                  <a:srgbClr val="17A29A"/>
                </a:solidFill>
                <a:latin typeface="Microsoft Sans Serif"/>
                <a:cs typeface="Microsoft Sans Serif"/>
              </a:rPr>
              <a:t> européenne,</a:t>
            </a:r>
            <a:r>
              <a:rPr lang="fr" sz="1051" b="0" i="0" u="none" spc="-10" baseline="0" dirty="0">
                <a:solidFill>
                  <a:srgbClr val="17A29A"/>
                </a:solidFill>
                <a:latin typeface="Microsoft Sans Serif"/>
                <a:cs typeface="Microsoft Sans Serif"/>
              </a:rPr>
              <a:t> 2018).</a:t>
            </a:r>
            <a:endParaRPr lang="fr" sz="1051" dirty="0">
              <a:latin typeface="Microsoft Sans Serif"/>
              <a:cs typeface="Microsoft Sans Serif"/>
            </a:endParaRPr>
          </a:p>
        </p:txBody>
      </p:sp>
      <p:sp>
        <p:nvSpPr>
          <p:cNvPr id="7" name="Slide Number Placeholder 6">
            <a:extLst>
              <a:ext uri="{FF2B5EF4-FFF2-40B4-BE49-F238E27FC236}">
                <a16:creationId xmlns:a16="http://schemas.microsoft.com/office/drawing/2014/main" id="{986C0A0B-B907-374D-8105-789013FA8069}"/>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17</a:t>
            </a:fld>
            <a:endParaRPr lang="fr" spc="10"/>
          </a:p>
        </p:txBody>
      </p:sp>
      <p:pic>
        <p:nvPicPr>
          <p:cNvPr id="6" name="Picture 2" descr="European Youth Roots">
            <a:extLst>
              <a:ext uri="{FF2B5EF4-FFF2-40B4-BE49-F238E27FC236}">
                <a16:creationId xmlns:a16="http://schemas.microsoft.com/office/drawing/2014/main" id="{F824C7CE-305F-024B-9231-B0D0A8DD6DFC}"/>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hqprint">
            <a:extLst>
              <a:ext uri="{28A0092B-C50C-407E-A947-70E740481C1C}">
                <a14:useLocalDpi xmlns:a14="http://schemas.microsoft.com/office/drawing/2010/main"/>
              </a:ext>
            </a:extLst>
          </a:blip>
          <a:stretch>
            <a:fillRect/>
          </a:stretch>
        </p:blipFill>
        <p:spPr>
          <a:xfrm>
            <a:off x="463550" y="6916261"/>
            <a:ext cx="6906259" cy="2486155"/>
          </a:xfrm>
          <a:prstGeom prst="rect">
            <a:avLst/>
          </a:prstGeom>
        </p:spPr>
      </p:pic>
      <p:pic>
        <p:nvPicPr>
          <p:cNvPr id="3" name="object 3"/>
          <p:cNvPicPr/>
          <p:nvPr/>
        </p:nvPicPr>
        <p:blipFill>
          <a:blip r:embed="rId3" cstate="hqprint">
            <a:extLst>
              <a:ext uri="{28A0092B-C50C-407E-A947-70E740481C1C}">
                <a14:useLocalDpi xmlns:a14="http://schemas.microsoft.com/office/drawing/2010/main"/>
              </a:ext>
            </a:extLst>
          </a:blip>
          <a:stretch>
            <a:fillRect/>
          </a:stretch>
        </p:blipFill>
        <p:spPr>
          <a:xfrm>
            <a:off x="463550" y="1942545"/>
            <a:ext cx="4038599" cy="3638549"/>
          </a:xfrm>
          <a:prstGeom prst="rect">
            <a:avLst/>
          </a:prstGeom>
        </p:spPr>
      </p:pic>
      <p:sp>
        <p:nvSpPr>
          <p:cNvPr id="6" name="object 6"/>
          <p:cNvSpPr txBox="1"/>
          <p:nvPr/>
        </p:nvSpPr>
        <p:spPr>
          <a:xfrm>
            <a:off x="463550" y="706698"/>
            <a:ext cx="7126605" cy="886974"/>
          </a:xfrm>
          <a:prstGeom prst="rect">
            <a:avLst/>
          </a:prstGeom>
        </p:spPr>
        <p:txBody>
          <a:bodyPr vert="horz" wrap="square" lIns="0" tIns="147956" rIns="0" bIns="0" rtlCol="0">
            <a:spAutoFit/>
          </a:bodyPr>
          <a:lstStyle/>
          <a:p>
            <a:pPr marL="12700" rtl="0">
              <a:spcBef>
                <a:spcPts val="1165"/>
              </a:spcBef>
            </a:pPr>
            <a:r>
              <a:rPr lang="fr" sz="1400" b="0" i="0" u="none" baseline="0" dirty="0">
                <a:solidFill>
                  <a:srgbClr val="17A29A"/>
                </a:solidFill>
                <a:latin typeface="Microsoft Sans Serif"/>
                <a:cs typeface="Microsoft Sans Serif"/>
              </a:rPr>
              <a:t>2.3 Les formes d'adoption</a:t>
            </a:r>
            <a:endParaRPr lang="fr" sz="1400" dirty="0">
              <a:latin typeface="Microsoft Sans Serif"/>
              <a:cs typeface="Microsoft Sans Serif"/>
            </a:endParaRPr>
          </a:p>
          <a:p>
            <a:pPr marL="12700" marR="282588" rtl="0">
              <a:lnSpc>
                <a:spcPct val="120200"/>
              </a:lnSpc>
              <a:spcBef>
                <a:spcPts val="500"/>
              </a:spcBef>
            </a:pPr>
            <a:r>
              <a:rPr lang="fr" sz="1300" b="0" i="0" u="none" baseline="0" dirty="0">
                <a:solidFill>
                  <a:srgbClr val="0D0F1A"/>
                </a:solidFill>
                <a:latin typeface="Arial"/>
                <a:cs typeface="Arial"/>
              </a:rPr>
              <a:t>La boîte à outils est disponible pour différentes modalités d'enseignement. Il est adaptable aux environnements d'apprentissage formels et non formels. De nombreux outils sont numériques et peuvent être utilisés comme :</a:t>
            </a:r>
            <a:endParaRPr lang="fr" sz="1300" dirty="0">
              <a:latin typeface="Arial"/>
              <a:cs typeface="Arial"/>
            </a:endParaRPr>
          </a:p>
        </p:txBody>
      </p:sp>
      <p:sp>
        <p:nvSpPr>
          <p:cNvPr id="9" name="object 9"/>
          <p:cNvSpPr txBox="1"/>
          <p:nvPr/>
        </p:nvSpPr>
        <p:spPr>
          <a:xfrm>
            <a:off x="520700" y="5984876"/>
            <a:ext cx="6849109" cy="710259"/>
          </a:xfrm>
          <a:prstGeom prst="rect">
            <a:avLst/>
          </a:prstGeom>
        </p:spPr>
        <p:txBody>
          <a:bodyPr vert="horz" wrap="square" lIns="0" tIns="12065" rIns="0" bIns="0" rtlCol="0">
            <a:spAutoFit/>
          </a:bodyPr>
          <a:lstStyle/>
          <a:p>
            <a:pPr marL="12700" marR="5081" algn="just" rtl="0">
              <a:lnSpc>
                <a:spcPct val="120000"/>
              </a:lnSpc>
              <a:spcBef>
                <a:spcPts val="95"/>
              </a:spcBef>
            </a:pPr>
            <a:r>
              <a:rPr lang="fr" sz="1300" b="0" i="0" u="none" baseline="0" dirty="0">
                <a:solidFill>
                  <a:srgbClr val="0D0F1A"/>
                </a:solidFill>
                <a:latin typeface="Arial"/>
                <a:cs typeface="Arial"/>
              </a:rPr>
              <a:t>En outre, les participants peuvent utiliser la boîte à outils pour l'auto-apprentissage et l'apprentissage entre pairs. Les formateurs et les éducateurs trouveront que l'approche pratique de cette ressource leur permettra de promouvoir le travail de projet et l'apprentissage par la pratique.</a:t>
            </a:r>
            <a:endParaRPr lang="fr" sz="1300" dirty="0">
              <a:latin typeface="Arial"/>
              <a:cs typeface="Arial"/>
            </a:endParaRPr>
          </a:p>
        </p:txBody>
      </p:sp>
      <p:sp>
        <p:nvSpPr>
          <p:cNvPr id="12" name="TextBox 11">
            <a:extLst>
              <a:ext uri="{FF2B5EF4-FFF2-40B4-BE49-F238E27FC236}">
                <a16:creationId xmlns:a16="http://schemas.microsoft.com/office/drawing/2014/main" id="{8D2978AF-D09E-AE14-2B2A-CE7FC83C59E0}"/>
              </a:ext>
            </a:extLst>
          </p:cNvPr>
          <p:cNvSpPr txBox="1"/>
          <p:nvPr/>
        </p:nvSpPr>
        <p:spPr>
          <a:xfrm>
            <a:off x="4617015" y="1724403"/>
            <a:ext cx="2752794" cy="4355808"/>
          </a:xfrm>
          <a:prstGeom prst="rect">
            <a:avLst/>
          </a:prstGeom>
          <a:noFill/>
        </p:spPr>
        <p:txBody>
          <a:bodyPr wrap="square" rtlCol="0">
            <a:spAutoFit/>
          </a:bodyPr>
          <a:lstStyle/>
          <a:p>
            <a:pPr marL="15875" indent="-268288" algn="just" rtl="0" fontAlgn="base">
              <a:lnSpc>
                <a:spcPts val="1800"/>
              </a:lnSpc>
              <a:spcBef>
                <a:spcPts val="500"/>
              </a:spcBef>
              <a:buFont typeface="Wingdings" pitchFamily="2" charset="2"/>
              <a:buChar char="§"/>
            </a:pPr>
            <a:r>
              <a:rPr lang="fr" sz="1300" b="0" i="0" u="none" baseline="0" dirty="0">
                <a:solidFill>
                  <a:srgbClr val="0E101A"/>
                </a:solidFill>
                <a:latin typeface="Arial" panose="020B0604020202020204" pitchFamily="34" charset="0"/>
              </a:rPr>
              <a:t>Apprentissage mixte : une modalité d'apprentissage où les participants peuvent apprendre de manière synchrone et asynchrone par une combinaison d'interactions en ligne et en face à face </a:t>
            </a:r>
          </a:p>
          <a:p>
            <a:pPr marL="15875" indent="-268288" algn="just" rtl="0" fontAlgn="base">
              <a:lnSpc>
                <a:spcPts val="1800"/>
              </a:lnSpc>
              <a:spcBef>
                <a:spcPts val="500"/>
              </a:spcBef>
              <a:buFont typeface="Wingdings" pitchFamily="2" charset="2"/>
              <a:buChar char="§"/>
            </a:pPr>
            <a:r>
              <a:rPr lang="fr" sz="1300" b="0" i="0" u="none" baseline="0" dirty="0">
                <a:solidFill>
                  <a:srgbClr val="0E101A"/>
                </a:solidFill>
                <a:latin typeface="Arial" panose="020B0604020202020204" pitchFamily="34" charset="0"/>
              </a:rPr>
              <a:t>Enseignement à distance : une forme d'enseignement à distance où les interactions se déroulent principalement en dehors de la salle de classe et en ligne. </a:t>
            </a:r>
          </a:p>
          <a:p>
            <a:pPr marL="15875" indent="-268288" algn="just" rtl="0" fontAlgn="base">
              <a:lnSpc>
                <a:spcPts val="1800"/>
              </a:lnSpc>
              <a:spcBef>
                <a:spcPts val="500"/>
              </a:spcBef>
              <a:buFont typeface="Wingdings" pitchFamily="2" charset="2"/>
              <a:buChar char="§"/>
            </a:pPr>
            <a:r>
              <a:rPr lang="fr" sz="1300" b="0" i="0" u="none" baseline="0" dirty="0">
                <a:solidFill>
                  <a:srgbClr val="0E101A"/>
                </a:solidFill>
                <a:latin typeface="Arial" panose="020B0604020202020204" pitchFamily="34" charset="0"/>
              </a:rPr>
              <a:t>Classe inversée : Une forme d'apprentissage où les participants apprennent de manière autonome et accomplissent une série de tâches et de devoirs à la maison tout en apprenant par la pratique pendant les heures de cours. </a:t>
            </a:r>
          </a:p>
        </p:txBody>
      </p:sp>
      <p:sp>
        <p:nvSpPr>
          <p:cNvPr id="7" name="Slide Number Placeholder 6">
            <a:extLst>
              <a:ext uri="{FF2B5EF4-FFF2-40B4-BE49-F238E27FC236}">
                <a16:creationId xmlns:a16="http://schemas.microsoft.com/office/drawing/2014/main" id="{350DF1FD-DFB8-E544-8C96-B42DFB955178}"/>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18</a:t>
            </a:fld>
            <a:endParaRPr lang="fr" spc="10"/>
          </a:p>
        </p:txBody>
      </p:sp>
      <p:pic>
        <p:nvPicPr>
          <p:cNvPr id="8" name="Picture 2" descr="European Youth Roots">
            <a:extLst>
              <a:ext uri="{FF2B5EF4-FFF2-40B4-BE49-F238E27FC236}">
                <a16:creationId xmlns:a16="http://schemas.microsoft.com/office/drawing/2014/main" id="{5B5895E3-3A79-D348-AA3F-DC2E674FC688}"/>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72400" cy="571500"/>
          </a:xfrm>
          <a:custGeom>
            <a:avLst/>
            <a:gdLst/>
            <a:ahLst/>
            <a:cxnLst/>
            <a:rect l="l" t="t" r="r" b="b"/>
            <a:pathLst>
              <a:path w="7772400" h="571500">
                <a:moveTo>
                  <a:pt x="7772399" y="571499"/>
                </a:moveTo>
                <a:lnTo>
                  <a:pt x="0" y="571499"/>
                </a:lnTo>
                <a:lnTo>
                  <a:pt x="0" y="0"/>
                </a:lnTo>
                <a:lnTo>
                  <a:pt x="7772399" y="0"/>
                </a:lnTo>
                <a:lnTo>
                  <a:pt x="7772399" y="571499"/>
                </a:lnTo>
                <a:close/>
              </a:path>
            </a:pathLst>
          </a:custGeom>
          <a:solidFill>
            <a:srgbClr val="17A29A"/>
          </a:solidFill>
        </p:spPr>
        <p:txBody>
          <a:bodyPr wrap="square" lIns="0" tIns="0" rIns="0" bIns="0" rtlCol="0"/>
          <a:lstStyle/>
          <a:p>
            <a:endParaRPr/>
          </a:p>
        </p:txBody>
      </p:sp>
      <p:sp>
        <p:nvSpPr>
          <p:cNvPr id="3" name="object 3"/>
          <p:cNvSpPr/>
          <p:nvPr/>
        </p:nvSpPr>
        <p:spPr>
          <a:xfrm>
            <a:off x="0" y="9439274"/>
            <a:ext cx="7772400" cy="619125"/>
          </a:xfrm>
          <a:custGeom>
            <a:avLst/>
            <a:gdLst/>
            <a:ahLst/>
            <a:cxnLst/>
            <a:rect l="l" t="t" r="r" b="b"/>
            <a:pathLst>
              <a:path w="7772400" h="619125">
                <a:moveTo>
                  <a:pt x="7772399" y="619124"/>
                </a:moveTo>
                <a:lnTo>
                  <a:pt x="0" y="619124"/>
                </a:lnTo>
                <a:lnTo>
                  <a:pt x="0" y="0"/>
                </a:lnTo>
                <a:lnTo>
                  <a:pt x="7772399" y="0"/>
                </a:lnTo>
                <a:lnTo>
                  <a:pt x="7772399" y="619124"/>
                </a:lnTo>
                <a:close/>
              </a:path>
            </a:pathLst>
          </a:custGeom>
          <a:solidFill>
            <a:srgbClr val="17A29A"/>
          </a:solidFill>
        </p:spPr>
        <p:txBody>
          <a:bodyPr wrap="square" lIns="0" tIns="0" rIns="0" bIns="0" rtlCol="0"/>
          <a:lstStyle/>
          <a:p>
            <a:endParaRPr/>
          </a:p>
        </p:txBody>
      </p:sp>
      <p:pic>
        <p:nvPicPr>
          <p:cNvPr id="4" name="object 4"/>
          <p:cNvPicPr/>
          <p:nvPr/>
        </p:nvPicPr>
        <p:blipFill>
          <a:blip r:embed="rId2" cstate="print"/>
          <a:stretch>
            <a:fillRect/>
          </a:stretch>
        </p:blipFill>
        <p:spPr>
          <a:xfrm>
            <a:off x="3150425" y="6431620"/>
            <a:ext cx="1513458" cy="321638"/>
          </a:xfrm>
          <a:prstGeom prst="rect">
            <a:avLst/>
          </a:prstGeom>
        </p:spPr>
      </p:pic>
      <p:sp>
        <p:nvSpPr>
          <p:cNvPr id="7" name="object 7"/>
          <p:cNvSpPr txBox="1"/>
          <p:nvPr/>
        </p:nvSpPr>
        <p:spPr>
          <a:xfrm>
            <a:off x="482600" y="1403782"/>
            <a:ext cx="6849109" cy="1478675"/>
          </a:xfrm>
          <a:prstGeom prst="rect">
            <a:avLst/>
          </a:prstGeom>
        </p:spPr>
        <p:txBody>
          <a:bodyPr vert="horz" wrap="square" lIns="0" tIns="15240" rIns="0" bIns="0" rtlCol="0">
            <a:spAutoFit/>
          </a:bodyPr>
          <a:lstStyle/>
          <a:p>
            <a:pPr marL="12700" algn="just" rtl="0">
              <a:lnSpc>
                <a:spcPct val="150000"/>
              </a:lnSpc>
              <a:spcBef>
                <a:spcPts val="120"/>
              </a:spcBef>
            </a:pPr>
            <a:r>
              <a:rPr lang="fr" sz="1300" b="0" i="0" u="none" baseline="0" dirty="0">
                <a:solidFill>
                  <a:srgbClr val="080808"/>
                </a:solidFill>
                <a:latin typeface="Arial"/>
                <a:cs typeface="Arial"/>
              </a:rPr>
              <a:t>European Youth Roots est un projet fiancé par ERASMUS+ qui répond à la demande croissante du tourisme durable, participatif et inclusif. Il vise à améliorer les compétences entrepreneuriales des jeunes en les motivant à créer et développer des idées commerciales innovantes pour un développement du tourisme durable, inclusif et participatif. </a:t>
            </a:r>
            <a:endParaRPr lang="fr" sz="1300" dirty="0">
              <a:solidFill>
                <a:srgbClr val="080808"/>
              </a:solidFill>
              <a:latin typeface="Arial"/>
              <a:cs typeface="Arial"/>
            </a:endParaRPr>
          </a:p>
          <a:p>
            <a:pPr marL="12700" algn="just" rtl="0">
              <a:lnSpc>
                <a:spcPct val="150000"/>
              </a:lnSpc>
              <a:spcBef>
                <a:spcPts val="120"/>
              </a:spcBef>
            </a:pPr>
            <a:r>
              <a:rPr lang="fr" sz="1300" b="0" i="0" u="none" baseline="0" dirty="0">
                <a:solidFill>
                  <a:srgbClr val="080808"/>
                </a:solidFill>
                <a:latin typeface="Arial"/>
                <a:cs typeface="Arial"/>
              </a:rPr>
              <a:t>Un association de 7 organisations européennes donne vie au projet :</a:t>
            </a:r>
            <a:endParaRPr sz="1300" dirty="0">
              <a:latin typeface="Arial"/>
              <a:cs typeface="Arial"/>
            </a:endParaRPr>
          </a:p>
        </p:txBody>
      </p:sp>
      <p:pic>
        <p:nvPicPr>
          <p:cNvPr id="1026" name="Picture 2">
            <a:extLst>
              <a:ext uri="{FF2B5EF4-FFF2-40B4-BE49-F238E27FC236}">
                <a16:creationId xmlns:a16="http://schemas.microsoft.com/office/drawing/2014/main" id="{B2273F3B-F0B6-F642-A4EA-7059B4917E5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17164" y="3390034"/>
            <a:ext cx="1338072" cy="13380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956D2B6-6188-A446-9307-91A78D6A809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25381" y="3390034"/>
            <a:ext cx="1338072" cy="13380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EA66AD8-B504-1140-BBAF-C069CC86CBA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84777" y="4860244"/>
            <a:ext cx="1478676" cy="14786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213EE3B-659E-7B45-8C18-FAD88FCAA98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17164" y="4910827"/>
            <a:ext cx="1338072" cy="133807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B58D8F88-01B2-9542-9A6F-E4A1F0D3CA74}"/>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l="12702" t="37702" r="10635" b="37667"/>
          <a:stretch/>
        </p:blipFill>
        <p:spPr bwMode="auto">
          <a:xfrm>
            <a:off x="908949" y="5314844"/>
            <a:ext cx="1649689" cy="53003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ome of Le LABA: discover our projects and initiatives">
            <a:extLst>
              <a:ext uri="{FF2B5EF4-FFF2-40B4-BE49-F238E27FC236}">
                <a16:creationId xmlns:a16="http://schemas.microsoft.com/office/drawing/2014/main" id="{D9759FFD-BC8D-5F4A-BA02-BEF6C51520FF}"/>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08949" y="3388785"/>
            <a:ext cx="1370569" cy="1340612"/>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99134544-6E48-A642-8E9C-C8F64E008B5B}"/>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1</a:t>
            </a:fld>
            <a:endParaRPr lang="fr" spc="10"/>
          </a:p>
        </p:txBody>
      </p:sp>
      <p:pic>
        <p:nvPicPr>
          <p:cNvPr id="15" name="Picture 2" descr="European Youth Roots">
            <a:extLst>
              <a:ext uri="{FF2B5EF4-FFF2-40B4-BE49-F238E27FC236}">
                <a16:creationId xmlns:a16="http://schemas.microsoft.com/office/drawing/2014/main" id="{9C7F7CE9-7936-EE46-B532-4A3E2D29BB5D}"/>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313504" y="1105857"/>
            <a:ext cx="4296410" cy="3865245"/>
          </a:xfrm>
          <a:custGeom>
            <a:avLst/>
            <a:gdLst/>
            <a:ahLst/>
            <a:cxnLst/>
            <a:rect l="l" t="t" r="r" b="b"/>
            <a:pathLst>
              <a:path w="4296409" h="3865245">
                <a:moveTo>
                  <a:pt x="596785" y="3661803"/>
                </a:moveTo>
                <a:lnTo>
                  <a:pt x="594118" y="3617518"/>
                </a:lnTo>
                <a:lnTo>
                  <a:pt x="582180" y="3574986"/>
                </a:lnTo>
                <a:lnTo>
                  <a:pt x="562190" y="3535172"/>
                </a:lnTo>
                <a:lnTo>
                  <a:pt x="535343" y="3499040"/>
                </a:lnTo>
                <a:lnTo>
                  <a:pt x="502869" y="3467531"/>
                </a:lnTo>
                <a:lnTo>
                  <a:pt x="465975" y="3441623"/>
                </a:lnTo>
                <a:lnTo>
                  <a:pt x="424230" y="3426193"/>
                </a:lnTo>
                <a:lnTo>
                  <a:pt x="380441" y="3424440"/>
                </a:lnTo>
                <a:lnTo>
                  <a:pt x="335203" y="3431578"/>
                </a:lnTo>
                <a:lnTo>
                  <a:pt x="289128" y="3442805"/>
                </a:lnTo>
                <a:lnTo>
                  <a:pt x="242811" y="3453358"/>
                </a:lnTo>
                <a:lnTo>
                  <a:pt x="198831" y="3458857"/>
                </a:lnTo>
                <a:lnTo>
                  <a:pt x="153060" y="3462109"/>
                </a:lnTo>
                <a:lnTo>
                  <a:pt x="108381" y="3466820"/>
                </a:lnTo>
                <a:lnTo>
                  <a:pt x="67665" y="3476675"/>
                </a:lnTo>
                <a:lnTo>
                  <a:pt x="33807" y="3495383"/>
                </a:lnTo>
                <a:lnTo>
                  <a:pt x="9664" y="3526625"/>
                </a:lnTo>
                <a:lnTo>
                  <a:pt x="0" y="3565639"/>
                </a:lnTo>
                <a:lnTo>
                  <a:pt x="5156" y="3604907"/>
                </a:lnTo>
                <a:lnTo>
                  <a:pt x="21501" y="3643858"/>
                </a:lnTo>
                <a:lnTo>
                  <a:pt x="45389" y="3681895"/>
                </a:lnTo>
                <a:lnTo>
                  <a:pt x="73177" y="3718433"/>
                </a:lnTo>
                <a:lnTo>
                  <a:pt x="101231" y="3752900"/>
                </a:lnTo>
                <a:lnTo>
                  <a:pt x="132664" y="3781361"/>
                </a:lnTo>
                <a:lnTo>
                  <a:pt x="169760" y="3800487"/>
                </a:lnTo>
                <a:lnTo>
                  <a:pt x="210502" y="3814178"/>
                </a:lnTo>
                <a:lnTo>
                  <a:pt x="252857" y="3826268"/>
                </a:lnTo>
                <a:lnTo>
                  <a:pt x="301561" y="3842943"/>
                </a:lnTo>
                <a:lnTo>
                  <a:pt x="349923" y="3858615"/>
                </a:lnTo>
                <a:lnTo>
                  <a:pt x="397560" y="3865207"/>
                </a:lnTo>
                <a:lnTo>
                  <a:pt x="444119" y="3854577"/>
                </a:lnTo>
                <a:lnTo>
                  <a:pt x="489432" y="3828504"/>
                </a:lnTo>
                <a:lnTo>
                  <a:pt x="530148" y="3795445"/>
                </a:lnTo>
                <a:lnTo>
                  <a:pt x="563486" y="3756152"/>
                </a:lnTo>
                <a:lnTo>
                  <a:pt x="586625" y="3711359"/>
                </a:lnTo>
                <a:lnTo>
                  <a:pt x="596785" y="3661803"/>
                </a:lnTo>
                <a:close/>
              </a:path>
              <a:path w="4296409" h="3865245">
                <a:moveTo>
                  <a:pt x="2296795" y="2936494"/>
                </a:moveTo>
                <a:lnTo>
                  <a:pt x="2292794" y="2895054"/>
                </a:lnTo>
                <a:lnTo>
                  <a:pt x="2283828" y="2853867"/>
                </a:lnTo>
                <a:lnTo>
                  <a:pt x="2270366" y="2812986"/>
                </a:lnTo>
                <a:lnTo>
                  <a:pt x="2252903" y="2772460"/>
                </a:lnTo>
                <a:lnTo>
                  <a:pt x="2231910" y="2732354"/>
                </a:lnTo>
                <a:lnTo>
                  <a:pt x="2207882" y="2692704"/>
                </a:lnTo>
                <a:lnTo>
                  <a:pt x="2181301" y="2653563"/>
                </a:lnTo>
                <a:lnTo>
                  <a:pt x="2152650" y="2614993"/>
                </a:lnTo>
                <a:lnTo>
                  <a:pt x="2122398" y="2577033"/>
                </a:lnTo>
                <a:lnTo>
                  <a:pt x="2091042" y="2539746"/>
                </a:lnTo>
                <a:lnTo>
                  <a:pt x="2059076" y="2503182"/>
                </a:lnTo>
                <a:lnTo>
                  <a:pt x="1964258" y="2398293"/>
                </a:lnTo>
                <a:lnTo>
                  <a:pt x="1927021" y="2361958"/>
                </a:lnTo>
                <a:lnTo>
                  <a:pt x="1886775" y="2331364"/>
                </a:lnTo>
                <a:lnTo>
                  <a:pt x="1843862" y="2305774"/>
                </a:lnTo>
                <a:lnTo>
                  <a:pt x="1798650" y="2284399"/>
                </a:lnTo>
                <a:lnTo>
                  <a:pt x="1751482" y="2266492"/>
                </a:lnTo>
                <a:lnTo>
                  <a:pt x="1702689" y="2251291"/>
                </a:lnTo>
                <a:lnTo>
                  <a:pt x="1652651" y="2238032"/>
                </a:lnTo>
                <a:lnTo>
                  <a:pt x="1601711" y="2225954"/>
                </a:lnTo>
                <a:lnTo>
                  <a:pt x="1498498" y="2202294"/>
                </a:lnTo>
                <a:lnTo>
                  <a:pt x="1449006" y="2189378"/>
                </a:lnTo>
                <a:lnTo>
                  <a:pt x="1399463" y="2174976"/>
                </a:lnTo>
                <a:lnTo>
                  <a:pt x="1300594" y="2145360"/>
                </a:lnTo>
                <a:lnTo>
                  <a:pt x="1251445" y="2131936"/>
                </a:lnTo>
                <a:lnTo>
                  <a:pt x="1202613" y="2120620"/>
                </a:lnTo>
                <a:lnTo>
                  <a:pt x="1154176" y="2112327"/>
                </a:lnTo>
                <a:lnTo>
                  <a:pt x="1106220" y="2107946"/>
                </a:lnTo>
                <a:lnTo>
                  <a:pt x="1058849" y="2108390"/>
                </a:lnTo>
                <a:lnTo>
                  <a:pt x="1012139" y="2114524"/>
                </a:lnTo>
                <a:lnTo>
                  <a:pt x="966177" y="2127275"/>
                </a:lnTo>
                <a:lnTo>
                  <a:pt x="921054" y="2147532"/>
                </a:lnTo>
                <a:lnTo>
                  <a:pt x="878814" y="2171827"/>
                </a:lnTo>
                <a:lnTo>
                  <a:pt x="837476" y="2198281"/>
                </a:lnTo>
                <a:lnTo>
                  <a:pt x="797267" y="2226792"/>
                </a:lnTo>
                <a:lnTo>
                  <a:pt x="758482" y="2257310"/>
                </a:lnTo>
                <a:lnTo>
                  <a:pt x="721334" y="2289733"/>
                </a:lnTo>
                <a:lnTo>
                  <a:pt x="686092" y="2323985"/>
                </a:lnTo>
                <a:lnTo>
                  <a:pt x="653008" y="2359977"/>
                </a:lnTo>
                <a:lnTo>
                  <a:pt x="622338" y="2397633"/>
                </a:lnTo>
                <a:lnTo>
                  <a:pt x="594334" y="2436876"/>
                </a:lnTo>
                <a:lnTo>
                  <a:pt x="569239" y="2477617"/>
                </a:lnTo>
                <a:lnTo>
                  <a:pt x="547306" y="2519781"/>
                </a:lnTo>
                <a:lnTo>
                  <a:pt x="528789" y="2563279"/>
                </a:lnTo>
                <a:lnTo>
                  <a:pt x="513943" y="2608034"/>
                </a:lnTo>
                <a:lnTo>
                  <a:pt x="503021" y="2653957"/>
                </a:lnTo>
                <a:lnTo>
                  <a:pt x="496265" y="2700985"/>
                </a:lnTo>
                <a:lnTo>
                  <a:pt x="493941" y="2749016"/>
                </a:lnTo>
                <a:lnTo>
                  <a:pt x="495846" y="2796286"/>
                </a:lnTo>
                <a:lnTo>
                  <a:pt x="501472" y="2842945"/>
                </a:lnTo>
                <a:lnTo>
                  <a:pt x="510654" y="2888869"/>
                </a:lnTo>
                <a:lnTo>
                  <a:pt x="523252" y="2933928"/>
                </a:lnTo>
                <a:lnTo>
                  <a:pt x="539064" y="2978023"/>
                </a:lnTo>
                <a:lnTo>
                  <a:pt x="557949" y="3021025"/>
                </a:lnTo>
                <a:lnTo>
                  <a:pt x="579742" y="3062808"/>
                </a:lnTo>
                <a:lnTo>
                  <a:pt x="604253" y="3103270"/>
                </a:lnTo>
                <a:lnTo>
                  <a:pt x="631329" y="3142272"/>
                </a:lnTo>
                <a:lnTo>
                  <a:pt x="660819" y="3179724"/>
                </a:lnTo>
                <a:lnTo>
                  <a:pt x="692531" y="3215487"/>
                </a:lnTo>
                <a:lnTo>
                  <a:pt x="726313" y="3249447"/>
                </a:lnTo>
                <a:lnTo>
                  <a:pt x="761987" y="3281489"/>
                </a:lnTo>
                <a:lnTo>
                  <a:pt x="799414" y="3311499"/>
                </a:lnTo>
                <a:lnTo>
                  <a:pt x="838390" y="3339350"/>
                </a:lnTo>
                <a:lnTo>
                  <a:pt x="878776" y="3364928"/>
                </a:lnTo>
                <a:lnTo>
                  <a:pt x="920394" y="3388118"/>
                </a:lnTo>
                <a:lnTo>
                  <a:pt x="965403" y="3407930"/>
                </a:lnTo>
                <a:lnTo>
                  <a:pt x="1010996" y="3421291"/>
                </a:lnTo>
                <a:lnTo>
                  <a:pt x="1057148" y="3428873"/>
                </a:lnTo>
                <a:lnTo>
                  <a:pt x="1103795" y="3431311"/>
                </a:lnTo>
                <a:lnTo>
                  <a:pt x="1150899" y="3429266"/>
                </a:lnTo>
                <a:lnTo>
                  <a:pt x="1198397" y="3423412"/>
                </a:lnTo>
                <a:lnTo>
                  <a:pt x="1246263" y="3414382"/>
                </a:lnTo>
                <a:lnTo>
                  <a:pt x="1294422" y="3402863"/>
                </a:lnTo>
                <a:lnTo>
                  <a:pt x="1342847" y="3389490"/>
                </a:lnTo>
                <a:lnTo>
                  <a:pt x="1489176" y="3344862"/>
                </a:lnTo>
                <a:lnTo>
                  <a:pt x="1538147" y="3330676"/>
                </a:lnTo>
                <a:lnTo>
                  <a:pt x="1587131" y="3317925"/>
                </a:lnTo>
                <a:lnTo>
                  <a:pt x="1632102" y="3308286"/>
                </a:lnTo>
                <a:lnTo>
                  <a:pt x="1678533" y="3300298"/>
                </a:lnTo>
                <a:lnTo>
                  <a:pt x="1726006" y="3293491"/>
                </a:lnTo>
                <a:lnTo>
                  <a:pt x="1870671" y="3275558"/>
                </a:lnTo>
                <a:lnTo>
                  <a:pt x="1918296" y="3268853"/>
                </a:lnTo>
                <a:lnTo>
                  <a:pt x="1964944" y="3261004"/>
                </a:lnTo>
                <a:lnTo>
                  <a:pt x="2010206" y="3251543"/>
                </a:lnTo>
                <a:lnTo>
                  <a:pt x="2053691" y="3239998"/>
                </a:lnTo>
                <a:lnTo>
                  <a:pt x="2094992" y="3225914"/>
                </a:lnTo>
                <a:lnTo>
                  <a:pt x="2133689" y="3208820"/>
                </a:lnTo>
                <a:lnTo>
                  <a:pt x="2169388" y="3188246"/>
                </a:lnTo>
                <a:lnTo>
                  <a:pt x="2201684" y="3163735"/>
                </a:lnTo>
                <a:lnTo>
                  <a:pt x="2230183" y="3134804"/>
                </a:lnTo>
                <a:lnTo>
                  <a:pt x="2254453" y="3100997"/>
                </a:lnTo>
                <a:lnTo>
                  <a:pt x="2274112" y="3061843"/>
                </a:lnTo>
                <a:lnTo>
                  <a:pt x="2287943" y="3019945"/>
                </a:lnTo>
                <a:lnTo>
                  <a:pt x="2295334" y="2978150"/>
                </a:lnTo>
                <a:lnTo>
                  <a:pt x="2296795" y="2936494"/>
                </a:lnTo>
                <a:close/>
              </a:path>
              <a:path w="4296409" h="3865245">
                <a:moveTo>
                  <a:pt x="4296283" y="1310132"/>
                </a:moveTo>
                <a:lnTo>
                  <a:pt x="4295724" y="1262443"/>
                </a:lnTo>
                <a:lnTo>
                  <a:pt x="4293159" y="1214970"/>
                </a:lnTo>
                <a:lnTo>
                  <a:pt x="4288612" y="1167777"/>
                </a:lnTo>
                <a:lnTo>
                  <a:pt x="4282148" y="1120889"/>
                </a:lnTo>
                <a:lnTo>
                  <a:pt x="4273816" y="1074331"/>
                </a:lnTo>
                <a:lnTo>
                  <a:pt x="4263656" y="1028166"/>
                </a:lnTo>
                <a:lnTo>
                  <a:pt x="4251706" y="982395"/>
                </a:lnTo>
                <a:lnTo>
                  <a:pt x="4238015" y="937082"/>
                </a:lnTo>
                <a:lnTo>
                  <a:pt x="4222635" y="892251"/>
                </a:lnTo>
                <a:lnTo>
                  <a:pt x="4205617" y="847940"/>
                </a:lnTo>
                <a:lnTo>
                  <a:pt x="4186986" y="804189"/>
                </a:lnTo>
                <a:lnTo>
                  <a:pt x="4166806" y="761034"/>
                </a:lnTo>
                <a:lnTo>
                  <a:pt x="4145115" y="718502"/>
                </a:lnTo>
                <a:lnTo>
                  <a:pt x="4121950" y="676630"/>
                </a:lnTo>
                <a:lnTo>
                  <a:pt x="4097375" y="635469"/>
                </a:lnTo>
                <a:lnTo>
                  <a:pt x="4071429" y="595045"/>
                </a:lnTo>
                <a:lnTo>
                  <a:pt x="4044150" y="555396"/>
                </a:lnTo>
                <a:lnTo>
                  <a:pt x="4015587" y="516547"/>
                </a:lnTo>
                <a:lnTo>
                  <a:pt x="3985793" y="478548"/>
                </a:lnTo>
                <a:lnTo>
                  <a:pt x="3954805" y="441439"/>
                </a:lnTo>
                <a:lnTo>
                  <a:pt x="3922674" y="405231"/>
                </a:lnTo>
                <a:lnTo>
                  <a:pt x="3889451" y="369989"/>
                </a:lnTo>
                <a:lnTo>
                  <a:pt x="3855161" y="335737"/>
                </a:lnTo>
                <a:lnTo>
                  <a:pt x="3819880" y="302514"/>
                </a:lnTo>
                <a:lnTo>
                  <a:pt x="3783622" y="270344"/>
                </a:lnTo>
                <a:lnTo>
                  <a:pt x="3746449" y="239280"/>
                </a:lnTo>
                <a:lnTo>
                  <a:pt x="3708412" y="209346"/>
                </a:lnTo>
                <a:lnTo>
                  <a:pt x="3669538" y="180594"/>
                </a:lnTo>
                <a:lnTo>
                  <a:pt x="3629888" y="153035"/>
                </a:lnTo>
                <a:lnTo>
                  <a:pt x="3589515" y="126720"/>
                </a:lnTo>
                <a:lnTo>
                  <a:pt x="3548443" y="101688"/>
                </a:lnTo>
                <a:lnTo>
                  <a:pt x="3505365" y="78257"/>
                </a:lnTo>
                <a:lnTo>
                  <a:pt x="3461804" y="58254"/>
                </a:lnTo>
                <a:lnTo>
                  <a:pt x="3417760" y="41529"/>
                </a:lnTo>
                <a:lnTo>
                  <a:pt x="3373259" y="27889"/>
                </a:lnTo>
                <a:lnTo>
                  <a:pt x="3328339" y="17170"/>
                </a:lnTo>
                <a:lnTo>
                  <a:pt x="3283000" y="9194"/>
                </a:lnTo>
                <a:lnTo>
                  <a:pt x="3237268" y="3784"/>
                </a:lnTo>
                <a:lnTo>
                  <a:pt x="3191179" y="774"/>
                </a:lnTo>
                <a:lnTo>
                  <a:pt x="3144748" y="0"/>
                </a:lnTo>
                <a:lnTo>
                  <a:pt x="3097987" y="1270"/>
                </a:lnTo>
                <a:lnTo>
                  <a:pt x="3050933" y="4419"/>
                </a:lnTo>
                <a:lnTo>
                  <a:pt x="3003588" y="9271"/>
                </a:lnTo>
                <a:lnTo>
                  <a:pt x="2956001" y="15646"/>
                </a:lnTo>
                <a:lnTo>
                  <a:pt x="2908173" y="23393"/>
                </a:lnTo>
                <a:lnTo>
                  <a:pt x="2860141" y="32321"/>
                </a:lnTo>
                <a:lnTo>
                  <a:pt x="2763507" y="53022"/>
                </a:lnTo>
                <a:lnTo>
                  <a:pt x="2372880" y="148526"/>
                </a:lnTo>
                <a:lnTo>
                  <a:pt x="2275078" y="168630"/>
                </a:lnTo>
                <a:lnTo>
                  <a:pt x="2229548" y="176453"/>
                </a:lnTo>
                <a:lnTo>
                  <a:pt x="2183206" y="183222"/>
                </a:lnTo>
                <a:lnTo>
                  <a:pt x="2136140" y="189090"/>
                </a:lnTo>
                <a:lnTo>
                  <a:pt x="2040267" y="198615"/>
                </a:lnTo>
                <a:lnTo>
                  <a:pt x="1697990" y="223672"/>
                </a:lnTo>
                <a:lnTo>
                  <a:pt x="1601838" y="233032"/>
                </a:lnTo>
                <a:lnTo>
                  <a:pt x="1507998" y="245427"/>
                </a:lnTo>
                <a:lnTo>
                  <a:pt x="1462227" y="253098"/>
                </a:lnTo>
                <a:lnTo>
                  <a:pt x="1417345" y="261937"/>
                </a:lnTo>
                <a:lnTo>
                  <a:pt x="1373492" y="272097"/>
                </a:lnTo>
                <a:lnTo>
                  <a:pt x="1330756" y="283705"/>
                </a:lnTo>
                <a:lnTo>
                  <a:pt x="1289240" y="296900"/>
                </a:lnTo>
                <a:lnTo>
                  <a:pt x="1249070" y="311823"/>
                </a:lnTo>
                <a:lnTo>
                  <a:pt x="1210348" y="328612"/>
                </a:lnTo>
                <a:lnTo>
                  <a:pt x="1173175" y="347408"/>
                </a:lnTo>
                <a:lnTo>
                  <a:pt x="1137666" y="368338"/>
                </a:lnTo>
                <a:lnTo>
                  <a:pt x="1103934" y="391566"/>
                </a:lnTo>
                <a:lnTo>
                  <a:pt x="1072070" y="417207"/>
                </a:lnTo>
                <a:lnTo>
                  <a:pt x="1042200" y="445427"/>
                </a:lnTo>
                <a:lnTo>
                  <a:pt x="1014425" y="476326"/>
                </a:lnTo>
                <a:lnTo>
                  <a:pt x="988860" y="510082"/>
                </a:lnTo>
                <a:lnTo>
                  <a:pt x="965606" y="546811"/>
                </a:lnTo>
                <a:lnTo>
                  <a:pt x="944765" y="586651"/>
                </a:lnTo>
                <a:lnTo>
                  <a:pt x="927023" y="628129"/>
                </a:lnTo>
                <a:lnTo>
                  <a:pt x="912850" y="669759"/>
                </a:lnTo>
                <a:lnTo>
                  <a:pt x="902106" y="711517"/>
                </a:lnTo>
                <a:lnTo>
                  <a:pt x="894651" y="753364"/>
                </a:lnTo>
                <a:lnTo>
                  <a:pt x="890358" y="795299"/>
                </a:lnTo>
                <a:lnTo>
                  <a:pt x="889088" y="837298"/>
                </a:lnTo>
                <a:lnTo>
                  <a:pt x="890701" y="879322"/>
                </a:lnTo>
                <a:lnTo>
                  <a:pt x="895057" y="921372"/>
                </a:lnTo>
                <a:lnTo>
                  <a:pt x="902017" y="963396"/>
                </a:lnTo>
                <a:lnTo>
                  <a:pt x="911453" y="1005408"/>
                </a:lnTo>
                <a:lnTo>
                  <a:pt x="923213" y="1047369"/>
                </a:lnTo>
                <a:lnTo>
                  <a:pt x="937183" y="1089240"/>
                </a:lnTo>
                <a:lnTo>
                  <a:pt x="953211" y="1131036"/>
                </a:lnTo>
                <a:lnTo>
                  <a:pt x="971169" y="1172705"/>
                </a:lnTo>
                <a:lnTo>
                  <a:pt x="990904" y="1214234"/>
                </a:lnTo>
                <a:lnTo>
                  <a:pt x="1012291" y="1255598"/>
                </a:lnTo>
                <a:lnTo>
                  <a:pt x="1035202" y="1296784"/>
                </a:lnTo>
                <a:lnTo>
                  <a:pt x="1059472" y="1337767"/>
                </a:lnTo>
                <a:lnTo>
                  <a:pt x="1084999" y="1378534"/>
                </a:lnTo>
                <a:lnTo>
                  <a:pt x="1111618" y="1419034"/>
                </a:lnTo>
                <a:lnTo>
                  <a:pt x="1167612" y="1499222"/>
                </a:lnTo>
                <a:lnTo>
                  <a:pt x="1226388" y="1578152"/>
                </a:lnTo>
                <a:lnTo>
                  <a:pt x="1286827" y="1655648"/>
                </a:lnTo>
                <a:lnTo>
                  <a:pt x="1467231" y="1877796"/>
                </a:lnTo>
                <a:lnTo>
                  <a:pt x="1499958" y="1915579"/>
                </a:lnTo>
                <a:lnTo>
                  <a:pt x="1534350" y="1950529"/>
                </a:lnTo>
                <a:lnTo>
                  <a:pt x="1570304" y="1982825"/>
                </a:lnTo>
                <a:lnTo>
                  <a:pt x="1607743" y="2012632"/>
                </a:lnTo>
                <a:lnTo>
                  <a:pt x="1646567" y="2040140"/>
                </a:lnTo>
                <a:lnTo>
                  <a:pt x="1686699" y="2065528"/>
                </a:lnTo>
                <a:lnTo>
                  <a:pt x="1728012" y="2088959"/>
                </a:lnTo>
                <a:lnTo>
                  <a:pt x="1770443" y="2110625"/>
                </a:lnTo>
                <a:lnTo>
                  <a:pt x="1813890" y="2130691"/>
                </a:lnTo>
                <a:lnTo>
                  <a:pt x="1858264" y="2149335"/>
                </a:lnTo>
                <a:lnTo>
                  <a:pt x="1903463" y="2166721"/>
                </a:lnTo>
                <a:lnTo>
                  <a:pt x="1949411" y="2183053"/>
                </a:lnTo>
                <a:lnTo>
                  <a:pt x="2043125" y="2213216"/>
                </a:lnTo>
                <a:lnTo>
                  <a:pt x="2332355" y="2296439"/>
                </a:lnTo>
                <a:lnTo>
                  <a:pt x="2425090" y="2325916"/>
                </a:lnTo>
                <a:lnTo>
                  <a:pt x="2748635" y="2439873"/>
                </a:lnTo>
                <a:lnTo>
                  <a:pt x="2840469" y="2468461"/>
                </a:lnTo>
                <a:lnTo>
                  <a:pt x="2886227" y="2481021"/>
                </a:lnTo>
                <a:lnTo>
                  <a:pt x="2931884" y="2492133"/>
                </a:lnTo>
                <a:lnTo>
                  <a:pt x="2977413" y="2501595"/>
                </a:lnTo>
                <a:lnTo>
                  <a:pt x="3022803" y="2509177"/>
                </a:lnTo>
                <a:lnTo>
                  <a:pt x="3068053" y="2514676"/>
                </a:lnTo>
                <a:lnTo>
                  <a:pt x="3113138" y="2517889"/>
                </a:lnTo>
                <a:lnTo>
                  <a:pt x="3158071" y="2518575"/>
                </a:lnTo>
                <a:lnTo>
                  <a:pt x="3202838" y="2516530"/>
                </a:lnTo>
                <a:lnTo>
                  <a:pt x="3247415" y="2511552"/>
                </a:lnTo>
                <a:lnTo>
                  <a:pt x="3291789" y="2503424"/>
                </a:lnTo>
                <a:lnTo>
                  <a:pt x="3335972" y="2491905"/>
                </a:lnTo>
                <a:lnTo>
                  <a:pt x="3379940" y="2476817"/>
                </a:lnTo>
                <a:lnTo>
                  <a:pt x="3423678" y="2457920"/>
                </a:lnTo>
                <a:lnTo>
                  <a:pt x="3467925" y="2436088"/>
                </a:lnTo>
                <a:lnTo>
                  <a:pt x="3511804" y="2413038"/>
                </a:lnTo>
                <a:lnTo>
                  <a:pt x="3555238" y="2388806"/>
                </a:lnTo>
                <a:lnTo>
                  <a:pt x="3598176" y="2363419"/>
                </a:lnTo>
                <a:lnTo>
                  <a:pt x="3640544" y="2336863"/>
                </a:lnTo>
                <a:lnTo>
                  <a:pt x="3682238" y="2309190"/>
                </a:lnTo>
                <a:lnTo>
                  <a:pt x="3723221" y="2280412"/>
                </a:lnTo>
                <a:lnTo>
                  <a:pt x="3763391" y="2250541"/>
                </a:lnTo>
                <a:lnTo>
                  <a:pt x="3802697" y="2219604"/>
                </a:lnTo>
                <a:lnTo>
                  <a:pt x="3841038" y="2187613"/>
                </a:lnTo>
                <a:lnTo>
                  <a:pt x="3878364" y="2154593"/>
                </a:lnTo>
                <a:lnTo>
                  <a:pt x="3914597" y="2120569"/>
                </a:lnTo>
                <a:lnTo>
                  <a:pt x="3949649" y="2085555"/>
                </a:lnTo>
                <a:lnTo>
                  <a:pt x="3983456" y="2049576"/>
                </a:lnTo>
                <a:lnTo>
                  <a:pt x="4015943" y="2012632"/>
                </a:lnTo>
                <a:lnTo>
                  <a:pt x="4047045" y="1974773"/>
                </a:lnTo>
                <a:lnTo>
                  <a:pt x="4076674" y="1936000"/>
                </a:lnTo>
                <a:lnTo>
                  <a:pt x="4104767" y="1896325"/>
                </a:lnTo>
                <a:lnTo>
                  <a:pt x="4131246" y="1855787"/>
                </a:lnTo>
                <a:lnTo>
                  <a:pt x="4156037" y="1814398"/>
                </a:lnTo>
                <a:lnTo>
                  <a:pt x="4179062" y="1772183"/>
                </a:lnTo>
                <a:lnTo>
                  <a:pt x="4200245" y="1729143"/>
                </a:lnTo>
                <a:lnTo>
                  <a:pt x="4219524" y="1685315"/>
                </a:lnTo>
                <a:lnTo>
                  <a:pt x="4236821" y="1640725"/>
                </a:lnTo>
                <a:lnTo>
                  <a:pt x="4252061" y="1595374"/>
                </a:lnTo>
                <a:lnTo>
                  <a:pt x="4265168" y="1549298"/>
                </a:lnTo>
                <a:lnTo>
                  <a:pt x="4276064" y="1502498"/>
                </a:lnTo>
                <a:lnTo>
                  <a:pt x="4284688" y="1455013"/>
                </a:lnTo>
                <a:lnTo>
                  <a:pt x="4290949" y="1406842"/>
                </a:lnTo>
                <a:lnTo>
                  <a:pt x="4294797" y="1358023"/>
                </a:lnTo>
                <a:lnTo>
                  <a:pt x="4296283" y="1310132"/>
                </a:lnTo>
                <a:close/>
              </a:path>
            </a:pathLst>
          </a:custGeom>
          <a:solidFill>
            <a:srgbClr val="04B1A5">
              <a:alpha val="74899"/>
            </a:srgbClr>
          </a:solidFill>
        </p:spPr>
        <p:txBody>
          <a:bodyPr wrap="square" lIns="0" tIns="0" rIns="0" bIns="0" rtlCol="0"/>
          <a:lstStyle/>
          <a:p>
            <a:endParaRPr/>
          </a:p>
        </p:txBody>
      </p:sp>
      <p:sp>
        <p:nvSpPr>
          <p:cNvPr id="6" name="object 6"/>
          <p:cNvSpPr txBox="1"/>
          <p:nvPr/>
        </p:nvSpPr>
        <p:spPr>
          <a:xfrm>
            <a:off x="438913" y="709199"/>
            <a:ext cx="6868034" cy="4474431"/>
          </a:xfrm>
          <a:prstGeom prst="rect">
            <a:avLst/>
          </a:prstGeom>
        </p:spPr>
        <p:txBody>
          <a:bodyPr vert="horz" wrap="square" lIns="0" tIns="147956" rIns="0" bIns="0" rtlCol="0">
            <a:spAutoFit/>
          </a:bodyPr>
          <a:lstStyle/>
          <a:p>
            <a:pPr marL="12700" rtl="0">
              <a:spcBef>
                <a:spcPts val="1165"/>
              </a:spcBef>
            </a:pPr>
            <a:r>
              <a:rPr lang="fr" sz="1400" b="0" i="0" u="none" spc="-10" baseline="0" dirty="0">
                <a:solidFill>
                  <a:srgbClr val="17A29A"/>
                </a:solidFill>
                <a:latin typeface="Microsoft Sans Serif"/>
                <a:cs typeface="Microsoft Sans Serif"/>
              </a:rPr>
              <a:t>2.4 </a:t>
            </a:r>
            <a:r>
              <a:rPr lang="fr" sz="1400" b="0" i="0" u="none" spc="-56" baseline="0" dirty="0">
                <a:solidFill>
                  <a:srgbClr val="17A29A"/>
                </a:solidFill>
                <a:latin typeface="Microsoft Sans Serif"/>
                <a:cs typeface="Microsoft Sans Serif"/>
              </a:rPr>
              <a:t>Stratégies</a:t>
            </a:r>
            <a:r>
              <a:rPr lang="fr" sz="1400" b="0" i="0" u="none" spc="-10" baseline="0" dirty="0">
                <a:solidFill>
                  <a:srgbClr val="17A29A"/>
                </a:solidFill>
                <a:latin typeface="Microsoft Sans Serif"/>
                <a:cs typeface="Microsoft Sans Serif"/>
              </a:rPr>
              <a:t> d'apprentissage</a:t>
            </a:r>
            <a:endParaRPr lang="fr" sz="1400" dirty="0">
              <a:latin typeface="Microsoft Sans Serif"/>
              <a:cs typeface="Microsoft Sans Serif"/>
            </a:endParaRPr>
          </a:p>
          <a:p>
            <a:pPr marL="31117" marR="624870" algn="just" rtl="0">
              <a:lnSpc>
                <a:spcPts val="1800"/>
              </a:lnSpc>
              <a:spcBef>
                <a:spcPts val="350"/>
              </a:spcBef>
            </a:pPr>
            <a:r>
              <a:rPr lang="fr" sz="1300" b="0" i="0" u="none" spc="-110" baseline="0" dirty="0">
                <a:solidFill>
                  <a:srgbClr val="080808"/>
                </a:solidFill>
                <a:latin typeface="Arial"/>
                <a:cs typeface="Arial"/>
              </a:rPr>
              <a:t>La</a:t>
            </a:r>
            <a:r>
              <a:rPr lang="fr" sz="1300" b="0" i="0" u="none" spc="-25" baseline="0" dirty="0">
                <a:solidFill>
                  <a:srgbClr val="080808"/>
                </a:solidFill>
                <a:latin typeface="Arial"/>
                <a:cs typeface="Arial"/>
              </a:rPr>
              <a:t> boîte à outils</a:t>
            </a:r>
            <a:r>
              <a:rPr lang="fr" sz="1300" b="0" i="0" u="none" spc="-20" baseline="0" dirty="0">
                <a:solidFill>
                  <a:srgbClr val="080808"/>
                </a:solidFill>
                <a:latin typeface="Arial"/>
                <a:cs typeface="Arial"/>
              </a:rPr>
              <a:t> est</a:t>
            </a:r>
            <a:r>
              <a:rPr lang="fr" sz="1300" b="0" i="0" u="none" spc="-10" baseline="0" dirty="0">
                <a:solidFill>
                  <a:srgbClr val="080808"/>
                </a:solidFill>
                <a:latin typeface="Arial"/>
                <a:cs typeface="Arial"/>
              </a:rPr>
              <a:t> compatible</a:t>
            </a:r>
            <a:r>
              <a:rPr lang="fr" sz="1300" b="0" i="0" u="none" spc="40" baseline="0" dirty="0">
                <a:solidFill>
                  <a:srgbClr val="080808"/>
                </a:solidFill>
                <a:latin typeface="Arial"/>
                <a:cs typeface="Arial"/>
              </a:rPr>
              <a:t> avec</a:t>
            </a:r>
            <a:r>
              <a:rPr lang="fr" sz="1300" b="0" i="0" u="none" baseline="0" dirty="0">
                <a:solidFill>
                  <a:srgbClr val="080808"/>
                </a:solidFill>
                <a:latin typeface="Arial"/>
                <a:cs typeface="Arial"/>
              </a:rPr>
              <a:t> différentes stratégies</a:t>
            </a:r>
            <a:r>
              <a:rPr lang="fr" sz="1300" b="0" i="0" u="none" spc="-20" baseline="0" dirty="0">
                <a:solidFill>
                  <a:srgbClr val="080808"/>
                </a:solidFill>
                <a:latin typeface="Arial"/>
                <a:cs typeface="Arial"/>
              </a:rPr>
              <a:t> d'apprentissage</a:t>
            </a:r>
            <a:r>
              <a:rPr lang="fr" sz="1300" b="0" i="0" u="none" spc="-75" baseline="0" dirty="0">
                <a:solidFill>
                  <a:srgbClr val="080808"/>
                </a:solidFill>
                <a:latin typeface="Arial"/>
                <a:cs typeface="Arial"/>
              </a:rPr>
              <a:t> et</a:t>
            </a:r>
            <a:r>
              <a:rPr lang="fr" sz="1300" b="0" i="0" u="none" spc="-70" baseline="0" dirty="0">
                <a:solidFill>
                  <a:srgbClr val="080808"/>
                </a:solidFill>
                <a:latin typeface="Arial"/>
                <a:cs typeface="Arial"/>
              </a:rPr>
              <a:t> peut</a:t>
            </a:r>
            <a:r>
              <a:rPr lang="fr" sz="1300" b="0" i="0" u="none" spc="-160" baseline="0" dirty="0">
                <a:solidFill>
                  <a:srgbClr val="080808"/>
                </a:solidFill>
                <a:latin typeface="Arial"/>
                <a:cs typeface="Arial"/>
              </a:rPr>
              <a:t> être</a:t>
            </a:r>
            <a:r>
              <a:rPr lang="fr" sz="1300" b="0" i="0" u="none" spc="-65" baseline="0" dirty="0">
                <a:solidFill>
                  <a:srgbClr val="080808"/>
                </a:solidFill>
                <a:latin typeface="Arial"/>
                <a:cs typeface="Arial"/>
              </a:rPr>
              <a:t> utilisée</a:t>
            </a:r>
            <a:r>
              <a:rPr lang="fr" sz="1300" b="0" i="0" u="none" spc="-20" baseline="0" dirty="0">
                <a:solidFill>
                  <a:srgbClr val="080808"/>
                </a:solidFill>
                <a:latin typeface="Arial"/>
                <a:cs typeface="Arial"/>
              </a:rPr>
              <a:t> pour</a:t>
            </a:r>
            <a:r>
              <a:rPr lang="fr" sz="1300" b="0" i="0" u="none" spc="-10" baseline="0" dirty="0">
                <a:solidFill>
                  <a:srgbClr val="080808"/>
                </a:solidFill>
                <a:latin typeface="Arial"/>
                <a:cs typeface="Arial"/>
              </a:rPr>
              <a:t> promouvoir</a:t>
            </a:r>
            <a:r>
              <a:rPr lang="fr" sz="1300" b="0" i="0" u="none" baseline="0" dirty="0">
                <a:solidFill>
                  <a:srgbClr val="080808"/>
                </a:solidFill>
                <a:latin typeface="Arial"/>
                <a:cs typeface="Arial"/>
              </a:rPr>
              <a:t> différentes</a:t>
            </a:r>
            <a:r>
              <a:rPr lang="fr" sz="1300" b="0" i="0" u="none" spc="-20" baseline="0" dirty="0">
                <a:solidFill>
                  <a:srgbClr val="080808"/>
                </a:solidFill>
                <a:latin typeface="Arial"/>
                <a:cs typeface="Arial"/>
              </a:rPr>
              <a:t> voies</a:t>
            </a:r>
            <a:r>
              <a:rPr lang="fr" sz="1300" b="0" i="0" u="none" baseline="0" dirty="0">
                <a:solidFill>
                  <a:srgbClr val="080808"/>
                </a:solidFill>
                <a:latin typeface="Arial"/>
                <a:cs typeface="Arial"/>
              </a:rPr>
              <a:t> d'</a:t>
            </a:r>
            <a:r>
              <a:rPr lang="fr" sz="1300" b="0" i="0" u="none" spc="-10" baseline="0" dirty="0">
                <a:solidFill>
                  <a:srgbClr val="080808"/>
                </a:solidFill>
                <a:latin typeface="Arial"/>
                <a:cs typeface="Arial"/>
              </a:rPr>
              <a:t>apprentissage :</a:t>
            </a:r>
            <a:endParaRPr lang="fr" sz="1300" spc="-10" dirty="0">
              <a:latin typeface="Arial"/>
              <a:cs typeface="Arial"/>
            </a:endParaRPr>
          </a:p>
          <a:p>
            <a:pPr marL="234950" marR="624870" lvl="2" indent="-204788" algn="just" rtl="0">
              <a:lnSpc>
                <a:spcPts val="1800"/>
              </a:lnSpc>
              <a:spcBef>
                <a:spcPts val="350"/>
              </a:spcBef>
              <a:buFont typeface="Arial" panose="020B0604020202020204" pitchFamily="34" charset="0"/>
              <a:buChar char="•"/>
            </a:pPr>
            <a:r>
              <a:rPr lang="fr" sz="1300" b="1" i="0" u="none" baseline="0" dirty="0">
                <a:solidFill>
                  <a:srgbClr val="0D0F1A"/>
                </a:solidFill>
                <a:latin typeface="Arial"/>
                <a:cs typeface="Arial"/>
              </a:rPr>
              <a:t>La</a:t>
            </a:r>
            <a:r>
              <a:rPr lang="fr" sz="1300" b="0" i="0" u="none" baseline="0" dirty="0">
                <a:solidFill>
                  <a:srgbClr val="0D0F1A"/>
                </a:solidFill>
                <a:latin typeface="Arial"/>
                <a:cs typeface="Arial"/>
              </a:rPr>
              <a:t> </a:t>
            </a:r>
            <a:r>
              <a:rPr lang="fr" sz="1300" b="1" i="0" u="none" baseline="0" dirty="0">
                <a:solidFill>
                  <a:srgbClr val="0D0F1A"/>
                </a:solidFill>
                <a:latin typeface="Arial"/>
                <a:cs typeface="Arial"/>
              </a:rPr>
              <a:t>pratique</a:t>
            </a:r>
            <a:r>
              <a:rPr lang="fr" sz="1300" b="0" i="0" u="none" baseline="0" dirty="0">
                <a:solidFill>
                  <a:srgbClr val="0D0F1A"/>
                </a:solidFill>
                <a:latin typeface="Arial"/>
                <a:cs typeface="Arial"/>
              </a:rPr>
              <a:t> échelonnée est un apprentissage qui se déroule sur une période prolongée, </a:t>
            </a:r>
            <a:r>
              <a:rPr lang="fr" sz="1300" b="0" i="0" u="none" spc="-10" baseline="0" dirty="0">
                <a:solidFill>
                  <a:srgbClr val="0D0F1A"/>
                </a:solidFill>
                <a:latin typeface="Arial"/>
                <a:cs typeface="Arial"/>
              </a:rPr>
              <a:t>où</a:t>
            </a:r>
            <a:r>
              <a:rPr lang="fr" sz="1300" b="0" i="0" u="none" baseline="0" dirty="0">
                <a:solidFill>
                  <a:srgbClr val="0D0F1A"/>
                </a:solidFill>
                <a:latin typeface="Arial"/>
                <a:cs typeface="Arial"/>
              </a:rPr>
              <a:t> la collecte d'informations</a:t>
            </a:r>
            <a:r>
              <a:rPr lang="fr" sz="1300" b="0" i="0" u="none" spc="10" baseline="0" dirty="0">
                <a:solidFill>
                  <a:srgbClr val="0D0F1A"/>
                </a:solidFill>
                <a:latin typeface="Arial"/>
                <a:cs typeface="Arial"/>
              </a:rPr>
              <a:t> et</a:t>
            </a:r>
            <a:r>
              <a:rPr lang="fr" sz="1300" b="0" i="0" u="none" spc="-10" baseline="0" dirty="0">
                <a:solidFill>
                  <a:srgbClr val="0D0F1A"/>
                </a:solidFill>
                <a:latin typeface="Arial"/>
                <a:cs typeface="Arial"/>
              </a:rPr>
              <a:t> la compréhension</a:t>
            </a:r>
            <a:r>
              <a:rPr lang="fr" sz="1300" b="0" i="0" u="none" spc="-40" baseline="0" dirty="0">
                <a:solidFill>
                  <a:srgbClr val="0D0F1A"/>
                </a:solidFill>
                <a:latin typeface="Arial"/>
                <a:cs typeface="Arial"/>
              </a:rPr>
              <a:t> sont</a:t>
            </a:r>
            <a:r>
              <a:rPr lang="fr" sz="1300" b="0" i="0" u="none" spc="-70" baseline="0" dirty="0">
                <a:solidFill>
                  <a:srgbClr val="0D0F1A"/>
                </a:solidFill>
                <a:latin typeface="Arial"/>
                <a:cs typeface="Arial"/>
              </a:rPr>
              <a:t> échelonnées</a:t>
            </a:r>
            <a:r>
              <a:rPr lang="fr" sz="1300" b="0" i="0" u="none" spc="-56" baseline="0" dirty="0">
                <a:solidFill>
                  <a:srgbClr val="0D0F1A"/>
                </a:solidFill>
                <a:latin typeface="Arial"/>
                <a:cs typeface="Arial"/>
              </a:rPr>
              <a:t> dans</a:t>
            </a:r>
            <a:r>
              <a:rPr lang="fr" sz="1300" b="0" i="0" u="none" baseline="0" dirty="0">
                <a:solidFill>
                  <a:srgbClr val="0D0F1A"/>
                </a:solidFill>
                <a:latin typeface="Arial"/>
                <a:cs typeface="Arial"/>
              </a:rPr>
              <a:t> le</a:t>
            </a:r>
            <a:r>
              <a:rPr lang="fr" sz="1300" b="0" i="0" u="none" spc="-10" baseline="0" dirty="0">
                <a:solidFill>
                  <a:srgbClr val="0D0F1A"/>
                </a:solidFill>
                <a:latin typeface="Arial"/>
                <a:cs typeface="Arial"/>
              </a:rPr>
              <a:t> temps.</a:t>
            </a:r>
            <a:r>
              <a:rPr lang="fr" sz="1300" b="0" i="0" u="none" spc="-35" baseline="0" dirty="0">
                <a:solidFill>
                  <a:srgbClr val="0D0F1A"/>
                </a:solidFill>
                <a:latin typeface="Arial"/>
                <a:cs typeface="Arial"/>
              </a:rPr>
              <a:t> </a:t>
            </a:r>
            <a:r>
              <a:rPr lang="fr" sz="1300" b="0" i="0" u="none" spc="-105" baseline="0" dirty="0">
                <a:solidFill>
                  <a:srgbClr val="0D0F1A"/>
                </a:solidFill>
                <a:latin typeface="Arial"/>
                <a:cs typeface="Arial"/>
              </a:rPr>
              <a:t>La</a:t>
            </a:r>
            <a:r>
              <a:rPr lang="fr" sz="1300" b="0" i="0" u="none" spc="-25" baseline="0" dirty="0">
                <a:solidFill>
                  <a:srgbClr val="0D0F1A"/>
                </a:solidFill>
                <a:latin typeface="Arial"/>
                <a:cs typeface="Arial"/>
              </a:rPr>
              <a:t> boîte à outils</a:t>
            </a:r>
            <a:r>
              <a:rPr lang="fr" sz="1300" b="0" i="0" u="none" spc="-10" baseline="0" dirty="0">
                <a:solidFill>
                  <a:srgbClr val="0D0F1A"/>
                </a:solidFill>
                <a:latin typeface="Arial"/>
                <a:cs typeface="Arial"/>
              </a:rPr>
              <a:t> permet</a:t>
            </a:r>
            <a:r>
              <a:rPr lang="fr" sz="1300" b="0" i="0" u="none" baseline="0" dirty="0">
                <a:solidFill>
                  <a:srgbClr val="0D0F1A"/>
                </a:solidFill>
                <a:latin typeface="Arial"/>
                <a:cs typeface="Arial"/>
              </a:rPr>
              <a:t> aux formateurs</a:t>
            </a:r>
            <a:r>
              <a:rPr lang="fr" sz="1300" b="0" i="0" u="none" spc="-65" baseline="0" dirty="0">
                <a:solidFill>
                  <a:srgbClr val="0D0F1A"/>
                </a:solidFill>
                <a:latin typeface="Arial"/>
                <a:cs typeface="Arial"/>
              </a:rPr>
              <a:t> et</a:t>
            </a:r>
            <a:r>
              <a:rPr lang="fr" sz="1300" b="0" i="0" u="none" spc="-29" baseline="0" dirty="0">
                <a:solidFill>
                  <a:srgbClr val="0D0F1A"/>
                </a:solidFill>
                <a:latin typeface="Arial"/>
                <a:cs typeface="Arial"/>
              </a:rPr>
              <a:t> aux éducateurs</a:t>
            </a:r>
            <a:r>
              <a:rPr lang="fr" sz="1300" b="0" i="0" u="none" spc="-10" baseline="0" dirty="0">
                <a:solidFill>
                  <a:srgbClr val="0D0F1A"/>
                </a:solidFill>
                <a:latin typeface="Arial"/>
                <a:cs typeface="Arial"/>
              </a:rPr>
              <a:t> de</a:t>
            </a:r>
            <a:r>
              <a:rPr lang="fr" sz="1300" b="0" i="0" u="none" spc="-35" baseline="0" dirty="0">
                <a:solidFill>
                  <a:srgbClr val="0D0F1A"/>
                </a:solidFill>
                <a:latin typeface="Arial"/>
                <a:cs typeface="Arial"/>
              </a:rPr>
              <a:t> concevoir</a:t>
            </a:r>
            <a:r>
              <a:rPr lang="fr" sz="1300" b="0" i="0" u="none" baseline="0" dirty="0">
                <a:solidFill>
                  <a:srgbClr val="0D0F1A"/>
                </a:solidFill>
                <a:latin typeface="Arial"/>
                <a:cs typeface="Arial"/>
              </a:rPr>
              <a:t> des scénarios</a:t>
            </a:r>
            <a:r>
              <a:rPr lang="fr" sz="1300" b="0" i="0" u="none" spc="-25" baseline="0" dirty="0">
                <a:solidFill>
                  <a:srgbClr val="0D0F1A"/>
                </a:solidFill>
                <a:latin typeface="Arial"/>
                <a:cs typeface="Arial"/>
              </a:rPr>
              <a:t> d'apprentissage</a:t>
            </a:r>
            <a:r>
              <a:rPr lang="fr" sz="1300" b="0" i="0" u="none" spc="-10" baseline="0" dirty="0">
                <a:solidFill>
                  <a:srgbClr val="0D0F1A"/>
                </a:solidFill>
                <a:latin typeface="Arial"/>
                <a:cs typeface="Arial"/>
              </a:rPr>
              <a:t> dans</a:t>
            </a:r>
            <a:r>
              <a:rPr lang="fr" sz="1300" b="0" i="0" u="none" baseline="0" dirty="0">
                <a:solidFill>
                  <a:srgbClr val="0D0F1A"/>
                </a:solidFill>
                <a:latin typeface="Arial"/>
                <a:cs typeface="Arial"/>
              </a:rPr>
              <a:t> lesquels les participants</a:t>
            </a:r>
            <a:r>
              <a:rPr lang="fr" sz="1300" b="0" i="0" u="none" spc="-65" baseline="0" dirty="0">
                <a:solidFill>
                  <a:srgbClr val="0D0F1A"/>
                </a:solidFill>
                <a:latin typeface="Arial"/>
                <a:cs typeface="Arial"/>
              </a:rPr>
              <a:t> peuvent</a:t>
            </a:r>
            <a:r>
              <a:rPr lang="fr" sz="1300" b="0" i="0" u="none" spc="-70" baseline="0" dirty="0">
                <a:solidFill>
                  <a:srgbClr val="0D0F1A"/>
                </a:solidFill>
                <a:latin typeface="Arial"/>
                <a:cs typeface="Arial"/>
              </a:rPr>
              <a:t> espacer</a:t>
            </a:r>
            <a:r>
              <a:rPr lang="fr" sz="1300" b="0" i="0" u="none" baseline="0" dirty="0">
                <a:solidFill>
                  <a:srgbClr val="0D0F1A"/>
                </a:solidFill>
                <a:latin typeface="Arial"/>
                <a:cs typeface="Arial"/>
              </a:rPr>
              <a:t> leurs</a:t>
            </a:r>
            <a:r>
              <a:rPr lang="fr" sz="1300" b="0" i="0" u="none" spc="-10" baseline="0" dirty="0">
                <a:solidFill>
                  <a:srgbClr val="0D0F1A"/>
                </a:solidFill>
                <a:latin typeface="Arial"/>
                <a:cs typeface="Arial"/>
              </a:rPr>
              <a:t> études.</a:t>
            </a:r>
            <a:endParaRPr lang="fr" sz="1300" spc="-10" dirty="0">
              <a:latin typeface="Arial"/>
              <a:cs typeface="Arial"/>
            </a:endParaRPr>
          </a:p>
          <a:p>
            <a:pPr marL="234950" marR="624870" lvl="2" indent="-204788" algn="just" rtl="0">
              <a:lnSpc>
                <a:spcPts val="1800"/>
              </a:lnSpc>
              <a:spcBef>
                <a:spcPts val="350"/>
              </a:spcBef>
              <a:buFont typeface="Arial" panose="020B0604020202020204" pitchFamily="34" charset="0"/>
              <a:buChar char="•"/>
            </a:pPr>
            <a:r>
              <a:rPr lang="fr" sz="1300" b="0" i="0" u="none" baseline="0" dirty="0">
                <a:solidFill>
                  <a:srgbClr val="0D0F1A"/>
                </a:solidFill>
                <a:latin typeface="Arial"/>
                <a:cs typeface="Arial"/>
              </a:rPr>
              <a:t>La </a:t>
            </a:r>
            <a:r>
              <a:rPr lang="fr" sz="1300" b="1" i="0" u="none" baseline="0" dirty="0">
                <a:solidFill>
                  <a:srgbClr val="0D0F1A"/>
                </a:solidFill>
                <a:latin typeface="Arial"/>
                <a:cs typeface="Arial"/>
              </a:rPr>
              <a:t>pratique</a:t>
            </a:r>
            <a:r>
              <a:rPr lang="fr" sz="1300" b="0" i="0" u="none" baseline="0" dirty="0">
                <a:solidFill>
                  <a:srgbClr val="0D0F1A"/>
                </a:solidFill>
                <a:latin typeface="Arial"/>
                <a:cs typeface="Arial"/>
              </a:rPr>
              <a:t> de récupération exige de se souvenir des informations sans l'</a:t>
            </a:r>
            <a:r>
              <a:rPr lang="fr" sz="1300" b="0" i="0" u="none" spc="-20" baseline="0" dirty="0">
                <a:solidFill>
                  <a:srgbClr val="0D0F1A"/>
                </a:solidFill>
                <a:latin typeface="Arial"/>
                <a:cs typeface="Arial"/>
              </a:rPr>
              <a:t>aide</a:t>
            </a:r>
            <a:r>
              <a:rPr lang="fr" sz="1300" b="0" i="0" u="none" baseline="0" dirty="0">
                <a:solidFill>
                  <a:srgbClr val="0D0F1A"/>
                </a:solidFill>
                <a:latin typeface="Arial"/>
                <a:cs typeface="Arial"/>
              </a:rPr>
              <a:t> d'</a:t>
            </a:r>
            <a:r>
              <a:rPr lang="fr" sz="1300" b="0" i="0" u="none" spc="-10" baseline="0" dirty="0">
                <a:solidFill>
                  <a:srgbClr val="0D0F1A"/>
                </a:solidFill>
                <a:latin typeface="Arial"/>
                <a:cs typeface="Arial"/>
              </a:rPr>
              <a:t>autres</a:t>
            </a:r>
            <a:r>
              <a:rPr lang="fr" sz="1300" b="0" i="0" u="none" baseline="0" dirty="0">
                <a:solidFill>
                  <a:srgbClr val="0D0F1A"/>
                </a:solidFill>
                <a:latin typeface="Arial"/>
                <a:cs typeface="Arial"/>
              </a:rPr>
              <a:t> matériaux.</a:t>
            </a:r>
            <a:r>
              <a:rPr lang="fr" sz="1300" b="0" i="0" u="none" spc="265" baseline="0" dirty="0">
                <a:solidFill>
                  <a:srgbClr val="0D0F1A"/>
                </a:solidFill>
                <a:latin typeface="Arial"/>
                <a:cs typeface="Arial"/>
              </a:rPr>
              <a:t> </a:t>
            </a:r>
            <a:r>
              <a:rPr lang="fr" sz="1300" b="0" i="0" u="none" baseline="0" dirty="0">
                <a:solidFill>
                  <a:srgbClr val="0D0F1A"/>
                </a:solidFill>
                <a:latin typeface="Arial"/>
                <a:cs typeface="Arial"/>
              </a:rPr>
              <a:t>Certains des outils présentés dans</a:t>
            </a:r>
            <a:r>
              <a:rPr lang="fr" sz="1300" b="0" i="0" u="none" spc="56" baseline="0" dirty="0">
                <a:solidFill>
                  <a:srgbClr val="0D0F1A"/>
                </a:solidFill>
                <a:latin typeface="Arial"/>
                <a:cs typeface="Arial"/>
              </a:rPr>
              <a:t> ce</a:t>
            </a:r>
            <a:r>
              <a:rPr lang="fr" sz="1300" b="0" i="0" u="none" baseline="0" dirty="0">
                <a:solidFill>
                  <a:srgbClr val="0D0F1A"/>
                </a:solidFill>
                <a:latin typeface="Arial"/>
                <a:cs typeface="Arial"/>
              </a:rPr>
              <a:t> guide permettent aux formateurs de</a:t>
            </a:r>
            <a:r>
              <a:rPr lang="fr" sz="1300" b="0" i="0" u="none" spc="-10" baseline="0" dirty="0">
                <a:solidFill>
                  <a:srgbClr val="0D0F1A"/>
                </a:solidFill>
                <a:latin typeface="Arial"/>
                <a:cs typeface="Arial"/>
              </a:rPr>
              <a:t> mettre en œuvre</a:t>
            </a:r>
            <a:r>
              <a:rPr lang="fr" sz="1300" b="0" i="0" u="none" spc="-25" baseline="0" dirty="0">
                <a:solidFill>
                  <a:srgbClr val="0D0F1A"/>
                </a:solidFill>
                <a:latin typeface="Arial"/>
                <a:cs typeface="Arial"/>
              </a:rPr>
              <a:t> des exercices</a:t>
            </a:r>
            <a:r>
              <a:rPr lang="fr" sz="1300" b="0" i="0" u="none" baseline="0" dirty="0">
                <a:solidFill>
                  <a:srgbClr val="0D0F1A"/>
                </a:solidFill>
                <a:latin typeface="Arial"/>
                <a:cs typeface="Arial"/>
              </a:rPr>
              <a:t> où les participants doivent mettre de côté leur matériel d'apprentissage et partager</a:t>
            </a:r>
            <a:r>
              <a:rPr lang="fr" sz="1300" b="0" i="0" u="none" spc="-20" baseline="0" dirty="0">
                <a:solidFill>
                  <a:srgbClr val="0D0F1A"/>
                </a:solidFill>
                <a:latin typeface="Arial"/>
                <a:cs typeface="Arial"/>
              </a:rPr>
              <a:t> ce</a:t>
            </a:r>
            <a:r>
              <a:rPr lang="fr" sz="1300" b="0" i="0" u="none" baseline="0" dirty="0">
                <a:solidFill>
                  <a:srgbClr val="0D0F1A"/>
                </a:solidFill>
                <a:latin typeface="Arial"/>
                <a:cs typeface="Arial"/>
              </a:rPr>
              <a:t> qu'ils savent sur un sujet particulier. </a:t>
            </a:r>
            <a:r>
              <a:rPr lang="fr" sz="1300" b="0" i="0" u="none" spc="-20" baseline="0" dirty="0">
                <a:solidFill>
                  <a:srgbClr val="0D0F1A"/>
                </a:solidFill>
                <a:latin typeface="Arial"/>
                <a:cs typeface="Arial"/>
              </a:rPr>
              <a:t>Les éducateurs</a:t>
            </a:r>
            <a:r>
              <a:rPr lang="fr" sz="1300" b="0" i="0" u="none" spc="-10" baseline="0" dirty="0">
                <a:solidFill>
                  <a:srgbClr val="0D0F1A"/>
                </a:solidFill>
                <a:latin typeface="Arial"/>
                <a:cs typeface="Arial"/>
              </a:rPr>
              <a:t> peuvent</a:t>
            </a:r>
            <a:r>
              <a:rPr lang="fr" sz="1300" b="0" i="0" u="none" baseline="0" dirty="0">
                <a:solidFill>
                  <a:srgbClr val="0D0F1A"/>
                </a:solidFill>
                <a:latin typeface="Arial"/>
                <a:cs typeface="Arial"/>
              </a:rPr>
              <a:t> ensuite revoir le matériel</a:t>
            </a:r>
            <a:r>
              <a:rPr lang="fr" sz="1300" b="0" i="0" u="none" spc="-10" baseline="0" dirty="0">
                <a:solidFill>
                  <a:srgbClr val="0D0F1A"/>
                </a:solidFill>
                <a:latin typeface="Arial"/>
                <a:cs typeface="Arial"/>
              </a:rPr>
              <a:t> avec leurs</a:t>
            </a:r>
            <a:r>
              <a:rPr lang="fr" sz="1300" b="0" i="0" u="none" baseline="0" dirty="0">
                <a:solidFill>
                  <a:srgbClr val="0D0F1A"/>
                </a:solidFill>
                <a:latin typeface="Arial"/>
                <a:cs typeface="Arial"/>
              </a:rPr>
              <a:t> participants</a:t>
            </a:r>
            <a:r>
              <a:rPr lang="fr" sz="1300" b="0" i="0" u="none" spc="-25" baseline="0" dirty="0">
                <a:solidFill>
                  <a:srgbClr val="0D0F1A"/>
                </a:solidFill>
                <a:latin typeface="Arial"/>
                <a:cs typeface="Arial"/>
              </a:rPr>
              <a:t> et</a:t>
            </a:r>
            <a:r>
              <a:rPr lang="fr" sz="1300" b="0" i="0" u="none" baseline="0" dirty="0">
                <a:solidFill>
                  <a:srgbClr val="0D0F1A"/>
                </a:solidFill>
                <a:latin typeface="Arial"/>
                <a:cs typeface="Arial"/>
              </a:rPr>
              <a:t> clarifier</a:t>
            </a:r>
            <a:r>
              <a:rPr lang="fr" sz="1300" b="0" i="0" u="none" spc="-25" baseline="0" dirty="0">
                <a:solidFill>
                  <a:srgbClr val="0D0F1A"/>
                </a:solidFill>
                <a:latin typeface="Arial"/>
                <a:cs typeface="Arial"/>
              </a:rPr>
              <a:t> toute</a:t>
            </a:r>
            <a:r>
              <a:rPr lang="fr" sz="1300" b="0" i="0" u="none" spc="-10" baseline="0" dirty="0">
                <a:solidFill>
                  <a:srgbClr val="0D0F1A"/>
                </a:solidFill>
                <a:latin typeface="Arial"/>
                <a:cs typeface="Arial"/>
              </a:rPr>
              <a:t> idée fausse.</a:t>
            </a:r>
            <a:endParaRPr lang="fr" sz="1300" spc="-10" dirty="0">
              <a:latin typeface="Arial"/>
              <a:cs typeface="Arial"/>
            </a:endParaRPr>
          </a:p>
          <a:p>
            <a:pPr marL="234950" marR="624870" lvl="2" indent="-204788" algn="just" rtl="0">
              <a:lnSpc>
                <a:spcPts val="1800"/>
              </a:lnSpc>
              <a:spcBef>
                <a:spcPts val="350"/>
              </a:spcBef>
              <a:buFont typeface="Arial" panose="020B0604020202020204" pitchFamily="34" charset="0"/>
              <a:buChar char="•"/>
            </a:pPr>
            <a:r>
              <a:rPr lang="fr" sz="1300" b="1" i="0" u="none" baseline="0" dirty="0">
                <a:solidFill>
                  <a:srgbClr val="0D0F1A"/>
                </a:solidFill>
                <a:latin typeface="Arial"/>
                <a:cs typeface="Arial"/>
              </a:rPr>
              <a:t>L'élaboration</a:t>
            </a:r>
            <a:r>
              <a:rPr lang="fr" sz="1300" b="0" i="0" u="none" baseline="0" dirty="0">
                <a:solidFill>
                  <a:srgbClr val="0D0F1A"/>
                </a:solidFill>
                <a:latin typeface="Arial"/>
                <a:cs typeface="Arial"/>
              </a:rPr>
              <a:t> consiste à aller au-delà du contenu immédiat pour explorer et expliquer</a:t>
            </a:r>
            <a:r>
              <a:rPr lang="fr" sz="1300" b="0" i="0" u="none" spc="-25" baseline="0" dirty="0">
                <a:solidFill>
                  <a:srgbClr val="0D0F1A"/>
                </a:solidFill>
                <a:latin typeface="Arial"/>
                <a:cs typeface="Arial"/>
              </a:rPr>
              <a:t> les</a:t>
            </a:r>
            <a:r>
              <a:rPr lang="fr" sz="1300" b="0" i="0" u="none" spc="-20" baseline="0" dirty="0">
                <a:solidFill>
                  <a:srgbClr val="0D0F1A"/>
                </a:solidFill>
                <a:latin typeface="Arial"/>
                <a:cs typeface="Arial"/>
              </a:rPr>
              <a:t> liens entre</a:t>
            </a:r>
            <a:r>
              <a:rPr lang="fr" sz="1300" b="0" i="0" u="none" baseline="0" dirty="0">
                <a:solidFill>
                  <a:srgbClr val="0D0F1A"/>
                </a:solidFill>
                <a:latin typeface="Arial"/>
                <a:cs typeface="Arial"/>
              </a:rPr>
              <a:t> les matériaux</a:t>
            </a:r>
            <a:r>
              <a:rPr lang="fr" sz="1300" b="0" i="0" u="none" spc="-10" baseline="0" dirty="0">
                <a:solidFill>
                  <a:srgbClr val="0D0F1A"/>
                </a:solidFill>
                <a:latin typeface="Arial"/>
                <a:cs typeface="Arial"/>
              </a:rPr>
              <a:t> d'apprentissage.</a:t>
            </a:r>
            <a:r>
              <a:rPr lang="fr" sz="1300" b="0" i="0" u="none" spc="-75" baseline="0" dirty="0">
                <a:solidFill>
                  <a:srgbClr val="0D0F1A"/>
                </a:solidFill>
                <a:latin typeface="Arial"/>
                <a:cs typeface="Arial"/>
              </a:rPr>
              <a:t> </a:t>
            </a:r>
            <a:r>
              <a:rPr lang="fr" sz="1300" b="0" i="0" u="none" spc="65" baseline="0" dirty="0">
                <a:solidFill>
                  <a:srgbClr val="0D0F1A"/>
                </a:solidFill>
                <a:latin typeface="Arial"/>
                <a:cs typeface="Arial"/>
              </a:rPr>
              <a:t>Il</a:t>
            </a:r>
            <a:r>
              <a:rPr lang="fr" sz="1300" b="0" i="0" u="none" baseline="0" dirty="0">
                <a:solidFill>
                  <a:srgbClr val="0D0F1A"/>
                </a:solidFill>
                <a:latin typeface="Arial"/>
                <a:cs typeface="Arial"/>
              </a:rPr>
              <a:t> faut</a:t>
            </a:r>
            <a:r>
              <a:rPr lang="fr" sz="1300" b="0" i="0" u="none" spc="-10" baseline="0" dirty="0">
                <a:solidFill>
                  <a:srgbClr val="0D0F1A"/>
                </a:solidFill>
                <a:latin typeface="Arial"/>
                <a:cs typeface="Arial"/>
              </a:rPr>
              <a:t> décrire</a:t>
            </a:r>
            <a:r>
              <a:rPr lang="fr" sz="1300" b="0" i="0" u="none" spc="-50" baseline="0" dirty="0">
                <a:solidFill>
                  <a:srgbClr val="0D0F1A"/>
                </a:solidFill>
                <a:latin typeface="Arial"/>
                <a:cs typeface="Arial"/>
              </a:rPr>
              <a:t> les idées</a:t>
            </a:r>
            <a:r>
              <a:rPr lang="fr" sz="1300" b="0" i="0" u="none" spc="35" baseline="0" dirty="0">
                <a:solidFill>
                  <a:srgbClr val="0D0F1A"/>
                </a:solidFill>
                <a:latin typeface="Arial"/>
                <a:cs typeface="Arial"/>
              </a:rPr>
              <a:t> en</a:t>
            </a:r>
            <a:r>
              <a:rPr lang="fr" sz="1300" b="0" i="0" u="none" spc="-20" baseline="0" dirty="0">
                <a:solidFill>
                  <a:srgbClr val="0D0F1A"/>
                </a:solidFill>
                <a:latin typeface="Arial"/>
                <a:cs typeface="Arial"/>
              </a:rPr>
              <a:t> détail.</a:t>
            </a:r>
            <a:r>
              <a:rPr lang="fr" sz="1300" b="0" i="0" u="none" spc="-70" baseline="0" dirty="0">
                <a:solidFill>
                  <a:srgbClr val="0D0F1A"/>
                </a:solidFill>
                <a:latin typeface="Arial"/>
                <a:cs typeface="Arial"/>
              </a:rPr>
              <a:t> </a:t>
            </a:r>
            <a:r>
              <a:rPr lang="fr" sz="1300" b="0" i="0" u="none" spc="-75" baseline="0" dirty="0">
                <a:solidFill>
                  <a:srgbClr val="0D0F1A"/>
                </a:solidFill>
                <a:latin typeface="Arial"/>
                <a:cs typeface="Arial"/>
              </a:rPr>
              <a:t>Certains</a:t>
            </a:r>
            <a:r>
              <a:rPr lang="fr" sz="1300" b="0" i="0" u="none" spc="-25" baseline="0" dirty="0">
                <a:solidFill>
                  <a:srgbClr val="0D0F1A"/>
                </a:solidFill>
                <a:latin typeface="Arial"/>
                <a:cs typeface="Arial"/>
              </a:rPr>
              <a:t> des</a:t>
            </a:r>
            <a:r>
              <a:rPr lang="fr" sz="1300" b="0" i="0" u="none" spc="-10" baseline="0" dirty="0">
                <a:solidFill>
                  <a:srgbClr val="0D0F1A"/>
                </a:solidFill>
                <a:latin typeface="Arial"/>
                <a:cs typeface="Arial"/>
              </a:rPr>
              <a:t> outils présentés</a:t>
            </a:r>
            <a:r>
              <a:rPr lang="fr" sz="1300" b="0" i="0" u="none" spc="56" baseline="0" dirty="0">
                <a:solidFill>
                  <a:srgbClr val="0D0F1A"/>
                </a:solidFill>
                <a:latin typeface="Arial"/>
                <a:cs typeface="Arial"/>
              </a:rPr>
              <a:t> dans</a:t>
            </a:r>
            <a:r>
              <a:rPr lang="fr" sz="1300" b="0" i="0" u="none" baseline="0" dirty="0">
                <a:solidFill>
                  <a:srgbClr val="0D0F1A"/>
                </a:solidFill>
                <a:latin typeface="Arial"/>
                <a:cs typeface="Arial"/>
              </a:rPr>
              <a:t> ce</a:t>
            </a:r>
            <a:r>
              <a:rPr lang="fr" sz="1300" b="0" i="0" u="none" spc="-29" baseline="0" dirty="0">
                <a:solidFill>
                  <a:srgbClr val="0D0F1A"/>
                </a:solidFill>
                <a:latin typeface="Arial"/>
                <a:cs typeface="Arial"/>
              </a:rPr>
              <a:t> manuel</a:t>
            </a:r>
            <a:r>
              <a:rPr lang="fr" sz="1300" b="0" i="0" u="none" spc="-40" baseline="0" dirty="0">
                <a:solidFill>
                  <a:srgbClr val="0D0F1A"/>
                </a:solidFill>
                <a:latin typeface="Arial"/>
                <a:cs typeface="Arial"/>
              </a:rPr>
              <a:t> encouragent</a:t>
            </a:r>
            <a:r>
              <a:rPr lang="fr" sz="1300" b="0" i="0" u="none" baseline="0" dirty="0">
                <a:solidFill>
                  <a:srgbClr val="0D0F1A"/>
                </a:solidFill>
                <a:latin typeface="Arial"/>
                <a:cs typeface="Arial"/>
              </a:rPr>
              <a:t> les participants à</a:t>
            </a:r>
            <a:r>
              <a:rPr lang="fr" sz="1300" b="0" i="0" u="none" spc="-25" baseline="0" dirty="0">
                <a:solidFill>
                  <a:srgbClr val="0D0F1A"/>
                </a:solidFill>
                <a:latin typeface="Arial"/>
                <a:cs typeface="Arial"/>
              </a:rPr>
              <a:t> développer</a:t>
            </a:r>
            <a:r>
              <a:rPr lang="fr" sz="1300" b="0" i="0" u="none" spc="-10" baseline="0" dirty="0">
                <a:solidFill>
                  <a:srgbClr val="0D0F1A"/>
                </a:solidFill>
                <a:latin typeface="Arial"/>
                <a:cs typeface="Arial"/>
              </a:rPr>
              <a:t> leurs</a:t>
            </a:r>
            <a:r>
              <a:rPr lang="fr" sz="1300" b="0" i="0" u="none" baseline="0" dirty="0">
                <a:solidFill>
                  <a:srgbClr val="0D0F1A"/>
                </a:solidFill>
                <a:latin typeface="Arial"/>
                <a:cs typeface="Arial"/>
              </a:rPr>
              <a:t> idées</a:t>
            </a:r>
            <a:r>
              <a:rPr lang="fr" sz="1300" b="0" i="0" u="none" spc="-10" baseline="0" dirty="0">
                <a:solidFill>
                  <a:srgbClr val="0D0F1A"/>
                </a:solidFill>
                <a:latin typeface="Arial"/>
                <a:cs typeface="Arial"/>
              </a:rPr>
              <a:t>.</a:t>
            </a:r>
            <a:endParaRPr lang="fr" sz="1300" dirty="0">
              <a:latin typeface="Arial"/>
              <a:cs typeface="Arial"/>
            </a:endParaRPr>
          </a:p>
        </p:txBody>
      </p:sp>
      <p:pic>
        <p:nvPicPr>
          <p:cNvPr id="7" name="object 7"/>
          <p:cNvPicPr/>
          <p:nvPr/>
        </p:nvPicPr>
        <p:blipFill>
          <a:blip r:embed="rId2" cstate="hqprint">
            <a:extLst>
              <a:ext uri="{28A0092B-C50C-407E-A947-70E740481C1C}">
                <a14:useLocalDpi xmlns:a14="http://schemas.microsoft.com/office/drawing/2010/main"/>
              </a:ext>
            </a:extLst>
          </a:blip>
          <a:stretch>
            <a:fillRect/>
          </a:stretch>
        </p:blipFill>
        <p:spPr>
          <a:xfrm>
            <a:off x="1091630" y="5430417"/>
            <a:ext cx="5562599" cy="3771899"/>
          </a:xfrm>
          <a:prstGeom prst="rect">
            <a:avLst/>
          </a:prstGeom>
        </p:spPr>
      </p:pic>
      <p:sp>
        <p:nvSpPr>
          <p:cNvPr id="5" name="Slide Number Placeholder 4">
            <a:extLst>
              <a:ext uri="{FF2B5EF4-FFF2-40B4-BE49-F238E27FC236}">
                <a16:creationId xmlns:a16="http://schemas.microsoft.com/office/drawing/2014/main" id="{598E9635-FE28-A243-987F-EA5DA291328D}"/>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19</a:t>
            </a:fld>
            <a:endParaRPr lang="fr" spc="10"/>
          </a:p>
        </p:txBody>
      </p:sp>
      <p:pic>
        <p:nvPicPr>
          <p:cNvPr id="8" name="Picture 2" descr="European Youth Roots">
            <a:extLst>
              <a:ext uri="{FF2B5EF4-FFF2-40B4-BE49-F238E27FC236}">
                <a16:creationId xmlns:a16="http://schemas.microsoft.com/office/drawing/2014/main" id="{A3E0CDC0-80BE-6B45-BB89-CD65D1D46656}"/>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452178" y="1259303"/>
            <a:ext cx="6770949" cy="8580619"/>
          </a:xfrm>
          <a:prstGeom prst="rect">
            <a:avLst/>
          </a:prstGeom>
        </p:spPr>
        <p:txBody>
          <a:bodyPr vert="horz" wrap="square" lIns="0" tIns="12065" rIns="0" bIns="0" rtlCol="0">
            <a:spAutoFit/>
          </a:bodyPr>
          <a:lstStyle/>
          <a:p>
            <a:pPr marL="234950" marR="60962" indent="-180975" algn="just" rtl="0">
              <a:lnSpc>
                <a:spcPts val="1800"/>
              </a:lnSpc>
              <a:spcBef>
                <a:spcPts val="95"/>
              </a:spcBef>
              <a:buFont typeface="Arial" panose="020B0604020202020204" pitchFamily="34" charset="0"/>
              <a:buChar char="•"/>
            </a:pPr>
            <a:r>
              <a:rPr lang="fr" sz="1300" b="1" i="0" u="none" baseline="0" dirty="0">
                <a:solidFill>
                  <a:srgbClr val="1D1D20"/>
                </a:solidFill>
                <a:latin typeface="Arial"/>
                <a:cs typeface="Arial"/>
              </a:rPr>
              <a:t>L'entrelacement</a:t>
            </a:r>
            <a:r>
              <a:rPr lang="fr" sz="1300" b="0" i="0" u="none" baseline="0" dirty="0">
                <a:solidFill>
                  <a:srgbClr val="1D1D20"/>
                </a:solidFill>
                <a:latin typeface="Arial"/>
                <a:cs typeface="Arial"/>
              </a:rPr>
              <a:t> consiste à mélanger la pratique de différentes compétences au lieu de pratiquer une seule compétence encore et encore. En utilisant divers outils, les participants peuvent pratiquer d'autres processus et éviter les répétitions.</a:t>
            </a:r>
            <a:endParaRPr lang="fr" sz="1300" dirty="0">
              <a:latin typeface="Arial"/>
              <a:cs typeface="Arial"/>
            </a:endParaRPr>
          </a:p>
          <a:p>
            <a:pPr marL="234950" marR="60962" indent="-180975" algn="just" rtl="0">
              <a:lnSpc>
                <a:spcPts val="1800"/>
              </a:lnSpc>
              <a:spcBef>
                <a:spcPts val="95"/>
              </a:spcBef>
              <a:buFont typeface="Arial" panose="020B0604020202020204" pitchFamily="34" charset="0"/>
              <a:buChar char="•"/>
            </a:pPr>
            <a:r>
              <a:rPr lang="fr" sz="1300" b="1" i="0" u="none" baseline="0" dirty="0">
                <a:solidFill>
                  <a:srgbClr val="1D1D20"/>
                </a:solidFill>
                <a:latin typeface="Arial"/>
                <a:cs typeface="Arial"/>
              </a:rPr>
              <a:t>L'apprentissage par les exemples</a:t>
            </a:r>
            <a:r>
              <a:rPr lang="fr" sz="1300" b="0" i="0" u="none" baseline="0" dirty="0">
                <a:solidFill>
                  <a:srgbClr val="1D1D20"/>
                </a:solidFill>
                <a:latin typeface="Arial"/>
                <a:cs typeface="Arial"/>
              </a:rPr>
              <a:t> se produit lorsque les participants comprennent des idées abstraites à l'aide d'exemples concrets. Une stratégie d'apprentissage peut demander aux participants de générer leurs propres exemples et d'évaluer leur compréhension.</a:t>
            </a:r>
            <a:endParaRPr lang="fr" sz="1300" dirty="0">
              <a:latin typeface="Arial"/>
              <a:cs typeface="Arial"/>
            </a:endParaRPr>
          </a:p>
          <a:p>
            <a:pPr marL="234950" marR="5081" indent="-180975" algn="just" rtl="0">
              <a:lnSpc>
                <a:spcPts val="1800"/>
              </a:lnSpc>
              <a:spcBef>
                <a:spcPts val="975"/>
              </a:spcBef>
              <a:buFont typeface="Arial" panose="020B0604020202020204" pitchFamily="34" charset="0"/>
              <a:buChar char="•"/>
            </a:pPr>
            <a:r>
              <a:rPr lang="fr" sz="1300" b="1" i="0" u="none" baseline="0" dirty="0">
                <a:solidFill>
                  <a:srgbClr val="0D0F1A"/>
                </a:solidFill>
                <a:latin typeface="Arial"/>
                <a:cs typeface="Arial"/>
              </a:rPr>
              <a:t>La combinaison de mots et de visuels</a:t>
            </a:r>
            <a:r>
              <a:rPr lang="fr" sz="1300" b="0" i="0" u="none" baseline="0" dirty="0">
                <a:solidFill>
                  <a:srgbClr val="0D0F1A"/>
                </a:solidFill>
                <a:latin typeface="Arial"/>
                <a:cs typeface="Arial"/>
              </a:rPr>
              <a:t> est un moyen d'apprentissage où les participants peuvent associer le contenu à des images visuelles. Les outils d'apprentissage présentés dans la boîte à outils sont idéaux pour combiner mots et visuels.</a:t>
            </a:r>
            <a:endParaRPr lang="fr" sz="1300" dirty="0">
              <a:latin typeface="Arial"/>
              <a:cs typeface="Arial"/>
            </a:endParaRPr>
          </a:p>
          <a:p>
            <a:pPr algn="just" rtl="0">
              <a:lnSpc>
                <a:spcPct val="100000"/>
              </a:lnSpc>
            </a:pPr>
            <a:endParaRPr lang="fr" sz="1300" dirty="0">
              <a:latin typeface="Arial"/>
              <a:cs typeface="Arial"/>
            </a:endParaRPr>
          </a:p>
          <a:p>
            <a:pPr marL="12700" algn="just" rtl="0">
              <a:spcBef>
                <a:spcPts val="944"/>
              </a:spcBef>
            </a:pPr>
            <a:r>
              <a:rPr lang="fr" sz="1400" b="0" i="0" u="none" baseline="0" dirty="0">
                <a:solidFill>
                  <a:srgbClr val="17A29A"/>
                </a:solidFill>
                <a:latin typeface="Microsoft Sans Serif"/>
                <a:cs typeface="Microsoft Sans Serif"/>
              </a:rPr>
              <a:t>2.5 Plans de mise en œuvre pour différents groupes d'apprenants</a:t>
            </a:r>
          </a:p>
          <a:p>
            <a:pPr marL="12700" algn="just" rtl="0">
              <a:lnSpc>
                <a:spcPts val="2000"/>
              </a:lnSpc>
              <a:spcBef>
                <a:spcPts val="944"/>
              </a:spcBef>
            </a:pPr>
            <a:r>
              <a:rPr lang="fr" sz="1300" b="0" i="0" u="none" baseline="0" dirty="0">
                <a:solidFill>
                  <a:srgbClr val="000000"/>
                </a:solidFill>
                <a:latin typeface="Arial" panose="020B0604020202020204" pitchFamily="34" charset="0"/>
                <a:cs typeface="Arial" panose="020B0604020202020204" pitchFamily="34" charset="0"/>
              </a:rPr>
              <a:t>Les formateurs et les éducateurs qui utilisent cette boîte à outils peuvent être confrontés à différents défis lorsqu'ils s'engagent avec différents apprenants. Les lignes directrices suivantes donnent des idées sur la manière d'inspirer les apprenants, quel que soit leur milieu.</a:t>
            </a:r>
          </a:p>
          <a:p>
            <a:pPr marL="298464" marR="5081" lvl="0" indent="-285764" algn="just" defTabSz="914400" rtl="0" eaLnBrk="1" fontAlgn="auto" latinLnBrk="0" hangingPunct="1">
              <a:lnSpc>
                <a:spcPts val="2000"/>
              </a:lnSpc>
              <a:spcBef>
                <a:spcPts val="95"/>
              </a:spcBef>
              <a:spcAft>
                <a:spcPts val="0"/>
              </a:spcAft>
              <a:buClrTx/>
              <a:buSzTx/>
              <a:buFont typeface="Wingdings" pitchFamily="2" charset="2"/>
              <a:buChar char="v"/>
              <a:tabLst/>
              <a:defRPr/>
            </a:pPr>
            <a:r>
              <a:rPr lang="fr" sz="1300" b="1" i="0" u="none" baseline="0" dirty="0">
                <a:solidFill>
                  <a:srgbClr val="1D1D20"/>
                </a:solidFill>
                <a:latin typeface="Arial" panose="020B0604020202020204" pitchFamily="34" charset="0"/>
                <a:cs typeface="Arial" panose="020B0604020202020204" pitchFamily="34" charset="0"/>
              </a:rPr>
              <a:t>Le débutant :</a:t>
            </a:r>
            <a:r>
              <a:rPr lang="fr" sz="1300" b="0" i="0" u="none" baseline="0" dirty="0">
                <a:solidFill>
                  <a:srgbClr val="1D1D20"/>
                </a:solidFill>
                <a:latin typeface="Arial" panose="020B0604020202020204" pitchFamily="34" charset="0"/>
                <a:cs typeface="Arial" panose="020B0604020202020204" pitchFamily="34" charset="0"/>
              </a:rPr>
              <a:t> </a:t>
            </a:r>
            <a:r>
              <a:rPr lang="fr" sz="1300" b="0" i="0" u="none" baseline="0" dirty="0">
                <a:solidFill>
                  <a:srgbClr val="0D0F1A"/>
                </a:solidFill>
                <a:latin typeface="Arial" panose="020B0604020202020204" pitchFamily="34" charset="0"/>
                <a:cs typeface="Arial" panose="020B0604020202020204" pitchFamily="34" charset="0"/>
              </a:rPr>
              <a:t>Ces apprenants peuvent venir de différents horizons éducatifs et n'avoir aucune connaissance ou un niveau basique dans le domaine. Les éducateurs devraient incorporer des activités pour briser la glace qui leur permettront de comprendre les perspectives des apprenants, leurs niveaux de connaissances et leur compatibilité avec les TIC. En organisant des activités destinées à briser la glace, les éducateurs sauront par où commencer le processus d'enseignement et d'apprentissage. N'oubliez pas que certains participants débutants peuvent très bien connaître les outils technologiques. Considérez que certains jeunes apprenants peuvent avoir besoin de plus de stimuli que les générations plus âgées. Les éducateurs doivent mettre en place des activités interactives pour aider les apprenants à se concentrer sur l'apprentissage, car leur capacité d'attention est plus courte que celle des générations plus âgées. Supposons que les débutants appartiennent à des générations plus anciennes comme la génération X et les millennials. Dans ce cas, les éducateurs devraient envisager d'utiliser des méthodes pédagogiques plus traditionnelles ou de consacrer du temps supplémentaire à l'enseignement/au soutien des compétences en TIC.</a:t>
            </a:r>
            <a:endParaRPr lang="fr" sz="1300" dirty="0">
              <a:latin typeface="Arial" panose="020B0604020202020204" pitchFamily="34" charset="0"/>
              <a:cs typeface="Arial" panose="020B0604020202020204" pitchFamily="34" charset="0"/>
            </a:endParaRPr>
          </a:p>
          <a:p>
            <a:pPr marL="12700" algn="just" rtl="0">
              <a:lnSpc>
                <a:spcPct val="135000"/>
              </a:lnSpc>
              <a:spcBef>
                <a:spcPts val="944"/>
              </a:spcBef>
            </a:pPr>
            <a:endParaRPr lang="fr" sz="1300" dirty="0">
              <a:solidFill>
                <a:srgbClr val="17A29A"/>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EBB3175-836E-F549-A1F8-D2414DA533B1}"/>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20</a:t>
            </a:fld>
            <a:endParaRPr lang="fr" spc="10"/>
          </a:p>
        </p:txBody>
      </p:sp>
      <p:pic>
        <p:nvPicPr>
          <p:cNvPr id="5" name="Picture 2" descr="European Youth Roots">
            <a:extLst>
              <a:ext uri="{FF2B5EF4-FFF2-40B4-BE49-F238E27FC236}">
                <a16:creationId xmlns:a16="http://schemas.microsoft.com/office/drawing/2014/main" id="{157AB35B-EF6E-E849-8C68-5A5B3BC51A5D}"/>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702943" y="3764320"/>
            <a:ext cx="6469379" cy="5647828"/>
          </a:xfrm>
          <a:prstGeom prst="rect">
            <a:avLst/>
          </a:prstGeom>
        </p:spPr>
        <p:txBody>
          <a:bodyPr vert="horz" wrap="square" lIns="0" tIns="12065" rIns="0" bIns="0" rtlCol="0">
            <a:spAutoFit/>
          </a:bodyPr>
          <a:lstStyle/>
          <a:p>
            <a:pPr marL="285764" marR="5081" indent="-285764" algn="just" rtl="0">
              <a:lnSpc>
                <a:spcPts val="1800"/>
              </a:lnSpc>
              <a:buFont typeface="Wingdings" pitchFamily="2" charset="2"/>
              <a:buChar char="v"/>
            </a:pPr>
            <a:r>
              <a:rPr lang="fr" sz="1300" b="1" i="0" u="none" spc="-35" baseline="0" dirty="0">
                <a:solidFill>
                  <a:srgbClr val="0D0F1A"/>
                </a:solidFill>
                <a:latin typeface="Arial" panose="020B0604020202020204" pitchFamily="34" charset="0"/>
                <a:cs typeface="Arial" panose="020B0604020202020204" pitchFamily="34" charset="0"/>
              </a:rPr>
              <a:t>Expérience</a:t>
            </a:r>
            <a:r>
              <a:rPr lang="fr" sz="1300" b="1" i="0" u="none" baseline="0" dirty="0">
                <a:solidFill>
                  <a:srgbClr val="0D0F1A"/>
                </a:solidFill>
                <a:latin typeface="Arial" panose="020B0604020202020204" pitchFamily="34" charset="0"/>
                <a:cs typeface="Arial" panose="020B0604020202020204" pitchFamily="34" charset="0"/>
              </a:rPr>
              <a:t> de</a:t>
            </a:r>
            <a:r>
              <a:rPr lang="fr" sz="1300" b="1" i="0" u="none" spc="-20" baseline="0" dirty="0">
                <a:solidFill>
                  <a:srgbClr val="0D0F1A"/>
                </a:solidFill>
                <a:latin typeface="Arial" panose="020B0604020202020204" pitchFamily="34" charset="0"/>
                <a:cs typeface="Arial" panose="020B0604020202020204" pitchFamily="34" charset="0"/>
              </a:rPr>
              <a:t> courte</a:t>
            </a:r>
            <a:r>
              <a:rPr lang="fr" sz="1300" b="1" i="0" u="none" spc="-10" baseline="0" dirty="0">
                <a:solidFill>
                  <a:srgbClr val="0D0F1A"/>
                </a:solidFill>
                <a:latin typeface="Arial" panose="020B0604020202020204" pitchFamily="34" charset="0"/>
                <a:cs typeface="Arial" panose="020B0604020202020204" pitchFamily="34" charset="0"/>
              </a:rPr>
              <a:t> durée</a:t>
            </a:r>
            <a:r>
              <a:rPr lang="fr" sz="1300" b="1" i="0" u="none" baseline="0" dirty="0">
                <a:solidFill>
                  <a:srgbClr val="0D0F1A"/>
                </a:solidFill>
                <a:latin typeface="Arial" panose="020B0604020202020204" pitchFamily="34" charset="0"/>
                <a:cs typeface="Arial" panose="020B0604020202020204" pitchFamily="34" charset="0"/>
              </a:rPr>
              <a:t> dans</a:t>
            </a:r>
            <a:r>
              <a:rPr lang="fr" sz="1300" b="1" i="0" u="none" spc="-25" baseline="0" dirty="0">
                <a:solidFill>
                  <a:srgbClr val="0D0F1A"/>
                </a:solidFill>
                <a:latin typeface="Arial" panose="020B0604020202020204" pitchFamily="34" charset="0"/>
                <a:cs typeface="Arial" panose="020B0604020202020204" pitchFamily="34" charset="0"/>
              </a:rPr>
              <a:t> le secteur</a:t>
            </a:r>
            <a:r>
              <a:rPr lang="fr" sz="1300" b="1" i="0" u="none" spc="-50" baseline="0" dirty="0">
                <a:solidFill>
                  <a:srgbClr val="0D0F1A"/>
                </a:solidFill>
                <a:latin typeface="Arial" panose="020B0604020202020204" pitchFamily="34" charset="0"/>
                <a:cs typeface="Arial" panose="020B0604020202020204" pitchFamily="34" charset="0"/>
              </a:rPr>
              <a:t> du tourisme :</a:t>
            </a:r>
            <a:r>
              <a:rPr lang="fr" sz="1300" b="0" i="0" u="none" spc="-15" baseline="0" dirty="0">
                <a:solidFill>
                  <a:srgbClr val="0D0F1A"/>
                </a:solidFill>
                <a:latin typeface="Arial" panose="020B0604020202020204" pitchFamily="34" charset="0"/>
                <a:cs typeface="Arial" panose="020B0604020202020204" pitchFamily="34" charset="0"/>
              </a:rPr>
              <a:t> </a:t>
            </a:r>
            <a:r>
              <a:rPr lang="fr" sz="1300" b="0" i="0" u="none" spc="-25" baseline="0" dirty="0">
                <a:solidFill>
                  <a:srgbClr val="0D0F1A"/>
                </a:solidFill>
                <a:latin typeface="Arial" panose="020B0604020202020204" pitchFamily="34" charset="0"/>
                <a:cs typeface="Arial" panose="020B0604020202020204" pitchFamily="34" charset="0"/>
              </a:rPr>
              <a:t>Ces</a:t>
            </a:r>
            <a:r>
              <a:rPr lang="fr" sz="1300" b="0" i="0" u="none" baseline="0" dirty="0">
                <a:solidFill>
                  <a:srgbClr val="0D0F1A"/>
                </a:solidFill>
                <a:latin typeface="Arial" panose="020B0604020202020204" pitchFamily="34" charset="0"/>
                <a:cs typeface="Arial" panose="020B0604020202020204" pitchFamily="34" charset="0"/>
              </a:rPr>
              <a:t> apprenants peuvent</a:t>
            </a:r>
            <a:r>
              <a:rPr lang="fr" sz="1300" b="0" i="0" u="none" spc="-20" baseline="0" dirty="0">
                <a:solidFill>
                  <a:srgbClr val="0D0F1A"/>
                </a:solidFill>
                <a:latin typeface="Arial" panose="020B0604020202020204" pitchFamily="34" charset="0"/>
                <a:cs typeface="Arial" panose="020B0604020202020204" pitchFamily="34" charset="0"/>
              </a:rPr>
              <a:t> avoir</a:t>
            </a:r>
            <a:r>
              <a:rPr lang="fr" sz="1300" b="0" i="0" u="none" spc="-10" baseline="0" dirty="0">
                <a:solidFill>
                  <a:srgbClr val="0D0F1A"/>
                </a:solidFill>
                <a:latin typeface="Arial" panose="020B0604020202020204" pitchFamily="34" charset="0"/>
                <a:cs typeface="Arial" panose="020B0604020202020204" pitchFamily="34" charset="0"/>
              </a:rPr>
              <a:t> une</a:t>
            </a:r>
            <a:r>
              <a:rPr lang="fr" sz="1300" b="0" i="0" u="none" baseline="0" dirty="0">
                <a:solidFill>
                  <a:srgbClr val="0D0F1A"/>
                </a:solidFill>
                <a:latin typeface="Arial" panose="020B0604020202020204" pitchFamily="34" charset="0"/>
                <a:cs typeface="Arial" panose="020B0604020202020204" pitchFamily="34" charset="0"/>
              </a:rPr>
              <a:t> expérience pratique</a:t>
            </a:r>
            <a:r>
              <a:rPr lang="fr" sz="1300" b="0" i="0" u="none" spc="56" baseline="0" dirty="0">
                <a:solidFill>
                  <a:srgbClr val="0D0F1A"/>
                </a:solidFill>
                <a:latin typeface="Arial" panose="020B0604020202020204" pitchFamily="34" charset="0"/>
                <a:cs typeface="Arial" panose="020B0604020202020204" pitchFamily="34" charset="0"/>
              </a:rPr>
              <a:t> dans</a:t>
            </a:r>
            <a:r>
              <a:rPr lang="fr" sz="1300" b="0" i="0" u="none" baseline="0" dirty="0">
                <a:solidFill>
                  <a:srgbClr val="0D0F1A"/>
                </a:solidFill>
                <a:latin typeface="Arial" panose="020B0604020202020204" pitchFamily="34" charset="0"/>
                <a:cs typeface="Arial" panose="020B0604020202020204" pitchFamily="34" charset="0"/>
              </a:rPr>
              <a:t> le domaine</a:t>
            </a:r>
            <a:r>
              <a:rPr lang="fr" sz="1300" b="0" i="0" u="none" spc="50" baseline="0" dirty="0">
                <a:solidFill>
                  <a:srgbClr val="0D0F1A"/>
                </a:solidFill>
                <a:latin typeface="Arial" panose="020B0604020202020204" pitchFamily="34" charset="0"/>
                <a:cs typeface="Arial" panose="020B0604020202020204" pitchFamily="34" charset="0"/>
              </a:rPr>
              <a:t>, avec</a:t>
            </a:r>
            <a:r>
              <a:rPr lang="fr" sz="1300" b="0" i="0" u="none" baseline="0" dirty="0">
                <a:solidFill>
                  <a:srgbClr val="0D0F1A"/>
                </a:solidFill>
                <a:latin typeface="Arial" panose="020B0604020202020204" pitchFamily="34" charset="0"/>
                <a:cs typeface="Arial" panose="020B0604020202020204" pitchFamily="34" charset="0"/>
              </a:rPr>
              <a:t> ou sans formation formelle</a:t>
            </a:r>
            <a:r>
              <a:rPr lang="fr" sz="1300" b="0" i="0" u="none" spc="-10" baseline="0" dirty="0">
                <a:solidFill>
                  <a:srgbClr val="0D0F1A"/>
                </a:solidFill>
                <a:latin typeface="Arial" panose="020B0604020202020204" pitchFamily="34" charset="0"/>
                <a:cs typeface="Arial" panose="020B0604020202020204" pitchFamily="34" charset="0"/>
              </a:rPr>
              <a:t>. </a:t>
            </a:r>
            <a:r>
              <a:rPr lang="fr" sz="1300" b="0" i="0" u="none" spc="-20" baseline="0" dirty="0">
                <a:solidFill>
                  <a:srgbClr val="0D0F1A"/>
                </a:solidFill>
                <a:latin typeface="Arial" panose="020B0604020202020204" pitchFamily="34" charset="0"/>
                <a:cs typeface="Arial" panose="020B0604020202020204" pitchFamily="34" charset="0"/>
              </a:rPr>
              <a:t>Par conséquent,</a:t>
            </a:r>
            <a:r>
              <a:rPr lang="fr" sz="1300" b="0" i="0" u="none" baseline="0" dirty="0">
                <a:solidFill>
                  <a:srgbClr val="0D0F1A"/>
                </a:solidFill>
                <a:latin typeface="Arial" panose="020B0604020202020204" pitchFamily="34" charset="0"/>
                <a:cs typeface="Arial" panose="020B0604020202020204" pitchFamily="34" charset="0"/>
              </a:rPr>
              <a:t> les</a:t>
            </a:r>
            <a:r>
              <a:rPr lang="fr" sz="1300" b="0" i="0" u="none" spc="-25" baseline="0" dirty="0">
                <a:solidFill>
                  <a:srgbClr val="0D0F1A"/>
                </a:solidFill>
                <a:latin typeface="Arial" panose="020B0604020202020204" pitchFamily="34" charset="0"/>
                <a:cs typeface="Arial" panose="020B0604020202020204" pitchFamily="34" charset="0"/>
              </a:rPr>
              <a:t> éducateurs</a:t>
            </a:r>
            <a:r>
              <a:rPr lang="fr" sz="1300" b="0" i="0" u="none" spc="-50" baseline="0" dirty="0">
                <a:solidFill>
                  <a:srgbClr val="0D0F1A"/>
                </a:solidFill>
                <a:latin typeface="Arial" panose="020B0604020202020204" pitchFamily="34" charset="0"/>
                <a:cs typeface="Arial" panose="020B0604020202020204" pitchFamily="34" charset="0"/>
              </a:rPr>
              <a:t> doivent</a:t>
            </a:r>
            <a:r>
              <a:rPr lang="fr" sz="1300" b="0" i="0" u="none" baseline="0" dirty="0">
                <a:solidFill>
                  <a:srgbClr val="0D0F1A"/>
                </a:solidFill>
                <a:latin typeface="Arial" panose="020B0604020202020204" pitchFamily="34" charset="0"/>
                <a:cs typeface="Arial" panose="020B0604020202020204" pitchFamily="34" charset="0"/>
              </a:rPr>
              <a:t> commencer par</a:t>
            </a:r>
            <a:r>
              <a:rPr lang="fr" sz="1300" b="0" i="0" u="none" spc="-100" baseline="0" dirty="0">
                <a:solidFill>
                  <a:srgbClr val="0D0F1A"/>
                </a:solidFill>
                <a:latin typeface="Arial" panose="020B0604020202020204" pitchFamily="34" charset="0"/>
                <a:cs typeface="Arial" panose="020B0604020202020204" pitchFamily="34" charset="0"/>
              </a:rPr>
              <a:t> apprendre</a:t>
            </a:r>
            <a:r>
              <a:rPr lang="fr" sz="1300" b="0" i="0" u="none" baseline="0" dirty="0">
                <a:solidFill>
                  <a:srgbClr val="0D0F1A"/>
                </a:solidFill>
                <a:latin typeface="Arial" panose="020B0604020202020204" pitchFamily="34" charset="0"/>
                <a:cs typeface="Arial" panose="020B0604020202020204" pitchFamily="34" charset="0"/>
              </a:rPr>
              <a:t> à connaître leurs apprenants</a:t>
            </a:r>
            <a:r>
              <a:rPr lang="fr" sz="1300" b="0" i="0" u="none" spc="-10" baseline="0" dirty="0">
                <a:solidFill>
                  <a:srgbClr val="0D0F1A"/>
                </a:solidFill>
                <a:latin typeface="Arial" panose="020B0604020202020204" pitchFamily="34" charset="0"/>
                <a:cs typeface="Arial" panose="020B0604020202020204" pitchFamily="34" charset="0"/>
              </a:rPr>
              <a:t>, </a:t>
            </a:r>
            <a:r>
              <a:rPr lang="fr" sz="1300" b="0" i="0" u="none" baseline="0" dirty="0">
                <a:solidFill>
                  <a:srgbClr val="0D0F1A"/>
                </a:solidFill>
                <a:latin typeface="Arial" panose="020B0604020202020204" pitchFamily="34" charset="0"/>
                <a:cs typeface="Arial" panose="020B0604020202020204" pitchFamily="34" charset="0"/>
              </a:rPr>
              <a:t>leurs </a:t>
            </a:r>
            <a:r>
              <a:rPr lang="fr" sz="1300" b="0" i="0" u="none" spc="-10" baseline="0" dirty="0">
                <a:solidFill>
                  <a:srgbClr val="0D0F1A"/>
                </a:solidFill>
                <a:latin typeface="Arial" panose="020B0604020202020204" pitchFamily="34" charset="0"/>
                <a:cs typeface="Arial" panose="020B0604020202020204" pitchFamily="34" charset="0"/>
              </a:rPr>
              <a:t>connaissances</a:t>
            </a:r>
            <a:r>
              <a:rPr lang="fr" sz="1300" b="0" i="0" u="none" baseline="0" dirty="0">
                <a:solidFill>
                  <a:srgbClr val="0D0F1A"/>
                </a:solidFill>
                <a:latin typeface="Arial" panose="020B0604020202020204" pitchFamily="34" charset="0"/>
                <a:cs typeface="Arial" panose="020B0604020202020204" pitchFamily="34" charset="0"/>
              </a:rPr>
              <a:t> liées à leur expérience et leurs antécédents</a:t>
            </a:r>
            <a:r>
              <a:rPr lang="fr" sz="1300" b="0" i="0" u="none" spc="-20" baseline="0" dirty="0">
                <a:solidFill>
                  <a:srgbClr val="0D0F1A"/>
                </a:solidFill>
                <a:latin typeface="Arial" panose="020B0604020202020204" pitchFamily="34" charset="0"/>
                <a:cs typeface="Arial" panose="020B0604020202020204" pitchFamily="34" charset="0"/>
              </a:rPr>
              <a:t> éducatifs.</a:t>
            </a:r>
            <a:r>
              <a:rPr lang="fr" sz="1300" b="0" i="0" u="none" spc="70" baseline="0" dirty="0">
                <a:solidFill>
                  <a:srgbClr val="0D0F1A"/>
                </a:solidFill>
                <a:latin typeface="Arial" panose="020B0604020202020204" pitchFamily="34" charset="0"/>
                <a:cs typeface="Arial" panose="020B0604020202020204" pitchFamily="34" charset="0"/>
              </a:rPr>
              <a:t> </a:t>
            </a:r>
            <a:r>
              <a:rPr lang="fr" sz="1300" b="0" i="0" u="none" baseline="0" dirty="0">
                <a:solidFill>
                  <a:srgbClr val="0D0F1A"/>
                </a:solidFill>
                <a:latin typeface="Arial" panose="020B0604020202020204" pitchFamily="34" charset="0"/>
                <a:cs typeface="Arial" panose="020B0604020202020204" pitchFamily="34" charset="0"/>
              </a:rPr>
              <a:t>Les éducateurs doivent comprendre les</a:t>
            </a:r>
            <a:r>
              <a:rPr lang="fr" sz="1300" b="0" i="0" u="none" spc="-25" baseline="0" dirty="0">
                <a:solidFill>
                  <a:srgbClr val="0D0F1A"/>
                </a:solidFill>
                <a:latin typeface="Arial" panose="020B0604020202020204" pitchFamily="34" charset="0"/>
                <a:cs typeface="Arial" panose="020B0604020202020204" pitchFamily="34" charset="0"/>
              </a:rPr>
              <a:t> défis</a:t>
            </a:r>
            <a:r>
              <a:rPr lang="fr" sz="1300" b="0" i="0" u="none" baseline="0" dirty="0">
                <a:solidFill>
                  <a:srgbClr val="0D0F1A"/>
                </a:solidFill>
                <a:latin typeface="Arial" panose="020B0604020202020204" pitchFamily="34" charset="0"/>
                <a:cs typeface="Arial" panose="020B0604020202020204" pitchFamily="34" charset="0"/>
              </a:rPr>
              <a:t> du processus de « désapprentissage » et de « mise à jour » des connaissances</a:t>
            </a:r>
            <a:r>
              <a:rPr lang="fr" sz="1300" b="0" i="0" u="none" spc="-10" baseline="0" dirty="0">
                <a:solidFill>
                  <a:srgbClr val="0D0F1A"/>
                </a:solidFill>
                <a:latin typeface="Arial" panose="020B0604020202020204" pitchFamily="34" charset="0"/>
                <a:cs typeface="Arial" panose="020B0604020202020204" pitchFamily="34" charset="0"/>
              </a:rPr>
              <a:t> spécifiques</a:t>
            </a:r>
            <a:r>
              <a:rPr lang="fr" sz="1300" b="0" i="0" u="none" baseline="0" dirty="0">
                <a:solidFill>
                  <a:srgbClr val="0D0F1A"/>
                </a:solidFill>
                <a:latin typeface="Arial" panose="020B0604020202020204" pitchFamily="34" charset="0"/>
                <a:cs typeface="Arial" panose="020B0604020202020204" pitchFamily="34" charset="0"/>
              </a:rPr>
              <a:t> acquises par l'expérience.</a:t>
            </a:r>
            <a:r>
              <a:rPr lang="fr" sz="1300" b="0" i="0" u="none" spc="199" baseline="0" dirty="0">
                <a:solidFill>
                  <a:srgbClr val="0D0F1A"/>
                </a:solidFill>
                <a:latin typeface="Arial" panose="020B0604020202020204" pitchFamily="34" charset="0"/>
                <a:cs typeface="Arial" panose="020B0604020202020204" pitchFamily="34" charset="0"/>
              </a:rPr>
              <a:t> </a:t>
            </a:r>
            <a:r>
              <a:rPr lang="fr" sz="1300" b="0" i="0" u="none" baseline="0" dirty="0">
                <a:solidFill>
                  <a:srgbClr val="0D0F1A"/>
                </a:solidFill>
                <a:latin typeface="Arial" panose="020B0604020202020204" pitchFamily="34" charset="0"/>
                <a:cs typeface="Arial" panose="020B0604020202020204" pitchFamily="34" charset="0"/>
              </a:rPr>
              <a:t>Par conséquent, les implications pédagogiques doivent remettre</a:t>
            </a:r>
            <a:r>
              <a:rPr lang="fr" sz="1300" b="0" i="0" u="none" spc="-25" baseline="0" dirty="0">
                <a:solidFill>
                  <a:srgbClr val="0D0F1A"/>
                </a:solidFill>
                <a:latin typeface="Arial" panose="020B0604020202020204" pitchFamily="34" charset="0"/>
                <a:cs typeface="Arial" panose="020B0604020202020204" pitchFamily="34" charset="0"/>
              </a:rPr>
              <a:t> en question </a:t>
            </a:r>
            <a:r>
              <a:rPr lang="fr" sz="1300" b="0" i="0" u="none" baseline="0" dirty="0">
                <a:solidFill>
                  <a:srgbClr val="0D0F1A"/>
                </a:solidFill>
                <a:latin typeface="Arial" panose="020B0604020202020204" pitchFamily="34" charset="0"/>
                <a:cs typeface="Arial" panose="020B0604020202020204" pitchFamily="34" charset="0"/>
              </a:rPr>
              <a:t>les connaissances</a:t>
            </a:r>
            <a:r>
              <a:rPr lang="fr" sz="1300" b="0" i="0" u="none" spc="-20" baseline="0" dirty="0">
                <a:solidFill>
                  <a:srgbClr val="0D0F1A"/>
                </a:solidFill>
                <a:latin typeface="Arial" panose="020B0604020202020204" pitchFamily="34" charset="0"/>
                <a:cs typeface="Arial" panose="020B0604020202020204" pitchFamily="34" charset="0"/>
              </a:rPr>
              <a:t> déjà existantes</a:t>
            </a:r>
            <a:r>
              <a:rPr lang="fr" sz="1300" b="0" i="0" u="none" baseline="0" dirty="0">
                <a:solidFill>
                  <a:srgbClr val="0D0F1A"/>
                </a:solidFill>
                <a:latin typeface="Arial" panose="020B0604020202020204" pitchFamily="34" charset="0"/>
                <a:cs typeface="Arial" panose="020B0604020202020204" pitchFamily="34" charset="0"/>
              </a:rPr>
              <a:t> de l'apprenant pour l'inciter à poursuivre son processus</a:t>
            </a:r>
            <a:r>
              <a:rPr lang="fr" sz="1300" b="0" i="0" u="none" spc="-10" baseline="0" dirty="0">
                <a:solidFill>
                  <a:srgbClr val="0D0F1A"/>
                </a:solidFill>
                <a:latin typeface="Arial" panose="020B0604020202020204" pitchFamily="34" charset="0"/>
                <a:cs typeface="Arial" panose="020B0604020202020204" pitchFamily="34" charset="0"/>
              </a:rPr>
              <a:t> d'</a:t>
            </a:r>
            <a:r>
              <a:rPr lang="fr" sz="1300" b="0" i="0" u="none" spc="-35" baseline="0" dirty="0">
                <a:solidFill>
                  <a:srgbClr val="0D0F1A"/>
                </a:solidFill>
                <a:latin typeface="Arial" panose="020B0604020202020204" pitchFamily="34" charset="0"/>
                <a:cs typeface="Arial" panose="020B0604020202020204" pitchFamily="34" charset="0"/>
              </a:rPr>
              <a:t>apprentissage</a:t>
            </a:r>
            <a:r>
              <a:rPr lang="fr" sz="1300" b="0" i="0" u="none" spc="-10" baseline="0" dirty="0">
                <a:solidFill>
                  <a:srgbClr val="0D0F1A"/>
                </a:solidFill>
                <a:latin typeface="Arial" panose="020B0604020202020204" pitchFamily="34" charset="0"/>
                <a:cs typeface="Arial" panose="020B0604020202020204" pitchFamily="34" charset="0"/>
              </a:rPr>
              <a:t>.</a:t>
            </a:r>
          </a:p>
          <a:p>
            <a:pPr marL="285764" marR="5081" indent="-285764" algn="just" rtl="0">
              <a:lnSpc>
                <a:spcPts val="1800"/>
              </a:lnSpc>
              <a:buFont typeface="Wingdings" pitchFamily="2" charset="2"/>
              <a:buChar char="v"/>
            </a:pPr>
            <a:r>
              <a:rPr lang="fr" sz="1300" b="1" i="0" u="none" baseline="0" dirty="0">
                <a:solidFill>
                  <a:srgbClr val="0E101A"/>
                </a:solidFill>
                <a:latin typeface="Arial" panose="020B0604020202020204" pitchFamily="34" charset="0"/>
                <a:ea typeface="Verdana" panose="020B0604030504040204" pitchFamily="34" charset="0"/>
                <a:cs typeface="Arial" panose="020B0604020202020204" pitchFamily="34" charset="0"/>
              </a:rPr>
              <a:t>Expérience de longue date dans le domaine des affaires :</a:t>
            </a:r>
            <a:r>
              <a:rPr lang="fr" sz="1300" b="0" i="0" u="none" baseline="0" dirty="0">
                <a:solidFill>
                  <a:srgbClr val="0E101A"/>
                </a:solidFill>
                <a:latin typeface="Arial" panose="020B0604020202020204" pitchFamily="34" charset="0"/>
                <a:ea typeface="Verdana" panose="020B0604030504040204" pitchFamily="34" charset="0"/>
                <a:cs typeface="Arial" panose="020B0604020202020204" pitchFamily="34" charset="0"/>
              </a:rPr>
              <a:t> </a:t>
            </a:r>
            <a:r>
              <a:rPr lang="fr" sz="1300" b="0" i="0" u="none" baseline="0" dirty="0">
                <a:solidFill>
                  <a:srgbClr val="0E101A"/>
                </a:solidFill>
                <a:latin typeface="Arial" panose="020B0604020202020204" pitchFamily="34" charset="0"/>
                <a:cs typeface="Arial" panose="020B0604020202020204" pitchFamily="34" charset="0"/>
              </a:rPr>
              <a:t>Ces types d'apprenants sont dans le secteur depuis longtemps et ont acquis suffisamment de connaissances et d'expérience. Le plus grand défi pour les éducateurs est d'enseigner aux apprenants une manière différente de faire les choses ou un nouveau concept tel que le développement durable. Les éducateurs doivent commencer par apprendre à connaître les apprenants, la durée de leur activité et leur expertise. L'approche que les éducateurs doivent adopter est la suivante :</a:t>
            </a:r>
          </a:p>
          <a:p>
            <a:pPr marL="889000" marR="0" lvl="0" indent="-309563" algn="just" defTabSz="914400" rtl="0" eaLnBrk="1" fontAlgn="auto" latinLnBrk="0" hangingPunct="1">
              <a:lnSpc>
                <a:spcPts val="1800"/>
              </a:lnSpc>
              <a:spcBef>
                <a:spcPts val="711"/>
              </a:spcBef>
              <a:spcAft>
                <a:spcPts val="0"/>
              </a:spcAft>
              <a:buClrTx/>
              <a:buSzTx/>
              <a:buFont typeface="Wingdings" pitchFamily="2" charset="2"/>
              <a:buChar char="q"/>
              <a:defRPr/>
            </a:pPr>
            <a:r>
              <a:rPr lang="fr" sz="1300" b="0" i="0" u="none" baseline="0" dirty="0">
                <a:solidFill>
                  <a:srgbClr val="0D0F1A"/>
                </a:solidFill>
                <a:latin typeface="Arial" panose="020B0604020202020204" pitchFamily="34" charset="0"/>
                <a:cs typeface="Arial" panose="020B0604020202020204" pitchFamily="34" charset="0"/>
              </a:rPr>
              <a:t>S'appuyer</a:t>
            </a:r>
            <a:r>
              <a:rPr lang="fr" sz="1300" b="0" i="0" u="none" spc="-10" baseline="0" dirty="0">
                <a:solidFill>
                  <a:srgbClr val="0D0F1A"/>
                </a:solidFill>
                <a:latin typeface="Arial" panose="020B0604020202020204" pitchFamily="34" charset="0"/>
                <a:cs typeface="Arial" panose="020B0604020202020204" pitchFamily="34" charset="0"/>
              </a:rPr>
              <a:t> sur</a:t>
            </a:r>
            <a:r>
              <a:rPr lang="fr" sz="1300" b="0" i="0" u="none" baseline="0" dirty="0">
                <a:solidFill>
                  <a:srgbClr val="0D0F1A"/>
                </a:solidFill>
                <a:latin typeface="Arial" panose="020B0604020202020204" pitchFamily="34" charset="0"/>
                <a:cs typeface="Arial" panose="020B0604020202020204" pitchFamily="34" charset="0"/>
              </a:rPr>
              <a:t> les connaissances</a:t>
            </a:r>
            <a:r>
              <a:rPr lang="fr" sz="1300" b="0" i="0" u="none" spc="-25" baseline="0" dirty="0">
                <a:solidFill>
                  <a:srgbClr val="0D0F1A"/>
                </a:solidFill>
                <a:latin typeface="Arial" panose="020B0604020202020204" pitchFamily="34" charset="0"/>
                <a:cs typeface="Arial" panose="020B0604020202020204" pitchFamily="34" charset="0"/>
              </a:rPr>
              <a:t> existantes</a:t>
            </a:r>
            <a:r>
              <a:rPr lang="fr" sz="1300" b="0" i="0" u="none" baseline="0" dirty="0">
                <a:solidFill>
                  <a:srgbClr val="0D0F1A"/>
                </a:solidFill>
                <a:latin typeface="Arial" panose="020B0604020202020204" pitchFamily="34" charset="0"/>
                <a:cs typeface="Arial" panose="020B0604020202020204" pitchFamily="34" charset="0"/>
              </a:rPr>
              <a:t> de leurs</a:t>
            </a:r>
            <a:r>
              <a:rPr lang="fr" sz="1300" b="0" i="0" u="none" spc="-10" baseline="0" dirty="0">
                <a:solidFill>
                  <a:srgbClr val="0D0F1A"/>
                </a:solidFill>
                <a:latin typeface="Arial" panose="020B0604020202020204" pitchFamily="34" charset="0"/>
                <a:cs typeface="Arial" panose="020B0604020202020204" pitchFamily="34" charset="0"/>
              </a:rPr>
              <a:t> apprenants,</a:t>
            </a:r>
            <a:endParaRPr lang="fr" sz="1300" dirty="0">
              <a:latin typeface="Arial" panose="020B0604020202020204" pitchFamily="34" charset="0"/>
              <a:cs typeface="Arial" panose="020B0604020202020204" pitchFamily="34" charset="0"/>
            </a:endParaRPr>
          </a:p>
          <a:p>
            <a:pPr marL="889000" marR="8891" lvl="0" indent="-309563" algn="just" defTabSz="914400" rtl="0" eaLnBrk="1" fontAlgn="auto" latinLnBrk="0" hangingPunct="1">
              <a:lnSpc>
                <a:spcPts val="1800"/>
              </a:lnSpc>
              <a:spcBef>
                <a:spcPts val="75"/>
              </a:spcBef>
              <a:spcAft>
                <a:spcPts val="0"/>
              </a:spcAft>
              <a:buClrTx/>
              <a:buSzTx/>
              <a:buFont typeface="Wingdings" pitchFamily="2" charset="2"/>
              <a:buChar char="q"/>
              <a:defRPr/>
            </a:pPr>
            <a:r>
              <a:rPr lang="fr" sz="1300" b="0" i="0" u="none" baseline="0" dirty="0">
                <a:solidFill>
                  <a:srgbClr val="0D0F1A"/>
                </a:solidFill>
                <a:latin typeface="Arial" panose="020B0604020202020204" pitchFamily="34" charset="0"/>
                <a:cs typeface="Arial" panose="020B0604020202020204" pitchFamily="34" charset="0"/>
              </a:rPr>
              <a:t>Présenter les</a:t>
            </a:r>
            <a:r>
              <a:rPr lang="fr" sz="1300" b="0" i="0" u="none" spc="-20" baseline="0" dirty="0">
                <a:solidFill>
                  <a:srgbClr val="0D0F1A"/>
                </a:solidFill>
                <a:latin typeface="Arial" panose="020B0604020202020204" pitchFamily="34" charset="0"/>
                <a:cs typeface="Arial" panose="020B0604020202020204" pitchFamily="34" charset="0"/>
              </a:rPr>
              <a:t> nouvelles</a:t>
            </a:r>
            <a:r>
              <a:rPr lang="fr" sz="1300" b="0" i="0" u="none" spc="-10" baseline="0" dirty="0">
                <a:solidFill>
                  <a:srgbClr val="0D0F1A"/>
                </a:solidFill>
                <a:latin typeface="Arial" panose="020B0604020202020204" pitchFamily="34" charset="0"/>
                <a:cs typeface="Arial" panose="020B0604020202020204" pitchFamily="34" charset="0"/>
              </a:rPr>
              <a:t> tendances</a:t>
            </a:r>
            <a:r>
              <a:rPr lang="fr" sz="1300" b="0" i="0" u="none" spc="-60" baseline="0" dirty="0">
                <a:solidFill>
                  <a:srgbClr val="0D0F1A"/>
                </a:solidFill>
                <a:latin typeface="Arial" panose="020B0604020202020204" pitchFamily="34" charset="0"/>
                <a:cs typeface="Arial" panose="020B0604020202020204" pitchFamily="34" charset="0"/>
              </a:rPr>
              <a:t> et</a:t>
            </a:r>
            <a:r>
              <a:rPr lang="fr" sz="1300" b="0" i="0" u="none" spc="-29" baseline="0" dirty="0">
                <a:solidFill>
                  <a:srgbClr val="0D0F1A"/>
                </a:solidFill>
                <a:latin typeface="Arial" panose="020B0604020202020204" pitchFamily="34" charset="0"/>
                <a:cs typeface="Arial" panose="020B0604020202020204" pitchFamily="34" charset="0"/>
              </a:rPr>
              <a:t> approches</a:t>
            </a:r>
            <a:r>
              <a:rPr lang="fr" sz="1300" b="0" i="0" u="none" spc="-60" baseline="0" dirty="0">
                <a:solidFill>
                  <a:srgbClr val="0D0F1A"/>
                </a:solidFill>
                <a:latin typeface="Arial" panose="020B0604020202020204" pitchFamily="34" charset="0"/>
                <a:cs typeface="Arial" panose="020B0604020202020204" pitchFamily="34" charset="0"/>
              </a:rPr>
              <a:t> et</a:t>
            </a:r>
            <a:r>
              <a:rPr lang="fr" sz="1300" b="0" i="0" u="none" baseline="0" dirty="0">
                <a:solidFill>
                  <a:srgbClr val="0D0F1A"/>
                </a:solidFill>
                <a:latin typeface="Arial" panose="020B0604020202020204" pitchFamily="34" charset="0"/>
                <a:cs typeface="Arial" panose="020B0604020202020204" pitchFamily="34" charset="0"/>
              </a:rPr>
              <a:t> leur contribution positive à</a:t>
            </a:r>
            <a:r>
              <a:rPr lang="fr" sz="1300" b="0" i="0" u="none" spc="-29" baseline="0" dirty="0">
                <a:solidFill>
                  <a:srgbClr val="0D0F1A"/>
                </a:solidFill>
                <a:latin typeface="Arial" panose="020B0604020202020204" pitchFamily="34" charset="0"/>
                <a:cs typeface="Arial" panose="020B0604020202020204" pitchFamily="34" charset="0"/>
              </a:rPr>
              <a:t> l'</a:t>
            </a:r>
            <a:r>
              <a:rPr lang="fr" sz="1300" b="0" i="0" u="none" spc="-10" baseline="0" dirty="0">
                <a:solidFill>
                  <a:srgbClr val="0D0F1A"/>
                </a:solidFill>
                <a:latin typeface="Arial" panose="020B0604020202020204" pitchFamily="34" charset="0"/>
                <a:cs typeface="Arial" panose="020B0604020202020204" pitchFamily="34" charset="0"/>
              </a:rPr>
              <a:t>entreprise,</a:t>
            </a:r>
            <a:endParaRPr lang="fr" sz="1300" dirty="0">
              <a:latin typeface="Arial" panose="020B0604020202020204" pitchFamily="34" charset="0"/>
              <a:cs typeface="Arial" panose="020B0604020202020204" pitchFamily="34" charset="0"/>
            </a:endParaRPr>
          </a:p>
          <a:p>
            <a:pPr marL="889000" marR="5081" lvl="0" indent="-309563" algn="just" defTabSz="914400" rtl="0" eaLnBrk="1" fontAlgn="auto" latinLnBrk="0" hangingPunct="1">
              <a:lnSpc>
                <a:spcPts val="1800"/>
              </a:lnSpc>
              <a:spcBef>
                <a:spcPts val="75"/>
              </a:spcBef>
              <a:spcAft>
                <a:spcPts val="0"/>
              </a:spcAft>
              <a:buClrTx/>
              <a:buSzTx/>
              <a:buFont typeface="Wingdings" pitchFamily="2" charset="2"/>
              <a:buChar char="q"/>
              <a:defRPr/>
            </a:pPr>
            <a:r>
              <a:rPr lang="fr" sz="1300" b="0" i="0" u="none" baseline="0" dirty="0">
                <a:solidFill>
                  <a:srgbClr val="0D0F1A"/>
                </a:solidFill>
                <a:latin typeface="Arial" panose="020B0604020202020204" pitchFamily="34" charset="0"/>
                <a:cs typeface="Arial" panose="020B0604020202020204" pitchFamily="34" charset="0"/>
              </a:rPr>
              <a:t>Aider les apprenants à désapprendre</a:t>
            </a:r>
            <a:r>
              <a:rPr lang="fr" sz="1300" b="0" i="0" u="none" spc="-20" baseline="0" dirty="0">
                <a:solidFill>
                  <a:srgbClr val="0D0F1A"/>
                </a:solidFill>
                <a:latin typeface="Arial" panose="020B0604020202020204" pitchFamily="34" charset="0"/>
                <a:cs typeface="Arial" panose="020B0604020202020204" pitchFamily="34" charset="0"/>
              </a:rPr>
              <a:t> et</a:t>
            </a:r>
            <a:r>
              <a:rPr lang="fr" sz="1300" b="0" i="0" u="none" baseline="0" dirty="0">
                <a:solidFill>
                  <a:srgbClr val="0D0F1A"/>
                </a:solidFill>
                <a:latin typeface="Arial" panose="020B0604020202020204" pitchFamily="34" charset="0"/>
                <a:cs typeface="Arial" panose="020B0604020202020204" pitchFamily="34" charset="0"/>
              </a:rPr>
              <a:t> à améliorer leurs</a:t>
            </a:r>
            <a:r>
              <a:rPr lang="fr" sz="1300" b="0" i="0" u="none" spc="25" baseline="0" dirty="0">
                <a:solidFill>
                  <a:srgbClr val="0D0F1A"/>
                </a:solidFill>
                <a:latin typeface="Arial" panose="020B0604020202020204" pitchFamily="34" charset="0"/>
                <a:cs typeface="Arial" panose="020B0604020202020204" pitchFamily="34" charset="0"/>
              </a:rPr>
              <a:t> connaissances</a:t>
            </a:r>
            <a:r>
              <a:rPr lang="fr" sz="1300" b="0" i="0" u="none" baseline="0" dirty="0">
                <a:solidFill>
                  <a:srgbClr val="0D0F1A"/>
                </a:solidFill>
                <a:latin typeface="Arial" panose="020B0604020202020204" pitchFamily="34" charset="0"/>
                <a:cs typeface="Arial" panose="020B0604020202020204" pitchFamily="34" charset="0"/>
              </a:rPr>
              <a:t> ne consiste</a:t>
            </a:r>
            <a:r>
              <a:rPr lang="fr" sz="1300" b="0" i="0" u="none" spc="-56" baseline="0" dirty="0">
                <a:solidFill>
                  <a:srgbClr val="0D0F1A"/>
                </a:solidFill>
                <a:latin typeface="Arial" panose="020B0604020202020204" pitchFamily="34" charset="0"/>
                <a:cs typeface="Arial" panose="020B0604020202020204" pitchFamily="34" charset="0"/>
              </a:rPr>
              <a:t> pas</a:t>
            </a:r>
            <a:r>
              <a:rPr lang="fr" sz="1300" b="0" i="0" u="none" baseline="0" dirty="0">
                <a:solidFill>
                  <a:srgbClr val="0D0F1A"/>
                </a:solidFill>
                <a:latin typeface="Arial" panose="020B0604020202020204" pitchFamily="34" charset="0"/>
                <a:cs typeface="Arial" panose="020B0604020202020204" pitchFamily="34" charset="0"/>
              </a:rPr>
              <a:t> à pointer</a:t>
            </a:r>
            <a:r>
              <a:rPr lang="fr" sz="1300" b="0" i="0" u="none" spc="-25" baseline="0" dirty="0">
                <a:solidFill>
                  <a:srgbClr val="0D0F1A"/>
                </a:solidFill>
                <a:latin typeface="Arial" panose="020B0604020202020204" pitchFamily="34" charset="0"/>
                <a:cs typeface="Arial" panose="020B0604020202020204" pitchFamily="34" charset="0"/>
              </a:rPr>
              <a:t> du doigt</a:t>
            </a:r>
            <a:r>
              <a:rPr lang="fr" sz="1300" b="0" i="0" u="none" baseline="0" dirty="0">
                <a:solidFill>
                  <a:srgbClr val="0D0F1A"/>
                </a:solidFill>
                <a:latin typeface="Arial" panose="020B0604020202020204" pitchFamily="34" charset="0"/>
                <a:cs typeface="Arial" panose="020B0604020202020204" pitchFamily="34" charset="0"/>
              </a:rPr>
              <a:t> leurs « mauvaises </a:t>
            </a:r>
            <a:r>
              <a:rPr lang="fr" sz="1300" b="0" i="0" u="none" spc="-29" baseline="0" dirty="0">
                <a:solidFill>
                  <a:srgbClr val="0D0F1A"/>
                </a:solidFill>
                <a:latin typeface="Arial" panose="020B0604020202020204" pitchFamily="34" charset="0"/>
                <a:cs typeface="Arial" panose="020B0604020202020204" pitchFamily="34" charset="0"/>
              </a:rPr>
              <a:t>façons de faire » </a:t>
            </a:r>
            <a:r>
              <a:rPr lang="fr" sz="1300" b="0" i="0" u="none" baseline="0" dirty="0">
                <a:solidFill>
                  <a:srgbClr val="0D0F1A"/>
                </a:solidFill>
                <a:latin typeface="Arial" panose="020B0604020202020204" pitchFamily="34" charset="0"/>
                <a:cs typeface="Arial" panose="020B0604020202020204" pitchFamily="34" charset="0"/>
              </a:rPr>
              <a:t>ou leur « manque de</a:t>
            </a:r>
            <a:r>
              <a:rPr lang="fr" sz="1300" b="0" i="0" u="none" spc="-10" baseline="0" dirty="0">
                <a:solidFill>
                  <a:srgbClr val="0D0F1A"/>
                </a:solidFill>
                <a:latin typeface="Arial" panose="020B0604020202020204" pitchFamily="34" charset="0"/>
                <a:cs typeface="Arial" panose="020B0604020202020204" pitchFamily="34" charset="0"/>
              </a:rPr>
              <a:t> connaissances », </a:t>
            </a:r>
            <a:r>
              <a:rPr lang="fr" sz="1300" b="0" i="0" u="none" baseline="0" dirty="0">
                <a:solidFill>
                  <a:srgbClr val="0D0F1A"/>
                </a:solidFill>
                <a:latin typeface="Arial" panose="020B0604020202020204" pitchFamily="34" charset="0"/>
                <a:cs typeface="Arial" panose="020B0604020202020204" pitchFamily="34" charset="0"/>
              </a:rPr>
              <a:t>mais </a:t>
            </a:r>
            <a:r>
              <a:rPr lang="fr" sz="1300" b="0" i="0" u="none" spc="-50" baseline="0" dirty="0">
                <a:solidFill>
                  <a:srgbClr val="0D0F1A"/>
                </a:solidFill>
                <a:latin typeface="Arial" panose="020B0604020202020204" pitchFamily="34" charset="0"/>
                <a:cs typeface="Arial" panose="020B0604020202020204" pitchFamily="34" charset="0"/>
              </a:rPr>
              <a:t>à </a:t>
            </a:r>
            <a:r>
              <a:rPr lang="fr" sz="1300" b="0" i="0" u="none" spc="-20" baseline="0" dirty="0">
                <a:solidFill>
                  <a:srgbClr val="0D0F1A"/>
                </a:solidFill>
                <a:latin typeface="Arial" panose="020B0604020202020204" pitchFamily="34" charset="0"/>
                <a:cs typeface="Arial" panose="020B0604020202020204" pitchFamily="34" charset="0"/>
              </a:rPr>
              <a:t>les</a:t>
            </a:r>
            <a:r>
              <a:rPr lang="fr" sz="1300" b="0" i="0" u="none" baseline="0" dirty="0">
                <a:solidFill>
                  <a:srgbClr val="0D0F1A"/>
                </a:solidFill>
                <a:latin typeface="Arial" panose="020B0604020202020204" pitchFamily="34" charset="0"/>
                <a:cs typeface="Arial" panose="020B0604020202020204" pitchFamily="34" charset="0"/>
              </a:rPr>
              <a:t> encourager à vouloir </a:t>
            </a:r>
            <a:r>
              <a:rPr lang="fr" sz="1300" b="0" i="0" u="none" spc="-25" baseline="0" dirty="0">
                <a:solidFill>
                  <a:srgbClr val="0D0F1A"/>
                </a:solidFill>
                <a:latin typeface="Arial" panose="020B0604020202020204" pitchFamily="34" charset="0"/>
                <a:cs typeface="Arial" panose="020B0604020202020204" pitchFamily="34" charset="0"/>
              </a:rPr>
              <a:t>en</a:t>
            </a:r>
            <a:r>
              <a:rPr lang="fr" sz="1300" b="0" i="0" u="none" baseline="0" dirty="0">
                <a:solidFill>
                  <a:srgbClr val="0D0F1A"/>
                </a:solidFill>
                <a:latin typeface="Arial" panose="020B0604020202020204" pitchFamily="34" charset="0"/>
                <a:cs typeface="Arial" panose="020B0604020202020204" pitchFamily="34" charset="0"/>
              </a:rPr>
              <a:t> apprendre</a:t>
            </a:r>
            <a:r>
              <a:rPr lang="fr" sz="1300" b="0" i="0" u="none" spc="-10" baseline="0" dirty="0">
                <a:solidFill>
                  <a:srgbClr val="0D0F1A"/>
                </a:solidFill>
                <a:latin typeface="Arial" panose="020B0604020202020204" pitchFamily="34" charset="0"/>
                <a:cs typeface="Arial" panose="020B0604020202020204" pitchFamily="34" charset="0"/>
              </a:rPr>
              <a:t> davantage.</a:t>
            </a:r>
            <a:endParaRPr lang="fr" sz="1300" dirty="0">
              <a:latin typeface="Arial" panose="020B0604020202020204" pitchFamily="34" charset="0"/>
              <a:cs typeface="Arial" panose="020B0604020202020204" pitchFamily="34" charset="0"/>
            </a:endParaRPr>
          </a:p>
          <a:p>
            <a:pPr marL="285764" marR="5081" indent="-285764" algn="just" rtl="0">
              <a:lnSpc>
                <a:spcPts val="1800"/>
              </a:lnSpc>
              <a:buFont typeface="Wingdings" pitchFamily="2" charset="2"/>
              <a:buChar char="v"/>
            </a:pPr>
            <a:endParaRPr lang="fr" sz="1300" dirty="0">
              <a:latin typeface="Arial"/>
              <a:cs typeface="Arial"/>
            </a:endParaRPr>
          </a:p>
        </p:txBody>
      </p:sp>
      <p:grpSp>
        <p:nvGrpSpPr>
          <p:cNvPr id="8" name="object 8"/>
          <p:cNvGrpSpPr/>
          <p:nvPr/>
        </p:nvGrpSpPr>
        <p:grpSpPr>
          <a:xfrm>
            <a:off x="657224" y="876311"/>
            <a:ext cx="4315468" cy="2733675"/>
            <a:chOff x="657224" y="876311"/>
            <a:chExt cx="4495800" cy="2733675"/>
          </a:xfrm>
        </p:grpSpPr>
        <p:pic>
          <p:nvPicPr>
            <p:cNvPr id="9" name="object 9"/>
            <p:cNvPicPr/>
            <p:nvPr/>
          </p:nvPicPr>
          <p:blipFill>
            <a:blip r:embed="rId2" cstate="print"/>
            <a:stretch>
              <a:fillRect/>
            </a:stretch>
          </p:blipFill>
          <p:spPr>
            <a:xfrm>
              <a:off x="657224" y="876311"/>
              <a:ext cx="2543174" cy="2733675"/>
            </a:xfrm>
            <a:prstGeom prst="rect">
              <a:avLst/>
            </a:prstGeom>
          </p:spPr>
        </p:pic>
        <p:pic>
          <p:nvPicPr>
            <p:cNvPr id="10" name="object 10"/>
            <p:cNvPicPr/>
            <p:nvPr/>
          </p:nvPicPr>
          <p:blipFill>
            <a:blip r:embed="rId3" cstate="hqprint">
              <a:extLst>
                <a:ext uri="{28A0092B-C50C-407E-A947-70E740481C1C}">
                  <a14:useLocalDpi xmlns:a14="http://schemas.microsoft.com/office/drawing/2010/main"/>
                </a:ext>
              </a:extLst>
            </a:blip>
            <a:stretch>
              <a:fillRect/>
            </a:stretch>
          </p:blipFill>
          <p:spPr>
            <a:xfrm>
              <a:off x="3238499" y="885836"/>
              <a:ext cx="1914524" cy="2714624"/>
            </a:xfrm>
            <a:prstGeom prst="rect">
              <a:avLst/>
            </a:prstGeom>
          </p:spPr>
        </p:pic>
      </p:grpSp>
      <p:pic>
        <p:nvPicPr>
          <p:cNvPr id="11" name="object 11"/>
          <p:cNvPicPr/>
          <p:nvPr/>
        </p:nvPicPr>
        <p:blipFill>
          <a:blip r:embed="rId4" cstate="hqprint">
            <a:extLst>
              <a:ext uri="{28A0092B-C50C-407E-A947-70E740481C1C}">
                <a14:useLocalDpi xmlns:a14="http://schemas.microsoft.com/office/drawing/2010/main"/>
              </a:ext>
            </a:extLst>
          </a:blip>
          <a:stretch>
            <a:fillRect/>
          </a:stretch>
        </p:blipFill>
        <p:spPr>
          <a:xfrm>
            <a:off x="5248274" y="885837"/>
            <a:ext cx="1924049" cy="2724149"/>
          </a:xfrm>
          <a:prstGeom prst="rect">
            <a:avLst/>
          </a:prstGeom>
        </p:spPr>
      </p:pic>
      <p:sp>
        <p:nvSpPr>
          <p:cNvPr id="4" name="Slide Number Placeholder 3">
            <a:extLst>
              <a:ext uri="{FF2B5EF4-FFF2-40B4-BE49-F238E27FC236}">
                <a16:creationId xmlns:a16="http://schemas.microsoft.com/office/drawing/2014/main" id="{89AF3E2A-C57D-DF41-94A5-D11BBB1CEA21}"/>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21</a:t>
            </a:fld>
            <a:endParaRPr lang="fr" spc="10"/>
          </a:p>
        </p:txBody>
      </p:sp>
      <p:pic>
        <p:nvPicPr>
          <p:cNvPr id="12" name="Picture 2" descr="European Youth Roots">
            <a:extLst>
              <a:ext uri="{FF2B5EF4-FFF2-40B4-BE49-F238E27FC236}">
                <a16:creationId xmlns:a16="http://schemas.microsoft.com/office/drawing/2014/main" id="{2F4C12F1-2651-714B-A135-0E611646C23C}"/>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7"/>
            <a:ext cx="7772400" cy="10058400"/>
            <a:chOff x="0" y="-7"/>
            <a:chExt cx="7772400" cy="10058400"/>
          </a:xfrm>
        </p:grpSpPr>
        <p:pic>
          <p:nvPicPr>
            <p:cNvPr id="3" name="object 3"/>
            <p:cNvPicPr/>
            <p:nvPr/>
          </p:nvPicPr>
          <p:blipFill>
            <a:blip r:embed="rId2" cstate="print"/>
            <a:stretch>
              <a:fillRect/>
            </a:stretch>
          </p:blipFill>
          <p:spPr>
            <a:xfrm>
              <a:off x="0" y="571500"/>
              <a:ext cx="7772399" cy="8858249"/>
            </a:xfrm>
            <a:prstGeom prst="rect">
              <a:avLst/>
            </a:prstGeom>
          </p:spPr>
        </p:pic>
        <p:sp>
          <p:nvSpPr>
            <p:cNvPr id="4" name="object 4"/>
            <p:cNvSpPr/>
            <p:nvPr/>
          </p:nvSpPr>
          <p:spPr>
            <a:xfrm>
              <a:off x="0" y="9439266"/>
              <a:ext cx="7772400" cy="619125"/>
            </a:xfrm>
            <a:custGeom>
              <a:avLst/>
              <a:gdLst/>
              <a:ahLst/>
              <a:cxnLst/>
              <a:rect l="l" t="t" r="r" b="b"/>
              <a:pathLst>
                <a:path w="7772400" h="619125">
                  <a:moveTo>
                    <a:pt x="7772399" y="619124"/>
                  </a:moveTo>
                  <a:lnTo>
                    <a:pt x="0" y="619124"/>
                  </a:lnTo>
                  <a:lnTo>
                    <a:pt x="0" y="0"/>
                  </a:lnTo>
                  <a:lnTo>
                    <a:pt x="7772399" y="0"/>
                  </a:lnTo>
                  <a:lnTo>
                    <a:pt x="7772399" y="619124"/>
                  </a:lnTo>
                  <a:close/>
                </a:path>
              </a:pathLst>
            </a:custGeom>
            <a:solidFill>
              <a:srgbClr val="17A29A"/>
            </a:solidFill>
          </p:spPr>
          <p:txBody>
            <a:bodyPr wrap="square" lIns="0" tIns="0" rIns="0" bIns="0" rtlCol="0"/>
            <a:lstStyle/>
            <a:p>
              <a:endParaRPr/>
            </a:p>
          </p:txBody>
        </p:sp>
      </p:grpSp>
      <p:sp>
        <p:nvSpPr>
          <p:cNvPr id="5" name="object 5"/>
          <p:cNvSpPr txBox="1">
            <a:spLocks noGrp="1"/>
          </p:cNvSpPr>
          <p:nvPr>
            <p:ph type="title"/>
          </p:nvPr>
        </p:nvSpPr>
        <p:spPr>
          <a:xfrm>
            <a:off x="366996" y="812994"/>
            <a:ext cx="6124015" cy="843821"/>
          </a:xfrm>
          <a:prstGeom prst="rect">
            <a:avLst/>
          </a:prstGeom>
        </p:spPr>
        <p:txBody>
          <a:bodyPr vert="horz" wrap="square" lIns="0" tIns="12700" rIns="0" bIns="0" rtlCol="0">
            <a:spAutoFit/>
          </a:bodyPr>
          <a:lstStyle/>
          <a:p>
            <a:pPr marL="536601" algn="l" rtl="0">
              <a:spcBef>
                <a:spcPts val="100"/>
              </a:spcBef>
            </a:pPr>
            <a:r>
              <a:rPr lang="fr" sz="5400" b="0" i="0" u="none" spc="600" baseline="0">
                <a:solidFill>
                  <a:srgbClr val="0A6686"/>
                </a:solidFill>
                <a:latin typeface="Microsoft Sans Serif" panose="020B0604020202020204" pitchFamily="34" charset="0"/>
                <a:cs typeface="Microsoft Sans Serif" panose="020B0604020202020204" pitchFamily="34" charset="0"/>
              </a:rPr>
              <a:t>Boîte à outils</a:t>
            </a:r>
            <a:endParaRPr lang="fr" sz="5400" spc="600" dirty="0">
              <a:latin typeface="Microsoft Sans Serif" panose="020B0604020202020204" pitchFamily="34" charset="0"/>
              <a:cs typeface="Microsoft Sans Serif" panose="020B0604020202020204" pitchFamily="34" charset="0"/>
            </a:endParaRPr>
          </a:p>
        </p:txBody>
      </p:sp>
      <p:pic>
        <p:nvPicPr>
          <p:cNvPr id="7" name="object 4">
            <a:extLst>
              <a:ext uri="{FF2B5EF4-FFF2-40B4-BE49-F238E27FC236}">
                <a16:creationId xmlns:a16="http://schemas.microsoft.com/office/drawing/2014/main" id="{474065AF-66BD-AF4C-A25E-1F0F389DCD01}"/>
              </a:ext>
            </a:extLst>
          </p:cNvPr>
          <p:cNvPicPr/>
          <p:nvPr/>
        </p:nvPicPr>
        <p:blipFill>
          <a:blip r:embed="rId3" cstate="print"/>
          <a:stretch>
            <a:fillRect/>
          </a:stretch>
        </p:blipFill>
        <p:spPr>
          <a:xfrm>
            <a:off x="6457949" y="9486900"/>
            <a:ext cx="695325" cy="457199"/>
          </a:xfrm>
          <a:prstGeom prst="rect">
            <a:avLst/>
          </a:prstGeom>
        </p:spPr>
      </p:pic>
      <p:sp>
        <p:nvSpPr>
          <p:cNvPr id="12" name="Slide Number Placeholder 11">
            <a:extLst>
              <a:ext uri="{FF2B5EF4-FFF2-40B4-BE49-F238E27FC236}">
                <a16:creationId xmlns:a16="http://schemas.microsoft.com/office/drawing/2014/main" id="{6D32CE03-B59A-DA48-A707-FA261DEDA68B}"/>
              </a:ext>
            </a:extLst>
          </p:cNvPr>
          <p:cNvSpPr>
            <a:spLocks noGrp="1"/>
          </p:cNvSpPr>
          <p:nvPr>
            <p:ph type="sldNum" sz="quarter" idx="7"/>
          </p:nvPr>
        </p:nvSpPr>
        <p:spPr>
          <a:xfrm>
            <a:off x="914402" y="9625401"/>
            <a:ext cx="257175" cy="207749"/>
          </a:xfrm>
        </p:spPr>
        <p:txBody>
          <a:bodyPr/>
          <a:lstStyle/>
          <a:p>
            <a:pPr marL="38100" algn="l" rtl="0">
              <a:spcBef>
                <a:spcPts val="110"/>
              </a:spcBef>
            </a:pPr>
            <a:fld id="{81D60167-4931-47E6-BA6A-407CBD079E47}" type="slidenum">
              <a:rPr spc="10"/>
              <a:pPr marL="38100">
                <a:spcBef>
                  <a:spcPts val="110"/>
                </a:spcBef>
              </a:pPr>
              <a:t>22</a:t>
            </a:fld>
            <a:endParaRPr lang="fr" spc="10"/>
          </a:p>
        </p:txBody>
      </p:sp>
      <p:pic>
        <p:nvPicPr>
          <p:cNvPr id="8" name="Picture 2" descr="European Youth Roots">
            <a:extLst>
              <a:ext uri="{FF2B5EF4-FFF2-40B4-BE49-F238E27FC236}">
                <a16:creationId xmlns:a16="http://schemas.microsoft.com/office/drawing/2014/main" id="{091C8DAF-1B4B-CB46-A710-795F761DACC8}"/>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6457949" y="9486900"/>
            <a:ext cx="695325" cy="457199"/>
          </a:xfrm>
          <a:prstGeom prst="rect">
            <a:avLst/>
          </a:prstGeom>
        </p:spPr>
      </p:pic>
      <p:sp>
        <p:nvSpPr>
          <p:cNvPr id="5" name="object 5"/>
          <p:cNvSpPr txBox="1">
            <a:spLocks noGrp="1"/>
          </p:cNvSpPr>
          <p:nvPr>
            <p:ph type="title"/>
          </p:nvPr>
        </p:nvSpPr>
        <p:spPr>
          <a:xfrm>
            <a:off x="1416052" y="2168525"/>
            <a:ext cx="4139992" cy="359073"/>
          </a:xfrm>
          <a:prstGeom prst="rect">
            <a:avLst/>
          </a:prstGeom>
        </p:spPr>
        <p:txBody>
          <a:bodyPr vert="horz" wrap="square" lIns="0" tIns="12700" rIns="0" bIns="0" rtlCol="0">
            <a:spAutoFit/>
          </a:bodyPr>
          <a:lstStyle/>
          <a:p>
            <a:pPr marL="12700" algn="l" rtl="0">
              <a:spcBef>
                <a:spcPts val="100"/>
              </a:spcBef>
            </a:pPr>
            <a:r>
              <a:rPr lang="fr" sz="2250" b="0" i="0" u="none" spc="-25" baseline="0" dirty="0"/>
              <a:t>Liste</a:t>
            </a:r>
            <a:r>
              <a:rPr lang="fr" sz="2250" b="0" i="0" u="none" baseline="0" dirty="0"/>
              <a:t> des </a:t>
            </a:r>
            <a:r>
              <a:rPr lang="fr" sz="2250" b="0" i="0" u="none" spc="-110" baseline="0" dirty="0"/>
              <a:t>outils</a:t>
            </a:r>
            <a:endParaRPr lang="fr" sz="2250" dirty="0"/>
          </a:p>
        </p:txBody>
      </p:sp>
      <p:pic>
        <p:nvPicPr>
          <p:cNvPr id="6" name="object 6"/>
          <p:cNvPicPr/>
          <p:nvPr/>
        </p:nvPicPr>
        <p:blipFill>
          <a:blip r:embed="rId3" cstate="print"/>
          <a:stretch>
            <a:fillRect/>
          </a:stretch>
        </p:blipFill>
        <p:spPr>
          <a:xfrm>
            <a:off x="57150" y="6105524"/>
            <a:ext cx="3028949" cy="3257549"/>
          </a:xfrm>
          <a:prstGeom prst="rect">
            <a:avLst/>
          </a:prstGeom>
        </p:spPr>
      </p:pic>
      <p:grpSp>
        <p:nvGrpSpPr>
          <p:cNvPr id="7" name="object 7"/>
          <p:cNvGrpSpPr/>
          <p:nvPr/>
        </p:nvGrpSpPr>
        <p:grpSpPr>
          <a:xfrm>
            <a:off x="0" y="762000"/>
            <a:ext cx="7772400" cy="4131310"/>
            <a:chOff x="0" y="762000"/>
            <a:chExt cx="7772400" cy="4131310"/>
          </a:xfrm>
        </p:grpSpPr>
        <p:pic>
          <p:nvPicPr>
            <p:cNvPr id="8" name="object 8"/>
            <p:cNvPicPr/>
            <p:nvPr/>
          </p:nvPicPr>
          <p:blipFill>
            <a:blip r:embed="rId4" cstate="hqprint">
              <a:extLst>
                <a:ext uri="{28A0092B-C50C-407E-A947-70E740481C1C}">
                  <a14:useLocalDpi xmlns:a14="http://schemas.microsoft.com/office/drawing/2010/main"/>
                </a:ext>
              </a:extLst>
            </a:blip>
            <a:stretch>
              <a:fillRect/>
            </a:stretch>
          </p:blipFill>
          <p:spPr>
            <a:xfrm>
              <a:off x="4384216" y="1593400"/>
              <a:ext cx="3299741" cy="3299741"/>
            </a:xfrm>
            <a:prstGeom prst="rect">
              <a:avLst/>
            </a:prstGeom>
          </p:spPr>
        </p:pic>
        <p:sp>
          <p:nvSpPr>
            <p:cNvPr id="9" name="object 9"/>
            <p:cNvSpPr/>
            <p:nvPr/>
          </p:nvSpPr>
          <p:spPr>
            <a:xfrm>
              <a:off x="0" y="762000"/>
              <a:ext cx="7772400" cy="1280795"/>
            </a:xfrm>
            <a:custGeom>
              <a:avLst/>
              <a:gdLst/>
              <a:ahLst/>
              <a:cxnLst/>
              <a:rect l="l" t="t" r="r" b="b"/>
              <a:pathLst>
                <a:path w="7772400" h="1280795">
                  <a:moveTo>
                    <a:pt x="0" y="0"/>
                  </a:moveTo>
                  <a:lnTo>
                    <a:pt x="7772399" y="0"/>
                  </a:lnTo>
                  <a:lnTo>
                    <a:pt x="7772399" y="952499"/>
                  </a:lnTo>
                  <a:lnTo>
                    <a:pt x="7729668" y="915939"/>
                  </a:lnTo>
                  <a:lnTo>
                    <a:pt x="7686727" y="880887"/>
                  </a:lnTo>
                  <a:lnTo>
                    <a:pt x="7643365" y="848853"/>
                  </a:lnTo>
                  <a:lnTo>
                    <a:pt x="7599372" y="821343"/>
                  </a:lnTo>
                  <a:lnTo>
                    <a:pt x="7554537" y="799867"/>
                  </a:lnTo>
                  <a:lnTo>
                    <a:pt x="7508651" y="785933"/>
                  </a:lnTo>
                  <a:lnTo>
                    <a:pt x="7461503" y="781049"/>
                  </a:lnTo>
                  <a:lnTo>
                    <a:pt x="7419037" y="785008"/>
                  </a:lnTo>
                  <a:lnTo>
                    <a:pt x="7375238" y="795794"/>
                  </a:lnTo>
                  <a:lnTo>
                    <a:pt x="7329899" y="812149"/>
                  </a:lnTo>
                  <a:lnTo>
                    <a:pt x="7282813" y="832816"/>
                  </a:lnTo>
                  <a:lnTo>
                    <a:pt x="7129017" y="908111"/>
                  </a:lnTo>
                  <a:lnTo>
                    <a:pt x="7072883" y="933449"/>
                  </a:lnTo>
                  <a:lnTo>
                    <a:pt x="7026087" y="952446"/>
                  </a:lnTo>
                  <a:lnTo>
                    <a:pt x="6978007" y="970065"/>
                  </a:lnTo>
                  <a:lnTo>
                    <a:pt x="6929139" y="986192"/>
                  </a:lnTo>
                  <a:lnTo>
                    <a:pt x="6879978" y="1000713"/>
                  </a:lnTo>
                  <a:lnTo>
                    <a:pt x="6831017" y="1013514"/>
                  </a:lnTo>
                  <a:lnTo>
                    <a:pt x="6782752" y="1024483"/>
                  </a:lnTo>
                  <a:lnTo>
                    <a:pt x="6735677" y="1033504"/>
                  </a:lnTo>
                  <a:lnTo>
                    <a:pt x="6690286" y="1040465"/>
                  </a:lnTo>
                  <a:lnTo>
                    <a:pt x="6647076" y="1045251"/>
                  </a:lnTo>
                  <a:lnTo>
                    <a:pt x="6606539" y="1047749"/>
                  </a:lnTo>
                  <a:lnTo>
                    <a:pt x="6545517" y="1046837"/>
                  </a:lnTo>
                  <a:lnTo>
                    <a:pt x="6491103" y="1040636"/>
                  </a:lnTo>
                  <a:lnTo>
                    <a:pt x="6441103" y="1030529"/>
                  </a:lnTo>
                  <a:lnTo>
                    <a:pt x="6393323" y="1017899"/>
                  </a:lnTo>
                  <a:lnTo>
                    <a:pt x="6345567" y="1004128"/>
                  </a:lnTo>
                  <a:lnTo>
                    <a:pt x="6295643" y="990599"/>
                  </a:lnTo>
                  <a:lnTo>
                    <a:pt x="6255612" y="981404"/>
                  </a:lnTo>
                  <a:lnTo>
                    <a:pt x="6213131" y="973468"/>
                  </a:lnTo>
                  <a:lnTo>
                    <a:pt x="6168203" y="967133"/>
                  </a:lnTo>
                  <a:lnTo>
                    <a:pt x="6120834" y="962746"/>
                  </a:lnTo>
                  <a:lnTo>
                    <a:pt x="6071028" y="960650"/>
                  </a:lnTo>
                  <a:lnTo>
                    <a:pt x="6018787" y="961189"/>
                  </a:lnTo>
                  <a:lnTo>
                    <a:pt x="5964118" y="964707"/>
                  </a:lnTo>
                  <a:lnTo>
                    <a:pt x="5907023" y="971549"/>
                  </a:lnTo>
                  <a:lnTo>
                    <a:pt x="5859682" y="979584"/>
                  </a:lnTo>
                  <a:lnTo>
                    <a:pt x="5811256" y="989762"/>
                  </a:lnTo>
                  <a:lnTo>
                    <a:pt x="5762211" y="1001881"/>
                  </a:lnTo>
                  <a:lnTo>
                    <a:pt x="5713014" y="1015737"/>
                  </a:lnTo>
                  <a:lnTo>
                    <a:pt x="5664129" y="1031126"/>
                  </a:lnTo>
                  <a:lnTo>
                    <a:pt x="5616022" y="1047845"/>
                  </a:lnTo>
                  <a:lnTo>
                    <a:pt x="5569158" y="1065690"/>
                  </a:lnTo>
                  <a:lnTo>
                    <a:pt x="5524002" y="1084459"/>
                  </a:lnTo>
                  <a:lnTo>
                    <a:pt x="5481021" y="1103946"/>
                  </a:lnTo>
                  <a:lnTo>
                    <a:pt x="5440679" y="1123949"/>
                  </a:lnTo>
                  <a:lnTo>
                    <a:pt x="5388098" y="1152926"/>
                  </a:lnTo>
                  <a:lnTo>
                    <a:pt x="5296524" y="1208233"/>
                  </a:lnTo>
                  <a:lnTo>
                    <a:pt x="5254821" y="1232283"/>
                  </a:lnTo>
                  <a:lnTo>
                    <a:pt x="5214034" y="1252413"/>
                  </a:lnTo>
                  <a:lnTo>
                    <a:pt x="5172806" y="1267482"/>
                  </a:lnTo>
                  <a:lnTo>
                    <a:pt x="5129783" y="1276349"/>
                  </a:lnTo>
                  <a:lnTo>
                    <a:pt x="5089750" y="1278308"/>
                  </a:lnTo>
                  <a:lnTo>
                    <a:pt x="5047295" y="1274973"/>
                  </a:lnTo>
                  <a:lnTo>
                    <a:pt x="5002408" y="1266670"/>
                  </a:lnTo>
                  <a:lnTo>
                    <a:pt x="4955080" y="1253725"/>
                  </a:lnTo>
                  <a:lnTo>
                    <a:pt x="4905301" y="1236464"/>
                  </a:lnTo>
                  <a:lnTo>
                    <a:pt x="4853062" y="1215214"/>
                  </a:lnTo>
                  <a:lnTo>
                    <a:pt x="4798353" y="1190300"/>
                  </a:lnTo>
                  <a:lnTo>
                    <a:pt x="4741163" y="1162049"/>
                  </a:lnTo>
                  <a:lnTo>
                    <a:pt x="4595937" y="1086242"/>
                  </a:lnTo>
                  <a:lnTo>
                    <a:pt x="4546603" y="1061694"/>
                  </a:lnTo>
                  <a:lnTo>
                    <a:pt x="4497615" y="1039140"/>
                  </a:lnTo>
                  <a:lnTo>
                    <a:pt x="4449457" y="1019560"/>
                  </a:lnTo>
                  <a:lnTo>
                    <a:pt x="4402614" y="1003936"/>
                  </a:lnTo>
                  <a:lnTo>
                    <a:pt x="4357570" y="993248"/>
                  </a:lnTo>
                  <a:lnTo>
                    <a:pt x="4314810" y="988475"/>
                  </a:lnTo>
                  <a:lnTo>
                    <a:pt x="4274819" y="990599"/>
                  </a:lnTo>
                  <a:lnTo>
                    <a:pt x="4229131" y="1003577"/>
                  </a:lnTo>
                  <a:lnTo>
                    <a:pt x="4187482" y="1025566"/>
                  </a:lnTo>
                  <a:lnTo>
                    <a:pt x="4148827" y="1053266"/>
                  </a:lnTo>
                  <a:lnTo>
                    <a:pt x="4076325" y="1112616"/>
                  </a:lnTo>
                  <a:lnTo>
                    <a:pt x="4040389" y="1137670"/>
                  </a:lnTo>
                  <a:lnTo>
                    <a:pt x="4003270" y="1155247"/>
                  </a:lnTo>
                  <a:lnTo>
                    <a:pt x="3963923" y="1162049"/>
                  </a:lnTo>
                  <a:lnTo>
                    <a:pt x="3926416" y="1157124"/>
                  </a:lnTo>
                  <a:lnTo>
                    <a:pt x="3886673" y="1143197"/>
                  </a:lnTo>
                  <a:lnTo>
                    <a:pt x="3845045" y="1122387"/>
                  </a:lnTo>
                  <a:lnTo>
                    <a:pt x="3801883" y="1096810"/>
                  </a:lnTo>
                  <a:lnTo>
                    <a:pt x="3712355" y="1039829"/>
                  </a:lnTo>
                  <a:lnTo>
                    <a:pt x="3666689" y="1012659"/>
                  </a:lnTo>
                  <a:lnTo>
                    <a:pt x="3620888" y="989194"/>
                  </a:lnTo>
                  <a:lnTo>
                    <a:pt x="3575303" y="971549"/>
                  </a:lnTo>
                  <a:lnTo>
                    <a:pt x="3524625" y="960411"/>
                  </a:lnTo>
                  <a:lnTo>
                    <a:pt x="3474623" y="957032"/>
                  </a:lnTo>
                  <a:lnTo>
                    <a:pt x="3425261" y="959123"/>
                  </a:lnTo>
                  <a:lnTo>
                    <a:pt x="3376498" y="964397"/>
                  </a:lnTo>
                  <a:lnTo>
                    <a:pt x="3328298" y="970565"/>
                  </a:lnTo>
                  <a:lnTo>
                    <a:pt x="3280621" y="975339"/>
                  </a:lnTo>
                  <a:lnTo>
                    <a:pt x="3233429" y="976430"/>
                  </a:lnTo>
                  <a:lnTo>
                    <a:pt x="3186683" y="971549"/>
                  </a:lnTo>
                  <a:lnTo>
                    <a:pt x="3145440" y="960786"/>
                  </a:lnTo>
                  <a:lnTo>
                    <a:pt x="3104276" y="944515"/>
                  </a:lnTo>
                  <a:lnTo>
                    <a:pt x="3062951" y="923756"/>
                  </a:lnTo>
                  <a:lnTo>
                    <a:pt x="3021223" y="899527"/>
                  </a:lnTo>
                  <a:lnTo>
                    <a:pt x="2891198" y="816211"/>
                  </a:lnTo>
                  <a:lnTo>
                    <a:pt x="2845437" y="788293"/>
                  </a:lnTo>
                  <a:lnTo>
                    <a:pt x="2798063" y="761999"/>
                  </a:lnTo>
                  <a:lnTo>
                    <a:pt x="2753921" y="740448"/>
                  </a:lnTo>
                  <a:lnTo>
                    <a:pt x="2708534" y="721067"/>
                  </a:lnTo>
                  <a:lnTo>
                    <a:pt x="2662163" y="703886"/>
                  </a:lnTo>
                  <a:lnTo>
                    <a:pt x="2615065" y="688936"/>
                  </a:lnTo>
                  <a:lnTo>
                    <a:pt x="2567500" y="676244"/>
                  </a:lnTo>
                  <a:lnTo>
                    <a:pt x="2519726" y="665840"/>
                  </a:lnTo>
                  <a:lnTo>
                    <a:pt x="2472003" y="657755"/>
                  </a:lnTo>
                  <a:lnTo>
                    <a:pt x="2424588" y="652017"/>
                  </a:lnTo>
                  <a:lnTo>
                    <a:pt x="2377741" y="648655"/>
                  </a:lnTo>
                  <a:lnTo>
                    <a:pt x="2331719" y="647699"/>
                  </a:lnTo>
                  <a:lnTo>
                    <a:pt x="2281827" y="649579"/>
                  </a:lnTo>
                  <a:lnTo>
                    <a:pt x="2233375" y="655011"/>
                  </a:lnTo>
                  <a:lnTo>
                    <a:pt x="2186466" y="664538"/>
                  </a:lnTo>
                  <a:lnTo>
                    <a:pt x="2141201" y="678705"/>
                  </a:lnTo>
                  <a:lnTo>
                    <a:pt x="2097682" y="698056"/>
                  </a:lnTo>
                  <a:lnTo>
                    <a:pt x="2056011" y="723137"/>
                  </a:lnTo>
                  <a:lnTo>
                    <a:pt x="2016289" y="754492"/>
                  </a:lnTo>
                  <a:lnTo>
                    <a:pt x="1978618" y="792664"/>
                  </a:lnTo>
                  <a:lnTo>
                    <a:pt x="1943099" y="838199"/>
                  </a:lnTo>
                  <a:lnTo>
                    <a:pt x="1917873" y="877283"/>
                  </a:lnTo>
                  <a:lnTo>
                    <a:pt x="1893594" y="919679"/>
                  </a:lnTo>
                  <a:lnTo>
                    <a:pt x="1799519" y="1099716"/>
                  </a:lnTo>
                  <a:lnTo>
                    <a:pt x="1775155" y="1141666"/>
                  </a:lnTo>
                  <a:lnTo>
                    <a:pt x="1749811" y="1180124"/>
                  </a:lnTo>
                  <a:lnTo>
                    <a:pt x="1723164" y="1213955"/>
                  </a:lnTo>
                  <a:lnTo>
                    <a:pt x="1694895" y="1242026"/>
                  </a:lnTo>
                  <a:lnTo>
                    <a:pt x="1632203" y="1276349"/>
                  </a:lnTo>
                  <a:lnTo>
                    <a:pt x="1593974" y="1280749"/>
                  </a:lnTo>
                  <a:lnTo>
                    <a:pt x="1553228" y="1276057"/>
                  </a:lnTo>
                  <a:lnTo>
                    <a:pt x="1510527" y="1264087"/>
                  </a:lnTo>
                  <a:lnTo>
                    <a:pt x="1466430" y="1246653"/>
                  </a:lnTo>
                  <a:lnTo>
                    <a:pt x="1421501" y="1225568"/>
                  </a:lnTo>
                  <a:lnTo>
                    <a:pt x="1331388" y="1179699"/>
                  </a:lnTo>
                  <a:lnTo>
                    <a:pt x="1287327" y="1158543"/>
                  </a:lnTo>
                  <a:lnTo>
                    <a:pt x="1244677" y="1140990"/>
                  </a:lnTo>
                  <a:lnTo>
                    <a:pt x="1204001" y="1128854"/>
                  </a:lnTo>
                  <a:lnTo>
                    <a:pt x="1165859" y="1123949"/>
                  </a:lnTo>
                  <a:lnTo>
                    <a:pt x="1123202" y="1129284"/>
                  </a:lnTo>
                  <a:lnTo>
                    <a:pt x="1084389" y="1144628"/>
                  </a:lnTo>
                  <a:lnTo>
                    <a:pt x="1048644" y="1166481"/>
                  </a:lnTo>
                  <a:lnTo>
                    <a:pt x="983239" y="1215712"/>
                  </a:lnTo>
                  <a:lnTo>
                    <a:pt x="952021" y="1236088"/>
                  </a:lnTo>
                  <a:lnTo>
                    <a:pt x="920755" y="1248970"/>
                  </a:lnTo>
                  <a:lnTo>
                    <a:pt x="888662" y="1250857"/>
                  </a:lnTo>
                  <a:lnTo>
                    <a:pt x="854963" y="1238249"/>
                  </a:lnTo>
                  <a:lnTo>
                    <a:pt x="800235" y="1188603"/>
                  </a:lnTo>
                  <a:lnTo>
                    <a:pt x="771040" y="1152597"/>
                  </a:lnTo>
                  <a:lnTo>
                    <a:pt x="740719" y="1111267"/>
                  </a:lnTo>
                  <a:lnTo>
                    <a:pt x="643734" y="971347"/>
                  </a:lnTo>
                  <a:lnTo>
                    <a:pt x="609638" y="924731"/>
                  </a:lnTo>
                  <a:lnTo>
                    <a:pt x="574779" y="880792"/>
                  </a:lnTo>
                  <a:lnTo>
                    <a:pt x="539228" y="841132"/>
                  </a:lnTo>
                  <a:lnTo>
                    <a:pt x="503059" y="807351"/>
                  </a:lnTo>
                  <a:lnTo>
                    <a:pt x="466343" y="781049"/>
                  </a:lnTo>
                  <a:lnTo>
                    <a:pt x="425744" y="762256"/>
                  </a:lnTo>
                  <a:lnTo>
                    <a:pt x="384632" y="753286"/>
                  </a:lnTo>
                  <a:lnTo>
                    <a:pt x="343058" y="753156"/>
                  </a:lnTo>
                  <a:lnTo>
                    <a:pt x="301074" y="760884"/>
                  </a:lnTo>
                  <a:lnTo>
                    <a:pt x="258731" y="775489"/>
                  </a:lnTo>
                  <a:lnTo>
                    <a:pt x="216079" y="795986"/>
                  </a:lnTo>
                  <a:lnTo>
                    <a:pt x="173171" y="821395"/>
                  </a:lnTo>
                  <a:lnTo>
                    <a:pt x="130058" y="850733"/>
                  </a:lnTo>
                  <a:lnTo>
                    <a:pt x="86791" y="883018"/>
                  </a:lnTo>
                  <a:lnTo>
                    <a:pt x="0" y="952499"/>
                  </a:lnTo>
                  <a:lnTo>
                    <a:pt x="0" y="0"/>
                  </a:lnTo>
                  <a:close/>
                </a:path>
              </a:pathLst>
            </a:custGeom>
            <a:solidFill>
              <a:srgbClr val="0A6686"/>
            </a:solidFill>
          </p:spPr>
          <p:txBody>
            <a:bodyPr wrap="square" lIns="0" tIns="0" rIns="0" bIns="0" rtlCol="0"/>
            <a:lstStyle/>
            <a:p>
              <a:endParaRPr/>
            </a:p>
          </p:txBody>
        </p:sp>
      </p:grpSp>
      <p:sp>
        <p:nvSpPr>
          <p:cNvPr id="10" name="object 10"/>
          <p:cNvSpPr txBox="1">
            <a:spLocks noGrp="1"/>
          </p:cNvSpPr>
          <p:nvPr>
            <p:ph sz="half" idx="2"/>
          </p:nvPr>
        </p:nvSpPr>
        <p:spPr>
          <a:xfrm>
            <a:off x="1352668" y="2653329"/>
            <a:ext cx="2494915" cy="6424323"/>
          </a:xfrm>
          <a:prstGeom prst="rect">
            <a:avLst/>
          </a:prstGeom>
        </p:spPr>
        <p:txBody>
          <a:bodyPr vert="horz" wrap="square" lIns="0" tIns="12065" rIns="0" bIns="0" rtlCol="0">
            <a:spAutoFit/>
          </a:bodyPr>
          <a:lstStyle/>
          <a:p>
            <a:pPr marL="365141" indent="-219721" algn="l" rtl="0">
              <a:spcBef>
                <a:spcPts val="95"/>
              </a:spcBef>
              <a:buSzPct val="97058"/>
              <a:buAutoNum type="arabicPeriod"/>
              <a:tabLst>
                <a:tab pos="365141" algn="l"/>
              </a:tabLst>
            </a:pPr>
            <a:r>
              <a:rPr lang="fr" sz="1600" b="0" i="0" u="none" spc="-70" baseline="0" dirty="0">
                <a:latin typeface="Microsoft Sans Serif" panose="020B0604020202020204" pitchFamily="34" charset="0"/>
                <a:cs typeface="Microsoft Sans Serif" panose="020B0604020202020204" pitchFamily="34" charset="0"/>
              </a:rPr>
              <a:t>Adobe</a:t>
            </a:r>
            <a:r>
              <a:rPr lang="fr" sz="1600" b="0" i="0" u="none" spc="-204" baseline="0" dirty="0">
                <a:latin typeface="Microsoft Sans Serif" panose="020B0604020202020204" pitchFamily="34" charset="0"/>
                <a:cs typeface="Microsoft Sans Serif" panose="020B0604020202020204" pitchFamily="34" charset="0"/>
              </a:rPr>
              <a:t> </a:t>
            </a:r>
            <a:r>
              <a:rPr lang="fr" sz="1600" b="0" i="0" u="none" spc="-10" baseline="0" dirty="0">
                <a:latin typeface="Microsoft Sans Serif" panose="020B0604020202020204" pitchFamily="34" charset="0"/>
                <a:cs typeface="Microsoft Sans Serif" panose="020B0604020202020204" pitchFamily="34" charset="0"/>
              </a:rPr>
              <a:t>Express</a:t>
            </a:r>
          </a:p>
          <a:p>
            <a:pPr marL="365141" indent="-219721" algn="l" rtl="0">
              <a:spcBef>
                <a:spcPts val="1260"/>
              </a:spcBef>
              <a:buSzPct val="97058"/>
              <a:buAutoNum type="arabicPeriod"/>
              <a:tabLst>
                <a:tab pos="365141" algn="l"/>
              </a:tabLst>
            </a:pPr>
            <a:r>
              <a:rPr lang="fr" sz="1600" b="0" i="0" u="none" spc="-10" baseline="0" dirty="0">
                <a:latin typeface="Microsoft Sans Serif" panose="020B0604020202020204" pitchFamily="34" charset="0"/>
                <a:cs typeface="Microsoft Sans Serif" panose="020B0604020202020204" pitchFamily="34" charset="0"/>
              </a:rPr>
              <a:t>Canva</a:t>
            </a:r>
          </a:p>
          <a:p>
            <a:pPr marL="365141" indent="-219721" algn="l" rtl="0">
              <a:spcBef>
                <a:spcPts val="1260"/>
              </a:spcBef>
              <a:buSzPct val="97058"/>
              <a:buAutoNum type="arabicPeriod"/>
              <a:tabLst>
                <a:tab pos="365141" algn="l"/>
              </a:tabLst>
            </a:pPr>
            <a:r>
              <a:rPr lang="fr" sz="1600" b="0" i="0" u="none" spc="-40" baseline="0" dirty="0">
                <a:latin typeface="Microsoft Sans Serif" panose="020B0604020202020204" pitchFamily="34" charset="0"/>
                <a:cs typeface="Microsoft Sans Serif" panose="020B0604020202020204" pitchFamily="34" charset="0"/>
              </a:rPr>
              <a:t>Click</a:t>
            </a:r>
            <a:r>
              <a:rPr lang="fr" sz="1600" b="0" i="0" u="none" spc="-199" baseline="0" dirty="0">
                <a:latin typeface="Microsoft Sans Serif" panose="020B0604020202020204" pitchFamily="34" charset="0"/>
                <a:cs typeface="Microsoft Sans Serif" panose="020B0604020202020204" pitchFamily="34" charset="0"/>
              </a:rPr>
              <a:t> </a:t>
            </a:r>
            <a:r>
              <a:rPr lang="fr" sz="1600" b="0" i="0" u="none" spc="-35" baseline="0" dirty="0">
                <a:latin typeface="Microsoft Sans Serif" panose="020B0604020202020204" pitchFamily="34" charset="0"/>
                <a:cs typeface="Microsoft Sans Serif" panose="020B0604020202020204" pitchFamily="34" charset="0"/>
              </a:rPr>
              <a:t>Up</a:t>
            </a:r>
          </a:p>
          <a:p>
            <a:pPr marL="365141" indent="-219721" algn="l" rtl="0">
              <a:spcBef>
                <a:spcPts val="1260"/>
              </a:spcBef>
              <a:buSzPct val="97058"/>
              <a:buAutoNum type="arabicPeriod"/>
              <a:tabLst>
                <a:tab pos="365141" algn="l"/>
              </a:tabLst>
            </a:pPr>
            <a:r>
              <a:rPr lang="fr" sz="1600" b="0" i="0" u="none" spc="-56" baseline="0" dirty="0">
                <a:latin typeface="Microsoft Sans Serif" panose="020B0604020202020204" pitchFamily="34" charset="0"/>
                <a:cs typeface="Microsoft Sans Serif" panose="020B0604020202020204" pitchFamily="34" charset="0"/>
              </a:rPr>
              <a:t>Connect</a:t>
            </a:r>
            <a:r>
              <a:rPr lang="fr" sz="1600" b="0" i="0" u="none" spc="-190" baseline="0" dirty="0">
                <a:latin typeface="Microsoft Sans Serif" panose="020B0604020202020204" pitchFamily="34" charset="0"/>
                <a:cs typeface="Microsoft Sans Serif" panose="020B0604020202020204" pitchFamily="34" charset="0"/>
              </a:rPr>
              <a:t> </a:t>
            </a:r>
            <a:r>
              <a:rPr lang="fr" sz="1600" b="0" i="0" u="none" spc="-10" baseline="0" dirty="0">
                <a:latin typeface="Microsoft Sans Serif" panose="020B0604020202020204" pitchFamily="34" charset="0"/>
                <a:cs typeface="Microsoft Sans Serif" panose="020B0604020202020204" pitchFamily="34" charset="0"/>
              </a:rPr>
              <a:t>the</a:t>
            </a:r>
            <a:r>
              <a:rPr lang="fr" sz="1600" b="0" i="0" u="none" spc="-226" baseline="0" dirty="0">
                <a:latin typeface="Microsoft Sans Serif" panose="020B0604020202020204" pitchFamily="34" charset="0"/>
                <a:cs typeface="Microsoft Sans Serif" panose="020B0604020202020204" pitchFamily="34" charset="0"/>
              </a:rPr>
              <a:t> </a:t>
            </a:r>
            <a:r>
              <a:rPr lang="fr" sz="1600" b="0" i="0" u="none" spc="-20" baseline="0" dirty="0">
                <a:latin typeface="Microsoft Sans Serif" panose="020B0604020202020204" pitchFamily="34" charset="0"/>
                <a:cs typeface="Microsoft Sans Serif" panose="020B0604020202020204" pitchFamily="34" charset="0"/>
              </a:rPr>
              <a:t>Dots</a:t>
            </a:r>
          </a:p>
          <a:p>
            <a:pPr marL="365141" indent="-219721" algn="l" rtl="0">
              <a:spcBef>
                <a:spcPts val="1260"/>
              </a:spcBef>
              <a:buSzPct val="97058"/>
              <a:buFontTx/>
              <a:buAutoNum type="arabicPeriod"/>
              <a:tabLst>
                <a:tab pos="365141" algn="l"/>
              </a:tabLst>
            </a:pPr>
            <a:r>
              <a:rPr lang="fr" sz="1600" b="0" i="0" u="none" spc="-35" baseline="0" dirty="0">
                <a:latin typeface="Microsoft Sans Serif" panose="020B0604020202020204" pitchFamily="34" charset="0"/>
                <a:cs typeface="Microsoft Sans Serif" panose="020B0604020202020204" pitchFamily="34" charset="0"/>
              </a:rPr>
              <a:t>Méthode des six chapeaux de</a:t>
            </a:r>
            <a:r>
              <a:rPr lang="fr" sz="1600" b="0" i="0" u="none" spc="-20" baseline="0" dirty="0">
                <a:latin typeface="Microsoft Sans Serif" panose="020B0604020202020204" pitchFamily="34" charset="0"/>
                <a:cs typeface="Microsoft Sans Serif" panose="020B0604020202020204" pitchFamily="34" charset="0"/>
              </a:rPr>
              <a:t> De Bono</a:t>
            </a:r>
          </a:p>
          <a:p>
            <a:pPr marL="365141" indent="-219721" algn="l" rtl="0">
              <a:spcBef>
                <a:spcPts val="1260"/>
              </a:spcBef>
              <a:buSzPct val="97058"/>
              <a:buAutoNum type="arabicPeriod"/>
              <a:tabLst>
                <a:tab pos="365141" algn="l"/>
              </a:tabLst>
            </a:pPr>
            <a:r>
              <a:rPr lang="fr" sz="1600" b="0" i="0" u="none" spc="-10" baseline="0" dirty="0">
                <a:latin typeface="Microsoft Sans Serif" panose="020B0604020202020204" pitchFamily="34" charset="0"/>
                <a:cs typeface="Microsoft Sans Serif" panose="020B0604020202020204" pitchFamily="34" charset="0"/>
              </a:rPr>
              <a:t>Drupal</a:t>
            </a:r>
          </a:p>
          <a:p>
            <a:pPr marL="365141" indent="-219721" algn="l" rtl="0">
              <a:spcBef>
                <a:spcPts val="1260"/>
              </a:spcBef>
              <a:buSzPct val="97058"/>
              <a:buAutoNum type="arabicPeriod"/>
              <a:tabLst>
                <a:tab pos="365141" algn="l"/>
              </a:tabLst>
            </a:pPr>
            <a:r>
              <a:rPr lang="fr" sz="1600" b="0" i="0" u="none" spc="-25" baseline="0" dirty="0">
                <a:latin typeface="Microsoft Sans Serif" panose="020B0604020202020204" pitchFamily="34" charset="0"/>
                <a:cs typeface="Microsoft Sans Serif" panose="020B0604020202020204" pitchFamily="34" charset="0"/>
              </a:rPr>
              <a:t>edX</a:t>
            </a:r>
          </a:p>
          <a:p>
            <a:pPr marL="365141" indent="-219721" algn="l" rtl="0">
              <a:spcBef>
                <a:spcPts val="1260"/>
              </a:spcBef>
              <a:buSzPct val="97058"/>
              <a:buAutoNum type="arabicPeriod"/>
              <a:tabLst>
                <a:tab pos="365141" algn="l"/>
              </a:tabLst>
            </a:pPr>
            <a:r>
              <a:rPr lang="fr" sz="1600" b="0" i="0" u="none" baseline="0" dirty="0">
                <a:latin typeface="Microsoft Sans Serif" panose="020B0604020202020204" pitchFamily="34" charset="0"/>
                <a:cs typeface="Microsoft Sans Serif" panose="020B0604020202020204" pitchFamily="34" charset="0"/>
              </a:rPr>
              <a:t>L'écolabel</a:t>
            </a:r>
            <a:r>
              <a:rPr lang="fr" sz="1600" b="0" i="0" u="none" spc="-10" baseline="0" dirty="0">
                <a:latin typeface="Microsoft Sans Serif" panose="020B0604020202020204" pitchFamily="34" charset="0"/>
                <a:cs typeface="Microsoft Sans Serif" panose="020B0604020202020204" pitchFamily="34" charset="0"/>
              </a:rPr>
              <a:t> européen</a:t>
            </a:r>
          </a:p>
          <a:p>
            <a:pPr marL="364508" marR="5081" indent="-219085" algn="l" rtl="0">
              <a:lnSpc>
                <a:spcPct val="161800"/>
              </a:lnSpc>
              <a:buSzPct val="97058"/>
              <a:buAutoNum type="arabicPeriod"/>
              <a:tabLst>
                <a:tab pos="365141" algn="l"/>
              </a:tabLst>
            </a:pPr>
            <a:r>
              <a:rPr lang="fr" sz="1600" b="0" i="0" u="none" spc="-35" baseline="0" dirty="0">
                <a:latin typeface="Microsoft Sans Serif" panose="020B0604020202020204" pitchFamily="34" charset="0"/>
                <a:cs typeface="Microsoft Sans Serif" panose="020B0604020202020204" pitchFamily="34" charset="0"/>
              </a:rPr>
              <a:t>Réseau</a:t>
            </a:r>
            <a:r>
              <a:rPr lang="fr" sz="1600" b="0" i="0" u="none" spc="-10" baseline="0" dirty="0">
                <a:latin typeface="Microsoft Sans Serif" panose="020B0604020202020204" pitchFamily="34" charset="0"/>
                <a:cs typeface="Microsoft Sans Serif" panose="020B0604020202020204" pitchFamily="34" charset="0"/>
              </a:rPr>
              <a:t> européen</a:t>
            </a:r>
            <a:r>
              <a:rPr lang="fr" sz="1600" b="0" i="0" u="none" spc="-25" baseline="0" dirty="0">
                <a:latin typeface="Microsoft Sans Serif" panose="020B0604020202020204" pitchFamily="34" charset="0"/>
                <a:cs typeface="Microsoft Sans Serif" panose="020B0604020202020204" pitchFamily="34" charset="0"/>
              </a:rPr>
              <a:t> d'</a:t>
            </a:r>
            <a:r>
              <a:rPr lang="fr" sz="1600" b="0" i="0" u="none" spc="-10" baseline="0" dirty="0">
                <a:latin typeface="Microsoft Sans Serif" panose="020B0604020202020204" pitchFamily="34" charset="0"/>
                <a:cs typeface="Microsoft Sans Serif" panose="020B0604020202020204" pitchFamily="34" charset="0"/>
              </a:rPr>
              <a:t>accessibilité</a:t>
            </a:r>
          </a:p>
          <a:p>
            <a:pPr marL="365141" indent="-352443" algn="l" rtl="0">
              <a:spcBef>
                <a:spcPts val="1260"/>
              </a:spcBef>
              <a:buSzPct val="97058"/>
              <a:buAutoNum type="arabicPeriod"/>
              <a:tabLst>
                <a:tab pos="365141" algn="l"/>
              </a:tabLst>
            </a:pPr>
            <a:r>
              <a:rPr lang="fr" sz="1600" b="0" i="0" u="none" spc="-10" baseline="0" dirty="0">
                <a:latin typeface="Microsoft Sans Serif" panose="020B0604020202020204" pitchFamily="34" charset="0"/>
                <a:cs typeface="Microsoft Sans Serif" panose="020B0604020202020204" pitchFamily="34" charset="0"/>
              </a:rPr>
              <a:t>Gephi</a:t>
            </a:r>
          </a:p>
          <a:p>
            <a:pPr marL="365141" indent="-352443" algn="l" rtl="0">
              <a:spcBef>
                <a:spcPts val="1260"/>
              </a:spcBef>
              <a:buSzPct val="97058"/>
              <a:buAutoNum type="arabicPeriod"/>
              <a:tabLst>
                <a:tab pos="365141" algn="l"/>
              </a:tabLst>
            </a:pPr>
            <a:r>
              <a:rPr lang="fr" sz="1600" b="0" i="0" u="none" spc="-10" baseline="0" dirty="0">
                <a:latin typeface="Microsoft Sans Serif" panose="020B0604020202020204" pitchFamily="34" charset="0"/>
                <a:cs typeface="Microsoft Sans Serif" panose="020B0604020202020204" pitchFamily="34" charset="0"/>
              </a:rPr>
              <a:t>HootSuite</a:t>
            </a:r>
            <a:endParaRPr lang="fr" sz="1600" spc="-10" dirty="0">
              <a:latin typeface="Microsoft Sans Serif" panose="020B0604020202020204" pitchFamily="34" charset="0"/>
              <a:cs typeface="Microsoft Sans Serif" panose="020B0604020202020204" pitchFamily="34" charset="0"/>
            </a:endParaRPr>
          </a:p>
          <a:p>
            <a:pPr marL="365141" indent="-352443" algn="l" rtl="0">
              <a:spcBef>
                <a:spcPts val="1260"/>
              </a:spcBef>
              <a:buSzPct val="97058"/>
              <a:buAutoNum type="arabicPeriod"/>
              <a:tabLst>
                <a:tab pos="365141" algn="l"/>
              </a:tabLst>
            </a:pPr>
            <a:r>
              <a:rPr lang="fr" sz="1600" b="0" i="0" u="none" spc="-35" baseline="0" dirty="0">
                <a:latin typeface="Microsoft Sans Serif" panose="020B0604020202020204" pitchFamily="34" charset="0"/>
                <a:cs typeface="Microsoft Sans Serif" panose="020B0604020202020204" pitchFamily="34" charset="0"/>
              </a:rPr>
              <a:t>Lucid</a:t>
            </a:r>
            <a:r>
              <a:rPr lang="fr" sz="1600" b="0" i="0" u="none" spc="-220" baseline="0" dirty="0">
                <a:latin typeface="Microsoft Sans Serif" panose="020B0604020202020204" pitchFamily="34" charset="0"/>
                <a:cs typeface="Microsoft Sans Serif" panose="020B0604020202020204" pitchFamily="34" charset="0"/>
              </a:rPr>
              <a:t> </a:t>
            </a:r>
            <a:r>
              <a:rPr lang="fr" sz="1600" b="0" i="0" u="none" spc="-20" baseline="0" dirty="0">
                <a:latin typeface="Microsoft Sans Serif" panose="020B0604020202020204" pitchFamily="34" charset="0"/>
                <a:cs typeface="Microsoft Sans Serif" panose="020B0604020202020204" pitchFamily="34" charset="0"/>
              </a:rPr>
              <a:t>Chart</a:t>
            </a:r>
          </a:p>
          <a:p>
            <a:pPr marL="365141" indent="-352443" algn="l" rtl="0">
              <a:spcBef>
                <a:spcPts val="1260"/>
              </a:spcBef>
              <a:buSzPct val="97058"/>
              <a:buAutoNum type="arabicPeriod"/>
              <a:tabLst>
                <a:tab pos="365141" algn="l"/>
              </a:tabLst>
            </a:pPr>
            <a:r>
              <a:rPr lang="fr" sz="1600" b="0" i="0" u="none" spc="-20" baseline="0" dirty="0">
                <a:latin typeface="Microsoft Sans Serif" panose="020B0604020202020204" pitchFamily="34" charset="0"/>
                <a:cs typeface="Microsoft Sans Serif" panose="020B0604020202020204" pitchFamily="34" charset="0"/>
              </a:rPr>
              <a:t>Mail Chimp</a:t>
            </a:r>
          </a:p>
          <a:p>
            <a:pPr marL="365141" indent="-352443" algn="l" rtl="0">
              <a:spcBef>
                <a:spcPts val="1260"/>
              </a:spcBef>
              <a:buSzPct val="97058"/>
              <a:buAutoNum type="arabicPeriod"/>
              <a:tabLst>
                <a:tab pos="365141" algn="l"/>
              </a:tabLst>
            </a:pPr>
            <a:r>
              <a:rPr lang="fr" sz="1600" b="0" i="0" u="none" spc="-20" baseline="0" dirty="0">
                <a:latin typeface="Microsoft Sans Serif" panose="020B0604020202020204" pitchFamily="34" charset="0"/>
                <a:cs typeface="Microsoft Sans Serif" panose="020B0604020202020204" pitchFamily="34" charset="0"/>
              </a:rPr>
              <a:t>Mighty Networks</a:t>
            </a:r>
          </a:p>
          <a:p>
            <a:pPr marL="365141" indent="-352443" algn="l" rtl="0">
              <a:spcBef>
                <a:spcPts val="1260"/>
              </a:spcBef>
              <a:buSzPct val="97058"/>
              <a:buAutoNum type="arabicPeriod"/>
              <a:tabLst>
                <a:tab pos="365141" algn="l"/>
              </a:tabLst>
            </a:pPr>
            <a:r>
              <a:rPr lang="fr" sz="1600" b="0" i="0" u="none" spc="-20" baseline="0" dirty="0">
                <a:latin typeface="Microsoft Sans Serif" panose="020B0604020202020204" pitchFamily="34" charset="0"/>
                <a:cs typeface="Microsoft Sans Serif" panose="020B0604020202020204" pitchFamily="34" charset="0"/>
              </a:rPr>
              <a:t>Miro</a:t>
            </a:r>
          </a:p>
        </p:txBody>
      </p:sp>
      <p:sp>
        <p:nvSpPr>
          <p:cNvPr id="11" name="object 11"/>
          <p:cNvSpPr txBox="1">
            <a:spLocks noGrp="1"/>
          </p:cNvSpPr>
          <p:nvPr>
            <p:ph sz="half" idx="3"/>
          </p:nvPr>
        </p:nvSpPr>
        <p:spPr>
          <a:xfrm>
            <a:off x="4137421" y="2653329"/>
            <a:ext cx="2678325" cy="5528245"/>
          </a:xfrm>
          <a:prstGeom prst="rect">
            <a:avLst/>
          </a:prstGeom>
        </p:spPr>
        <p:txBody>
          <a:bodyPr vert="horz" wrap="square" lIns="0" tIns="12065" rIns="0" bIns="0" rtlCol="0">
            <a:spAutoFit/>
          </a:bodyPr>
          <a:lstStyle/>
          <a:p>
            <a:pPr marL="365141" indent="-352443" algn="l" rtl="0">
              <a:spcBef>
                <a:spcPts val="1260"/>
              </a:spcBef>
              <a:buSzPct val="97058"/>
              <a:buFont typeface="+mj-lt"/>
              <a:buAutoNum type="arabicPeriod" startAt="16"/>
              <a:tabLst>
                <a:tab pos="365141" algn="l"/>
              </a:tabLst>
            </a:pPr>
            <a:r>
              <a:rPr lang="fr" sz="1600" b="0" i="0" u="none" spc="-10" baseline="0" dirty="0"/>
              <a:t>Mural</a:t>
            </a:r>
          </a:p>
          <a:p>
            <a:pPr marL="364508" marR="81283" indent="-352443" algn="l" rtl="0">
              <a:lnSpc>
                <a:spcPct val="161800"/>
              </a:lnSpc>
              <a:buSzPct val="97058"/>
              <a:buFont typeface="+mj-lt"/>
              <a:buAutoNum type="arabicPeriod" startAt="16"/>
              <a:tabLst>
                <a:tab pos="365141" algn="l"/>
              </a:tabLst>
            </a:pPr>
            <a:r>
              <a:rPr lang="fr" sz="1600" b="0" i="0" u="none" spc="-20" baseline="0" dirty="0"/>
              <a:t>Boîte à outils</a:t>
            </a:r>
            <a:r>
              <a:rPr lang="fr" sz="1600" b="0" i="0" u="none" spc="-10" baseline="0" dirty="0"/>
              <a:t> nationale pour l'accessibilité</a:t>
            </a:r>
            <a:r>
              <a:rPr lang="fr" sz="1600" b="0" i="0" u="none" spc="-20" baseline="0" dirty="0"/>
              <a:t> des personnes en situation </a:t>
            </a:r>
            <a:r>
              <a:rPr lang="fr" sz="1600" b="0" i="0" u="none" spc="-35" baseline="0" dirty="0"/>
              <a:t> de handicap</a:t>
            </a:r>
          </a:p>
          <a:p>
            <a:pPr marL="365141" indent="-352443" algn="l" rtl="0">
              <a:spcBef>
                <a:spcPts val="1260"/>
              </a:spcBef>
              <a:buSzPct val="97058"/>
              <a:buFont typeface="+mj-lt"/>
              <a:buAutoNum type="arabicPeriod" startAt="16"/>
              <a:tabLst>
                <a:tab pos="365141" algn="l"/>
              </a:tabLst>
            </a:pPr>
            <a:r>
              <a:rPr lang="fr" sz="1600" b="0" i="0" u="none" spc="-56" baseline="0" dirty="0"/>
              <a:t>Le nudge</a:t>
            </a:r>
            <a:r>
              <a:rPr lang="fr" sz="1600" b="0" i="0" u="none" spc="-10" baseline="0" dirty="0"/>
              <a:t> marketing</a:t>
            </a:r>
          </a:p>
          <a:p>
            <a:pPr marL="365141" indent="-352443" algn="l" rtl="0">
              <a:spcBef>
                <a:spcPts val="1260"/>
              </a:spcBef>
              <a:buSzPct val="97058"/>
              <a:buFont typeface="+mj-lt"/>
              <a:buAutoNum type="arabicPeriod" startAt="16"/>
              <a:tabLst>
                <a:tab pos="365141" algn="l"/>
              </a:tabLst>
            </a:pPr>
            <a:r>
              <a:rPr lang="fr" sz="1600" b="0" i="0" u="none" spc="-80" baseline="0" dirty="0"/>
              <a:t>Open</a:t>
            </a:r>
            <a:r>
              <a:rPr lang="fr" sz="1600" b="0" i="0" u="none" spc="-229" baseline="0" dirty="0"/>
              <a:t> </a:t>
            </a:r>
            <a:r>
              <a:rPr lang="fr" sz="1600" b="0" i="0" u="none" baseline="0" dirty="0"/>
              <a:t>Street</a:t>
            </a:r>
            <a:r>
              <a:rPr lang="fr" sz="1600" b="0" i="0" u="none" spc="-185" baseline="0" dirty="0"/>
              <a:t> </a:t>
            </a:r>
            <a:r>
              <a:rPr lang="fr" sz="1600" b="0" i="0" u="none" spc="-25" baseline="0" dirty="0"/>
              <a:t>Map</a:t>
            </a:r>
          </a:p>
          <a:p>
            <a:pPr marL="365141" indent="-352443" algn="l" rtl="0">
              <a:spcBef>
                <a:spcPts val="1260"/>
              </a:spcBef>
              <a:buSzPct val="97058"/>
              <a:buFont typeface="+mj-lt"/>
              <a:buAutoNum type="arabicPeriod" startAt="16"/>
              <a:tabLst>
                <a:tab pos="365141" algn="l"/>
              </a:tabLst>
            </a:pPr>
            <a:r>
              <a:rPr lang="fr" sz="1600" b="0" i="0" u="none" spc="-40" baseline="0" dirty="0"/>
              <a:t>Read</a:t>
            </a:r>
            <a:r>
              <a:rPr lang="fr" sz="1600" b="0" i="0" u="none" spc="-240" baseline="0" dirty="0"/>
              <a:t> </a:t>
            </a:r>
            <a:r>
              <a:rPr lang="fr" sz="1600" b="0" i="0" u="none" spc="-10" baseline="0" dirty="0"/>
              <a:t>Speaker</a:t>
            </a:r>
          </a:p>
          <a:p>
            <a:pPr marL="365141" indent="-352443" algn="l" rtl="0">
              <a:spcBef>
                <a:spcPts val="1260"/>
              </a:spcBef>
              <a:buSzPct val="97058"/>
              <a:buFont typeface="+mj-lt"/>
              <a:buAutoNum type="arabicPeriod" startAt="16"/>
              <a:tabLst>
                <a:tab pos="365141" algn="l"/>
              </a:tabLst>
            </a:pPr>
            <a:r>
              <a:rPr lang="fr" sz="1600" b="0" i="0" u="none" spc="-60" baseline="0" dirty="0"/>
              <a:t>TED</a:t>
            </a:r>
            <a:r>
              <a:rPr lang="fr" sz="1600" b="0" i="0" u="none" spc="-195" baseline="0" dirty="0"/>
              <a:t> </a:t>
            </a:r>
            <a:r>
              <a:rPr lang="fr" sz="1600" b="0" i="0" u="none" spc="-25" baseline="0" dirty="0"/>
              <a:t>Ed</a:t>
            </a:r>
          </a:p>
          <a:p>
            <a:pPr marL="365141" indent="-352443" algn="l" rtl="0">
              <a:spcBef>
                <a:spcPts val="1260"/>
              </a:spcBef>
              <a:buSzPct val="97058"/>
              <a:buFont typeface="+mj-lt"/>
              <a:buAutoNum type="arabicPeriod" startAt="16"/>
              <a:tabLst>
                <a:tab pos="365141" algn="l"/>
              </a:tabLst>
            </a:pPr>
            <a:r>
              <a:rPr lang="fr" sz="1600" b="0" i="0" u="none" spc="-10" baseline="0" dirty="0"/>
              <a:t>Trello</a:t>
            </a:r>
          </a:p>
          <a:p>
            <a:pPr marL="364508" marR="5081" indent="-352443" algn="l" rtl="0">
              <a:lnSpc>
                <a:spcPct val="161800"/>
              </a:lnSpc>
              <a:buSzPct val="97058"/>
              <a:buFont typeface="+mj-lt"/>
              <a:buAutoNum type="arabicPeriod" startAt="16"/>
              <a:tabLst>
                <a:tab pos="365141" algn="l"/>
              </a:tabLst>
            </a:pPr>
            <a:r>
              <a:rPr lang="fr" sz="1600" b="0" i="0" u="none" baseline="0" dirty="0"/>
              <a:t>Manuel</a:t>
            </a:r>
            <a:r>
              <a:rPr lang="fr" sz="1600" b="0" i="0" u="none" spc="-10" baseline="0" dirty="0"/>
              <a:t> de l'ONU</a:t>
            </a:r>
            <a:r>
              <a:rPr lang="fr" sz="1600" b="0" i="0" u="none" spc="-56" baseline="0" dirty="0"/>
              <a:t> sur la gestion</a:t>
            </a:r>
            <a:r>
              <a:rPr lang="fr" sz="1600" b="0" i="0" u="none" spc="-20" baseline="0" dirty="0"/>
              <a:t> des déchets</a:t>
            </a:r>
            <a:r>
              <a:rPr lang="fr" sz="1600" b="0" i="0" u="none" spc="-45" baseline="0" dirty="0"/>
              <a:t> et de</a:t>
            </a:r>
            <a:r>
              <a:rPr lang="fr" sz="1600" b="0" i="0" u="none" spc="-20" baseline="0" dirty="0"/>
              <a:t> l'eau</a:t>
            </a:r>
          </a:p>
          <a:p>
            <a:pPr marL="365141" indent="-352443" algn="l" rtl="0">
              <a:spcBef>
                <a:spcPts val="1260"/>
              </a:spcBef>
              <a:buSzPct val="97058"/>
              <a:buFont typeface="+mj-lt"/>
              <a:buAutoNum type="arabicPeriod" startAt="16"/>
              <a:tabLst>
                <a:tab pos="365141" algn="l"/>
              </a:tabLst>
            </a:pPr>
            <a:r>
              <a:rPr lang="fr" sz="1600" b="0" i="0" u="none" spc="-10" baseline="0" dirty="0"/>
              <a:t>WordPress</a:t>
            </a:r>
          </a:p>
        </p:txBody>
      </p:sp>
      <p:pic>
        <p:nvPicPr>
          <p:cNvPr id="13" name="object 3">
            <a:extLst>
              <a:ext uri="{FF2B5EF4-FFF2-40B4-BE49-F238E27FC236}">
                <a16:creationId xmlns:a16="http://schemas.microsoft.com/office/drawing/2014/main" id="{B91EDF24-A5E5-8948-8FB8-EC7B6C944617}"/>
              </a:ext>
            </a:extLst>
          </p:cNvPr>
          <p:cNvPicPr/>
          <p:nvPr/>
        </p:nvPicPr>
        <p:blipFill>
          <a:blip r:embed="rId5" cstate="hqprint">
            <a:extLst>
              <a:ext uri="{28A0092B-C50C-407E-A947-70E740481C1C}">
                <a14:useLocalDpi xmlns:a14="http://schemas.microsoft.com/office/drawing/2010/main"/>
              </a:ext>
            </a:extLst>
          </a:blip>
          <a:stretch>
            <a:fillRect/>
          </a:stretch>
        </p:blipFill>
        <p:spPr>
          <a:xfrm>
            <a:off x="5556044" y="7241976"/>
            <a:ext cx="2194335" cy="2194335"/>
          </a:xfrm>
          <a:prstGeom prst="rect">
            <a:avLst/>
          </a:prstGeom>
        </p:spPr>
      </p:pic>
      <p:sp>
        <p:nvSpPr>
          <p:cNvPr id="12" name="Slide Number Placeholder 11">
            <a:extLst>
              <a:ext uri="{FF2B5EF4-FFF2-40B4-BE49-F238E27FC236}">
                <a16:creationId xmlns:a16="http://schemas.microsoft.com/office/drawing/2014/main" id="{0C8E6CC3-F738-864D-A0F9-B24CAF7DC425}"/>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23</a:t>
            </a:fld>
            <a:endParaRPr lang="fr" spc="10"/>
          </a:p>
        </p:txBody>
      </p:sp>
      <p:pic>
        <p:nvPicPr>
          <p:cNvPr id="14" name="Picture 2" descr="European Youth Roots">
            <a:extLst>
              <a:ext uri="{FF2B5EF4-FFF2-40B4-BE49-F238E27FC236}">
                <a16:creationId xmlns:a16="http://schemas.microsoft.com/office/drawing/2014/main" id="{89FCF901-649E-594E-B6E6-4675D49AE834}"/>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196976" y="796927"/>
            <a:ext cx="3055812" cy="359073"/>
          </a:xfrm>
          <a:prstGeom prst="rect">
            <a:avLst/>
          </a:prstGeom>
        </p:spPr>
        <p:txBody>
          <a:bodyPr vert="horz" wrap="square" lIns="0" tIns="12700" rIns="0" bIns="0" rtlCol="0">
            <a:spAutoFit/>
          </a:bodyPr>
          <a:lstStyle/>
          <a:p>
            <a:pPr marL="12700" algn="l" rtl="0">
              <a:spcBef>
                <a:spcPts val="100"/>
              </a:spcBef>
            </a:pPr>
            <a:r>
              <a:rPr lang="fr" sz="2250" b="0" i="0" u="none" spc="-100" baseline="0" dirty="0">
                <a:solidFill>
                  <a:srgbClr val="04B1A5"/>
                </a:solidFill>
              </a:rPr>
              <a:t>Les </a:t>
            </a:r>
            <a:r>
              <a:rPr lang="fr" sz="2250" b="0" i="0" u="none" baseline="0" dirty="0">
                <a:solidFill>
                  <a:srgbClr val="04B1A5"/>
                </a:solidFill>
              </a:rPr>
              <a:t>types</a:t>
            </a:r>
            <a:r>
              <a:rPr lang="fr" sz="2250" b="0" i="0" u="none" spc="-110" baseline="0" dirty="0">
                <a:solidFill>
                  <a:srgbClr val="04B1A5"/>
                </a:solidFill>
              </a:rPr>
              <a:t> d'outils</a:t>
            </a:r>
            <a:endParaRPr lang="fr" sz="2250" dirty="0"/>
          </a:p>
        </p:txBody>
      </p:sp>
      <p:sp>
        <p:nvSpPr>
          <p:cNvPr id="8" name="object 8"/>
          <p:cNvSpPr txBox="1"/>
          <p:nvPr/>
        </p:nvSpPr>
        <p:spPr>
          <a:xfrm>
            <a:off x="1625916" y="3788552"/>
            <a:ext cx="3055812" cy="2044086"/>
          </a:xfrm>
          <a:prstGeom prst="rect">
            <a:avLst/>
          </a:prstGeom>
        </p:spPr>
        <p:txBody>
          <a:bodyPr vert="horz" wrap="square" lIns="0" tIns="11430" rIns="0" bIns="0" rtlCol="0">
            <a:spAutoFit/>
          </a:bodyPr>
          <a:lstStyle/>
          <a:p>
            <a:pPr marL="12700" rtl="0">
              <a:spcBef>
                <a:spcPts val="90"/>
              </a:spcBef>
            </a:pPr>
            <a:r>
              <a:rPr lang="fr" sz="2250" b="0" i="0" u="none" spc="-35" baseline="0">
                <a:solidFill>
                  <a:srgbClr val="317DAB"/>
                </a:solidFill>
                <a:latin typeface="Microsoft Sans Serif"/>
                <a:cs typeface="Microsoft Sans Serif"/>
              </a:rPr>
              <a:t>Apprentissage et éducation</a:t>
            </a:r>
          </a:p>
          <a:p>
            <a:pPr marL="496912" marR="5081" indent="-171458" rtl="0">
              <a:lnSpc>
                <a:spcPct val="148100"/>
              </a:lnSpc>
              <a:spcBef>
                <a:spcPts val="100"/>
              </a:spcBef>
              <a:buAutoNum type="arabicPeriod"/>
            </a:pPr>
            <a:r>
              <a:rPr lang="fr" sz="1300" b="0" i="0" u="none" baseline="0">
                <a:solidFill>
                  <a:srgbClr val="18254E"/>
                </a:solidFill>
                <a:latin typeface="Arial"/>
                <a:cs typeface="Arial"/>
              </a:rPr>
              <a:t>TED Ed</a:t>
            </a:r>
            <a:r>
              <a:rPr lang="fr" sz="2400" b="0" i="0" u="none" baseline="0">
                <a:solidFill>
                  <a:srgbClr val="18254E"/>
                </a:solidFill>
                <a:latin typeface="Arial"/>
                <a:cs typeface="Arial"/>
              </a:rPr>
              <a:t> </a:t>
            </a:r>
            <a:endParaRPr lang="fr" sz="1300" dirty="0">
              <a:solidFill>
                <a:srgbClr val="18254E"/>
              </a:solidFill>
              <a:latin typeface="Arial"/>
              <a:cs typeface="Arial"/>
            </a:endParaRPr>
          </a:p>
          <a:p>
            <a:pPr marL="496912" marR="5081" indent="-171458" rtl="0">
              <a:lnSpc>
                <a:spcPct val="148100"/>
              </a:lnSpc>
              <a:spcBef>
                <a:spcPts val="100"/>
              </a:spcBef>
              <a:buAutoNum type="arabicPeriod"/>
            </a:pPr>
            <a:r>
              <a:rPr lang="fr" sz="1300" b="0" i="0" u="none" baseline="0">
                <a:solidFill>
                  <a:srgbClr val="18254E"/>
                </a:solidFill>
                <a:latin typeface="Arial"/>
                <a:cs typeface="Arial"/>
              </a:rPr>
              <a:t>edX</a:t>
            </a:r>
          </a:p>
          <a:p>
            <a:pPr marL="496912" marR="5081" indent="-171458" rtl="0">
              <a:lnSpc>
                <a:spcPct val="148100"/>
              </a:lnSpc>
              <a:spcBef>
                <a:spcPts val="100"/>
              </a:spcBef>
              <a:buAutoNum type="arabicPeriod"/>
            </a:pPr>
            <a:r>
              <a:rPr lang="fr" sz="1300" b="0" i="0" u="none" baseline="0">
                <a:solidFill>
                  <a:srgbClr val="18254E"/>
                </a:solidFill>
                <a:latin typeface="Arial"/>
                <a:cs typeface="Arial"/>
              </a:rPr>
              <a:t>Manuel de l'ONU sur la gestion des déchets et de l'eau</a:t>
            </a:r>
            <a:endParaRPr lang="fr" sz="1300" dirty="0">
              <a:latin typeface="Arial"/>
              <a:cs typeface="Arial"/>
            </a:endParaRPr>
          </a:p>
          <a:p>
            <a:pPr marL="12700" rtl="0">
              <a:spcBef>
                <a:spcPts val="90"/>
              </a:spcBef>
            </a:pPr>
            <a:endParaRPr lang="fr" sz="1300" dirty="0">
              <a:latin typeface="Microsoft Sans Serif"/>
              <a:cs typeface="Microsoft Sans Serif"/>
            </a:endParaRPr>
          </a:p>
        </p:txBody>
      </p:sp>
      <p:sp>
        <p:nvSpPr>
          <p:cNvPr id="10" name="object 10"/>
          <p:cNvSpPr txBox="1"/>
          <p:nvPr/>
        </p:nvSpPr>
        <p:spPr>
          <a:xfrm>
            <a:off x="1625918" y="6178888"/>
            <a:ext cx="3714322" cy="2489143"/>
          </a:xfrm>
          <a:prstGeom prst="rect">
            <a:avLst/>
          </a:prstGeom>
        </p:spPr>
        <p:txBody>
          <a:bodyPr vert="horz" wrap="square" lIns="0" tIns="11430" rIns="0" bIns="0" rtlCol="0">
            <a:spAutoFit/>
          </a:bodyPr>
          <a:lstStyle/>
          <a:p>
            <a:pPr marL="12700" rtl="0">
              <a:spcBef>
                <a:spcPts val="90"/>
              </a:spcBef>
            </a:pPr>
            <a:r>
              <a:rPr lang="fr" sz="2250" b="0" i="0" u="none" spc="-95" baseline="0">
                <a:solidFill>
                  <a:srgbClr val="317DAB"/>
                </a:solidFill>
                <a:latin typeface="Microsoft Sans Serif"/>
                <a:cs typeface="Microsoft Sans Serif"/>
              </a:rPr>
              <a:t>Image de marque et marketing</a:t>
            </a:r>
            <a:endParaRPr lang="fr" sz="2250" dirty="0">
              <a:latin typeface="Microsoft Sans Serif"/>
              <a:cs typeface="Microsoft Sans Serif"/>
            </a:endParaRPr>
          </a:p>
          <a:p>
            <a:pPr marL="527075" indent="-181619" rtl="0">
              <a:spcBef>
                <a:spcPts val="1200"/>
              </a:spcBef>
              <a:buAutoNum type="arabicPeriod"/>
              <a:tabLst>
                <a:tab pos="527075" algn="l"/>
              </a:tabLst>
            </a:pPr>
            <a:r>
              <a:rPr lang="fr" sz="1300" b="0" i="0" u="none" spc="-10" baseline="0">
                <a:solidFill>
                  <a:srgbClr val="18254E"/>
                </a:solidFill>
                <a:latin typeface="Arial"/>
                <a:cs typeface="Arial"/>
              </a:rPr>
              <a:t>Mighty Networks</a:t>
            </a:r>
          </a:p>
          <a:p>
            <a:pPr marL="527075" indent="-181619" rtl="0">
              <a:spcBef>
                <a:spcPts val="1200"/>
              </a:spcBef>
              <a:buAutoNum type="arabicPeriod"/>
              <a:tabLst>
                <a:tab pos="527075" algn="l"/>
              </a:tabLst>
            </a:pPr>
            <a:r>
              <a:rPr lang="fr" sz="1300" b="0" i="0" u="none" spc="-10" baseline="0">
                <a:solidFill>
                  <a:srgbClr val="18254E"/>
                </a:solidFill>
                <a:latin typeface="Arial"/>
                <a:cs typeface="Arial"/>
              </a:rPr>
              <a:t>MailChimp</a:t>
            </a:r>
          </a:p>
          <a:p>
            <a:pPr marL="527075" indent="-181619" rtl="0">
              <a:spcBef>
                <a:spcPts val="1200"/>
              </a:spcBef>
              <a:buAutoNum type="arabicPeriod"/>
              <a:tabLst>
                <a:tab pos="527075" algn="l"/>
              </a:tabLst>
            </a:pPr>
            <a:r>
              <a:rPr lang="fr" sz="1300" b="0" i="0" u="none" spc="-10" baseline="0">
                <a:solidFill>
                  <a:srgbClr val="18254E"/>
                </a:solidFill>
                <a:latin typeface="Arial"/>
                <a:cs typeface="Arial"/>
              </a:rPr>
              <a:t>Le nudge marketing</a:t>
            </a:r>
          </a:p>
          <a:p>
            <a:pPr marL="527075" indent="-181619" rtl="0">
              <a:spcBef>
                <a:spcPts val="1200"/>
              </a:spcBef>
              <a:buAutoNum type="arabicPeriod"/>
              <a:tabLst>
                <a:tab pos="527075" algn="l"/>
              </a:tabLst>
            </a:pPr>
            <a:r>
              <a:rPr lang="fr" sz="1300" b="0" i="0" u="none" spc="-10" baseline="0">
                <a:solidFill>
                  <a:srgbClr val="18254E"/>
                </a:solidFill>
                <a:latin typeface="Arial"/>
                <a:cs typeface="Arial"/>
              </a:rPr>
              <a:t>L'écolabel européen</a:t>
            </a:r>
          </a:p>
          <a:p>
            <a:pPr marL="527075" indent="-181619" rtl="0">
              <a:spcBef>
                <a:spcPts val="1200"/>
              </a:spcBef>
              <a:buAutoNum type="arabicPeriod"/>
              <a:tabLst>
                <a:tab pos="527075" algn="l"/>
              </a:tabLst>
            </a:pPr>
            <a:r>
              <a:rPr lang="fr" sz="1300" b="0" i="0" u="none" spc="-10" baseline="0">
                <a:solidFill>
                  <a:srgbClr val="18254E"/>
                </a:solidFill>
                <a:latin typeface="Arial"/>
                <a:cs typeface="Arial"/>
              </a:rPr>
              <a:t>HootSuite</a:t>
            </a:r>
            <a:endParaRPr lang="fr" sz="1300" spc="-10" dirty="0">
              <a:solidFill>
                <a:srgbClr val="18254E"/>
              </a:solidFill>
              <a:latin typeface="Arial"/>
              <a:cs typeface="Arial"/>
            </a:endParaRPr>
          </a:p>
          <a:p>
            <a:pPr marL="345456" rtl="0">
              <a:spcBef>
                <a:spcPts val="1200"/>
              </a:spcBef>
              <a:tabLst>
                <a:tab pos="527075" algn="l"/>
              </a:tabLst>
            </a:pPr>
            <a:endParaRPr lang="fr" sz="1350" dirty="0">
              <a:latin typeface="Arial"/>
              <a:cs typeface="Arial"/>
            </a:endParaRPr>
          </a:p>
        </p:txBody>
      </p:sp>
      <p:sp>
        <p:nvSpPr>
          <p:cNvPr id="16" name="object 16"/>
          <p:cNvSpPr txBox="1"/>
          <p:nvPr/>
        </p:nvSpPr>
        <p:spPr>
          <a:xfrm>
            <a:off x="1625918" y="1424942"/>
            <a:ext cx="2494915" cy="2101857"/>
          </a:xfrm>
          <a:prstGeom prst="rect">
            <a:avLst/>
          </a:prstGeom>
        </p:spPr>
        <p:txBody>
          <a:bodyPr vert="horz" wrap="square" lIns="0" tIns="11430" rIns="0" bIns="0" rtlCol="0">
            <a:spAutoFit/>
          </a:bodyPr>
          <a:lstStyle/>
          <a:p>
            <a:pPr marL="12700" rtl="0">
              <a:spcBef>
                <a:spcPts val="90"/>
              </a:spcBef>
            </a:pPr>
            <a:r>
              <a:rPr lang="fr" sz="2250" b="0" i="0" u="none" spc="-60" baseline="0">
                <a:solidFill>
                  <a:srgbClr val="317DAB"/>
                </a:solidFill>
                <a:latin typeface="Microsoft Sans Serif"/>
                <a:cs typeface="Microsoft Sans Serif"/>
              </a:rPr>
              <a:t>Création de contenu</a:t>
            </a:r>
            <a:endParaRPr lang="fr" sz="2250" dirty="0">
              <a:latin typeface="Microsoft Sans Serif"/>
              <a:cs typeface="Microsoft Sans Serif"/>
            </a:endParaRPr>
          </a:p>
          <a:p>
            <a:pPr marL="498499" indent="-181619" rtl="0">
              <a:spcBef>
                <a:spcPts val="1425"/>
              </a:spcBef>
              <a:buAutoNum type="arabicPeriod"/>
              <a:tabLst>
                <a:tab pos="498499" algn="l"/>
              </a:tabLst>
            </a:pPr>
            <a:r>
              <a:rPr lang="fr" sz="1300" b="0" i="0" u="none" spc="-10" baseline="0">
                <a:solidFill>
                  <a:srgbClr val="18254E"/>
                </a:solidFill>
                <a:latin typeface="Arial"/>
                <a:cs typeface="Arial"/>
              </a:rPr>
              <a:t>Adobe Express </a:t>
            </a:r>
            <a:endParaRPr lang="fr" sz="1300" dirty="0">
              <a:latin typeface="Arial"/>
              <a:cs typeface="Arial"/>
            </a:endParaRPr>
          </a:p>
          <a:p>
            <a:pPr marL="498499" indent="-181619" rtl="0">
              <a:spcBef>
                <a:spcPts val="1080"/>
              </a:spcBef>
              <a:buAutoNum type="arabicPeriod"/>
              <a:tabLst>
                <a:tab pos="498499" algn="l"/>
              </a:tabLst>
            </a:pPr>
            <a:r>
              <a:rPr lang="fr" sz="1300" b="0" i="0" u="none" spc="-10" baseline="0">
                <a:solidFill>
                  <a:srgbClr val="18254E"/>
                </a:solidFill>
                <a:latin typeface="Arial"/>
                <a:cs typeface="Arial"/>
              </a:rPr>
              <a:t>Canva</a:t>
            </a:r>
          </a:p>
          <a:p>
            <a:pPr marL="498499" indent="-181619" rtl="0">
              <a:spcBef>
                <a:spcPts val="1080"/>
              </a:spcBef>
              <a:buAutoNum type="arabicPeriod"/>
              <a:tabLst>
                <a:tab pos="498499" algn="l"/>
              </a:tabLst>
            </a:pPr>
            <a:r>
              <a:rPr lang="fr" sz="1300" b="0" i="0" u="none" spc="-10" baseline="0">
                <a:solidFill>
                  <a:srgbClr val="18254E"/>
                </a:solidFill>
                <a:latin typeface="Arial"/>
                <a:cs typeface="Arial"/>
              </a:rPr>
              <a:t>LucidChart</a:t>
            </a:r>
            <a:endParaRPr lang="fr" sz="1300" spc="-10" dirty="0">
              <a:solidFill>
                <a:srgbClr val="18254E"/>
              </a:solidFill>
              <a:latin typeface="Arial"/>
              <a:cs typeface="Arial"/>
            </a:endParaRPr>
          </a:p>
          <a:p>
            <a:pPr marL="498499" indent="-181619" rtl="0">
              <a:spcBef>
                <a:spcPts val="1080"/>
              </a:spcBef>
              <a:buAutoNum type="arabicPeriod"/>
              <a:tabLst>
                <a:tab pos="498499" algn="l"/>
              </a:tabLst>
            </a:pPr>
            <a:r>
              <a:rPr lang="fr" sz="1300" b="0" i="0" u="none" spc="-10" baseline="0">
                <a:solidFill>
                  <a:srgbClr val="18254E"/>
                </a:solidFill>
                <a:latin typeface="Arial"/>
                <a:cs typeface="Arial"/>
              </a:rPr>
              <a:t>Miro</a:t>
            </a:r>
          </a:p>
          <a:p>
            <a:pPr marL="498499" indent="-181619" rtl="0">
              <a:spcBef>
                <a:spcPts val="1080"/>
              </a:spcBef>
              <a:buAutoNum type="arabicPeriod"/>
              <a:tabLst>
                <a:tab pos="498499" algn="l"/>
              </a:tabLst>
            </a:pPr>
            <a:r>
              <a:rPr lang="fr" sz="1300" b="0" i="0" u="none" spc="-10" baseline="0">
                <a:solidFill>
                  <a:srgbClr val="18254E"/>
                </a:solidFill>
                <a:latin typeface="Arial"/>
                <a:cs typeface="Arial"/>
              </a:rPr>
              <a:t>Mural</a:t>
            </a:r>
            <a:endParaRPr lang="fr" sz="1300" dirty="0">
              <a:latin typeface="Arial"/>
              <a:cs typeface="Arial"/>
            </a:endParaRPr>
          </a:p>
        </p:txBody>
      </p:sp>
      <p:pic>
        <p:nvPicPr>
          <p:cNvPr id="20" name="object 5">
            <a:extLst>
              <a:ext uri="{FF2B5EF4-FFF2-40B4-BE49-F238E27FC236}">
                <a16:creationId xmlns:a16="http://schemas.microsoft.com/office/drawing/2014/main" id="{C728A74E-257E-1A80-09AF-682698F9F76D}"/>
              </a:ext>
            </a:extLst>
          </p:cNvPr>
          <p:cNvPicPr/>
          <p:nvPr/>
        </p:nvPicPr>
        <p:blipFill>
          <a:blip r:embed="rId2" cstate="hqprint">
            <a:extLst>
              <a:ext uri="{28A0092B-C50C-407E-A947-70E740481C1C}">
                <a14:useLocalDpi xmlns:a14="http://schemas.microsoft.com/office/drawing/2010/main"/>
              </a:ext>
            </a:extLst>
          </a:blip>
          <a:stretch>
            <a:fillRect/>
          </a:stretch>
        </p:blipFill>
        <p:spPr>
          <a:xfrm>
            <a:off x="214190" y="1746769"/>
            <a:ext cx="1114424" cy="1123950"/>
          </a:xfrm>
          <a:prstGeom prst="rect">
            <a:avLst/>
          </a:prstGeom>
        </p:spPr>
      </p:pic>
      <p:pic>
        <p:nvPicPr>
          <p:cNvPr id="21" name="object 7">
            <a:extLst>
              <a:ext uri="{FF2B5EF4-FFF2-40B4-BE49-F238E27FC236}">
                <a16:creationId xmlns:a16="http://schemas.microsoft.com/office/drawing/2014/main" id="{D1AABA5C-6989-10DD-29BD-CF76E02AB88B}"/>
              </a:ext>
            </a:extLst>
          </p:cNvPr>
          <p:cNvPicPr/>
          <p:nvPr/>
        </p:nvPicPr>
        <p:blipFill>
          <a:blip r:embed="rId3" cstate="hqprint">
            <a:extLst>
              <a:ext uri="{28A0092B-C50C-407E-A947-70E740481C1C}">
                <a14:useLocalDpi xmlns:a14="http://schemas.microsoft.com/office/drawing/2010/main"/>
              </a:ext>
            </a:extLst>
          </a:blip>
          <a:stretch>
            <a:fillRect/>
          </a:stretch>
        </p:blipFill>
        <p:spPr>
          <a:xfrm>
            <a:off x="214190" y="4041428"/>
            <a:ext cx="1114424" cy="1123950"/>
          </a:xfrm>
          <a:prstGeom prst="rect">
            <a:avLst/>
          </a:prstGeom>
        </p:spPr>
      </p:pic>
      <p:pic>
        <p:nvPicPr>
          <p:cNvPr id="22" name="object 10">
            <a:extLst>
              <a:ext uri="{FF2B5EF4-FFF2-40B4-BE49-F238E27FC236}">
                <a16:creationId xmlns:a16="http://schemas.microsoft.com/office/drawing/2014/main" id="{65ADB9C0-A7B1-5AF1-C4AB-29413670811B}"/>
              </a:ext>
            </a:extLst>
          </p:cNvPr>
          <p:cNvPicPr/>
          <p:nvPr/>
        </p:nvPicPr>
        <p:blipFill rotWithShape="1">
          <a:blip r:embed="rId4" cstate="hqprint">
            <a:extLst>
              <a:ext uri="{28A0092B-C50C-407E-A947-70E740481C1C}">
                <a14:useLocalDpi xmlns:a14="http://schemas.microsoft.com/office/drawing/2010/main"/>
              </a:ext>
            </a:extLst>
          </a:blip>
          <a:srcRect l="-2961"/>
          <a:stretch/>
        </p:blipFill>
        <p:spPr>
          <a:xfrm>
            <a:off x="173177" y="6336087"/>
            <a:ext cx="1196449" cy="1123950"/>
          </a:xfrm>
          <a:prstGeom prst="rect">
            <a:avLst/>
          </a:prstGeom>
        </p:spPr>
      </p:pic>
      <p:pic>
        <p:nvPicPr>
          <p:cNvPr id="11" name="object 4">
            <a:extLst>
              <a:ext uri="{FF2B5EF4-FFF2-40B4-BE49-F238E27FC236}">
                <a16:creationId xmlns:a16="http://schemas.microsoft.com/office/drawing/2014/main" id="{BAF70D55-CF5A-714E-80DC-9AA551703578}"/>
              </a:ext>
            </a:extLst>
          </p:cNvPr>
          <p:cNvPicPr/>
          <p:nvPr/>
        </p:nvPicPr>
        <p:blipFill>
          <a:blip r:embed="rId5" cstate="print"/>
          <a:stretch>
            <a:fillRect/>
          </a:stretch>
        </p:blipFill>
        <p:spPr>
          <a:xfrm>
            <a:off x="6457949" y="9486900"/>
            <a:ext cx="695325" cy="457199"/>
          </a:xfrm>
          <a:prstGeom prst="rect">
            <a:avLst/>
          </a:prstGeom>
        </p:spPr>
      </p:pic>
      <p:sp>
        <p:nvSpPr>
          <p:cNvPr id="5" name="Slide Number Placeholder 4">
            <a:extLst>
              <a:ext uri="{FF2B5EF4-FFF2-40B4-BE49-F238E27FC236}">
                <a16:creationId xmlns:a16="http://schemas.microsoft.com/office/drawing/2014/main" id="{27FF702B-1F8D-0944-94C6-F68AB80F1C4E}"/>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24</a:t>
            </a:fld>
            <a:endParaRPr lang="fr" spc="10"/>
          </a:p>
        </p:txBody>
      </p:sp>
      <p:pic>
        <p:nvPicPr>
          <p:cNvPr id="12" name="Picture 2" descr="European Youth Roots">
            <a:extLst>
              <a:ext uri="{FF2B5EF4-FFF2-40B4-BE49-F238E27FC236}">
                <a16:creationId xmlns:a16="http://schemas.microsoft.com/office/drawing/2014/main" id="{86285997-1933-564F-BF94-A6E8CA95A746}"/>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extLst>
      <p:ext uri="{BB962C8B-B14F-4D97-AF65-F5344CB8AC3E}">
        <p14:creationId xmlns:p14="http://schemas.microsoft.com/office/powerpoint/2010/main" val="765423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464176" y="3503167"/>
            <a:ext cx="1858010" cy="1997342"/>
          </a:xfrm>
          <a:prstGeom prst="rect">
            <a:avLst/>
          </a:prstGeom>
        </p:spPr>
        <p:txBody>
          <a:bodyPr vert="horz" wrap="square" lIns="0" tIns="45085" rIns="0" bIns="0" rtlCol="0">
            <a:spAutoFit/>
          </a:bodyPr>
          <a:lstStyle/>
          <a:p>
            <a:pPr marL="12700" marR="5081" rtl="0">
              <a:lnSpc>
                <a:spcPts val="2480"/>
              </a:lnSpc>
              <a:spcBef>
                <a:spcPts val="355"/>
              </a:spcBef>
            </a:pPr>
            <a:r>
              <a:rPr lang="fr" sz="2250" b="0" i="0" u="none" spc="-130" baseline="0" dirty="0">
                <a:solidFill>
                  <a:srgbClr val="317DAB"/>
                </a:solidFill>
                <a:latin typeface="Microsoft Sans Serif"/>
                <a:cs typeface="Microsoft Sans Serif"/>
              </a:rPr>
              <a:t>Analyse des réseaux</a:t>
            </a:r>
            <a:r>
              <a:rPr lang="fr" sz="2250" b="0" i="0" u="none" spc="-10" baseline="0" dirty="0">
                <a:solidFill>
                  <a:srgbClr val="317DAB"/>
                </a:solidFill>
                <a:latin typeface="Microsoft Sans Serif"/>
                <a:cs typeface="Microsoft Sans Serif"/>
              </a:rPr>
              <a:t> sociaux</a:t>
            </a:r>
            <a:endParaRPr lang="fr" sz="2250" spc="-10" dirty="0">
              <a:solidFill>
                <a:srgbClr val="317DAB"/>
              </a:solidFill>
              <a:latin typeface="Microsoft Sans Serif"/>
              <a:cs typeface="Microsoft Sans Serif"/>
            </a:endParaRPr>
          </a:p>
          <a:p>
            <a:pPr marL="496912" indent="-171458" defTabSz="914444" rtl="0">
              <a:lnSpc>
                <a:spcPct val="150000"/>
              </a:lnSpc>
              <a:spcBef>
                <a:spcPts val="100"/>
              </a:spcBef>
              <a:buFontTx/>
              <a:buAutoNum type="arabicPeriod"/>
            </a:pPr>
            <a:r>
              <a:rPr lang="fr" sz="1300" b="0" i="0" u="none" spc="-20" baseline="0" dirty="0">
                <a:solidFill>
                  <a:srgbClr val="18254E"/>
                </a:solidFill>
                <a:latin typeface="Arial"/>
                <a:cs typeface="Arial"/>
              </a:rPr>
              <a:t>Connect</a:t>
            </a:r>
            <a:r>
              <a:rPr lang="fr" sz="1300" b="0" i="0" u="none" spc="-80" baseline="0" dirty="0">
                <a:solidFill>
                  <a:srgbClr val="18254E"/>
                </a:solidFill>
                <a:latin typeface="Arial"/>
                <a:cs typeface="Arial"/>
              </a:rPr>
              <a:t> </a:t>
            </a:r>
            <a:r>
              <a:rPr lang="fr" sz="1300" b="0" i="0" u="none" spc="70" baseline="0" dirty="0">
                <a:solidFill>
                  <a:srgbClr val="18254E"/>
                </a:solidFill>
                <a:latin typeface="Arial"/>
                <a:cs typeface="Arial"/>
              </a:rPr>
              <a:t>the</a:t>
            </a:r>
            <a:r>
              <a:rPr lang="fr" sz="1300" b="0" i="0" u="none" spc="-135" baseline="0" dirty="0">
                <a:solidFill>
                  <a:srgbClr val="18254E"/>
                </a:solidFill>
                <a:latin typeface="Arial"/>
                <a:cs typeface="Arial"/>
              </a:rPr>
              <a:t> </a:t>
            </a:r>
            <a:r>
              <a:rPr lang="fr" sz="1300" b="0" i="0" u="none" spc="-20" baseline="0" dirty="0">
                <a:solidFill>
                  <a:srgbClr val="18254E"/>
                </a:solidFill>
                <a:latin typeface="Arial"/>
                <a:cs typeface="Arial"/>
              </a:rPr>
              <a:t>Dots</a:t>
            </a:r>
            <a:endParaRPr lang="fr" sz="1300" dirty="0">
              <a:latin typeface="Arial"/>
              <a:cs typeface="Arial"/>
            </a:endParaRPr>
          </a:p>
          <a:p>
            <a:pPr marL="496912" indent="-171458" rtl="0">
              <a:lnSpc>
                <a:spcPct val="150000"/>
              </a:lnSpc>
              <a:spcBef>
                <a:spcPts val="100"/>
              </a:spcBef>
              <a:buFontTx/>
              <a:buAutoNum type="arabicPeriod"/>
              <a:tabLst>
                <a:tab pos="479448" algn="l"/>
              </a:tabLst>
            </a:pPr>
            <a:r>
              <a:rPr lang="fr" sz="1300" b="0" i="0" u="none" spc="-20" baseline="0" dirty="0">
                <a:solidFill>
                  <a:srgbClr val="18254E"/>
                </a:solidFill>
                <a:latin typeface="Arial"/>
                <a:cs typeface="Arial"/>
              </a:rPr>
              <a:t>Gephi</a:t>
            </a:r>
          </a:p>
          <a:p>
            <a:pPr marL="496912" indent="-171458" rtl="0">
              <a:lnSpc>
                <a:spcPct val="150000"/>
              </a:lnSpc>
              <a:spcBef>
                <a:spcPts val="100"/>
              </a:spcBef>
              <a:buFontTx/>
              <a:buAutoNum type="arabicPeriod"/>
              <a:tabLst>
                <a:tab pos="479448" algn="l"/>
              </a:tabLst>
            </a:pPr>
            <a:r>
              <a:rPr lang="fr" sz="1300" b="0" i="0" u="none" spc="-20" baseline="0" dirty="0">
                <a:solidFill>
                  <a:srgbClr val="18254E"/>
                </a:solidFill>
                <a:latin typeface="Arial"/>
                <a:cs typeface="Arial"/>
              </a:rPr>
              <a:t>OpenStreetMap</a:t>
            </a:r>
          </a:p>
          <a:p>
            <a:pPr marL="12700" marR="5081" rtl="0">
              <a:lnSpc>
                <a:spcPts val="2480"/>
              </a:lnSpc>
              <a:spcBef>
                <a:spcPts val="355"/>
              </a:spcBef>
            </a:pPr>
            <a:endParaRPr lang="fr" sz="2250" dirty="0">
              <a:latin typeface="Microsoft Sans Serif"/>
              <a:cs typeface="Microsoft Sans Serif"/>
            </a:endParaRPr>
          </a:p>
        </p:txBody>
      </p:sp>
      <p:sp>
        <p:nvSpPr>
          <p:cNvPr id="3" name="object 3"/>
          <p:cNvSpPr txBox="1">
            <a:spLocks noGrp="1"/>
          </p:cNvSpPr>
          <p:nvPr>
            <p:ph type="title"/>
          </p:nvPr>
        </p:nvSpPr>
        <p:spPr>
          <a:xfrm>
            <a:off x="1196976" y="796927"/>
            <a:ext cx="3194049" cy="359073"/>
          </a:xfrm>
          <a:prstGeom prst="rect">
            <a:avLst/>
          </a:prstGeom>
        </p:spPr>
        <p:txBody>
          <a:bodyPr vert="horz" wrap="square" lIns="0" tIns="12700" rIns="0" bIns="0" rtlCol="0">
            <a:spAutoFit/>
          </a:bodyPr>
          <a:lstStyle/>
          <a:p>
            <a:pPr marL="12700" algn="l" rtl="0">
              <a:spcBef>
                <a:spcPts val="100"/>
              </a:spcBef>
            </a:pPr>
            <a:r>
              <a:rPr lang="fr" sz="2250" b="0" i="0" u="none" spc="-100" baseline="0" dirty="0">
                <a:solidFill>
                  <a:srgbClr val="04B1A5"/>
                </a:solidFill>
              </a:rPr>
              <a:t>Les </a:t>
            </a:r>
            <a:r>
              <a:rPr lang="fr" sz="2250" b="0" i="0" u="none" baseline="0" dirty="0">
                <a:solidFill>
                  <a:srgbClr val="04B1A5"/>
                </a:solidFill>
              </a:rPr>
              <a:t>types</a:t>
            </a:r>
            <a:r>
              <a:rPr lang="fr" sz="2250" b="0" i="0" u="none" spc="-110" baseline="0" dirty="0">
                <a:solidFill>
                  <a:srgbClr val="04B1A5"/>
                </a:solidFill>
              </a:rPr>
              <a:t> d'outils</a:t>
            </a:r>
            <a:endParaRPr lang="fr" sz="2250" dirty="0"/>
          </a:p>
        </p:txBody>
      </p:sp>
      <p:sp>
        <p:nvSpPr>
          <p:cNvPr id="4" name="object 4"/>
          <p:cNvSpPr txBox="1"/>
          <p:nvPr/>
        </p:nvSpPr>
        <p:spPr>
          <a:xfrm>
            <a:off x="5464176" y="1464817"/>
            <a:ext cx="1577975" cy="724557"/>
          </a:xfrm>
          <a:prstGeom prst="rect">
            <a:avLst/>
          </a:prstGeom>
        </p:spPr>
        <p:txBody>
          <a:bodyPr vert="horz" wrap="square" lIns="0" tIns="11430" rIns="0" bIns="0" rtlCol="0">
            <a:spAutoFit/>
          </a:bodyPr>
          <a:lstStyle/>
          <a:p>
            <a:pPr marL="12700" rtl="0">
              <a:spcBef>
                <a:spcPts val="90"/>
              </a:spcBef>
            </a:pPr>
            <a:r>
              <a:rPr lang="fr" sz="2250" b="0" i="0" u="none" spc="-29" baseline="0">
                <a:solidFill>
                  <a:srgbClr val="317DAB"/>
                </a:solidFill>
                <a:latin typeface="Microsoft Sans Serif"/>
                <a:cs typeface="Microsoft Sans Serif"/>
              </a:rPr>
              <a:t>Ludification</a:t>
            </a:r>
            <a:endParaRPr lang="fr" sz="2250" dirty="0">
              <a:latin typeface="Microsoft Sans Serif"/>
              <a:cs typeface="Microsoft Sans Serif"/>
            </a:endParaRPr>
          </a:p>
          <a:p>
            <a:pPr marL="269253" rtl="0">
              <a:spcBef>
                <a:spcPts val="1275"/>
              </a:spcBef>
            </a:pPr>
            <a:r>
              <a:rPr lang="fr" sz="1300" b="0" i="0" u="none" baseline="0">
                <a:solidFill>
                  <a:srgbClr val="18254E"/>
                </a:solidFill>
                <a:latin typeface="Arial"/>
                <a:cs typeface="Arial"/>
              </a:rPr>
              <a:t>1.</a:t>
            </a:r>
            <a:r>
              <a:rPr lang="fr" sz="1300" b="0" i="0" u="none" spc="-5" baseline="0">
                <a:solidFill>
                  <a:srgbClr val="18254E"/>
                </a:solidFill>
                <a:latin typeface="Arial"/>
                <a:cs typeface="Arial"/>
              </a:rPr>
              <a:t> </a:t>
            </a:r>
            <a:r>
              <a:rPr lang="fr" sz="1300" b="0" i="0" u="none" baseline="0">
                <a:solidFill>
                  <a:srgbClr val="18254E"/>
                </a:solidFill>
                <a:latin typeface="Arial"/>
                <a:cs typeface="Arial"/>
              </a:rPr>
              <a:t>Méthode </a:t>
            </a:r>
            <a:r>
              <a:rPr lang="fr" sz="1300" b="0" i="0" u="none" spc="-20" baseline="0">
                <a:solidFill>
                  <a:srgbClr val="18254E"/>
                </a:solidFill>
                <a:latin typeface="Arial"/>
                <a:cs typeface="Arial"/>
              </a:rPr>
              <a:t>des six chapeaux</a:t>
            </a:r>
            <a:endParaRPr lang="fr" sz="1300" dirty="0">
              <a:latin typeface="Arial"/>
              <a:cs typeface="Arial"/>
            </a:endParaRPr>
          </a:p>
        </p:txBody>
      </p:sp>
      <p:grpSp>
        <p:nvGrpSpPr>
          <p:cNvPr id="5" name="object 5"/>
          <p:cNvGrpSpPr/>
          <p:nvPr/>
        </p:nvGrpSpPr>
        <p:grpSpPr>
          <a:xfrm>
            <a:off x="4276725" y="4133850"/>
            <a:ext cx="1104900" cy="1104900"/>
            <a:chOff x="4276725" y="4133850"/>
            <a:chExt cx="1104900" cy="1104900"/>
          </a:xfrm>
        </p:grpSpPr>
        <p:sp>
          <p:nvSpPr>
            <p:cNvPr id="6" name="object 6"/>
            <p:cNvSpPr/>
            <p:nvPr/>
          </p:nvSpPr>
          <p:spPr>
            <a:xfrm>
              <a:off x="4276725" y="4133850"/>
              <a:ext cx="1104900" cy="1104900"/>
            </a:xfrm>
            <a:custGeom>
              <a:avLst/>
              <a:gdLst/>
              <a:ahLst/>
              <a:cxnLst/>
              <a:rect l="l" t="t" r="r" b="b"/>
              <a:pathLst>
                <a:path w="1104900" h="1104900">
                  <a:moveTo>
                    <a:pt x="1104899" y="1104899"/>
                  </a:moveTo>
                  <a:lnTo>
                    <a:pt x="0" y="1104899"/>
                  </a:lnTo>
                  <a:lnTo>
                    <a:pt x="0" y="0"/>
                  </a:lnTo>
                  <a:lnTo>
                    <a:pt x="1104899" y="0"/>
                  </a:lnTo>
                  <a:lnTo>
                    <a:pt x="1104899" y="1104899"/>
                  </a:lnTo>
                  <a:close/>
                </a:path>
              </a:pathLst>
            </a:custGeom>
            <a:solidFill>
              <a:srgbClr val="F1A6A5"/>
            </a:solidFill>
          </p:spPr>
          <p:txBody>
            <a:bodyPr wrap="square" lIns="0" tIns="0" rIns="0" bIns="0" rtlCol="0"/>
            <a:lstStyle/>
            <a:p>
              <a:endParaRPr/>
            </a:p>
          </p:txBody>
        </p:sp>
        <p:pic>
          <p:nvPicPr>
            <p:cNvPr id="7" name="object 7"/>
            <p:cNvPicPr/>
            <p:nvPr/>
          </p:nvPicPr>
          <p:blipFill>
            <a:blip r:embed="rId2" cstate="hqprint">
              <a:extLst>
                <a:ext uri="{28A0092B-C50C-407E-A947-70E740481C1C}">
                  <a14:useLocalDpi xmlns:a14="http://schemas.microsoft.com/office/drawing/2010/main"/>
                </a:ext>
              </a:extLst>
            </a:blip>
            <a:stretch>
              <a:fillRect/>
            </a:stretch>
          </p:blipFill>
          <p:spPr>
            <a:xfrm>
              <a:off x="4391025" y="4162425"/>
              <a:ext cx="847724" cy="914399"/>
            </a:xfrm>
            <a:prstGeom prst="rect">
              <a:avLst/>
            </a:prstGeom>
          </p:spPr>
        </p:pic>
      </p:grpSp>
      <p:sp>
        <p:nvSpPr>
          <p:cNvPr id="8" name="object 8"/>
          <p:cNvSpPr txBox="1"/>
          <p:nvPr/>
        </p:nvSpPr>
        <p:spPr>
          <a:xfrm>
            <a:off x="1273174" y="3503167"/>
            <a:ext cx="2447291" cy="2670475"/>
          </a:xfrm>
          <a:prstGeom prst="rect">
            <a:avLst/>
          </a:prstGeom>
        </p:spPr>
        <p:txBody>
          <a:bodyPr vert="horz" wrap="square" lIns="0" tIns="11430" rIns="0" bIns="0" rtlCol="0">
            <a:spAutoFit/>
          </a:bodyPr>
          <a:lstStyle/>
          <a:p>
            <a:pPr marL="12700" rtl="0">
              <a:spcBef>
                <a:spcPts val="90"/>
              </a:spcBef>
            </a:pPr>
            <a:r>
              <a:rPr lang="fr" sz="2250" b="0" i="0" u="none" spc="-35" baseline="0" dirty="0">
                <a:solidFill>
                  <a:srgbClr val="317DAB"/>
                </a:solidFill>
                <a:latin typeface="Microsoft Sans Serif"/>
                <a:cs typeface="Microsoft Sans Serif"/>
              </a:rPr>
              <a:t>Accessibilité</a:t>
            </a:r>
            <a:endParaRPr lang="fr" sz="2250" spc="-35" dirty="0">
              <a:solidFill>
                <a:srgbClr val="317DAB"/>
              </a:solidFill>
              <a:latin typeface="Microsoft Sans Serif"/>
              <a:cs typeface="Microsoft Sans Serif"/>
            </a:endParaRPr>
          </a:p>
          <a:p>
            <a:pPr marL="446110" marR="5081" indent="-173046" defTabSz="914444" rtl="0">
              <a:lnSpc>
                <a:spcPct val="148100"/>
              </a:lnSpc>
              <a:spcBef>
                <a:spcPts val="100"/>
              </a:spcBef>
              <a:buFontTx/>
              <a:buAutoNum type="arabicPeriod"/>
              <a:tabLst>
                <a:tab pos="193684" algn="l"/>
              </a:tabLst>
            </a:pPr>
            <a:r>
              <a:rPr lang="fr" sz="1300" b="0" i="0" u="none" baseline="0" dirty="0">
                <a:solidFill>
                  <a:srgbClr val="18254E"/>
                </a:solidFill>
                <a:latin typeface="Arial"/>
                <a:cs typeface="Arial"/>
              </a:rPr>
              <a:t>Réseau</a:t>
            </a:r>
            <a:r>
              <a:rPr lang="fr" sz="1300" b="0" i="0" u="none" spc="45" baseline="0" dirty="0">
                <a:solidFill>
                  <a:srgbClr val="18254E"/>
                </a:solidFill>
                <a:latin typeface="Arial"/>
                <a:cs typeface="Arial"/>
              </a:rPr>
              <a:t> européen</a:t>
            </a:r>
            <a:r>
              <a:rPr lang="fr" sz="1300" b="0" i="0" u="none" spc="60" baseline="0" dirty="0">
                <a:solidFill>
                  <a:srgbClr val="18254E"/>
                </a:solidFill>
                <a:latin typeface="Arial"/>
                <a:cs typeface="Arial"/>
              </a:rPr>
              <a:t> d'</a:t>
            </a:r>
            <a:r>
              <a:rPr lang="fr" sz="1300" b="0" i="0" u="none" spc="-10" baseline="0" dirty="0">
                <a:solidFill>
                  <a:srgbClr val="18254E"/>
                </a:solidFill>
                <a:latin typeface="Arial"/>
                <a:cs typeface="Arial"/>
              </a:rPr>
              <a:t>accessibilité</a:t>
            </a:r>
            <a:endParaRPr lang="fr" sz="1300" dirty="0">
              <a:latin typeface="Arial"/>
              <a:cs typeface="Arial"/>
            </a:endParaRPr>
          </a:p>
          <a:p>
            <a:pPr marL="446110" marR="118116" indent="-173046" defTabSz="914444" rtl="0">
              <a:lnSpc>
                <a:spcPct val="148100"/>
              </a:lnSpc>
              <a:buFontTx/>
              <a:buAutoNum type="arabicPeriod"/>
              <a:tabLst>
                <a:tab pos="193684" algn="l"/>
              </a:tabLst>
            </a:pPr>
            <a:r>
              <a:rPr lang="fr" sz="1300" b="0" i="0" u="none" spc="45" baseline="0" dirty="0">
                <a:solidFill>
                  <a:srgbClr val="18254E"/>
                </a:solidFill>
                <a:latin typeface="Arial"/>
                <a:cs typeface="Arial"/>
              </a:rPr>
              <a:t>Boîte à outils</a:t>
            </a:r>
            <a:r>
              <a:rPr lang="fr" sz="1300" b="0" i="0" u="none" spc="40" baseline="0" dirty="0">
                <a:solidFill>
                  <a:srgbClr val="18254E"/>
                </a:solidFill>
                <a:latin typeface="Arial"/>
                <a:cs typeface="Arial"/>
              </a:rPr>
              <a:t> nationale pour l'accessibilité</a:t>
            </a:r>
            <a:r>
              <a:rPr lang="fr" sz="1300" b="0" i="0" u="none" baseline="0" dirty="0">
                <a:solidFill>
                  <a:srgbClr val="18254E"/>
                </a:solidFill>
                <a:latin typeface="Arial"/>
                <a:cs typeface="Arial"/>
              </a:rPr>
              <a:t> des personnes</a:t>
            </a:r>
            <a:r>
              <a:rPr lang="fr" sz="1300" b="0" i="0" u="none" spc="35" baseline="0" dirty="0">
                <a:solidFill>
                  <a:srgbClr val="18254E"/>
                </a:solidFill>
                <a:latin typeface="Arial"/>
                <a:cs typeface="Arial"/>
              </a:rPr>
              <a:t> </a:t>
            </a:r>
            <a:r>
              <a:rPr lang="fr-FR" sz="1300" b="0" i="0" u="none" spc="35" baseline="0" dirty="0">
                <a:solidFill>
                  <a:srgbClr val="18254E"/>
                </a:solidFill>
                <a:latin typeface="Arial"/>
                <a:cs typeface="Arial"/>
              </a:rPr>
              <a:t>en situation de handicap </a:t>
            </a:r>
            <a:endParaRPr lang="fr" sz="1300" dirty="0">
              <a:latin typeface="Arial"/>
              <a:cs typeface="Arial"/>
            </a:endParaRPr>
          </a:p>
          <a:p>
            <a:pPr marL="446110" indent="-173046" defTabSz="914444" rtl="0">
              <a:spcBef>
                <a:spcPts val="780"/>
              </a:spcBef>
              <a:buFontTx/>
              <a:buAutoNum type="arabicPeriod"/>
              <a:tabLst>
                <a:tab pos="193684" algn="l"/>
              </a:tabLst>
            </a:pPr>
            <a:r>
              <a:rPr lang="fr" sz="1300" b="0" i="0" u="none" spc="-40" baseline="0" dirty="0">
                <a:solidFill>
                  <a:srgbClr val="18254E"/>
                </a:solidFill>
                <a:latin typeface="Arial"/>
                <a:cs typeface="Arial"/>
              </a:rPr>
              <a:t>Read</a:t>
            </a:r>
            <a:r>
              <a:rPr lang="fr" sz="1300" b="0" i="0" u="none" spc="-105" baseline="0" dirty="0">
                <a:solidFill>
                  <a:srgbClr val="18254E"/>
                </a:solidFill>
                <a:latin typeface="Arial"/>
                <a:cs typeface="Arial"/>
              </a:rPr>
              <a:t> </a:t>
            </a:r>
            <a:r>
              <a:rPr lang="fr" sz="1300" b="0" i="0" u="none" spc="-10" baseline="0" dirty="0">
                <a:solidFill>
                  <a:srgbClr val="18254E"/>
                </a:solidFill>
                <a:latin typeface="Arial"/>
                <a:cs typeface="Arial"/>
              </a:rPr>
              <a:t>Speaker</a:t>
            </a:r>
            <a:endParaRPr lang="fr" sz="1300" dirty="0">
              <a:latin typeface="Arial"/>
              <a:cs typeface="Arial"/>
            </a:endParaRPr>
          </a:p>
          <a:p>
            <a:pPr marL="12700" rtl="0">
              <a:spcBef>
                <a:spcPts val="90"/>
              </a:spcBef>
            </a:pPr>
            <a:endParaRPr lang="fr" sz="1350" spc="-20" dirty="0">
              <a:solidFill>
                <a:srgbClr val="18254E"/>
              </a:solidFill>
              <a:latin typeface="Arial"/>
              <a:cs typeface="Arial"/>
            </a:endParaRPr>
          </a:p>
        </p:txBody>
      </p:sp>
      <p:pic>
        <p:nvPicPr>
          <p:cNvPr id="9" name="object 9"/>
          <p:cNvPicPr/>
          <p:nvPr/>
        </p:nvPicPr>
        <p:blipFill>
          <a:blip r:embed="rId3" cstate="hqprint">
            <a:extLst>
              <a:ext uri="{28A0092B-C50C-407E-A947-70E740481C1C}">
                <a14:useLocalDpi xmlns:a14="http://schemas.microsoft.com/office/drawing/2010/main"/>
              </a:ext>
            </a:extLst>
          </a:blip>
          <a:stretch>
            <a:fillRect/>
          </a:stretch>
        </p:blipFill>
        <p:spPr>
          <a:xfrm>
            <a:off x="200024" y="6467474"/>
            <a:ext cx="1114424" cy="1114424"/>
          </a:xfrm>
          <a:prstGeom prst="rect">
            <a:avLst/>
          </a:prstGeom>
        </p:spPr>
      </p:pic>
      <p:sp>
        <p:nvSpPr>
          <p:cNvPr id="10" name="object 10"/>
          <p:cNvSpPr txBox="1"/>
          <p:nvPr/>
        </p:nvSpPr>
        <p:spPr>
          <a:xfrm>
            <a:off x="1288595" y="6227317"/>
            <a:ext cx="2447292" cy="1309333"/>
          </a:xfrm>
          <a:prstGeom prst="rect">
            <a:avLst/>
          </a:prstGeom>
        </p:spPr>
        <p:txBody>
          <a:bodyPr vert="horz" wrap="square" lIns="0" tIns="11430" rIns="0" bIns="0" rtlCol="0">
            <a:spAutoFit/>
          </a:bodyPr>
          <a:lstStyle/>
          <a:p>
            <a:pPr marL="12700" rtl="0">
              <a:spcBef>
                <a:spcPts val="90"/>
              </a:spcBef>
            </a:pPr>
            <a:r>
              <a:rPr lang="fr" sz="2250" b="0" i="0" u="none" spc="-95" baseline="0" dirty="0">
                <a:solidFill>
                  <a:srgbClr val="317DAB"/>
                </a:solidFill>
                <a:latin typeface="Microsoft Sans Serif"/>
                <a:cs typeface="Microsoft Sans Serif"/>
              </a:rPr>
              <a:t>Création</a:t>
            </a:r>
            <a:r>
              <a:rPr lang="fr" sz="2250" b="0" i="0" u="none" spc="-10" baseline="0" dirty="0">
                <a:solidFill>
                  <a:srgbClr val="317DAB"/>
                </a:solidFill>
                <a:latin typeface="Microsoft Sans Serif"/>
                <a:cs typeface="Microsoft Sans Serif"/>
              </a:rPr>
              <a:t> de sites </a:t>
            </a:r>
          </a:p>
          <a:p>
            <a:pPr marL="12700" rtl="0">
              <a:spcBef>
                <a:spcPts val="90"/>
              </a:spcBef>
            </a:pPr>
            <a:r>
              <a:rPr lang="fr" sz="2250" spc="-10" dirty="0">
                <a:solidFill>
                  <a:srgbClr val="317DAB"/>
                </a:solidFill>
                <a:latin typeface="Microsoft Sans Serif"/>
                <a:cs typeface="Microsoft Sans Serif"/>
              </a:rPr>
              <a:t> </a:t>
            </a:r>
            <a:r>
              <a:rPr lang="fr" sz="2250" b="0" i="0" u="none" spc="-10" baseline="0" dirty="0">
                <a:solidFill>
                  <a:srgbClr val="317DAB"/>
                </a:solidFill>
                <a:latin typeface="Microsoft Sans Serif"/>
                <a:cs typeface="Microsoft Sans Serif"/>
              </a:rPr>
              <a:t>internet</a:t>
            </a:r>
            <a:endParaRPr lang="fr" sz="2250" dirty="0">
              <a:latin typeface="Microsoft Sans Serif"/>
              <a:cs typeface="Microsoft Sans Serif"/>
            </a:endParaRPr>
          </a:p>
          <a:p>
            <a:pPr marL="527075" indent="-181619" rtl="0">
              <a:spcBef>
                <a:spcPts val="1200"/>
              </a:spcBef>
              <a:buAutoNum type="arabicPeriod"/>
              <a:tabLst>
                <a:tab pos="527075" algn="l"/>
              </a:tabLst>
            </a:pPr>
            <a:r>
              <a:rPr lang="fr" sz="1300" b="0" i="0" u="none" spc="-10" baseline="0" dirty="0">
                <a:solidFill>
                  <a:srgbClr val="18254E"/>
                </a:solidFill>
                <a:latin typeface="Arial"/>
                <a:cs typeface="Arial"/>
              </a:rPr>
              <a:t>WordPress</a:t>
            </a:r>
            <a:endParaRPr lang="fr" sz="1300" dirty="0">
              <a:latin typeface="Arial"/>
              <a:cs typeface="Arial"/>
            </a:endParaRPr>
          </a:p>
          <a:p>
            <a:pPr marL="527075" indent="-181619" rtl="0">
              <a:spcBef>
                <a:spcPts val="254"/>
              </a:spcBef>
              <a:buAutoNum type="arabicPeriod"/>
              <a:tabLst>
                <a:tab pos="527075" algn="l"/>
              </a:tabLst>
            </a:pPr>
            <a:r>
              <a:rPr lang="fr" sz="1300" b="0" i="0" u="none" spc="-10" baseline="0" dirty="0">
                <a:solidFill>
                  <a:srgbClr val="18254E"/>
                </a:solidFill>
                <a:latin typeface="Arial"/>
                <a:cs typeface="Arial"/>
              </a:rPr>
              <a:t>Drupal</a:t>
            </a:r>
            <a:endParaRPr lang="fr" sz="1300" dirty="0">
              <a:latin typeface="Arial"/>
              <a:cs typeface="Arial"/>
            </a:endParaRPr>
          </a:p>
        </p:txBody>
      </p:sp>
      <p:pic>
        <p:nvPicPr>
          <p:cNvPr id="11" name="object 11"/>
          <p:cNvPicPr/>
          <p:nvPr/>
        </p:nvPicPr>
        <p:blipFill>
          <a:blip r:embed="rId4" cstate="hqprint">
            <a:extLst>
              <a:ext uri="{28A0092B-C50C-407E-A947-70E740481C1C}">
                <a14:useLocalDpi xmlns:a14="http://schemas.microsoft.com/office/drawing/2010/main"/>
              </a:ext>
            </a:extLst>
          </a:blip>
          <a:stretch>
            <a:fillRect/>
          </a:stretch>
        </p:blipFill>
        <p:spPr>
          <a:xfrm>
            <a:off x="4248150" y="1428749"/>
            <a:ext cx="1076324" cy="1152524"/>
          </a:xfrm>
          <a:prstGeom prst="rect">
            <a:avLst/>
          </a:prstGeom>
        </p:spPr>
      </p:pic>
      <p:grpSp>
        <p:nvGrpSpPr>
          <p:cNvPr id="12" name="object 12"/>
          <p:cNvGrpSpPr/>
          <p:nvPr/>
        </p:nvGrpSpPr>
        <p:grpSpPr>
          <a:xfrm>
            <a:off x="190499" y="4095750"/>
            <a:ext cx="1123950" cy="1123950"/>
            <a:chOff x="190499" y="4095750"/>
            <a:chExt cx="1123950" cy="1123950"/>
          </a:xfrm>
        </p:grpSpPr>
        <p:sp>
          <p:nvSpPr>
            <p:cNvPr id="13" name="object 13"/>
            <p:cNvSpPr/>
            <p:nvPr/>
          </p:nvSpPr>
          <p:spPr>
            <a:xfrm>
              <a:off x="190499" y="4095750"/>
              <a:ext cx="1123950" cy="1123950"/>
            </a:xfrm>
            <a:custGeom>
              <a:avLst/>
              <a:gdLst/>
              <a:ahLst/>
              <a:cxnLst/>
              <a:rect l="l" t="t" r="r" b="b"/>
              <a:pathLst>
                <a:path w="1123950" h="1123950">
                  <a:moveTo>
                    <a:pt x="1123950" y="1123950"/>
                  </a:moveTo>
                  <a:lnTo>
                    <a:pt x="0" y="1123950"/>
                  </a:lnTo>
                  <a:lnTo>
                    <a:pt x="0" y="0"/>
                  </a:lnTo>
                  <a:lnTo>
                    <a:pt x="1123950" y="0"/>
                  </a:lnTo>
                  <a:lnTo>
                    <a:pt x="1123950" y="1123950"/>
                  </a:lnTo>
                  <a:close/>
                </a:path>
              </a:pathLst>
            </a:custGeom>
            <a:solidFill>
              <a:srgbClr val="95D34F"/>
            </a:solidFill>
          </p:spPr>
          <p:txBody>
            <a:bodyPr wrap="square" lIns="0" tIns="0" rIns="0" bIns="0" rtlCol="0"/>
            <a:lstStyle/>
            <a:p>
              <a:endParaRPr/>
            </a:p>
          </p:txBody>
        </p:sp>
        <p:pic>
          <p:nvPicPr>
            <p:cNvPr id="14" name="object 14"/>
            <p:cNvPicPr/>
            <p:nvPr/>
          </p:nvPicPr>
          <p:blipFill>
            <a:blip r:embed="rId5" cstate="hqprint">
              <a:extLst>
                <a:ext uri="{28A0092B-C50C-407E-A947-70E740481C1C}">
                  <a14:useLocalDpi xmlns:a14="http://schemas.microsoft.com/office/drawing/2010/main"/>
                </a:ext>
              </a:extLst>
            </a:blip>
            <a:stretch>
              <a:fillRect/>
            </a:stretch>
          </p:blipFill>
          <p:spPr>
            <a:xfrm>
              <a:off x="276224" y="4181474"/>
              <a:ext cx="923924" cy="990599"/>
            </a:xfrm>
            <a:prstGeom prst="rect">
              <a:avLst/>
            </a:prstGeom>
          </p:spPr>
        </p:pic>
      </p:grpSp>
      <p:pic>
        <p:nvPicPr>
          <p:cNvPr id="15" name="object 15"/>
          <p:cNvPicPr/>
          <p:nvPr/>
        </p:nvPicPr>
        <p:blipFill>
          <a:blip r:embed="rId6" cstate="hqprint">
            <a:extLst>
              <a:ext uri="{28A0092B-C50C-407E-A947-70E740481C1C}">
                <a14:useLocalDpi xmlns:a14="http://schemas.microsoft.com/office/drawing/2010/main"/>
              </a:ext>
            </a:extLst>
          </a:blip>
          <a:stretch>
            <a:fillRect/>
          </a:stretch>
        </p:blipFill>
        <p:spPr>
          <a:xfrm>
            <a:off x="171449" y="1657350"/>
            <a:ext cx="1076325" cy="1152524"/>
          </a:xfrm>
          <a:prstGeom prst="rect">
            <a:avLst/>
          </a:prstGeom>
        </p:spPr>
      </p:pic>
      <p:sp>
        <p:nvSpPr>
          <p:cNvPr id="16" name="object 16"/>
          <p:cNvSpPr txBox="1"/>
          <p:nvPr/>
        </p:nvSpPr>
        <p:spPr>
          <a:xfrm>
            <a:off x="1225550" y="1464817"/>
            <a:ext cx="2494915" cy="1078500"/>
          </a:xfrm>
          <a:prstGeom prst="rect">
            <a:avLst/>
          </a:prstGeom>
        </p:spPr>
        <p:txBody>
          <a:bodyPr vert="horz" wrap="square" lIns="0" tIns="11430" rIns="0" bIns="0" rtlCol="0">
            <a:spAutoFit/>
          </a:bodyPr>
          <a:lstStyle/>
          <a:p>
            <a:pPr marL="12700" rtl="0">
              <a:spcBef>
                <a:spcPts val="90"/>
              </a:spcBef>
            </a:pPr>
            <a:r>
              <a:rPr lang="fr" sz="2250" b="0" i="0" u="none" spc="-60" baseline="0">
                <a:solidFill>
                  <a:srgbClr val="317DAB"/>
                </a:solidFill>
                <a:latin typeface="Microsoft Sans Serif"/>
                <a:cs typeface="Microsoft Sans Serif"/>
              </a:rPr>
              <a:t>Gestion </a:t>
            </a:r>
            <a:r>
              <a:rPr lang="fr" sz="2250" b="0" i="0" u="none" spc="-85" baseline="0">
                <a:solidFill>
                  <a:srgbClr val="317DAB"/>
                </a:solidFill>
                <a:latin typeface="Microsoft Sans Serif"/>
                <a:cs typeface="Microsoft Sans Serif"/>
              </a:rPr>
              <a:t>de projet</a:t>
            </a:r>
            <a:endParaRPr lang="fr" sz="2250" dirty="0">
              <a:latin typeface="Microsoft Sans Serif"/>
              <a:cs typeface="Microsoft Sans Serif"/>
            </a:endParaRPr>
          </a:p>
          <a:p>
            <a:pPr marL="498499" indent="-181619" rtl="0">
              <a:spcBef>
                <a:spcPts val="1425"/>
              </a:spcBef>
              <a:buAutoNum type="arabicPeriod"/>
              <a:tabLst>
                <a:tab pos="498499" algn="l"/>
              </a:tabLst>
            </a:pPr>
            <a:r>
              <a:rPr lang="fr" sz="1300" b="0" i="0" u="none" spc="-10" baseline="0">
                <a:solidFill>
                  <a:srgbClr val="18254E"/>
                </a:solidFill>
                <a:latin typeface="Arial"/>
                <a:cs typeface="Arial"/>
              </a:rPr>
              <a:t>Trello</a:t>
            </a:r>
            <a:endParaRPr lang="fr" sz="1300" dirty="0">
              <a:latin typeface="Arial"/>
              <a:cs typeface="Arial"/>
            </a:endParaRPr>
          </a:p>
          <a:p>
            <a:pPr marL="498499" indent="-181619" rtl="0">
              <a:spcBef>
                <a:spcPts val="1080"/>
              </a:spcBef>
              <a:buAutoNum type="arabicPeriod"/>
              <a:tabLst>
                <a:tab pos="498499" algn="l"/>
              </a:tabLst>
            </a:pPr>
            <a:r>
              <a:rPr lang="fr" sz="1300" b="0" i="0" u="none" spc="-10" baseline="0">
                <a:solidFill>
                  <a:srgbClr val="18254E"/>
                </a:solidFill>
                <a:latin typeface="Arial"/>
                <a:cs typeface="Arial"/>
              </a:rPr>
              <a:t>ClickUp</a:t>
            </a:r>
            <a:endParaRPr lang="fr" sz="1300" dirty="0">
              <a:latin typeface="Arial"/>
              <a:cs typeface="Arial"/>
            </a:endParaRPr>
          </a:p>
        </p:txBody>
      </p:sp>
      <p:pic>
        <p:nvPicPr>
          <p:cNvPr id="18" name="object 4">
            <a:extLst>
              <a:ext uri="{FF2B5EF4-FFF2-40B4-BE49-F238E27FC236}">
                <a16:creationId xmlns:a16="http://schemas.microsoft.com/office/drawing/2014/main" id="{3A4503C3-5A8E-1848-9688-0F3C1273F814}"/>
              </a:ext>
            </a:extLst>
          </p:cNvPr>
          <p:cNvPicPr/>
          <p:nvPr/>
        </p:nvPicPr>
        <p:blipFill>
          <a:blip r:embed="rId7" cstate="print"/>
          <a:stretch>
            <a:fillRect/>
          </a:stretch>
        </p:blipFill>
        <p:spPr>
          <a:xfrm>
            <a:off x="6457949" y="9486900"/>
            <a:ext cx="695325" cy="457199"/>
          </a:xfrm>
          <a:prstGeom prst="rect">
            <a:avLst/>
          </a:prstGeom>
        </p:spPr>
      </p:pic>
      <p:sp>
        <p:nvSpPr>
          <p:cNvPr id="20" name="Slide Number Placeholder 19">
            <a:extLst>
              <a:ext uri="{FF2B5EF4-FFF2-40B4-BE49-F238E27FC236}">
                <a16:creationId xmlns:a16="http://schemas.microsoft.com/office/drawing/2014/main" id="{069B318C-2A7B-0B4F-9D65-F91F3A4F0D45}"/>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25</a:t>
            </a:fld>
            <a:endParaRPr lang="fr" spc="10"/>
          </a:p>
        </p:txBody>
      </p:sp>
      <p:pic>
        <p:nvPicPr>
          <p:cNvPr id="19" name="Picture 2" descr="European Youth Roots">
            <a:extLst>
              <a:ext uri="{FF2B5EF4-FFF2-40B4-BE49-F238E27FC236}">
                <a16:creationId xmlns:a16="http://schemas.microsoft.com/office/drawing/2014/main" id="{1CB8D2C9-9DD9-2442-A6D0-38C0E605DF2D}"/>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457949" y="9486899"/>
            <a:ext cx="695325" cy="457199"/>
          </a:xfrm>
          <a:prstGeom prst="rect">
            <a:avLst/>
          </a:prstGeom>
        </p:spPr>
      </p:pic>
      <p:pic>
        <p:nvPicPr>
          <p:cNvPr id="4" name="object 4"/>
          <p:cNvPicPr/>
          <p:nvPr/>
        </p:nvPicPr>
        <p:blipFill>
          <a:blip r:embed="rId3" cstate="hqprint">
            <a:extLst>
              <a:ext uri="{28A0092B-C50C-407E-A947-70E740481C1C}">
                <a14:useLocalDpi xmlns:a14="http://schemas.microsoft.com/office/drawing/2010/main"/>
              </a:ext>
            </a:extLst>
          </a:blip>
          <a:stretch>
            <a:fillRect/>
          </a:stretch>
        </p:blipFill>
        <p:spPr>
          <a:xfrm>
            <a:off x="1295399" y="1638300"/>
            <a:ext cx="1590674" cy="1590674"/>
          </a:xfrm>
          <a:prstGeom prst="rect">
            <a:avLst/>
          </a:prstGeom>
        </p:spPr>
      </p:pic>
      <p:pic>
        <p:nvPicPr>
          <p:cNvPr id="6" name="object 6"/>
          <p:cNvPicPr/>
          <p:nvPr/>
        </p:nvPicPr>
        <p:blipFill>
          <a:blip r:embed="rId4" cstate="print"/>
          <a:stretch>
            <a:fillRect/>
          </a:stretch>
        </p:blipFill>
        <p:spPr>
          <a:xfrm>
            <a:off x="666749" y="4810124"/>
            <a:ext cx="6496049" cy="1657631"/>
          </a:xfrm>
          <a:prstGeom prst="rect">
            <a:avLst/>
          </a:prstGeom>
        </p:spPr>
      </p:pic>
      <p:sp>
        <p:nvSpPr>
          <p:cNvPr id="7" name="object 7"/>
          <p:cNvSpPr txBox="1">
            <a:spLocks noGrp="1"/>
          </p:cNvSpPr>
          <p:nvPr>
            <p:ph type="title"/>
          </p:nvPr>
        </p:nvSpPr>
        <p:spPr>
          <a:xfrm>
            <a:off x="425450" y="1016000"/>
            <a:ext cx="2199005" cy="359073"/>
          </a:xfrm>
          <a:prstGeom prst="rect">
            <a:avLst/>
          </a:prstGeom>
        </p:spPr>
        <p:txBody>
          <a:bodyPr vert="horz" wrap="square" lIns="0" tIns="12700" rIns="0" bIns="0" rtlCol="0">
            <a:spAutoFit/>
          </a:bodyPr>
          <a:lstStyle/>
          <a:p>
            <a:pPr marL="12700" algn="l" rtl="0">
              <a:spcBef>
                <a:spcPts val="100"/>
              </a:spcBef>
            </a:pPr>
            <a:r>
              <a:rPr lang="fr" sz="2250" b="0" i="0" u="none" spc="-95" baseline="0"/>
              <a:t>Adobe</a:t>
            </a:r>
            <a:r>
              <a:rPr lang="fr" sz="2250" b="0" i="0" u="none" spc="-145" baseline="0"/>
              <a:t> </a:t>
            </a:r>
            <a:r>
              <a:rPr lang="fr" sz="2250" b="0" i="0" u="none" spc="-80" baseline="0"/>
              <a:t>Express</a:t>
            </a:r>
            <a:endParaRPr lang="fr" sz="2250"/>
          </a:p>
        </p:txBody>
      </p:sp>
      <p:sp>
        <p:nvSpPr>
          <p:cNvPr id="8" name="object 8"/>
          <p:cNvSpPr txBox="1"/>
          <p:nvPr/>
        </p:nvSpPr>
        <p:spPr>
          <a:xfrm>
            <a:off x="482601" y="3187700"/>
            <a:ext cx="6850380" cy="1444754"/>
          </a:xfrm>
          <a:prstGeom prst="rect">
            <a:avLst/>
          </a:prstGeom>
        </p:spPr>
        <p:txBody>
          <a:bodyPr vert="horz" wrap="square" lIns="0" tIns="12700" rIns="0" bIns="0" rtlCol="0">
            <a:spAutoFit/>
          </a:bodyPr>
          <a:lstStyle/>
          <a:p>
            <a:pPr marL="193049" rtl="0">
              <a:spcBef>
                <a:spcPts val="100"/>
              </a:spcBef>
            </a:pPr>
            <a:r>
              <a:rPr lang="fr" sz="1051" b="0" i="0" u="none" spc="-25" baseline="0">
                <a:solidFill>
                  <a:srgbClr val="17A29A"/>
                </a:solidFill>
                <a:latin typeface="Microsoft Sans Serif"/>
                <a:cs typeface="Microsoft Sans Serif"/>
              </a:rPr>
              <a:t>Image </a:t>
            </a:r>
            <a:r>
              <a:rPr lang="fr" sz="1051" b="0" i="0" u="none" spc="-65" baseline="0">
                <a:solidFill>
                  <a:srgbClr val="17A29A"/>
                </a:solidFill>
                <a:latin typeface="Microsoft Sans Serif"/>
                <a:cs typeface="Microsoft Sans Serif"/>
              </a:rPr>
              <a:t>5.</a:t>
            </a:r>
            <a:r>
              <a:rPr lang="fr" sz="1051" b="0" i="0" u="none" spc="-50" baseline="0">
                <a:solidFill>
                  <a:srgbClr val="17A29A"/>
                </a:solidFill>
                <a:latin typeface="Microsoft Sans Serif"/>
                <a:cs typeface="Microsoft Sans Serif"/>
              </a:rPr>
              <a:t> </a:t>
            </a:r>
            <a:r>
              <a:rPr lang="fr" sz="1051" b="0" i="0" u="none" spc="-45" baseline="0">
                <a:solidFill>
                  <a:srgbClr val="17A29A"/>
                </a:solidFill>
                <a:latin typeface="Microsoft Sans Serif"/>
                <a:cs typeface="Microsoft Sans Serif"/>
              </a:rPr>
              <a:t>Adobe</a:t>
            </a:r>
            <a:r>
              <a:rPr lang="fr" sz="1051" b="0" i="0" u="none" spc="-10" baseline="0">
                <a:solidFill>
                  <a:srgbClr val="17A29A"/>
                </a:solidFill>
                <a:latin typeface="Microsoft Sans Serif"/>
                <a:cs typeface="Microsoft Sans Serif"/>
              </a:rPr>
              <a:t> </a:t>
            </a:r>
            <a:r>
              <a:rPr lang="fr" sz="1051" b="0" i="0" u="none" spc="-35" baseline="0">
                <a:solidFill>
                  <a:srgbClr val="17A29A"/>
                </a:solidFill>
                <a:latin typeface="Microsoft Sans Serif"/>
                <a:cs typeface="Microsoft Sans Serif"/>
              </a:rPr>
              <a:t>Express</a:t>
            </a:r>
            <a:r>
              <a:rPr lang="fr" sz="1051" b="0" i="0" u="none" spc="-60" baseline="0">
                <a:solidFill>
                  <a:srgbClr val="17A29A"/>
                </a:solidFill>
                <a:latin typeface="Microsoft Sans Serif"/>
                <a:cs typeface="Microsoft Sans Serif"/>
              </a:rPr>
              <a:t> </a:t>
            </a:r>
            <a:r>
              <a:rPr lang="fr" sz="1051" b="0" i="0" u="none" spc="-85" baseline="0">
                <a:solidFill>
                  <a:srgbClr val="17A29A"/>
                </a:solidFill>
                <a:latin typeface="Microsoft Sans Serif"/>
                <a:cs typeface="Microsoft Sans Serif"/>
              </a:rPr>
              <a:t>Logo</a:t>
            </a:r>
            <a:r>
              <a:rPr lang="fr" sz="1051" b="0" i="0" u="none" spc="-45" baseline="0">
                <a:solidFill>
                  <a:srgbClr val="17A29A"/>
                </a:solidFill>
                <a:latin typeface="Microsoft Sans Serif"/>
                <a:cs typeface="Microsoft Sans Serif"/>
              </a:rPr>
              <a:t> </a:t>
            </a:r>
            <a:r>
              <a:rPr lang="fr" sz="1051" b="0" i="0" u="none" spc="-20" baseline="0">
                <a:solidFill>
                  <a:srgbClr val="17A29A"/>
                </a:solidFill>
                <a:latin typeface="Microsoft Sans Serif"/>
                <a:cs typeface="Microsoft Sans Serif"/>
              </a:rPr>
              <a:t>(Adobe,</a:t>
            </a:r>
            <a:r>
              <a:rPr lang="fr" sz="1051" b="0" i="0" u="none" spc="-56" baseline="0">
                <a:solidFill>
                  <a:srgbClr val="17A29A"/>
                </a:solidFill>
                <a:latin typeface="Microsoft Sans Serif"/>
                <a:cs typeface="Microsoft Sans Serif"/>
              </a:rPr>
              <a:t> </a:t>
            </a:r>
            <a:r>
              <a:rPr lang="fr" sz="1051" b="0" i="0" u="none" spc="-20" baseline="0">
                <a:solidFill>
                  <a:srgbClr val="17A29A"/>
                </a:solidFill>
                <a:latin typeface="Microsoft Sans Serif"/>
                <a:cs typeface="Microsoft Sans Serif"/>
              </a:rPr>
              <a:t>2022)</a:t>
            </a:r>
            <a:endParaRPr lang="fr" sz="1051" dirty="0">
              <a:latin typeface="Microsoft Sans Serif"/>
              <a:cs typeface="Microsoft Sans Serif"/>
            </a:endParaRPr>
          </a:p>
          <a:p>
            <a:pPr marL="12700" marR="5081" algn="just" rtl="0">
              <a:lnSpc>
                <a:spcPct val="153800"/>
              </a:lnSpc>
              <a:spcBef>
                <a:spcPts val="575"/>
              </a:spcBef>
            </a:pPr>
            <a:r>
              <a:rPr lang="fr" sz="1300" b="0" i="0" u="none" spc="-29" baseline="0">
                <a:solidFill>
                  <a:srgbClr val="1D1D20"/>
                </a:solidFill>
                <a:latin typeface="Arial"/>
                <a:cs typeface="Arial"/>
              </a:rPr>
              <a:t>Adobe</a:t>
            </a:r>
            <a:r>
              <a:rPr lang="fr" sz="1300" b="0" i="0" u="none" spc="-10" baseline="0">
                <a:solidFill>
                  <a:srgbClr val="1D1D20"/>
                </a:solidFill>
                <a:latin typeface="Arial"/>
                <a:cs typeface="Arial"/>
              </a:rPr>
              <a:t> Express</a:t>
            </a:r>
            <a:r>
              <a:rPr lang="fr" sz="1300" b="0" i="0" u="none" baseline="0">
                <a:solidFill>
                  <a:srgbClr val="1D1D20"/>
                </a:solidFill>
                <a:latin typeface="Arial"/>
                <a:cs typeface="Arial"/>
              </a:rPr>
              <a:t> est un outil gratuit qui utilise un</a:t>
            </a:r>
            <a:r>
              <a:rPr lang="fr" sz="1300" b="0" i="0" u="none" spc="-20" baseline="0">
                <a:solidFill>
                  <a:srgbClr val="1D1D20"/>
                </a:solidFill>
                <a:latin typeface="Arial"/>
                <a:cs typeface="Arial"/>
              </a:rPr>
              <a:t> style</a:t>
            </a:r>
            <a:r>
              <a:rPr lang="fr" sz="1300" b="0" i="0" u="none" baseline="0">
                <a:solidFill>
                  <a:srgbClr val="1D1D20"/>
                </a:solidFill>
                <a:latin typeface="Arial"/>
                <a:cs typeface="Arial"/>
              </a:rPr>
              <a:t> « glisser-déposer » pour créer divers</a:t>
            </a:r>
            <a:r>
              <a:rPr lang="fr" sz="1300" b="0" i="0" u="none" spc="-10" baseline="0">
                <a:solidFill>
                  <a:srgbClr val="1D1D20"/>
                </a:solidFill>
                <a:latin typeface="Arial"/>
                <a:cs typeface="Arial"/>
              </a:rPr>
              <a:t> contenus</a:t>
            </a:r>
            <a:r>
              <a:rPr lang="fr" sz="1300" b="0" i="0" u="none" baseline="0">
                <a:solidFill>
                  <a:srgbClr val="1D1D20"/>
                </a:solidFill>
                <a:latin typeface="Arial"/>
                <a:cs typeface="Arial"/>
              </a:rPr>
              <a:t> multimédias pour les réseaux</a:t>
            </a:r>
            <a:r>
              <a:rPr lang="fr" sz="1300" b="0" i="0" u="none" spc="-25" baseline="0">
                <a:solidFill>
                  <a:srgbClr val="1D1D20"/>
                </a:solidFill>
                <a:latin typeface="Arial"/>
                <a:cs typeface="Arial"/>
              </a:rPr>
              <a:t> sociaux.</a:t>
            </a:r>
            <a:r>
              <a:rPr lang="fr" sz="1300" b="0" i="0" u="none" spc="-29" baseline="0">
                <a:solidFill>
                  <a:srgbClr val="1D1D20"/>
                </a:solidFill>
                <a:latin typeface="Arial"/>
                <a:cs typeface="Arial"/>
              </a:rPr>
              <a:t> </a:t>
            </a:r>
            <a:r>
              <a:rPr lang="fr" sz="1300" b="0" i="0" u="none" spc="-10" baseline="0">
                <a:solidFill>
                  <a:srgbClr val="1D1D20"/>
                </a:solidFill>
                <a:latin typeface="Arial"/>
                <a:cs typeface="Arial"/>
              </a:rPr>
              <a:t>Les utilisateurs peuvent</a:t>
            </a:r>
            <a:r>
              <a:rPr lang="fr" sz="1300" b="0" i="0" u="none" spc="-60" baseline="0">
                <a:solidFill>
                  <a:srgbClr val="1D1D20"/>
                </a:solidFill>
                <a:latin typeface="Arial"/>
                <a:cs typeface="Arial"/>
              </a:rPr>
              <a:t> accéder</a:t>
            </a:r>
            <a:r>
              <a:rPr lang="fr" sz="1300" b="0" i="0" u="none" baseline="0">
                <a:solidFill>
                  <a:srgbClr val="1D1D20"/>
                </a:solidFill>
                <a:latin typeface="Arial"/>
                <a:cs typeface="Arial"/>
              </a:rPr>
              <a:t> à des modèles gratuits via le web ou l'application mobile</a:t>
            </a:r>
            <a:r>
              <a:rPr lang="fr" sz="1300" b="0" i="0" u="none" spc="-25" baseline="0">
                <a:solidFill>
                  <a:srgbClr val="1D1D20"/>
                </a:solidFill>
                <a:latin typeface="Arial"/>
                <a:cs typeface="Arial"/>
              </a:rPr>
              <a:t> et</a:t>
            </a:r>
            <a:r>
              <a:rPr lang="fr" sz="1300" b="0" i="0" u="none" baseline="0">
                <a:solidFill>
                  <a:srgbClr val="1D1D20"/>
                </a:solidFill>
                <a:latin typeface="Arial"/>
                <a:cs typeface="Arial"/>
              </a:rPr>
              <a:t> créer un large éventail de projets.</a:t>
            </a:r>
            <a:r>
              <a:rPr lang="fr" sz="1300" b="0" i="0" u="none" spc="85" baseline="0">
                <a:solidFill>
                  <a:srgbClr val="1D1D20"/>
                </a:solidFill>
                <a:latin typeface="Arial"/>
                <a:cs typeface="Arial"/>
              </a:rPr>
              <a:t> </a:t>
            </a:r>
            <a:r>
              <a:rPr lang="fr" sz="1300" b="0" i="0" u="none" baseline="0">
                <a:solidFill>
                  <a:srgbClr val="1D1D20"/>
                </a:solidFill>
                <a:latin typeface="Arial"/>
                <a:cs typeface="Arial"/>
              </a:rPr>
              <a:t>La plateforme propose des modèles pour la publication sur les réseaux</a:t>
            </a:r>
            <a:r>
              <a:rPr lang="fr" sz="1300" b="0" i="0" u="none" spc="-10" baseline="0">
                <a:solidFill>
                  <a:srgbClr val="1D1D20"/>
                </a:solidFill>
                <a:latin typeface="Arial"/>
                <a:cs typeface="Arial"/>
              </a:rPr>
              <a:t> sociaux, </a:t>
            </a:r>
            <a:r>
              <a:rPr lang="fr" sz="1300" b="0" i="0" u="none" baseline="0">
                <a:solidFill>
                  <a:srgbClr val="1D1D20"/>
                </a:solidFill>
                <a:latin typeface="Arial"/>
                <a:cs typeface="Arial"/>
              </a:rPr>
              <a:t>la création </a:t>
            </a:r>
            <a:r>
              <a:rPr lang="fr" sz="1300" b="0" i="0" u="none" spc="-20" baseline="0">
                <a:solidFill>
                  <a:srgbClr val="1D1D20"/>
                </a:solidFill>
                <a:latin typeface="Arial"/>
                <a:cs typeface="Arial"/>
              </a:rPr>
              <a:t>d'affiches, </a:t>
            </a:r>
            <a:r>
              <a:rPr lang="fr" sz="1300" b="0" i="0" u="none" spc="-45" baseline="0">
                <a:solidFill>
                  <a:srgbClr val="1D1D20"/>
                </a:solidFill>
                <a:latin typeface="Arial"/>
                <a:cs typeface="Arial"/>
              </a:rPr>
              <a:t>de logos,</a:t>
            </a:r>
            <a:r>
              <a:rPr lang="fr" sz="1300" b="0" i="0" u="none" baseline="0">
                <a:solidFill>
                  <a:srgbClr val="1D1D20"/>
                </a:solidFill>
                <a:latin typeface="Arial"/>
                <a:cs typeface="Arial"/>
              </a:rPr>
              <a:t> d'invitations, </a:t>
            </a:r>
            <a:r>
              <a:rPr lang="fr" sz="1300" b="0" i="0" u="none" spc="-10" baseline="0">
                <a:solidFill>
                  <a:srgbClr val="1D1D20"/>
                </a:solidFill>
                <a:latin typeface="Arial"/>
                <a:cs typeface="Arial"/>
              </a:rPr>
              <a:t>de prospectus </a:t>
            </a:r>
            <a:r>
              <a:rPr lang="fr" sz="1300" b="0" i="0" u="none" spc="-20" baseline="0">
                <a:solidFill>
                  <a:srgbClr val="1D1D20"/>
                </a:solidFill>
                <a:latin typeface="Arial"/>
                <a:cs typeface="Arial"/>
              </a:rPr>
              <a:t>de campagne, </a:t>
            </a:r>
            <a:r>
              <a:rPr lang="fr" sz="1300" b="0" i="0" u="none" spc="-10" baseline="0">
                <a:solidFill>
                  <a:srgbClr val="1D1D20"/>
                </a:solidFill>
                <a:latin typeface="Arial"/>
                <a:cs typeface="Arial"/>
              </a:rPr>
              <a:t>de publicités </a:t>
            </a:r>
            <a:r>
              <a:rPr lang="fr" sz="1300" b="0" i="0" u="none" spc="-25" baseline="0">
                <a:solidFill>
                  <a:srgbClr val="1D1D20"/>
                </a:solidFill>
                <a:latin typeface="Arial"/>
                <a:cs typeface="Arial"/>
              </a:rPr>
              <a:t>et bien </a:t>
            </a:r>
            <a:r>
              <a:rPr lang="fr" sz="1300" b="0" i="0" u="none" spc="-10" baseline="0">
                <a:solidFill>
                  <a:srgbClr val="1D1D20"/>
                </a:solidFill>
                <a:latin typeface="Arial"/>
                <a:cs typeface="Arial"/>
              </a:rPr>
              <a:t>d'autres choses encore.</a:t>
            </a:r>
            <a:endParaRPr lang="fr" sz="1300" dirty="0">
              <a:latin typeface="Arial"/>
              <a:cs typeface="Arial"/>
            </a:endParaRPr>
          </a:p>
        </p:txBody>
      </p:sp>
      <p:sp>
        <p:nvSpPr>
          <p:cNvPr id="9" name="object 9"/>
          <p:cNvSpPr txBox="1"/>
          <p:nvPr/>
        </p:nvSpPr>
        <p:spPr>
          <a:xfrm>
            <a:off x="482601" y="6378576"/>
            <a:ext cx="6849108" cy="2230291"/>
          </a:xfrm>
          <a:prstGeom prst="rect">
            <a:avLst/>
          </a:prstGeom>
        </p:spPr>
        <p:txBody>
          <a:bodyPr vert="horz" wrap="square" lIns="0" tIns="12700" rIns="0" bIns="0" rtlCol="0">
            <a:spAutoFit/>
          </a:bodyPr>
          <a:lstStyle/>
          <a:p>
            <a:pPr marL="250202" rtl="0">
              <a:spcBef>
                <a:spcPts val="100"/>
              </a:spcBef>
            </a:pPr>
            <a:r>
              <a:rPr lang="fr" sz="1051" b="0" i="0" u="none" spc="-25" baseline="0" dirty="0">
                <a:solidFill>
                  <a:srgbClr val="17A29A"/>
                </a:solidFill>
                <a:latin typeface="Microsoft Sans Serif"/>
                <a:cs typeface="Microsoft Sans Serif"/>
              </a:rPr>
              <a:t>Image </a:t>
            </a:r>
            <a:r>
              <a:rPr lang="fr" sz="1051" b="0" i="0" u="none" spc="-20" baseline="0" dirty="0">
                <a:solidFill>
                  <a:srgbClr val="17A29A"/>
                </a:solidFill>
                <a:latin typeface="Microsoft Sans Serif"/>
                <a:cs typeface="Microsoft Sans Serif"/>
              </a:rPr>
              <a:t>6.</a:t>
            </a:r>
            <a:r>
              <a:rPr lang="fr" sz="1051" b="0" i="0" u="none" spc="-45" baseline="0" dirty="0">
                <a:solidFill>
                  <a:srgbClr val="17A29A"/>
                </a:solidFill>
                <a:latin typeface="Microsoft Sans Serif"/>
                <a:cs typeface="Microsoft Sans Serif"/>
              </a:rPr>
              <a:t> </a:t>
            </a:r>
            <a:r>
              <a:rPr lang="fr" sz="1051" b="0" i="0" u="none" spc="-29" baseline="0" dirty="0">
                <a:solidFill>
                  <a:srgbClr val="17A29A"/>
                </a:solidFill>
                <a:latin typeface="Microsoft Sans Serif"/>
                <a:cs typeface="Microsoft Sans Serif"/>
              </a:rPr>
              <a:t>Caractéristiques</a:t>
            </a:r>
            <a:r>
              <a:rPr lang="fr" sz="1051" b="0" i="0" u="none" baseline="0" dirty="0">
                <a:solidFill>
                  <a:srgbClr val="17A29A"/>
                </a:solidFill>
                <a:latin typeface="Microsoft Sans Serif"/>
                <a:cs typeface="Microsoft Sans Serif"/>
              </a:rPr>
              <a:t> d'</a:t>
            </a:r>
            <a:r>
              <a:rPr lang="fr" sz="1051" b="0" i="0" u="none" spc="-45" baseline="0" dirty="0">
                <a:solidFill>
                  <a:srgbClr val="17A29A"/>
                </a:solidFill>
                <a:latin typeface="Microsoft Sans Serif"/>
                <a:cs typeface="Microsoft Sans Serif"/>
              </a:rPr>
              <a:t>Adobe</a:t>
            </a:r>
            <a:r>
              <a:rPr lang="fr" sz="1051" b="0" i="0" u="none" spc="-35" baseline="0" dirty="0">
                <a:solidFill>
                  <a:srgbClr val="17A29A"/>
                </a:solidFill>
                <a:latin typeface="Microsoft Sans Serif"/>
                <a:cs typeface="Microsoft Sans Serif"/>
              </a:rPr>
              <a:t> Express</a:t>
            </a:r>
            <a:r>
              <a:rPr lang="fr" sz="1051" b="0" i="0" u="none" spc="-20" baseline="0" dirty="0">
                <a:solidFill>
                  <a:srgbClr val="17A29A"/>
                </a:solidFill>
                <a:latin typeface="Microsoft Sans Serif"/>
                <a:cs typeface="Microsoft Sans Serif"/>
              </a:rPr>
              <a:t> (Adobe, 2022)</a:t>
            </a:r>
            <a:endParaRPr lang="fr" sz="1051" dirty="0">
              <a:latin typeface="Microsoft Sans Serif"/>
              <a:cs typeface="Microsoft Sans Serif"/>
            </a:endParaRPr>
          </a:p>
          <a:p>
            <a:pPr rtl="0">
              <a:spcBef>
                <a:spcPts val="35"/>
              </a:spcBef>
            </a:pPr>
            <a:endParaRPr lang="fr" sz="1600" dirty="0">
              <a:latin typeface="Microsoft Sans Serif"/>
              <a:cs typeface="Microsoft Sans Serif"/>
            </a:endParaRPr>
          </a:p>
          <a:p>
            <a:pPr marL="12700" marR="5081" algn="just" rtl="0">
              <a:lnSpc>
                <a:spcPct val="153800"/>
              </a:lnSpc>
              <a:spcBef>
                <a:spcPts val="5"/>
              </a:spcBef>
            </a:pPr>
            <a:r>
              <a:rPr lang="fr" sz="1300" b="0" i="0" u="none" spc="-20" baseline="0" dirty="0">
                <a:solidFill>
                  <a:srgbClr val="1D1D20"/>
                </a:solidFill>
                <a:latin typeface="Arial"/>
                <a:cs typeface="Arial"/>
              </a:rPr>
              <a:t>Grâce</a:t>
            </a:r>
            <a:r>
              <a:rPr lang="fr" sz="1300" b="0" i="0" u="none" spc="-65" baseline="0" dirty="0">
                <a:solidFill>
                  <a:srgbClr val="1D1D20"/>
                </a:solidFill>
                <a:latin typeface="Arial"/>
                <a:cs typeface="Arial"/>
              </a:rPr>
              <a:t> à Adobe</a:t>
            </a:r>
            <a:r>
              <a:rPr lang="fr" sz="1300" b="0" i="0" u="none" spc="-35" baseline="0" dirty="0">
                <a:solidFill>
                  <a:srgbClr val="1D1D20"/>
                </a:solidFill>
                <a:latin typeface="Arial"/>
                <a:cs typeface="Arial"/>
              </a:rPr>
              <a:t> Express, </a:t>
            </a:r>
            <a:r>
              <a:rPr lang="fr" sz="1300" b="0" i="0" u="none" spc="-20" baseline="0" dirty="0">
                <a:solidFill>
                  <a:srgbClr val="1D1D20"/>
                </a:solidFill>
                <a:latin typeface="Arial"/>
                <a:cs typeface="Arial"/>
              </a:rPr>
              <a:t>les entreprises</a:t>
            </a:r>
            <a:r>
              <a:rPr lang="fr" sz="1300" b="0" i="0" u="none" spc="-45" baseline="0" dirty="0">
                <a:solidFill>
                  <a:srgbClr val="1D1D20"/>
                </a:solidFill>
                <a:latin typeface="Arial"/>
                <a:cs typeface="Arial"/>
              </a:rPr>
              <a:t> peuvent</a:t>
            </a:r>
            <a:r>
              <a:rPr lang="fr" sz="1300" b="0" i="0" u="none" spc="-10" baseline="0" dirty="0">
                <a:solidFill>
                  <a:srgbClr val="1D1D20"/>
                </a:solidFill>
                <a:latin typeface="Arial"/>
                <a:cs typeface="Arial"/>
              </a:rPr>
              <a:t> créer</a:t>
            </a:r>
            <a:r>
              <a:rPr lang="fr" sz="1300" b="0" i="0" u="none" baseline="0" dirty="0">
                <a:solidFill>
                  <a:srgbClr val="1D1D20"/>
                </a:solidFill>
                <a:latin typeface="Arial"/>
                <a:cs typeface="Arial"/>
              </a:rPr>
              <a:t> du contenu marketing pour promouvoir leurs</a:t>
            </a:r>
            <a:r>
              <a:rPr lang="fr" sz="1300" b="0" i="0" u="none" spc="-10" baseline="0" dirty="0">
                <a:solidFill>
                  <a:srgbClr val="1D1D20"/>
                </a:solidFill>
                <a:latin typeface="Arial"/>
                <a:cs typeface="Arial"/>
              </a:rPr>
              <a:t> activités. </a:t>
            </a:r>
            <a:r>
              <a:rPr lang="fr" sz="1300" b="0" i="0" u="none" baseline="0" dirty="0">
                <a:solidFill>
                  <a:srgbClr val="1D1D20"/>
                </a:solidFill>
                <a:latin typeface="Arial"/>
                <a:cs typeface="Arial"/>
              </a:rPr>
              <a:t>De même, les entreprises ou les particuliers peuvent développer des ressources pour </a:t>
            </a:r>
            <a:r>
              <a:rPr lang="fr" sz="1300" dirty="0">
                <a:solidFill>
                  <a:srgbClr val="1D1D20"/>
                </a:solidFill>
                <a:latin typeface="Arial"/>
                <a:cs typeface="Arial"/>
              </a:rPr>
              <a:t>diffuser des informations, </a:t>
            </a:r>
            <a:r>
              <a:rPr lang="fr" sz="1300" b="0" i="0" u="none" baseline="0" dirty="0">
                <a:solidFill>
                  <a:srgbClr val="1D1D20"/>
                </a:solidFill>
                <a:latin typeface="Arial"/>
                <a:cs typeface="Arial"/>
              </a:rPr>
              <a:t>créer </a:t>
            </a:r>
            <a:r>
              <a:rPr lang="fr" sz="1300" b="0" i="0" u="none" spc="-35" baseline="0" dirty="0">
                <a:solidFill>
                  <a:srgbClr val="1D1D20"/>
                </a:solidFill>
                <a:latin typeface="Arial"/>
                <a:cs typeface="Arial"/>
              </a:rPr>
              <a:t>des campagnes</a:t>
            </a:r>
            <a:r>
              <a:rPr lang="fr" sz="1300" b="0" i="0" u="none" spc="-25" baseline="0" dirty="0">
                <a:solidFill>
                  <a:srgbClr val="1D1D20"/>
                </a:solidFill>
                <a:latin typeface="Arial"/>
                <a:cs typeface="Arial"/>
              </a:rPr>
              <a:t> de sensibilisation</a:t>
            </a:r>
            <a:r>
              <a:rPr lang="fr" sz="1300" b="0" i="0" u="none" spc="-20" baseline="0" dirty="0">
                <a:solidFill>
                  <a:srgbClr val="1D1D20"/>
                </a:solidFill>
                <a:latin typeface="Arial"/>
                <a:cs typeface="Arial"/>
              </a:rPr>
              <a:t> ou</a:t>
            </a:r>
            <a:r>
              <a:rPr lang="fr" sz="1300" b="0" i="0" u="none" baseline="0" dirty="0">
                <a:solidFill>
                  <a:srgbClr val="1D1D20"/>
                </a:solidFill>
                <a:latin typeface="Arial"/>
                <a:cs typeface="Arial"/>
              </a:rPr>
              <a:t> publier</a:t>
            </a:r>
            <a:r>
              <a:rPr lang="fr" sz="1300" b="0" i="0" u="none" spc="-10" baseline="0" dirty="0">
                <a:solidFill>
                  <a:srgbClr val="1D1D20"/>
                </a:solidFill>
                <a:latin typeface="Arial"/>
                <a:cs typeface="Arial"/>
              </a:rPr>
              <a:t> les résultats</a:t>
            </a:r>
            <a:r>
              <a:rPr lang="fr" sz="1300" b="0" i="0" u="none" spc="-20" baseline="0" dirty="0">
                <a:solidFill>
                  <a:srgbClr val="1D1D20"/>
                </a:solidFill>
                <a:latin typeface="Arial"/>
                <a:cs typeface="Arial"/>
              </a:rPr>
              <a:t> des projets.</a:t>
            </a:r>
            <a:r>
              <a:rPr lang="fr" sz="1300" b="0" i="0" u="none" spc="-70" baseline="0" dirty="0">
                <a:solidFill>
                  <a:srgbClr val="1D1D20"/>
                </a:solidFill>
                <a:latin typeface="Arial"/>
                <a:cs typeface="Arial"/>
              </a:rPr>
              <a:t> </a:t>
            </a:r>
            <a:r>
              <a:rPr lang="fr" sz="1300" b="0" i="0" u="none" baseline="0" dirty="0">
                <a:solidFill>
                  <a:srgbClr val="1D1D20"/>
                </a:solidFill>
                <a:latin typeface="Arial"/>
                <a:cs typeface="Arial"/>
              </a:rPr>
              <a:t>Des fonctionnalités supplémentaires</a:t>
            </a:r>
            <a:r>
              <a:rPr lang="fr" sz="1300" b="0" i="0" u="none" spc="-25" baseline="0" dirty="0">
                <a:solidFill>
                  <a:srgbClr val="1D1D20"/>
                </a:solidFill>
                <a:latin typeface="Arial"/>
                <a:cs typeface="Arial"/>
              </a:rPr>
              <a:t> de</a:t>
            </a:r>
            <a:r>
              <a:rPr lang="fr" sz="1300" b="0" i="0" u="none" baseline="0" dirty="0">
                <a:solidFill>
                  <a:srgbClr val="1D1D20"/>
                </a:solidFill>
                <a:latin typeface="Arial"/>
                <a:cs typeface="Arial"/>
              </a:rPr>
              <a:t> la</a:t>
            </a:r>
            <a:r>
              <a:rPr lang="fr" sz="1300" b="0" i="0" u="none" spc="-10" baseline="0" dirty="0">
                <a:solidFill>
                  <a:srgbClr val="1D1D20"/>
                </a:solidFill>
                <a:latin typeface="Arial"/>
                <a:cs typeface="Arial"/>
              </a:rPr>
              <a:t> plateforme</a:t>
            </a:r>
            <a:r>
              <a:rPr lang="fr" sz="1300" b="0" i="0" u="none" baseline="0" dirty="0">
                <a:solidFill>
                  <a:srgbClr val="1D1D20"/>
                </a:solidFill>
                <a:latin typeface="Arial"/>
                <a:cs typeface="Arial"/>
              </a:rPr>
              <a:t> permettent aux utilisateurs d'utiliser des modèles et des marques partagés pour assurer la cohérence du travail d'équipe et, enfin, </a:t>
            </a:r>
            <a:r>
              <a:rPr lang="fr" sz="1300" b="0" i="0" u="none" spc="-25" baseline="0" dirty="0">
                <a:solidFill>
                  <a:srgbClr val="1D1D20"/>
                </a:solidFill>
                <a:latin typeface="Arial"/>
                <a:cs typeface="Arial"/>
              </a:rPr>
              <a:t>de</a:t>
            </a:r>
            <a:r>
              <a:rPr lang="fr" sz="1300" b="0" i="0" u="none" spc="-29" baseline="0" dirty="0">
                <a:solidFill>
                  <a:srgbClr val="1D1D20"/>
                </a:solidFill>
                <a:latin typeface="Arial"/>
                <a:cs typeface="Arial"/>
              </a:rPr>
              <a:t> programmer </a:t>
            </a:r>
            <a:r>
              <a:rPr lang="fr" sz="1300" b="0" i="0" u="none" spc="-10" baseline="0" dirty="0">
                <a:solidFill>
                  <a:srgbClr val="1D1D20"/>
                </a:solidFill>
                <a:latin typeface="Arial"/>
                <a:cs typeface="Arial"/>
              </a:rPr>
              <a:t>des publications sur</a:t>
            </a:r>
            <a:r>
              <a:rPr lang="fr" sz="1300" b="0" i="0" u="none" spc="-20" baseline="0" dirty="0">
                <a:solidFill>
                  <a:srgbClr val="1D1D20"/>
                </a:solidFill>
                <a:latin typeface="Arial"/>
                <a:cs typeface="Arial"/>
              </a:rPr>
              <a:t> les réseaux</a:t>
            </a:r>
            <a:r>
              <a:rPr lang="fr" sz="1300" b="0" i="0" u="none" spc="-10" baseline="0" dirty="0">
                <a:solidFill>
                  <a:srgbClr val="1D1D20"/>
                </a:solidFill>
                <a:latin typeface="Arial"/>
                <a:cs typeface="Arial"/>
              </a:rPr>
              <a:t> sociaux.</a:t>
            </a:r>
            <a:endParaRPr lang="fr" sz="1300" dirty="0">
              <a:latin typeface="Arial"/>
              <a:cs typeface="Arial"/>
            </a:endParaRPr>
          </a:p>
        </p:txBody>
      </p:sp>
      <p:sp>
        <p:nvSpPr>
          <p:cNvPr id="10" name="object 10"/>
          <p:cNvSpPr txBox="1"/>
          <p:nvPr/>
        </p:nvSpPr>
        <p:spPr>
          <a:xfrm>
            <a:off x="3200070" y="1802732"/>
            <a:ext cx="4055439" cy="923010"/>
          </a:xfrm>
          <a:prstGeom prst="rect">
            <a:avLst/>
          </a:prstGeom>
        </p:spPr>
        <p:txBody>
          <a:bodyPr vert="horz" wrap="square" lIns="0" tIns="12065" rIns="0" bIns="0" rtlCol="0">
            <a:spAutoFit/>
          </a:bodyPr>
          <a:lstStyle/>
          <a:p>
            <a:pPr marL="12700" marR="5081" rtl="0">
              <a:lnSpc>
                <a:spcPct val="153800"/>
              </a:lnSpc>
              <a:spcBef>
                <a:spcPts val="95"/>
              </a:spcBef>
            </a:pPr>
            <a:r>
              <a:rPr lang="fr" sz="1300" b="0" i="0" u="none" baseline="0">
                <a:solidFill>
                  <a:srgbClr val="00AA8C"/>
                </a:solidFill>
                <a:latin typeface="Arial"/>
                <a:cs typeface="Arial"/>
              </a:rPr>
              <a:t>Le type</a:t>
            </a:r>
            <a:r>
              <a:rPr lang="fr" sz="1300" b="0" i="0" u="none" spc="-29" baseline="0">
                <a:solidFill>
                  <a:srgbClr val="00AA8C"/>
                </a:solidFill>
                <a:latin typeface="Arial"/>
                <a:cs typeface="Arial"/>
              </a:rPr>
              <a:t> d'outil :</a:t>
            </a:r>
            <a:r>
              <a:rPr lang="fr" sz="1300" b="0" i="0" u="none" spc="-65" baseline="0">
                <a:solidFill>
                  <a:srgbClr val="00AA8C"/>
                </a:solidFill>
                <a:latin typeface="Arial"/>
                <a:cs typeface="Arial"/>
              </a:rPr>
              <a:t> </a:t>
            </a:r>
            <a:r>
              <a:rPr lang="fr" sz="1300" b="0" i="0" u="none" baseline="0">
                <a:solidFill>
                  <a:srgbClr val="1D1D20"/>
                </a:solidFill>
                <a:latin typeface="Arial"/>
                <a:cs typeface="Arial"/>
              </a:rPr>
              <a:t>En ligne / </a:t>
            </a:r>
            <a:r>
              <a:rPr lang="fr" sz="1300" b="0" i="0" u="none" spc="-20" baseline="0">
                <a:solidFill>
                  <a:srgbClr val="1D1D20"/>
                </a:solidFill>
                <a:latin typeface="Arial"/>
                <a:cs typeface="Arial"/>
              </a:rPr>
              <a:t>Outils </a:t>
            </a:r>
            <a:r>
              <a:rPr lang="fr" sz="1300" b="0" i="0" u="none" spc="-10" baseline="0">
                <a:solidFill>
                  <a:srgbClr val="1D1D20"/>
                </a:solidFill>
                <a:latin typeface="Arial"/>
                <a:cs typeface="Arial"/>
              </a:rPr>
              <a:t>de création</a:t>
            </a:r>
            <a:r>
              <a:rPr lang="fr" sz="1300" b="0" i="0" u="none" spc="-25" baseline="0">
                <a:solidFill>
                  <a:srgbClr val="1D1D20"/>
                </a:solidFill>
                <a:latin typeface="Arial"/>
                <a:cs typeface="Arial"/>
              </a:rPr>
              <a:t> et</a:t>
            </a:r>
            <a:r>
              <a:rPr lang="fr" sz="1300" b="0" i="0" u="none" spc="-35" baseline="0">
                <a:solidFill>
                  <a:srgbClr val="1D1D20"/>
                </a:solidFill>
                <a:latin typeface="Arial"/>
                <a:cs typeface="Arial"/>
              </a:rPr>
              <a:t> de conception</a:t>
            </a:r>
            <a:r>
              <a:rPr lang="fr" sz="1300" b="0" i="0" u="none" spc="-20" baseline="0">
                <a:solidFill>
                  <a:srgbClr val="1D1D20"/>
                </a:solidFill>
                <a:latin typeface="Arial"/>
                <a:cs typeface="Arial"/>
              </a:rPr>
              <a:t> de contenu</a:t>
            </a:r>
            <a:endParaRPr lang="fr" sz="1300" spc="-20" dirty="0">
              <a:solidFill>
                <a:srgbClr val="1D1D20"/>
              </a:solidFill>
              <a:latin typeface="Arial"/>
              <a:cs typeface="Arial"/>
            </a:endParaRPr>
          </a:p>
          <a:p>
            <a:pPr marL="12700" marR="5081" rtl="0">
              <a:lnSpc>
                <a:spcPct val="153800"/>
              </a:lnSpc>
              <a:spcBef>
                <a:spcPts val="95"/>
              </a:spcBef>
            </a:pPr>
            <a:r>
              <a:rPr lang="fr" sz="1300" b="0" i="0" u="none" spc="-20" baseline="0">
                <a:solidFill>
                  <a:srgbClr val="00AA8C"/>
                </a:solidFill>
                <a:latin typeface="Arial"/>
                <a:cs typeface="Arial"/>
              </a:rPr>
              <a:t>Utile pour : </a:t>
            </a:r>
            <a:r>
              <a:rPr lang="fr" sz="1300" b="0" i="0" u="none" spc="-20" baseline="0">
                <a:solidFill>
                  <a:srgbClr val="1D1D20"/>
                </a:solidFill>
                <a:latin typeface="Arial"/>
                <a:cs typeface="Arial"/>
              </a:rPr>
              <a:t>La conception graphique à faible coût</a:t>
            </a:r>
          </a:p>
          <a:p>
            <a:pPr marL="12700" marR="5081" rtl="0">
              <a:lnSpc>
                <a:spcPct val="153800"/>
              </a:lnSpc>
              <a:spcBef>
                <a:spcPts val="95"/>
              </a:spcBef>
            </a:pPr>
            <a:r>
              <a:rPr lang="fr" sz="1300" b="0" i="0" u="none" spc="-20" baseline="0">
                <a:solidFill>
                  <a:srgbClr val="00AA8C"/>
                </a:solidFill>
                <a:latin typeface="Arial"/>
                <a:cs typeface="Arial"/>
              </a:rPr>
              <a:t>Website: </a:t>
            </a:r>
            <a:r>
              <a:rPr lang="fr" sz="1300" b="0" i="0" u="none" spc="-20" baseline="0">
                <a:solidFill>
                  <a:schemeClr val="tx1"/>
                </a:solidFill>
                <a:latin typeface="Arial"/>
                <a:cs typeface="Arial"/>
                <a:hlinkClick r:id="rId5">
                  <a:extLst>
                    <a:ext uri="{A12FA001-AC4F-418D-AE19-62706E023703}">
                      <ahyp:hlinkClr xmlns:ahyp="http://schemas.microsoft.com/office/drawing/2018/hyperlinkcolor" val="tx"/>
                    </a:ext>
                  </a:extLst>
                </a:hlinkClick>
              </a:rPr>
              <a:t>https://www.adobe.com/express/</a:t>
            </a:r>
            <a:endParaRPr lang="fr" sz="1300" dirty="0">
              <a:solidFill>
                <a:schemeClr val="tx1"/>
              </a:solidFill>
              <a:latin typeface="Arial"/>
              <a:cs typeface="Arial"/>
            </a:endParaRPr>
          </a:p>
        </p:txBody>
      </p:sp>
      <p:sp>
        <p:nvSpPr>
          <p:cNvPr id="11" name="Slide Number Placeholder 10">
            <a:extLst>
              <a:ext uri="{FF2B5EF4-FFF2-40B4-BE49-F238E27FC236}">
                <a16:creationId xmlns:a16="http://schemas.microsoft.com/office/drawing/2014/main" id="{CA921094-CC18-D44D-8CCB-CEA69DF1AAB8}"/>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26</a:t>
            </a:fld>
            <a:endParaRPr lang="fr" spc="10"/>
          </a:p>
        </p:txBody>
      </p:sp>
      <p:pic>
        <p:nvPicPr>
          <p:cNvPr id="12" name="Picture 2" descr="European Youth Roots">
            <a:extLst>
              <a:ext uri="{FF2B5EF4-FFF2-40B4-BE49-F238E27FC236}">
                <a16:creationId xmlns:a16="http://schemas.microsoft.com/office/drawing/2014/main" id="{ABC593A7-5240-0A42-8311-85C02F8F6741}"/>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rotWithShape="1">
          <a:blip r:embed="rId2" cstate="hqprint">
            <a:extLst>
              <a:ext uri="{28A0092B-C50C-407E-A947-70E740481C1C}">
                <a14:useLocalDpi xmlns:a14="http://schemas.microsoft.com/office/drawing/2010/main"/>
              </a:ext>
            </a:extLst>
          </a:blip>
          <a:srcRect/>
          <a:stretch/>
        </p:blipFill>
        <p:spPr>
          <a:xfrm>
            <a:off x="885825" y="1438006"/>
            <a:ext cx="5029199" cy="3261410"/>
          </a:xfrm>
          <a:prstGeom prst="rect">
            <a:avLst/>
          </a:prstGeom>
        </p:spPr>
      </p:pic>
      <p:sp>
        <p:nvSpPr>
          <p:cNvPr id="5" name="object 5"/>
          <p:cNvSpPr txBox="1"/>
          <p:nvPr/>
        </p:nvSpPr>
        <p:spPr>
          <a:xfrm>
            <a:off x="361948" y="990590"/>
            <a:ext cx="7191376" cy="359073"/>
          </a:xfrm>
          <a:prstGeom prst="rect">
            <a:avLst/>
          </a:prstGeom>
          <a:solidFill>
            <a:srgbClr val="FAFAF9"/>
          </a:solidFill>
        </p:spPr>
        <p:txBody>
          <a:bodyPr vert="horz" wrap="square" lIns="0" tIns="0" rIns="0" bIns="0" rtlCol="0">
            <a:spAutoFit/>
          </a:bodyPr>
          <a:lstStyle/>
          <a:p>
            <a:pPr rtl="0">
              <a:lnSpc>
                <a:spcPts val="1385"/>
              </a:lnSpc>
            </a:pPr>
            <a:r>
              <a:rPr lang="fr" sz="1300" b="0" i="0" u="none" spc="-10" baseline="0">
                <a:solidFill>
                  <a:srgbClr val="1D1D20"/>
                </a:solidFill>
                <a:latin typeface="Arial"/>
                <a:cs typeface="Arial"/>
              </a:rPr>
              <a:t>Apprenez</a:t>
            </a:r>
            <a:r>
              <a:rPr lang="fr" sz="1300" b="0" i="0" u="none" baseline="0">
                <a:solidFill>
                  <a:srgbClr val="1D1D20"/>
                </a:solidFill>
                <a:latin typeface="Arial"/>
                <a:cs typeface="Arial"/>
              </a:rPr>
              <a:t> à</a:t>
            </a:r>
            <a:r>
              <a:rPr lang="fr" sz="1300" b="0" i="0" u="none" spc="-45" baseline="0">
                <a:solidFill>
                  <a:srgbClr val="1D1D20"/>
                </a:solidFill>
                <a:latin typeface="Arial"/>
                <a:cs typeface="Arial"/>
              </a:rPr>
              <a:t> utiliser</a:t>
            </a:r>
            <a:r>
              <a:rPr lang="fr" sz="1300" b="0" i="0" u="none" spc="-60" baseline="0">
                <a:solidFill>
                  <a:srgbClr val="1D1D20"/>
                </a:solidFill>
                <a:latin typeface="Arial"/>
                <a:cs typeface="Arial"/>
              </a:rPr>
              <a:t> Adobe</a:t>
            </a:r>
            <a:r>
              <a:rPr lang="fr" sz="1300" b="0" i="0" u="none" spc="-35" baseline="0">
                <a:solidFill>
                  <a:srgbClr val="1D1D20"/>
                </a:solidFill>
                <a:latin typeface="Arial"/>
                <a:cs typeface="Arial"/>
              </a:rPr>
              <a:t> Express</a:t>
            </a:r>
            <a:r>
              <a:rPr lang="fr" sz="1300" b="0" i="0" u="none" spc="-40" baseline="0">
                <a:solidFill>
                  <a:srgbClr val="1D1D20"/>
                </a:solidFill>
                <a:latin typeface="Arial"/>
                <a:cs typeface="Arial"/>
              </a:rPr>
              <a:t> en accédant</a:t>
            </a:r>
            <a:r>
              <a:rPr lang="fr" sz="1300" b="0" i="0" u="none" baseline="0">
                <a:solidFill>
                  <a:srgbClr val="1D1D20"/>
                </a:solidFill>
                <a:latin typeface="Arial"/>
                <a:cs typeface="Arial"/>
              </a:rPr>
              <a:t> aux tutoriels</a:t>
            </a:r>
            <a:r>
              <a:rPr lang="fr" sz="1300" b="0" i="0" u="none" spc="-10" baseline="0">
                <a:solidFill>
                  <a:srgbClr val="1D1D20"/>
                </a:solidFill>
                <a:latin typeface="Arial"/>
                <a:cs typeface="Arial"/>
              </a:rPr>
              <a:t> suivants : </a:t>
            </a:r>
            <a:r>
              <a:rPr lang="fr" sz="1300" b="0" i="0" u="none" spc="-10" baseline="0">
                <a:solidFill>
                  <a:schemeClr val="tx1"/>
                </a:solidFill>
                <a:latin typeface="Arial"/>
                <a:cs typeface="Arial"/>
                <a:hlinkClick r:id="rId3">
                  <a:extLst>
                    <a:ext uri="{A12FA001-AC4F-418D-AE19-62706E023703}">
                      <ahyp:hlinkClr xmlns:ahyp="http://schemas.microsoft.com/office/drawing/2018/hyperlinkcolor" val="tx"/>
                    </a:ext>
                  </a:extLst>
                </a:hlinkClick>
              </a:rPr>
              <a:t>https://www.adobe.com/express/learn/tutorials  </a:t>
            </a:r>
            <a:endParaRPr lang="fr" sz="1300" dirty="0">
              <a:solidFill>
                <a:schemeClr val="tx1"/>
              </a:solidFill>
              <a:latin typeface="Arial"/>
              <a:cs typeface="Arial"/>
            </a:endParaRPr>
          </a:p>
        </p:txBody>
      </p:sp>
      <p:sp>
        <p:nvSpPr>
          <p:cNvPr id="7" name="object 7"/>
          <p:cNvSpPr txBox="1"/>
          <p:nvPr/>
        </p:nvSpPr>
        <p:spPr>
          <a:xfrm>
            <a:off x="1216024" y="4768849"/>
            <a:ext cx="2301240" cy="174535"/>
          </a:xfrm>
          <a:prstGeom prst="rect">
            <a:avLst/>
          </a:prstGeom>
        </p:spPr>
        <p:txBody>
          <a:bodyPr vert="horz" wrap="square" lIns="0" tIns="12700" rIns="0" bIns="0" rtlCol="0">
            <a:spAutoFit/>
          </a:bodyPr>
          <a:lstStyle/>
          <a:p>
            <a:pPr marL="12700" rtl="0">
              <a:spcBef>
                <a:spcPts val="100"/>
              </a:spcBef>
            </a:pPr>
            <a:r>
              <a:rPr lang="fr" sz="1051" b="0" i="0" u="none" spc="-25" baseline="0">
                <a:solidFill>
                  <a:srgbClr val="17A29A"/>
                </a:solidFill>
                <a:latin typeface="Microsoft Sans Serif"/>
                <a:cs typeface="Microsoft Sans Serif"/>
              </a:rPr>
              <a:t>Image </a:t>
            </a:r>
            <a:r>
              <a:rPr lang="fr" sz="1051" b="0" i="0" u="none" spc="-65" baseline="0">
                <a:solidFill>
                  <a:srgbClr val="17A29A"/>
                </a:solidFill>
                <a:latin typeface="Microsoft Sans Serif"/>
                <a:cs typeface="Microsoft Sans Serif"/>
              </a:rPr>
              <a:t>7.</a:t>
            </a:r>
            <a:r>
              <a:rPr lang="fr" sz="1051" b="0" i="0" u="none" spc="-40" baseline="0">
                <a:solidFill>
                  <a:srgbClr val="17A29A"/>
                </a:solidFill>
                <a:latin typeface="Microsoft Sans Serif"/>
                <a:cs typeface="Microsoft Sans Serif"/>
              </a:rPr>
              <a:t> </a:t>
            </a:r>
            <a:r>
              <a:rPr lang="fr" sz="1051" b="0" i="0" u="none" spc="-45" baseline="0">
                <a:solidFill>
                  <a:srgbClr val="17A29A"/>
                </a:solidFill>
                <a:latin typeface="Microsoft Sans Serif"/>
                <a:cs typeface="Microsoft Sans Serif"/>
              </a:rPr>
              <a:t>Tutoriels</a:t>
            </a:r>
            <a:r>
              <a:rPr lang="fr" sz="1051" b="0" i="0" u="none" spc="-10" baseline="0">
                <a:solidFill>
                  <a:srgbClr val="17A29A"/>
                </a:solidFill>
                <a:latin typeface="Microsoft Sans Serif"/>
                <a:cs typeface="Microsoft Sans Serif"/>
              </a:rPr>
              <a:t> Adobe</a:t>
            </a:r>
            <a:r>
              <a:rPr lang="fr" sz="1051" b="0" i="0" u="none" spc="-20" baseline="0">
                <a:solidFill>
                  <a:srgbClr val="17A29A"/>
                </a:solidFill>
                <a:latin typeface="Microsoft Sans Serif"/>
                <a:cs typeface="Microsoft Sans Serif"/>
              </a:rPr>
              <a:t> (Adobe, 2022)</a:t>
            </a:r>
            <a:endParaRPr lang="fr" sz="1051" dirty="0">
              <a:latin typeface="Microsoft Sans Serif"/>
              <a:cs typeface="Microsoft Sans Serif"/>
            </a:endParaRPr>
          </a:p>
        </p:txBody>
      </p:sp>
      <p:sp>
        <p:nvSpPr>
          <p:cNvPr id="6" name="Slide Number Placeholder 5">
            <a:extLst>
              <a:ext uri="{FF2B5EF4-FFF2-40B4-BE49-F238E27FC236}">
                <a16:creationId xmlns:a16="http://schemas.microsoft.com/office/drawing/2014/main" id="{6A9CA380-4CB1-924D-A70F-0CC8E2E86E4B}"/>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27</a:t>
            </a:fld>
            <a:endParaRPr lang="fr" spc="10"/>
          </a:p>
        </p:txBody>
      </p:sp>
      <p:pic>
        <p:nvPicPr>
          <p:cNvPr id="8" name="Picture 2" descr="European Youth Roots">
            <a:extLst>
              <a:ext uri="{FF2B5EF4-FFF2-40B4-BE49-F238E27FC236}">
                <a16:creationId xmlns:a16="http://schemas.microsoft.com/office/drawing/2014/main" id="{6DAD46AC-75F1-774A-94CE-3CEB5CDDB9B6}"/>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457949" y="9486899"/>
            <a:ext cx="695325" cy="457199"/>
          </a:xfrm>
          <a:prstGeom prst="rect">
            <a:avLst/>
          </a:prstGeom>
        </p:spPr>
      </p:pic>
      <p:sp>
        <p:nvSpPr>
          <p:cNvPr id="3" name="object 3"/>
          <p:cNvSpPr txBox="1"/>
          <p:nvPr/>
        </p:nvSpPr>
        <p:spPr>
          <a:xfrm>
            <a:off x="701675" y="8760461"/>
            <a:ext cx="6409562" cy="313547"/>
          </a:xfrm>
          <a:prstGeom prst="rect">
            <a:avLst/>
          </a:prstGeom>
        </p:spPr>
        <p:txBody>
          <a:bodyPr vert="horz" wrap="square" lIns="0" tIns="31115" rIns="0" bIns="0" rtlCol="0">
            <a:spAutoFit/>
          </a:bodyPr>
          <a:lstStyle/>
          <a:p>
            <a:pPr marL="12700" marR="5081" rtl="0">
              <a:lnSpc>
                <a:spcPts val="1130"/>
              </a:lnSpc>
              <a:spcBef>
                <a:spcPts val="245"/>
              </a:spcBef>
            </a:pPr>
            <a:r>
              <a:rPr lang="fr" sz="1051" b="0" i="0" u="none" spc="-25" baseline="0">
                <a:solidFill>
                  <a:srgbClr val="17A29A"/>
                </a:solidFill>
                <a:latin typeface="Microsoft Sans Serif"/>
                <a:cs typeface="Microsoft Sans Serif"/>
              </a:rPr>
              <a:t>Image </a:t>
            </a:r>
            <a:r>
              <a:rPr lang="fr" sz="1051" b="0" i="0" u="none" spc="-29" baseline="0">
                <a:solidFill>
                  <a:srgbClr val="17A29A"/>
                </a:solidFill>
                <a:latin typeface="Microsoft Sans Serif"/>
                <a:cs typeface="Microsoft Sans Serif"/>
              </a:rPr>
              <a:t>9.</a:t>
            </a:r>
            <a:r>
              <a:rPr lang="fr" sz="1051" b="0" i="0" u="none" spc="-40" baseline="0">
                <a:solidFill>
                  <a:srgbClr val="17A29A"/>
                </a:solidFill>
                <a:latin typeface="Microsoft Sans Serif"/>
                <a:cs typeface="Microsoft Sans Serif"/>
              </a:rPr>
              <a:t> </a:t>
            </a:r>
            <a:r>
              <a:rPr lang="fr" sz="1051" b="0" i="0" u="none" spc="-60" baseline="0">
                <a:solidFill>
                  <a:srgbClr val="17A29A"/>
                </a:solidFill>
                <a:latin typeface="Microsoft Sans Serif"/>
                <a:cs typeface="Microsoft Sans Serif"/>
              </a:rPr>
              <a:t>Canva</a:t>
            </a:r>
            <a:r>
              <a:rPr lang="fr" sz="1051" b="0" i="0" u="none" spc="-29" baseline="0">
                <a:solidFill>
                  <a:srgbClr val="17A29A"/>
                </a:solidFill>
                <a:latin typeface="Microsoft Sans Serif"/>
                <a:cs typeface="Microsoft Sans Serif"/>
              </a:rPr>
              <a:t> Designer : </a:t>
            </a:r>
            <a:r>
              <a:rPr lang="fr" sz="1051" b="0" i="0" u="none" baseline="0">
                <a:solidFill>
                  <a:srgbClr val="17A29A"/>
                </a:solidFill>
                <a:latin typeface="Microsoft Sans Serif"/>
                <a:cs typeface="Microsoft Sans Serif"/>
              </a:rPr>
              <a:t>affichage </a:t>
            </a:r>
            <a:r>
              <a:rPr lang="fr" sz="1051" b="0" i="0" u="none" spc="-60" baseline="0">
                <a:solidFill>
                  <a:srgbClr val="17A29A"/>
                </a:solidFill>
                <a:latin typeface="Microsoft Sans Serif"/>
                <a:cs typeface="Microsoft Sans Serif"/>
              </a:rPr>
              <a:t>d'animations</a:t>
            </a:r>
            <a:r>
              <a:rPr lang="fr" sz="1051" b="0" i="0" u="none" spc="-10" baseline="0">
                <a:solidFill>
                  <a:srgbClr val="17A29A"/>
                </a:solidFill>
                <a:latin typeface="Microsoft Sans Serif"/>
                <a:cs typeface="Microsoft Sans Serif"/>
              </a:rPr>
              <a:t> de pages</a:t>
            </a:r>
            <a:r>
              <a:rPr lang="fr" sz="1051" b="0" i="0" u="none" baseline="0">
                <a:solidFill>
                  <a:srgbClr val="17A29A"/>
                </a:solidFill>
                <a:latin typeface="Microsoft Sans Serif"/>
                <a:cs typeface="Microsoft Sans Serif"/>
              </a:rPr>
              <a:t> pouvant</a:t>
            </a:r>
            <a:r>
              <a:rPr lang="fr" sz="1051" b="0" i="0" u="none" spc="-60" baseline="0">
                <a:solidFill>
                  <a:srgbClr val="17A29A"/>
                </a:solidFill>
                <a:latin typeface="Microsoft Sans Serif"/>
                <a:cs typeface="Microsoft Sans Serif"/>
              </a:rPr>
              <a:t> être</a:t>
            </a:r>
            <a:r>
              <a:rPr lang="fr" sz="1051" b="0" i="0" u="none" spc="-80" baseline="0">
                <a:solidFill>
                  <a:srgbClr val="17A29A"/>
                </a:solidFill>
                <a:latin typeface="Microsoft Sans Serif"/>
                <a:cs typeface="Microsoft Sans Serif"/>
              </a:rPr>
              <a:t> déposées</a:t>
            </a:r>
            <a:r>
              <a:rPr lang="fr" sz="1051" b="0" i="0" u="none" baseline="0">
                <a:solidFill>
                  <a:srgbClr val="17A29A"/>
                </a:solidFill>
                <a:latin typeface="Microsoft Sans Serif"/>
                <a:cs typeface="Microsoft Sans Serif"/>
              </a:rPr>
              <a:t> sur</a:t>
            </a:r>
            <a:r>
              <a:rPr lang="fr" sz="1051" b="0" i="0" u="none" spc="-10" baseline="0">
                <a:solidFill>
                  <a:srgbClr val="17A29A"/>
                </a:solidFill>
                <a:latin typeface="Microsoft Sans Serif"/>
                <a:cs typeface="Microsoft Sans Serif"/>
              </a:rPr>
              <a:t> la</a:t>
            </a:r>
            <a:r>
              <a:rPr lang="fr" sz="1051" b="0" i="0" u="none" spc="-20" baseline="0">
                <a:solidFill>
                  <a:srgbClr val="17A29A"/>
                </a:solidFill>
                <a:latin typeface="Microsoft Sans Serif"/>
                <a:cs typeface="Microsoft Sans Serif"/>
              </a:rPr>
              <a:t> page</a:t>
            </a:r>
            <a:r>
              <a:rPr lang="fr" sz="1051" b="0" i="0" u="none" spc="-40" baseline="0">
                <a:solidFill>
                  <a:srgbClr val="17A29A"/>
                </a:solidFill>
                <a:latin typeface="Microsoft Sans Serif"/>
                <a:cs typeface="Microsoft Sans Serif"/>
              </a:rPr>
              <a:t>, </a:t>
            </a:r>
            <a:r>
              <a:rPr lang="fr" sz="1051" b="0" i="0" u="none" baseline="0">
                <a:solidFill>
                  <a:srgbClr val="17A29A"/>
                </a:solidFill>
                <a:latin typeface="Microsoft Sans Serif"/>
                <a:cs typeface="Microsoft Sans Serif"/>
              </a:rPr>
              <a:t>avec</a:t>
            </a:r>
            <a:r>
              <a:rPr lang="fr" sz="1051" b="0" i="0" u="none" spc="-56" baseline="0">
                <a:solidFill>
                  <a:srgbClr val="17A29A"/>
                </a:solidFill>
                <a:latin typeface="Microsoft Sans Serif"/>
                <a:cs typeface="Microsoft Sans Serif"/>
              </a:rPr>
              <a:t> un</a:t>
            </a:r>
            <a:r>
              <a:rPr lang="fr" sz="1051" b="0" i="0" u="none" baseline="0">
                <a:solidFill>
                  <a:srgbClr val="17A29A"/>
                </a:solidFill>
                <a:latin typeface="Microsoft Sans Serif"/>
                <a:cs typeface="Microsoft Sans Serif"/>
              </a:rPr>
              <a:t> modèle</a:t>
            </a:r>
            <a:r>
              <a:rPr lang="fr" sz="1051" b="0" i="0" u="none" spc="-10" baseline="0">
                <a:solidFill>
                  <a:srgbClr val="17A29A"/>
                </a:solidFill>
                <a:latin typeface="Microsoft Sans Serif"/>
                <a:cs typeface="Microsoft Sans Serif"/>
              </a:rPr>
              <a:t> de</a:t>
            </a:r>
            <a:r>
              <a:rPr lang="fr" sz="1051" b="0" i="0" u="none" baseline="0">
                <a:solidFill>
                  <a:srgbClr val="17A29A"/>
                </a:solidFill>
                <a:latin typeface="Microsoft Sans Serif"/>
                <a:cs typeface="Microsoft Sans Serif"/>
              </a:rPr>
              <a:t> présentation</a:t>
            </a:r>
            <a:r>
              <a:rPr lang="fr" sz="1051" b="0" i="0" u="none" spc="-35" baseline="0">
                <a:solidFill>
                  <a:srgbClr val="17A29A"/>
                </a:solidFill>
                <a:latin typeface="Microsoft Sans Serif"/>
                <a:cs typeface="Microsoft Sans Serif"/>
              </a:rPr>
              <a:t> avec</a:t>
            </a:r>
            <a:r>
              <a:rPr lang="fr" sz="1051" b="0" i="0" u="none" baseline="0">
                <a:solidFill>
                  <a:srgbClr val="17A29A"/>
                </a:solidFill>
                <a:latin typeface="Microsoft Sans Serif"/>
                <a:cs typeface="Microsoft Sans Serif"/>
              </a:rPr>
              <a:t> texte, </a:t>
            </a:r>
            <a:r>
              <a:rPr lang="fr" sz="1051" b="0" i="0" u="none" spc="-20" baseline="0">
                <a:solidFill>
                  <a:srgbClr val="17A29A"/>
                </a:solidFill>
                <a:latin typeface="Microsoft Sans Serif"/>
                <a:cs typeface="Microsoft Sans Serif"/>
              </a:rPr>
              <a:t>couleurs et </a:t>
            </a:r>
            <a:r>
              <a:rPr lang="fr" sz="1051" b="0" i="0" u="none" spc="-50" baseline="0">
                <a:solidFill>
                  <a:srgbClr val="17A29A"/>
                </a:solidFill>
                <a:latin typeface="Microsoft Sans Serif"/>
                <a:cs typeface="Microsoft Sans Serif"/>
              </a:rPr>
              <a:t>images</a:t>
            </a:r>
            <a:r>
              <a:rPr lang="fr" sz="1051" b="0" i="0" u="none" baseline="0">
                <a:solidFill>
                  <a:srgbClr val="17A29A"/>
                </a:solidFill>
                <a:latin typeface="Microsoft Sans Serif"/>
                <a:cs typeface="Microsoft Sans Serif"/>
              </a:rPr>
              <a:t> personnalisables</a:t>
            </a:r>
            <a:r>
              <a:rPr lang="fr" sz="1051" b="0" i="0" u="none" spc="-20" baseline="0">
                <a:solidFill>
                  <a:srgbClr val="17A29A"/>
                </a:solidFill>
                <a:latin typeface="Microsoft Sans Serif"/>
                <a:cs typeface="Microsoft Sans Serif"/>
              </a:rPr>
              <a:t> au</a:t>
            </a:r>
            <a:r>
              <a:rPr lang="fr" sz="1051" b="0" i="0" u="none" spc="-10" baseline="0">
                <a:solidFill>
                  <a:srgbClr val="17A29A"/>
                </a:solidFill>
                <a:latin typeface="Microsoft Sans Serif"/>
                <a:cs typeface="Microsoft Sans Serif"/>
              </a:rPr>
              <a:t> centre</a:t>
            </a:r>
            <a:r>
              <a:rPr lang="fr" sz="1051" b="0" i="0" u="none" baseline="0">
                <a:solidFill>
                  <a:srgbClr val="17A29A"/>
                </a:solidFill>
                <a:latin typeface="Microsoft Sans Serif"/>
                <a:cs typeface="Microsoft Sans Serif"/>
              </a:rPr>
              <a:t> de</a:t>
            </a:r>
            <a:r>
              <a:rPr lang="fr" sz="1051" b="0" i="0" u="none" spc="-20" baseline="0">
                <a:solidFill>
                  <a:srgbClr val="17A29A"/>
                </a:solidFill>
                <a:latin typeface="Microsoft Sans Serif"/>
                <a:cs typeface="Microsoft Sans Serif"/>
              </a:rPr>
              <a:t> l</a:t>
            </a:r>
            <a:r>
              <a:rPr lang="fr" sz="1051" b="0" i="0" u="none" spc="-35" baseline="0">
                <a:solidFill>
                  <a:srgbClr val="17A29A"/>
                </a:solidFill>
                <a:latin typeface="Microsoft Sans Serif"/>
                <a:cs typeface="Microsoft Sans Serif"/>
              </a:rPr>
              <a:t>'écran</a:t>
            </a:r>
            <a:r>
              <a:rPr lang="fr" sz="1051" b="0" i="0" u="none" spc="-29" baseline="0">
                <a:solidFill>
                  <a:srgbClr val="17A29A"/>
                </a:solidFill>
                <a:latin typeface="Microsoft Sans Serif"/>
                <a:cs typeface="Microsoft Sans Serif"/>
              </a:rPr>
              <a:t> (Canva,</a:t>
            </a:r>
            <a:r>
              <a:rPr lang="fr" sz="1051" b="0" i="0" u="none" spc="-10" baseline="0">
                <a:solidFill>
                  <a:srgbClr val="17A29A"/>
                </a:solidFill>
                <a:latin typeface="Microsoft Sans Serif"/>
                <a:cs typeface="Microsoft Sans Serif"/>
              </a:rPr>
              <a:t> 2022).</a:t>
            </a:r>
            <a:endParaRPr lang="fr" sz="1051" dirty="0">
              <a:latin typeface="Microsoft Sans Serif"/>
              <a:cs typeface="Microsoft Sans Serif"/>
            </a:endParaRPr>
          </a:p>
        </p:txBody>
      </p:sp>
      <p:pic>
        <p:nvPicPr>
          <p:cNvPr id="4" name="object 4"/>
          <p:cNvPicPr/>
          <p:nvPr/>
        </p:nvPicPr>
        <p:blipFill>
          <a:blip r:embed="rId3" cstate="print"/>
          <a:stretch>
            <a:fillRect/>
          </a:stretch>
        </p:blipFill>
        <p:spPr>
          <a:xfrm>
            <a:off x="428625" y="1532729"/>
            <a:ext cx="6496049" cy="1960519"/>
          </a:xfrm>
          <a:prstGeom prst="rect">
            <a:avLst/>
          </a:prstGeom>
        </p:spPr>
      </p:pic>
      <p:sp>
        <p:nvSpPr>
          <p:cNvPr id="5" name="object 5"/>
          <p:cNvSpPr txBox="1"/>
          <p:nvPr/>
        </p:nvSpPr>
        <p:spPr>
          <a:xfrm>
            <a:off x="411987" y="4964025"/>
            <a:ext cx="6699249" cy="1206099"/>
          </a:xfrm>
          <a:prstGeom prst="rect">
            <a:avLst/>
          </a:prstGeom>
        </p:spPr>
        <p:txBody>
          <a:bodyPr vert="horz" wrap="square" lIns="0" tIns="12700" rIns="0" bIns="0" rtlCol="0">
            <a:spAutoFit/>
          </a:bodyPr>
          <a:lstStyle/>
          <a:p>
            <a:pPr marL="21590" marR="5081" algn="just" rtl="0">
              <a:lnSpc>
                <a:spcPct val="153800"/>
              </a:lnSpc>
            </a:pPr>
            <a:r>
              <a:rPr lang="fr" sz="1300" b="0" i="0" u="none" baseline="0" dirty="0">
                <a:solidFill>
                  <a:srgbClr val="1D1D20"/>
                </a:solidFill>
                <a:latin typeface="Arial"/>
                <a:cs typeface="Arial"/>
              </a:rPr>
              <a:t>Canva est un programme de conception en ligne de type glisser-déposer, avec des options gratuites et premium, qui vous permet de donner vie à vos conceptions en quelques minutes. Ce programme en ligne permet aux personnes n'ayant pas de formation en design de créer des graphiques, des modèles et des couvertures attrayants et de haute qualité pour réseaux sociaux.</a:t>
            </a:r>
            <a:endParaRPr lang="fr" sz="1300" dirty="0">
              <a:latin typeface="Arial"/>
              <a:cs typeface="Arial"/>
            </a:endParaRPr>
          </a:p>
        </p:txBody>
      </p:sp>
      <p:pic>
        <p:nvPicPr>
          <p:cNvPr id="6" name="object 6"/>
          <p:cNvPicPr/>
          <p:nvPr/>
        </p:nvPicPr>
        <p:blipFill>
          <a:blip r:embed="rId4" cstate="print"/>
          <a:stretch>
            <a:fillRect/>
          </a:stretch>
        </p:blipFill>
        <p:spPr>
          <a:xfrm>
            <a:off x="1438275" y="6483395"/>
            <a:ext cx="4533899" cy="2095499"/>
          </a:xfrm>
          <a:prstGeom prst="rect">
            <a:avLst/>
          </a:prstGeom>
        </p:spPr>
      </p:pic>
      <p:sp>
        <p:nvSpPr>
          <p:cNvPr id="7" name="object 7"/>
          <p:cNvSpPr txBox="1">
            <a:spLocks noGrp="1"/>
          </p:cNvSpPr>
          <p:nvPr>
            <p:ph type="title"/>
          </p:nvPr>
        </p:nvSpPr>
        <p:spPr>
          <a:xfrm>
            <a:off x="492125" y="1044575"/>
            <a:ext cx="946150" cy="359073"/>
          </a:xfrm>
          <a:prstGeom prst="rect">
            <a:avLst/>
          </a:prstGeom>
        </p:spPr>
        <p:txBody>
          <a:bodyPr vert="horz" wrap="square" lIns="0" tIns="12700" rIns="0" bIns="0" rtlCol="0">
            <a:spAutoFit/>
          </a:bodyPr>
          <a:lstStyle/>
          <a:p>
            <a:pPr marL="12700" algn="l" rtl="0">
              <a:spcBef>
                <a:spcPts val="100"/>
              </a:spcBef>
            </a:pPr>
            <a:r>
              <a:rPr lang="fr" sz="2250" b="0" i="0" u="none" spc="-110" baseline="0"/>
              <a:t>Canva</a:t>
            </a:r>
            <a:endParaRPr lang="fr" sz="2250"/>
          </a:p>
        </p:txBody>
      </p:sp>
      <p:sp>
        <p:nvSpPr>
          <p:cNvPr id="10" name="TextBox 9">
            <a:extLst>
              <a:ext uri="{FF2B5EF4-FFF2-40B4-BE49-F238E27FC236}">
                <a16:creationId xmlns:a16="http://schemas.microsoft.com/office/drawing/2014/main" id="{59C2455D-784F-BE08-ED41-8D60A90C3159}"/>
              </a:ext>
            </a:extLst>
          </p:cNvPr>
          <p:cNvSpPr txBox="1"/>
          <p:nvPr/>
        </p:nvSpPr>
        <p:spPr>
          <a:xfrm>
            <a:off x="428625" y="3457074"/>
            <a:ext cx="4730114" cy="253916"/>
          </a:xfrm>
          <a:prstGeom prst="rect">
            <a:avLst/>
          </a:prstGeom>
          <a:noFill/>
        </p:spPr>
        <p:txBody>
          <a:bodyPr wrap="square" rtlCol="0">
            <a:spAutoFit/>
          </a:bodyPr>
          <a:lstStyle/>
          <a:p>
            <a:pPr rtl="0"/>
            <a:r>
              <a:rPr lang="fr" sz="1051" b="0" i="0" u="none" baseline="0">
                <a:solidFill>
                  <a:srgbClr val="28AA91"/>
                </a:solidFill>
                <a:latin typeface="Microsoft Sans Serif" panose="020B0604020202020204" pitchFamily="34" charset="0"/>
                <a:cs typeface="Microsoft Sans Serif" panose="020B0604020202020204" pitchFamily="34" charset="0"/>
              </a:rPr>
              <a:t>Image 8. Champ de recherche principal sur Canva (Canva, 2022)</a:t>
            </a:r>
          </a:p>
        </p:txBody>
      </p:sp>
      <p:sp>
        <p:nvSpPr>
          <p:cNvPr id="11" name="TextBox 10">
            <a:extLst>
              <a:ext uri="{FF2B5EF4-FFF2-40B4-BE49-F238E27FC236}">
                <a16:creationId xmlns:a16="http://schemas.microsoft.com/office/drawing/2014/main" id="{EC110193-E71A-0579-9FF1-E081463BA8D8}"/>
              </a:ext>
            </a:extLst>
          </p:cNvPr>
          <p:cNvSpPr txBox="1"/>
          <p:nvPr/>
        </p:nvSpPr>
        <p:spPr>
          <a:xfrm>
            <a:off x="411987" y="4012481"/>
            <a:ext cx="6045962" cy="955518"/>
          </a:xfrm>
          <a:prstGeom prst="rect">
            <a:avLst/>
          </a:prstGeom>
          <a:noFill/>
        </p:spPr>
        <p:txBody>
          <a:bodyPr wrap="square" rtlCol="0">
            <a:spAutoFit/>
          </a:bodyPr>
          <a:lstStyle/>
          <a:p>
            <a:pPr rtl="0">
              <a:lnSpc>
                <a:spcPct val="150000"/>
              </a:lnSpc>
            </a:pPr>
            <a:r>
              <a:rPr lang="fr" sz="1300" b="0" i="0" u="none" baseline="0" dirty="0">
                <a:solidFill>
                  <a:srgbClr val="28AA91"/>
                </a:solidFill>
                <a:latin typeface="Arial" panose="020B0604020202020204" pitchFamily="34" charset="0"/>
                <a:cs typeface="Arial" panose="020B0604020202020204" pitchFamily="34" charset="0"/>
              </a:rPr>
              <a:t>Le type d'outil : </a:t>
            </a:r>
            <a:r>
              <a:rPr lang="fr" sz="1300" b="0" i="0" u="none" baseline="0" dirty="0">
                <a:solidFill>
                  <a:schemeClr val="tx1"/>
                </a:solidFill>
                <a:latin typeface="Arial" panose="020B0604020202020204" pitchFamily="34" charset="0"/>
                <a:cs typeface="Arial" panose="020B0604020202020204" pitchFamily="34" charset="0"/>
              </a:rPr>
              <a:t>En ligne / Outils de création et de conception de contenu</a:t>
            </a:r>
          </a:p>
          <a:p>
            <a:pPr rtl="0">
              <a:lnSpc>
                <a:spcPct val="150000"/>
              </a:lnSpc>
            </a:pPr>
            <a:r>
              <a:rPr lang="fr" sz="1300" b="0" i="0" u="none" baseline="0" dirty="0">
                <a:solidFill>
                  <a:srgbClr val="28AA91"/>
                </a:solidFill>
                <a:latin typeface="Arial" panose="020B0604020202020204" pitchFamily="34" charset="0"/>
                <a:cs typeface="Arial" panose="020B0604020202020204" pitchFamily="34" charset="0"/>
              </a:rPr>
              <a:t>Utile pour : </a:t>
            </a:r>
            <a:r>
              <a:rPr lang="fr" sz="1300" b="0" i="0" u="none" baseline="0" dirty="0">
                <a:solidFill>
                  <a:schemeClr val="tx1"/>
                </a:solidFill>
                <a:latin typeface="Arial" panose="020B0604020202020204" pitchFamily="34" charset="0"/>
                <a:cs typeface="Arial" panose="020B0604020202020204" pitchFamily="34" charset="0"/>
              </a:rPr>
              <a:t>La conception graphique à faible coût</a:t>
            </a:r>
          </a:p>
          <a:p>
            <a:pPr rtl="0">
              <a:lnSpc>
                <a:spcPct val="150000"/>
              </a:lnSpc>
            </a:pPr>
            <a:r>
              <a:rPr lang="fr" sz="1300" b="0" i="0" u="none" baseline="0" dirty="0">
                <a:solidFill>
                  <a:srgbClr val="28AA91"/>
                </a:solidFill>
                <a:latin typeface="Arial" panose="020B0604020202020204" pitchFamily="34" charset="0"/>
                <a:cs typeface="Arial" panose="020B0604020202020204" pitchFamily="34" charset="0"/>
              </a:rPr>
              <a:t>Site web : </a:t>
            </a:r>
            <a:r>
              <a:rPr lang="fr" sz="1300" b="0" i="0" u="none" baseline="0"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https://www.canva.com/</a:t>
            </a:r>
            <a:r>
              <a:rPr lang="fr" sz="1300" b="0" i="0" u="none" baseline="0" dirty="0">
                <a:solidFill>
                  <a:schemeClr val="tx1"/>
                </a:solidFill>
                <a:latin typeface="Arial" panose="020B0604020202020204" pitchFamily="34" charset="0"/>
                <a:cs typeface="Arial" panose="020B0604020202020204" pitchFamily="34" charset="0"/>
              </a:rPr>
              <a:t> </a:t>
            </a:r>
          </a:p>
        </p:txBody>
      </p:sp>
      <p:sp>
        <p:nvSpPr>
          <p:cNvPr id="12" name="Slide Number Placeholder 11">
            <a:extLst>
              <a:ext uri="{FF2B5EF4-FFF2-40B4-BE49-F238E27FC236}">
                <a16:creationId xmlns:a16="http://schemas.microsoft.com/office/drawing/2014/main" id="{34CDE0F0-4938-D64B-9A60-F35C3C2C77C3}"/>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28</a:t>
            </a:fld>
            <a:endParaRPr lang="fr" spc="10"/>
          </a:p>
        </p:txBody>
      </p:sp>
      <p:pic>
        <p:nvPicPr>
          <p:cNvPr id="13" name="Picture 2" descr="European Youth Roots">
            <a:extLst>
              <a:ext uri="{FF2B5EF4-FFF2-40B4-BE49-F238E27FC236}">
                <a16:creationId xmlns:a16="http://schemas.microsoft.com/office/drawing/2014/main" id="{49F80280-524D-1145-9BC0-BD14AF1181DF}"/>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9441603"/>
            <a:ext cx="7772400" cy="616797"/>
          </a:xfrm>
          <a:custGeom>
            <a:avLst/>
            <a:gdLst/>
            <a:ahLst/>
            <a:cxnLst/>
            <a:rect l="l" t="t" r="r" b="b"/>
            <a:pathLst>
              <a:path w="7772400" h="571500">
                <a:moveTo>
                  <a:pt x="7772399" y="571499"/>
                </a:moveTo>
                <a:lnTo>
                  <a:pt x="0" y="571499"/>
                </a:lnTo>
                <a:lnTo>
                  <a:pt x="0" y="0"/>
                </a:lnTo>
                <a:lnTo>
                  <a:pt x="7772399" y="0"/>
                </a:lnTo>
                <a:lnTo>
                  <a:pt x="7772399" y="571499"/>
                </a:lnTo>
                <a:close/>
              </a:path>
            </a:pathLst>
          </a:custGeom>
          <a:solidFill>
            <a:srgbClr val="17A29A"/>
          </a:solidFill>
        </p:spPr>
        <p:txBody>
          <a:bodyPr wrap="square" lIns="0" tIns="0" rIns="0" bIns="0" rtlCol="0"/>
          <a:lstStyle/>
          <a:p>
            <a:endParaRPr/>
          </a:p>
        </p:txBody>
      </p:sp>
      <p:sp>
        <p:nvSpPr>
          <p:cNvPr id="7" name="Rectangle 6">
            <a:extLst>
              <a:ext uri="{FF2B5EF4-FFF2-40B4-BE49-F238E27FC236}">
                <a16:creationId xmlns:a16="http://schemas.microsoft.com/office/drawing/2014/main" id="{549BDA42-BBF4-B15A-D685-714A583C3BE5}"/>
              </a:ext>
            </a:extLst>
          </p:cNvPr>
          <p:cNvSpPr/>
          <p:nvPr/>
        </p:nvSpPr>
        <p:spPr>
          <a:xfrm>
            <a:off x="1" y="0"/>
            <a:ext cx="7772400" cy="542441"/>
          </a:xfrm>
          <a:prstGeom prst="rect">
            <a:avLst/>
          </a:prstGeom>
          <a:solidFill>
            <a:srgbClr val="2AA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10" name="object 3">
            <a:extLst>
              <a:ext uri="{FF2B5EF4-FFF2-40B4-BE49-F238E27FC236}">
                <a16:creationId xmlns:a16="http://schemas.microsoft.com/office/drawing/2014/main" id="{58B099DD-9A92-1E98-C286-F033069103E9}"/>
              </a:ext>
            </a:extLst>
          </p:cNvPr>
          <p:cNvSpPr/>
          <p:nvPr/>
        </p:nvSpPr>
        <p:spPr>
          <a:xfrm>
            <a:off x="0" y="-14530"/>
            <a:ext cx="7772400" cy="571500"/>
          </a:xfrm>
          <a:custGeom>
            <a:avLst/>
            <a:gdLst/>
            <a:ahLst/>
            <a:cxnLst/>
            <a:rect l="l" t="t" r="r" b="b"/>
            <a:pathLst>
              <a:path w="7772400" h="571500">
                <a:moveTo>
                  <a:pt x="7772399" y="571499"/>
                </a:moveTo>
                <a:lnTo>
                  <a:pt x="0" y="571499"/>
                </a:lnTo>
                <a:lnTo>
                  <a:pt x="0" y="0"/>
                </a:lnTo>
                <a:lnTo>
                  <a:pt x="7772399" y="0"/>
                </a:lnTo>
                <a:lnTo>
                  <a:pt x="7772399" y="571499"/>
                </a:lnTo>
                <a:close/>
              </a:path>
            </a:pathLst>
          </a:custGeom>
          <a:solidFill>
            <a:srgbClr val="17A29A"/>
          </a:solidFill>
        </p:spPr>
        <p:txBody>
          <a:bodyPr wrap="square" lIns="0" tIns="0" rIns="0" bIns="0" rtlCol="0"/>
          <a:lstStyle/>
          <a:p>
            <a:endParaRPr/>
          </a:p>
        </p:txBody>
      </p:sp>
      <p:pic>
        <p:nvPicPr>
          <p:cNvPr id="12" name="Picture 11">
            <a:extLst>
              <a:ext uri="{FF2B5EF4-FFF2-40B4-BE49-F238E27FC236}">
                <a16:creationId xmlns:a16="http://schemas.microsoft.com/office/drawing/2014/main" id="{83593E1F-DF66-EDCE-19E6-1358E71EFB9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30736"/>
          <a:stretch/>
        </p:blipFill>
        <p:spPr>
          <a:xfrm>
            <a:off x="0" y="556970"/>
            <a:ext cx="7772400" cy="11658601"/>
          </a:xfrm>
          <a:prstGeom prst="rect">
            <a:avLst/>
          </a:prstGeom>
        </p:spPr>
      </p:pic>
      <p:sp>
        <p:nvSpPr>
          <p:cNvPr id="13" name="Rectangle 12">
            <a:extLst>
              <a:ext uri="{FF2B5EF4-FFF2-40B4-BE49-F238E27FC236}">
                <a16:creationId xmlns:a16="http://schemas.microsoft.com/office/drawing/2014/main" id="{3A178012-9A8D-D1FD-3CC3-CD27F5FC2B8E}"/>
              </a:ext>
            </a:extLst>
          </p:cNvPr>
          <p:cNvSpPr/>
          <p:nvPr/>
        </p:nvSpPr>
        <p:spPr>
          <a:xfrm>
            <a:off x="3719592" y="571501"/>
            <a:ext cx="3205083" cy="8908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14" name="TextBox 13">
            <a:extLst>
              <a:ext uri="{FF2B5EF4-FFF2-40B4-BE49-F238E27FC236}">
                <a16:creationId xmlns:a16="http://schemas.microsoft.com/office/drawing/2014/main" id="{60F57DA3-726D-86B3-2627-BC84B5E089CC}"/>
              </a:ext>
            </a:extLst>
          </p:cNvPr>
          <p:cNvSpPr txBox="1"/>
          <p:nvPr/>
        </p:nvSpPr>
        <p:spPr>
          <a:xfrm>
            <a:off x="4007617" y="741033"/>
            <a:ext cx="1932972" cy="830997"/>
          </a:xfrm>
          <a:prstGeom prst="rect">
            <a:avLst/>
          </a:prstGeom>
          <a:noFill/>
        </p:spPr>
        <p:txBody>
          <a:bodyPr wrap="square" rtlCol="0">
            <a:spAutoFit/>
          </a:bodyPr>
          <a:lstStyle/>
          <a:p>
            <a:pPr algn="ctr" rtl="0"/>
            <a:r>
              <a:rPr lang="fr" sz="2400" b="0" i="0" u="none" baseline="0">
                <a:latin typeface="Baskerville Old Face" panose="02020602080505020303" pitchFamily="18" charset="77"/>
                <a:ea typeface="Verdana" panose="020B0604030504040204" pitchFamily="34" charset="0"/>
                <a:cs typeface="Al Nile" pitchFamily="2" charset="-78"/>
              </a:rPr>
              <a:t>SOMMAIRE</a:t>
            </a:r>
          </a:p>
        </p:txBody>
      </p:sp>
      <p:cxnSp>
        <p:nvCxnSpPr>
          <p:cNvPr id="16" name="Straight Connector 15">
            <a:extLst>
              <a:ext uri="{FF2B5EF4-FFF2-40B4-BE49-F238E27FC236}">
                <a16:creationId xmlns:a16="http://schemas.microsoft.com/office/drawing/2014/main" id="{AE7901BF-F704-BA64-3322-FAD9A454DF5E}"/>
              </a:ext>
            </a:extLst>
          </p:cNvPr>
          <p:cNvCxnSpPr>
            <a:cxnSpLocks/>
          </p:cNvCxnSpPr>
          <p:nvPr/>
        </p:nvCxnSpPr>
        <p:spPr>
          <a:xfrm>
            <a:off x="3886200" y="1597306"/>
            <a:ext cx="2468301" cy="0"/>
          </a:xfrm>
          <a:prstGeom prst="line">
            <a:avLst/>
          </a:prstGeom>
          <a:ln w="28575"/>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D2E0E686-595F-0D60-F24C-FCADC4F85E32}"/>
              </a:ext>
            </a:extLst>
          </p:cNvPr>
          <p:cNvSpPr txBox="1"/>
          <p:nvPr/>
        </p:nvSpPr>
        <p:spPr>
          <a:xfrm>
            <a:off x="3861419" y="2122316"/>
            <a:ext cx="1755183" cy="338554"/>
          </a:xfrm>
          <a:prstGeom prst="rect">
            <a:avLst/>
          </a:prstGeom>
          <a:noFill/>
        </p:spPr>
        <p:txBody>
          <a:bodyPr wrap="square" rtlCol="0">
            <a:spAutoFit/>
          </a:bodyPr>
          <a:lstStyle/>
          <a:p>
            <a:pPr rtl="0"/>
            <a:r>
              <a:rPr lang="fr" sz="1600" b="1" i="0" u="none" baseline="0">
                <a:latin typeface="Garamond" panose="02020404030301010803" pitchFamily="18" charset="0"/>
              </a:rPr>
              <a:t>Introduction</a:t>
            </a:r>
          </a:p>
        </p:txBody>
      </p:sp>
      <p:sp>
        <p:nvSpPr>
          <p:cNvPr id="8" name="TextBox 7">
            <a:extLst>
              <a:ext uri="{FF2B5EF4-FFF2-40B4-BE49-F238E27FC236}">
                <a16:creationId xmlns:a16="http://schemas.microsoft.com/office/drawing/2014/main" id="{A4371D67-56E6-22C4-11C7-D1D679043C26}"/>
              </a:ext>
            </a:extLst>
          </p:cNvPr>
          <p:cNvSpPr txBox="1"/>
          <p:nvPr/>
        </p:nvSpPr>
        <p:spPr>
          <a:xfrm>
            <a:off x="3861418" y="2365673"/>
            <a:ext cx="2996581" cy="1200329"/>
          </a:xfrm>
          <a:prstGeom prst="rect">
            <a:avLst/>
          </a:prstGeom>
          <a:noFill/>
        </p:spPr>
        <p:txBody>
          <a:bodyPr wrap="square" rtlCol="0">
            <a:spAutoFit/>
          </a:bodyPr>
          <a:lstStyle/>
          <a:p>
            <a:pPr rtl="0"/>
            <a:r>
              <a:rPr lang="fr" sz="1200" b="0" i="0" u="none" baseline="0" dirty="0">
                <a:latin typeface="Garamond" panose="02020404030301010803" pitchFamily="18" charset="0"/>
              </a:rPr>
              <a:t>Adopter le Tourisme Durable, </a:t>
            </a:r>
          </a:p>
          <a:p>
            <a:pPr rtl="0"/>
            <a:r>
              <a:rPr lang="fr" sz="1200" b="0" i="0" u="none" baseline="0" dirty="0">
                <a:latin typeface="Garamond" panose="02020404030301010803" pitchFamily="18" charset="0"/>
              </a:rPr>
              <a:t>Participatif et Inclusif	</a:t>
            </a:r>
            <a:r>
              <a:rPr lang="fr" sz="1200" dirty="0">
                <a:latin typeface="Garamond" panose="02020404030301010803" pitchFamily="18" charset="0"/>
              </a:rPr>
              <a:t>      4</a:t>
            </a:r>
            <a:r>
              <a:rPr lang="fr" sz="1200" b="0" i="0" u="none" baseline="0" dirty="0">
                <a:latin typeface="Garamond" panose="02020404030301010803" pitchFamily="18" charset="0"/>
              </a:rPr>
              <a:t>          A propose de la Boîte à outils de</a:t>
            </a:r>
          </a:p>
          <a:p>
            <a:pPr rtl="0"/>
            <a:r>
              <a:rPr lang="fr" sz="1200" b="0" i="0" u="none" baseline="0" dirty="0">
                <a:latin typeface="Garamond" panose="02020404030301010803" pitchFamily="18" charset="0"/>
              </a:rPr>
              <a:t>Formation		       7</a:t>
            </a:r>
          </a:p>
          <a:p>
            <a:pPr rtl="0"/>
            <a:r>
              <a:rPr lang="fr" sz="1200" b="0" i="0" u="none" baseline="0" dirty="0">
                <a:latin typeface="Garamond" panose="02020404030301010803" pitchFamily="18" charset="0"/>
              </a:rPr>
              <a:t>Buts et objectifs	       8</a:t>
            </a:r>
          </a:p>
          <a:p>
            <a:pPr rtl="0"/>
            <a:r>
              <a:rPr lang="fr" sz="1200" b="0" i="0" u="none" baseline="0" dirty="0">
                <a:latin typeface="Garamond" panose="02020404030301010803" pitchFamily="18" charset="0"/>
              </a:rPr>
              <a:t>Structure de cette boîte à outils       9</a:t>
            </a:r>
          </a:p>
        </p:txBody>
      </p:sp>
      <p:sp>
        <p:nvSpPr>
          <p:cNvPr id="18" name="TextBox 17">
            <a:extLst>
              <a:ext uri="{FF2B5EF4-FFF2-40B4-BE49-F238E27FC236}">
                <a16:creationId xmlns:a16="http://schemas.microsoft.com/office/drawing/2014/main" id="{EF46E1D2-DAC3-D2B7-96E0-34A2635CBA6A}"/>
              </a:ext>
            </a:extLst>
          </p:cNvPr>
          <p:cNvSpPr txBox="1"/>
          <p:nvPr/>
        </p:nvSpPr>
        <p:spPr>
          <a:xfrm>
            <a:off x="3806635" y="3543943"/>
            <a:ext cx="527816" cy="461665"/>
          </a:xfrm>
          <a:prstGeom prst="rect">
            <a:avLst/>
          </a:prstGeom>
          <a:noFill/>
        </p:spPr>
        <p:txBody>
          <a:bodyPr wrap="square" rtlCol="0">
            <a:spAutoFit/>
          </a:bodyPr>
          <a:lstStyle/>
          <a:p>
            <a:pPr rtl="0"/>
            <a:r>
              <a:rPr lang="fr" sz="2400" b="0" i="0" u="none" baseline="0"/>
              <a:t>12</a:t>
            </a:r>
            <a:endParaRPr lang="fr" sz="2400"/>
          </a:p>
        </p:txBody>
      </p:sp>
      <p:sp>
        <p:nvSpPr>
          <p:cNvPr id="19" name="TextBox 18">
            <a:extLst>
              <a:ext uri="{FF2B5EF4-FFF2-40B4-BE49-F238E27FC236}">
                <a16:creationId xmlns:a16="http://schemas.microsoft.com/office/drawing/2014/main" id="{91E91250-B60A-FBEB-FC15-EC0B49AF6A35}"/>
              </a:ext>
            </a:extLst>
          </p:cNvPr>
          <p:cNvSpPr txBox="1"/>
          <p:nvPr/>
        </p:nvSpPr>
        <p:spPr>
          <a:xfrm>
            <a:off x="3842346" y="3846619"/>
            <a:ext cx="2364698" cy="338554"/>
          </a:xfrm>
          <a:prstGeom prst="rect">
            <a:avLst/>
          </a:prstGeom>
          <a:noFill/>
        </p:spPr>
        <p:txBody>
          <a:bodyPr wrap="square" rtlCol="0">
            <a:spAutoFit/>
          </a:bodyPr>
          <a:lstStyle/>
          <a:p>
            <a:pPr rtl="0"/>
            <a:r>
              <a:rPr lang="fr" sz="1600" b="1" i="0" u="none" baseline="0">
                <a:latin typeface="Garamond" panose="02020404030301010803" pitchFamily="18" charset="0"/>
              </a:rPr>
              <a:t>Cadre pédagogique</a:t>
            </a:r>
          </a:p>
        </p:txBody>
      </p:sp>
      <p:sp>
        <p:nvSpPr>
          <p:cNvPr id="20" name="TextBox 19">
            <a:extLst>
              <a:ext uri="{FF2B5EF4-FFF2-40B4-BE49-F238E27FC236}">
                <a16:creationId xmlns:a16="http://schemas.microsoft.com/office/drawing/2014/main" id="{F1C6A5C9-2538-D9AC-0334-2C8CA42A28AC}"/>
              </a:ext>
            </a:extLst>
          </p:cNvPr>
          <p:cNvSpPr txBox="1"/>
          <p:nvPr/>
        </p:nvSpPr>
        <p:spPr>
          <a:xfrm>
            <a:off x="3852909" y="4075021"/>
            <a:ext cx="2490794" cy="646331"/>
          </a:xfrm>
          <a:prstGeom prst="rect">
            <a:avLst/>
          </a:prstGeom>
          <a:noFill/>
        </p:spPr>
        <p:txBody>
          <a:bodyPr wrap="square" rtlCol="0">
            <a:spAutoFit/>
          </a:bodyPr>
          <a:lstStyle/>
          <a:p>
            <a:pPr rtl="0"/>
            <a:r>
              <a:rPr lang="fr" sz="1200" b="0" i="0" u="none" baseline="0" dirty="0">
                <a:latin typeface="Garamond" panose="02020404030301010803" pitchFamily="18" charset="0"/>
              </a:rPr>
              <a:t>PARTIE 1: L'utilisateur final	     13</a:t>
            </a:r>
            <a:endParaRPr lang="fr" sz="1200" dirty="0">
              <a:latin typeface="Garamond" panose="02020404030301010803" pitchFamily="18" charset="0"/>
            </a:endParaRPr>
          </a:p>
          <a:p>
            <a:pPr rtl="0"/>
            <a:r>
              <a:rPr lang="fr" sz="1200" b="0" i="0" u="none" baseline="0" dirty="0">
                <a:latin typeface="Garamond" panose="02020404030301010803" pitchFamily="18" charset="0"/>
              </a:rPr>
              <a:t>PARTIE 2: Le parcours d'apprentissage	     	      14</a:t>
            </a:r>
            <a:endParaRPr lang="fr" sz="1200" dirty="0">
              <a:latin typeface="Garamond" panose="02020404030301010803" pitchFamily="18" charset="0"/>
            </a:endParaRPr>
          </a:p>
        </p:txBody>
      </p:sp>
      <p:sp>
        <p:nvSpPr>
          <p:cNvPr id="23" name="TextBox 22">
            <a:extLst>
              <a:ext uri="{FF2B5EF4-FFF2-40B4-BE49-F238E27FC236}">
                <a16:creationId xmlns:a16="http://schemas.microsoft.com/office/drawing/2014/main" id="{DF90B697-739B-ACF6-C7A3-C50A5634CB77}"/>
              </a:ext>
            </a:extLst>
          </p:cNvPr>
          <p:cNvSpPr txBox="1"/>
          <p:nvPr/>
        </p:nvSpPr>
        <p:spPr>
          <a:xfrm>
            <a:off x="3842346" y="4934486"/>
            <a:ext cx="2263514" cy="369332"/>
          </a:xfrm>
          <a:prstGeom prst="rect">
            <a:avLst/>
          </a:prstGeom>
          <a:noFill/>
        </p:spPr>
        <p:txBody>
          <a:bodyPr wrap="square" rtlCol="0">
            <a:spAutoFit/>
          </a:bodyPr>
          <a:lstStyle/>
          <a:p>
            <a:pPr rtl="0"/>
            <a:r>
              <a:rPr lang="fr" sz="1600" b="1" i="0" u="none" baseline="0" dirty="0">
                <a:latin typeface="Garamond" panose="02020404030301010803" pitchFamily="18" charset="0"/>
              </a:rPr>
              <a:t>Boîte à outils</a:t>
            </a:r>
            <a:r>
              <a:rPr lang="fr" b="1" i="0" u="none" baseline="0" dirty="0">
                <a:latin typeface="Helvetica" pitchFamily="2" charset="0"/>
              </a:rPr>
              <a:t> </a:t>
            </a:r>
          </a:p>
        </p:txBody>
      </p:sp>
      <p:sp>
        <p:nvSpPr>
          <p:cNvPr id="24" name="TextBox 23">
            <a:extLst>
              <a:ext uri="{FF2B5EF4-FFF2-40B4-BE49-F238E27FC236}">
                <a16:creationId xmlns:a16="http://schemas.microsoft.com/office/drawing/2014/main" id="{3852E373-C9A2-58B0-E05C-3565A5759043}"/>
              </a:ext>
            </a:extLst>
          </p:cNvPr>
          <p:cNvSpPr txBox="1"/>
          <p:nvPr/>
        </p:nvSpPr>
        <p:spPr>
          <a:xfrm>
            <a:off x="3861419" y="5201525"/>
            <a:ext cx="2438061" cy="461665"/>
          </a:xfrm>
          <a:prstGeom prst="rect">
            <a:avLst/>
          </a:prstGeom>
          <a:noFill/>
        </p:spPr>
        <p:txBody>
          <a:bodyPr wrap="square" rtlCol="0">
            <a:spAutoFit/>
          </a:bodyPr>
          <a:lstStyle/>
          <a:p>
            <a:pPr rtl="0"/>
            <a:r>
              <a:rPr lang="fr" sz="1200" b="0" i="0" u="none" baseline="0" dirty="0">
                <a:latin typeface="Garamond" panose="02020404030301010803" pitchFamily="18" charset="0"/>
              </a:rPr>
              <a:t>Liste des outils		     23</a:t>
            </a:r>
            <a:endParaRPr lang="fr" sz="1200" dirty="0">
              <a:latin typeface="Garamond" panose="02020404030301010803" pitchFamily="18" charset="0"/>
            </a:endParaRPr>
          </a:p>
          <a:p>
            <a:pPr rtl="0"/>
            <a:r>
              <a:rPr lang="fr" sz="1200" b="0" i="0" u="none" baseline="0" dirty="0">
                <a:latin typeface="Garamond" panose="02020404030301010803" pitchFamily="18" charset="0"/>
              </a:rPr>
              <a:t>Les types d'outils	     24</a:t>
            </a:r>
            <a:endParaRPr lang="fr" sz="1200" dirty="0">
              <a:latin typeface="Garamond" panose="02020404030301010803" pitchFamily="18" charset="0"/>
            </a:endParaRPr>
          </a:p>
        </p:txBody>
      </p:sp>
      <p:sp>
        <p:nvSpPr>
          <p:cNvPr id="26" name="TextBox 25">
            <a:extLst>
              <a:ext uri="{FF2B5EF4-FFF2-40B4-BE49-F238E27FC236}">
                <a16:creationId xmlns:a16="http://schemas.microsoft.com/office/drawing/2014/main" id="{B69F9471-7746-253B-B152-6AA7F2122DB2}"/>
              </a:ext>
            </a:extLst>
          </p:cNvPr>
          <p:cNvSpPr txBox="1"/>
          <p:nvPr/>
        </p:nvSpPr>
        <p:spPr>
          <a:xfrm>
            <a:off x="3875502" y="5897591"/>
            <a:ext cx="2623352" cy="338554"/>
          </a:xfrm>
          <a:prstGeom prst="rect">
            <a:avLst/>
          </a:prstGeom>
          <a:noFill/>
        </p:spPr>
        <p:txBody>
          <a:bodyPr wrap="square" rtlCol="0">
            <a:spAutoFit/>
          </a:bodyPr>
          <a:lstStyle/>
          <a:p>
            <a:pPr rtl="0"/>
            <a:r>
              <a:rPr lang="fr" sz="1600" b="1" i="0" u="none" baseline="0">
                <a:latin typeface="Garamond" panose="02020404030301010803" pitchFamily="18" charset="0"/>
              </a:rPr>
              <a:t>Activités</a:t>
            </a:r>
          </a:p>
        </p:txBody>
      </p:sp>
      <p:sp>
        <p:nvSpPr>
          <p:cNvPr id="27" name="TextBox 26">
            <a:extLst>
              <a:ext uri="{FF2B5EF4-FFF2-40B4-BE49-F238E27FC236}">
                <a16:creationId xmlns:a16="http://schemas.microsoft.com/office/drawing/2014/main" id="{F871CD6F-7762-1F8E-FC1A-BE0AB535F73B}"/>
              </a:ext>
            </a:extLst>
          </p:cNvPr>
          <p:cNvSpPr txBox="1"/>
          <p:nvPr/>
        </p:nvSpPr>
        <p:spPr>
          <a:xfrm>
            <a:off x="3861419" y="6117108"/>
            <a:ext cx="2623352" cy="1754326"/>
          </a:xfrm>
          <a:prstGeom prst="rect">
            <a:avLst/>
          </a:prstGeom>
          <a:noFill/>
        </p:spPr>
        <p:txBody>
          <a:bodyPr wrap="square" rtlCol="0">
            <a:spAutoFit/>
          </a:bodyPr>
          <a:lstStyle/>
          <a:p>
            <a:pPr rtl="0"/>
            <a:r>
              <a:rPr lang="fr" sz="1200" b="0" i="0" u="none" baseline="0" dirty="0">
                <a:latin typeface="Garamond" panose="02020404030301010803" pitchFamily="18" charset="0"/>
              </a:rPr>
              <a:t>Sensibiliser au tourisme </a:t>
            </a:r>
            <a:br>
              <a:rPr lang="fr" sz="1200" dirty="0">
                <a:latin typeface="Garamond" panose="02020404030301010803" pitchFamily="18" charset="0"/>
              </a:rPr>
            </a:br>
            <a:r>
              <a:rPr lang="fr" sz="1200" b="0" i="0" u="none" baseline="0" dirty="0">
                <a:latin typeface="Garamond" panose="02020404030301010803" pitchFamily="18" charset="0"/>
              </a:rPr>
              <a:t>durable		     58</a:t>
            </a:r>
            <a:endParaRPr lang="fr" sz="1200" dirty="0">
              <a:latin typeface="Garamond" panose="02020404030301010803" pitchFamily="18" charset="0"/>
            </a:endParaRPr>
          </a:p>
          <a:p>
            <a:pPr rtl="0"/>
            <a:r>
              <a:rPr lang="fr" sz="1200" b="0" i="0" u="none" baseline="0" dirty="0">
                <a:latin typeface="Garamond" panose="02020404030301010803" pitchFamily="18" charset="0"/>
              </a:rPr>
              <a:t>Mise en œuvre d'une </a:t>
            </a:r>
            <a:br>
              <a:rPr lang="fr" sz="1200" dirty="0">
                <a:latin typeface="Garamond" panose="02020404030301010803" pitchFamily="18" charset="0"/>
              </a:rPr>
            </a:br>
            <a:r>
              <a:rPr lang="fr" sz="1200" b="0" i="0" u="none" baseline="0" dirty="0">
                <a:latin typeface="Garamond" panose="02020404030301010803" pitchFamily="18" charset="0"/>
              </a:rPr>
              <a:t>activité touristique durable, accessible</a:t>
            </a:r>
            <a:br>
              <a:rPr lang="fr" sz="1200" dirty="0">
                <a:latin typeface="Garamond" panose="02020404030301010803" pitchFamily="18" charset="0"/>
              </a:rPr>
            </a:br>
            <a:r>
              <a:rPr lang="fr" sz="1200" b="0" i="0" u="none" baseline="0" dirty="0">
                <a:latin typeface="Garamond" panose="02020404030301010803" pitchFamily="18" charset="0"/>
              </a:rPr>
              <a:t> et inclusive		     66</a:t>
            </a:r>
            <a:endParaRPr lang="fr" sz="1200" dirty="0">
              <a:latin typeface="Garamond" panose="02020404030301010803" pitchFamily="18" charset="0"/>
            </a:endParaRPr>
          </a:p>
          <a:p>
            <a:pPr rtl="0"/>
            <a:r>
              <a:rPr lang="fr" sz="1200" b="0" i="0" u="none" baseline="0" dirty="0">
                <a:latin typeface="Garamond" panose="02020404030301010803" pitchFamily="18" charset="0"/>
              </a:rPr>
              <a:t>Promouvoir et commercialiser un nouveau produit touristique 	     79</a:t>
            </a:r>
            <a:endParaRPr lang="fr" sz="1200" dirty="0">
              <a:latin typeface="Garamond" panose="02020404030301010803" pitchFamily="18" charset="0"/>
            </a:endParaRPr>
          </a:p>
          <a:p>
            <a:pPr rtl="0"/>
            <a:r>
              <a:rPr lang="fr" sz="1200" b="0" i="0" u="none" baseline="0" dirty="0">
                <a:latin typeface="Garamond" panose="02020404030301010803" pitchFamily="18" charset="0"/>
              </a:rPr>
              <a:t>Construire des réseaux touristiques glocaux et innovants 	     90</a:t>
            </a:r>
            <a:endParaRPr lang="fr" sz="1200" dirty="0">
              <a:latin typeface="Garamond" panose="02020404030301010803" pitchFamily="18" charset="0"/>
            </a:endParaRPr>
          </a:p>
        </p:txBody>
      </p:sp>
      <p:sp>
        <p:nvSpPr>
          <p:cNvPr id="28" name="TextBox 27">
            <a:extLst>
              <a:ext uri="{FF2B5EF4-FFF2-40B4-BE49-F238E27FC236}">
                <a16:creationId xmlns:a16="http://schemas.microsoft.com/office/drawing/2014/main" id="{2C4B27F1-716A-D8BF-BE14-D4A3DAA8BADF}"/>
              </a:ext>
            </a:extLst>
          </p:cNvPr>
          <p:cNvSpPr txBox="1"/>
          <p:nvPr/>
        </p:nvSpPr>
        <p:spPr>
          <a:xfrm>
            <a:off x="3861419" y="7906054"/>
            <a:ext cx="806387" cy="461665"/>
          </a:xfrm>
          <a:prstGeom prst="rect">
            <a:avLst/>
          </a:prstGeom>
          <a:noFill/>
        </p:spPr>
        <p:txBody>
          <a:bodyPr wrap="square" rtlCol="0">
            <a:spAutoFit/>
          </a:bodyPr>
          <a:lstStyle/>
          <a:p>
            <a:pPr rtl="0"/>
            <a:r>
              <a:rPr lang="fr" sz="2400" b="0" i="0" u="none" baseline="0"/>
              <a:t>101</a:t>
            </a:r>
            <a:endParaRPr lang="fr" sz="2400"/>
          </a:p>
        </p:txBody>
      </p:sp>
      <p:sp>
        <p:nvSpPr>
          <p:cNvPr id="29" name="TextBox 28">
            <a:extLst>
              <a:ext uri="{FF2B5EF4-FFF2-40B4-BE49-F238E27FC236}">
                <a16:creationId xmlns:a16="http://schemas.microsoft.com/office/drawing/2014/main" id="{B0561889-9D2F-14B1-60A8-A45EABD18E70}"/>
              </a:ext>
            </a:extLst>
          </p:cNvPr>
          <p:cNvSpPr txBox="1"/>
          <p:nvPr/>
        </p:nvSpPr>
        <p:spPr>
          <a:xfrm>
            <a:off x="3852907" y="8223835"/>
            <a:ext cx="2381723" cy="338554"/>
          </a:xfrm>
          <a:prstGeom prst="rect">
            <a:avLst/>
          </a:prstGeom>
          <a:noFill/>
        </p:spPr>
        <p:txBody>
          <a:bodyPr wrap="square" rtlCol="0">
            <a:spAutoFit/>
          </a:bodyPr>
          <a:lstStyle/>
          <a:p>
            <a:pPr rtl="0"/>
            <a:r>
              <a:rPr lang="fr" sz="1600" b="1" i="0" u="none" baseline="0">
                <a:latin typeface="Garamond" panose="02020404030301010803" pitchFamily="18" charset="0"/>
              </a:rPr>
              <a:t>Conclusion</a:t>
            </a:r>
          </a:p>
        </p:txBody>
      </p:sp>
      <p:sp>
        <p:nvSpPr>
          <p:cNvPr id="30" name="TextBox 29">
            <a:extLst>
              <a:ext uri="{FF2B5EF4-FFF2-40B4-BE49-F238E27FC236}">
                <a16:creationId xmlns:a16="http://schemas.microsoft.com/office/drawing/2014/main" id="{108FCF72-6ECB-C357-3BEB-F426C8C3AD47}"/>
              </a:ext>
            </a:extLst>
          </p:cNvPr>
          <p:cNvSpPr txBox="1"/>
          <p:nvPr/>
        </p:nvSpPr>
        <p:spPr>
          <a:xfrm>
            <a:off x="3842346" y="8661259"/>
            <a:ext cx="806387" cy="461665"/>
          </a:xfrm>
          <a:prstGeom prst="rect">
            <a:avLst/>
          </a:prstGeom>
          <a:noFill/>
        </p:spPr>
        <p:txBody>
          <a:bodyPr wrap="square" rtlCol="0">
            <a:spAutoFit/>
          </a:bodyPr>
          <a:lstStyle/>
          <a:p>
            <a:pPr rtl="0"/>
            <a:r>
              <a:rPr lang="fr" sz="2400" b="0" i="0" u="none" baseline="0"/>
              <a:t>102</a:t>
            </a:r>
            <a:endParaRPr lang="fr" sz="2400">
              <a:latin typeface="Abril Fatface" panose="02000503000000020003" pitchFamily="2" charset="77"/>
            </a:endParaRPr>
          </a:p>
        </p:txBody>
      </p:sp>
      <p:sp>
        <p:nvSpPr>
          <p:cNvPr id="31" name="TextBox 30">
            <a:extLst>
              <a:ext uri="{FF2B5EF4-FFF2-40B4-BE49-F238E27FC236}">
                <a16:creationId xmlns:a16="http://schemas.microsoft.com/office/drawing/2014/main" id="{31460C41-DD38-2818-8F73-D15354F53F5E}"/>
              </a:ext>
            </a:extLst>
          </p:cNvPr>
          <p:cNvSpPr txBox="1"/>
          <p:nvPr/>
        </p:nvSpPr>
        <p:spPr>
          <a:xfrm>
            <a:off x="3842346" y="8937863"/>
            <a:ext cx="1756769" cy="338554"/>
          </a:xfrm>
          <a:prstGeom prst="rect">
            <a:avLst/>
          </a:prstGeom>
          <a:noFill/>
        </p:spPr>
        <p:txBody>
          <a:bodyPr wrap="square" rtlCol="0">
            <a:spAutoFit/>
          </a:bodyPr>
          <a:lstStyle/>
          <a:p>
            <a:pPr rtl="0"/>
            <a:r>
              <a:rPr lang="fr" sz="1600" b="1" i="0" u="none" baseline="0">
                <a:latin typeface="Garamond" panose="02020404030301010803" pitchFamily="18" charset="0"/>
                <a:cs typeface="Arial" panose="020B0604020202020204" pitchFamily="34" charset="0"/>
              </a:rPr>
              <a:t>Références</a:t>
            </a:r>
          </a:p>
        </p:txBody>
      </p:sp>
      <p:sp>
        <p:nvSpPr>
          <p:cNvPr id="33" name="TextBox 32">
            <a:extLst>
              <a:ext uri="{FF2B5EF4-FFF2-40B4-BE49-F238E27FC236}">
                <a16:creationId xmlns:a16="http://schemas.microsoft.com/office/drawing/2014/main" id="{52891ED0-B5BA-6C47-A726-0A25CA82A3C6}"/>
              </a:ext>
            </a:extLst>
          </p:cNvPr>
          <p:cNvSpPr txBox="1"/>
          <p:nvPr/>
        </p:nvSpPr>
        <p:spPr>
          <a:xfrm>
            <a:off x="3886200" y="1825709"/>
            <a:ext cx="527816" cy="461665"/>
          </a:xfrm>
          <a:prstGeom prst="rect">
            <a:avLst/>
          </a:prstGeom>
          <a:noFill/>
        </p:spPr>
        <p:txBody>
          <a:bodyPr wrap="square" rtlCol="0">
            <a:spAutoFit/>
          </a:bodyPr>
          <a:lstStyle/>
          <a:p>
            <a:pPr rtl="0"/>
            <a:r>
              <a:rPr lang="fr" sz="2400" b="0" i="0" u="none" baseline="0"/>
              <a:t>3</a:t>
            </a:r>
            <a:endParaRPr lang="fr" sz="2400"/>
          </a:p>
        </p:txBody>
      </p:sp>
      <p:sp>
        <p:nvSpPr>
          <p:cNvPr id="37" name="TextBox 36">
            <a:extLst>
              <a:ext uri="{FF2B5EF4-FFF2-40B4-BE49-F238E27FC236}">
                <a16:creationId xmlns:a16="http://schemas.microsoft.com/office/drawing/2014/main" id="{02BE053E-68B6-CC46-9704-D28D83A6437E}"/>
              </a:ext>
            </a:extLst>
          </p:cNvPr>
          <p:cNvSpPr txBox="1"/>
          <p:nvPr/>
        </p:nvSpPr>
        <p:spPr>
          <a:xfrm>
            <a:off x="3856029" y="4633933"/>
            <a:ext cx="527817" cy="461665"/>
          </a:xfrm>
          <a:prstGeom prst="rect">
            <a:avLst/>
          </a:prstGeom>
          <a:noFill/>
        </p:spPr>
        <p:txBody>
          <a:bodyPr wrap="square" rtlCol="0">
            <a:spAutoFit/>
          </a:bodyPr>
          <a:lstStyle/>
          <a:p>
            <a:pPr rtl="0"/>
            <a:r>
              <a:rPr lang="fr" sz="2400" b="0" i="0" u="none" baseline="0" dirty="0"/>
              <a:t>22</a:t>
            </a:r>
            <a:endParaRPr lang="fr" sz="2400" dirty="0"/>
          </a:p>
        </p:txBody>
      </p:sp>
      <p:sp>
        <p:nvSpPr>
          <p:cNvPr id="38" name="TextBox 37">
            <a:extLst>
              <a:ext uri="{FF2B5EF4-FFF2-40B4-BE49-F238E27FC236}">
                <a16:creationId xmlns:a16="http://schemas.microsoft.com/office/drawing/2014/main" id="{D9D5DFEB-63EB-3643-9E44-9A785C1D89CD}"/>
              </a:ext>
            </a:extLst>
          </p:cNvPr>
          <p:cNvSpPr txBox="1"/>
          <p:nvPr/>
        </p:nvSpPr>
        <p:spPr>
          <a:xfrm>
            <a:off x="3887824" y="5582038"/>
            <a:ext cx="526192" cy="461665"/>
          </a:xfrm>
          <a:prstGeom prst="rect">
            <a:avLst/>
          </a:prstGeom>
          <a:noFill/>
        </p:spPr>
        <p:txBody>
          <a:bodyPr wrap="square" rtlCol="0">
            <a:spAutoFit/>
          </a:bodyPr>
          <a:lstStyle/>
          <a:p>
            <a:pPr rtl="0"/>
            <a:r>
              <a:rPr lang="fr" sz="2400" b="0" i="0" u="none" baseline="0"/>
              <a:t>57</a:t>
            </a:r>
            <a:endParaRPr lang="fr" sz="2400"/>
          </a:p>
        </p:txBody>
      </p:sp>
      <p:sp>
        <p:nvSpPr>
          <p:cNvPr id="6" name="Slide Number Placeholder 5">
            <a:extLst>
              <a:ext uri="{FF2B5EF4-FFF2-40B4-BE49-F238E27FC236}">
                <a16:creationId xmlns:a16="http://schemas.microsoft.com/office/drawing/2014/main" id="{60E04388-1C39-C04F-A640-8BC23ABB5E24}"/>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2</a:t>
            </a:fld>
            <a:endParaRPr lang="fr" spc="10"/>
          </a:p>
        </p:txBody>
      </p:sp>
      <p:pic>
        <p:nvPicPr>
          <p:cNvPr id="32" name="Picture 2" descr="European Youth Roots">
            <a:extLst>
              <a:ext uri="{FF2B5EF4-FFF2-40B4-BE49-F238E27FC236}">
                <a16:creationId xmlns:a16="http://schemas.microsoft.com/office/drawing/2014/main" id="{C86F7D0B-D92A-E642-9974-DFD234D3E41C}"/>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450302" y="887816"/>
            <a:ext cx="6968404" cy="8533233"/>
          </a:xfrm>
          <a:prstGeom prst="rect">
            <a:avLst/>
          </a:prstGeom>
        </p:spPr>
        <p:txBody>
          <a:bodyPr vert="horz" wrap="square" lIns="0" tIns="12065" rIns="0" bIns="0" rtlCol="0">
            <a:spAutoFit/>
          </a:bodyPr>
          <a:lstStyle/>
          <a:p>
            <a:pPr marL="12700" marR="90809" algn="just" rtl="0">
              <a:lnSpc>
                <a:spcPts val="2200"/>
              </a:lnSpc>
              <a:spcBef>
                <a:spcPts val="95"/>
              </a:spcBef>
            </a:pPr>
            <a:r>
              <a:rPr lang="fr" sz="1300" b="0" i="0" u="none" baseline="0" dirty="0">
                <a:solidFill>
                  <a:srgbClr val="0D0F1A"/>
                </a:solidFill>
                <a:latin typeface="Arial"/>
                <a:cs typeface="Arial"/>
              </a:rPr>
              <a:t>La version gratuite comprend plus de 250 000 modèles, plus de 100 types de conception, des centaines de photos et de graphiques gratuits et suffisamment de fonctionnalités pour commencer. Des logos aux affiches en passant par les cartes de visite, les dépliants et les présentations, Canva peut aider les particuliers à concevoir une foule de contenus marketing et pour les réseaux sociaux et à présenter une image professionnelle sans avoir besoin de compétences en conception ou des logiciels de conception, notamment :</a:t>
            </a:r>
            <a:endParaRPr lang="fr" sz="1300" dirty="0">
              <a:latin typeface="Arial"/>
              <a:cs typeface="Arial"/>
            </a:endParaRPr>
          </a:p>
          <a:p>
            <a:pPr marL="669957" marR="29211" indent="-290527" algn="just" rtl="0">
              <a:lnSpc>
                <a:spcPts val="2200"/>
              </a:lnSpc>
              <a:buFont typeface="Arial" panose="020B0604020202020204" pitchFamily="34" charset="0"/>
              <a:buChar char="•"/>
            </a:pPr>
            <a:r>
              <a:rPr lang="fr" sz="1300" b="0" i="0" u="none" baseline="0" dirty="0">
                <a:solidFill>
                  <a:srgbClr val="0D0F1A"/>
                </a:solidFill>
                <a:latin typeface="Arial"/>
                <a:cs typeface="Arial"/>
              </a:rPr>
              <a:t>Pages et publications sur Facebook, créez des pages et des publications de marque sur Facebook. Canva propose des milliers de modèles gratuits, conçus de manière professionnelle et prêts à être personnalisés par les marques.</a:t>
            </a:r>
            <a:endParaRPr lang="fr" sz="1300" dirty="0">
              <a:latin typeface="Arial"/>
              <a:cs typeface="Arial"/>
            </a:endParaRPr>
          </a:p>
          <a:p>
            <a:pPr marL="669957" marR="31752" indent="-290527" algn="just" rtl="0">
              <a:lnSpc>
                <a:spcPts val="2200"/>
              </a:lnSpc>
              <a:buFont typeface="Arial" panose="020B0604020202020204" pitchFamily="34" charset="0"/>
              <a:buChar char="•"/>
            </a:pPr>
            <a:r>
              <a:rPr lang="fr" sz="1300" b="0" i="0" u="none" baseline="0" dirty="0">
                <a:solidFill>
                  <a:srgbClr val="0D0F1A"/>
                </a:solidFill>
                <a:latin typeface="Arial"/>
                <a:cs typeface="Arial"/>
              </a:rPr>
              <a:t>Postes Pinterest : Canva dispose de milliers de graphiques Pinterest de différentes formes et tailles qui vous permettront de créer un design qui se démarque</a:t>
            </a:r>
            <a:endParaRPr lang="fr" sz="1300" dirty="0">
              <a:latin typeface="Arial"/>
              <a:cs typeface="Arial"/>
            </a:endParaRPr>
          </a:p>
          <a:p>
            <a:pPr marL="669957" marR="26034" indent="-290527" algn="just" rtl="0">
              <a:lnSpc>
                <a:spcPts val="2200"/>
              </a:lnSpc>
              <a:buFont typeface="Arial" panose="020B0604020202020204" pitchFamily="34" charset="0"/>
              <a:buChar char="•"/>
            </a:pPr>
            <a:r>
              <a:rPr lang="fr" sz="1300" b="0" i="0" u="none" baseline="0" dirty="0">
                <a:solidFill>
                  <a:srgbClr val="0D0F1A"/>
                </a:solidFill>
                <a:latin typeface="Arial"/>
                <a:cs typeface="Arial"/>
              </a:rPr>
              <a:t>Story Instagram : des centaines de modèles à choisir pour donner à vos efforts de marketing sur Instagram un aspect professionnel et de haute qualité</a:t>
            </a:r>
            <a:endParaRPr lang="fr" sz="1300" dirty="0">
              <a:latin typeface="Arial"/>
              <a:cs typeface="Arial"/>
            </a:endParaRPr>
          </a:p>
          <a:p>
            <a:pPr marL="669957" marR="24767" indent="-290527" algn="just" rtl="0">
              <a:lnSpc>
                <a:spcPts val="2200"/>
              </a:lnSpc>
              <a:buFont typeface="Arial" panose="020B0604020202020204" pitchFamily="34" charset="0"/>
              <a:buChar char="•"/>
            </a:pPr>
            <a:r>
              <a:rPr lang="fr" sz="1300" b="0" i="0" u="none" baseline="0" dirty="0">
                <a:solidFill>
                  <a:srgbClr val="0D0F1A"/>
                </a:solidFill>
                <a:latin typeface="Arial"/>
                <a:cs typeface="Arial"/>
              </a:rPr>
              <a:t>Vidéos TikTok : modèles gratuits de dessins faciles à personnaliser et à partager, et plusieurs chaînes et segments animés qui peuvent être déposés dans les vidéos.</a:t>
            </a:r>
            <a:endParaRPr lang="fr" sz="1300" dirty="0">
              <a:latin typeface="Arial"/>
              <a:cs typeface="Arial"/>
            </a:endParaRPr>
          </a:p>
          <a:p>
            <a:pPr marL="69217" marR="37467" algn="just" rtl="0">
              <a:lnSpc>
                <a:spcPts val="2200"/>
              </a:lnSpc>
              <a:spcBef>
                <a:spcPts val="600"/>
              </a:spcBef>
            </a:pPr>
            <a:r>
              <a:rPr lang="fr" sz="1300" b="0" i="0" u="none" baseline="0" dirty="0">
                <a:solidFill>
                  <a:srgbClr val="0D0F1A"/>
                </a:solidFill>
                <a:latin typeface="Arial"/>
                <a:cs typeface="Arial"/>
              </a:rPr>
              <a:t>L'un des outils les plus intéressants de la suite Canva est le créateur de Storyboard. Un storyboard est une représentation des éléments d'une histoire numérique par du texte ou des graphiques. Ainsi, les utilisateurs peuvent accéder à la plateforme en tant qu'outil pour créer des histoires numériques (comme des vidéos) et des éléments qui constituent une partie essentielle de votre histoire numérique (images/graphiques). En outre, les utilisateurs peuvent également planifier leurs histoires numériques.</a:t>
            </a:r>
            <a:endParaRPr lang="fr" sz="1300" dirty="0">
              <a:latin typeface="Arial"/>
              <a:cs typeface="Arial"/>
            </a:endParaRPr>
          </a:p>
          <a:p>
            <a:pPr marL="59692" marR="6350" algn="just" rtl="0">
              <a:lnSpc>
                <a:spcPts val="2200"/>
              </a:lnSpc>
              <a:spcBef>
                <a:spcPts val="145"/>
              </a:spcBef>
            </a:pPr>
            <a:r>
              <a:rPr lang="fr" sz="1300" b="0" i="0" u="none" baseline="0" dirty="0">
                <a:solidFill>
                  <a:srgbClr val="1D1D20"/>
                </a:solidFill>
                <a:latin typeface="Arial"/>
                <a:cs typeface="Arial"/>
              </a:rPr>
              <a:t>Avec Canva, les gens peuvent télécharger des designs finis ou les télécharger directement sur les réseaux sociaux. Il est possible d'inviter des personnes à collaborer sur les designs. Canva est parfait pour les personnes non spécialisées ou les petites entreprises qui recherchent un design simple et bien conçu dans une interface facile à utiliser.</a:t>
            </a:r>
            <a:endParaRPr lang="fr" sz="1300" dirty="0">
              <a:latin typeface="Arial"/>
              <a:cs typeface="Arial"/>
            </a:endParaRPr>
          </a:p>
          <a:p>
            <a:pPr marL="59692" marR="5081" algn="just" rtl="0">
              <a:lnSpc>
                <a:spcPts val="2200"/>
              </a:lnSpc>
            </a:pPr>
            <a:r>
              <a:rPr lang="fr" sz="1300" b="0" i="0" u="none" baseline="0" dirty="0">
                <a:solidFill>
                  <a:srgbClr val="1D1D20"/>
                </a:solidFill>
                <a:latin typeface="Arial"/>
                <a:cs typeface="Arial"/>
              </a:rPr>
              <a:t>Pour ceux qui l'utilisent avec des vidéos, il existe des restrictions sur la taille des vidéos téléchargées, ce qui limite son utilisation en tant qu'outil de montage vidéo/effets graphiques. Néanmoins, il fournit une multitude de modèles et de segments animés qui peuvent être mis en place. Le fonctionnement de Canva ne nécessite pas l'utilisation d'un ordinateur puissant pour manipuler ou rendre la vidéo.</a:t>
            </a:r>
            <a:endParaRPr lang="fr" sz="1300" dirty="0">
              <a:latin typeface="Arial"/>
              <a:cs typeface="Arial"/>
            </a:endParaRPr>
          </a:p>
        </p:txBody>
      </p:sp>
      <p:sp>
        <p:nvSpPr>
          <p:cNvPr id="7" name="object 7"/>
          <p:cNvSpPr/>
          <p:nvPr/>
        </p:nvSpPr>
        <p:spPr>
          <a:xfrm>
            <a:off x="5664936" y="3525963"/>
            <a:ext cx="1841500" cy="2659380"/>
          </a:xfrm>
          <a:custGeom>
            <a:avLst/>
            <a:gdLst/>
            <a:ahLst/>
            <a:cxnLst/>
            <a:rect l="l" t="t" r="r" b="b"/>
            <a:pathLst>
              <a:path w="1841500" h="2659379">
                <a:moveTo>
                  <a:pt x="912344" y="2659222"/>
                </a:moveTo>
                <a:lnTo>
                  <a:pt x="866331" y="2658184"/>
                </a:lnTo>
                <a:lnTo>
                  <a:pt x="820779" y="2654692"/>
                </a:lnTo>
                <a:lnTo>
                  <a:pt x="775815" y="2648675"/>
                </a:lnTo>
                <a:lnTo>
                  <a:pt x="731566" y="2640056"/>
                </a:lnTo>
                <a:lnTo>
                  <a:pt x="688157" y="2628764"/>
                </a:lnTo>
                <a:lnTo>
                  <a:pt x="645716" y="2614724"/>
                </a:lnTo>
                <a:lnTo>
                  <a:pt x="604370" y="2597862"/>
                </a:lnTo>
                <a:lnTo>
                  <a:pt x="564244" y="2578106"/>
                </a:lnTo>
                <a:lnTo>
                  <a:pt x="525465" y="2555380"/>
                </a:lnTo>
                <a:lnTo>
                  <a:pt x="488159" y="2529612"/>
                </a:lnTo>
                <a:lnTo>
                  <a:pt x="454691" y="2501490"/>
                </a:lnTo>
                <a:lnTo>
                  <a:pt x="426176" y="2471141"/>
                </a:lnTo>
                <a:lnTo>
                  <a:pt x="402274" y="2438699"/>
                </a:lnTo>
                <a:lnTo>
                  <a:pt x="382647" y="2404299"/>
                </a:lnTo>
                <a:lnTo>
                  <a:pt x="366957" y="2368075"/>
                </a:lnTo>
                <a:lnTo>
                  <a:pt x="354864" y="2330161"/>
                </a:lnTo>
                <a:lnTo>
                  <a:pt x="346031" y="2290693"/>
                </a:lnTo>
                <a:lnTo>
                  <a:pt x="340117" y="2249804"/>
                </a:lnTo>
                <a:lnTo>
                  <a:pt x="336785" y="2207630"/>
                </a:lnTo>
                <a:lnTo>
                  <a:pt x="335696" y="2164303"/>
                </a:lnTo>
                <a:lnTo>
                  <a:pt x="336510" y="2119960"/>
                </a:lnTo>
                <a:lnTo>
                  <a:pt x="338890" y="2074735"/>
                </a:lnTo>
                <a:lnTo>
                  <a:pt x="342497" y="2028761"/>
                </a:lnTo>
                <a:lnTo>
                  <a:pt x="367075" y="1792379"/>
                </a:lnTo>
                <a:lnTo>
                  <a:pt x="370929" y="1744742"/>
                </a:lnTo>
                <a:lnTo>
                  <a:pt x="373638" y="1697297"/>
                </a:lnTo>
                <a:lnTo>
                  <a:pt x="374864" y="1650181"/>
                </a:lnTo>
                <a:lnTo>
                  <a:pt x="374268" y="1603526"/>
                </a:lnTo>
                <a:lnTo>
                  <a:pt x="371512" y="1557469"/>
                </a:lnTo>
                <a:lnTo>
                  <a:pt x="366257" y="1512143"/>
                </a:lnTo>
                <a:lnTo>
                  <a:pt x="358163" y="1467682"/>
                </a:lnTo>
                <a:lnTo>
                  <a:pt x="346742" y="1423205"/>
                </a:lnTo>
                <a:lnTo>
                  <a:pt x="332312" y="1379215"/>
                </a:lnTo>
                <a:lnTo>
                  <a:pt x="315263" y="1335681"/>
                </a:lnTo>
                <a:lnTo>
                  <a:pt x="295981" y="1292574"/>
                </a:lnTo>
                <a:lnTo>
                  <a:pt x="274854" y="1249863"/>
                </a:lnTo>
                <a:lnTo>
                  <a:pt x="252270" y="1207518"/>
                </a:lnTo>
                <a:lnTo>
                  <a:pt x="204277" y="1123805"/>
                </a:lnTo>
                <a:lnTo>
                  <a:pt x="131042" y="1000222"/>
                </a:lnTo>
                <a:lnTo>
                  <a:pt x="107848" y="959437"/>
                </a:lnTo>
                <a:lnTo>
                  <a:pt x="85908" y="918806"/>
                </a:lnTo>
                <a:lnTo>
                  <a:pt x="65610" y="878298"/>
                </a:lnTo>
                <a:lnTo>
                  <a:pt x="47342" y="837884"/>
                </a:lnTo>
                <a:lnTo>
                  <a:pt x="31490" y="797534"/>
                </a:lnTo>
                <a:lnTo>
                  <a:pt x="18442" y="757216"/>
                </a:lnTo>
                <a:lnTo>
                  <a:pt x="8587" y="716900"/>
                </a:lnTo>
                <a:lnTo>
                  <a:pt x="2310" y="676557"/>
                </a:lnTo>
                <a:lnTo>
                  <a:pt x="0" y="636156"/>
                </a:lnTo>
                <a:lnTo>
                  <a:pt x="2043" y="595667"/>
                </a:lnTo>
                <a:lnTo>
                  <a:pt x="8828" y="555060"/>
                </a:lnTo>
                <a:lnTo>
                  <a:pt x="20743" y="514303"/>
                </a:lnTo>
                <a:lnTo>
                  <a:pt x="38173" y="473368"/>
                </a:lnTo>
                <a:lnTo>
                  <a:pt x="60804" y="431373"/>
                </a:lnTo>
                <a:lnTo>
                  <a:pt x="86097" y="391245"/>
                </a:lnTo>
                <a:lnTo>
                  <a:pt x="113911" y="352998"/>
                </a:lnTo>
                <a:lnTo>
                  <a:pt x="144105" y="316643"/>
                </a:lnTo>
                <a:lnTo>
                  <a:pt x="176538" y="282192"/>
                </a:lnTo>
                <a:lnTo>
                  <a:pt x="211071" y="249659"/>
                </a:lnTo>
                <a:lnTo>
                  <a:pt x="247561" y="219055"/>
                </a:lnTo>
                <a:lnTo>
                  <a:pt x="285869" y="190393"/>
                </a:lnTo>
                <a:lnTo>
                  <a:pt x="325853" y="163686"/>
                </a:lnTo>
                <a:lnTo>
                  <a:pt x="367373" y="138945"/>
                </a:lnTo>
                <a:lnTo>
                  <a:pt x="410288" y="116184"/>
                </a:lnTo>
                <a:lnTo>
                  <a:pt x="454458" y="95415"/>
                </a:lnTo>
                <a:lnTo>
                  <a:pt x="499741" y="76649"/>
                </a:lnTo>
                <a:lnTo>
                  <a:pt x="545997" y="59901"/>
                </a:lnTo>
                <a:lnTo>
                  <a:pt x="593084" y="45181"/>
                </a:lnTo>
                <a:lnTo>
                  <a:pt x="640864" y="32503"/>
                </a:lnTo>
                <a:lnTo>
                  <a:pt x="689193" y="21878"/>
                </a:lnTo>
                <a:lnTo>
                  <a:pt x="737933" y="13320"/>
                </a:lnTo>
                <a:lnTo>
                  <a:pt x="786942" y="6841"/>
                </a:lnTo>
                <a:lnTo>
                  <a:pt x="836079" y="2453"/>
                </a:lnTo>
                <a:lnTo>
                  <a:pt x="885203" y="168"/>
                </a:lnTo>
                <a:lnTo>
                  <a:pt x="934175" y="0"/>
                </a:lnTo>
                <a:lnTo>
                  <a:pt x="982852" y="1959"/>
                </a:lnTo>
                <a:lnTo>
                  <a:pt x="1031095" y="6060"/>
                </a:lnTo>
                <a:lnTo>
                  <a:pt x="1078763" y="12314"/>
                </a:lnTo>
                <a:lnTo>
                  <a:pt x="1125697" y="21584"/>
                </a:lnTo>
                <a:lnTo>
                  <a:pt x="1170747" y="34421"/>
                </a:lnTo>
                <a:lnTo>
                  <a:pt x="1213983" y="50632"/>
                </a:lnTo>
                <a:lnTo>
                  <a:pt x="1255470" y="70024"/>
                </a:lnTo>
                <a:lnTo>
                  <a:pt x="1295278" y="92405"/>
                </a:lnTo>
                <a:lnTo>
                  <a:pt x="1333474" y="117582"/>
                </a:lnTo>
                <a:lnTo>
                  <a:pt x="1370126" y="145362"/>
                </a:lnTo>
                <a:lnTo>
                  <a:pt x="1405301" y="175552"/>
                </a:lnTo>
                <a:lnTo>
                  <a:pt x="1439068" y="207961"/>
                </a:lnTo>
                <a:lnTo>
                  <a:pt x="1471494" y="242394"/>
                </a:lnTo>
                <a:lnTo>
                  <a:pt x="1502648" y="278660"/>
                </a:lnTo>
                <a:lnTo>
                  <a:pt x="1532597" y="316565"/>
                </a:lnTo>
                <a:lnTo>
                  <a:pt x="1561409" y="355917"/>
                </a:lnTo>
                <a:lnTo>
                  <a:pt x="1589151" y="396524"/>
                </a:lnTo>
                <a:lnTo>
                  <a:pt x="1615892" y="438192"/>
                </a:lnTo>
                <a:lnTo>
                  <a:pt x="1641700" y="480729"/>
                </a:lnTo>
                <a:lnTo>
                  <a:pt x="1666642" y="523941"/>
                </a:lnTo>
                <a:lnTo>
                  <a:pt x="1690785" y="567638"/>
                </a:lnTo>
                <a:lnTo>
                  <a:pt x="1736951" y="655710"/>
                </a:lnTo>
                <a:lnTo>
                  <a:pt x="1780740" y="743403"/>
                </a:lnTo>
                <a:lnTo>
                  <a:pt x="1800733" y="789124"/>
                </a:lnTo>
                <a:lnTo>
                  <a:pt x="1816217" y="835251"/>
                </a:lnTo>
                <a:lnTo>
                  <a:pt x="1827604" y="881771"/>
                </a:lnTo>
                <a:lnTo>
                  <a:pt x="1835302" y="928673"/>
                </a:lnTo>
                <a:lnTo>
                  <a:pt x="1839723" y="975945"/>
                </a:lnTo>
                <a:lnTo>
                  <a:pt x="1841276" y="1023575"/>
                </a:lnTo>
                <a:lnTo>
                  <a:pt x="1840371" y="1071552"/>
                </a:lnTo>
                <a:lnTo>
                  <a:pt x="1837419" y="1119863"/>
                </a:lnTo>
                <a:lnTo>
                  <a:pt x="1832830" y="1168498"/>
                </a:lnTo>
                <a:lnTo>
                  <a:pt x="1827014" y="1217443"/>
                </a:lnTo>
                <a:lnTo>
                  <a:pt x="1799682" y="1416105"/>
                </a:lnTo>
                <a:lnTo>
                  <a:pt x="1793884" y="1466432"/>
                </a:lnTo>
                <a:lnTo>
                  <a:pt x="1789853" y="1514356"/>
                </a:lnTo>
                <a:lnTo>
                  <a:pt x="1787436" y="1562926"/>
                </a:lnTo>
                <a:lnTo>
                  <a:pt x="1786303" y="1611989"/>
                </a:lnTo>
                <a:lnTo>
                  <a:pt x="1786563" y="1710970"/>
                </a:lnTo>
                <a:lnTo>
                  <a:pt x="1788304" y="1859252"/>
                </a:lnTo>
                <a:lnTo>
                  <a:pt x="1787922" y="1908008"/>
                </a:lnTo>
                <a:lnTo>
                  <a:pt x="1786506" y="1956170"/>
                </a:lnTo>
                <a:lnTo>
                  <a:pt x="1783726" y="2003583"/>
                </a:lnTo>
                <a:lnTo>
                  <a:pt x="1779251" y="2050091"/>
                </a:lnTo>
                <a:lnTo>
                  <a:pt x="1772749" y="2095540"/>
                </a:lnTo>
                <a:lnTo>
                  <a:pt x="1763891" y="2139774"/>
                </a:lnTo>
                <a:lnTo>
                  <a:pt x="1752345" y="2182639"/>
                </a:lnTo>
                <a:lnTo>
                  <a:pt x="1737780" y="2223978"/>
                </a:lnTo>
                <a:lnTo>
                  <a:pt x="1719865" y="2263637"/>
                </a:lnTo>
                <a:lnTo>
                  <a:pt x="1698270" y="2301461"/>
                </a:lnTo>
                <a:lnTo>
                  <a:pt x="1672662" y="2337294"/>
                </a:lnTo>
                <a:lnTo>
                  <a:pt x="1642713" y="2370981"/>
                </a:lnTo>
                <a:lnTo>
                  <a:pt x="1608089" y="2402368"/>
                </a:lnTo>
                <a:lnTo>
                  <a:pt x="1571897" y="2430554"/>
                </a:lnTo>
                <a:lnTo>
                  <a:pt x="1534143" y="2457466"/>
                </a:lnTo>
                <a:lnTo>
                  <a:pt x="1494952" y="2483031"/>
                </a:lnTo>
                <a:lnTo>
                  <a:pt x="1454452" y="2507175"/>
                </a:lnTo>
                <a:lnTo>
                  <a:pt x="1412769" y="2529824"/>
                </a:lnTo>
                <a:lnTo>
                  <a:pt x="1370029" y="2550904"/>
                </a:lnTo>
                <a:lnTo>
                  <a:pt x="1326358" y="2570342"/>
                </a:lnTo>
                <a:lnTo>
                  <a:pt x="1281885" y="2588064"/>
                </a:lnTo>
                <a:lnTo>
                  <a:pt x="1236734" y="2603996"/>
                </a:lnTo>
                <a:lnTo>
                  <a:pt x="1191032" y="2618065"/>
                </a:lnTo>
                <a:lnTo>
                  <a:pt x="1144906" y="2630197"/>
                </a:lnTo>
                <a:lnTo>
                  <a:pt x="1098483" y="2640319"/>
                </a:lnTo>
                <a:lnTo>
                  <a:pt x="1051889" y="2648355"/>
                </a:lnTo>
                <a:lnTo>
                  <a:pt x="1005250" y="2654234"/>
                </a:lnTo>
                <a:lnTo>
                  <a:pt x="958693" y="2657881"/>
                </a:lnTo>
                <a:lnTo>
                  <a:pt x="912344" y="2659222"/>
                </a:lnTo>
                <a:close/>
              </a:path>
            </a:pathLst>
          </a:custGeom>
          <a:solidFill>
            <a:srgbClr val="17A29A">
              <a:alpha val="35688"/>
            </a:srgbClr>
          </a:solidFill>
        </p:spPr>
        <p:txBody>
          <a:bodyPr wrap="square" lIns="0" tIns="0" rIns="0" bIns="0" rtlCol="0"/>
          <a:lstStyle/>
          <a:p>
            <a:endParaRPr/>
          </a:p>
        </p:txBody>
      </p:sp>
      <p:sp>
        <p:nvSpPr>
          <p:cNvPr id="8" name="object 8"/>
          <p:cNvSpPr/>
          <p:nvPr/>
        </p:nvSpPr>
        <p:spPr>
          <a:xfrm>
            <a:off x="450301" y="5987937"/>
            <a:ext cx="2305685" cy="2637790"/>
          </a:xfrm>
          <a:custGeom>
            <a:avLst/>
            <a:gdLst/>
            <a:ahLst/>
            <a:cxnLst/>
            <a:rect l="l" t="t" r="r" b="b"/>
            <a:pathLst>
              <a:path w="2305685" h="2637790">
                <a:moveTo>
                  <a:pt x="1618612" y="2637388"/>
                </a:moveTo>
                <a:lnTo>
                  <a:pt x="1574701" y="2636737"/>
                </a:lnTo>
                <a:lnTo>
                  <a:pt x="1530362" y="2633600"/>
                </a:lnTo>
                <a:lnTo>
                  <a:pt x="1485662" y="2628134"/>
                </a:lnTo>
                <a:lnTo>
                  <a:pt x="1440670" y="2620495"/>
                </a:lnTo>
                <a:lnTo>
                  <a:pt x="1395451" y="2610840"/>
                </a:lnTo>
                <a:lnTo>
                  <a:pt x="1350073" y="2599327"/>
                </a:lnTo>
                <a:lnTo>
                  <a:pt x="1304604" y="2586111"/>
                </a:lnTo>
                <a:lnTo>
                  <a:pt x="1259109" y="2571350"/>
                </a:lnTo>
                <a:lnTo>
                  <a:pt x="1213658" y="2555200"/>
                </a:lnTo>
                <a:lnTo>
                  <a:pt x="1168315" y="2537818"/>
                </a:lnTo>
                <a:lnTo>
                  <a:pt x="1123150" y="2519361"/>
                </a:lnTo>
                <a:lnTo>
                  <a:pt x="1078228" y="2499986"/>
                </a:lnTo>
                <a:lnTo>
                  <a:pt x="989385" y="2459108"/>
                </a:lnTo>
                <a:lnTo>
                  <a:pt x="902323" y="2416437"/>
                </a:lnTo>
                <a:lnTo>
                  <a:pt x="776246" y="2351815"/>
                </a:lnTo>
                <a:lnTo>
                  <a:pt x="688572" y="2304758"/>
                </a:lnTo>
                <a:lnTo>
                  <a:pt x="644973" y="2280068"/>
                </a:lnTo>
                <a:lnTo>
                  <a:pt x="601707" y="2254563"/>
                </a:lnTo>
                <a:lnTo>
                  <a:pt x="558905" y="2228214"/>
                </a:lnTo>
                <a:lnTo>
                  <a:pt x="516696" y="2200990"/>
                </a:lnTo>
                <a:lnTo>
                  <a:pt x="475212" y="2172861"/>
                </a:lnTo>
                <a:lnTo>
                  <a:pt x="434583" y="2143797"/>
                </a:lnTo>
                <a:lnTo>
                  <a:pt x="394940" y="2113768"/>
                </a:lnTo>
                <a:lnTo>
                  <a:pt x="356412" y="2082744"/>
                </a:lnTo>
                <a:lnTo>
                  <a:pt x="319132" y="2050695"/>
                </a:lnTo>
                <a:lnTo>
                  <a:pt x="283228" y="2017591"/>
                </a:lnTo>
                <a:lnTo>
                  <a:pt x="248832" y="1983402"/>
                </a:lnTo>
                <a:lnTo>
                  <a:pt x="216075" y="1948097"/>
                </a:lnTo>
                <a:lnTo>
                  <a:pt x="185086" y="1911647"/>
                </a:lnTo>
                <a:lnTo>
                  <a:pt x="155996" y="1874021"/>
                </a:lnTo>
                <a:lnTo>
                  <a:pt x="128937" y="1835191"/>
                </a:lnTo>
                <a:lnTo>
                  <a:pt x="104038" y="1795124"/>
                </a:lnTo>
                <a:lnTo>
                  <a:pt x="81429" y="1753792"/>
                </a:lnTo>
                <a:lnTo>
                  <a:pt x="61242" y="1711164"/>
                </a:lnTo>
                <a:lnTo>
                  <a:pt x="43607" y="1667211"/>
                </a:lnTo>
                <a:lnTo>
                  <a:pt x="28655" y="1621901"/>
                </a:lnTo>
                <a:lnTo>
                  <a:pt x="16515" y="1575206"/>
                </a:lnTo>
                <a:lnTo>
                  <a:pt x="7319" y="1527095"/>
                </a:lnTo>
                <a:lnTo>
                  <a:pt x="1715" y="1479077"/>
                </a:lnTo>
                <a:lnTo>
                  <a:pt x="0" y="1431870"/>
                </a:lnTo>
                <a:lnTo>
                  <a:pt x="1967" y="1385443"/>
                </a:lnTo>
                <a:lnTo>
                  <a:pt x="7411" y="1339765"/>
                </a:lnTo>
                <a:lnTo>
                  <a:pt x="16124" y="1294805"/>
                </a:lnTo>
                <a:lnTo>
                  <a:pt x="27900" y="1250533"/>
                </a:lnTo>
                <a:lnTo>
                  <a:pt x="42533" y="1206917"/>
                </a:lnTo>
                <a:lnTo>
                  <a:pt x="59815" y="1163929"/>
                </a:lnTo>
                <a:lnTo>
                  <a:pt x="79541" y="1121536"/>
                </a:lnTo>
                <a:lnTo>
                  <a:pt x="101502" y="1079708"/>
                </a:lnTo>
                <a:lnTo>
                  <a:pt x="125494" y="1038415"/>
                </a:lnTo>
                <a:lnTo>
                  <a:pt x="151309" y="997626"/>
                </a:lnTo>
                <a:lnTo>
                  <a:pt x="178741" y="957310"/>
                </a:lnTo>
                <a:lnTo>
                  <a:pt x="207582" y="917436"/>
                </a:lnTo>
                <a:lnTo>
                  <a:pt x="237627" y="877975"/>
                </a:lnTo>
                <a:lnTo>
                  <a:pt x="268669" y="838894"/>
                </a:lnTo>
                <a:lnTo>
                  <a:pt x="332917" y="761755"/>
                </a:lnTo>
                <a:lnTo>
                  <a:pt x="595577" y="458895"/>
                </a:lnTo>
                <a:lnTo>
                  <a:pt x="663345" y="383604"/>
                </a:lnTo>
                <a:lnTo>
                  <a:pt x="697932" y="346842"/>
                </a:lnTo>
                <a:lnTo>
                  <a:pt x="733071" y="310920"/>
                </a:lnTo>
                <a:lnTo>
                  <a:pt x="768822" y="276025"/>
                </a:lnTo>
                <a:lnTo>
                  <a:pt x="805248" y="242346"/>
                </a:lnTo>
                <a:lnTo>
                  <a:pt x="842409" y="210071"/>
                </a:lnTo>
                <a:lnTo>
                  <a:pt x="880369" y="179387"/>
                </a:lnTo>
                <a:lnTo>
                  <a:pt x="919188" y="150483"/>
                </a:lnTo>
                <a:lnTo>
                  <a:pt x="958928" y="123546"/>
                </a:lnTo>
                <a:lnTo>
                  <a:pt x="999652" y="98764"/>
                </a:lnTo>
                <a:lnTo>
                  <a:pt x="1041419" y="76325"/>
                </a:lnTo>
                <a:lnTo>
                  <a:pt x="1084293" y="56418"/>
                </a:lnTo>
                <a:lnTo>
                  <a:pt x="1128334" y="39229"/>
                </a:lnTo>
                <a:lnTo>
                  <a:pt x="1173605" y="24948"/>
                </a:lnTo>
                <a:lnTo>
                  <a:pt x="1220167" y="13761"/>
                </a:lnTo>
                <a:lnTo>
                  <a:pt x="1268082" y="5857"/>
                </a:lnTo>
                <a:lnTo>
                  <a:pt x="1317411" y="1424"/>
                </a:lnTo>
                <a:lnTo>
                  <a:pt x="1365584" y="0"/>
                </a:lnTo>
                <a:lnTo>
                  <a:pt x="1413871" y="772"/>
                </a:lnTo>
                <a:lnTo>
                  <a:pt x="1462160" y="3717"/>
                </a:lnTo>
                <a:lnTo>
                  <a:pt x="1510337" y="8809"/>
                </a:lnTo>
                <a:lnTo>
                  <a:pt x="1558290" y="16025"/>
                </a:lnTo>
                <a:lnTo>
                  <a:pt x="1605906" y="25339"/>
                </a:lnTo>
                <a:lnTo>
                  <a:pt x="1653072" y="36727"/>
                </a:lnTo>
                <a:lnTo>
                  <a:pt x="1699674" y="50164"/>
                </a:lnTo>
                <a:lnTo>
                  <a:pt x="1745601" y="65626"/>
                </a:lnTo>
                <a:lnTo>
                  <a:pt x="1790739" y="83088"/>
                </a:lnTo>
                <a:lnTo>
                  <a:pt x="1834974" y="102525"/>
                </a:lnTo>
                <a:lnTo>
                  <a:pt x="1878195" y="123913"/>
                </a:lnTo>
                <a:lnTo>
                  <a:pt x="1920288" y="147227"/>
                </a:lnTo>
                <a:lnTo>
                  <a:pt x="1961141" y="172443"/>
                </a:lnTo>
                <a:lnTo>
                  <a:pt x="2000639" y="199535"/>
                </a:lnTo>
                <a:lnTo>
                  <a:pt x="2038671" y="228480"/>
                </a:lnTo>
                <a:lnTo>
                  <a:pt x="2075124" y="259253"/>
                </a:lnTo>
                <a:lnTo>
                  <a:pt x="2109884" y="291829"/>
                </a:lnTo>
                <a:lnTo>
                  <a:pt x="2142839" y="326183"/>
                </a:lnTo>
                <a:lnTo>
                  <a:pt x="2173876" y="362292"/>
                </a:lnTo>
                <a:lnTo>
                  <a:pt x="2202881" y="400129"/>
                </a:lnTo>
                <a:lnTo>
                  <a:pt x="2229743" y="439671"/>
                </a:lnTo>
                <a:lnTo>
                  <a:pt x="2254347" y="480893"/>
                </a:lnTo>
                <a:lnTo>
                  <a:pt x="2274416" y="522141"/>
                </a:lnTo>
                <a:lnTo>
                  <a:pt x="2289113" y="563725"/>
                </a:lnTo>
                <a:lnTo>
                  <a:pt x="2298855" y="605637"/>
                </a:lnTo>
                <a:lnTo>
                  <a:pt x="2304058" y="647870"/>
                </a:lnTo>
                <a:lnTo>
                  <a:pt x="2305136" y="690415"/>
                </a:lnTo>
                <a:lnTo>
                  <a:pt x="2302506" y="733264"/>
                </a:lnTo>
                <a:lnTo>
                  <a:pt x="2296583" y="776409"/>
                </a:lnTo>
                <a:lnTo>
                  <a:pt x="2287782" y="819841"/>
                </a:lnTo>
                <a:lnTo>
                  <a:pt x="2276521" y="863552"/>
                </a:lnTo>
                <a:lnTo>
                  <a:pt x="2263214" y="907534"/>
                </a:lnTo>
                <a:lnTo>
                  <a:pt x="2248276" y="951778"/>
                </a:lnTo>
                <a:lnTo>
                  <a:pt x="2215174" y="1041023"/>
                </a:lnTo>
                <a:lnTo>
                  <a:pt x="2163688" y="1176652"/>
                </a:lnTo>
                <a:lnTo>
                  <a:pt x="2147700" y="1222300"/>
                </a:lnTo>
                <a:lnTo>
                  <a:pt x="2132991" y="1268152"/>
                </a:lnTo>
                <a:lnTo>
                  <a:pt x="2119978" y="1314201"/>
                </a:lnTo>
                <a:lnTo>
                  <a:pt x="2109076" y="1360438"/>
                </a:lnTo>
                <a:lnTo>
                  <a:pt x="2100701" y="1406856"/>
                </a:lnTo>
                <a:lnTo>
                  <a:pt x="2095272" y="1451125"/>
                </a:lnTo>
                <a:lnTo>
                  <a:pt x="2091964" y="1496155"/>
                </a:lnTo>
                <a:lnTo>
                  <a:pt x="2090520" y="1541832"/>
                </a:lnTo>
                <a:lnTo>
                  <a:pt x="2090683" y="1588040"/>
                </a:lnTo>
                <a:lnTo>
                  <a:pt x="2092196" y="1634665"/>
                </a:lnTo>
                <a:lnTo>
                  <a:pt x="2094801" y="1681593"/>
                </a:lnTo>
                <a:lnTo>
                  <a:pt x="2102260" y="1775900"/>
                </a:lnTo>
                <a:lnTo>
                  <a:pt x="2118974" y="1963110"/>
                </a:lnTo>
                <a:lnTo>
                  <a:pt x="2122026" y="2008952"/>
                </a:lnTo>
                <a:lnTo>
                  <a:pt x="2124114" y="2054181"/>
                </a:lnTo>
                <a:lnTo>
                  <a:pt x="2124980" y="2098683"/>
                </a:lnTo>
                <a:lnTo>
                  <a:pt x="2124366" y="2142342"/>
                </a:lnTo>
                <a:lnTo>
                  <a:pt x="2122016" y="2185045"/>
                </a:lnTo>
                <a:lnTo>
                  <a:pt x="2117673" y="2226678"/>
                </a:lnTo>
                <a:lnTo>
                  <a:pt x="2111079" y="2267124"/>
                </a:lnTo>
                <a:lnTo>
                  <a:pt x="2101978" y="2306271"/>
                </a:lnTo>
                <a:lnTo>
                  <a:pt x="2090111" y="2344004"/>
                </a:lnTo>
                <a:lnTo>
                  <a:pt x="2075223" y="2380207"/>
                </a:lnTo>
                <a:lnTo>
                  <a:pt x="2057055" y="2414767"/>
                </a:lnTo>
                <a:lnTo>
                  <a:pt x="2035351" y="2447570"/>
                </a:lnTo>
                <a:lnTo>
                  <a:pt x="2009853" y="2478500"/>
                </a:lnTo>
                <a:lnTo>
                  <a:pt x="1980305" y="2507443"/>
                </a:lnTo>
                <a:lnTo>
                  <a:pt x="1946449" y="2534286"/>
                </a:lnTo>
                <a:lnTo>
                  <a:pt x="1908376" y="2559167"/>
                </a:lnTo>
                <a:lnTo>
                  <a:pt x="1869338" y="2580308"/>
                </a:lnTo>
                <a:lnTo>
                  <a:pt x="1829403" y="2597866"/>
                </a:lnTo>
                <a:lnTo>
                  <a:pt x="1788637" y="2611996"/>
                </a:lnTo>
                <a:lnTo>
                  <a:pt x="1747108" y="2622857"/>
                </a:lnTo>
                <a:lnTo>
                  <a:pt x="1704883" y="2630605"/>
                </a:lnTo>
                <a:lnTo>
                  <a:pt x="1662028" y="2635397"/>
                </a:lnTo>
                <a:lnTo>
                  <a:pt x="1618612" y="2637388"/>
                </a:lnTo>
                <a:close/>
              </a:path>
            </a:pathLst>
          </a:custGeom>
          <a:solidFill>
            <a:srgbClr val="17A29A">
              <a:alpha val="34899"/>
            </a:srgbClr>
          </a:solidFill>
        </p:spPr>
        <p:txBody>
          <a:bodyPr wrap="square" lIns="0" tIns="0" rIns="0" bIns="0" rtlCol="0"/>
          <a:lstStyle/>
          <a:p>
            <a:endParaRPr/>
          </a:p>
        </p:txBody>
      </p:sp>
      <p:sp>
        <p:nvSpPr>
          <p:cNvPr id="4" name="Slide Number Placeholder 3">
            <a:extLst>
              <a:ext uri="{FF2B5EF4-FFF2-40B4-BE49-F238E27FC236}">
                <a16:creationId xmlns:a16="http://schemas.microsoft.com/office/drawing/2014/main" id="{2D6E3EF6-96E2-0148-92F0-F93790C3FD97}"/>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29</a:t>
            </a:fld>
            <a:endParaRPr lang="fr" spc="10"/>
          </a:p>
        </p:txBody>
      </p:sp>
      <p:pic>
        <p:nvPicPr>
          <p:cNvPr id="9" name="Picture 2" descr="European Youth Roots">
            <a:extLst>
              <a:ext uri="{FF2B5EF4-FFF2-40B4-BE49-F238E27FC236}">
                <a16:creationId xmlns:a16="http://schemas.microsoft.com/office/drawing/2014/main" id="{0A48599A-761C-E242-9476-8D3482DFF225}"/>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2874" y="4429113"/>
            <a:ext cx="7429500" cy="247650"/>
          </a:xfrm>
          <a:custGeom>
            <a:avLst/>
            <a:gdLst/>
            <a:ahLst/>
            <a:cxnLst/>
            <a:rect l="l" t="t" r="r" b="b"/>
            <a:pathLst>
              <a:path w="7429500" h="247650">
                <a:moveTo>
                  <a:pt x="7429499" y="247649"/>
                </a:moveTo>
                <a:lnTo>
                  <a:pt x="0" y="247649"/>
                </a:lnTo>
                <a:lnTo>
                  <a:pt x="0" y="0"/>
                </a:lnTo>
                <a:lnTo>
                  <a:pt x="7429499" y="0"/>
                </a:lnTo>
                <a:lnTo>
                  <a:pt x="7429499" y="247649"/>
                </a:lnTo>
                <a:close/>
              </a:path>
            </a:pathLst>
          </a:custGeom>
          <a:solidFill>
            <a:srgbClr val="046280"/>
          </a:solidFill>
        </p:spPr>
        <p:txBody>
          <a:bodyPr wrap="square" lIns="0" tIns="0" rIns="0" bIns="0" rtlCol="0"/>
          <a:lstStyle/>
          <a:p>
            <a:endParaRPr/>
          </a:p>
        </p:txBody>
      </p:sp>
      <p:pic>
        <p:nvPicPr>
          <p:cNvPr id="3" name="object 3"/>
          <p:cNvPicPr/>
          <p:nvPr/>
        </p:nvPicPr>
        <p:blipFill>
          <a:blip r:embed="rId2" cstate="print"/>
          <a:stretch>
            <a:fillRect/>
          </a:stretch>
        </p:blipFill>
        <p:spPr>
          <a:xfrm>
            <a:off x="476250" y="761999"/>
            <a:ext cx="6819899" cy="3114674"/>
          </a:xfrm>
          <a:prstGeom prst="rect">
            <a:avLst/>
          </a:prstGeom>
        </p:spPr>
      </p:pic>
      <p:sp>
        <p:nvSpPr>
          <p:cNvPr id="5" name="object 5"/>
          <p:cNvSpPr txBox="1"/>
          <p:nvPr/>
        </p:nvSpPr>
        <p:spPr>
          <a:xfrm>
            <a:off x="2892424" y="6612341"/>
            <a:ext cx="4459605" cy="1603003"/>
          </a:xfrm>
          <a:prstGeom prst="rect">
            <a:avLst/>
          </a:prstGeom>
        </p:spPr>
        <p:txBody>
          <a:bodyPr vert="horz" wrap="square" lIns="0" tIns="12065" rIns="0" bIns="0" rtlCol="0">
            <a:spAutoFit/>
          </a:bodyPr>
          <a:lstStyle/>
          <a:p>
            <a:pPr marL="12700" marR="5081" algn="just" rtl="0">
              <a:lnSpc>
                <a:spcPct val="115399"/>
              </a:lnSpc>
              <a:spcBef>
                <a:spcPts val="95"/>
              </a:spcBef>
            </a:pPr>
            <a:r>
              <a:rPr lang="fr" sz="1300" b="0" i="0" u="none" baseline="0" dirty="0">
                <a:solidFill>
                  <a:srgbClr val="000000"/>
                </a:solidFill>
                <a:latin typeface="Arial" panose="020B0604020202020204" pitchFamily="34" charset="0"/>
              </a:rPr>
              <a:t>ClickUp est un outil utilisé comme une application de gestion de projet tout-en-un. L'une des idées maîtresses de ClickUp est de rassembler différents outils de productivité dans une seule application afin d'éviter de répartir le travail dans d'autres applications de productivité. ClickUp permet aux managers d'organiser les activités de travail en équipe et de créer des espaces de travail, des dossiers, des listes, des tâches et sous-tâches et des listes de contrôle.</a:t>
            </a:r>
            <a:endParaRPr lang="fr" sz="1300" dirty="0">
              <a:latin typeface="Arial"/>
              <a:cs typeface="Arial"/>
            </a:endParaRPr>
          </a:p>
        </p:txBody>
      </p:sp>
      <p:sp>
        <p:nvSpPr>
          <p:cNvPr id="6" name="object 6"/>
          <p:cNvSpPr txBox="1"/>
          <p:nvPr/>
        </p:nvSpPr>
        <p:spPr>
          <a:xfrm>
            <a:off x="266083" y="8476601"/>
            <a:ext cx="7063740" cy="1022716"/>
          </a:xfrm>
          <a:prstGeom prst="rect">
            <a:avLst/>
          </a:prstGeom>
        </p:spPr>
        <p:txBody>
          <a:bodyPr vert="horz" wrap="square" lIns="0" tIns="6985" rIns="0" bIns="0" rtlCol="0">
            <a:spAutoFit/>
          </a:bodyPr>
          <a:lstStyle/>
          <a:p>
            <a:pPr algn="just" rtl="0"/>
            <a:r>
              <a:rPr lang="fr" sz="1300" b="0" i="0" u="none" baseline="0" dirty="0">
                <a:solidFill>
                  <a:srgbClr val="000000"/>
                </a:solidFill>
                <a:latin typeface="Arial" panose="020B0604020202020204" pitchFamily="34" charset="0"/>
              </a:rPr>
              <a:t>Les gestionnaires peuvent attribuer des tâches à plusieurs personnes, établir des priorités, suivre les progrès des membres de l'équipe, décomposer les projets, etc. ClickUp est idéal pour les équipes qui travaillent à distance grâce aux fonctions de chat et d'annotation et à l'intégration de Zoom. </a:t>
            </a:r>
            <a:endParaRPr lang="fr" sz="1400" dirty="0"/>
          </a:p>
          <a:p>
            <a:pPr rtl="0"/>
            <a:br>
              <a:rPr lang="fr" sz="1400" dirty="0"/>
            </a:br>
            <a:endParaRPr sz="1300" dirty="0">
              <a:latin typeface="Arial"/>
              <a:cs typeface="Arial"/>
            </a:endParaRPr>
          </a:p>
        </p:txBody>
      </p:sp>
      <p:sp>
        <p:nvSpPr>
          <p:cNvPr id="7" name="object 7"/>
          <p:cNvSpPr txBox="1"/>
          <p:nvPr/>
        </p:nvSpPr>
        <p:spPr>
          <a:xfrm>
            <a:off x="549275" y="4159250"/>
            <a:ext cx="5752465" cy="174535"/>
          </a:xfrm>
          <a:prstGeom prst="rect">
            <a:avLst/>
          </a:prstGeom>
        </p:spPr>
        <p:txBody>
          <a:bodyPr vert="horz" wrap="square" lIns="0" tIns="12700" rIns="0" bIns="0" rtlCol="0">
            <a:spAutoFit/>
          </a:bodyPr>
          <a:lstStyle/>
          <a:p>
            <a:pPr marL="12700" rtl="0">
              <a:spcBef>
                <a:spcPts val="100"/>
              </a:spcBef>
            </a:pPr>
            <a:r>
              <a:rPr lang="fr" sz="1051" b="0" i="0" u="none" spc="-25" baseline="0">
                <a:solidFill>
                  <a:srgbClr val="17A29A"/>
                </a:solidFill>
                <a:latin typeface="Microsoft Sans Serif"/>
                <a:cs typeface="Microsoft Sans Serif"/>
              </a:rPr>
              <a:t>Image </a:t>
            </a:r>
            <a:r>
              <a:rPr lang="fr" sz="1051" b="0" i="0" u="none" spc="-45" baseline="0">
                <a:solidFill>
                  <a:srgbClr val="17A29A"/>
                </a:solidFill>
                <a:latin typeface="Microsoft Sans Serif"/>
                <a:cs typeface="Microsoft Sans Serif"/>
              </a:rPr>
              <a:t>10. </a:t>
            </a:r>
            <a:r>
              <a:rPr lang="fr" sz="1051" b="0" i="0" u="none" spc="-60" baseline="0">
                <a:solidFill>
                  <a:srgbClr val="17A29A"/>
                </a:solidFill>
                <a:latin typeface="Microsoft Sans Serif"/>
                <a:cs typeface="Microsoft Sans Serif"/>
              </a:rPr>
              <a:t>Canva</a:t>
            </a:r>
            <a:r>
              <a:rPr lang="fr" sz="1051" b="0" i="0" u="none" spc="-29" baseline="0">
                <a:solidFill>
                  <a:srgbClr val="17A29A"/>
                </a:solidFill>
                <a:latin typeface="Microsoft Sans Serif"/>
                <a:cs typeface="Microsoft Sans Serif"/>
              </a:rPr>
              <a:t> Designer :</a:t>
            </a:r>
            <a:r>
              <a:rPr lang="fr" sz="1051" b="0" i="0" u="none" spc="-20" baseline="0">
                <a:solidFill>
                  <a:srgbClr val="17A29A"/>
                </a:solidFill>
                <a:latin typeface="Microsoft Sans Serif"/>
                <a:cs typeface="Microsoft Sans Serif"/>
              </a:rPr>
              <a:t> </a:t>
            </a:r>
            <a:r>
              <a:rPr lang="fr" sz="1051" b="0" i="0" u="none" spc="-10" baseline="0">
                <a:solidFill>
                  <a:srgbClr val="17A29A"/>
                </a:solidFill>
                <a:latin typeface="Microsoft Sans Serif"/>
                <a:cs typeface="Microsoft Sans Serif"/>
              </a:rPr>
              <a:t>Modèles de</a:t>
            </a:r>
            <a:r>
              <a:rPr lang="fr" sz="1051" b="0" i="0" u="none" spc="-35" baseline="0">
                <a:solidFill>
                  <a:srgbClr val="17A29A"/>
                </a:solidFill>
                <a:latin typeface="Microsoft Sans Serif"/>
                <a:cs typeface="Microsoft Sans Serif"/>
              </a:rPr>
              <a:t> présentation</a:t>
            </a:r>
            <a:r>
              <a:rPr lang="fr" sz="1051" b="0" i="0" u="none" spc="-20" baseline="0">
                <a:solidFill>
                  <a:srgbClr val="17A29A"/>
                </a:solidFill>
                <a:latin typeface="Microsoft Sans Serif"/>
                <a:cs typeface="Microsoft Sans Serif"/>
              </a:rPr>
              <a:t> sur</a:t>
            </a:r>
            <a:r>
              <a:rPr lang="fr" sz="1051" b="0" i="0" u="none" baseline="0">
                <a:solidFill>
                  <a:srgbClr val="17A29A"/>
                </a:solidFill>
                <a:latin typeface="Microsoft Sans Serif"/>
                <a:cs typeface="Microsoft Sans Serif"/>
              </a:rPr>
              <a:t> le</a:t>
            </a:r>
            <a:r>
              <a:rPr lang="fr" sz="1051" b="0" i="0" u="none" spc="-29" baseline="0">
                <a:solidFill>
                  <a:srgbClr val="17A29A"/>
                </a:solidFill>
                <a:latin typeface="Microsoft Sans Serif"/>
                <a:cs typeface="Microsoft Sans Serif"/>
              </a:rPr>
              <a:t> côté</a:t>
            </a:r>
            <a:r>
              <a:rPr lang="fr" sz="1051" b="0" i="0" u="none" spc="-20" baseline="0">
                <a:solidFill>
                  <a:srgbClr val="17A29A"/>
                </a:solidFill>
                <a:latin typeface="Microsoft Sans Serif"/>
                <a:cs typeface="Microsoft Sans Serif"/>
              </a:rPr>
              <a:t> gauche</a:t>
            </a:r>
            <a:r>
              <a:rPr lang="fr" sz="1051" b="0" i="0" u="none" baseline="0">
                <a:solidFill>
                  <a:srgbClr val="17A29A"/>
                </a:solidFill>
                <a:latin typeface="Microsoft Sans Serif"/>
                <a:cs typeface="Microsoft Sans Serif"/>
              </a:rPr>
              <a:t> de</a:t>
            </a:r>
            <a:r>
              <a:rPr lang="fr" sz="1051" b="0" i="0" u="none" spc="-20" baseline="0">
                <a:solidFill>
                  <a:srgbClr val="17A29A"/>
                </a:solidFill>
                <a:latin typeface="Microsoft Sans Serif"/>
                <a:cs typeface="Microsoft Sans Serif"/>
              </a:rPr>
              <a:t> l'</a:t>
            </a:r>
            <a:r>
              <a:rPr lang="fr" sz="1051" b="0" i="0" u="none" spc="-35" baseline="0">
                <a:solidFill>
                  <a:srgbClr val="17A29A"/>
                </a:solidFill>
                <a:latin typeface="Microsoft Sans Serif"/>
                <a:cs typeface="Microsoft Sans Serif"/>
              </a:rPr>
              <a:t>écran</a:t>
            </a:r>
            <a:r>
              <a:rPr lang="fr" sz="1051" b="0" i="0" u="none" spc="-29" baseline="0">
                <a:solidFill>
                  <a:srgbClr val="17A29A"/>
                </a:solidFill>
                <a:latin typeface="Microsoft Sans Serif"/>
                <a:cs typeface="Microsoft Sans Serif"/>
              </a:rPr>
              <a:t> (Canva,</a:t>
            </a:r>
            <a:r>
              <a:rPr lang="fr" sz="1051" b="0" i="0" u="none" spc="-10" baseline="0">
                <a:solidFill>
                  <a:srgbClr val="17A29A"/>
                </a:solidFill>
                <a:latin typeface="Microsoft Sans Serif"/>
                <a:cs typeface="Microsoft Sans Serif"/>
              </a:rPr>
              <a:t> 2022).</a:t>
            </a:r>
            <a:endParaRPr lang="fr" sz="1051" dirty="0">
              <a:latin typeface="Microsoft Sans Serif"/>
              <a:cs typeface="Microsoft Sans Serif"/>
            </a:endParaRPr>
          </a:p>
        </p:txBody>
      </p:sp>
      <p:sp>
        <p:nvSpPr>
          <p:cNvPr id="8" name="object 8"/>
          <p:cNvSpPr txBox="1"/>
          <p:nvPr/>
        </p:nvSpPr>
        <p:spPr>
          <a:xfrm>
            <a:off x="406399" y="4845049"/>
            <a:ext cx="1139825" cy="359073"/>
          </a:xfrm>
          <a:prstGeom prst="rect">
            <a:avLst/>
          </a:prstGeom>
        </p:spPr>
        <p:txBody>
          <a:bodyPr vert="horz" wrap="square" lIns="0" tIns="12700" rIns="0" bIns="0" rtlCol="0">
            <a:spAutoFit/>
          </a:bodyPr>
          <a:lstStyle/>
          <a:p>
            <a:pPr marL="12700" rtl="0">
              <a:spcBef>
                <a:spcPts val="100"/>
              </a:spcBef>
            </a:pPr>
            <a:r>
              <a:rPr lang="fr" sz="2250" b="0" i="0" u="none" spc="-80" baseline="0">
                <a:solidFill>
                  <a:srgbClr val="17A29A"/>
                </a:solidFill>
                <a:latin typeface="Microsoft Sans Serif"/>
                <a:cs typeface="Microsoft Sans Serif"/>
              </a:rPr>
              <a:t>ClickUp</a:t>
            </a:r>
            <a:endParaRPr lang="fr" sz="2250">
              <a:latin typeface="Microsoft Sans Serif"/>
              <a:cs typeface="Microsoft Sans Serif"/>
            </a:endParaRPr>
          </a:p>
        </p:txBody>
      </p:sp>
      <p:pic>
        <p:nvPicPr>
          <p:cNvPr id="9" name="object 9"/>
          <p:cNvPicPr/>
          <p:nvPr/>
        </p:nvPicPr>
        <p:blipFill>
          <a:blip r:embed="rId3" cstate="print"/>
          <a:stretch>
            <a:fillRect/>
          </a:stretch>
        </p:blipFill>
        <p:spPr>
          <a:xfrm>
            <a:off x="295274" y="5457824"/>
            <a:ext cx="2322512" cy="2245222"/>
          </a:xfrm>
          <a:prstGeom prst="rect">
            <a:avLst/>
          </a:prstGeom>
        </p:spPr>
      </p:pic>
      <p:sp>
        <p:nvSpPr>
          <p:cNvPr id="10" name="object 10"/>
          <p:cNvSpPr txBox="1"/>
          <p:nvPr/>
        </p:nvSpPr>
        <p:spPr>
          <a:xfrm>
            <a:off x="341946" y="7866487"/>
            <a:ext cx="2275840" cy="174535"/>
          </a:xfrm>
          <a:prstGeom prst="rect">
            <a:avLst/>
          </a:prstGeom>
        </p:spPr>
        <p:txBody>
          <a:bodyPr vert="horz" wrap="square" lIns="0" tIns="12700" rIns="0" bIns="0" rtlCol="0">
            <a:spAutoFit/>
          </a:bodyPr>
          <a:lstStyle/>
          <a:p>
            <a:pPr marL="12700" rtl="0">
              <a:spcBef>
                <a:spcPts val="100"/>
              </a:spcBef>
            </a:pPr>
            <a:r>
              <a:rPr lang="fr" sz="1051" b="0" i="0" u="none" spc="-25" baseline="0">
                <a:solidFill>
                  <a:srgbClr val="17A29A"/>
                </a:solidFill>
                <a:latin typeface="Microsoft Sans Serif"/>
                <a:cs typeface="Microsoft Sans Serif"/>
              </a:rPr>
              <a:t>Image </a:t>
            </a:r>
            <a:r>
              <a:rPr lang="fr" sz="1051" b="0" i="0" u="none" spc="-114" baseline="0">
                <a:solidFill>
                  <a:srgbClr val="17A29A"/>
                </a:solidFill>
                <a:latin typeface="Microsoft Sans Serif"/>
                <a:cs typeface="Microsoft Sans Serif"/>
              </a:rPr>
              <a:t>11.</a:t>
            </a:r>
            <a:r>
              <a:rPr lang="fr" sz="1051" b="0" i="0" u="none" spc="-45" baseline="0">
                <a:solidFill>
                  <a:srgbClr val="17A29A"/>
                </a:solidFill>
                <a:latin typeface="Microsoft Sans Serif"/>
                <a:cs typeface="Microsoft Sans Serif"/>
              </a:rPr>
              <a:t> </a:t>
            </a:r>
            <a:r>
              <a:rPr lang="fr" sz="1051" b="0" i="0" u="none" spc="-35" baseline="0">
                <a:solidFill>
                  <a:srgbClr val="17A29A"/>
                </a:solidFill>
                <a:latin typeface="Microsoft Sans Serif"/>
                <a:cs typeface="Microsoft Sans Serif"/>
              </a:rPr>
              <a:t>Logo</a:t>
            </a:r>
            <a:r>
              <a:rPr lang="fr" sz="1051" b="0" i="0" u="none" spc="-85" baseline="0">
                <a:solidFill>
                  <a:srgbClr val="17A29A"/>
                </a:solidFill>
                <a:latin typeface="Microsoft Sans Serif"/>
                <a:cs typeface="Microsoft Sans Serif"/>
              </a:rPr>
              <a:t> ClickUp</a:t>
            </a:r>
            <a:r>
              <a:rPr lang="fr" sz="1051" b="0" i="0" u="none" spc="-20" baseline="0">
                <a:solidFill>
                  <a:srgbClr val="17A29A"/>
                </a:solidFill>
                <a:latin typeface="Microsoft Sans Serif"/>
                <a:cs typeface="Microsoft Sans Serif"/>
              </a:rPr>
              <a:t> (ClickUp,</a:t>
            </a:r>
            <a:r>
              <a:rPr lang="fr" sz="1051" b="0" i="0" u="none" spc="-10" baseline="0">
                <a:solidFill>
                  <a:srgbClr val="17A29A"/>
                </a:solidFill>
                <a:latin typeface="Microsoft Sans Serif"/>
                <a:cs typeface="Microsoft Sans Serif"/>
              </a:rPr>
              <a:t> 2022).</a:t>
            </a:r>
            <a:endParaRPr lang="fr" sz="1051" dirty="0">
              <a:latin typeface="Microsoft Sans Serif"/>
              <a:cs typeface="Microsoft Sans Serif"/>
            </a:endParaRPr>
          </a:p>
        </p:txBody>
      </p:sp>
      <p:sp>
        <p:nvSpPr>
          <p:cNvPr id="12" name="TextBox 11">
            <a:extLst>
              <a:ext uri="{FF2B5EF4-FFF2-40B4-BE49-F238E27FC236}">
                <a16:creationId xmlns:a16="http://schemas.microsoft.com/office/drawing/2014/main" id="{CAB88A40-5293-CAFA-1EF9-DD989C5B6C0A}"/>
              </a:ext>
            </a:extLst>
          </p:cNvPr>
          <p:cNvSpPr txBox="1"/>
          <p:nvPr/>
        </p:nvSpPr>
        <p:spPr>
          <a:xfrm>
            <a:off x="2892424" y="5457824"/>
            <a:ext cx="4403725" cy="955454"/>
          </a:xfrm>
          <a:prstGeom prst="rect">
            <a:avLst/>
          </a:prstGeom>
          <a:noFill/>
        </p:spPr>
        <p:txBody>
          <a:bodyPr wrap="square" rtlCol="0">
            <a:spAutoFit/>
          </a:bodyPr>
          <a:lstStyle/>
          <a:p>
            <a:pPr rtl="0">
              <a:lnSpc>
                <a:spcPct val="150000"/>
              </a:lnSpc>
            </a:pPr>
            <a:r>
              <a:rPr lang="fr" sz="1300" b="0" i="0" u="none" baseline="0">
                <a:solidFill>
                  <a:srgbClr val="00AA8C"/>
                </a:solidFill>
                <a:latin typeface="Arial" panose="020B0604020202020204" pitchFamily="34" charset="0"/>
                <a:cs typeface="Arial" panose="020B0604020202020204" pitchFamily="34" charset="0"/>
              </a:rPr>
              <a:t>Le type d'outil : </a:t>
            </a:r>
            <a:r>
              <a:rPr lang="fr" sz="1300" b="0" i="0" u="none" baseline="0">
                <a:latin typeface="Arial" panose="020B0604020202020204" pitchFamily="34" charset="0"/>
                <a:cs typeface="Arial" panose="020B0604020202020204" pitchFamily="34" charset="0"/>
              </a:rPr>
              <a:t>Logiciel de productivité</a:t>
            </a:r>
          </a:p>
          <a:p>
            <a:pPr rtl="0">
              <a:lnSpc>
                <a:spcPct val="150000"/>
              </a:lnSpc>
            </a:pPr>
            <a:r>
              <a:rPr lang="fr" sz="1300" b="0" i="0" u="none" baseline="0">
                <a:solidFill>
                  <a:srgbClr val="00AA8C"/>
                </a:solidFill>
                <a:latin typeface="Arial" panose="020B0604020202020204" pitchFamily="34" charset="0"/>
                <a:cs typeface="Arial" panose="020B0604020202020204" pitchFamily="34" charset="0"/>
              </a:rPr>
              <a:t>Utile pour : </a:t>
            </a:r>
            <a:r>
              <a:rPr lang="fr" sz="1300" b="0" i="0" u="none" baseline="0">
                <a:latin typeface="Arial" panose="020B0604020202020204" pitchFamily="34" charset="0"/>
                <a:cs typeface="Arial" panose="020B0604020202020204" pitchFamily="34" charset="0"/>
              </a:rPr>
              <a:t>Gestion de projet</a:t>
            </a:r>
          </a:p>
          <a:p>
            <a:pPr rtl="0">
              <a:lnSpc>
                <a:spcPct val="150000"/>
              </a:lnSpc>
            </a:pPr>
            <a:r>
              <a:rPr lang="fr" sz="1300" b="0" i="0" u="none" baseline="0">
                <a:solidFill>
                  <a:srgbClr val="00AA8C"/>
                </a:solidFill>
                <a:latin typeface="Arial" panose="020B0604020202020204" pitchFamily="34" charset="0"/>
                <a:cs typeface="Arial" panose="020B0604020202020204" pitchFamily="34" charset="0"/>
              </a:rPr>
              <a:t>Site web : </a:t>
            </a:r>
            <a:r>
              <a:rPr lang="fr" sz="1300" b="0" i="0" u="none" baseline="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https://clickup.com/</a:t>
            </a:r>
            <a:endParaRPr lang="fr" sz="1300" dirty="0">
              <a:solidFill>
                <a:schemeClr val="tx1"/>
              </a:solidFill>
              <a:latin typeface="Arial" panose="020B0604020202020204" pitchFamily="34" charset="0"/>
              <a:cs typeface="Arial" panose="020B0604020202020204" pitchFamily="34" charset="0"/>
            </a:endParaRPr>
          </a:p>
        </p:txBody>
      </p:sp>
      <p:sp>
        <p:nvSpPr>
          <p:cNvPr id="13" name="Slide Number Placeholder 12">
            <a:extLst>
              <a:ext uri="{FF2B5EF4-FFF2-40B4-BE49-F238E27FC236}">
                <a16:creationId xmlns:a16="http://schemas.microsoft.com/office/drawing/2014/main" id="{B3260E0F-0868-AE4B-9D79-27B8DFCB63DA}"/>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30</a:t>
            </a:fld>
            <a:endParaRPr lang="fr" spc="10"/>
          </a:p>
        </p:txBody>
      </p:sp>
      <p:pic>
        <p:nvPicPr>
          <p:cNvPr id="14" name="Picture 2" descr="European Youth Roots">
            <a:extLst>
              <a:ext uri="{FF2B5EF4-FFF2-40B4-BE49-F238E27FC236}">
                <a16:creationId xmlns:a16="http://schemas.microsoft.com/office/drawing/2014/main" id="{80F98AE4-BE57-B840-BD3C-7082AC1ADF9B}"/>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F072652-8AA9-177E-FDBD-6E9804262E12}"/>
              </a:ext>
            </a:extLst>
          </p:cNvPr>
          <p:cNvSpPr txBox="1"/>
          <p:nvPr/>
        </p:nvSpPr>
        <p:spPr>
          <a:xfrm>
            <a:off x="390523" y="7821365"/>
            <a:ext cx="7002497" cy="1365567"/>
          </a:xfrm>
          <a:prstGeom prst="rect">
            <a:avLst/>
          </a:prstGeom>
          <a:noFill/>
          <a:ln>
            <a:noFill/>
          </a:ln>
        </p:spPr>
        <p:txBody>
          <a:bodyPr wrap="square" rtlCol="0">
            <a:spAutoFit/>
          </a:bodyPr>
          <a:lstStyle/>
          <a:p>
            <a:pPr rtl="0">
              <a:lnSpc>
                <a:spcPct val="130000"/>
              </a:lnSpc>
            </a:pPr>
            <a:r>
              <a:rPr lang="fr" sz="1300" b="0" i="0" u="none" baseline="0" dirty="0">
                <a:solidFill>
                  <a:srgbClr val="00AA8C"/>
                </a:solidFill>
                <a:latin typeface="Arial" panose="020B0604020202020204" pitchFamily="34" charset="0"/>
                <a:cs typeface="Arial" panose="020B0604020202020204" pitchFamily="34" charset="0"/>
              </a:rPr>
              <a:t>Le type d'outil : </a:t>
            </a:r>
            <a:r>
              <a:rPr lang="fr" sz="1300" b="0" i="0" u="none" baseline="0" dirty="0">
                <a:latin typeface="Arial" panose="020B0604020202020204" pitchFamily="34" charset="0"/>
                <a:cs typeface="Arial" panose="020B0604020202020204" pitchFamily="34" charset="0"/>
              </a:rPr>
              <a:t>Analyse des réseaux sociaux/ Cartographie des parties prenantes et calcul statistique des relations.</a:t>
            </a:r>
          </a:p>
          <a:p>
            <a:pPr rtl="0">
              <a:lnSpc>
                <a:spcPct val="130000"/>
              </a:lnSpc>
            </a:pPr>
            <a:r>
              <a:rPr lang="fr" sz="1300" b="0" i="0" u="none" baseline="0" dirty="0">
                <a:solidFill>
                  <a:srgbClr val="00AA8C"/>
                </a:solidFill>
                <a:latin typeface="Arial" panose="020B0604020202020204" pitchFamily="34" charset="0"/>
                <a:cs typeface="Arial" panose="020B0604020202020204" pitchFamily="34" charset="0"/>
              </a:rPr>
              <a:t>Utile pour : </a:t>
            </a:r>
            <a:r>
              <a:rPr lang="fr" sz="1300" b="0" i="0" u="none" baseline="0" dirty="0">
                <a:latin typeface="Arial" panose="020B0604020202020204" pitchFamily="34" charset="0"/>
                <a:cs typeface="Arial" panose="020B0604020202020204" pitchFamily="34" charset="0"/>
              </a:rPr>
              <a:t>Représenter visuellement l'état de l'art ou la vision de l'évolution d'un réseau touristique.</a:t>
            </a:r>
          </a:p>
          <a:p>
            <a:pPr rtl="0">
              <a:lnSpc>
                <a:spcPct val="130000"/>
              </a:lnSpc>
            </a:pPr>
            <a:r>
              <a:rPr lang="fr" sz="1300" b="0" i="0" u="none" baseline="0" dirty="0">
                <a:solidFill>
                  <a:srgbClr val="00AA8C"/>
                </a:solidFill>
                <a:latin typeface="Arial" panose="020B0604020202020204" pitchFamily="34" charset="0"/>
                <a:cs typeface="Arial" panose="020B0604020202020204" pitchFamily="34" charset="0"/>
              </a:rPr>
              <a:t>Site web : </a:t>
            </a:r>
            <a:r>
              <a:rPr lang="fr" sz="1300" b="0" i="0" u="none" baseline="0" dirty="0">
                <a:solidFill>
                  <a:schemeClr val="tx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https://databasic.io/</a:t>
            </a:r>
            <a:endParaRPr lang="fr" sz="1300" dirty="0">
              <a:solidFill>
                <a:schemeClr val="tx1"/>
              </a:solidFill>
              <a:latin typeface="Arial" panose="020B0604020202020204" pitchFamily="34" charset="0"/>
              <a:cs typeface="Arial" panose="020B0604020202020204" pitchFamily="34" charset="0"/>
            </a:endParaRPr>
          </a:p>
        </p:txBody>
      </p:sp>
      <p:pic>
        <p:nvPicPr>
          <p:cNvPr id="2" name="object 2"/>
          <p:cNvPicPr/>
          <p:nvPr/>
        </p:nvPicPr>
        <p:blipFill>
          <a:blip r:embed="rId3" cstate="print"/>
          <a:stretch>
            <a:fillRect/>
          </a:stretch>
        </p:blipFill>
        <p:spPr>
          <a:xfrm>
            <a:off x="1495424" y="761999"/>
            <a:ext cx="4791075" cy="3190874"/>
          </a:xfrm>
          <a:prstGeom prst="rect">
            <a:avLst/>
          </a:prstGeom>
        </p:spPr>
      </p:pic>
      <p:sp>
        <p:nvSpPr>
          <p:cNvPr id="3" name="object 3"/>
          <p:cNvSpPr txBox="1"/>
          <p:nvPr/>
        </p:nvSpPr>
        <p:spPr>
          <a:xfrm>
            <a:off x="457199" y="4248143"/>
            <a:ext cx="6846570" cy="790409"/>
          </a:xfrm>
          <a:prstGeom prst="rect">
            <a:avLst/>
          </a:prstGeom>
        </p:spPr>
        <p:txBody>
          <a:bodyPr vert="horz" wrap="square" lIns="0" tIns="91440" rIns="0" bIns="0" rtlCol="0">
            <a:spAutoFit/>
          </a:bodyPr>
          <a:lstStyle/>
          <a:p>
            <a:pPr marL="12700" marR="5081" algn="just" rtl="0">
              <a:lnSpc>
                <a:spcPct val="120200"/>
              </a:lnSpc>
              <a:spcBef>
                <a:spcPts val="500"/>
              </a:spcBef>
            </a:pPr>
            <a:r>
              <a:rPr lang="fr" sz="1300" b="0" i="0" u="none" spc="-20" baseline="0">
                <a:solidFill>
                  <a:srgbClr val="292D33"/>
                </a:solidFill>
                <a:latin typeface="Arial"/>
                <a:cs typeface="Arial"/>
              </a:rPr>
              <a:t>ClickUp</a:t>
            </a:r>
            <a:r>
              <a:rPr lang="fr" sz="1300" b="0" i="0" u="none" spc="-29" baseline="0">
                <a:solidFill>
                  <a:srgbClr val="292D33"/>
                </a:solidFill>
                <a:latin typeface="Arial"/>
                <a:cs typeface="Arial"/>
              </a:rPr>
              <a:t> peut</a:t>
            </a:r>
            <a:r>
              <a:rPr lang="fr" sz="1300" b="0" i="0" u="none" spc="-65" baseline="0">
                <a:solidFill>
                  <a:srgbClr val="292D33"/>
                </a:solidFill>
                <a:latin typeface="Arial"/>
                <a:cs typeface="Arial"/>
              </a:rPr>
              <a:t> être</a:t>
            </a:r>
            <a:r>
              <a:rPr lang="fr" sz="1300" b="0" i="0" u="none" spc="-75" baseline="0">
                <a:solidFill>
                  <a:srgbClr val="292D33"/>
                </a:solidFill>
                <a:latin typeface="Arial"/>
                <a:cs typeface="Arial"/>
              </a:rPr>
              <a:t> un</a:t>
            </a:r>
            <a:r>
              <a:rPr lang="fr" sz="1300" b="0" i="0" u="none" spc="29" baseline="0">
                <a:solidFill>
                  <a:srgbClr val="292D33"/>
                </a:solidFill>
                <a:latin typeface="Arial"/>
                <a:cs typeface="Arial"/>
              </a:rPr>
              <a:t> outil</a:t>
            </a:r>
            <a:r>
              <a:rPr lang="fr" sz="1300" b="0" i="0" u="none" spc="15" baseline="0">
                <a:solidFill>
                  <a:srgbClr val="292D33"/>
                </a:solidFill>
                <a:latin typeface="Arial"/>
                <a:cs typeface="Arial"/>
              </a:rPr>
              <a:t> de productivité</a:t>
            </a:r>
            <a:r>
              <a:rPr lang="fr" sz="1300" b="0" i="0" u="none" spc="5" baseline="0">
                <a:solidFill>
                  <a:srgbClr val="292D33"/>
                </a:solidFill>
                <a:latin typeface="Arial"/>
                <a:cs typeface="Arial"/>
              </a:rPr>
              <a:t> utile</a:t>
            </a:r>
            <a:r>
              <a:rPr lang="fr" sz="1300" b="0" i="0" u="none" spc="40" baseline="0">
                <a:solidFill>
                  <a:srgbClr val="292D33"/>
                </a:solidFill>
                <a:latin typeface="Arial"/>
                <a:cs typeface="Arial"/>
              </a:rPr>
              <a:t> pour</a:t>
            </a:r>
            <a:r>
              <a:rPr lang="fr" sz="1300" b="0" i="0" u="none" spc="29" baseline="0">
                <a:solidFill>
                  <a:srgbClr val="292D33"/>
                </a:solidFill>
                <a:latin typeface="Arial"/>
                <a:cs typeface="Arial"/>
              </a:rPr>
              <a:t> les PME</a:t>
            </a:r>
            <a:r>
              <a:rPr lang="fr" sz="1300" b="0" i="0" u="none" spc="-95" baseline="0">
                <a:solidFill>
                  <a:srgbClr val="292D33"/>
                </a:solidFill>
                <a:latin typeface="Arial"/>
                <a:cs typeface="Arial"/>
              </a:rPr>
              <a:t> du tourisme</a:t>
            </a:r>
            <a:r>
              <a:rPr lang="fr" sz="1300" b="0" i="0" u="none" spc="5" baseline="0">
                <a:solidFill>
                  <a:srgbClr val="292D33"/>
                </a:solidFill>
                <a:latin typeface="Arial"/>
                <a:cs typeface="Arial"/>
              </a:rPr>
              <a:t> qui cherchent</a:t>
            </a:r>
            <a:r>
              <a:rPr lang="fr" sz="1300" b="0" i="0" u="none" spc="25" baseline="0">
                <a:solidFill>
                  <a:srgbClr val="292D33"/>
                </a:solidFill>
                <a:latin typeface="Arial"/>
                <a:cs typeface="Arial"/>
              </a:rPr>
              <a:t> à</a:t>
            </a:r>
            <a:r>
              <a:rPr lang="fr" sz="1300" b="0" i="0" u="none" spc="-45" baseline="0">
                <a:solidFill>
                  <a:srgbClr val="292D33"/>
                </a:solidFill>
                <a:latin typeface="Arial"/>
                <a:cs typeface="Arial"/>
              </a:rPr>
              <a:t> disposer</a:t>
            </a:r>
            <a:r>
              <a:rPr lang="fr" sz="1300" b="0" i="0" u="none" spc="-15" baseline="0">
                <a:solidFill>
                  <a:srgbClr val="292D33"/>
                </a:solidFill>
                <a:latin typeface="Arial"/>
                <a:cs typeface="Arial"/>
              </a:rPr>
              <a:t> d'un</a:t>
            </a:r>
            <a:r>
              <a:rPr lang="fr" sz="1300" b="0" i="0" u="none" spc="45" baseline="0">
                <a:solidFill>
                  <a:srgbClr val="292D33"/>
                </a:solidFill>
                <a:latin typeface="Arial"/>
                <a:cs typeface="Arial"/>
              </a:rPr>
              <a:t> logiciel</a:t>
            </a:r>
            <a:r>
              <a:rPr lang="fr" sz="1300" b="0" i="0" u="none" spc="-35" baseline="0">
                <a:solidFill>
                  <a:srgbClr val="292D33"/>
                </a:solidFill>
                <a:latin typeface="Arial"/>
                <a:cs typeface="Arial"/>
              </a:rPr>
              <a:t> de gestion</a:t>
            </a:r>
            <a:r>
              <a:rPr lang="fr" sz="1300" b="0" i="0" u="none" spc="20" baseline="0">
                <a:solidFill>
                  <a:srgbClr val="292D33"/>
                </a:solidFill>
                <a:latin typeface="Arial"/>
                <a:cs typeface="Arial"/>
              </a:rPr>
              <a:t> du travail</a:t>
            </a:r>
            <a:r>
              <a:rPr lang="fr" sz="1300" b="0" i="0" u="none" spc="-10" baseline="0">
                <a:solidFill>
                  <a:srgbClr val="292D33"/>
                </a:solidFill>
                <a:latin typeface="Arial"/>
                <a:cs typeface="Arial"/>
              </a:rPr>
              <a:t> tout</a:t>
            </a:r>
            <a:r>
              <a:rPr lang="fr" sz="1300" b="0" i="0" u="none" spc="265" baseline="0">
                <a:solidFill>
                  <a:srgbClr val="292D33"/>
                </a:solidFill>
                <a:latin typeface="Arial"/>
                <a:cs typeface="Arial"/>
              </a:rPr>
              <a:t>-en-</a:t>
            </a:r>
            <a:r>
              <a:rPr lang="fr" sz="1300" b="0" i="0" u="none" spc="5" baseline="0">
                <a:solidFill>
                  <a:srgbClr val="292D33"/>
                </a:solidFill>
                <a:latin typeface="Arial"/>
                <a:cs typeface="Arial"/>
              </a:rPr>
              <a:t>un</a:t>
            </a:r>
            <a:r>
              <a:rPr lang="fr" sz="1300" b="0" i="0" u="none" spc="29" baseline="0">
                <a:solidFill>
                  <a:srgbClr val="292D33"/>
                </a:solidFill>
                <a:latin typeface="Arial"/>
                <a:cs typeface="Arial"/>
              </a:rPr>
              <a:t> permettant</a:t>
            </a:r>
            <a:r>
              <a:rPr lang="fr" sz="1300" b="0" i="0" u="none" spc="-29" baseline="0">
                <a:solidFill>
                  <a:srgbClr val="292D33"/>
                </a:solidFill>
                <a:latin typeface="Arial"/>
                <a:cs typeface="Arial"/>
              </a:rPr>
              <a:t> la fixation</a:t>
            </a:r>
            <a:r>
              <a:rPr lang="fr" sz="1300" b="0" i="0" u="none" baseline="0">
                <a:solidFill>
                  <a:srgbClr val="292D33"/>
                </a:solidFill>
                <a:latin typeface="Arial"/>
                <a:cs typeface="Arial"/>
              </a:rPr>
              <a:t> d'objectifs, </a:t>
            </a:r>
            <a:r>
              <a:rPr lang="fr" sz="1300" b="0" i="0" u="none" spc="-5" baseline="0">
                <a:solidFill>
                  <a:srgbClr val="292D33"/>
                </a:solidFill>
                <a:latin typeface="Arial"/>
                <a:cs typeface="Arial"/>
              </a:rPr>
              <a:t>la créativité </a:t>
            </a:r>
            <a:r>
              <a:rPr lang="fr" sz="1300" b="0" i="0" u="none" spc="-20" baseline="0">
                <a:solidFill>
                  <a:srgbClr val="292D33"/>
                </a:solidFill>
                <a:latin typeface="Arial"/>
                <a:cs typeface="Arial"/>
              </a:rPr>
              <a:t>et </a:t>
            </a:r>
            <a:r>
              <a:rPr lang="fr" sz="1300" b="0" i="0" u="none" baseline="0">
                <a:solidFill>
                  <a:srgbClr val="292D33"/>
                </a:solidFill>
                <a:latin typeface="Arial"/>
                <a:cs typeface="Arial"/>
              </a:rPr>
              <a:t>la planification.</a:t>
            </a:r>
            <a:r>
              <a:rPr lang="fr" sz="1300" b="0" i="0" u="none" spc="220" baseline="0">
                <a:solidFill>
                  <a:srgbClr val="292D33"/>
                </a:solidFill>
                <a:latin typeface="Arial"/>
                <a:cs typeface="Arial"/>
              </a:rPr>
              <a:t> </a:t>
            </a:r>
            <a:r>
              <a:rPr lang="fr" sz="1300" b="0" i="0" u="none" spc="75" baseline="0">
                <a:solidFill>
                  <a:srgbClr val="292D33"/>
                </a:solidFill>
                <a:latin typeface="Arial"/>
                <a:cs typeface="Arial"/>
              </a:rPr>
              <a:t>Il</a:t>
            </a:r>
            <a:r>
              <a:rPr lang="fr" sz="1300" b="0" i="0" u="none" baseline="0">
                <a:solidFill>
                  <a:srgbClr val="292D33"/>
                </a:solidFill>
                <a:latin typeface="Arial"/>
                <a:cs typeface="Arial"/>
              </a:rPr>
              <a:t> s'agit</a:t>
            </a:r>
            <a:r>
              <a:rPr lang="fr" sz="1300" b="0" i="0" u="none" spc="-75" baseline="0">
                <a:solidFill>
                  <a:srgbClr val="292D33"/>
                </a:solidFill>
                <a:latin typeface="Arial"/>
                <a:cs typeface="Arial"/>
              </a:rPr>
              <a:t> d'un</a:t>
            </a:r>
            <a:r>
              <a:rPr lang="fr" sz="1300" b="0" i="0" u="none" spc="-15" baseline="0">
                <a:solidFill>
                  <a:srgbClr val="292D33"/>
                </a:solidFill>
                <a:latin typeface="Arial"/>
                <a:cs typeface="Arial"/>
              </a:rPr>
              <a:t> outil</a:t>
            </a:r>
            <a:r>
              <a:rPr lang="fr" sz="1300" b="0" i="0" u="none" spc="10" baseline="0">
                <a:solidFill>
                  <a:srgbClr val="292D33"/>
                </a:solidFill>
                <a:latin typeface="Arial"/>
                <a:cs typeface="Arial"/>
              </a:rPr>
              <a:t> de collaboration</a:t>
            </a:r>
            <a:r>
              <a:rPr lang="fr" sz="1300" b="0" i="0" u="none" baseline="0">
                <a:solidFill>
                  <a:srgbClr val="292D33"/>
                </a:solidFill>
                <a:latin typeface="Arial"/>
                <a:cs typeface="Arial"/>
              </a:rPr>
              <a:t> précieux</a:t>
            </a:r>
            <a:r>
              <a:rPr lang="fr" sz="1300" b="0" i="0" u="none" spc="5" baseline="0">
                <a:solidFill>
                  <a:srgbClr val="292D33"/>
                </a:solidFill>
                <a:latin typeface="Arial"/>
                <a:cs typeface="Arial"/>
              </a:rPr>
              <a:t>pour</a:t>
            </a:r>
            <a:r>
              <a:rPr lang="fr" sz="1300" b="0" i="0" u="none" spc="29" baseline="0">
                <a:solidFill>
                  <a:srgbClr val="292D33"/>
                </a:solidFill>
                <a:latin typeface="Arial"/>
                <a:cs typeface="Arial"/>
              </a:rPr>
              <a:t>le travail en équipe</a:t>
            </a:r>
            <a:r>
              <a:rPr lang="fr" sz="1300" b="0" i="0" u="none" baseline="0">
                <a:solidFill>
                  <a:srgbClr val="292D33"/>
                </a:solidFill>
                <a:latin typeface="Arial"/>
                <a:cs typeface="Arial"/>
              </a:rPr>
              <a:t> qui favorise</a:t>
            </a:r>
            <a:r>
              <a:rPr lang="fr" sz="1300" b="0" i="0" u="none" spc="-15" baseline="0">
                <a:solidFill>
                  <a:srgbClr val="292D33"/>
                </a:solidFill>
                <a:latin typeface="Arial"/>
                <a:cs typeface="Arial"/>
              </a:rPr>
              <a:t> un</a:t>
            </a:r>
            <a:r>
              <a:rPr lang="fr" sz="1300" b="0" i="0" u="none" spc="15" baseline="0">
                <a:solidFill>
                  <a:srgbClr val="292D33"/>
                </a:solidFill>
                <a:latin typeface="Arial"/>
                <a:cs typeface="Arial"/>
              </a:rPr>
              <a:t> espace</a:t>
            </a:r>
            <a:r>
              <a:rPr lang="fr" sz="1300" b="0" i="0" u="none" spc="-20" baseline="0">
                <a:solidFill>
                  <a:srgbClr val="292D33"/>
                </a:solidFill>
                <a:latin typeface="Arial"/>
                <a:cs typeface="Arial"/>
              </a:rPr>
              <a:t> de travail entrepreneurial</a:t>
            </a:r>
            <a:r>
              <a:rPr lang="fr" sz="1300" b="0" i="0" u="none" spc="-10" baseline="0">
                <a:solidFill>
                  <a:srgbClr val="292D33"/>
                </a:solidFill>
                <a:latin typeface="Arial"/>
                <a:cs typeface="Arial"/>
              </a:rPr>
              <a:t> et </a:t>
            </a:r>
            <a:r>
              <a:rPr lang="fr" sz="1300" b="0" i="0" u="none" spc="-25" baseline="0">
                <a:solidFill>
                  <a:srgbClr val="292D33"/>
                </a:solidFill>
                <a:latin typeface="Arial"/>
                <a:cs typeface="Arial"/>
              </a:rPr>
              <a:t>créatif.</a:t>
            </a:r>
            <a:endParaRPr lang="fr" sz="1300" dirty="0">
              <a:latin typeface="Arial"/>
              <a:cs typeface="Arial"/>
            </a:endParaRPr>
          </a:p>
        </p:txBody>
      </p:sp>
      <p:sp>
        <p:nvSpPr>
          <p:cNvPr id="5" name="object 5"/>
          <p:cNvSpPr txBox="1"/>
          <p:nvPr/>
        </p:nvSpPr>
        <p:spPr>
          <a:xfrm>
            <a:off x="473075" y="5635624"/>
            <a:ext cx="2465705" cy="359073"/>
          </a:xfrm>
          <a:prstGeom prst="rect">
            <a:avLst/>
          </a:prstGeom>
        </p:spPr>
        <p:txBody>
          <a:bodyPr vert="horz" wrap="square" lIns="0" tIns="12700" rIns="0" bIns="0" rtlCol="0">
            <a:spAutoFit/>
          </a:bodyPr>
          <a:lstStyle/>
          <a:p>
            <a:pPr marL="12700" rtl="0">
              <a:spcBef>
                <a:spcPts val="100"/>
              </a:spcBef>
            </a:pPr>
            <a:r>
              <a:rPr lang="fr" sz="2250" b="0" i="0" u="none" spc="-120" baseline="0">
                <a:solidFill>
                  <a:srgbClr val="17A29A"/>
                </a:solidFill>
                <a:latin typeface="Microsoft Sans Serif"/>
                <a:cs typeface="Microsoft Sans Serif"/>
              </a:rPr>
              <a:t>Connect</a:t>
            </a:r>
            <a:r>
              <a:rPr lang="fr" sz="2250" b="0" i="0" u="none" spc="-190" baseline="0">
                <a:solidFill>
                  <a:srgbClr val="17A29A"/>
                </a:solidFill>
                <a:latin typeface="Microsoft Sans Serif"/>
                <a:cs typeface="Microsoft Sans Serif"/>
              </a:rPr>
              <a:t> </a:t>
            </a:r>
            <a:r>
              <a:rPr lang="fr" sz="2250" b="0" i="0" u="none" spc="-45" baseline="0">
                <a:solidFill>
                  <a:srgbClr val="17A29A"/>
                </a:solidFill>
                <a:latin typeface="Microsoft Sans Serif"/>
                <a:cs typeface="Microsoft Sans Serif"/>
              </a:rPr>
              <a:t>the</a:t>
            </a:r>
            <a:r>
              <a:rPr lang="fr" sz="2250" b="0" i="0" u="none" spc="-130" baseline="0">
                <a:solidFill>
                  <a:srgbClr val="17A29A"/>
                </a:solidFill>
                <a:latin typeface="Microsoft Sans Serif"/>
                <a:cs typeface="Microsoft Sans Serif"/>
              </a:rPr>
              <a:t> </a:t>
            </a:r>
            <a:r>
              <a:rPr lang="fr" sz="2250" b="0" i="0" u="none" spc="-70" baseline="0">
                <a:solidFill>
                  <a:srgbClr val="17A29A"/>
                </a:solidFill>
                <a:latin typeface="Microsoft Sans Serif"/>
                <a:cs typeface="Microsoft Sans Serif"/>
              </a:rPr>
              <a:t>Dots</a:t>
            </a:r>
            <a:endParaRPr lang="fr" sz="2250">
              <a:latin typeface="Microsoft Sans Serif"/>
              <a:cs typeface="Microsoft Sans Serif"/>
            </a:endParaRPr>
          </a:p>
        </p:txBody>
      </p:sp>
      <p:sp>
        <p:nvSpPr>
          <p:cNvPr id="6" name="object 6"/>
          <p:cNvSpPr txBox="1"/>
          <p:nvPr/>
        </p:nvSpPr>
        <p:spPr>
          <a:xfrm>
            <a:off x="474093" y="7505698"/>
            <a:ext cx="3952764" cy="174535"/>
          </a:xfrm>
          <a:prstGeom prst="rect">
            <a:avLst/>
          </a:prstGeom>
        </p:spPr>
        <p:txBody>
          <a:bodyPr vert="horz" wrap="square" lIns="0" tIns="12700" rIns="0" bIns="0" rtlCol="0">
            <a:spAutoFit/>
          </a:bodyPr>
          <a:lstStyle/>
          <a:p>
            <a:pPr marL="12700" rtl="0">
              <a:spcBef>
                <a:spcPts val="100"/>
              </a:spcBef>
            </a:pPr>
            <a:r>
              <a:rPr lang="fr" sz="1051" b="0" i="0" u="none" spc="-25" baseline="0" dirty="0">
                <a:solidFill>
                  <a:srgbClr val="17A29A"/>
                </a:solidFill>
                <a:latin typeface="Microsoft Sans Serif"/>
                <a:cs typeface="Microsoft Sans Serif"/>
              </a:rPr>
              <a:t>Image </a:t>
            </a:r>
            <a:r>
              <a:rPr lang="fr" sz="1051" b="0" i="0" u="none" spc="-95" baseline="0" dirty="0">
                <a:solidFill>
                  <a:srgbClr val="17A29A"/>
                </a:solidFill>
                <a:latin typeface="Microsoft Sans Serif"/>
                <a:cs typeface="Microsoft Sans Serif"/>
              </a:rPr>
              <a:t>13.</a:t>
            </a:r>
            <a:r>
              <a:rPr lang="fr" sz="1051" b="0" i="0" u="none" spc="-50" baseline="0" dirty="0">
                <a:solidFill>
                  <a:srgbClr val="17A29A"/>
                </a:solidFill>
                <a:latin typeface="Microsoft Sans Serif"/>
                <a:cs typeface="Microsoft Sans Serif"/>
              </a:rPr>
              <a:t> </a:t>
            </a:r>
            <a:r>
              <a:rPr lang="fr" sz="1051" b="0" i="0" u="none" baseline="0" dirty="0">
                <a:solidFill>
                  <a:srgbClr val="17A29A"/>
                </a:solidFill>
                <a:latin typeface="Microsoft Sans Serif"/>
                <a:cs typeface="Microsoft Sans Serif"/>
              </a:rPr>
              <a:t>Page</a:t>
            </a:r>
            <a:r>
              <a:rPr lang="fr" sz="1051" b="0" i="0" u="none" spc="-60" baseline="0" dirty="0">
                <a:solidFill>
                  <a:srgbClr val="17A29A"/>
                </a:solidFill>
                <a:latin typeface="Microsoft Sans Serif"/>
                <a:cs typeface="Microsoft Sans Serif"/>
              </a:rPr>
              <a:t> d'accueil</a:t>
            </a:r>
            <a:r>
              <a:rPr lang="fr" sz="1051" b="0" i="0" u="none" spc="-25" baseline="0" dirty="0">
                <a:solidFill>
                  <a:srgbClr val="17A29A"/>
                </a:solidFill>
                <a:latin typeface="Microsoft Sans Serif"/>
                <a:cs typeface="Microsoft Sans Serif"/>
              </a:rPr>
              <a:t> (Connect</a:t>
            </a:r>
            <a:r>
              <a:rPr lang="fr" sz="1051" b="0" i="0" u="none" spc="-20" baseline="0" dirty="0">
                <a:solidFill>
                  <a:srgbClr val="17A29A"/>
                </a:solidFill>
                <a:latin typeface="Microsoft Sans Serif"/>
                <a:cs typeface="Microsoft Sans Serif"/>
              </a:rPr>
              <a:t> the</a:t>
            </a:r>
            <a:r>
              <a:rPr lang="fr" sz="1051" b="0" i="0" u="none" spc="-29" baseline="0" dirty="0">
                <a:solidFill>
                  <a:srgbClr val="17A29A"/>
                </a:solidFill>
                <a:latin typeface="Microsoft Sans Serif"/>
                <a:cs typeface="Microsoft Sans Serif"/>
              </a:rPr>
              <a:t> Dots,</a:t>
            </a:r>
            <a:r>
              <a:rPr lang="fr" sz="1051" b="0" i="0" u="none" spc="-10" baseline="0" dirty="0">
                <a:solidFill>
                  <a:srgbClr val="17A29A"/>
                </a:solidFill>
                <a:latin typeface="Microsoft Sans Serif"/>
                <a:cs typeface="Microsoft Sans Serif"/>
              </a:rPr>
              <a:t> 2022).</a:t>
            </a:r>
            <a:endParaRPr lang="fr" sz="1051" dirty="0">
              <a:latin typeface="Microsoft Sans Serif"/>
              <a:cs typeface="Microsoft Sans Serif"/>
            </a:endParaRPr>
          </a:p>
        </p:txBody>
      </p:sp>
      <p:pic>
        <p:nvPicPr>
          <p:cNvPr id="7" name="object 7"/>
          <p:cNvPicPr/>
          <p:nvPr/>
        </p:nvPicPr>
        <p:blipFill>
          <a:blip r:embed="rId4" cstate="print"/>
          <a:stretch>
            <a:fillRect/>
          </a:stretch>
        </p:blipFill>
        <p:spPr>
          <a:xfrm>
            <a:off x="390523" y="6153149"/>
            <a:ext cx="7002497" cy="1352549"/>
          </a:xfrm>
          <a:prstGeom prst="rect">
            <a:avLst/>
          </a:prstGeom>
        </p:spPr>
      </p:pic>
      <p:sp>
        <p:nvSpPr>
          <p:cNvPr id="8" name="object 8"/>
          <p:cNvSpPr/>
          <p:nvPr/>
        </p:nvSpPr>
        <p:spPr>
          <a:xfrm>
            <a:off x="180974" y="5257787"/>
            <a:ext cx="7429500" cy="247650"/>
          </a:xfrm>
          <a:custGeom>
            <a:avLst/>
            <a:gdLst/>
            <a:ahLst/>
            <a:cxnLst/>
            <a:rect l="l" t="t" r="r" b="b"/>
            <a:pathLst>
              <a:path w="7429500" h="247650">
                <a:moveTo>
                  <a:pt x="7429499" y="247649"/>
                </a:moveTo>
                <a:lnTo>
                  <a:pt x="0" y="247649"/>
                </a:lnTo>
                <a:lnTo>
                  <a:pt x="0" y="0"/>
                </a:lnTo>
                <a:lnTo>
                  <a:pt x="7429499" y="0"/>
                </a:lnTo>
                <a:lnTo>
                  <a:pt x="7429499" y="247649"/>
                </a:lnTo>
                <a:close/>
              </a:path>
            </a:pathLst>
          </a:custGeom>
          <a:solidFill>
            <a:srgbClr val="046280"/>
          </a:solidFill>
        </p:spPr>
        <p:txBody>
          <a:bodyPr wrap="square" lIns="0" tIns="0" rIns="0" bIns="0" rtlCol="0"/>
          <a:lstStyle/>
          <a:p>
            <a:endParaRPr/>
          </a:p>
        </p:txBody>
      </p:sp>
      <p:sp>
        <p:nvSpPr>
          <p:cNvPr id="4" name="TextBox 3">
            <a:extLst>
              <a:ext uri="{FF2B5EF4-FFF2-40B4-BE49-F238E27FC236}">
                <a16:creationId xmlns:a16="http://schemas.microsoft.com/office/drawing/2014/main" id="{4685BC65-802D-D441-B566-AE23C4D224AA}"/>
              </a:ext>
            </a:extLst>
          </p:cNvPr>
          <p:cNvSpPr txBox="1"/>
          <p:nvPr/>
        </p:nvSpPr>
        <p:spPr>
          <a:xfrm>
            <a:off x="1605439" y="3996739"/>
            <a:ext cx="4580573" cy="254044"/>
          </a:xfrm>
          <a:prstGeom prst="rect">
            <a:avLst/>
          </a:prstGeom>
          <a:noFill/>
        </p:spPr>
        <p:txBody>
          <a:bodyPr wrap="square" rtlCol="0">
            <a:spAutoFit/>
          </a:bodyPr>
          <a:lstStyle/>
          <a:p>
            <a:pPr marL="12700" marR="0" lvl="0" indent="0" algn="just" defTabSz="914400" rtl="0" eaLnBrk="1" fontAlgn="auto" latinLnBrk="0" hangingPunct="1">
              <a:lnSpc>
                <a:spcPct val="100000"/>
              </a:lnSpc>
              <a:spcBef>
                <a:spcPts val="720"/>
              </a:spcBef>
              <a:spcAft>
                <a:spcPts val="0"/>
              </a:spcAft>
              <a:buClrTx/>
              <a:buSzTx/>
              <a:buFontTx/>
              <a:buNone/>
              <a:tabLst/>
              <a:defRPr/>
            </a:pPr>
            <a:r>
              <a:rPr lang="fr" sz="1051" b="0" i="0" u="none" spc="-25" baseline="0">
                <a:solidFill>
                  <a:srgbClr val="17A29A"/>
                </a:solidFill>
                <a:latin typeface="Microsoft Sans Serif"/>
                <a:cs typeface="Microsoft Sans Serif"/>
              </a:rPr>
              <a:t>Image </a:t>
            </a:r>
            <a:r>
              <a:rPr lang="fr" sz="1051" b="0" i="0" u="none" spc="-95" baseline="0">
                <a:solidFill>
                  <a:srgbClr val="17A29A"/>
                </a:solidFill>
                <a:latin typeface="Microsoft Sans Serif"/>
                <a:cs typeface="Microsoft Sans Serif"/>
              </a:rPr>
              <a:t>12.</a:t>
            </a:r>
            <a:r>
              <a:rPr lang="fr" sz="1051" b="0" i="0" u="none" spc="-20" baseline="0">
                <a:solidFill>
                  <a:srgbClr val="17A29A"/>
                </a:solidFill>
                <a:latin typeface="Microsoft Sans Serif"/>
                <a:cs typeface="Microsoft Sans Serif"/>
              </a:rPr>
              <a:t> </a:t>
            </a:r>
            <a:r>
              <a:rPr lang="fr" sz="1051" b="0" i="0" u="none" spc="-35" baseline="0">
                <a:solidFill>
                  <a:srgbClr val="17A29A"/>
                </a:solidFill>
                <a:latin typeface="Microsoft Sans Serif"/>
                <a:cs typeface="Microsoft Sans Serif"/>
              </a:rPr>
              <a:t>ClickUp</a:t>
            </a:r>
            <a:r>
              <a:rPr lang="fr" sz="1051" b="0" i="0" u="none" baseline="0">
                <a:solidFill>
                  <a:srgbClr val="17A29A"/>
                </a:solidFill>
                <a:latin typeface="Microsoft Sans Serif"/>
                <a:cs typeface="Microsoft Sans Serif"/>
              </a:rPr>
              <a:t> propose à ses utilisateurs des conseils en matière</a:t>
            </a:r>
            <a:r>
              <a:rPr lang="fr" sz="1051" b="0" i="0" u="none" spc="-25" baseline="0">
                <a:solidFill>
                  <a:srgbClr val="17A29A"/>
                </a:solidFill>
                <a:latin typeface="Microsoft Sans Serif"/>
                <a:cs typeface="Microsoft Sans Serif"/>
              </a:rPr>
              <a:t> d'entrepreneuriat</a:t>
            </a:r>
            <a:r>
              <a:rPr lang="fr" sz="1051" b="0" i="0" u="none" spc="-20" baseline="0">
                <a:solidFill>
                  <a:srgbClr val="17A29A"/>
                </a:solidFill>
                <a:latin typeface="Microsoft Sans Serif"/>
                <a:cs typeface="Microsoft Sans Serif"/>
              </a:rPr>
              <a:t> (ClickUp, </a:t>
            </a:r>
            <a:r>
              <a:rPr lang="fr" sz="1051" b="0" i="0" u="none" spc="-10" baseline="0">
                <a:solidFill>
                  <a:srgbClr val="17A29A"/>
                </a:solidFill>
                <a:latin typeface="Microsoft Sans Serif"/>
                <a:cs typeface="Microsoft Sans Serif"/>
              </a:rPr>
              <a:t>2022).</a:t>
            </a:r>
            <a:endParaRPr lang="fr" sz="1051">
              <a:latin typeface="Microsoft Sans Serif"/>
              <a:cs typeface="Microsoft Sans Serif"/>
            </a:endParaRPr>
          </a:p>
        </p:txBody>
      </p:sp>
      <p:sp>
        <p:nvSpPr>
          <p:cNvPr id="12" name="Slide Number Placeholder 11">
            <a:extLst>
              <a:ext uri="{FF2B5EF4-FFF2-40B4-BE49-F238E27FC236}">
                <a16:creationId xmlns:a16="http://schemas.microsoft.com/office/drawing/2014/main" id="{7F3A1CAF-B0CB-0D4F-A7D9-D89DD552093C}"/>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31</a:t>
            </a:fld>
            <a:endParaRPr lang="fr" spc="10"/>
          </a:p>
        </p:txBody>
      </p:sp>
      <p:pic>
        <p:nvPicPr>
          <p:cNvPr id="13" name="Picture 2" descr="European Youth Roots">
            <a:extLst>
              <a:ext uri="{FF2B5EF4-FFF2-40B4-BE49-F238E27FC236}">
                <a16:creationId xmlns:a16="http://schemas.microsoft.com/office/drawing/2014/main" id="{61DF6B3B-DA4A-D546-955D-81B689971426}"/>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63550" y="716366"/>
            <a:ext cx="6847205" cy="2705228"/>
          </a:xfrm>
          <a:prstGeom prst="rect">
            <a:avLst/>
          </a:prstGeom>
        </p:spPr>
        <p:txBody>
          <a:bodyPr vert="horz" wrap="square" lIns="0" tIns="12065" rIns="0" bIns="0" rtlCol="0">
            <a:spAutoFit/>
          </a:bodyPr>
          <a:lstStyle/>
          <a:p>
            <a:pPr marL="12700" marR="5081" algn="just" rtl="0">
              <a:lnSpc>
                <a:spcPts val="1500"/>
              </a:lnSpc>
              <a:spcBef>
                <a:spcPts val="95"/>
              </a:spcBef>
            </a:pPr>
            <a:r>
              <a:rPr lang="fr" sz="1300" b="0" i="0" u="none" baseline="0" dirty="0">
                <a:solidFill>
                  <a:srgbClr val="1D1D20"/>
                </a:solidFill>
                <a:latin typeface="Arial"/>
                <a:cs typeface="Arial"/>
              </a:rPr>
              <a:t>Connect the Dots est un outil qui permet aux utilisateurs de créer des diagrammes de réseau visuels pour explorer la manière dont les données sont connectées. La visualisation permet d'examiner les relations entre les points de données et leur interconnexion. Connect the Dots peut être un outil précieux pour la mise en œuvre d'approches participatives visant à explorer les relations entre les différentes parties prenantes. Grâce à Connect the Dots, les PME peuvent comprendre le flux des ressources entre les personnes, les institutions et les organisations. Les PME peuvent utiliser Connect the Dots pour identifier des partenaires potentiels et des réseaux de collaboration. En outre, ils peuvent trouver de nombreuses parties prenantes à prendre en compte et à consulter lors de la mise en œuvre d'initiatives durables.</a:t>
            </a:r>
            <a:endParaRPr lang="fr" sz="1300" dirty="0">
              <a:latin typeface="Arial"/>
              <a:cs typeface="Arial"/>
            </a:endParaRPr>
          </a:p>
          <a:p>
            <a:pPr marL="12700" marR="8891" algn="just" rtl="0">
              <a:lnSpc>
                <a:spcPts val="1500"/>
              </a:lnSpc>
            </a:pPr>
            <a:r>
              <a:rPr lang="fr" sz="1300" b="0" i="0" u="none" baseline="0" dirty="0">
                <a:solidFill>
                  <a:srgbClr val="1D1D20"/>
                </a:solidFill>
                <a:latin typeface="Arial"/>
                <a:cs typeface="Arial"/>
              </a:rPr>
              <a:t>Les utilisateurs qui ont besoin d'aide et de conseils pour travailler avec les données de leur entreprise peuvent accéder au « projet de culture des données » pour recevoir des conseils, des directives et un soutien sur le processus. Plus d'informations sur le projet de culture des données sont accessibles ici : </a:t>
            </a:r>
            <a:r>
              <a:rPr lang="fr" sz="1300" b="0" i="0" u="none" baseline="0" dirty="0">
                <a:solidFill>
                  <a:schemeClr val="tx1"/>
                </a:solidFill>
                <a:latin typeface="Arial"/>
                <a:cs typeface="Arial"/>
                <a:hlinkClick r:id="rId2">
                  <a:extLst>
                    <a:ext uri="{A12FA001-AC4F-418D-AE19-62706E023703}">
                      <ahyp:hlinkClr xmlns:ahyp="http://schemas.microsoft.com/office/drawing/2018/hyperlinkcolor" val="tx"/>
                    </a:ext>
                  </a:extLst>
                </a:hlinkClick>
              </a:rPr>
              <a:t>https://databasic.io/en/culture/</a:t>
            </a:r>
            <a:endParaRPr lang="fr" sz="1300" dirty="0">
              <a:solidFill>
                <a:schemeClr val="tx1"/>
              </a:solidFill>
              <a:latin typeface="Arial"/>
              <a:cs typeface="Arial"/>
            </a:endParaRPr>
          </a:p>
        </p:txBody>
      </p:sp>
      <p:pic>
        <p:nvPicPr>
          <p:cNvPr id="4" name="object 4"/>
          <p:cNvPicPr/>
          <p:nvPr/>
        </p:nvPicPr>
        <p:blipFill>
          <a:blip r:embed="rId3" cstate="print"/>
          <a:stretch>
            <a:fillRect/>
          </a:stretch>
        </p:blipFill>
        <p:spPr>
          <a:xfrm>
            <a:off x="409575" y="3474659"/>
            <a:ext cx="5800724" cy="2895747"/>
          </a:xfrm>
          <a:prstGeom prst="rect">
            <a:avLst/>
          </a:prstGeom>
        </p:spPr>
      </p:pic>
      <p:sp>
        <p:nvSpPr>
          <p:cNvPr id="5" name="object 5"/>
          <p:cNvSpPr txBox="1"/>
          <p:nvPr/>
        </p:nvSpPr>
        <p:spPr>
          <a:xfrm>
            <a:off x="473074" y="6071959"/>
            <a:ext cx="7132411" cy="174535"/>
          </a:xfrm>
          <a:prstGeom prst="rect">
            <a:avLst/>
          </a:prstGeom>
        </p:spPr>
        <p:txBody>
          <a:bodyPr vert="horz" wrap="square" lIns="0" tIns="12700" rIns="0" bIns="0" rtlCol="0">
            <a:spAutoFit/>
          </a:bodyPr>
          <a:lstStyle/>
          <a:p>
            <a:pPr marL="12700" rtl="0">
              <a:spcBef>
                <a:spcPts val="100"/>
              </a:spcBef>
            </a:pPr>
            <a:r>
              <a:rPr lang="fr" sz="1051" b="0" i="0" u="none" spc="-25" baseline="0" dirty="0">
                <a:solidFill>
                  <a:srgbClr val="17A29A"/>
                </a:solidFill>
                <a:latin typeface="Microsoft Sans Serif"/>
                <a:cs typeface="Microsoft Sans Serif"/>
              </a:rPr>
              <a:t>Image </a:t>
            </a:r>
            <a:r>
              <a:rPr lang="fr" sz="1051" b="0" i="0" u="none" spc="-65" baseline="0" dirty="0">
                <a:solidFill>
                  <a:srgbClr val="17A29A"/>
                </a:solidFill>
                <a:latin typeface="Microsoft Sans Serif"/>
                <a:cs typeface="Microsoft Sans Serif"/>
              </a:rPr>
              <a:t>14.</a:t>
            </a:r>
            <a:r>
              <a:rPr lang="fr" sz="1051" b="0" i="0" u="none" spc="-29" baseline="0" dirty="0">
                <a:solidFill>
                  <a:srgbClr val="17A29A"/>
                </a:solidFill>
                <a:latin typeface="Microsoft Sans Serif"/>
                <a:cs typeface="Microsoft Sans Serif"/>
              </a:rPr>
              <a:t> </a:t>
            </a:r>
            <a:r>
              <a:rPr lang="fr" sz="1051" b="0" i="0" u="none" baseline="0" dirty="0">
                <a:solidFill>
                  <a:srgbClr val="17A29A"/>
                </a:solidFill>
                <a:latin typeface="Microsoft Sans Serif"/>
                <a:cs typeface="Microsoft Sans Serif"/>
              </a:rPr>
              <a:t>Page</a:t>
            </a:r>
            <a:r>
              <a:rPr lang="fr" sz="1051" b="0" i="0" u="none" spc="-60" baseline="0" dirty="0">
                <a:solidFill>
                  <a:srgbClr val="17A29A"/>
                </a:solidFill>
                <a:latin typeface="Microsoft Sans Serif"/>
                <a:cs typeface="Microsoft Sans Serif"/>
              </a:rPr>
              <a:t> d'accueil</a:t>
            </a:r>
            <a:r>
              <a:rPr lang="fr" sz="1051" b="0" i="0" u="none" baseline="0" dirty="0">
                <a:solidFill>
                  <a:srgbClr val="17A29A"/>
                </a:solidFill>
                <a:latin typeface="Microsoft Sans Serif"/>
                <a:cs typeface="Microsoft Sans Serif"/>
              </a:rPr>
              <a:t> du</a:t>
            </a:r>
            <a:r>
              <a:rPr lang="fr" sz="1051" b="0" i="0" u="none" spc="-20" baseline="0" dirty="0">
                <a:solidFill>
                  <a:srgbClr val="17A29A"/>
                </a:solidFill>
                <a:latin typeface="Microsoft Sans Serif"/>
                <a:cs typeface="Microsoft Sans Serif"/>
              </a:rPr>
              <a:t> projet</a:t>
            </a:r>
            <a:r>
              <a:rPr lang="fr" sz="1051" b="0" i="0" u="none" spc="-40" baseline="0" dirty="0">
                <a:solidFill>
                  <a:srgbClr val="17A29A"/>
                </a:solidFill>
                <a:latin typeface="Microsoft Sans Serif"/>
                <a:cs typeface="Microsoft Sans Serif"/>
              </a:rPr>
              <a:t> Culture</a:t>
            </a:r>
            <a:r>
              <a:rPr lang="fr" sz="1051" b="0" i="0" u="none" baseline="0" dirty="0">
                <a:solidFill>
                  <a:srgbClr val="17A29A"/>
                </a:solidFill>
                <a:latin typeface="Microsoft Sans Serif"/>
                <a:cs typeface="Microsoft Sans Serif"/>
              </a:rPr>
              <a:t> des</a:t>
            </a:r>
            <a:r>
              <a:rPr lang="fr" sz="1051" b="0" i="0" u="none" spc="-20" baseline="0" dirty="0">
                <a:solidFill>
                  <a:srgbClr val="17A29A"/>
                </a:solidFill>
                <a:latin typeface="Microsoft Sans Serif"/>
                <a:cs typeface="Microsoft Sans Serif"/>
              </a:rPr>
              <a:t> données</a:t>
            </a:r>
            <a:r>
              <a:rPr lang="fr" sz="1051" b="0" i="0" u="none" baseline="0" dirty="0">
                <a:solidFill>
                  <a:srgbClr val="17A29A"/>
                </a:solidFill>
                <a:latin typeface="Microsoft Sans Serif"/>
                <a:cs typeface="Microsoft Sans Serif"/>
              </a:rPr>
              <a:t> proposant des tutoriels</a:t>
            </a:r>
            <a:r>
              <a:rPr lang="fr" sz="1051" b="0" i="0" u="none" spc="-20" baseline="0" dirty="0">
                <a:solidFill>
                  <a:srgbClr val="17A29A"/>
                </a:solidFill>
                <a:latin typeface="Microsoft Sans Serif"/>
                <a:cs typeface="Microsoft Sans Serif"/>
              </a:rPr>
              <a:t> et</a:t>
            </a:r>
            <a:r>
              <a:rPr lang="fr" sz="1051" b="0" i="0" u="none" spc="-10" baseline="0" dirty="0">
                <a:solidFill>
                  <a:srgbClr val="17A29A"/>
                </a:solidFill>
                <a:latin typeface="Microsoft Sans Serif"/>
                <a:cs typeface="Microsoft Sans Serif"/>
              </a:rPr>
              <a:t> des directives</a:t>
            </a:r>
            <a:r>
              <a:rPr lang="fr" sz="1051" b="0" i="0" u="none" spc="-25" baseline="0" dirty="0">
                <a:solidFill>
                  <a:srgbClr val="17A29A"/>
                </a:solidFill>
                <a:latin typeface="Microsoft Sans Serif"/>
                <a:cs typeface="Microsoft Sans Serif"/>
              </a:rPr>
              <a:t> (Connect</a:t>
            </a:r>
            <a:r>
              <a:rPr lang="fr" sz="1051" b="0" i="0" u="none" spc="-20" baseline="0" dirty="0">
                <a:solidFill>
                  <a:srgbClr val="17A29A"/>
                </a:solidFill>
                <a:latin typeface="Microsoft Sans Serif"/>
                <a:cs typeface="Microsoft Sans Serif"/>
              </a:rPr>
              <a:t> the</a:t>
            </a:r>
            <a:r>
              <a:rPr lang="fr" sz="1051" b="0" i="0" u="none" spc="-29" baseline="0" dirty="0">
                <a:solidFill>
                  <a:srgbClr val="17A29A"/>
                </a:solidFill>
                <a:latin typeface="Microsoft Sans Serif"/>
                <a:cs typeface="Microsoft Sans Serif"/>
              </a:rPr>
              <a:t> Dots, </a:t>
            </a:r>
            <a:r>
              <a:rPr lang="fr" sz="1051" b="0" i="0" u="none" spc="-10" baseline="0" dirty="0">
                <a:solidFill>
                  <a:srgbClr val="17A29A"/>
                </a:solidFill>
                <a:latin typeface="Microsoft Sans Serif"/>
                <a:cs typeface="Microsoft Sans Serif"/>
              </a:rPr>
              <a:t>2022)</a:t>
            </a:r>
            <a:endParaRPr lang="fr" sz="1051" dirty="0">
              <a:latin typeface="Microsoft Sans Serif"/>
              <a:cs typeface="Microsoft Sans Serif"/>
            </a:endParaRPr>
          </a:p>
        </p:txBody>
      </p:sp>
      <p:pic>
        <p:nvPicPr>
          <p:cNvPr id="6" name="object 6"/>
          <p:cNvPicPr/>
          <p:nvPr/>
        </p:nvPicPr>
        <p:blipFill>
          <a:blip r:embed="rId4" cstate="print"/>
          <a:stretch>
            <a:fillRect/>
          </a:stretch>
        </p:blipFill>
        <p:spPr>
          <a:xfrm>
            <a:off x="485775" y="6303732"/>
            <a:ext cx="3533774" cy="2752724"/>
          </a:xfrm>
          <a:prstGeom prst="rect">
            <a:avLst/>
          </a:prstGeom>
        </p:spPr>
      </p:pic>
      <p:sp>
        <p:nvSpPr>
          <p:cNvPr id="7" name="object 7"/>
          <p:cNvSpPr txBox="1"/>
          <p:nvPr/>
        </p:nvSpPr>
        <p:spPr>
          <a:xfrm>
            <a:off x="463552" y="9034234"/>
            <a:ext cx="6130290" cy="174535"/>
          </a:xfrm>
          <a:prstGeom prst="rect">
            <a:avLst/>
          </a:prstGeom>
        </p:spPr>
        <p:txBody>
          <a:bodyPr vert="horz" wrap="square" lIns="0" tIns="12700" rIns="0" bIns="0" rtlCol="0">
            <a:spAutoFit/>
          </a:bodyPr>
          <a:lstStyle/>
          <a:p>
            <a:pPr marL="12700" rtl="0">
              <a:spcBef>
                <a:spcPts val="100"/>
              </a:spcBef>
            </a:pPr>
            <a:r>
              <a:rPr lang="fr" sz="1051" b="0" i="0" u="none" spc="-25" baseline="0" dirty="0">
                <a:solidFill>
                  <a:srgbClr val="17A29A"/>
                </a:solidFill>
                <a:latin typeface="Microsoft Sans Serif"/>
                <a:cs typeface="Microsoft Sans Serif"/>
              </a:rPr>
              <a:t>Image </a:t>
            </a:r>
            <a:r>
              <a:rPr lang="fr" sz="1051" b="0" i="0" u="none" spc="-95" baseline="0" dirty="0">
                <a:solidFill>
                  <a:srgbClr val="17A29A"/>
                </a:solidFill>
                <a:latin typeface="Microsoft Sans Serif"/>
                <a:cs typeface="Microsoft Sans Serif"/>
              </a:rPr>
              <a:t>15.</a:t>
            </a:r>
            <a:r>
              <a:rPr lang="fr" sz="1051" b="0" i="0" u="none" spc="-35" baseline="0" dirty="0">
                <a:solidFill>
                  <a:srgbClr val="17A29A"/>
                </a:solidFill>
                <a:latin typeface="Microsoft Sans Serif"/>
                <a:cs typeface="Microsoft Sans Serif"/>
              </a:rPr>
              <a:t> </a:t>
            </a:r>
            <a:r>
              <a:rPr lang="fr" sz="1051" b="0" i="0" u="none" spc="-10" baseline="0" dirty="0">
                <a:solidFill>
                  <a:srgbClr val="17A29A"/>
                </a:solidFill>
                <a:latin typeface="Microsoft Sans Serif"/>
                <a:cs typeface="Microsoft Sans Serif"/>
              </a:rPr>
              <a:t>Visualisation</a:t>
            </a:r>
            <a:r>
              <a:rPr lang="fr" sz="1051" b="0" i="0" u="none" baseline="0" dirty="0">
                <a:solidFill>
                  <a:srgbClr val="17A29A"/>
                </a:solidFill>
                <a:latin typeface="Microsoft Sans Serif"/>
                <a:cs typeface="Microsoft Sans Serif"/>
              </a:rPr>
              <a:t> d'</a:t>
            </a:r>
            <a:r>
              <a:rPr lang="fr" sz="1051" b="0" i="0" u="none" spc="-56" baseline="0" dirty="0">
                <a:solidFill>
                  <a:srgbClr val="17A29A"/>
                </a:solidFill>
                <a:latin typeface="Microsoft Sans Serif"/>
                <a:cs typeface="Microsoft Sans Serif"/>
              </a:rPr>
              <a:t>un</a:t>
            </a:r>
            <a:r>
              <a:rPr lang="fr" sz="1051" b="0" i="0" u="none" spc="-40" baseline="0" dirty="0">
                <a:solidFill>
                  <a:srgbClr val="17A29A"/>
                </a:solidFill>
                <a:latin typeface="Microsoft Sans Serif"/>
                <a:cs typeface="Microsoft Sans Serif"/>
              </a:rPr>
              <a:t> échantillon</a:t>
            </a:r>
            <a:r>
              <a:rPr lang="fr" sz="1051" b="0" i="0" u="none" baseline="0" dirty="0">
                <a:solidFill>
                  <a:srgbClr val="17A29A"/>
                </a:solidFill>
                <a:latin typeface="Microsoft Sans Serif"/>
                <a:cs typeface="Microsoft Sans Serif"/>
              </a:rPr>
              <a:t> d'analyse</a:t>
            </a:r>
            <a:r>
              <a:rPr lang="fr" sz="1051" b="0" i="0" u="none" spc="-10" baseline="0" dirty="0">
                <a:solidFill>
                  <a:srgbClr val="17A29A"/>
                </a:solidFill>
                <a:latin typeface="Microsoft Sans Serif"/>
                <a:cs typeface="Microsoft Sans Serif"/>
              </a:rPr>
              <a:t> de réseau</a:t>
            </a:r>
            <a:r>
              <a:rPr lang="fr" sz="1051" b="0" i="0" u="none" spc="-25" baseline="0" dirty="0">
                <a:solidFill>
                  <a:srgbClr val="17A29A"/>
                </a:solidFill>
                <a:latin typeface="Microsoft Sans Serif"/>
                <a:cs typeface="Microsoft Sans Serif"/>
              </a:rPr>
              <a:t> (Connect</a:t>
            </a:r>
            <a:r>
              <a:rPr lang="fr" sz="1051" b="0" i="0" u="none" spc="-20" baseline="0" dirty="0">
                <a:solidFill>
                  <a:srgbClr val="17A29A"/>
                </a:solidFill>
                <a:latin typeface="Microsoft Sans Serif"/>
                <a:cs typeface="Microsoft Sans Serif"/>
              </a:rPr>
              <a:t> the</a:t>
            </a:r>
            <a:r>
              <a:rPr lang="fr" sz="1051" b="0" i="0" u="none" spc="-29" baseline="0" dirty="0">
                <a:solidFill>
                  <a:srgbClr val="17A29A"/>
                </a:solidFill>
                <a:latin typeface="Microsoft Sans Serif"/>
                <a:cs typeface="Microsoft Sans Serif"/>
              </a:rPr>
              <a:t> Dots, </a:t>
            </a:r>
            <a:r>
              <a:rPr lang="fr" sz="1051" b="0" i="0" u="none" spc="-10" baseline="0" dirty="0">
                <a:solidFill>
                  <a:srgbClr val="17A29A"/>
                </a:solidFill>
                <a:latin typeface="Microsoft Sans Serif"/>
                <a:cs typeface="Microsoft Sans Serif"/>
              </a:rPr>
              <a:t>2022)</a:t>
            </a:r>
            <a:endParaRPr lang="fr" sz="1051" dirty="0">
              <a:latin typeface="Microsoft Sans Serif"/>
              <a:cs typeface="Microsoft Sans Serif"/>
            </a:endParaRPr>
          </a:p>
        </p:txBody>
      </p:sp>
      <p:sp>
        <p:nvSpPr>
          <p:cNvPr id="9" name="Slide Number Placeholder 8">
            <a:extLst>
              <a:ext uri="{FF2B5EF4-FFF2-40B4-BE49-F238E27FC236}">
                <a16:creationId xmlns:a16="http://schemas.microsoft.com/office/drawing/2014/main" id="{0260AA75-86FC-174A-A897-9C740DE5A6D2}"/>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32</a:t>
            </a:fld>
            <a:endParaRPr lang="fr" spc="10"/>
          </a:p>
        </p:txBody>
      </p:sp>
      <p:pic>
        <p:nvPicPr>
          <p:cNvPr id="8" name="Picture 2" descr="European Youth Roots">
            <a:extLst>
              <a:ext uri="{FF2B5EF4-FFF2-40B4-BE49-F238E27FC236}">
                <a16:creationId xmlns:a16="http://schemas.microsoft.com/office/drawing/2014/main" id="{25701B7B-6C77-F648-BC20-5EAE3FE91E64}"/>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49250" y="1236106"/>
            <a:ext cx="6991350" cy="1629998"/>
          </a:xfrm>
          <a:prstGeom prst="rect">
            <a:avLst/>
          </a:prstGeom>
          <a:noFill/>
        </p:spPr>
        <p:txBody>
          <a:bodyPr vert="horz" wrap="square" lIns="0" tIns="12700" rIns="0" bIns="0" rtlCol="0">
            <a:spAutoFit/>
          </a:bodyPr>
          <a:lstStyle/>
          <a:p>
            <a:pPr marL="44450" rtl="0">
              <a:lnSpc>
                <a:spcPct val="150000"/>
              </a:lnSpc>
              <a:spcBef>
                <a:spcPts val="100"/>
              </a:spcBef>
            </a:pPr>
            <a:r>
              <a:rPr lang="fr" sz="1300" b="0" i="0" u="none" baseline="0" dirty="0">
                <a:solidFill>
                  <a:srgbClr val="04B1A5"/>
                </a:solidFill>
                <a:latin typeface="Arial"/>
                <a:cs typeface="Arial"/>
              </a:rPr>
              <a:t>Le type</a:t>
            </a:r>
            <a:r>
              <a:rPr lang="fr" sz="1300" b="0" i="0" u="none" spc="-29" baseline="0" dirty="0">
                <a:solidFill>
                  <a:srgbClr val="04B1A5"/>
                </a:solidFill>
                <a:latin typeface="Arial"/>
                <a:cs typeface="Arial"/>
              </a:rPr>
              <a:t> d'outil :</a:t>
            </a:r>
            <a:r>
              <a:rPr lang="fr" sz="1300" b="0" i="0" u="none" spc="-60" baseline="0" dirty="0">
                <a:solidFill>
                  <a:srgbClr val="04B1A5"/>
                </a:solidFill>
                <a:latin typeface="Arial"/>
                <a:cs typeface="Arial"/>
              </a:rPr>
              <a:t> </a:t>
            </a:r>
            <a:r>
              <a:rPr lang="fr" sz="1300" b="0" i="0" u="none" spc="-20" baseline="0" dirty="0">
                <a:solidFill>
                  <a:srgbClr val="003954"/>
                </a:solidFill>
                <a:latin typeface="Arial"/>
                <a:cs typeface="Arial"/>
              </a:rPr>
              <a:t>Jeu</a:t>
            </a:r>
            <a:endParaRPr sz="1300" dirty="0">
              <a:solidFill>
                <a:srgbClr val="003954"/>
              </a:solidFill>
              <a:latin typeface="Arial"/>
              <a:cs typeface="Arial"/>
            </a:endParaRPr>
          </a:p>
          <a:p>
            <a:pPr marL="44450" marR="357521" rtl="0">
              <a:lnSpc>
                <a:spcPct val="150000"/>
              </a:lnSpc>
              <a:spcBef>
                <a:spcPts val="750"/>
              </a:spcBef>
            </a:pPr>
            <a:r>
              <a:rPr lang="fr" sz="1300" b="0" i="0" u="none" baseline="0" dirty="0">
                <a:solidFill>
                  <a:srgbClr val="04B1A5"/>
                </a:solidFill>
                <a:latin typeface="Arial"/>
                <a:cs typeface="Arial"/>
              </a:rPr>
              <a:t>Utile pour :</a:t>
            </a:r>
            <a:r>
              <a:rPr lang="fr" sz="1300" b="0" i="0" u="none" spc="350" baseline="0" dirty="0">
                <a:solidFill>
                  <a:srgbClr val="04B1A5"/>
                </a:solidFill>
                <a:latin typeface="Arial"/>
                <a:cs typeface="Arial"/>
              </a:rPr>
              <a:t> </a:t>
            </a:r>
            <a:r>
              <a:rPr lang="fr" sz="1300" b="0" i="0" u="none" baseline="0" dirty="0">
                <a:solidFill>
                  <a:srgbClr val="003954"/>
                </a:solidFill>
                <a:latin typeface="Arial"/>
                <a:cs typeface="Arial"/>
              </a:rPr>
              <a:t>Méthode</a:t>
            </a:r>
            <a:r>
              <a:rPr lang="fr" sz="1300" b="0" i="0" u="none" spc="50" baseline="0" dirty="0">
                <a:solidFill>
                  <a:srgbClr val="003954"/>
                </a:solidFill>
                <a:latin typeface="Arial"/>
                <a:cs typeface="Arial"/>
              </a:rPr>
              <a:t> de facilitation</a:t>
            </a:r>
            <a:r>
              <a:rPr lang="fr" sz="1300" b="0" i="0" u="none" baseline="0" dirty="0">
                <a:solidFill>
                  <a:srgbClr val="003954"/>
                </a:solidFill>
                <a:latin typeface="Arial"/>
                <a:cs typeface="Arial"/>
              </a:rPr>
              <a:t> créative</a:t>
            </a:r>
            <a:r>
              <a:rPr lang="fr" sz="1300" b="0" i="0" u="none" spc="60" baseline="0" dirty="0">
                <a:solidFill>
                  <a:srgbClr val="003954"/>
                </a:solidFill>
                <a:latin typeface="Arial"/>
                <a:cs typeface="Arial"/>
              </a:rPr>
              <a:t> qui</a:t>
            </a:r>
            <a:r>
              <a:rPr lang="fr" sz="1300" b="0" i="0" u="none" baseline="0" dirty="0">
                <a:solidFill>
                  <a:srgbClr val="003954"/>
                </a:solidFill>
                <a:latin typeface="Arial"/>
                <a:cs typeface="Arial"/>
              </a:rPr>
              <a:t> encourage l'expression et fait appel à</a:t>
            </a:r>
            <a:r>
              <a:rPr lang="fr" sz="1300" b="0" i="0" u="none" spc="-25" baseline="0" dirty="0">
                <a:solidFill>
                  <a:srgbClr val="003954"/>
                </a:solidFill>
                <a:latin typeface="Arial"/>
                <a:cs typeface="Arial"/>
              </a:rPr>
              <a:t> tous</a:t>
            </a:r>
            <a:r>
              <a:rPr lang="fr" sz="1300" b="0" i="0" u="none" baseline="0" dirty="0">
                <a:solidFill>
                  <a:srgbClr val="003954"/>
                </a:solidFill>
                <a:latin typeface="Arial"/>
                <a:cs typeface="Arial"/>
              </a:rPr>
              <a:t> les profils émotionnels.</a:t>
            </a:r>
            <a:r>
              <a:rPr lang="fr" sz="1300" b="0" i="0" u="none" spc="5" baseline="0" dirty="0">
                <a:solidFill>
                  <a:srgbClr val="003954"/>
                </a:solidFill>
                <a:latin typeface="Arial"/>
                <a:cs typeface="Arial"/>
              </a:rPr>
              <a:t> </a:t>
            </a:r>
            <a:r>
              <a:rPr lang="fr" sz="1300" b="0" i="0" u="none" baseline="0" dirty="0">
                <a:solidFill>
                  <a:srgbClr val="003954"/>
                </a:solidFill>
                <a:latin typeface="Arial"/>
                <a:cs typeface="Arial"/>
              </a:rPr>
              <a:t>Cela</a:t>
            </a:r>
            <a:r>
              <a:rPr lang="fr" sz="1300" b="0" i="0" u="none" spc="80" baseline="0" dirty="0">
                <a:solidFill>
                  <a:srgbClr val="003954"/>
                </a:solidFill>
                <a:latin typeface="Arial"/>
                <a:cs typeface="Arial"/>
              </a:rPr>
              <a:t> vous</a:t>
            </a:r>
            <a:r>
              <a:rPr lang="fr" sz="1300" b="0" i="0" u="none" baseline="0" dirty="0">
                <a:solidFill>
                  <a:srgbClr val="003954"/>
                </a:solidFill>
                <a:latin typeface="Arial"/>
                <a:cs typeface="Arial"/>
              </a:rPr>
              <a:t> permettra d'adapter</a:t>
            </a:r>
            <a:r>
              <a:rPr lang="fr" sz="1300" b="0" i="0" u="none" spc="50" baseline="0" dirty="0">
                <a:solidFill>
                  <a:srgbClr val="003954"/>
                </a:solidFill>
                <a:latin typeface="Arial"/>
                <a:cs typeface="Arial"/>
              </a:rPr>
              <a:t> votre</a:t>
            </a:r>
            <a:r>
              <a:rPr lang="fr" sz="1300" b="0" i="0" u="none" spc="-10" baseline="0" dirty="0">
                <a:solidFill>
                  <a:srgbClr val="003954"/>
                </a:solidFill>
                <a:latin typeface="Arial"/>
                <a:cs typeface="Arial"/>
              </a:rPr>
              <a:t> discours</a:t>
            </a:r>
            <a:r>
              <a:rPr lang="fr" sz="1300" b="0" i="0" u="none" baseline="0" dirty="0">
                <a:solidFill>
                  <a:srgbClr val="003954"/>
                </a:solidFill>
                <a:latin typeface="Arial"/>
                <a:cs typeface="Arial"/>
              </a:rPr>
              <a:t> à</a:t>
            </a:r>
            <a:r>
              <a:rPr lang="fr" sz="1300" b="0" i="0" u="none" spc="50" baseline="0" dirty="0">
                <a:solidFill>
                  <a:srgbClr val="003954"/>
                </a:solidFill>
                <a:latin typeface="Arial"/>
                <a:cs typeface="Arial"/>
              </a:rPr>
              <a:t> votre</a:t>
            </a:r>
            <a:r>
              <a:rPr lang="fr" sz="1300" b="0" i="0" u="none" baseline="0" dirty="0">
                <a:solidFill>
                  <a:srgbClr val="003954"/>
                </a:solidFill>
                <a:latin typeface="Arial"/>
                <a:cs typeface="Arial"/>
              </a:rPr>
              <a:t> public et de trouver</a:t>
            </a:r>
            <a:r>
              <a:rPr lang="fr" sz="1300" b="0" i="0" u="none" spc="45" baseline="0" dirty="0">
                <a:solidFill>
                  <a:srgbClr val="003954"/>
                </a:solidFill>
                <a:latin typeface="Arial"/>
                <a:cs typeface="Arial"/>
              </a:rPr>
              <a:t> ainsi</a:t>
            </a:r>
            <a:r>
              <a:rPr lang="fr" sz="1300" b="0" i="0" u="none" baseline="0" dirty="0">
                <a:solidFill>
                  <a:srgbClr val="003954"/>
                </a:solidFill>
                <a:latin typeface="Arial"/>
                <a:cs typeface="Arial"/>
              </a:rPr>
              <a:t> des arguments pour sensibiliser tous les</a:t>
            </a:r>
            <a:r>
              <a:rPr lang="fr" sz="1300" b="0" i="0" u="none" spc="-10" baseline="0" dirty="0">
                <a:solidFill>
                  <a:srgbClr val="003954"/>
                </a:solidFill>
                <a:latin typeface="Arial"/>
                <a:cs typeface="Arial"/>
              </a:rPr>
              <a:t> profils.</a:t>
            </a:r>
            <a:endParaRPr sz="1300" dirty="0">
              <a:solidFill>
                <a:srgbClr val="003954"/>
              </a:solidFill>
              <a:latin typeface="Arial"/>
              <a:cs typeface="Arial"/>
            </a:endParaRPr>
          </a:p>
          <a:p>
            <a:pPr marL="44450" rtl="0">
              <a:lnSpc>
                <a:spcPct val="150000"/>
              </a:lnSpc>
              <a:spcBef>
                <a:spcPts val="375"/>
              </a:spcBef>
            </a:pPr>
            <a:r>
              <a:rPr lang="fr" sz="1300" b="0" i="0" u="none" spc="-10" baseline="0" dirty="0">
                <a:solidFill>
                  <a:srgbClr val="17A29A"/>
                </a:solidFill>
                <a:latin typeface="Arial"/>
                <a:cs typeface="Arial"/>
              </a:rPr>
              <a:t>Site web :</a:t>
            </a:r>
            <a:r>
              <a:rPr lang="fr" sz="1300" b="0" i="0" u="none" spc="-90" baseline="0" dirty="0">
                <a:solidFill>
                  <a:srgbClr val="17A29A"/>
                </a:solidFill>
                <a:latin typeface="Arial"/>
                <a:cs typeface="Arial"/>
              </a:rPr>
              <a:t> </a:t>
            </a:r>
            <a:r>
              <a:rPr lang="fr" sz="1300" b="0" i="0" u="none" spc="-25" baseline="0" dirty="0">
                <a:solidFill>
                  <a:srgbClr val="003954"/>
                </a:solidFill>
                <a:latin typeface="Arial"/>
                <a:cs typeface="Arial"/>
              </a:rPr>
              <a:t>S.O</a:t>
            </a:r>
            <a:endParaRPr sz="1300" dirty="0">
              <a:solidFill>
                <a:srgbClr val="003954"/>
              </a:solidFill>
              <a:latin typeface="Arial"/>
              <a:cs typeface="Arial"/>
            </a:endParaRPr>
          </a:p>
        </p:txBody>
      </p:sp>
      <p:sp>
        <p:nvSpPr>
          <p:cNvPr id="8" name="object 8"/>
          <p:cNvSpPr txBox="1"/>
          <p:nvPr/>
        </p:nvSpPr>
        <p:spPr>
          <a:xfrm>
            <a:off x="387980" y="3147305"/>
            <a:ext cx="7002781" cy="5969006"/>
          </a:xfrm>
          <a:prstGeom prst="rect">
            <a:avLst/>
          </a:prstGeom>
        </p:spPr>
        <p:txBody>
          <a:bodyPr vert="horz" wrap="square" lIns="0" tIns="4445" rIns="0" bIns="0" rtlCol="0">
            <a:spAutoFit/>
          </a:bodyPr>
          <a:lstStyle/>
          <a:p>
            <a:pPr marL="12700" marR="5081" algn="just" rtl="0">
              <a:lnSpc>
                <a:spcPct val="150000"/>
              </a:lnSpc>
              <a:spcBef>
                <a:spcPts val="35"/>
              </a:spcBef>
            </a:pPr>
            <a:r>
              <a:rPr lang="fr" sz="1300" b="0" i="0" u="none" baseline="0" dirty="0">
                <a:solidFill>
                  <a:srgbClr val="1D1D20"/>
                </a:solidFill>
                <a:latin typeface="Arial"/>
                <a:cs typeface="Arial"/>
              </a:rPr>
              <a:t>La méthode des Six Chapeaux, tirée du livre les Six Chapeaux de la réflexion, est une méthode de structuration de la pensée personnelle et collective, développée par Edward de Bono, pour résoudre les problèmes en favorisant la pensée critique et en évitant la censure précoce des idées nouvelles, dérangeantes ou inhabituelles. Selon Karadag et al. (2009), cette méthode développe la pensée créative en présentant et en systématisant les pensées et les suggestions dans un format spécifiquement défini. Pour ce faire, les participants sont invités à aborder la question en portant à tour de rôle différents « chapeaux » d'une couleur particulière. L'ordre dans lequel les chapeaux sont adoptés varie en fonction du type de problème.</a:t>
            </a:r>
            <a:endParaRPr lang="fr" sz="1300" dirty="0">
              <a:solidFill>
                <a:srgbClr val="1D1D20"/>
              </a:solidFill>
              <a:latin typeface="Arial"/>
              <a:cs typeface="Arial"/>
            </a:endParaRPr>
          </a:p>
          <a:p>
            <a:pPr marL="12700" marR="5081" algn="just" rtl="0">
              <a:lnSpc>
                <a:spcPct val="150000"/>
              </a:lnSpc>
              <a:spcBef>
                <a:spcPts val="35"/>
              </a:spcBef>
            </a:pPr>
            <a:endParaRPr lang="fr" sz="1300" dirty="0">
              <a:solidFill>
                <a:srgbClr val="1D1D20"/>
              </a:solidFill>
              <a:latin typeface="Arial"/>
              <a:cs typeface="Arial"/>
            </a:endParaRPr>
          </a:p>
          <a:p>
            <a:pPr marL="12700" marR="5081" algn="just" rtl="0">
              <a:lnSpc>
                <a:spcPct val="150000"/>
              </a:lnSpc>
              <a:spcBef>
                <a:spcPts val="35"/>
              </a:spcBef>
            </a:pPr>
            <a:r>
              <a:rPr lang="fr" sz="1300" b="0" i="0" u="none" baseline="0" dirty="0">
                <a:solidFill>
                  <a:srgbClr val="1D1D20"/>
                </a:solidFill>
                <a:latin typeface="Arial"/>
                <a:cs typeface="Arial"/>
              </a:rPr>
              <a:t>La méthode de réflexion des six chapeaux est conçue pour encourager la génération de nouvelles idées. Les entreprises l'ont utilisé pour promouvoir la création d'idées inhabituelles ou même pour identifier des solutions dans des domaines considérés auparavant comme des problèmes. Ainsi, les PME peuvent bénéficier de l'application de cette méthode comme moyen de stimuler l'innovation dans leurs pratiques commerciales. Étant donné que la durabilité est un domaine qui requiert une immense créativité, les entreprises touristiques qui tentent de mettre en œuvre des solutions durables bénéficieraient énormément de la méthode des six chapeaux. </a:t>
            </a:r>
          </a:p>
          <a:p>
            <a:pPr marL="12700" marR="5081" algn="just" rtl="0">
              <a:lnSpc>
                <a:spcPct val="150000"/>
              </a:lnSpc>
              <a:spcBef>
                <a:spcPts val="35"/>
              </a:spcBef>
            </a:pPr>
            <a:endParaRPr lang="fr" sz="1300" dirty="0">
              <a:solidFill>
                <a:srgbClr val="1D1D20"/>
              </a:solidFill>
              <a:latin typeface="Arial"/>
              <a:cs typeface="Arial"/>
            </a:endParaRPr>
          </a:p>
          <a:p>
            <a:pPr marL="12700" marR="5081" algn="just" rtl="0">
              <a:lnSpc>
                <a:spcPct val="150000"/>
              </a:lnSpc>
              <a:spcBef>
                <a:spcPts val="35"/>
              </a:spcBef>
            </a:pPr>
            <a:r>
              <a:rPr lang="fr" sz="1300" b="0" i="0" u="none" baseline="0" dirty="0">
                <a:solidFill>
                  <a:srgbClr val="1D1D20"/>
                </a:solidFill>
                <a:latin typeface="Arial"/>
                <a:cs typeface="Arial"/>
              </a:rPr>
              <a:t>Outre l'aide qu'elle apporte aux processus d'idéation, la méthode des Six Chapeaux est un outil précieux pour la collaboration des équipes. Il favorise un espace ouvert pour le partage des idées et permet une résolution saine des conflits. Ce faisant, les équipes peuvent envisager les problèmes d'un point de vue plus large et sous différents angles « originaux ».</a:t>
            </a:r>
          </a:p>
          <a:p>
            <a:pPr marL="12700" marR="5081" algn="just" rtl="0">
              <a:lnSpc>
                <a:spcPct val="150000"/>
              </a:lnSpc>
              <a:spcBef>
                <a:spcPts val="35"/>
              </a:spcBef>
            </a:pPr>
            <a:endParaRPr lang="fr" sz="1300" dirty="0">
              <a:solidFill>
                <a:srgbClr val="1D1D20"/>
              </a:solidFill>
              <a:latin typeface="Arial"/>
              <a:cs typeface="Arial"/>
            </a:endParaRPr>
          </a:p>
        </p:txBody>
      </p:sp>
      <p:sp>
        <p:nvSpPr>
          <p:cNvPr id="9" name="object 9"/>
          <p:cNvSpPr txBox="1"/>
          <p:nvPr/>
        </p:nvSpPr>
        <p:spPr>
          <a:xfrm>
            <a:off x="349250" y="651074"/>
            <a:ext cx="5093607" cy="359073"/>
          </a:xfrm>
          <a:prstGeom prst="rect">
            <a:avLst/>
          </a:prstGeom>
        </p:spPr>
        <p:txBody>
          <a:bodyPr vert="horz" wrap="square" lIns="0" tIns="12700" rIns="0" bIns="0" rtlCol="0">
            <a:spAutoFit/>
          </a:bodyPr>
          <a:lstStyle/>
          <a:p>
            <a:pPr marL="12700" rtl="0">
              <a:spcBef>
                <a:spcPts val="100"/>
              </a:spcBef>
            </a:pPr>
            <a:r>
              <a:rPr lang="fr" sz="2250" b="0" i="0" u="none" spc="-135" baseline="0" dirty="0">
                <a:solidFill>
                  <a:srgbClr val="17A29A"/>
                </a:solidFill>
                <a:latin typeface="Microsoft Sans Serif"/>
                <a:cs typeface="Microsoft Sans Serif"/>
              </a:rPr>
              <a:t>Méthode</a:t>
            </a:r>
            <a:r>
              <a:rPr lang="fr" sz="2250" b="0" i="0" u="none" spc="-40" baseline="0" dirty="0">
                <a:solidFill>
                  <a:srgbClr val="17A29A"/>
                </a:solidFill>
                <a:latin typeface="Microsoft Sans Serif"/>
                <a:cs typeface="Microsoft Sans Serif"/>
              </a:rPr>
              <a:t> des six chapeaux de</a:t>
            </a:r>
            <a:r>
              <a:rPr lang="fr" sz="2250" b="0" i="0" u="none" spc="-29" baseline="0" dirty="0">
                <a:solidFill>
                  <a:srgbClr val="17A29A"/>
                </a:solidFill>
                <a:latin typeface="Microsoft Sans Serif"/>
                <a:cs typeface="Microsoft Sans Serif"/>
              </a:rPr>
              <a:t> De Bono</a:t>
            </a:r>
            <a:endParaRPr sz="2250" dirty="0">
              <a:latin typeface="Microsoft Sans Serif"/>
              <a:cs typeface="Microsoft Sans Serif"/>
            </a:endParaRPr>
          </a:p>
        </p:txBody>
      </p:sp>
      <p:sp>
        <p:nvSpPr>
          <p:cNvPr id="5" name="Slide Number Placeholder 4">
            <a:extLst>
              <a:ext uri="{FF2B5EF4-FFF2-40B4-BE49-F238E27FC236}">
                <a16:creationId xmlns:a16="http://schemas.microsoft.com/office/drawing/2014/main" id="{E930FB8A-25F0-E249-9162-FD8ABA5EA215}"/>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33</a:t>
            </a:fld>
            <a:endParaRPr lang="fr" spc="10"/>
          </a:p>
        </p:txBody>
      </p:sp>
      <p:pic>
        <p:nvPicPr>
          <p:cNvPr id="6" name="Picture 2" descr="European Youth Roots">
            <a:extLst>
              <a:ext uri="{FF2B5EF4-FFF2-40B4-BE49-F238E27FC236}">
                <a16:creationId xmlns:a16="http://schemas.microsoft.com/office/drawing/2014/main" id="{48512B04-126A-E840-9051-E07CCAC746D5}"/>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extLst>
      <p:ext uri="{BB962C8B-B14F-4D97-AF65-F5344CB8AC3E}">
        <p14:creationId xmlns:p14="http://schemas.microsoft.com/office/powerpoint/2010/main" val="12564834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9"/>
            <a:ext cx="7772400" cy="571500"/>
          </a:xfrm>
          <a:custGeom>
            <a:avLst/>
            <a:gdLst/>
            <a:ahLst/>
            <a:cxnLst/>
            <a:rect l="l" t="t" r="r" b="b"/>
            <a:pathLst>
              <a:path w="7772400" h="571500">
                <a:moveTo>
                  <a:pt x="7772399" y="571499"/>
                </a:moveTo>
                <a:lnTo>
                  <a:pt x="0" y="571499"/>
                </a:lnTo>
                <a:lnTo>
                  <a:pt x="0" y="0"/>
                </a:lnTo>
                <a:lnTo>
                  <a:pt x="7772399" y="0"/>
                </a:lnTo>
                <a:lnTo>
                  <a:pt x="7772399" y="571499"/>
                </a:lnTo>
                <a:close/>
              </a:path>
            </a:pathLst>
          </a:custGeom>
          <a:solidFill>
            <a:srgbClr val="17A29A"/>
          </a:solidFill>
        </p:spPr>
        <p:txBody>
          <a:bodyPr wrap="square" lIns="0" tIns="0" rIns="0" bIns="0" rtlCol="0"/>
          <a:lstStyle/>
          <a:p>
            <a:endParaRPr/>
          </a:p>
        </p:txBody>
      </p:sp>
      <p:sp>
        <p:nvSpPr>
          <p:cNvPr id="3" name="object 3"/>
          <p:cNvSpPr/>
          <p:nvPr/>
        </p:nvSpPr>
        <p:spPr>
          <a:xfrm>
            <a:off x="0" y="9439264"/>
            <a:ext cx="7772400" cy="619125"/>
          </a:xfrm>
          <a:custGeom>
            <a:avLst/>
            <a:gdLst/>
            <a:ahLst/>
            <a:cxnLst/>
            <a:rect l="l" t="t" r="r" b="b"/>
            <a:pathLst>
              <a:path w="7772400" h="619125">
                <a:moveTo>
                  <a:pt x="7772399" y="619124"/>
                </a:moveTo>
                <a:lnTo>
                  <a:pt x="0" y="619124"/>
                </a:lnTo>
                <a:lnTo>
                  <a:pt x="0" y="0"/>
                </a:lnTo>
                <a:lnTo>
                  <a:pt x="7772399" y="0"/>
                </a:lnTo>
                <a:lnTo>
                  <a:pt x="7772399" y="619124"/>
                </a:lnTo>
                <a:close/>
              </a:path>
            </a:pathLst>
          </a:custGeom>
          <a:solidFill>
            <a:srgbClr val="17A29A"/>
          </a:solidFill>
        </p:spPr>
        <p:txBody>
          <a:bodyPr wrap="square" lIns="0" tIns="0" rIns="0" bIns="0" rtlCol="0"/>
          <a:lstStyle/>
          <a:p>
            <a:endParaRPr/>
          </a:p>
        </p:txBody>
      </p:sp>
      <p:sp>
        <p:nvSpPr>
          <p:cNvPr id="4" name="object 4"/>
          <p:cNvSpPr txBox="1"/>
          <p:nvPr/>
        </p:nvSpPr>
        <p:spPr>
          <a:xfrm>
            <a:off x="531257" y="8927596"/>
            <a:ext cx="6476365" cy="313547"/>
          </a:xfrm>
          <a:prstGeom prst="rect">
            <a:avLst/>
          </a:prstGeom>
        </p:spPr>
        <p:txBody>
          <a:bodyPr vert="horz" wrap="square" lIns="0" tIns="31115" rIns="0" bIns="0" rtlCol="0">
            <a:spAutoFit/>
          </a:bodyPr>
          <a:lstStyle/>
          <a:p>
            <a:pPr marL="12700" marR="5081" rtl="0">
              <a:lnSpc>
                <a:spcPts val="1130"/>
              </a:lnSpc>
              <a:spcBef>
                <a:spcPts val="245"/>
              </a:spcBef>
            </a:pPr>
            <a:r>
              <a:rPr lang="fr" sz="1051" b="0" i="0" u="none" spc="-56" baseline="0">
                <a:solidFill>
                  <a:srgbClr val="17A29A"/>
                </a:solidFill>
                <a:latin typeface="Microsoft Sans Serif"/>
                <a:cs typeface="Microsoft Sans Serif"/>
              </a:rPr>
              <a:t>Tableau</a:t>
            </a:r>
            <a:r>
              <a:rPr lang="fr" sz="1051" b="0" i="0" u="none" spc="-105" baseline="0">
                <a:solidFill>
                  <a:srgbClr val="17A29A"/>
                </a:solidFill>
                <a:latin typeface="Microsoft Sans Serif"/>
                <a:cs typeface="Microsoft Sans Serif"/>
              </a:rPr>
              <a:t> 1. </a:t>
            </a:r>
            <a:r>
              <a:rPr lang="fr" sz="1051" b="0" i="0" u="none" spc="-25" baseline="0">
                <a:solidFill>
                  <a:srgbClr val="17A29A"/>
                </a:solidFill>
                <a:latin typeface="Microsoft Sans Serif"/>
                <a:cs typeface="Microsoft Sans Serif"/>
              </a:rPr>
              <a:t>Tableau </a:t>
            </a:r>
            <a:r>
              <a:rPr lang="fr" sz="1051" b="0" i="0" u="none" spc="-20" baseline="0">
                <a:solidFill>
                  <a:srgbClr val="17A29A"/>
                </a:solidFill>
                <a:latin typeface="Microsoft Sans Serif"/>
                <a:cs typeface="Microsoft Sans Serif"/>
              </a:rPr>
              <a:t>de codage</a:t>
            </a:r>
            <a:r>
              <a:rPr lang="fr" sz="1051" b="0" i="0" u="none" baseline="0">
                <a:solidFill>
                  <a:srgbClr val="17A29A"/>
                </a:solidFill>
                <a:latin typeface="Microsoft Sans Serif"/>
                <a:cs typeface="Microsoft Sans Serif"/>
              </a:rPr>
              <a:t> des six</a:t>
            </a:r>
            <a:r>
              <a:rPr lang="fr" sz="1051" b="0" i="0" u="none" spc="-45" baseline="0">
                <a:solidFill>
                  <a:srgbClr val="17A29A"/>
                </a:solidFill>
                <a:latin typeface="Microsoft Sans Serif"/>
                <a:cs typeface="Microsoft Sans Serif"/>
              </a:rPr>
              <a:t> chapeaux.</a:t>
            </a:r>
            <a:r>
              <a:rPr lang="fr" sz="1051" b="0" i="0" u="none" spc="-50" baseline="0">
                <a:solidFill>
                  <a:srgbClr val="17A29A"/>
                </a:solidFill>
                <a:latin typeface="Microsoft Sans Serif"/>
                <a:cs typeface="Microsoft Sans Serif"/>
              </a:rPr>
              <a:t> </a:t>
            </a:r>
            <a:r>
              <a:rPr lang="fr" sz="1051" b="0" i="0" u="none" spc="-10" baseline="0">
                <a:solidFill>
                  <a:srgbClr val="17A29A"/>
                </a:solidFill>
                <a:latin typeface="Microsoft Sans Serif"/>
                <a:cs typeface="Microsoft Sans Serif"/>
              </a:rPr>
              <a:t>Adapté</a:t>
            </a:r>
            <a:r>
              <a:rPr lang="fr" sz="1051" b="0" i="0" u="none" baseline="0">
                <a:solidFill>
                  <a:srgbClr val="17A29A"/>
                </a:solidFill>
                <a:latin typeface="Microsoft Sans Serif"/>
                <a:cs typeface="Microsoft Sans Serif"/>
              </a:rPr>
              <a:t> de :</a:t>
            </a:r>
            <a:r>
              <a:rPr lang="fr" sz="1051" b="0" i="0" u="none" spc="-20" baseline="0">
                <a:solidFill>
                  <a:srgbClr val="17A29A"/>
                </a:solidFill>
                <a:latin typeface="Microsoft Sans Serif"/>
                <a:cs typeface="Microsoft Sans Serif"/>
              </a:rPr>
              <a:t> </a:t>
            </a:r>
            <a:r>
              <a:rPr lang="fr" sz="1051" b="0" i="0" u="none" spc="-25" baseline="0">
                <a:solidFill>
                  <a:srgbClr val="17A29A"/>
                </a:solidFill>
                <a:latin typeface="Microsoft Sans Serif"/>
                <a:cs typeface="Microsoft Sans Serif"/>
              </a:rPr>
              <a:t>Hu,</a:t>
            </a:r>
            <a:r>
              <a:rPr lang="fr" sz="1051" b="0" i="0" u="none" spc="-50" baseline="0">
                <a:solidFill>
                  <a:srgbClr val="17A29A"/>
                </a:solidFill>
                <a:latin typeface="Microsoft Sans Serif"/>
                <a:cs typeface="Microsoft Sans Serif"/>
              </a:rPr>
              <a:t> </a:t>
            </a:r>
            <a:r>
              <a:rPr lang="fr" sz="1051" b="0" i="0" u="none" spc="-35" baseline="0">
                <a:solidFill>
                  <a:srgbClr val="17A29A"/>
                </a:solidFill>
                <a:latin typeface="Microsoft Sans Serif"/>
                <a:cs typeface="Microsoft Sans Serif"/>
              </a:rPr>
              <a:t>Y.,</a:t>
            </a:r>
            <a:r>
              <a:rPr lang="fr" sz="1051" b="0" i="0" u="none" spc="-56" baseline="0">
                <a:solidFill>
                  <a:srgbClr val="17A29A"/>
                </a:solidFill>
                <a:latin typeface="Microsoft Sans Serif"/>
                <a:cs typeface="Microsoft Sans Serif"/>
              </a:rPr>
              <a:t> </a:t>
            </a:r>
            <a:r>
              <a:rPr lang="fr" sz="1051" b="0" i="0" u="none" baseline="0">
                <a:solidFill>
                  <a:srgbClr val="17A29A"/>
                </a:solidFill>
                <a:latin typeface="Microsoft Sans Serif"/>
                <a:cs typeface="Microsoft Sans Serif"/>
              </a:rPr>
              <a:t>Yu,</a:t>
            </a:r>
            <a:r>
              <a:rPr lang="fr" sz="1051" b="0" i="0" u="none" spc="-50" baseline="0">
                <a:solidFill>
                  <a:srgbClr val="17A29A"/>
                </a:solidFill>
                <a:latin typeface="Microsoft Sans Serif"/>
                <a:cs typeface="Microsoft Sans Serif"/>
              </a:rPr>
              <a:t> </a:t>
            </a:r>
            <a:r>
              <a:rPr lang="fr" sz="1051" b="0" i="0" u="none" spc="-35" baseline="0">
                <a:solidFill>
                  <a:srgbClr val="17A29A"/>
                </a:solidFill>
                <a:latin typeface="Microsoft Sans Serif"/>
                <a:cs typeface="Microsoft Sans Serif"/>
              </a:rPr>
              <a:t>W.,</a:t>
            </a:r>
            <a:r>
              <a:rPr lang="fr" sz="1051" b="0" i="0" u="none" spc="-56" baseline="0">
                <a:solidFill>
                  <a:srgbClr val="17A29A"/>
                </a:solidFill>
                <a:latin typeface="Microsoft Sans Serif"/>
                <a:cs typeface="Microsoft Sans Serif"/>
              </a:rPr>
              <a:t> Ren,</a:t>
            </a:r>
            <a:r>
              <a:rPr lang="fr" sz="1051" b="0" i="0" u="none" spc="-50" baseline="0">
                <a:solidFill>
                  <a:srgbClr val="17A29A"/>
                </a:solidFill>
                <a:latin typeface="Microsoft Sans Serif"/>
                <a:cs typeface="Microsoft Sans Serif"/>
              </a:rPr>
              <a:t> </a:t>
            </a:r>
            <a:r>
              <a:rPr lang="fr" sz="1051" b="0" i="0" u="none" spc="-40" baseline="0">
                <a:solidFill>
                  <a:srgbClr val="17A29A"/>
                </a:solidFill>
                <a:latin typeface="Microsoft Sans Serif"/>
                <a:cs typeface="Microsoft Sans Serif"/>
              </a:rPr>
              <a:t>Z.,</a:t>
            </a:r>
            <a:r>
              <a:rPr lang="fr" sz="1051" b="0" i="0" u="none" spc="-50" baseline="0">
                <a:solidFill>
                  <a:srgbClr val="17A29A"/>
                </a:solidFill>
                <a:latin typeface="Microsoft Sans Serif"/>
                <a:cs typeface="Microsoft Sans Serif"/>
              </a:rPr>
              <a:t> </a:t>
            </a:r>
            <a:r>
              <a:rPr lang="fr" sz="1051" b="0" i="0" u="none" spc="-25" baseline="0">
                <a:solidFill>
                  <a:srgbClr val="17A29A"/>
                </a:solidFill>
                <a:latin typeface="Microsoft Sans Serif"/>
                <a:cs typeface="Microsoft Sans Serif"/>
              </a:rPr>
              <a:t>Du,</a:t>
            </a:r>
            <a:r>
              <a:rPr lang="fr" sz="1051" b="0" i="0" u="none" spc="-56" baseline="0">
                <a:solidFill>
                  <a:srgbClr val="17A29A"/>
                </a:solidFill>
                <a:latin typeface="Microsoft Sans Serif"/>
                <a:cs typeface="Microsoft Sans Serif"/>
              </a:rPr>
              <a:t> </a:t>
            </a:r>
            <a:r>
              <a:rPr lang="fr" sz="1051" b="0" i="0" u="none" spc="-10" baseline="0">
                <a:solidFill>
                  <a:srgbClr val="17A29A"/>
                </a:solidFill>
                <a:latin typeface="Microsoft Sans Serif"/>
                <a:cs typeface="Microsoft Sans Serif"/>
              </a:rPr>
              <a:t>X.,</a:t>
            </a:r>
            <a:r>
              <a:rPr lang="fr" sz="1051" b="0" i="0" u="none" spc="-50" baseline="0">
                <a:solidFill>
                  <a:srgbClr val="17A29A"/>
                </a:solidFill>
                <a:latin typeface="Microsoft Sans Serif"/>
                <a:cs typeface="Microsoft Sans Serif"/>
              </a:rPr>
              <a:t> Lan, </a:t>
            </a:r>
            <a:r>
              <a:rPr lang="fr" sz="1051" b="0" i="0" u="none" spc="-70" baseline="0">
                <a:solidFill>
                  <a:srgbClr val="17A29A"/>
                </a:solidFill>
                <a:latin typeface="Microsoft Sans Serif"/>
                <a:cs typeface="Microsoft Sans Serif"/>
              </a:rPr>
              <a:t>L.,</a:t>
            </a:r>
            <a:r>
              <a:rPr lang="fr" sz="1051" b="0" i="0" u="none" spc="-56" baseline="0">
                <a:solidFill>
                  <a:srgbClr val="17A29A"/>
                </a:solidFill>
                <a:latin typeface="Microsoft Sans Serif"/>
                <a:cs typeface="Microsoft Sans Serif"/>
              </a:rPr>
              <a:t> </a:t>
            </a:r>
            <a:r>
              <a:rPr lang="fr" sz="1051" b="0" i="0" u="none" spc="-29" baseline="0">
                <a:solidFill>
                  <a:srgbClr val="17A29A"/>
                </a:solidFill>
                <a:latin typeface="Microsoft Sans Serif"/>
                <a:cs typeface="Microsoft Sans Serif"/>
              </a:rPr>
              <a:t>Wang,</a:t>
            </a:r>
            <a:r>
              <a:rPr lang="fr" sz="1051" b="0" i="0" u="none" spc="-50" baseline="0">
                <a:solidFill>
                  <a:srgbClr val="17A29A"/>
                </a:solidFill>
                <a:latin typeface="Microsoft Sans Serif"/>
                <a:cs typeface="Microsoft Sans Serif"/>
              </a:rPr>
              <a:t> Q.,</a:t>
            </a:r>
            <a:r>
              <a:rPr lang="fr" sz="1051" b="0" i="0" u="none" spc="-56" baseline="0">
                <a:solidFill>
                  <a:srgbClr val="17A29A"/>
                </a:solidFill>
                <a:latin typeface="Microsoft Sans Serif"/>
                <a:cs typeface="Microsoft Sans Serif"/>
              </a:rPr>
              <a:t> </a:t>
            </a:r>
            <a:r>
              <a:rPr lang="fr" sz="1051" b="0" i="0" u="none" spc="-60" baseline="0">
                <a:solidFill>
                  <a:srgbClr val="17A29A"/>
                </a:solidFill>
                <a:latin typeface="Microsoft Sans Serif"/>
                <a:cs typeface="Microsoft Sans Serif"/>
              </a:rPr>
              <a:t>.</a:t>
            </a:r>
            <a:r>
              <a:rPr lang="fr" sz="1051" b="0" i="0" u="none" spc="-45" baseline="0">
                <a:solidFill>
                  <a:srgbClr val="17A29A"/>
                </a:solidFill>
                <a:latin typeface="Microsoft Sans Serif"/>
                <a:cs typeface="Microsoft Sans Serif"/>
              </a:rPr>
              <a:t> </a:t>
            </a:r>
            <a:r>
              <a:rPr lang="fr" sz="1051" b="0" i="0" u="none" spc="-60" baseline="0">
                <a:solidFill>
                  <a:srgbClr val="17A29A"/>
                </a:solidFill>
                <a:latin typeface="Microsoft Sans Serif"/>
                <a:cs typeface="Microsoft Sans Serif"/>
              </a:rPr>
              <a:t>.</a:t>
            </a:r>
            <a:r>
              <a:rPr lang="fr" sz="1051" b="0" i="0" u="none" spc="-45" baseline="0">
                <a:solidFill>
                  <a:srgbClr val="17A29A"/>
                </a:solidFill>
                <a:latin typeface="Microsoft Sans Serif"/>
                <a:cs typeface="Microsoft Sans Serif"/>
              </a:rPr>
              <a:t> </a:t>
            </a:r>
            <a:r>
              <a:rPr lang="fr" sz="1051" b="0" i="0" u="none" spc="-60" baseline="0">
                <a:solidFill>
                  <a:srgbClr val="17A29A"/>
                </a:solidFill>
                <a:latin typeface="Microsoft Sans Serif"/>
                <a:cs typeface="Microsoft Sans Serif"/>
              </a:rPr>
              <a:t>.</a:t>
            </a:r>
            <a:r>
              <a:rPr lang="fr" sz="1051" b="0" i="0" u="none" spc="-45" baseline="0">
                <a:solidFill>
                  <a:srgbClr val="17A29A"/>
                </a:solidFill>
                <a:latin typeface="Microsoft Sans Serif"/>
                <a:cs typeface="Microsoft Sans Serif"/>
              </a:rPr>
              <a:t> </a:t>
            </a:r>
            <a:r>
              <a:rPr lang="fr" sz="1051" b="0" i="0" u="none" spc="-50" baseline="0">
                <a:solidFill>
                  <a:srgbClr val="17A29A"/>
                </a:solidFill>
                <a:latin typeface="Microsoft Sans Serif"/>
                <a:cs typeface="Microsoft Sans Serif"/>
              </a:rPr>
              <a:t>Guo,</a:t>
            </a:r>
            <a:r>
              <a:rPr lang="fr" sz="1051" b="0" i="0" u="none" spc="-56" baseline="0">
                <a:solidFill>
                  <a:srgbClr val="17A29A"/>
                </a:solidFill>
                <a:latin typeface="Microsoft Sans Serif"/>
                <a:cs typeface="Microsoft Sans Serif"/>
              </a:rPr>
              <a:t> </a:t>
            </a:r>
            <a:r>
              <a:rPr lang="fr" sz="1051" b="0" i="0" u="none" spc="-50" baseline="0">
                <a:solidFill>
                  <a:srgbClr val="17A29A"/>
                </a:solidFill>
                <a:latin typeface="Microsoft Sans Serif"/>
                <a:cs typeface="Microsoft Sans Serif"/>
              </a:rPr>
              <a:t>Y.</a:t>
            </a:r>
            <a:r>
              <a:rPr lang="fr" sz="1051" b="0" i="0" u="none" spc="-45" baseline="0">
                <a:solidFill>
                  <a:srgbClr val="17A29A"/>
                </a:solidFill>
                <a:latin typeface="Microsoft Sans Serif"/>
                <a:cs typeface="Microsoft Sans Serif"/>
              </a:rPr>
              <a:t> </a:t>
            </a:r>
            <a:r>
              <a:rPr lang="fr" sz="1051" b="0" i="0" u="none" spc="-10" baseline="0">
                <a:solidFill>
                  <a:srgbClr val="17A29A"/>
                </a:solidFill>
                <a:latin typeface="Microsoft Sans Serif"/>
                <a:cs typeface="Microsoft Sans Serif"/>
              </a:rPr>
              <a:t>(2021). Rôle</a:t>
            </a:r>
            <a:r>
              <a:rPr lang="fr" sz="1051" b="0" i="0" u="none" baseline="0">
                <a:solidFill>
                  <a:srgbClr val="17A29A"/>
                </a:solidFill>
                <a:latin typeface="Microsoft Sans Serif"/>
                <a:cs typeface="Microsoft Sans Serif"/>
              </a:rPr>
              <a:t> de coordination de</a:t>
            </a:r>
            <a:r>
              <a:rPr lang="fr" sz="1051" b="0" i="0" u="none" spc="56" baseline="0">
                <a:solidFill>
                  <a:srgbClr val="17A29A"/>
                </a:solidFill>
                <a:latin typeface="Microsoft Sans Serif"/>
                <a:cs typeface="Microsoft Sans Serif"/>
              </a:rPr>
              <a:t> la</a:t>
            </a:r>
            <a:r>
              <a:rPr lang="fr" sz="1051" b="0" i="0" u="none" spc="-20" baseline="0">
                <a:solidFill>
                  <a:srgbClr val="17A29A"/>
                </a:solidFill>
                <a:latin typeface="Microsoft Sans Serif"/>
                <a:cs typeface="Microsoft Sans Serif"/>
              </a:rPr>
              <a:t> technique</a:t>
            </a:r>
            <a:r>
              <a:rPr lang="fr" sz="1051" b="0" i="0" u="none" baseline="0">
                <a:solidFill>
                  <a:srgbClr val="17A29A"/>
                </a:solidFill>
                <a:latin typeface="Microsoft Sans Serif"/>
                <a:cs typeface="Microsoft Sans Serif"/>
              </a:rPr>
              <a:t> de réflexion</a:t>
            </a:r>
            <a:r>
              <a:rPr lang="fr" sz="1051" b="0" i="0" u="none" spc="-25" baseline="0">
                <a:solidFill>
                  <a:srgbClr val="17A29A"/>
                </a:solidFill>
                <a:latin typeface="Microsoft Sans Serif"/>
                <a:cs typeface="Microsoft Sans Serif"/>
              </a:rPr>
              <a:t> à six chapeaux</a:t>
            </a:r>
            <a:r>
              <a:rPr lang="fr" sz="1051" b="0" i="0" u="none" baseline="0">
                <a:solidFill>
                  <a:srgbClr val="17A29A"/>
                </a:solidFill>
                <a:latin typeface="Microsoft Sans Serif"/>
                <a:cs typeface="Microsoft Sans Serif"/>
              </a:rPr>
              <a:t> dans</a:t>
            </a:r>
            <a:r>
              <a:rPr lang="fr" sz="1051" b="0" i="0" u="none" spc="-25" baseline="0">
                <a:solidFill>
                  <a:srgbClr val="17A29A"/>
                </a:solidFill>
                <a:latin typeface="Microsoft Sans Serif"/>
                <a:cs typeface="Microsoft Sans Serif"/>
              </a:rPr>
              <a:t> l'équipe</a:t>
            </a:r>
            <a:r>
              <a:rPr lang="fr" sz="1051" b="0" i="0" u="none" spc="-29" baseline="0">
                <a:solidFill>
                  <a:srgbClr val="17A29A"/>
                </a:solidFill>
                <a:latin typeface="Microsoft Sans Serif"/>
                <a:cs typeface="Microsoft Sans Serif"/>
              </a:rPr>
              <a:t> de conception</a:t>
            </a:r>
            <a:r>
              <a:rPr lang="fr" sz="1051" b="0" i="0" u="none" baseline="0">
                <a:solidFill>
                  <a:srgbClr val="17A29A"/>
                </a:solidFill>
                <a:latin typeface="Microsoft Sans Serif"/>
                <a:cs typeface="Microsoft Sans Serif"/>
              </a:rPr>
              <a:t> pendant la phase</a:t>
            </a:r>
            <a:r>
              <a:rPr lang="fr" sz="1051" b="0" i="0" u="none" spc="-10" baseline="0">
                <a:solidFill>
                  <a:srgbClr val="17A29A"/>
                </a:solidFill>
                <a:latin typeface="Microsoft Sans Serif"/>
                <a:cs typeface="Microsoft Sans Serif"/>
              </a:rPr>
              <a:t> de génération</a:t>
            </a:r>
            <a:r>
              <a:rPr lang="fr" sz="1051" b="0" i="0" u="none" spc="-56" baseline="0">
                <a:solidFill>
                  <a:srgbClr val="17A29A"/>
                </a:solidFill>
                <a:latin typeface="Microsoft Sans Serif"/>
                <a:cs typeface="Microsoft Sans Serif"/>
              </a:rPr>
              <a:t> d'</a:t>
            </a:r>
            <a:r>
              <a:rPr lang="fr" sz="1051" b="0" i="0" u="none" baseline="0">
                <a:solidFill>
                  <a:srgbClr val="17A29A"/>
                </a:solidFill>
                <a:latin typeface="Microsoft Sans Serif"/>
                <a:cs typeface="Microsoft Sans Serif"/>
              </a:rPr>
              <a:t>idées de </a:t>
            </a:r>
            <a:r>
              <a:rPr lang="fr" sz="1051" b="0" i="0" u="none" spc="-25" baseline="0">
                <a:solidFill>
                  <a:srgbClr val="17A29A"/>
                </a:solidFill>
                <a:latin typeface="Microsoft Sans Serif"/>
                <a:cs typeface="Microsoft Sans Serif"/>
              </a:rPr>
              <a:t>la conception </a:t>
            </a:r>
            <a:r>
              <a:rPr lang="fr" sz="1051" b="0" i="0" u="none" spc="-10" baseline="0">
                <a:solidFill>
                  <a:srgbClr val="17A29A"/>
                </a:solidFill>
                <a:latin typeface="Microsoft Sans Serif"/>
                <a:cs typeface="Microsoft Sans Serif"/>
              </a:rPr>
              <a:t>de services.</a:t>
            </a:r>
            <a:endParaRPr lang="fr" sz="1051" dirty="0">
              <a:latin typeface="Microsoft Sans Serif"/>
              <a:cs typeface="Microsoft Sans Serif"/>
            </a:endParaRPr>
          </a:p>
        </p:txBody>
      </p:sp>
      <p:pic>
        <p:nvPicPr>
          <p:cNvPr id="5" name="object 5"/>
          <p:cNvPicPr/>
          <p:nvPr/>
        </p:nvPicPr>
        <p:blipFill>
          <a:blip r:embed="rId2">
            <a:extLst>
              <a:ext uri="{28A0092B-C50C-407E-A947-70E740481C1C}">
                <a14:useLocalDpi xmlns:a14="http://schemas.microsoft.com/office/drawing/2010/main" val="0"/>
              </a:ext>
            </a:extLst>
          </a:blip>
          <a:srcRect/>
          <a:stretch/>
        </p:blipFill>
        <p:spPr>
          <a:xfrm>
            <a:off x="333632" y="755354"/>
            <a:ext cx="7302844" cy="7988378"/>
          </a:xfrm>
          <a:prstGeom prst="rect">
            <a:avLst/>
          </a:prstGeom>
        </p:spPr>
      </p:pic>
      <p:sp>
        <p:nvSpPr>
          <p:cNvPr id="8" name="Slide Number Placeholder 7">
            <a:extLst>
              <a:ext uri="{FF2B5EF4-FFF2-40B4-BE49-F238E27FC236}">
                <a16:creationId xmlns:a16="http://schemas.microsoft.com/office/drawing/2014/main" id="{CC99EF60-8BBD-BB45-A759-CA2C39017922}"/>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34</a:t>
            </a:fld>
            <a:endParaRPr lang="fr" spc="10"/>
          </a:p>
        </p:txBody>
      </p:sp>
      <p:pic>
        <p:nvPicPr>
          <p:cNvPr id="7" name="Picture 2" descr="European Youth Roots">
            <a:extLst>
              <a:ext uri="{FF2B5EF4-FFF2-40B4-BE49-F238E27FC236}">
                <a16:creationId xmlns:a16="http://schemas.microsoft.com/office/drawing/2014/main" id="{FE73A99D-854E-834E-9D8D-1ADC4A693434}"/>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396874" y="3362395"/>
            <a:ext cx="6869430" cy="902235"/>
          </a:xfrm>
          <a:prstGeom prst="rect">
            <a:avLst/>
          </a:prstGeom>
          <a:noFill/>
        </p:spPr>
        <p:txBody>
          <a:bodyPr vert="horz" wrap="square" lIns="0" tIns="38735" rIns="0" bIns="0" rtlCol="0">
            <a:spAutoFit/>
          </a:bodyPr>
          <a:lstStyle/>
          <a:p>
            <a:pPr marL="31117" rtl="0">
              <a:lnSpc>
                <a:spcPct val="150000"/>
              </a:lnSpc>
              <a:spcBef>
                <a:spcPts val="290"/>
              </a:spcBef>
            </a:pPr>
            <a:r>
              <a:rPr lang="fr" sz="1300" b="0" i="0" u="none" baseline="0">
                <a:solidFill>
                  <a:srgbClr val="17A29A"/>
                </a:solidFill>
                <a:latin typeface="Arial"/>
                <a:cs typeface="Arial"/>
              </a:rPr>
              <a:t>Le type d'outil :</a:t>
            </a:r>
            <a:r>
              <a:rPr lang="fr" sz="1300" b="0" i="0" u="none" spc="-56" baseline="0">
                <a:solidFill>
                  <a:srgbClr val="17A29A"/>
                </a:solidFill>
                <a:latin typeface="Arial"/>
                <a:cs typeface="Arial"/>
              </a:rPr>
              <a:t> </a:t>
            </a:r>
            <a:r>
              <a:rPr lang="fr" sz="1300" b="0" i="0" u="none" spc="-70" baseline="0">
                <a:solidFill>
                  <a:schemeClr val="tx1"/>
                </a:solidFill>
                <a:latin typeface="Arial"/>
                <a:cs typeface="Arial"/>
              </a:rPr>
              <a:t>Conception</a:t>
            </a:r>
            <a:r>
              <a:rPr lang="fr" sz="1300" b="0" i="0" u="none" spc="-25" baseline="0">
                <a:solidFill>
                  <a:schemeClr val="tx1"/>
                </a:solidFill>
                <a:latin typeface="Arial"/>
                <a:cs typeface="Arial"/>
              </a:rPr>
              <a:t> web et</a:t>
            </a:r>
            <a:r>
              <a:rPr lang="fr" sz="1300" b="0" i="0" u="none" spc="-20" baseline="0">
                <a:solidFill>
                  <a:schemeClr val="tx1"/>
                </a:solidFill>
                <a:latin typeface="Arial"/>
                <a:cs typeface="Arial"/>
              </a:rPr>
              <a:t> gestion </a:t>
            </a:r>
            <a:r>
              <a:rPr lang="fr" sz="1300" b="0" i="0" u="none" spc="-10" baseline="0">
                <a:solidFill>
                  <a:schemeClr val="tx1"/>
                </a:solidFill>
                <a:latin typeface="Arial"/>
                <a:cs typeface="Arial"/>
              </a:rPr>
              <a:t>du contenu</a:t>
            </a:r>
            <a:endParaRPr lang="fr" sz="1300" dirty="0">
              <a:solidFill>
                <a:schemeClr val="tx1"/>
              </a:solidFill>
              <a:latin typeface="Arial"/>
              <a:cs typeface="Arial"/>
            </a:endParaRPr>
          </a:p>
          <a:p>
            <a:pPr marL="12700" marR="5081" indent="19052" rtl="0">
              <a:lnSpc>
                <a:spcPct val="150000"/>
              </a:lnSpc>
            </a:pPr>
            <a:r>
              <a:rPr lang="fr" sz="1300" b="0" i="0" u="none" baseline="0">
                <a:solidFill>
                  <a:srgbClr val="17A29A"/>
                </a:solidFill>
                <a:latin typeface="Arial"/>
                <a:cs typeface="Arial"/>
              </a:rPr>
              <a:t>Utile pour :</a:t>
            </a:r>
            <a:r>
              <a:rPr lang="fr" sz="1300" b="0" i="0" u="none" spc="-5" baseline="0">
                <a:solidFill>
                  <a:srgbClr val="17A29A"/>
                </a:solidFill>
                <a:latin typeface="Arial"/>
                <a:cs typeface="Arial"/>
              </a:rPr>
              <a:t> </a:t>
            </a:r>
            <a:r>
              <a:rPr lang="fr" sz="1300" b="0" i="0" u="none" spc="-10" baseline="0">
                <a:solidFill>
                  <a:schemeClr val="tx1"/>
                </a:solidFill>
                <a:latin typeface="Arial"/>
                <a:cs typeface="Arial"/>
              </a:rPr>
              <a:t>Communication, diffusion, </a:t>
            </a:r>
            <a:r>
              <a:rPr lang="fr" sz="1300" b="0" i="0" u="none" spc="-20" baseline="0">
                <a:solidFill>
                  <a:schemeClr val="tx1"/>
                </a:solidFill>
                <a:latin typeface="Arial"/>
                <a:cs typeface="Arial"/>
              </a:rPr>
              <a:t>gestion </a:t>
            </a:r>
            <a:r>
              <a:rPr lang="fr" sz="1300" b="0" i="0" u="none" spc="-25" baseline="0">
                <a:solidFill>
                  <a:schemeClr val="tx1"/>
                </a:solidFill>
                <a:latin typeface="Arial"/>
                <a:cs typeface="Arial"/>
              </a:rPr>
              <a:t>de </a:t>
            </a:r>
            <a:r>
              <a:rPr lang="fr" sz="1300" b="0" i="0" u="none" spc="-10" baseline="0">
                <a:solidFill>
                  <a:schemeClr val="tx1"/>
                </a:solidFill>
                <a:latin typeface="Arial"/>
                <a:cs typeface="Arial"/>
              </a:rPr>
              <a:t>contenu</a:t>
            </a:r>
          </a:p>
          <a:p>
            <a:pPr marL="12700" marR="5081" indent="19052" rtl="0">
              <a:lnSpc>
                <a:spcPct val="150000"/>
              </a:lnSpc>
            </a:pPr>
            <a:r>
              <a:rPr lang="fr" sz="1300" b="0" i="0" u="none" spc="-10" baseline="0">
                <a:solidFill>
                  <a:srgbClr val="17A29A"/>
                </a:solidFill>
                <a:latin typeface="Arial"/>
                <a:cs typeface="Arial"/>
              </a:rPr>
              <a:t>Site web : </a:t>
            </a:r>
            <a:r>
              <a:rPr lang="fr" sz="1300" b="0" i="0" u="none" spc="-90" baseline="0">
                <a:solidFill>
                  <a:srgbClr val="17A29A"/>
                </a:solidFill>
                <a:latin typeface="Arial"/>
                <a:cs typeface="Arial"/>
              </a:rPr>
              <a:t> </a:t>
            </a:r>
            <a:r>
              <a:rPr lang="fr" sz="1300" b="0" i="0" u="none" spc="-10" baseline="0">
                <a:solidFill>
                  <a:schemeClr val="tx1"/>
                </a:solidFill>
                <a:latin typeface="Arial"/>
                <a:cs typeface="Arial"/>
                <a:hlinkClick r:id="rId2">
                  <a:extLst>
                    <a:ext uri="{A12FA001-AC4F-418D-AE19-62706E023703}">
                      <ahyp:hlinkClr xmlns:ahyp="http://schemas.microsoft.com/office/drawing/2018/hyperlinkcolor" val="tx"/>
                    </a:ext>
                  </a:extLst>
                </a:hlinkClick>
              </a:rPr>
              <a:t>https://www.drupal.org/</a:t>
            </a:r>
            <a:endParaRPr lang="fr" sz="1300" dirty="0">
              <a:solidFill>
                <a:schemeClr val="tx1"/>
              </a:solidFill>
              <a:latin typeface="Arial"/>
              <a:cs typeface="Arial"/>
            </a:endParaRPr>
          </a:p>
        </p:txBody>
      </p:sp>
      <p:pic>
        <p:nvPicPr>
          <p:cNvPr id="2" name="object 2"/>
          <p:cNvPicPr/>
          <p:nvPr/>
        </p:nvPicPr>
        <p:blipFill>
          <a:blip r:embed="rId3" cstate="print"/>
          <a:stretch>
            <a:fillRect/>
          </a:stretch>
        </p:blipFill>
        <p:spPr>
          <a:xfrm>
            <a:off x="6457949" y="9486923"/>
            <a:ext cx="695325" cy="457199"/>
          </a:xfrm>
          <a:prstGeom prst="rect">
            <a:avLst/>
          </a:prstGeom>
        </p:spPr>
      </p:pic>
      <p:sp>
        <p:nvSpPr>
          <p:cNvPr id="3" name="object 3"/>
          <p:cNvSpPr txBox="1">
            <a:spLocks noGrp="1"/>
          </p:cNvSpPr>
          <p:nvPr>
            <p:ph type="title"/>
          </p:nvPr>
        </p:nvSpPr>
        <p:spPr>
          <a:xfrm>
            <a:off x="368299" y="668401"/>
            <a:ext cx="1023619" cy="359073"/>
          </a:xfrm>
          <a:prstGeom prst="rect">
            <a:avLst/>
          </a:prstGeom>
        </p:spPr>
        <p:txBody>
          <a:bodyPr vert="horz" wrap="square" lIns="0" tIns="12700" rIns="0" bIns="0" rtlCol="0">
            <a:spAutoFit/>
          </a:bodyPr>
          <a:lstStyle/>
          <a:p>
            <a:pPr marL="12700" algn="l" rtl="0">
              <a:spcBef>
                <a:spcPts val="100"/>
              </a:spcBef>
            </a:pPr>
            <a:r>
              <a:rPr lang="fr" sz="2250" b="0" i="0" u="none" spc="-10" baseline="0"/>
              <a:t>Drupal</a:t>
            </a:r>
            <a:endParaRPr lang="fr" sz="2250"/>
          </a:p>
        </p:txBody>
      </p:sp>
      <p:pic>
        <p:nvPicPr>
          <p:cNvPr id="5" name="object 5"/>
          <p:cNvPicPr/>
          <p:nvPr/>
        </p:nvPicPr>
        <p:blipFill>
          <a:blip r:embed="rId4">
            <a:extLst>
              <a:ext uri="{28A0092B-C50C-407E-A947-70E740481C1C}">
                <a14:useLocalDpi xmlns:a14="http://schemas.microsoft.com/office/drawing/2010/main" val="0"/>
              </a:ext>
            </a:extLst>
          </a:blip>
          <a:srcRect/>
          <a:stretch/>
        </p:blipFill>
        <p:spPr>
          <a:xfrm>
            <a:off x="2533413" y="4358478"/>
            <a:ext cx="2596347" cy="1650619"/>
          </a:xfrm>
          <a:prstGeom prst="rect">
            <a:avLst/>
          </a:prstGeom>
        </p:spPr>
      </p:pic>
      <p:sp>
        <p:nvSpPr>
          <p:cNvPr id="6" name="object 6"/>
          <p:cNvSpPr txBox="1"/>
          <p:nvPr/>
        </p:nvSpPr>
        <p:spPr>
          <a:xfrm>
            <a:off x="396874" y="6074757"/>
            <a:ext cx="6869430" cy="3033779"/>
          </a:xfrm>
          <a:prstGeom prst="rect">
            <a:avLst/>
          </a:prstGeom>
        </p:spPr>
        <p:txBody>
          <a:bodyPr vert="horz" wrap="square" lIns="0" tIns="76200" rIns="0" bIns="0" rtlCol="0">
            <a:spAutoFit/>
          </a:bodyPr>
          <a:lstStyle/>
          <a:p>
            <a:pPr marR="175903" algn="ctr" rtl="0">
              <a:spcBef>
                <a:spcPts val="600"/>
              </a:spcBef>
            </a:pPr>
            <a:r>
              <a:rPr lang="fr" sz="1051" b="0" i="0" u="none" baseline="0" dirty="0">
                <a:solidFill>
                  <a:srgbClr val="17A29A"/>
                </a:solidFill>
                <a:latin typeface="Microsoft Sans Serif"/>
                <a:cs typeface="Microsoft Sans Serif"/>
              </a:rPr>
              <a:t>Image 17. Les différentes fonctionnalités de Drupal (Drupal, 2018).</a:t>
            </a:r>
            <a:endParaRPr lang="fr" sz="1051" dirty="0">
              <a:latin typeface="Microsoft Sans Serif"/>
              <a:cs typeface="Microsoft Sans Serif"/>
            </a:endParaRPr>
          </a:p>
          <a:p>
            <a:pPr marL="31117" marR="5081" algn="just" rtl="0">
              <a:lnSpc>
                <a:spcPts val="2000"/>
              </a:lnSpc>
              <a:spcBef>
                <a:spcPts val="45"/>
              </a:spcBef>
            </a:pPr>
            <a:r>
              <a:rPr lang="fr" sz="1300" b="0" i="0" u="none" baseline="0" dirty="0">
                <a:solidFill>
                  <a:srgbClr val="1D1D20"/>
                </a:solidFill>
                <a:latin typeface="Arial"/>
                <a:cs typeface="Arial"/>
              </a:rPr>
              <a:t>Drupal est un système de gestion de contenu (SGC) open source qui permet aux utilisateurs de développer et de gérer leur propre contenu sur le web. Drupal dispose d'un kit d'accessibilité intégré pour rendre les sites Web plus accessibles. En outre, cet outil dispose d'une interface multilingue et de services permettant d'intégrer le contenu à des outils tiers. Drupal peut être une ressource utile pour les entreprises qui cherchent à éviter de devoir payer des droits de licence, et à pouvoir s'adresser à un public diversifié, multilingue et ayant des besoins différents.</a:t>
            </a:r>
            <a:endParaRPr lang="fr" sz="1300" dirty="0">
              <a:latin typeface="Arial"/>
              <a:cs typeface="Arial"/>
            </a:endParaRPr>
          </a:p>
          <a:p>
            <a:pPr marL="12700" marR="27307" algn="just" rtl="0">
              <a:lnSpc>
                <a:spcPts val="2000"/>
              </a:lnSpc>
            </a:pPr>
            <a:r>
              <a:rPr lang="fr" sz="1300" b="0" i="0" u="none" baseline="0" dirty="0">
                <a:solidFill>
                  <a:srgbClr val="1D1D20"/>
                </a:solidFill>
                <a:latin typeface="Arial"/>
                <a:cs typeface="Arial"/>
              </a:rPr>
              <a:t>Avec Drupal, les utilisateurs ont accès aux éléments clés d'un site web, comme un espace pour les forums de discussion, les formulaires de contact et les blogs. Les personnes qui créent des sites web peuvent demander de l'aide pour utiliser les différentes fonctionnalités offertes par la plateforme.</a:t>
            </a:r>
            <a:endParaRPr lang="fr" sz="1300" dirty="0">
              <a:latin typeface="Arial"/>
              <a:cs typeface="Arial"/>
            </a:endParaRPr>
          </a:p>
        </p:txBody>
      </p:sp>
      <p:pic>
        <p:nvPicPr>
          <p:cNvPr id="7" name="object 7"/>
          <p:cNvPicPr/>
          <p:nvPr/>
        </p:nvPicPr>
        <p:blipFill>
          <a:blip r:embed="rId5" cstate="print"/>
          <a:stretch>
            <a:fillRect/>
          </a:stretch>
        </p:blipFill>
        <p:spPr>
          <a:xfrm>
            <a:off x="1225549" y="1142665"/>
            <a:ext cx="5232400" cy="1865860"/>
          </a:xfrm>
          <a:prstGeom prst="rect">
            <a:avLst/>
          </a:prstGeom>
        </p:spPr>
      </p:pic>
      <p:sp>
        <p:nvSpPr>
          <p:cNvPr id="10" name="TextBox 9">
            <a:extLst>
              <a:ext uri="{FF2B5EF4-FFF2-40B4-BE49-F238E27FC236}">
                <a16:creationId xmlns:a16="http://schemas.microsoft.com/office/drawing/2014/main" id="{CDE01F3C-3E20-DAD2-D80D-0F9830B12734}"/>
              </a:ext>
            </a:extLst>
          </p:cNvPr>
          <p:cNvSpPr txBox="1"/>
          <p:nvPr/>
        </p:nvSpPr>
        <p:spPr>
          <a:xfrm>
            <a:off x="1807525" y="3008525"/>
            <a:ext cx="4424756" cy="254044"/>
          </a:xfrm>
          <a:prstGeom prst="rect">
            <a:avLst/>
          </a:prstGeom>
          <a:noFill/>
        </p:spPr>
        <p:txBody>
          <a:bodyPr wrap="square" rtlCol="0">
            <a:spAutoFit/>
          </a:bodyPr>
          <a:lstStyle/>
          <a:p>
            <a:pPr marL="678847" rtl="0">
              <a:spcBef>
                <a:spcPts val="305"/>
              </a:spcBef>
            </a:pPr>
            <a:r>
              <a:rPr lang="fr" sz="1051" b="0" i="0" u="none" spc="-25" baseline="0" dirty="0">
                <a:solidFill>
                  <a:srgbClr val="17A29A"/>
                </a:solidFill>
                <a:latin typeface="Microsoft Sans Serif"/>
                <a:cs typeface="Microsoft Sans Serif"/>
              </a:rPr>
              <a:t>Image </a:t>
            </a:r>
            <a:r>
              <a:rPr lang="fr" sz="1051" b="0" i="0" u="none" spc="-65" baseline="0" dirty="0">
                <a:solidFill>
                  <a:srgbClr val="17A29A"/>
                </a:solidFill>
                <a:latin typeface="Microsoft Sans Serif"/>
                <a:cs typeface="Microsoft Sans Serif"/>
              </a:rPr>
              <a:t>16.</a:t>
            </a:r>
            <a:r>
              <a:rPr lang="fr" sz="1051" b="0" i="0" u="none" spc="-35" baseline="0" dirty="0">
                <a:solidFill>
                  <a:srgbClr val="17A29A"/>
                </a:solidFill>
                <a:latin typeface="Microsoft Sans Serif"/>
                <a:cs typeface="Microsoft Sans Serif"/>
              </a:rPr>
              <a:t> </a:t>
            </a:r>
            <a:r>
              <a:rPr lang="fr" sz="1051" b="0" i="0" u="none" baseline="0" dirty="0">
                <a:solidFill>
                  <a:srgbClr val="17A29A"/>
                </a:solidFill>
                <a:latin typeface="Microsoft Sans Serif"/>
                <a:cs typeface="Microsoft Sans Serif"/>
              </a:rPr>
              <a:t>Logo</a:t>
            </a:r>
            <a:r>
              <a:rPr lang="fr" sz="1051" b="0" i="0" u="none" spc="-60" baseline="0" dirty="0">
                <a:solidFill>
                  <a:srgbClr val="17A29A"/>
                </a:solidFill>
                <a:latin typeface="Microsoft Sans Serif"/>
                <a:cs typeface="Microsoft Sans Serif"/>
              </a:rPr>
              <a:t> de la page</a:t>
            </a:r>
            <a:r>
              <a:rPr lang="fr" sz="1051" b="0" i="0" u="none" spc="-35" baseline="0" dirty="0">
                <a:solidFill>
                  <a:srgbClr val="17A29A"/>
                </a:solidFill>
                <a:latin typeface="Microsoft Sans Serif"/>
                <a:cs typeface="Microsoft Sans Serif"/>
              </a:rPr>
              <a:t> d'accueil</a:t>
            </a:r>
            <a:r>
              <a:rPr lang="fr" sz="1051" b="0" i="0" u="none" baseline="0" dirty="0">
                <a:solidFill>
                  <a:srgbClr val="17A29A"/>
                </a:solidFill>
                <a:latin typeface="Microsoft Sans Serif"/>
                <a:cs typeface="Microsoft Sans Serif"/>
              </a:rPr>
              <a:t> de Drupal (Drupal, </a:t>
            </a:r>
            <a:r>
              <a:rPr lang="fr" sz="1051" b="0" i="0" u="none" spc="-10" baseline="0" dirty="0">
                <a:solidFill>
                  <a:srgbClr val="17A29A"/>
                </a:solidFill>
                <a:latin typeface="Microsoft Sans Serif"/>
                <a:cs typeface="Microsoft Sans Serif"/>
              </a:rPr>
              <a:t>2018).</a:t>
            </a:r>
          </a:p>
        </p:txBody>
      </p:sp>
      <p:sp>
        <p:nvSpPr>
          <p:cNvPr id="11" name="Slide Number Placeholder 10">
            <a:extLst>
              <a:ext uri="{FF2B5EF4-FFF2-40B4-BE49-F238E27FC236}">
                <a16:creationId xmlns:a16="http://schemas.microsoft.com/office/drawing/2014/main" id="{B2BBA13C-69AB-CC4C-9FCB-C909076DE51C}"/>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35</a:t>
            </a:fld>
            <a:endParaRPr lang="fr" spc="10"/>
          </a:p>
        </p:txBody>
      </p:sp>
      <p:pic>
        <p:nvPicPr>
          <p:cNvPr id="12" name="Picture 2" descr="European Youth Roots">
            <a:extLst>
              <a:ext uri="{FF2B5EF4-FFF2-40B4-BE49-F238E27FC236}">
                <a16:creationId xmlns:a16="http://schemas.microsoft.com/office/drawing/2014/main" id="{61B5A479-70B6-A84B-9374-13574BBEE00E}"/>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42899" y="4352948"/>
            <a:ext cx="6496049" cy="2047874"/>
          </a:xfrm>
          <a:prstGeom prst="rect">
            <a:avLst/>
          </a:prstGeom>
        </p:spPr>
      </p:pic>
      <p:sp>
        <p:nvSpPr>
          <p:cNvPr id="3" name="object 3"/>
          <p:cNvSpPr txBox="1"/>
          <p:nvPr/>
        </p:nvSpPr>
        <p:spPr>
          <a:xfrm>
            <a:off x="463552" y="6761340"/>
            <a:ext cx="6993255" cy="1514197"/>
          </a:xfrm>
          <a:prstGeom prst="rect">
            <a:avLst/>
          </a:prstGeom>
        </p:spPr>
        <p:txBody>
          <a:bodyPr vert="horz" wrap="square" lIns="0" tIns="12700" rIns="0" bIns="0" rtlCol="0">
            <a:spAutoFit/>
          </a:bodyPr>
          <a:lstStyle/>
          <a:p>
            <a:pPr marL="12700" marR="5081" algn="just" rtl="0">
              <a:lnSpc>
                <a:spcPct val="153800"/>
              </a:lnSpc>
            </a:pPr>
            <a:r>
              <a:rPr lang="fr" sz="1300" b="0" i="0" u="none" baseline="0" dirty="0">
                <a:solidFill>
                  <a:srgbClr val="1D1D20"/>
                </a:solidFill>
                <a:latin typeface="Arial"/>
                <a:cs typeface="Arial"/>
              </a:rPr>
              <a:t>edX permet au secteur du tourisme, de la culture et du patrimoine, partout dans le monde, d'accéder à un enseignement sur les questions d'environnement et de durabilité. Elle permet de créer des sites en ligne, des cours dirigés par un instructeur, des programmes diplômants et des cours autogérés à l'aide d'une plateforme unique, en donnant aux apprenants et aux instructeurs les moyens d'agir grâce à des forums interactifs, des forums de discussion, des vidéoconférences en direct et des tableaux de bord pour les instructeurs.</a:t>
            </a:r>
            <a:endParaRPr lang="fr" sz="1300" dirty="0">
              <a:latin typeface="Arial"/>
              <a:cs typeface="Arial"/>
            </a:endParaRPr>
          </a:p>
        </p:txBody>
      </p:sp>
      <p:sp>
        <p:nvSpPr>
          <p:cNvPr id="5" name="object 5"/>
          <p:cNvSpPr txBox="1"/>
          <p:nvPr/>
        </p:nvSpPr>
        <p:spPr>
          <a:xfrm>
            <a:off x="439610" y="2694078"/>
            <a:ext cx="7072630" cy="1328056"/>
          </a:xfrm>
          <a:prstGeom prst="rect">
            <a:avLst/>
          </a:prstGeom>
        </p:spPr>
        <p:txBody>
          <a:bodyPr vert="horz" wrap="square" lIns="0" tIns="109220" rIns="0" bIns="0" rtlCol="0">
            <a:spAutoFit/>
          </a:bodyPr>
          <a:lstStyle/>
          <a:p>
            <a:pPr marL="25402" marR="76839" algn="just" rtl="0">
              <a:lnSpc>
                <a:spcPts val="1560"/>
              </a:lnSpc>
              <a:spcBef>
                <a:spcPts val="500"/>
              </a:spcBef>
            </a:pPr>
            <a:r>
              <a:rPr lang="fr" sz="1300" b="0" i="0" u="none" spc="-40" baseline="0" dirty="0">
                <a:solidFill>
                  <a:srgbClr val="1D1D20"/>
                </a:solidFill>
                <a:latin typeface="Arial"/>
                <a:cs typeface="Arial"/>
              </a:rPr>
              <a:t>edX</a:t>
            </a:r>
            <a:r>
              <a:rPr lang="fr" sz="1300" b="0" i="0" u="none" baseline="0" dirty="0">
                <a:solidFill>
                  <a:srgbClr val="1D1D20"/>
                </a:solidFill>
                <a:latin typeface="Arial"/>
                <a:cs typeface="Arial"/>
              </a:rPr>
              <a:t> est une organisation motivée par sa mission, dont l'objectif est</a:t>
            </a:r>
            <a:r>
              <a:rPr lang="fr" sz="1300" b="0" i="0" u="none" spc="-10" baseline="0" dirty="0">
                <a:solidFill>
                  <a:srgbClr val="1D1D20"/>
                </a:solidFill>
                <a:latin typeface="Arial"/>
                <a:cs typeface="Arial"/>
              </a:rPr>
              <a:t> de permettre</a:t>
            </a:r>
            <a:r>
              <a:rPr lang="fr" sz="1300" b="0" i="0" u="none" baseline="0" dirty="0">
                <a:solidFill>
                  <a:srgbClr val="1D1D20"/>
                </a:solidFill>
                <a:latin typeface="Arial"/>
                <a:cs typeface="Arial"/>
              </a:rPr>
              <a:t> à tout</a:t>
            </a:r>
            <a:r>
              <a:rPr lang="fr" sz="1300" b="0" i="0" u="none" spc="-10" baseline="0" dirty="0">
                <a:solidFill>
                  <a:srgbClr val="1D1D20"/>
                </a:solidFill>
                <a:latin typeface="Arial"/>
                <a:cs typeface="Arial"/>
              </a:rPr>
              <a:t> apprenant</a:t>
            </a:r>
            <a:r>
              <a:rPr lang="fr" sz="1300" b="0" i="0" u="none" spc="-60" baseline="0" dirty="0">
                <a:solidFill>
                  <a:srgbClr val="1D1D20"/>
                </a:solidFill>
                <a:latin typeface="Arial"/>
                <a:cs typeface="Arial"/>
              </a:rPr>
              <a:t> d'accéder</a:t>
            </a:r>
            <a:r>
              <a:rPr lang="fr" sz="1300" b="0" i="0" u="none" spc="-10" baseline="0" dirty="0">
                <a:solidFill>
                  <a:srgbClr val="1D1D20"/>
                </a:solidFill>
                <a:latin typeface="Arial"/>
                <a:cs typeface="Arial"/>
              </a:rPr>
              <a:t> à</a:t>
            </a:r>
            <a:r>
              <a:rPr lang="fr" sz="1300" b="0" i="0" u="none" baseline="0" dirty="0">
                <a:solidFill>
                  <a:srgbClr val="1D1D20"/>
                </a:solidFill>
                <a:latin typeface="Arial"/>
                <a:cs typeface="Arial"/>
              </a:rPr>
              <a:t> du matériel pédagogique</a:t>
            </a:r>
            <a:r>
              <a:rPr lang="fr" sz="1300" b="0" i="0" u="none" spc="-45" baseline="0" dirty="0">
                <a:solidFill>
                  <a:srgbClr val="1D1D20"/>
                </a:solidFill>
                <a:latin typeface="Arial"/>
                <a:cs typeface="Arial"/>
              </a:rPr>
              <a:t> et</a:t>
            </a:r>
            <a:r>
              <a:rPr lang="fr" sz="1300" b="0" i="0" u="none" baseline="0" dirty="0">
                <a:solidFill>
                  <a:srgbClr val="1D1D20"/>
                </a:solidFill>
                <a:latin typeface="Arial"/>
                <a:cs typeface="Arial"/>
              </a:rPr>
              <a:t> de développer tout son</a:t>
            </a:r>
            <a:r>
              <a:rPr lang="fr" sz="1300" b="0" i="0" u="none" spc="56" baseline="0" dirty="0">
                <a:solidFill>
                  <a:srgbClr val="1D1D20"/>
                </a:solidFill>
                <a:latin typeface="Arial"/>
                <a:cs typeface="Arial"/>
              </a:rPr>
              <a:t> potentiel</a:t>
            </a:r>
            <a:r>
              <a:rPr lang="fr" sz="1300" b="0" i="0" u="none" baseline="0" dirty="0">
                <a:solidFill>
                  <a:srgbClr val="1D1D20"/>
                </a:solidFill>
                <a:latin typeface="Arial"/>
                <a:cs typeface="Arial"/>
              </a:rPr>
              <a:t> sans se heurter aux</a:t>
            </a:r>
            <a:r>
              <a:rPr lang="fr" sz="1300" b="0" i="0" u="none" spc="-29" baseline="0" dirty="0">
                <a:solidFill>
                  <a:srgbClr val="1D1D20"/>
                </a:solidFill>
                <a:latin typeface="Arial"/>
                <a:cs typeface="Arial"/>
              </a:rPr>
              <a:t> obstacles</a:t>
            </a:r>
            <a:r>
              <a:rPr lang="fr" sz="1300" b="0" i="0" u="none" baseline="0" dirty="0">
                <a:solidFill>
                  <a:srgbClr val="1D1D20"/>
                </a:solidFill>
                <a:latin typeface="Arial"/>
                <a:cs typeface="Arial"/>
              </a:rPr>
              <a:t> du lieu</a:t>
            </a:r>
            <a:r>
              <a:rPr lang="fr" sz="1300" b="0" i="0" u="none" spc="-45" baseline="0" dirty="0">
                <a:solidFill>
                  <a:srgbClr val="1D1D20"/>
                </a:solidFill>
                <a:latin typeface="Arial"/>
                <a:cs typeface="Arial"/>
              </a:rPr>
              <a:t> et du </a:t>
            </a:r>
            <a:r>
              <a:rPr lang="fr" sz="1300" b="0" i="0" u="none" spc="-60" baseline="0" dirty="0">
                <a:solidFill>
                  <a:srgbClr val="1D1D20"/>
                </a:solidFill>
                <a:latin typeface="Arial"/>
                <a:cs typeface="Arial"/>
              </a:rPr>
              <a:t>coût.</a:t>
            </a:r>
            <a:r>
              <a:rPr lang="fr" sz="1300" b="0" i="0" u="none" spc="-29" baseline="0" dirty="0">
                <a:solidFill>
                  <a:srgbClr val="1D1D20"/>
                </a:solidFill>
                <a:latin typeface="Arial"/>
                <a:cs typeface="Arial"/>
              </a:rPr>
              <a:t> </a:t>
            </a:r>
            <a:r>
              <a:rPr lang="fr" sz="1300" b="0" i="0" u="none" spc="-90" baseline="0" dirty="0">
                <a:solidFill>
                  <a:srgbClr val="1D1D20"/>
                </a:solidFill>
                <a:latin typeface="Arial"/>
                <a:cs typeface="Arial"/>
              </a:rPr>
              <a:t>L'outil</a:t>
            </a:r>
            <a:r>
              <a:rPr lang="fr" sz="1300" b="0" i="0" u="none" baseline="0" dirty="0">
                <a:solidFill>
                  <a:srgbClr val="1D1D20"/>
                </a:solidFill>
                <a:latin typeface="Arial"/>
                <a:cs typeface="Arial"/>
              </a:rPr>
              <a:t> edX</a:t>
            </a:r>
            <a:r>
              <a:rPr lang="fr" sz="1300" b="0" i="0" u="none" spc="-25" baseline="0" dirty="0">
                <a:solidFill>
                  <a:srgbClr val="1D1D20"/>
                </a:solidFill>
                <a:latin typeface="Arial"/>
                <a:cs typeface="Arial"/>
              </a:rPr>
              <a:t> est</a:t>
            </a:r>
            <a:r>
              <a:rPr lang="fr" sz="1300" b="0" i="0" u="none" baseline="0" dirty="0">
                <a:solidFill>
                  <a:srgbClr val="1D1D20"/>
                </a:solidFill>
                <a:latin typeface="Arial"/>
                <a:cs typeface="Arial"/>
              </a:rPr>
              <a:t> une plateforme qui propose des cours en ligne </a:t>
            </a:r>
            <a:r>
              <a:rPr lang="fr" sz="1300" spc="-10" dirty="0">
                <a:solidFill>
                  <a:srgbClr val="1D1D20"/>
                </a:solidFill>
                <a:latin typeface="Arial"/>
                <a:cs typeface="Arial"/>
              </a:rPr>
              <a:t>gratuitement. Depuis 2012, edX s'efforce, par le biais de la promotion, du partenariat et de la construction de logiciels, de créer une plateforme qui établit des connexions entre les prestigieuses universités mondiales qui proposent des cours à tout le monde, partout.</a:t>
            </a:r>
          </a:p>
        </p:txBody>
      </p:sp>
      <p:sp>
        <p:nvSpPr>
          <p:cNvPr id="7" name="TextBox 6">
            <a:extLst>
              <a:ext uri="{FF2B5EF4-FFF2-40B4-BE49-F238E27FC236}">
                <a16:creationId xmlns:a16="http://schemas.microsoft.com/office/drawing/2014/main" id="{43A5F0E1-099E-CD46-F134-869C4F2F1505}"/>
              </a:ext>
            </a:extLst>
          </p:cNvPr>
          <p:cNvSpPr txBox="1"/>
          <p:nvPr/>
        </p:nvSpPr>
        <p:spPr>
          <a:xfrm>
            <a:off x="3590924" y="886225"/>
            <a:ext cx="3865882" cy="1492716"/>
          </a:xfrm>
          <a:prstGeom prst="rect">
            <a:avLst/>
          </a:prstGeom>
          <a:noFill/>
        </p:spPr>
        <p:txBody>
          <a:bodyPr wrap="square" rtlCol="0">
            <a:spAutoFit/>
          </a:bodyPr>
          <a:lstStyle/>
          <a:p>
            <a:pPr algn="just" rtl="0"/>
            <a:r>
              <a:rPr lang="fr" sz="1300" b="0" i="0" u="none" baseline="0" dirty="0">
                <a:solidFill>
                  <a:srgbClr val="00AA8C"/>
                </a:solidFill>
                <a:latin typeface="Arial" panose="020B0604020202020204" pitchFamily="34" charset="0"/>
                <a:cs typeface="Arial" panose="020B0604020202020204" pitchFamily="34" charset="0"/>
              </a:rPr>
              <a:t>Le type d'outil : </a:t>
            </a:r>
            <a:r>
              <a:rPr lang="fr" sz="1300" b="0" i="0" u="none" baseline="0" dirty="0">
                <a:latin typeface="Arial" panose="020B0604020202020204" pitchFamily="34" charset="0"/>
                <a:cs typeface="Arial" panose="020B0604020202020204" pitchFamily="34" charset="0"/>
              </a:rPr>
              <a:t>Cours de formation en ligne gratuits</a:t>
            </a:r>
          </a:p>
          <a:p>
            <a:pPr algn="just" rtl="0"/>
            <a:r>
              <a:rPr lang="fr" sz="1300" b="0" i="0" u="none" baseline="0" dirty="0">
                <a:solidFill>
                  <a:srgbClr val="00AA8C"/>
                </a:solidFill>
                <a:latin typeface="Arial" panose="020B0604020202020204" pitchFamily="34" charset="0"/>
                <a:cs typeface="Arial" panose="020B0604020202020204" pitchFamily="34" charset="0"/>
              </a:rPr>
              <a:t>Utile pour : </a:t>
            </a:r>
            <a:r>
              <a:rPr lang="fr" sz="1300" b="0" i="0" u="none" baseline="0" dirty="0">
                <a:latin typeface="Arial" panose="020B0604020202020204" pitchFamily="34" charset="0"/>
                <a:cs typeface="Arial" panose="020B0604020202020204" pitchFamily="34" charset="0"/>
              </a:rPr>
              <a:t>Apprendre sur un large éventail de sujets concernant le tourisme participatif, les initiatives et les défis durables, le changement climatique et l'esprit d'entreprise</a:t>
            </a:r>
          </a:p>
          <a:p>
            <a:pPr algn="just" rtl="0"/>
            <a:r>
              <a:rPr lang="fr" sz="1300" b="0" i="0" u="none" baseline="0" dirty="0">
                <a:solidFill>
                  <a:srgbClr val="00AA8C"/>
                </a:solidFill>
                <a:latin typeface="Arial" panose="020B0604020202020204" pitchFamily="34" charset="0"/>
                <a:cs typeface="Arial" panose="020B0604020202020204" pitchFamily="34" charset="0"/>
              </a:rPr>
              <a:t>Site web : </a:t>
            </a:r>
            <a:r>
              <a:rPr lang="fr" sz="1300" b="0" i="0" u="none" baseline="0"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edx.org </a:t>
            </a:r>
            <a:endParaRPr lang="fr" sz="1300" dirty="0">
              <a:solidFill>
                <a:schemeClr val="tx1"/>
              </a:solidFill>
              <a:latin typeface="Arial" panose="020B0604020202020204" pitchFamily="34" charset="0"/>
              <a:cs typeface="Arial" panose="020B0604020202020204" pitchFamily="34" charset="0"/>
            </a:endParaRPr>
          </a:p>
        </p:txBody>
      </p:sp>
      <p:sp>
        <p:nvSpPr>
          <p:cNvPr id="8" name="object 8">
            <a:extLst>
              <a:ext uri="{FF2B5EF4-FFF2-40B4-BE49-F238E27FC236}">
                <a16:creationId xmlns:a16="http://schemas.microsoft.com/office/drawing/2014/main" id="{46DA2BB2-7E58-C04A-BC3F-268FF59A2686}"/>
              </a:ext>
            </a:extLst>
          </p:cNvPr>
          <p:cNvSpPr txBox="1"/>
          <p:nvPr/>
        </p:nvSpPr>
        <p:spPr>
          <a:xfrm>
            <a:off x="260160" y="2627321"/>
            <a:ext cx="2904202" cy="110158"/>
          </a:xfrm>
          <a:prstGeom prst="rect">
            <a:avLst/>
          </a:prstGeom>
        </p:spPr>
        <p:txBody>
          <a:bodyPr vert="horz" wrap="square" lIns="0" tIns="12700" rIns="0" bIns="0" rtlCol="0">
            <a:spAutoFit/>
          </a:bodyPr>
          <a:lstStyle/>
          <a:p>
            <a:pPr marL="786801" marR="0" lvl="0" indent="0" algn="l" defTabSz="914400" rtl="0" eaLnBrk="1" fontAlgn="auto" latinLnBrk="0" hangingPunct="1">
              <a:lnSpc>
                <a:spcPts val="705"/>
              </a:lnSpc>
              <a:spcBef>
                <a:spcPts val="0"/>
              </a:spcBef>
              <a:spcAft>
                <a:spcPts val="0"/>
              </a:spcAft>
              <a:buClrTx/>
              <a:buSzTx/>
              <a:buFontTx/>
              <a:buNone/>
              <a:tabLst/>
              <a:defRPr/>
            </a:pPr>
            <a:r>
              <a:rPr lang="fr" sz="1051" b="0" i="0" u="none" spc="-25" baseline="0">
                <a:solidFill>
                  <a:srgbClr val="17A29A"/>
                </a:solidFill>
                <a:latin typeface="Microsoft Sans Serif"/>
                <a:cs typeface="Microsoft Sans Serif"/>
              </a:rPr>
              <a:t>Image </a:t>
            </a:r>
            <a:r>
              <a:rPr lang="fr" sz="1051" b="0" i="0" u="none" spc="-65" baseline="0">
                <a:solidFill>
                  <a:srgbClr val="17A29A"/>
                </a:solidFill>
                <a:latin typeface="Microsoft Sans Serif"/>
                <a:cs typeface="Microsoft Sans Serif"/>
              </a:rPr>
              <a:t>18.</a:t>
            </a:r>
            <a:r>
              <a:rPr lang="fr" sz="1051" b="0" i="0" u="none" spc="-29" baseline="0">
                <a:solidFill>
                  <a:srgbClr val="17A29A"/>
                </a:solidFill>
                <a:latin typeface="Microsoft Sans Serif"/>
                <a:cs typeface="Microsoft Sans Serif"/>
              </a:rPr>
              <a:t> </a:t>
            </a:r>
            <a:r>
              <a:rPr lang="fr" sz="1051" b="0" i="0" u="none" spc="-85" baseline="0">
                <a:solidFill>
                  <a:srgbClr val="17A29A"/>
                </a:solidFill>
                <a:latin typeface="Microsoft Sans Serif"/>
                <a:cs typeface="Microsoft Sans Serif"/>
              </a:rPr>
              <a:t>Logo</a:t>
            </a:r>
            <a:r>
              <a:rPr lang="fr" sz="1051" b="0" i="0" u="none" spc="-29" baseline="0">
                <a:solidFill>
                  <a:srgbClr val="17A29A"/>
                </a:solidFill>
                <a:latin typeface="Microsoft Sans Serif"/>
                <a:cs typeface="Microsoft Sans Serif"/>
              </a:rPr>
              <a:t> </a:t>
            </a:r>
            <a:r>
              <a:rPr lang="fr" sz="1051" b="0" i="0" u="none" baseline="0">
                <a:solidFill>
                  <a:srgbClr val="17A29A"/>
                </a:solidFill>
                <a:latin typeface="Microsoft Sans Serif"/>
                <a:cs typeface="Microsoft Sans Serif"/>
              </a:rPr>
              <a:t>(edX,</a:t>
            </a:r>
            <a:r>
              <a:rPr lang="fr" sz="1051" b="0" i="0" u="none" spc="-35" baseline="0">
                <a:solidFill>
                  <a:srgbClr val="17A29A"/>
                </a:solidFill>
                <a:latin typeface="Microsoft Sans Serif"/>
                <a:cs typeface="Microsoft Sans Serif"/>
              </a:rPr>
              <a:t> </a:t>
            </a:r>
            <a:r>
              <a:rPr lang="fr" sz="1051" b="0" i="0" u="none" spc="-10" baseline="0">
                <a:solidFill>
                  <a:srgbClr val="17A29A"/>
                </a:solidFill>
                <a:latin typeface="Microsoft Sans Serif"/>
                <a:cs typeface="Microsoft Sans Serif"/>
              </a:rPr>
              <a:t>2022).</a:t>
            </a:r>
            <a:endParaRPr lang="fr" sz="1051">
              <a:latin typeface="Microsoft Sans Serif"/>
              <a:cs typeface="Microsoft Sans Serif"/>
            </a:endParaRPr>
          </a:p>
        </p:txBody>
      </p:sp>
      <p:sp>
        <p:nvSpPr>
          <p:cNvPr id="9" name="object 8">
            <a:extLst>
              <a:ext uri="{FF2B5EF4-FFF2-40B4-BE49-F238E27FC236}">
                <a16:creationId xmlns:a16="http://schemas.microsoft.com/office/drawing/2014/main" id="{50A70B93-C31E-C04E-AAAC-6EA1C11AEC0B}"/>
              </a:ext>
            </a:extLst>
          </p:cNvPr>
          <p:cNvSpPr txBox="1"/>
          <p:nvPr/>
        </p:nvSpPr>
        <p:spPr>
          <a:xfrm>
            <a:off x="439610" y="6407351"/>
            <a:ext cx="5013215" cy="174535"/>
          </a:xfrm>
          <a:prstGeom prst="rect">
            <a:avLst/>
          </a:prstGeom>
        </p:spPr>
        <p:txBody>
          <a:bodyPr vert="horz" wrap="square" lIns="0" tIns="12700" rIns="0" bIns="0" rtlCol="0">
            <a:spAutoFit/>
          </a:bodyPr>
          <a:lstStyle/>
          <a:p>
            <a:pPr marL="135896" marR="0" lvl="0" indent="0" defTabSz="914400" rtl="0" eaLnBrk="1" fontAlgn="auto" latinLnBrk="0" hangingPunct="1">
              <a:lnSpc>
                <a:spcPct val="100000"/>
              </a:lnSpc>
              <a:spcBef>
                <a:spcPts val="100"/>
              </a:spcBef>
              <a:spcAft>
                <a:spcPts val="0"/>
              </a:spcAft>
              <a:buClrTx/>
              <a:buSzTx/>
              <a:buFontTx/>
              <a:buNone/>
              <a:tabLst/>
              <a:defRPr/>
            </a:pPr>
            <a:r>
              <a:rPr lang="fr" sz="1051" b="0" i="0" u="none" spc="-25" baseline="0" dirty="0">
                <a:solidFill>
                  <a:srgbClr val="17A29A"/>
                </a:solidFill>
                <a:latin typeface="Microsoft Sans Serif"/>
                <a:cs typeface="Microsoft Sans Serif"/>
              </a:rPr>
              <a:t>Image </a:t>
            </a:r>
            <a:r>
              <a:rPr lang="fr" sz="1051" b="0" i="0" u="none" spc="-65" baseline="0" dirty="0">
                <a:solidFill>
                  <a:srgbClr val="17A29A"/>
                </a:solidFill>
                <a:latin typeface="Microsoft Sans Serif"/>
                <a:cs typeface="Microsoft Sans Serif"/>
              </a:rPr>
              <a:t>19.</a:t>
            </a:r>
            <a:r>
              <a:rPr lang="fr" sz="1051" b="0" i="0" u="none" spc="-20" baseline="0" dirty="0">
                <a:solidFill>
                  <a:srgbClr val="17A29A"/>
                </a:solidFill>
                <a:latin typeface="Microsoft Sans Serif"/>
                <a:cs typeface="Microsoft Sans Serif"/>
              </a:rPr>
              <a:t> </a:t>
            </a:r>
            <a:r>
              <a:rPr lang="fr" sz="1051" b="0" i="0" u="none" spc="-56" baseline="0" dirty="0">
                <a:solidFill>
                  <a:srgbClr val="17A29A"/>
                </a:solidFill>
                <a:latin typeface="Microsoft Sans Serif"/>
                <a:cs typeface="Microsoft Sans Serif"/>
              </a:rPr>
              <a:t>Cours</a:t>
            </a:r>
            <a:r>
              <a:rPr lang="fr" sz="1051" b="0" i="0" u="none" baseline="0" dirty="0">
                <a:solidFill>
                  <a:srgbClr val="17A29A"/>
                </a:solidFill>
                <a:latin typeface="Microsoft Sans Serif"/>
                <a:cs typeface="Microsoft Sans Serif"/>
              </a:rPr>
              <a:t> en lien avec les thèmes</a:t>
            </a:r>
            <a:r>
              <a:rPr lang="fr" sz="1051" b="0" i="0" u="none" spc="-45" baseline="0" dirty="0">
                <a:solidFill>
                  <a:srgbClr val="17A29A"/>
                </a:solidFill>
                <a:latin typeface="Microsoft Sans Serif"/>
                <a:cs typeface="Microsoft Sans Serif"/>
              </a:rPr>
              <a:t> de la durabilité</a:t>
            </a:r>
            <a:r>
              <a:rPr lang="fr" sz="1051" b="0" i="0" u="none" baseline="0" dirty="0">
                <a:solidFill>
                  <a:srgbClr val="17A29A"/>
                </a:solidFill>
                <a:latin typeface="Microsoft Sans Serif"/>
                <a:cs typeface="Microsoft Sans Serif"/>
              </a:rPr>
              <a:t> (</a:t>
            </a:r>
            <a:r>
              <a:rPr lang="fr" sz="1051" b="0" i="0" u="none" baseline="0" dirty="0" err="1">
                <a:solidFill>
                  <a:srgbClr val="17A29A"/>
                </a:solidFill>
                <a:latin typeface="Microsoft Sans Serif"/>
                <a:cs typeface="Microsoft Sans Serif"/>
              </a:rPr>
              <a:t>edX</a:t>
            </a:r>
            <a:r>
              <a:rPr lang="fr" sz="1051" b="0" i="0" u="none" baseline="0" dirty="0">
                <a:solidFill>
                  <a:srgbClr val="17A29A"/>
                </a:solidFill>
                <a:latin typeface="Microsoft Sans Serif"/>
                <a:cs typeface="Microsoft Sans Serif"/>
              </a:rPr>
              <a:t>, </a:t>
            </a:r>
            <a:r>
              <a:rPr lang="fr" sz="1051" b="0" i="0" u="none" spc="-10" baseline="0" dirty="0">
                <a:solidFill>
                  <a:srgbClr val="17A29A"/>
                </a:solidFill>
                <a:latin typeface="Microsoft Sans Serif"/>
                <a:cs typeface="Microsoft Sans Serif"/>
              </a:rPr>
              <a:t>2022).</a:t>
            </a:r>
            <a:endParaRPr lang="fr" sz="1051" dirty="0">
              <a:latin typeface="Microsoft Sans Serif"/>
              <a:cs typeface="Microsoft Sans Serif"/>
            </a:endParaRPr>
          </a:p>
        </p:txBody>
      </p:sp>
      <p:sp>
        <p:nvSpPr>
          <p:cNvPr id="11" name="Slide Number Placeholder 10">
            <a:extLst>
              <a:ext uri="{FF2B5EF4-FFF2-40B4-BE49-F238E27FC236}">
                <a16:creationId xmlns:a16="http://schemas.microsoft.com/office/drawing/2014/main" id="{644B14ED-6EF1-1744-9218-1C3DA7ABEA82}"/>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36</a:t>
            </a:fld>
            <a:endParaRPr lang="fr" spc="10"/>
          </a:p>
        </p:txBody>
      </p:sp>
      <p:pic>
        <p:nvPicPr>
          <p:cNvPr id="16" name="object 4">
            <a:extLst>
              <a:ext uri="{FF2B5EF4-FFF2-40B4-BE49-F238E27FC236}">
                <a16:creationId xmlns:a16="http://schemas.microsoft.com/office/drawing/2014/main" id="{0A6E48E8-016F-C444-B915-94A97870DDEA}"/>
              </a:ext>
            </a:extLst>
          </p:cNvPr>
          <p:cNvPicPr/>
          <p:nvPr/>
        </p:nvPicPr>
        <p:blipFill>
          <a:blip r:embed="rId4" cstate="print"/>
          <a:stretch>
            <a:fillRect/>
          </a:stretch>
        </p:blipFill>
        <p:spPr>
          <a:xfrm>
            <a:off x="727999" y="1099104"/>
            <a:ext cx="2543174" cy="1428749"/>
          </a:xfrm>
          <a:prstGeom prst="rect">
            <a:avLst/>
          </a:prstGeom>
        </p:spPr>
      </p:pic>
      <p:pic>
        <p:nvPicPr>
          <p:cNvPr id="10" name="Picture 2" descr="European Youth Roots">
            <a:extLst>
              <a:ext uri="{FF2B5EF4-FFF2-40B4-BE49-F238E27FC236}">
                <a16:creationId xmlns:a16="http://schemas.microsoft.com/office/drawing/2014/main" id="{EE94F7CF-E1A8-D04F-B91C-051E7450E672}"/>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6457949" y="9486923"/>
            <a:ext cx="695325" cy="457199"/>
          </a:xfrm>
          <a:prstGeom prst="rect">
            <a:avLst/>
          </a:prstGeom>
        </p:spPr>
      </p:pic>
      <p:pic>
        <p:nvPicPr>
          <p:cNvPr id="4" name="object 4"/>
          <p:cNvPicPr/>
          <p:nvPr/>
        </p:nvPicPr>
        <p:blipFill>
          <a:blip r:embed="rId3" cstate="print"/>
          <a:stretch>
            <a:fillRect/>
          </a:stretch>
        </p:blipFill>
        <p:spPr>
          <a:xfrm>
            <a:off x="628649" y="1504973"/>
            <a:ext cx="1144733" cy="1349063"/>
          </a:xfrm>
          <a:prstGeom prst="rect">
            <a:avLst/>
          </a:prstGeom>
        </p:spPr>
      </p:pic>
      <p:pic>
        <p:nvPicPr>
          <p:cNvPr id="5" name="object 5"/>
          <p:cNvPicPr/>
          <p:nvPr/>
        </p:nvPicPr>
        <p:blipFill>
          <a:blip r:embed="rId4" cstate="print"/>
          <a:stretch>
            <a:fillRect/>
          </a:stretch>
        </p:blipFill>
        <p:spPr>
          <a:xfrm>
            <a:off x="628650" y="5531565"/>
            <a:ext cx="1576785" cy="586325"/>
          </a:xfrm>
          <a:prstGeom prst="rect">
            <a:avLst/>
          </a:prstGeom>
        </p:spPr>
      </p:pic>
      <p:sp>
        <p:nvSpPr>
          <p:cNvPr id="7" name="object 7"/>
          <p:cNvSpPr txBox="1"/>
          <p:nvPr/>
        </p:nvSpPr>
        <p:spPr>
          <a:xfrm>
            <a:off x="448945" y="3132064"/>
            <a:ext cx="6850380" cy="1504386"/>
          </a:xfrm>
          <a:prstGeom prst="rect">
            <a:avLst/>
          </a:prstGeom>
        </p:spPr>
        <p:txBody>
          <a:bodyPr vert="horz" wrap="square" lIns="0" tIns="80645" rIns="0" bIns="0" rtlCol="0">
            <a:spAutoFit/>
          </a:bodyPr>
          <a:lstStyle/>
          <a:p>
            <a:pPr marL="12700" marR="5081" algn="just" rtl="0">
              <a:lnSpc>
                <a:spcPts val="1560"/>
              </a:lnSpc>
              <a:spcBef>
                <a:spcPts val="651"/>
              </a:spcBef>
            </a:pPr>
            <a:r>
              <a:rPr lang="fr" sz="1300" b="0" i="0" u="none" baseline="0" dirty="0">
                <a:solidFill>
                  <a:srgbClr val="1D1D20"/>
                </a:solidFill>
                <a:latin typeface="Arial"/>
                <a:cs typeface="Arial"/>
              </a:rPr>
              <a:t>L'écolabel européen a été créé en 1992 en tant que label officiel de l'UE pour identifier les produits respectueux de l'environnement. Il est reconnue dans le monde entier ainsi qu'en Europe. Les produits certifiés par ce label ont un faible impact environnemental vérifié. Grâce à l'écolabel, les producteurs peuvent mettre sur le marché des produits et des services respectueux de l'environnement. Les consommateurs peuvent donc opter pour des options plus écologiques. Ainsi, l'écolabel européen peut responsabiliser les consommateurs et encourager la circulation des produits verts.</a:t>
            </a:r>
            <a:endParaRPr lang="fr" sz="1300" dirty="0">
              <a:solidFill>
                <a:schemeClr val="tx1"/>
              </a:solidFill>
              <a:latin typeface="Arial"/>
              <a:cs typeface="Arial"/>
            </a:endParaRPr>
          </a:p>
        </p:txBody>
      </p:sp>
      <p:sp>
        <p:nvSpPr>
          <p:cNvPr id="8" name="object 8"/>
          <p:cNvSpPr txBox="1"/>
          <p:nvPr/>
        </p:nvSpPr>
        <p:spPr>
          <a:xfrm>
            <a:off x="626237" y="6237210"/>
            <a:ext cx="2080387" cy="174535"/>
          </a:xfrm>
          <a:prstGeom prst="rect">
            <a:avLst/>
          </a:prstGeom>
        </p:spPr>
        <p:txBody>
          <a:bodyPr vert="horz" wrap="square" lIns="0" tIns="12700" rIns="0" bIns="0" rtlCol="0">
            <a:spAutoFit/>
          </a:bodyPr>
          <a:lstStyle/>
          <a:p>
            <a:pPr marL="12700" rtl="0">
              <a:spcBef>
                <a:spcPts val="100"/>
              </a:spcBef>
            </a:pPr>
            <a:r>
              <a:rPr lang="fr" sz="1051" b="0" i="0" u="none" spc="-25" baseline="0">
                <a:solidFill>
                  <a:srgbClr val="17A29A"/>
                </a:solidFill>
                <a:latin typeface="Microsoft Sans Serif"/>
                <a:cs typeface="Microsoft Sans Serif"/>
              </a:rPr>
              <a:t>Image </a:t>
            </a:r>
            <a:r>
              <a:rPr lang="fr" sz="1051" b="0" i="0" u="none" spc="-95" baseline="0">
                <a:solidFill>
                  <a:srgbClr val="17A29A"/>
                </a:solidFill>
                <a:latin typeface="Microsoft Sans Serif"/>
                <a:cs typeface="Microsoft Sans Serif"/>
              </a:rPr>
              <a:t>21.</a:t>
            </a:r>
            <a:r>
              <a:rPr lang="fr" sz="1051" b="0" i="0" u="none" spc="-40" baseline="0">
                <a:solidFill>
                  <a:srgbClr val="17A29A"/>
                </a:solidFill>
                <a:latin typeface="Microsoft Sans Serif"/>
                <a:cs typeface="Microsoft Sans Serif"/>
              </a:rPr>
              <a:t> </a:t>
            </a:r>
            <a:r>
              <a:rPr lang="fr" sz="1051" b="0" i="0" u="none" spc="-85" baseline="0">
                <a:solidFill>
                  <a:srgbClr val="17A29A"/>
                </a:solidFill>
                <a:latin typeface="Microsoft Sans Serif"/>
                <a:cs typeface="Microsoft Sans Serif"/>
              </a:rPr>
              <a:t>Logo</a:t>
            </a:r>
            <a:r>
              <a:rPr lang="fr" sz="1051" b="0" i="0" u="none" spc="-40" baseline="0">
                <a:solidFill>
                  <a:srgbClr val="17A29A"/>
                </a:solidFill>
                <a:latin typeface="Microsoft Sans Serif"/>
                <a:cs typeface="Microsoft Sans Serif"/>
              </a:rPr>
              <a:t> </a:t>
            </a:r>
            <a:r>
              <a:rPr lang="fr" sz="1051" b="0" i="0" u="none" spc="-60" baseline="0">
                <a:solidFill>
                  <a:srgbClr val="17A29A"/>
                </a:solidFill>
                <a:latin typeface="Microsoft Sans Serif"/>
                <a:cs typeface="Microsoft Sans Serif"/>
              </a:rPr>
              <a:t>(ENAT,</a:t>
            </a:r>
            <a:r>
              <a:rPr lang="fr" sz="1051" b="0" i="0" u="none" spc="-45" baseline="0">
                <a:solidFill>
                  <a:srgbClr val="17A29A"/>
                </a:solidFill>
                <a:latin typeface="Microsoft Sans Serif"/>
                <a:cs typeface="Microsoft Sans Serif"/>
              </a:rPr>
              <a:t> </a:t>
            </a:r>
            <a:r>
              <a:rPr lang="fr" sz="1051" b="0" i="0" u="none" spc="-20" baseline="0">
                <a:solidFill>
                  <a:srgbClr val="17A29A"/>
                </a:solidFill>
                <a:latin typeface="Microsoft Sans Serif"/>
                <a:cs typeface="Microsoft Sans Serif"/>
              </a:rPr>
              <a:t>2022)</a:t>
            </a:r>
            <a:endParaRPr lang="fr" sz="1051">
              <a:latin typeface="Microsoft Sans Serif"/>
              <a:cs typeface="Microsoft Sans Serif"/>
            </a:endParaRPr>
          </a:p>
        </p:txBody>
      </p:sp>
      <p:sp>
        <p:nvSpPr>
          <p:cNvPr id="9" name="object 9"/>
          <p:cNvSpPr txBox="1">
            <a:spLocks noGrp="1"/>
          </p:cNvSpPr>
          <p:nvPr>
            <p:ph type="title"/>
          </p:nvPr>
        </p:nvSpPr>
        <p:spPr>
          <a:xfrm>
            <a:off x="473075" y="987449"/>
            <a:ext cx="1690370" cy="359073"/>
          </a:xfrm>
          <a:prstGeom prst="rect">
            <a:avLst/>
          </a:prstGeom>
        </p:spPr>
        <p:txBody>
          <a:bodyPr vert="horz" wrap="square" lIns="0" tIns="12700" rIns="0" bIns="0" rtlCol="0">
            <a:spAutoFit/>
          </a:bodyPr>
          <a:lstStyle/>
          <a:p>
            <a:pPr marL="12700" algn="l" rtl="0">
              <a:spcBef>
                <a:spcPts val="100"/>
              </a:spcBef>
            </a:pPr>
            <a:r>
              <a:rPr lang="fr" sz="2250" b="0" i="0" u="none" baseline="0"/>
              <a:t>L'écolabel européen</a:t>
            </a:r>
            <a:endParaRPr lang="fr" sz="2250"/>
          </a:p>
        </p:txBody>
      </p:sp>
      <p:sp>
        <p:nvSpPr>
          <p:cNvPr id="6" name="TextBox 5">
            <a:extLst>
              <a:ext uri="{FF2B5EF4-FFF2-40B4-BE49-F238E27FC236}">
                <a16:creationId xmlns:a16="http://schemas.microsoft.com/office/drawing/2014/main" id="{21FA0F00-F253-A14A-92A7-928CBD82BEDB}"/>
              </a:ext>
            </a:extLst>
          </p:cNvPr>
          <p:cNvSpPr txBox="1"/>
          <p:nvPr/>
        </p:nvSpPr>
        <p:spPr>
          <a:xfrm>
            <a:off x="376848" y="4693646"/>
            <a:ext cx="6922477" cy="784830"/>
          </a:xfrm>
          <a:prstGeom prst="rect">
            <a:avLst/>
          </a:prstGeom>
          <a:noFill/>
        </p:spPr>
        <p:txBody>
          <a:bodyPr wrap="square" rtlCol="0">
            <a:spAutoFit/>
          </a:bodyPr>
          <a:lstStyle/>
          <a:p>
            <a:pPr algn="just" rtl="0"/>
            <a:r>
              <a:rPr lang="fr" sz="2250" b="0" i="0" u="none" spc="-105" baseline="0" dirty="0">
                <a:solidFill>
                  <a:srgbClr val="17A29A"/>
                </a:solidFill>
                <a:latin typeface="Microsoft Sans Serif"/>
                <a:cs typeface="Microsoft Sans Serif"/>
              </a:rPr>
              <a:t>European</a:t>
            </a:r>
            <a:r>
              <a:rPr lang="fr" sz="2250" b="0" i="0" u="none" spc="-130" baseline="0" dirty="0">
                <a:solidFill>
                  <a:srgbClr val="17A29A"/>
                </a:solidFill>
                <a:latin typeface="Microsoft Sans Serif"/>
                <a:cs typeface="Microsoft Sans Serif"/>
              </a:rPr>
              <a:t> </a:t>
            </a:r>
            <a:r>
              <a:rPr lang="fr" sz="2250" b="0" i="0" u="none" spc="-10" baseline="0" dirty="0">
                <a:solidFill>
                  <a:srgbClr val="17A29A"/>
                </a:solidFill>
                <a:latin typeface="Microsoft Sans Serif"/>
                <a:cs typeface="Microsoft Sans Serif"/>
              </a:rPr>
              <a:t>Network</a:t>
            </a:r>
            <a:r>
              <a:rPr lang="fr" sz="2250" b="0" i="0" u="none" spc="-160" baseline="0" dirty="0">
                <a:solidFill>
                  <a:srgbClr val="17A29A"/>
                </a:solidFill>
                <a:latin typeface="Microsoft Sans Serif"/>
                <a:cs typeface="Microsoft Sans Serif"/>
              </a:rPr>
              <a:t> </a:t>
            </a:r>
            <a:r>
              <a:rPr lang="fr" sz="2250" b="0" i="0" u="none" baseline="0" dirty="0">
                <a:solidFill>
                  <a:srgbClr val="17A29A"/>
                </a:solidFill>
                <a:latin typeface="Microsoft Sans Serif"/>
                <a:cs typeface="Microsoft Sans Serif"/>
              </a:rPr>
              <a:t>of</a:t>
            </a:r>
            <a:r>
              <a:rPr lang="fr" sz="2250" b="0" i="0" u="none" spc="-100" baseline="0" dirty="0">
                <a:solidFill>
                  <a:srgbClr val="17A29A"/>
                </a:solidFill>
                <a:latin typeface="Microsoft Sans Serif"/>
                <a:cs typeface="Microsoft Sans Serif"/>
              </a:rPr>
              <a:t> Accessible </a:t>
            </a:r>
            <a:r>
              <a:rPr lang="fr" sz="2250" b="0" i="0" u="none" spc="-10" baseline="0" dirty="0">
                <a:solidFill>
                  <a:srgbClr val="17A29A"/>
                </a:solidFill>
                <a:latin typeface="Microsoft Sans Serif"/>
                <a:cs typeface="Microsoft Sans Serif"/>
              </a:rPr>
              <a:t>Tourism (Réseau Européen du Tourisme Accessible)</a:t>
            </a:r>
            <a:endParaRPr lang="fr" sz="2250" dirty="0">
              <a:latin typeface="Microsoft Sans Serif"/>
              <a:cs typeface="Microsoft Sans Serif"/>
            </a:endParaRPr>
          </a:p>
        </p:txBody>
      </p:sp>
      <p:sp>
        <p:nvSpPr>
          <p:cNvPr id="12" name="TextBox 11">
            <a:extLst>
              <a:ext uri="{FF2B5EF4-FFF2-40B4-BE49-F238E27FC236}">
                <a16:creationId xmlns:a16="http://schemas.microsoft.com/office/drawing/2014/main" id="{482AFC36-0836-A34F-93A8-FA6E3F3646E6}"/>
              </a:ext>
            </a:extLst>
          </p:cNvPr>
          <p:cNvSpPr txBox="1"/>
          <p:nvPr/>
        </p:nvSpPr>
        <p:spPr>
          <a:xfrm>
            <a:off x="376848" y="6693487"/>
            <a:ext cx="6850379" cy="2746393"/>
          </a:xfrm>
          <a:prstGeom prst="rect">
            <a:avLst/>
          </a:prstGeom>
          <a:noFill/>
        </p:spPr>
        <p:txBody>
          <a:bodyPr wrap="square" rtlCol="0">
            <a:spAutoFit/>
          </a:bodyPr>
          <a:lstStyle/>
          <a:p>
            <a:pPr marL="12700" marR="5081" lvl="0" algn="just" defTabSz="914400" rtl="0" eaLnBrk="1" fontAlgn="auto" latinLnBrk="0" hangingPunct="1">
              <a:lnSpc>
                <a:spcPts val="1600"/>
              </a:lnSpc>
              <a:spcBef>
                <a:spcPts val="200"/>
              </a:spcBef>
              <a:spcAft>
                <a:spcPts val="0"/>
              </a:spcAft>
              <a:buClrTx/>
              <a:buSzTx/>
              <a:buFontTx/>
              <a:buNone/>
              <a:defRPr/>
            </a:pPr>
            <a:r>
              <a:rPr lang="fr" sz="1300" b="0" i="0" u="none" baseline="0" dirty="0">
                <a:solidFill>
                  <a:srgbClr val="1D1D20"/>
                </a:solidFill>
                <a:latin typeface="Arial"/>
                <a:cs typeface="Arial"/>
              </a:rPr>
              <a:t>Le réseau européen en faveur du tourisme accessible (ENAT) est une association d'entreprises, d'offices du tourisme, de municipalités, d'organisations de personnes </a:t>
            </a:r>
            <a:r>
              <a:rPr lang="fr-FR" sz="1300" b="0" i="0" u="none" baseline="0" dirty="0">
                <a:solidFill>
                  <a:srgbClr val="1D1D20"/>
                </a:solidFill>
                <a:latin typeface="Arial"/>
                <a:cs typeface="Arial"/>
              </a:rPr>
              <a:t>en situation de handicap </a:t>
            </a:r>
            <a:r>
              <a:rPr lang="fr" sz="1300" b="0" i="0" u="none" baseline="0" dirty="0">
                <a:solidFill>
                  <a:srgbClr val="1D1D20"/>
                </a:solidFill>
                <a:latin typeface="Arial"/>
                <a:cs typeface="Arial"/>
              </a:rPr>
              <a:t>, de chercheurs et de particuliers qui travaillent à améliorer l'accès aux voyages et au tourisme. L'ENAT est une association d'entreprises, d'offices du tourisme, de municipalités, d'organisations de personnes </a:t>
            </a:r>
            <a:r>
              <a:rPr lang="fr-FR" sz="1300" b="0" i="0" u="none" baseline="0" dirty="0">
                <a:solidFill>
                  <a:srgbClr val="1D1D20"/>
                </a:solidFill>
                <a:latin typeface="Arial"/>
                <a:cs typeface="Arial"/>
              </a:rPr>
              <a:t>en situation de handicap </a:t>
            </a:r>
            <a:r>
              <a:rPr lang="fr" sz="1300" b="0" i="0" u="none" baseline="0" dirty="0">
                <a:solidFill>
                  <a:srgbClr val="1D1D20"/>
                </a:solidFill>
                <a:latin typeface="Arial"/>
                <a:cs typeface="Arial"/>
              </a:rPr>
              <a:t>, de chercheurs et de particuliers qui travaillent à l'amélioration de l'accès aux voyages et au tourisme. ENAT œuvre pour une meilleure accessibilité dans l'industrie du tourisme en rassemblant « les connaissances existantes en matière de conception universelle des environnements, des produits et des services et en permettant à tous les acteurs d'utiliser ces connaissances par le biais de la collaboration » (ENAT 2022). L'ENAT entend contribuer à faire de l'Europe une destination accessible où tous les voyageurs peuvent se déplacer librement et vivre de nouvelles expériences. Tout en étant sûr d'obtenir le service dont ils ont besoin et qu'ils attendent.</a:t>
            </a:r>
            <a:endParaRPr lang="fr" dirty="0"/>
          </a:p>
        </p:txBody>
      </p:sp>
      <p:sp>
        <p:nvSpPr>
          <p:cNvPr id="13" name="TextBox 12">
            <a:extLst>
              <a:ext uri="{FF2B5EF4-FFF2-40B4-BE49-F238E27FC236}">
                <a16:creationId xmlns:a16="http://schemas.microsoft.com/office/drawing/2014/main" id="{D016B210-AC28-694D-88BA-0D362744AEFC}"/>
              </a:ext>
            </a:extLst>
          </p:cNvPr>
          <p:cNvSpPr txBox="1"/>
          <p:nvPr/>
        </p:nvSpPr>
        <p:spPr>
          <a:xfrm>
            <a:off x="2953307" y="5454348"/>
            <a:ext cx="4399359" cy="1084912"/>
          </a:xfrm>
          <a:prstGeom prst="rect">
            <a:avLst/>
          </a:prstGeom>
          <a:noFill/>
        </p:spPr>
        <p:txBody>
          <a:bodyPr wrap="square" rtlCol="0">
            <a:spAutoFit/>
          </a:bodyPr>
          <a:lstStyle/>
          <a:p>
            <a:pPr marR="0" lvl="0" indent="0" defTabSz="914400" rtl="0" eaLnBrk="1" fontAlgn="auto" latinLnBrk="0" hangingPunct="1">
              <a:lnSpc>
                <a:spcPct val="100000"/>
              </a:lnSpc>
              <a:spcBef>
                <a:spcPts val="711"/>
              </a:spcBef>
              <a:spcAft>
                <a:spcPts val="0"/>
              </a:spcAft>
              <a:buClrTx/>
              <a:buSzTx/>
              <a:buFontTx/>
              <a:buNone/>
              <a:tabLst/>
              <a:defRPr/>
            </a:pPr>
            <a:r>
              <a:rPr lang="fr" sz="1250" b="0" i="0" u="none" baseline="0" dirty="0">
                <a:solidFill>
                  <a:srgbClr val="17A29A"/>
                </a:solidFill>
                <a:latin typeface="Arial"/>
                <a:cs typeface="Arial"/>
              </a:rPr>
              <a:t>Le type d'outil : </a:t>
            </a:r>
            <a:r>
              <a:rPr lang="fr" sz="1300" b="0" i="0" u="none" baseline="0" dirty="0">
                <a:solidFill>
                  <a:srgbClr val="1D1D20"/>
                </a:solidFill>
                <a:latin typeface="Arial"/>
                <a:cs typeface="Arial"/>
              </a:rPr>
              <a:t>Réseau</a:t>
            </a:r>
            <a:endParaRPr lang="fr" sz="1300" dirty="0">
              <a:latin typeface="Arial"/>
              <a:cs typeface="Arial"/>
            </a:endParaRPr>
          </a:p>
          <a:p>
            <a:pPr marR="0" lvl="0" indent="0" defTabSz="914400" rtl="0" eaLnBrk="1" fontAlgn="auto" latinLnBrk="0" hangingPunct="1">
              <a:lnSpc>
                <a:spcPct val="100000"/>
              </a:lnSpc>
              <a:spcBef>
                <a:spcPts val="711"/>
              </a:spcBef>
              <a:spcAft>
                <a:spcPts val="0"/>
              </a:spcAft>
              <a:buClrTx/>
              <a:buSzTx/>
              <a:buFontTx/>
              <a:buNone/>
              <a:tabLst/>
              <a:defRPr/>
            </a:pPr>
            <a:r>
              <a:rPr lang="fr" sz="1250" b="0" i="0" u="none" baseline="0" dirty="0">
                <a:solidFill>
                  <a:srgbClr val="17A29A"/>
                </a:solidFill>
                <a:latin typeface="Arial"/>
                <a:cs typeface="Arial"/>
              </a:rPr>
              <a:t>Utile pour : </a:t>
            </a:r>
            <a:r>
              <a:rPr lang="fr" sz="1300" b="0" i="0" u="none" baseline="0" dirty="0">
                <a:solidFill>
                  <a:srgbClr val="1D1D20"/>
                </a:solidFill>
                <a:latin typeface="Arial"/>
                <a:cs typeface="Arial"/>
              </a:rPr>
              <a:t>Renforcer les connaissances, les compétences et le réseautage avec des confrères et des experts</a:t>
            </a:r>
          </a:p>
          <a:p>
            <a:pPr marR="0" lvl="0" indent="0" defTabSz="914400" rtl="0" eaLnBrk="1" fontAlgn="auto" latinLnBrk="0" hangingPunct="1">
              <a:lnSpc>
                <a:spcPct val="100000"/>
              </a:lnSpc>
              <a:spcBef>
                <a:spcPts val="840"/>
              </a:spcBef>
              <a:spcAft>
                <a:spcPts val="0"/>
              </a:spcAft>
              <a:buClrTx/>
              <a:buSzTx/>
              <a:buFontTx/>
              <a:buNone/>
              <a:tabLst/>
              <a:defRPr/>
            </a:pPr>
            <a:r>
              <a:rPr lang="fr" sz="1300" b="0" i="0" u="none" baseline="0" dirty="0">
                <a:solidFill>
                  <a:srgbClr val="00AA8C"/>
                </a:solidFill>
                <a:latin typeface="Arial"/>
                <a:cs typeface="Arial"/>
              </a:rPr>
              <a:t>Site web : </a:t>
            </a:r>
            <a:r>
              <a:rPr lang="fr" sz="1300" b="0" i="0" u="none" baseline="0" dirty="0">
                <a:solidFill>
                  <a:prstClr val="black"/>
                </a:solidFill>
                <a:latin typeface="Arial"/>
                <a:cs typeface="Arial"/>
                <a:hlinkClick r:id="rId5">
                  <a:extLst>
                    <a:ext uri="{A12FA001-AC4F-418D-AE19-62706E023703}">
                      <ahyp:hlinkClr xmlns:ahyp="http://schemas.microsoft.com/office/drawing/2018/hyperlinkcolor" val="tx"/>
                    </a:ext>
                  </a:extLst>
                </a:hlinkClick>
              </a:rPr>
              <a:t>https://www.accessibletourism.org/</a:t>
            </a:r>
            <a:endParaRPr lang="fr" sz="1300" dirty="0">
              <a:solidFill>
                <a:prstClr val="black"/>
              </a:solidFill>
              <a:latin typeface="Arial"/>
              <a:cs typeface="Arial"/>
            </a:endParaRPr>
          </a:p>
        </p:txBody>
      </p:sp>
      <p:sp>
        <p:nvSpPr>
          <p:cNvPr id="15" name="TextBox 14">
            <a:extLst>
              <a:ext uri="{FF2B5EF4-FFF2-40B4-BE49-F238E27FC236}">
                <a16:creationId xmlns:a16="http://schemas.microsoft.com/office/drawing/2014/main" id="{4F060535-1A4D-BA4F-92FC-F225B9E8B227}"/>
              </a:ext>
            </a:extLst>
          </p:cNvPr>
          <p:cNvSpPr txBox="1"/>
          <p:nvPr/>
        </p:nvSpPr>
        <p:spPr>
          <a:xfrm>
            <a:off x="2877428" y="1733081"/>
            <a:ext cx="4576109" cy="1072088"/>
          </a:xfrm>
          <a:prstGeom prst="rect">
            <a:avLst/>
          </a:prstGeom>
          <a:noFill/>
        </p:spPr>
        <p:txBody>
          <a:bodyPr wrap="square" rtlCol="0">
            <a:spAutoFit/>
          </a:bodyPr>
          <a:lstStyle/>
          <a:p>
            <a:pPr marR="0" lvl="0" indent="0" defTabSz="914400" rtl="0" eaLnBrk="1" fontAlgn="auto" latinLnBrk="0" hangingPunct="1">
              <a:lnSpc>
                <a:spcPct val="100000"/>
              </a:lnSpc>
              <a:spcBef>
                <a:spcPts val="711"/>
              </a:spcBef>
              <a:spcAft>
                <a:spcPts val="0"/>
              </a:spcAft>
              <a:buClrTx/>
              <a:buSzTx/>
              <a:buFontTx/>
              <a:buNone/>
              <a:tabLst/>
              <a:defRPr/>
            </a:pPr>
            <a:r>
              <a:rPr lang="fr" sz="1300" b="0" i="0" u="none" baseline="0">
                <a:solidFill>
                  <a:srgbClr val="17A29A"/>
                </a:solidFill>
                <a:latin typeface="Arial"/>
                <a:cs typeface="Arial"/>
              </a:rPr>
              <a:t>Le type d'outil : </a:t>
            </a:r>
            <a:r>
              <a:rPr lang="fr" sz="1300" b="0" i="0" u="none" baseline="0">
                <a:solidFill>
                  <a:srgbClr val="1D1D20"/>
                </a:solidFill>
                <a:latin typeface="Arial"/>
                <a:cs typeface="Arial"/>
              </a:rPr>
              <a:t>Label</a:t>
            </a:r>
            <a:endParaRPr lang="fr" sz="1300" dirty="0">
              <a:latin typeface="Arial"/>
              <a:cs typeface="Arial"/>
            </a:endParaRPr>
          </a:p>
          <a:p>
            <a:pPr marR="0" lvl="0" indent="0" defTabSz="914400" rtl="0" eaLnBrk="1" fontAlgn="auto" latinLnBrk="0" hangingPunct="1">
              <a:lnSpc>
                <a:spcPct val="100000"/>
              </a:lnSpc>
              <a:spcBef>
                <a:spcPts val="711"/>
              </a:spcBef>
              <a:spcAft>
                <a:spcPts val="0"/>
              </a:spcAft>
              <a:buClrTx/>
              <a:buSzTx/>
              <a:buFontTx/>
              <a:buNone/>
              <a:tabLst/>
              <a:defRPr/>
            </a:pPr>
            <a:r>
              <a:rPr lang="fr" sz="1300" b="0" i="0" u="none" baseline="0">
                <a:solidFill>
                  <a:srgbClr val="17A29A"/>
                </a:solidFill>
                <a:latin typeface="Arial"/>
                <a:cs typeface="Arial"/>
              </a:rPr>
              <a:t>Utile pour : </a:t>
            </a:r>
            <a:r>
              <a:rPr lang="fr" sz="1300" b="0" i="0" u="none" baseline="0">
                <a:solidFill>
                  <a:srgbClr val="030304"/>
                </a:solidFill>
                <a:latin typeface="Arial"/>
                <a:cs typeface="Arial"/>
              </a:rPr>
              <a:t>Certifier les produits ayant un </a:t>
            </a:r>
            <a:br>
              <a:rPr lang="fr" sz="1300">
                <a:solidFill>
                  <a:srgbClr val="030304"/>
                </a:solidFill>
                <a:latin typeface="Arial"/>
                <a:cs typeface="Arial"/>
              </a:rPr>
            </a:br>
            <a:r>
              <a:rPr lang="fr" sz="1300" b="0" i="0" u="none" baseline="0">
                <a:solidFill>
                  <a:srgbClr val="030304"/>
                </a:solidFill>
                <a:latin typeface="Arial"/>
                <a:cs typeface="Arial"/>
              </a:rPr>
              <a:t>faible impact environnemental garanti et vérifié de manière indépendante </a:t>
            </a:r>
          </a:p>
          <a:p>
            <a:pPr rtl="0">
              <a:spcBef>
                <a:spcPts val="711"/>
              </a:spcBef>
              <a:defRPr/>
            </a:pPr>
            <a:r>
              <a:rPr lang="fr" sz="1300" b="0" i="0" u="none" baseline="0">
                <a:solidFill>
                  <a:srgbClr val="00AA8C"/>
                </a:solidFill>
                <a:latin typeface="Arial"/>
                <a:cs typeface="Arial"/>
              </a:rPr>
              <a:t>Site web : </a:t>
            </a:r>
            <a:r>
              <a:rPr lang="fr" sz="1300" b="0" i="0" u="none" spc="-65" baseline="0">
                <a:solidFill>
                  <a:schemeClr val="tx1"/>
                </a:solidFill>
                <a:latin typeface="Arial"/>
                <a:cs typeface="Arial"/>
                <a:hlinkClick r:id="rId6">
                  <a:extLst>
                    <a:ext uri="{A12FA001-AC4F-418D-AE19-62706E023703}">
                      <ahyp:hlinkClr xmlns:ahyp="http://schemas.microsoft.com/office/drawing/2018/hyperlinkcolor" val="tx"/>
                    </a:ext>
                  </a:extLst>
                </a:hlinkClick>
              </a:rPr>
              <a:t>https://eu-ecolabel.de/en/</a:t>
            </a:r>
            <a:endParaRPr lang="fr" sz="1300" dirty="0">
              <a:solidFill>
                <a:schemeClr val="tx1"/>
              </a:solidFill>
              <a:latin typeface="Arial"/>
              <a:cs typeface="Arial"/>
            </a:endParaRPr>
          </a:p>
        </p:txBody>
      </p:sp>
      <p:sp>
        <p:nvSpPr>
          <p:cNvPr id="16" name="object 8">
            <a:extLst>
              <a:ext uri="{FF2B5EF4-FFF2-40B4-BE49-F238E27FC236}">
                <a16:creationId xmlns:a16="http://schemas.microsoft.com/office/drawing/2014/main" id="{D1ACC45D-8700-BD47-A4C4-DDF8871726D1}"/>
              </a:ext>
            </a:extLst>
          </p:cNvPr>
          <p:cNvSpPr txBox="1"/>
          <p:nvPr/>
        </p:nvSpPr>
        <p:spPr>
          <a:xfrm>
            <a:off x="376848" y="2925219"/>
            <a:ext cx="2080387" cy="174535"/>
          </a:xfrm>
          <a:prstGeom prst="rect">
            <a:avLst/>
          </a:prstGeom>
        </p:spPr>
        <p:txBody>
          <a:bodyPr vert="horz" wrap="square" lIns="0" tIns="12700" rIns="0" bIns="0" rtlCol="0">
            <a:spAutoFit/>
          </a:bodyPr>
          <a:lstStyle/>
          <a:p>
            <a:pPr marL="97795" marR="0" lvl="0" indent="0" defTabSz="914400" rtl="0" eaLnBrk="1" fontAlgn="auto" latinLnBrk="0" hangingPunct="1">
              <a:lnSpc>
                <a:spcPct val="100000"/>
              </a:lnSpc>
              <a:spcBef>
                <a:spcPts val="5"/>
              </a:spcBef>
              <a:spcAft>
                <a:spcPts val="0"/>
              </a:spcAft>
              <a:buClrTx/>
              <a:buSzTx/>
              <a:buFontTx/>
              <a:buNone/>
              <a:tabLst/>
              <a:defRPr/>
            </a:pPr>
            <a:r>
              <a:rPr lang="fr" sz="1051" b="0" i="0" u="none" spc="-25" baseline="0">
                <a:solidFill>
                  <a:srgbClr val="17A29A"/>
                </a:solidFill>
                <a:latin typeface="Microsoft Sans Serif"/>
                <a:cs typeface="Microsoft Sans Serif"/>
              </a:rPr>
              <a:t>Image </a:t>
            </a:r>
            <a:r>
              <a:rPr lang="fr" sz="1051" b="0" i="0" u="none" spc="-20" baseline="0">
                <a:solidFill>
                  <a:srgbClr val="17A29A"/>
                </a:solidFill>
                <a:latin typeface="Microsoft Sans Serif"/>
                <a:cs typeface="Microsoft Sans Serif"/>
              </a:rPr>
              <a:t>20.</a:t>
            </a:r>
            <a:r>
              <a:rPr lang="fr" sz="1051" b="0" i="0" u="none" spc="-50" baseline="0">
                <a:solidFill>
                  <a:srgbClr val="17A29A"/>
                </a:solidFill>
                <a:latin typeface="Microsoft Sans Serif"/>
                <a:cs typeface="Microsoft Sans Serif"/>
              </a:rPr>
              <a:t> </a:t>
            </a:r>
            <a:r>
              <a:rPr lang="fr" sz="1051" b="0" i="0" u="none" spc="-85" baseline="0">
                <a:solidFill>
                  <a:srgbClr val="17A29A"/>
                </a:solidFill>
                <a:latin typeface="Microsoft Sans Serif"/>
                <a:cs typeface="Microsoft Sans Serif"/>
              </a:rPr>
              <a:t>Logo</a:t>
            </a:r>
            <a:r>
              <a:rPr lang="fr" sz="1051" b="0" i="0" u="none" spc="-56" baseline="0">
                <a:solidFill>
                  <a:srgbClr val="17A29A"/>
                </a:solidFill>
                <a:latin typeface="Microsoft Sans Serif"/>
                <a:cs typeface="Microsoft Sans Serif"/>
              </a:rPr>
              <a:t> </a:t>
            </a:r>
            <a:r>
              <a:rPr lang="fr" sz="1051" b="0" i="0" u="none" spc="-70" baseline="0">
                <a:solidFill>
                  <a:srgbClr val="17A29A"/>
                </a:solidFill>
                <a:latin typeface="Microsoft Sans Serif"/>
                <a:cs typeface="Microsoft Sans Serif"/>
              </a:rPr>
              <a:t>(EU</a:t>
            </a:r>
            <a:r>
              <a:rPr lang="fr" sz="1051" b="0" i="0" u="none" spc="-20" baseline="0">
                <a:solidFill>
                  <a:srgbClr val="17A29A"/>
                </a:solidFill>
                <a:latin typeface="Microsoft Sans Serif"/>
                <a:cs typeface="Microsoft Sans Serif"/>
              </a:rPr>
              <a:t> </a:t>
            </a:r>
            <a:r>
              <a:rPr lang="fr" sz="1051" b="0" i="0" u="none" spc="-56" baseline="0">
                <a:solidFill>
                  <a:srgbClr val="17A29A"/>
                </a:solidFill>
                <a:latin typeface="Microsoft Sans Serif"/>
                <a:cs typeface="Microsoft Sans Serif"/>
              </a:rPr>
              <a:t>Ecolabel</a:t>
            </a:r>
            <a:r>
              <a:rPr lang="fr" sz="1051" b="0" i="0" u="none" spc="-20" baseline="0">
                <a:solidFill>
                  <a:srgbClr val="17A29A"/>
                </a:solidFill>
                <a:latin typeface="Microsoft Sans Serif"/>
                <a:cs typeface="Microsoft Sans Serif"/>
              </a:rPr>
              <a:t> </a:t>
            </a:r>
            <a:r>
              <a:rPr lang="fr" sz="1051" b="0" i="0" u="none" spc="-10" baseline="0">
                <a:solidFill>
                  <a:srgbClr val="17A29A"/>
                </a:solidFill>
                <a:latin typeface="Microsoft Sans Serif"/>
                <a:cs typeface="Microsoft Sans Serif"/>
              </a:rPr>
              <a:t>1992).</a:t>
            </a:r>
            <a:endParaRPr lang="fr" sz="1051">
              <a:latin typeface="Microsoft Sans Serif"/>
              <a:cs typeface="Microsoft Sans Serif"/>
            </a:endParaRPr>
          </a:p>
        </p:txBody>
      </p:sp>
      <p:sp>
        <p:nvSpPr>
          <p:cNvPr id="11" name="Slide Number Placeholder 10">
            <a:extLst>
              <a:ext uri="{FF2B5EF4-FFF2-40B4-BE49-F238E27FC236}">
                <a16:creationId xmlns:a16="http://schemas.microsoft.com/office/drawing/2014/main" id="{A61F9DDC-D75A-1648-B8DA-D3BF2CCAEE95}"/>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37</a:t>
            </a:fld>
            <a:endParaRPr lang="fr" spc="10"/>
          </a:p>
        </p:txBody>
      </p:sp>
      <p:pic>
        <p:nvPicPr>
          <p:cNvPr id="14" name="Picture 2" descr="European Youth Roots">
            <a:extLst>
              <a:ext uri="{FF2B5EF4-FFF2-40B4-BE49-F238E27FC236}">
                <a16:creationId xmlns:a16="http://schemas.microsoft.com/office/drawing/2014/main" id="{7BD4C21E-FA8E-E04A-BCBE-85706D88AE25}"/>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9101" y="4720260"/>
            <a:ext cx="6850380" cy="2532232"/>
          </a:xfrm>
          <a:prstGeom prst="rect">
            <a:avLst/>
          </a:prstGeom>
        </p:spPr>
        <p:txBody>
          <a:bodyPr vert="horz" wrap="square" lIns="0" tIns="12700" rIns="0" bIns="0" rtlCol="0">
            <a:spAutoFit/>
          </a:bodyPr>
          <a:lstStyle/>
          <a:p>
            <a:pPr marL="12700" marR="5081" algn="just" rtl="0">
              <a:lnSpc>
                <a:spcPts val="1800"/>
              </a:lnSpc>
              <a:spcBef>
                <a:spcPts val="425"/>
              </a:spcBef>
            </a:pPr>
            <a:r>
              <a:rPr lang="fr" sz="1300" b="0" i="0" u="none" baseline="0" dirty="0">
                <a:solidFill>
                  <a:srgbClr val="1D1D20"/>
                </a:solidFill>
                <a:latin typeface="Arial"/>
                <a:cs typeface="Arial"/>
              </a:rPr>
              <a:t>L'ENAT estime que le tourisme accessible doit être une priorité, pour le bien-être des touristes et la durabilité à long terme de l'industrie touristique. « En tirant parti des connaissances et de l'expérience du réseau, nos membres améliorent l'accessibilité des informations touristiques, des transports, des infrastructures, de la conception et des services pour les visiteurs ayant tous types de besoins d'accès » (ENAT, 2022). Il s'agit donc de fournir des modèles d'excellence en matière de tourisme accessible à l'ensemble du secteur du tourisme. Sur leur site web, il est possible de trouver plusieurs ressources, notamment </a:t>
            </a:r>
            <a:r>
              <a:rPr lang="fr" sz="1300" b="0" i="0" u="none" baseline="0" dirty="0">
                <a:solidFill>
                  <a:schemeClr val="tx1"/>
                </a:solidFill>
                <a:latin typeface="Arial"/>
                <a:cs typeface="Arial"/>
              </a:rPr>
              <a:t>des cours de formation en ligne, des événements, des projets et une bibliothèque avec du matériel en ligne. En outre, l'ENAT a établi en 2018 le « World Tourism for all Quality Programme » </a:t>
            </a:r>
            <a:r>
              <a:rPr lang="fr" sz="1300" b="0" i="0" u="none" baseline="0" dirty="0">
                <a:solidFill>
                  <a:srgbClr val="1D1D20"/>
                </a:solidFill>
                <a:latin typeface="Arial"/>
                <a:cs typeface="Arial"/>
              </a:rPr>
              <a:t>(WTFA) afin de fournir une norme guidée aux opérateurs touristiques.</a:t>
            </a:r>
            <a:endParaRPr lang="fr" sz="1300" dirty="0">
              <a:latin typeface="Arial"/>
              <a:cs typeface="Arial"/>
            </a:endParaRPr>
          </a:p>
        </p:txBody>
      </p:sp>
      <p:pic>
        <p:nvPicPr>
          <p:cNvPr id="3" name="object 3"/>
          <p:cNvPicPr/>
          <p:nvPr/>
        </p:nvPicPr>
        <p:blipFill>
          <a:blip r:embed="rId2" cstate="print"/>
          <a:stretch>
            <a:fillRect/>
          </a:stretch>
        </p:blipFill>
        <p:spPr>
          <a:xfrm>
            <a:off x="419100" y="1181123"/>
            <a:ext cx="6496049" cy="3324224"/>
          </a:xfrm>
          <a:prstGeom prst="rect">
            <a:avLst/>
          </a:prstGeom>
        </p:spPr>
      </p:pic>
      <p:pic>
        <p:nvPicPr>
          <p:cNvPr id="4" name="object 4"/>
          <p:cNvPicPr/>
          <p:nvPr/>
        </p:nvPicPr>
        <p:blipFill>
          <a:blip r:embed="rId3" cstate="print"/>
          <a:stretch>
            <a:fillRect/>
          </a:stretch>
        </p:blipFill>
        <p:spPr>
          <a:xfrm>
            <a:off x="615106" y="7571906"/>
            <a:ext cx="3042494" cy="1600788"/>
          </a:xfrm>
          <a:prstGeom prst="rect">
            <a:avLst/>
          </a:prstGeom>
        </p:spPr>
      </p:pic>
      <p:sp>
        <p:nvSpPr>
          <p:cNvPr id="5" name="object 5"/>
          <p:cNvSpPr txBox="1"/>
          <p:nvPr/>
        </p:nvSpPr>
        <p:spPr>
          <a:xfrm>
            <a:off x="750783" y="9172694"/>
            <a:ext cx="2542540" cy="174407"/>
          </a:xfrm>
          <a:prstGeom prst="rect">
            <a:avLst/>
          </a:prstGeom>
        </p:spPr>
        <p:txBody>
          <a:bodyPr vert="horz" wrap="square" lIns="0" tIns="12700" rIns="0" bIns="0" rtlCol="0">
            <a:spAutoFit/>
          </a:bodyPr>
          <a:lstStyle/>
          <a:p>
            <a:pPr marL="12700" rtl="0">
              <a:spcBef>
                <a:spcPts val="100"/>
              </a:spcBef>
            </a:pPr>
            <a:r>
              <a:rPr lang="fr" sz="1051" b="0" i="0" u="none" spc="-45" baseline="0">
                <a:solidFill>
                  <a:srgbClr val="17A29A"/>
                </a:solidFill>
                <a:latin typeface="Microsoft Sans Serif"/>
                <a:cs typeface="Microsoft Sans Serif"/>
              </a:rPr>
              <a:t>Image </a:t>
            </a:r>
            <a:r>
              <a:rPr lang="fr" sz="1051" b="0" i="0" u="none" spc="-70" baseline="0">
                <a:solidFill>
                  <a:srgbClr val="17A29A"/>
                </a:solidFill>
                <a:latin typeface="Microsoft Sans Serif"/>
                <a:cs typeface="Microsoft Sans Serif"/>
              </a:rPr>
              <a:t>23.</a:t>
            </a:r>
            <a:r>
              <a:rPr lang="fr" sz="1051" b="0" i="0" u="none" spc="-25" baseline="0">
                <a:solidFill>
                  <a:srgbClr val="17A29A"/>
                </a:solidFill>
                <a:latin typeface="Microsoft Sans Serif"/>
                <a:cs typeface="Microsoft Sans Serif"/>
              </a:rPr>
              <a:t> </a:t>
            </a:r>
            <a:r>
              <a:rPr lang="fr" sz="1051" b="0" i="0" u="none" spc="-100" baseline="0">
                <a:solidFill>
                  <a:srgbClr val="17A29A"/>
                </a:solidFill>
                <a:latin typeface="Microsoft Sans Serif"/>
                <a:cs typeface="Microsoft Sans Serif"/>
              </a:rPr>
              <a:t>Certifications</a:t>
            </a:r>
            <a:r>
              <a:rPr lang="fr" sz="1051" b="0" i="0" u="none" baseline="0">
                <a:solidFill>
                  <a:srgbClr val="17A29A"/>
                </a:solidFill>
                <a:latin typeface="Microsoft Sans Serif"/>
                <a:cs typeface="Microsoft Sans Serif"/>
              </a:rPr>
              <a:t> WTFA</a:t>
            </a:r>
            <a:r>
              <a:rPr lang="fr" sz="1051" b="0" i="0" u="none" spc="-60" baseline="0">
                <a:solidFill>
                  <a:srgbClr val="17A29A"/>
                </a:solidFill>
                <a:latin typeface="Microsoft Sans Serif"/>
                <a:cs typeface="Microsoft Sans Serif"/>
              </a:rPr>
              <a:t> (ENAT,</a:t>
            </a:r>
            <a:r>
              <a:rPr lang="fr" sz="1051" b="0" i="0" u="none" spc="-10" baseline="0">
                <a:solidFill>
                  <a:srgbClr val="17A29A"/>
                </a:solidFill>
                <a:latin typeface="Microsoft Sans Serif"/>
                <a:cs typeface="Microsoft Sans Serif"/>
              </a:rPr>
              <a:t> 2022).</a:t>
            </a:r>
            <a:endParaRPr lang="fr" sz="1051">
              <a:latin typeface="Microsoft Sans Serif"/>
              <a:cs typeface="Microsoft Sans Serif"/>
            </a:endParaRPr>
          </a:p>
        </p:txBody>
      </p:sp>
      <p:sp>
        <p:nvSpPr>
          <p:cNvPr id="7" name="object 8">
            <a:extLst>
              <a:ext uri="{FF2B5EF4-FFF2-40B4-BE49-F238E27FC236}">
                <a16:creationId xmlns:a16="http://schemas.microsoft.com/office/drawing/2014/main" id="{4CDE9828-0720-DA46-8301-D1B3836BE11A}"/>
              </a:ext>
            </a:extLst>
          </p:cNvPr>
          <p:cNvSpPr txBox="1"/>
          <p:nvPr/>
        </p:nvSpPr>
        <p:spPr>
          <a:xfrm>
            <a:off x="419101" y="4550412"/>
            <a:ext cx="5670878" cy="174535"/>
          </a:xfrm>
          <a:prstGeom prst="rect">
            <a:avLst/>
          </a:prstGeom>
        </p:spPr>
        <p:txBody>
          <a:bodyPr vert="horz" wrap="square" lIns="0" tIns="12700" rIns="0" bIns="0" rtlCol="0">
            <a:spAutoFit/>
          </a:bodyPr>
          <a:lstStyle/>
          <a:p>
            <a:pPr marL="97795" marR="0" lvl="0" indent="0" defTabSz="914400" rtl="0" eaLnBrk="1" fontAlgn="auto" latinLnBrk="0" hangingPunct="1">
              <a:lnSpc>
                <a:spcPct val="100000"/>
              </a:lnSpc>
              <a:spcBef>
                <a:spcPts val="100"/>
              </a:spcBef>
              <a:spcAft>
                <a:spcPts val="0"/>
              </a:spcAft>
              <a:buClrTx/>
              <a:buSzTx/>
              <a:buFontTx/>
              <a:buNone/>
              <a:tabLst/>
              <a:defRPr/>
            </a:pPr>
            <a:r>
              <a:rPr lang="fr" sz="1575" b="0" i="0" u="none" baseline="2645">
                <a:solidFill>
                  <a:srgbClr val="17A29A"/>
                </a:solidFill>
                <a:latin typeface="Microsoft Sans Serif"/>
                <a:cs typeface="Microsoft Sans Serif"/>
              </a:rPr>
              <a:t>Image 22. L'ENAT propose des webinaires sur le tourisme accessible</a:t>
            </a:r>
            <a:r>
              <a:rPr lang="fr" sz="1051" b="0" i="0" u="none" baseline="0">
                <a:solidFill>
                  <a:srgbClr val="17A29A"/>
                </a:solidFill>
                <a:latin typeface="Microsoft Sans Serif"/>
                <a:cs typeface="Microsoft Sans Serif"/>
              </a:rPr>
              <a:t> (ENAT, 2022).</a:t>
            </a:r>
            <a:endParaRPr lang="fr" sz="1051">
              <a:latin typeface="Microsoft Sans Serif"/>
              <a:cs typeface="Microsoft Sans Serif"/>
            </a:endParaRPr>
          </a:p>
        </p:txBody>
      </p:sp>
      <p:sp>
        <p:nvSpPr>
          <p:cNvPr id="9" name="Slide Number Placeholder 8">
            <a:extLst>
              <a:ext uri="{FF2B5EF4-FFF2-40B4-BE49-F238E27FC236}">
                <a16:creationId xmlns:a16="http://schemas.microsoft.com/office/drawing/2014/main" id="{E5FCE43F-492A-EF43-A1B4-45E6C8B669D4}"/>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38</a:t>
            </a:fld>
            <a:endParaRPr lang="fr" spc="10"/>
          </a:p>
        </p:txBody>
      </p:sp>
      <p:pic>
        <p:nvPicPr>
          <p:cNvPr id="8" name="Picture 2" descr="European Youth Roots">
            <a:extLst>
              <a:ext uri="{FF2B5EF4-FFF2-40B4-BE49-F238E27FC236}">
                <a16:creationId xmlns:a16="http://schemas.microsoft.com/office/drawing/2014/main" id="{2DFBB101-A038-D541-9DEA-8D6A09458AE3}"/>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72750" y="892611"/>
            <a:ext cx="7399649" cy="8164353"/>
          </a:xfrm>
          <a:prstGeom prst="rect">
            <a:avLst/>
          </a:prstGeom>
        </p:spPr>
      </p:pic>
      <p:sp>
        <p:nvSpPr>
          <p:cNvPr id="3" name="object 3"/>
          <p:cNvSpPr/>
          <p:nvPr/>
        </p:nvSpPr>
        <p:spPr>
          <a:xfrm>
            <a:off x="0" y="9439273"/>
            <a:ext cx="7772400" cy="619125"/>
          </a:xfrm>
          <a:custGeom>
            <a:avLst/>
            <a:gdLst/>
            <a:ahLst/>
            <a:cxnLst/>
            <a:rect l="l" t="t" r="r" b="b"/>
            <a:pathLst>
              <a:path w="7772400" h="619125">
                <a:moveTo>
                  <a:pt x="7772399" y="619124"/>
                </a:moveTo>
                <a:lnTo>
                  <a:pt x="0" y="619124"/>
                </a:lnTo>
                <a:lnTo>
                  <a:pt x="0" y="0"/>
                </a:lnTo>
                <a:lnTo>
                  <a:pt x="7772399" y="0"/>
                </a:lnTo>
                <a:lnTo>
                  <a:pt x="7772399" y="619124"/>
                </a:lnTo>
                <a:close/>
              </a:path>
            </a:pathLst>
          </a:custGeom>
          <a:solidFill>
            <a:srgbClr val="17A29A"/>
          </a:solidFill>
        </p:spPr>
        <p:txBody>
          <a:bodyPr wrap="square" lIns="0" tIns="0" rIns="0" bIns="0" rtlCol="0"/>
          <a:lstStyle/>
          <a:p>
            <a:endParaRPr/>
          </a:p>
        </p:txBody>
      </p:sp>
      <p:sp>
        <p:nvSpPr>
          <p:cNvPr id="11" name="Rectangle 10">
            <a:extLst>
              <a:ext uri="{FF2B5EF4-FFF2-40B4-BE49-F238E27FC236}">
                <a16:creationId xmlns:a16="http://schemas.microsoft.com/office/drawing/2014/main" id="{12FFF0C9-C641-E39E-9ED8-9C54EB62F3BE}"/>
              </a:ext>
            </a:extLst>
          </p:cNvPr>
          <p:cNvSpPr/>
          <p:nvPr/>
        </p:nvSpPr>
        <p:spPr>
          <a:xfrm>
            <a:off x="4072574" y="795381"/>
            <a:ext cx="3699825" cy="280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13" name="Rectangle 12">
            <a:extLst>
              <a:ext uri="{FF2B5EF4-FFF2-40B4-BE49-F238E27FC236}">
                <a16:creationId xmlns:a16="http://schemas.microsoft.com/office/drawing/2014/main" id="{6558E804-AE29-D42F-E286-444682BAD278}"/>
              </a:ext>
            </a:extLst>
          </p:cNvPr>
          <p:cNvSpPr/>
          <p:nvPr/>
        </p:nvSpPr>
        <p:spPr>
          <a:xfrm>
            <a:off x="3162300" y="892611"/>
            <a:ext cx="1181100" cy="1039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14" name="TextBox 13">
            <a:extLst>
              <a:ext uri="{FF2B5EF4-FFF2-40B4-BE49-F238E27FC236}">
                <a16:creationId xmlns:a16="http://schemas.microsoft.com/office/drawing/2014/main" id="{4CB298F5-1CA9-5674-C5B5-BC8D5EA21A5B}"/>
              </a:ext>
            </a:extLst>
          </p:cNvPr>
          <p:cNvSpPr txBox="1"/>
          <p:nvPr/>
        </p:nvSpPr>
        <p:spPr>
          <a:xfrm>
            <a:off x="2800350" y="830742"/>
            <a:ext cx="4782180" cy="923330"/>
          </a:xfrm>
          <a:prstGeom prst="rect">
            <a:avLst/>
          </a:prstGeom>
          <a:noFill/>
        </p:spPr>
        <p:txBody>
          <a:bodyPr wrap="square" rtlCol="0">
            <a:spAutoFit/>
          </a:bodyPr>
          <a:lstStyle/>
          <a:p>
            <a:pPr rtl="0"/>
            <a:r>
              <a:rPr lang="fr" sz="5400" b="0" i="0" u="none" spc="600" baseline="0" dirty="0">
                <a:solidFill>
                  <a:srgbClr val="1AAAA6"/>
                </a:solidFill>
                <a:latin typeface="Microsoft Sans Serif" panose="020B0604020202020204" pitchFamily="34" charset="0"/>
                <a:cs typeface="Microsoft Sans Serif" panose="020B0604020202020204" pitchFamily="34" charset="0"/>
              </a:rPr>
              <a:t>Introduction</a:t>
            </a:r>
            <a:endParaRPr lang="fr" sz="5400" spc="600" dirty="0">
              <a:solidFill>
                <a:srgbClr val="1AAAA6"/>
              </a:solidFill>
              <a:latin typeface="Microsoft Sans Serif" panose="020B0604020202020204" pitchFamily="34" charset="0"/>
              <a:cs typeface="Microsoft Sans Serif" panose="020B0604020202020204" pitchFamily="34" charset="0"/>
            </a:endParaRPr>
          </a:p>
        </p:txBody>
      </p:sp>
      <p:pic>
        <p:nvPicPr>
          <p:cNvPr id="9" name="object 4">
            <a:extLst>
              <a:ext uri="{FF2B5EF4-FFF2-40B4-BE49-F238E27FC236}">
                <a16:creationId xmlns:a16="http://schemas.microsoft.com/office/drawing/2014/main" id="{27DDABB8-2B64-4248-85C3-CA84FF3F8FB9}"/>
              </a:ext>
            </a:extLst>
          </p:cNvPr>
          <p:cNvPicPr/>
          <p:nvPr/>
        </p:nvPicPr>
        <p:blipFill>
          <a:blip r:embed="rId3" cstate="print"/>
          <a:stretch>
            <a:fillRect/>
          </a:stretch>
        </p:blipFill>
        <p:spPr>
          <a:xfrm>
            <a:off x="6457949" y="9486900"/>
            <a:ext cx="695325" cy="457199"/>
          </a:xfrm>
          <a:prstGeom prst="rect">
            <a:avLst/>
          </a:prstGeom>
        </p:spPr>
      </p:pic>
      <p:sp>
        <p:nvSpPr>
          <p:cNvPr id="6" name="Slide Number Placeholder 5">
            <a:extLst>
              <a:ext uri="{FF2B5EF4-FFF2-40B4-BE49-F238E27FC236}">
                <a16:creationId xmlns:a16="http://schemas.microsoft.com/office/drawing/2014/main" id="{8DA33144-8F85-674D-9B9D-DBB8C61A0D44}"/>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3</a:t>
            </a:fld>
            <a:endParaRPr lang="fr" spc="10"/>
          </a:p>
        </p:txBody>
      </p:sp>
      <p:pic>
        <p:nvPicPr>
          <p:cNvPr id="12" name="Picture 2" descr="European Youth Roots">
            <a:extLst>
              <a:ext uri="{FF2B5EF4-FFF2-40B4-BE49-F238E27FC236}">
                <a16:creationId xmlns:a16="http://schemas.microsoft.com/office/drawing/2014/main" id="{9E4AFCDF-3009-504F-9EE3-C48A83A8904D}"/>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457949" y="9486923"/>
            <a:ext cx="695325" cy="457199"/>
          </a:xfrm>
          <a:prstGeom prst="rect">
            <a:avLst/>
          </a:prstGeom>
        </p:spPr>
      </p:pic>
      <p:pic>
        <p:nvPicPr>
          <p:cNvPr id="3" name="object 3"/>
          <p:cNvPicPr/>
          <p:nvPr/>
        </p:nvPicPr>
        <p:blipFill>
          <a:blip r:embed="rId3" cstate="hqprint">
            <a:extLst>
              <a:ext uri="{28A0092B-C50C-407E-A947-70E740481C1C}">
                <a14:useLocalDpi xmlns:a14="http://schemas.microsoft.com/office/drawing/2010/main"/>
              </a:ext>
            </a:extLst>
          </a:blip>
          <a:stretch>
            <a:fillRect/>
          </a:stretch>
        </p:blipFill>
        <p:spPr>
          <a:xfrm>
            <a:off x="738125" y="6398453"/>
            <a:ext cx="2409950" cy="1752599"/>
          </a:xfrm>
          <a:prstGeom prst="rect">
            <a:avLst/>
          </a:prstGeom>
        </p:spPr>
      </p:pic>
      <p:sp>
        <p:nvSpPr>
          <p:cNvPr id="4" name="object 4"/>
          <p:cNvSpPr txBox="1"/>
          <p:nvPr/>
        </p:nvSpPr>
        <p:spPr>
          <a:xfrm>
            <a:off x="738124" y="8279637"/>
            <a:ext cx="2614675" cy="313547"/>
          </a:xfrm>
          <a:prstGeom prst="rect">
            <a:avLst/>
          </a:prstGeom>
        </p:spPr>
        <p:txBody>
          <a:bodyPr vert="horz" wrap="square" lIns="0" tIns="31115" rIns="0" bIns="0" rtlCol="0">
            <a:spAutoFit/>
          </a:bodyPr>
          <a:lstStyle/>
          <a:p>
            <a:pPr marL="12700" marR="5081" rtl="0">
              <a:lnSpc>
                <a:spcPts val="1130"/>
              </a:lnSpc>
              <a:spcBef>
                <a:spcPts val="245"/>
              </a:spcBef>
            </a:pPr>
            <a:r>
              <a:rPr lang="fr" sz="1051" b="0" i="0" u="none" spc="-25" baseline="0" dirty="0">
                <a:solidFill>
                  <a:srgbClr val="17A29A"/>
                </a:solidFill>
                <a:latin typeface="Microsoft Sans Serif"/>
                <a:cs typeface="Microsoft Sans Serif"/>
              </a:rPr>
              <a:t>Image </a:t>
            </a:r>
            <a:r>
              <a:rPr lang="fr" sz="1051" b="0" i="0" u="none" spc="-70" baseline="0" dirty="0">
                <a:solidFill>
                  <a:srgbClr val="17A29A"/>
                </a:solidFill>
                <a:latin typeface="Microsoft Sans Serif"/>
                <a:cs typeface="Microsoft Sans Serif"/>
              </a:rPr>
              <a:t>25.</a:t>
            </a:r>
            <a:r>
              <a:rPr lang="fr" sz="1051" b="0" i="0" u="none" spc="-5" baseline="0" dirty="0">
                <a:solidFill>
                  <a:srgbClr val="17A29A"/>
                </a:solidFill>
                <a:latin typeface="Microsoft Sans Serif"/>
                <a:cs typeface="Microsoft Sans Serif"/>
              </a:rPr>
              <a:t> </a:t>
            </a:r>
            <a:r>
              <a:rPr lang="fr" sz="1051" b="0" i="0" u="none" spc="-50" baseline="0" dirty="0">
                <a:solidFill>
                  <a:srgbClr val="17A29A"/>
                </a:solidFill>
                <a:latin typeface="Microsoft Sans Serif"/>
                <a:cs typeface="Microsoft Sans Serif"/>
              </a:rPr>
              <a:t>Gephi</a:t>
            </a:r>
            <a:r>
              <a:rPr lang="fr" sz="1051" b="0" i="0" u="none" baseline="0" dirty="0">
                <a:solidFill>
                  <a:srgbClr val="17A29A"/>
                </a:solidFill>
                <a:latin typeface="Microsoft Sans Serif"/>
                <a:cs typeface="Microsoft Sans Serif"/>
              </a:rPr>
              <a:t> propose des tutoriels à ses</a:t>
            </a:r>
            <a:r>
              <a:rPr lang="ro-RO" sz="1051" spc="-25" dirty="0">
                <a:solidFill>
                  <a:srgbClr val="17A29A"/>
                </a:solidFill>
                <a:latin typeface="Microsoft Sans Serif"/>
                <a:cs typeface="Microsoft Sans Serif"/>
              </a:rPr>
              <a:t> </a:t>
            </a:r>
            <a:r>
              <a:rPr lang="fr" sz="1051" b="0" i="0" u="none" spc="-25" baseline="0" dirty="0">
                <a:solidFill>
                  <a:srgbClr val="17A29A"/>
                </a:solidFill>
                <a:latin typeface="Microsoft Sans Serif"/>
                <a:cs typeface="Microsoft Sans Serif"/>
              </a:rPr>
              <a:t>utilisateurs</a:t>
            </a:r>
            <a:r>
              <a:rPr lang="ro-RO" sz="1051" spc="-20" dirty="0">
                <a:solidFill>
                  <a:srgbClr val="17A29A"/>
                </a:solidFill>
                <a:latin typeface="Microsoft Sans Serif"/>
                <a:cs typeface="Microsoft Sans Serif"/>
              </a:rPr>
              <a:t> </a:t>
            </a:r>
            <a:r>
              <a:rPr lang="fr" sz="1051" b="0" i="0" u="none" spc="-20" baseline="0" dirty="0">
                <a:solidFill>
                  <a:srgbClr val="17A29A"/>
                </a:solidFill>
                <a:latin typeface="Microsoft Sans Serif"/>
                <a:cs typeface="Microsoft Sans Serif"/>
              </a:rPr>
              <a:t>(Gephi,</a:t>
            </a:r>
            <a:r>
              <a:rPr lang="fr" sz="1051" b="0" i="0" u="none" spc="-29" baseline="0" dirty="0">
                <a:solidFill>
                  <a:srgbClr val="17A29A"/>
                </a:solidFill>
                <a:latin typeface="Microsoft Sans Serif"/>
                <a:cs typeface="Microsoft Sans Serif"/>
              </a:rPr>
              <a:t> </a:t>
            </a:r>
            <a:r>
              <a:rPr lang="fr" sz="1051" b="0" i="0" u="none" spc="-10" baseline="0" dirty="0">
                <a:solidFill>
                  <a:srgbClr val="17A29A"/>
                </a:solidFill>
                <a:latin typeface="Microsoft Sans Serif"/>
                <a:cs typeface="Microsoft Sans Serif"/>
              </a:rPr>
              <a:t>2022).</a:t>
            </a:r>
            <a:endParaRPr lang="fr" sz="1051" dirty="0">
              <a:latin typeface="Microsoft Sans Serif"/>
              <a:cs typeface="Microsoft Sans Serif"/>
            </a:endParaRPr>
          </a:p>
        </p:txBody>
      </p:sp>
      <p:pic>
        <p:nvPicPr>
          <p:cNvPr id="7" name="object 7"/>
          <p:cNvPicPr/>
          <p:nvPr/>
        </p:nvPicPr>
        <p:blipFill>
          <a:blip r:embed="rId4" cstate="print"/>
          <a:stretch>
            <a:fillRect/>
          </a:stretch>
        </p:blipFill>
        <p:spPr>
          <a:xfrm>
            <a:off x="546734" y="1642767"/>
            <a:ext cx="6831330" cy="1752599"/>
          </a:xfrm>
          <a:prstGeom prst="rect">
            <a:avLst/>
          </a:prstGeom>
        </p:spPr>
      </p:pic>
      <p:sp>
        <p:nvSpPr>
          <p:cNvPr id="8" name="object 8"/>
          <p:cNvSpPr txBox="1"/>
          <p:nvPr/>
        </p:nvSpPr>
        <p:spPr>
          <a:xfrm>
            <a:off x="546734" y="4825680"/>
            <a:ext cx="6831330" cy="4652683"/>
          </a:xfrm>
          <a:prstGeom prst="rect">
            <a:avLst/>
          </a:prstGeom>
        </p:spPr>
        <p:txBody>
          <a:bodyPr vert="horz" wrap="square" lIns="0" tIns="61594" rIns="0" bIns="0" rtlCol="0">
            <a:spAutoFit/>
          </a:bodyPr>
          <a:lstStyle/>
          <a:p>
            <a:pPr marL="12700" marR="116210" algn="just" rtl="0">
              <a:lnSpc>
                <a:spcPts val="2000"/>
              </a:lnSpc>
              <a:spcBef>
                <a:spcPts val="226"/>
              </a:spcBef>
            </a:pPr>
            <a:r>
              <a:rPr lang="fr" sz="1300" b="0" i="0" u="none" baseline="0" dirty="0">
                <a:solidFill>
                  <a:srgbClr val="1D1D20"/>
                </a:solidFill>
                <a:latin typeface="Arial"/>
                <a:cs typeface="Arial"/>
              </a:rPr>
              <a:t>Gephi est un logiciel libre</a:t>
            </a:r>
            <a:r>
              <a:rPr lang="fr" sz="1300" b="0" i="0" u="none" spc="-10" baseline="0" dirty="0">
                <a:solidFill>
                  <a:srgbClr val="1D1D20"/>
                </a:solidFill>
                <a:latin typeface="Arial"/>
                <a:cs typeface="Arial"/>
              </a:rPr>
              <a:t> conçu</a:t>
            </a:r>
            <a:r>
              <a:rPr lang="fr" sz="1300" b="0" i="0" u="none" baseline="0" dirty="0">
                <a:solidFill>
                  <a:srgbClr val="1D1D20"/>
                </a:solidFill>
                <a:latin typeface="Arial"/>
                <a:cs typeface="Arial"/>
              </a:rPr>
              <a:t> pour réaliser la représentation et l'analyse </a:t>
            </a:r>
            <a:r>
              <a:rPr lang="fr" sz="1300" b="0" i="0" u="none" spc="-10" baseline="0" dirty="0">
                <a:solidFill>
                  <a:srgbClr val="1D1D20"/>
                </a:solidFill>
                <a:latin typeface="Arial"/>
                <a:cs typeface="Arial"/>
              </a:rPr>
              <a:t>de réseaux.</a:t>
            </a:r>
            <a:r>
              <a:rPr lang="fr" sz="1300" b="0" i="0" u="none" spc="45" baseline="0" dirty="0">
                <a:solidFill>
                  <a:srgbClr val="1D1D20"/>
                </a:solidFill>
                <a:latin typeface="Arial"/>
                <a:cs typeface="Arial"/>
              </a:rPr>
              <a:t> </a:t>
            </a:r>
            <a:r>
              <a:rPr lang="fr" sz="1300" b="0" i="0" u="none" spc="50" baseline="0" dirty="0">
                <a:solidFill>
                  <a:srgbClr val="1D1D20"/>
                </a:solidFill>
                <a:latin typeface="Arial"/>
                <a:cs typeface="Arial"/>
              </a:rPr>
              <a:t>Il</a:t>
            </a:r>
            <a:r>
              <a:rPr lang="fr" sz="1300" b="0" i="0" u="none" baseline="0" dirty="0">
                <a:solidFill>
                  <a:srgbClr val="1D1D20"/>
                </a:solidFill>
                <a:latin typeface="Arial"/>
                <a:cs typeface="Arial"/>
              </a:rPr>
              <a:t> permet aux utilisateurs de mener des recherches scientifiques sur les réseaux afin d'explorer les</a:t>
            </a:r>
            <a:r>
              <a:rPr lang="fr" sz="1300" b="0" i="0" u="none" spc="-10" baseline="0" dirty="0">
                <a:solidFill>
                  <a:srgbClr val="1D1D20"/>
                </a:solidFill>
                <a:latin typeface="Arial"/>
                <a:cs typeface="Arial"/>
              </a:rPr>
              <a:t> interconnexions</a:t>
            </a:r>
            <a:r>
              <a:rPr lang="fr" sz="1300" b="0" i="0" u="none" spc="-25" baseline="0" dirty="0">
                <a:solidFill>
                  <a:srgbClr val="1D1D20"/>
                </a:solidFill>
                <a:latin typeface="Arial"/>
                <a:cs typeface="Arial"/>
              </a:rPr>
              <a:t> entre « les réseaux</a:t>
            </a:r>
            <a:r>
              <a:rPr lang="fr" sz="1300" b="0" i="0" u="none" baseline="0" dirty="0">
                <a:solidFill>
                  <a:srgbClr val="1D1D20"/>
                </a:solidFill>
                <a:latin typeface="Arial"/>
                <a:cs typeface="Arial"/>
              </a:rPr>
              <a:t> physiques, </a:t>
            </a:r>
            <a:r>
              <a:rPr lang="fr" sz="1300" b="0" i="0" u="none" spc="-20" baseline="0" dirty="0">
                <a:solidFill>
                  <a:srgbClr val="1D1D20"/>
                </a:solidFill>
                <a:latin typeface="Arial"/>
                <a:cs typeface="Arial"/>
              </a:rPr>
              <a:t>informationnels, biologiques, </a:t>
            </a:r>
            <a:r>
              <a:rPr lang="fr" sz="1300" b="0" i="0" u="none" spc="-75" baseline="0" dirty="0">
                <a:solidFill>
                  <a:srgbClr val="1D1D20"/>
                </a:solidFill>
                <a:latin typeface="Arial"/>
                <a:cs typeface="Arial"/>
              </a:rPr>
              <a:t>cognitifs </a:t>
            </a:r>
            <a:r>
              <a:rPr lang="fr" sz="1300" b="0" i="0" u="none" spc="-25" baseline="0" dirty="0">
                <a:solidFill>
                  <a:srgbClr val="1D1D20"/>
                </a:solidFill>
                <a:latin typeface="Arial"/>
                <a:cs typeface="Arial"/>
              </a:rPr>
              <a:t>et </a:t>
            </a:r>
            <a:r>
              <a:rPr lang="fr" sz="1300" b="0" i="0" u="none" spc="-10" baseline="0" dirty="0">
                <a:solidFill>
                  <a:srgbClr val="1D1D20"/>
                </a:solidFill>
                <a:latin typeface="Arial"/>
                <a:cs typeface="Arial"/>
              </a:rPr>
              <a:t>sociaux » </a:t>
            </a:r>
            <a:r>
              <a:rPr lang="fr" sz="1300" b="0" i="0" u="none" spc="-40" baseline="0" dirty="0">
                <a:solidFill>
                  <a:srgbClr val="1D1D20"/>
                </a:solidFill>
                <a:latin typeface="Arial"/>
                <a:cs typeface="Arial"/>
              </a:rPr>
              <a:t>(Gephi, </a:t>
            </a:r>
            <a:r>
              <a:rPr lang="fr" sz="1300" b="0" i="0" u="none" spc="-80" baseline="0" dirty="0">
                <a:solidFill>
                  <a:srgbClr val="1D1D20"/>
                </a:solidFill>
                <a:latin typeface="Arial"/>
                <a:cs typeface="Arial"/>
              </a:rPr>
              <a:t>2022).</a:t>
            </a:r>
            <a:r>
              <a:rPr lang="fr" sz="1300" b="0" i="0" u="none" spc="-10" baseline="0" dirty="0">
                <a:solidFill>
                  <a:srgbClr val="1D1D20"/>
                </a:solidFill>
                <a:latin typeface="Arial"/>
                <a:cs typeface="Arial"/>
              </a:rPr>
              <a:t> </a:t>
            </a:r>
            <a:r>
              <a:rPr lang="fr" sz="1300" b="0" i="0" u="none" spc="-25" baseline="0" dirty="0">
                <a:solidFill>
                  <a:srgbClr val="1D1D20"/>
                </a:solidFill>
                <a:latin typeface="Arial"/>
                <a:cs typeface="Arial"/>
              </a:rPr>
              <a:t>Le</a:t>
            </a:r>
            <a:r>
              <a:rPr lang="fr" sz="1300" b="0" i="0" u="none" baseline="0" dirty="0">
                <a:solidFill>
                  <a:srgbClr val="1D1D20"/>
                </a:solidFill>
                <a:latin typeface="Arial"/>
                <a:cs typeface="Arial"/>
              </a:rPr>
              <a:t> logiciel</a:t>
            </a:r>
            <a:r>
              <a:rPr lang="fr" sz="1300" b="0" i="0" u="none" spc="-50" baseline="0" dirty="0">
                <a:solidFill>
                  <a:srgbClr val="1D1D20"/>
                </a:solidFill>
                <a:latin typeface="Arial"/>
                <a:cs typeface="Arial"/>
              </a:rPr>
              <a:t> utilise</a:t>
            </a:r>
            <a:r>
              <a:rPr lang="fr" sz="1300" b="0" i="0" u="none" spc="-75" baseline="0" dirty="0">
                <a:solidFill>
                  <a:srgbClr val="1D1D20"/>
                </a:solidFill>
                <a:latin typeface="Arial"/>
                <a:cs typeface="Arial"/>
              </a:rPr>
              <a:t> le rendu</a:t>
            </a:r>
            <a:r>
              <a:rPr lang="fr" sz="1300" b="0" i="0" u="none" baseline="0" dirty="0">
                <a:solidFill>
                  <a:srgbClr val="1D1D20"/>
                </a:solidFill>
                <a:latin typeface="Arial"/>
                <a:cs typeface="Arial"/>
              </a:rPr>
              <a:t> 3D pour</a:t>
            </a:r>
            <a:r>
              <a:rPr lang="fr" sz="1300" b="0" i="0" u="none" spc="-10" baseline="0" dirty="0">
                <a:solidFill>
                  <a:srgbClr val="1D1D20"/>
                </a:solidFill>
                <a:latin typeface="Arial"/>
                <a:cs typeface="Arial"/>
              </a:rPr>
              <a:t> afficher</a:t>
            </a:r>
            <a:r>
              <a:rPr lang="fr" sz="1300" b="0" i="0" u="none" spc="-29" baseline="0" dirty="0">
                <a:solidFill>
                  <a:srgbClr val="1D1D20"/>
                </a:solidFill>
                <a:latin typeface="Arial"/>
                <a:cs typeface="Arial"/>
              </a:rPr>
              <a:t> les graphiques</a:t>
            </a:r>
            <a:r>
              <a:rPr lang="fr" sz="1300" b="0" i="0" u="none" spc="-25" baseline="0" dirty="0">
                <a:solidFill>
                  <a:srgbClr val="1D1D20"/>
                </a:solidFill>
                <a:latin typeface="Arial"/>
                <a:cs typeface="Arial"/>
              </a:rPr>
              <a:t> et</a:t>
            </a:r>
            <a:r>
              <a:rPr lang="fr" sz="1300" b="0" i="0" u="none" baseline="0" dirty="0">
                <a:solidFill>
                  <a:srgbClr val="1D1D20"/>
                </a:solidFill>
                <a:latin typeface="Arial"/>
                <a:cs typeface="Arial"/>
              </a:rPr>
              <a:t> faciliter</a:t>
            </a:r>
            <a:r>
              <a:rPr lang="fr" sz="1300" b="0" i="0" u="none" spc="-29" baseline="0" dirty="0">
                <a:solidFill>
                  <a:srgbClr val="1D1D20"/>
                </a:solidFill>
                <a:latin typeface="Arial"/>
                <a:cs typeface="Arial"/>
              </a:rPr>
              <a:t> l'analyse.</a:t>
            </a:r>
            <a:endParaRPr lang="fr" sz="1300" spc="-105" dirty="0">
              <a:solidFill>
                <a:srgbClr val="1D1D20"/>
              </a:solidFill>
              <a:latin typeface="Arial"/>
              <a:cs typeface="Arial"/>
            </a:endParaRPr>
          </a:p>
          <a:p>
            <a:pPr marL="2974483" marR="111766" algn="just" rtl="0">
              <a:lnSpc>
                <a:spcPts val="2000"/>
              </a:lnSpc>
              <a:spcBef>
                <a:spcPts val="29"/>
              </a:spcBef>
            </a:pPr>
            <a:r>
              <a:rPr lang="fr" sz="1250" b="0" i="0" u="none" baseline="0" dirty="0">
                <a:solidFill>
                  <a:srgbClr val="1D1D20"/>
                </a:solidFill>
                <a:latin typeface="Arial"/>
                <a:cs typeface="Arial"/>
              </a:rPr>
              <a:t>Gephi peut être un outil précieux pour les organisations et les entreprises qui souhaitent effectuer une analyse de réseau sophistiquée et examiner les données provenant de différents types</a:t>
            </a:r>
            <a:r>
              <a:rPr lang="fr" sz="1250" b="0" i="0" u="none" spc="-25" baseline="0" dirty="0">
                <a:solidFill>
                  <a:srgbClr val="1D1D20"/>
                </a:solidFill>
                <a:latin typeface="Arial"/>
                <a:cs typeface="Arial"/>
              </a:rPr>
              <a:t> de</a:t>
            </a:r>
            <a:r>
              <a:rPr lang="fr" sz="1250" b="0" i="0" u="none" baseline="0" dirty="0">
                <a:solidFill>
                  <a:srgbClr val="1D1D20"/>
                </a:solidFill>
                <a:latin typeface="Arial"/>
                <a:cs typeface="Arial"/>
              </a:rPr>
              <a:t> réseaux.</a:t>
            </a:r>
            <a:r>
              <a:rPr lang="fr" sz="1250" b="0" i="0" u="none" spc="135" baseline="0" dirty="0">
                <a:solidFill>
                  <a:srgbClr val="1D1D20"/>
                </a:solidFill>
                <a:latin typeface="Arial"/>
                <a:cs typeface="Arial"/>
              </a:rPr>
              <a:t> </a:t>
            </a:r>
            <a:r>
              <a:rPr lang="fr" sz="1250" b="0" i="0" u="none" baseline="0" dirty="0">
                <a:solidFill>
                  <a:srgbClr val="1D1D20"/>
                </a:solidFill>
                <a:latin typeface="Arial"/>
                <a:cs typeface="Arial"/>
              </a:rPr>
              <a:t>Gephi peut être utilisé pour explorer</a:t>
            </a:r>
            <a:r>
              <a:rPr lang="fr" sz="1250" b="0" i="0" u="none" spc="-10" baseline="0" dirty="0">
                <a:solidFill>
                  <a:srgbClr val="1D1D20"/>
                </a:solidFill>
                <a:latin typeface="Arial"/>
                <a:cs typeface="Arial"/>
              </a:rPr>
              <a:t> des systèmes</a:t>
            </a:r>
            <a:r>
              <a:rPr lang="fr" sz="1250" b="0" i="0" u="none" baseline="0" dirty="0">
                <a:solidFill>
                  <a:srgbClr val="1D1D20"/>
                </a:solidFill>
                <a:latin typeface="Arial"/>
                <a:cs typeface="Arial"/>
              </a:rPr>
              <a:t> socio-écologiques complexes.</a:t>
            </a:r>
            <a:r>
              <a:rPr lang="fr" sz="1250" b="0" i="0" u="none" spc="95" baseline="0" dirty="0">
                <a:solidFill>
                  <a:srgbClr val="1D1D20"/>
                </a:solidFill>
                <a:latin typeface="Arial"/>
                <a:cs typeface="Arial"/>
              </a:rPr>
              <a:t> </a:t>
            </a:r>
            <a:r>
              <a:rPr lang="fr" sz="1250" b="0" i="0" u="none" baseline="0" dirty="0">
                <a:solidFill>
                  <a:srgbClr val="1D1D20"/>
                </a:solidFill>
                <a:latin typeface="Arial"/>
                <a:cs typeface="Arial"/>
              </a:rPr>
              <a:t>Ce faisant, les utilisateurs</a:t>
            </a:r>
            <a:r>
              <a:rPr lang="fr" sz="1250" b="0" i="0" u="none" spc="-25" baseline="0" dirty="0">
                <a:solidFill>
                  <a:srgbClr val="1D1D20"/>
                </a:solidFill>
                <a:latin typeface="Arial"/>
                <a:cs typeface="Arial"/>
              </a:rPr>
              <a:t> peuvent</a:t>
            </a:r>
            <a:r>
              <a:rPr lang="fr" sz="1250" b="0" i="0" u="none" baseline="0" dirty="0">
                <a:solidFill>
                  <a:srgbClr val="1D1D20"/>
                </a:solidFill>
                <a:latin typeface="Arial"/>
                <a:cs typeface="Arial"/>
              </a:rPr>
              <a:t> générer des initiatives de tourisme</a:t>
            </a:r>
            <a:r>
              <a:rPr lang="fr" sz="1250" b="0" i="0" u="none" spc="-10" baseline="0" dirty="0">
                <a:solidFill>
                  <a:srgbClr val="1D1D20"/>
                </a:solidFill>
                <a:latin typeface="Arial"/>
                <a:cs typeface="Arial"/>
              </a:rPr>
              <a:t> durable bien informées qui tiennent compte de l'impact du tourisme sur le plan social et environnemental. </a:t>
            </a:r>
          </a:p>
          <a:p>
            <a:pPr marR="111766" indent="12700" algn="just" rtl="0">
              <a:lnSpc>
                <a:spcPts val="2000"/>
              </a:lnSpc>
              <a:spcBef>
                <a:spcPts val="29"/>
              </a:spcBef>
            </a:pPr>
            <a:r>
              <a:rPr lang="fr" sz="1300" b="0" i="0" u="none" spc="-10" baseline="0" dirty="0">
                <a:solidFill>
                  <a:srgbClr val="1D1D20"/>
                </a:solidFill>
                <a:latin typeface="Arial"/>
                <a:cs typeface="Arial"/>
              </a:rPr>
              <a:t>Gephi propose des didacticiels et des ressources utiles à ceux qui souhaitent utiliser l'application. Sur leur site web, il est possible d'accéder à des liens vers des études de cas et des publications d'études réalisées avec Gephi.</a:t>
            </a:r>
          </a:p>
        </p:txBody>
      </p:sp>
      <p:sp>
        <p:nvSpPr>
          <p:cNvPr id="9" name="object 9"/>
          <p:cNvSpPr txBox="1">
            <a:spLocks noGrp="1"/>
          </p:cNvSpPr>
          <p:nvPr>
            <p:ph type="title"/>
          </p:nvPr>
        </p:nvSpPr>
        <p:spPr>
          <a:xfrm>
            <a:off x="492125" y="1006499"/>
            <a:ext cx="862330" cy="359073"/>
          </a:xfrm>
          <a:prstGeom prst="rect">
            <a:avLst/>
          </a:prstGeom>
        </p:spPr>
        <p:txBody>
          <a:bodyPr vert="horz" wrap="square" lIns="0" tIns="12700" rIns="0" bIns="0" rtlCol="0">
            <a:spAutoFit/>
          </a:bodyPr>
          <a:lstStyle/>
          <a:p>
            <a:pPr marL="12700" algn="l" rtl="0">
              <a:spcBef>
                <a:spcPts val="100"/>
              </a:spcBef>
            </a:pPr>
            <a:r>
              <a:rPr lang="fr" sz="2250" b="0" i="0" u="none" spc="-125" baseline="0"/>
              <a:t>Gephi</a:t>
            </a:r>
            <a:endParaRPr lang="fr" sz="2250"/>
          </a:p>
        </p:txBody>
      </p:sp>
      <p:sp>
        <p:nvSpPr>
          <p:cNvPr id="12" name="TextBox 11">
            <a:extLst>
              <a:ext uri="{FF2B5EF4-FFF2-40B4-BE49-F238E27FC236}">
                <a16:creationId xmlns:a16="http://schemas.microsoft.com/office/drawing/2014/main" id="{413321E0-FD77-5046-B526-10FEB904C008}"/>
              </a:ext>
            </a:extLst>
          </p:cNvPr>
          <p:cNvSpPr txBox="1"/>
          <p:nvPr/>
        </p:nvSpPr>
        <p:spPr>
          <a:xfrm>
            <a:off x="492125" y="3381093"/>
            <a:ext cx="4974151" cy="253916"/>
          </a:xfrm>
          <a:prstGeom prst="rect">
            <a:avLst/>
          </a:prstGeom>
          <a:noFill/>
        </p:spPr>
        <p:txBody>
          <a:bodyPr wrap="square">
            <a:spAutoFit/>
          </a:bodyPr>
          <a:lstStyle/>
          <a:p>
            <a:pPr marL="183524" rtl="0">
              <a:spcBef>
                <a:spcPts val="484"/>
              </a:spcBef>
            </a:pPr>
            <a:r>
              <a:rPr lang="fr" sz="1050" b="0" i="0" u="none" spc="-25" baseline="0">
                <a:solidFill>
                  <a:srgbClr val="17A29A"/>
                </a:solidFill>
                <a:latin typeface="Microsoft Sans Serif"/>
                <a:cs typeface="Microsoft Sans Serif"/>
              </a:rPr>
              <a:t>Image </a:t>
            </a:r>
            <a:r>
              <a:rPr lang="fr" sz="1050" b="0" i="0" u="none" spc="-45" baseline="0">
                <a:solidFill>
                  <a:srgbClr val="17A29A"/>
                </a:solidFill>
                <a:latin typeface="Microsoft Sans Serif"/>
                <a:cs typeface="Microsoft Sans Serif"/>
              </a:rPr>
              <a:t>24. </a:t>
            </a:r>
            <a:r>
              <a:rPr lang="fr" sz="1050" b="0" i="0" u="none" spc="-85" baseline="0">
                <a:solidFill>
                  <a:srgbClr val="17A29A"/>
                </a:solidFill>
                <a:latin typeface="Microsoft Sans Serif"/>
                <a:cs typeface="Microsoft Sans Serif"/>
              </a:rPr>
              <a:t>Logo</a:t>
            </a:r>
            <a:r>
              <a:rPr lang="fr" sz="1050" b="0" i="0" u="none" spc="-40" baseline="0">
                <a:solidFill>
                  <a:srgbClr val="17A29A"/>
                </a:solidFill>
                <a:latin typeface="Microsoft Sans Serif"/>
                <a:cs typeface="Microsoft Sans Serif"/>
              </a:rPr>
              <a:t> </a:t>
            </a:r>
            <a:r>
              <a:rPr lang="fr" sz="1050" b="0" i="0" u="none" spc="-20" baseline="0">
                <a:solidFill>
                  <a:srgbClr val="17A29A"/>
                </a:solidFill>
                <a:latin typeface="Microsoft Sans Serif"/>
                <a:cs typeface="Microsoft Sans Serif"/>
              </a:rPr>
              <a:t>(Gephi,</a:t>
            </a:r>
            <a:r>
              <a:rPr lang="fr" sz="1050" b="0" i="0" u="none" spc="-50" baseline="0">
                <a:solidFill>
                  <a:srgbClr val="17A29A"/>
                </a:solidFill>
                <a:latin typeface="Microsoft Sans Serif"/>
                <a:cs typeface="Microsoft Sans Serif"/>
              </a:rPr>
              <a:t> </a:t>
            </a:r>
            <a:r>
              <a:rPr lang="fr" sz="1050" b="0" i="0" u="none" spc="-10" baseline="0">
                <a:solidFill>
                  <a:srgbClr val="17A29A"/>
                </a:solidFill>
                <a:latin typeface="Microsoft Sans Serif"/>
                <a:cs typeface="Microsoft Sans Serif"/>
              </a:rPr>
              <a:t>2022).</a:t>
            </a:r>
            <a:endParaRPr lang="fr" sz="1050">
              <a:latin typeface="Microsoft Sans Serif"/>
              <a:cs typeface="Microsoft Sans Serif"/>
            </a:endParaRPr>
          </a:p>
        </p:txBody>
      </p:sp>
      <p:sp>
        <p:nvSpPr>
          <p:cNvPr id="6" name="TextBox 5">
            <a:extLst>
              <a:ext uri="{FF2B5EF4-FFF2-40B4-BE49-F238E27FC236}">
                <a16:creationId xmlns:a16="http://schemas.microsoft.com/office/drawing/2014/main" id="{FA91A181-EFDE-0B44-B224-01F47E06B1BF}"/>
              </a:ext>
            </a:extLst>
          </p:cNvPr>
          <p:cNvSpPr txBox="1"/>
          <p:nvPr/>
        </p:nvSpPr>
        <p:spPr>
          <a:xfrm>
            <a:off x="546734" y="3745200"/>
            <a:ext cx="6831330" cy="1042337"/>
          </a:xfrm>
          <a:prstGeom prst="rect">
            <a:avLst/>
          </a:prstGeom>
          <a:noFill/>
        </p:spPr>
        <p:txBody>
          <a:bodyPr wrap="square" rtlCol="0">
            <a:spAutoFit/>
          </a:bodyPr>
          <a:lstStyle/>
          <a:p>
            <a:pPr marL="21590" marR="0" lvl="0" indent="0" defTabSz="914400" rtl="0" eaLnBrk="1" fontAlgn="auto" latinLnBrk="0" hangingPunct="1">
              <a:lnSpc>
                <a:spcPct val="100000"/>
              </a:lnSpc>
              <a:spcBef>
                <a:spcPts val="515"/>
              </a:spcBef>
              <a:spcAft>
                <a:spcPts val="0"/>
              </a:spcAft>
              <a:buClrTx/>
              <a:buSzTx/>
              <a:buFontTx/>
              <a:buNone/>
              <a:tabLst/>
              <a:defRPr/>
            </a:pPr>
            <a:r>
              <a:rPr lang="fr" sz="1300" b="0" i="0" u="none" baseline="0" dirty="0">
                <a:solidFill>
                  <a:srgbClr val="17A29A"/>
                </a:solidFill>
                <a:latin typeface="Arial"/>
                <a:cs typeface="Arial"/>
              </a:rPr>
              <a:t>Le type d'outil :</a:t>
            </a:r>
            <a:r>
              <a:rPr lang="fr" sz="1300" b="0" i="0" u="none" spc="-20" baseline="0" dirty="0">
                <a:solidFill>
                  <a:srgbClr val="17A29A"/>
                </a:solidFill>
                <a:latin typeface="Arial"/>
                <a:cs typeface="Arial"/>
              </a:rPr>
              <a:t> </a:t>
            </a:r>
            <a:r>
              <a:rPr lang="fr" sz="1300" b="0" i="0" u="none" spc="-35" baseline="0" dirty="0">
                <a:solidFill>
                  <a:srgbClr val="1D1D20"/>
                </a:solidFill>
                <a:latin typeface="Arial"/>
                <a:cs typeface="Arial"/>
              </a:rPr>
              <a:t>Analyse</a:t>
            </a:r>
            <a:r>
              <a:rPr lang="fr" sz="1300" b="0" i="0" u="none" baseline="0" dirty="0">
                <a:solidFill>
                  <a:srgbClr val="1D1D20"/>
                </a:solidFill>
                <a:latin typeface="Arial"/>
                <a:cs typeface="Arial"/>
              </a:rPr>
              <a:t> des réseaux</a:t>
            </a:r>
            <a:r>
              <a:rPr lang="fr" sz="1300" b="0" i="0" u="none" spc="-10" baseline="0" dirty="0">
                <a:solidFill>
                  <a:srgbClr val="1D1D20"/>
                </a:solidFill>
                <a:latin typeface="Arial"/>
                <a:cs typeface="Arial"/>
              </a:rPr>
              <a:t> sociaux</a:t>
            </a:r>
            <a:endParaRPr lang="fr" sz="1300" dirty="0">
              <a:latin typeface="Arial"/>
              <a:cs typeface="Arial"/>
            </a:endParaRPr>
          </a:p>
          <a:p>
            <a:pPr marL="21590" marR="5081" lvl="0" indent="0" defTabSz="914400" rtl="0" eaLnBrk="1" fontAlgn="auto" latinLnBrk="0" hangingPunct="1">
              <a:lnSpc>
                <a:spcPct val="115399"/>
              </a:lnSpc>
              <a:spcBef>
                <a:spcPts val="150"/>
              </a:spcBef>
              <a:spcAft>
                <a:spcPts val="0"/>
              </a:spcAft>
              <a:buClrTx/>
              <a:buSzTx/>
              <a:buFontTx/>
              <a:buNone/>
              <a:tabLst/>
              <a:defRPr/>
            </a:pPr>
            <a:r>
              <a:rPr lang="fr" sz="1300" b="0" i="0" u="none" baseline="0" dirty="0">
                <a:solidFill>
                  <a:srgbClr val="17A29A"/>
                </a:solidFill>
                <a:latin typeface="Arial"/>
                <a:cs typeface="Arial"/>
              </a:rPr>
              <a:t>Utile pour :</a:t>
            </a:r>
            <a:r>
              <a:rPr lang="fr" sz="1300" b="0" i="0" u="none" spc="-35" baseline="0" dirty="0">
                <a:solidFill>
                  <a:srgbClr val="17A29A"/>
                </a:solidFill>
                <a:latin typeface="Arial"/>
                <a:cs typeface="Arial"/>
              </a:rPr>
              <a:t> </a:t>
            </a:r>
            <a:r>
              <a:rPr lang="fr" sz="1300" b="0" i="0" u="none" baseline="0" dirty="0">
                <a:solidFill>
                  <a:srgbClr val="1D1D20"/>
                </a:solidFill>
                <a:latin typeface="Arial"/>
                <a:cs typeface="Arial"/>
              </a:rPr>
              <a:t>Représenter visuellement</a:t>
            </a:r>
            <a:r>
              <a:rPr lang="fr" sz="1300" b="0" i="0" u="none" spc="-80" baseline="0" dirty="0">
                <a:solidFill>
                  <a:srgbClr val="1D1D20"/>
                </a:solidFill>
                <a:latin typeface="Arial"/>
                <a:cs typeface="Arial"/>
              </a:rPr>
              <a:t> l'état</a:t>
            </a:r>
            <a:r>
              <a:rPr lang="fr" sz="1300" b="0" i="0" u="none" baseline="0" dirty="0">
                <a:solidFill>
                  <a:srgbClr val="1D1D20"/>
                </a:solidFill>
                <a:latin typeface="Arial"/>
                <a:cs typeface="Arial"/>
              </a:rPr>
              <a:t> de l'art</a:t>
            </a:r>
            <a:r>
              <a:rPr lang="fr" sz="1300" b="0" i="0" u="none" spc="-10" baseline="0" dirty="0">
                <a:solidFill>
                  <a:srgbClr val="1D1D20"/>
                </a:solidFill>
                <a:latin typeface="Arial"/>
                <a:cs typeface="Arial"/>
              </a:rPr>
              <a:t> ou</a:t>
            </a:r>
            <a:r>
              <a:rPr lang="fr" sz="1300" b="0" i="0" u="none" baseline="0" dirty="0">
                <a:solidFill>
                  <a:srgbClr val="1D1D20"/>
                </a:solidFill>
                <a:latin typeface="Arial"/>
                <a:cs typeface="Arial"/>
              </a:rPr>
              <a:t> la vision de l'évolution d'un </a:t>
            </a:r>
            <a:r>
              <a:rPr lang="fr" sz="1300" b="0" i="0" u="none" spc="75" baseline="0" dirty="0">
                <a:solidFill>
                  <a:srgbClr val="1D1D20"/>
                </a:solidFill>
                <a:latin typeface="Arial"/>
                <a:cs typeface="Arial"/>
              </a:rPr>
              <a:t>réseau </a:t>
            </a:r>
            <a:r>
              <a:rPr lang="fr" sz="1300" b="0" i="0" u="none" spc="-10" baseline="0" dirty="0">
                <a:solidFill>
                  <a:srgbClr val="1D1D20"/>
                </a:solidFill>
                <a:latin typeface="Arial"/>
                <a:cs typeface="Arial"/>
              </a:rPr>
              <a:t>touristique</a:t>
            </a:r>
            <a:r>
              <a:rPr lang="fr" sz="1300" b="0" i="0" u="none" spc="-20" baseline="0" dirty="0">
                <a:solidFill>
                  <a:srgbClr val="1D1D20"/>
                </a:solidFill>
                <a:latin typeface="Arial"/>
                <a:cs typeface="Arial"/>
              </a:rPr>
              <a:t>.</a:t>
            </a:r>
            <a:endParaRPr lang="fr" sz="1300" dirty="0">
              <a:latin typeface="Arial"/>
              <a:cs typeface="Arial"/>
            </a:endParaRPr>
          </a:p>
          <a:p>
            <a:pPr marL="31117" marR="0" lvl="0" indent="0" defTabSz="914400" rtl="0" eaLnBrk="1" fontAlgn="auto" latinLnBrk="0" hangingPunct="1">
              <a:lnSpc>
                <a:spcPct val="100000"/>
              </a:lnSpc>
              <a:spcBef>
                <a:spcPts val="464"/>
              </a:spcBef>
              <a:spcAft>
                <a:spcPts val="0"/>
              </a:spcAft>
              <a:buClrTx/>
              <a:buSzTx/>
              <a:buFontTx/>
              <a:buNone/>
              <a:tabLst/>
              <a:defRPr/>
            </a:pPr>
            <a:r>
              <a:rPr lang="fr" sz="1300" b="0" i="0" u="none" spc="-10" baseline="0" dirty="0">
                <a:solidFill>
                  <a:srgbClr val="17A29A"/>
                </a:solidFill>
                <a:latin typeface="Arial"/>
                <a:cs typeface="Arial"/>
              </a:rPr>
              <a:t>Site web : </a:t>
            </a:r>
            <a:r>
              <a:rPr lang="fr" sz="1300" b="0" i="0" u="none" spc="-90" baseline="0" dirty="0">
                <a:solidFill>
                  <a:srgbClr val="17A29A"/>
                </a:solidFill>
                <a:latin typeface="Arial"/>
                <a:cs typeface="Arial"/>
              </a:rPr>
              <a:t> </a:t>
            </a:r>
            <a:r>
              <a:rPr lang="fr" sz="1300" b="0" i="0" u="none" spc="-10" baseline="0" dirty="0">
                <a:solidFill>
                  <a:prstClr val="black"/>
                </a:solidFill>
                <a:latin typeface="Arial"/>
                <a:cs typeface="Arial"/>
                <a:hlinkClick r:id="rId5">
                  <a:extLst>
                    <a:ext uri="{A12FA001-AC4F-418D-AE19-62706E023703}">
                      <ahyp:hlinkClr xmlns:ahyp="http://schemas.microsoft.com/office/drawing/2018/hyperlinkcolor" val="tx"/>
                    </a:ext>
                  </a:extLst>
                </a:hlinkClick>
              </a:rPr>
              <a:t>https://gephi.org</a:t>
            </a:r>
            <a:endParaRPr lang="fr" sz="1300" dirty="0">
              <a:solidFill>
                <a:prstClr val="black"/>
              </a:solidFill>
              <a:latin typeface="Arial"/>
              <a:cs typeface="Arial"/>
            </a:endParaRPr>
          </a:p>
        </p:txBody>
      </p:sp>
      <p:sp>
        <p:nvSpPr>
          <p:cNvPr id="11" name="Slide Number Placeholder 10">
            <a:extLst>
              <a:ext uri="{FF2B5EF4-FFF2-40B4-BE49-F238E27FC236}">
                <a16:creationId xmlns:a16="http://schemas.microsoft.com/office/drawing/2014/main" id="{E717F4C0-0BAE-9C42-BF59-D6DF42C49426}"/>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39</a:t>
            </a:fld>
            <a:endParaRPr lang="fr" spc="10"/>
          </a:p>
        </p:txBody>
      </p:sp>
      <p:pic>
        <p:nvPicPr>
          <p:cNvPr id="13" name="Picture 2" descr="European Youth Roots">
            <a:extLst>
              <a:ext uri="{FF2B5EF4-FFF2-40B4-BE49-F238E27FC236}">
                <a16:creationId xmlns:a16="http://schemas.microsoft.com/office/drawing/2014/main" id="{07361445-00DD-CB46-A8B9-3D73457D7A20}"/>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457949" y="9486923"/>
            <a:ext cx="695325" cy="457199"/>
          </a:xfrm>
          <a:prstGeom prst="rect">
            <a:avLst/>
          </a:prstGeom>
        </p:spPr>
      </p:pic>
      <p:pic>
        <p:nvPicPr>
          <p:cNvPr id="12" name="object 12"/>
          <p:cNvPicPr/>
          <p:nvPr/>
        </p:nvPicPr>
        <p:blipFill>
          <a:blip r:embed="rId3" cstate="print"/>
          <a:stretch>
            <a:fillRect/>
          </a:stretch>
        </p:blipFill>
        <p:spPr>
          <a:xfrm>
            <a:off x="380999" y="1123565"/>
            <a:ext cx="2686049" cy="2019299"/>
          </a:xfrm>
          <a:prstGeom prst="rect">
            <a:avLst/>
          </a:prstGeom>
        </p:spPr>
      </p:pic>
      <p:sp>
        <p:nvSpPr>
          <p:cNvPr id="13" name="object 13"/>
          <p:cNvSpPr txBox="1">
            <a:spLocks noGrp="1"/>
          </p:cNvSpPr>
          <p:nvPr>
            <p:ph type="title"/>
          </p:nvPr>
        </p:nvSpPr>
        <p:spPr>
          <a:xfrm>
            <a:off x="479592" y="693746"/>
            <a:ext cx="1440180" cy="359073"/>
          </a:xfrm>
          <a:prstGeom prst="rect">
            <a:avLst/>
          </a:prstGeom>
        </p:spPr>
        <p:txBody>
          <a:bodyPr vert="horz" wrap="square" lIns="0" tIns="12700" rIns="0" bIns="0" rtlCol="0">
            <a:spAutoFit/>
          </a:bodyPr>
          <a:lstStyle/>
          <a:p>
            <a:pPr marL="12700" algn="l" rtl="0">
              <a:spcBef>
                <a:spcPts val="100"/>
              </a:spcBef>
            </a:pPr>
            <a:r>
              <a:rPr lang="fr" sz="2250" b="0" i="0" u="none" spc="-35" baseline="0"/>
              <a:t>Hootsuite</a:t>
            </a:r>
            <a:endParaRPr lang="fr" sz="2250"/>
          </a:p>
        </p:txBody>
      </p:sp>
      <p:sp>
        <p:nvSpPr>
          <p:cNvPr id="16" name="TextBox 15">
            <a:extLst>
              <a:ext uri="{FF2B5EF4-FFF2-40B4-BE49-F238E27FC236}">
                <a16:creationId xmlns:a16="http://schemas.microsoft.com/office/drawing/2014/main" id="{22E7B386-1F3D-DE01-04E4-1AA95BE88C44}"/>
              </a:ext>
            </a:extLst>
          </p:cNvPr>
          <p:cNvSpPr txBox="1"/>
          <p:nvPr/>
        </p:nvSpPr>
        <p:spPr>
          <a:xfrm>
            <a:off x="3342984" y="1251953"/>
            <a:ext cx="4048417" cy="1255537"/>
          </a:xfrm>
          <a:prstGeom prst="rect">
            <a:avLst/>
          </a:prstGeom>
          <a:noFill/>
        </p:spPr>
        <p:txBody>
          <a:bodyPr wrap="square" rtlCol="0">
            <a:spAutoFit/>
          </a:bodyPr>
          <a:lstStyle/>
          <a:p>
            <a:pPr rtl="0">
              <a:lnSpc>
                <a:spcPct val="150000"/>
              </a:lnSpc>
            </a:pPr>
            <a:r>
              <a:rPr lang="fr" sz="1300" b="0" i="0" u="none" baseline="0" dirty="0">
                <a:solidFill>
                  <a:srgbClr val="00AA8C"/>
                </a:solidFill>
              </a:rPr>
              <a:t>Le type d'outil : </a:t>
            </a:r>
            <a:r>
              <a:rPr lang="fr" sz="1300" b="0" i="0" u="none" baseline="0" dirty="0">
                <a:solidFill>
                  <a:schemeClr val="tx1"/>
                </a:solidFill>
              </a:rPr>
              <a:t>Réseaux sociaux</a:t>
            </a:r>
          </a:p>
          <a:p>
            <a:pPr rtl="0">
              <a:lnSpc>
                <a:spcPct val="150000"/>
              </a:lnSpc>
            </a:pPr>
            <a:r>
              <a:rPr lang="fr" sz="1300" b="0" i="0" u="none" baseline="0" dirty="0">
                <a:solidFill>
                  <a:srgbClr val="00AA8C"/>
                </a:solidFill>
              </a:rPr>
              <a:t>Utile pour : </a:t>
            </a:r>
            <a:r>
              <a:rPr lang="fr" sz="1300" b="0" i="0" u="none" baseline="0" dirty="0">
                <a:solidFill>
                  <a:schemeClr val="tx1"/>
                </a:solidFill>
              </a:rPr>
              <a:t>Sensibilisation, marketing, réseautage</a:t>
            </a:r>
          </a:p>
          <a:p>
            <a:pPr rtl="0">
              <a:lnSpc>
                <a:spcPct val="150000"/>
              </a:lnSpc>
            </a:pPr>
            <a:r>
              <a:rPr lang="fr" sz="1300" b="0" i="0" u="none" baseline="0" dirty="0">
                <a:solidFill>
                  <a:srgbClr val="00AA8C"/>
                </a:solidFill>
              </a:rPr>
              <a:t>Site web : </a:t>
            </a:r>
            <a:r>
              <a:rPr lang="fr" sz="1300" b="0" i="0" u="none" spc="-10" baseline="0" dirty="0">
                <a:solidFill>
                  <a:schemeClr val="tx1"/>
                </a:solidFill>
                <a:latin typeface="Arial"/>
                <a:cs typeface="Arial"/>
                <a:hlinkClick r:id="rId4">
                  <a:extLst>
                    <a:ext uri="{A12FA001-AC4F-418D-AE19-62706E023703}">
                      <ahyp:hlinkClr xmlns:ahyp="http://schemas.microsoft.com/office/drawing/2018/hyperlinkcolor" val="tx"/>
                    </a:ext>
                  </a:extLst>
                </a:hlinkClick>
              </a:rPr>
              <a:t>https://www.hootsuite.com/</a:t>
            </a:r>
            <a:endParaRPr lang="fr" sz="1300" dirty="0">
              <a:solidFill>
                <a:schemeClr val="tx1"/>
              </a:solidFill>
              <a:latin typeface="Arial"/>
              <a:cs typeface="Arial"/>
            </a:endParaRPr>
          </a:p>
        </p:txBody>
      </p:sp>
      <p:sp>
        <p:nvSpPr>
          <p:cNvPr id="18" name="TextBox 17">
            <a:extLst>
              <a:ext uri="{FF2B5EF4-FFF2-40B4-BE49-F238E27FC236}">
                <a16:creationId xmlns:a16="http://schemas.microsoft.com/office/drawing/2014/main" id="{CE775E8F-108A-C92D-AB58-D6C0250F90DF}"/>
              </a:ext>
            </a:extLst>
          </p:cNvPr>
          <p:cNvSpPr txBox="1"/>
          <p:nvPr/>
        </p:nvSpPr>
        <p:spPr>
          <a:xfrm>
            <a:off x="479592" y="2490764"/>
            <a:ext cx="6927851" cy="6891758"/>
          </a:xfrm>
          <a:prstGeom prst="rect">
            <a:avLst/>
          </a:prstGeom>
          <a:noFill/>
        </p:spPr>
        <p:txBody>
          <a:bodyPr wrap="square" rtlCol="0">
            <a:spAutoFit/>
          </a:bodyPr>
          <a:lstStyle/>
          <a:p>
            <a:pPr marL="2743200" algn="just" rtl="0">
              <a:lnSpc>
                <a:spcPts val="1900"/>
              </a:lnSpc>
            </a:pPr>
            <a:r>
              <a:rPr lang="fr" sz="1300" b="0" i="0" u="none" baseline="0" dirty="0">
                <a:latin typeface="Arial" panose="020B0604020202020204" pitchFamily="34" charset="0"/>
                <a:cs typeface="Arial" panose="020B0604020202020204" pitchFamily="34" charset="0"/>
              </a:rPr>
              <a:t>Les réseaux sociaux sont un excellent outil pour accroître la notoriété</a:t>
            </a:r>
            <a:r>
              <a:rPr lang="ro-RO" sz="1300" b="0" i="0" u="none" baseline="0" dirty="0">
                <a:latin typeface="Arial" panose="020B0604020202020204" pitchFamily="34" charset="0"/>
                <a:cs typeface="Arial" panose="020B0604020202020204" pitchFamily="34" charset="0"/>
              </a:rPr>
              <a:t> </a:t>
            </a:r>
            <a:r>
              <a:rPr lang="fr" sz="1300" b="0" i="0" u="none" baseline="0" dirty="0">
                <a:latin typeface="Arial" panose="020B0604020202020204" pitchFamily="34" charset="0"/>
                <a:cs typeface="Arial" panose="020B0604020202020204" pitchFamily="34" charset="0"/>
              </a:rPr>
              <a:t>d'une marque. </a:t>
            </a:r>
            <a:endParaRPr lang="ro-RO" sz="1300" dirty="0">
              <a:latin typeface="Arial" panose="020B0604020202020204" pitchFamily="34" charset="0"/>
              <a:cs typeface="Arial" panose="020B0604020202020204" pitchFamily="34" charset="0"/>
            </a:endParaRPr>
          </a:p>
          <a:p>
            <a:pPr indent="2690813" algn="just" rtl="0">
              <a:lnSpc>
                <a:spcPts val="1900"/>
              </a:lnSpc>
            </a:pPr>
            <a:r>
              <a:rPr lang="fr" sz="1300" b="0" i="0" u="none" baseline="0" dirty="0">
                <a:latin typeface="Arial" panose="020B0604020202020204" pitchFamily="34" charset="0"/>
                <a:cs typeface="Arial" panose="020B0604020202020204" pitchFamily="34" charset="0"/>
              </a:rPr>
              <a:t>	La publication de contenu attrayant, la réponse aux 			questions ou aux commentaires et la participation aux conversations communautaires contribuent à renforcer la notoriété de la marque. HootSuite est un outil d'automatisation des réseaux sociaux, permettant aux utilisateurs de gérer tous leurs canaux sociaux, d'engager de nouveaux publics et de développer leurs audiences sociales grâce à des outils qui peuvent programmer et automatiser les posts sur toutes les plateformes. Grâce à HootSuite, les entreprises peuvent répondre aux clients de différents réseaux, stimuler les réactions positives et rester au courant des messages entrants, le tout à partir d'une plateforme intégrée. En analysant les résultats des réseaux sociaux, les PME peuvent savoir ce qui fonctionne et ce qui ne fonctionne pas. Ils peuvent créer et publier du contenu et programmer des publications à l'aide d'un seul tableau de bord facile à utiliser. HootSuite est disponible en six langues, et il est facile de l'intégrer à d'autres applications et plateformes, notamment Canva. Avec Hootsuite, les entreprises peuvent publier des mises à jour, examiner les réponses et se connecter avec leur public sur tous les réseaux sociaux populaires, notamment :</a:t>
            </a:r>
          </a:p>
          <a:p>
            <a:pPr marL="285764" indent="-285764" algn="just" rtl="0" fontAlgn="base">
              <a:lnSpc>
                <a:spcPts val="1900"/>
              </a:lnSpc>
              <a:buFont typeface="Arial" panose="020B0604020202020204" pitchFamily="34" charset="0"/>
              <a:buChar char="•"/>
            </a:pPr>
            <a:r>
              <a:rPr lang="fr" sz="1300" b="0" i="0" u="none" baseline="0" dirty="0">
                <a:latin typeface="Arial" panose="020B0604020202020204" pitchFamily="34" charset="0"/>
                <a:cs typeface="Arial" panose="020B0604020202020204" pitchFamily="34" charset="0"/>
              </a:rPr>
              <a:t>Twitter</a:t>
            </a:r>
          </a:p>
          <a:p>
            <a:pPr marL="285764" indent="-285764" algn="just" rtl="0" fontAlgn="base">
              <a:lnSpc>
                <a:spcPts val="1900"/>
              </a:lnSpc>
              <a:buFont typeface="Arial" panose="020B0604020202020204" pitchFamily="34" charset="0"/>
              <a:buChar char="•"/>
            </a:pPr>
            <a:r>
              <a:rPr lang="fr" sz="1300" b="0" i="0" u="none" baseline="0" dirty="0">
                <a:latin typeface="Arial" panose="020B0604020202020204" pitchFamily="34" charset="0"/>
                <a:cs typeface="Arial" panose="020B0604020202020204" pitchFamily="34" charset="0"/>
              </a:rPr>
              <a:t>Facebook </a:t>
            </a:r>
          </a:p>
          <a:p>
            <a:pPr marL="285764" indent="-285764" algn="just" rtl="0" fontAlgn="base">
              <a:lnSpc>
                <a:spcPts val="1900"/>
              </a:lnSpc>
              <a:buFont typeface="Arial" panose="020B0604020202020204" pitchFamily="34" charset="0"/>
              <a:buChar char="•"/>
            </a:pPr>
            <a:r>
              <a:rPr lang="fr" sz="1300" b="0" i="0" u="none" baseline="0" dirty="0">
                <a:latin typeface="Arial" panose="020B0604020202020204" pitchFamily="34" charset="0"/>
                <a:cs typeface="Arial" panose="020B0604020202020204" pitchFamily="34" charset="0"/>
              </a:rPr>
              <a:t>LinkedIn </a:t>
            </a:r>
          </a:p>
          <a:p>
            <a:pPr marL="285764" indent="-285764" algn="just" rtl="0" fontAlgn="base">
              <a:lnSpc>
                <a:spcPts val="1900"/>
              </a:lnSpc>
              <a:buFont typeface="Arial" panose="020B0604020202020204" pitchFamily="34" charset="0"/>
              <a:buChar char="•"/>
            </a:pPr>
            <a:r>
              <a:rPr lang="fr" sz="1300" b="0" i="0" u="none" baseline="0" dirty="0">
                <a:latin typeface="Arial" panose="020B0604020202020204" pitchFamily="34" charset="0"/>
                <a:cs typeface="Arial" panose="020B0604020202020204" pitchFamily="34" charset="0"/>
              </a:rPr>
              <a:t>Instagram</a:t>
            </a:r>
          </a:p>
          <a:p>
            <a:pPr marL="285764" indent="-285764" algn="just" rtl="0" fontAlgn="base">
              <a:lnSpc>
                <a:spcPts val="1900"/>
              </a:lnSpc>
              <a:buFont typeface="Arial" panose="020B0604020202020204" pitchFamily="34" charset="0"/>
              <a:buChar char="•"/>
            </a:pPr>
            <a:r>
              <a:rPr lang="fr" sz="1300" b="0" i="0" u="none" baseline="0" dirty="0">
                <a:latin typeface="Arial" panose="020B0604020202020204" pitchFamily="34" charset="0"/>
                <a:cs typeface="Arial" panose="020B0604020202020204" pitchFamily="34" charset="0"/>
              </a:rPr>
              <a:t>Pinterest</a:t>
            </a:r>
          </a:p>
          <a:p>
            <a:pPr marL="285764" indent="-285764" algn="just" rtl="0" fontAlgn="base">
              <a:lnSpc>
                <a:spcPts val="1900"/>
              </a:lnSpc>
              <a:buFont typeface="Arial" panose="020B0604020202020204" pitchFamily="34" charset="0"/>
              <a:buChar char="•"/>
            </a:pPr>
            <a:r>
              <a:rPr lang="fr" sz="1300" b="0" i="0" u="none" baseline="0" dirty="0">
                <a:latin typeface="Arial" panose="020B0604020202020204" pitchFamily="34" charset="0"/>
                <a:cs typeface="Arial" panose="020B0604020202020204" pitchFamily="34" charset="0"/>
              </a:rPr>
              <a:t>YouTube</a:t>
            </a:r>
          </a:p>
          <a:p>
            <a:pPr algn="just" rtl="0">
              <a:lnSpc>
                <a:spcPts val="1900"/>
              </a:lnSpc>
            </a:pPr>
            <a:r>
              <a:rPr lang="fr" sz="1300" b="0" i="0" u="none" baseline="0" dirty="0">
                <a:latin typeface="Arial" panose="020B0604020202020204" pitchFamily="34" charset="0"/>
                <a:cs typeface="Arial" panose="020B0604020202020204" pitchFamily="34" charset="0"/>
              </a:rPr>
              <a:t>Les utilisateurs peuvent gérer un maximum de 10 comptes de réseaux sociaux et répondre aux messages directs et aux commentaires, le tout à partir de la plateforme. Ils peuvent suivre l'implication des messages, le nombre de followers et les performances sur des tableaux de bord personnalisables. N'oubliez pas qu'une version d'essai de 30 jours est disponible, mais qu'il y a un coût mensuel.  </a:t>
            </a:r>
          </a:p>
        </p:txBody>
      </p:sp>
      <p:sp>
        <p:nvSpPr>
          <p:cNvPr id="6" name="Slide Number Placeholder 5">
            <a:extLst>
              <a:ext uri="{FF2B5EF4-FFF2-40B4-BE49-F238E27FC236}">
                <a16:creationId xmlns:a16="http://schemas.microsoft.com/office/drawing/2014/main" id="{27B057F7-3120-CB45-AC5D-F652C3D30F43}"/>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40</a:t>
            </a:fld>
            <a:endParaRPr lang="fr" spc="10"/>
          </a:p>
        </p:txBody>
      </p:sp>
      <p:pic>
        <p:nvPicPr>
          <p:cNvPr id="9" name="Picture 2" descr="European Youth Roots">
            <a:extLst>
              <a:ext uri="{FF2B5EF4-FFF2-40B4-BE49-F238E27FC236}">
                <a16:creationId xmlns:a16="http://schemas.microsoft.com/office/drawing/2014/main" id="{7C48CB69-0E9A-CF4C-9666-B9FC89C56407}"/>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
        <p:nvSpPr>
          <p:cNvPr id="3" name="object 3"/>
          <p:cNvSpPr txBox="1"/>
          <p:nvPr/>
        </p:nvSpPr>
        <p:spPr>
          <a:xfrm>
            <a:off x="651101" y="3081914"/>
            <a:ext cx="2524795" cy="335989"/>
          </a:xfrm>
          <a:prstGeom prst="rect">
            <a:avLst/>
          </a:prstGeom>
        </p:spPr>
        <p:txBody>
          <a:bodyPr vert="horz" wrap="square" lIns="0" tIns="12700" rIns="0" bIns="0" rtlCol="0">
            <a:spAutoFit/>
          </a:bodyPr>
          <a:lstStyle/>
          <a:p>
            <a:pPr marL="12700" rtl="0">
              <a:spcBef>
                <a:spcPts val="100"/>
              </a:spcBef>
            </a:pPr>
            <a:r>
              <a:rPr lang="fr" sz="1051" b="0" i="0" u="none" spc="-25" baseline="0">
                <a:solidFill>
                  <a:srgbClr val="17A29A"/>
                </a:solidFill>
                <a:latin typeface="Microsoft Sans Serif"/>
                <a:cs typeface="Microsoft Sans Serif"/>
              </a:rPr>
              <a:t>Image </a:t>
            </a:r>
            <a:r>
              <a:rPr lang="fr" sz="1051" b="0" i="0" u="none" spc="-45" baseline="0">
                <a:solidFill>
                  <a:srgbClr val="17A29A"/>
                </a:solidFill>
                <a:latin typeface="Microsoft Sans Serif"/>
                <a:cs typeface="Microsoft Sans Serif"/>
              </a:rPr>
              <a:t>26.</a:t>
            </a:r>
            <a:r>
              <a:rPr lang="fr" sz="1051" b="0" i="0" u="none" spc="-29" baseline="0">
                <a:solidFill>
                  <a:srgbClr val="17A29A"/>
                </a:solidFill>
                <a:latin typeface="Microsoft Sans Serif"/>
                <a:cs typeface="Microsoft Sans Serif"/>
              </a:rPr>
              <a:t> </a:t>
            </a:r>
            <a:r>
              <a:rPr lang="fr" sz="1051" b="0" i="0" u="none" spc="-45" baseline="0">
                <a:solidFill>
                  <a:srgbClr val="17A29A"/>
                </a:solidFill>
                <a:latin typeface="Microsoft Sans Serif"/>
                <a:cs typeface="Microsoft Sans Serif"/>
              </a:rPr>
              <a:t>Tableau</a:t>
            </a:r>
            <a:r>
              <a:rPr lang="fr" sz="1051" b="0" i="0" u="none" spc="-40" baseline="0">
                <a:solidFill>
                  <a:srgbClr val="17A29A"/>
                </a:solidFill>
                <a:latin typeface="Microsoft Sans Serif"/>
                <a:cs typeface="Microsoft Sans Serif"/>
              </a:rPr>
              <a:t> de bord des flux</a:t>
            </a:r>
            <a:r>
              <a:rPr lang="fr" sz="1051" b="0" i="0" u="none" spc="-10" baseline="0">
                <a:solidFill>
                  <a:srgbClr val="17A29A"/>
                </a:solidFill>
                <a:latin typeface="Microsoft Sans Serif"/>
                <a:cs typeface="Microsoft Sans Serif"/>
              </a:rPr>
              <a:t> (Hootsuite,2022)</a:t>
            </a:r>
            <a:endParaRPr lang="fr" sz="1051" dirty="0">
              <a:latin typeface="Microsoft Sans Serif"/>
              <a:cs typeface="Microsoft Sans Serif"/>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rotWithShape="1">
          <a:blip r:embed="rId2" cstate="print">
            <a:extLst>
              <a:ext uri="{28A0092B-C50C-407E-A947-70E740481C1C}">
                <a14:useLocalDpi xmlns:a14="http://schemas.microsoft.com/office/drawing/2010/main"/>
              </a:ext>
            </a:extLst>
          </a:blip>
          <a:srcRect t="35441" r="11463"/>
          <a:stretch/>
        </p:blipFill>
        <p:spPr>
          <a:xfrm>
            <a:off x="1" y="1271611"/>
            <a:ext cx="4331969" cy="776069"/>
          </a:xfrm>
          <a:prstGeom prst="rect">
            <a:avLst/>
          </a:prstGeom>
        </p:spPr>
      </p:pic>
      <p:sp>
        <p:nvSpPr>
          <p:cNvPr id="4" name="object 4"/>
          <p:cNvSpPr txBox="1"/>
          <p:nvPr/>
        </p:nvSpPr>
        <p:spPr>
          <a:xfrm>
            <a:off x="479092" y="2200752"/>
            <a:ext cx="1990089" cy="174535"/>
          </a:xfrm>
          <a:prstGeom prst="rect">
            <a:avLst/>
          </a:prstGeom>
        </p:spPr>
        <p:txBody>
          <a:bodyPr vert="horz" wrap="square" lIns="0" tIns="12700" rIns="0" bIns="0" rtlCol="0">
            <a:spAutoFit/>
          </a:bodyPr>
          <a:lstStyle/>
          <a:p>
            <a:pPr marL="12700" rtl="0">
              <a:spcBef>
                <a:spcPts val="100"/>
              </a:spcBef>
            </a:pPr>
            <a:r>
              <a:rPr lang="fr" sz="1051" b="0" i="0" u="none" spc="-25" baseline="0">
                <a:solidFill>
                  <a:srgbClr val="17A29A"/>
                </a:solidFill>
                <a:latin typeface="Microsoft Sans Serif"/>
                <a:cs typeface="Microsoft Sans Serif"/>
              </a:rPr>
              <a:t>Image </a:t>
            </a:r>
            <a:r>
              <a:rPr lang="fr" sz="1051" b="0" i="0" u="none" spc="-65" baseline="0">
                <a:solidFill>
                  <a:srgbClr val="17A29A"/>
                </a:solidFill>
                <a:latin typeface="Microsoft Sans Serif"/>
                <a:cs typeface="Microsoft Sans Serif"/>
              </a:rPr>
              <a:t>27.</a:t>
            </a:r>
            <a:r>
              <a:rPr lang="fr" sz="1051" b="0" i="0" u="none" spc="-45" baseline="0">
                <a:solidFill>
                  <a:srgbClr val="17A29A"/>
                </a:solidFill>
                <a:latin typeface="Microsoft Sans Serif"/>
                <a:cs typeface="Microsoft Sans Serif"/>
              </a:rPr>
              <a:t> </a:t>
            </a:r>
            <a:r>
              <a:rPr lang="fr" sz="1051" b="0" i="0" u="none" spc="-85" baseline="0">
                <a:solidFill>
                  <a:srgbClr val="17A29A"/>
                </a:solidFill>
                <a:latin typeface="Microsoft Sans Serif"/>
                <a:cs typeface="Microsoft Sans Serif"/>
              </a:rPr>
              <a:t>Logo</a:t>
            </a:r>
            <a:r>
              <a:rPr lang="fr" sz="1051" b="0" i="0" u="none" spc="-45" baseline="0">
                <a:solidFill>
                  <a:srgbClr val="17A29A"/>
                </a:solidFill>
                <a:latin typeface="Microsoft Sans Serif"/>
                <a:cs typeface="Microsoft Sans Serif"/>
              </a:rPr>
              <a:t> </a:t>
            </a:r>
            <a:r>
              <a:rPr lang="fr" sz="1051" b="0" i="0" u="none" spc="-10" baseline="0">
                <a:solidFill>
                  <a:srgbClr val="17A29A"/>
                </a:solidFill>
                <a:latin typeface="Microsoft Sans Serif"/>
                <a:cs typeface="Microsoft Sans Serif"/>
              </a:rPr>
              <a:t>(Lucidchart,</a:t>
            </a:r>
            <a:r>
              <a:rPr lang="fr" sz="1051" b="0" i="0" u="none" spc="-50" baseline="0">
                <a:solidFill>
                  <a:srgbClr val="17A29A"/>
                </a:solidFill>
                <a:latin typeface="Microsoft Sans Serif"/>
                <a:cs typeface="Microsoft Sans Serif"/>
              </a:rPr>
              <a:t> </a:t>
            </a:r>
            <a:r>
              <a:rPr lang="fr" sz="1051" b="0" i="0" u="none" spc="-10" baseline="0">
                <a:solidFill>
                  <a:srgbClr val="17A29A"/>
                </a:solidFill>
                <a:latin typeface="Microsoft Sans Serif"/>
                <a:cs typeface="Microsoft Sans Serif"/>
              </a:rPr>
              <a:t>2022).</a:t>
            </a:r>
            <a:endParaRPr lang="fr" sz="1051">
              <a:latin typeface="Microsoft Sans Serif"/>
              <a:cs typeface="Microsoft Sans Serif"/>
            </a:endParaRPr>
          </a:p>
        </p:txBody>
      </p:sp>
      <p:sp>
        <p:nvSpPr>
          <p:cNvPr id="5" name="object 5"/>
          <p:cNvSpPr txBox="1"/>
          <p:nvPr/>
        </p:nvSpPr>
        <p:spPr>
          <a:xfrm>
            <a:off x="4537410" y="1077768"/>
            <a:ext cx="2755899" cy="1847301"/>
          </a:xfrm>
          <a:prstGeom prst="rect">
            <a:avLst/>
          </a:prstGeom>
        </p:spPr>
        <p:txBody>
          <a:bodyPr vert="horz" wrap="square" lIns="0" tIns="12065" rIns="0" bIns="0" rtlCol="0">
            <a:spAutoFit/>
          </a:bodyPr>
          <a:lstStyle/>
          <a:p>
            <a:pPr marL="12700" marR="5081" rtl="0">
              <a:lnSpc>
                <a:spcPct val="153800"/>
              </a:lnSpc>
              <a:spcBef>
                <a:spcPts val="95"/>
              </a:spcBef>
            </a:pPr>
            <a:r>
              <a:rPr lang="fr" sz="1300" b="0" i="0" u="none" baseline="0">
                <a:solidFill>
                  <a:srgbClr val="17A29A"/>
                </a:solidFill>
                <a:latin typeface="Arial"/>
                <a:cs typeface="Arial"/>
              </a:rPr>
              <a:t>Le type d'outil :</a:t>
            </a:r>
            <a:r>
              <a:rPr lang="fr" sz="1300" b="0" i="0" u="none" spc="-50" baseline="0">
                <a:solidFill>
                  <a:srgbClr val="17A29A"/>
                </a:solidFill>
                <a:latin typeface="Arial"/>
                <a:cs typeface="Arial"/>
              </a:rPr>
              <a:t> </a:t>
            </a:r>
            <a:r>
              <a:rPr lang="fr" sz="1300" b="0" i="0" u="none" baseline="0">
                <a:solidFill>
                  <a:srgbClr val="1D1D20"/>
                </a:solidFill>
                <a:latin typeface="Arial"/>
                <a:cs typeface="Arial"/>
              </a:rPr>
              <a:t>Tableaux</a:t>
            </a:r>
            <a:r>
              <a:rPr lang="fr" sz="1300" b="0" i="0" u="none" spc="-25" baseline="0">
                <a:solidFill>
                  <a:srgbClr val="1D1D20"/>
                </a:solidFill>
                <a:latin typeface="Arial"/>
                <a:cs typeface="Arial"/>
              </a:rPr>
              <a:t> collaboratifs </a:t>
            </a:r>
            <a:r>
              <a:rPr lang="fr" sz="1300" b="0" i="0" u="none" spc="-29" baseline="0">
                <a:solidFill>
                  <a:srgbClr val="1D1D20"/>
                </a:solidFill>
                <a:latin typeface="Arial"/>
                <a:cs typeface="Arial"/>
              </a:rPr>
              <a:t>en ligne </a:t>
            </a:r>
          </a:p>
          <a:p>
            <a:pPr marL="12700" marR="5081" rtl="0">
              <a:lnSpc>
                <a:spcPct val="153800"/>
              </a:lnSpc>
              <a:spcBef>
                <a:spcPts val="95"/>
              </a:spcBef>
            </a:pPr>
            <a:r>
              <a:rPr lang="fr" sz="1300" b="0" i="0" u="none" baseline="0">
                <a:solidFill>
                  <a:srgbClr val="17A29A"/>
                </a:solidFill>
                <a:latin typeface="Arial"/>
                <a:cs typeface="Arial"/>
              </a:rPr>
              <a:t>Utile pour :</a:t>
            </a:r>
            <a:r>
              <a:rPr lang="fr" sz="1300" b="0" i="0" u="none" spc="25" baseline="0">
                <a:solidFill>
                  <a:srgbClr val="17A29A"/>
                </a:solidFill>
                <a:latin typeface="Arial"/>
                <a:cs typeface="Arial"/>
              </a:rPr>
              <a:t> </a:t>
            </a:r>
            <a:r>
              <a:rPr lang="fr" sz="1300" b="0" i="0" u="none" baseline="0">
                <a:solidFill>
                  <a:srgbClr val="1D1D20"/>
                </a:solidFill>
                <a:latin typeface="Arial"/>
                <a:cs typeface="Arial"/>
              </a:rPr>
              <a:t>Représenter visuellement</a:t>
            </a:r>
            <a:r>
              <a:rPr lang="fr" sz="1300" b="0" i="0" u="none" spc="-50" baseline="0">
                <a:solidFill>
                  <a:srgbClr val="1D1D20"/>
                </a:solidFill>
                <a:latin typeface="Arial"/>
                <a:cs typeface="Arial"/>
              </a:rPr>
              <a:t> l'état</a:t>
            </a:r>
            <a:r>
              <a:rPr lang="fr" sz="1300" b="0" i="0" u="none" spc="-100" baseline="0">
                <a:solidFill>
                  <a:srgbClr val="1D1D20"/>
                </a:solidFill>
                <a:latin typeface="Arial"/>
                <a:cs typeface="Arial"/>
              </a:rPr>
              <a:t> de</a:t>
            </a:r>
            <a:r>
              <a:rPr lang="fr" sz="1300" b="0" i="0" u="none" spc="-35" baseline="0">
                <a:solidFill>
                  <a:srgbClr val="1D1D20"/>
                </a:solidFill>
                <a:latin typeface="Arial"/>
                <a:cs typeface="Arial"/>
              </a:rPr>
              <a:t> l'art</a:t>
            </a:r>
            <a:r>
              <a:rPr lang="fr" sz="1300" b="0" i="0" u="none" spc="-45" baseline="0">
                <a:solidFill>
                  <a:srgbClr val="1D1D20"/>
                </a:solidFill>
                <a:latin typeface="Arial"/>
                <a:cs typeface="Arial"/>
              </a:rPr>
              <a:t> ou</a:t>
            </a:r>
            <a:r>
              <a:rPr lang="fr" sz="1300" b="0" i="0" u="none" spc="-25" baseline="0">
                <a:solidFill>
                  <a:srgbClr val="1D1D20"/>
                </a:solidFill>
                <a:latin typeface="Arial"/>
                <a:cs typeface="Arial"/>
              </a:rPr>
              <a:t> la </a:t>
            </a:r>
            <a:r>
              <a:rPr lang="fr" sz="1300" b="0" i="0" u="none" spc="-50" baseline="0">
                <a:solidFill>
                  <a:srgbClr val="1D1D20"/>
                </a:solidFill>
                <a:latin typeface="Arial"/>
                <a:cs typeface="Arial"/>
              </a:rPr>
              <a:t>vision de l'évolution d'un réseau touristique.</a:t>
            </a:r>
          </a:p>
          <a:p>
            <a:pPr marL="12700" marR="5081" rtl="0">
              <a:lnSpc>
                <a:spcPct val="153800"/>
              </a:lnSpc>
              <a:spcBef>
                <a:spcPts val="95"/>
              </a:spcBef>
            </a:pPr>
            <a:r>
              <a:rPr lang="fr" sz="1300" b="0" i="0" u="none" spc="-25" baseline="0">
                <a:solidFill>
                  <a:srgbClr val="00AA8C"/>
                </a:solidFill>
                <a:latin typeface="Arial"/>
                <a:cs typeface="Arial"/>
              </a:rPr>
              <a:t>Site web : </a:t>
            </a:r>
            <a:r>
              <a:rPr lang="fr" sz="1300" b="0" i="0" u="none" spc="-25" baseline="0">
                <a:solidFill>
                  <a:schemeClr val="tx1"/>
                </a:solidFill>
                <a:latin typeface="Arial"/>
                <a:cs typeface="Arial"/>
                <a:hlinkClick r:id="rId3">
                  <a:extLst>
                    <a:ext uri="{A12FA001-AC4F-418D-AE19-62706E023703}">
                      <ahyp:hlinkClr xmlns:ahyp="http://schemas.microsoft.com/office/drawing/2018/hyperlinkcolor" val="tx"/>
                    </a:ext>
                  </a:extLst>
                </a:hlinkClick>
              </a:rPr>
              <a:t>https://www.lucidchart.com</a:t>
            </a:r>
            <a:endParaRPr lang="fr" sz="1300" dirty="0">
              <a:solidFill>
                <a:schemeClr val="tx1"/>
              </a:solidFill>
              <a:latin typeface="Arial"/>
              <a:cs typeface="Arial"/>
            </a:endParaRPr>
          </a:p>
        </p:txBody>
      </p:sp>
      <p:sp>
        <p:nvSpPr>
          <p:cNvPr id="7" name="object 7"/>
          <p:cNvSpPr txBox="1"/>
          <p:nvPr/>
        </p:nvSpPr>
        <p:spPr>
          <a:xfrm>
            <a:off x="442931" y="3065311"/>
            <a:ext cx="6850380" cy="2745945"/>
          </a:xfrm>
          <a:prstGeom prst="rect">
            <a:avLst/>
          </a:prstGeom>
        </p:spPr>
        <p:txBody>
          <a:bodyPr vert="horz" wrap="square" lIns="0" tIns="12065" rIns="0" bIns="0" rtlCol="0">
            <a:spAutoFit/>
          </a:bodyPr>
          <a:lstStyle/>
          <a:p>
            <a:pPr marL="12700" marR="5081" algn="just" rtl="0">
              <a:lnSpc>
                <a:spcPts val="1560"/>
              </a:lnSpc>
              <a:spcBef>
                <a:spcPts val="95"/>
              </a:spcBef>
            </a:pPr>
            <a:r>
              <a:rPr lang="fr" sz="1300" b="0" i="0" u="none" spc="-5" baseline="0" dirty="0">
                <a:solidFill>
                  <a:srgbClr val="1D1D20"/>
                </a:solidFill>
                <a:latin typeface="Arial"/>
                <a:cs typeface="Arial"/>
              </a:rPr>
              <a:t>Lucidchart</a:t>
            </a:r>
            <a:r>
              <a:rPr lang="fr" sz="1300" b="0" i="0" u="none" baseline="0" dirty="0">
                <a:solidFill>
                  <a:srgbClr val="1D1D20"/>
                </a:solidFill>
                <a:latin typeface="Arial"/>
                <a:cs typeface="Arial"/>
              </a:rPr>
              <a:t> est</a:t>
            </a:r>
            <a:r>
              <a:rPr lang="fr" sz="1300" b="0" i="0" u="none" spc="-15" baseline="0" dirty="0">
                <a:solidFill>
                  <a:srgbClr val="1D1D20"/>
                </a:solidFill>
                <a:latin typeface="Arial"/>
                <a:cs typeface="Arial"/>
              </a:rPr>
              <a:t> une</a:t>
            </a:r>
            <a:r>
              <a:rPr lang="fr" sz="1300" b="0" i="0" u="none" spc="15" baseline="0" dirty="0">
                <a:solidFill>
                  <a:srgbClr val="1D1D20"/>
                </a:solidFill>
                <a:latin typeface="Arial"/>
                <a:cs typeface="Arial"/>
              </a:rPr>
              <a:t> plateforme</a:t>
            </a:r>
            <a:r>
              <a:rPr lang="fr" sz="1300" b="0" i="0" u="none" spc="-5" baseline="0" dirty="0">
                <a:solidFill>
                  <a:srgbClr val="1D1D20"/>
                </a:solidFill>
                <a:latin typeface="Arial"/>
                <a:cs typeface="Arial"/>
              </a:rPr>
              <a:t> de création</a:t>
            </a:r>
            <a:r>
              <a:rPr lang="fr" sz="1300" b="0" i="0" u="none" spc="35" baseline="0" dirty="0">
                <a:solidFill>
                  <a:srgbClr val="1D1D20"/>
                </a:solidFill>
                <a:latin typeface="Arial"/>
                <a:cs typeface="Arial"/>
              </a:rPr>
              <a:t> de diagrammes</a:t>
            </a:r>
            <a:r>
              <a:rPr lang="fr" sz="1300" b="0" i="0" u="none" spc="29" baseline="0" dirty="0">
                <a:solidFill>
                  <a:srgbClr val="1D1D20"/>
                </a:solidFill>
                <a:latin typeface="Arial"/>
                <a:cs typeface="Arial"/>
              </a:rPr>
              <a:t> en ligne</a:t>
            </a:r>
            <a:r>
              <a:rPr lang="fr" sz="1300" b="0" i="0" u="none" baseline="0" dirty="0">
                <a:solidFill>
                  <a:srgbClr val="1D1D20"/>
                </a:solidFill>
                <a:latin typeface="Arial"/>
                <a:cs typeface="Arial"/>
              </a:rPr>
              <a:t> qui permet</a:t>
            </a:r>
            <a:r>
              <a:rPr lang="fr" sz="1300" b="0" i="0" u="none" spc="-20" baseline="0" dirty="0">
                <a:solidFill>
                  <a:srgbClr val="1D1D20"/>
                </a:solidFill>
                <a:latin typeface="Arial"/>
                <a:cs typeface="Arial"/>
              </a:rPr>
              <a:t> aux utilisateurs</a:t>
            </a:r>
            <a:r>
              <a:rPr lang="fr" sz="1300" b="0" i="0" u="none" spc="25" baseline="0" dirty="0">
                <a:solidFill>
                  <a:srgbClr val="1D1D20"/>
                </a:solidFill>
                <a:latin typeface="Arial"/>
                <a:cs typeface="Arial"/>
              </a:rPr>
              <a:t> de</a:t>
            </a:r>
            <a:r>
              <a:rPr lang="fr" sz="1300" b="0" i="0" u="none" spc="-50" baseline="0" dirty="0">
                <a:solidFill>
                  <a:srgbClr val="1D1D20"/>
                </a:solidFill>
                <a:latin typeface="Arial"/>
                <a:cs typeface="Arial"/>
              </a:rPr>
              <a:t> dessiner, </a:t>
            </a:r>
            <a:r>
              <a:rPr lang="fr" sz="1300" b="0" i="0" u="none" spc="-20" baseline="0" dirty="0">
                <a:solidFill>
                  <a:srgbClr val="1D1D20"/>
                </a:solidFill>
                <a:latin typeface="Arial"/>
                <a:cs typeface="Arial"/>
              </a:rPr>
              <a:t>de réviser et de partager </a:t>
            </a:r>
            <a:r>
              <a:rPr lang="fr" sz="1300" b="0" i="0" u="none" spc="-5" baseline="0" dirty="0">
                <a:solidFill>
                  <a:srgbClr val="1D1D20"/>
                </a:solidFill>
                <a:latin typeface="Arial"/>
                <a:cs typeface="Arial"/>
              </a:rPr>
              <a:t>des graphiques </a:t>
            </a:r>
            <a:r>
              <a:rPr lang="fr" sz="1300" b="0" i="0" u="none" spc="-20" baseline="0" dirty="0">
                <a:solidFill>
                  <a:srgbClr val="1D1D20"/>
                </a:solidFill>
                <a:latin typeface="Arial"/>
                <a:cs typeface="Arial"/>
              </a:rPr>
              <a:t>et </a:t>
            </a:r>
            <a:r>
              <a:rPr lang="fr" sz="1300" b="0" i="0" u="none" spc="-25" baseline="0" dirty="0">
                <a:solidFill>
                  <a:srgbClr val="1D1D20"/>
                </a:solidFill>
                <a:latin typeface="Arial"/>
                <a:cs typeface="Arial"/>
              </a:rPr>
              <a:t>des diagrammes</a:t>
            </a:r>
            <a:r>
              <a:rPr lang="fr" sz="1300" b="0" i="0" u="none" spc="50" baseline="0" dirty="0">
                <a:solidFill>
                  <a:srgbClr val="1D1D20"/>
                </a:solidFill>
                <a:latin typeface="Arial"/>
                <a:cs typeface="Arial"/>
              </a:rPr>
              <a:t> avec </a:t>
            </a:r>
            <a:r>
              <a:rPr lang="fr" sz="1300" b="0" i="0" u="none" baseline="0" dirty="0">
                <a:solidFill>
                  <a:srgbClr val="1D1D20"/>
                </a:solidFill>
                <a:latin typeface="Arial"/>
                <a:cs typeface="Arial"/>
              </a:rPr>
              <a:t>d'autres personnes</a:t>
            </a:r>
            <a:r>
              <a:rPr lang="fr" sz="1300" b="0" i="0" u="none" spc="45" baseline="0" dirty="0">
                <a:solidFill>
                  <a:srgbClr val="1D1D20"/>
                </a:solidFill>
                <a:latin typeface="Arial"/>
                <a:cs typeface="Arial"/>
              </a:rPr>
              <a:t> afin </a:t>
            </a:r>
            <a:r>
              <a:rPr lang="fr" sz="1300" b="0" i="0" u="none" spc="-15" baseline="0" dirty="0">
                <a:solidFill>
                  <a:srgbClr val="1D1D20"/>
                </a:solidFill>
                <a:latin typeface="Arial"/>
                <a:cs typeface="Arial"/>
              </a:rPr>
              <a:t>de collaborer</a:t>
            </a:r>
            <a:r>
              <a:rPr lang="fr" sz="1300" b="0" i="0" u="none" spc="50" baseline="0" dirty="0">
                <a:solidFill>
                  <a:srgbClr val="1D1D20"/>
                </a:solidFill>
                <a:latin typeface="Arial"/>
                <a:cs typeface="Arial"/>
              </a:rPr>
              <a:t> avec</a:t>
            </a:r>
            <a:r>
              <a:rPr lang="fr" sz="1300" b="0" i="0" u="none" spc="-5" baseline="0" dirty="0">
                <a:solidFill>
                  <a:srgbClr val="1D1D20"/>
                </a:solidFill>
                <a:latin typeface="Arial"/>
                <a:cs typeface="Arial"/>
              </a:rPr>
              <a:t> elles.</a:t>
            </a:r>
            <a:r>
              <a:rPr lang="fr" sz="1300" b="0" i="0" u="none" spc="-10" baseline="0" dirty="0">
                <a:solidFill>
                  <a:srgbClr val="1D1D20"/>
                </a:solidFill>
                <a:latin typeface="Arial"/>
                <a:cs typeface="Arial"/>
              </a:rPr>
              <a:t> </a:t>
            </a:r>
            <a:r>
              <a:rPr lang="fr" sz="1300" b="0" i="0" u="none" spc="-5" baseline="0" dirty="0">
                <a:solidFill>
                  <a:srgbClr val="1D1D20"/>
                </a:solidFill>
                <a:latin typeface="Arial"/>
                <a:cs typeface="Arial"/>
              </a:rPr>
              <a:t>Lucidchart</a:t>
            </a:r>
            <a:r>
              <a:rPr lang="fr" sz="1300" b="0" i="0" u="none" spc="-29" baseline="0" dirty="0">
                <a:solidFill>
                  <a:srgbClr val="1D1D20"/>
                </a:solidFill>
                <a:latin typeface="Arial"/>
                <a:cs typeface="Arial"/>
              </a:rPr>
              <a:t> permet</a:t>
            </a:r>
            <a:r>
              <a:rPr lang="fr" sz="1300" b="0" i="0" u="none" spc="-20" baseline="0" dirty="0">
                <a:solidFill>
                  <a:srgbClr val="1D1D20"/>
                </a:solidFill>
                <a:latin typeface="Arial"/>
                <a:cs typeface="Arial"/>
              </a:rPr>
              <a:t> aux utilisateurs</a:t>
            </a:r>
            <a:r>
              <a:rPr lang="fr" sz="1300" b="0" i="0" u="none" spc="25" baseline="0" dirty="0">
                <a:solidFill>
                  <a:srgbClr val="1D1D20"/>
                </a:solidFill>
                <a:latin typeface="Arial"/>
                <a:cs typeface="Arial"/>
              </a:rPr>
              <a:t> de</a:t>
            </a:r>
            <a:r>
              <a:rPr lang="fr" sz="1300" b="0" i="0" u="none" spc="-15" baseline="0" dirty="0">
                <a:solidFill>
                  <a:srgbClr val="1D1D20"/>
                </a:solidFill>
                <a:latin typeface="Arial"/>
                <a:cs typeface="Arial"/>
              </a:rPr>
              <a:t> créer</a:t>
            </a:r>
            <a:r>
              <a:rPr lang="fr" sz="1300" b="0" i="0" u="none" spc="-20" baseline="0" dirty="0">
                <a:solidFill>
                  <a:srgbClr val="1D1D20"/>
                </a:solidFill>
                <a:latin typeface="Arial"/>
                <a:cs typeface="Arial"/>
              </a:rPr>
              <a:t> et de partager</a:t>
            </a:r>
            <a:r>
              <a:rPr lang="fr" sz="1300" b="0" i="0" u="none" spc="-25" baseline="0" dirty="0">
                <a:solidFill>
                  <a:srgbClr val="1D1D20"/>
                </a:solidFill>
                <a:latin typeface="Arial"/>
                <a:cs typeface="Arial"/>
              </a:rPr>
              <a:t> des diagrammes</a:t>
            </a:r>
            <a:r>
              <a:rPr lang="fr" sz="1300" b="0" i="0" u="none" spc="40" baseline="0" dirty="0">
                <a:solidFill>
                  <a:srgbClr val="1D1D20"/>
                </a:solidFill>
                <a:latin typeface="Arial"/>
                <a:cs typeface="Arial"/>
              </a:rPr>
              <a:t> à partir</a:t>
            </a:r>
            <a:r>
              <a:rPr lang="fr" sz="1300" b="0" i="0" u="none" spc="-25" baseline="0" dirty="0">
                <a:solidFill>
                  <a:srgbClr val="1D1D20"/>
                </a:solidFill>
                <a:latin typeface="Arial"/>
                <a:cs typeface="Arial"/>
              </a:rPr>
              <a:t> de zéro, </a:t>
            </a:r>
            <a:r>
              <a:rPr lang="fr" sz="1300" b="0" i="0" u="none" spc="5" baseline="0" dirty="0">
                <a:solidFill>
                  <a:srgbClr val="1D1D20"/>
                </a:solidFill>
                <a:latin typeface="Arial"/>
                <a:cs typeface="Arial"/>
              </a:rPr>
              <a:t>offrant </a:t>
            </a:r>
            <a:r>
              <a:rPr lang="fr" sz="1300" b="0" i="0" u="none" spc="25" baseline="0" dirty="0">
                <a:solidFill>
                  <a:srgbClr val="1D1D20"/>
                </a:solidFill>
                <a:latin typeface="Arial"/>
                <a:cs typeface="Arial"/>
              </a:rPr>
              <a:t>ainsi une grande souplesse </a:t>
            </a:r>
            <a:r>
              <a:rPr lang="fr" sz="1300" b="0" i="0" u="none" spc="40" baseline="0" dirty="0">
                <a:solidFill>
                  <a:srgbClr val="1D1D20"/>
                </a:solidFill>
                <a:latin typeface="Arial"/>
                <a:cs typeface="Arial"/>
              </a:rPr>
              <a:t>pour </a:t>
            </a:r>
            <a:r>
              <a:rPr lang="fr" sz="1300" b="0" i="0" u="none" spc="-10" baseline="0" dirty="0">
                <a:solidFill>
                  <a:srgbClr val="1D1D20"/>
                </a:solidFill>
                <a:latin typeface="Arial"/>
                <a:cs typeface="Arial"/>
              </a:rPr>
              <a:t>l'esquisse </a:t>
            </a:r>
            <a:r>
              <a:rPr lang="fr" sz="1300" b="0" i="0" u="none" spc="-20" baseline="0" dirty="0">
                <a:solidFill>
                  <a:srgbClr val="1D1D20"/>
                </a:solidFill>
                <a:latin typeface="Arial"/>
                <a:cs typeface="Arial"/>
              </a:rPr>
              <a:t>et </a:t>
            </a:r>
            <a:r>
              <a:rPr lang="fr" sz="1300" b="0" i="0" u="none" spc="10" baseline="0" dirty="0">
                <a:solidFill>
                  <a:srgbClr val="1D1D20"/>
                </a:solidFill>
                <a:latin typeface="Arial"/>
                <a:cs typeface="Arial"/>
              </a:rPr>
              <a:t>le brainstorming </a:t>
            </a:r>
            <a:r>
              <a:rPr lang="fr" sz="1300" b="0" i="0" u="none" spc="-45" baseline="0" dirty="0">
                <a:solidFill>
                  <a:srgbClr val="1D1D20"/>
                </a:solidFill>
                <a:latin typeface="Arial"/>
                <a:cs typeface="Arial"/>
              </a:rPr>
              <a:t>d'idées.</a:t>
            </a:r>
            <a:r>
              <a:rPr lang="fr" sz="1300" b="0" i="0" u="none" spc="-110" baseline="0" dirty="0">
                <a:solidFill>
                  <a:srgbClr val="1D1D20"/>
                </a:solidFill>
                <a:latin typeface="Arial"/>
                <a:cs typeface="Arial"/>
              </a:rPr>
              <a:t> </a:t>
            </a:r>
            <a:r>
              <a:rPr lang="fr" sz="1300" b="0" i="0" u="none" spc="-60" baseline="0" dirty="0">
                <a:solidFill>
                  <a:srgbClr val="1D1D20"/>
                </a:solidFill>
                <a:latin typeface="Arial"/>
                <a:cs typeface="Arial"/>
              </a:rPr>
              <a:t>La</a:t>
            </a:r>
            <a:r>
              <a:rPr lang="fr" sz="1300" b="0" i="0" u="none" spc="35" baseline="0" dirty="0">
                <a:solidFill>
                  <a:srgbClr val="1D1D20"/>
                </a:solidFill>
                <a:latin typeface="Arial"/>
                <a:cs typeface="Arial"/>
              </a:rPr>
              <a:t> plateforme</a:t>
            </a:r>
            <a:r>
              <a:rPr lang="fr" sz="1300" b="0" i="0" u="none" baseline="0" dirty="0">
                <a:solidFill>
                  <a:srgbClr val="1D1D20"/>
                </a:solidFill>
                <a:latin typeface="Arial"/>
                <a:cs typeface="Arial"/>
              </a:rPr>
              <a:t> est</a:t>
            </a:r>
            <a:r>
              <a:rPr lang="fr" sz="1300" b="0" i="0" u="none" spc="25" baseline="0" dirty="0">
                <a:solidFill>
                  <a:srgbClr val="1D1D20"/>
                </a:solidFill>
                <a:latin typeface="Arial"/>
                <a:cs typeface="Arial"/>
              </a:rPr>
              <a:t> entièrement</a:t>
            </a:r>
            <a:r>
              <a:rPr lang="fr" sz="1300" b="0" i="0" u="none" spc="10" baseline="0" dirty="0">
                <a:solidFill>
                  <a:srgbClr val="1D1D20"/>
                </a:solidFill>
                <a:latin typeface="Arial"/>
                <a:cs typeface="Arial"/>
              </a:rPr>
              <a:t> basée</a:t>
            </a:r>
            <a:r>
              <a:rPr lang="fr" sz="1300" b="0" i="0" u="none" spc="-60" baseline="0" dirty="0">
                <a:solidFill>
                  <a:srgbClr val="1D1D20"/>
                </a:solidFill>
                <a:latin typeface="Arial"/>
                <a:cs typeface="Arial"/>
              </a:rPr>
              <a:t> sur un navigateur, </a:t>
            </a:r>
            <a:r>
              <a:rPr lang="fr" sz="1300" b="0" i="0" u="none" spc="5" baseline="0" dirty="0">
                <a:solidFill>
                  <a:srgbClr val="1D1D20"/>
                </a:solidFill>
                <a:latin typeface="Arial"/>
                <a:cs typeface="Arial"/>
              </a:rPr>
              <a:t>ce </a:t>
            </a:r>
            <a:r>
              <a:rPr lang="fr" sz="1300" b="0" i="0" u="none" spc="75" baseline="0" dirty="0">
                <a:solidFill>
                  <a:srgbClr val="1D1D20"/>
                </a:solidFill>
                <a:latin typeface="Arial"/>
                <a:cs typeface="Arial"/>
              </a:rPr>
              <a:t>qui</a:t>
            </a:r>
            <a:r>
              <a:rPr lang="fr" sz="1300" b="0" i="0" u="none" spc="-50" baseline="0" dirty="0">
                <a:solidFill>
                  <a:srgbClr val="1D1D20"/>
                </a:solidFill>
                <a:latin typeface="Arial"/>
                <a:cs typeface="Arial"/>
              </a:rPr>
              <a:t> permet</a:t>
            </a:r>
            <a:r>
              <a:rPr lang="fr" sz="1300" b="0" i="0" u="none" spc="25" baseline="0" dirty="0">
                <a:solidFill>
                  <a:srgbClr val="1D1D20"/>
                </a:solidFill>
                <a:latin typeface="Arial"/>
                <a:cs typeface="Arial"/>
              </a:rPr>
              <a:t> de créer</a:t>
            </a:r>
            <a:r>
              <a:rPr lang="fr" sz="1300" b="0" i="0" u="none" spc="-15" baseline="0" dirty="0">
                <a:solidFill>
                  <a:srgbClr val="1D1D20"/>
                </a:solidFill>
                <a:latin typeface="Arial"/>
                <a:cs typeface="Arial"/>
              </a:rPr>
              <a:t> facilement des visuels, </a:t>
            </a:r>
            <a:r>
              <a:rPr lang="fr" sz="1300" b="0" i="0" u="none" spc="25" baseline="0" dirty="0">
                <a:solidFill>
                  <a:srgbClr val="1D1D20"/>
                </a:solidFill>
                <a:latin typeface="Arial"/>
                <a:cs typeface="Arial"/>
              </a:rPr>
              <a:t>de</a:t>
            </a:r>
            <a:r>
              <a:rPr lang="fr" sz="1300" b="0" i="0" u="none" spc="-15" baseline="0" dirty="0">
                <a:solidFill>
                  <a:srgbClr val="1D1D20"/>
                </a:solidFill>
                <a:latin typeface="Arial"/>
                <a:cs typeface="Arial"/>
              </a:rPr>
              <a:t> démarrer </a:t>
            </a:r>
            <a:r>
              <a:rPr lang="fr" sz="1300" b="0" i="0" u="none" spc="-75" baseline="0" dirty="0">
                <a:solidFill>
                  <a:srgbClr val="1D1D20"/>
                </a:solidFill>
                <a:latin typeface="Arial"/>
                <a:cs typeface="Arial"/>
              </a:rPr>
              <a:t>rapidement </a:t>
            </a:r>
            <a:r>
              <a:rPr lang="fr" sz="1300" b="0" i="0" u="none" spc="10" baseline="0" dirty="0">
                <a:solidFill>
                  <a:srgbClr val="1D1D20"/>
                </a:solidFill>
                <a:latin typeface="Arial"/>
                <a:cs typeface="Arial"/>
              </a:rPr>
              <a:t>grâce </a:t>
            </a:r>
            <a:r>
              <a:rPr lang="fr" sz="1300" b="0" i="0" u="none" spc="25" baseline="0" dirty="0">
                <a:solidFill>
                  <a:srgbClr val="1D1D20"/>
                </a:solidFill>
                <a:latin typeface="Arial"/>
                <a:cs typeface="Arial"/>
              </a:rPr>
              <a:t>à </a:t>
            </a:r>
            <a:r>
              <a:rPr lang="fr" sz="1300" b="0" i="0" u="none" spc="50" baseline="0" dirty="0">
                <a:solidFill>
                  <a:srgbClr val="1D1D20"/>
                </a:solidFill>
                <a:latin typeface="Arial"/>
                <a:cs typeface="Arial"/>
              </a:rPr>
              <a:t>des </a:t>
            </a:r>
            <a:r>
              <a:rPr lang="fr" sz="1300" b="0" i="0" u="none" spc="-10" baseline="0" dirty="0">
                <a:solidFill>
                  <a:srgbClr val="1D1D20"/>
                </a:solidFill>
                <a:latin typeface="Arial"/>
                <a:cs typeface="Arial"/>
              </a:rPr>
              <a:t>modèles </a:t>
            </a:r>
            <a:r>
              <a:rPr lang="fr" sz="1300" b="0" i="0" u="none" spc="-40" baseline="0" dirty="0">
                <a:solidFill>
                  <a:srgbClr val="1D1D20"/>
                </a:solidFill>
                <a:latin typeface="Arial"/>
                <a:cs typeface="Arial"/>
              </a:rPr>
              <a:t>prêts à l'emploi</a:t>
            </a:r>
            <a:r>
              <a:rPr lang="fr" sz="1300" b="0" i="0" u="none" spc="-5" baseline="0" dirty="0">
                <a:solidFill>
                  <a:srgbClr val="1D1D20"/>
                </a:solidFill>
                <a:latin typeface="Arial"/>
                <a:cs typeface="Arial"/>
              </a:rPr>
              <a:t>, </a:t>
            </a:r>
            <a:r>
              <a:rPr lang="fr" sz="1300" b="0" i="0" u="none" spc="-20" baseline="0" dirty="0">
                <a:solidFill>
                  <a:srgbClr val="1D1D20"/>
                </a:solidFill>
                <a:latin typeface="Arial"/>
                <a:cs typeface="Arial"/>
              </a:rPr>
              <a:t>et</a:t>
            </a:r>
            <a:r>
              <a:rPr lang="fr" sz="1300" b="0" i="0" u="none" spc="25" baseline="0" dirty="0">
                <a:solidFill>
                  <a:srgbClr val="1D1D20"/>
                </a:solidFill>
                <a:latin typeface="Arial"/>
                <a:cs typeface="Arial"/>
              </a:rPr>
              <a:t> de</a:t>
            </a:r>
            <a:r>
              <a:rPr lang="fr" sz="1300" b="0" i="0" u="none" spc="-40" baseline="0" dirty="0">
                <a:solidFill>
                  <a:srgbClr val="1D1D20"/>
                </a:solidFill>
                <a:latin typeface="Arial"/>
                <a:cs typeface="Arial"/>
              </a:rPr>
              <a:t> glisser</a:t>
            </a:r>
            <a:r>
              <a:rPr lang="fr" sz="1300" b="0" i="0" u="none" spc="-20" baseline="0" dirty="0">
                <a:solidFill>
                  <a:srgbClr val="1D1D20"/>
                </a:solidFill>
                <a:latin typeface="Arial"/>
                <a:cs typeface="Arial"/>
              </a:rPr>
              <a:t>-</a:t>
            </a:r>
            <a:r>
              <a:rPr lang="fr" sz="1300" b="0" i="0" u="none" spc="-10" baseline="0" dirty="0">
                <a:solidFill>
                  <a:srgbClr val="1D1D20"/>
                </a:solidFill>
                <a:latin typeface="Arial"/>
                <a:cs typeface="Arial"/>
              </a:rPr>
              <a:t>déposer </a:t>
            </a:r>
            <a:r>
              <a:rPr lang="fr" sz="1300" b="0" i="0" u="none" spc="-40" baseline="0" dirty="0">
                <a:solidFill>
                  <a:srgbClr val="1D1D20"/>
                </a:solidFill>
                <a:latin typeface="Arial"/>
                <a:cs typeface="Arial"/>
              </a:rPr>
              <a:t>des formes</a:t>
            </a:r>
            <a:r>
              <a:rPr lang="fr" sz="1300" b="0" i="0" u="none" spc="25" baseline="0" dirty="0">
                <a:solidFill>
                  <a:srgbClr val="1D1D20"/>
                </a:solidFill>
                <a:latin typeface="Arial"/>
                <a:cs typeface="Arial"/>
              </a:rPr>
              <a:t> pour </a:t>
            </a:r>
            <a:r>
              <a:rPr lang="fr" sz="1300" b="0" i="0" u="none" spc="-10" baseline="0" dirty="0">
                <a:solidFill>
                  <a:srgbClr val="1D1D20"/>
                </a:solidFill>
                <a:latin typeface="Arial"/>
                <a:cs typeface="Arial"/>
              </a:rPr>
              <a:t>personnaliser</a:t>
            </a:r>
            <a:r>
              <a:rPr lang="fr" sz="1300" b="0" i="0" u="none" spc="10" baseline="0" dirty="0">
                <a:solidFill>
                  <a:srgbClr val="1D1D20"/>
                </a:solidFill>
                <a:latin typeface="Arial"/>
                <a:cs typeface="Arial"/>
              </a:rPr>
              <a:t> les</a:t>
            </a:r>
            <a:r>
              <a:rPr lang="fr" sz="1300" b="0" i="0" u="none" spc="-25" baseline="0" dirty="0">
                <a:solidFill>
                  <a:srgbClr val="1D1D20"/>
                </a:solidFill>
                <a:latin typeface="Arial"/>
                <a:cs typeface="Arial"/>
              </a:rPr>
              <a:t> diagrammes</a:t>
            </a:r>
            <a:r>
              <a:rPr lang="fr" sz="1300" b="0" i="0" u="none" spc="-29" baseline="0" dirty="0">
                <a:solidFill>
                  <a:srgbClr val="1D1D20"/>
                </a:solidFill>
                <a:latin typeface="Arial"/>
                <a:cs typeface="Arial"/>
              </a:rPr>
              <a:t> créés.</a:t>
            </a:r>
            <a:r>
              <a:rPr lang="fr" sz="1300" b="0" i="0" u="none" spc="40" baseline="0" dirty="0">
                <a:solidFill>
                  <a:srgbClr val="1D1D20"/>
                </a:solidFill>
                <a:latin typeface="Arial"/>
                <a:cs typeface="Arial"/>
              </a:rPr>
              <a:t> </a:t>
            </a:r>
            <a:r>
              <a:rPr lang="fr" sz="1300" b="0" i="0" u="none" spc="-60" baseline="0" dirty="0">
                <a:solidFill>
                  <a:srgbClr val="1D1D20"/>
                </a:solidFill>
                <a:latin typeface="Arial"/>
                <a:cs typeface="Arial"/>
              </a:rPr>
              <a:t>La</a:t>
            </a:r>
            <a:r>
              <a:rPr lang="fr" sz="1300" b="0" i="0" u="none" spc="35" baseline="0" dirty="0">
                <a:solidFill>
                  <a:srgbClr val="1D1D20"/>
                </a:solidFill>
                <a:latin typeface="Arial"/>
                <a:cs typeface="Arial"/>
              </a:rPr>
              <a:t> plateforme</a:t>
            </a:r>
            <a:r>
              <a:rPr lang="fr" sz="1300" b="0" i="0" u="none" spc="-29" baseline="0" dirty="0">
                <a:solidFill>
                  <a:srgbClr val="1D1D20"/>
                </a:solidFill>
                <a:latin typeface="Arial"/>
                <a:cs typeface="Arial"/>
              </a:rPr>
              <a:t> permet</a:t>
            </a:r>
            <a:r>
              <a:rPr lang="fr" sz="1300" b="0" i="0" u="none" spc="-15" baseline="0" dirty="0">
                <a:solidFill>
                  <a:srgbClr val="1D1D20"/>
                </a:solidFill>
                <a:latin typeface="Arial"/>
                <a:cs typeface="Arial"/>
              </a:rPr>
              <a:t> aux équipes</a:t>
            </a:r>
            <a:r>
              <a:rPr lang="fr" sz="1300" b="0" i="0" u="none" spc="25" baseline="0" dirty="0">
                <a:solidFill>
                  <a:srgbClr val="1D1D20"/>
                </a:solidFill>
                <a:latin typeface="Arial"/>
                <a:cs typeface="Arial"/>
              </a:rPr>
              <a:t> de</a:t>
            </a:r>
            <a:r>
              <a:rPr lang="fr" sz="1300" b="0" i="0" u="none" spc="20" baseline="0" dirty="0">
                <a:solidFill>
                  <a:srgbClr val="1D1D20"/>
                </a:solidFill>
                <a:latin typeface="Arial"/>
                <a:cs typeface="Arial"/>
              </a:rPr>
              <a:t> travailler</a:t>
            </a:r>
            <a:r>
              <a:rPr lang="fr" sz="1300" b="0" i="0" u="none" spc="-10" baseline="0" dirty="0">
                <a:solidFill>
                  <a:srgbClr val="1D1D20"/>
                </a:solidFill>
                <a:latin typeface="Arial"/>
                <a:cs typeface="Arial"/>
              </a:rPr>
              <a:t> de manière productive, </a:t>
            </a:r>
            <a:r>
              <a:rPr lang="fr" sz="1300" b="0" i="0" u="none" spc="40" baseline="0" dirty="0">
                <a:solidFill>
                  <a:srgbClr val="1D1D20"/>
                </a:solidFill>
                <a:latin typeface="Arial"/>
                <a:cs typeface="Arial"/>
              </a:rPr>
              <a:t>du </a:t>
            </a:r>
            <a:r>
              <a:rPr lang="fr" sz="1300" b="0" i="0" u="none" spc="10" baseline="0" dirty="0">
                <a:solidFill>
                  <a:srgbClr val="1D1D20"/>
                </a:solidFill>
                <a:latin typeface="Arial"/>
                <a:cs typeface="Arial"/>
              </a:rPr>
              <a:t>brainstorming </a:t>
            </a:r>
            <a:r>
              <a:rPr lang="fr" sz="1300" b="0" i="0" u="none" spc="50" baseline="0" dirty="0">
                <a:solidFill>
                  <a:srgbClr val="1D1D20"/>
                </a:solidFill>
                <a:latin typeface="Arial"/>
                <a:cs typeface="Arial"/>
              </a:rPr>
              <a:t>avec</a:t>
            </a:r>
            <a:r>
              <a:rPr lang="fr" sz="1300" b="0" i="0" u="none" spc="-5" baseline="0" dirty="0">
                <a:solidFill>
                  <a:srgbClr val="1D1D20"/>
                </a:solidFill>
                <a:latin typeface="Arial"/>
                <a:cs typeface="Arial"/>
              </a:rPr>
              <a:t> des graphiques </a:t>
            </a:r>
            <a:r>
              <a:rPr lang="fr" sz="1300" b="0" i="0" u="none" spc="25" baseline="0" dirty="0">
                <a:solidFill>
                  <a:srgbClr val="1D1D20"/>
                </a:solidFill>
                <a:latin typeface="Arial"/>
                <a:cs typeface="Arial"/>
              </a:rPr>
              <a:t>à </a:t>
            </a:r>
            <a:r>
              <a:rPr lang="fr" sz="1300" b="0" i="0" u="none" spc="15" baseline="0" dirty="0">
                <a:solidFill>
                  <a:srgbClr val="1D1D20"/>
                </a:solidFill>
                <a:latin typeface="Arial"/>
                <a:cs typeface="Arial"/>
              </a:rPr>
              <a:t>la planification </a:t>
            </a:r>
            <a:r>
              <a:rPr lang="fr" sz="1300" b="0" i="0" u="none" spc="-20" baseline="0" dirty="0">
                <a:solidFill>
                  <a:srgbClr val="1D1D20"/>
                </a:solidFill>
                <a:latin typeface="Arial"/>
                <a:cs typeface="Arial"/>
              </a:rPr>
              <a:t>et </a:t>
            </a:r>
            <a:r>
              <a:rPr lang="fr" sz="1300" b="0" i="0" u="none" spc="-10" baseline="0" dirty="0">
                <a:solidFill>
                  <a:srgbClr val="1D1D20"/>
                </a:solidFill>
                <a:latin typeface="Arial"/>
                <a:cs typeface="Arial"/>
              </a:rPr>
              <a:t>à la gestion </a:t>
            </a:r>
            <a:r>
              <a:rPr lang="fr" sz="1300" b="0" i="0" u="none" spc="-5" baseline="0" dirty="0">
                <a:solidFill>
                  <a:srgbClr val="1D1D20"/>
                </a:solidFill>
                <a:latin typeface="Arial"/>
                <a:cs typeface="Arial"/>
              </a:rPr>
              <a:t>de flux de travail agiles. </a:t>
            </a:r>
            <a:r>
              <a:rPr lang="fr" sz="1300" b="0" i="0" u="none" spc="-10" baseline="0" dirty="0">
                <a:solidFill>
                  <a:srgbClr val="1D1D20"/>
                </a:solidFill>
                <a:latin typeface="Arial"/>
                <a:cs typeface="Arial"/>
              </a:rPr>
              <a:t>Les PME</a:t>
            </a:r>
            <a:r>
              <a:rPr lang="fr" sz="1300" b="0" i="0" u="none" spc="-95" baseline="0" dirty="0">
                <a:solidFill>
                  <a:srgbClr val="1D1D20"/>
                </a:solidFill>
                <a:latin typeface="Arial"/>
                <a:cs typeface="Arial"/>
              </a:rPr>
              <a:t> du </a:t>
            </a:r>
            <a:r>
              <a:rPr lang="fr" sz="1300" b="0" i="0" u="none" spc="-29" baseline="0" dirty="0">
                <a:solidFill>
                  <a:srgbClr val="1D1D20"/>
                </a:solidFill>
                <a:latin typeface="Arial"/>
                <a:cs typeface="Arial"/>
              </a:rPr>
              <a:t>secteur du tourisme peuvent</a:t>
            </a:r>
            <a:r>
              <a:rPr lang="fr" sz="1300" b="0" i="0" u="none" spc="-40" baseline="0" dirty="0">
                <a:solidFill>
                  <a:srgbClr val="1D1D20"/>
                </a:solidFill>
                <a:latin typeface="Arial"/>
                <a:cs typeface="Arial"/>
              </a:rPr>
              <a:t> utiliser</a:t>
            </a:r>
            <a:r>
              <a:rPr lang="fr" sz="1300" b="0" i="0" u="none" spc="10" baseline="0" dirty="0">
                <a:solidFill>
                  <a:srgbClr val="1D1D20"/>
                </a:solidFill>
                <a:latin typeface="Arial"/>
                <a:cs typeface="Arial"/>
              </a:rPr>
              <a:t> la </a:t>
            </a:r>
            <a:r>
              <a:rPr lang="fr" sz="1300" b="0" i="0" u="none" spc="35" baseline="0" dirty="0">
                <a:solidFill>
                  <a:srgbClr val="1D1D20"/>
                </a:solidFill>
                <a:latin typeface="Arial"/>
                <a:cs typeface="Arial"/>
              </a:rPr>
              <a:t>plateforme </a:t>
            </a:r>
            <a:r>
              <a:rPr lang="fr" sz="1300" b="0" i="0" u="none" spc="40" baseline="0" dirty="0">
                <a:solidFill>
                  <a:srgbClr val="1D1D20"/>
                </a:solidFill>
                <a:latin typeface="Arial"/>
                <a:cs typeface="Arial"/>
              </a:rPr>
              <a:t>pour </a:t>
            </a:r>
            <a:r>
              <a:rPr lang="fr" sz="1300" b="0" i="0" u="none" baseline="0" dirty="0">
                <a:solidFill>
                  <a:srgbClr val="1D1D20"/>
                </a:solidFill>
                <a:latin typeface="Arial"/>
                <a:cs typeface="Arial"/>
              </a:rPr>
              <a:t>la planification</a:t>
            </a:r>
            <a:r>
              <a:rPr lang="fr" sz="1300" b="0" i="0" u="none" spc="5" baseline="0" dirty="0">
                <a:solidFill>
                  <a:srgbClr val="1D1D20"/>
                </a:solidFill>
                <a:latin typeface="Arial"/>
                <a:cs typeface="Arial"/>
              </a:rPr>
              <a:t> de projets, la création </a:t>
            </a:r>
            <a:r>
              <a:rPr lang="fr" sz="1300" b="0" i="0" u="none" spc="-25" baseline="0" dirty="0">
                <a:solidFill>
                  <a:srgbClr val="1D1D20"/>
                </a:solidFill>
                <a:latin typeface="Arial"/>
                <a:cs typeface="Arial"/>
              </a:rPr>
              <a:t>d'idées </a:t>
            </a:r>
            <a:r>
              <a:rPr lang="fr" sz="1300" b="0" i="0" u="none" spc="-40" baseline="0" dirty="0">
                <a:solidFill>
                  <a:srgbClr val="1D1D20"/>
                </a:solidFill>
                <a:latin typeface="Arial"/>
                <a:cs typeface="Arial"/>
              </a:rPr>
              <a:t>commerciales, </a:t>
            </a:r>
            <a:r>
              <a:rPr lang="fr" sz="1300" b="0" i="0" u="none" spc="-10" baseline="0" dirty="0">
                <a:solidFill>
                  <a:srgbClr val="1D1D20"/>
                </a:solidFill>
                <a:latin typeface="Arial"/>
                <a:cs typeface="Arial"/>
              </a:rPr>
              <a:t>la conception</a:t>
            </a:r>
            <a:r>
              <a:rPr lang="fr" sz="1300" b="0" i="0" u="none" baseline="0" dirty="0">
                <a:solidFill>
                  <a:srgbClr val="1D1D20"/>
                </a:solidFill>
                <a:latin typeface="Arial"/>
                <a:cs typeface="Arial"/>
              </a:rPr>
              <a:t> de stratégies </a:t>
            </a:r>
            <a:r>
              <a:rPr lang="fr" sz="1300" b="0" i="0" u="none" spc="-15" baseline="0" dirty="0">
                <a:solidFill>
                  <a:srgbClr val="1D1D20"/>
                </a:solidFill>
                <a:latin typeface="Arial"/>
                <a:cs typeface="Arial"/>
              </a:rPr>
              <a:t>de marché, </a:t>
            </a:r>
            <a:r>
              <a:rPr lang="fr" sz="1300" b="0" i="0" u="none" spc="-5" baseline="0" dirty="0">
                <a:solidFill>
                  <a:srgbClr val="1D1D20"/>
                </a:solidFill>
                <a:latin typeface="Arial"/>
                <a:cs typeface="Arial"/>
              </a:rPr>
              <a:t>le diagramme </a:t>
            </a:r>
            <a:r>
              <a:rPr lang="fr" sz="1300" b="0" i="0" u="none" spc="-10" baseline="0" dirty="0">
                <a:solidFill>
                  <a:srgbClr val="1D1D20"/>
                </a:solidFill>
                <a:latin typeface="Arial"/>
                <a:cs typeface="Arial"/>
              </a:rPr>
              <a:t>de réseaux </a:t>
            </a:r>
            <a:r>
              <a:rPr lang="fr" sz="1300" b="0" i="0" u="none" spc="5" baseline="0" dirty="0">
                <a:solidFill>
                  <a:srgbClr val="1D1D20"/>
                </a:solidFill>
                <a:latin typeface="Arial"/>
                <a:cs typeface="Arial"/>
              </a:rPr>
              <a:t>de collaboration </a:t>
            </a:r>
            <a:r>
              <a:rPr lang="fr" sz="1300" b="0" i="0" u="none" spc="20" baseline="0" dirty="0">
                <a:solidFill>
                  <a:srgbClr val="1D1D20"/>
                </a:solidFill>
                <a:latin typeface="Arial"/>
                <a:cs typeface="Arial"/>
              </a:rPr>
              <a:t>ou</a:t>
            </a:r>
            <a:r>
              <a:rPr lang="fr" sz="1300" b="0" i="0" u="none" spc="5" baseline="0" dirty="0">
                <a:solidFill>
                  <a:srgbClr val="1D1D20"/>
                </a:solidFill>
                <a:latin typeface="Arial"/>
                <a:cs typeface="Arial"/>
              </a:rPr>
              <a:t> la visualisation</a:t>
            </a:r>
            <a:r>
              <a:rPr lang="fr" sz="1300" b="0" i="0" u="none" spc="10" baseline="0" dirty="0">
                <a:solidFill>
                  <a:srgbClr val="1D1D20"/>
                </a:solidFill>
                <a:latin typeface="Arial"/>
                <a:cs typeface="Arial"/>
              </a:rPr>
              <a:t> des</a:t>
            </a:r>
            <a:r>
              <a:rPr lang="fr" sz="1300" b="0" i="0" u="none" spc="5" baseline="0" dirty="0">
                <a:solidFill>
                  <a:srgbClr val="1D1D20"/>
                </a:solidFill>
                <a:latin typeface="Arial"/>
                <a:cs typeface="Arial"/>
              </a:rPr>
              <a:t> interconnexions</a:t>
            </a:r>
            <a:r>
              <a:rPr lang="fr" sz="1300" b="0" i="0" u="none" spc="-10" baseline="0" dirty="0">
                <a:solidFill>
                  <a:srgbClr val="1D1D20"/>
                </a:solidFill>
                <a:latin typeface="Arial"/>
                <a:cs typeface="Arial"/>
              </a:rPr>
              <a:t> entre </a:t>
            </a:r>
            <a:r>
              <a:rPr lang="fr" sz="1300" b="0" i="0" u="none" spc="-15" baseline="0" dirty="0">
                <a:solidFill>
                  <a:srgbClr val="1D1D20"/>
                </a:solidFill>
                <a:latin typeface="Arial"/>
                <a:cs typeface="Arial"/>
              </a:rPr>
              <a:t>les institutions </a:t>
            </a:r>
            <a:r>
              <a:rPr lang="fr" sz="1300" b="0" i="0" u="none" spc="-20" baseline="0" dirty="0">
                <a:solidFill>
                  <a:srgbClr val="1D1D20"/>
                </a:solidFill>
                <a:latin typeface="Arial"/>
                <a:cs typeface="Arial"/>
              </a:rPr>
              <a:t>mondiales </a:t>
            </a:r>
            <a:r>
              <a:rPr lang="fr" sz="1300" b="0" i="0" u="none" spc="-10" baseline="0" dirty="0">
                <a:solidFill>
                  <a:srgbClr val="1D1D20"/>
                </a:solidFill>
                <a:latin typeface="Arial"/>
                <a:cs typeface="Arial"/>
              </a:rPr>
              <a:t> et </a:t>
            </a:r>
            <a:r>
              <a:rPr lang="fr" sz="1300" b="0" i="0" u="none" spc="25" baseline="0" dirty="0">
                <a:solidFill>
                  <a:srgbClr val="1D1D20"/>
                </a:solidFill>
                <a:latin typeface="Arial"/>
                <a:cs typeface="Arial"/>
              </a:rPr>
              <a:t>locales, </a:t>
            </a:r>
            <a:r>
              <a:rPr lang="fr" sz="1300" b="0" i="0" u="none" spc="-20" baseline="0" dirty="0">
                <a:solidFill>
                  <a:srgbClr val="1D1D20"/>
                </a:solidFill>
                <a:latin typeface="Arial"/>
                <a:cs typeface="Arial"/>
              </a:rPr>
              <a:t>les parties prenantes et </a:t>
            </a:r>
            <a:r>
              <a:rPr lang="fr" sz="1300" b="0" i="0" u="none" spc="-25" baseline="0" dirty="0">
                <a:solidFill>
                  <a:srgbClr val="1D1D20"/>
                </a:solidFill>
                <a:latin typeface="Arial"/>
                <a:cs typeface="Arial"/>
              </a:rPr>
              <a:t>les ressources.</a:t>
            </a:r>
            <a:endParaRPr lang="fr" sz="1300" dirty="0">
              <a:latin typeface="Arial"/>
              <a:cs typeface="Arial"/>
            </a:endParaRPr>
          </a:p>
        </p:txBody>
      </p:sp>
      <p:pic>
        <p:nvPicPr>
          <p:cNvPr id="8" name="object 8"/>
          <p:cNvPicPr/>
          <p:nvPr/>
        </p:nvPicPr>
        <p:blipFill>
          <a:blip r:embed="rId4" cstate="hqprint">
            <a:extLst>
              <a:ext uri="{28A0092B-C50C-407E-A947-70E740481C1C}">
                <a14:useLocalDpi xmlns:a14="http://schemas.microsoft.com/office/drawing/2010/main"/>
              </a:ext>
            </a:extLst>
          </a:blip>
          <a:stretch>
            <a:fillRect/>
          </a:stretch>
        </p:blipFill>
        <p:spPr>
          <a:xfrm>
            <a:off x="466665" y="6057690"/>
            <a:ext cx="3424034" cy="2354256"/>
          </a:xfrm>
          <a:prstGeom prst="rect">
            <a:avLst/>
          </a:prstGeom>
        </p:spPr>
      </p:pic>
      <p:pic>
        <p:nvPicPr>
          <p:cNvPr id="9" name="object 9"/>
          <p:cNvPicPr/>
          <p:nvPr/>
        </p:nvPicPr>
        <p:blipFill>
          <a:blip r:embed="rId5" cstate="hqprint">
            <a:extLst>
              <a:ext uri="{28A0092B-C50C-407E-A947-70E740481C1C}">
                <a14:useLocalDpi xmlns:a14="http://schemas.microsoft.com/office/drawing/2010/main"/>
              </a:ext>
            </a:extLst>
          </a:blip>
          <a:stretch>
            <a:fillRect/>
          </a:stretch>
        </p:blipFill>
        <p:spPr>
          <a:xfrm>
            <a:off x="4189143" y="6189986"/>
            <a:ext cx="2776851" cy="2110688"/>
          </a:xfrm>
          <a:prstGeom prst="rect">
            <a:avLst/>
          </a:prstGeom>
        </p:spPr>
      </p:pic>
      <p:sp>
        <p:nvSpPr>
          <p:cNvPr id="10" name="object 10"/>
          <p:cNvSpPr txBox="1"/>
          <p:nvPr/>
        </p:nvSpPr>
        <p:spPr>
          <a:xfrm>
            <a:off x="644524" y="8521726"/>
            <a:ext cx="2552065" cy="174535"/>
          </a:xfrm>
          <a:prstGeom prst="rect">
            <a:avLst/>
          </a:prstGeom>
        </p:spPr>
        <p:txBody>
          <a:bodyPr vert="horz" wrap="square" lIns="0" tIns="12700" rIns="0" bIns="0" rtlCol="0">
            <a:spAutoFit/>
          </a:bodyPr>
          <a:lstStyle/>
          <a:p>
            <a:pPr marL="12700" rtl="0">
              <a:spcBef>
                <a:spcPts val="100"/>
              </a:spcBef>
            </a:pPr>
            <a:r>
              <a:rPr lang="fr" sz="1051" b="0" i="0" u="none" spc="-25" baseline="0">
                <a:solidFill>
                  <a:srgbClr val="17A29A"/>
                </a:solidFill>
                <a:latin typeface="Microsoft Sans Serif"/>
                <a:cs typeface="Microsoft Sans Serif"/>
              </a:rPr>
              <a:t>Image </a:t>
            </a:r>
            <a:r>
              <a:rPr lang="fr" sz="1051" b="0" i="0" u="none" spc="-45" baseline="0">
                <a:solidFill>
                  <a:srgbClr val="17A29A"/>
                </a:solidFill>
                <a:latin typeface="Microsoft Sans Serif"/>
                <a:cs typeface="Microsoft Sans Serif"/>
              </a:rPr>
              <a:t>28.</a:t>
            </a:r>
            <a:r>
              <a:rPr lang="fr" sz="1051" b="0" i="0" u="none" spc="-29" baseline="0">
                <a:solidFill>
                  <a:srgbClr val="17A29A"/>
                </a:solidFill>
                <a:latin typeface="Microsoft Sans Serif"/>
                <a:cs typeface="Microsoft Sans Serif"/>
              </a:rPr>
              <a:t> Exemples </a:t>
            </a:r>
            <a:r>
              <a:rPr lang="fr" sz="1051" b="0" i="0" u="none" spc="-45" baseline="0">
                <a:solidFill>
                  <a:srgbClr val="17A29A"/>
                </a:solidFill>
                <a:latin typeface="Microsoft Sans Serif"/>
                <a:cs typeface="Microsoft Sans Serif"/>
              </a:rPr>
              <a:t>de graphiques</a:t>
            </a:r>
            <a:r>
              <a:rPr lang="fr" sz="1051" b="0" i="0" u="none" spc="-10" baseline="0">
                <a:solidFill>
                  <a:srgbClr val="17A29A"/>
                </a:solidFill>
                <a:latin typeface="Microsoft Sans Serif"/>
                <a:cs typeface="Microsoft Sans Serif"/>
              </a:rPr>
              <a:t> (Lucidchart, 2022).</a:t>
            </a:r>
            <a:endParaRPr lang="fr" sz="1051">
              <a:latin typeface="Microsoft Sans Serif"/>
              <a:cs typeface="Microsoft Sans Serif"/>
            </a:endParaRPr>
          </a:p>
        </p:txBody>
      </p:sp>
      <p:sp>
        <p:nvSpPr>
          <p:cNvPr id="12" name="Slide Number Placeholder 11">
            <a:extLst>
              <a:ext uri="{FF2B5EF4-FFF2-40B4-BE49-F238E27FC236}">
                <a16:creationId xmlns:a16="http://schemas.microsoft.com/office/drawing/2014/main" id="{76E4D454-9AB5-024B-AB28-9CCA347EC7A9}"/>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41</a:t>
            </a:fld>
            <a:endParaRPr lang="fr" spc="10"/>
          </a:p>
        </p:txBody>
      </p:sp>
      <p:pic>
        <p:nvPicPr>
          <p:cNvPr id="11" name="Picture 2" descr="European Youth Roots">
            <a:extLst>
              <a:ext uri="{FF2B5EF4-FFF2-40B4-BE49-F238E27FC236}">
                <a16:creationId xmlns:a16="http://schemas.microsoft.com/office/drawing/2014/main" id="{D461BE84-8FC9-DD4D-8C11-4225A969775E}"/>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457949" y="9486923"/>
            <a:ext cx="695325" cy="457199"/>
          </a:xfrm>
          <a:prstGeom prst="rect">
            <a:avLst/>
          </a:prstGeom>
        </p:spPr>
      </p:pic>
      <p:sp>
        <p:nvSpPr>
          <p:cNvPr id="3" name="object 3"/>
          <p:cNvSpPr txBox="1"/>
          <p:nvPr/>
        </p:nvSpPr>
        <p:spPr>
          <a:xfrm>
            <a:off x="596901" y="8312176"/>
            <a:ext cx="2390140" cy="174535"/>
          </a:xfrm>
          <a:prstGeom prst="rect">
            <a:avLst/>
          </a:prstGeom>
        </p:spPr>
        <p:txBody>
          <a:bodyPr vert="horz" wrap="square" lIns="0" tIns="12700" rIns="0" bIns="0" rtlCol="0">
            <a:spAutoFit/>
          </a:bodyPr>
          <a:lstStyle/>
          <a:p>
            <a:pPr marL="12700" rtl="0">
              <a:spcBef>
                <a:spcPts val="100"/>
              </a:spcBef>
            </a:pPr>
            <a:r>
              <a:rPr lang="fr" sz="1051" b="0" i="0" u="none" spc="-25" baseline="0">
                <a:solidFill>
                  <a:srgbClr val="17A29A"/>
                </a:solidFill>
                <a:latin typeface="Microsoft Sans Serif"/>
                <a:cs typeface="Microsoft Sans Serif"/>
              </a:rPr>
              <a:t>Image </a:t>
            </a:r>
            <a:r>
              <a:rPr lang="fr" sz="1051" b="0" i="0" u="none" spc="-20" baseline="0">
                <a:solidFill>
                  <a:srgbClr val="17A29A"/>
                </a:solidFill>
                <a:latin typeface="Microsoft Sans Serif"/>
                <a:cs typeface="Microsoft Sans Serif"/>
              </a:rPr>
              <a:t>30.</a:t>
            </a:r>
            <a:r>
              <a:rPr lang="fr" sz="1051" b="0" i="0" u="none" spc="-40" baseline="0">
                <a:solidFill>
                  <a:srgbClr val="17A29A"/>
                </a:solidFill>
                <a:latin typeface="Microsoft Sans Serif"/>
                <a:cs typeface="Microsoft Sans Serif"/>
              </a:rPr>
              <a:t> </a:t>
            </a:r>
            <a:r>
              <a:rPr lang="fr" sz="1051" b="0" i="0" u="none" spc="-50" baseline="0">
                <a:solidFill>
                  <a:srgbClr val="17A29A"/>
                </a:solidFill>
                <a:latin typeface="Microsoft Sans Serif"/>
                <a:cs typeface="Microsoft Sans Serif"/>
              </a:rPr>
              <a:t>Tableau</a:t>
            </a:r>
            <a:r>
              <a:rPr lang="fr" sz="1051" b="0" i="0" u="none" baseline="0">
                <a:solidFill>
                  <a:srgbClr val="17A29A"/>
                </a:solidFill>
                <a:latin typeface="Microsoft Sans Serif"/>
                <a:cs typeface="Microsoft Sans Serif"/>
              </a:rPr>
              <a:t> de bord (MailChimp, </a:t>
            </a:r>
            <a:r>
              <a:rPr lang="fr" sz="1051" b="0" i="0" u="none" spc="-10" baseline="0">
                <a:solidFill>
                  <a:srgbClr val="17A29A"/>
                </a:solidFill>
                <a:latin typeface="Microsoft Sans Serif"/>
                <a:cs typeface="Microsoft Sans Serif"/>
              </a:rPr>
              <a:t>2022).</a:t>
            </a:r>
            <a:endParaRPr lang="fr" sz="1051">
              <a:latin typeface="Microsoft Sans Serif"/>
              <a:cs typeface="Microsoft Sans Serif"/>
            </a:endParaRPr>
          </a:p>
        </p:txBody>
      </p:sp>
      <p:pic>
        <p:nvPicPr>
          <p:cNvPr id="4" name="object 4"/>
          <p:cNvPicPr/>
          <p:nvPr/>
        </p:nvPicPr>
        <p:blipFill>
          <a:blip r:embed="rId3" cstate="print"/>
          <a:stretch>
            <a:fillRect/>
          </a:stretch>
        </p:blipFill>
        <p:spPr>
          <a:xfrm>
            <a:off x="449814" y="4876823"/>
            <a:ext cx="6465335" cy="3124199"/>
          </a:xfrm>
          <a:prstGeom prst="rect">
            <a:avLst/>
          </a:prstGeom>
        </p:spPr>
      </p:pic>
      <p:grpSp>
        <p:nvGrpSpPr>
          <p:cNvPr id="5" name="object 5"/>
          <p:cNvGrpSpPr/>
          <p:nvPr/>
        </p:nvGrpSpPr>
        <p:grpSpPr>
          <a:xfrm>
            <a:off x="-69850" y="1425200"/>
            <a:ext cx="2482850" cy="1681413"/>
            <a:chOff x="0" y="1447823"/>
            <a:chExt cx="2552700" cy="1952625"/>
          </a:xfrm>
        </p:grpSpPr>
        <p:pic>
          <p:nvPicPr>
            <p:cNvPr id="6" name="object 6"/>
            <p:cNvPicPr/>
            <p:nvPr/>
          </p:nvPicPr>
          <p:blipFill>
            <a:blip r:embed="rId4" cstate="print"/>
            <a:stretch>
              <a:fillRect/>
            </a:stretch>
          </p:blipFill>
          <p:spPr>
            <a:xfrm>
              <a:off x="609599" y="1447823"/>
              <a:ext cx="1943099" cy="1952624"/>
            </a:xfrm>
            <a:prstGeom prst="rect">
              <a:avLst/>
            </a:prstGeom>
          </p:spPr>
        </p:pic>
        <p:sp>
          <p:nvSpPr>
            <p:cNvPr id="7" name="object 7"/>
            <p:cNvSpPr/>
            <p:nvPr/>
          </p:nvSpPr>
          <p:spPr>
            <a:xfrm>
              <a:off x="0" y="2952774"/>
              <a:ext cx="2552700" cy="285750"/>
            </a:xfrm>
            <a:custGeom>
              <a:avLst/>
              <a:gdLst/>
              <a:ahLst/>
              <a:cxnLst/>
              <a:rect l="l" t="t" r="r" b="b"/>
              <a:pathLst>
                <a:path w="2552700" h="285750">
                  <a:moveTo>
                    <a:pt x="0" y="285749"/>
                  </a:moveTo>
                  <a:lnTo>
                    <a:pt x="0" y="0"/>
                  </a:lnTo>
                  <a:lnTo>
                    <a:pt x="2552699" y="0"/>
                  </a:lnTo>
                  <a:lnTo>
                    <a:pt x="2552699" y="285749"/>
                  </a:lnTo>
                  <a:lnTo>
                    <a:pt x="0" y="285749"/>
                  </a:lnTo>
                  <a:close/>
                </a:path>
              </a:pathLst>
            </a:custGeom>
            <a:solidFill>
              <a:srgbClr val="FFFFFF"/>
            </a:solidFill>
          </p:spPr>
          <p:txBody>
            <a:bodyPr wrap="square" lIns="0" tIns="0" rIns="0" bIns="0" rtlCol="0"/>
            <a:lstStyle/>
            <a:p>
              <a:endParaRPr/>
            </a:p>
          </p:txBody>
        </p:sp>
      </p:grpSp>
      <p:sp>
        <p:nvSpPr>
          <p:cNvPr id="8" name="object 8"/>
          <p:cNvSpPr txBox="1"/>
          <p:nvPr/>
        </p:nvSpPr>
        <p:spPr>
          <a:xfrm>
            <a:off x="449814" y="2723215"/>
            <a:ext cx="6849109" cy="2153923"/>
          </a:xfrm>
          <a:prstGeom prst="rect">
            <a:avLst/>
          </a:prstGeom>
        </p:spPr>
        <p:txBody>
          <a:bodyPr vert="horz" wrap="square" lIns="0" tIns="12700" rIns="0" bIns="0" rtlCol="0">
            <a:spAutoFit/>
          </a:bodyPr>
          <a:lstStyle/>
          <a:p>
            <a:pPr marL="31117" algn="just" rtl="0">
              <a:lnSpc>
                <a:spcPts val="2000"/>
              </a:lnSpc>
              <a:spcBef>
                <a:spcPts val="100"/>
              </a:spcBef>
            </a:pPr>
            <a:r>
              <a:rPr lang="fr" sz="1051" b="0" i="0" u="none" baseline="0" dirty="0">
                <a:solidFill>
                  <a:srgbClr val="17A29A"/>
                </a:solidFill>
                <a:latin typeface="Microsoft Sans Serif"/>
                <a:cs typeface="Microsoft Sans Serif"/>
              </a:rPr>
              <a:t>Image 29. Logo (MailChimp, 2022)</a:t>
            </a:r>
            <a:endParaRPr lang="fr" sz="1051" dirty="0">
              <a:latin typeface="Microsoft Sans Serif"/>
              <a:cs typeface="Microsoft Sans Serif"/>
            </a:endParaRPr>
          </a:p>
          <a:p>
            <a:pPr marL="12700" marR="5081" algn="just" rtl="0">
              <a:lnSpc>
                <a:spcPts val="2000"/>
              </a:lnSpc>
              <a:spcBef>
                <a:spcPts val="875"/>
              </a:spcBef>
            </a:pPr>
            <a:r>
              <a:rPr lang="fr" sz="1300" b="0" i="0" u="none" baseline="0" dirty="0">
                <a:solidFill>
                  <a:srgbClr val="1D1D20"/>
                </a:solidFill>
                <a:latin typeface="Arial"/>
                <a:cs typeface="Arial"/>
              </a:rPr>
              <a:t>MailChimp est le principal outil de gestion du marketing par courriel, avec plus de 13 millions d'utilisateurs professionnels. Il contient des modèles faciles à modifier et à personnaliser pour le marketing par courriel, permet aux utilisateurs de gérer une liste de courriels, de communiquer et d'envoyer régulièrement des courriels, et de surveiller l'engagement, le tout dans une interface simple et conviviale. Une version gratuite de MailChimp est disponible si les entreprises prévoient d'envoyer moins de 10 000 e-mails par mois et moins de 2 000 par jour.</a:t>
            </a:r>
            <a:endParaRPr lang="fr" sz="1300" dirty="0">
              <a:latin typeface="Arial"/>
              <a:cs typeface="Arial"/>
            </a:endParaRPr>
          </a:p>
        </p:txBody>
      </p:sp>
      <p:sp>
        <p:nvSpPr>
          <p:cNvPr id="9" name="object 9"/>
          <p:cNvSpPr txBox="1"/>
          <p:nvPr/>
        </p:nvSpPr>
        <p:spPr>
          <a:xfrm>
            <a:off x="2997199" y="1609317"/>
            <a:ext cx="2482850" cy="879151"/>
          </a:xfrm>
          <a:prstGeom prst="rect">
            <a:avLst/>
          </a:prstGeom>
        </p:spPr>
        <p:txBody>
          <a:bodyPr vert="horz" wrap="square" lIns="0" tIns="15875" rIns="0" bIns="0" rtlCol="0">
            <a:spAutoFit/>
          </a:bodyPr>
          <a:lstStyle/>
          <a:p>
            <a:pPr marL="12700" rtl="0">
              <a:lnSpc>
                <a:spcPct val="150000"/>
              </a:lnSpc>
              <a:spcBef>
                <a:spcPts val="125"/>
              </a:spcBef>
            </a:pPr>
            <a:r>
              <a:rPr lang="fr" sz="1300" b="0" i="0" u="none" baseline="0">
                <a:solidFill>
                  <a:srgbClr val="17A29A"/>
                </a:solidFill>
                <a:latin typeface="Arial"/>
                <a:cs typeface="Arial"/>
              </a:rPr>
              <a:t>Le type d'outil :</a:t>
            </a:r>
            <a:r>
              <a:rPr lang="fr" sz="1300" b="0" i="0" u="none" spc="-40" baseline="0">
                <a:solidFill>
                  <a:srgbClr val="17A29A"/>
                </a:solidFill>
                <a:latin typeface="Arial"/>
                <a:cs typeface="Arial"/>
              </a:rPr>
              <a:t> </a:t>
            </a:r>
            <a:r>
              <a:rPr lang="fr" sz="1300" b="0" i="0" u="none" spc="-29" baseline="0">
                <a:solidFill>
                  <a:srgbClr val="1D1D20"/>
                </a:solidFill>
                <a:latin typeface="Arial"/>
                <a:cs typeface="Arial"/>
              </a:rPr>
              <a:t>E-</a:t>
            </a:r>
            <a:r>
              <a:rPr lang="fr" sz="1300" b="0" i="0" u="none" spc="-20" baseline="0">
                <a:solidFill>
                  <a:srgbClr val="1D1D20"/>
                </a:solidFill>
                <a:latin typeface="Arial"/>
                <a:cs typeface="Arial"/>
              </a:rPr>
              <a:t>mails</a:t>
            </a:r>
            <a:endParaRPr sz="1300" dirty="0">
              <a:latin typeface="Arial"/>
              <a:cs typeface="Arial"/>
            </a:endParaRPr>
          </a:p>
          <a:p>
            <a:pPr marL="12700" marR="5081" indent="9525" rtl="0">
              <a:lnSpc>
                <a:spcPct val="150000"/>
              </a:lnSpc>
              <a:spcBef>
                <a:spcPts val="10"/>
              </a:spcBef>
            </a:pPr>
            <a:r>
              <a:rPr lang="fr" sz="1300" b="0" i="0" u="none" baseline="0">
                <a:solidFill>
                  <a:srgbClr val="17A29A"/>
                </a:solidFill>
                <a:latin typeface="Arial"/>
                <a:cs typeface="Arial"/>
              </a:rPr>
              <a:t>Utile pour :</a:t>
            </a:r>
            <a:r>
              <a:rPr lang="fr" sz="1300" b="0" i="0" u="none" spc="20" baseline="0">
                <a:solidFill>
                  <a:srgbClr val="17A29A"/>
                </a:solidFill>
                <a:latin typeface="Arial"/>
                <a:cs typeface="Arial"/>
              </a:rPr>
              <a:t> </a:t>
            </a:r>
            <a:r>
              <a:rPr lang="fr" sz="1300" b="0" i="0" u="none" spc="-10" baseline="0">
                <a:solidFill>
                  <a:srgbClr val="1D1D20"/>
                </a:solidFill>
                <a:latin typeface="Arial"/>
                <a:cs typeface="Arial"/>
              </a:rPr>
              <a:t>Site web marketing, </a:t>
            </a:r>
            <a:r>
              <a:rPr lang="fr" sz="1300" b="0" i="0" u="none" spc="-10" baseline="0">
                <a:solidFill>
                  <a:srgbClr val="17A29A"/>
                </a:solidFill>
                <a:latin typeface="Arial"/>
                <a:cs typeface="Arial"/>
              </a:rPr>
              <a:t>mise en réseau : </a:t>
            </a:r>
            <a:r>
              <a:rPr lang="fr" sz="1300" b="0" i="0" u="none" spc="-90" baseline="0">
                <a:solidFill>
                  <a:srgbClr val="17A29A"/>
                </a:solidFill>
                <a:latin typeface="Arial"/>
                <a:cs typeface="Arial"/>
              </a:rPr>
              <a:t> </a:t>
            </a:r>
            <a:r>
              <a:rPr lang="fr" sz="1300" b="0" i="0" u="none" spc="-10" baseline="0">
                <a:solidFill>
                  <a:schemeClr val="tx1"/>
                </a:solidFill>
                <a:latin typeface="Arial"/>
                <a:cs typeface="Arial"/>
                <a:hlinkClick r:id="rId5">
                  <a:extLst>
                    <a:ext uri="{A12FA001-AC4F-418D-AE19-62706E023703}">
                      <ahyp:hlinkClr xmlns:ahyp="http://schemas.microsoft.com/office/drawing/2018/hyperlinkcolor" val="tx"/>
                    </a:ext>
                  </a:extLst>
                </a:hlinkClick>
              </a:rPr>
              <a:t>https://mailchimp.com</a:t>
            </a:r>
            <a:endParaRPr lang="fr" sz="1300" dirty="0">
              <a:solidFill>
                <a:schemeClr val="tx1"/>
              </a:solidFill>
              <a:latin typeface="Arial"/>
              <a:cs typeface="Arial"/>
            </a:endParaRPr>
          </a:p>
        </p:txBody>
      </p:sp>
      <p:sp>
        <p:nvSpPr>
          <p:cNvPr id="10" name="object 10"/>
          <p:cNvSpPr txBox="1">
            <a:spLocks noGrp="1"/>
          </p:cNvSpPr>
          <p:nvPr>
            <p:ph type="title"/>
          </p:nvPr>
        </p:nvSpPr>
        <p:spPr>
          <a:xfrm>
            <a:off x="492125" y="1016024"/>
            <a:ext cx="1625600" cy="359073"/>
          </a:xfrm>
          <a:prstGeom prst="rect">
            <a:avLst/>
          </a:prstGeom>
        </p:spPr>
        <p:txBody>
          <a:bodyPr vert="horz" wrap="square" lIns="0" tIns="12700" rIns="0" bIns="0" rtlCol="0">
            <a:spAutoFit/>
          </a:bodyPr>
          <a:lstStyle/>
          <a:p>
            <a:pPr marL="12700" algn="l" rtl="0">
              <a:spcBef>
                <a:spcPts val="100"/>
              </a:spcBef>
            </a:pPr>
            <a:r>
              <a:rPr lang="fr" sz="2250" b="0" i="0" u="none" spc="-25" baseline="0"/>
              <a:t>MailChimp</a:t>
            </a:r>
            <a:endParaRPr lang="fr" sz="2250"/>
          </a:p>
        </p:txBody>
      </p:sp>
      <p:sp>
        <p:nvSpPr>
          <p:cNvPr id="13" name="Slide Number Placeholder 12">
            <a:extLst>
              <a:ext uri="{FF2B5EF4-FFF2-40B4-BE49-F238E27FC236}">
                <a16:creationId xmlns:a16="http://schemas.microsoft.com/office/drawing/2014/main" id="{6B6ACA52-D97A-1D47-85B4-3829A4CC47C2}"/>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42</a:t>
            </a:fld>
            <a:endParaRPr lang="fr" spc="10"/>
          </a:p>
        </p:txBody>
      </p:sp>
      <p:pic>
        <p:nvPicPr>
          <p:cNvPr id="12" name="Picture 2" descr="European Youth Roots">
            <a:extLst>
              <a:ext uri="{FF2B5EF4-FFF2-40B4-BE49-F238E27FC236}">
                <a16:creationId xmlns:a16="http://schemas.microsoft.com/office/drawing/2014/main" id="{2F1BE13F-0536-1544-85ED-23BB4FD52A1E}"/>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63551" y="678268"/>
            <a:ext cx="6849108" cy="2769604"/>
          </a:xfrm>
          <a:prstGeom prst="rect">
            <a:avLst/>
          </a:prstGeom>
        </p:spPr>
        <p:txBody>
          <a:bodyPr vert="horz" wrap="square" lIns="0" tIns="12065" rIns="0" bIns="0" rtlCol="0">
            <a:spAutoFit/>
          </a:bodyPr>
          <a:lstStyle/>
          <a:p>
            <a:pPr marL="12700" marR="5081" algn="just" rtl="0">
              <a:lnSpc>
                <a:spcPct val="153800"/>
              </a:lnSpc>
              <a:spcBef>
                <a:spcPts val="95"/>
              </a:spcBef>
            </a:pPr>
            <a:r>
              <a:rPr lang="fr" sz="1300" b="0" i="0" u="none" baseline="0" dirty="0">
                <a:solidFill>
                  <a:srgbClr val="1D1D20"/>
                </a:solidFill>
                <a:latin typeface="Arial"/>
                <a:cs typeface="Arial"/>
              </a:rPr>
              <a:t>Vous pouvez importer tous vos contacts dans MailChimp et les gérer depuis l'interface. </a:t>
            </a:r>
            <a:r>
              <a:rPr lang="fr" sz="1300" b="0" i="0" u="none" baseline="0" dirty="0">
                <a:solidFill>
                  <a:srgbClr val="000000"/>
                </a:solidFill>
                <a:latin typeface="Arial" panose="020B0604020202020204" pitchFamily="34" charset="0"/>
                <a:cs typeface="Arial" panose="020B0604020202020204" pitchFamily="34" charset="0"/>
              </a:rPr>
              <a:t>MailChimp traitera ces informations et fournira des informations utiles sur l'audience</a:t>
            </a:r>
            <a:r>
              <a:rPr lang="fr" sz="1300" b="0" i="0" u="none" baseline="0" dirty="0">
                <a:solidFill>
                  <a:srgbClr val="1D1D20"/>
                </a:solidFill>
                <a:latin typeface="Arial" panose="020B0604020202020204" pitchFamily="34" charset="0"/>
                <a:cs typeface="Arial" panose="020B0604020202020204" pitchFamily="34" charset="0"/>
              </a:rPr>
              <a:t>. </a:t>
            </a:r>
            <a:r>
              <a:rPr lang="fr" sz="1300" b="0" i="0" u="none" baseline="0" dirty="0">
                <a:solidFill>
                  <a:srgbClr val="1D1D20"/>
                </a:solidFill>
                <a:latin typeface="Arial"/>
                <a:cs typeface="Arial"/>
              </a:rPr>
              <a:t>Le marketing par e-mail, lorsqu'il est réalisé avec suffisamment de temps et de dévouement, peut générer des retours gratifiants car il permet de constituer un public cohérent. Mailchimp dispose d'outils intégrés pour aider ses utilisateurs, y compris les meilleures pratiques recommandées. Notez que les listes de courriel de tiers ne sont pas autorisées. Ainsi, toute liste d'emails utilisée dans MailChimp doit être collectée par les utilisateurs en premier lieu. De plus, pour se conformer au RGPD, les destinataires doivent avoir donné aux entreprises l'autorisation de leur envoyer des e-mails marketing. À moins que ce ne soit pour des raisons commerciales spécifiques, les entreprises doivent disposer d'une option de refus sur tous les courriers électroniques qu'elles envoient.</a:t>
            </a:r>
            <a:endParaRPr lang="fr" sz="1300" dirty="0">
              <a:latin typeface="Arial"/>
              <a:cs typeface="Arial"/>
            </a:endParaRPr>
          </a:p>
        </p:txBody>
      </p:sp>
      <p:pic>
        <p:nvPicPr>
          <p:cNvPr id="3" name="object 3"/>
          <p:cNvPicPr/>
          <p:nvPr/>
        </p:nvPicPr>
        <p:blipFill>
          <a:blip r:embed="rId2" cstate="print"/>
          <a:stretch>
            <a:fillRect/>
          </a:stretch>
        </p:blipFill>
        <p:spPr>
          <a:xfrm>
            <a:off x="689942" y="4214968"/>
            <a:ext cx="5361136" cy="4450466"/>
          </a:xfrm>
          <a:prstGeom prst="rect">
            <a:avLst/>
          </a:prstGeom>
        </p:spPr>
      </p:pic>
      <p:sp>
        <p:nvSpPr>
          <p:cNvPr id="4" name="object 4"/>
          <p:cNvSpPr txBox="1"/>
          <p:nvPr/>
        </p:nvSpPr>
        <p:spPr>
          <a:xfrm>
            <a:off x="777875" y="8671378"/>
            <a:ext cx="3133090" cy="174535"/>
          </a:xfrm>
          <a:prstGeom prst="rect">
            <a:avLst/>
          </a:prstGeom>
        </p:spPr>
        <p:txBody>
          <a:bodyPr vert="horz" wrap="square" lIns="0" tIns="12700" rIns="0" bIns="0" rtlCol="0">
            <a:spAutoFit/>
          </a:bodyPr>
          <a:lstStyle/>
          <a:p>
            <a:pPr marL="12700" rtl="0">
              <a:spcBef>
                <a:spcPts val="100"/>
              </a:spcBef>
            </a:pPr>
            <a:r>
              <a:rPr lang="fr" sz="1051" b="0" i="0" u="none" spc="-25" baseline="0" dirty="0">
                <a:solidFill>
                  <a:srgbClr val="17A29A"/>
                </a:solidFill>
                <a:latin typeface="Microsoft Sans Serif"/>
                <a:cs typeface="Microsoft Sans Serif"/>
              </a:rPr>
              <a:t>Image </a:t>
            </a:r>
            <a:r>
              <a:rPr lang="fr" sz="1051" b="0" i="0" u="none" spc="-95" baseline="0" dirty="0">
                <a:solidFill>
                  <a:srgbClr val="17A29A"/>
                </a:solidFill>
                <a:latin typeface="Microsoft Sans Serif"/>
                <a:cs typeface="Microsoft Sans Serif"/>
              </a:rPr>
              <a:t>31.</a:t>
            </a:r>
            <a:r>
              <a:rPr lang="fr" sz="1051" b="0" i="0" u="none" spc="-15" baseline="0" dirty="0">
                <a:solidFill>
                  <a:srgbClr val="17A29A"/>
                </a:solidFill>
                <a:latin typeface="Microsoft Sans Serif"/>
                <a:cs typeface="Microsoft Sans Serif"/>
              </a:rPr>
              <a:t> </a:t>
            </a:r>
            <a:r>
              <a:rPr lang="fr" sz="1051" b="0" i="0" u="none" baseline="0" dirty="0">
                <a:solidFill>
                  <a:srgbClr val="17A29A"/>
                </a:solidFill>
                <a:latin typeface="Microsoft Sans Serif"/>
                <a:cs typeface="Microsoft Sans Serif"/>
              </a:rPr>
              <a:t>Différents</a:t>
            </a:r>
            <a:r>
              <a:rPr lang="fr" sz="1051" b="0" i="0" u="none" spc="-20" baseline="0" dirty="0">
                <a:solidFill>
                  <a:srgbClr val="17A29A"/>
                </a:solidFill>
                <a:latin typeface="Microsoft Sans Serif"/>
                <a:cs typeface="Microsoft Sans Serif"/>
              </a:rPr>
              <a:t> éditeurs</a:t>
            </a:r>
            <a:r>
              <a:rPr lang="fr" sz="1051" b="0" i="0" u="none" baseline="0" dirty="0">
                <a:solidFill>
                  <a:srgbClr val="17A29A"/>
                </a:solidFill>
                <a:latin typeface="Microsoft Sans Serif"/>
                <a:cs typeface="Microsoft Sans Serif"/>
              </a:rPr>
              <a:t> d'e-mails (MailChimp, </a:t>
            </a:r>
            <a:r>
              <a:rPr lang="fr" sz="1051" b="0" i="0" u="none" spc="-10" baseline="0" dirty="0">
                <a:solidFill>
                  <a:srgbClr val="17A29A"/>
                </a:solidFill>
                <a:latin typeface="Microsoft Sans Serif"/>
                <a:cs typeface="Microsoft Sans Serif"/>
              </a:rPr>
              <a:t>2022).</a:t>
            </a:r>
            <a:endParaRPr lang="fr" sz="1051" dirty="0">
              <a:latin typeface="Microsoft Sans Serif"/>
              <a:cs typeface="Microsoft Sans Serif"/>
            </a:endParaRPr>
          </a:p>
        </p:txBody>
      </p:sp>
      <p:sp>
        <p:nvSpPr>
          <p:cNvPr id="10" name="Slide Number Placeholder 12">
            <a:extLst>
              <a:ext uri="{FF2B5EF4-FFF2-40B4-BE49-F238E27FC236}">
                <a16:creationId xmlns:a16="http://schemas.microsoft.com/office/drawing/2014/main" id="{BE67F219-63F2-4045-A47B-0338C5BC451E}"/>
              </a:ext>
            </a:extLst>
          </p:cNvPr>
          <p:cNvSpPr>
            <a:spLocks noGrp="1"/>
          </p:cNvSpPr>
          <p:nvPr>
            <p:ph type="sldNum" sz="quarter" idx="7"/>
          </p:nvPr>
        </p:nvSpPr>
        <p:spPr>
          <a:xfrm>
            <a:off x="914402" y="9625401"/>
            <a:ext cx="257175" cy="207749"/>
          </a:xfrm>
        </p:spPr>
        <p:txBody>
          <a:bodyPr/>
          <a:lstStyle/>
          <a:p>
            <a:pPr marL="38100" algn="l" rtl="0">
              <a:spcBef>
                <a:spcPts val="110"/>
              </a:spcBef>
            </a:pPr>
            <a:fld id="{81D60167-4931-47E6-BA6A-407CBD079E47}" type="slidenum">
              <a:rPr spc="10"/>
              <a:pPr marL="38100">
                <a:spcBef>
                  <a:spcPts val="110"/>
                </a:spcBef>
              </a:pPr>
              <a:t>43</a:t>
            </a:fld>
            <a:endParaRPr lang="fr" spc="10"/>
          </a:p>
        </p:txBody>
      </p:sp>
      <p:pic>
        <p:nvPicPr>
          <p:cNvPr id="6" name="Picture 2" descr="European Youth Roots">
            <a:extLst>
              <a:ext uri="{FF2B5EF4-FFF2-40B4-BE49-F238E27FC236}">
                <a16:creationId xmlns:a16="http://schemas.microsoft.com/office/drawing/2014/main" id="{B7B63562-50D1-4C4E-B2F2-A8FC300685D5}"/>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52452" y="1343025"/>
            <a:ext cx="1838324" cy="1838324"/>
          </a:xfrm>
          <a:prstGeom prst="rect">
            <a:avLst/>
          </a:prstGeom>
        </p:spPr>
      </p:pic>
      <p:sp>
        <p:nvSpPr>
          <p:cNvPr id="3" name="object 3"/>
          <p:cNvSpPr txBox="1"/>
          <p:nvPr/>
        </p:nvSpPr>
        <p:spPr>
          <a:xfrm>
            <a:off x="415926" y="3530686"/>
            <a:ext cx="6847204" cy="2522614"/>
          </a:xfrm>
          <a:prstGeom prst="rect">
            <a:avLst/>
          </a:prstGeom>
        </p:spPr>
        <p:txBody>
          <a:bodyPr vert="horz" wrap="square" lIns="0" tIns="15875" rIns="0" bIns="0" rtlCol="0">
            <a:spAutoFit/>
          </a:bodyPr>
          <a:lstStyle/>
          <a:p>
            <a:pPr marL="12700" marR="5081" algn="just" rtl="0">
              <a:lnSpc>
                <a:spcPts val="2200"/>
              </a:lnSpc>
              <a:spcBef>
                <a:spcPts val="50"/>
              </a:spcBef>
            </a:pPr>
            <a:r>
              <a:rPr lang="fr" sz="1300" b="0" i="0" u="none" baseline="0" dirty="0">
                <a:solidFill>
                  <a:srgbClr val="1D1D20"/>
                </a:solidFill>
                <a:latin typeface="Arial"/>
                <a:cs typeface="Arial"/>
              </a:rPr>
              <a:t>Mighty Networks est une plateforme permettant de créer et de rassembler des communautés. Il est conçu pour les entreprises qui souhaitent disposer d'un espace pour accueillir des événements ou leurs abonnés aux réseaux sociaux. Grâce à Mighty Networks, les entreprises peuvent faire du streaming en direct, organiser des cours en ligne ou donner accès à des vidéos et du contenu. L'idée d'héberger des communautés grâce à une plateforme unique est de placer les abonnés ou les clients dans un espace unique fonctionnant sous la marque de l'entreprise. Mighty Works peut donc être utile aux entreprises qui souhaitent renforcer leur marque et commercialiser leurs produits ou services dans un même espace.</a:t>
            </a:r>
            <a:endParaRPr sz="1300" dirty="0">
              <a:latin typeface="Arial"/>
              <a:cs typeface="Arial"/>
            </a:endParaRPr>
          </a:p>
        </p:txBody>
      </p:sp>
      <p:pic>
        <p:nvPicPr>
          <p:cNvPr id="4" name="object 4"/>
          <p:cNvPicPr/>
          <p:nvPr/>
        </p:nvPicPr>
        <p:blipFill>
          <a:blip r:embed="rId3" cstate="print"/>
          <a:stretch>
            <a:fillRect/>
          </a:stretch>
        </p:blipFill>
        <p:spPr>
          <a:xfrm>
            <a:off x="558700" y="6243881"/>
            <a:ext cx="6195607" cy="2714742"/>
          </a:xfrm>
          <a:prstGeom prst="rect">
            <a:avLst/>
          </a:prstGeom>
        </p:spPr>
      </p:pic>
      <p:sp>
        <p:nvSpPr>
          <p:cNvPr id="5" name="object 5"/>
          <p:cNvSpPr txBox="1"/>
          <p:nvPr/>
        </p:nvSpPr>
        <p:spPr>
          <a:xfrm>
            <a:off x="482600" y="9072791"/>
            <a:ext cx="2742565" cy="174535"/>
          </a:xfrm>
          <a:prstGeom prst="rect">
            <a:avLst/>
          </a:prstGeom>
        </p:spPr>
        <p:txBody>
          <a:bodyPr vert="horz" wrap="square" lIns="0" tIns="12700" rIns="0" bIns="0" rtlCol="0">
            <a:spAutoFit/>
          </a:bodyPr>
          <a:lstStyle/>
          <a:p>
            <a:pPr marL="12700" rtl="0">
              <a:spcBef>
                <a:spcPts val="100"/>
              </a:spcBef>
            </a:pPr>
            <a:r>
              <a:rPr lang="fr" sz="1051" b="0" i="0" u="none" spc="-25" baseline="0" dirty="0">
                <a:solidFill>
                  <a:srgbClr val="17A29A"/>
                </a:solidFill>
                <a:latin typeface="Microsoft Sans Serif"/>
                <a:cs typeface="Microsoft Sans Serif"/>
              </a:rPr>
              <a:t>Image </a:t>
            </a:r>
            <a:r>
              <a:rPr lang="fr" sz="1051" b="0" i="0" u="none" spc="-70" baseline="0" dirty="0">
                <a:solidFill>
                  <a:srgbClr val="17A29A"/>
                </a:solidFill>
                <a:latin typeface="Microsoft Sans Serif"/>
                <a:cs typeface="Microsoft Sans Serif"/>
              </a:rPr>
              <a:t>33.</a:t>
            </a:r>
            <a:r>
              <a:rPr lang="fr" sz="1051" b="0" i="0" u="none" baseline="0" dirty="0">
                <a:solidFill>
                  <a:srgbClr val="17A29A"/>
                </a:solidFill>
                <a:latin typeface="Microsoft Sans Serif"/>
                <a:cs typeface="Microsoft Sans Serif"/>
              </a:rPr>
              <a:t> </a:t>
            </a:r>
            <a:r>
              <a:rPr lang="fr" sz="1051" b="0" i="0" u="none" spc="-50" baseline="0" dirty="0">
                <a:solidFill>
                  <a:srgbClr val="17A29A"/>
                </a:solidFill>
                <a:latin typeface="Microsoft Sans Serif"/>
                <a:cs typeface="Microsoft Sans Serif"/>
              </a:rPr>
              <a:t>Tableau de bord</a:t>
            </a:r>
            <a:r>
              <a:rPr lang="fr" sz="1051" b="0" i="0" u="none" baseline="0" dirty="0">
                <a:solidFill>
                  <a:srgbClr val="17A29A"/>
                </a:solidFill>
                <a:latin typeface="Microsoft Sans Serif"/>
                <a:cs typeface="Microsoft Sans Serif"/>
              </a:rPr>
              <a:t> (Mighty</a:t>
            </a:r>
            <a:r>
              <a:rPr lang="fr" sz="1051" b="0" i="0" u="none" spc="-10" baseline="0" dirty="0">
                <a:solidFill>
                  <a:srgbClr val="17A29A"/>
                </a:solidFill>
                <a:latin typeface="Microsoft Sans Serif"/>
                <a:cs typeface="Microsoft Sans Serif"/>
              </a:rPr>
              <a:t> Networks, 2022).</a:t>
            </a:r>
            <a:endParaRPr sz="1051" dirty="0">
              <a:latin typeface="Microsoft Sans Serif"/>
              <a:cs typeface="Microsoft Sans Serif"/>
            </a:endParaRPr>
          </a:p>
        </p:txBody>
      </p:sp>
      <p:sp>
        <p:nvSpPr>
          <p:cNvPr id="6" name="object 6"/>
          <p:cNvSpPr txBox="1">
            <a:spLocks noGrp="1"/>
          </p:cNvSpPr>
          <p:nvPr>
            <p:ph type="title"/>
          </p:nvPr>
        </p:nvSpPr>
        <p:spPr>
          <a:xfrm>
            <a:off x="415926" y="825500"/>
            <a:ext cx="6940550" cy="359073"/>
          </a:xfrm>
          <a:prstGeom prst="rect">
            <a:avLst/>
          </a:prstGeom>
        </p:spPr>
        <p:txBody>
          <a:bodyPr vert="horz" wrap="square" lIns="0" tIns="12700" rIns="0" bIns="0" rtlCol="0">
            <a:spAutoFit/>
          </a:bodyPr>
          <a:lstStyle/>
          <a:p>
            <a:pPr marL="60329" algn="l" rtl="0">
              <a:spcBef>
                <a:spcPts val="100"/>
              </a:spcBef>
            </a:pPr>
            <a:r>
              <a:rPr lang="fr" sz="2250" b="0" i="0" u="none" spc="65" baseline="0"/>
              <a:t>Mighty</a:t>
            </a:r>
            <a:r>
              <a:rPr lang="fr" sz="2250" b="0" i="0" u="none" spc="-210" baseline="0"/>
              <a:t> </a:t>
            </a:r>
            <a:r>
              <a:rPr lang="fr" sz="2250" b="0" i="0" u="none" spc="-20" baseline="0"/>
              <a:t>Networks</a:t>
            </a:r>
            <a:endParaRPr sz="2250"/>
          </a:p>
        </p:txBody>
      </p:sp>
      <p:sp>
        <p:nvSpPr>
          <p:cNvPr id="8" name="object 9">
            <a:extLst>
              <a:ext uri="{FF2B5EF4-FFF2-40B4-BE49-F238E27FC236}">
                <a16:creationId xmlns:a16="http://schemas.microsoft.com/office/drawing/2014/main" id="{C013D499-CA67-FB45-A270-121B4A65390D}"/>
              </a:ext>
            </a:extLst>
          </p:cNvPr>
          <p:cNvSpPr txBox="1"/>
          <p:nvPr/>
        </p:nvSpPr>
        <p:spPr>
          <a:xfrm>
            <a:off x="3097782" y="1476878"/>
            <a:ext cx="3275585" cy="1179234"/>
          </a:xfrm>
          <a:prstGeom prst="rect">
            <a:avLst/>
          </a:prstGeom>
        </p:spPr>
        <p:txBody>
          <a:bodyPr vert="horz" wrap="square" lIns="0" tIns="15875" rIns="0" bIns="0" rtlCol="0">
            <a:spAutoFit/>
          </a:bodyPr>
          <a:lstStyle/>
          <a:p>
            <a:pPr marL="12700" rtl="0">
              <a:lnSpc>
                <a:spcPct val="150000"/>
              </a:lnSpc>
              <a:spcBef>
                <a:spcPts val="125"/>
              </a:spcBef>
            </a:pPr>
            <a:r>
              <a:rPr lang="fr" sz="1300" b="0" i="0" u="none" baseline="0">
                <a:solidFill>
                  <a:srgbClr val="17A29A"/>
                </a:solidFill>
                <a:latin typeface="Arial"/>
                <a:cs typeface="Arial"/>
              </a:rPr>
              <a:t>Le type d'outil : </a:t>
            </a:r>
            <a:r>
              <a:rPr lang="fr" sz="1300" b="0" i="0" u="none" baseline="0">
                <a:solidFill>
                  <a:schemeClr val="tx1"/>
                </a:solidFill>
                <a:latin typeface="Arial"/>
                <a:cs typeface="Arial"/>
              </a:rPr>
              <a:t>Plateforme communautaire</a:t>
            </a:r>
            <a:endParaRPr sz="1300" dirty="0">
              <a:latin typeface="Arial"/>
              <a:cs typeface="Arial"/>
            </a:endParaRPr>
          </a:p>
          <a:p>
            <a:pPr marL="12700" marR="5081" indent="9525" rtl="0">
              <a:lnSpc>
                <a:spcPct val="150000"/>
              </a:lnSpc>
              <a:spcBef>
                <a:spcPts val="10"/>
              </a:spcBef>
            </a:pPr>
            <a:r>
              <a:rPr lang="fr" sz="1300" b="0" i="0" u="none" baseline="0">
                <a:solidFill>
                  <a:srgbClr val="17A29A"/>
                </a:solidFill>
                <a:latin typeface="Arial"/>
                <a:cs typeface="Arial"/>
              </a:rPr>
              <a:t>Utile pour : </a:t>
            </a:r>
            <a:r>
              <a:rPr lang="fr" sz="1300" b="0" i="0" u="none" baseline="0">
                <a:solidFill>
                  <a:schemeClr val="tx1"/>
                </a:solidFill>
                <a:latin typeface="Arial"/>
                <a:cs typeface="Arial"/>
              </a:rPr>
              <a:t>Hébergement en ligne pour créer des cours, des communautés, des forums, etc.</a:t>
            </a:r>
            <a:endParaRPr lang="fr" sz="1300" dirty="0">
              <a:solidFill>
                <a:srgbClr val="1D1D20"/>
              </a:solidFill>
              <a:latin typeface="Arial"/>
              <a:cs typeface="Arial"/>
            </a:endParaRPr>
          </a:p>
          <a:p>
            <a:pPr marL="12700" marR="5081" indent="9525" rtl="0">
              <a:lnSpc>
                <a:spcPct val="150000"/>
              </a:lnSpc>
              <a:spcBef>
                <a:spcPts val="10"/>
              </a:spcBef>
            </a:pPr>
            <a:r>
              <a:rPr lang="fr" sz="1300" b="0" i="0" u="none" baseline="0">
                <a:solidFill>
                  <a:srgbClr val="17A29A"/>
                </a:solidFill>
                <a:latin typeface="Arial"/>
                <a:cs typeface="Arial"/>
              </a:rPr>
              <a:t>Site web : </a:t>
            </a:r>
            <a:r>
              <a:rPr lang="fr" sz="1300" b="0" i="0" u="none" baseline="0">
                <a:solidFill>
                  <a:schemeClr val="tx1"/>
                </a:solidFill>
                <a:latin typeface="Arial"/>
                <a:cs typeface="Arial"/>
                <a:hlinkClick r:id="rId4">
                  <a:extLst>
                    <a:ext uri="{A12FA001-AC4F-418D-AE19-62706E023703}">
                      <ahyp:hlinkClr xmlns:ahyp="http://schemas.microsoft.com/office/drawing/2018/hyperlinkcolor" val="tx"/>
                    </a:ext>
                  </a:extLst>
                </a:hlinkClick>
              </a:rPr>
              <a:t>https://www.mightynetworks.com/</a:t>
            </a:r>
            <a:endParaRPr lang="fr" sz="1300" dirty="0">
              <a:solidFill>
                <a:schemeClr val="tx1"/>
              </a:solidFill>
              <a:latin typeface="Arial"/>
              <a:cs typeface="Arial"/>
            </a:endParaRPr>
          </a:p>
        </p:txBody>
      </p:sp>
      <p:sp>
        <p:nvSpPr>
          <p:cNvPr id="9" name="object 4">
            <a:extLst>
              <a:ext uri="{FF2B5EF4-FFF2-40B4-BE49-F238E27FC236}">
                <a16:creationId xmlns:a16="http://schemas.microsoft.com/office/drawing/2014/main" id="{2711878A-DB2A-1748-9CCD-7865554BBC6D}"/>
              </a:ext>
            </a:extLst>
          </p:cNvPr>
          <p:cNvSpPr txBox="1"/>
          <p:nvPr/>
        </p:nvSpPr>
        <p:spPr>
          <a:xfrm>
            <a:off x="415926" y="3238433"/>
            <a:ext cx="2548947" cy="174535"/>
          </a:xfrm>
          <a:prstGeom prst="rect">
            <a:avLst/>
          </a:prstGeom>
        </p:spPr>
        <p:txBody>
          <a:bodyPr vert="horz" wrap="square" lIns="0" tIns="12700" rIns="0" bIns="0" rtlCol="0">
            <a:spAutoFit/>
          </a:bodyPr>
          <a:lstStyle/>
          <a:p>
            <a:pPr marL="59692" marR="0" lvl="0" indent="0" algn="just" defTabSz="914400" rtl="0" eaLnBrk="1" fontAlgn="auto" latinLnBrk="0" hangingPunct="1">
              <a:lnSpc>
                <a:spcPct val="100000"/>
              </a:lnSpc>
              <a:spcBef>
                <a:spcPts val="5"/>
              </a:spcBef>
              <a:spcAft>
                <a:spcPts val="0"/>
              </a:spcAft>
              <a:buClrTx/>
              <a:buSzTx/>
              <a:buFontTx/>
              <a:buNone/>
              <a:tabLst/>
              <a:defRPr/>
            </a:pPr>
            <a:r>
              <a:rPr lang="fr" sz="1051" b="0" i="0" u="none" baseline="0">
                <a:solidFill>
                  <a:srgbClr val="17A29A"/>
                </a:solidFill>
                <a:latin typeface="Microsoft Sans Serif"/>
                <a:cs typeface="Microsoft Sans Serif"/>
              </a:rPr>
              <a:t>Image 32. Logo (Mighty Networks, 2022).</a:t>
            </a:r>
            <a:endParaRPr lang="fr" sz="1051">
              <a:latin typeface="Microsoft Sans Serif"/>
              <a:cs typeface="Microsoft Sans Serif"/>
            </a:endParaRPr>
          </a:p>
        </p:txBody>
      </p:sp>
      <p:sp>
        <p:nvSpPr>
          <p:cNvPr id="11" name="Slide Number Placeholder 10">
            <a:extLst>
              <a:ext uri="{FF2B5EF4-FFF2-40B4-BE49-F238E27FC236}">
                <a16:creationId xmlns:a16="http://schemas.microsoft.com/office/drawing/2014/main" id="{31E2A60D-6C34-634D-BCD2-1F0A6CB2E77C}"/>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44</a:t>
            </a:fld>
            <a:endParaRPr lang="fr" spc="10"/>
          </a:p>
        </p:txBody>
      </p:sp>
      <p:pic>
        <p:nvPicPr>
          <p:cNvPr id="10" name="Picture 2" descr="European Youth Roots">
            <a:extLst>
              <a:ext uri="{FF2B5EF4-FFF2-40B4-BE49-F238E27FC236}">
                <a16:creationId xmlns:a16="http://schemas.microsoft.com/office/drawing/2014/main" id="{F8E68020-35FC-D644-9799-0BF8B1E35ACB}"/>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457951" y="9486901"/>
            <a:ext cx="695325" cy="457199"/>
          </a:xfrm>
          <a:prstGeom prst="rect">
            <a:avLst/>
          </a:prstGeom>
        </p:spPr>
      </p:pic>
      <p:sp>
        <p:nvSpPr>
          <p:cNvPr id="3" name="object 3"/>
          <p:cNvSpPr txBox="1"/>
          <p:nvPr/>
        </p:nvSpPr>
        <p:spPr>
          <a:xfrm>
            <a:off x="415927" y="5780041"/>
            <a:ext cx="6500495" cy="3670300"/>
          </a:xfrm>
          <a:prstGeom prst="rect">
            <a:avLst/>
          </a:prstGeom>
        </p:spPr>
        <p:txBody>
          <a:bodyPr vert="horz" wrap="square" lIns="0" tIns="12065" rIns="0" bIns="0" rtlCol="0">
            <a:spAutoFit/>
          </a:bodyPr>
          <a:lstStyle/>
          <a:p>
            <a:pPr marL="12700" marR="5081" algn="just" rtl="0">
              <a:lnSpc>
                <a:spcPct val="153800"/>
              </a:lnSpc>
              <a:spcBef>
                <a:spcPts val="95"/>
              </a:spcBef>
            </a:pPr>
            <a:r>
              <a:rPr lang="fr" sz="1300" b="0" i="0" u="none" baseline="0" dirty="0">
                <a:solidFill>
                  <a:srgbClr val="1D1D20"/>
                </a:solidFill>
                <a:latin typeface="Arial"/>
                <a:cs typeface="Arial"/>
              </a:rPr>
              <a:t>Miro est une plateforme de tableau blanc collaboratif en ligne, rapide et gratuite, qui aide les utilisateurs à collaborer avec d'autres personnes grâce à son cadre simple à utiliser. Miro offre une expérience engageante et intuitive grâce à de multiples options de collaboration en temps réel/synchrone et au travail d'équipe asynchrone sur un tableau blanc en ligne. L'application offre à ses utilisateurs une toile qui leur permet de choisir comment travailler avec leur équipe. Les personnes travaillant avec Miro peuvent accueillir/créer des activités de brainstorming numérique, documenter des réunions, gérer le flux de travail et enseigner à une classe à l'aide du tableau blanc numérique. Ils peuvent planifier et concevoir leurs idées, développer des ressources en ligne pour leurs cours et donner des devoirs à leurs participants. De même, les membres de la communauté Miro peuvent rencontrer en ligne les autres membres de leur classe/équipe en utilisant l'outil de tableau blanc numérique.</a:t>
            </a:r>
            <a:endParaRPr sz="1300" dirty="0">
              <a:latin typeface="Arial"/>
              <a:cs typeface="Arial"/>
            </a:endParaRPr>
          </a:p>
        </p:txBody>
      </p:sp>
      <p:sp>
        <p:nvSpPr>
          <p:cNvPr id="4" name="object 4"/>
          <p:cNvSpPr txBox="1"/>
          <p:nvPr/>
        </p:nvSpPr>
        <p:spPr>
          <a:xfrm>
            <a:off x="987425" y="4273550"/>
            <a:ext cx="4491990" cy="174535"/>
          </a:xfrm>
          <a:prstGeom prst="rect">
            <a:avLst/>
          </a:prstGeom>
        </p:spPr>
        <p:txBody>
          <a:bodyPr vert="horz" wrap="square" lIns="0" tIns="12700" rIns="0" bIns="0" rtlCol="0">
            <a:spAutoFit/>
          </a:bodyPr>
          <a:lstStyle/>
          <a:p>
            <a:pPr marL="12700" rtl="0">
              <a:spcBef>
                <a:spcPts val="100"/>
              </a:spcBef>
            </a:pPr>
            <a:r>
              <a:rPr lang="fr" sz="1051" b="0" i="0" u="none" spc="-25" baseline="0">
                <a:solidFill>
                  <a:srgbClr val="17A29A"/>
                </a:solidFill>
                <a:latin typeface="Microsoft Sans Serif"/>
                <a:cs typeface="Microsoft Sans Serif"/>
              </a:rPr>
              <a:t>Image </a:t>
            </a:r>
            <a:r>
              <a:rPr lang="fr" sz="1051" b="0" i="0" u="none" spc="-45" baseline="0">
                <a:solidFill>
                  <a:srgbClr val="17A29A"/>
                </a:solidFill>
                <a:latin typeface="Microsoft Sans Serif"/>
                <a:cs typeface="Microsoft Sans Serif"/>
              </a:rPr>
              <a:t>34.</a:t>
            </a:r>
            <a:r>
              <a:rPr lang="fr" sz="1051" b="0" i="0" u="none" spc="-29" baseline="0">
                <a:solidFill>
                  <a:srgbClr val="17A29A"/>
                </a:solidFill>
                <a:latin typeface="Microsoft Sans Serif"/>
                <a:cs typeface="Microsoft Sans Serif"/>
              </a:rPr>
              <a:t> </a:t>
            </a:r>
            <a:r>
              <a:rPr lang="fr" sz="1051" b="0" i="0" u="none" spc="-25" baseline="0">
                <a:solidFill>
                  <a:srgbClr val="17A29A"/>
                </a:solidFill>
                <a:latin typeface="Microsoft Sans Serif"/>
                <a:cs typeface="Microsoft Sans Serif"/>
              </a:rPr>
              <a:t>Image </a:t>
            </a:r>
            <a:r>
              <a:rPr lang="fr" sz="1051" b="0" i="0" u="none" baseline="0">
                <a:solidFill>
                  <a:srgbClr val="17A29A"/>
                </a:solidFill>
                <a:latin typeface="Microsoft Sans Serif"/>
                <a:cs typeface="Microsoft Sans Serif"/>
              </a:rPr>
              <a:t>de </a:t>
            </a:r>
            <a:r>
              <a:rPr lang="fr" sz="1051" b="0" i="0" u="none" spc="-125" baseline="0">
                <a:solidFill>
                  <a:srgbClr val="17A29A"/>
                </a:solidFill>
                <a:latin typeface="Microsoft Sans Serif"/>
                <a:cs typeface="Microsoft Sans Serif"/>
              </a:rPr>
              <a:t>l'atelier</a:t>
            </a:r>
            <a:r>
              <a:rPr lang="fr" sz="1051" b="0" i="0" u="none" spc="-20" baseline="0">
                <a:solidFill>
                  <a:srgbClr val="17A29A"/>
                </a:solidFill>
                <a:latin typeface="Microsoft Sans Serif"/>
                <a:cs typeface="Microsoft Sans Serif"/>
              </a:rPr>
              <a:t> communautaire</a:t>
            </a:r>
            <a:r>
              <a:rPr lang="fr" sz="1051" b="0" i="0" u="none" spc="-29" baseline="0">
                <a:solidFill>
                  <a:srgbClr val="17A29A"/>
                </a:solidFill>
                <a:latin typeface="Microsoft Sans Serif"/>
                <a:cs typeface="Microsoft Sans Serif"/>
              </a:rPr>
              <a:t> du EYR</a:t>
            </a:r>
            <a:r>
              <a:rPr lang="fr" sz="1051" b="0" i="0" u="none" spc="-10" baseline="0">
                <a:solidFill>
                  <a:srgbClr val="17A29A"/>
                </a:solidFill>
                <a:latin typeface="Microsoft Sans Serif"/>
                <a:cs typeface="Microsoft Sans Serif"/>
              </a:rPr>
              <a:t> utilisant</a:t>
            </a:r>
            <a:r>
              <a:rPr lang="fr" sz="1051" b="0" i="0" u="none" baseline="0">
                <a:solidFill>
                  <a:srgbClr val="17A29A"/>
                </a:solidFill>
                <a:latin typeface="Microsoft Sans Serif"/>
                <a:cs typeface="Microsoft Sans Serif"/>
              </a:rPr>
              <a:t> Miro (MateraHub, </a:t>
            </a:r>
            <a:r>
              <a:rPr lang="fr" sz="1051" b="0" i="0" u="none" spc="-10" baseline="0">
                <a:solidFill>
                  <a:srgbClr val="17A29A"/>
                </a:solidFill>
                <a:latin typeface="Microsoft Sans Serif"/>
                <a:cs typeface="Microsoft Sans Serif"/>
              </a:rPr>
              <a:t>2022)</a:t>
            </a:r>
            <a:endParaRPr sz="1051">
              <a:latin typeface="Microsoft Sans Serif"/>
              <a:cs typeface="Microsoft Sans Serif"/>
            </a:endParaRPr>
          </a:p>
        </p:txBody>
      </p:sp>
      <p:pic>
        <p:nvPicPr>
          <p:cNvPr id="5" name="object 5"/>
          <p:cNvPicPr/>
          <p:nvPr/>
        </p:nvPicPr>
        <p:blipFill>
          <a:blip r:embed="rId3" cstate="print"/>
          <a:stretch>
            <a:fillRect/>
          </a:stretch>
        </p:blipFill>
        <p:spPr>
          <a:xfrm>
            <a:off x="962027" y="1590676"/>
            <a:ext cx="5524499" cy="2714625"/>
          </a:xfrm>
          <a:prstGeom prst="rect">
            <a:avLst/>
          </a:prstGeom>
        </p:spPr>
      </p:pic>
      <p:sp>
        <p:nvSpPr>
          <p:cNvPr id="6" name="object 6"/>
          <p:cNvSpPr txBox="1">
            <a:spLocks noGrp="1"/>
          </p:cNvSpPr>
          <p:nvPr>
            <p:ph type="title"/>
          </p:nvPr>
        </p:nvSpPr>
        <p:spPr>
          <a:xfrm>
            <a:off x="415926" y="825501"/>
            <a:ext cx="6940550" cy="532197"/>
          </a:xfrm>
          <a:prstGeom prst="rect">
            <a:avLst/>
          </a:prstGeom>
        </p:spPr>
        <p:txBody>
          <a:bodyPr vert="horz" wrap="square" lIns="0" tIns="184150" rIns="0" bIns="0" rtlCol="0">
            <a:spAutoFit/>
          </a:bodyPr>
          <a:lstStyle/>
          <a:p>
            <a:pPr algn="l" rtl="0">
              <a:spcBef>
                <a:spcPts val="100"/>
              </a:spcBef>
            </a:pPr>
            <a:r>
              <a:rPr lang="fr" sz="2250" b="0" i="0" u="none" spc="65" baseline="0"/>
              <a:t>Miro</a:t>
            </a:r>
            <a:endParaRPr lang="fr" sz="2250"/>
          </a:p>
        </p:txBody>
      </p:sp>
      <p:sp>
        <p:nvSpPr>
          <p:cNvPr id="7" name="object 7"/>
          <p:cNvSpPr txBox="1"/>
          <p:nvPr/>
        </p:nvSpPr>
        <p:spPr>
          <a:xfrm>
            <a:off x="371476" y="4705350"/>
            <a:ext cx="6600825" cy="1076577"/>
          </a:xfrm>
          <a:prstGeom prst="rect">
            <a:avLst/>
          </a:prstGeom>
          <a:noFill/>
        </p:spPr>
        <p:txBody>
          <a:bodyPr vert="horz" wrap="square" lIns="0" tIns="22225" rIns="0" bIns="0" rtlCol="0">
            <a:spAutoFit/>
          </a:bodyPr>
          <a:lstStyle/>
          <a:p>
            <a:pPr marL="12700" rtl="0">
              <a:spcBef>
                <a:spcPts val="175"/>
              </a:spcBef>
            </a:pPr>
            <a:r>
              <a:rPr lang="fr" sz="1300" b="0" i="0" u="none" baseline="0">
                <a:solidFill>
                  <a:srgbClr val="17A29A"/>
                </a:solidFill>
                <a:latin typeface="Arial"/>
                <a:cs typeface="Arial"/>
              </a:rPr>
              <a:t>Le type d'outil :</a:t>
            </a:r>
            <a:r>
              <a:rPr lang="fr" sz="1300" b="0" i="0" u="none" spc="20" baseline="0">
                <a:solidFill>
                  <a:srgbClr val="17A29A"/>
                </a:solidFill>
                <a:latin typeface="Arial"/>
                <a:cs typeface="Arial"/>
              </a:rPr>
              <a:t> </a:t>
            </a:r>
            <a:r>
              <a:rPr lang="fr" sz="1300" b="0" i="0" u="none" baseline="0">
                <a:solidFill>
                  <a:schemeClr val="tx1"/>
                </a:solidFill>
                <a:latin typeface="Arial"/>
                <a:cs typeface="Arial"/>
              </a:rPr>
              <a:t>Tableaux collaboratifs </a:t>
            </a:r>
            <a:r>
              <a:rPr lang="fr" sz="1300" b="0" i="0" u="none" spc="10" baseline="0">
                <a:solidFill>
                  <a:schemeClr val="tx1"/>
                </a:solidFill>
                <a:latin typeface="Arial"/>
                <a:cs typeface="Arial"/>
              </a:rPr>
              <a:t>en ligne</a:t>
            </a:r>
            <a:endParaRPr lang="fr" sz="1300" dirty="0">
              <a:solidFill>
                <a:schemeClr val="tx1"/>
              </a:solidFill>
              <a:latin typeface="Arial"/>
              <a:cs typeface="Arial"/>
            </a:endParaRPr>
          </a:p>
          <a:p>
            <a:pPr marL="12700" marR="93985" rtl="0">
              <a:lnSpc>
                <a:spcPts val="2400"/>
              </a:lnSpc>
              <a:spcBef>
                <a:spcPts val="5"/>
              </a:spcBef>
            </a:pPr>
            <a:r>
              <a:rPr lang="fr" sz="1300" b="0" i="0" u="none" baseline="0">
                <a:solidFill>
                  <a:srgbClr val="17A29A"/>
                </a:solidFill>
                <a:latin typeface="Arial"/>
                <a:cs typeface="Arial"/>
              </a:rPr>
              <a:t>Utile pour :</a:t>
            </a:r>
            <a:r>
              <a:rPr lang="fr" sz="1300" b="0" i="0" u="none" baseline="0">
                <a:solidFill>
                  <a:schemeClr val="tx1"/>
                </a:solidFill>
                <a:latin typeface="Arial"/>
                <a:cs typeface="Arial"/>
              </a:rPr>
              <a:t> Représenter</a:t>
            </a:r>
            <a:r>
              <a:rPr lang="fr" sz="1300" b="0" i="0" u="none" spc="45" baseline="0">
                <a:solidFill>
                  <a:schemeClr val="tx1"/>
                </a:solidFill>
                <a:latin typeface="Arial"/>
                <a:cs typeface="Arial"/>
              </a:rPr>
              <a:t> visuellement</a:t>
            </a:r>
            <a:r>
              <a:rPr lang="fr" sz="1300" b="0" i="0" u="none" spc="-35" baseline="0">
                <a:solidFill>
                  <a:schemeClr val="tx1"/>
                </a:solidFill>
                <a:latin typeface="Arial"/>
                <a:cs typeface="Arial"/>
              </a:rPr>
              <a:t> l'état</a:t>
            </a:r>
            <a:r>
              <a:rPr lang="fr" sz="1300" b="0" i="0" u="none" spc="60" baseline="0">
                <a:solidFill>
                  <a:schemeClr val="tx1"/>
                </a:solidFill>
                <a:latin typeface="Arial"/>
                <a:cs typeface="Arial"/>
              </a:rPr>
              <a:t> de</a:t>
            </a:r>
            <a:r>
              <a:rPr lang="fr" sz="1300" b="0" i="0" u="none" spc="45" baseline="0">
                <a:solidFill>
                  <a:schemeClr val="tx1"/>
                </a:solidFill>
                <a:latin typeface="Arial"/>
                <a:cs typeface="Arial"/>
              </a:rPr>
              <a:t> l'art</a:t>
            </a:r>
            <a:r>
              <a:rPr lang="fr" sz="1300" b="0" i="0" u="none" baseline="0">
                <a:solidFill>
                  <a:schemeClr val="tx1"/>
                </a:solidFill>
                <a:latin typeface="Arial"/>
                <a:cs typeface="Arial"/>
              </a:rPr>
              <a:t> ou la vision</a:t>
            </a:r>
            <a:r>
              <a:rPr lang="fr" sz="1300" b="0" i="0" u="none" spc="90" baseline="0">
                <a:solidFill>
                  <a:schemeClr val="tx1"/>
                </a:solidFill>
                <a:latin typeface="Arial"/>
                <a:cs typeface="Arial"/>
              </a:rPr>
              <a:t> de </a:t>
            </a:r>
            <a:r>
              <a:rPr lang="fr" sz="1300" b="0" i="0" u="none" spc="56" baseline="0">
                <a:solidFill>
                  <a:schemeClr val="tx1"/>
                </a:solidFill>
                <a:latin typeface="Arial"/>
                <a:cs typeface="Arial"/>
              </a:rPr>
              <a:t>l'</a:t>
            </a:r>
            <a:r>
              <a:rPr lang="fr" sz="1300" b="0" i="0" u="none" baseline="0">
                <a:solidFill>
                  <a:schemeClr val="tx1"/>
                </a:solidFill>
                <a:latin typeface="Arial"/>
                <a:cs typeface="Arial"/>
              </a:rPr>
              <a:t>évolution d'un </a:t>
            </a:r>
            <a:r>
              <a:rPr lang="fr" sz="1300" b="0" i="0" u="none" spc="80" baseline="0">
                <a:solidFill>
                  <a:schemeClr val="tx1"/>
                </a:solidFill>
                <a:latin typeface="Arial"/>
                <a:cs typeface="Arial"/>
              </a:rPr>
              <a:t>réseau</a:t>
            </a:r>
            <a:r>
              <a:rPr lang="fr" sz="1300" b="0" i="0" u="none" baseline="0">
                <a:solidFill>
                  <a:schemeClr val="tx1"/>
                </a:solidFill>
                <a:latin typeface="Arial"/>
                <a:cs typeface="Arial"/>
              </a:rPr>
              <a:t> touristique</a:t>
            </a:r>
            <a:r>
              <a:rPr lang="fr" sz="1300" b="0" i="0" u="none" spc="-20" baseline="0">
                <a:solidFill>
                  <a:schemeClr val="tx1"/>
                </a:solidFill>
                <a:latin typeface="Arial"/>
                <a:cs typeface="Arial"/>
              </a:rPr>
              <a:t>.</a:t>
            </a:r>
            <a:endParaRPr lang="fr" sz="1300" dirty="0">
              <a:solidFill>
                <a:schemeClr val="tx1"/>
              </a:solidFill>
              <a:latin typeface="Arial"/>
              <a:cs typeface="Arial"/>
            </a:endParaRPr>
          </a:p>
          <a:p>
            <a:pPr marL="12700" rtl="0">
              <a:spcBef>
                <a:spcPts val="295"/>
              </a:spcBef>
            </a:pPr>
            <a:r>
              <a:rPr lang="fr" sz="1300" b="0" i="0" u="none" spc="-10" baseline="0">
                <a:solidFill>
                  <a:srgbClr val="17A29A"/>
                </a:solidFill>
                <a:latin typeface="Arial"/>
                <a:cs typeface="Arial"/>
              </a:rPr>
              <a:t>Site web : </a:t>
            </a:r>
            <a:r>
              <a:rPr lang="fr" sz="1300" b="0" i="0" u="none" spc="-15" baseline="0">
                <a:solidFill>
                  <a:srgbClr val="17A29A"/>
                </a:solidFill>
                <a:latin typeface="Arial"/>
                <a:cs typeface="Arial"/>
              </a:rPr>
              <a:t> </a:t>
            </a:r>
            <a:r>
              <a:rPr lang="fr" sz="1300" b="0" i="0" u="none" baseline="0">
                <a:solidFill>
                  <a:schemeClr val="tx1"/>
                </a:solidFill>
                <a:latin typeface="Arial"/>
                <a:cs typeface="Arial"/>
                <a:hlinkClick r:id="rId4">
                  <a:extLst>
                    <a:ext uri="{A12FA001-AC4F-418D-AE19-62706E023703}">
                      <ahyp:hlinkClr xmlns:ahyp="http://schemas.microsoft.com/office/drawing/2018/hyperlinkcolor" val="tx"/>
                    </a:ext>
                  </a:extLst>
                </a:hlinkClick>
              </a:rPr>
              <a:t>https:</a:t>
            </a:r>
            <a:r>
              <a:rPr lang="fr" sz="1300" b="0" i="0" u="none" spc="-10" baseline="0">
                <a:solidFill>
                  <a:schemeClr val="tx1"/>
                </a:solidFill>
                <a:latin typeface="Arial"/>
                <a:cs typeface="Arial"/>
                <a:hlinkClick r:id="rId4">
                  <a:extLst>
                    <a:ext uri="{A12FA001-AC4F-418D-AE19-62706E023703}">
                      <ahyp:hlinkClr xmlns:ahyp="http://schemas.microsoft.com/office/drawing/2018/hyperlinkcolor" val="tx"/>
                    </a:ext>
                  </a:extLst>
                </a:hlinkClick>
              </a:rPr>
              <a:t>//miro.com/</a:t>
            </a:r>
            <a:endParaRPr lang="fr" sz="1300" dirty="0">
              <a:solidFill>
                <a:schemeClr val="tx1"/>
              </a:solidFill>
              <a:latin typeface="Arial"/>
              <a:cs typeface="Arial"/>
            </a:endParaRPr>
          </a:p>
        </p:txBody>
      </p:sp>
      <p:sp>
        <p:nvSpPr>
          <p:cNvPr id="10" name="Slide Number Placeholder 9">
            <a:extLst>
              <a:ext uri="{FF2B5EF4-FFF2-40B4-BE49-F238E27FC236}">
                <a16:creationId xmlns:a16="http://schemas.microsoft.com/office/drawing/2014/main" id="{F9165E7F-D32F-4044-AEE4-18BE68B6DFA7}"/>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45</a:t>
            </a:fld>
            <a:endParaRPr lang="fr" spc="10"/>
          </a:p>
        </p:txBody>
      </p:sp>
      <p:pic>
        <p:nvPicPr>
          <p:cNvPr id="9" name="Picture 2" descr="European Youth Roots">
            <a:extLst>
              <a:ext uri="{FF2B5EF4-FFF2-40B4-BE49-F238E27FC236}">
                <a16:creationId xmlns:a16="http://schemas.microsoft.com/office/drawing/2014/main" id="{B1D12FEA-EC46-D647-BC87-3D75764F7BD5}"/>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457951" y="9486901"/>
            <a:ext cx="695325" cy="457199"/>
          </a:xfrm>
          <a:prstGeom prst="rect">
            <a:avLst/>
          </a:prstGeom>
        </p:spPr>
      </p:pic>
      <p:sp>
        <p:nvSpPr>
          <p:cNvPr id="5" name="object 5"/>
          <p:cNvSpPr txBox="1">
            <a:spLocks noGrp="1"/>
          </p:cNvSpPr>
          <p:nvPr>
            <p:ph type="title"/>
          </p:nvPr>
        </p:nvSpPr>
        <p:spPr>
          <a:xfrm>
            <a:off x="366996" y="812993"/>
            <a:ext cx="6124015" cy="620683"/>
          </a:xfrm>
          <a:prstGeom prst="rect">
            <a:avLst/>
          </a:prstGeom>
        </p:spPr>
        <p:txBody>
          <a:bodyPr vert="horz" wrap="square" lIns="0" tIns="203200" rIns="0" bIns="0" rtlCol="0">
            <a:spAutoFit/>
          </a:bodyPr>
          <a:lstStyle/>
          <a:p>
            <a:pPr marL="69853" algn="l" rtl="0">
              <a:spcBef>
                <a:spcPts val="100"/>
              </a:spcBef>
            </a:pPr>
            <a:r>
              <a:rPr lang="fr" sz="2700" b="0" i="0" u="none" spc="60" baseline="0">
                <a:solidFill>
                  <a:srgbClr val="FFFFFF"/>
                </a:solidFill>
              </a:rPr>
              <a:t>Mural</a:t>
            </a:r>
            <a:endParaRPr sz="2700"/>
          </a:p>
        </p:txBody>
      </p:sp>
      <p:sp>
        <p:nvSpPr>
          <p:cNvPr id="12" name="Slide Number Placeholder 11">
            <a:extLst>
              <a:ext uri="{FF2B5EF4-FFF2-40B4-BE49-F238E27FC236}">
                <a16:creationId xmlns:a16="http://schemas.microsoft.com/office/drawing/2014/main" id="{9220FC5F-787C-A748-9539-A69387EDEA75}"/>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46</a:t>
            </a:fld>
            <a:endParaRPr lang="fr" spc="10"/>
          </a:p>
        </p:txBody>
      </p:sp>
      <p:pic>
        <p:nvPicPr>
          <p:cNvPr id="18" name="object 4">
            <a:extLst>
              <a:ext uri="{FF2B5EF4-FFF2-40B4-BE49-F238E27FC236}">
                <a16:creationId xmlns:a16="http://schemas.microsoft.com/office/drawing/2014/main" id="{61015B1D-2B67-044C-964B-4304488AE287}"/>
              </a:ext>
            </a:extLst>
          </p:cNvPr>
          <p:cNvPicPr/>
          <p:nvPr/>
        </p:nvPicPr>
        <p:blipFill>
          <a:blip r:embed="rId3" cstate="print"/>
          <a:stretch>
            <a:fillRect/>
          </a:stretch>
        </p:blipFill>
        <p:spPr>
          <a:xfrm>
            <a:off x="552450" y="931636"/>
            <a:ext cx="6496049" cy="1638299"/>
          </a:xfrm>
          <a:prstGeom prst="rect">
            <a:avLst/>
          </a:prstGeom>
        </p:spPr>
      </p:pic>
      <p:pic>
        <p:nvPicPr>
          <p:cNvPr id="11" name="Picture 2" descr="European Youth Roots">
            <a:extLst>
              <a:ext uri="{FF2B5EF4-FFF2-40B4-BE49-F238E27FC236}">
                <a16:creationId xmlns:a16="http://schemas.microsoft.com/office/drawing/2014/main" id="{DFFF3860-B420-9647-BE58-E3084F595028}"/>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pic>
        <p:nvPicPr>
          <p:cNvPr id="4" name="object 7">
            <a:extLst>
              <a:ext uri="{FF2B5EF4-FFF2-40B4-BE49-F238E27FC236}">
                <a16:creationId xmlns:a16="http://schemas.microsoft.com/office/drawing/2014/main" id="{2436AE53-9841-6A1F-2A11-112E11C5F2CE}"/>
              </a:ext>
            </a:extLst>
          </p:cNvPr>
          <p:cNvPicPr/>
          <p:nvPr/>
        </p:nvPicPr>
        <p:blipFill>
          <a:blip r:embed="rId5" cstate="hqprint">
            <a:extLst>
              <a:ext uri="{28A0092B-C50C-407E-A947-70E740481C1C}">
                <a14:useLocalDpi xmlns:a14="http://schemas.microsoft.com/office/drawing/2010/main"/>
              </a:ext>
            </a:extLst>
          </a:blip>
          <a:stretch>
            <a:fillRect/>
          </a:stretch>
        </p:blipFill>
        <p:spPr>
          <a:xfrm>
            <a:off x="3810658" y="4799943"/>
            <a:ext cx="3489626" cy="2228848"/>
          </a:xfrm>
          <a:prstGeom prst="rect">
            <a:avLst/>
          </a:prstGeom>
        </p:spPr>
      </p:pic>
      <p:sp>
        <p:nvSpPr>
          <p:cNvPr id="9" name="object 8">
            <a:extLst>
              <a:ext uri="{FF2B5EF4-FFF2-40B4-BE49-F238E27FC236}">
                <a16:creationId xmlns:a16="http://schemas.microsoft.com/office/drawing/2014/main" id="{FDA95630-B58D-25A2-C63A-5F5B0FFDCEC0}"/>
              </a:ext>
            </a:extLst>
          </p:cNvPr>
          <p:cNvSpPr txBox="1"/>
          <p:nvPr/>
        </p:nvSpPr>
        <p:spPr>
          <a:xfrm>
            <a:off x="3928433" y="7026028"/>
            <a:ext cx="2456815" cy="174535"/>
          </a:xfrm>
          <a:prstGeom prst="rect">
            <a:avLst/>
          </a:prstGeom>
        </p:spPr>
        <p:txBody>
          <a:bodyPr vert="horz" wrap="square" lIns="0" tIns="12700" rIns="0" bIns="0" rtlCol="0">
            <a:spAutoFit/>
          </a:bodyPr>
          <a:lstStyle/>
          <a:p>
            <a:pPr marL="12700" rtl="0">
              <a:spcBef>
                <a:spcPts val="100"/>
              </a:spcBef>
            </a:pPr>
            <a:r>
              <a:rPr lang="fr" sz="1051" b="0" i="0" u="none" spc="-25" baseline="0">
                <a:solidFill>
                  <a:srgbClr val="17A29A"/>
                </a:solidFill>
                <a:latin typeface="Microsoft Sans Serif"/>
                <a:cs typeface="Microsoft Sans Serif"/>
              </a:rPr>
              <a:t>Image </a:t>
            </a:r>
            <a:r>
              <a:rPr lang="fr" sz="1051" b="0" i="0" u="none" spc="-45" baseline="0">
                <a:solidFill>
                  <a:srgbClr val="17A29A"/>
                </a:solidFill>
                <a:latin typeface="Microsoft Sans Serif"/>
                <a:cs typeface="Microsoft Sans Serif"/>
              </a:rPr>
              <a:t>36.</a:t>
            </a:r>
            <a:r>
              <a:rPr lang="fr" sz="1051" b="0" i="0" u="none" spc="35" baseline="0">
                <a:solidFill>
                  <a:srgbClr val="17A29A"/>
                </a:solidFill>
                <a:latin typeface="Microsoft Sans Serif"/>
                <a:cs typeface="Microsoft Sans Serif"/>
              </a:rPr>
              <a:t> </a:t>
            </a:r>
            <a:r>
              <a:rPr lang="fr" sz="1051" b="0" i="0" u="none" baseline="0">
                <a:solidFill>
                  <a:srgbClr val="17A29A"/>
                </a:solidFill>
                <a:latin typeface="Microsoft Sans Serif"/>
                <a:cs typeface="Microsoft Sans Serif"/>
              </a:rPr>
              <a:t>Atelier</a:t>
            </a:r>
            <a:r>
              <a:rPr lang="fr" sz="1051" b="0" i="0" u="none" spc="75" baseline="0">
                <a:solidFill>
                  <a:srgbClr val="17A29A"/>
                </a:solidFill>
                <a:latin typeface="Microsoft Sans Serif"/>
                <a:cs typeface="Microsoft Sans Serif"/>
              </a:rPr>
              <a:t> </a:t>
            </a:r>
            <a:r>
              <a:rPr lang="fr" sz="1051" b="0" i="0" u="none" spc="-20" baseline="0">
                <a:solidFill>
                  <a:srgbClr val="17A29A"/>
                </a:solidFill>
                <a:latin typeface="Microsoft Sans Serif"/>
                <a:cs typeface="Microsoft Sans Serif"/>
              </a:rPr>
              <a:t>Mural</a:t>
            </a:r>
            <a:r>
              <a:rPr lang="fr" sz="1051" b="0" i="0" u="none" baseline="0">
                <a:solidFill>
                  <a:srgbClr val="17A29A"/>
                </a:solidFill>
                <a:latin typeface="Microsoft Sans Serif"/>
                <a:cs typeface="Microsoft Sans Serif"/>
              </a:rPr>
              <a:t> (Mural, </a:t>
            </a:r>
            <a:r>
              <a:rPr lang="fr" sz="1051" b="0" i="0" u="none" spc="-10" baseline="0">
                <a:solidFill>
                  <a:srgbClr val="17A29A"/>
                </a:solidFill>
                <a:latin typeface="Microsoft Sans Serif"/>
                <a:cs typeface="Microsoft Sans Serif"/>
              </a:rPr>
              <a:t>2022).</a:t>
            </a:r>
            <a:endParaRPr sz="1051">
              <a:latin typeface="Microsoft Sans Serif"/>
              <a:cs typeface="Microsoft Sans Serif"/>
            </a:endParaRPr>
          </a:p>
        </p:txBody>
      </p:sp>
      <p:sp>
        <p:nvSpPr>
          <p:cNvPr id="10" name="object 10"/>
          <p:cNvSpPr txBox="1"/>
          <p:nvPr/>
        </p:nvSpPr>
        <p:spPr>
          <a:xfrm>
            <a:off x="366996" y="3846834"/>
            <a:ext cx="6743700" cy="5484322"/>
          </a:xfrm>
          <a:prstGeom prst="rect">
            <a:avLst/>
          </a:prstGeom>
        </p:spPr>
        <p:txBody>
          <a:bodyPr vert="horz" wrap="square" lIns="0" tIns="12065" rIns="0" bIns="0" rtlCol="0">
            <a:spAutoFit/>
          </a:bodyPr>
          <a:lstStyle/>
          <a:p>
            <a:pPr marL="12700" marR="5081" algn="l" rtl="0">
              <a:lnSpc>
                <a:spcPts val="2100"/>
              </a:lnSpc>
              <a:spcBef>
                <a:spcPts val="95"/>
              </a:spcBef>
            </a:pPr>
            <a:r>
              <a:rPr lang="fr" sz="1300" b="0" i="0" u="none" baseline="0" dirty="0">
                <a:solidFill>
                  <a:srgbClr val="1D1D20"/>
                </a:solidFill>
                <a:latin typeface="Arial"/>
                <a:cs typeface="Arial"/>
              </a:rPr>
              <a:t>Mural est une plateforme collaborative en ligne qui propose des outils pour aider à planifier des projets, concevoir </a:t>
            </a:r>
            <a:r>
              <a:rPr lang="fr" sz="1300" b="0" i="0" u="none" spc="-25" baseline="0" dirty="0">
                <a:solidFill>
                  <a:srgbClr val="1D1D20"/>
                </a:solidFill>
                <a:latin typeface="Arial"/>
                <a:cs typeface="Arial"/>
              </a:rPr>
              <a:t>et </a:t>
            </a:r>
            <a:r>
              <a:rPr lang="fr" sz="1300" b="0" i="0" u="none" spc="-20" baseline="0" dirty="0">
                <a:solidFill>
                  <a:srgbClr val="1D1D20"/>
                </a:solidFill>
                <a:latin typeface="Arial"/>
                <a:cs typeface="Arial"/>
              </a:rPr>
              <a:t>évaluer</a:t>
            </a:r>
            <a:r>
              <a:rPr lang="fr" sz="1300" b="0" i="0" u="none" baseline="0" dirty="0">
                <a:solidFill>
                  <a:srgbClr val="1D1D20"/>
                </a:solidFill>
                <a:latin typeface="Arial"/>
                <a:cs typeface="Arial"/>
              </a:rPr>
              <a:t> des solutions, lancer </a:t>
            </a:r>
            <a:r>
              <a:rPr lang="fr" sz="1300" b="0" i="0" u="none" spc="-35" baseline="0" dirty="0">
                <a:solidFill>
                  <a:srgbClr val="1D1D20"/>
                </a:solidFill>
                <a:latin typeface="Arial"/>
                <a:cs typeface="Arial"/>
              </a:rPr>
              <a:t>des idées </a:t>
            </a:r>
            <a:r>
              <a:rPr lang="fr" sz="1300" b="0" i="0" u="none" spc="50" baseline="0" dirty="0">
                <a:solidFill>
                  <a:srgbClr val="1D1D20"/>
                </a:solidFill>
                <a:latin typeface="Arial"/>
                <a:cs typeface="Arial"/>
              </a:rPr>
              <a:t>avec </a:t>
            </a:r>
            <a:r>
              <a:rPr lang="fr" sz="1300" b="0" i="0" u="none" baseline="0" dirty="0">
                <a:solidFill>
                  <a:srgbClr val="1D1D20"/>
                </a:solidFill>
                <a:latin typeface="Arial"/>
                <a:cs typeface="Arial"/>
              </a:rPr>
              <a:t>votre </a:t>
            </a:r>
            <a:r>
              <a:rPr lang="fr" sz="1300" b="0" i="0" u="none" spc="-20" baseline="0" dirty="0">
                <a:solidFill>
                  <a:srgbClr val="1D1D20"/>
                </a:solidFill>
                <a:latin typeface="Arial"/>
                <a:cs typeface="Arial"/>
              </a:rPr>
              <a:t>équipe </a:t>
            </a:r>
            <a:r>
              <a:rPr lang="fr" sz="1300" b="0" i="0" u="none" spc="-40" baseline="0" dirty="0">
                <a:solidFill>
                  <a:srgbClr val="1D1D20"/>
                </a:solidFill>
                <a:latin typeface="Arial"/>
                <a:cs typeface="Arial"/>
              </a:rPr>
              <a:t>et </a:t>
            </a:r>
            <a:r>
              <a:rPr lang="fr" sz="1300" b="0" i="0" u="none" baseline="0" dirty="0">
                <a:solidFill>
                  <a:srgbClr val="1D1D20"/>
                </a:solidFill>
                <a:latin typeface="Arial"/>
                <a:cs typeface="Arial"/>
              </a:rPr>
              <a:t>réfléchir</a:t>
            </a:r>
            <a:r>
              <a:rPr lang="fr" sz="1300" b="0" i="0" u="none" spc="-10" baseline="0" dirty="0">
                <a:solidFill>
                  <a:srgbClr val="1D1D20"/>
                </a:solidFill>
                <a:latin typeface="Arial"/>
                <a:cs typeface="Arial"/>
              </a:rPr>
              <a:t> au</a:t>
            </a:r>
            <a:r>
              <a:rPr lang="fr" sz="1300" b="0" i="0" u="none" baseline="0" dirty="0">
                <a:solidFill>
                  <a:srgbClr val="1D1D20"/>
                </a:solidFill>
                <a:latin typeface="Arial"/>
                <a:cs typeface="Arial"/>
              </a:rPr>
              <a:t> processus</a:t>
            </a:r>
            <a:r>
              <a:rPr lang="fr" sz="1300" b="0" i="0" u="none" spc="-5" baseline="0" dirty="0">
                <a:solidFill>
                  <a:srgbClr val="1D1D20"/>
                </a:solidFill>
                <a:latin typeface="Arial"/>
                <a:cs typeface="Arial"/>
              </a:rPr>
              <a:t>. </a:t>
            </a:r>
            <a:r>
              <a:rPr lang="fr" sz="1300" b="0" i="0" u="none" spc="-80" baseline="0" dirty="0">
                <a:solidFill>
                  <a:srgbClr val="1D1D20"/>
                </a:solidFill>
                <a:latin typeface="Arial"/>
                <a:cs typeface="Arial"/>
              </a:rPr>
              <a:t>La</a:t>
            </a:r>
            <a:r>
              <a:rPr lang="fr" sz="1300" b="0" i="0" u="none" spc="-10" baseline="0" dirty="0">
                <a:solidFill>
                  <a:srgbClr val="1D1D20"/>
                </a:solidFill>
                <a:latin typeface="Arial"/>
                <a:cs typeface="Arial"/>
              </a:rPr>
              <a:t> plateforme</a:t>
            </a:r>
            <a:r>
              <a:rPr lang="fr" sz="1300" b="0" i="0" u="none" spc="-45" baseline="0" dirty="0">
                <a:solidFill>
                  <a:srgbClr val="1D1D20"/>
                </a:solidFill>
                <a:latin typeface="Arial"/>
                <a:cs typeface="Arial"/>
              </a:rPr>
              <a:t> dispose</a:t>
            </a:r>
            <a:r>
              <a:rPr lang="fr" sz="1300" b="0" i="0" u="none" spc="-80" baseline="0" dirty="0">
                <a:solidFill>
                  <a:srgbClr val="1D1D20"/>
                </a:solidFill>
                <a:latin typeface="Arial"/>
                <a:cs typeface="Arial"/>
              </a:rPr>
              <a:t> d'une</a:t>
            </a:r>
            <a:r>
              <a:rPr lang="fr" sz="1300" b="0" i="0" u="none" baseline="0" dirty="0">
                <a:solidFill>
                  <a:srgbClr val="1D1D20"/>
                </a:solidFill>
                <a:latin typeface="Arial"/>
                <a:cs typeface="Arial"/>
              </a:rPr>
              <a:t> fonction de </a:t>
            </a:r>
            <a:r>
              <a:rPr lang="fr" sz="1300" b="0" i="0" u="none" spc="-20" baseline="0" dirty="0">
                <a:solidFill>
                  <a:srgbClr val="1D1D20"/>
                </a:solidFill>
                <a:latin typeface="Arial"/>
                <a:cs typeface="Arial"/>
              </a:rPr>
              <a:t>notes </a:t>
            </a:r>
            <a:r>
              <a:rPr lang="fr" sz="1300" b="0" i="0" u="none" baseline="0" dirty="0">
                <a:solidFill>
                  <a:srgbClr val="1D1D20"/>
                </a:solidFill>
                <a:latin typeface="Arial"/>
                <a:cs typeface="Arial"/>
              </a:rPr>
              <a:t>adhésives numériques qui</a:t>
            </a:r>
            <a:r>
              <a:rPr lang="fr" sz="1300" b="0" i="0" u="none" spc="-25" baseline="0" dirty="0">
                <a:solidFill>
                  <a:srgbClr val="1D1D20"/>
                </a:solidFill>
                <a:latin typeface="Arial"/>
                <a:cs typeface="Arial"/>
              </a:rPr>
              <a:t> peuvent</a:t>
            </a:r>
            <a:r>
              <a:rPr lang="fr" sz="1300" b="0" i="0" u="none" spc="-65" baseline="0" dirty="0">
                <a:solidFill>
                  <a:srgbClr val="1D1D20"/>
                </a:solidFill>
                <a:latin typeface="Arial"/>
                <a:cs typeface="Arial"/>
              </a:rPr>
              <a:t> être</a:t>
            </a:r>
            <a:r>
              <a:rPr lang="fr" sz="1300" b="0" i="0" u="none" spc="-29" baseline="0" dirty="0">
                <a:solidFill>
                  <a:srgbClr val="1D1D20"/>
                </a:solidFill>
                <a:latin typeface="Arial"/>
                <a:cs typeface="Arial"/>
              </a:rPr>
              <a:t> utilisées</a:t>
            </a:r>
            <a:r>
              <a:rPr lang="fr" sz="1300" b="0" i="0" u="none" spc="-25" baseline="0" dirty="0">
                <a:solidFill>
                  <a:srgbClr val="1D1D20"/>
                </a:solidFill>
                <a:latin typeface="Arial"/>
                <a:cs typeface="Arial"/>
              </a:rPr>
              <a:t> par</a:t>
            </a:r>
            <a:r>
              <a:rPr lang="fr" sz="1300" b="0" i="0" u="none" spc="25" baseline="0" dirty="0">
                <a:solidFill>
                  <a:srgbClr val="1D1D20"/>
                </a:solidFill>
                <a:latin typeface="Arial"/>
                <a:cs typeface="Arial"/>
              </a:rPr>
              <a:t> tous</a:t>
            </a:r>
            <a:r>
              <a:rPr lang="fr" sz="1300" b="0" i="0" u="none" spc="5" baseline="0" dirty="0">
                <a:solidFill>
                  <a:srgbClr val="1D1D20"/>
                </a:solidFill>
                <a:latin typeface="Arial"/>
                <a:cs typeface="Arial"/>
              </a:rPr>
              <a:t> les membres</a:t>
            </a:r>
            <a:r>
              <a:rPr lang="fr" sz="1300" b="0" i="0" u="none" spc="-15" baseline="0" dirty="0">
                <a:solidFill>
                  <a:srgbClr val="1D1D20"/>
                </a:solidFill>
                <a:latin typeface="Arial"/>
                <a:cs typeface="Arial"/>
              </a:rPr>
              <a:t> </a:t>
            </a:r>
            <a:endParaRPr lang="ro-RO" sz="1300" b="0" i="0" u="none" spc="-15" baseline="0" dirty="0">
              <a:solidFill>
                <a:srgbClr val="1D1D20"/>
              </a:solidFill>
              <a:latin typeface="Arial"/>
              <a:cs typeface="Arial"/>
            </a:endParaRPr>
          </a:p>
          <a:p>
            <a:pPr marL="12700" marR="5081" algn="l" rtl="0">
              <a:lnSpc>
                <a:spcPts val="2100"/>
              </a:lnSpc>
              <a:spcBef>
                <a:spcPts val="95"/>
              </a:spcBef>
            </a:pPr>
            <a:r>
              <a:rPr lang="fr" sz="1300" b="0" i="0" u="none" spc="-15" baseline="0" dirty="0">
                <a:solidFill>
                  <a:srgbClr val="1D1D20"/>
                </a:solidFill>
                <a:latin typeface="Arial"/>
                <a:cs typeface="Arial"/>
              </a:rPr>
              <a:t>de l'équipe</a:t>
            </a:r>
            <a:r>
              <a:rPr lang="fr" sz="1300" b="0" i="0" u="none" spc="25" baseline="0" dirty="0">
                <a:solidFill>
                  <a:srgbClr val="1D1D20"/>
                </a:solidFill>
                <a:latin typeface="Arial"/>
                <a:cs typeface="Arial"/>
              </a:rPr>
              <a:t> pour</a:t>
            </a:r>
            <a:r>
              <a:rPr lang="fr" sz="1300" b="0" i="0" u="none" spc="5" baseline="0" dirty="0">
                <a:solidFill>
                  <a:srgbClr val="1D1D20"/>
                </a:solidFill>
                <a:latin typeface="Arial"/>
                <a:cs typeface="Arial"/>
              </a:rPr>
              <a:t> noter</a:t>
            </a:r>
            <a:r>
              <a:rPr lang="fr" sz="1300" b="0" i="0" u="none" spc="45" baseline="0" dirty="0">
                <a:solidFill>
                  <a:srgbClr val="1D1D20"/>
                </a:solidFill>
                <a:latin typeface="Arial"/>
                <a:cs typeface="Arial"/>
              </a:rPr>
              <a:t> leurs</a:t>
            </a:r>
            <a:r>
              <a:rPr lang="fr" sz="1300" b="0" i="0" u="none" spc="-35" baseline="0" dirty="0">
                <a:solidFill>
                  <a:srgbClr val="1D1D20"/>
                </a:solidFill>
                <a:latin typeface="Arial"/>
                <a:cs typeface="Arial"/>
              </a:rPr>
              <a:t> idées</a:t>
            </a:r>
            <a:r>
              <a:rPr lang="fr" sz="1300" b="0" i="0" u="none" baseline="0" dirty="0">
                <a:solidFill>
                  <a:srgbClr val="1D1D20"/>
                </a:solidFill>
                <a:latin typeface="Arial"/>
                <a:cs typeface="Arial"/>
              </a:rPr>
              <a:t> et</a:t>
            </a:r>
            <a:r>
              <a:rPr lang="fr" sz="1300" b="0" i="0" u="none" spc="10" baseline="0" dirty="0">
                <a:solidFill>
                  <a:srgbClr val="1D1D20"/>
                </a:solidFill>
                <a:latin typeface="Arial"/>
                <a:cs typeface="Arial"/>
              </a:rPr>
              <a:t> réfléchir</a:t>
            </a:r>
            <a:r>
              <a:rPr lang="fr" sz="1300" b="0" i="0" u="none" spc="-10" baseline="0" dirty="0">
                <a:solidFill>
                  <a:srgbClr val="1D1D20"/>
                </a:solidFill>
                <a:latin typeface="Arial"/>
                <a:cs typeface="Arial"/>
              </a:rPr>
              <a:t> </a:t>
            </a:r>
            <a:endParaRPr lang="ro-RO" sz="1300" b="0" i="0" u="none" spc="-10" baseline="0" dirty="0">
              <a:solidFill>
                <a:srgbClr val="1D1D20"/>
              </a:solidFill>
              <a:latin typeface="Arial"/>
              <a:cs typeface="Arial"/>
            </a:endParaRPr>
          </a:p>
          <a:p>
            <a:pPr marL="12700" marR="5081" algn="l" rtl="0">
              <a:lnSpc>
                <a:spcPts val="2100"/>
              </a:lnSpc>
              <a:spcBef>
                <a:spcPts val="95"/>
              </a:spcBef>
            </a:pPr>
            <a:r>
              <a:rPr lang="fr" sz="1300" b="0" i="0" u="none" spc="-10" baseline="0" dirty="0">
                <a:solidFill>
                  <a:srgbClr val="1D1D20"/>
                </a:solidFill>
                <a:latin typeface="Arial"/>
                <a:cs typeface="Arial"/>
              </a:rPr>
              <a:t>sur</a:t>
            </a:r>
            <a:r>
              <a:rPr lang="fr" sz="1300" b="0" i="0" u="none" spc="10" baseline="0" dirty="0">
                <a:solidFill>
                  <a:srgbClr val="1D1D20"/>
                </a:solidFill>
                <a:latin typeface="Arial"/>
                <a:cs typeface="Arial"/>
              </a:rPr>
              <a:t> le sujet.</a:t>
            </a:r>
            <a:r>
              <a:rPr lang="fr" sz="1300" b="0" i="0" u="none" spc="-110" baseline="0" dirty="0">
                <a:solidFill>
                  <a:srgbClr val="1D1D20"/>
                </a:solidFill>
                <a:latin typeface="Arial"/>
                <a:cs typeface="Arial"/>
              </a:rPr>
              <a:t> </a:t>
            </a:r>
            <a:r>
              <a:rPr lang="fr" sz="1300" b="0" i="0" u="none" spc="10" baseline="0" dirty="0">
                <a:solidFill>
                  <a:srgbClr val="1D1D20"/>
                </a:solidFill>
                <a:latin typeface="Arial"/>
                <a:cs typeface="Arial"/>
              </a:rPr>
              <a:t>Une autre</a:t>
            </a:r>
            <a:r>
              <a:rPr lang="fr" sz="1300" b="0" i="0" u="none" baseline="0" dirty="0">
                <a:solidFill>
                  <a:srgbClr val="1D1D20"/>
                </a:solidFill>
                <a:latin typeface="Arial"/>
                <a:cs typeface="Arial"/>
              </a:rPr>
              <a:t> fonctionnalité</a:t>
            </a:r>
            <a:r>
              <a:rPr lang="fr" sz="1300" b="0" i="0" u="none" spc="10" baseline="0" dirty="0">
                <a:solidFill>
                  <a:srgbClr val="1D1D20"/>
                </a:solidFill>
                <a:latin typeface="Arial"/>
                <a:cs typeface="Arial"/>
              </a:rPr>
              <a:t> innovante</a:t>
            </a:r>
            <a:r>
              <a:rPr lang="fr" sz="1300" b="0" i="0" u="none" spc="-29" baseline="0" dirty="0">
                <a:solidFill>
                  <a:srgbClr val="1D1D20"/>
                </a:solidFill>
                <a:latin typeface="Arial"/>
                <a:cs typeface="Arial"/>
              </a:rPr>
              <a:t> </a:t>
            </a:r>
            <a:endParaRPr lang="ro-RO" sz="1300" b="0" i="0" u="none" spc="-29" baseline="0" dirty="0">
              <a:solidFill>
                <a:srgbClr val="1D1D20"/>
              </a:solidFill>
              <a:latin typeface="Arial"/>
              <a:cs typeface="Arial"/>
            </a:endParaRPr>
          </a:p>
          <a:p>
            <a:pPr marL="12700" marR="5081" algn="l" rtl="0">
              <a:lnSpc>
                <a:spcPts val="2100"/>
              </a:lnSpc>
              <a:spcBef>
                <a:spcPts val="95"/>
              </a:spcBef>
            </a:pPr>
            <a:r>
              <a:rPr lang="fr" sz="1300" b="0" i="0" u="none" spc="-29" baseline="0" dirty="0">
                <a:solidFill>
                  <a:srgbClr val="1D1D20"/>
                </a:solidFill>
                <a:latin typeface="Arial"/>
                <a:cs typeface="Arial"/>
              </a:rPr>
              <a:t>permet</a:t>
            </a:r>
            <a:r>
              <a:rPr lang="fr" sz="1300" b="0" i="0" u="none" spc="-15" baseline="0" dirty="0">
                <a:solidFill>
                  <a:srgbClr val="1D1D20"/>
                </a:solidFill>
                <a:latin typeface="Arial"/>
                <a:cs typeface="Arial"/>
              </a:rPr>
              <a:t> aux membres</a:t>
            </a:r>
            <a:r>
              <a:rPr lang="fr" sz="1300" b="0" i="0" u="none" spc="25" baseline="0" dirty="0">
                <a:solidFill>
                  <a:srgbClr val="1D1D20"/>
                </a:solidFill>
                <a:latin typeface="Arial"/>
                <a:cs typeface="Arial"/>
              </a:rPr>
              <a:t> de</a:t>
            </a:r>
            <a:r>
              <a:rPr lang="fr" sz="1300" b="0" i="0" u="none" spc="-15" baseline="0" dirty="0">
                <a:solidFill>
                  <a:srgbClr val="1D1D20"/>
                </a:solidFill>
                <a:latin typeface="Arial"/>
                <a:cs typeface="Arial"/>
              </a:rPr>
              <a:t> créer</a:t>
            </a:r>
            <a:r>
              <a:rPr lang="fr" sz="1300" b="0" i="0" u="none" spc="-75" baseline="0" dirty="0">
                <a:solidFill>
                  <a:srgbClr val="1D1D20"/>
                </a:solidFill>
                <a:latin typeface="Arial"/>
                <a:cs typeface="Arial"/>
              </a:rPr>
              <a:t> un</a:t>
            </a:r>
            <a:r>
              <a:rPr lang="fr" sz="1300" b="0" i="0" u="none" spc="-5" baseline="0" dirty="0">
                <a:solidFill>
                  <a:srgbClr val="1D1D20"/>
                </a:solidFill>
                <a:latin typeface="Arial"/>
                <a:cs typeface="Arial"/>
              </a:rPr>
              <a:t> nouveau</a:t>
            </a:r>
            <a:r>
              <a:rPr lang="fr" sz="1300" b="0" i="0" u="none" spc="-20" baseline="0" dirty="0">
                <a:solidFill>
                  <a:srgbClr val="1D1D20"/>
                </a:solidFill>
                <a:latin typeface="Arial"/>
                <a:cs typeface="Arial"/>
              </a:rPr>
              <a:t> </a:t>
            </a:r>
            <a:endParaRPr lang="ro-RO" sz="1300" b="0" i="0" u="none" spc="-20" baseline="0" dirty="0">
              <a:solidFill>
                <a:srgbClr val="1D1D20"/>
              </a:solidFill>
              <a:latin typeface="Arial"/>
              <a:cs typeface="Arial"/>
            </a:endParaRPr>
          </a:p>
          <a:p>
            <a:pPr marL="12700" marR="5081" algn="l" rtl="0">
              <a:lnSpc>
                <a:spcPts val="2100"/>
              </a:lnSpc>
              <a:spcBef>
                <a:spcPts val="95"/>
              </a:spcBef>
            </a:pPr>
            <a:r>
              <a:rPr lang="fr" sz="1300" b="0" i="0" u="none" spc="-20" baseline="0" dirty="0">
                <a:solidFill>
                  <a:srgbClr val="1D1D20"/>
                </a:solidFill>
                <a:latin typeface="Arial"/>
                <a:cs typeface="Arial"/>
              </a:rPr>
              <a:t>tableau et </a:t>
            </a:r>
            <a:r>
              <a:rPr lang="fr" sz="1300" b="0" i="0" u="none" spc="-45" baseline="0" dirty="0">
                <a:solidFill>
                  <a:srgbClr val="1D1D20"/>
                </a:solidFill>
                <a:latin typeface="Arial"/>
                <a:cs typeface="Arial"/>
              </a:rPr>
              <a:t>d'</a:t>
            </a:r>
            <a:r>
              <a:rPr lang="fr" sz="1300" b="0" i="0" u="none" spc="-75" baseline="0" dirty="0">
                <a:solidFill>
                  <a:srgbClr val="1D1D20"/>
                </a:solidFill>
                <a:latin typeface="Arial"/>
                <a:cs typeface="Arial"/>
              </a:rPr>
              <a:t>y </a:t>
            </a:r>
            <a:r>
              <a:rPr lang="fr" sz="1300" b="0" i="0" u="none" spc="-5" baseline="0" dirty="0">
                <a:solidFill>
                  <a:srgbClr val="1D1D20"/>
                </a:solidFill>
                <a:latin typeface="Arial"/>
                <a:cs typeface="Arial"/>
              </a:rPr>
              <a:t>ajouter </a:t>
            </a:r>
            <a:r>
              <a:rPr lang="fr" sz="1300" b="0" i="0" u="none" spc="25" baseline="0" dirty="0">
                <a:solidFill>
                  <a:srgbClr val="1D1D20"/>
                </a:solidFill>
                <a:latin typeface="Arial"/>
                <a:cs typeface="Arial"/>
              </a:rPr>
              <a:t>un cadre, </a:t>
            </a:r>
            <a:r>
              <a:rPr lang="fr" sz="1300" b="0" i="0" u="none" baseline="0" dirty="0">
                <a:solidFill>
                  <a:srgbClr val="1D1D20"/>
                </a:solidFill>
                <a:latin typeface="Arial"/>
                <a:cs typeface="Arial"/>
              </a:rPr>
              <a:t>où</a:t>
            </a:r>
            <a:r>
              <a:rPr lang="fr" sz="1300" b="0" i="0" u="none" spc="-120" baseline="0" dirty="0">
                <a:solidFill>
                  <a:srgbClr val="1D1D20"/>
                </a:solidFill>
                <a:latin typeface="Arial"/>
                <a:cs typeface="Arial"/>
              </a:rPr>
              <a:t> </a:t>
            </a:r>
            <a:r>
              <a:rPr lang="fr" sz="1300" b="0" i="0" u="none" spc="10" baseline="0" dirty="0">
                <a:solidFill>
                  <a:srgbClr val="1D1D20"/>
                </a:solidFill>
                <a:latin typeface="Arial"/>
                <a:cs typeface="Arial"/>
              </a:rPr>
              <a:t>les </a:t>
            </a:r>
            <a:r>
              <a:rPr lang="fr" sz="1300" b="0" i="0" u="none" spc="5" baseline="0" dirty="0">
                <a:solidFill>
                  <a:srgbClr val="1D1D20"/>
                </a:solidFill>
                <a:latin typeface="Arial"/>
                <a:cs typeface="Arial"/>
              </a:rPr>
              <a:t>membres </a:t>
            </a:r>
            <a:endParaRPr lang="ro-RO" sz="1300" b="0" i="0" u="none" spc="5" baseline="0" dirty="0">
              <a:solidFill>
                <a:srgbClr val="1D1D20"/>
              </a:solidFill>
              <a:latin typeface="Arial"/>
              <a:cs typeface="Arial"/>
            </a:endParaRPr>
          </a:p>
          <a:p>
            <a:pPr marL="12700" marR="5081" algn="l" rtl="0">
              <a:lnSpc>
                <a:spcPts val="2100"/>
              </a:lnSpc>
              <a:spcBef>
                <a:spcPts val="95"/>
              </a:spcBef>
            </a:pPr>
            <a:r>
              <a:rPr lang="fr" sz="1300" b="0" i="0" u="none" spc="-15" baseline="0" dirty="0">
                <a:solidFill>
                  <a:srgbClr val="1D1D20"/>
                </a:solidFill>
                <a:latin typeface="Arial"/>
                <a:cs typeface="Arial"/>
              </a:rPr>
              <a:t>de l'équipe </a:t>
            </a:r>
            <a:r>
              <a:rPr lang="fr" sz="1300" b="0" i="0" u="none" spc="-29" baseline="0" dirty="0">
                <a:solidFill>
                  <a:srgbClr val="1D1D20"/>
                </a:solidFill>
                <a:latin typeface="Arial"/>
                <a:cs typeface="Arial"/>
              </a:rPr>
              <a:t>peuvent </a:t>
            </a:r>
            <a:r>
              <a:rPr lang="fr" sz="1300" b="0" i="0" u="none" spc="5" baseline="0" dirty="0">
                <a:solidFill>
                  <a:srgbClr val="1D1D20"/>
                </a:solidFill>
                <a:latin typeface="Arial"/>
                <a:cs typeface="Arial"/>
              </a:rPr>
              <a:t>rapidement </a:t>
            </a:r>
            <a:r>
              <a:rPr lang="fr" sz="1300" b="0" i="0" u="none" spc="25" baseline="0" dirty="0">
                <a:solidFill>
                  <a:srgbClr val="1D1D20"/>
                </a:solidFill>
                <a:latin typeface="Arial"/>
                <a:cs typeface="Arial"/>
              </a:rPr>
              <a:t>commencer </a:t>
            </a:r>
            <a:r>
              <a:rPr lang="fr" sz="1300" b="0" i="0" u="none" spc="15" baseline="0" dirty="0">
                <a:solidFill>
                  <a:srgbClr val="1D1D20"/>
                </a:solidFill>
                <a:latin typeface="Arial"/>
                <a:cs typeface="Arial"/>
              </a:rPr>
              <a:t>à </a:t>
            </a:r>
            <a:endParaRPr lang="ro-RO" sz="1300" b="0" i="0" u="none" spc="15" baseline="0" dirty="0">
              <a:solidFill>
                <a:srgbClr val="1D1D20"/>
              </a:solidFill>
              <a:latin typeface="Arial"/>
              <a:cs typeface="Arial"/>
            </a:endParaRPr>
          </a:p>
          <a:p>
            <a:pPr marL="12700" marR="5081" algn="l" rtl="0">
              <a:lnSpc>
                <a:spcPts val="2100"/>
              </a:lnSpc>
              <a:spcBef>
                <a:spcPts val="95"/>
              </a:spcBef>
            </a:pPr>
            <a:r>
              <a:rPr lang="fr" sz="1300" b="0" i="0" u="none" spc="15" baseline="0" dirty="0">
                <a:solidFill>
                  <a:srgbClr val="1D1D20"/>
                </a:solidFill>
                <a:latin typeface="Arial"/>
                <a:cs typeface="Arial"/>
              </a:rPr>
              <a:t>travailler </a:t>
            </a:r>
            <a:r>
              <a:rPr lang="fr" sz="1300" b="0" i="0" u="none" spc="-10" baseline="0" dirty="0">
                <a:solidFill>
                  <a:srgbClr val="1D1D20"/>
                </a:solidFill>
                <a:latin typeface="Arial"/>
                <a:cs typeface="Arial"/>
              </a:rPr>
              <a:t>sur </a:t>
            </a:r>
            <a:r>
              <a:rPr lang="fr" sz="1300" b="0" i="0" u="none" spc="10" baseline="0" dirty="0">
                <a:solidFill>
                  <a:srgbClr val="1D1D20"/>
                </a:solidFill>
                <a:latin typeface="Arial"/>
                <a:cs typeface="Arial"/>
              </a:rPr>
              <a:t>le </a:t>
            </a:r>
            <a:r>
              <a:rPr lang="fr" sz="1300" b="0" i="0" u="none" spc="-5" baseline="0" dirty="0">
                <a:solidFill>
                  <a:srgbClr val="1D1D20"/>
                </a:solidFill>
                <a:latin typeface="Arial"/>
                <a:cs typeface="Arial"/>
              </a:rPr>
              <a:t>nouveau </a:t>
            </a:r>
            <a:r>
              <a:rPr lang="fr" sz="1300" b="0" i="0" u="none" spc="-20" baseline="0" dirty="0">
                <a:solidFill>
                  <a:srgbClr val="1D1D20"/>
                </a:solidFill>
                <a:latin typeface="Arial"/>
                <a:cs typeface="Arial"/>
              </a:rPr>
              <a:t>tableau en collaboration.</a:t>
            </a:r>
            <a:endParaRPr lang="fr" sz="1300" spc="400" dirty="0">
              <a:solidFill>
                <a:srgbClr val="1D1D20"/>
              </a:solidFill>
              <a:latin typeface="Arial"/>
              <a:cs typeface="Arial"/>
            </a:endParaRPr>
          </a:p>
          <a:p>
            <a:pPr marL="12700" marR="5081" algn="l" rtl="0">
              <a:lnSpc>
                <a:spcPts val="2100"/>
              </a:lnSpc>
              <a:spcBef>
                <a:spcPts val="95"/>
              </a:spcBef>
            </a:pPr>
            <a:r>
              <a:rPr lang="fr" sz="1300" b="0" i="0" u="none" spc="-56" baseline="0" dirty="0">
                <a:solidFill>
                  <a:srgbClr val="1D1D20"/>
                </a:solidFill>
                <a:latin typeface="Arial"/>
                <a:cs typeface="Arial"/>
              </a:rPr>
              <a:t>Chaque</a:t>
            </a:r>
            <a:r>
              <a:rPr lang="fr" sz="1300" b="0" i="0" u="none" spc="-5" baseline="0" dirty="0">
                <a:solidFill>
                  <a:srgbClr val="1D1D20"/>
                </a:solidFill>
                <a:latin typeface="Arial"/>
                <a:cs typeface="Arial"/>
              </a:rPr>
              <a:t> panneau</a:t>
            </a:r>
            <a:r>
              <a:rPr lang="fr" sz="1300" b="0" i="0" u="none" spc="29" baseline="0" dirty="0">
                <a:solidFill>
                  <a:srgbClr val="1D1D20"/>
                </a:solidFill>
                <a:latin typeface="Arial"/>
                <a:cs typeface="Arial"/>
              </a:rPr>
              <a:t> créé</a:t>
            </a:r>
            <a:r>
              <a:rPr lang="fr" sz="1300" b="0" i="0" u="none" spc="-40" baseline="0" dirty="0">
                <a:solidFill>
                  <a:srgbClr val="1D1D20"/>
                </a:solidFill>
                <a:latin typeface="Arial"/>
                <a:cs typeface="Arial"/>
              </a:rPr>
              <a:t> est</a:t>
            </a:r>
            <a:r>
              <a:rPr lang="fr" sz="1300" b="0" i="0" u="none" spc="-35" baseline="0" dirty="0">
                <a:solidFill>
                  <a:srgbClr val="1D1D20"/>
                </a:solidFill>
                <a:latin typeface="Arial"/>
                <a:cs typeface="Arial"/>
              </a:rPr>
              <a:t> sauvegardé</a:t>
            </a:r>
            <a:r>
              <a:rPr lang="fr" sz="1300" b="0" i="0" u="none" spc="-15" baseline="0" dirty="0">
                <a:solidFill>
                  <a:srgbClr val="1D1D20"/>
                </a:solidFill>
                <a:latin typeface="Arial"/>
                <a:cs typeface="Arial"/>
              </a:rPr>
              <a:t> </a:t>
            </a:r>
            <a:endParaRPr lang="ro-RO" sz="1300" b="0" i="0" u="none" spc="-15" baseline="0" dirty="0">
              <a:solidFill>
                <a:srgbClr val="1D1D20"/>
              </a:solidFill>
              <a:latin typeface="Arial"/>
              <a:cs typeface="Arial"/>
            </a:endParaRPr>
          </a:p>
          <a:p>
            <a:pPr marL="12700" marR="5081" algn="l" rtl="0">
              <a:lnSpc>
                <a:spcPts val="2100"/>
              </a:lnSpc>
              <a:spcBef>
                <a:spcPts val="95"/>
              </a:spcBef>
            </a:pPr>
            <a:r>
              <a:rPr lang="fr" sz="1300" b="0" i="0" u="none" spc="-15" baseline="0" dirty="0">
                <a:solidFill>
                  <a:srgbClr val="1D1D20"/>
                </a:solidFill>
                <a:latin typeface="Arial"/>
                <a:cs typeface="Arial"/>
              </a:rPr>
              <a:t>automatiquement</a:t>
            </a:r>
            <a:r>
              <a:rPr lang="fr" sz="1300" b="0" i="0" u="none" baseline="0" dirty="0">
                <a:solidFill>
                  <a:srgbClr val="1D1D20"/>
                </a:solidFill>
                <a:latin typeface="Arial"/>
                <a:cs typeface="Arial"/>
              </a:rPr>
              <a:t>, </a:t>
            </a:r>
            <a:r>
              <a:rPr lang="fr" sz="1300" b="0" i="0" u="none" spc="-50" baseline="0" dirty="0">
                <a:solidFill>
                  <a:srgbClr val="1D1D20"/>
                </a:solidFill>
                <a:latin typeface="Arial"/>
                <a:cs typeface="Arial"/>
              </a:rPr>
              <a:t>et</a:t>
            </a:r>
            <a:r>
              <a:rPr lang="fr" sz="1300" b="0" i="0" u="none" spc="-5" baseline="0" dirty="0">
                <a:solidFill>
                  <a:srgbClr val="1D1D20"/>
                </a:solidFill>
                <a:latin typeface="Arial"/>
                <a:cs typeface="Arial"/>
              </a:rPr>
              <a:t> les </a:t>
            </a:r>
            <a:r>
              <a:rPr lang="fr" sz="1300" b="0" i="0" u="none" spc="-20" baseline="0" dirty="0">
                <a:solidFill>
                  <a:srgbClr val="1D1D20"/>
                </a:solidFill>
                <a:latin typeface="Arial"/>
                <a:cs typeface="Arial"/>
              </a:rPr>
              <a:t>membres peuvent</a:t>
            </a:r>
            <a:r>
              <a:rPr lang="fr" sz="1300" b="0" i="0" u="none" baseline="0" dirty="0">
                <a:solidFill>
                  <a:srgbClr val="1D1D20"/>
                </a:solidFill>
                <a:latin typeface="Arial"/>
                <a:cs typeface="Arial"/>
              </a:rPr>
              <a:t> y </a:t>
            </a:r>
            <a:endParaRPr lang="ro-RO" sz="1300" b="0" i="0" u="none" baseline="0" dirty="0">
              <a:solidFill>
                <a:srgbClr val="1D1D20"/>
              </a:solidFill>
              <a:latin typeface="Arial"/>
              <a:cs typeface="Arial"/>
            </a:endParaRPr>
          </a:p>
          <a:p>
            <a:pPr marL="12700" marR="5081" algn="l" rtl="0">
              <a:lnSpc>
                <a:spcPts val="2100"/>
              </a:lnSpc>
              <a:spcBef>
                <a:spcPts val="95"/>
              </a:spcBef>
            </a:pPr>
            <a:r>
              <a:rPr lang="fr" sz="1300" b="0" i="0" u="none" baseline="0" dirty="0">
                <a:solidFill>
                  <a:srgbClr val="1D1D20"/>
                </a:solidFill>
                <a:latin typeface="Arial"/>
                <a:cs typeface="Arial"/>
              </a:rPr>
              <a:t>accéder séparément. La plateforme propose des modèles prêts à l'emploi qui permettent de réaliser diverses activités contribuant au renforcement de l'esprit d'équipe, à la résolution de problèmes, à la compréhension de la conception d'un projet et au brainstorming avec votre équipe. Les kits utiles proposés pour concevoir vos activités sont les suivants : organigrammes, parcours, cartes heuristiques, diagrammes, cartes d'empathie, grilles, matrices, cartes des parties prenantes et profils personnels, qui permettent aux utilisateurs de visualiser l'expérience. Ainsi, il est plus facile de planifier et de gérer les flux de travail agiles.</a:t>
            </a:r>
            <a:endParaRPr lang="fr" sz="1300" dirty="0">
              <a:latin typeface="Arial"/>
              <a:cs typeface="Arial"/>
            </a:endParaRPr>
          </a:p>
        </p:txBody>
      </p:sp>
      <p:sp>
        <p:nvSpPr>
          <p:cNvPr id="3" name="object 3"/>
          <p:cNvSpPr txBox="1"/>
          <p:nvPr/>
        </p:nvSpPr>
        <p:spPr>
          <a:xfrm>
            <a:off x="723901" y="2276043"/>
            <a:ext cx="1720214" cy="174535"/>
          </a:xfrm>
          <a:prstGeom prst="rect">
            <a:avLst/>
          </a:prstGeom>
        </p:spPr>
        <p:txBody>
          <a:bodyPr vert="horz" wrap="square" lIns="0" tIns="12700" rIns="0" bIns="0" rtlCol="0">
            <a:spAutoFit/>
          </a:bodyPr>
          <a:lstStyle/>
          <a:p>
            <a:pPr marL="12700" rtl="0">
              <a:spcBef>
                <a:spcPts val="100"/>
              </a:spcBef>
            </a:pPr>
            <a:r>
              <a:rPr lang="fr" sz="1051" b="0" i="0" u="none" spc="-25" baseline="0">
                <a:solidFill>
                  <a:srgbClr val="17A29A"/>
                </a:solidFill>
                <a:latin typeface="Microsoft Sans Serif"/>
                <a:cs typeface="Microsoft Sans Serif"/>
              </a:rPr>
              <a:t>Image </a:t>
            </a:r>
            <a:r>
              <a:rPr lang="fr" sz="1051" b="0" i="0" u="none" spc="-70" baseline="0">
                <a:solidFill>
                  <a:srgbClr val="17A29A"/>
                </a:solidFill>
                <a:latin typeface="Microsoft Sans Serif"/>
                <a:cs typeface="Microsoft Sans Serif"/>
              </a:rPr>
              <a:t>35.</a:t>
            </a:r>
            <a:r>
              <a:rPr lang="fr" sz="1051" b="0" i="0" u="none" spc="20" baseline="0">
                <a:solidFill>
                  <a:srgbClr val="17A29A"/>
                </a:solidFill>
                <a:latin typeface="Microsoft Sans Serif"/>
                <a:cs typeface="Microsoft Sans Serif"/>
              </a:rPr>
              <a:t> </a:t>
            </a:r>
            <a:r>
              <a:rPr lang="fr" sz="1051" b="0" i="0" u="none" spc="-85" baseline="0">
                <a:solidFill>
                  <a:srgbClr val="17A29A"/>
                </a:solidFill>
                <a:latin typeface="Microsoft Sans Serif"/>
                <a:cs typeface="Microsoft Sans Serif"/>
              </a:rPr>
              <a:t>Logo</a:t>
            </a:r>
            <a:r>
              <a:rPr lang="fr" sz="1051" b="0" i="0" u="none" spc="15" baseline="0">
                <a:solidFill>
                  <a:srgbClr val="17A29A"/>
                </a:solidFill>
                <a:latin typeface="Microsoft Sans Serif"/>
                <a:cs typeface="Microsoft Sans Serif"/>
              </a:rPr>
              <a:t> </a:t>
            </a:r>
            <a:r>
              <a:rPr lang="fr" sz="1051" b="0" i="0" u="none" baseline="0">
                <a:solidFill>
                  <a:srgbClr val="17A29A"/>
                </a:solidFill>
                <a:latin typeface="Microsoft Sans Serif"/>
                <a:cs typeface="Microsoft Sans Serif"/>
              </a:rPr>
              <a:t>(Mural,</a:t>
            </a:r>
            <a:r>
              <a:rPr lang="fr" sz="1051" b="0" i="0" u="none" spc="15" baseline="0">
                <a:solidFill>
                  <a:srgbClr val="17A29A"/>
                </a:solidFill>
                <a:latin typeface="Microsoft Sans Serif"/>
                <a:cs typeface="Microsoft Sans Serif"/>
              </a:rPr>
              <a:t> </a:t>
            </a:r>
            <a:r>
              <a:rPr lang="fr" sz="1051" b="0" i="0" u="none" spc="-10" baseline="0">
                <a:solidFill>
                  <a:srgbClr val="17A29A"/>
                </a:solidFill>
                <a:latin typeface="Microsoft Sans Serif"/>
                <a:cs typeface="Microsoft Sans Serif"/>
              </a:rPr>
              <a:t>2022)</a:t>
            </a:r>
            <a:endParaRPr sz="1051">
              <a:latin typeface="Microsoft Sans Serif"/>
              <a:cs typeface="Microsoft Sans Serif"/>
            </a:endParaRPr>
          </a:p>
        </p:txBody>
      </p:sp>
      <p:sp>
        <p:nvSpPr>
          <p:cNvPr id="6" name="object 6"/>
          <p:cNvSpPr txBox="1"/>
          <p:nvPr/>
        </p:nvSpPr>
        <p:spPr>
          <a:xfrm>
            <a:off x="304798" y="2621508"/>
            <a:ext cx="6743701" cy="1121461"/>
          </a:xfrm>
          <a:prstGeom prst="rect">
            <a:avLst/>
          </a:prstGeom>
          <a:noFill/>
        </p:spPr>
        <p:txBody>
          <a:bodyPr vert="horz" wrap="square" lIns="0" tIns="41275" rIns="0" bIns="0" rtlCol="0">
            <a:spAutoFit/>
          </a:bodyPr>
          <a:lstStyle/>
          <a:p>
            <a:pPr marL="44450" rtl="0">
              <a:spcBef>
                <a:spcPts val="325"/>
              </a:spcBef>
            </a:pPr>
            <a:r>
              <a:rPr lang="fr" sz="1300" b="0" i="0" u="none" baseline="0" dirty="0">
                <a:solidFill>
                  <a:srgbClr val="17A29A"/>
                </a:solidFill>
                <a:latin typeface="Arial"/>
                <a:cs typeface="Arial"/>
              </a:rPr>
              <a:t>Le type d'outil :</a:t>
            </a:r>
            <a:r>
              <a:rPr lang="fr" sz="1300" b="0" i="0" u="none" spc="20" baseline="0" dirty="0">
                <a:solidFill>
                  <a:srgbClr val="17A29A"/>
                </a:solidFill>
                <a:latin typeface="Arial"/>
                <a:cs typeface="Arial"/>
              </a:rPr>
              <a:t> </a:t>
            </a:r>
            <a:r>
              <a:rPr lang="fr" sz="1300" b="0" i="0" u="none" baseline="0" dirty="0">
                <a:solidFill>
                  <a:schemeClr val="tx1"/>
                </a:solidFill>
                <a:latin typeface="Arial"/>
                <a:cs typeface="Arial"/>
              </a:rPr>
              <a:t>Tableaux collaboratifs </a:t>
            </a:r>
            <a:r>
              <a:rPr lang="fr" sz="1300" b="0" i="0" u="none" spc="10" baseline="0" dirty="0">
                <a:solidFill>
                  <a:schemeClr val="tx1"/>
                </a:solidFill>
                <a:latin typeface="Arial"/>
                <a:cs typeface="Arial"/>
              </a:rPr>
              <a:t>en ligne</a:t>
            </a:r>
            <a:endParaRPr lang="fr" sz="1300" dirty="0">
              <a:solidFill>
                <a:schemeClr val="tx1"/>
              </a:solidFill>
              <a:latin typeface="Arial"/>
              <a:cs typeface="Arial"/>
            </a:endParaRPr>
          </a:p>
          <a:p>
            <a:pPr marL="44450" marR="236865" rtl="0">
              <a:lnSpc>
                <a:spcPts val="2400"/>
              </a:lnSpc>
              <a:spcBef>
                <a:spcPts val="5"/>
              </a:spcBef>
            </a:pPr>
            <a:r>
              <a:rPr lang="fr" sz="1300" b="0" i="0" u="none" baseline="0" dirty="0">
                <a:solidFill>
                  <a:srgbClr val="17A29A"/>
                </a:solidFill>
                <a:latin typeface="Arial"/>
                <a:cs typeface="Arial"/>
              </a:rPr>
              <a:t>Utile pour : </a:t>
            </a:r>
            <a:r>
              <a:rPr lang="fr" sz="1300" b="0" i="0" u="none" baseline="0" dirty="0">
                <a:solidFill>
                  <a:schemeClr val="tx1"/>
                </a:solidFill>
                <a:latin typeface="Arial"/>
                <a:cs typeface="Arial"/>
              </a:rPr>
              <a:t>Représenter</a:t>
            </a:r>
            <a:r>
              <a:rPr lang="fr" sz="1300" b="0" i="0" u="none" spc="45" baseline="0" dirty="0">
                <a:solidFill>
                  <a:schemeClr val="tx1"/>
                </a:solidFill>
                <a:latin typeface="Arial"/>
                <a:cs typeface="Arial"/>
              </a:rPr>
              <a:t> visuellement</a:t>
            </a:r>
            <a:r>
              <a:rPr lang="fr" sz="1300" b="0" i="0" u="none" spc="-35" baseline="0" dirty="0">
                <a:solidFill>
                  <a:schemeClr val="tx1"/>
                </a:solidFill>
                <a:latin typeface="Arial"/>
                <a:cs typeface="Arial"/>
              </a:rPr>
              <a:t> l'état</a:t>
            </a:r>
            <a:r>
              <a:rPr lang="fr" sz="1300" b="0" i="0" u="none" spc="60" baseline="0" dirty="0">
                <a:solidFill>
                  <a:schemeClr val="tx1"/>
                </a:solidFill>
                <a:latin typeface="Arial"/>
                <a:cs typeface="Arial"/>
              </a:rPr>
              <a:t> de</a:t>
            </a:r>
            <a:r>
              <a:rPr lang="fr" sz="1300" b="0" i="0" u="none" spc="45" baseline="0" dirty="0">
                <a:solidFill>
                  <a:schemeClr val="tx1"/>
                </a:solidFill>
                <a:latin typeface="Arial"/>
                <a:cs typeface="Arial"/>
              </a:rPr>
              <a:t> l'art</a:t>
            </a:r>
            <a:r>
              <a:rPr lang="fr" sz="1300" b="0" i="0" u="none" baseline="0" dirty="0">
                <a:solidFill>
                  <a:schemeClr val="tx1"/>
                </a:solidFill>
                <a:latin typeface="Arial"/>
                <a:cs typeface="Arial"/>
              </a:rPr>
              <a:t> ou la vision</a:t>
            </a:r>
            <a:r>
              <a:rPr lang="fr" sz="1300" b="0" i="0" u="none" spc="90" baseline="0" dirty="0">
                <a:solidFill>
                  <a:schemeClr val="tx1"/>
                </a:solidFill>
                <a:latin typeface="Arial"/>
                <a:cs typeface="Arial"/>
              </a:rPr>
              <a:t> de </a:t>
            </a:r>
            <a:r>
              <a:rPr lang="fr" sz="1300" b="0" i="0" u="none" spc="56" baseline="0" dirty="0">
                <a:solidFill>
                  <a:schemeClr val="tx1"/>
                </a:solidFill>
                <a:latin typeface="Arial"/>
                <a:cs typeface="Arial"/>
              </a:rPr>
              <a:t>l'</a:t>
            </a:r>
            <a:r>
              <a:rPr lang="fr" sz="1300" b="0" i="0" u="none" baseline="0" dirty="0">
                <a:solidFill>
                  <a:schemeClr val="tx1"/>
                </a:solidFill>
                <a:latin typeface="Arial"/>
                <a:cs typeface="Arial"/>
              </a:rPr>
              <a:t>évolution d'un </a:t>
            </a:r>
            <a:r>
              <a:rPr lang="fr" sz="1300" b="0" i="0" u="none" spc="80" baseline="0" dirty="0">
                <a:solidFill>
                  <a:schemeClr val="tx1"/>
                </a:solidFill>
                <a:latin typeface="Arial"/>
                <a:cs typeface="Arial"/>
              </a:rPr>
              <a:t>réseau</a:t>
            </a:r>
            <a:r>
              <a:rPr lang="fr" sz="1300" b="0" i="0" u="none" baseline="0" dirty="0">
                <a:solidFill>
                  <a:schemeClr val="tx1"/>
                </a:solidFill>
                <a:latin typeface="Arial"/>
                <a:cs typeface="Arial"/>
              </a:rPr>
              <a:t> touristique</a:t>
            </a:r>
            <a:r>
              <a:rPr lang="fr" sz="1300" b="0" i="0" u="none" spc="-20" baseline="0" dirty="0">
                <a:solidFill>
                  <a:schemeClr val="tx1"/>
                </a:solidFill>
                <a:latin typeface="Arial"/>
                <a:cs typeface="Arial"/>
              </a:rPr>
              <a:t>.</a:t>
            </a:r>
            <a:endParaRPr lang="fr" sz="1300" dirty="0">
              <a:solidFill>
                <a:schemeClr val="tx1"/>
              </a:solidFill>
              <a:latin typeface="Arial"/>
              <a:cs typeface="Arial"/>
            </a:endParaRPr>
          </a:p>
          <a:p>
            <a:pPr marL="44450" rtl="0">
              <a:spcBef>
                <a:spcPts val="520"/>
              </a:spcBef>
            </a:pPr>
            <a:r>
              <a:rPr lang="fr" sz="1300" b="0" i="0" u="none" spc="-10" baseline="0" dirty="0">
                <a:solidFill>
                  <a:srgbClr val="17A29A"/>
                </a:solidFill>
                <a:latin typeface="Arial"/>
                <a:cs typeface="Arial"/>
              </a:rPr>
              <a:t>Site web : </a:t>
            </a:r>
            <a:r>
              <a:rPr lang="fr" sz="1300" b="0" i="0" u="none" spc="-15" baseline="0" dirty="0">
                <a:solidFill>
                  <a:srgbClr val="17A29A"/>
                </a:solidFill>
                <a:latin typeface="Arial"/>
                <a:cs typeface="Arial"/>
              </a:rPr>
              <a:t> </a:t>
            </a:r>
            <a:r>
              <a:rPr lang="fr" sz="1300" b="0" i="0" u="none" baseline="0" dirty="0">
                <a:solidFill>
                  <a:schemeClr val="tx1"/>
                </a:solidFill>
                <a:latin typeface="Arial"/>
                <a:cs typeface="Arial"/>
                <a:hlinkClick r:id="rId6">
                  <a:extLst>
                    <a:ext uri="{A12FA001-AC4F-418D-AE19-62706E023703}">
                      <ahyp:hlinkClr xmlns:ahyp="http://schemas.microsoft.com/office/drawing/2018/hyperlinkcolor" val="tx"/>
                    </a:ext>
                  </a:extLst>
                </a:hlinkClick>
              </a:rPr>
              <a:t>http://www.mural.co/</a:t>
            </a:r>
            <a:endParaRPr lang="fr" sz="1300" dirty="0">
              <a:solidFill>
                <a:schemeClr val="tx1"/>
              </a:solidFill>
              <a:latin typeface="Arial"/>
              <a:cs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457951" y="9486901"/>
            <a:ext cx="695325" cy="457199"/>
          </a:xfrm>
          <a:prstGeom prst="rect">
            <a:avLst/>
          </a:prstGeom>
        </p:spPr>
      </p:pic>
      <p:sp>
        <p:nvSpPr>
          <p:cNvPr id="3" name="object 3"/>
          <p:cNvSpPr txBox="1">
            <a:spLocks noGrp="1"/>
          </p:cNvSpPr>
          <p:nvPr>
            <p:ph type="title"/>
          </p:nvPr>
        </p:nvSpPr>
        <p:spPr>
          <a:xfrm>
            <a:off x="454027" y="914402"/>
            <a:ext cx="5752465" cy="705321"/>
          </a:xfrm>
          <a:prstGeom prst="rect">
            <a:avLst/>
          </a:prstGeom>
        </p:spPr>
        <p:txBody>
          <a:bodyPr vert="horz" wrap="square" lIns="0" tIns="12700" rIns="0" bIns="0" rtlCol="0">
            <a:spAutoFit/>
          </a:bodyPr>
          <a:lstStyle/>
          <a:p>
            <a:pPr marL="12700" algn="l" rtl="0">
              <a:spcBef>
                <a:spcPts val="100"/>
              </a:spcBef>
            </a:pPr>
            <a:r>
              <a:rPr lang="fr" sz="2250" b="0" i="0" u="none" spc="-25" baseline="0" dirty="0"/>
              <a:t>Boîte à outils</a:t>
            </a:r>
            <a:r>
              <a:rPr lang="fr" sz="2250" b="0" i="0" u="none" baseline="0" dirty="0"/>
              <a:t> nationale pour l'accessibilité</a:t>
            </a:r>
            <a:r>
              <a:rPr lang="fr" sz="2250" b="0" i="0" u="none" spc="-25" baseline="0" dirty="0"/>
              <a:t> des personnes</a:t>
            </a:r>
            <a:r>
              <a:rPr lang="fr" sz="2250" b="0" i="0" u="none" spc="-10" baseline="0" dirty="0"/>
              <a:t> </a:t>
            </a:r>
            <a:r>
              <a:rPr lang="fr-FR" sz="2250" b="0" i="0" u="none" spc="-10" baseline="0" dirty="0"/>
              <a:t>en situation de handicap </a:t>
            </a:r>
            <a:endParaRPr sz="2250" dirty="0"/>
          </a:p>
        </p:txBody>
      </p:sp>
      <p:sp>
        <p:nvSpPr>
          <p:cNvPr id="4" name="object 4"/>
          <p:cNvSpPr txBox="1"/>
          <p:nvPr/>
        </p:nvSpPr>
        <p:spPr>
          <a:xfrm>
            <a:off x="3501391" y="1656138"/>
            <a:ext cx="3896360" cy="1771638"/>
          </a:xfrm>
          <a:prstGeom prst="rect">
            <a:avLst/>
          </a:prstGeom>
          <a:noFill/>
        </p:spPr>
        <p:txBody>
          <a:bodyPr vert="horz" wrap="square" lIns="0" tIns="13969" rIns="0" bIns="0" rtlCol="0">
            <a:spAutoFit/>
          </a:bodyPr>
          <a:lstStyle/>
          <a:p>
            <a:pPr marL="46992" marR="297829" rtl="0">
              <a:lnSpc>
                <a:spcPct val="153800"/>
              </a:lnSpc>
              <a:spcBef>
                <a:spcPts val="110"/>
              </a:spcBef>
            </a:pPr>
            <a:r>
              <a:rPr lang="fr" sz="1300" b="0" i="0" u="none" baseline="0" dirty="0">
                <a:solidFill>
                  <a:srgbClr val="17A29A"/>
                </a:solidFill>
                <a:latin typeface="Arial"/>
                <a:cs typeface="Arial"/>
              </a:rPr>
              <a:t>Le type d'outil :</a:t>
            </a:r>
            <a:r>
              <a:rPr lang="fr" sz="1300" b="0" i="0" u="none" spc="440" baseline="0" dirty="0">
                <a:solidFill>
                  <a:srgbClr val="17A29A"/>
                </a:solidFill>
                <a:latin typeface="Arial"/>
                <a:cs typeface="Arial"/>
              </a:rPr>
              <a:t> </a:t>
            </a:r>
            <a:r>
              <a:rPr lang="fr" sz="1300" b="0" i="0" u="none" baseline="0" dirty="0">
                <a:solidFill>
                  <a:schemeClr val="tx1"/>
                </a:solidFill>
                <a:latin typeface="Arial"/>
                <a:cs typeface="Arial"/>
              </a:rPr>
              <a:t>Accessibilité pour les </a:t>
            </a:r>
            <a:r>
              <a:rPr lang="fr" sz="1300" b="0" i="0" u="none" spc="29" baseline="0" dirty="0">
                <a:solidFill>
                  <a:schemeClr val="tx1"/>
                </a:solidFill>
                <a:latin typeface="Arial"/>
                <a:cs typeface="Arial"/>
              </a:rPr>
              <a:t>personnes </a:t>
            </a:r>
            <a:r>
              <a:rPr lang="fr-FR" sz="1300" b="0" i="0" u="none" spc="-10" baseline="0" dirty="0">
                <a:solidFill>
                  <a:schemeClr val="tx1"/>
                </a:solidFill>
                <a:latin typeface="Arial"/>
                <a:cs typeface="Arial"/>
              </a:rPr>
              <a:t>en situation de handicap </a:t>
            </a:r>
            <a:endParaRPr sz="1300" dirty="0">
              <a:solidFill>
                <a:schemeClr val="tx1"/>
              </a:solidFill>
              <a:latin typeface="Arial"/>
              <a:cs typeface="Arial"/>
            </a:endParaRPr>
          </a:p>
          <a:p>
            <a:pPr marL="46992" rtl="0">
              <a:spcBef>
                <a:spcPts val="615"/>
              </a:spcBef>
              <a:tabLst>
                <a:tab pos="656622" algn="l"/>
                <a:tab pos="1047165" algn="l"/>
                <a:tab pos="1719027" algn="l"/>
                <a:tab pos="2514086" algn="l"/>
              </a:tabLst>
            </a:pPr>
            <a:r>
              <a:rPr lang="fr" sz="1300" b="0" i="0" u="none" spc="-10" baseline="0" dirty="0">
                <a:solidFill>
                  <a:srgbClr val="17A29A"/>
                </a:solidFill>
                <a:latin typeface="Arial"/>
                <a:cs typeface="Arial"/>
              </a:rPr>
              <a:t>Utile </a:t>
            </a:r>
            <a:r>
              <a:rPr lang="fr" sz="1300" b="0" i="0" u="none" spc="-20" baseline="0" dirty="0">
                <a:solidFill>
                  <a:srgbClr val="17A29A"/>
                </a:solidFill>
                <a:latin typeface="Arial"/>
                <a:cs typeface="Arial"/>
              </a:rPr>
              <a:t>pour :</a:t>
            </a:r>
            <a:r>
              <a:rPr lang="fr" sz="1300" b="0" i="0" u="none" spc="-10" baseline="0" dirty="0">
                <a:solidFill>
                  <a:schemeClr val="tx1"/>
                </a:solidFill>
                <a:latin typeface="Arial"/>
                <a:cs typeface="Arial"/>
              </a:rPr>
              <a:t> rendre les sites web accessibles, </a:t>
            </a:r>
            <a:br>
              <a:rPr lang="fr" sz="1300" spc="-10" dirty="0">
                <a:solidFill>
                  <a:schemeClr val="tx1"/>
                </a:solidFill>
                <a:latin typeface="Arial"/>
                <a:cs typeface="Arial"/>
              </a:rPr>
            </a:br>
            <a:r>
              <a:rPr lang="fr" sz="1300" b="0" i="0" u="none" baseline="0" dirty="0">
                <a:solidFill>
                  <a:schemeClr val="tx1"/>
                </a:solidFill>
                <a:latin typeface="Arial"/>
                <a:cs typeface="Arial"/>
              </a:rPr>
              <a:t>former le personnel, le service à la clientèle, </a:t>
            </a:r>
            <a:r>
              <a:rPr lang="fr" sz="1300" dirty="0">
                <a:solidFill>
                  <a:schemeClr val="tx1"/>
                </a:solidFill>
                <a:latin typeface="Arial"/>
                <a:cs typeface="Arial"/>
              </a:rPr>
              <a:t>rendre les bâtiments et </a:t>
            </a:r>
            <a:r>
              <a:rPr lang="fr" sz="1300" b="0" i="0" u="none" spc="-40" baseline="0" dirty="0">
                <a:solidFill>
                  <a:schemeClr val="tx1"/>
                </a:solidFill>
                <a:latin typeface="Arial"/>
                <a:cs typeface="Arial"/>
              </a:rPr>
              <a:t>les services </a:t>
            </a:r>
            <a:r>
              <a:rPr lang="fr" sz="1300" b="0" i="0" u="none" spc="-20" baseline="0" dirty="0">
                <a:solidFill>
                  <a:schemeClr val="tx1"/>
                </a:solidFill>
                <a:latin typeface="Arial"/>
                <a:cs typeface="Arial"/>
              </a:rPr>
              <a:t>plus </a:t>
            </a:r>
            <a:r>
              <a:rPr lang="fr" sz="1300" b="0" i="0" u="none" spc="-35" baseline="0" dirty="0">
                <a:solidFill>
                  <a:schemeClr val="tx1"/>
                </a:solidFill>
                <a:latin typeface="Arial"/>
                <a:cs typeface="Arial"/>
              </a:rPr>
              <a:t>accessibles, </a:t>
            </a:r>
            <a:r>
              <a:rPr lang="fr" sz="1300" b="0" i="0" u="none" spc="-20" baseline="0" dirty="0">
                <a:solidFill>
                  <a:schemeClr val="tx1"/>
                </a:solidFill>
                <a:latin typeface="Arial"/>
                <a:cs typeface="Arial"/>
              </a:rPr>
              <a:t>etc.</a:t>
            </a:r>
            <a:endParaRPr sz="1300" dirty="0">
              <a:solidFill>
                <a:schemeClr val="tx1"/>
              </a:solidFill>
              <a:latin typeface="Arial"/>
              <a:cs typeface="Arial"/>
            </a:endParaRPr>
          </a:p>
          <a:p>
            <a:pPr marL="75568" rtl="0">
              <a:spcBef>
                <a:spcPts val="539"/>
              </a:spcBef>
            </a:pPr>
            <a:r>
              <a:rPr lang="fr" sz="1300" b="0" i="0" u="none" spc="-10" baseline="0" dirty="0">
                <a:solidFill>
                  <a:srgbClr val="17A29A"/>
                </a:solidFill>
                <a:latin typeface="Arial"/>
                <a:cs typeface="Arial"/>
              </a:rPr>
              <a:t>Site web </a:t>
            </a:r>
            <a:r>
              <a:rPr lang="fr" sz="1300" b="0" i="0" u="none" spc="-10" baseline="0" dirty="0">
                <a:solidFill>
                  <a:schemeClr val="tx1"/>
                </a:solidFill>
                <a:latin typeface="Arial"/>
                <a:cs typeface="Arial"/>
              </a:rPr>
              <a:t>: </a:t>
            </a:r>
            <a:r>
              <a:rPr lang="fr" sz="1300" b="0" i="0" u="none" spc="-90" baseline="0" dirty="0">
                <a:solidFill>
                  <a:schemeClr val="tx1"/>
                </a:solidFill>
                <a:latin typeface="Arial"/>
                <a:cs typeface="Arial"/>
              </a:rPr>
              <a:t> </a:t>
            </a:r>
            <a:r>
              <a:rPr lang="fr" sz="1300" b="0" i="0" u="none" spc="-10" baseline="0" dirty="0">
                <a:solidFill>
                  <a:schemeClr val="tx1"/>
                </a:solidFill>
                <a:latin typeface="Arial"/>
                <a:cs typeface="Arial"/>
                <a:hlinkClick r:id="rId3">
                  <a:extLst>
                    <a:ext uri="{A12FA001-AC4F-418D-AE19-62706E023703}">
                      <ahyp:hlinkClr xmlns:ahyp="http://schemas.microsoft.com/office/drawing/2018/hyperlinkcolor" val="tx"/>
                    </a:ext>
                  </a:extLst>
                </a:hlinkClick>
              </a:rPr>
              <a:t>https://nda.ie/resources/accessibility-toolkit/</a:t>
            </a:r>
            <a:endParaRPr lang="fr" sz="1300" dirty="0">
              <a:solidFill>
                <a:schemeClr val="tx1"/>
              </a:solidFill>
              <a:latin typeface="Arial"/>
              <a:cs typeface="Arial"/>
            </a:endParaRPr>
          </a:p>
        </p:txBody>
      </p:sp>
      <p:sp>
        <p:nvSpPr>
          <p:cNvPr id="5" name="object 5"/>
          <p:cNvSpPr txBox="1"/>
          <p:nvPr/>
        </p:nvSpPr>
        <p:spPr>
          <a:xfrm>
            <a:off x="337504" y="7089505"/>
            <a:ext cx="6725920" cy="2216760"/>
          </a:xfrm>
          <a:prstGeom prst="rect">
            <a:avLst/>
          </a:prstGeom>
        </p:spPr>
        <p:txBody>
          <a:bodyPr vert="horz" wrap="square" lIns="0" tIns="46354" rIns="0" bIns="0" rtlCol="0">
            <a:spAutoFit/>
          </a:bodyPr>
          <a:lstStyle/>
          <a:p>
            <a:pPr marL="12700" marR="5081" algn="just" rtl="0">
              <a:lnSpc>
                <a:spcPts val="1900"/>
              </a:lnSpc>
              <a:spcBef>
                <a:spcPts val="95"/>
              </a:spcBef>
            </a:pPr>
            <a:r>
              <a:rPr lang="fr" sz="1300" b="0" i="0" u="none" baseline="0" dirty="0">
                <a:solidFill>
                  <a:srgbClr val="1D1D20"/>
                </a:solidFill>
                <a:latin typeface="Arial"/>
                <a:cs typeface="Arial"/>
              </a:rPr>
              <a:t>Le kit d'outils de National Disability Accessibility (NDA) est une ressource créée par l'Irish National Disability Authority pour offrir une ressource en ligne gratuite qui aide les entreprises à améliorer leur inclusivité en fournissant de meilleurs services aux personnes ayant des besoins particuliers. Le kit d'outils comprend une bibliothèque, un module d'apprentissage en ligne et des ressources audiovisuelles. Le kit offre des conseils sur la mobilisation des ressources et des personnes pour créer des entreprises plus inclusives. Il contient des conseils sur le service à la clientèle, la communication, la conception de sites web, la formation du personnel, la construction d'infrastructures et bien d'autres choses encore.</a:t>
            </a:r>
          </a:p>
        </p:txBody>
      </p:sp>
      <p:pic>
        <p:nvPicPr>
          <p:cNvPr id="6" name="object 6"/>
          <p:cNvPicPr/>
          <p:nvPr/>
        </p:nvPicPr>
        <p:blipFill>
          <a:blip r:embed="rId4" cstate="print"/>
          <a:stretch>
            <a:fillRect/>
          </a:stretch>
        </p:blipFill>
        <p:spPr>
          <a:xfrm>
            <a:off x="990602" y="3558268"/>
            <a:ext cx="5419724" cy="3162299"/>
          </a:xfrm>
          <a:prstGeom prst="rect">
            <a:avLst/>
          </a:prstGeom>
        </p:spPr>
      </p:pic>
      <p:pic>
        <p:nvPicPr>
          <p:cNvPr id="7" name="object 7"/>
          <p:cNvPicPr/>
          <p:nvPr/>
        </p:nvPicPr>
        <p:blipFill>
          <a:blip r:embed="rId5" cstate="print"/>
          <a:stretch>
            <a:fillRect/>
          </a:stretch>
        </p:blipFill>
        <p:spPr>
          <a:xfrm>
            <a:off x="766479" y="2082800"/>
            <a:ext cx="2230722" cy="756671"/>
          </a:xfrm>
          <a:prstGeom prst="rect">
            <a:avLst/>
          </a:prstGeom>
        </p:spPr>
      </p:pic>
      <p:sp>
        <p:nvSpPr>
          <p:cNvPr id="8" name="object 8"/>
          <p:cNvSpPr txBox="1"/>
          <p:nvPr/>
        </p:nvSpPr>
        <p:spPr>
          <a:xfrm>
            <a:off x="454027" y="2965647"/>
            <a:ext cx="3047364" cy="174535"/>
          </a:xfrm>
          <a:prstGeom prst="rect">
            <a:avLst/>
          </a:prstGeom>
        </p:spPr>
        <p:txBody>
          <a:bodyPr vert="horz" wrap="square" lIns="0" tIns="12700" rIns="0" bIns="0" rtlCol="0">
            <a:spAutoFit/>
          </a:bodyPr>
          <a:lstStyle/>
          <a:p>
            <a:pPr marL="12700" rtl="0">
              <a:spcBef>
                <a:spcPts val="100"/>
              </a:spcBef>
            </a:pPr>
            <a:r>
              <a:rPr lang="fr" sz="1051" b="0" i="0" u="none" spc="-25" baseline="0">
                <a:solidFill>
                  <a:srgbClr val="17A29A"/>
                </a:solidFill>
                <a:latin typeface="Microsoft Sans Serif"/>
                <a:cs typeface="Microsoft Sans Serif"/>
              </a:rPr>
              <a:t>Image </a:t>
            </a:r>
            <a:r>
              <a:rPr lang="fr" sz="1051" b="0" i="0" u="none" spc="-65" baseline="0">
                <a:solidFill>
                  <a:srgbClr val="17A29A"/>
                </a:solidFill>
                <a:latin typeface="Microsoft Sans Serif"/>
                <a:cs typeface="Microsoft Sans Serif"/>
              </a:rPr>
              <a:t>37.</a:t>
            </a:r>
            <a:r>
              <a:rPr lang="fr" sz="1051" b="0" i="0" u="none" spc="-15" baseline="0">
                <a:solidFill>
                  <a:srgbClr val="17A29A"/>
                </a:solidFill>
                <a:latin typeface="Microsoft Sans Serif"/>
                <a:cs typeface="Microsoft Sans Serif"/>
              </a:rPr>
              <a:t> </a:t>
            </a:r>
            <a:r>
              <a:rPr lang="fr" sz="1051" b="0" i="0" u="none" spc="-85" baseline="0">
                <a:solidFill>
                  <a:srgbClr val="17A29A"/>
                </a:solidFill>
                <a:latin typeface="Microsoft Sans Serif"/>
                <a:cs typeface="Microsoft Sans Serif"/>
              </a:rPr>
              <a:t>Logo</a:t>
            </a:r>
            <a:r>
              <a:rPr lang="fr" sz="1051" b="0" i="0" u="none" spc="-20" baseline="0">
                <a:solidFill>
                  <a:srgbClr val="17A29A"/>
                </a:solidFill>
                <a:latin typeface="Microsoft Sans Serif"/>
                <a:cs typeface="Microsoft Sans Serif"/>
              </a:rPr>
              <a:t> </a:t>
            </a:r>
            <a:r>
              <a:rPr lang="fr" sz="1051" b="0" i="0" u="none" baseline="0">
                <a:solidFill>
                  <a:srgbClr val="17A29A"/>
                </a:solidFill>
                <a:latin typeface="Microsoft Sans Serif"/>
                <a:cs typeface="Microsoft Sans Serif"/>
              </a:rPr>
              <a:t>(National</a:t>
            </a:r>
            <a:r>
              <a:rPr lang="fr" sz="1051" b="0" i="0" u="none" spc="25" baseline="0">
                <a:solidFill>
                  <a:srgbClr val="17A29A"/>
                </a:solidFill>
                <a:latin typeface="Microsoft Sans Serif"/>
                <a:cs typeface="Microsoft Sans Serif"/>
              </a:rPr>
              <a:t> </a:t>
            </a:r>
            <a:r>
              <a:rPr lang="fr" sz="1051" b="0" i="0" u="none" baseline="0">
                <a:solidFill>
                  <a:srgbClr val="17A29A"/>
                </a:solidFill>
                <a:latin typeface="Microsoft Sans Serif"/>
                <a:cs typeface="Microsoft Sans Serif"/>
              </a:rPr>
              <a:t>Disability</a:t>
            </a:r>
            <a:r>
              <a:rPr lang="fr" sz="1051" b="0" i="0" u="none" spc="45" baseline="0">
                <a:solidFill>
                  <a:srgbClr val="17A29A"/>
                </a:solidFill>
                <a:latin typeface="Microsoft Sans Serif"/>
                <a:cs typeface="Microsoft Sans Serif"/>
              </a:rPr>
              <a:t> </a:t>
            </a:r>
            <a:r>
              <a:rPr lang="fr" sz="1051" b="0" i="0" u="none" baseline="0">
                <a:solidFill>
                  <a:srgbClr val="17A29A"/>
                </a:solidFill>
                <a:latin typeface="Microsoft Sans Serif"/>
                <a:cs typeface="Microsoft Sans Serif"/>
              </a:rPr>
              <a:t>Authority,</a:t>
            </a:r>
            <a:r>
              <a:rPr lang="fr" sz="1051" b="0" i="0" u="none" spc="-25" baseline="0">
                <a:solidFill>
                  <a:srgbClr val="17A29A"/>
                </a:solidFill>
                <a:latin typeface="Microsoft Sans Serif"/>
                <a:cs typeface="Microsoft Sans Serif"/>
              </a:rPr>
              <a:t> </a:t>
            </a:r>
            <a:r>
              <a:rPr lang="fr" sz="1051" b="0" i="0" u="none" spc="-10" baseline="0">
                <a:solidFill>
                  <a:srgbClr val="17A29A"/>
                </a:solidFill>
                <a:latin typeface="Microsoft Sans Serif"/>
                <a:cs typeface="Microsoft Sans Serif"/>
              </a:rPr>
              <a:t>2022).</a:t>
            </a:r>
            <a:endParaRPr sz="1051">
              <a:latin typeface="Microsoft Sans Serif"/>
              <a:cs typeface="Microsoft Sans Serif"/>
            </a:endParaRPr>
          </a:p>
        </p:txBody>
      </p:sp>
      <p:sp>
        <p:nvSpPr>
          <p:cNvPr id="10" name="object 8">
            <a:extLst>
              <a:ext uri="{FF2B5EF4-FFF2-40B4-BE49-F238E27FC236}">
                <a16:creationId xmlns:a16="http://schemas.microsoft.com/office/drawing/2014/main" id="{BF89EB07-183E-B14F-8A2A-8560696D4DCE}"/>
              </a:ext>
            </a:extLst>
          </p:cNvPr>
          <p:cNvSpPr txBox="1"/>
          <p:nvPr/>
        </p:nvSpPr>
        <p:spPr>
          <a:xfrm>
            <a:off x="219076" y="6861727"/>
            <a:ext cx="5419724" cy="174535"/>
          </a:xfrm>
          <a:prstGeom prst="rect">
            <a:avLst/>
          </a:prstGeom>
        </p:spPr>
        <p:txBody>
          <a:bodyPr vert="horz" wrap="square" lIns="0" tIns="12700" rIns="0" bIns="0" rtlCol="0">
            <a:spAutoFit/>
          </a:bodyPr>
          <a:lstStyle/>
          <a:p>
            <a:pPr marL="793152" rtl="0">
              <a:spcBef>
                <a:spcPts val="365"/>
              </a:spcBef>
            </a:pPr>
            <a:r>
              <a:rPr lang="fr" sz="1051" b="0" i="0" u="none" baseline="0" dirty="0">
                <a:solidFill>
                  <a:srgbClr val="17A29A"/>
                </a:solidFill>
                <a:latin typeface="Microsoft Sans Serif"/>
                <a:cs typeface="Microsoft Sans Serif"/>
              </a:rPr>
              <a:t>Image 38. Vue du contenu du kit d'outils (National Disability Authority, 2022).</a:t>
            </a:r>
            <a:endParaRPr lang="fr" sz="1051" dirty="0">
              <a:latin typeface="Microsoft Sans Serif"/>
              <a:cs typeface="Microsoft Sans Serif"/>
            </a:endParaRPr>
          </a:p>
        </p:txBody>
      </p:sp>
      <p:sp>
        <p:nvSpPr>
          <p:cNvPr id="12" name="Slide Number Placeholder 11">
            <a:extLst>
              <a:ext uri="{FF2B5EF4-FFF2-40B4-BE49-F238E27FC236}">
                <a16:creationId xmlns:a16="http://schemas.microsoft.com/office/drawing/2014/main" id="{1116409F-74EC-FF4D-819D-98DD63DB1D87}"/>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47</a:t>
            </a:fld>
            <a:endParaRPr lang="fr" spc="10"/>
          </a:p>
        </p:txBody>
      </p:sp>
      <p:pic>
        <p:nvPicPr>
          <p:cNvPr id="11" name="Picture 2" descr="European Youth Roots">
            <a:extLst>
              <a:ext uri="{FF2B5EF4-FFF2-40B4-BE49-F238E27FC236}">
                <a16:creationId xmlns:a16="http://schemas.microsoft.com/office/drawing/2014/main" id="{D23297EA-2A0A-FC4C-9D6B-53A1793DD3E5}"/>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457951" y="9486901"/>
            <a:ext cx="695325" cy="457199"/>
          </a:xfrm>
          <a:prstGeom prst="rect">
            <a:avLst/>
          </a:prstGeom>
        </p:spPr>
      </p:pic>
      <p:sp>
        <p:nvSpPr>
          <p:cNvPr id="3" name="object 3"/>
          <p:cNvSpPr txBox="1"/>
          <p:nvPr/>
        </p:nvSpPr>
        <p:spPr>
          <a:xfrm>
            <a:off x="430194" y="5322225"/>
            <a:ext cx="6846570" cy="3126497"/>
          </a:xfrm>
          <a:prstGeom prst="rect">
            <a:avLst/>
          </a:prstGeom>
        </p:spPr>
        <p:txBody>
          <a:bodyPr vert="horz" wrap="square" lIns="0" tIns="83820" rIns="0" bIns="0" rtlCol="0">
            <a:spAutoFit/>
          </a:bodyPr>
          <a:lstStyle/>
          <a:p>
            <a:pPr marL="12700" marR="5081" algn="just" rtl="0">
              <a:lnSpc>
                <a:spcPct val="153800"/>
              </a:lnSpc>
              <a:spcBef>
                <a:spcPts val="95"/>
              </a:spcBef>
            </a:pPr>
            <a:r>
              <a:rPr lang="fr" sz="1300" b="0" i="0" u="none" baseline="0" dirty="0">
                <a:solidFill>
                  <a:srgbClr val="1D1D20"/>
                </a:solidFill>
                <a:latin typeface="Arial"/>
                <a:cs typeface="Arial"/>
              </a:rPr>
              <a:t>Le nudge marketing est une discipline émergente qui s'intéresse au comportement des consommateurs. Cette discipline vise à encourager un individu à agir d'une certaine manière sans jamais essayer de le forcer. Pour l'instigateur de cette démarche, l'intérêt est de travailler sur différents leviers relatifs au processus de décision d'un consommateur pour lui faire changer son comportement à un coût très faible. Le concept fait également référence à l'étude des mécanismes de prise de décision d'un consommateur lorsque différents choix comportementaux s'offrent à lui. Ce concept a vu le jour après de nombreuses recherches sur la nature humaine et la psychologie. Richard Thaler, professeur d'économie comportementale à l'université de Chicago, et Cass Sunstein, professeur de droit à l'université de Harvard, ont été les premiers à écrire sur le sujet en 2008 avec le livre « Nudge : la méthode douce pour inspirer la bonne décision ».</a:t>
            </a:r>
          </a:p>
        </p:txBody>
      </p:sp>
      <p:sp>
        <p:nvSpPr>
          <p:cNvPr id="4" name="object 4"/>
          <p:cNvSpPr txBox="1">
            <a:spLocks noGrp="1"/>
          </p:cNvSpPr>
          <p:nvPr>
            <p:ph type="title"/>
          </p:nvPr>
        </p:nvSpPr>
        <p:spPr>
          <a:xfrm>
            <a:off x="415926" y="825502"/>
            <a:ext cx="6940550" cy="628377"/>
          </a:xfrm>
          <a:prstGeom prst="rect">
            <a:avLst/>
          </a:prstGeom>
        </p:spPr>
        <p:txBody>
          <a:bodyPr vert="horz" wrap="square" lIns="0" tIns="279400" rIns="0" bIns="0" rtlCol="0">
            <a:spAutoFit/>
          </a:bodyPr>
          <a:lstStyle/>
          <a:p>
            <a:pPr marL="69853" algn="l" rtl="0">
              <a:spcBef>
                <a:spcPts val="100"/>
              </a:spcBef>
            </a:pPr>
            <a:r>
              <a:rPr lang="fr" sz="2250" b="0" i="0" u="none" spc="-114" baseline="0"/>
              <a:t>Le nudge </a:t>
            </a:r>
            <a:r>
              <a:rPr lang="fr" sz="2250" b="0" i="0" u="none" spc="-10" baseline="0"/>
              <a:t>marketing</a:t>
            </a:r>
            <a:endParaRPr lang="fr" sz="2250"/>
          </a:p>
        </p:txBody>
      </p:sp>
      <p:pic>
        <p:nvPicPr>
          <p:cNvPr id="5" name="object 5"/>
          <p:cNvPicPr/>
          <p:nvPr/>
        </p:nvPicPr>
        <p:blipFill>
          <a:blip r:embed="rId3" cstate="print"/>
          <a:stretch>
            <a:fillRect/>
          </a:stretch>
        </p:blipFill>
        <p:spPr>
          <a:xfrm>
            <a:off x="430195" y="1758290"/>
            <a:ext cx="6846569" cy="2162174"/>
          </a:xfrm>
          <a:prstGeom prst="rect">
            <a:avLst/>
          </a:prstGeom>
        </p:spPr>
      </p:pic>
      <p:sp>
        <p:nvSpPr>
          <p:cNvPr id="7" name="TextBox 6">
            <a:extLst>
              <a:ext uri="{FF2B5EF4-FFF2-40B4-BE49-F238E27FC236}">
                <a16:creationId xmlns:a16="http://schemas.microsoft.com/office/drawing/2014/main" id="{C2388059-5B01-0744-AF90-B6C3130F84DD}"/>
              </a:ext>
            </a:extLst>
          </p:cNvPr>
          <p:cNvSpPr txBox="1"/>
          <p:nvPr/>
        </p:nvSpPr>
        <p:spPr>
          <a:xfrm>
            <a:off x="138546" y="3920464"/>
            <a:ext cx="6428509" cy="254044"/>
          </a:xfrm>
          <a:prstGeom prst="rect">
            <a:avLst/>
          </a:prstGeom>
          <a:noFill/>
        </p:spPr>
        <p:txBody>
          <a:bodyPr wrap="square" rtlCol="0">
            <a:spAutoFit/>
          </a:bodyPr>
          <a:lstStyle/>
          <a:p>
            <a:pPr marL="307355" rtl="0">
              <a:spcBef>
                <a:spcPts val="660"/>
              </a:spcBef>
            </a:pPr>
            <a:r>
              <a:rPr lang="fr" sz="1051" b="0" i="0" u="none" spc="-25" baseline="0">
                <a:solidFill>
                  <a:srgbClr val="1AAAA6"/>
                </a:solidFill>
                <a:latin typeface="Microsoft Sans Serif"/>
                <a:cs typeface="Microsoft Sans Serif"/>
              </a:rPr>
              <a:t>Image</a:t>
            </a:r>
            <a:r>
              <a:rPr lang="fr" sz="1051" b="0" i="0" u="none" baseline="0">
                <a:solidFill>
                  <a:srgbClr val="1AAAA6"/>
                </a:solidFill>
                <a:latin typeface="Microsoft Sans Serif"/>
                <a:cs typeface="Microsoft Sans Serif"/>
              </a:rPr>
              <a:t> 39 </a:t>
            </a:r>
            <a:r>
              <a:rPr lang="fr" sz="1051" b="0" i="0" u="none" spc="-10" baseline="0">
                <a:solidFill>
                  <a:srgbClr val="1AAAA6"/>
                </a:solidFill>
                <a:latin typeface="Microsoft Sans Serif"/>
                <a:cs typeface="Microsoft Sans Serif"/>
              </a:rPr>
              <a:t>tirée</a:t>
            </a:r>
            <a:r>
              <a:rPr lang="fr" sz="1051" b="0" i="0" u="none" baseline="0">
                <a:solidFill>
                  <a:srgbClr val="1AAAA6"/>
                </a:solidFill>
                <a:latin typeface="Microsoft Sans Serif"/>
                <a:cs typeface="Microsoft Sans Serif"/>
              </a:rPr>
              <a:t> de :</a:t>
            </a:r>
            <a:r>
              <a:rPr lang="fr" sz="1051" b="0" i="0" u="none" spc="-15" baseline="0">
                <a:solidFill>
                  <a:srgbClr val="1AAAA6"/>
                </a:solidFill>
                <a:latin typeface="Microsoft Sans Serif"/>
                <a:cs typeface="Microsoft Sans Serif"/>
              </a:rPr>
              <a:t> </a:t>
            </a:r>
            <a:r>
              <a:rPr lang="fr" sz="1051" b="0" i="0" u="none" spc="-45" baseline="0">
                <a:solidFill>
                  <a:srgbClr val="1AAAA6"/>
                </a:solidFill>
                <a:latin typeface="Microsoft Sans Serif"/>
                <a:cs typeface="Microsoft Sans Serif"/>
                <a:hlinkClick r:id="rId4">
                  <a:extLst>
                    <a:ext uri="{A12FA001-AC4F-418D-AE19-62706E023703}">
                      <ahyp:hlinkClr xmlns:ahyp="http://schemas.microsoft.com/office/drawing/2018/hyperlinkcolor" val="tx"/>
                    </a:ext>
                  </a:extLst>
                </a:hlinkClick>
              </a:rPr>
              <a:t>Le nudge</a:t>
            </a:r>
            <a:r>
              <a:rPr lang="fr" sz="1051" b="0" i="0" u="none" baseline="0">
                <a:solidFill>
                  <a:srgbClr val="1AAAA6"/>
                </a:solidFill>
                <a:latin typeface="Microsoft Sans Serif"/>
                <a:cs typeface="Microsoft Sans Serif"/>
                <a:hlinkClick r:id="rId4">
                  <a:extLst>
                    <a:ext uri="{A12FA001-AC4F-418D-AE19-62706E023703}">
                      <ahyp:hlinkClr xmlns:ahyp="http://schemas.microsoft.com/office/drawing/2018/hyperlinkcolor" val="tx"/>
                    </a:ext>
                  </a:extLst>
                </a:hlinkClick>
              </a:rPr>
              <a:t> marketing :</a:t>
            </a:r>
            <a:r>
              <a:rPr lang="fr" sz="1051" b="0" i="0" u="none" spc="-15" baseline="0">
                <a:solidFill>
                  <a:srgbClr val="1AAAA6"/>
                </a:solidFill>
                <a:latin typeface="Microsoft Sans Serif"/>
                <a:cs typeface="Microsoft Sans Serif"/>
                <a:hlinkClick r:id="rId4">
                  <a:extLst>
                    <a:ext uri="{A12FA001-AC4F-418D-AE19-62706E023703}">
                      <ahyp:hlinkClr xmlns:ahyp="http://schemas.microsoft.com/office/drawing/2018/hyperlinkcolor" val="tx"/>
                    </a:ext>
                  </a:extLst>
                </a:hlinkClick>
              </a:rPr>
              <a:t> </a:t>
            </a:r>
            <a:r>
              <a:rPr lang="fr" sz="1051" b="0" i="0" u="none" spc="-45" baseline="0">
                <a:solidFill>
                  <a:srgbClr val="1AAAA6"/>
                </a:solidFill>
                <a:latin typeface="Microsoft Sans Serif"/>
                <a:cs typeface="Microsoft Sans Serif"/>
                <a:hlinkClick r:id="rId4">
                  <a:extLst>
                    <a:ext uri="{A12FA001-AC4F-418D-AE19-62706E023703}">
                      <ahyp:hlinkClr xmlns:ahyp="http://schemas.microsoft.com/office/drawing/2018/hyperlinkcolor" val="tx"/>
                    </a:ext>
                  </a:extLst>
                </a:hlinkClick>
              </a:rPr>
              <a:t>5</a:t>
            </a:r>
            <a:r>
              <a:rPr lang="fr" sz="1051" b="0" i="0" u="none" spc="-10" baseline="0">
                <a:solidFill>
                  <a:srgbClr val="1AAAA6"/>
                </a:solidFill>
                <a:latin typeface="Microsoft Sans Serif"/>
                <a:cs typeface="Microsoft Sans Serif"/>
                <a:hlinkClick r:id="rId4">
                  <a:extLst>
                    <a:ext uri="{A12FA001-AC4F-418D-AE19-62706E023703}">
                      <ahyp:hlinkClr xmlns:ahyp="http://schemas.microsoft.com/office/drawing/2018/hyperlinkcolor" val="tx"/>
                    </a:ext>
                  </a:extLst>
                </a:hlinkClick>
              </a:rPr>
              <a:t> idées</a:t>
            </a:r>
            <a:r>
              <a:rPr lang="fr" sz="1051" b="0" i="0" u="none" baseline="0">
                <a:solidFill>
                  <a:srgbClr val="1AAAA6"/>
                </a:solidFill>
                <a:latin typeface="Microsoft Sans Serif"/>
                <a:cs typeface="Microsoft Sans Serif"/>
                <a:hlinkClick r:id="rId4">
                  <a:extLst>
                    <a:ext uri="{A12FA001-AC4F-418D-AE19-62706E023703}">
                      <ahyp:hlinkClr xmlns:ahyp="http://schemas.microsoft.com/office/drawing/2018/hyperlinkcolor" val="tx"/>
                    </a:ext>
                  </a:extLst>
                </a:hlinkClick>
              </a:rPr>
              <a:t> pour</a:t>
            </a:r>
            <a:r>
              <a:rPr lang="fr" sz="1051" b="0" i="0" u="none" spc="-40" baseline="0">
                <a:solidFill>
                  <a:srgbClr val="1AAAA6"/>
                </a:solidFill>
                <a:latin typeface="Microsoft Sans Serif"/>
                <a:cs typeface="Microsoft Sans Serif"/>
                <a:hlinkClick r:id="rId4">
                  <a:extLst>
                    <a:ext uri="{A12FA001-AC4F-418D-AE19-62706E023703}">
                      <ahyp:hlinkClr xmlns:ahyp="http://schemas.microsoft.com/office/drawing/2018/hyperlinkcolor" val="tx"/>
                    </a:ext>
                  </a:extLst>
                </a:hlinkClick>
              </a:rPr>
              <a:t> orienter</a:t>
            </a:r>
            <a:r>
              <a:rPr lang="fr" sz="1051" b="0" i="0" u="none" spc="-20" baseline="0">
                <a:solidFill>
                  <a:srgbClr val="1AAAA6"/>
                </a:solidFill>
                <a:latin typeface="Microsoft Sans Serif"/>
                <a:cs typeface="Microsoft Sans Serif"/>
                <a:hlinkClick r:id="rId4">
                  <a:extLst>
                    <a:ext uri="{A12FA001-AC4F-418D-AE19-62706E023703}">
                      <ahyp:hlinkClr xmlns:ahyp="http://schemas.microsoft.com/office/drawing/2018/hyperlinkcolor" val="tx"/>
                    </a:ext>
                  </a:extLst>
                </a:hlinkClick>
              </a:rPr>
              <a:t> les navigateurs</a:t>
            </a:r>
            <a:r>
              <a:rPr lang="fr" sz="1051" b="0" i="0" u="none" baseline="0">
                <a:solidFill>
                  <a:srgbClr val="1AAAA6"/>
                </a:solidFill>
                <a:latin typeface="Microsoft Sans Serif"/>
                <a:cs typeface="Microsoft Sans Serif"/>
                <a:hlinkClick r:id="rId4">
                  <a:extLst>
                    <a:ext uri="{A12FA001-AC4F-418D-AE19-62706E023703}">
                      <ahyp:hlinkClr xmlns:ahyp="http://schemas.microsoft.com/office/drawing/2018/hyperlinkcolor" val="tx"/>
                    </a:ext>
                  </a:extLst>
                </a:hlinkClick>
              </a:rPr>
              <a:t> en</a:t>
            </a:r>
            <a:r>
              <a:rPr lang="fr" sz="1051" b="0" i="0" u="none" spc="-10" baseline="0">
                <a:solidFill>
                  <a:srgbClr val="1AAAA6"/>
                </a:solidFill>
                <a:latin typeface="Microsoft Sans Serif"/>
                <a:cs typeface="Microsoft Sans Serif"/>
                <a:hlinkClick r:id="rId4">
                  <a:extLst>
                    <a:ext uri="{A12FA001-AC4F-418D-AE19-62706E023703}">
                      <ahyp:hlinkClr xmlns:ahyp="http://schemas.microsoft.com/office/drawing/2018/hyperlinkcolor" val="tx"/>
                    </a:ext>
                  </a:extLst>
                </a:hlinkClick>
              </a:rPr>
              <a:t> acheteurs</a:t>
            </a:r>
            <a:r>
              <a:rPr lang="fr" sz="1051" b="0" i="0" u="none" spc="380" baseline="0">
                <a:solidFill>
                  <a:srgbClr val="1AAAA6"/>
                </a:solidFill>
                <a:latin typeface="Microsoft Sans Serif"/>
                <a:cs typeface="Microsoft Sans Serif"/>
                <a:hlinkClick r:id="rId4">
                  <a:extLst>
                    <a:ext uri="{A12FA001-AC4F-418D-AE19-62706E023703}">
                      <ahyp:hlinkClr xmlns:ahyp="http://schemas.microsoft.com/office/drawing/2018/hyperlinkcolor" val="tx"/>
                    </a:ext>
                  </a:extLst>
                </a:hlinkClick>
              </a:rPr>
              <a:t> |</a:t>
            </a:r>
            <a:r>
              <a:rPr lang="fr" sz="1051" b="0" i="0" u="none" spc="-60" baseline="0">
                <a:solidFill>
                  <a:srgbClr val="1AAAA6"/>
                </a:solidFill>
                <a:latin typeface="Microsoft Sans Serif"/>
                <a:cs typeface="Microsoft Sans Serif"/>
                <a:hlinkClick r:id="rId4">
                  <a:extLst>
                    <a:ext uri="{A12FA001-AC4F-418D-AE19-62706E023703}">
                      <ahyp:hlinkClr xmlns:ahyp="http://schemas.microsoft.com/office/drawing/2018/hyperlinkcolor" val="tx"/>
                    </a:ext>
                  </a:extLst>
                </a:hlinkClick>
              </a:rPr>
              <a:t>Veeqo</a:t>
            </a:r>
            <a:r>
              <a:rPr lang="fr" sz="1051" b="0" i="0" u="none" spc="-10" baseline="0">
                <a:solidFill>
                  <a:srgbClr val="1AAAA6"/>
                </a:solidFill>
                <a:latin typeface="Microsoft Sans Serif"/>
                <a:cs typeface="Microsoft Sans Serif"/>
              </a:rPr>
              <a:t> (2019)</a:t>
            </a:r>
            <a:endParaRPr lang="fr" sz="1051">
              <a:solidFill>
                <a:srgbClr val="1AAAA6"/>
              </a:solidFill>
              <a:latin typeface="Microsoft Sans Serif"/>
              <a:cs typeface="Microsoft Sans Serif"/>
            </a:endParaRPr>
          </a:p>
        </p:txBody>
      </p:sp>
      <p:sp>
        <p:nvSpPr>
          <p:cNvPr id="8" name="TextBox 7">
            <a:extLst>
              <a:ext uri="{FF2B5EF4-FFF2-40B4-BE49-F238E27FC236}">
                <a16:creationId xmlns:a16="http://schemas.microsoft.com/office/drawing/2014/main" id="{C07F5782-6A09-AD4E-8C9A-F94FF581B3D2}"/>
              </a:ext>
            </a:extLst>
          </p:cNvPr>
          <p:cNvSpPr txBox="1"/>
          <p:nvPr/>
        </p:nvSpPr>
        <p:spPr>
          <a:xfrm>
            <a:off x="305152" y="4342404"/>
            <a:ext cx="7162096" cy="1159292"/>
          </a:xfrm>
          <a:prstGeom prst="rect">
            <a:avLst/>
          </a:prstGeom>
          <a:noFill/>
        </p:spPr>
        <p:txBody>
          <a:bodyPr wrap="square" rtlCol="0">
            <a:spAutoFit/>
          </a:bodyPr>
          <a:lstStyle/>
          <a:p>
            <a:pPr marL="78744" algn="just" rtl="0">
              <a:spcBef>
                <a:spcPts val="740"/>
              </a:spcBef>
            </a:pPr>
            <a:r>
              <a:rPr lang="fr" sz="1300" b="0" i="0" u="none" baseline="0" dirty="0">
                <a:solidFill>
                  <a:srgbClr val="17A29A"/>
                </a:solidFill>
                <a:latin typeface="Arial"/>
                <a:cs typeface="Arial"/>
              </a:rPr>
              <a:t>Le type d'outil :</a:t>
            </a:r>
            <a:r>
              <a:rPr lang="fr" sz="1300" b="0" i="0" u="none" spc="-56" baseline="0" dirty="0">
                <a:solidFill>
                  <a:srgbClr val="17A29A"/>
                </a:solidFill>
                <a:latin typeface="Arial"/>
                <a:cs typeface="Arial"/>
              </a:rPr>
              <a:t> </a:t>
            </a:r>
            <a:r>
              <a:rPr lang="fr" sz="1300" b="0" i="0" u="none" baseline="0" dirty="0">
                <a:solidFill>
                  <a:srgbClr val="1D1D20"/>
                </a:solidFill>
                <a:latin typeface="Arial"/>
                <a:cs typeface="Arial"/>
              </a:rPr>
              <a:t>Marketing </a:t>
            </a:r>
            <a:r>
              <a:rPr lang="fr" sz="1300" b="0" i="0" u="none" spc="-25" baseline="0" dirty="0">
                <a:solidFill>
                  <a:srgbClr val="1D1D20"/>
                </a:solidFill>
                <a:latin typeface="Arial"/>
                <a:cs typeface="Arial"/>
              </a:rPr>
              <a:t>et</a:t>
            </a:r>
            <a:r>
              <a:rPr lang="fr" sz="1300" b="0" i="0" u="none" spc="-20" baseline="0" dirty="0">
                <a:solidFill>
                  <a:srgbClr val="1D1D20"/>
                </a:solidFill>
                <a:latin typeface="Arial"/>
                <a:cs typeface="Arial"/>
              </a:rPr>
              <a:t> changement </a:t>
            </a:r>
            <a:r>
              <a:rPr lang="fr" sz="1300" b="0" i="0" u="none" spc="-10" baseline="0" dirty="0">
                <a:solidFill>
                  <a:srgbClr val="1D1D20"/>
                </a:solidFill>
                <a:latin typeface="Arial"/>
                <a:cs typeface="Arial"/>
              </a:rPr>
              <a:t>de comportement</a:t>
            </a:r>
            <a:endParaRPr lang="fr" sz="1300" dirty="0">
              <a:latin typeface="Arial"/>
              <a:cs typeface="Arial"/>
            </a:endParaRPr>
          </a:p>
          <a:p>
            <a:pPr marL="59692" marR="1343089" indent="9525" algn="just" rtl="0">
              <a:lnSpc>
                <a:spcPts val="2250"/>
              </a:lnSpc>
              <a:spcBef>
                <a:spcPts val="40"/>
              </a:spcBef>
            </a:pPr>
            <a:r>
              <a:rPr lang="fr" sz="1300" b="0" i="0" u="none" baseline="0" dirty="0">
                <a:solidFill>
                  <a:srgbClr val="17A29A"/>
                </a:solidFill>
                <a:latin typeface="Arial"/>
                <a:cs typeface="Arial"/>
              </a:rPr>
              <a:t>Utile pour :</a:t>
            </a:r>
            <a:r>
              <a:rPr lang="fr" sz="1300" b="0" i="0" u="none" spc="15" baseline="0" dirty="0">
                <a:solidFill>
                  <a:srgbClr val="17A29A"/>
                </a:solidFill>
                <a:latin typeface="Arial"/>
                <a:cs typeface="Arial"/>
              </a:rPr>
              <a:t> </a:t>
            </a:r>
            <a:r>
              <a:rPr lang="fr" sz="1300" b="0" i="0" u="none" spc="-10" baseline="0" dirty="0">
                <a:solidFill>
                  <a:srgbClr val="1D1D20"/>
                </a:solidFill>
                <a:latin typeface="Arial"/>
                <a:cs typeface="Arial"/>
              </a:rPr>
              <a:t>Faire</a:t>
            </a:r>
            <a:r>
              <a:rPr lang="fr" sz="1300" b="0" i="0" u="none" spc="-45" baseline="0" dirty="0">
                <a:solidFill>
                  <a:srgbClr val="1D1D20"/>
                </a:solidFill>
                <a:latin typeface="Arial"/>
                <a:cs typeface="Arial"/>
              </a:rPr>
              <a:t> évoluer </a:t>
            </a:r>
            <a:r>
              <a:rPr lang="fr" sz="1300" b="0" i="0" u="none" spc="-20" baseline="0" dirty="0">
                <a:solidFill>
                  <a:srgbClr val="1D1D20"/>
                </a:solidFill>
                <a:latin typeface="Arial"/>
                <a:cs typeface="Arial"/>
              </a:rPr>
              <a:t>le comportement </a:t>
            </a:r>
            <a:r>
              <a:rPr lang="fr" sz="1300" b="0" i="0" u="none" spc="-10" baseline="0" dirty="0">
                <a:solidFill>
                  <a:srgbClr val="1D1D20"/>
                </a:solidFill>
                <a:latin typeface="Arial"/>
                <a:cs typeface="Arial"/>
              </a:rPr>
              <a:t>des gens vers</a:t>
            </a:r>
            <a:r>
              <a:rPr lang="fr" sz="1300" b="0" i="0" u="none" spc="-20" baseline="0" dirty="0">
                <a:solidFill>
                  <a:srgbClr val="1D1D20"/>
                </a:solidFill>
                <a:latin typeface="Arial"/>
                <a:cs typeface="Arial"/>
              </a:rPr>
              <a:t> des </a:t>
            </a:r>
            <a:r>
              <a:rPr lang="fr" sz="1300" b="0" i="0" u="none" baseline="0" dirty="0">
                <a:solidFill>
                  <a:srgbClr val="1D1D20"/>
                </a:solidFill>
                <a:latin typeface="Arial"/>
                <a:cs typeface="Arial"/>
              </a:rPr>
              <a:t>pratiques </a:t>
            </a:r>
            <a:r>
              <a:rPr lang="fr" sz="1300" b="0" i="0" u="none" spc="-25" baseline="0" dirty="0">
                <a:solidFill>
                  <a:srgbClr val="1D1D20"/>
                </a:solidFill>
                <a:latin typeface="Arial"/>
                <a:cs typeface="Arial"/>
              </a:rPr>
              <a:t>sociales </a:t>
            </a:r>
            <a:r>
              <a:rPr lang="fr" sz="1300" b="0" i="0" u="none" spc="-10" baseline="0" dirty="0">
                <a:solidFill>
                  <a:srgbClr val="1D1D20"/>
                </a:solidFill>
                <a:latin typeface="Arial"/>
                <a:cs typeface="Arial"/>
              </a:rPr>
              <a:t>respectueuses de l'environnement </a:t>
            </a:r>
          </a:p>
          <a:p>
            <a:pPr marL="59692" marR="1343089" indent="9525" algn="just" rtl="0">
              <a:lnSpc>
                <a:spcPts val="2250"/>
              </a:lnSpc>
              <a:spcBef>
                <a:spcPts val="40"/>
              </a:spcBef>
            </a:pPr>
            <a:r>
              <a:rPr lang="fr" sz="1300" b="0" i="0" u="none" spc="-10" baseline="0" dirty="0">
                <a:solidFill>
                  <a:srgbClr val="17A29A"/>
                </a:solidFill>
                <a:latin typeface="Arial"/>
                <a:cs typeface="Arial"/>
              </a:rPr>
              <a:t>Site web :</a:t>
            </a:r>
            <a:r>
              <a:rPr lang="fr" sz="1300" b="0" i="0" u="none" spc="-90" baseline="0" dirty="0">
                <a:solidFill>
                  <a:srgbClr val="17A29A"/>
                </a:solidFill>
                <a:latin typeface="Arial"/>
                <a:cs typeface="Arial"/>
              </a:rPr>
              <a:t> </a:t>
            </a:r>
            <a:r>
              <a:rPr lang="fr" sz="1300" b="0" i="0" u="none" spc="-25" baseline="0" dirty="0">
                <a:solidFill>
                  <a:srgbClr val="1D1D20"/>
                </a:solidFill>
                <a:latin typeface="Arial"/>
                <a:cs typeface="Arial"/>
              </a:rPr>
              <a:t>S.O</a:t>
            </a:r>
          </a:p>
          <a:p>
            <a:endParaRPr lang="fr" dirty="0"/>
          </a:p>
        </p:txBody>
      </p:sp>
      <p:sp>
        <p:nvSpPr>
          <p:cNvPr id="10" name="Slide Number Placeholder 9">
            <a:extLst>
              <a:ext uri="{FF2B5EF4-FFF2-40B4-BE49-F238E27FC236}">
                <a16:creationId xmlns:a16="http://schemas.microsoft.com/office/drawing/2014/main" id="{7A13067D-5948-D741-A82B-8F3203D5A895}"/>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48</a:t>
            </a:fld>
            <a:endParaRPr lang="fr" spc="10"/>
          </a:p>
        </p:txBody>
      </p:sp>
      <p:pic>
        <p:nvPicPr>
          <p:cNvPr id="9" name="Picture 2" descr="European Youth Roots">
            <a:extLst>
              <a:ext uri="{FF2B5EF4-FFF2-40B4-BE49-F238E27FC236}">
                <a16:creationId xmlns:a16="http://schemas.microsoft.com/office/drawing/2014/main" id="{97C95895-B473-C440-9CC8-998F5BCA86C8}"/>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68325" y="6464302"/>
            <a:ext cx="6848475" cy="2579232"/>
          </a:xfrm>
          <a:prstGeom prst="rect">
            <a:avLst/>
          </a:prstGeom>
        </p:spPr>
        <p:txBody>
          <a:bodyPr vert="horz" wrap="square" lIns="0" tIns="12700" rIns="0" bIns="0" rtlCol="0">
            <a:spAutoFit/>
          </a:bodyPr>
          <a:lstStyle/>
          <a:p>
            <a:pPr marL="31117" algn="just" rtl="0">
              <a:spcBef>
                <a:spcPts val="100"/>
              </a:spcBef>
            </a:pPr>
            <a:r>
              <a:rPr lang="fr" sz="2000" b="0" i="0" u="none" baseline="0" dirty="0">
                <a:solidFill>
                  <a:srgbClr val="17A29A"/>
                </a:solidFill>
                <a:latin typeface="Microsoft Sans Serif" panose="020B0604020202020204" pitchFamily="34" charset="0"/>
                <a:cs typeface="Microsoft Sans Serif" panose="020B0604020202020204" pitchFamily="34" charset="0"/>
              </a:rPr>
              <a:t>Adopter le tourisme durable, participatif et inclusif</a:t>
            </a:r>
            <a:endParaRPr lang="fr" sz="2000" dirty="0">
              <a:latin typeface="Microsoft Sans Serif" panose="020B0604020202020204" pitchFamily="34" charset="0"/>
              <a:cs typeface="Microsoft Sans Serif" panose="020B0604020202020204" pitchFamily="34" charset="0"/>
            </a:endParaRPr>
          </a:p>
          <a:p>
            <a:pPr marL="12700" marR="5081" algn="just" rtl="0">
              <a:lnSpc>
                <a:spcPct val="153800"/>
              </a:lnSpc>
              <a:spcBef>
                <a:spcPts val="1145"/>
              </a:spcBef>
            </a:pPr>
            <a:r>
              <a:rPr lang="fr" sz="1300" b="0" i="0" u="none" baseline="0" dirty="0">
                <a:solidFill>
                  <a:srgbClr val="292E32"/>
                </a:solidFill>
                <a:latin typeface="Arial"/>
                <a:cs typeface="Arial"/>
              </a:rPr>
              <a:t>Le tourisme est un secteur en plein essor qui joue un rôle vital dans l'économie de plusieurs pays à travers le monde. D'après le Conseil mondial du voyage et du tourisme, le tourisme est une source importante d'emplois dans le monde. Avant la pandémie du Covid-19, il créait 1 nouvel emplois sur 4 (WTTC, n.d.). Alors que la pandémie de Covid-19 a entraîné une baisse du tourisme mondial et une perte de 62 millions d'emplois, entre janvier et mars 2022, l'OMT a fait état d'une augmentation de 182% du tourisme d'une année sur l'autre et d'une hausse de 18,2 millions d'emplois (OMT, n.d. ; WTTC, n.d.).</a:t>
            </a:r>
            <a:endParaRPr lang="fr" sz="1300" dirty="0">
              <a:latin typeface="Arial"/>
              <a:cs typeface="Arial"/>
            </a:endParaRPr>
          </a:p>
        </p:txBody>
      </p:sp>
      <p:grpSp>
        <p:nvGrpSpPr>
          <p:cNvPr id="3" name="object 3"/>
          <p:cNvGrpSpPr/>
          <p:nvPr/>
        </p:nvGrpSpPr>
        <p:grpSpPr>
          <a:xfrm>
            <a:off x="0" y="561977"/>
            <a:ext cx="7772400" cy="5553075"/>
            <a:chOff x="0" y="561977"/>
            <a:chExt cx="7772400" cy="5553075"/>
          </a:xfrm>
        </p:grpSpPr>
        <p:sp>
          <p:nvSpPr>
            <p:cNvPr id="4" name="object 4"/>
            <p:cNvSpPr/>
            <p:nvPr/>
          </p:nvSpPr>
          <p:spPr>
            <a:xfrm>
              <a:off x="1114412" y="561987"/>
              <a:ext cx="6657975" cy="5553075"/>
            </a:xfrm>
            <a:custGeom>
              <a:avLst/>
              <a:gdLst/>
              <a:ahLst/>
              <a:cxnLst/>
              <a:rect l="l" t="t" r="r" b="b"/>
              <a:pathLst>
                <a:path w="6657975" h="5553075">
                  <a:moveTo>
                    <a:pt x="6657975" y="9525"/>
                  </a:moveTo>
                  <a:lnTo>
                    <a:pt x="5553075" y="9525"/>
                  </a:lnTo>
                  <a:lnTo>
                    <a:pt x="5553075" y="0"/>
                  </a:lnTo>
                  <a:lnTo>
                    <a:pt x="0" y="0"/>
                  </a:lnTo>
                  <a:lnTo>
                    <a:pt x="0" y="5553075"/>
                  </a:lnTo>
                  <a:lnTo>
                    <a:pt x="1419225" y="5553075"/>
                  </a:lnTo>
                  <a:lnTo>
                    <a:pt x="5553075" y="5553075"/>
                  </a:lnTo>
                  <a:lnTo>
                    <a:pt x="6657975" y="5553075"/>
                  </a:lnTo>
                  <a:lnTo>
                    <a:pt x="6657975" y="9525"/>
                  </a:lnTo>
                  <a:close/>
                </a:path>
              </a:pathLst>
            </a:custGeom>
            <a:solidFill>
              <a:srgbClr val="04B1A5"/>
            </a:solidFill>
          </p:spPr>
          <p:txBody>
            <a:bodyPr wrap="square" lIns="0" tIns="0" rIns="0" bIns="0" rtlCol="0"/>
            <a:lstStyle/>
            <a:p>
              <a:endParaRPr/>
            </a:p>
          </p:txBody>
        </p:sp>
        <p:pic>
          <p:nvPicPr>
            <p:cNvPr id="5" name="object 5"/>
            <p:cNvPicPr/>
            <p:nvPr/>
          </p:nvPicPr>
          <p:blipFill>
            <a:blip r:embed="rId3" cstate="print"/>
            <a:stretch>
              <a:fillRect/>
            </a:stretch>
          </p:blipFill>
          <p:spPr>
            <a:xfrm>
              <a:off x="1285874" y="771528"/>
              <a:ext cx="6486524" cy="5114924"/>
            </a:xfrm>
            <a:prstGeom prst="rect">
              <a:avLst/>
            </a:prstGeom>
          </p:spPr>
        </p:pic>
        <p:sp>
          <p:nvSpPr>
            <p:cNvPr id="6" name="object 6"/>
            <p:cNvSpPr/>
            <p:nvPr/>
          </p:nvSpPr>
          <p:spPr>
            <a:xfrm>
              <a:off x="0" y="990601"/>
              <a:ext cx="2276475" cy="1590675"/>
            </a:xfrm>
            <a:custGeom>
              <a:avLst/>
              <a:gdLst/>
              <a:ahLst/>
              <a:cxnLst/>
              <a:rect l="l" t="t" r="r" b="b"/>
              <a:pathLst>
                <a:path w="2276475" h="1590675">
                  <a:moveTo>
                    <a:pt x="2276474" y="1590674"/>
                  </a:moveTo>
                  <a:lnTo>
                    <a:pt x="0" y="1590674"/>
                  </a:lnTo>
                  <a:lnTo>
                    <a:pt x="0" y="0"/>
                  </a:lnTo>
                  <a:lnTo>
                    <a:pt x="2276474" y="0"/>
                  </a:lnTo>
                  <a:lnTo>
                    <a:pt x="2276474" y="1590674"/>
                  </a:lnTo>
                  <a:close/>
                </a:path>
              </a:pathLst>
            </a:custGeom>
            <a:solidFill>
              <a:srgbClr val="04B1A5"/>
            </a:solidFill>
          </p:spPr>
          <p:txBody>
            <a:bodyPr wrap="square" lIns="0" tIns="0" rIns="0" bIns="0" rtlCol="0"/>
            <a:lstStyle/>
            <a:p>
              <a:endParaRPr/>
            </a:p>
          </p:txBody>
        </p:sp>
      </p:grpSp>
      <p:sp>
        <p:nvSpPr>
          <p:cNvPr id="7" name="object 7"/>
          <p:cNvSpPr txBox="1"/>
          <p:nvPr/>
        </p:nvSpPr>
        <p:spPr>
          <a:xfrm>
            <a:off x="175234" y="1108637"/>
            <a:ext cx="2049819" cy="1211998"/>
          </a:xfrm>
          <a:prstGeom prst="rect">
            <a:avLst/>
          </a:prstGeom>
        </p:spPr>
        <p:txBody>
          <a:bodyPr vert="horz" wrap="square" lIns="0" tIns="12065" rIns="0" bIns="0" rtlCol="0">
            <a:spAutoFit/>
          </a:bodyPr>
          <a:lstStyle/>
          <a:p>
            <a:pPr marL="12700" marR="5081" algn="l" rtl="0">
              <a:lnSpc>
                <a:spcPct val="115700"/>
              </a:lnSpc>
              <a:spcBef>
                <a:spcPts val="95"/>
              </a:spcBef>
            </a:pPr>
            <a:r>
              <a:rPr lang="fr" sz="1400" b="0" i="1" u="none" baseline="0" dirty="0">
                <a:solidFill>
                  <a:srgbClr val="FFF100"/>
                </a:solidFill>
                <a:latin typeface="Microsoft Sans Serif" panose="020B0604020202020204" pitchFamily="34" charset="0"/>
                <a:ea typeface="Verdana" panose="020B0604030504040204" pitchFamily="34" charset="0"/>
                <a:cs typeface="Microsoft Sans Serif" panose="020B0604020202020204" pitchFamily="34" charset="0"/>
              </a:rPr>
              <a:t>« Voyager rend modeste. On voit mieux la place minuscule que l'on occupe dans le monde »</a:t>
            </a:r>
            <a:endParaRPr lang="fr" sz="1200" dirty="0">
              <a:latin typeface="Microsoft Sans Serif" panose="020B0604020202020204" pitchFamily="34" charset="0"/>
              <a:cs typeface="Microsoft Sans Serif" panose="020B0604020202020204" pitchFamily="34" charset="0"/>
            </a:endParaRPr>
          </a:p>
          <a:p>
            <a:pPr marL="12700" rtl="0">
              <a:spcBef>
                <a:spcPts val="5"/>
              </a:spcBef>
            </a:pPr>
            <a:r>
              <a:rPr lang="fr" sz="1200" b="0" i="1" u="none" baseline="0" dirty="0">
                <a:solidFill>
                  <a:srgbClr val="323232"/>
                </a:solidFill>
                <a:latin typeface="Microsoft Sans Serif" panose="020B0604020202020204" pitchFamily="34" charset="0"/>
                <a:ea typeface="Verdana" panose="020B0604030504040204" pitchFamily="34" charset="0"/>
                <a:cs typeface="Microsoft Sans Serif" panose="020B0604020202020204" pitchFamily="34" charset="0"/>
              </a:rPr>
              <a:t>- Gustave Flaubert</a:t>
            </a:r>
            <a:endParaRPr lang="fr" sz="1200" dirty="0">
              <a:latin typeface="Microsoft Sans Serif" panose="020B0604020202020204" pitchFamily="34" charset="0"/>
              <a:ea typeface="Verdana" panose="020B0604030504040204" pitchFamily="34" charset="0"/>
              <a:cs typeface="Microsoft Sans Serif" panose="020B0604020202020204" pitchFamily="34" charset="0"/>
            </a:endParaRPr>
          </a:p>
        </p:txBody>
      </p:sp>
      <p:sp>
        <p:nvSpPr>
          <p:cNvPr id="10" name="Slide Number Placeholder 9">
            <a:extLst>
              <a:ext uri="{FF2B5EF4-FFF2-40B4-BE49-F238E27FC236}">
                <a16:creationId xmlns:a16="http://schemas.microsoft.com/office/drawing/2014/main" id="{82844962-8839-7E4D-835D-D22054916BC8}"/>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4</a:t>
            </a:fld>
            <a:endParaRPr lang="fr" spc="10"/>
          </a:p>
        </p:txBody>
      </p:sp>
      <p:pic>
        <p:nvPicPr>
          <p:cNvPr id="9" name="Picture 2" descr="European Youth Roots">
            <a:extLst>
              <a:ext uri="{FF2B5EF4-FFF2-40B4-BE49-F238E27FC236}">
                <a16:creationId xmlns:a16="http://schemas.microsoft.com/office/drawing/2014/main" id="{94545BE8-A488-5449-8B03-8CF19C7D670F}"/>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458472" y="3788312"/>
            <a:ext cx="6862446" cy="2676502"/>
          </a:xfrm>
          <a:prstGeom prst="rect">
            <a:avLst/>
          </a:prstGeom>
        </p:spPr>
        <p:txBody>
          <a:bodyPr vert="horz" wrap="square" lIns="0" tIns="12700" rIns="0" bIns="0" rtlCol="0">
            <a:spAutoFit/>
          </a:bodyPr>
          <a:lstStyle/>
          <a:p>
            <a:pPr marL="12700" marR="17147" algn="just" rtl="0">
              <a:lnSpc>
                <a:spcPts val="1700"/>
              </a:lnSpc>
              <a:spcBef>
                <a:spcPts val="750"/>
              </a:spcBef>
            </a:pPr>
            <a:r>
              <a:rPr lang="fr" sz="1300" b="0" i="0" u="none" baseline="0" dirty="0">
                <a:solidFill>
                  <a:srgbClr val="1D1D20"/>
                </a:solidFill>
                <a:latin typeface="Arial"/>
                <a:cs typeface="Arial"/>
              </a:rPr>
              <a:t>OpenStreetMap est un projet OpenDataProject : mondial, gratuit, imprimable, téléchargeable... De nombreux avantages ! Et il n'y a pas plus d'erreurs que dans Google Maps (le phénomène de « vandalisme cartographique » est très marginal). OpenStreetMap est beaucoup moins connu que son concurrent Google (Maps), car il s'agit d'un projet et non d'une marque.</a:t>
            </a:r>
            <a:endParaRPr sz="1300" dirty="0">
              <a:latin typeface="Arial"/>
              <a:cs typeface="Arial"/>
            </a:endParaRPr>
          </a:p>
          <a:p>
            <a:pPr marL="21590" marR="14605" algn="just" rtl="0">
              <a:lnSpc>
                <a:spcPts val="1700"/>
              </a:lnSpc>
              <a:spcBef>
                <a:spcPts val="525"/>
              </a:spcBef>
            </a:pPr>
            <a:r>
              <a:rPr lang="fr" sz="1300" b="0" i="0" u="none" baseline="0" dirty="0">
                <a:solidFill>
                  <a:srgbClr val="1D1D20"/>
                </a:solidFill>
                <a:latin typeface="Arial"/>
                <a:cs typeface="Arial"/>
              </a:rPr>
              <a:t>Il est normal que le grand public ne connaisse pas son existence. Néanmoins, si vous regardez de près, il est utilisé par de grands opérateurs dans le domaine du web et du secteur de l'impression. L'idée n'est pas de refaire Google Maps (un modèle standard mondial) mais de créer une carte spécifique à chaque territoire en valorisant ses atouts.</a:t>
            </a:r>
            <a:r>
              <a:rPr lang="fr" sz="1300" b="0" i="0" u="none" baseline="0" dirty="0">
                <a:latin typeface="Arial"/>
                <a:cs typeface="Arial"/>
              </a:rPr>
              <a:t> </a:t>
            </a:r>
            <a:r>
              <a:rPr lang="fr" sz="1300" b="0" i="0" u="none" baseline="0" dirty="0">
                <a:solidFill>
                  <a:srgbClr val="1D1D20"/>
                </a:solidFill>
                <a:latin typeface="Arial"/>
                <a:cs typeface="Arial"/>
              </a:rPr>
              <a:t>Grâce à OpenStreetMap, les utilisateurs peuvent ajouter des références historiques, des connaissances et des détails spécifiques sur les lieux figurant sur les cartes. Par ailleurs, ils peuvent utiliser différentes fonctionnalités telles que la vue en 3D et la vue des rues.</a:t>
            </a:r>
            <a:endParaRPr sz="1300" dirty="0">
              <a:latin typeface="Arial"/>
              <a:cs typeface="Arial"/>
            </a:endParaRPr>
          </a:p>
        </p:txBody>
      </p:sp>
      <p:pic>
        <p:nvPicPr>
          <p:cNvPr id="5" name="object 5"/>
          <p:cNvPicPr/>
          <p:nvPr/>
        </p:nvPicPr>
        <p:blipFill>
          <a:blip r:embed="rId2" cstate="hqprint">
            <a:extLst>
              <a:ext uri="{28A0092B-C50C-407E-A947-70E740481C1C}">
                <a14:useLocalDpi xmlns:a14="http://schemas.microsoft.com/office/drawing/2010/main"/>
              </a:ext>
            </a:extLst>
          </a:blip>
          <a:stretch>
            <a:fillRect/>
          </a:stretch>
        </p:blipFill>
        <p:spPr>
          <a:xfrm>
            <a:off x="771524" y="6957916"/>
            <a:ext cx="5807076" cy="2024158"/>
          </a:xfrm>
          <a:prstGeom prst="rect">
            <a:avLst/>
          </a:prstGeom>
        </p:spPr>
      </p:pic>
      <p:sp>
        <p:nvSpPr>
          <p:cNvPr id="6" name="object 6"/>
          <p:cNvSpPr txBox="1"/>
          <p:nvPr/>
        </p:nvSpPr>
        <p:spPr>
          <a:xfrm>
            <a:off x="596899" y="9083675"/>
            <a:ext cx="4599940" cy="174535"/>
          </a:xfrm>
          <a:prstGeom prst="rect">
            <a:avLst/>
          </a:prstGeom>
        </p:spPr>
        <p:txBody>
          <a:bodyPr vert="horz" wrap="square" lIns="0" tIns="12700" rIns="0" bIns="0" rtlCol="0">
            <a:spAutoFit/>
          </a:bodyPr>
          <a:lstStyle/>
          <a:p>
            <a:pPr marL="12700" rtl="0">
              <a:spcBef>
                <a:spcPts val="100"/>
              </a:spcBef>
            </a:pPr>
            <a:r>
              <a:rPr lang="fr" sz="1051" b="0" i="0" u="none" spc="-25" baseline="0">
                <a:solidFill>
                  <a:srgbClr val="17A29A"/>
                </a:solidFill>
                <a:latin typeface="Microsoft Sans Serif"/>
                <a:cs typeface="Microsoft Sans Serif"/>
              </a:rPr>
              <a:t>Image </a:t>
            </a:r>
            <a:r>
              <a:rPr lang="fr" sz="1051" b="0" i="0" u="none" spc="-65" baseline="0">
                <a:solidFill>
                  <a:srgbClr val="17A29A"/>
                </a:solidFill>
                <a:latin typeface="Microsoft Sans Serif"/>
                <a:cs typeface="Microsoft Sans Serif"/>
              </a:rPr>
              <a:t>41.</a:t>
            </a:r>
            <a:r>
              <a:rPr lang="fr" sz="1051" b="0" i="0" u="none" spc="-20" baseline="0">
                <a:solidFill>
                  <a:srgbClr val="17A29A"/>
                </a:solidFill>
                <a:latin typeface="Microsoft Sans Serif"/>
                <a:cs typeface="Microsoft Sans Serif"/>
              </a:rPr>
              <a:t> </a:t>
            </a:r>
            <a:r>
              <a:rPr lang="fr" sz="1051" b="0" i="0" u="none" baseline="0">
                <a:solidFill>
                  <a:srgbClr val="17A29A"/>
                </a:solidFill>
                <a:latin typeface="Microsoft Sans Serif"/>
                <a:cs typeface="Microsoft Sans Serif"/>
              </a:rPr>
              <a:t>Vue</a:t>
            </a:r>
            <a:r>
              <a:rPr lang="fr" sz="1051" b="0" i="0" u="none" spc="40" baseline="0">
                <a:solidFill>
                  <a:srgbClr val="17A29A"/>
                </a:solidFill>
                <a:latin typeface="Microsoft Sans Serif"/>
                <a:cs typeface="Microsoft Sans Serif"/>
              </a:rPr>
              <a:t> des</a:t>
            </a:r>
            <a:r>
              <a:rPr lang="fr" sz="1051" b="0" i="0" u="none" baseline="0">
                <a:solidFill>
                  <a:srgbClr val="17A29A"/>
                </a:solidFill>
                <a:latin typeface="Microsoft Sans Serif"/>
                <a:cs typeface="Microsoft Sans Serif"/>
              </a:rPr>
              <a:t> voies de </a:t>
            </a:r>
            <a:r>
              <a:rPr lang="fr" sz="1051" b="0" i="0" u="none" spc="-10" baseline="0">
                <a:solidFill>
                  <a:srgbClr val="17A29A"/>
                </a:solidFill>
                <a:latin typeface="Microsoft Sans Serif"/>
                <a:cs typeface="Microsoft Sans Serif"/>
              </a:rPr>
              <a:t>transport </a:t>
            </a:r>
            <a:r>
              <a:rPr lang="fr" sz="1051" b="0" i="0" u="none" baseline="0">
                <a:solidFill>
                  <a:srgbClr val="17A29A"/>
                </a:solidFill>
                <a:latin typeface="Microsoft Sans Serif"/>
                <a:cs typeface="Microsoft Sans Serif"/>
              </a:rPr>
              <a:t>à Malte </a:t>
            </a:r>
            <a:r>
              <a:rPr lang="fr" sz="1051" b="0" i="0" u="none" spc="-10" baseline="0">
                <a:solidFill>
                  <a:srgbClr val="17A29A"/>
                </a:solidFill>
                <a:latin typeface="Microsoft Sans Serif"/>
                <a:cs typeface="Microsoft Sans Serif"/>
              </a:rPr>
              <a:t>à l'aide </a:t>
            </a:r>
            <a:r>
              <a:rPr lang="fr" sz="1051" b="0" i="0" u="none" spc="-20" baseline="0">
                <a:solidFill>
                  <a:srgbClr val="17A29A"/>
                </a:solidFill>
                <a:latin typeface="Microsoft Sans Serif"/>
                <a:cs typeface="Microsoft Sans Serif"/>
              </a:rPr>
              <a:t>d'OpenStreetMap</a:t>
            </a:r>
            <a:r>
              <a:rPr lang="fr" sz="1051" b="0" i="0" u="none" spc="-10" baseline="0">
                <a:solidFill>
                  <a:srgbClr val="17A29A"/>
                </a:solidFill>
                <a:latin typeface="Microsoft Sans Serif"/>
                <a:cs typeface="Microsoft Sans Serif"/>
              </a:rPr>
              <a:t> (2022).</a:t>
            </a:r>
            <a:endParaRPr sz="1051">
              <a:latin typeface="Microsoft Sans Serif"/>
              <a:cs typeface="Microsoft Sans Serif"/>
            </a:endParaRPr>
          </a:p>
        </p:txBody>
      </p:sp>
      <p:sp>
        <p:nvSpPr>
          <p:cNvPr id="8" name="TextBox 7">
            <a:extLst>
              <a:ext uri="{FF2B5EF4-FFF2-40B4-BE49-F238E27FC236}">
                <a16:creationId xmlns:a16="http://schemas.microsoft.com/office/drawing/2014/main" id="{5D78A836-CEC7-59F7-D7B4-3C3AA7C10EA6}"/>
              </a:ext>
            </a:extLst>
          </p:cNvPr>
          <p:cNvSpPr txBox="1"/>
          <p:nvPr/>
        </p:nvSpPr>
        <p:spPr>
          <a:xfrm>
            <a:off x="369573" y="2649263"/>
            <a:ext cx="6951345" cy="955454"/>
          </a:xfrm>
          <a:prstGeom prst="rect">
            <a:avLst/>
          </a:prstGeom>
          <a:noFill/>
        </p:spPr>
        <p:txBody>
          <a:bodyPr wrap="square" rtlCol="0">
            <a:spAutoFit/>
          </a:bodyPr>
          <a:lstStyle/>
          <a:p>
            <a:pPr algn="just" rtl="0">
              <a:lnSpc>
                <a:spcPct val="150000"/>
              </a:lnSpc>
            </a:pPr>
            <a:r>
              <a:rPr lang="fr" sz="1300" b="0" i="0" u="none" baseline="0">
                <a:solidFill>
                  <a:srgbClr val="1AAAA6"/>
                </a:solidFill>
                <a:latin typeface="Arial" panose="020B0604020202020204" pitchFamily="34" charset="0"/>
                <a:cs typeface="Arial" panose="020B0604020202020204" pitchFamily="34" charset="0"/>
              </a:rPr>
              <a:t>Le type d'outil : </a:t>
            </a:r>
            <a:r>
              <a:rPr lang="fr" sz="1300" b="0" i="0" u="none" baseline="0">
                <a:latin typeface="Arial" panose="020B0604020202020204" pitchFamily="34" charset="0"/>
                <a:cs typeface="Arial" panose="020B0604020202020204" pitchFamily="34" charset="0"/>
              </a:rPr>
              <a:t>Numérique</a:t>
            </a:r>
          </a:p>
          <a:p>
            <a:pPr algn="just" rtl="0">
              <a:lnSpc>
                <a:spcPct val="150000"/>
              </a:lnSpc>
            </a:pPr>
            <a:r>
              <a:rPr lang="fr" sz="1300" b="0" i="0" u="none" baseline="0">
                <a:solidFill>
                  <a:srgbClr val="1AAAA6"/>
                </a:solidFill>
                <a:latin typeface="Arial" panose="020B0604020202020204" pitchFamily="34" charset="0"/>
                <a:cs typeface="Arial" panose="020B0604020202020204" pitchFamily="34" charset="0"/>
              </a:rPr>
              <a:t>Utile pour : </a:t>
            </a:r>
            <a:r>
              <a:rPr lang="fr" sz="1300" b="0" i="0" u="none" baseline="0">
                <a:latin typeface="Arial" panose="020B0604020202020204" pitchFamily="34" charset="0"/>
                <a:cs typeface="Arial" panose="020B0604020202020204" pitchFamily="34" charset="0"/>
              </a:rPr>
              <a:t>Travail de bureau quotidien et cartographie collaborative </a:t>
            </a:r>
          </a:p>
          <a:p>
            <a:pPr algn="just" rtl="0">
              <a:lnSpc>
                <a:spcPct val="150000"/>
              </a:lnSpc>
            </a:pPr>
            <a:r>
              <a:rPr lang="fr" sz="1300" b="0" i="0" u="none" baseline="0">
                <a:solidFill>
                  <a:srgbClr val="1AAAA6"/>
                </a:solidFill>
                <a:latin typeface="Arial" panose="020B0604020202020204" pitchFamily="34" charset="0"/>
                <a:cs typeface="Arial" panose="020B0604020202020204" pitchFamily="34" charset="0"/>
              </a:rPr>
              <a:t>Site web :</a:t>
            </a:r>
            <a:r>
              <a:rPr lang="fr" sz="1300" b="0" i="0" u="sng" baseline="0">
                <a:solidFill>
                  <a:srgbClr val="1AAAA6"/>
                </a:solidFill>
                <a:latin typeface="Arial" panose="020B0604020202020204" pitchFamily="34" charset="0"/>
                <a:cs typeface="Arial" panose="020B0604020202020204" pitchFamily="34" charset="0"/>
              </a:rPr>
              <a:t> </a:t>
            </a:r>
            <a:r>
              <a:rPr lang="fr" sz="1300" b="0" i="0" u="sng" baseline="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https://www.openstreetmap.org/</a:t>
            </a:r>
            <a:endParaRPr lang="fr" sz="1300" u="sng" dirty="0">
              <a:solidFill>
                <a:schemeClr val="tx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534CF6C-0840-366F-EA32-DFBB16D6CE85}"/>
              </a:ext>
            </a:extLst>
          </p:cNvPr>
          <p:cNvSpPr txBox="1"/>
          <p:nvPr/>
        </p:nvSpPr>
        <p:spPr>
          <a:xfrm>
            <a:off x="2305050" y="2269174"/>
            <a:ext cx="3162300" cy="254044"/>
          </a:xfrm>
          <a:prstGeom prst="rect">
            <a:avLst/>
          </a:prstGeom>
          <a:noFill/>
        </p:spPr>
        <p:txBody>
          <a:bodyPr wrap="square" rtlCol="0">
            <a:spAutoFit/>
          </a:bodyPr>
          <a:lstStyle/>
          <a:p>
            <a:pPr rtl="0"/>
            <a:r>
              <a:rPr lang="fr" sz="1051" b="0" i="0" u="none" baseline="0">
                <a:solidFill>
                  <a:srgbClr val="17A29A"/>
                </a:solidFill>
                <a:latin typeface="Microsoft Sans Serif"/>
                <a:cs typeface="Microsoft Sans Serif"/>
              </a:rPr>
              <a:t>Image 40. Logo (OpenStreetMap, 2004).</a:t>
            </a:r>
            <a:endParaRPr lang="fr" sz="1051">
              <a:latin typeface="Microsoft Sans Serif"/>
              <a:cs typeface="Microsoft Sans Serif"/>
            </a:endParaRPr>
          </a:p>
        </p:txBody>
      </p:sp>
      <p:sp>
        <p:nvSpPr>
          <p:cNvPr id="11" name="Slide Number Placeholder 10">
            <a:extLst>
              <a:ext uri="{FF2B5EF4-FFF2-40B4-BE49-F238E27FC236}">
                <a16:creationId xmlns:a16="http://schemas.microsoft.com/office/drawing/2014/main" id="{C9889517-07BA-9B49-8EC9-DFEB41EE54BF}"/>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49</a:t>
            </a:fld>
            <a:endParaRPr lang="fr" spc="10"/>
          </a:p>
        </p:txBody>
      </p:sp>
      <p:pic>
        <p:nvPicPr>
          <p:cNvPr id="16" name="object 3">
            <a:extLst>
              <a:ext uri="{FF2B5EF4-FFF2-40B4-BE49-F238E27FC236}">
                <a16:creationId xmlns:a16="http://schemas.microsoft.com/office/drawing/2014/main" id="{90DF09FE-6CD7-FF47-B402-09565C84D3A8}"/>
              </a:ext>
            </a:extLst>
          </p:cNvPr>
          <p:cNvPicPr/>
          <p:nvPr/>
        </p:nvPicPr>
        <p:blipFill>
          <a:blip r:embed="rId4" cstate="print"/>
          <a:stretch>
            <a:fillRect/>
          </a:stretch>
        </p:blipFill>
        <p:spPr>
          <a:xfrm>
            <a:off x="1381709" y="1269366"/>
            <a:ext cx="4373065" cy="898207"/>
          </a:xfrm>
          <a:prstGeom prst="rect">
            <a:avLst/>
          </a:prstGeom>
        </p:spPr>
      </p:pic>
      <p:pic>
        <p:nvPicPr>
          <p:cNvPr id="10" name="Picture 2" descr="European Youth Roots">
            <a:extLst>
              <a:ext uri="{FF2B5EF4-FFF2-40B4-BE49-F238E27FC236}">
                <a16:creationId xmlns:a16="http://schemas.microsoft.com/office/drawing/2014/main" id="{92C575A2-A01D-5545-A3A3-E117E313A883}"/>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7"/>
            <a:ext cx="7772400" cy="571500"/>
          </a:xfrm>
          <a:custGeom>
            <a:avLst/>
            <a:gdLst/>
            <a:ahLst/>
            <a:cxnLst/>
            <a:rect l="l" t="t" r="r" b="b"/>
            <a:pathLst>
              <a:path w="7772400" h="571500">
                <a:moveTo>
                  <a:pt x="7772399" y="571499"/>
                </a:moveTo>
                <a:lnTo>
                  <a:pt x="0" y="571499"/>
                </a:lnTo>
                <a:lnTo>
                  <a:pt x="0" y="0"/>
                </a:lnTo>
                <a:lnTo>
                  <a:pt x="7772399" y="0"/>
                </a:lnTo>
                <a:lnTo>
                  <a:pt x="7772399" y="571499"/>
                </a:lnTo>
                <a:close/>
              </a:path>
            </a:pathLst>
          </a:custGeom>
          <a:solidFill>
            <a:srgbClr val="17A29A"/>
          </a:solidFill>
        </p:spPr>
        <p:txBody>
          <a:bodyPr wrap="square" lIns="0" tIns="0" rIns="0" bIns="0" rtlCol="0"/>
          <a:lstStyle/>
          <a:p>
            <a:endParaRPr/>
          </a:p>
        </p:txBody>
      </p:sp>
      <p:sp>
        <p:nvSpPr>
          <p:cNvPr id="3" name="object 3"/>
          <p:cNvSpPr/>
          <p:nvPr/>
        </p:nvSpPr>
        <p:spPr>
          <a:xfrm>
            <a:off x="0" y="9439258"/>
            <a:ext cx="7772400" cy="619125"/>
          </a:xfrm>
          <a:custGeom>
            <a:avLst/>
            <a:gdLst/>
            <a:ahLst/>
            <a:cxnLst/>
            <a:rect l="l" t="t" r="r" b="b"/>
            <a:pathLst>
              <a:path w="7772400" h="619125">
                <a:moveTo>
                  <a:pt x="7772399" y="619124"/>
                </a:moveTo>
                <a:lnTo>
                  <a:pt x="0" y="619124"/>
                </a:lnTo>
                <a:lnTo>
                  <a:pt x="0" y="0"/>
                </a:lnTo>
                <a:lnTo>
                  <a:pt x="7772399" y="0"/>
                </a:lnTo>
                <a:lnTo>
                  <a:pt x="7772399" y="619124"/>
                </a:lnTo>
                <a:close/>
              </a:path>
            </a:pathLst>
          </a:custGeom>
          <a:solidFill>
            <a:srgbClr val="17A29A"/>
          </a:solidFill>
        </p:spPr>
        <p:txBody>
          <a:bodyPr wrap="square" lIns="0" tIns="0" rIns="0" bIns="0" rtlCol="0"/>
          <a:lstStyle/>
          <a:p>
            <a:endParaRPr/>
          </a:p>
        </p:txBody>
      </p:sp>
      <p:sp>
        <p:nvSpPr>
          <p:cNvPr id="7" name="object 7"/>
          <p:cNvSpPr txBox="1"/>
          <p:nvPr/>
        </p:nvSpPr>
        <p:spPr>
          <a:xfrm>
            <a:off x="368301" y="8120570"/>
            <a:ext cx="3580766" cy="174535"/>
          </a:xfrm>
          <a:prstGeom prst="rect">
            <a:avLst/>
          </a:prstGeom>
        </p:spPr>
        <p:txBody>
          <a:bodyPr vert="horz" wrap="square" lIns="0" tIns="12700" rIns="0" bIns="0" rtlCol="0">
            <a:spAutoFit/>
          </a:bodyPr>
          <a:lstStyle/>
          <a:p>
            <a:pPr marL="12700" rtl="0">
              <a:spcBef>
                <a:spcPts val="100"/>
              </a:spcBef>
            </a:pPr>
            <a:r>
              <a:rPr lang="fr" sz="1051" b="0" i="0" u="none" spc="-25" baseline="0" dirty="0">
                <a:solidFill>
                  <a:srgbClr val="17A29A"/>
                </a:solidFill>
                <a:latin typeface="Microsoft Sans Serif"/>
                <a:cs typeface="Microsoft Sans Serif"/>
              </a:rPr>
              <a:t>Image </a:t>
            </a:r>
            <a:r>
              <a:rPr lang="fr" sz="1051" b="0" i="0" u="none" spc="-45" baseline="0" dirty="0">
                <a:solidFill>
                  <a:srgbClr val="17A29A"/>
                </a:solidFill>
                <a:latin typeface="Microsoft Sans Serif"/>
                <a:cs typeface="Microsoft Sans Serif"/>
              </a:rPr>
              <a:t>43.</a:t>
            </a:r>
            <a:r>
              <a:rPr lang="fr" sz="1051" b="0" i="0" u="none" spc="-56" baseline="0" dirty="0">
                <a:solidFill>
                  <a:srgbClr val="17A29A"/>
                </a:solidFill>
                <a:latin typeface="Microsoft Sans Serif"/>
                <a:cs typeface="Microsoft Sans Serif"/>
              </a:rPr>
              <a:t> </a:t>
            </a:r>
            <a:r>
              <a:rPr lang="fr" sz="1051" b="0" i="0" u="none" baseline="0" dirty="0">
                <a:solidFill>
                  <a:srgbClr val="17A29A"/>
                </a:solidFill>
                <a:latin typeface="Microsoft Sans Serif"/>
                <a:cs typeface="Microsoft Sans Serif"/>
              </a:rPr>
              <a:t>Vue du </a:t>
            </a:r>
            <a:r>
              <a:rPr lang="fr" sz="1051" b="0" i="0" u="none" spc="-56" baseline="0" dirty="0">
                <a:solidFill>
                  <a:srgbClr val="17A29A"/>
                </a:solidFill>
                <a:latin typeface="Microsoft Sans Serif"/>
                <a:cs typeface="Microsoft Sans Serif"/>
              </a:rPr>
              <a:t>site web </a:t>
            </a:r>
            <a:r>
              <a:rPr lang="fr" sz="1051" b="0" i="0" u="none" spc="-10" baseline="0" dirty="0">
                <a:solidFill>
                  <a:srgbClr val="17A29A"/>
                </a:solidFill>
                <a:latin typeface="Microsoft Sans Serif"/>
                <a:cs typeface="Microsoft Sans Serif"/>
              </a:rPr>
              <a:t>de ReadSpeaker </a:t>
            </a:r>
            <a:r>
              <a:rPr lang="fr" sz="1051" b="0" i="0" u="none" spc="-40" baseline="0" dirty="0">
                <a:solidFill>
                  <a:srgbClr val="17A29A"/>
                </a:solidFill>
                <a:latin typeface="Microsoft Sans Serif"/>
                <a:cs typeface="Microsoft Sans Serif"/>
              </a:rPr>
              <a:t>(ReadSpeaker, </a:t>
            </a:r>
            <a:r>
              <a:rPr lang="fr" sz="1051" b="0" i="0" u="none" spc="-10" baseline="0" dirty="0">
                <a:solidFill>
                  <a:srgbClr val="17A29A"/>
                </a:solidFill>
                <a:latin typeface="Microsoft Sans Serif"/>
                <a:cs typeface="Microsoft Sans Serif"/>
              </a:rPr>
              <a:t>2017)</a:t>
            </a:r>
            <a:endParaRPr sz="1051" dirty="0">
              <a:latin typeface="Microsoft Sans Serif"/>
              <a:cs typeface="Microsoft Sans Serif"/>
            </a:endParaRPr>
          </a:p>
        </p:txBody>
      </p:sp>
      <p:sp>
        <p:nvSpPr>
          <p:cNvPr id="8" name="object 8"/>
          <p:cNvSpPr txBox="1"/>
          <p:nvPr/>
        </p:nvSpPr>
        <p:spPr>
          <a:xfrm>
            <a:off x="4435627" y="8122192"/>
            <a:ext cx="2935454" cy="336246"/>
          </a:xfrm>
          <a:prstGeom prst="rect">
            <a:avLst/>
          </a:prstGeom>
        </p:spPr>
        <p:txBody>
          <a:bodyPr vert="horz" wrap="square" lIns="0" tIns="12700" rIns="0" bIns="0" rtlCol="0">
            <a:spAutoFit/>
          </a:bodyPr>
          <a:lstStyle/>
          <a:p>
            <a:pPr marL="12700" rtl="0">
              <a:spcBef>
                <a:spcPts val="100"/>
              </a:spcBef>
            </a:pPr>
            <a:r>
              <a:rPr lang="fr" sz="1051" b="0" i="0" u="none" spc="-25" baseline="0" dirty="0">
                <a:solidFill>
                  <a:srgbClr val="17A29A"/>
                </a:solidFill>
                <a:latin typeface="Microsoft Sans Serif"/>
                <a:cs typeface="Microsoft Sans Serif"/>
              </a:rPr>
              <a:t>Image </a:t>
            </a:r>
            <a:r>
              <a:rPr lang="fr" sz="1051" b="0" i="0" u="none" spc="-20" baseline="0" dirty="0">
                <a:solidFill>
                  <a:srgbClr val="17A29A"/>
                </a:solidFill>
                <a:latin typeface="Microsoft Sans Serif"/>
                <a:cs typeface="Microsoft Sans Serif"/>
              </a:rPr>
              <a:t>44.</a:t>
            </a:r>
            <a:r>
              <a:rPr lang="fr" sz="1051" b="0" i="0" u="none" spc="-35" baseline="0" dirty="0">
                <a:solidFill>
                  <a:srgbClr val="17A29A"/>
                </a:solidFill>
                <a:latin typeface="Microsoft Sans Serif"/>
                <a:cs typeface="Microsoft Sans Serif"/>
              </a:rPr>
              <a:t> </a:t>
            </a:r>
            <a:r>
              <a:rPr lang="fr" sz="1051" b="0" i="0" u="none" spc="-10" baseline="0" dirty="0">
                <a:solidFill>
                  <a:srgbClr val="17A29A"/>
                </a:solidFill>
                <a:latin typeface="Microsoft Sans Serif"/>
                <a:cs typeface="Microsoft Sans Serif"/>
              </a:rPr>
              <a:t>Fonctionnalités</a:t>
            </a:r>
            <a:r>
              <a:rPr lang="fr" sz="1051" b="0" i="0" u="none" baseline="0" dirty="0">
                <a:solidFill>
                  <a:srgbClr val="17A29A"/>
                </a:solidFill>
                <a:latin typeface="Microsoft Sans Serif"/>
                <a:cs typeface="Microsoft Sans Serif"/>
              </a:rPr>
              <a:t> de</a:t>
            </a:r>
            <a:r>
              <a:rPr lang="fr" sz="1051" b="0" i="0" u="none" spc="-20" baseline="0" dirty="0">
                <a:solidFill>
                  <a:srgbClr val="17A29A"/>
                </a:solidFill>
                <a:latin typeface="Microsoft Sans Serif"/>
                <a:cs typeface="Microsoft Sans Serif"/>
              </a:rPr>
              <a:t> l'</a:t>
            </a:r>
            <a:r>
              <a:rPr lang="fr" sz="1051" b="0" i="0" u="none" baseline="0" dirty="0">
                <a:solidFill>
                  <a:srgbClr val="17A29A"/>
                </a:solidFill>
                <a:latin typeface="Microsoft Sans Serif"/>
                <a:cs typeface="Microsoft Sans Serif"/>
              </a:rPr>
              <a:t>outil</a:t>
            </a:r>
            <a:r>
              <a:rPr lang="fr" sz="1051" b="0" i="0" u="none" spc="-40" baseline="0" dirty="0">
                <a:solidFill>
                  <a:srgbClr val="17A29A"/>
                </a:solidFill>
                <a:latin typeface="Microsoft Sans Serif"/>
                <a:cs typeface="Microsoft Sans Serif"/>
              </a:rPr>
              <a:t> (ReadSpeaker, </a:t>
            </a:r>
            <a:r>
              <a:rPr lang="fr" sz="1051" b="0" i="0" u="none" spc="-10" baseline="0" dirty="0">
                <a:solidFill>
                  <a:srgbClr val="17A29A"/>
                </a:solidFill>
                <a:latin typeface="Microsoft Sans Serif"/>
                <a:cs typeface="Microsoft Sans Serif"/>
              </a:rPr>
              <a:t>2017)</a:t>
            </a:r>
            <a:endParaRPr sz="1051" dirty="0">
              <a:latin typeface="Microsoft Sans Serif"/>
              <a:cs typeface="Microsoft Sans Serif"/>
            </a:endParaRPr>
          </a:p>
        </p:txBody>
      </p:sp>
      <p:sp>
        <p:nvSpPr>
          <p:cNvPr id="9" name="object 9"/>
          <p:cNvSpPr txBox="1"/>
          <p:nvPr/>
        </p:nvSpPr>
        <p:spPr>
          <a:xfrm>
            <a:off x="368299" y="2791081"/>
            <a:ext cx="6096001" cy="955967"/>
          </a:xfrm>
          <a:prstGeom prst="rect">
            <a:avLst/>
          </a:prstGeom>
        </p:spPr>
        <p:txBody>
          <a:bodyPr vert="horz" wrap="square" lIns="0" tIns="12065" rIns="0" bIns="0" rtlCol="0">
            <a:spAutoFit/>
          </a:bodyPr>
          <a:lstStyle/>
          <a:p>
            <a:pPr marL="12700" marR="5081" algn="just" rtl="0">
              <a:lnSpc>
                <a:spcPct val="160000"/>
              </a:lnSpc>
              <a:spcBef>
                <a:spcPts val="95"/>
              </a:spcBef>
            </a:pPr>
            <a:r>
              <a:rPr lang="fr" sz="1300" b="0" i="0" u="none" baseline="0">
                <a:solidFill>
                  <a:srgbClr val="00AA8C"/>
                </a:solidFill>
                <a:latin typeface="Arial" panose="020B0604020202020204" pitchFamily="34" charset="0"/>
                <a:cs typeface="Arial" panose="020B0604020202020204" pitchFamily="34" charset="0"/>
              </a:rPr>
              <a:t>Le type d'outil</a:t>
            </a:r>
            <a:r>
              <a:rPr lang="fr" sz="1300" b="0" i="0" u="none" baseline="0">
                <a:solidFill>
                  <a:schemeClr val="tx1"/>
                </a:solidFill>
                <a:latin typeface="Arial" panose="020B0604020202020204" pitchFamily="34" charset="0"/>
                <a:cs typeface="Arial" panose="020B0604020202020204" pitchFamily="34" charset="0"/>
              </a:rPr>
              <a:t> : Une synthèse vocale réaliste pour les clients </a:t>
            </a:r>
            <a:endParaRPr lang="fr" sz="1300" dirty="0">
              <a:solidFill>
                <a:schemeClr val="tx1"/>
              </a:solidFill>
              <a:latin typeface="Arial" panose="020B0604020202020204" pitchFamily="34" charset="0"/>
              <a:cs typeface="Arial" panose="020B0604020202020204" pitchFamily="34" charset="0"/>
            </a:endParaRPr>
          </a:p>
          <a:p>
            <a:pPr marL="12700" marR="5081" algn="just" rtl="0">
              <a:lnSpc>
                <a:spcPct val="160000"/>
              </a:lnSpc>
              <a:spcBef>
                <a:spcPts val="95"/>
              </a:spcBef>
            </a:pPr>
            <a:r>
              <a:rPr lang="fr" sz="1300" b="0" i="0" u="none" baseline="0">
                <a:solidFill>
                  <a:srgbClr val="00AA8C"/>
                </a:solidFill>
                <a:latin typeface="Arial" panose="020B0604020202020204" pitchFamily="34" charset="0"/>
                <a:cs typeface="Arial" panose="020B0604020202020204" pitchFamily="34" charset="0"/>
              </a:rPr>
              <a:t>Utile pour : </a:t>
            </a:r>
            <a:r>
              <a:rPr lang="fr" sz="1300" b="0" i="0" u="none" baseline="0">
                <a:solidFill>
                  <a:schemeClr val="tx1"/>
                </a:solidFill>
                <a:latin typeface="Arial" panose="020B0604020202020204" pitchFamily="34" charset="0"/>
                <a:cs typeface="Arial" panose="020B0604020202020204" pitchFamily="34" charset="0"/>
              </a:rPr>
              <a:t>Améliorer l'accessibilité des services aux PME </a:t>
            </a:r>
            <a:endParaRPr lang="fr" sz="1300" dirty="0">
              <a:solidFill>
                <a:schemeClr val="tx1"/>
              </a:solidFill>
              <a:latin typeface="Arial" panose="020B0604020202020204" pitchFamily="34" charset="0"/>
              <a:cs typeface="Arial" panose="020B0604020202020204" pitchFamily="34" charset="0"/>
            </a:endParaRPr>
          </a:p>
          <a:p>
            <a:pPr marL="12700" marR="5081" algn="just" rtl="0">
              <a:lnSpc>
                <a:spcPct val="160000"/>
              </a:lnSpc>
              <a:spcBef>
                <a:spcPts val="95"/>
              </a:spcBef>
            </a:pPr>
            <a:r>
              <a:rPr lang="fr" sz="1300" b="0" i="0" u="none" baseline="0">
                <a:solidFill>
                  <a:srgbClr val="00AA8C"/>
                </a:solidFill>
                <a:latin typeface="Arial" panose="020B0604020202020204" pitchFamily="34" charset="0"/>
                <a:cs typeface="Arial" panose="020B0604020202020204" pitchFamily="34" charset="0"/>
              </a:rPr>
              <a:t>Site web : </a:t>
            </a:r>
            <a:r>
              <a:rPr lang="fr" sz="1300" b="0" i="0" u="none" baseline="0">
                <a:solidFill>
                  <a:schemeClr val="tx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https://www.readspeaker.com/</a:t>
            </a:r>
            <a:endParaRPr lang="fr" sz="1300" dirty="0">
              <a:solidFill>
                <a:schemeClr val="tx1"/>
              </a:solidFill>
              <a:latin typeface="Arial" panose="020B0604020202020204" pitchFamily="34" charset="0"/>
              <a:cs typeface="Arial" panose="020B0604020202020204" pitchFamily="34" charset="0"/>
            </a:endParaRPr>
          </a:p>
        </p:txBody>
      </p:sp>
      <p:pic>
        <p:nvPicPr>
          <p:cNvPr id="10" name="object 10"/>
          <p:cNvPicPr/>
          <p:nvPr/>
        </p:nvPicPr>
        <p:blipFill>
          <a:blip r:embed="rId3" cstate="print"/>
          <a:stretch>
            <a:fillRect/>
          </a:stretch>
        </p:blipFill>
        <p:spPr>
          <a:xfrm>
            <a:off x="476252" y="761999"/>
            <a:ext cx="6819899" cy="1343025"/>
          </a:xfrm>
          <a:prstGeom prst="rect">
            <a:avLst/>
          </a:prstGeom>
        </p:spPr>
      </p:pic>
      <p:sp>
        <p:nvSpPr>
          <p:cNvPr id="11" name="object 11"/>
          <p:cNvSpPr txBox="1"/>
          <p:nvPr/>
        </p:nvSpPr>
        <p:spPr>
          <a:xfrm>
            <a:off x="415925" y="2320926"/>
            <a:ext cx="2142490" cy="174535"/>
          </a:xfrm>
          <a:prstGeom prst="rect">
            <a:avLst/>
          </a:prstGeom>
        </p:spPr>
        <p:txBody>
          <a:bodyPr vert="horz" wrap="square" lIns="0" tIns="12700" rIns="0" bIns="0" rtlCol="0">
            <a:spAutoFit/>
          </a:bodyPr>
          <a:lstStyle/>
          <a:p>
            <a:pPr marL="12700" rtl="0">
              <a:spcBef>
                <a:spcPts val="100"/>
              </a:spcBef>
            </a:pPr>
            <a:r>
              <a:rPr lang="fr" sz="1051" b="0" i="0" u="none" spc="-25" baseline="0">
                <a:solidFill>
                  <a:srgbClr val="17A29A"/>
                </a:solidFill>
                <a:latin typeface="Microsoft Sans Serif"/>
                <a:cs typeface="Microsoft Sans Serif"/>
              </a:rPr>
              <a:t>Image </a:t>
            </a:r>
            <a:r>
              <a:rPr lang="fr" sz="1051" b="0" i="0" u="none" spc="-45" baseline="0">
                <a:solidFill>
                  <a:srgbClr val="17A29A"/>
                </a:solidFill>
                <a:latin typeface="Microsoft Sans Serif"/>
                <a:cs typeface="Microsoft Sans Serif"/>
              </a:rPr>
              <a:t>42.</a:t>
            </a:r>
            <a:r>
              <a:rPr lang="fr" sz="1051" b="0" i="0" u="none" spc="-35" baseline="0">
                <a:solidFill>
                  <a:srgbClr val="17A29A"/>
                </a:solidFill>
                <a:latin typeface="Microsoft Sans Serif"/>
                <a:cs typeface="Microsoft Sans Serif"/>
              </a:rPr>
              <a:t> </a:t>
            </a:r>
            <a:r>
              <a:rPr lang="fr" sz="1051" b="0" i="0" u="none" spc="-85" baseline="0">
                <a:solidFill>
                  <a:srgbClr val="17A29A"/>
                </a:solidFill>
                <a:latin typeface="Microsoft Sans Serif"/>
                <a:cs typeface="Microsoft Sans Serif"/>
              </a:rPr>
              <a:t>Logo</a:t>
            </a:r>
            <a:r>
              <a:rPr lang="fr" sz="1051" b="0" i="0" u="none" spc="-35" baseline="0">
                <a:solidFill>
                  <a:srgbClr val="17A29A"/>
                </a:solidFill>
                <a:latin typeface="Microsoft Sans Serif"/>
                <a:cs typeface="Microsoft Sans Serif"/>
              </a:rPr>
              <a:t> </a:t>
            </a:r>
            <a:r>
              <a:rPr lang="fr" sz="1051" b="0" i="0" u="none" spc="-40" baseline="0">
                <a:solidFill>
                  <a:srgbClr val="17A29A"/>
                </a:solidFill>
                <a:latin typeface="Microsoft Sans Serif"/>
                <a:cs typeface="Microsoft Sans Serif"/>
              </a:rPr>
              <a:t>(ReadSpeaker, </a:t>
            </a:r>
            <a:r>
              <a:rPr lang="fr" sz="1051" b="0" i="0" u="none" spc="-10" baseline="0">
                <a:solidFill>
                  <a:srgbClr val="17A29A"/>
                </a:solidFill>
                <a:latin typeface="Microsoft Sans Serif"/>
                <a:cs typeface="Microsoft Sans Serif"/>
              </a:rPr>
              <a:t>2017).</a:t>
            </a:r>
            <a:endParaRPr sz="1051">
              <a:latin typeface="Microsoft Sans Serif"/>
              <a:cs typeface="Microsoft Sans Serif"/>
            </a:endParaRPr>
          </a:p>
        </p:txBody>
      </p:sp>
      <p:sp>
        <p:nvSpPr>
          <p:cNvPr id="12" name="object 12"/>
          <p:cNvSpPr txBox="1"/>
          <p:nvPr/>
        </p:nvSpPr>
        <p:spPr>
          <a:xfrm>
            <a:off x="415927" y="4040591"/>
            <a:ext cx="6937375" cy="1513556"/>
          </a:xfrm>
          <a:prstGeom prst="rect">
            <a:avLst/>
          </a:prstGeom>
        </p:spPr>
        <p:txBody>
          <a:bodyPr vert="horz" wrap="square" lIns="0" tIns="12065" rIns="0" bIns="0" rtlCol="0">
            <a:spAutoFit/>
          </a:bodyPr>
          <a:lstStyle/>
          <a:p>
            <a:pPr marL="12700" marR="5081" algn="just" rtl="0">
              <a:lnSpc>
                <a:spcPct val="153800"/>
              </a:lnSpc>
              <a:spcBef>
                <a:spcPts val="95"/>
              </a:spcBef>
            </a:pPr>
            <a:r>
              <a:rPr lang="fr" sz="1300" b="0" i="0" u="none" baseline="0" dirty="0">
                <a:solidFill>
                  <a:srgbClr val="1B1D20"/>
                </a:solidFill>
                <a:latin typeface="Arial"/>
                <a:cs typeface="Arial"/>
              </a:rPr>
              <a:t>La synthèse vocale permet aux marques, aux entreprises et aux organisations d'offrir une meilleure expérience à l'utilisateur final tout en minimisant les coûts. Le logiciel permet de créer des options d'accessibilité dans les sites web et les applications mobiles. Les entreprises qui utilisent ReadSpeaker peuvent mieux répondre aux besoins de leurs clients en activant les fonctionnalités de synthèse vocale dans leurs sites web ou leurs applications. Cela permet d'offrir une plus grande souplesse dans la manière dont les utilisateurs interagissent avec les produits et services de l'entreprise.</a:t>
            </a:r>
            <a:endParaRPr sz="1300" dirty="0">
              <a:latin typeface="Arial"/>
              <a:cs typeface="Arial"/>
            </a:endParaRPr>
          </a:p>
        </p:txBody>
      </p:sp>
      <p:pic>
        <p:nvPicPr>
          <p:cNvPr id="13" name="object 13"/>
          <p:cNvPicPr/>
          <p:nvPr/>
        </p:nvPicPr>
        <p:blipFill>
          <a:blip r:embed="rId4" cstate="hqprint">
            <a:extLst>
              <a:ext uri="{28A0092B-C50C-407E-A947-70E740481C1C}">
                <a14:useLocalDpi xmlns:a14="http://schemas.microsoft.com/office/drawing/2010/main"/>
              </a:ext>
            </a:extLst>
          </a:blip>
          <a:stretch>
            <a:fillRect/>
          </a:stretch>
        </p:blipFill>
        <p:spPr>
          <a:xfrm>
            <a:off x="419102" y="6445249"/>
            <a:ext cx="3552824" cy="1657350"/>
          </a:xfrm>
          <a:prstGeom prst="rect">
            <a:avLst/>
          </a:prstGeom>
        </p:spPr>
      </p:pic>
      <p:pic>
        <p:nvPicPr>
          <p:cNvPr id="14" name="object 14"/>
          <p:cNvPicPr/>
          <p:nvPr/>
        </p:nvPicPr>
        <p:blipFill>
          <a:blip r:embed="rId5" cstate="hqprint">
            <a:extLst>
              <a:ext uri="{28A0092B-C50C-407E-A947-70E740481C1C}">
                <a14:useLocalDpi xmlns:a14="http://schemas.microsoft.com/office/drawing/2010/main"/>
              </a:ext>
            </a:extLst>
          </a:blip>
          <a:stretch>
            <a:fillRect/>
          </a:stretch>
        </p:blipFill>
        <p:spPr>
          <a:xfrm>
            <a:off x="4435627" y="6461358"/>
            <a:ext cx="2727316" cy="1493884"/>
          </a:xfrm>
          <a:prstGeom prst="rect">
            <a:avLst/>
          </a:prstGeom>
        </p:spPr>
      </p:pic>
      <p:pic>
        <p:nvPicPr>
          <p:cNvPr id="16" name="object 4">
            <a:extLst>
              <a:ext uri="{FF2B5EF4-FFF2-40B4-BE49-F238E27FC236}">
                <a16:creationId xmlns:a16="http://schemas.microsoft.com/office/drawing/2014/main" id="{6862B57A-7D0C-294B-8292-AC9D0B629078}"/>
              </a:ext>
            </a:extLst>
          </p:cNvPr>
          <p:cNvPicPr/>
          <p:nvPr/>
        </p:nvPicPr>
        <p:blipFill>
          <a:blip r:embed="rId6" cstate="print"/>
          <a:stretch>
            <a:fillRect/>
          </a:stretch>
        </p:blipFill>
        <p:spPr>
          <a:xfrm>
            <a:off x="6457949" y="9486900"/>
            <a:ext cx="695325" cy="457199"/>
          </a:xfrm>
          <a:prstGeom prst="rect">
            <a:avLst/>
          </a:prstGeom>
        </p:spPr>
      </p:pic>
      <p:sp>
        <p:nvSpPr>
          <p:cNvPr id="6" name="Slide Number Placeholder 5">
            <a:extLst>
              <a:ext uri="{FF2B5EF4-FFF2-40B4-BE49-F238E27FC236}">
                <a16:creationId xmlns:a16="http://schemas.microsoft.com/office/drawing/2014/main" id="{E100A8D8-2C64-044B-8E4E-A4B1DEED5F35}"/>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50</a:t>
            </a:fld>
            <a:endParaRPr lang="fr" spc="10"/>
          </a:p>
        </p:txBody>
      </p:sp>
      <p:pic>
        <p:nvPicPr>
          <p:cNvPr id="15" name="Picture 2" descr="European Youth Roots">
            <a:extLst>
              <a:ext uri="{FF2B5EF4-FFF2-40B4-BE49-F238E27FC236}">
                <a16:creationId xmlns:a16="http://schemas.microsoft.com/office/drawing/2014/main" id="{116E4CCA-A45A-8349-BD75-3B32006A498A}"/>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50800" y="4338653"/>
            <a:ext cx="3946525" cy="886718"/>
          </a:xfrm>
          <a:prstGeom prst="rect">
            <a:avLst/>
          </a:prstGeom>
        </p:spPr>
        <p:txBody>
          <a:bodyPr vert="horz" wrap="square" lIns="0" tIns="12700" rIns="0" bIns="0" rtlCol="0">
            <a:spAutoFit/>
          </a:bodyPr>
          <a:lstStyle/>
          <a:p>
            <a:pPr marL="12700" marR="299101" indent="476273" rtl="0">
              <a:lnSpc>
                <a:spcPct val="110000"/>
              </a:lnSpc>
              <a:spcBef>
                <a:spcPts val="930"/>
              </a:spcBef>
            </a:pPr>
            <a:r>
              <a:rPr lang="fr" sz="1300" b="0" i="0" u="none" baseline="0">
                <a:solidFill>
                  <a:srgbClr val="17A29A"/>
                </a:solidFill>
                <a:latin typeface="Arial" panose="020B0604020202020204" pitchFamily="34" charset="0"/>
                <a:cs typeface="Arial" panose="020B0604020202020204" pitchFamily="34" charset="0"/>
              </a:rPr>
              <a:t>Le type d'outil : </a:t>
            </a:r>
            <a:r>
              <a:rPr lang="fr" sz="1300" b="0" i="0" u="none" baseline="0">
                <a:solidFill>
                  <a:schemeClr val="tx1"/>
                </a:solidFill>
                <a:latin typeface="Arial" panose="020B0604020202020204" pitchFamily="34" charset="0"/>
                <a:cs typeface="Arial" panose="020B0604020202020204" pitchFamily="34" charset="0"/>
              </a:rPr>
              <a:t>Pédagogique</a:t>
            </a:r>
          </a:p>
          <a:p>
            <a:pPr marL="12700" marR="299101" indent="476273" rtl="0">
              <a:lnSpc>
                <a:spcPct val="110000"/>
              </a:lnSpc>
              <a:spcBef>
                <a:spcPts val="930"/>
              </a:spcBef>
            </a:pPr>
            <a:r>
              <a:rPr lang="fr" sz="1300" b="0" i="0" u="none" baseline="0">
                <a:solidFill>
                  <a:srgbClr val="17A29A"/>
                </a:solidFill>
                <a:latin typeface="Arial" panose="020B0604020202020204" pitchFamily="34" charset="0"/>
                <a:cs typeface="Arial" panose="020B0604020202020204" pitchFamily="34" charset="0"/>
              </a:rPr>
              <a:t>Utile pour : </a:t>
            </a:r>
            <a:r>
              <a:rPr lang="fr" sz="1300" b="0" i="0" u="none" baseline="0">
                <a:solidFill>
                  <a:schemeClr val="tx1"/>
                </a:solidFill>
                <a:latin typeface="Arial" panose="020B0604020202020204" pitchFamily="34" charset="0"/>
                <a:cs typeface="Arial" panose="020B0604020202020204" pitchFamily="34" charset="0"/>
              </a:rPr>
              <a:t>Promouvoir l'autoformation</a:t>
            </a:r>
          </a:p>
          <a:p>
            <a:pPr marL="12700" marR="299101" indent="476273" rtl="0">
              <a:lnSpc>
                <a:spcPct val="110000"/>
              </a:lnSpc>
              <a:spcBef>
                <a:spcPts val="930"/>
              </a:spcBef>
            </a:pPr>
            <a:r>
              <a:rPr lang="fr" sz="1300" b="0" i="0" u="none" baseline="0">
                <a:solidFill>
                  <a:srgbClr val="17A29A"/>
                </a:solidFill>
                <a:latin typeface="Arial" panose="020B0604020202020204" pitchFamily="34" charset="0"/>
                <a:cs typeface="Arial" panose="020B0604020202020204" pitchFamily="34" charset="0"/>
              </a:rPr>
              <a:t>Site web : </a:t>
            </a:r>
            <a:r>
              <a:rPr lang="fr" sz="1300" b="0" i="0" u="none" baseline="0">
                <a:solidFill>
                  <a:schemeClr val="tx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https://ed.ted.com/</a:t>
            </a:r>
            <a:endParaRPr lang="fr" sz="1300" dirty="0">
              <a:solidFill>
                <a:schemeClr val="tx1"/>
              </a:solidFill>
              <a:latin typeface="Arial" panose="020B0604020202020204" pitchFamily="34" charset="0"/>
              <a:cs typeface="Arial" panose="020B0604020202020204" pitchFamily="34" charset="0"/>
            </a:endParaRPr>
          </a:p>
        </p:txBody>
      </p:sp>
      <p:pic>
        <p:nvPicPr>
          <p:cNvPr id="2" name="object 2"/>
          <p:cNvPicPr/>
          <p:nvPr/>
        </p:nvPicPr>
        <p:blipFill>
          <a:blip r:embed="rId3" cstate="print"/>
          <a:stretch>
            <a:fillRect/>
          </a:stretch>
        </p:blipFill>
        <p:spPr>
          <a:xfrm>
            <a:off x="6457951" y="9486901"/>
            <a:ext cx="695325" cy="457199"/>
          </a:xfrm>
          <a:prstGeom prst="rect">
            <a:avLst/>
          </a:prstGeom>
        </p:spPr>
      </p:pic>
      <p:pic>
        <p:nvPicPr>
          <p:cNvPr id="6" name="object 6"/>
          <p:cNvPicPr/>
          <p:nvPr/>
        </p:nvPicPr>
        <p:blipFill>
          <a:blip r:embed="rId4" cstate="print"/>
          <a:stretch>
            <a:fillRect/>
          </a:stretch>
        </p:blipFill>
        <p:spPr>
          <a:xfrm>
            <a:off x="419102" y="1619251"/>
            <a:ext cx="6476999" cy="2647949"/>
          </a:xfrm>
          <a:prstGeom prst="rect">
            <a:avLst/>
          </a:prstGeom>
        </p:spPr>
      </p:pic>
      <p:sp>
        <p:nvSpPr>
          <p:cNvPr id="7" name="object 7"/>
          <p:cNvSpPr txBox="1"/>
          <p:nvPr/>
        </p:nvSpPr>
        <p:spPr>
          <a:xfrm>
            <a:off x="387349" y="8582223"/>
            <a:ext cx="7112000" cy="1063753"/>
          </a:xfrm>
          <a:prstGeom prst="rect">
            <a:avLst/>
          </a:prstGeom>
        </p:spPr>
        <p:txBody>
          <a:bodyPr vert="horz" wrap="square" lIns="0" tIns="12065" rIns="0" bIns="0" rtlCol="0">
            <a:spAutoFit/>
          </a:bodyPr>
          <a:lstStyle/>
          <a:p>
            <a:pPr marL="12700" marR="5081" algn="just" rtl="0">
              <a:lnSpc>
                <a:spcPts val="1560"/>
              </a:lnSpc>
              <a:spcBef>
                <a:spcPts val="95"/>
              </a:spcBef>
            </a:pPr>
            <a:r>
              <a:rPr lang="fr" sz="1300" b="0" i="0" u="none" baseline="0" dirty="0">
                <a:solidFill>
                  <a:srgbClr val="1D1D20"/>
                </a:solidFill>
                <a:latin typeface="Arial"/>
                <a:cs typeface="Arial"/>
              </a:rPr>
              <a:t>TED Ed étant une application en ligne, elle nécessite une connexion Internet active. Les utilisateurs n'ont pas besoin de se connecter pour regarder les leçons TED-Ed, mais ils doivent le faire pour enregistrer des réponses, participer à des discussions ou créer de nouvelles leçons autour d'une vidéo YouTube.</a:t>
            </a:r>
          </a:p>
          <a:p>
            <a:pPr marL="12700" marR="5081" algn="just" rtl="0">
              <a:lnSpc>
                <a:spcPct val="120200"/>
              </a:lnSpc>
              <a:spcBef>
                <a:spcPts val="95"/>
              </a:spcBef>
            </a:pPr>
            <a:endParaRPr lang="fr" sz="1300" dirty="0">
              <a:solidFill>
                <a:srgbClr val="1D1D20"/>
              </a:solidFill>
              <a:latin typeface="Arial"/>
              <a:cs typeface="Arial"/>
            </a:endParaRPr>
          </a:p>
        </p:txBody>
      </p:sp>
      <p:sp>
        <p:nvSpPr>
          <p:cNvPr id="8" name="object 8"/>
          <p:cNvSpPr txBox="1"/>
          <p:nvPr/>
        </p:nvSpPr>
        <p:spPr>
          <a:xfrm>
            <a:off x="387349" y="5369709"/>
            <a:ext cx="3159415" cy="3281796"/>
          </a:xfrm>
          <a:prstGeom prst="rect">
            <a:avLst/>
          </a:prstGeom>
        </p:spPr>
        <p:txBody>
          <a:bodyPr vert="horz" wrap="square" lIns="0" tIns="12065" rIns="0" bIns="0" rtlCol="0">
            <a:spAutoFit/>
          </a:bodyPr>
          <a:lstStyle/>
          <a:p>
            <a:pPr marL="12700" marR="5081" algn="just" rtl="0">
              <a:lnSpc>
                <a:spcPts val="1560"/>
              </a:lnSpc>
              <a:spcBef>
                <a:spcPts val="95"/>
              </a:spcBef>
            </a:pPr>
            <a:r>
              <a:rPr lang="fr" sz="1300" b="0" i="0" u="none" baseline="0" dirty="0">
                <a:solidFill>
                  <a:srgbClr val="1D1D20"/>
                </a:solidFill>
                <a:latin typeface="Arial"/>
                <a:cs typeface="Arial"/>
              </a:rPr>
              <a:t>TED Ed est la branche éducative de TED, et se concentre sur l'accès à l'éducation pour les jeunes. Il s'appuie sur la philosophie de TED concernant la capacité des idées novatrices à transformer la vie des gens. TED Ed permet aux utilisateurs de recevoir ou de créer des leçons. Grâce à la plateforme, les apprenants peuvent écouter les leçons TED Talks ou TED Ed, regarder des vidéos éducatives et générer des questions et des discussions sur le matériel. Les éducateurs peuvent créer des leçons basées sur des vidéos, et les utilisateurs peuvent distribuer les leçons publiquement ou en privé.</a:t>
            </a:r>
            <a:endParaRPr lang="fr" sz="1300" dirty="0">
              <a:solidFill>
                <a:srgbClr val="1D1D20"/>
              </a:solidFill>
              <a:latin typeface="Arial"/>
              <a:cs typeface="Arial"/>
            </a:endParaRPr>
          </a:p>
        </p:txBody>
      </p:sp>
      <p:pic>
        <p:nvPicPr>
          <p:cNvPr id="9" name="object 9"/>
          <p:cNvPicPr/>
          <p:nvPr/>
        </p:nvPicPr>
        <p:blipFill>
          <a:blip r:embed="rId5" cstate="print"/>
          <a:stretch>
            <a:fillRect/>
          </a:stretch>
        </p:blipFill>
        <p:spPr>
          <a:xfrm>
            <a:off x="3895725" y="4928544"/>
            <a:ext cx="3028950" cy="2662883"/>
          </a:xfrm>
          <a:prstGeom prst="rect">
            <a:avLst/>
          </a:prstGeom>
        </p:spPr>
      </p:pic>
      <p:sp>
        <p:nvSpPr>
          <p:cNvPr id="11" name="object 11"/>
          <p:cNvSpPr txBox="1"/>
          <p:nvPr/>
        </p:nvSpPr>
        <p:spPr>
          <a:xfrm>
            <a:off x="3721099" y="7664451"/>
            <a:ext cx="3634741" cy="174535"/>
          </a:xfrm>
          <a:prstGeom prst="rect">
            <a:avLst/>
          </a:prstGeom>
        </p:spPr>
        <p:txBody>
          <a:bodyPr vert="horz" wrap="square" lIns="0" tIns="12700" rIns="0" bIns="0" rtlCol="0">
            <a:spAutoFit/>
          </a:bodyPr>
          <a:lstStyle/>
          <a:p>
            <a:pPr marL="12700" rtl="0">
              <a:spcBef>
                <a:spcPts val="100"/>
              </a:spcBef>
            </a:pPr>
            <a:r>
              <a:rPr lang="fr" sz="1051" b="0" i="0" u="none" spc="-25" baseline="0">
                <a:solidFill>
                  <a:srgbClr val="17A29A"/>
                </a:solidFill>
                <a:latin typeface="Microsoft Sans Serif"/>
                <a:cs typeface="Microsoft Sans Serif"/>
              </a:rPr>
              <a:t>Image </a:t>
            </a:r>
            <a:r>
              <a:rPr lang="fr" sz="1051" b="0" i="0" u="none" spc="-10" baseline="0">
                <a:solidFill>
                  <a:srgbClr val="17A29A"/>
                </a:solidFill>
                <a:latin typeface="Microsoft Sans Serif"/>
                <a:cs typeface="Microsoft Sans Serif"/>
              </a:rPr>
              <a:t>46.</a:t>
            </a:r>
            <a:r>
              <a:rPr lang="fr" sz="1051" b="0" i="0" u="none" spc="-70" baseline="0">
                <a:solidFill>
                  <a:srgbClr val="17A29A"/>
                </a:solidFill>
                <a:latin typeface="Microsoft Sans Serif"/>
                <a:cs typeface="Microsoft Sans Serif"/>
              </a:rPr>
              <a:t> Vidéos</a:t>
            </a:r>
            <a:r>
              <a:rPr lang="fr" sz="1051" b="0" i="0" u="none" spc="-95" baseline="0">
                <a:solidFill>
                  <a:srgbClr val="17A29A"/>
                </a:solidFill>
                <a:latin typeface="Microsoft Sans Serif"/>
                <a:cs typeface="Microsoft Sans Serif"/>
              </a:rPr>
              <a:t> Ted</a:t>
            </a:r>
            <a:r>
              <a:rPr lang="fr" sz="1051" b="0" i="0" u="none" baseline="0">
                <a:solidFill>
                  <a:srgbClr val="17A29A"/>
                </a:solidFill>
                <a:latin typeface="Microsoft Sans Serif"/>
                <a:cs typeface="Microsoft Sans Serif"/>
              </a:rPr>
              <a:t> Ed sur le développement durable</a:t>
            </a:r>
            <a:r>
              <a:rPr lang="fr" sz="1051" b="0" i="0" u="none" spc="-35" baseline="0">
                <a:solidFill>
                  <a:srgbClr val="17A29A"/>
                </a:solidFill>
                <a:latin typeface="Microsoft Sans Serif"/>
                <a:cs typeface="Microsoft Sans Serif"/>
              </a:rPr>
              <a:t> (TED-</a:t>
            </a:r>
            <a:r>
              <a:rPr lang="fr" sz="1051" b="0" i="0" u="none" spc="-56" baseline="0">
                <a:solidFill>
                  <a:srgbClr val="17A29A"/>
                </a:solidFill>
                <a:latin typeface="Microsoft Sans Serif"/>
                <a:cs typeface="Microsoft Sans Serif"/>
              </a:rPr>
              <a:t>Ed,</a:t>
            </a:r>
            <a:r>
              <a:rPr lang="fr" sz="1051" b="0" i="0" u="none" spc="-10" baseline="0">
                <a:solidFill>
                  <a:srgbClr val="17A29A"/>
                </a:solidFill>
                <a:latin typeface="Microsoft Sans Serif"/>
                <a:cs typeface="Microsoft Sans Serif"/>
              </a:rPr>
              <a:t> 2022)</a:t>
            </a:r>
            <a:endParaRPr sz="1051">
              <a:latin typeface="Microsoft Sans Serif"/>
              <a:cs typeface="Microsoft Sans Serif"/>
            </a:endParaRPr>
          </a:p>
        </p:txBody>
      </p:sp>
      <p:sp>
        <p:nvSpPr>
          <p:cNvPr id="12" name="object 12"/>
          <p:cNvSpPr txBox="1">
            <a:spLocks noGrp="1"/>
          </p:cNvSpPr>
          <p:nvPr>
            <p:ph type="title"/>
          </p:nvPr>
        </p:nvSpPr>
        <p:spPr>
          <a:xfrm>
            <a:off x="406400" y="1044575"/>
            <a:ext cx="1229896" cy="359073"/>
          </a:xfrm>
          <a:prstGeom prst="rect">
            <a:avLst/>
          </a:prstGeom>
        </p:spPr>
        <p:txBody>
          <a:bodyPr vert="horz" wrap="square" lIns="0" tIns="12700" rIns="0" bIns="0" rtlCol="0">
            <a:spAutoFit/>
          </a:bodyPr>
          <a:lstStyle/>
          <a:p>
            <a:pPr marL="12700" algn="l" rtl="0">
              <a:spcBef>
                <a:spcPts val="100"/>
              </a:spcBef>
            </a:pPr>
            <a:r>
              <a:rPr lang="fr" sz="2250" b="0" i="0" u="none" baseline="0"/>
              <a:t>TED Ed</a:t>
            </a:r>
          </a:p>
        </p:txBody>
      </p:sp>
      <p:sp>
        <p:nvSpPr>
          <p:cNvPr id="14" name="object 11">
            <a:extLst>
              <a:ext uri="{FF2B5EF4-FFF2-40B4-BE49-F238E27FC236}">
                <a16:creationId xmlns:a16="http://schemas.microsoft.com/office/drawing/2014/main" id="{EFA46FA8-6EF9-E64D-B7FE-9FEFDFB72B30}"/>
              </a:ext>
            </a:extLst>
          </p:cNvPr>
          <p:cNvSpPr txBox="1"/>
          <p:nvPr/>
        </p:nvSpPr>
        <p:spPr>
          <a:xfrm>
            <a:off x="3864608" y="4345922"/>
            <a:ext cx="3634741" cy="174535"/>
          </a:xfrm>
          <a:prstGeom prst="rect">
            <a:avLst/>
          </a:prstGeom>
        </p:spPr>
        <p:txBody>
          <a:bodyPr vert="horz" wrap="square" lIns="0" tIns="12700" rIns="0" bIns="0" rtlCol="0">
            <a:spAutoFit/>
          </a:bodyPr>
          <a:lstStyle/>
          <a:p>
            <a:pPr marL="621694" marR="0" lvl="0" indent="0" defTabSz="914400" rtl="0" eaLnBrk="1" fontAlgn="auto" latinLnBrk="0" hangingPunct="1">
              <a:lnSpc>
                <a:spcPct val="100000"/>
              </a:lnSpc>
              <a:spcBef>
                <a:spcPts val="100"/>
              </a:spcBef>
              <a:spcAft>
                <a:spcPts val="0"/>
              </a:spcAft>
              <a:buClrTx/>
              <a:buSzTx/>
              <a:buFontTx/>
              <a:buNone/>
              <a:tabLst/>
              <a:defRPr/>
            </a:pPr>
            <a:r>
              <a:rPr lang="fr" sz="1051" b="0" i="0" u="none" spc="-25" baseline="0">
                <a:solidFill>
                  <a:srgbClr val="17A29A"/>
                </a:solidFill>
                <a:latin typeface="Microsoft Sans Serif"/>
                <a:cs typeface="Microsoft Sans Serif"/>
              </a:rPr>
              <a:t>Image </a:t>
            </a:r>
            <a:r>
              <a:rPr lang="fr" sz="1051" b="0" i="0" u="none" spc="-45" baseline="0">
                <a:solidFill>
                  <a:srgbClr val="17A29A"/>
                </a:solidFill>
                <a:latin typeface="Microsoft Sans Serif"/>
                <a:cs typeface="Microsoft Sans Serif"/>
              </a:rPr>
              <a:t>45. </a:t>
            </a:r>
            <a:r>
              <a:rPr lang="fr" sz="1051" b="0" i="0" u="none" baseline="0">
                <a:solidFill>
                  <a:srgbClr val="17A29A"/>
                </a:solidFill>
                <a:latin typeface="Microsoft Sans Serif"/>
                <a:cs typeface="Microsoft Sans Serif"/>
              </a:rPr>
              <a:t>Page</a:t>
            </a:r>
            <a:r>
              <a:rPr lang="fr" sz="1051" b="0" i="0" u="none" spc="-80" baseline="0">
                <a:solidFill>
                  <a:srgbClr val="17A29A"/>
                </a:solidFill>
                <a:latin typeface="Microsoft Sans Serif"/>
                <a:cs typeface="Microsoft Sans Serif"/>
              </a:rPr>
              <a:t> d'accueil</a:t>
            </a:r>
            <a:r>
              <a:rPr lang="fr" sz="1051" b="0" i="0" u="none" spc="-35" baseline="0">
                <a:solidFill>
                  <a:srgbClr val="17A29A"/>
                </a:solidFill>
                <a:latin typeface="Microsoft Sans Serif"/>
                <a:cs typeface="Microsoft Sans Serif"/>
              </a:rPr>
              <a:t> (TED-</a:t>
            </a:r>
            <a:r>
              <a:rPr lang="fr" sz="1051" b="0" i="0" u="none" spc="-56" baseline="0">
                <a:solidFill>
                  <a:srgbClr val="17A29A"/>
                </a:solidFill>
                <a:latin typeface="Microsoft Sans Serif"/>
                <a:cs typeface="Microsoft Sans Serif"/>
              </a:rPr>
              <a:t>Ed,</a:t>
            </a:r>
            <a:r>
              <a:rPr lang="fr" sz="1051" b="0" i="0" u="none" spc="-50" baseline="0">
                <a:solidFill>
                  <a:srgbClr val="17A29A"/>
                </a:solidFill>
                <a:latin typeface="Microsoft Sans Serif"/>
                <a:cs typeface="Microsoft Sans Serif"/>
              </a:rPr>
              <a:t> </a:t>
            </a:r>
            <a:r>
              <a:rPr lang="fr" sz="1051" b="0" i="0" u="none" spc="-10" baseline="0">
                <a:solidFill>
                  <a:srgbClr val="17A29A"/>
                </a:solidFill>
                <a:latin typeface="Microsoft Sans Serif"/>
                <a:cs typeface="Microsoft Sans Serif"/>
              </a:rPr>
              <a:t>2022).</a:t>
            </a:r>
            <a:endParaRPr lang="fr" sz="1051">
              <a:latin typeface="Microsoft Sans Serif"/>
              <a:cs typeface="Microsoft Sans Serif"/>
            </a:endParaRPr>
          </a:p>
        </p:txBody>
      </p:sp>
      <p:sp>
        <p:nvSpPr>
          <p:cNvPr id="5" name="Slide Number Placeholder 4">
            <a:extLst>
              <a:ext uri="{FF2B5EF4-FFF2-40B4-BE49-F238E27FC236}">
                <a16:creationId xmlns:a16="http://schemas.microsoft.com/office/drawing/2014/main" id="{A549B182-B1F0-4641-AD35-58899F809635}"/>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51</a:t>
            </a:fld>
            <a:endParaRPr lang="fr" spc="10"/>
          </a:p>
        </p:txBody>
      </p:sp>
      <p:pic>
        <p:nvPicPr>
          <p:cNvPr id="13" name="Picture 2" descr="European Youth Roots">
            <a:extLst>
              <a:ext uri="{FF2B5EF4-FFF2-40B4-BE49-F238E27FC236}">
                <a16:creationId xmlns:a16="http://schemas.microsoft.com/office/drawing/2014/main" id="{20735FEB-CE1E-B04E-BD89-41A80524B17F}"/>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3471496" y="863641"/>
            <a:ext cx="4910504" cy="927049"/>
          </a:xfrm>
          <a:prstGeom prst="rect">
            <a:avLst/>
          </a:prstGeom>
          <a:noFill/>
        </p:spPr>
        <p:txBody>
          <a:bodyPr vert="horz" wrap="square" lIns="0" tIns="1905" rIns="0" bIns="0" rtlCol="0">
            <a:spAutoFit/>
          </a:bodyPr>
          <a:lstStyle/>
          <a:p>
            <a:pPr marL="123195" rtl="0"/>
            <a:r>
              <a:rPr lang="fr" sz="1300" b="0" i="0" u="none" baseline="0" dirty="0">
                <a:solidFill>
                  <a:srgbClr val="1AAAA6"/>
                </a:solidFill>
                <a:latin typeface="Arial"/>
                <a:cs typeface="Arial"/>
              </a:rPr>
              <a:t>Le type d'outil :</a:t>
            </a:r>
            <a:r>
              <a:rPr lang="fr" sz="1300" b="0" i="0" u="none" spc="-45" baseline="0" dirty="0">
                <a:solidFill>
                  <a:srgbClr val="1AAAA6"/>
                </a:solidFill>
                <a:latin typeface="Arial"/>
                <a:cs typeface="Arial"/>
              </a:rPr>
              <a:t> </a:t>
            </a:r>
            <a:r>
              <a:rPr lang="fr" sz="1300" b="0" i="0" u="none" spc="-10" baseline="0" dirty="0">
                <a:solidFill>
                  <a:schemeClr val="tx1"/>
                </a:solidFill>
                <a:latin typeface="Arial"/>
                <a:cs typeface="Arial"/>
              </a:rPr>
              <a:t>Logiciel de planification</a:t>
            </a:r>
            <a:endParaRPr lang="fr" sz="1300" dirty="0">
              <a:solidFill>
                <a:schemeClr val="tx1"/>
              </a:solidFill>
              <a:latin typeface="Arial"/>
              <a:cs typeface="Arial"/>
            </a:endParaRPr>
          </a:p>
          <a:p>
            <a:pPr marL="113670" marR="1393256" indent="9525" rtl="0">
              <a:lnSpc>
                <a:spcPct val="145000"/>
              </a:lnSpc>
              <a:spcBef>
                <a:spcPts val="675"/>
              </a:spcBef>
            </a:pPr>
            <a:r>
              <a:rPr lang="fr" sz="1300" b="0" i="0" u="none" spc="20" baseline="0" dirty="0">
                <a:solidFill>
                  <a:srgbClr val="1AAAA6"/>
                </a:solidFill>
                <a:latin typeface="Arial"/>
                <a:cs typeface="Arial"/>
              </a:rPr>
              <a:t>Utile pour :</a:t>
            </a:r>
            <a:r>
              <a:rPr lang="fr" sz="1300" b="0" i="0" u="none" spc="-40" baseline="0" dirty="0">
                <a:solidFill>
                  <a:srgbClr val="1AAAA6"/>
                </a:solidFill>
                <a:latin typeface="Arial"/>
                <a:cs typeface="Arial"/>
              </a:rPr>
              <a:t> </a:t>
            </a:r>
            <a:r>
              <a:rPr lang="fr" sz="1300" b="0" i="0" u="none" baseline="0" dirty="0">
                <a:solidFill>
                  <a:schemeClr val="tx1"/>
                </a:solidFill>
                <a:latin typeface="Arial"/>
                <a:cs typeface="Arial"/>
              </a:rPr>
              <a:t>PLANIFICATION,</a:t>
            </a:r>
            <a:r>
              <a:rPr lang="fr" sz="1300" b="0" i="0" u="none" spc="-65" baseline="0" dirty="0">
                <a:solidFill>
                  <a:schemeClr val="tx1"/>
                </a:solidFill>
                <a:latin typeface="Arial"/>
                <a:cs typeface="Arial"/>
              </a:rPr>
              <a:t> </a:t>
            </a:r>
            <a:r>
              <a:rPr lang="fr" sz="1300" b="0" i="0" u="none" spc="50" baseline="0" dirty="0">
                <a:solidFill>
                  <a:schemeClr val="tx1"/>
                </a:solidFill>
                <a:latin typeface="Arial"/>
                <a:cs typeface="Arial"/>
              </a:rPr>
              <a:t>Commercialisation</a:t>
            </a:r>
            <a:r>
              <a:rPr lang="fr" sz="1300" b="0" i="0" u="none" spc="-85" baseline="0" dirty="0">
                <a:solidFill>
                  <a:schemeClr val="tx1"/>
                </a:solidFill>
                <a:latin typeface="Arial"/>
                <a:cs typeface="Arial"/>
              </a:rPr>
              <a:t> </a:t>
            </a:r>
            <a:r>
              <a:rPr lang="fr" sz="1300" b="0" i="0" u="none" spc="-10" baseline="0" dirty="0">
                <a:solidFill>
                  <a:schemeClr val="tx1"/>
                </a:solidFill>
                <a:latin typeface="Arial"/>
                <a:cs typeface="Arial"/>
              </a:rPr>
              <a:t>STRATÉGIE</a:t>
            </a:r>
          </a:p>
          <a:p>
            <a:pPr marL="113670" marR="1393256" indent="9525" rtl="0">
              <a:lnSpc>
                <a:spcPct val="145000"/>
              </a:lnSpc>
              <a:spcBef>
                <a:spcPts val="675"/>
              </a:spcBef>
            </a:pPr>
            <a:r>
              <a:rPr lang="fr" sz="1300" b="0" i="0" u="none" spc="-10" baseline="0" dirty="0">
                <a:solidFill>
                  <a:srgbClr val="1AAAA6"/>
                </a:solidFill>
                <a:latin typeface="Arial"/>
                <a:cs typeface="Arial"/>
              </a:rPr>
              <a:t>Site web : </a:t>
            </a:r>
            <a:r>
              <a:rPr lang="fr" sz="1300" b="0" i="0" u="none" spc="-15" baseline="0" dirty="0">
                <a:solidFill>
                  <a:srgbClr val="1AAAA6"/>
                </a:solidFill>
                <a:latin typeface="Arial"/>
                <a:cs typeface="Arial"/>
              </a:rPr>
              <a:t> </a:t>
            </a:r>
            <a:r>
              <a:rPr lang="fr" sz="1300" b="0" i="0" u="none" baseline="0" dirty="0">
                <a:solidFill>
                  <a:schemeClr val="tx1"/>
                </a:solidFill>
                <a:latin typeface="Arial"/>
                <a:cs typeface="Arial"/>
                <a:hlinkClick r:id="rId2">
                  <a:extLst>
                    <a:ext uri="{A12FA001-AC4F-418D-AE19-62706E023703}">
                      <ahyp:hlinkClr xmlns:ahyp="http://schemas.microsoft.com/office/drawing/2018/hyperlinkcolor" val="tx"/>
                    </a:ext>
                  </a:extLst>
                </a:hlinkClick>
              </a:rPr>
              <a:t>https://trello.com/</a:t>
            </a:r>
            <a:endParaRPr lang="fr" sz="1300" dirty="0">
              <a:solidFill>
                <a:schemeClr val="tx1"/>
              </a:solidFill>
              <a:latin typeface="Arial"/>
              <a:cs typeface="Arial"/>
            </a:endParaRPr>
          </a:p>
        </p:txBody>
      </p:sp>
      <p:sp>
        <p:nvSpPr>
          <p:cNvPr id="2" name="object 2"/>
          <p:cNvSpPr txBox="1"/>
          <p:nvPr/>
        </p:nvSpPr>
        <p:spPr>
          <a:xfrm>
            <a:off x="628652" y="9019606"/>
            <a:ext cx="2380615" cy="174535"/>
          </a:xfrm>
          <a:prstGeom prst="rect">
            <a:avLst/>
          </a:prstGeom>
        </p:spPr>
        <p:txBody>
          <a:bodyPr vert="horz" wrap="square" lIns="0" tIns="12700" rIns="0" bIns="0" rtlCol="0">
            <a:spAutoFit/>
          </a:bodyPr>
          <a:lstStyle/>
          <a:p>
            <a:pPr marL="12700" rtl="0">
              <a:spcBef>
                <a:spcPts val="100"/>
              </a:spcBef>
            </a:pPr>
            <a:r>
              <a:rPr lang="fr" sz="1051" b="0" i="0" u="none" spc="-25" baseline="0">
                <a:solidFill>
                  <a:srgbClr val="17A29A"/>
                </a:solidFill>
                <a:latin typeface="Microsoft Sans Serif"/>
                <a:cs typeface="Microsoft Sans Serif"/>
              </a:rPr>
              <a:t>Image</a:t>
            </a:r>
            <a:r>
              <a:rPr lang="fr" sz="1051" b="0" i="0" u="none" spc="-10" baseline="0">
                <a:solidFill>
                  <a:srgbClr val="17A29A"/>
                </a:solidFill>
                <a:latin typeface="Microsoft Sans Serif"/>
                <a:cs typeface="Microsoft Sans Serif"/>
              </a:rPr>
              <a:t> 48.</a:t>
            </a:r>
            <a:r>
              <a:rPr lang="fr" sz="1051" b="0" i="0" u="none" spc="-40" baseline="0">
                <a:solidFill>
                  <a:srgbClr val="17A29A"/>
                </a:solidFill>
                <a:latin typeface="Microsoft Sans Serif"/>
                <a:cs typeface="Microsoft Sans Serif"/>
              </a:rPr>
              <a:t> </a:t>
            </a:r>
            <a:r>
              <a:rPr lang="fr" sz="1051" b="0" i="0" u="none" spc="-10" baseline="0">
                <a:solidFill>
                  <a:srgbClr val="17A29A"/>
                </a:solidFill>
                <a:latin typeface="Microsoft Sans Serif"/>
                <a:cs typeface="Microsoft Sans Serif"/>
              </a:rPr>
              <a:t>Modèle</a:t>
            </a:r>
            <a:r>
              <a:rPr lang="fr" sz="1051" b="0" i="0" u="none" spc="-35" baseline="0">
                <a:solidFill>
                  <a:srgbClr val="17A29A"/>
                </a:solidFill>
                <a:latin typeface="Microsoft Sans Serif"/>
                <a:cs typeface="Microsoft Sans Serif"/>
              </a:rPr>
              <a:t> Trello</a:t>
            </a:r>
            <a:r>
              <a:rPr lang="fr" sz="1051" b="0" i="0" u="none" baseline="0">
                <a:solidFill>
                  <a:srgbClr val="17A29A"/>
                </a:solidFill>
                <a:latin typeface="Microsoft Sans Serif"/>
                <a:cs typeface="Microsoft Sans Serif"/>
              </a:rPr>
              <a:t> (Trello,</a:t>
            </a:r>
            <a:r>
              <a:rPr lang="fr" sz="1051" b="0" i="0" u="none" spc="-10" baseline="0">
                <a:solidFill>
                  <a:srgbClr val="17A29A"/>
                </a:solidFill>
                <a:latin typeface="Microsoft Sans Serif"/>
                <a:cs typeface="Microsoft Sans Serif"/>
              </a:rPr>
              <a:t> 2022).</a:t>
            </a:r>
            <a:endParaRPr sz="1051">
              <a:latin typeface="Microsoft Sans Serif"/>
              <a:cs typeface="Microsoft Sans Serif"/>
            </a:endParaRPr>
          </a:p>
        </p:txBody>
      </p:sp>
      <p:pic>
        <p:nvPicPr>
          <p:cNvPr id="3" name="object 3"/>
          <p:cNvPicPr/>
          <p:nvPr/>
        </p:nvPicPr>
        <p:blipFill>
          <a:blip r:embed="rId3" cstate="print"/>
          <a:stretch>
            <a:fillRect/>
          </a:stretch>
        </p:blipFill>
        <p:spPr>
          <a:xfrm>
            <a:off x="257175" y="857252"/>
            <a:ext cx="2619374" cy="1095373"/>
          </a:xfrm>
          <a:prstGeom prst="rect">
            <a:avLst/>
          </a:prstGeom>
        </p:spPr>
      </p:pic>
      <p:sp>
        <p:nvSpPr>
          <p:cNvPr id="4" name="object 4"/>
          <p:cNvSpPr txBox="1"/>
          <p:nvPr/>
        </p:nvSpPr>
        <p:spPr>
          <a:xfrm>
            <a:off x="492125" y="1749427"/>
            <a:ext cx="1732914" cy="174535"/>
          </a:xfrm>
          <a:prstGeom prst="rect">
            <a:avLst/>
          </a:prstGeom>
        </p:spPr>
        <p:txBody>
          <a:bodyPr vert="horz" wrap="square" lIns="0" tIns="12700" rIns="0" bIns="0" rtlCol="0">
            <a:spAutoFit/>
          </a:bodyPr>
          <a:lstStyle/>
          <a:p>
            <a:pPr marL="12700" rtl="0">
              <a:spcBef>
                <a:spcPts val="100"/>
              </a:spcBef>
            </a:pPr>
            <a:r>
              <a:rPr lang="fr" sz="1051" b="0" i="0" u="none" spc="-25" baseline="0">
                <a:solidFill>
                  <a:srgbClr val="17A29A"/>
                </a:solidFill>
                <a:latin typeface="Microsoft Sans Serif"/>
                <a:cs typeface="Microsoft Sans Serif"/>
              </a:rPr>
              <a:t>Image </a:t>
            </a:r>
            <a:r>
              <a:rPr lang="fr" sz="1051" b="0" i="0" u="none" spc="-40" baseline="0">
                <a:solidFill>
                  <a:srgbClr val="17A29A"/>
                </a:solidFill>
                <a:latin typeface="Microsoft Sans Serif"/>
                <a:cs typeface="Microsoft Sans Serif"/>
              </a:rPr>
              <a:t>47. </a:t>
            </a:r>
            <a:r>
              <a:rPr lang="fr" sz="1051" b="0" i="0" u="none" spc="-85" baseline="0">
                <a:solidFill>
                  <a:srgbClr val="17A29A"/>
                </a:solidFill>
                <a:latin typeface="Microsoft Sans Serif"/>
                <a:cs typeface="Microsoft Sans Serif"/>
              </a:rPr>
              <a:t>Logo</a:t>
            </a:r>
            <a:r>
              <a:rPr lang="fr" sz="1051" b="0" i="0" u="none" spc="-35" baseline="0">
                <a:solidFill>
                  <a:srgbClr val="17A29A"/>
                </a:solidFill>
                <a:latin typeface="Microsoft Sans Serif"/>
                <a:cs typeface="Microsoft Sans Serif"/>
              </a:rPr>
              <a:t> </a:t>
            </a:r>
            <a:r>
              <a:rPr lang="fr" sz="1051" b="0" i="0" u="none" baseline="0">
                <a:solidFill>
                  <a:srgbClr val="17A29A"/>
                </a:solidFill>
                <a:latin typeface="Microsoft Sans Serif"/>
                <a:cs typeface="Microsoft Sans Serif"/>
              </a:rPr>
              <a:t>(Trello,</a:t>
            </a:r>
            <a:r>
              <a:rPr lang="fr" sz="1051" b="0" i="0" u="none" spc="-45" baseline="0">
                <a:solidFill>
                  <a:srgbClr val="17A29A"/>
                </a:solidFill>
                <a:latin typeface="Microsoft Sans Serif"/>
                <a:cs typeface="Microsoft Sans Serif"/>
              </a:rPr>
              <a:t> </a:t>
            </a:r>
            <a:r>
              <a:rPr lang="fr" sz="1051" b="0" i="0" u="none" spc="-10" baseline="0">
                <a:solidFill>
                  <a:srgbClr val="17A29A"/>
                </a:solidFill>
                <a:latin typeface="Microsoft Sans Serif"/>
                <a:cs typeface="Microsoft Sans Serif"/>
              </a:rPr>
              <a:t>2022).</a:t>
            </a:r>
            <a:endParaRPr sz="1051">
              <a:latin typeface="Microsoft Sans Serif"/>
              <a:cs typeface="Microsoft Sans Serif"/>
            </a:endParaRPr>
          </a:p>
        </p:txBody>
      </p:sp>
      <p:sp>
        <p:nvSpPr>
          <p:cNvPr id="5" name="object 5"/>
          <p:cNvSpPr txBox="1"/>
          <p:nvPr/>
        </p:nvSpPr>
        <p:spPr>
          <a:xfrm>
            <a:off x="406400" y="2078441"/>
            <a:ext cx="6907530" cy="4089709"/>
          </a:xfrm>
          <a:prstGeom prst="rect">
            <a:avLst/>
          </a:prstGeom>
        </p:spPr>
        <p:txBody>
          <a:bodyPr vert="horz" wrap="square" lIns="0" tIns="12065" rIns="0" bIns="0" rtlCol="0">
            <a:spAutoFit/>
          </a:bodyPr>
          <a:lstStyle/>
          <a:p>
            <a:pPr marL="12700" marR="5081" algn="just" rtl="0">
              <a:lnSpc>
                <a:spcPts val="2000"/>
              </a:lnSpc>
              <a:spcBef>
                <a:spcPts val="95"/>
              </a:spcBef>
            </a:pPr>
            <a:r>
              <a:rPr lang="fr" sz="1300" b="0" i="0" u="none" baseline="0" dirty="0">
                <a:solidFill>
                  <a:srgbClr val="1D1D20"/>
                </a:solidFill>
                <a:latin typeface="Arial"/>
                <a:cs typeface="Arial"/>
              </a:rPr>
              <a:t>Trello est un logiciel de planification gratuit qui utilise des tableaux en ligne pour permettre aux entreprises de planifier toutes les étapes de leur marketing de contenu. Ils peuvent lancer des stratégies de marché et partager des tâches avec d'autres. Les utilisateurs peuvent glisser et déposer des cartes sur des tableaux, comme des post-it en ligne, pour organiser des plans et travailler sur des checklists. Outre la gestion et la planification, Trello peut aider les PME en matière d'idéation et de travail collaboratif grâce à des tableaux en ligne. Un tableau est un ensemble d'informations qui fournit une vue d'ensemble visuelle des tâches, ce qui est souvent le cas pour les grands projets, les équipes ou les flux de travail. Qu'il s'agisse du lancement d'un nouveau site web, du suivi des ventes ou de la création de supports marketing, les tableaux Trello permettent aux clients d'organiser les tâches à l'aide de listes et de cartes. Les listes sont des collections indexées de cartes qui permettent aux utilisateurs de suivre leur progression. Les cartes sont des tâches uniques qui doivent être accomplies et peuvent contenir de grandes quantités d'informations et de pièces jointes. Les utilisateurs peuvent faire glisser et déposer des cartes dans les listes pour montrer la progression. Trello est suffisamment souple et rapide pour gérer des projets de toute taille, du début à la fin, et peut constituer une ressource précieuse pour les entrepreneurs du tourisme durable</a:t>
            </a:r>
            <a:endParaRPr sz="1300" dirty="0">
              <a:latin typeface="Arial"/>
              <a:cs typeface="Arial"/>
            </a:endParaRPr>
          </a:p>
        </p:txBody>
      </p:sp>
      <p:pic>
        <p:nvPicPr>
          <p:cNvPr id="7" name="object 7"/>
          <p:cNvPicPr/>
          <p:nvPr/>
        </p:nvPicPr>
        <p:blipFill>
          <a:blip r:embed="rId4" cstate="print"/>
          <a:stretch>
            <a:fillRect/>
          </a:stretch>
        </p:blipFill>
        <p:spPr>
          <a:xfrm>
            <a:off x="583687" y="6172050"/>
            <a:ext cx="6496049" cy="2790824"/>
          </a:xfrm>
          <a:prstGeom prst="rect">
            <a:avLst/>
          </a:prstGeom>
        </p:spPr>
      </p:pic>
      <p:sp>
        <p:nvSpPr>
          <p:cNvPr id="10" name="Slide Number Placeholder 9">
            <a:extLst>
              <a:ext uri="{FF2B5EF4-FFF2-40B4-BE49-F238E27FC236}">
                <a16:creationId xmlns:a16="http://schemas.microsoft.com/office/drawing/2014/main" id="{3D489965-FD34-D047-A65F-531E8B79288E}"/>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52</a:t>
            </a:fld>
            <a:endParaRPr lang="fr" spc="10"/>
          </a:p>
        </p:txBody>
      </p:sp>
      <p:pic>
        <p:nvPicPr>
          <p:cNvPr id="9" name="Picture 2" descr="European Youth Roots">
            <a:extLst>
              <a:ext uri="{FF2B5EF4-FFF2-40B4-BE49-F238E27FC236}">
                <a16:creationId xmlns:a16="http://schemas.microsoft.com/office/drawing/2014/main" id="{62099F1A-32C1-3D47-8829-861588E65AC4}"/>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txBox="1"/>
          <p:nvPr/>
        </p:nvSpPr>
        <p:spPr>
          <a:xfrm>
            <a:off x="3732529" y="2805953"/>
            <a:ext cx="3658873" cy="1433469"/>
          </a:xfrm>
          <a:prstGeom prst="rect">
            <a:avLst/>
          </a:prstGeom>
          <a:noFill/>
        </p:spPr>
        <p:txBody>
          <a:bodyPr vert="horz" wrap="square" lIns="0" tIns="1905" rIns="0" bIns="0" rtlCol="0">
            <a:spAutoFit/>
          </a:bodyPr>
          <a:lstStyle/>
          <a:p>
            <a:pPr marL="127006" rtl="0">
              <a:lnSpc>
                <a:spcPct val="150000"/>
              </a:lnSpc>
            </a:pPr>
            <a:r>
              <a:rPr lang="fr" sz="1300" b="0" i="0" u="none" baseline="0">
                <a:solidFill>
                  <a:srgbClr val="1AAAA6"/>
                </a:solidFill>
                <a:latin typeface="Arial"/>
                <a:cs typeface="Arial"/>
              </a:rPr>
              <a:t>Le type</a:t>
            </a:r>
            <a:r>
              <a:rPr lang="fr" sz="1300" b="0" i="0" u="none" spc="-29" baseline="0">
                <a:solidFill>
                  <a:srgbClr val="1AAAA6"/>
                </a:solidFill>
                <a:latin typeface="Arial"/>
                <a:cs typeface="Arial"/>
              </a:rPr>
              <a:t> d'outil</a:t>
            </a:r>
            <a:r>
              <a:rPr lang="fr" sz="1300" b="0" i="0" u="none" spc="-29" baseline="0">
                <a:solidFill>
                  <a:srgbClr val="00AA8C"/>
                </a:solidFill>
                <a:latin typeface="Arial"/>
                <a:cs typeface="Arial"/>
              </a:rPr>
              <a:t> :</a:t>
            </a:r>
            <a:r>
              <a:rPr lang="fr" sz="1300" b="0" i="0" u="none" spc="-60" baseline="0">
                <a:solidFill>
                  <a:srgbClr val="00AA8C"/>
                </a:solidFill>
                <a:latin typeface="Arial"/>
                <a:cs typeface="Arial"/>
              </a:rPr>
              <a:t> </a:t>
            </a:r>
            <a:r>
              <a:rPr lang="fr" sz="1300" b="0" i="0" u="none" baseline="0">
                <a:solidFill>
                  <a:schemeClr val="tx1"/>
                </a:solidFill>
                <a:latin typeface="Arial"/>
                <a:cs typeface="Arial"/>
              </a:rPr>
              <a:t>Manuel</a:t>
            </a:r>
            <a:endParaRPr sz="1300" dirty="0">
              <a:solidFill>
                <a:schemeClr val="tx1"/>
              </a:solidFill>
              <a:latin typeface="Arial"/>
              <a:cs typeface="Arial"/>
            </a:endParaRPr>
          </a:p>
          <a:p>
            <a:pPr marL="127006" marR="564542" rtl="0">
              <a:lnSpc>
                <a:spcPct val="150000"/>
              </a:lnSpc>
            </a:pPr>
            <a:r>
              <a:rPr lang="fr" sz="1300" b="0" i="0" u="none" baseline="0">
                <a:solidFill>
                  <a:srgbClr val="1AAAA6"/>
                </a:solidFill>
                <a:latin typeface="Arial"/>
                <a:cs typeface="Arial"/>
              </a:rPr>
              <a:t>Utile pour :</a:t>
            </a:r>
            <a:r>
              <a:rPr lang="fr" sz="1300" b="0" i="0" u="none" spc="29" baseline="0">
                <a:solidFill>
                  <a:srgbClr val="1AAAA6"/>
                </a:solidFill>
                <a:latin typeface="Arial"/>
                <a:cs typeface="Arial"/>
              </a:rPr>
              <a:t> </a:t>
            </a:r>
            <a:r>
              <a:rPr lang="fr" sz="1300" b="0" i="0" u="none" baseline="0">
                <a:solidFill>
                  <a:schemeClr val="tx1"/>
                </a:solidFill>
                <a:latin typeface="Arial"/>
                <a:cs typeface="Arial"/>
              </a:rPr>
              <a:t>Informer les entreprises sur la gestion de l'eau et des déchets</a:t>
            </a:r>
            <a:endParaRPr sz="1300" dirty="0">
              <a:solidFill>
                <a:schemeClr val="tx1"/>
              </a:solidFill>
              <a:latin typeface="Arial"/>
              <a:cs typeface="Arial"/>
            </a:endParaRPr>
          </a:p>
          <a:p>
            <a:pPr marL="127006" marR="391179" rtl="0">
              <a:lnSpc>
                <a:spcPct val="150000"/>
              </a:lnSpc>
            </a:pPr>
            <a:r>
              <a:rPr lang="fr" sz="1300" b="0" i="0" u="none" spc="-10" baseline="0">
                <a:solidFill>
                  <a:srgbClr val="1AAAA6"/>
                </a:solidFill>
                <a:latin typeface="Arial"/>
                <a:cs typeface="Arial"/>
              </a:rPr>
              <a:t>Site web : </a:t>
            </a:r>
            <a:r>
              <a:rPr lang="fr" sz="1300" b="0" i="0" u="none" baseline="0">
                <a:solidFill>
                  <a:schemeClr val="tx1"/>
                </a:solidFill>
                <a:latin typeface="Arial"/>
                <a:cs typeface="Arial"/>
                <a:hlinkClick r:id="rId2">
                  <a:extLst>
                    <a:ext uri="{A12FA001-AC4F-418D-AE19-62706E023703}">
                      <ahyp:hlinkClr xmlns:ahyp="http://schemas.microsoft.com/office/drawing/2018/hyperlinkcolor" val="tx"/>
                    </a:ext>
                  </a:extLst>
                </a:hlinkClick>
              </a:rPr>
              <a:t>https://wedocs.unep.org/</a:t>
            </a:r>
            <a:endParaRPr lang="fr" sz="1300" dirty="0">
              <a:solidFill>
                <a:schemeClr val="tx1"/>
              </a:solidFill>
              <a:latin typeface="Arial"/>
              <a:cs typeface="Arial"/>
            </a:endParaRPr>
          </a:p>
          <a:p>
            <a:pPr marL="127006" marR="391179" rtl="0">
              <a:lnSpc>
                <a:spcPct val="135000"/>
              </a:lnSpc>
            </a:pPr>
            <a:endParaRPr sz="1250" dirty="0">
              <a:latin typeface="Arial"/>
              <a:cs typeface="Arial"/>
            </a:endParaRPr>
          </a:p>
        </p:txBody>
      </p:sp>
      <p:sp>
        <p:nvSpPr>
          <p:cNvPr id="3" name="object 3"/>
          <p:cNvSpPr txBox="1"/>
          <p:nvPr/>
        </p:nvSpPr>
        <p:spPr>
          <a:xfrm>
            <a:off x="422274" y="781051"/>
            <a:ext cx="6788152" cy="1086323"/>
          </a:xfrm>
          <a:prstGeom prst="rect">
            <a:avLst/>
          </a:prstGeom>
        </p:spPr>
        <p:txBody>
          <a:bodyPr vert="horz" wrap="square" lIns="0" tIns="12700" rIns="0" bIns="0" rtlCol="0">
            <a:spAutoFit/>
          </a:bodyPr>
          <a:lstStyle/>
          <a:p>
            <a:pPr marL="12700" marR="5081" rtl="0">
              <a:lnSpc>
                <a:spcPct val="105800"/>
              </a:lnSpc>
              <a:spcBef>
                <a:spcPts val="100"/>
              </a:spcBef>
            </a:pPr>
            <a:r>
              <a:rPr lang="fr" sz="2250" b="0" i="0" u="none" baseline="0">
                <a:solidFill>
                  <a:srgbClr val="17A29A"/>
                </a:solidFill>
                <a:latin typeface="Microsoft Sans Serif"/>
                <a:cs typeface="Microsoft Sans Serif"/>
              </a:rPr>
              <a:t>Programme des Nations unies pour l'environnement : Un manuel pour la gestion de l'eau et des déchets : Ce que le secteur du tourisme peut faire pour améliorer ses performances</a:t>
            </a:r>
            <a:endParaRPr sz="2250" dirty="0">
              <a:latin typeface="Microsoft Sans Serif"/>
              <a:cs typeface="Microsoft Sans Serif"/>
            </a:endParaRPr>
          </a:p>
        </p:txBody>
      </p:sp>
      <p:sp>
        <p:nvSpPr>
          <p:cNvPr id="4" name="object 4"/>
          <p:cNvSpPr txBox="1"/>
          <p:nvPr/>
        </p:nvSpPr>
        <p:spPr>
          <a:xfrm>
            <a:off x="371474" y="6153151"/>
            <a:ext cx="3124200" cy="3088152"/>
          </a:xfrm>
          <a:prstGeom prst="rect">
            <a:avLst/>
          </a:prstGeom>
          <a:noFill/>
        </p:spPr>
        <p:txBody>
          <a:bodyPr vert="horz" wrap="square" lIns="0" tIns="52069" rIns="0" bIns="0" rtlCol="0">
            <a:spAutoFit/>
          </a:bodyPr>
          <a:lstStyle/>
          <a:p>
            <a:pPr marL="180349" marR="168283" algn="just" rtl="0">
              <a:lnSpc>
                <a:spcPts val="1700"/>
              </a:lnSpc>
              <a:spcBef>
                <a:spcPts val="409"/>
              </a:spcBef>
            </a:pPr>
            <a:r>
              <a:rPr lang="fr" sz="1300" b="0" i="0" u="none" baseline="0" dirty="0">
                <a:solidFill>
                  <a:srgbClr val="1D1D20"/>
                </a:solidFill>
                <a:latin typeface="Arial"/>
                <a:cs typeface="Arial"/>
              </a:rPr>
              <a:t>Ce manuel a pour but d'aider les opérations touristiques à minimiser leur impact sur les écosystèmes en fournissant des lignes directrices et des exemples positifs. D'autres manuels s'adressent aux grandes entreprises touristiques qui ont déjà mis en place des systèmes de gestion environnementale. Ce manuel se concentre toutefois sur les PME des pays en développement, des petits États insulaires en développement et des destinations touristiques en développement.</a:t>
            </a:r>
            <a:endParaRPr sz="1300" dirty="0">
              <a:latin typeface="Arial"/>
              <a:cs typeface="Arial"/>
            </a:endParaRPr>
          </a:p>
        </p:txBody>
      </p:sp>
      <p:sp>
        <p:nvSpPr>
          <p:cNvPr id="5" name="object 5"/>
          <p:cNvSpPr txBox="1"/>
          <p:nvPr/>
        </p:nvSpPr>
        <p:spPr>
          <a:xfrm>
            <a:off x="3732529" y="4639018"/>
            <a:ext cx="2973071" cy="4731423"/>
          </a:xfrm>
          <a:prstGeom prst="rect">
            <a:avLst/>
          </a:prstGeom>
        </p:spPr>
        <p:txBody>
          <a:bodyPr vert="horz" wrap="square" lIns="0" tIns="12065" rIns="0" bIns="0" rtlCol="0">
            <a:spAutoFit/>
          </a:bodyPr>
          <a:lstStyle/>
          <a:p>
            <a:pPr algn="just" rtl="0">
              <a:lnSpc>
                <a:spcPts val="1600"/>
              </a:lnSpc>
            </a:pPr>
            <a:r>
              <a:rPr lang="fr" sz="1300" b="0" i="0" u="none" baseline="0" dirty="0">
                <a:solidFill>
                  <a:srgbClr val="1D1D20"/>
                </a:solidFill>
                <a:latin typeface="Arial"/>
                <a:cs typeface="Arial"/>
              </a:rPr>
              <a:t>Le document s'adresse explicitement aux petites et moyennes entreprises touristiques, car elles constituent la majorité des entreprises touristiques à l'échelle mondiale. Nombre d'entre elles ne sont pas durables pour plusieurs raisons, allant d'un manque d'augmentation des coûts ou de sensibilisation à l'insuffisance des moyens technologiques. </a:t>
            </a:r>
            <a:r>
              <a:rPr lang="fr" sz="1300" b="0" i="0" u="none" baseline="0" dirty="0">
                <a:solidFill>
                  <a:srgbClr val="1E1E1E"/>
                </a:solidFill>
                <a:latin typeface="Arial" panose="020B0604020202020204" pitchFamily="34" charset="0"/>
              </a:rPr>
              <a:t>Les incitations à la transition vers des modèles de tourisme durable sont rares dans les pays en développement. Les réglementations</a:t>
            </a:r>
            <a:r>
              <a:rPr lang="ro-RO" sz="1300" b="0" i="0" u="none" baseline="0" dirty="0">
                <a:solidFill>
                  <a:srgbClr val="1E1E1E"/>
                </a:solidFill>
                <a:latin typeface="Arial" panose="020B0604020202020204" pitchFamily="34" charset="0"/>
              </a:rPr>
              <a:t> </a:t>
            </a:r>
            <a:r>
              <a:rPr lang="fr" sz="1300" b="0" i="0" u="none" baseline="0" dirty="0">
                <a:solidFill>
                  <a:srgbClr val="1E1E1E"/>
                </a:solidFill>
                <a:latin typeface="Arial" panose="020B0604020202020204" pitchFamily="34" charset="0"/>
              </a:rPr>
              <a:t>existantes n'encouragent guère les opérateurs touristiques à minimiser leur impact écologique. </a:t>
            </a:r>
            <a:r>
              <a:rPr lang="fr" sz="1400" b="0" i="0" u="none" baseline="0" dirty="0">
                <a:solidFill>
                  <a:srgbClr val="0E101A"/>
                </a:solidFill>
                <a:latin typeface="Arial" panose="020B0604020202020204" pitchFamily="34" charset="0"/>
              </a:rPr>
              <a:t>Dans les pays où les installations de traitement des déchets sont limitées et où l'accès à l'eau douce est peu répandu, les services touristiques ajoutent souvent un stress supplémentaire à l'environnement. </a:t>
            </a:r>
            <a:endParaRPr lang="fr" sz="1300" dirty="0">
              <a:latin typeface="Arial"/>
              <a:cs typeface="Arial"/>
            </a:endParaRPr>
          </a:p>
        </p:txBody>
      </p:sp>
      <p:pic>
        <p:nvPicPr>
          <p:cNvPr id="13" name="object 13"/>
          <p:cNvPicPr/>
          <p:nvPr/>
        </p:nvPicPr>
        <p:blipFill>
          <a:blip r:embed="rId3" cstate="print"/>
          <a:stretch>
            <a:fillRect/>
          </a:stretch>
        </p:blipFill>
        <p:spPr>
          <a:xfrm>
            <a:off x="742949" y="2286000"/>
            <a:ext cx="2305050" cy="3267074"/>
          </a:xfrm>
          <a:prstGeom prst="rect">
            <a:avLst/>
          </a:prstGeom>
        </p:spPr>
      </p:pic>
      <p:sp>
        <p:nvSpPr>
          <p:cNvPr id="14" name="object 14"/>
          <p:cNvSpPr txBox="1"/>
          <p:nvPr/>
        </p:nvSpPr>
        <p:spPr>
          <a:xfrm>
            <a:off x="615950" y="5588001"/>
            <a:ext cx="2809874" cy="313547"/>
          </a:xfrm>
          <a:prstGeom prst="rect">
            <a:avLst/>
          </a:prstGeom>
        </p:spPr>
        <p:txBody>
          <a:bodyPr vert="horz" wrap="square" lIns="0" tIns="31115" rIns="0" bIns="0" rtlCol="0">
            <a:spAutoFit/>
          </a:bodyPr>
          <a:lstStyle/>
          <a:p>
            <a:pPr marL="12700" marR="5081" rtl="0">
              <a:lnSpc>
                <a:spcPts val="1130"/>
              </a:lnSpc>
              <a:spcBef>
                <a:spcPts val="245"/>
              </a:spcBef>
            </a:pPr>
            <a:r>
              <a:rPr lang="fr" sz="1051" b="0" i="0" u="none" spc="-25" baseline="0">
                <a:solidFill>
                  <a:srgbClr val="17A29A"/>
                </a:solidFill>
                <a:latin typeface="Microsoft Sans Serif"/>
                <a:cs typeface="Microsoft Sans Serif"/>
              </a:rPr>
              <a:t>Image </a:t>
            </a:r>
            <a:r>
              <a:rPr lang="fr" sz="1051" b="0" i="0" u="none" spc="-20" baseline="0">
                <a:solidFill>
                  <a:srgbClr val="17A29A"/>
                </a:solidFill>
                <a:latin typeface="Microsoft Sans Serif"/>
                <a:cs typeface="Microsoft Sans Serif"/>
              </a:rPr>
              <a:t>49.</a:t>
            </a:r>
            <a:r>
              <a:rPr lang="fr" sz="1051" b="0" i="0" u="none" spc="-40" baseline="0">
                <a:solidFill>
                  <a:srgbClr val="17A29A"/>
                </a:solidFill>
                <a:latin typeface="Microsoft Sans Serif"/>
                <a:cs typeface="Microsoft Sans Serif"/>
              </a:rPr>
              <a:t> </a:t>
            </a:r>
            <a:r>
              <a:rPr lang="fr" sz="1051" b="0" i="0" u="none" baseline="0">
                <a:solidFill>
                  <a:srgbClr val="17A29A"/>
                </a:solidFill>
                <a:latin typeface="Microsoft Sans Serif"/>
                <a:cs typeface="Microsoft Sans Serif"/>
              </a:rPr>
              <a:t>Première</a:t>
            </a:r>
            <a:r>
              <a:rPr lang="fr" sz="1051" b="0" i="0" u="none" spc="-80" baseline="0">
                <a:solidFill>
                  <a:srgbClr val="17A29A"/>
                </a:solidFill>
                <a:latin typeface="Microsoft Sans Serif"/>
                <a:cs typeface="Microsoft Sans Serif"/>
              </a:rPr>
              <a:t> page</a:t>
            </a:r>
            <a:r>
              <a:rPr lang="fr" sz="1051" b="0" i="0" u="none" baseline="0">
                <a:solidFill>
                  <a:srgbClr val="17A29A"/>
                </a:solidFill>
                <a:latin typeface="Microsoft Sans Serif"/>
                <a:cs typeface="Microsoft Sans Serif"/>
              </a:rPr>
              <a:t> du manuel (Programme</a:t>
            </a:r>
            <a:r>
              <a:rPr lang="fr" sz="1051" b="0" i="0" u="none" spc="-15" baseline="0">
                <a:solidFill>
                  <a:srgbClr val="17A29A"/>
                </a:solidFill>
                <a:latin typeface="Microsoft Sans Serif"/>
                <a:cs typeface="Microsoft Sans Serif"/>
              </a:rPr>
              <a:t> des Nations </a:t>
            </a:r>
            <a:r>
              <a:rPr lang="fr" sz="1051" b="0" i="0" u="none" spc="-35" baseline="0">
                <a:solidFill>
                  <a:srgbClr val="17A29A"/>
                </a:solidFill>
                <a:latin typeface="Microsoft Sans Serif"/>
                <a:cs typeface="Microsoft Sans Serif"/>
              </a:rPr>
              <a:t>unies pour l'environnement, </a:t>
            </a:r>
            <a:r>
              <a:rPr lang="fr" sz="1051" b="0" i="0" u="none" spc="-10" baseline="0">
                <a:solidFill>
                  <a:srgbClr val="17A29A"/>
                </a:solidFill>
                <a:latin typeface="Microsoft Sans Serif"/>
                <a:cs typeface="Microsoft Sans Serif"/>
              </a:rPr>
              <a:t>2003).</a:t>
            </a:r>
            <a:endParaRPr sz="1051">
              <a:latin typeface="Microsoft Sans Serif"/>
              <a:cs typeface="Microsoft Sans Serif"/>
            </a:endParaRPr>
          </a:p>
        </p:txBody>
      </p:sp>
      <p:sp>
        <p:nvSpPr>
          <p:cNvPr id="17" name="Slide Number Placeholder 9">
            <a:extLst>
              <a:ext uri="{FF2B5EF4-FFF2-40B4-BE49-F238E27FC236}">
                <a16:creationId xmlns:a16="http://schemas.microsoft.com/office/drawing/2014/main" id="{0DE7BFED-F043-AF4A-BF9E-2606F1BFF30B}"/>
              </a:ext>
            </a:extLst>
          </p:cNvPr>
          <p:cNvSpPr>
            <a:spLocks noGrp="1"/>
          </p:cNvSpPr>
          <p:nvPr>
            <p:ph type="sldNum" sz="quarter" idx="7"/>
          </p:nvPr>
        </p:nvSpPr>
        <p:spPr>
          <a:xfrm>
            <a:off x="914402" y="9625401"/>
            <a:ext cx="257175" cy="207749"/>
          </a:xfrm>
        </p:spPr>
        <p:txBody>
          <a:bodyPr/>
          <a:lstStyle/>
          <a:p>
            <a:pPr marL="38100" algn="l" rtl="0">
              <a:spcBef>
                <a:spcPts val="110"/>
              </a:spcBef>
            </a:pPr>
            <a:fld id="{81D60167-4931-47E6-BA6A-407CBD079E47}" type="slidenum">
              <a:rPr spc="10"/>
              <a:pPr marL="38100">
                <a:spcBef>
                  <a:spcPts val="110"/>
                </a:spcBef>
              </a:pPr>
              <a:t>53</a:t>
            </a:fld>
            <a:endParaRPr lang="fr" spc="10"/>
          </a:p>
        </p:txBody>
      </p:sp>
      <p:pic>
        <p:nvPicPr>
          <p:cNvPr id="9" name="Picture 2" descr="European Youth Roots">
            <a:extLst>
              <a:ext uri="{FF2B5EF4-FFF2-40B4-BE49-F238E27FC236}">
                <a16:creationId xmlns:a16="http://schemas.microsoft.com/office/drawing/2014/main" id="{36978FA7-93B7-3D41-B2EB-AABD654BC56A}"/>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7"/>
            <a:ext cx="7772400" cy="571500"/>
          </a:xfrm>
          <a:custGeom>
            <a:avLst/>
            <a:gdLst/>
            <a:ahLst/>
            <a:cxnLst/>
            <a:rect l="l" t="t" r="r" b="b"/>
            <a:pathLst>
              <a:path w="7772400" h="571500">
                <a:moveTo>
                  <a:pt x="7772399" y="571499"/>
                </a:moveTo>
                <a:lnTo>
                  <a:pt x="0" y="571499"/>
                </a:lnTo>
                <a:lnTo>
                  <a:pt x="0" y="0"/>
                </a:lnTo>
                <a:lnTo>
                  <a:pt x="7772399" y="0"/>
                </a:lnTo>
                <a:lnTo>
                  <a:pt x="7772399" y="571499"/>
                </a:lnTo>
                <a:close/>
              </a:path>
            </a:pathLst>
          </a:custGeom>
          <a:solidFill>
            <a:srgbClr val="17A29A"/>
          </a:solidFill>
        </p:spPr>
        <p:txBody>
          <a:bodyPr wrap="square" lIns="0" tIns="0" rIns="0" bIns="0" rtlCol="0"/>
          <a:lstStyle/>
          <a:p>
            <a:endParaRPr/>
          </a:p>
        </p:txBody>
      </p:sp>
      <p:sp>
        <p:nvSpPr>
          <p:cNvPr id="3" name="object 3"/>
          <p:cNvSpPr/>
          <p:nvPr/>
        </p:nvSpPr>
        <p:spPr>
          <a:xfrm>
            <a:off x="0" y="9439256"/>
            <a:ext cx="7772400" cy="619125"/>
          </a:xfrm>
          <a:custGeom>
            <a:avLst/>
            <a:gdLst/>
            <a:ahLst/>
            <a:cxnLst/>
            <a:rect l="l" t="t" r="r" b="b"/>
            <a:pathLst>
              <a:path w="7772400" h="619125">
                <a:moveTo>
                  <a:pt x="7772399" y="619124"/>
                </a:moveTo>
                <a:lnTo>
                  <a:pt x="0" y="619124"/>
                </a:lnTo>
                <a:lnTo>
                  <a:pt x="0" y="0"/>
                </a:lnTo>
                <a:lnTo>
                  <a:pt x="7772399" y="0"/>
                </a:lnTo>
                <a:lnTo>
                  <a:pt x="7772399" y="619124"/>
                </a:lnTo>
                <a:close/>
              </a:path>
            </a:pathLst>
          </a:custGeom>
          <a:solidFill>
            <a:srgbClr val="17A29A"/>
          </a:solidFill>
        </p:spPr>
        <p:txBody>
          <a:bodyPr wrap="square" lIns="0" tIns="0" rIns="0" bIns="0" rtlCol="0"/>
          <a:lstStyle/>
          <a:p>
            <a:endParaRPr/>
          </a:p>
        </p:txBody>
      </p:sp>
      <p:pic>
        <p:nvPicPr>
          <p:cNvPr id="4" name="object 4"/>
          <p:cNvPicPr/>
          <p:nvPr/>
        </p:nvPicPr>
        <p:blipFill>
          <a:blip r:embed="rId2" cstate="print"/>
          <a:stretch>
            <a:fillRect/>
          </a:stretch>
        </p:blipFill>
        <p:spPr>
          <a:xfrm>
            <a:off x="684609" y="839426"/>
            <a:ext cx="6111874" cy="3557092"/>
          </a:xfrm>
          <a:prstGeom prst="rect">
            <a:avLst/>
          </a:prstGeom>
        </p:spPr>
      </p:pic>
      <p:sp>
        <p:nvSpPr>
          <p:cNvPr id="5" name="object 5"/>
          <p:cNvSpPr txBox="1"/>
          <p:nvPr/>
        </p:nvSpPr>
        <p:spPr>
          <a:xfrm>
            <a:off x="461010" y="4653186"/>
            <a:ext cx="6850380" cy="4603311"/>
          </a:xfrm>
          <a:prstGeom prst="rect">
            <a:avLst/>
          </a:prstGeom>
        </p:spPr>
        <p:txBody>
          <a:bodyPr vert="horz" wrap="square" lIns="0" tIns="12700" rIns="0" bIns="0" rtlCol="0">
            <a:spAutoFit/>
          </a:bodyPr>
          <a:lstStyle/>
          <a:p>
            <a:pPr marL="12700" marR="5081" algn="just" rtl="0">
              <a:lnSpc>
                <a:spcPts val="2000"/>
              </a:lnSpc>
            </a:pPr>
            <a:r>
              <a:rPr lang="fr" sz="1300" b="0" i="0" u="none" baseline="0" dirty="0">
                <a:solidFill>
                  <a:srgbClr val="1D1D20"/>
                </a:solidFill>
                <a:latin typeface="Arial"/>
                <a:cs typeface="Arial"/>
              </a:rPr>
              <a:t>Cependant, étant donné la place centrale qu'occupe le tourisme dans l'économie des pays en développement, une possibilité viable de négocier entre les besoins économiques et écologiques consiste à mettre en place des opérations de tourisme durable. Après tout, des écosystèmes sains offrant de nombreuses attractions naturelles constituent l'un des principaux atouts du tourisme. Le manuel des Nations Unies pour la gestion de l'eau et des déchets vise à offrir des conseils pour aider les PME du tourisme à mettre en œuvre des systèmes durables de gestion de l'eau et des déchets. Il s'adresse donc spécifiquement aux personnes qui travaillent déjà dans le secteur du tourisme et qui gèrent des installations touristiques. Les informations fournies sont faciles à utiliser, avec de nombreuses recommandations pratiques. Bien que ce document ne soit pas censé se substituer à l'avis d'un expert, il offre suffisamment d'informations aux dirigeants et aux membres du personnel pour que leur entreprise respecte les normes environnementales. D'autres sources de recherche et de données sont disponibles tout au long du guide. Il est principalement axé sur la gestion des déchets solides et des eaux usées, et les suggestions sont réalisables par les équipes de gestion ou les membres du personnel. Certaines nécessitent toutefois des changements structurels ou l'investissement de ressources financières plus importantes. L'amélioration des performances environnementales d'un prestataire de services touristiques doit être considérée comme un processus à long terme.</a:t>
            </a:r>
            <a:endParaRPr sz="1300" dirty="0">
              <a:latin typeface="Arial"/>
              <a:cs typeface="Arial"/>
            </a:endParaRPr>
          </a:p>
        </p:txBody>
      </p:sp>
      <p:pic>
        <p:nvPicPr>
          <p:cNvPr id="7" name="object 4">
            <a:extLst>
              <a:ext uri="{FF2B5EF4-FFF2-40B4-BE49-F238E27FC236}">
                <a16:creationId xmlns:a16="http://schemas.microsoft.com/office/drawing/2014/main" id="{88FD50C0-F9A0-AF43-B5F0-B4272BFD6AE6}"/>
              </a:ext>
            </a:extLst>
          </p:cNvPr>
          <p:cNvPicPr/>
          <p:nvPr/>
        </p:nvPicPr>
        <p:blipFill>
          <a:blip r:embed="rId3" cstate="print"/>
          <a:stretch>
            <a:fillRect/>
          </a:stretch>
        </p:blipFill>
        <p:spPr>
          <a:xfrm>
            <a:off x="6457949" y="9486900"/>
            <a:ext cx="695325" cy="457199"/>
          </a:xfrm>
          <a:prstGeom prst="rect">
            <a:avLst/>
          </a:prstGeom>
        </p:spPr>
      </p:pic>
      <p:sp>
        <p:nvSpPr>
          <p:cNvPr id="8" name="object 14">
            <a:extLst>
              <a:ext uri="{FF2B5EF4-FFF2-40B4-BE49-F238E27FC236}">
                <a16:creationId xmlns:a16="http://schemas.microsoft.com/office/drawing/2014/main" id="{4B8F51B9-0724-F74F-9CB1-83E5DD3E13A5}"/>
              </a:ext>
            </a:extLst>
          </p:cNvPr>
          <p:cNvSpPr txBox="1"/>
          <p:nvPr/>
        </p:nvSpPr>
        <p:spPr>
          <a:xfrm>
            <a:off x="1202169" y="4419752"/>
            <a:ext cx="5951105" cy="193130"/>
          </a:xfrm>
          <a:prstGeom prst="rect">
            <a:avLst/>
          </a:prstGeom>
        </p:spPr>
        <p:txBody>
          <a:bodyPr vert="horz" wrap="square" lIns="0" tIns="31115" rIns="0" bIns="0" rtlCol="0">
            <a:spAutoFit/>
          </a:bodyPr>
          <a:lstStyle/>
          <a:p>
            <a:pPr marL="212100" marR="0" lvl="0" indent="0" defTabSz="914400" rtl="0" eaLnBrk="1" fontAlgn="auto" latinLnBrk="0" hangingPunct="1">
              <a:lnSpc>
                <a:spcPct val="100000"/>
              </a:lnSpc>
              <a:spcBef>
                <a:spcPts val="100"/>
              </a:spcBef>
              <a:spcAft>
                <a:spcPts val="0"/>
              </a:spcAft>
              <a:buClrTx/>
              <a:buSzTx/>
              <a:buFontTx/>
              <a:buNone/>
              <a:tabLst/>
              <a:defRPr/>
            </a:pPr>
            <a:r>
              <a:rPr lang="fr" sz="1051" b="0" i="0" u="none" baseline="0">
                <a:solidFill>
                  <a:srgbClr val="17A29A"/>
                </a:solidFill>
                <a:latin typeface="Microsoft Sans Serif"/>
                <a:cs typeface="Microsoft Sans Serif"/>
              </a:rPr>
              <a:t>Image 50. Description du manuel (Programme des Nations unies pour l'environnement, 2003).</a:t>
            </a:r>
            <a:endParaRPr lang="fr" sz="1051">
              <a:latin typeface="Microsoft Sans Serif"/>
              <a:cs typeface="Microsoft Sans Serif"/>
            </a:endParaRPr>
          </a:p>
        </p:txBody>
      </p:sp>
      <p:sp>
        <p:nvSpPr>
          <p:cNvPr id="10" name="Slide Number Placeholder 9">
            <a:extLst>
              <a:ext uri="{FF2B5EF4-FFF2-40B4-BE49-F238E27FC236}">
                <a16:creationId xmlns:a16="http://schemas.microsoft.com/office/drawing/2014/main" id="{53843C01-321C-D64A-85DD-9C0E8302497B}"/>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54</a:t>
            </a:fld>
            <a:endParaRPr lang="fr" spc="10"/>
          </a:p>
        </p:txBody>
      </p:sp>
      <p:pic>
        <p:nvPicPr>
          <p:cNvPr id="9" name="Picture 2" descr="European Youth Roots">
            <a:extLst>
              <a:ext uri="{FF2B5EF4-FFF2-40B4-BE49-F238E27FC236}">
                <a16:creationId xmlns:a16="http://schemas.microsoft.com/office/drawing/2014/main" id="{2F5ECD2D-A330-C44D-AB06-95F857099686}"/>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hqprint">
            <a:extLst>
              <a:ext uri="{28A0092B-C50C-407E-A947-70E740481C1C}">
                <a14:useLocalDpi xmlns:a14="http://schemas.microsoft.com/office/drawing/2010/main"/>
              </a:ext>
            </a:extLst>
          </a:blip>
          <a:stretch>
            <a:fillRect/>
          </a:stretch>
        </p:blipFill>
        <p:spPr>
          <a:xfrm>
            <a:off x="1339214" y="7891225"/>
            <a:ext cx="4926170" cy="1135990"/>
          </a:xfrm>
          <a:prstGeom prst="rect">
            <a:avLst/>
          </a:prstGeom>
        </p:spPr>
      </p:pic>
      <p:sp>
        <p:nvSpPr>
          <p:cNvPr id="4" name="object 4"/>
          <p:cNvSpPr txBox="1"/>
          <p:nvPr/>
        </p:nvSpPr>
        <p:spPr>
          <a:xfrm>
            <a:off x="1339214" y="9083839"/>
            <a:ext cx="3755300" cy="174535"/>
          </a:xfrm>
          <a:prstGeom prst="rect">
            <a:avLst/>
          </a:prstGeom>
        </p:spPr>
        <p:txBody>
          <a:bodyPr vert="horz" wrap="square" lIns="0" tIns="12700" rIns="0" bIns="0" rtlCol="0">
            <a:spAutoFit/>
          </a:bodyPr>
          <a:lstStyle/>
          <a:p>
            <a:pPr marL="12700" rtl="0">
              <a:spcBef>
                <a:spcPts val="100"/>
              </a:spcBef>
            </a:pPr>
            <a:r>
              <a:rPr lang="fr" sz="1051" b="0" i="0" u="none" spc="-25" baseline="0" dirty="0">
                <a:solidFill>
                  <a:srgbClr val="17A29A"/>
                </a:solidFill>
                <a:latin typeface="Microsoft Sans Serif"/>
                <a:cs typeface="Microsoft Sans Serif"/>
              </a:rPr>
              <a:t>Image </a:t>
            </a:r>
            <a:r>
              <a:rPr lang="fr" sz="1051" b="0" i="0" u="none" spc="-70" baseline="0" dirty="0">
                <a:solidFill>
                  <a:srgbClr val="17A29A"/>
                </a:solidFill>
                <a:latin typeface="Microsoft Sans Serif"/>
                <a:cs typeface="Microsoft Sans Serif"/>
              </a:rPr>
              <a:t>52.</a:t>
            </a:r>
            <a:r>
              <a:rPr lang="fr" sz="1051" b="0" i="0" u="none" spc="-35" baseline="0" dirty="0">
                <a:solidFill>
                  <a:srgbClr val="17A29A"/>
                </a:solidFill>
                <a:latin typeface="Microsoft Sans Serif"/>
                <a:cs typeface="Microsoft Sans Serif"/>
              </a:rPr>
              <a:t> </a:t>
            </a:r>
            <a:r>
              <a:rPr lang="fr" sz="1051" b="0" i="0" u="none" spc="-29" baseline="0" dirty="0">
                <a:solidFill>
                  <a:srgbClr val="17A29A"/>
                </a:solidFill>
                <a:latin typeface="Microsoft Sans Serif"/>
                <a:cs typeface="Microsoft Sans Serif"/>
              </a:rPr>
              <a:t>Plug-ins</a:t>
            </a:r>
            <a:r>
              <a:rPr lang="fr" sz="1051" b="0" i="0" u="none" spc="-20" baseline="0" dirty="0">
                <a:solidFill>
                  <a:srgbClr val="17A29A"/>
                </a:solidFill>
                <a:latin typeface="Microsoft Sans Serif"/>
                <a:cs typeface="Microsoft Sans Serif"/>
              </a:rPr>
              <a:t> WordPress</a:t>
            </a:r>
            <a:r>
              <a:rPr lang="fr" sz="1051" b="0" i="0" u="none" spc="-10" baseline="0" dirty="0">
                <a:solidFill>
                  <a:srgbClr val="17A29A"/>
                </a:solidFill>
                <a:latin typeface="Microsoft Sans Serif"/>
                <a:cs typeface="Microsoft Sans Serif"/>
              </a:rPr>
              <a:t> (WordPress, </a:t>
            </a:r>
            <a:r>
              <a:rPr lang="fr" sz="1051" b="0" i="0" u="none" spc="-20" baseline="0" dirty="0">
                <a:solidFill>
                  <a:srgbClr val="17A29A"/>
                </a:solidFill>
                <a:latin typeface="Microsoft Sans Serif"/>
                <a:cs typeface="Microsoft Sans Serif"/>
              </a:rPr>
              <a:t>2022)</a:t>
            </a:r>
            <a:endParaRPr sz="1051" dirty="0">
              <a:latin typeface="Microsoft Sans Serif"/>
              <a:cs typeface="Microsoft Sans Serif"/>
            </a:endParaRPr>
          </a:p>
        </p:txBody>
      </p:sp>
      <p:pic>
        <p:nvPicPr>
          <p:cNvPr id="6" name="object 6"/>
          <p:cNvPicPr/>
          <p:nvPr/>
        </p:nvPicPr>
        <p:blipFill>
          <a:blip r:embed="rId3" cstate="print"/>
          <a:stretch>
            <a:fillRect/>
          </a:stretch>
        </p:blipFill>
        <p:spPr>
          <a:xfrm>
            <a:off x="533402" y="1019133"/>
            <a:ext cx="3352800" cy="2082800"/>
          </a:xfrm>
          <a:prstGeom prst="rect">
            <a:avLst/>
          </a:prstGeom>
        </p:spPr>
      </p:pic>
      <p:sp>
        <p:nvSpPr>
          <p:cNvPr id="7" name="object 7"/>
          <p:cNvSpPr txBox="1"/>
          <p:nvPr/>
        </p:nvSpPr>
        <p:spPr>
          <a:xfrm>
            <a:off x="4294909" y="1209930"/>
            <a:ext cx="2969493" cy="1728037"/>
          </a:xfrm>
          <a:prstGeom prst="rect">
            <a:avLst/>
          </a:prstGeom>
        </p:spPr>
        <p:txBody>
          <a:bodyPr vert="horz" wrap="square" lIns="0" tIns="12065" rIns="0" bIns="0" rtlCol="0">
            <a:spAutoFit/>
          </a:bodyPr>
          <a:lstStyle/>
          <a:p>
            <a:pPr marR="5081" rtl="0">
              <a:lnSpc>
                <a:spcPct val="125000"/>
              </a:lnSpc>
              <a:spcBef>
                <a:spcPts val="95"/>
              </a:spcBef>
            </a:pPr>
            <a:r>
              <a:rPr lang="fr" sz="1300" b="0" i="0" u="none" baseline="0">
                <a:solidFill>
                  <a:srgbClr val="1AAAA6"/>
                </a:solidFill>
                <a:latin typeface="Arial" panose="020B0604020202020204" pitchFamily="34" charset="0"/>
                <a:cs typeface="Arial" panose="020B0604020202020204" pitchFamily="34" charset="0"/>
              </a:rPr>
              <a:t>Le type d'outil : </a:t>
            </a:r>
            <a:r>
              <a:rPr lang="fr" sz="1300" b="0" i="0" u="none" baseline="0">
                <a:solidFill>
                  <a:schemeClr val="tx1"/>
                </a:solidFill>
                <a:latin typeface="Arial" panose="020B0604020202020204" pitchFamily="34" charset="0"/>
                <a:cs typeface="Arial" panose="020B0604020202020204" pitchFamily="34" charset="0"/>
              </a:rPr>
              <a:t>Conception web et gestion du contenu</a:t>
            </a:r>
          </a:p>
          <a:p>
            <a:pPr rtl="0">
              <a:spcBef>
                <a:spcPts val="35"/>
              </a:spcBef>
            </a:pPr>
            <a:endParaRPr lang="fr" sz="1300" dirty="0">
              <a:latin typeface="Arial" panose="020B0604020202020204" pitchFamily="34" charset="0"/>
              <a:cs typeface="Arial" panose="020B0604020202020204" pitchFamily="34" charset="0"/>
            </a:endParaRPr>
          </a:p>
          <a:p>
            <a:pPr marR="7620" rtl="0">
              <a:lnSpc>
                <a:spcPct val="125000"/>
              </a:lnSpc>
              <a:tabLst>
                <a:tab pos="880787" algn="l"/>
                <a:tab pos="1542489" algn="l"/>
              </a:tabLst>
            </a:pPr>
            <a:r>
              <a:rPr lang="fr" sz="1300" b="0" i="0" u="none" baseline="0">
                <a:solidFill>
                  <a:srgbClr val="1AAAA6"/>
                </a:solidFill>
                <a:latin typeface="Arial" panose="020B0604020202020204" pitchFamily="34" charset="0"/>
                <a:cs typeface="Arial" panose="020B0604020202020204" pitchFamily="34" charset="0"/>
              </a:rPr>
              <a:t>Utile pour :</a:t>
            </a:r>
            <a:r>
              <a:rPr lang="fr" sz="1300" b="0" i="0" u="none" baseline="0">
                <a:solidFill>
                  <a:srgbClr val="FFFFFF"/>
                </a:solidFill>
                <a:latin typeface="Arial" panose="020B0604020202020204" pitchFamily="34" charset="0"/>
                <a:cs typeface="Arial" panose="020B0604020202020204" pitchFamily="34" charset="0"/>
              </a:rPr>
              <a:t>	</a:t>
            </a:r>
            <a:r>
              <a:rPr lang="fr" sz="1300" b="0" i="0" u="none" baseline="0">
                <a:solidFill>
                  <a:schemeClr val="tx1"/>
                </a:solidFill>
                <a:latin typeface="Arial" panose="020B0604020202020204" pitchFamily="34" charset="0"/>
                <a:cs typeface="Arial" panose="020B0604020202020204" pitchFamily="34" charset="0"/>
              </a:rPr>
              <a:t> Communication, Diffusion, Gestion de contenu</a:t>
            </a:r>
          </a:p>
          <a:p>
            <a:pPr rtl="0">
              <a:lnSpc>
                <a:spcPct val="100000"/>
              </a:lnSpc>
            </a:pPr>
            <a:endParaRPr lang="fr" sz="1300" dirty="0">
              <a:latin typeface="Arial" panose="020B0604020202020204" pitchFamily="34" charset="0"/>
              <a:cs typeface="Arial" panose="020B0604020202020204" pitchFamily="34" charset="0"/>
            </a:endParaRPr>
          </a:p>
          <a:p>
            <a:pPr rtl="0">
              <a:spcBef>
                <a:spcPts val="869"/>
              </a:spcBef>
            </a:pPr>
            <a:r>
              <a:rPr lang="fr" sz="1300" b="0" i="0" u="none" baseline="0">
                <a:solidFill>
                  <a:srgbClr val="1AAAA6"/>
                </a:solidFill>
                <a:latin typeface="Arial" panose="020B0604020202020204" pitchFamily="34" charset="0"/>
                <a:cs typeface="Arial" panose="020B0604020202020204" pitchFamily="34" charset="0"/>
              </a:rPr>
              <a:t>Site web : </a:t>
            </a:r>
            <a:r>
              <a:rPr lang="fr" sz="1300" b="0" i="0" u="none" baseline="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https://wordpress.com/</a:t>
            </a:r>
            <a:endParaRPr lang="fr" sz="1300" dirty="0">
              <a:solidFill>
                <a:schemeClr val="tx1"/>
              </a:solidFill>
              <a:latin typeface="Arial" panose="020B0604020202020204" pitchFamily="34" charset="0"/>
              <a:cs typeface="Arial" panose="020B0604020202020204" pitchFamily="34" charset="0"/>
            </a:endParaRPr>
          </a:p>
        </p:txBody>
      </p:sp>
      <p:sp>
        <p:nvSpPr>
          <p:cNvPr id="8" name="object 8"/>
          <p:cNvSpPr txBox="1"/>
          <p:nvPr/>
        </p:nvSpPr>
        <p:spPr>
          <a:xfrm>
            <a:off x="406399" y="3244852"/>
            <a:ext cx="6850380" cy="3865354"/>
          </a:xfrm>
          <a:prstGeom prst="rect">
            <a:avLst/>
          </a:prstGeom>
        </p:spPr>
        <p:txBody>
          <a:bodyPr vert="horz" wrap="square" lIns="0" tIns="12700" rIns="0" bIns="0" rtlCol="0">
            <a:spAutoFit/>
          </a:bodyPr>
          <a:lstStyle/>
          <a:p>
            <a:pPr marL="231151" rtl="0">
              <a:spcBef>
                <a:spcPts val="100"/>
              </a:spcBef>
            </a:pPr>
            <a:r>
              <a:rPr lang="fr" sz="1051" b="0" i="0" u="none" baseline="0" dirty="0">
                <a:solidFill>
                  <a:srgbClr val="17A29A"/>
                </a:solidFill>
                <a:latin typeface="Microsoft Sans Serif"/>
                <a:cs typeface="Microsoft Sans Serif"/>
              </a:rPr>
              <a:t>Image 51. Logo (WordPress, 2022).</a:t>
            </a:r>
            <a:endParaRPr sz="1051" dirty="0">
              <a:latin typeface="Microsoft Sans Serif"/>
              <a:cs typeface="Microsoft Sans Serif"/>
            </a:endParaRPr>
          </a:p>
          <a:p>
            <a:pPr marL="12700" marR="5081" algn="just" rtl="0">
              <a:lnSpc>
                <a:spcPct val="129800"/>
              </a:lnSpc>
              <a:spcBef>
                <a:spcPts val="575"/>
              </a:spcBef>
            </a:pPr>
            <a:r>
              <a:rPr lang="fr" sz="1300" b="0" i="0" u="none" baseline="0" dirty="0">
                <a:solidFill>
                  <a:srgbClr val="1D1D20"/>
                </a:solidFill>
                <a:latin typeface="Arial"/>
                <a:cs typeface="Arial"/>
              </a:rPr>
              <a:t>WordPress est un système de gestion de contenu (SGC) qui permet aux utilisateurs de créer et de gérer leur site web. Il s'agit actuellement du premier SGC au monde, utilisé par environ un tiers des sites web dans le monde. En supposant que les individus aient une compréhension plus que basique de la terminologie technique, ils peuvent concevoir leur site web et utiliser les innombrables modèles et plug-ins disponibles pour personnaliser et créer leur présence web. WordPress est généralement une option d'installation lorsque les gens enregistrent une adresse web auprès d'une société d'hébergement. Ils auront l'occasion d'installer WordPress sur le nouveau site. Les utilisateurs peuvent accéder à WordPress en ligne via leur adresse web, en se connectant avec leur nom d'utilisateur et leur mot de passe d'administrateur uniques. Le tableau de bord de WordPress offre d'innombrables options pour adapter et personnaliser chaque zone du site web, avec de nombreux modèles d'aspect professionnel disponibles. Ceux-ci peuvent être gérés à l'aide de la fonctionnalité « glisser-déposer » ou de l'éditeur WordPress facile à utiliser. Les utilisateurs ayant une plus grande expertise technique et la capacité de coder peuvent également le faire. L'optimisation des moteurs de recherche est un élément à prendre en compte dès le départ. WordPress facilite l'ajout de SEO grâce à des outils intégrés qui indiquent dans quelle mesure un contenu donné est adapté au SEO et à une gamme de plug-ins d'outils de SEO puissants.</a:t>
            </a:r>
            <a:endParaRPr sz="1300" dirty="0">
              <a:latin typeface="Arial"/>
              <a:cs typeface="Arial"/>
            </a:endParaRPr>
          </a:p>
        </p:txBody>
      </p:sp>
      <p:sp>
        <p:nvSpPr>
          <p:cNvPr id="9" name="Slide Number Placeholder 8">
            <a:extLst>
              <a:ext uri="{FF2B5EF4-FFF2-40B4-BE49-F238E27FC236}">
                <a16:creationId xmlns:a16="http://schemas.microsoft.com/office/drawing/2014/main" id="{7D400EE8-4326-4748-A764-24D8846FA2F3}"/>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55</a:t>
            </a:fld>
            <a:endParaRPr lang="fr" spc="10"/>
          </a:p>
        </p:txBody>
      </p:sp>
      <p:pic>
        <p:nvPicPr>
          <p:cNvPr id="10" name="Picture 2" descr="European Youth Roots">
            <a:extLst>
              <a:ext uri="{FF2B5EF4-FFF2-40B4-BE49-F238E27FC236}">
                <a16:creationId xmlns:a16="http://schemas.microsoft.com/office/drawing/2014/main" id="{9105F663-BF0A-624D-8D41-C5F531423D2F}"/>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771900" y="1038225"/>
            <a:ext cx="3581399" cy="1762124"/>
          </a:xfrm>
          <a:prstGeom prst="rect">
            <a:avLst/>
          </a:prstGeom>
        </p:spPr>
      </p:pic>
      <p:pic>
        <p:nvPicPr>
          <p:cNvPr id="3" name="object 3"/>
          <p:cNvPicPr/>
          <p:nvPr/>
        </p:nvPicPr>
        <p:blipFill>
          <a:blip r:embed="rId3" cstate="print"/>
          <a:stretch>
            <a:fillRect/>
          </a:stretch>
        </p:blipFill>
        <p:spPr>
          <a:xfrm>
            <a:off x="571500" y="942975"/>
            <a:ext cx="2895599" cy="1924049"/>
          </a:xfrm>
          <a:prstGeom prst="rect">
            <a:avLst/>
          </a:prstGeom>
        </p:spPr>
      </p:pic>
      <p:sp>
        <p:nvSpPr>
          <p:cNvPr id="4" name="object 4"/>
          <p:cNvSpPr txBox="1"/>
          <p:nvPr/>
        </p:nvSpPr>
        <p:spPr>
          <a:xfrm>
            <a:off x="730250" y="2959100"/>
            <a:ext cx="2790190" cy="320601"/>
          </a:xfrm>
          <a:prstGeom prst="rect">
            <a:avLst/>
          </a:prstGeom>
        </p:spPr>
        <p:txBody>
          <a:bodyPr vert="horz" wrap="square" lIns="0" tIns="12700" rIns="0" bIns="0" rtlCol="0">
            <a:spAutoFit/>
          </a:bodyPr>
          <a:lstStyle/>
          <a:p>
            <a:pPr marL="12700" rtl="0">
              <a:lnSpc>
                <a:spcPts val="1190"/>
              </a:lnSpc>
              <a:spcBef>
                <a:spcPts val="100"/>
              </a:spcBef>
            </a:pPr>
            <a:r>
              <a:rPr lang="fr" sz="1051" b="0" i="0" u="none" spc="-25" baseline="0" dirty="0">
                <a:solidFill>
                  <a:srgbClr val="17A29A"/>
                </a:solidFill>
                <a:latin typeface="Microsoft Sans Serif"/>
                <a:cs typeface="Microsoft Sans Serif"/>
              </a:rPr>
              <a:t>Image </a:t>
            </a:r>
            <a:r>
              <a:rPr lang="fr" sz="1051" b="0" i="0" u="none" spc="-70" baseline="0" dirty="0">
                <a:solidFill>
                  <a:srgbClr val="17A29A"/>
                </a:solidFill>
                <a:latin typeface="Microsoft Sans Serif"/>
                <a:cs typeface="Microsoft Sans Serif"/>
              </a:rPr>
              <a:t>53.</a:t>
            </a:r>
            <a:r>
              <a:rPr lang="fr" sz="1051" b="0" i="0" u="none" spc="-50" baseline="0" dirty="0">
                <a:solidFill>
                  <a:srgbClr val="17A29A"/>
                </a:solidFill>
                <a:latin typeface="Microsoft Sans Serif"/>
                <a:cs typeface="Microsoft Sans Serif"/>
              </a:rPr>
              <a:t> Écran</a:t>
            </a:r>
            <a:r>
              <a:rPr lang="fr" sz="1051" b="0" i="0" u="none" spc="-35" baseline="0" dirty="0">
                <a:solidFill>
                  <a:srgbClr val="17A29A"/>
                </a:solidFill>
                <a:latin typeface="Microsoft Sans Serif"/>
                <a:cs typeface="Microsoft Sans Serif"/>
              </a:rPr>
              <a:t> du tableau de bord</a:t>
            </a:r>
            <a:r>
              <a:rPr lang="fr" sz="1051" b="0" i="0" u="none" spc="-10" baseline="0" dirty="0">
                <a:solidFill>
                  <a:srgbClr val="17A29A"/>
                </a:solidFill>
                <a:latin typeface="Microsoft Sans Serif"/>
                <a:cs typeface="Microsoft Sans Serif"/>
              </a:rPr>
              <a:t> (WordPress, 2022).</a:t>
            </a:r>
            <a:r>
              <a:rPr lang="ro-RO" sz="1051" dirty="0">
                <a:latin typeface="Microsoft Sans Serif"/>
                <a:cs typeface="Microsoft Sans Serif"/>
              </a:rPr>
              <a:t> </a:t>
            </a:r>
            <a:r>
              <a:rPr lang="fr" sz="1051" b="0" i="0" u="none" spc="-10" baseline="0" dirty="0">
                <a:solidFill>
                  <a:srgbClr val="17A29A"/>
                </a:solidFill>
                <a:latin typeface="Microsoft Sans Serif"/>
                <a:cs typeface="Microsoft Sans Serif"/>
              </a:rPr>
              <a:t>(WordPress,</a:t>
            </a:r>
            <a:r>
              <a:rPr lang="fr" sz="1051" b="0" i="0" u="none" spc="-65" baseline="0" dirty="0">
                <a:solidFill>
                  <a:srgbClr val="17A29A"/>
                </a:solidFill>
                <a:latin typeface="Microsoft Sans Serif"/>
                <a:cs typeface="Microsoft Sans Serif"/>
              </a:rPr>
              <a:t> </a:t>
            </a:r>
            <a:r>
              <a:rPr lang="fr" sz="1051" b="0" i="0" u="none" spc="-20" baseline="0" dirty="0">
                <a:solidFill>
                  <a:srgbClr val="17A29A"/>
                </a:solidFill>
                <a:latin typeface="Microsoft Sans Serif"/>
                <a:cs typeface="Microsoft Sans Serif"/>
              </a:rPr>
              <a:t>2022)</a:t>
            </a:r>
            <a:endParaRPr lang="fr" sz="1051" dirty="0">
              <a:latin typeface="Microsoft Sans Serif"/>
              <a:cs typeface="Microsoft Sans Serif"/>
            </a:endParaRPr>
          </a:p>
        </p:txBody>
      </p:sp>
      <p:sp>
        <p:nvSpPr>
          <p:cNvPr id="5" name="object 5"/>
          <p:cNvSpPr txBox="1"/>
          <p:nvPr/>
        </p:nvSpPr>
        <p:spPr>
          <a:xfrm>
            <a:off x="3835400" y="2959100"/>
            <a:ext cx="3476625" cy="174535"/>
          </a:xfrm>
          <a:prstGeom prst="rect">
            <a:avLst/>
          </a:prstGeom>
        </p:spPr>
        <p:txBody>
          <a:bodyPr vert="horz" wrap="square" lIns="0" tIns="12700" rIns="0" bIns="0" rtlCol="0">
            <a:spAutoFit/>
          </a:bodyPr>
          <a:lstStyle/>
          <a:p>
            <a:pPr marL="12700" rtl="0">
              <a:spcBef>
                <a:spcPts val="100"/>
              </a:spcBef>
            </a:pPr>
            <a:r>
              <a:rPr lang="fr" sz="1051" b="0" i="0" u="none" spc="-25" baseline="0" dirty="0">
                <a:solidFill>
                  <a:srgbClr val="17A29A"/>
                </a:solidFill>
                <a:latin typeface="Microsoft Sans Serif"/>
                <a:cs typeface="Microsoft Sans Serif"/>
              </a:rPr>
              <a:t>Image </a:t>
            </a:r>
            <a:r>
              <a:rPr lang="fr" sz="1051" b="0" i="0" u="none" spc="-45" baseline="0" dirty="0">
                <a:solidFill>
                  <a:srgbClr val="17A29A"/>
                </a:solidFill>
                <a:latin typeface="Microsoft Sans Serif"/>
                <a:cs typeface="Microsoft Sans Serif"/>
              </a:rPr>
              <a:t>54.</a:t>
            </a:r>
            <a:r>
              <a:rPr lang="fr" sz="1051" b="0" i="0" u="none" spc="-20" baseline="0" dirty="0">
                <a:solidFill>
                  <a:srgbClr val="17A29A"/>
                </a:solidFill>
                <a:latin typeface="Microsoft Sans Serif"/>
                <a:cs typeface="Microsoft Sans Serif"/>
              </a:rPr>
              <a:t> </a:t>
            </a:r>
            <a:r>
              <a:rPr lang="fr" sz="1051" b="0" i="0" u="none" spc="-80" baseline="0" dirty="0">
                <a:solidFill>
                  <a:srgbClr val="17A29A"/>
                </a:solidFill>
                <a:latin typeface="Microsoft Sans Serif"/>
                <a:cs typeface="Microsoft Sans Serif"/>
              </a:rPr>
              <a:t>Écran</a:t>
            </a:r>
            <a:r>
              <a:rPr lang="fr" sz="1051" b="0" i="0" u="none" baseline="0" dirty="0">
                <a:solidFill>
                  <a:srgbClr val="17A29A"/>
                </a:solidFill>
                <a:latin typeface="Microsoft Sans Serif"/>
                <a:cs typeface="Microsoft Sans Serif"/>
              </a:rPr>
              <a:t> d'administration</a:t>
            </a:r>
            <a:r>
              <a:rPr lang="fr" sz="1051" b="0" i="0" u="none" spc="-56" baseline="0" dirty="0">
                <a:solidFill>
                  <a:srgbClr val="17A29A"/>
                </a:solidFill>
                <a:latin typeface="Microsoft Sans Serif"/>
                <a:cs typeface="Microsoft Sans Serif"/>
              </a:rPr>
              <a:t> des thèmes</a:t>
            </a:r>
            <a:r>
              <a:rPr lang="fr" sz="1051" b="0" i="0" u="none" spc="180" baseline="0" dirty="0">
                <a:solidFill>
                  <a:srgbClr val="17A29A"/>
                </a:solidFill>
                <a:latin typeface="Microsoft Sans Serif"/>
                <a:cs typeface="Microsoft Sans Serif"/>
              </a:rPr>
              <a:t>. </a:t>
            </a:r>
            <a:r>
              <a:rPr lang="fr" sz="1051" b="0" i="0" u="none" baseline="0" dirty="0">
                <a:solidFill>
                  <a:srgbClr val="17A29A"/>
                </a:solidFill>
                <a:latin typeface="Microsoft Sans Serif"/>
                <a:cs typeface="Microsoft Sans Serif"/>
              </a:rPr>
              <a:t>Thèmes </a:t>
            </a:r>
            <a:r>
              <a:rPr lang="fr" sz="1051" b="0" i="0" u="none" spc="-25" baseline="0" dirty="0">
                <a:solidFill>
                  <a:srgbClr val="17A29A"/>
                </a:solidFill>
                <a:latin typeface="Microsoft Sans Serif"/>
                <a:cs typeface="Microsoft Sans Serif"/>
              </a:rPr>
              <a:t>installés</a:t>
            </a:r>
            <a:endParaRPr lang="fr" sz="1051" dirty="0">
              <a:latin typeface="Microsoft Sans Serif"/>
              <a:cs typeface="Microsoft Sans Serif"/>
            </a:endParaRPr>
          </a:p>
        </p:txBody>
      </p:sp>
      <p:sp>
        <p:nvSpPr>
          <p:cNvPr id="8" name="Slide Number Placeholder 7">
            <a:extLst>
              <a:ext uri="{FF2B5EF4-FFF2-40B4-BE49-F238E27FC236}">
                <a16:creationId xmlns:a16="http://schemas.microsoft.com/office/drawing/2014/main" id="{BAF75038-B3C8-CD4F-BA9F-535DB3C20023}"/>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56</a:t>
            </a:fld>
            <a:endParaRPr lang="fr" spc="10"/>
          </a:p>
        </p:txBody>
      </p:sp>
      <p:pic>
        <p:nvPicPr>
          <p:cNvPr id="7" name="Picture 2" descr="European Youth Roots">
            <a:extLst>
              <a:ext uri="{FF2B5EF4-FFF2-40B4-BE49-F238E27FC236}">
                <a16:creationId xmlns:a16="http://schemas.microsoft.com/office/drawing/2014/main" id="{273A5A04-9AB9-4F4B-9921-275D2C5BD741}"/>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20"/>
            <a:ext cx="7772400" cy="10058400"/>
            <a:chOff x="0" y="-20"/>
            <a:chExt cx="7772400" cy="10058400"/>
          </a:xfrm>
        </p:grpSpPr>
        <p:pic>
          <p:nvPicPr>
            <p:cNvPr id="3" name="object 3"/>
            <p:cNvPicPr/>
            <p:nvPr/>
          </p:nvPicPr>
          <p:blipFill>
            <a:blip r:embed="rId2" cstate="print"/>
            <a:stretch>
              <a:fillRect/>
            </a:stretch>
          </p:blipFill>
          <p:spPr>
            <a:xfrm>
              <a:off x="0" y="571500"/>
              <a:ext cx="7772399" cy="8858249"/>
            </a:xfrm>
            <a:prstGeom prst="rect">
              <a:avLst/>
            </a:prstGeom>
          </p:spPr>
        </p:pic>
        <p:sp>
          <p:nvSpPr>
            <p:cNvPr id="4" name="object 4"/>
            <p:cNvSpPr/>
            <p:nvPr/>
          </p:nvSpPr>
          <p:spPr>
            <a:xfrm>
              <a:off x="0" y="9439253"/>
              <a:ext cx="7772400" cy="619125"/>
            </a:xfrm>
            <a:custGeom>
              <a:avLst/>
              <a:gdLst/>
              <a:ahLst/>
              <a:cxnLst/>
              <a:rect l="l" t="t" r="r" b="b"/>
              <a:pathLst>
                <a:path w="7772400" h="619125">
                  <a:moveTo>
                    <a:pt x="7772399" y="619124"/>
                  </a:moveTo>
                  <a:lnTo>
                    <a:pt x="0" y="619124"/>
                  </a:lnTo>
                  <a:lnTo>
                    <a:pt x="0" y="0"/>
                  </a:lnTo>
                  <a:lnTo>
                    <a:pt x="7772399" y="0"/>
                  </a:lnTo>
                  <a:lnTo>
                    <a:pt x="7772399" y="619124"/>
                  </a:lnTo>
                  <a:close/>
                </a:path>
              </a:pathLst>
            </a:custGeom>
            <a:solidFill>
              <a:srgbClr val="17A29A"/>
            </a:solidFill>
          </p:spPr>
          <p:txBody>
            <a:bodyPr wrap="square" lIns="0" tIns="0" rIns="0" bIns="0" rtlCol="0"/>
            <a:lstStyle/>
            <a:p>
              <a:endParaRPr/>
            </a:p>
          </p:txBody>
        </p:sp>
      </p:grpSp>
      <p:sp>
        <p:nvSpPr>
          <p:cNvPr id="5" name="object 5"/>
          <p:cNvSpPr txBox="1">
            <a:spLocks noGrp="1"/>
          </p:cNvSpPr>
          <p:nvPr>
            <p:ph type="title"/>
          </p:nvPr>
        </p:nvSpPr>
        <p:spPr>
          <a:xfrm>
            <a:off x="366996" y="812994"/>
            <a:ext cx="6124015" cy="843821"/>
          </a:xfrm>
          <a:prstGeom prst="rect">
            <a:avLst/>
          </a:prstGeom>
        </p:spPr>
        <p:txBody>
          <a:bodyPr vert="horz" wrap="square" lIns="0" tIns="12700" rIns="0" bIns="0" rtlCol="0">
            <a:spAutoFit/>
          </a:bodyPr>
          <a:lstStyle/>
          <a:p>
            <a:pPr marL="12700" algn="l" rtl="0">
              <a:spcBef>
                <a:spcPts val="100"/>
              </a:spcBef>
            </a:pPr>
            <a:r>
              <a:rPr lang="fr" sz="5400" b="0" i="0" u="none" spc="600" baseline="0" dirty="0">
                <a:solidFill>
                  <a:srgbClr val="07507D"/>
                </a:solidFill>
                <a:latin typeface="Microsoft Sans Serif" panose="020B0604020202020204" pitchFamily="34" charset="0"/>
                <a:cs typeface="Microsoft Sans Serif" panose="020B0604020202020204" pitchFamily="34" charset="0"/>
              </a:rPr>
              <a:t>Activités</a:t>
            </a:r>
            <a:endParaRPr lang="fr" sz="5400" spc="600" dirty="0">
              <a:latin typeface="Microsoft Sans Serif" panose="020B0604020202020204" pitchFamily="34" charset="0"/>
              <a:cs typeface="Microsoft Sans Serif" panose="020B0604020202020204" pitchFamily="34" charset="0"/>
            </a:endParaRPr>
          </a:p>
        </p:txBody>
      </p:sp>
      <p:pic>
        <p:nvPicPr>
          <p:cNvPr id="7" name="object 4">
            <a:extLst>
              <a:ext uri="{FF2B5EF4-FFF2-40B4-BE49-F238E27FC236}">
                <a16:creationId xmlns:a16="http://schemas.microsoft.com/office/drawing/2014/main" id="{541A3DAB-551D-4340-AD21-517DEDACA02B}"/>
              </a:ext>
            </a:extLst>
          </p:cNvPr>
          <p:cNvPicPr/>
          <p:nvPr/>
        </p:nvPicPr>
        <p:blipFill>
          <a:blip r:embed="rId3" cstate="print"/>
          <a:stretch>
            <a:fillRect/>
          </a:stretch>
        </p:blipFill>
        <p:spPr>
          <a:xfrm>
            <a:off x="6457949" y="9486900"/>
            <a:ext cx="695325" cy="457199"/>
          </a:xfrm>
          <a:prstGeom prst="rect">
            <a:avLst/>
          </a:prstGeom>
        </p:spPr>
      </p:pic>
      <p:sp>
        <p:nvSpPr>
          <p:cNvPr id="9" name="Slide Number Placeholder 8">
            <a:extLst>
              <a:ext uri="{FF2B5EF4-FFF2-40B4-BE49-F238E27FC236}">
                <a16:creationId xmlns:a16="http://schemas.microsoft.com/office/drawing/2014/main" id="{3E403318-0D6D-924F-922E-37AB92ED8F45}"/>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57</a:t>
            </a:fld>
            <a:endParaRPr lang="fr" spc="10"/>
          </a:p>
        </p:txBody>
      </p:sp>
      <p:pic>
        <p:nvPicPr>
          <p:cNvPr id="8" name="Picture 2" descr="European Youth Roots">
            <a:extLst>
              <a:ext uri="{FF2B5EF4-FFF2-40B4-BE49-F238E27FC236}">
                <a16:creationId xmlns:a16="http://schemas.microsoft.com/office/drawing/2014/main" id="{3B1CDB75-A575-AE40-A953-D6E470E25CE2}"/>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334868-5826-7744-BF0A-BABC6F76269A}"/>
              </a:ext>
            </a:extLst>
          </p:cNvPr>
          <p:cNvSpPr/>
          <p:nvPr/>
        </p:nvSpPr>
        <p:spPr>
          <a:xfrm>
            <a:off x="3529726" y="1777013"/>
            <a:ext cx="3746564" cy="5294996"/>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0"/>
            <a:endParaRPr lang="fr"/>
          </a:p>
        </p:txBody>
      </p:sp>
      <p:sp>
        <p:nvSpPr>
          <p:cNvPr id="8" name="Rectangle 7">
            <a:extLst>
              <a:ext uri="{FF2B5EF4-FFF2-40B4-BE49-F238E27FC236}">
                <a16:creationId xmlns:a16="http://schemas.microsoft.com/office/drawing/2014/main" id="{29F206A1-33A6-6545-BECA-94E755C0F3C5}"/>
              </a:ext>
            </a:extLst>
          </p:cNvPr>
          <p:cNvSpPr/>
          <p:nvPr/>
        </p:nvSpPr>
        <p:spPr>
          <a:xfrm>
            <a:off x="415925" y="7175162"/>
            <a:ext cx="6860365" cy="189101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2" name="object 2"/>
          <p:cNvSpPr txBox="1">
            <a:spLocks noGrp="1"/>
          </p:cNvSpPr>
          <p:nvPr>
            <p:ph type="title"/>
          </p:nvPr>
        </p:nvSpPr>
        <p:spPr>
          <a:xfrm>
            <a:off x="366996" y="812993"/>
            <a:ext cx="6909294" cy="570669"/>
          </a:xfrm>
          <a:prstGeom prst="rect">
            <a:avLst/>
          </a:prstGeom>
        </p:spPr>
        <p:txBody>
          <a:bodyPr vert="horz" wrap="square" lIns="0" tIns="222250" rIns="0" bIns="0" rtlCol="0">
            <a:spAutoFit/>
          </a:bodyPr>
          <a:lstStyle/>
          <a:p>
            <a:pPr marL="31752" algn="l" rtl="0">
              <a:spcBef>
                <a:spcPts val="100"/>
              </a:spcBef>
            </a:pPr>
            <a:r>
              <a:rPr lang="fr" sz="2250" b="0" i="0" u="none" spc="-50" baseline="0"/>
              <a:t>Sensibiliser</a:t>
            </a:r>
            <a:r>
              <a:rPr lang="fr" sz="2250" b="0" i="0" u="none" spc="-65" baseline="0"/>
              <a:t> au</a:t>
            </a:r>
            <a:r>
              <a:rPr lang="fr" sz="2250" b="0" i="0" u="none" spc="-95" baseline="0"/>
              <a:t> tourisme</a:t>
            </a:r>
            <a:r>
              <a:rPr lang="fr" sz="2250" b="0" i="0" u="none" spc="-56" baseline="0"/>
              <a:t> durable</a:t>
            </a:r>
            <a:endParaRPr lang="fr" sz="2250" dirty="0"/>
          </a:p>
        </p:txBody>
      </p:sp>
      <p:pic>
        <p:nvPicPr>
          <p:cNvPr id="3" name="object 3"/>
          <p:cNvPicPr/>
          <p:nvPr/>
        </p:nvPicPr>
        <p:blipFill>
          <a:blip r:embed="rId2" cstate="hqprint">
            <a:extLst>
              <a:ext uri="{28A0092B-C50C-407E-A947-70E740481C1C}">
                <a14:useLocalDpi xmlns:a14="http://schemas.microsoft.com/office/drawing/2010/main"/>
              </a:ext>
            </a:extLst>
          </a:blip>
          <a:stretch>
            <a:fillRect/>
          </a:stretch>
        </p:blipFill>
        <p:spPr>
          <a:xfrm>
            <a:off x="205997" y="2695401"/>
            <a:ext cx="3056555" cy="2654836"/>
          </a:xfrm>
          <a:prstGeom prst="rect">
            <a:avLst/>
          </a:prstGeom>
        </p:spPr>
      </p:pic>
      <p:sp>
        <p:nvSpPr>
          <p:cNvPr id="9" name="object 9"/>
          <p:cNvSpPr txBox="1"/>
          <p:nvPr/>
        </p:nvSpPr>
        <p:spPr>
          <a:xfrm>
            <a:off x="496110" y="7205956"/>
            <a:ext cx="6593205" cy="1833066"/>
          </a:xfrm>
          <a:prstGeom prst="rect">
            <a:avLst/>
          </a:prstGeom>
        </p:spPr>
        <p:txBody>
          <a:bodyPr vert="horz" wrap="square" lIns="0" tIns="12065" rIns="0" bIns="0" rtlCol="0">
            <a:spAutoFit/>
          </a:bodyPr>
          <a:lstStyle/>
          <a:p>
            <a:pPr marL="12700" marR="5081" algn="just" rtl="0">
              <a:lnSpc>
                <a:spcPts val="1560"/>
              </a:lnSpc>
            </a:pPr>
            <a:r>
              <a:rPr lang="fr" sz="1300" b="0" i="0" u="none" baseline="0" dirty="0">
                <a:solidFill>
                  <a:srgbClr val="1D1D20"/>
                </a:solidFill>
                <a:latin typeface="Arial"/>
                <a:cs typeface="Arial"/>
              </a:rPr>
              <a:t>Cette section de la boîte à outils propose des idées d'activités qui peuvent aider les formateurs à enseigner à leurs participants des compétences pour faire campagne et sensibiliser à la nécessité d'un tourisme durable. Tout en utilisant l'ensemble des outils fournis dans ce manuel. L'objectif de ces activités est d'aider les animateurs à équiper leurs participants pour qu'ils changent la donne, innovent et travaillent à une vision du tourisme durable, participatif et inclusif. Ainsi, les activités sont conçues pour favoriser un esprit d'entreprise fondé sur des compétences en matière d'innovation, de réflexion durable et éthique, de mobilisation des ressources matérielles et humaines, de planification, de gestion et de travail en équipe.</a:t>
            </a:r>
            <a:endParaRPr lang="fr" sz="1300" dirty="0">
              <a:latin typeface="Arial"/>
              <a:cs typeface="Arial"/>
            </a:endParaRPr>
          </a:p>
        </p:txBody>
      </p:sp>
      <p:sp>
        <p:nvSpPr>
          <p:cNvPr id="11" name="Rectangle 10">
            <a:extLst>
              <a:ext uri="{FF2B5EF4-FFF2-40B4-BE49-F238E27FC236}">
                <a16:creationId xmlns:a16="http://schemas.microsoft.com/office/drawing/2014/main" id="{AC7E9203-B1FC-1CC0-B4D5-83CB93940FB3}"/>
              </a:ext>
            </a:extLst>
          </p:cNvPr>
          <p:cNvSpPr/>
          <p:nvPr/>
        </p:nvSpPr>
        <p:spPr>
          <a:xfrm>
            <a:off x="7348853" y="1371600"/>
            <a:ext cx="423547" cy="5391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12" name="TextBox 11">
            <a:extLst>
              <a:ext uri="{FF2B5EF4-FFF2-40B4-BE49-F238E27FC236}">
                <a16:creationId xmlns:a16="http://schemas.microsoft.com/office/drawing/2014/main" id="{45F4846B-47E8-5543-969F-BC1A766EAC83}"/>
              </a:ext>
            </a:extLst>
          </p:cNvPr>
          <p:cNvSpPr txBox="1"/>
          <p:nvPr/>
        </p:nvSpPr>
        <p:spPr>
          <a:xfrm>
            <a:off x="3608861" y="1829083"/>
            <a:ext cx="3588294" cy="5134098"/>
          </a:xfrm>
          <a:prstGeom prst="rect">
            <a:avLst/>
          </a:prstGeom>
          <a:noFill/>
        </p:spPr>
        <p:txBody>
          <a:bodyPr wrap="square" rtlCol="0">
            <a:spAutoFit/>
          </a:bodyPr>
          <a:lstStyle/>
          <a:p>
            <a:pPr marL="12700" marR="5081" algn="just" rtl="0">
              <a:lnSpc>
                <a:spcPts val="1560"/>
              </a:lnSpc>
            </a:pPr>
            <a:r>
              <a:rPr lang="fr" sz="1300" b="0" i="0" u="none" baseline="0" dirty="0">
                <a:solidFill>
                  <a:schemeClr val="bg1"/>
                </a:solidFill>
                <a:latin typeface="Arial"/>
                <a:cs typeface="Arial"/>
              </a:rPr>
              <a:t>Les initiatives de tourisme durable peuvent être d'importants catalyseurs de changement qui contribuent au développement du bien-être social et écologique. Si le tourisme, en général, offre de nombreuses possibilités aux entrepreneurs et aux entreprises, il peut exercer une forte pression sur les systèmes sociaux et environnementaux.  En fin de compte, le tourisme non durable est autodestructeur car il porte atteinte à ce dont il dépend. Ainsi, le tourisme durable offre une porte pour s'engager dans des projets entrepreneuriaux qui peuvent contribuer au développement durable et générer des résultats positifs. La sensibilisation à la nécessité cruciale d'un tourisme durable exige d'attirer l'attention sur les effets néfastes du tourisme sur l'environnement. Toutefois, il s'agit également de susciter chez les voyageurs et les opérateurs touristiques un sentiment d'autonomisation qui se traduit par un changement d'attitude, de comportement et de mode de fonctionnement des entreprises touristiques.</a:t>
            </a:r>
          </a:p>
        </p:txBody>
      </p:sp>
      <p:pic>
        <p:nvPicPr>
          <p:cNvPr id="13" name="object 4">
            <a:extLst>
              <a:ext uri="{FF2B5EF4-FFF2-40B4-BE49-F238E27FC236}">
                <a16:creationId xmlns:a16="http://schemas.microsoft.com/office/drawing/2014/main" id="{3D396ED2-963B-6F40-A85C-C16418976BD6}"/>
              </a:ext>
            </a:extLst>
          </p:cNvPr>
          <p:cNvPicPr/>
          <p:nvPr/>
        </p:nvPicPr>
        <p:blipFill>
          <a:blip r:embed="rId3" cstate="print"/>
          <a:stretch>
            <a:fillRect/>
          </a:stretch>
        </p:blipFill>
        <p:spPr>
          <a:xfrm>
            <a:off x="6457949" y="9486900"/>
            <a:ext cx="695325" cy="457199"/>
          </a:xfrm>
          <a:prstGeom prst="rect">
            <a:avLst/>
          </a:prstGeom>
        </p:spPr>
      </p:pic>
      <p:sp>
        <p:nvSpPr>
          <p:cNvPr id="6" name="Slide Number Placeholder 5">
            <a:extLst>
              <a:ext uri="{FF2B5EF4-FFF2-40B4-BE49-F238E27FC236}">
                <a16:creationId xmlns:a16="http://schemas.microsoft.com/office/drawing/2014/main" id="{ECC0ECBA-9B93-B54E-96F2-75CD5DAA479D}"/>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58</a:t>
            </a:fld>
            <a:endParaRPr lang="fr" spc="10"/>
          </a:p>
        </p:txBody>
      </p:sp>
      <p:pic>
        <p:nvPicPr>
          <p:cNvPr id="14" name="Picture 2" descr="European Youth Roots">
            <a:extLst>
              <a:ext uri="{FF2B5EF4-FFF2-40B4-BE49-F238E27FC236}">
                <a16:creationId xmlns:a16="http://schemas.microsoft.com/office/drawing/2014/main" id="{ED81C8C5-9F61-5348-9EA6-F8848AEF9C53}"/>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6692" y="783718"/>
            <a:ext cx="3559492" cy="8703408"/>
          </a:xfrm>
          <a:prstGeom prst="rect">
            <a:avLst/>
          </a:prstGeom>
        </p:spPr>
        <p:txBody>
          <a:bodyPr vert="horz" wrap="square" lIns="0" tIns="12065" rIns="0" bIns="0" numCol="1" rtlCol="0">
            <a:spAutoFit/>
          </a:bodyPr>
          <a:lstStyle/>
          <a:p>
            <a:pPr algn="just" rtl="0">
              <a:lnSpc>
                <a:spcPts val="2000"/>
              </a:lnSpc>
            </a:pPr>
            <a:r>
              <a:rPr lang="fr" sz="1200" b="0" i="0" u="none" baseline="0" dirty="0">
                <a:solidFill>
                  <a:srgbClr val="000000"/>
                </a:solidFill>
                <a:latin typeface="Arial" panose="020B0604020202020204" pitchFamily="34" charset="0"/>
              </a:rPr>
              <a:t>L'augmentation des arrivées de touristes peut apporter des opportunités économiques aux entreprises et aux entrepreneurs et contribuer à la récupération des pertes financières engendrées par la pandémie de Covid-19. Elle peut néanmoins poser des problèmes de durabilité en ajoutant des pressions négatives sur les environnements sociaux et naturels. Les préoccupations relatives aux effets culturels et écologiques potentiellement néfastes du tourisme de masse ont conduit à une demande accrue de formes alternatives de développement touristique. Le tourisme durable vise le bien-être social et environnemental, et fonctionne comme un « véhicule » du développement durable (Sharpley, 2020 ; Hunter, 1995). C'est fait en encourageant la protection de l'environnement, en favorisant la conservation du patrimoine culturel et en tenant compte des besoins socio-économiques des communautés locales. Par conséquent, les approches participatives qui favorisent la collaboration entre les différents acteurs sont essentielles au développement du tourisme durable. Ils s'attaquent aux inégalités socio-économiques, culturelles, générationnelles et de genre en tenant compte des besoins et des perspectives des parties prenantes.</a:t>
            </a:r>
            <a:endParaRPr lang="fr" sz="1200" dirty="0"/>
          </a:p>
          <a:p>
            <a:pPr algn="just" rtl="0">
              <a:lnSpc>
                <a:spcPts val="2000"/>
              </a:lnSpc>
            </a:pPr>
            <a:r>
              <a:rPr lang="fr" sz="1200" b="0" i="0" u="none" baseline="0" dirty="0">
                <a:solidFill>
                  <a:srgbClr val="000000"/>
                </a:solidFill>
                <a:latin typeface="Arial" panose="020B0604020202020204" pitchFamily="34" charset="0"/>
              </a:rPr>
              <a:t>En outre, la planification et l'élaboration de politiques de tourisme participatif devraient tenir compte de différentes formes de connaissances et de modes de connaissance (Hall, 2019 ; Jamal, 2012). Cela permet un partage plus équitable des avantages culturels, économiques et sociaux du tourisme. À ce titre, le tourisme durable et participatif doit également être inclusif. </a:t>
            </a:r>
            <a:endParaRPr lang="fr" sz="1200" dirty="0">
              <a:latin typeface="Arial"/>
              <a:cs typeface="Arial"/>
            </a:endParaRPr>
          </a:p>
        </p:txBody>
      </p:sp>
      <p:pic>
        <p:nvPicPr>
          <p:cNvPr id="12" name="object 12"/>
          <p:cNvPicPr/>
          <p:nvPr/>
        </p:nvPicPr>
        <p:blipFill>
          <a:blip r:embed="rId2" cstate="hqprint">
            <a:extLst>
              <a:ext uri="{28A0092B-C50C-407E-A947-70E740481C1C}">
                <a14:useLocalDpi xmlns:a14="http://schemas.microsoft.com/office/drawing/2010/main"/>
              </a:ext>
            </a:extLst>
          </a:blip>
          <a:stretch>
            <a:fillRect/>
          </a:stretch>
        </p:blipFill>
        <p:spPr>
          <a:xfrm>
            <a:off x="4051299" y="952500"/>
            <a:ext cx="3244849" cy="5305424"/>
          </a:xfrm>
          <a:prstGeom prst="rect">
            <a:avLst/>
          </a:prstGeom>
        </p:spPr>
      </p:pic>
      <p:sp>
        <p:nvSpPr>
          <p:cNvPr id="17" name="TextBox 16">
            <a:extLst>
              <a:ext uri="{FF2B5EF4-FFF2-40B4-BE49-F238E27FC236}">
                <a16:creationId xmlns:a16="http://schemas.microsoft.com/office/drawing/2014/main" id="{FE7E2EF2-4224-D951-A173-326571A1867A}"/>
              </a:ext>
            </a:extLst>
          </p:cNvPr>
          <p:cNvSpPr txBox="1"/>
          <p:nvPr/>
        </p:nvSpPr>
        <p:spPr>
          <a:xfrm>
            <a:off x="4006219" y="6257925"/>
            <a:ext cx="3289930" cy="3139321"/>
          </a:xfrm>
          <a:prstGeom prst="rect">
            <a:avLst/>
          </a:prstGeom>
          <a:noFill/>
        </p:spPr>
        <p:txBody>
          <a:bodyPr wrap="square" rtlCol="0">
            <a:spAutoFit/>
          </a:bodyPr>
          <a:lstStyle/>
          <a:p>
            <a:pPr algn="just" defTabSz="914444" rtl="0">
              <a:lnSpc>
                <a:spcPct val="150000"/>
              </a:lnSpc>
              <a:defRPr/>
            </a:pPr>
            <a:r>
              <a:rPr lang="fr" sz="1200" b="0" i="0" u="none" baseline="0" dirty="0">
                <a:solidFill>
                  <a:srgbClr val="000000"/>
                </a:solidFill>
                <a:latin typeface="Arial" panose="020B0604020202020204" pitchFamily="34" charset="0"/>
              </a:rPr>
              <a:t>Aux fins du présent document, le tourisme participatif se concentre sur les communautés d'accueil, tandis que le tourisme inclusif vise à garantir l'accessibilité des services touristiques à tous les types de visiteurs. Ainsi, le tourisme inclusif cherche à donner accès aux avantages et aux opportunités du voyage aux personnes indépendamment de leurs capacités, de leur âge, de leur statut socio-économique et de leur origine culturelle.</a:t>
            </a:r>
            <a:endParaRPr lang="fr" sz="1200" dirty="0"/>
          </a:p>
          <a:p>
            <a:endParaRPr lang="fr" sz="1600" dirty="0"/>
          </a:p>
        </p:txBody>
      </p:sp>
      <p:sp>
        <p:nvSpPr>
          <p:cNvPr id="5" name="Slide Number Placeholder 4">
            <a:extLst>
              <a:ext uri="{FF2B5EF4-FFF2-40B4-BE49-F238E27FC236}">
                <a16:creationId xmlns:a16="http://schemas.microsoft.com/office/drawing/2014/main" id="{2F9D9F8C-0DE9-7E44-AA62-E924682FAF11}"/>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5</a:t>
            </a:fld>
            <a:endParaRPr lang="fr" spc="10"/>
          </a:p>
        </p:txBody>
      </p:sp>
      <p:pic>
        <p:nvPicPr>
          <p:cNvPr id="6" name="Picture 2" descr="European Youth Roots">
            <a:extLst>
              <a:ext uri="{FF2B5EF4-FFF2-40B4-BE49-F238E27FC236}">
                <a16:creationId xmlns:a16="http://schemas.microsoft.com/office/drawing/2014/main" id="{051B7CB6-97DE-754E-8F53-744C094AA502}"/>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829640" y="2118669"/>
            <a:ext cx="1701164" cy="2020570"/>
          </a:xfrm>
          <a:custGeom>
            <a:avLst/>
            <a:gdLst/>
            <a:ahLst/>
            <a:cxnLst/>
            <a:rect l="l" t="t" r="r" b="b"/>
            <a:pathLst>
              <a:path w="1701164" h="2020570">
                <a:moveTo>
                  <a:pt x="574400" y="2020048"/>
                </a:moveTo>
                <a:lnTo>
                  <a:pt x="528995" y="2019529"/>
                </a:lnTo>
                <a:lnTo>
                  <a:pt x="484252" y="2015046"/>
                </a:lnTo>
                <a:lnTo>
                  <a:pt x="440294" y="2006293"/>
                </a:lnTo>
                <a:lnTo>
                  <a:pt x="397248" y="1992960"/>
                </a:lnTo>
                <a:lnTo>
                  <a:pt x="355236" y="1974740"/>
                </a:lnTo>
                <a:lnTo>
                  <a:pt x="314382" y="1951323"/>
                </a:lnTo>
                <a:lnTo>
                  <a:pt x="278669" y="1924540"/>
                </a:lnTo>
                <a:lnTo>
                  <a:pt x="248537" y="1894550"/>
                </a:lnTo>
                <a:lnTo>
                  <a:pt x="223520" y="1861605"/>
                </a:lnTo>
                <a:lnTo>
                  <a:pt x="203150" y="1825956"/>
                </a:lnTo>
                <a:lnTo>
                  <a:pt x="186963" y="1787854"/>
                </a:lnTo>
                <a:lnTo>
                  <a:pt x="174492" y="1747551"/>
                </a:lnTo>
                <a:lnTo>
                  <a:pt x="165270" y="1705300"/>
                </a:lnTo>
                <a:lnTo>
                  <a:pt x="158831" y="1661350"/>
                </a:lnTo>
                <a:lnTo>
                  <a:pt x="154708" y="1615955"/>
                </a:lnTo>
                <a:lnTo>
                  <a:pt x="152436" y="1569365"/>
                </a:lnTo>
                <a:lnTo>
                  <a:pt x="151549" y="1521832"/>
                </a:lnTo>
                <a:lnTo>
                  <a:pt x="152513" y="1327300"/>
                </a:lnTo>
                <a:lnTo>
                  <a:pt x="151551" y="1278825"/>
                </a:lnTo>
                <a:lnTo>
                  <a:pt x="149176" y="1230916"/>
                </a:lnTo>
                <a:lnTo>
                  <a:pt x="144921" y="1183826"/>
                </a:lnTo>
                <a:lnTo>
                  <a:pt x="138319" y="1137804"/>
                </a:lnTo>
                <a:lnTo>
                  <a:pt x="128575" y="1090256"/>
                </a:lnTo>
                <a:lnTo>
                  <a:pt x="116394" y="1042821"/>
                </a:lnTo>
                <a:lnTo>
                  <a:pt x="102408" y="995531"/>
                </a:lnTo>
                <a:lnTo>
                  <a:pt x="55969" y="854865"/>
                </a:lnTo>
                <a:lnTo>
                  <a:pt x="41109" y="808487"/>
                </a:lnTo>
                <a:lnTo>
                  <a:pt x="27616" y="762419"/>
                </a:lnTo>
                <a:lnTo>
                  <a:pt x="16125" y="716695"/>
                </a:lnTo>
                <a:lnTo>
                  <a:pt x="7269" y="671348"/>
                </a:lnTo>
                <a:lnTo>
                  <a:pt x="1682" y="626410"/>
                </a:lnTo>
                <a:lnTo>
                  <a:pt x="0" y="581914"/>
                </a:lnTo>
                <a:lnTo>
                  <a:pt x="2855" y="537894"/>
                </a:lnTo>
                <a:lnTo>
                  <a:pt x="10882" y="494382"/>
                </a:lnTo>
                <a:lnTo>
                  <a:pt x="24716" y="451412"/>
                </a:lnTo>
                <a:lnTo>
                  <a:pt x="44991" y="409016"/>
                </a:lnTo>
                <a:lnTo>
                  <a:pt x="70346" y="367113"/>
                </a:lnTo>
                <a:lnTo>
                  <a:pt x="98377" y="326618"/>
                </a:lnTo>
                <a:lnTo>
                  <a:pt x="128919" y="287697"/>
                </a:lnTo>
                <a:lnTo>
                  <a:pt x="161807" y="250513"/>
                </a:lnTo>
                <a:lnTo>
                  <a:pt x="196876" y="215232"/>
                </a:lnTo>
                <a:lnTo>
                  <a:pt x="233961" y="182020"/>
                </a:lnTo>
                <a:lnTo>
                  <a:pt x="272899" y="151042"/>
                </a:lnTo>
                <a:lnTo>
                  <a:pt x="313523" y="122462"/>
                </a:lnTo>
                <a:lnTo>
                  <a:pt x="355669" y="96447"/>
                </a:lnTo>
                <a:lnTo>
                  <a:pt x="399172" y="73160"/>
                </a:lnTo>
                <a:lnTo>
                  <a:pt x="443868" y="52768"/>
                </a:lnTo>
                <a:lnTo>
                  <a:pt x="489591" y="35435"/>
                </a:lnTo>
                <a:lnTo>
                  <a:pt x="536176" y="21326"/>
                </a:lnTo>
                <a:lnTo>
                  <a:pt x="583459" y="10607"/>
                </a:lnTo>
                <a:lnTo>
                  <a:pt x="631276" y="3443"/>
                </a:lnTo>
                <a:lnTo>
                  <a:pt x="679460" y="0"/>
                </a:lnTo>
                <a:lnTo>
                  <a:pt x="727848" y="441"/>
                </a:lnTo>
                <a:lnTo>
                  <a:pt x="776274" y="4932"/>
                </a:lnTo>
                <a:lnTo>
                  <a:pt x="821838" y="14261"/>
                </a:lnTo>
                <a:lnTo>
                  <a:pt x="863895" y="29046"/>
                </a:lnTo>
                <a:lnTo>
                  <a:pt x="902770" y="48807"/>
                </a:lnTo>
                <a:lnTo>
                  <a:pt x="938788" y="73062"/>
                </a:lnTo>
                <a:lnTo>
                  <a:pt x="972274" y="101333"/>
                </a:lnTo>
                <a:lnTo>
                  <a:pt x="1003552" y="133136"/>
                </a:lnTo>
                <a:lnTo>
                  <a:pt x="1032946" y="167993"/>
                </a:lnTo>
                <a:lnTo>
                  <a:pt x="1060782" y="205422"/>
                </a:lnTo>
                <a:lnTo>
                  <a:pt x="1087384" y="244943"/>
                </a:lnTo>
                <a:lnTo>
                  <a:pt x="1113077" y="286075"/>
                </a:lnTo>
                <a:lnTo>
                  <a:pt x="1213247" y="457101"/>
                </a:lnTo>
                <a:lnTo>
                  <a:pt x="1239263" y="499079"/>
                </a:lnTo>
                <a:lnTo>
                  <a:pt x="1266317" y="539785"/>
                </a:lnTo>
                <a:lnTo>
                  <a:pt x="1294735" y="578736"/>
                </a:lnTo>
                <a:lnTo>
                  <a:pt x="1325795" y="616940"/>
                </a:lnTo>
                <a:lnTo>
                  <a:pt x="1358894" y="654226"/>
                </a:lnTo>
                <a:lnTo>
                  <a:pt x="1393430" y="690814"/>
                </a:lnTo>
                <a:lnTo>
                  <a:pt x="1499635" y="798585"/>
                </a:lnTo>
                <a:lnTo>
                  <a:pt x="1533895" y="834576"/>
                </a:lnTo>
                <a:lnTo>
                  <a:pt x="1566579" y="870966"/>
                </a:lnTo>
                <a:lnTo>
                  <a:pt x="1597085" y="907976"/>
                </a:lnTo>
                <a:lnTo>
                  <a:pt x="1624811" y="945824"/>
                </a:lnTo>
                <a:lnTo>
                  <a:pt x="1649155" y="984730"/>
                </a:lnTo>
                <a:lnTo>
                  <a:pt x="1669513" y="1024913"/>
                </a:lnTo>
                <a:lnTo>
                  <a:pt x="1685284" y="1066594"/>
                </a:lnTo>
                <a:lnTo>
                  <a:pt x="1695866" y="1109991"/>
                </a:lnTo>
                <a:lnTo>
                  <a:pt x="1700655" y="1155324"/>
                </a:lnTo>
                <a:lnTo>
                  <a:pt x="1699049" y="1202812"/>
                </a:lnTo>
                <a:lnTo>
                  <a:pt x="1691670" y="1251354"/>
                </a:lnTo>
                <a:lnTo>
                  <a:pt x="1679902" y="1298048"/>
                </a:lnTo>
                <a:lnTo>
                  <a:pt x="1664028" y="1342938"/>
                </a:lnTo>
                <a:lnTo>
                  <a:pt x="1644328" y="1386067"/>
                </a:lnTo>
                <a:lnTo>
                  <a:pt x="1621085" y="1427479"/>
                </a:lnTo>
                <a:lnTo>
                  <a:pt x="1594581" y="1467219"/>
                </a:lnTo>
                <a:lnTo>
                  <a:pt x="1565098" y="1505330"/>
                </a:lnTo>
                <a:lnTo>
                  <a:pt x="1532918" y="1541856"/>
                </a:lnTo>
                <a:lnTo>
                  <a:pt x="1498322" y="1576841"/>
                </a:lnTo>
                <a:lnTo>
                  <a:pt x="1461592" y="1610328"/>
                </a:lnTo>
                <a:lnTo>
                  <a:pt x="1423011" y="1642362"/>
                </a:lnTo>
                <a:lnTo>
                  <a:pt x="1382859" y="1672987"/>
                </a:lnTo>
                <a:lnTo>
                  <a:pt x="1341420" y="1702245"/>
                </a:lnTo>
                <a:lnTo>
                  <a:pt x="1298975" y="1730182"/>
                </a:lnTo>
                <a:lnTo>
                  <a:pt x="1255806" y="1756841"/>
                </a:lnTo>
                <a:lnTo>
                  <a:pt x="1212195" y="1782266"/>
                </a:lnTo>
                <a:lnTo>
                  <a:pt x="1168423" y="1806501"/>
                </a:lnTo>
                <a:lnTo>
                  <a:pt x="1082045" y="1852418"/>
                </a:lnTo>
                <a:lnTo>
                  <a:pt x="1037552" y="1875136"/>
                </a:lnTo>
                <a:lnTo>
                  <a:pt x="992355" y="1897284"/>
                </a:lnTo>
                <a:lnTo>
                  <a:pt x="946578" y="1918553"/>
                </a:lnTo>
                <a:lnTo>
                  <a:pt x="900346" y="1938634"/>
                </a:lnTo>
                <a:lnTo>
                  <a:pt x="853783" y="1957219"/>
                </a:lnTo>
                <a:lnTo>
                  <a:pt x="807013" y="1974000"/>
                </a:lnTo>
                <a:lnTo>
                  <a:pt x="760159" y="1988668"/>
                </a:lnTo>
                <a:lnTo>
                  <a:pt x="713347" y="2000915"/>
                </a:lnTo>
                <a:lnTo>
                  <a:pt x="666701" y="2010433"/>
                </a:lnTo>
                <a:lnTo>
                  <a:pt x="620344" y="2016914"/>
                </a:lnTo>
                <a:lnTo>
                  <a:pt x="574400" y="2020048"/>
                </a:lnTo>
                <a:close/>
              </a:path>
            </a:pathLst>
          </a:custGeom>
          <a:solidFill>
            <a:srgbClr val="7D408B">
              <a:alpha val="17979"/>
            </a:srgbClr>
          </a:solidFill>
        </p:spPr>
        <p:txBody>
          <a:bodyPr wrap="square" lIns="0" tIns="0" rIns="0" bIns="0" rtlCol="0"/>
          <a:lstStyle/>
          <a:p>
            <a:endParaRPr/>
          </a:p>
        </p:txBody>
      </p:sp>
      <p:sp>
        <p:nvSpPr>
          <p:cNvPr id="3" name="Rounded Rectangle 2">
            <a:extLst>
              <a:ext uri="{FF2B5EF4-FFF2-40B4-BE49-F238E27FC236}">
                <a16:creationId xmlns:a16="http://schemas.microsoft.com/office/drawing/2014/main" id="{7F131D9E-76DC-F9C5-D31B-7BE66675E750}"/>
              </a:ext>
            </a:extLst>
          </p:cNvPr>
          <p:cNvSpPr/>
          <p:nvPr/>
        </p:nvSpPr>
        <p:spPr>
          <a:xfrm>
            <a:off x="336551" y="4734529"/>
            <a:ext cx="6959584" cy="1555749"/>
          </a:xfrm>
          <a:prstGeom prst="roundRect">
            <a:avLst/>
          </a:prstGeom>
          <a:noFill/>
          <a:ln w="28575">
            <a:solidFill>
              <a:srgbClr val="1AAAA6"/>
            </a:solid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fr"/>
          </a:p>
        </p:txBody>
      </p:sp>
      <p:pic>
        <p:nvPicPr>
          <p:cNvPr id="2" name="object 2"/>
          <p:cNvPicPr/>
          <p:nvPr/>
        </p:nvPicPr>
        <p:blipFill>
          <a:blip r:embed="rId2" cstate="print"/>
          <a:stretch>
            <a:fillRect/>
          </a:stretch>
        </p:blipFill>
        <p:spPr>
          <a:xfrm>
            <a:off x="6457949" y="9486899"/>
            <a:ext cx="695325" cy="457199"/>
          </a:xfrm>
          <a:prstGeom prst="rect">
            <a:avLst/>
          </a:prstGeom>
        </p:spPr>
      </p:pic>
      <p:sp>
        <p:nvSpPr>
          <p:cNvPr id="6" name="object 6"/>
          <p:cNvSpPr txBox="1">
            <a:spLocks noGrp="1"/>
          </p:cNvSpPr>
          <p:nvPr>
            <p:ph type="title"/>
          </p:nvPr>
        </p:nvSpPr>
        <p:spPr>
          <a:xfrm>
            <a:off x="415925" y="922164"/>
            <a:ext cx="6042023" cy="359073"/>
          </a:xfrm>
          <a:prstGeom prst="rect">
            <a:avLst/>
          </a:prstGeom>
        </p:spPr>
        <p:txBody>
          <a:bodyPr vert="horz" wrap="square" lIns="0" tIns="12700" rIns="0" bIns="0" rtlCol="0">
            <a:spAutoFit/>
          </a:bodyPr>
          <a:lstStyle/>
          <a:p>
            <a:pPr marL="12700" algn="l" rtl="0">
              <a:spcBef>
                <a:spcPts val="100"/>
              </a:spcBef>
            </a:pPr>
            <a:r>
              <a:rPr lang="fr" sz="2250" b="0" i="0" u="none" spc="-56" baseline="0"/>
              <a:t>Sensibilisation</a:t>
            </a:r>
            <a:r>
              <a:rPr lang="fr" sz="2250" b="0" i="0" u="none" spc="-40" baseline="0"/>
              <a:t> par le récit numérique</a:t>
            </a:r>
            <a:endParaRPr lang="fr" sz="2250" dirty="0"/>
          </a:p>
        </p:txBody>
      </p:sp>
      <p:sp>
        <p:nvSpPr>
          <p:cNvPr id="7" name="object 7"/>
          <p:cNvSpPr txBox="1"/>
          <p:nvPr/>
        </p:nvSpPr>
        <p:spPr>
          <a:xfrm>
            <a:off x="2971787" y="6453174"/>
            <a:ext cx="4324350" cy="1411924"/>
          </a:xfrm>
          <a:prstGeom prst="rect">
            <a:avLst/>
          </a:prstGeom>
        </p:spPr>
        <p:txBody>
          <a:bodyPr vert="horz" wrap="square" lIns="0" tIns="13969" rIns="0" bIns="0" rtlCol="0">
            <a:spAutoFit/>
          </a:bodyPr>
          <a:lstStyle/>
          <a:p>
            <a:pPr marL="218450" rtl="0">
              <a:spcBef>
                <a:spcPts val="110"/>
              </a:spcBef>
            </a:pPr>
            <a:endParaRPr lang="fr" sz="1250" b="1" spc="45" dirty="0">
              <a:solidFill>
                <a:srgbClr val="1D1D20"/>
              </a:solidFill>
              <a:latin typeface="Arial"/>
              <a:cs typeface="Arial"/>
            </a:endParaRPr>
          </a:p>
          <a:p>
            <a:pPr marL="218450" rtl="0">
              <a:spcBef>
                <a:spcPts val="110"/>
              </a:spcBef>
            </a:pPr>
            <a:r>
              <a:rPr lang="fr" sz="1250" b="1" i="0" u="none" spc="45" baseline="0" dirty="0">
                <a:solidFill>
                  <a:schemeClr val="tx1"/>
                </a:solidFill>
                <a:latin typeface="Arial"/>
                <a:cs typeface="Arial"/>
              </a:rPr>
              <a:t>Préparation du </a:t>
            </a:r>
            <a:r>
              <a:rPr lang="fr" sz="1250" b="1" i="0" u="none" spc="-10" baseline="0" dirty="0">
                <a:solidFill>
                  <a:schemeClr val="tx1"/>
                </a:solidFill>
                <a:latin typeface="Arial"/>
                <a:cs typeface="Arial"/>
              </a:rPr>
              <a:t>matériel</a:t>
            </a:r>
            <a:endParaRPr lang="fr" sz="1250" b="1" dirty="0">
              <a:solidFill>
                <a:schemeClr val="tx1"/>
              </a:solidFill>
              <a:latin typeface="Arial"/>
              <a:cs typeface="Arial"/>
            </a:endParaRPr>
          </a:p>
          <a:p>
            <a:pPr marL="684247" marR="246391" indent="-285764" algn="l" rtl="0">
              <a:lnSpc>
                <a:spcPct val="160000"/>
              </a:lnSpc>
              <a:spcBef>
                <a:spcPts val="600"/>
              </a:spcBef>
              <a:buClr>
                <a:schemeClr val="tx1"/>
              </a:buClr>
              <a:buFont typeface="Arial" panose="020B0604020202020204" pitchFamily="34" charset="0"/>
              <a:buChar char="•"/>
              <a:tabLst>
                <a:tab pos="1497085" algn="l"/>
                <a:tab pos="1951131" algn="l"/>
                <a:tab pos="2529010" algn="l"/>
                <a:tab pos="2992581" algn="l"/>
                <a:tab pos="3265645" algn="l"/>
              </a:tabLst>
            </a:pPr>
            <a:r>
              <a:rPr lang="fr-FR" sz="1250" b="0" i="0" u="none" baseline="0" dirty="0">
                <a:solidFill>
                  <a:schemeClr val="tx1"/>
                </a:solidFill>
                <a:latin typeface="Arial"/>
                <a:cs typeface="Arial"/>
              </a:rPr>
              <a:t>Un guide pour les PME du tourisme : Comment mettre en œuvre des approches durables.</a:t>
            </a:r>
          </a:p>
          <a:p>
            <a:pPr marL="685199" indent="-285764" rtl="0">
              <a:spcBef>
                <a:spcPts val="900"/>
              </a:spcBef>
              <a:buClr>
                <a:schemeClr val="tx1"/>
              </a:buClr>
              <a:buFont typeface="Arial" panose="020B0604020202020204" pitchFamily="34" charset="0"/>
              <a:buChar char="•"/>
            </a:pPr>
            <a:r>
              <a:rPr lang="fr" sz="1250" b="0" i="0" u="none" spc="-35" baseline="0" dirty="0">
                <a:solidFill>
                  <a:schemeClr val="tx1"/>
                </a:solidFill>
                <a:latin typeface="Arial"/>
                <a:cs typeface="Arial"/>
                <a:hlinkClick r:id="rId3">
                  <a:extLst>
                    <a:ext uri="{A12FA001-AC4F-418D-AE19-62706E023703}">
                      <ahyp:hlinkClr xmlns:ahyp="http://schemas.microsoft.com/office/drawing/2018/hyperlinkcolor" val="tx"/>
                    </a:ext>
                  </a:extLst>
                </a:hlinkClick>
              </a:rPr>
              <a:t>Canva</a:t>
            </a:r>
            <a:r>
              <a:rPr lang="fr" sz="1250" b="0" i="0" u="none" spc="-35" baseline="0" dirty="0">
                <a:solidFill>
                  <a:schemeClr val="tx1"/>
                </a:solidFill>
                <a:latin typeface="Arial"/>
                <a:cs typeface="Arial"/>
              </a:rPr>
              <a:t>, </a:t>
            </a:r>
            <a:r>
              <a:rPr lang="fr" sz="1250" b="0" i="0" u="none" spc="-20" baseline="0" dirty="0">
                <a:solidFill>
                  <a:schemeClr val="tx1"/>
                </a:solidFill>
                <a:latin typeface="Arial"/>
                <a:cs typeface="Arial"/>
                <a:hlinkClick r:id="rId4">
                  <a:extLst>
                    <a:ext uri="{A12FA001-AC4F-418D-AE19-62706E023703}">
                      <ahyp:hlinkClr xmlns:ahyp="http://schemas.microsoft.com/office/drawing/2018/hyperlinkcolor" val="tx"/>
                    </a:ext>
                  </a:extLst>
                </a:hlinkClick>
              </a:rPr>
              <a:t>Adobe </a:t>
            </a:r>
            <a:r>
              <a:rPr lang="fr" sz="1250" b="0" i="0" u="none" baseline="0" dirty="0">
                <a:solidFill>
                  <a:schemeClr val="tx1"/>
                </a:solidFill>
                <a:latin typeface="Arial"/>
                <a:cs typeface="Arial"/>
                <a:hlinkClick r:id="rId4">
                  <a:extLst>
                    <a:ext uri="{A12FA001-AC4F-418D-AE19-62706E023703}">
                      <ahyp:hlinkClr xmlns:ahyp="http://schemas.microsoft.com/office/drawing/2018/hyperlinkcolor" val="tx"/>
                    </a:ext>
                  </a:extLst>
                </a:hlinkClick>
              </a:rPr>
              <a:t>Express </a:t>
            </a:r>
            <a:r>
              <a:rPr lang="fr" sz="1250" b="0" i="0" u="none" spc="56" baseline="0" dirty="0">
                <a:solidFill>
                  <a:srgbClr val="1D1D20"/>
                </a:solidFill>
                <a:latin typeface="Arial"/>
                <a:cs typeface="Arial"/>
              </a:rPr>
              <a:t>ou </a:t>
            </a:r>
            <a:r>
              <a:rPr lang="fr" sz="1250" b="0" i="0" u="none" spc="-10" baseline="0" dirty="0">
                <a:solidFill>
                  <a:schemeClr val="tx1"/>
                </a:solidFill>
                <a:latin typeface="Arial"/>
                <a:cs typeface="Arial"/>
                <a:hlinkClick r:id="rId5">
                  <a:extLst>
                    <a:ext uri="{A12FA001-AC4F-418D-AE19-62706E023703}">
                      <ahyp:hlinkClr xmlns:ahyp="http://schemas.microsoft.com/office/drawing/2018/hyperlinkcolor" val="tx"/>
                    </a:ext>
                  </a:extLst>
                </a:hlinkClick>
              </a:rPr>
              <a:t>WordPress</a:t>
            </a:r>
            <a:endParaRPr lang="fr" sz="1250" dirty="0">
              <a:solidFill>
                <a:schemeClr val="tx1"/>
              </a:solidFill>
              <a:latin typeface="Arial"/>
              <a:cs typeface="Arial"/>
            </a:endParaRPr>
          </a:p>
        </p:txBody>
      </p:sp>
      <p:sp>
        <p:nvSpPr>
          <p:cNvPr id="8" name="object 8"/>
          <p:cNvSpPr txBox="1"/>
          <p:nvPr/>
        </p:nvSpPr>
        <p:spPr>
          <a:xfrm>
            <a:off x="415926" y="1583143"/>
            <a:ext cx="6884670" cy="2877134"/>
          </a:xfrm>
          <a:prstGeom prst="rect">
            <a:avLst/>
          </a:prstGeom>
        </p:spPr>
        <p:txBody>
          <a:bodyPr vert="horz" wrap="square" lIns="0" tIns="12065" rIns="0" bIns="0" rtlCol="0">
            <a:spAutoFit/>
          </a:bodyPr>
          <a:lstStyle/>
          <a:p>
            <a:pPr marL="12700" marR="5081" rtl="0">
              <a:lnSpc>
                <a:spcPct val="153800"/>
              </a:lnSpc>
              <a:spcBef>
                <a:spcPts val="95"/>
              </a:spcBef>
            </a:pPr>
            <a:r>
              <a:rPr lang="fr" sz="1300" b="0" i="0" u="none" spc="-65" baseline="0" dirty="0">
                <a:solidFill>
                  <a:srgbClr val="1D1D20"/>
                </a:solidFill>
                <a:latin typeface="Arial" panose="020B0604020202020204" pitchFamily="34" charset="0"/>
                <a:cs typeface="Arial" panose="020B0604020202020204" pitchFamily="34" charset="0"/>
              </a:rPr>
              <a:t>Utilisez</a:t>
            </a:r>
            <a:r>
              <a:rPr lang="fr" sz="1300" b="0" i="0" u="none" spc="-80" baseline="0"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Canva</a:t>
            </a:r>
            <a:r>
              <a:rPr lang="fr" sz="1300" b="0" i="0" u="none" spc="-80" baseline="0" dirty="0">
                <a:solidFill>
                  <a:schemeClr val="tx1"/>
                </a:solidFill>
                <a:latin typeface="Arial" panose="020B0604020202020204" pitchFamily="34" charset="0"/>
                <a:cs typeface="Arial" panose="020B0604020202020204" pitchFamily="34" charset="0"/>
              </a:rPr>
              <a:t>, </a:t>
            </a:r>
            <a:r>
              <a:rPr lang="fr" sz="1300" b="0" i="0" u="none" spc="-56" baseline="0"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Adobe</a:t>
            </a:r>
            <a:r>
              <a:rPr lang="fr" sz="1300" b="0" i="0" u="none" spc="-35" baseline="0"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Express</a:t>
            </a:r>
            <a:r>
              <a:rPr lang="fr" sz="1300" b="0" i="0" u="none" spc="-35" baseline="0" dirty="0">
                <a:solidFill>
                  <a:schemeClr val="tx1"/>
                </a:solidFill>
                <a:latin typeface="Arial" panose="020B0604020202020204" pitchFamily="34" charset="0"/>
                <a:cs typeface="Arial" panose="020B0604020202020204" pitchFamily="34" charset="0"/>
              </a:rPr>
              <a:t>, </a:t>
            </a:r>
            <a:r>
              <a:rPr lang="fr" sz="1300" b="0" i="0" u="none" baseline="0"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Drupal</a:t>
            </a:r>
            <a:r>
              <a:rPr lang="fr" sz="1300" b="0" i="0" u="none" baseline="0" dirty="0">
                <a:solidFill>
                  <a:schemeClr val="tx1"/>
                </a:solidFill>
                <a:latin typeface="Arial" panose="020B0604020202020204" pitchFamily="34" charset="0"/>
                <a:cs typeface="Arial" panose="020B0604020202020204" pitchFamily="34" charset="0"/>
              </a:rPr>
              <a:t> ou</a:t>
            </a:r>
            <a:r>
              <a:rPr lang="fr" sz="1300" b="0" i="0" u="none" spc="-65" baseline="0"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 WordPress</a:t>
            </a:r>
            <a:r>
              <a:rPr lang="fr" sz="1300" b="0" i="0" u="none" baseline="0" dirty="0">
                <a:solidFill>
                  <a:srgbClr val="1D1D20"/>
                </a:solidFill>
                <a:latin typeface="Arial" panose="020B0604020202020204" pitchFamily="34" charset="0"/>
                <a:cs typeface="Arial" panose="020B0604020202020204" pitchFamily="34" charset="0"/>
              </a:rPr>
              <a:t> pour créer une histoire numérique visant à</a:t>
            </a:r>
            <a:r>
              <a:rPr lang="fr" sz="1300" b="0" i="0" u="none" spc="-20" baseline="0" dirty="0">
                <a:solidFill>
                  <a:srgbClr val="1D1D20"/>
                </a:solidFill>
                <a:latin typeface="Arial" panose="020B0604020202020204" pitchFamily="34" charset="0"/>
                <a:cs typeface="Arial" panose="020B0604020202020204" pitchFamily="34" charset="0"/>
              </a:rPr>
              <a:t> sensibiliser</a:t>
            </a:r>
            <a:r>
              <a:rPr lang="fr" sz="1300" b="0" i="0" u="none" spc="-25" baseline="0" dirty="0">
                <a:solidFill>
                  <a:srgbClr val="1D1D20"/>
                </a:solidFill>
                <a:latin typeface="Arial" panose="020B0604020202020204" pitchFamily="34" charset="0"/>
                <a:cs typeface="Arial" panose="020B0604020202020204" pitchFamily="34" charset="0"/>
              </a:rPr>
              <a:t> à</a:t>
            </a:r>
            <a:r>
              <a:rPr lang="fr" sz="1300" b="0" i="0" u="none" baseline="0" dirty="0">
                <a:solidFill>
                  <a:srgbClr val="1D1D20"/>
                </a:solidFill>
                <a:latin typeface="Arial" panose="020B0604020202020204" pitchFamily="34" charset="0"/>
                <a:cs typeface="Arial" panose="020B0604020202020204" pitchFamily="34" charset="0"/>
              </a:rPr>
              <a:t> la</a:t>
            </a:r>
            <a:r>
              <a:rPr lang="fr" sz="1300" b="0" i="0" u="none" spc="-35" baseline="0" dirty="0">
                <a:solidFill>
                  <a:srgbClr val="1D1D20"/>
                </a:solidFill>
                <a:latin typeface="Arial" panose="020B0604020202020204" pitchFamily="34" charset="0"/>
                <a:cs typeface="Arial" panose="020B0604020202020204" pitchFamily="34" charset="0"/>
              </a:rPr>
              <a:t> nécessité</a:t>
            </a:r>
            <a:r>
              <a:rPr lang="fr" sz="1300" b="0" i="0" u="none" baseline="0" dirty="0">
                <a:solidFill>
                  <a:srgbClr val="1D1D20"/>
                </a:solidFill>
                <a:latin typeface="Arial" panose="020B0604020202020204" pitchFamily="34" charset="0"/>
                <a:cs typeface="Arial" panose="020B0604020202020204" pitchFamily="34" charset="0"/>
              </a:rPr>
              <a:t> d'initiatives</a:t>
            </a:r>
            <a:r>
              <a:rPr lang="fr" sz="1300" b="0" i="0" u="none" spc="-10" baseline="0" dirty="0">
                <a:solidFill>
                  <a:srgbClr val="1D1D20"/>
                </a:solidFill>
                <a:latin typeface="Arial" panose="020B0604020202020204" pitchFamily="34" charset="0"/>
                <a:cs typeface="Arial" panose="020B0604020202020204" pitchFamily="34" charset="0"/>
              </a:rPr>
              <a:t> durables</a:t>
            </a:r>
            <a:r>
              <a:rPr lang="fr" sz="1300" b="0" i="0" u="none" baseline="0" dirty="0">
                <a:solidFill>
                  <a:srgbClr val="1D1D20"/>
                </a:solidFill>
                <a:latin typeface="Arial" panose="020B0604020202020204" pitchFamily="34" charset="0"/>
                <a:cs typeface="Arial" panose="020B0604020202020204" pitchFamily="34" charset="0"/>
              </a:rPr>
              <a:t> dans</a:t>
            </a:r>
            <a:r>
              <a:rPr lang="fr" sz="1300" b="0" i="0" u="none" spc="56" baseline="0" dirty="0">
                <a:solidFill>
                  <a:srgbClr val="1D1D20"/>
                </a:solidFill>
                <a:latin typeface="Arial" panose="020B0604020202020204" pitchFamily="34" charset="0"/>
                <a:cs typeface="Arial" panose="020B0604020202020204" pitchFamily="34" charset="0"/>
              </a:rPr>
              <a:t> le</a:t>
            </a:r>
            <a:r>
              <a:rPr lang="fr" sz="1300" b="0" i="0" u="none" baseline="0" dirty="0">
                <a:solidFill>
                  <a:srgbClr val="1D1D20"/>
                </a:solidFill>
                <a:latin typeface="Arial" panose="020B0604020202020204" pitchFamily="34" charset="0"/>
                <a:cs typeface="Arial" panose="020B0604020202020204" pitchFamily="34" charset="0"/>
              </a:rPr>
              <a:t> secteur du </a:t>
            </a:r>
            <a:r>
              <a:rPr lang="fr" sz="1300" b="0" i="0" u="none" spc="-70" baseline="0" dirty="0">
                <a:solidFill>
                  <a:srgbClr val="1D1D20"/>
                </a:solidFill>
                <a:latin typeface="Arial" panose="020B0604020202020204" pitchFamily="34" charset="0"/>
                <a:cs typeface="Arial" panose="020B0604020202020204" pitchFamily="34" charset="0"/>
              </a:rPr>
              <a:t>tourisme.</a:t>
            </a:r>
            <a:endParaRPr lang="fr" sz="1300" dirty="0">
              <a:latin typeface="Arial" panose="020B0604020202020204" pitchFamily="34" charset="0"/>
              <a:cs typeface="Arial" panose="020B0604020202020204" pitchFamily="34" charset="0"/>
            </a:endParaRPr>
          </a:p>
          <a:p>
            <a:pPr rtl="0">
              <a:spcBef>
                <a:spcPts val="29"/>
              </a:spcBef>
            </a:pPr>
            <a:endParaRPr lang="fr" sz="1300" dirty="0">
              <a:latin typeface="Arial" panose="020B0604020202020204" pitchFamily="34" charset="0"/>
              <a:cs typeface="Arial" panose="020B0604020202020204" pitchFamily="34" charset="0"/>
            </a:endParaRPr>
          </a:p>
          <a:p>
            <a:pPr marL="21590" rtl="0"/>
            <a:r>
              <a:rPr lang="fr-FR" sz="1400" b="1" i="0" u="none" baseline="0" dirty="0">
                <a:solidFill>
                  <a:schemeClr val="accent4">
                    <a:lumMod val="75000"/>
                  </a:schemeClr>
                </a:solidFill>
                <a:latin typeface="Arial" panose="020B0604020202020204" pitchFamily="34" charset="0"/>
                <a:cs typeface="Arial" panose="020B0604020202020204" pitchFamily="34" charset="0"/>
              </a:rPr>
              <a:t>Objectifs d'apprentissage</a:t>
            </a:r>
            <a:endParaRPr lang="fr" sz="1400" b="1" dirty="0">
              <a:solidFill>
                <a:schemeClr val="accent4">
                  <a:lumMod val="75000"/>
                </a:schemeClr>
              </a:solidFill>
              <a:latin typeface="Arial" panose="020B0604020202020204" pitchFamily="34" charset="0"/>
              <a:cs typeface="Arial" panose="020B0604020202020204" pitchFamily="34" charset="0"/>
            </a:endParaRPr>
          </a:p>
          <a:p>
            <a:pPr marL="21590" marR="36832" rtl="0">
              <a:lnSpc>
                <a:spcPts val="2400"/>
              </a:lnSpc>
              <a:spcBef>
                <a:spcPts val="210"/>
              </a:spcBef>
              <a:buAutoNum type="arabicPeriod"/>
              <a:tabLst>
                <a:tab pos="182889" algn="l"/>
              </a:tabLst>
            </a:pPr>
            <a:r>
              <a:rPr lang="fr" sz="1300" b="0" i="0" u="none" spc="-10" baseline="0" dirty="0">
                <a:solidFill>
                  <a:srgbClr val="1D1D20"/>
                </a:solidFill>
                <a:latin typeface="Arial" panose="020B0604020202020204" pitchFamily="34" charset="0"/>
                <a:cs typeface="Arial" panose="020B0604020202020204" pitchFamily="34" charset="0"/>
              </a:rPr>
              <a:t>Sensibiliser les</a:t>
            </a:r>
            <a:r>
              <a:rPr lang="fr" sz="1300" b="0" i="0" u="none" baseline="0" dirty="0">
                <a:solidFill>
                  <a:srgbClr val="1D1D20"/>
                </a:solidFill>
                <a:latin typeface="Arial" panose="020B0604020202020204" pitchFamily="34" charset="0"/>
                <a:cs typeface="Arial" panose="020B0604020202020204" pitchFamily="34" charset="0"/>
              </a:rPr>
              <a:t> participants à l'importance du développement durable </a:t>
            </a:r>
            <a:r>
              <a:rPr lang="fr" sz="1300" b="0" i="0" u="none" spc="56" baseline="0" dirty="0">
                <a:solidFill>
                  <a:srgbClr val="1D1D20"/>
                </a:solidFill>
                <a:latin typeface="Arial" panose="020B0604020202020204" pitchFamily="34" charset="0"/>
                <a:cs typeface="Arial" panose="020B0604020202020204" pitchFamily="34" charset="0"/>
              </a:rPr>
              <a:t>dans</a:t>
            </a:r>
            <a:r>
              <a:rPr lang="fr" sz="1300" b="0" i="0" u="none" spc="-25" baseline="0" dirty="0">
                <a:solidFill>
                  <a:srgbClr val="1D1D20"/>
                </a:solidFill>
                <a:latin typeface="Arial" panose="020B0604020202020204" pitchFamily="34" charset="0"/>
                <a:cs typeface="Arial" panose="020B0604020202020204" pitchFamily="34" charset="0"/>
              </a:rPr>
              <a:t> le</a:t>
            </a:r>
            <a:r>
              <a:rPr lang="fr" sz="1300" b="0" i="0" u="none" baseline="0" dirty="0">
                <a:solidFill>
                  <a:srgbClr val="1D1D20"/>
                </a:solidFill>
                <a:latin typeface="Arial" panose="020B0604020202020204" pitchFamily="34" charset="0"/>
                <a:cs typeface="Arial" panose="020B0604020202020204" pitchFamily="34" charset="0"/>
              </a:rPr>
              <a:t> secteur</a:t>
            </a:r>
            <a:r>
              <a:rPr lang="fr" sz="1300" b="0" i="0" u="none" spc="-10" baseline="0" dirty="0">
                <a:solidFill>
                  <a:srgbClr val="1D1D20"/>
                </a:solidFill>
                <a:latin typeface="Arial" panose="020B0604020202020204" pitchFamily="34" charset="0"/>
                <a:cs typeface="Arial" panose="020B0604020202020204" pitchFamily="34" charset="0"/>
              </a:rPr>
              <a:t> du tourisme</a:t>
            </a:r>
            <a:endParaRPr lang="fr" sz="1300" dirty="0">
              <a:latin typeface="Arial" panose="020B0604020202020204" pitchFamily="34" charset="0"/>
              <a:cs typeface="Arial" panose="020B0604020202020204" pitchFamily="34" charset="0"/>
            </a:endParaRPr>
          </a:p>
          <a:p>
            <a:pPr marL="21590" marR="33657" rtl="0">
              <a:lnSpc>
                <a:spcPts val="2400"/>
              </a:lnSpc>
              <a:buAutoNum type="arabicPeriod"/>
              <a:tabLst>
                <a:tab pos="201305" algn="l"/>
              </a:tabLst>
            </a:pPr>
            <a:r>
              <a:rPr lang="fr" sz="1300" b="0" i="0" u="none" spc="-29" baseline="0" dirty="0">
                <a:solidFill>
                  <a:srgbClr val="1D1D20"/>
                </a:solidFill>
                <a:latin typeface="Arial" panose="020B0604020202020204" pitchFamily="34" charset="0"/>
                <a:cs typeface="Arial" panose="020B0604020202020204" pitchFamily="34" charset="0"/>
              </a:rPr>
              <a:t>Encourager</a:t>
            </a:r>
            <a:r>
              <a:rPr lang="fr" sz="1300" b="0" i="0" u="none" baseline="0" dirty="0">
                <a:solidFill>
                  <a:srgbClr val="1D1D20"/>
                </a:solidFill>
                <a:latin typeface="Arial" panose="020B0604020202020204" pitchFamily="34" charset="0"/>
                <a:cs typeface="Arial" panose="020B0604020202020204" pitchFamily="34" charset="0"/>
              </a:rPr>
              <a:t> les participants à assumer des rôles de leadership</a:t>
            </a:r>
            <a:r>
              <a:rPr lang="fr" sz="1300" b="0" i="0" u="none" spc="56" baseline="0" dirty="0">
                <a:solidFill>
                  <a:srgbClr val="1D1D20"/>
                </a:solidFill>
                <a:latin typeface="Arial" panose="020B0604020202020204" pitchFamily="34" charset="0"/>
                <a:cs typeface="Arial" panose="020B0604020202020204" pitchFamily="34" charset="0"/>
              </a:rPr>
              <a:t> en</a:t>
            </a:r>
            <a:r>
              <a:rPr lang="fr" sz="1300" b="0" i="0" u="none" baseline="0" dirty="0">
                <a:solidFill>
                  <a:srgbClr val="1D1D20"/>
                </a:solidFill>
                <a:latin typeface="Arial" panose="020B0604020202020204" pitchFamily="34" charset="0"/>
                <a:cs typeface="Arial" panose="020B0604020202020204" pitchFamily="34" charset="0"/>
              </a:rPr>
              <a:t> inspirant d'autres personnes à s'impliquer</a:t>
            </a:r>
            <a:r>
              <a:rPr lang="fr" sz="1300" b="0" i="0" u="none" spc="29" baseline="0" dirty="0">
                <a:solidFill>
                  <a:srgbClr val="1D1D20"/>
                </a:solidFill>
                <a:latin typeface="Arial" panose="020B0604020202020204" pitchFamily="34" charset="0"/>
                <a:cs typeface="Arial" panose="020B0604020202020204" pitchFamily="34" charset="0"/>
              </a:rPr>
              <a:t> dans</a:t>
            </a:r>
            <a:r>
              <a:rPr lang="fr" sz="1300" b="0" i="0" u="none" baseline="0" dirty="0">
                <a:solidFill>
                  <a:srgbClr val="1D1D20"/>
                </a:solidFill>
                <a:latin typeface="Arial" panose="020B0604020202020204" pitchFamily="34" charset="0"/>
                <a:cs typeface="Arial" panose="020B0604020202020204" pitchFamily="34" charset="0"/>
              </a:rPr>
              <a:t> des initiatives</a:t>
            </a:r>
            <a:r>
              <a:rPr lang="fr" sz="1300" b="0" i="0" u="none" spc="-10" baseline="0" dirty="0">
                <a:solidFill>
                  <a:srgbClr val="1D1D20"/>
                </a:solidFill>
                <a:latin typeface="Arial" panose="020B0604020202020204" pitchFamily="34" charset="0"/>
                <a:cs typeface="Arial" panose="020B0604020202020204" pitchFamily="34" charset="0"/>
              </a:rPr>
              <a:t> de durabilité</a:t>
            </a:r>
            <a:endParaRPr lang="fr" sz="1300" dirty="0">
              <a:latin typeface="Arial" panose="020B0604020202020204" pitchFamily="34" charset="0"/>
              <a:cs typeface="Arial" panose="020B0604020202020204" pitchFamily="34" charset="0"/>
            </a:endParaRPr>
          </a:p>
          <a:p>
            <a:pPr marL="21590" marR="36832" rtl="0">
              <a:lnSpc>
                <a:spcPts val="2400"/>
              </a:lnSpc>
              <a:buAutoNum type="arabicPeriod"/>
              <a:tabLst>
                <a:tab pos="184158" algn="l"/>
              </a:tabLst>
            </a:pPr>
            <a:r>
              <a:rPr lang="fr" sz="1300" b="0" i="0" u="none" baseline="0" dirty="0">
                <a:solidFill>
                  <a:srgbClr val="1D1D20"/>
                </a:solidFill>
                <a:latin typeface="Arial" panose="020B0604020202020204" pitchFamily="34" charset="0"/>
                <a:cs typeface="Arial" panose="020B0604020202020204" pitchFamily="34" charset="0"/>
              </a:rPr>
              <a:t>Apprendre à communiquer efficacement sur</a:t>
            </a:r>
            <a:r>
              <a:rPr lang="fr" sz="1300" b="0" i="0" u="none" spc="-10" baseline="0" dirty="0">
                <a:solidFill>
                  <a:srgbClr val="1D1D20"/>
                </a:solidFill>
                <a:latin typeface="Arial" panose="020B0604020202020204" pitchFamily="34" charset="0"/>
                <a:cs typeface="Arial" panose="020B0604020202020204" pitchFamily="34" charset="0"/>
              </a:rPr>
              <a:t> les raisons</a:t>
            </a:r>
            <a:r>
              <a:rPr lang="fr" sz="1300" b="0" i="0" u="none" baseline="0" dirty="0">
                <a:solidFill>
                  <a:srgbClr val="1D1D20"/>
                </a:solidFill>
                <a:latin typeface="Arial" panose="020B0604020202020204" pitchFamily="34" charset="0"/>
                <a:cs typeface="Arial" panose="020B0604020202020204" pitchFamily="34" charset="0"/>
              </a:rPr>
              <a:t> de changer les pratiques commerciales pour les rendre</a:t>
            </a:r>
            <a:r>
              <a:rPr lang="fr" sz="1300" b="0" i="0" u="none" spc="-20" baseline="0" dirty="0">
                <a:solidFill>
                  <a:srgbClr val="1D1D20"/>
                </a:solidFill>
                <a:latin typeface="Arial" panose="020B0604020202020204" pitchFamily="34" charset="0"/>
                <a:cs typeface="Arial" panose="020B0604020202020204" pitchFamily="34" charset="0"/>
              </a:rPr>
              <a:t> plus</a:t>
            </a:r>
            <a:r>
              <a:rPr lang="fr" sz="1300" b="0" i="0" u="none" spc="-10" baseline="0" dirty="0">
                <a:solidFill>
                  <a:srgbClr val="1D1D20"/>
                </a:solidFill>
                <a:latin typeface="Arial" panose="020B0604020202020204" pitchFamily="34" charset="0"/>
                <a:cs typeface="Arial" panose="020B0604020202020204" pitchFamily="34" charset="0"/>
              </a:rPr>
              <a:t> durables.</a:t>
            </a:r>
            <a:endParaRPr lang="fr" sz="1300" dirty="0">
              <a:latin typeface="Arial" panose="020B0604020202020204" pitchFamily="34" charset="0"/>
              <a:cs typeface="Arial" panose="020B0604020202020204" pitchFamily="34" charset="0"/>
            </a:endParaRPr>
          </a:p>
        </p:txBody>
      </p:sp>
      <p:sp>
        <p:nvSpPr>
          <p:cNvPr id="9" name="object 9"/>
          <p:cNvSpPr txBox="1"/>
          <p:nvPr/>
        </p:nvSpPr>
        <p:spPr>
          <a:xfrm>
            <a:off x="361010" y="6592184"/>
            <a:ext cx="2610778" cy="961802"/>
          </a:xfrm>
          <a:prstGeom prst="rect">
            <a:avLst/>
          </a:prstGeom>
          <a:noFill/>
        </p:spPr>
        <p:txBody>
          <a:bodyPr vert="horz" wrap="square" lIns="0" tIns="42545" rIns="0" bIns="0" rtlCol="0">
            <a:spAutoFit/>
          </a:bodyPr>
          <a:lstStyle/>
          <a:p>
            <a:pPr marL="104143" marR="370858" rtl="0">
              <a:lnSpc>
                <a:spcPct val="153800"/>
              </a:lnSpc>
              <a:spcBef>
                <a:spcPts val="335"/>
              </a:spcBef>
            </a:pPr>
            <a:r>
              <a:rPr lang="fr" sz="1300" b="1" i="0" u="none" spc="50" baseline="0" dirty="0">
                <a:solidFill>
                  <a:schemeClr val="tx1"/>
                </a:solidFill>
                <a:latin typeface="Arial"/>
                <a:cs typeface="Arial"/>
              </a:rPr>
              <a:t>Temps</a:t>
            </a:r>
            <a:r>
              <a:rPr lang="fr" sz="1300" b="1" i="0" u="none" baseline="0" dirty="0">
                <a:solidFill>
                  <a:schemeClr val="tx1"/>
                </a:solidFill>
                <a:latin typeface="Arial"/>
                <a:cs typeface="Arial"/>
              </a:rPr>
              <a:t> de préparation de l'activité </a:t>
            </a:r>
            <a:r>
              <a:rPr lang="fr" sz="1300" b="0" i="0" u="none" baseline="0" dirty="0">
                <a:solidFill>
                  <a:schemeClr val="tx1"/>
                </a:solidFill>
                <a:latin typeface="Arial"/>
                <a:cs typeface="Arial"/>
              </a:rPr>
              <a:t>:</a:t>
            </a:r>
            <a:r>
              <a:rPr lang="fr" sz="1300" b="0" i="0" u="none" spc="405" baseline="0" dirty="0">
                <a:solidFill>
                  <a:schemeClr val="accent4">
                    <a:lumMod val="75000"/>
                  </a:schemeClr>
                </a:solidFill>
                <a:latin typeface="Arial"/>
                <a:cs typeface="Arial"/>
              </a:rPr>
              <a:t> </a:t>
            </a:r>
            <a:r>
              <a:rPr lang="ro-RO" sz="1300" dirty="0">
                <a:solidFill>
                  <a:srgbClr val="1D1D20"/>
                </a:solidFill>
                <a:latin typeface="Arial"/>
                <a:cs typeface="Arial"/>
              </a:rPr>
              <a:t>3</a:t>
            </a:r>
            <a:r>
              <a:rPr lang="fr" sz="1300" b="0" i="0" u="none" baseline="0" dirty="0">
                <a:solidFill>
                  <a:srgbClr val="1D1D20"/>
                </a:solidFill>
                <a:latin typeface="Arial"/>
                <a:cs typeface="Arial"/>
              </a:rPr>
              <a:t>0</a:t>
            </a:r>
            <a:r>
              <a:rPr lang="fr" sz="1300" b="0" i="0" u="none" spc="405" baseline="0" dirty="0">
                <a:solidFill>
                  <a:srgbClr val="1D1D20"/>
                </a:solidFill>
                <a:latin typeface="Arial"/>
                <a:cs typeface="Arial"/>
              </a:rPr>
              <a:t> </a:t>
            </a:r>
            <a:r>
              <a:rPr lang="fr" sz="1300" b="0" i="0" u="none" spc="25" baseline="0" dirty="0">
                <a:solidFill>
                  <a:srgbClr val="1D1D20"/>
                </a:solidFill>
                <a:latin typeface="Arial"/>
                <a:cs typeface="Arial"/>
              </a:rPr>
              <a:t>min</a:t>
            </a:r>
            <a:endParaRPr lang="fr" sz="1300" dirty="0">
              <a:latin typeface="Arial"/>
              <a:cs typeface="Arial"/>
            </a:endParaRPr>
          </a:p>
          <a:p>
            <a:pPr marL="104143" rtl="0">
              <a:spcBef>
                <a:spcPts val="840"/>
              </a:spcBef>
            </a:pPr>
            <a:r>
              <a:rPr lang="fr" sz="1300" b="1" i="0" u="none" baseline="0" dirty="0">
                <a:solidFill>
                  <a:schemeClr val="tx1"/>
                </a:solidFill>
                <a:latin typeface="Arial"/>
                <a:cs typeface="Arial"/>
              </a:rPr>
              <a:t>Durée de l'activité </a:t>
            </a:r>
            <a:r>
              <a:rPr lang="fr" sz="1300" b="0" i="0" u="none" baseline="0" dirty="0">
                <a:solidFill>
                  <a:schemeClr val="tx1"/>
                </a:solidFill>
                <a:latin typeface="Arial"/>
                <a:cs typeface="Arial"/>
              </a:rPr>
              <a:t>:</a:t>
            </a:r>
            <a:r>
              <a:rPr lang="fr" sz="1300" b="0" i="0" u="none" spc="105" baseline="0" dirty="0">
                <a:solidFill>
                  <a:schemeClr val="tx1"/>
                </a:solidFill>
                <a:latin typeface="Arial"/>
                <a:cs typeface="Arial"/>
              </a:rPr>
              <a:t> </a:t>
            </a:r>
            <a:r>
              <a:rPr lang="fr" sz="1300" b="0" i="0" u="none" spc="-245" baseline="0" dirty="0">
                <a:solidFill>
                  <a:srgbClr val="1D1D20"/>
                </a:solidFill>
                <a:latin typeface="Arial"/>
                <a:cs typeface="Arial"/>
              </a:rPr>
              <a:t>1</a:t>
            </a:r>
            <a:r>
              <a:rPr lang="fr" sz="1300" b="0" i="0" u="none" spc="-20" baseline="0" dirty="0">
                <a:solidFill>
                  <a:srgbClr val="1D1D20"/>
                </a:solidFill>
                <a:latin typeface="Arial"/>
                <a:cs typeface="Arial"/>
              </a:rPr>
              <a:t> heure</a:t>
            </a:r>
            <a:endParaRPr lang="fr" sz="1300" spc="-20" dirty="0">
              <a:solidFill>
                <a:srgbClr val="1D1D20"/>
              </a:solidFill>
              <a:latin typeface="Arial"/>
              <a:cs typeface="Arial"/>
            </a:endParaRPr>
          </a:p>
        </p:txBody>
      </p:sp>
      <p:sp>
        <p:nvSpPr>
          <p:cNvPr id="16" name="Rounded Rectangle 15">
            <a:extLst>
              <a:ext uri="{FF2B5EF4-FFF2-40B4-BE49-F238E27FC236}">
                <a16:creationId xmlns:a16="http://schemas.microsoft.com/office/drawing/2014/main" id="{BE94D3E3-DE91-CC73-3C5F-062F0D65410B}"/>
              </a:ext>
            </a:extLst>
          </p:cNvPr>
          <p:cNvSpPr/>
          <p:nvPr/>
        </p:nvSpPr>
        <p:spPr>
          <a:xfrm>
            <a:off x="324310" y="6441421"/>
            <a:ext cx="2520465" cy="1555748"/>
          </a:xfrm>
          <a:prstGeom prst="roundRect">
            <a:avLst/>
          </a:prstGeom>
          <a:noFill/>
          <a:ln w="28575">
            <a:solidFill>
              <a:srgbClr val="1AA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17" name="Rounded Rectangle 16">
            <a:extLst>
              <a:ext uri="{FF2B5EF4-FFF2-40B4-BE49-F238E27FC236}">
                <a16:creationId xmlns:a16="http://schemas.microsoft.com/office/drawing/2014/main" id="{712747F5-FBB2-CEF2-21C6-AC29F628E255}"/>
              </a:ext>
            </a:extLst>
          </p:cNvPr>
          <p:cNvSpPr/>
          <p:nvPr/>
        </p:nvSpPr>
        <p:spPr>
          <a:xfrm>
            <a:off x="2971786" y="6441420"/>
            <a:ext cx="4324349" cy="1555749"/>
          </a:xfrm>
          <a:prstGeom prst="roundRect">
            <a:avLst/>
          </a:prstGeom>
          <a:noFill/>
          <a:ln w="28575">
            <a:solidFill>
              <a:srgbClr val="1AA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4" name="TextBox 3">
            <a:extLst>
              <a:ext uri="{FF2B5EF4-FFF2-40B4-BE49-F238E27FC236}">
                <a16:creationId xmlns:a16="http://schemas.microsoft.com/office/drawing/2014/main" id="{D57B7EBF-6431-862C-8FFE-433848C10219}"/>
              </a:ext>
            </a:extLst>
          </p:cNvPr>
          <p:cNvSpPr txBox="1"/>
          <p:nvPr/>
        </p:nvSpPr>
        <p:spPr>
          <a:xfrm>
            <a:off x="476265" y="4798451"/>
            <a:ext cx="6681469" cy="1255537"/>
          </a:xfrm>
          <a:prstGeom prst="rect">
            <a:avLst/>
          </a:prstGeom>
          <a:noFill/>
        </p:spPr>
        <p:txBody>
          <a:bodyPr wrap="square" rtlCol="0">
            <a:spAutoFit/>
          </a:bodyPr>
          <a:lstStyle/>
          <a:p>
            <a:pPr rtl="0">
              <a:lnSpc>
                <a:spcPct val="150000"/>
              </a:lnSpc>
            </a:pPr>
            <a:r>
              <a:rPr lang="fr" sz="1300" b="1" i="0" u="none" baseline="0" dirty="0">
                <a:solidFill>
                  <a:schemeClr val="tx1"/>
                </a:solidFill>
                <a:latin typeface="Arial" panose="020B0604020202020204" pitchFamily="34" charset="0"/>
                <a:cs typeface="Arial" panose="020B0604020202020204" pitchFamily="34" charset="0"/>
              </a:rPr>
              <a:t>Compétences du cadre d'EntreComp</a:t>
            </a:r>
            <a:endParaRPr lang="fr" sz="1300" dirty="0">
              <a:solidFill>
                <a:schemeClr val="tx1"/>
              </a:solidFill>
              <a:latin typeface="Arial" panose="020B0604020202020204" pitchFamily="34" charset="0"/>
              <a:cs typeface="Arial" panose="020B0604020202020204" pitchFamily="34" charset="0"/>
            </a:endParaRPr>
          </a:p>
          <a:p>
            <a:pPr marL="285764" indent="-285764" rtl="0">
              <a:lnSpc>
                <a:spcPct val="150000"/>
              </a:lnSpc>
              <a:buFont typeface="Wingdings" pitchFamily="2" charset="2"/>
              <a:buChar char="v"/>
            </a:pPr>
            <a:r>
              <a:rPr lang="fr" sz="1300" b="0" i="0" u="none" baseline="0" dirty="0">
                <a:latin typeface="Arial" panose="020B0604020202020204" pitchFamily="34" charset="0"/>
                <a:cs typeface="Arial" panose="020B0604020202020204" pitchFamily="34" charset="0"/>
              </a:rPr>
              <a:t>Repérer les opportunités</a:t>
            </a:r>
          </a:p>
          <a:p>
            <a:pPr marL="285764" indent="-285764" rtl="0">
              <a:lnSpc>
                <a:spcPct val="150000"/>
              </a:lnSpc>
              <a:buFont typeface="Wingdings" pitchFamily="2" charset="2"/>
              <a:buChar char="v"/>
            </a:pPr>
            <a:r>
              <a:rPr lang="fr" sz="1300" b="0" i="0" u="none" baseline="0" dirty="0">
                <a:latin typeface="Arial" panose="020B0604020202020204" pitchFamily="34" charset="0"/>
                <a:cs typeface="Arial" panose="020B0604020202020204" pitchFamily="34" charset="0"/>
              </a:rPr>
              <a:t>Penser éthique et durable</a:t>
            </a:r>
          </a:p>
          <a:p>
            <a:pPr marL="285764" indent="-285764" rtl="0">
              <a:lnSpc>
                <a:spcPct val="150000"/>
              </a:lnSpc>
              <a:buFont typeface="Wingdings" pitchFamily="2" charset="2"/>
              <a:buChar char="v"/>
            </a:pPr>
            <a:r>
              <a:rPr lang="fr" sz="1300" b="0" i="0" u="none" baseline="0" dirty="0">
                <a:latin typeface="Arial" panose="020B0604020202020204" pitchFamily="34" charset="0"/>
                <a:cs typeface="Arial" panose="020B0604020202020204" pitchFamily="34" charset="0"/>
              </a:rPr>
              <a:t>Mobiliser les autres</a:t>
            </a:r>
          </a:p>
        </p:txBody>
      </p:sp>
      <p:sp>
        <p:nvSpPr>
          <p:cNvPr id="12" name="Slide Number Placeholder 11">
            <a:extLst>
              <a:ext uri="{FF2B5EF4-FFF2-40B4-BE49-F238E27FC236}">
                <a16:creationId xmlns:a16="http://schemas.microsoft.com/office/drawing/2014/main" id="{F3B212F4-6CAE-A449-AA3B-F7EA59E010B6}"/>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59</a:t>
            </a:fld>
            <a:endParaRPr lang="fr" spc="10"/>
          </a:p>
        </p:txBody>
      </p:sp>
      <p:pic>
        <p:nvPicPr>
          <p:cNvPr id="13" name="Picture 2" descr="European Youth Roots">
            <a:extLst>
              <a:ext uri="{FF2B5EF4-FFF2-40B4-BE49-F238E27FC236}">
                <a16:creationId xmlns:a16="http://schemas.microsoft.com/office/drawing/2014/main" id="{2221F494-604C-5F43-84FC-9B70F80620ED}"/>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txBox="1"/>
          <p:nvPr/>
        </p:nvSpPr>
        <p:spPr>
          <a:xfrm>
            <a:off x="430306" y="998855"/>
            <a:ext cx="6880449" cy="5306581"/>
          </a:xfrm>
          <a:prstGeom prst="rect">
            <a:avLst/>
          </a:prstGeom>
        </p:spPr>
        <p:txBody>
          <a:bodyPr vert="horz" wrap="square" lIns="0" tIns="13969" rIns="0" bIns="0" rtlCol="0">
            <a:spAutoFit/>
          </a:bodyPr>
          <a:lstStyle/>
          <a:p>
            <a:pPr marL="12700" rtl="0">
              <a:spcBef>
                <a:spcPts val="110"/>
              </a:spcBef>
            </a:pPr>
            <a:r>
              <a:rPr lang="fr" sz="1400" b="1" i="0" u="none" spc="40" baseline="0" dirty="0">
                <a:solidFill>
                  <a:schemeClr val="accent6">
                    <a:lumMod val="75000"/>
                  </a:schemeClr>
                </a:solidFill>
                <a:latin typeface="Arial"/>
                <a:cs typeface="Arial"/>
              </a:rPr>
              <a:t>Instructions</a:t>
            </a:r>
            <a:endParaRPr lang="fr" sz="1400" b="1" dirty="0">
              <a:solidFill>
                <a:schemeClr val="accent6">
                  <a:lumMod val="75000"/>
                </a:schemeClr>
              </a:solidFill>
              <a:latin typeface="Arial"/>
              <a:cs typeface="Arial"/>
            </a:endParaRPr>
          </a:p>
          <a:p>
            <a:pPr marL="180983" marR="41277" indent="-171458" algn="just" rtl="0">
              <a:lnSpc>
                <a:spcPct val="153800"/>
              </a:lnSpc>
              <a:spcBef>
                <a:spcPts val="385"/>
              </a:spcBef>
              <a:buFont typeface="Arial" panose="020B0604020202020204" pitchFamily="34" charset="0"/>
              <a:buChar char="•"/>
            </a:pPr>
            <a:r>
              <a:rPr lang="fr" sz="1300" b="0" i="0" u="none" baseline="0" dirty="0">
                <a:solidFill>
                  <a:srgbClr val="1D1D20"/>
                </a:solidFill>
                <a:latin typeface="Arial"/>
                <a:cs typeface="Arial"/>
              </a:rPr>
              <a:t>Demandez aux participants de se préparer à l'avance en lisant les pages 14 à 35 du guide pour les PME du tourisme : Comment mettre en œuvre des approches durables</a:t>
            </a:r>
            <a:endParaRPr lang="fr" sz="1300" dirty="0">
              <a:latin typeface="Arial"/>
              <a:cs typeface="Arial"/>
            </a:endParaRPr>
          </a:p>
          <a:p>
            <a:pPr marL="180983" marR="43817" indent="-171458" algn="just" rtl="0">
              <a:lnSpc>
                <a:spcPct val="153800"/>
              </a:lnSpc>
              <a:buFont typeface="Arial" panose="020B0604020202020204" pitchFamily="34" charset="0"/>
              <a:buChar char="•"/>
            </a:pPr>
            <a:r>
              <a:rPr lang="fr" sz="1300" b="0" i="0" u="none" baseline="0" dirty="0">
                <a:solidFill>
                  <a:srgbClr val="1D1D20"/>
                </a:solidFill>
                <a:latin typeface="Arial"/>
                <a:cs typeface="Arial"/>
              </a:rPr>
              <a:t>Demandez aux participants de créer une histoire numérique pour sensibiliser à la nécessité d'initiatives durables dans le secteur du tourisme. Ils peuvent choisir entre différentes plateformes de narration</a:t>
            </a:r>
            <a:endParaRPr lang="fr" sz="1300" dirty="0">
              <a:latin typeface="Arial"/>
              <a:cs typeface="Arial"/>
            </a:endParaRPr>
          </a:p>
          <a:p>
            <a:pPr marL="180983" marR="450872" indent="-171458" algn="just" rtl="0">
              <a:lnSpc>
                <a:spcPct val="153800"/>
              </a:lnSpc>
              <a:buFont typeface="Arial" panose="020B0604020202020204" pitchFamily="34" charset="0"/>
              <a:buChar char="•"/>
            </a:pPr>
            <a:r>
              <a:rPr lang="fr" sz="1300" b="0" i="0" u="none" baseline="0" dirty="0">
                <a:solidFill>
                  <a:srgbClr val="1D1D20"/>
                </a:solidFill>
                <a:latin typeface="Arial"/>
                <a:cs typeface="Arial"/>
              </a:rPr>
              <a:t>Ils peuvent utiliser le guide Tourisme PME de l'EYR pour apprendre et s'inspirer pour leurs projets. Discuter avec les participants des opportunités offertes par le tourisme durable.</a:t>
            </a:r>
            <a:endParaRPr lang="fr" sz="1300" dirty="0">
              <a:latin typeface="Arial"/>
              <a:cs typeface="Arial"/>
            </a:endParaRPr>
          </a:p>
          <a:p>
            <a:pPr rtl="0">
              <a:lnSpc>
                <a:spcPct val="100000"/>
              </a:lnSpc>
            </a:pPr>
            <a:endParaRPr sz="1100" dirty="0">
              <a:latin typeface="Arial"/>
              <a:cs typeface="Arial"/>
            </a:endParaRPr>
          </a:p>
          <a:p>
            <a:pPr marL="40642" rtl="0"/>
            <a:r>
              <a:rPr lang="fr" sz="1400" b="1" i="0" u="none" baseline="0" dirty="0">
                <a:solidFill>
                  <a:schemeClr val="accent5">
                    <a:lumMod val="75000"/>
                  </a:schemeClr>
                </a:solidFill>
                <a:latin typeface="Arial"/>
                <a:cs typeface="Arial"/>
              </a:rPr>
              <a:t>Outil de validation</a:t>
            </a:r>
            <a:endParaRPr lang="fr" sz="1400" b="1" dirty="0">
              <a:solidFill>
                <a:schemeClr val="accent5">
                  <a:lumMod val="75000"/>
                </a:schemeClr>
              </a:solidFill>
              <a:latin typeface="Arial"/>
              <a:cs typeface="Arial"/>
            </a:endParaRPr>
          </a:p>
          <a:p>
            <a:pPr marL="50168" rtl="0">
              <a:spcBef>
                <a:spcPts val="475"/>
              </a:spcBef>
            </a:pPr>
            <a:r>
              <a:rPr lang="fr" sz="1300" b="0" i="0" u="none" baseline="0" dirty="0">
                <a:solidFill>
                  <a:srgbClr val="1D1D20"/>
                </a:solidFill>
                <a:latin typeface="Arial"/>
                <a:cs typeface="Arial"/>
              </a:rPr>
              <a:t>A la fin de l'activité, les participants seront plus à même de :</a:t>
            </a:r>
            <a:endParaRPr lang="fr" sz="1300" dirty="0">
              <a:latin typeface="Arial"/>
              <a:cs typeface="Arial"/>
            </a:endParaRPr>
          </a:p>
          <a:p>
            <a:pPr marL="671545" marR="8891" indent="-287352" rtl="0">
              <a:lnSpc>
                <a:spcPct val="153800"/>
              </a:lnSpc>
              <a:buFont typeface="Wingdings" pitchFamily="2" charset="2"/>
              <a:buChar char="v"/>
            </a:pPr>
            <a:r>
              <a:rPr lang="fr" sz="1300" b="0" i="0" u="none" baseline="0" dirty="0">
                <a:solidFill>
                  <a:srgbClr val="1D1D20"/>
                </a:solidFill>
                <a:latin typeface="Arial"/>
                <a:cs typeface="Arial"/>
              </a:rPr>
              <a:t>Identifier les besoins et les défis à relever par les PME</a:t>
            </a:r>
            <a:endParaRPr lang="fr" sz="1300" dirty="0">
              <a:latin typeface="Arial"/>
              <a:cs typeface="Arial"/>
            </a:endParaRPr>
          </a:p>
          <a:p>
            <a:pPr marL="671545" marR="8891" indent="-287352" rtl="0">
              <a:lnSpc>
                <a:spcPct val="153800"/>
              </a:lnSpc>
              <a:buFont typeface="Wingdings" pitchFamily="2" charset="2"/>
              <a:buChar char="v"/>
            </a:pPr>
            <a:r>
              <a:rPr lang="fr" sz="1300" b="0" i="0" u="none" baseline="0" dirty="0">
                <a:solidFill>
                  <a:srgbClr val="1D1D20"/>
                </a:solidFill>
                <a:latin typeface="Arial"/>
                <a:cs typeface="Arial"/>
              </a:rPr>
              <a:t>Réfléchir à la durabilité des objectifs sociaux, culturels et économiques à long terme et à la ligne de conduite choisie</a:t>
            </a:r>
            <a:endParaRPr lang="fr" sz="1300" dirty="0">
              <a:latin typeface="Arial"/>
              <a:cs typeface="Arial"/>
            </a:endParaRPr>
          </a:p>
          <a:p>
            <a:pPr marL="671545" marR="8891" indent="-287352" rtl="0">
              <a:lnSpc>
                <a:spcPct val="153800"/>
              </a:lnSpc>
              <a:buFont typeface="Wingdings" pitchFamily="2" charset="2"/>
              <a:buChar char="v"/>
            </a:pPr>
            <a:r>
              <a:rPr lang="fr" sz="1300" b="0" i="0" u="none" baseline="0" dirty="0">
                <a:solidFill>
                  <a:srgbClr val="1D1D20"/>
                </a:solidFill>
                <a:latin typeface="Arial"/>
                <a:cs typeface="Arial"/>
              </a:rPr>
              <a:t>Inspirer et enthousiasmer les parties prenantes concernées</a:t>
            </a:r>
            <a:endParaRPr lang="fr" sz="1300" dirty="0">
              <a:latin typeface="Arial"/>
              <a:cs typeface="Arial"/>
            </a:endParaRPr>
          </a:p>
          <a:p>
            <a:pPr marL="671545" marR="8891" indent="-287352" rtl="0">
              <a:lnSpc>
                <a:spcPct val="153800"/>
              </a:lnSpc>
              <a:buFont typeface="Wingdings" pitchFamily="2" charset="2"/>
              <a:buChar char="v"/>
            </a:pPr>
            <a:r>
              <a:rPr lang="fr" sz="1300" b="0" i="0" u="none" baseline="0" dirty="0">
                <a:solidFill>
                  <a:srgbClr val="1D1D20"/>
                </a:solidFill>
                <a:latin typeface="Arial"/>
                <a:cs typeface="Arial"/>
              </a:rPr>
              <a:t>Démontrer une communication, une persuasion, une négociation et un leadership efficaces</a:t>
            </a:r>
            <a:endParaRPr lang="fr" sz="1300" dirty="0">
              <a:latin typeface="Arial"/>
              <a:cs typeface="Arial"/>
            </a:endParaRPr>
          </a:p>
          <a:p>
            <a:pPr marL="50168" marR="847130" rtl="0">
              <a:lnSpc>
                <a:spcPct val="153800"/>
              </a:lnSpc>
              <a:spcBef>
                <a:spcPts val="750"/>
              </a:spcBef>
            </a:pPr>
            <a:r>
              <a:rPr lang="fr" sz="1300" b="0" i="0" u="none" baseline="0" dirty="0">
                <a:solidFill>
                  <a:srgbClr val="1D1D20"/>
                </a:solidFill>
                <a:latin typeface="Arial"/>
                <a:cs typeface="Arial"/>
              </a:rPr>
              <a:t>Veuillez noter que les compétences ci-dessus sont tirées des tableaux descriptifs du cadre EntreComp. Les tableaux sont</a:t>
            </a:r>
            <a:r>
              <a:rPr lang="fr" sz="1300" b="0" i="0" u="none" baseline="0" dirty="0">
                <a:solidFill>
                  <a:schemeClr val="tx1"/>
                </a:solidFill>
                <a:latin typeface="Arial"/>
                <a:cs typeface="Arial"/>
              </a:rPr>
              <a:t> disponibles</a:t>
            </a:r>
            <a:r>
              <a:rPr lang="fr" sz="1300" b="0" i="0" u="none" baseline="0" dirty="0">
                <a:solidFill>
                  <a:schemeClr val="tx1"/>
                </a:solidFill>
                <a:latin typeface="Arial"/>
                <a:cs typeface="Arial"/>
                <a:hlinkClick r:id="rId2">
                  <a:extLst>
                    <a:ext uri="{A12FA001-AC4F-418D-AE19-62706E023703}">
                      <ahyp:hlinkClr xmlns:ahyp="http://schemas.microsoft.com/office/drawing/2018/hyperlinkcolor" val="tx"/>
                    </a:ext>
                  </a:extLst>
                </a:hlinkClick>
              </a:rPr>
              <a:t> ici</a:t>
            </a:r>
            <a:r>
              <a:rPr lang="fr" sz="1300" b="0" i="0" u="none" baseline="0" dirty="0">
                <a:solidFill>
                  <a:schemeClr val="tx1"/>
                </a:solidFill>
                <a:latin typeface="Arial"/>
                <a:cs typeface="Arial"/>
              </a:rPr>
              <a:t>.</a:t>
            </a:r>
            <a:endParaRPr lang="fr" sz="1300" dirty="0">
              <a:solidFill>
                <a:schemeClr val="tx1"/>
              </a:solidFill>
              <a:latin typeface="Arial"/>
              <a:cs typeface="Arial"/>
            </a:endParaRPr>
          </a:p>
        </p:txBody>
      </p:sp>
      <p:sp>
        <p:nvSpPr>
          <p:cNvPr id="4" name="Slide Number Placeholder 3">
            <a:extLst>
              <a:ext uri="{FF2B5EF4-FFF2-40B4-BE49-F238E27FC236}">
                <a16:creationId xmlns:a16="http://schemas.microsoft.com/office/drawing/2014/main" id="{F4626B50-B4B2-C241-A06C-D2D8251FFEC5}"/>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60</a:t>
            </a:fld>
            <a:endParaRPr lang="fr" spc="10"/>
          </a:p>
        </p:txBody>
      </p:sp>
      <p:pic>
        <p:nvPicPr>
          <p:cNvPr id="5" name="Picture 2" descr="European Youth Roots">
            <a:extLst>
              <a:ext uri="{FF2B5EF4-FFF2-40B4-BE49-F238E27FC236}">
                <a16:creationId xmlns:a16="http://schemas.microsoft.com/office/drawing/2014/main" id="{A2CCFFA9-1FFF-AE47-8367-D6263D306C20}"/>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909240" y="1433148"/>
            <a:ext cx="2098040" cy="2492375"/>
          </a:xfrm>
          <a:custGeom>
            <a:avLst/>
            <a:gdLst/>
            <a:ahLst/>
            <a:cxnLst/>
            <a:rect l="l" t="t" r="r" b="b"/>
            <a:pathLst>
              <a:path w="2098040" h="2492375">
                <a:moveTo>
                  <a:pt x="682669" y="2492046"/>
                </a:moveTo>
                <a:lnTo>
                  <a:pt x="638549" y="2490207"/>
                </a:lnTo>
                <a:lnTo>
                  <a:pt x="594964" y="2485246"/>
                </a:lnTo>
                <a:lnTo>
                  <a:pt x="551992" y="2476973"/>
                </a:lnTo>
                <a:lnTo>
                  <a:pt x="509707" y="2465201"/>
                </a:lnTo>
                <a:lnTo>
                  <a:pt x="468186" y="2449740"/>
                </a:lnTo>
                <a:lnTo>
                  <a:pt x="427504" y="2430401"/>
                </a:lnTo>
                <a:lnTo>
                  <a:pt x="387738" y="2406997"/>
                </a:lnTo>
                <a:lnTo>
                  <a:pt x="352282" y="2381182"/>
                </a:lnTo>
                <a:lnTo>
                  <a:pt x="321214" y="2352849"/>
                </a:lnTo>
                <a:lnTo>
                  <a:pt x="294250" y="2322150"/>
                </a:lnTo>
                <a:lnTo>
                  <a:pt x="271105" y="2289239"/>
                </a:lnTo>
                <a:lnTo>
                  <a:pt x="251492" y="2254271"/>
                </a:lnTo>
                <a:lnTo>
                  <a:pt x="235127" y="2217399"/>
                </a:lnTo>
                <a:lnTo>
                  <a:pt x="221724" y="2178777"/>
                </a:lnTo>
                <a:lnTo>
                  <a:pt x="210998" y="2138559"/>
                </a:lnTo>
                <a:lnTo>
                  <a:pt x="202664" y="2096900"/>
                </a:lnTo>
                <a:lnTo>
                  <a:pt x="196436" y="2053953"/>
                </a:lnTo>
                <a:lnTo>
                  <a:pt x="192029" y="2009871"/>
                </a:lnTo>
                <a:lnTo>
                  <a:pt x="189157" y="1964810"/>
                </a:lnTo>
                <a:lnTo>
                  <a:pt x="187535" y="1918922"/>
                </a:lnTo>
                <a:lnTo>
                  <a:pt x="186901" y="1825284"/>
                </a:lnTo>
                <a:lnTo>
                  <a:pt x="188191" y="1682479"/>
                </a:lnTo>
                <a:lnTo>
                  <a:pt x="187217" y="1587506"/>
                </a:lnTo>
                <a:lnTo>
                  <a:pt x="185323" y="1540551"/>
                </a:lnTo>
                <a:lnTo>
                  <a:pt x="182112" y="1494155"/>
                </a:lnTo>
                <a:lnTo>
                  <a:pt x="177297" y="1448472"/>
                </a:lnTo>
                <a:lnTo>
                  <a:pt x="170593" y="1403656"/>
                </a:lnTo>
                <a:lnTo>
                  <a:pt x="161245" y="1356733"/>
                </a:lnTo>
                <a:lnTo>
                  <a:pt x="149873" y="1309893"/>
                </a:lnTo>
                <a:lnTo>
                  <a:pt x="136876" y="1263157"/>
                </a:lnTo>
                <a:lnTo>
                  <a:pt x="122655" y="1216547"/>
                </a:lnTo>
                <a:lnTo>
                  <a:pt x="61545" y="1031774"/>
                </a:lnTo>
                <a:lnTo>
                  <a:pt x="47213" y="986103"/>
                </a:lnTo>
                <a:lnTo>
                  <a:pt x="34060" y="940681"/>
                </a:lnTo>
                <a:lnTo>
                  <a:pt x="22487" y="895531"/>
                </a:lnTo>
                <a:lnTo>
                  <a:pt x="12894" y="850673"/>
                </a:lnTo>
                <a:lnTo>
                  <a:pt x="5681" y="806127"/>
                </a:lnTo>
                <a:lnTo>
                  <a:pt x="1250" y="761916"/>
                </a:lnTo>
                <a:lnTo>
                  <a:pt x="0" y="718058"/>
                </a:lnTo>
                <a:lnTo>
                  <a:pt x="2331" y="674576"/>
                </a:lnTo>
                <a:lnTo>
                  <a:pt x="8646" y="631490"/>
                </a:lnTo>
                <a:lnTo>
                  <a:pt x="19343" y="588821"/>
                </a:lnTo>
                <a:lnTo>
                  <a:pt x="34824" y="546590"/>
                </a:lnTo>
                <a:lnTo>
                  <a:pt x="55489" y="504818"/>
                </a:lnTo>
                <a:lnTo>
                  <a:pt x="79675" y="464232"/>
                </a:lnTo>
                <a:lnTo>
                  <a:pt x="105908" y="424682"/>
                </a:lnTo>
                <a:lnTo>
                  <a:pt x="134093" y="386266"/>
                </a:lnTo>
                <a:lnTo>
                  <a:pt x="164131" y="349082"/>
                </a:lnTo>
                <a:lnTo>
                  <a:pt x="195925" y="313228"/>
                </a:lnTo>
                <a:lnTo>
                  <a:pt x="229377" y="278800"/>
                </a:lnTo>
                <a:lnTo>
                  <a:pt x="264391" y="245896"/>
                </a:lnTo>
                <a:lnTo>
                  <a:pt x="300868" y="214615"/>
                </a:lnTo>
                <a:lnTo>
                  <a:pt x="338712" y="185054"/>
                </a:lnTo>
                <a:lnTo>
                  <a:pt x="377824" y="157310"/>
                </a:lnTo>
                <a:lnTo>
                  <a:pt x="418108" y="131481"/>
                </a:lnTo>
                <a:lnTo>
                  <a:pt x="459465" y="107665"/>
                </a:lnTo>
                <a:lnTo>
                  <a:pt x="501799" y="85959"/>
                </a:lnTo>
                <a:lnTo>
                  <a:pt x="545012" y="66461"/>
                </a:lnTo>
                <a:lnTo>
                  <a:pt x="589007" y="49269"/>
                </a:lnTo>
                <a:lnTo>
                  <a:pt x="633685" y="34480"/>
                </a:lnTo>
                <a:lnTo>
                  <a:pt x="678951" y="22191"/>
                </a:lnTo>
                <a:lnTo>
                  <a:pt x="724705" y="12502"/>
                </a:lnTo>
                <a:lnTo>
                  <a:pt x="770851" y="5508"/>
                </a:lnTo>
                <a:lnTo>
                  <a:pt x="817292" y="1308"/>
                </a:lnTo>
                <a:lnTo>
                  <a:pt x="863929" y="0"/>
                </a:lnTo>
                <a:lnTo>
                  <a:pt x="910666" y="1680"/>
                </a:lnTo>
                <a:lnTo>
                  <a:pt x="957405" y="6447"/>
                </a:lnTo>
                <a:lnTo>
                  <a:pt x="1003242" y="15224"/>
                </a:lnTo>
                <a:lnTo>
                  <a:pt x="1046195" y="28485"/>
                </a:lnTo>
                <a:lnTo>
                  <a:pt x="1086476" y="45916"/>
                </a:lnTo>
                <a:lnTo>
                  <a:pt x="1124298" y="67201"/>
                </a:lnTo>
                <a:lnTo>
                  <a:pt x="1159874" y="92027"/>
                </a:lnTo>
                <a:lnTo>
                  <a:pt x="1193414" y="120079"/>
                </a:lnTo>
                <a:lnTo>
                  <a:pt x="1225133" y="151043"/>
                </a:lnTo>
                <a:lnTo>
                  <a:pt x="1255243" y="184604"/>
                </a:lnTo>
                <a:lnTo>
                  <a:pt x="1283955" y="220447"/>
                </a:lnTo>
                <a:lnTo>
                  <a:pt x="1311482" y="258259"/>
                </a:lnTo>
                <a:lnTo>
                  <a:pt x="1338037" y="297724"/>
                </a:lnTo>
                <a:lnTo>
                  <a:pt x="1363832" y="338528"/>
                </a:lnTo>
                <a:lnTo>
                  <a:pt x="1413993" y="422896"/>
                </a:lnTo>
                <a:lnTo>
                  <a:pt x="1488844" y="551630"/>
                </a:lnTo>
                <a:lnTo>
                  <a:pt x="1514540" y="593865"/>
                </a:lnTo>
                <a:lnTo>
                  <a:pt x="1540963" y="635238"/>
                </a:lnTo>
                <a:lnTo>
                  <a:pt x="1568326" y="675434"/>
                </a:lnTo>
                <a:lnTo>
                  <a:pt x="1596840" y="714139"/>
                </a:lnTo>
                <a:lnTo>
                  <a:pt x="1627261" y="751933"/>
                </a:lnTo>
                <a:lnTo>
                  <a:pt x="1659386" y="788967"/>
                </a:lnTo>
                <a:lnTo>
                  <a:pt x="1692836" y="825381"/>
                </a:lnTo>
                <a:lnTo>
                  <a:pt x="1762188" y="896903"/>
                </a:lnTo>
                <a:lnTo>
                  <a:pt x="1866637" y="1003000"/>
                </a:lnTo>
                <a:lnTo>
                  <a:pt x="1900045" y="1038603"/>
                </a:lnTo>
                <a:lnTo>
                  <a:pt x="1932114" y="1074556"/>
                </a:lnTo>
                <a:lnTo>
                  <a:pt x="1962464" y="1110998"/>
                </a:lnTo>
                <a:lnTo>
                  <a:pt x="1990715" y="1148067"/>
                </a:lnTo>
                <a:lnTo>
                  <a:pt x="2016486" y="1185902"/>
                </a:lnTo>
                <a:lnTo>
                  <a:pt x="2039396" y="1224642"/>
                </a:lnTo>
                <a:lnTo>
                  <a:pt x="2059067" y="1264424"/>
                </a:lnTo>
                <a:lnTo>
                  <a:pt x="2075116" y="1305388"/>
                </a:lnTo>
                <a:lnTo>
                  <a:pt x="2087163" y="1347673"/>
                </a:lnTo>
                <a:lnTo>
                  <a:pt x="2094829" y="1391416"/>
                </a:lnTo>
                <a:lnTo>
                  <a:pt x="2097733" y="1436756"/>
                </a:lnTo>
                <a:lnTo>
                  <a:pt x="2095494" y="1483833"/>
                </a:lnTo>
                <a:lnTo>
                  <a:pt x="2088555" y="1532475"/>
                </a:lnTo>
                <a:lnTo>
                  <a:pt x="2078025" y="1579617"/>
                </a:lnTo>
                <a:lnTo>
                  <a:pt x="2064089" y="1625287"/>
                </a:lnTo>
                <a:lnTo>
                  <a:pt x="2046931" y="1669514"/>
                </a:lnTo>
                <a:lnTo>
                  <a:pt x="2026736" y="1712327"/>
                </a:lnTo>
                <a:lnTo>
                  <a:pt x="2003688" y="1753754"/>
                </a:lnTo>
                <a:lnTo>
                  <a:pt x="1977972" y="1793823"/>
                </a:lnTo>
                <a:lnTo>
                  <a:pt x="1949772" y="1832565"/>
                </a:lnTo>
                <a:lnTo>
                  <a:pt x="1919272" y="1870006"/>
                </a:lnTo>
                <a:lnTo>
                  <a:pt x="1886658" y="1906177"/>
                </a:lnTo>
                <a:lnTo>
                  <a:pt x="1852113" y="1941106"/>
                </a:lnTo>
                <a:lnTo>
                  <a:pt x="1815821" y="1974821"/>
                </a:lnTo>
                <a:lnTo>
                  <a:pt x="1777968" y="2007351"/>
                </a:lnTo>
                <a:lnTo>
                  <a:pt x="1738738" y="2038725"/>
                </a:lnTo>
                <a:lnTo>
                  <a:pt x="1698315" y="2068972"/>
                </a:lnTo>
                <a:lnTo>
                  <a:pt x="1656883" y="2098119"/>
                </a:lnTo>
                <a:lnTo>
                  <a:pt x="1614628" y="2126197"/>
                </a:lnTo>
                <a:lnTo>
                  <a:pt x="1571733" y="2153234"/>
                </a:lnTo>
                <a:lnTo>
                  <a:pt x="1528383" y="2179258"/>
                </a:lnTo>
                <a:lnTo>
                  <a:pt x="1484762" y="2204298"/>
                </a:lnTo>
                <a:lnTo>
                  <a:pt x="1357094" y="2273221"/>
                </a:lnTo>
                <a:lnTo>
                  <a:pt x="1270413" y="2317644"/>
                </a:lnTo>
                <a:lnTo>
                  <a:pt x="1226242" y="2339229"/>
                </a:lnTo>
                <a:lnTo>
                  <a:pt x="1181620" y="2360144"/>
                </a:lnTo>
                <a:lnTo>
                  <a:pt x="1136621" y="2380201"/>
                </a:lnTo>
                <a:lnTo>
                  <a:pt x="1091322" y="2399210"/>
                </a:lnTo>
                <a:lnTo>
                  <a:pt x="1045800" y="2416984"/>
                </a:lnTo>
                <a:lnTo>
                  <a:pt x="1000129" y="2433334"/>
                </a:lnTo>
                <a:lnTo>
                  <a:pt x="954386" y="2448070"/>
                </a:lnTo>
                <a:lnTo>
                  <a:pt x="908647" y="2461005"/>
                </a:lnTo>
                <a:lnTo>
                  <a:pt x="862987" y="2471949"/>
                </a:lnTo>
                <a:lnTo>
                  <a:pt x="817484" y="2480713"/>
                </a:lnTo>
                <a:lnTo>
                  <a:pt x="772213" y="2487110"/>
                </a:lnTo>
                <a:lnTo>
                  <a:pt x="727249" y="2490951"/>
                </a:lnTo>
                <a:lnTo>
                  <a:pt x="682669" y="2492046"/>
                </a:lnTo>
                <a:close/>
              </a:path>
            </a:pathLst>
          </a:custGeom>
          <a:solidFill>
            <a:srgbClr val="7D408B">
              <a:alpha val="17979"/>
            </a:srgbClr>
          </a:solidFill>
        </p:spPr>
        <p:txBody>
          <a:bodyPr wrap="square" lIns="0" tIns="0" rIns="0" bIns="0" rtlCol="0"/>
          <a:lstStyle/>
          <a:p>
            <a:endParaRPr/>
          </a:p>
        </p:txBody>
      </p:sp>
      <p:pic>
        <p:nvPicPr>
          <p:cNvPr id="2" name="object 2"/>
          <p:cNvPicPr/>
          <p:nvPr/>
        </p:nvPicPr>
        <p:blipFill>
          <a:blip r:embed="rId2" cstate="print"/>
          <a:stretch>
            <a:fillRect/>
          </a:stretch>
        </p:blipFill>
        <p:spPr>
          <a:xfrm>
            <a:off x="6457949" y="9486899"/>
            <a:ext cx="695325" cy="457199"/>
          </a:xfrm>
          <a:prstGeom prst="rect">
            <a:avLst/>
          </a:prstGeom>
        </p:spPr>
      </p:pic>
      <p:sp>
        <p:nvSpPr>
          <p:cNvPr id="6" name="object 6"/>
          <p:cNvSpPr txBox="1"/>
          <p:nvPr/>
        </p:nvSpPr>
        <p:spPr>
          <a:xfrm>
            <a:off x="2949348" y="7133992"/>
            <a:ext cx="4244958" cy="1948481"/>
          </a:xfrm>
          <a:prstGeom prst="rect">
            <a:avLst/>
          </a:prstGeom>
        </p:spPr>
        <p:txBody>
          <a:bodyPr vert="horz" wrap="square" lIns="0" tIns="13969" rIns="0" bIns="0" rtlCol="0">
            <a:spAutoFit/>
          </a:bodyPr>
          <a:lstStyle/>
          <a:p>
            <a:pPr marL="218450" rtl="0">
              <a:spcBef>
                <a:spcPts val="110"/>
              </a:spcBef>
            </a:pPr>
            <a:r>
              <a:rPr lang="fr" sz="1300" b="1" i="0" u="none" spc="45" baseline="0" dirty="0">
                <a:solidFill>
                  <a:srgbClr val="1D1D20"/>
                </a:solidFill>
                <a:latin typeface="Arial"/>
                <a:cs typeface="Arial"/>
              </a:rPr>
              <a:t>Préparation du </a:t>
            </a:r>
            <a:r>
              <a:rPr lang="fr" sz="1300" b="1" i="0" u="none" spc="-10" baseline="0" dirty="0">
                <a:solidFill>
                  <a:srgbClr val="1D1D20"/>
                </a:solidFill>
                <a:latin typeface="Arial"/>
                <a:cs typeface="Arial"/>
              </a:rPr>
              <a:t>matériel</a:t>
            </a:r>
            <a:endParaRPr lang="fr" sz="1300" b="1" dirty="0">
              <a:latin typeface="Arial"/>
              <a:cs typeface="Arial"/>
            </a:endParaRPr>
          </a:p>
          <a:p>
            <a:pPr marL="622330" marR="251472" indent="-282588" algn="l" rtl="0">
              <a:lnSpc>
                <a:spcPct val="120200"/>
              </a:lnSpc>
              <a:spcBef>
                <a:spcPts val="910"/>
              </a:spcBef>
              <a:buClr>
                <a:schemeClr val="tx1"/>
              </a:buClr>
              <a:buFont typeface="Arial" panose="020B0604020202020204" pitchFamily="34" charset="0"/>
              <a:buChar char="•"/>
            </a:pPr>
            <a:r>
              <a:rPr lang="fr" sz="1300" b="0" i="0" u="none" baseline="0" dirty="0">
                <a:solidFill>
                  <a:schemeClr val="tx1"/>
                </a:solidFill>
                <a:latin typeface="Arial"/>
                <a:cs typeface="Arial"/>
                <a:hlinkClick r:id="rId3">
                  <a:extLst>
                    <a:ext uri="{A12FA001-AC4F-418D-AE19-62706E023703}">
                      <ahyp:hlinkClr xmlns:ahyp="http://schemas.microsoft.com/office/drawing/2018/hyperlinkcolor" val="tx"/>
                    </a:ext>
                  </a:extLst>
                </a:hlinkClick>
              </a:rPr>
              <a:t>https://www.stockholmresilience.org/research/pla netary-boundaries.html</a:t>
            </a:r>
            <a:endParaRPr lang="fr" sz="1300" dirty="0">
              <a:solidFill>
                <a:schemeClr val="tx1"/>
              </a:solidFill>
              <a:latin typeface="Arial"/>
              <a:cs typeface="Arial"/>
            </a:endParaRPr>
          </a:p>
          <a:p>
            <a:pPr marL="622330" marR="246391" indent="-282588" algn="l" rtl="0">
              <a:lnSpc>
                <a:spcPts val="1880"/>
              </a:lnSpc>
              <a:spcBef>
                <a:spcPts val="110"/>
              </a:spcBef>
              <a:buClr>
                <a:schemeClr val="tx1"/>
              </a:buClr>
              <a:buFont typeface="Arial" panose="020B0604020202020204" pitchFamily="34" charset="0"/>
              <a:buChar char="•"/>
            </a:pPr>
            <a:r>
              <a:rPr lang="fr" sz="1250" b="0" i="0" u="none" baseline="0" dirty="0">
                <a:solidFill>
                  <a:schemeClr val="tx1"/>
                </a:solidFill>
                <a:latin typeface="Arial"/>
                <a:cs typeface="Arial"/>
                <a:hlinkClick r:id="rId4">
                  <a:extLst>
                    <a:ext uri="{A12FA001-AC4F-418D-AE19-62706E023703}">
                      <ahyp:hlinkClr xmlns:ahyp="http://schemas.microsoft.com/office/drawing/2018/hyperlinkcolor" val="tx"/>
                    </a:ext>
                  </a:extLst>
                </a:hlinkClick>
              </a:rPr>
              <a:t>Un guide pour les PME du tourisme : Comment mettre en œuvre des approches durables.</a:t>
            </a:r>
            <a:endParaRPr lang="fr" sz="1250" dirty="0">
              <a:solidFill>
                <a:schemeClr val="tx1"/>
              </a:solidFill>
              <a:latin typeface="Arial"/>
              <a:cs typeface="Arial"/>
            </a:endParaRPr>
          </a:p>
          <a:p>
            <a:pPr marL="622330" indent="-282588" algn="l" rtl="0">
              <a:spcBef>
                <a:spcPts val="195"/>
              </a:spcBef>
              <a:buClr>
                <a:schemeClr val="tx1"/>
              </a:buClr>
              <a:buFont typeface="Arial" panose="020B0604020202020204" pitchFamily="34" charset="0"/>
              <a:buChar char="•"/>
            </a:pPr>
            <a:r>
              <a:rPr lang="fr" sz="1300" b="0" i="0" u="none" baseline="0" dirty="0">
                <a:solidFill>
                  <a:schemeClr val="tx1"/>
                </a:solidFill>
                <a:latin typeface="Arial"/>
                <a:cs typeface="Arial"/>
              </a:rPr>
              <a:t>Documentaire Netflix, Notre planète a ses limites : L'alerte de la science</a:t>
            </a:r>
          </a:p>
          <a:p>
            <a:pPr marL="622330" indent="-282588" rtl="0">
              <a:spcBef>
                <a:spcPts val="110"/>
              </a:spcBef>
              <a:buClr>
                <a:schemeClr val="tx1"/>
              </a:buClr>
              <a:buFont typeface="Arial" panose="020B0604020202020204" pitchFamily="34" charset="0"/>
              <a:buChar char="•"/>
            </a:pPr>
            <a:r>
              <a:rPr lang="fr" sz="1300" b="0" i="0" u="none" baseline="0" dirty="0">
                <a:solidFill>
                  <a:schemeClr val="tx1"/>
                </a:solidFill>
                <a:latin typeface="Arial"/>
                <a:cs typeface="Arial"/>
                <a:hlinkClick r:id="rId5">
                  <a:extLst>
                    <a:ext uri="{A12FA001-AC4F-418D-AE19-62706E023703}">
                      <ahyp:hlinkClr xmlns:ahyp="http://schemas.microsoft.com/office/drawing/2018/hyperlinkcolor" val="tx"/>
                    </a:ext>
                  </a:extLst>
                </a:hlinkClick>
              </a:rPr>
              <a:t>LucidChart</a:t>
            </a:r>
            <a:r>
              <a:rPr lang="fr" sz="1300" b="0" i="0" u="none" baseline="0" dirty="0">
                <a:solidFill>
                  <a:schemeClr val="tx1"/>
                </a:solidFill>
                <a:latin typeface="Arial"/>
                <a:cs typeface="Arial"/>
              </a:rPr>
              <a:t>, </a:t>
            </a:r>
            <a:r>
              <a:rPr lang="fr" sz="1300" b="0" i="0" u="none" baseline="0" dirty="0">
                <a:solidFill>
                  <a:schemeClr val="tx1"/>
                </a:solidFill>
                <a:latin typeface="Arial"/>
                <a:cs typeface="Arial"/>
                <a:hlinkClick r:id="rId6">
                  <a:extLst>
                    <a:ext uri="{A12FA001-AC4F-418D-AE19-62706E023703}">
                      <ahyp:hlinkClr xmlns:ahyp="http://schemas.microsoft.com/office/drawing/2018/hyperlinkcolor" val="tx"/>
                    </a:ext>
                  </a:extLst>
                </a:hlinkClick>
              </a:rPr>
              <a:t>Miro</a:t>
            </a:r>
            <a:r>
              <a:rPr lang="fr" sz="1300" b="0" i="0" u="none" baseline="0" dirty="0">
                <a:solidFill>
                  <a:schemeClr val="tx1"/>
                </a:solidFill>
                <a:latin typeface="Arial"/>
                <a:cs typeface="Arial"/>
              </a:rPr>
              <a:t> ou </a:t>
            </a:r>
            <a:r>
              <a:rPr lang="fr" sz="1300" b="0" i="0" u="none" baseline="0" dirty="0">
                <a:solidFill>
                  <a:schemeClr val="tx1"/>
                </a:solidFill>
                <a:latin typeface="Arial"/>
                <a:cs typeface="Arial"/>
                <a:hlinkClick r:id="rId7">
                  <a:extLst>
                    <a:ext uri="{A12FA001-AC4F-418D-AE19-62706E023703}">
                      <ahyp:hlinkClr xmlns:ahyp="http://schemas.microsoft.com/office/drawing/2018/hyperlinkcolor" val="tx"/>
                    </a:ext>
                  </a:extLst>
                </a:hlinkClick>
              </a:rPr>
              <a:t>Mural </a:t>
            </a:r>
            <a:endParaRPr lang="fr" sz="1300" dirty="0">
              <a:solidFill>
                <a:schemeClr val="tx1"/>
              </a:solidFill>
              <a:latin typeface="Arial"/>
              <a:cs typeface="Arial"/>
            </a:endParaRPr>
          </a:p>
        </p:txBody>
      </p:sp>
      <p:sp>
        <p:nvSpPr>
          <p:cNvPr id="7" name="object 7"/>
          <p:cNvSpPr txBox="1">
            <a:spLocks noGrp="1"/>
          </p:cNvSpPr>
          <p:nvPr>
            <p:ph type="title"/>
          </p:nvPr>
        </p:nvSpPr>
        <p:spPr>
          <a:xfrm>
            <a:off x="275835" y="746831"/>
            <a:ext cx="6689724" cy="359073"/>
          </a:xfrm>
          <a:prstGeom prst="rect">
            <a:avLst/>
          </a:prstGeom>
        </p:spPr>
        <p:txBody>
          <a:bodyPr vert="horz" wrap="square" lIns="0" tIns="12700" rIns="0" bIns="0" rtlCol="0">
            <a:spAutoFit/>
          </a:bodyPr>
          <a:lstStyle/>
          <a:p>
            <a:pPr marL="12700" algn="l" rtl="0">
              <a:spcBef>
                <a:spcPts val="100"/>
              </a:spcBef>
            </a:pPr>
            <a:r>
              <a:rPr lang="fr" sz="2250" b="0" i="0" u="none" baseline="0"/>
              <a:t>Naufragés : Apprendre les limites de la planète</a:t>
            </a:r>
            <a:endParaRPr lang="fr" sz="2250"/>
          </a:p>
        </p:txBody>
      </p:sp>
      <p:sp>
        <p:nvSpPr>
          <p:cNvPr id="8" name="object 8"/>
          <p:cNvSpPr txBox="1"/>
          <p:nvPr/>
        </p:nvSpPr>
        <p:spPr>
          <a:xfrm>
            <a:off x="254229" y="1111706"/>
            <a:ext cx="6965473" cy="4081310"/>
          </a:xfrm>
          <a:prstGeom prst="rect">
            <a:avLst/>
          </a:prstGeom>
        </p:spPr>
        <p:txBody>
          <a:bodyPr vert="horz" wrap="square" lIns="0" tIns="12065" rIns="0" bIns="0" rtlCol="0">
            <a:spAutoFit/>
          </a:bodyPr>
          <a:lstStyle/>
          <a:p>
            <a:pPr marL="21590" marR="5081" algn="just" rtl="0">
              <a:lnSpc>
                <a:spcPts val="1700"/>
              </a:lnSpc>
              <a:spcBef>
                <a:spcPts val="95"/>
              </a:spcBef>
            </a:pPr>
            <a:r>
              <a:rPr lang="fr" sz="1300" b="0" i="0" u="none" baseline="0" dirty="0">
                <a:solidFill>
                  <a:srgbClr val="1D1D20"/>
                </a:solidFill>
                <a:latin typeface="Arial" panose="020B0604020202020204" pitchFamily="34" charset="0"/>
                <a:cs typeface="Arial" panose="020B0604020202020204" pitchFamily="34" charset="0"/>
              </a:rPr>
              <a:t>Au cours de cette activité, les participants imagineront qu'ils voyagent en avion pour les vacances, mais qu'un accident pendant le vol oblige le pilote à faire atterrir l'avion sur l'océan. Maintenant, ils sont sur un bateau avec 12 objets qui le rendent trop lourd pour atteindre une île qu'ils peuvent voir au loin. Il faut donc les énumérer de 1 (le moins important) à 12 (le plus important) pour alléger le poids du bateau. Les participants apprendront ce qu'est une limite planétaire et feront des analogies entre l'activité et le concept pour réfléchir à l'importance des initiatives durables.</a:t>
            </a:r>
            <a:endParaRPr lang="fr" sz="1300" dirty="0">
              <a:latin typeface="Arial" panose="020B0604020202020204" pitchFamily="34" charset="0"/>
              <a:cs typeface="Arial" panose="020B0604020202020204" pitchFamily="34" charset="0"/>
            </a:endParaRPr>
          </a:p>
          <a:p>
            <a:pPr rtl="0">
              <a:lnSpc>
                <a:spcPct val="100000"/>
              </a:lnSpc>
            </a:pPr>
            <a:endParaRPr sz="1300" dirty="0">
              <a:latin typeface="Arial" panose="020B0604020202020204" pitchFamily="34" charset="0"/>
              <a:cs typeface="Arial" panose="020B0604020202020204" pitchFamily="34" charset="0"/>
            </a:endParaRPr>
          </a:p>
          <a:p>
            <a:pPr marL="12700" algn="just" rtl="0">
              <a:spcBef>
                <a:spcPts val="5"/>
              </a:spcBef>
            </a:pPr>
            <a:r>
              <a:rPr lang="fr-FR" sz="1400" b="1" i="0" u="none" baseline="0" dirty="0">
                <a:solidFill>
                  <a:schemeClr val="accent4">
                    <a:lumMod val="75000"/>
                  </a:schemeClr>
                </a:solidFill>
                <a:latin typeface="Arial" panose="020B0604020202020204" pitchFamily="34" charset="0"/>
                <a:cs typeface="Arial" panose="020B0604020202020204" pitchFamily="34" charset="0"/>
              </a:rPr>
              <a:t>Objectifs d'apprentissage</a:t>
            </a:r>
            <a:endParaRPr lang="fr" sz="1400" b="1" i="0" u="none" baseline="0" dirty="0">
              <a:solidFill>
                <a:schemeClr val="accent4">
                  <a:lumMod val="75000"/>
                </a:schemeClr>
              </a:solidFill>
              <a:latin typeface="Arial" panose="020B0604020202020204" pitchFamily="34" charset="0"/>
              <a:cs typeface="Arial" panose="020B0604020202020204" pitchFamily="34" charset="0"/>
            </a:endParaRPr>
          </a:p>
          <a:p>
            <a:pPr marL="165108" indent="-152407" rtl="0">
              <a:lnSpc>
                <a:spcPct val="150000"/>
              </a:lnSpc>
              <a:spcBef>
                <a:spcPts val="454"/>
              </a:spcBef>
              <a:buAutoNum type="arabicPeriod"/>
              <a:tabLst>
                <a:tab pos="165108" algn="l"/>
              </a:tabLst>
            </a:pPr>
            <a:r>
              <a:rPr lang="fr" sz="1300" b="0" i="0" u="none" baseline="0" dirty="0">
                <a:solidFill>
                  <a:srgbClr val="1D1D20"/>
                </a:solidFill>
                <a:latin typeface="Arial" panose="020B0604020202020204" pitchFamily="34" charset="0"/>
                <a:cs typeface="Arial" panose="020B0604020202020204" pitchFamily="34" charset="0"/>
              </a:rPr>
              <a:t>Apprendre à fixer des priorités, à planifier et à argumenter de manière convaincante en faveur d'un raisonnement</a:t>
            </a:r>
            <a:endParaRPr lang="fr" sz="1300" dirty="0">
              <a:latin typeface="Arial" panose="020B0604020202020204" pitchFamily="34" charset="0"/>
              <a:cs typeface="Arial" panose="020B0604020202020204" pitchFamily="34" charset="0"/>
            </a:endParaRPr>
          </a:p>
          <a:p>
            <a:pPr marL="12700" marR="52708" rtl="0">
              <a:lnSpc>
                <a:spcPct val="150000"/>
              </a:lnSpc>
              <a:buAutoNum type="arabicPeriod"/>
              <a:tabLst>
                <a:tab pos="212100" algn="l"/>
              </a:tabLst>
            </a:pPr>
            <a:r>
              <a:rPr lang="fr" sz="1300" b="0" i="0" u="none" baseline="0" dirty="0">
                <a:solidFill>
                  <a:srgbClr val="1D1D20"/>
                </a:solidFill>
                <a:latin typeface="Arial" panose="020B0604020202020204" pitchFamily="34" charset="0"/>
                <a:cs typeface="Arial" panose="020B0604020202020204" pitchFamily="34" charset="0"/>
              </a:rPr>
              <a:t>Comprendre le concept de limites planétaires et l'importance des initiatives de développement durable  pour rester dans un espace de fonctionnement sûr des limites planétaires</a:t>
            </a:r>
            <a:endParaRPr lang="fr" sz="1300" dirty="0">
              <a:latin typeface="Arial" panose="020B0604020202020204" pitchFamily="34" charset="0"/>
              <a:cs typeface="Arial" panose="020B0604020202020204" pitchFamily="34" charset="0"/>
            </a:endParaRPr>
          </a:p>
          <a:p>
            <a:pPr marL="12700" marR="59692" rtl="0">
              <a:lnSpc>
                <a:spcPct val="150000"/>
              </a:lnSpc>
              <a:buAutoNum type="arabicPeriod"/>
              <a:tabLst>
                <a:tab pos="174634" algn="l"/>
              </a:tabLst>
            </a:pPr>
            <a:r>
              <a:rPr lang="fr" sz="1300" b="0" i="0" u="none" baseline="0" dirty="0">
                <a:latin typeface="Arial" panose="020B0604020202020204" pitchFamily="34" charset="0"/>
                <a:cs typeface="Arial" panose="020B0604020202020204" pitchFamily="34" charset="0"/>
              </a:rPr>
              <a:t>Apprendre à communiquer efficacement sur les raisons de changer les pratiques commerciales pour les rendre plus durables</a:t>
            </a:r>
            <a:endParaRPr lang="fr" sz="1300" dirty="0">
              <a:latin typeface="Arial" panose="020B0604020202020204" pitchFamily="34" charset="0"/>
              <a:cs typeface="Arial" panose="020B0604020202020204" pitchFamily="34" charset="0"/>
            </a:endParaRPr>
          </a:p>
        </p:txBody>
      </p:sp>
      <p:sp>
        <p:nvSpPr>
          <p:cNvPr id="9" name="object 9"/>
          <p:cNvSpPr txBox="1"/>
          <p:nvPr/>
        </p:nvSpPr>
        <p:spPr>
          <a:xfrm>
            <a:off x="333375" y="7624381"/>
            <a:ext cx="2638425" cy="1005083"/>
          </a:xfrm>
          <a:prstGeom prst="rect">
            <a:avLst/>
          </a:prstGeom>
          <a:noFill/>
        </p:spPr>
        <p:txBody>
          <a:bodyPr vert="horz" wrap="square" lIns="0" tIns="42545" rIns="0" bIns="0" rtlCol="0">
            <a:spAutoFit/>
          </a:bodyPr>
          <a:lstStyle/>
          <a:p>
            <a:pPr marL="104143" marR="114940" rtl="0">
              <a:lnSpc>
                <a:spcPct val="153800"/>
              </a:lnSpc>
              <a:spcBef>
                <a:spcPts val="335"/>
              </a:spcBef>
            </a:pPr>
            <a:r>
              <a:rPr lang="fr" sz="1300" b="1" i="0" u="none" spc="50" baseline="0" dirty="0">
                <a:solidFill>
                  <a:srgbClr val="1D1D20"/>
                </a:solidFill>
                <a:latin typeface="Arial"/>
                <a:cs typeface="Arial"/>
              </a:rPr>
              <a:t>Temps</a:t>
            </a:r>
            <a:r>
              <a:rPr lang="fr" sz="1300" b="1" i="0" u="none" baseline="0" dirty="0">
                <a:solidFill>
                  <a:srgbClr val="1D1D20"/>
                </a:solidFill>
                <a:latin typeface="Arial"/>
                <a:cs typeface="Arial"/>
              </a:rPr>
              <a:t> de préparation de l'activité :</a:t>
            </a:r>
            <a:r>
              <a:rPr lang="fr" sz="1300" b="0" i="0" u="none" spc="345" baseline="0" dirty="0">
                <a:solidFill>
                  <a:srgbClr val="1D1D20"/>
                </a:solidFill>
                <a:latin typeface="Arial"/>
                <a:cs typeface="Arial"/>
              </a:rPr>
              <a:t> </a:t>
            </a:r>
            <a:br>
              <a:rPr lang="fr" sz="1300" spc="345" dirty="0">
                <a:solidFill>
                  <a:srgbClr val="1D1D20"/>
                </a:solidFill>
                <a:latin typeface="Arial"/>
                <a:cs typeface="Arial"/>
              </a:rPr>
            </a:br>
            <a:r>
              <a:rPr lang="fr" sz="1300" b="0" i="0" u="none" spc="-245" baseline="0" dirty="0">
                <a:solidFill>
                  <a:srgbClr val="1D1D20"/>
                </a:solidFill>
                <a:latin typeface="Arial"/>
                <a:cs typeface="Arial"/>
              </a:rPr>
              <a:t>1</a:t>
            </a:r>
            <a:r>
              <a:rPr lang="fr" sz="1300" b="0" i="0" u="none" spc="-20" baseline="0" dirty="0">
                <a:solidFill>
                  <a:srgbClr val="1D1D20"/>
                </a:solidFill>
                <a:latin typeface="Arial"/>
                <a:cs typeface="Arial"/>
              </a:rPr>
              <a:t> heure </a:t>
            </a:r>
            <a:endParaRPr lang="fr" sz="1300" spc="-20" dirty="0">
              <a:solidFill>
                <a:srgbClr val="1D1D20"/>
              </a:solidFill>
              <a:latin typeface="Arial"/>
              <a:cs typeface="Arial"/>
            </a:endParaRPr>
          </a:p>
          <a:p>
            <a:pPr marL="104143" marR="114940" rtl="0">
              <a:lnSpc>
                <a:spcPct val="153800"/>
              </a:lnSpc>
              <a:spcBef>
                <a:spcPts val="335"/>
              </a:spcBef>
            </a:pPr>
            <a:r>
              <a:rPr lang="fr" sz="1300" b="1" i="0" u="none" baseline="0" dirty="0">
                <a:solidFill>
                  <a:srgbClr val="1D1D20"/>
                </a:solidFill>
                <a:latin typeface="Arial"/>
                <a:cs typeface="Arial"/>
              </a:rPr>
              <a:t>Durée de l'activité </a:t>
            </a:r>
            <a:r>
              <a:rPr lang="fr" sz="1300" b="0" i="0" u="none" baseline="0" dirty="0">
                <a:solidFill>
                  <a:srgbClr val="1D1D20"/>
                </a:solidFill>
                <a:latin typeface="Arial"/>
                <a:cs typeface="Arial"/>
              </a:rPr>
              <a:t>:</a:t>
            </a:r>
            <a:r>
              <a:rPr lang="fr" sz="1300" b="0" i="0" u="none" spc="105" baseline="0" dirty="0">
                <a:solidFill>
                  <a:srgbClr val="1D1D20"/>
                </a:solidFill>
                <a:latin typeface="Arial"/>
                <a:cs typeface="Arial"/>
              </a:rPr>
              <a:t> </a:t>
            </a:r>
            <a:r>
              <a:rPr lang="fr" sz="1300" b="0" i="0" u="none" spc="-245" baseline="0" dirty="0">
                <a:solidFill>
                  <a:srgbClr val="1D1D20"/>
                </a:solidFill>
                <a:latin typeface="Arial"/>
                <a:cs typeface="Arial"/>
              </a:rPr>
              <a:t>1</a:t>
            </a:r>
            <a:r>
              <a:rPr lang="fr" sz="1300" b="0" i="0" u="none" spc="-20" baseline="0" dirty="0">
                <a:solidFill>
                  <a:srgbClr val="1D1D20"/>
                </a:solidFill>
                <a:latin typeface="Arial"/>
                <a:cs typeface="Arial"/>
              </a:rPr>
              <a:t> heure</a:t>
            </a:r>
            <a:endParaRPr lang="fr" sz="1300" spc="-20" dirty="0">
              <a:solidFill>
                <a:srgbClr val="1D1D20"/>
              </a:solidFill>
              <a:latin typeface="Arial"/>
              <a:cs typeface="Arial"/>
            </a:endParaRPr>
          </a:p>
        </p:txBody>
      </p:sp>
      <p:sp>
        <p:nvSpPr>
          <p:cNvPr id="11" name="object 11"/>
          <p:cNvSpPr txBox="1"/>
          <p:nvPr/>
        </p:nvSpPr>
        <p:spPr>
          <a:xfrm>
            <a:off x="441328" y="5275736"/>
            <a:ext cx="6971839" cy="1736373"/>
          </a:xfrm>
          <a:prstGeom prst="rect">
            <a:avLst/>
          </a:prstGeom>
          <a:noFill/>
        </p:spPr>
        <p:txBody>
          <a:bodyPr vert="horz" wrap="square" lIns="0" tIns="88900" rIns="0" bIns="0" rtlCol="0">
            <a:spAutoFit/>
          </a:bodyPr>
          <a:lstStyle/>
          <a:p>
            <a:pPr marL="180349" rtl="0">
              <a:spcBef>
                <a:spcPts val="700"/>
              </a:spcBef>
            </a:pPr>
            <a:r>
              <a:rPr lang="fr" sz="1300" b="1" i="0" u="none" baseline="0" dirty="0">
                <a:solidFill>
                  <a:srgbClr val="1D1D20"/>
                </a:solidFill>
                <a:latin typeface="Arial"/>
                <a:cs typeface="Arial"/>
              </a:rPr>
              <a:t>Compétences</a:t>
            </a:r>
            <a:r>
              <a:rPr lang="fr" sz="1300" b="1" i="0" u="none" spc="45" baseline="0" dirty="0">
                <a:solidFill>
                  <a:srgbClr val="1D1D20"/>
                </a:solidFill>
                <a:latin typeface="Arial"/>
                <a:cs typeface="Arial"/>
              </a:rPr>
              <a:t> du cadre</a:t>
            </a:r>
            <a:r>
              <a:rPr lang="fr" sz="1300" b="1" i="0" u="none" spc="-10" baseline="0" dirty="0">
                <a:solidFill>
                  <a:srgbClr val="1D1D20"/>
                </a:solidFill>
                <a:latin typeface="Arial"/>
                <a:cs typeface="Arial"/>
              </a:rPr>
              <a:t> d'EntreComp</a:t>
            </a:r>
            <a:endParaRPr lang="fr" sz="1300" dirty="0">
              <a:latin typeface="Arial"/>
              <a:cs typeface="Arial"/>
            </a:endParaRPr>
          </a:p>
          <a:p>
            <a:pPr marL="363556" indent="-225435" rtl="0">
              <a:lnSpc>
                <a:spcPct val="150000"/>
              </a:lnSpc>
              <a:buFont typeface="Wingdings" pitchFamily="2" charset="2"/>
              <a:buChar char="v"/>
            </a:pPr>
            <a:r>
              <a:rPr lang="fr" sz="1300" b="0" i="0" u="none" baseline="0" dirty="0">
                <a:solidFill>
                  <a:srgbClr val="1D1D20"/>
                </a:solidFill>
                <a:latin typeface="Arial" panose="020B0604020202020204" pitchFamily="34" charset="0"/>
                <a:cs typeface="Arial" panose="020B0604020202020204" pitchFamily="34" charset="0"/>
              </a:rPr>
              <a:t>Planification et gestion</a:t>
            </a:r>
            <a:endParaRPr lang="fr" sz="1300" dirty="0">
              <a:solidFill>
                <a:srgbClr val="1D1D20"/>
              </a:solidFill>
              <a:latin typeface="Arial" panose="020B0604020202020204" pitchFamily="34" charset="0"/>
              <a:cs typeface="Arial" panose="020B0604020202020204" pitchFamily="34" charset="0"/>
            </a:endParaRPr>
          </a:p>
          <a:p>
            <a:pPr marL="363556" indent="-225435" rtl="0">
              <a:lnSpc>
                <a:spcPct val="150000"/>
              </a:lnSpc>
              <a:spcBef>
                <a:spcPts val="915"/>
              </a:spcBef>
              <a:buFont typeface="Wingdings" pitchFamily="2" charset="2"/>
              <a:buChar char="v"/>
            </a:pPr>
            <a:r>
              <a:rPr lang="fr" sz="1300" b="0" i="0" u="none" baseline="0" dirty="0">
                <a:solidFill>
                  <a:srgbClr val="1D1D20"/>
                </a:solidFill>
                <a:latin typeface="Arial" panose="020B0604020202020204" pitchFamily="34" charset="0"/>
                <a:cs typeface="Arial" panose="020B0604020202020204" pitchFamily="34" charset="0"/>
              </a:rPr>
              <a:t>Travailler avec d'autres personnes</a:t>
            </a:r>
            <a:endParaRPr lang="fr" sz="1300" dirty="0">
              <a:solidFill>
                <a:srgbClr val="1D1D20"/>
              </a:solidFill>
              <a:latin typeface="Arial" panose="020B0604020202020204" pitchFamily="34" charset="0"/>
              <a:cs typeface="Arial" panose="020B0604020202020204" pitchFamily="34" charset="0"/>
            </a:endParaRPr>
          </a:p>
          <a:p>
            <a:pPr marL="363556" indent="-225435" rtl="0">
              <a:lnSpc>
                <a:spcPct val="150000"/>
              </a:lnSpc>
              <a:spcBef>
                <a:spcPts val="915"/>
              </a:spcBef>
              <a:buFont typeface="Wingdings" pitchFamily="2" charset="2"/>
              <a:buChar char="v"/>
            </a:pPr>
            <a:r>
              <a:rPr lang="fr" sz="1300" b="0" i="0" u="none" baseline="0" dirty="0">
                <a:solidFill>
                  <a:srgbClr val="1D1D20"/>
                </a:solidFill>
                <a:latin typeface="Arial" panose="020B0604020202020204" pitchFamily="34" charset="0"/>
                <a:cs typeface="Arial" panose="020B0604020202020204" pitchFamily="34" charset="0"/>
              </a:rPr>
              <a:t>Mobiliser les autres</a:t>
            </a:r>
            <a:endParaRPr lang="fr" sz="1300" dirty="0">
              <a:solidFill>
                <a:srgbClr val="1D1D20"/>
              </a:solidFill>
              <a:latin typeface="Arial" panose="020B0604020202020204" pitchFamily="34" charset="0"/>
              <a:cs typeface="Arial" panose="020B0604020202020204" pitchFamily="34" charset="0"/>
            </a:endParaRPr>
          </a:p>
          <a:p>
            <a:pPr marL="418486" rtl="0">
              <a:spcBef>
                <a:spcPts val="915"/>
              </a:spcBef>
            </a:pPr>
            <a:endParaRPr lang="fr" sz="1950" baseline="2136" dirty="0">
              <a:latin typeface="Arial"/>
              <a:cs typeface="Arial"/>
            </a:endParaRPr>
          </a:p>
        </p:txBody>
      </p:sp>
      <p:sp>
        <p:nvSpPr>
          <p:cNvPr id="4" name="Rounded Rectangle 3">
            <a:extLst>
              <a:ext uri="{FF2B5EF4-FFF2-40B4-BE49-F238E27FC236}">
                <a16:creationId xmlns:a16="http://schemas.microsoft.com/office/drawing/2014/main" id="{D8079E2E-E00D-6268-86F2-F97E41E779D3}"/>
              </a:ext>
            </a:extLst>
          </p:cNvPr>
          <p:cNvSpPr/>
          <p:nvPr/>
        </p:nvSpPr>
        <p:spPr>
          <a:xfrm>
            <a:off x="254229" y="6998851"/>
            <a:ext cx="2520465" cy="2351093"/>
          </a:xfrm>
          <a:prstGeom prst="roundRect">
            <a:avLst/>
          </a:prstGeom>
          <a:noFill/>
          <a:ln w="28575">
            <a:solidFill>
              <a:srgbClr val="1AA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5" name="Rounded Rectangle 4">
            <a:extLst>
              <a:ext uri="{FF2B5EF4-FFF2-40B4-BE49-F238E27FC236}">
                <a16:creationId xmlns:a16="http://schemas.microsoft.com/office/drawing/2014/main" id="{E1DC0215-DBF1-7A32-E130-477243638206}"/>
              </a:ext>
            </a:extLst>
          </p:cNvPr>
          <p:cNvSpPr/>
          <p:nvPr/>
        </p:nvSpPr>
        <p:spPr>
          <a:xfrm>
            <a:off x="280995" y="5197806"/>
            <a:ext cx="6959584" cy="1648722"/>
          </a:xfrm>
          <a:prstGeom prst="roundRect">
            <a:avLst/>
          </a:prstGeom>
          <a:noFill/>
          <a:ln w="28575">
            <a:solidFill>
              <a:srgbClr val="1AAAA6"/>
            </a:solid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fr"/>
          </a:p>
        </p:txBody>
      </p:sp>
      <p:sp>
        <p:nvSpPr>
          <p:cNvPr id="14" name="Rounded Rectangle 13">
            <a:extLst>
              <a:ext uri="{FF2B5EF4-FFF2-40B4-BE49-F238E27FC236}">
                <a16:creationId xmlns:a16="http://schemas.microsoft.com/office/drawing/2014/main" id="{7F75DFF9-187B-AF47-AAD8-8951C9100F82}"/>
              </a:ext>
            </a:extLst>
          </p:cNvPr>
          <p:cNvSpPr/>
          <p:nvPr/>
        </p:nvSpPr>
        <p:spPr>
          <a:xfrm>
            <a:off x="2971800" y="6995491"/>
            <a:ext cx="4244958" cy="2316078"/>
          </a:xfrm>
          <a:prstGeom prst="roundRect">
            <a:avLst/>
          </a:prstGeom>
          <a:noFill/>
          <a:ln w="28575">
            <a:solidFill>
              <a:srgbClr val="1AA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13" name="Slide Number Placeholder 12">
            <a:extLst>
              <a:ext uri="{FF2B5EF4-FFF2-40B4-BE49-F238E27FC236}">
                <a16:creationId xmlns:a16="http://schemas.microsoft.com/office/drawing/2014/main" id="{61B4D353-FB54-2944-8714-FFB8DBA9A954}"/>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61</a:t>
            </a:fld>
            <a:endParaRPr lang="fr" spc="10"/>
          </a:p>
        </p:txBody>
      </p:sp>
      <p:pic>
        <p:nvPicPr>
          <p:cNvPr id="15" name="Picture 2" descr="European Youth Roots">
            <a:extLst>
              <a:ext uri="{FF2B5EF4-FFF2-40B4-BE49-F238E27FC236}">
                <a16:creationId xmlns:a16="http://schemas.microsoft.com/office/drawing/2014/main" id="{A5D78C05-DB3F-BE4C-A0EA-3950BC4825EB}"/>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447472" y="1059853"/>
            <a:ext cx="6863283" cy="7132722"/>
          </a:xfrm>
          <a:prstGeom prst="rect">
            <a:avLst/>
          </a:prstGeom>
        </p:spPr>
        <p:txBody>
          <a:bodyPr vert="horz" wrap="square" lIns="0" tIns="16510" rIns="0" bIns="0" rtlCol="0">
            <a:spAutoFit/>
          </a:bodyPr>
          <a:lstStyle/>
          <a:p>
            <a:pPr marL="11113" rtl="0">
              <a:spcBef>
                <a:spcPts val="130"/>
              </a:spcBef>
            </a:pPr>
            <a:r>
              <a:rPr lang="fr" sz="1400" b="1" i="0" u="none" spc="40" baseline="0" dirty="0">
                <a:solidFill>
                  <a:schemeClr val="accent6">
                    <a:lumMod val="75000"/>
                  </a:schemeClr>
                </a:solidFill>
                <a:latin typeface="Arial"/>
                <a:cs typeface="Arial"/>
              </a:rPr>
              <a:t>Instructions</a:t>
            </a:r>
          </a:p>
          <a:p>
            <a:pPr rtl="0">
              <a:lnSpc>
                <a:spcPct val="100000"/>
              </a:lnSpc>
            </a:pPr>
            <a:endParaRPr lang="fr" sz="1400" b="1" spc="40" dirty="0">
              <a:solidFill>
                <a:schemeClr val="accent6">
                  <a:lumMod val="75000"/>
                </a:schemeClr>
              </a:solidFill>
              <a:latin typeface="Arial"/>
              <a:cs typeface="Arial"/>
            </a:endParaRPr>
          </a:p>
          <a:p>
            <a:pPr marL="7938" algn="just" rtl="0">
              <a:spcBef>
                <a:spcPts val="1076"/>
              </a:spcBef>
            </a:pPr>
            <a:r>
              <a:rPr lang="fr" sz="1300" b="1" i="0" u="none" baseline="0" dirty="0">
                <a:solidFill>
                  <a:schemeClr val="tx1">
                    <a:lumMod val="50000"/>
                    <a:lumOff val="50000"/>
                  </a:schemeClr>
                </a:solidFill>
                <a:uFill>
                  <a:solidFill>
                    <a:srgbClr val="1D1D20"/>
                  </a:solidFill>
                </a:uFill>
                <a:latin typeface="Arial"/>
                <a:cs typeface="Arial"/>
              </a:rPr>
              <a:t>Avant le cours</a:t>
            </a:r>
            <a:endParaRPr lang="fr" sz="1300" b="1" dirty="0">
              <a:solidFill>
                <a:schemeClr val="tx1">
                  <a:lumMod val="50000"/>
                  <a:lumOff val="50000"/>
                </a:schemeClr>
              </a:solidFill>
              <a:latin typeface="Arial"/>
              <a:cs typeface="Arial"/>
            </a:endParaRPr>
          </a:p>
          <a:p>
            <a:pPr marL="180983" indent="-180983" algn="just" rtl="0">
              <a:spcBef>
                <a:spcPts val="539"/>
              </a:spcBef>
              <a:buFont typeface="Arial" panose="020B0604020202020204" pitchFamily="34" charset="0"/>
              <a:buChar char="•"/>
            </a:pPr>
            <a:r>
              <a:rPr lang="fr" sz="1300" b="0" i="0" u="none" baseline="0" dirty="0">
                <a:solidFill>
                  <a:srgbClr val="1D1D20"/>
                </a:solidFill>
                <a:latin typeface="Arial"/>
                <a:cs typeface="Arial"/>
              </a:rPr>
              <a:t>Préparez une liste de 12 objets à distribuer aux participants et identifiez les points clés de la recherche sur les limites planétaires</a:t>
            </a:r>
            <a:endParaRPr lang="fr" sz="1300" dirty="0">
              <a:latin typeface="Arial"/>
              <a:cs typeface="Arial"/>
            </a:endParaRPr>
          </a:p>
          <a:p>
            <a:pPr marL="180983" marR="18415" indent="-180983" algn="just" rtl="0">
              <a:lnSpc>
                <a:spcPct val="153800"/>
              </a:lnSpc>
              <a:spcBef>
                <a:spcPts val="5"/>
              </a:spcBef>
              <a:buFont typeface="Arial" panose="020B0604020202020204" pitchFamily="34" charset="0"/>
              <a:buChar char="•"/>
            </a:pPr>
            <a:r>
              <a:rPr lang="fr" sz="1300" b="0" i="0" u="none" baseline="0" dirty="0">
                <a:solidFill>
                  <a:srgbClr val="1D1D20"/>
                </a:solidFill>
                <a:latin typeface="Arial"/>
                <a:cs typeface="Arial"/>
              </a:rPr>
              <a:t>Demandez aux participants de regarder le documentaire intitulé « Notre planète a ses limites : L'alerte de la science » disponible sur Netflix</a:t>
            </a:r>
            <a:endParaRPr lang="fr" sz="1300" dirty="0">
              <a:latin typeface="Arial"/>
              <a:cs typeface="Arial"/>
            </a:endParaRPr>
          </a:p>
          <a:p>
            <a:pPr marL="7938" indent="4763" algn="just" rtl="0">
              <a:spcBef>
                <a:spcPts val="1076"/>
              </a:spcBef>
            </a:pPr>
            <a:br>
              <a:rPr lang="fr" sz="1300" dirty="0">
                <a:latin typeface="Arial" panose="020B0604020202020204" pitchFamily="34" charset="0"/>
                <a:cs typeface="Arial" panose="020B0604020202020204" pitchFamily="34" charset="0"/>
              </a:rPr>
            </a:br>
            <a:r>
              <a:rPr lang="fr" sz="1300" b="1" i="0" u="none" baseline="0" dirty="0">
                <a:solidFill>
                  <a:schemeClr val="tx1">
                    <a:lumMod val="50000"/>
                    <a:lumOff val="50000"/>
                  </a:schemeClr>
                </a:solidFill>
                <a:uFill>
                  <a:solidFill>
                    <a:srgbClr val="1D1D20"/>
                  </a:solidFill>
                </a:uFill>
                <a:latin typeface="Arial"/>
                <a:cs typeface="Arial"/>
              </a:rPr>
              <a:t>Pendant le cours</a:t>
            </a:r>
          </a:p>
          <a:p>
            <a:pPr marL="180983" marR="10796" indent="-171458" algn="just" rtl="0">
              <a:lnSpc>
                <a:spcPct val="153800"/>
              </a:lnSpc>
              <a:spcBef>
                <a:spcPts val="750"/>
              </a:spcBef>
              <a:buFont typeface="Arial" panose="020B0604020202020204" pitchFamily="34" charset="0"/>
              <a:buChar char="•"/>
            </a:pPr>
            <a:r>
              <a:rPr lang="fr" sz="1300" b="0" i="0" u="none" baseline="0" dirty="0">
                <a:solidFill>
                  <a:srgbClr val="1D1D20"/>
                </a:solidFill>
                <a:latin typeface="Arial"/>
                <a:cs typeface="Arial"/>
              </a:rPr>
              <a:t>Présentez brièvement aux participants le concept de limites planétaires et les idées clés de la recherche sur celles-ci</a:t>
            </a:r>
            <a:endParaRPr lang="fr" sz="1300" dirty="0">
              <a:latin typeface="Arial"/>
              <a:cs typeface="Arial"/>
            </a:endParaRPr>
          </a:p>
          <a:p>
            <a:pPr marL="180983" indent="-171458" algn="just" rtl="0">
              <a:spcBef>
                <a:spcPts val="840"/>
              </a:spcBef>
              <a:buFont typeface="Arial" panose="020B0604020202020204" pitchFamily="34" charset="0"/>
              <a:buChar char="•"/>
            </a:pPr>
            <a:r>
              <a:rPr lang="fr" sz="1300" b="0" i="0" u="none" baseline="0" dirty="0">
                <a:solidFill>
                  <a:srgbClr val="1D1D20"/>
                </a:solidFill>
                <a:latin typeface="Arial"/>
                <a:cs typeface="Arial"/>
              </a:rPr>
              <a:t>Présentez l'activité aux participants</a:t>
            </a:r>
            <a:endParaRPr lang="fr" sz="1300" dirty="0">
              <a:latin typeface="Arial"/>
              <a:cs typeface="Arial"/>
            </a:endParaRPr>
          </a:p>
          <a:p>
            <a:pPr marL="180983" marR="5081" indent="-171458" algn="just" rtl="0">
              <a:lnSpc>
                <a:spcPct val="153800"/>
              </a:lnSpc>
              <a:buFont typeface="Arial" panose="020B0604020202020204" pitchFamily="34" charset="0"/>
              <a:buChar char="•"/>
            </a:pPr>
            <a:r>
              <a:rPr lang="fr" sz="1300" b="0" i="0" u="none" baseline="0" dirty="0">
                <a:solidFill>
                  <a:srgbClr val="1D1D20"/>
                </a:solidFill>
                <a:latin typeface="Arial"/>
                <a:cs typeface="Arial"/>
              </a:rPr>
              <a:t>Présentez les 12 objets du bateau et demandez aux participants de les classer en fonction de leurs priorités et de leurs objectifs. Ils ont trois objectifs : SURVIVRE, ÊTRE SECOURU ou ARRIVER sur l'île. Les participants doivent également établir des priorités parmi les objectifs.</a:t>
            </a:r>
            <a:endParaRPr lang="fr" sz="1300" dirty="0">
              <a:latin typeface="Arial"/>
              <a:cs typeface="Arial"/>
            </a:endParaRPr>
          </a:p>
          <a:p>
            <a:pPr marL="180983" indent="-171458" algn="just" rtl="0">
              <a:spcBef>
                <a:spcPts val="840"/>
              </a:spcBef>
              <a:buFont typeface="Arial" panose="020B0604020202020204" pitchFamily="34" charset="0"/>
              <a:buChar char="•"/>
            </a:pPr>
            <a:r>
              <a:rPr lang="fr" sz="1250" b="0" i="0" u="none" baseline="0" dirty="0">
                <a:solidFill>
                  <a:srgbClr val="1D1D20"/>
                </a:solidFill>
                <a:latin typeface="Arial"/>
                <a:cs typeface="Arial"/>
              </a:rPr>
              <a:t>Individuellement</a:t>
            </a:r>
            <a:r>
              <a:rPr lang="fr" sz="1300" b="0" i="0" u="none" baseline="0" dirty="0">
                <a:solidFill>
                  <a:srgbClr val="1D1D20"/>
                </a:solidFill>
                <a:latin typeface="Arial"/>
                <a:cs typeface="Arial"/>
              </a:rPr>
              <a:t>, chaque participant classera les objets en fonction de ses priorités</a:t>
            </a:r>
            <a:endParaRPr lang="fr" sz="1300" dirty="0">
              <a:latin typeface="Arial"/>
              <a:cs typeface="Arial"/>
            </a:endParaRPr>
          </a:p>
          <a:p>
            <a:pPr marL="180983" marR="5715" indent="-171458" algn="just" rtl="0">
              <a:lnSpc>
                <a:spcPct val="153800"/>
              </a:lnSpc>
              <a:buFont typeface="Arial" panose="020B0604020202020204" pitchFamily="34" charset="0"/>
              <a:buChar char="•"/>
            </a:pPr>
            <a:r>
              <a:rPr lang="fr" sz="1250" b="0" i="0" u="none" baseline="0" dirty="0">
                <a:solidFill>
                  <a:srgbClr val="0D0F1A"/>
                </a:solidFill>
                <a:latin typeface="Arial"/>
                <a:cs typeface="Arial"/>
              </a:rPr>
              <a:t>En équipe, </a:t>
            </a:r>
            <a:r>
              <a:rPr lang="fr" sz="1300" b="0" i="0" u="none" baseline="0" dirty="0">
                <a:solidFill>
                  <a:srgbClr val="0D0F1A"/>
                </a:solidFill>
                <a:latin typeface="Arial"/>
                <a:cs typeface="Arial"/>
              </a:rPr>
              <a:t>et en utilisant un outil de représentation visuelle des plans, tel</a:t>
            </a:r>
            <a:r>
              <a:rPr lang="fr" sz="1300" b="0" i="0" u="none" baseline="0" dirty="0">
                <a:solidFill>
                  <a:schemeClr val="tx1"/>
                </a:solidFill>
                <a:latin typeface="Arial"/>
                <a:cs typeface="Arial"/>
              </a:rPr>
              <a:t> que</a:t>
            </a:r>
            <a:r>
              <a:rPr lang="fr" sz="1300" b="0" i="0" u="none" baseline="0" dirty="0">
                <a:solidFill>
                  <a:schemeClr val="tx1"/>
                </a:solidFill>
                <a:latin typeface="Arial"/>
                <a:cs typeface="Arial"/>
                <a:hlinkClick r:id="rId2">
                  <a:extLst>
                    <a:ext uri="{A12FA001-AC4F-418D-AE19-62706E023703}">
                      <ahyp:hlinkClr xmlns:ahyp="http://schemas.microsoft.com/office/drawing/2018/hyperlinkcolor" val="tx"/>
                    </a:ext>
                  </a:extLst>
                </a:hlinkClick>
              </a:rPr>
              <a:t> LucidChart</a:t>
            </a:r>
            <a:r>
              <a:rPr lang="fr" sz="1300" b="0" i="0" u="none" baseline="0" dirty="0">
                <a:solidFill>
                  <a:schemeClr val="tx1"/>
                </a:solidFill>
                <a:latin typeface="Arial"/>
                <a:cs typeface="Arial"/>
              </a:rPr>
              <a:t>, </a:t>
            </a:r>
            <a:r>
              <a:rPr lang="fr" sz="1300" b="0" i="0" u="none" baseline="0" dirty="0">
                <a:solidFill>
                  <a:schemeClr val="tx1"/>
                </a:solidFill>
                <a:latin typeface="Arial"/>
                <a:cs typeface="Arial"/>
                <a:hlinkClick r:id="rId3">
                  <a:extLst>
                    <a:ext uri="{A12FA001-AC4F-418D-AE19-62706E023703}">
                      <ahyp:hlinkClr xmlns:ahyp="http://schemas.microsoft.com/office/drawing/2018/hyperlinkcolor" val="tx"/>
                    </a:ext>
                  </a:extLst>
                </a:hlinkClick>
              </a:rPr>
              <a:t>Miro</a:t>
            </a:r>
            <a:r>
              <a:rPr lang="fr" sz="1300" b="0" i="0" u="none" baseline="0" dirty="0">
                <a:solidFill>
                  <a:schemeClr val="tx1"/>
                </a:solidFill>
                <a:latin typeface="Arial"/>
                <a:cs typeface="Arial"/>
              </a:rPr>
              <a:t> ou </a:t>
            </a:r>
            <a:r>
              <a:rPr lang="fr" sz="1300" b="0" i="0" u="none" baseline="0" dirty="0">
                <a:solidFill>
                  <a:schemeClr val="tx1"/>
                </a:solidFill>
                <a:latin typeface="Arial"/>
                <a:cs typeface="Arial"/>
                <a:hlinkClick r:id="rId4">
                  <a:extLst>
                    <a:ext uri="{A12FA001-AC4F-418D-AE19-62706E023703}">
                      <ahyp:hlinkClr xmlns:ahyp="http://schemas.microsoft.com/office/drawing/2018/hyperlinkcolor" val="tx"/>
                    </a:ext>
                  </a:extLst>
                </a:hlinkClick>
              </a:rPr>
              <a:t>Mural</a:t>
            </a:r>
            <a:r>
              <a:rPr lang="fr" sz="1300" b="0" i="0" u="none" baseline="0" dirty="0">
                <a:solidFill>
                  <a:schemeClr val="tx1"/>
                </a:solidFill>
                <a:latin typeface="Arial"/>
                <a:cs typeface="Arial"/>
              </a:rPr>
              <a:t>, les participants doivent choisir UNE SEULE liste de priorités. Ils</a:t>
            </a:r>
            <a:r>
              <a:rPr lang="fr" sz="1300" b="0" i="0" u="none" baseline="0" dirty="0">
                <a:solidFill>
                  <a:srgbClr val="1D1D20"/>
                </a:solidFill>
                <a:latin typeface="Arial"/>
                <a:cs typeface="Arial"/>
              </a:rPr>
              <a:t> peuvent utiliser les applications pour l'idéation et le brainstorming ainsi que pour la stratégie et la planification.</a:t>
            </a:r>
            <a:endParaRPr lang="fr" sz="1300" dirty="0">
              <a:latin typeface="Arial"/>
              <a:cs typeface="Arial"/>
            </a:endParaRPr>
          </a:p>
          <a:p>
            <a:pPr marL="180983" marR="447062" indent="-171458" algn="just" rtl="0">
              <a:lnSpc>
                <a:spcPct val="153800"/>
              </a:lnSpc>
              <a:buFont typeface="Arial" panose="020B0604020202020204" pitchFamily="34" charset="0"/>
              <a:buChar char="•"/>
            </a:pPr>
            <a:r>
              <a:rPr lang="fr" sz="1300" b="0" i="0" u="none" baseline="0" dirty="0">
                <a:solidFill>
                  <a:srgbClr val="0D0F1A"/>
                </a:solidFill>
                <a:latin typeface="Arial"/>
                <a:cs typeface="Arial"/>
              </a:rPr>
              <a:t>Une fois l'activité terminée, dites aux participants qu'en fonction des objectifs fixés, les objets importants étaient :</a:t>
            </a:r>
            <a:endParaRPr lang="fr" sz="1300" dirty="0">
              <a:latin typeface="Arial"/>
              <a:cs typeface="Arial"/>
            </a:endParaRPr>
          </a:p>
          <a:p>
            <a:pPr marL="714410" indent="-352443" algn="just" rtl="0">
              <a:spcBef>
                <a:spcPts val="765"/>
              </a:spcBef>
              <a:buFont typeface="Wingdings" pitchFamily="2" charset="2"/>
              <a:buChar char="q"/>
            </a:pPr>
            <a:r>
              <a:rPr lang="fr" sz="1200" b="0" i="0" u="none" baseline="0" dirty="0">
                <a:solidFill>
                  <a:srgbClr val="1D1D20"/>
                </a:solidFill>
                <a:latin typeface="Arial"/>
                <a:cs typeface="Arial"/>
              </a:rPr>
              <a:t> </a:t>
            </a:r>
            <a:r>
              <a:rPr lang="fr" sz="1950" b="0" i="0" u="none" baseline="2136" dirty="0">
                <a:solidFill>
                  <a:srgbClr val="1D1D20"/>
                </a:solidFill>
                <a:latin typeface="Arial"/>
                <a:cs typeface="Arial"/>
              </a:rPr>
              <a:t>De l'eau et une canne à pêche pour avoir de la nourriture</a:t>
            </a:r>
            <a:endParaRPr lang="fr" sz="1950" baseline="2136" dirty="0">
              <a:latin typeface="Arial"/>
              <a:cs typeface="Arial"/>
            </a:endParaRPr>
          </a:p>
          <a:p>
            <a:pPr marL="714410" indent="-352443" algn="just" rtl="0">
              <a:spcBef>
                <a:spcPts val="915"/>
              </a:spcBef>
              <a:buFont typeface="Wingdings" pitchFamily="2" charset="2"/>
              <a:buChar char="q"/>
            </a:pPr>
            <a:r>
              <a:rPr lang="fr" sz="1200" b="0" i="0" u="none" baseline="0" dirty="0">
                <a:solidFill>
                  <a:srgbClr val="1D1D20"/>
                </a:solidFill>
                <a:latin typeface="Arial"/>
                <a:cs typeface="Arial"/>
              </a:rPr>
              <a:t> </a:t>
            </a:r>
            <a:r>
              <a:rPr lang="fr" sz="1950" b="0" i="0" u="none" baseline="2136" dirty="0">
                <a:solidFill>
                  <a:srgbClr val="1D1D20"/>
                </a:solidFill>
                <a:latin typeface="Arial"/>
                <a:cs typeface="Arial"/>
              </a:rPr>
              <a:t>Un briquet et du charbon pour faire du feu</a:t>
            </a:r>
            <a:endParaRPr lang="fr" sz="1950" baseline="2136" dirty="0">
              <a:latin typeface="Arial"/>
              <a:cs typeface="Arial"/>
            </a:endParaRPr>
          </a:p>
          <a:p>
            <a:pPr marL="714410" indent="-352443" rtl="0">
              <a:spcBef>
                <a:spcPts val="915"/>
              </a:spcBef>
              <a:buFont typeface="Wingdings" pitchFamily="2" charset="2"/>
              <a:buChar char="q"/>
            </a:pPr>
            <a:r>
              <a:rPr lang="fr" sz="1200" b="0" i="0" u="none" baseline="0" dirty="0">
                <a:solidFill>
                  <a:srgbClr val="1D1D20"/>
                </a:solidFill>
                <a:latin typeface="Arial"/>
                <a:cs typeface="Arial"/>
              </a:rPr>
              <a:t> </a:t>
            </a:r>
            <a:r>
              <a:rPr lang="fr" sz="1950" b="0" i="0" u="none" baseline="2136" dirty="0">
                <a:solidFill>
                  <a:srgbClr val="1D1D20"/>
                </a:solidFill>
                <a:latin typeface="Arial"/>
                <a:cs typeface="Arial"/>
              </a:rPr>
              <a:t>Un parachute et un miroir pour faire des signaux pour être secouru</a:t>
            </a:r>
            <a:endParaRPr lang="fr" sz="1950" baseline="2136" dirty="0">
              <a:latin typeface="Arial"/>
              <a:cs typeface="Arial"/>
            </a:endParaRPr>
          </a:p>
        </p:txBody>
      </p:sp>
      <p:sp>
        <p:nvSpPr>
          <p:cNvPr id="4" name="Slide Number Placeholder 3">
            <a:extLst>
              <a:ext uri="{FF2B5EF4-FFF2-40B4-BE49-F238E27FC236}">
                <a16:creationId xmlns:a16="http://schemas.microsoft.com/office/drawing/2014/main" id="{E2F4D10C-7C59-1742-98AC-50754B48E9A9}"/>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62</a:t>
            </a:fld>
            <a:endParaRPr lang="fr" spc="10"/>
          </a:p>
        </p:txBody>
      </p:sp>
      <p:pic>
        <p:nvPicPr>
          <p:cNvPr id="5" name="Picture 2" descr="European Youth Roots">
            <a:extLst>
              <a:ext uri="{FF2B5EF4-FFF2-40B4-BE49-F238E27FC236}">
                <a16:creationId xmlns:a16="http://schemas.microsoft.com/office/drawing/2014/main" id="{885B5518-389B-5542-80F6-4821C33FB454}"/>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63551" y="678268"/>
            <a:ext cx="6774180" cy="897362"/>
          </a:xfrm>
          <a:prstGeom prst="rect">
            <a:avLst/>
          </a:prstGeom>
        </p:spPr>
        <p:txBody>
          <a:bodyPr vert="horz" wrap="square" lIns="0" tIns="12065" rIns="0" bIns="0" rtlCol="0">
            <a:spAutoFit/>
          </a:bodyPr>
          <a:lstStyle/>
          <a:p>
            <a:pPr marL="12700" marR="5081" rtl="0">
              <a:lnSpc>
                <a:spcPct val="153800"/>
              </a:lnSpc>
              <a:spcBef>
                <a:spcPts val="95"/>
              </a:spcBef>
            </a:pPr>
            <a:r>
              <a:rPr lang="fr" sz="1300" b="0" i="0" u="none" spc="-45" baseline="0">
                <a:solidFill>
                  <a:srgbClr val="1D1D20"/>
                </a:solidFill>
                <a:latin typeface="Arial"/>
                <a:cs typeface="Arial"/>
              </a:rPr>
              <a:t>Discutez</a:t>
            </a:r>
            <a:r>
              <a:rPr lang="fr" sz="1300" b="0" i="0" u="none" spc="50" baseline="0">
                <a:solidFill>
                  <a:srgbClr val="1D1D20"/>
                </a:solidFill>
                <a:latin typeface="Arial"/>
                <a:cs typeface="Arial"/>
              </a:rPr>
              <a:t> avec</a:t>
            </a:r>
            <a:r>
              <a:rPr lang="fr" sz="1300" b="0" i="0" u="none" baseline="0">
                <a:solidFill>
                  <a:srgbClr val="1D1D20"/>
                </a:solidFill>
                <a:latin typeface="Arial"/>
                <a:cs typeface="Arial"/>
              </a:rPr>
              <a:t> les participants</a:t>
            </a:r>
            <a:r>
              <a:rPr lang="fr" sz="1300" b="0" i="0" u="none" spc="-25" baseline="0">
                <a:solidFill>
                  <a:srgbClr val="1D1D20"/>
                </a:solidFill>
                <a:latin typeface="Arial"/>
                <a:cs typeface="Arial"/>
              </a:rPr>
              <a:t> des analogies</a:t>
            </a:r>
            <a:r>
              <a:rPr lang="fr" sz="1300" b="0" i="0" u="none" baseline="0">
                <a:solidFill>
                  <a:srgbClr val="1D1D20"/>
                </a:solidFill>
                <a:latin typeface="Arial"/>
                <a:cs typeface="Arial"/>
              </a:rPr>
              <a:t> qu'ils</a:t>
            </a:r>
            <a:r>
              <a:rPr lang="fr" sz="1300" b="0" i="0" u="none" spc="-35" baseline="0">
                <a:solidFill>
                  <a:srgbClr val="1D1D20"/>
                </a:solidFill>
                <a:latin typeface="Arial"/>
                <a:cs typeface="Arial"/>
              </a:rPr>
              <a:t> peuvent</a:t>
            </a:r>
            <a:r>
              <a:rPr lang="fr" sz="1300" b="0" i="0" u="none" spc="-29" baseline="0">
                <a:solidFill>
                  <a:srgbClr val="1D1D20"/>
                </a:solidFill>
                <a:latin typeface="Arial"/>
                <a:cs typeface="Arial"/>
              </a:rPr>
              <a:t> établir</a:t>
            </a:r>
            <a:r>
              <a:rPr lang="fr" sz="1300" b="0" i="0" u="none" spc="-10" baseline="0">
                <a:solidFill>
                  <a:srgbClr val="1D1D20"/>
                </a:solidFill>
                <a:latin typeface="Arial"/>
                <a:cs typeface="Arial"/>
              </a:rPr>
              <a:t> entre</a:t>
            </a:r>
            <a:r>
              <a:rPr lang="fr" sz="1300" b="0" i="0" u="none" baseline="0">
                <a:solidFill>
                  <a:srgbClr val="1D1D20"/>
                </a:solidFill>
                <a:latin typeface="Arial"/>
                <a:cs typeface="Arial"/>
              </a:rPr>
              <a:t> cette activité</a:t>
            </a:r>
            <a:r>
              <a:rPr lang="fr" sz="1300" b="0" i="0" u="none" spc="-25" baseline="0">
                <a:solidFill>
                  <a:srgbClr val="1D1D20"/>
                </a:solidFill>
                <a:latin typeface="Arial"/>
                <a:cs typeface="Arial"/>
              </a:rPr>
              <a:t> et</a:t>
            </a:r>
            <a:r>
              <a:rPr lang="fr" sz="1300" b="0" i="0" u="none" baseline="0">
                <a:solidFill>
                  <a:srgbClr val="1D1D20"/>
                </a:solidFill>
                <a:latin typeface="Arial"/>
                <a:cs typeface="Arial"/>
              </a:rPr>
              <a:t> le</a:t>
            </a:r>
            <a:r>
              <a:rPr lang="fr" sz="1300" b="0" i="0" u="none" spc="-25" baseline="0">
                <a:solidFill>
                  <a:srgbClr val="1D1D20"/>
                </a:solidFill>
                <a:latin typeface="Arial"/>
                <a:cs typeface="Arial"/>
              </a:rPr>
              <a:t> concept de</a:t>
            </a:r>
            <a:r>
              <a:rPr lang="fr" sz="1300" b="0" i="0" u="none" baseline="0">
                <a:solidFill>
                  <a:srgbClr val="1D1D20"/>
                </a:solidFill>
                <a:latin typeface="Arial"/>
                <a:cs typeface="Arial"/>
              </a:rPr>
              <a:t> limites </a:t>
            </a:r>
            <a:r>
              <a:rPr lang="fr" sz="1300" b="0" i="0" u="none" spc="-114" baseline="0">
                <a:solidFill>
                  <a:srgbClr val="1D1D20"/>
                </a:solidFill>
                <a:latin typeface="Arial"/>
                <a:cs typeface="Arial"/>
              </a:rPr>
              <a:t>planétaires.</a:t>
            </a:r>
            <a:r>
              <a:rPr lang="fr" sz="1300" b="0" i="0" u="none" spc="-105" baseline="0">
                <a:solidFill>
                  <a:srgbClr val="1D1D20"/>
                </a:solidFill>
                <a:latin typeface="Arial"/>
                <a:cs typeface="Arial"/>
              </a:rPr>
              <a:t> </a:t>
            </a:r>
            <a:r>
              <a:rPr lang="fr" sz="1300" b="0" i="0" u="none" spc="-10" baseline="0">
                <a:solidFill>
                  <a:srgbClr val="1D1D20"/>
                </a:solidFill>
                <a:latin typeface="Arial"/>
                <a:cs typeface="Arial"/>
              </a:rPr>
              <a:t>Comment</a:t>
            </a:r>
            <a:r>
              <a:rPr lang="fr" sz="1300" b="0" i="0" u="none" spc="-20" baseline="0">
                <a:solidFill>
                  <a:srgbClr val="1D1D20"/>
                </a:solidFill>
                <a:latin typeface="Arial"/>
                <a:cs typeface="Arial"/>
              </a:rPr>
              <a:t> dépassons</a:t>
            </a:r>
            <a:r>
              <a:rPr lang="fr" sz="1300" b="0" i="0" u="none" spc="-25" baseline="0">
                <a:solidFill>
                  <a:srgbClr val="1D1D20"/>
                </a:solidFill>
                <a:latin typeface="Arial"/>
                <a:cs typeface="Arial"/>
              </a:rPr>
              <a:t>-nous</a:t>
            </a:r>
            <a:r>
              <a:rPr lang="fr" sz="1300" b="0" i="0" u="none" spc="-50" baseline="0">
                <a:solidFill>
                  <a:srgbClr val="1D1D20"/>
                </a:solidFill>
                <a:latin typeface="Arial"/>
                <a:cs typeface="Arial"/>
              </a:rPr>
              <a:t> les </a:t>
            </a:r>
            <a:r>
              <a:rPr lang="fr" sz="1300" b="0" i="0" u="none" baseline="0">
                <a:solidFill>
                  <a:srgbClr val="1D1D20"/>
                </a:solidFill>
                <a:latin typeface="Arial"/>
                <a:cs typeface="Arial"/>
              </a:rPr>
              <a:t>limites</a:t>
            </a:r>
            <a:r>
              <a:rPr lang="fr" sz="1300" b="0" i="0" u="none" spc="-40" baseline="0">
                <a:solidFill>
                  <a:srgbClr val="1D1D20"/>
                </a:solidFill>
                <a:latin typeface="Arial"/>
                <a:cs typeface="Arial"/>
              </a:rPr>
              <a:t> planétaires ?</a:t>
            </a:r>
            <a:r>
              <a:rPr lang="fr" sz="1300" b="0" i="0" u="none" spc="-35" baseline="0">
                <a:solidFill>
                  <a:srgbClr val="1D1D20"/>
                </a:solidFill>
                <a:latin typeface="Arial"/>
                <a:cs typeface="Arial"/>
              </a:rPr>
              <a:t> </a:t>
            </a:r>
            <a:r>
              <a:rPr lang="fr" sz="1300" b="0" i="0" u="none" baseline="0">
                <a:solidFill>
                  <a:srgbClr val="1D1D20"/>
                </a:solidFill>
                <a:latin typeface="Arial"/>
                <a:cs typeface="Arial"/>
              </a:rPr>
              <a:t>Quelles priorités</a:t>
            </a:r>
            <a:r>
              <a:rPr lang="fr" sz="1300" b="0" i="0" u="none" spc="-56" baseline="0">
                <a:solidFill>
                  <a:srgbClr val="1D1D20"/>
                </a:solidFill>
                <a:latin typeface="Arial"/>
                <a:cs typeface="Arial"/>
              </a:rPr>
              <a:t> devons</a:t>
            </a:r>
            <a:r>
              <a:rPr lang="fr" sz="1300" b="0" i="0" u="none" spc="-25" baseline="0">
                <a:solidFill>
                  <a:srgbClr val="1D1D20"/>
                </a:solidFill>
                <a:latin typeface="Arial"/>
                <a:cs typeface="Arial"/>
              </a:rPr>
              <a:t>-nous</a:t>
            </a:r>
            <a:r>
              <a:rPr lang="fr" sz="1300" b="0" i="0" u="none" spc="-20" baseline="0">
                <a:solidFill>
                  <a:srgbClr val="1D1D20"/>
                </a:solidFill>
                <a:latin typeface="Arial"/>
                <a:cs typeface="Arial"/>
              </a:rPr>
              <a:t> établir</a:t>
            </a:r>
            <a:r>
              <a:rPr lang="fr" sz="1300" b="0" i="0" u="none" baseline="0">
                <a:solidFill>
                  <a:srgbClr val="1D1D20"/>
                </a:solidFill>
                <a:latin typeface="Arial"/>
                <a:cs typeface="Arial"/>
              </a:rPr>
              <a:t> ?</a:t>
            </a:r>
            <a:r>
              <a:rPr lang="fr" sz="1300" b="0" i="0" u="none" spc="-29" baseline="0">
                <a:solidFill>
                  <a:srgbClr val="1D1D20"/>
                </a:solidFill>
                <a:latin typeface="Arial"/>
                <a:cs typeface="Arial"/>
              </a:rPr>
              <a:t> </a:t>
            </a:r>
            <a:r>
              <a:rPr lang="fr" sz="1300" b="0" i="0" u="none" baseline="0">
                <a:solidFill>
                  <a:srgbClr val="1D1D20"/>
                </a:solidFill>
                <a:latin typeface="Arial"/>
                <a:cs typeface="Arial"/>
              </a:rPr>
              <a:t>Quel rôle</a:t>
            </a:r>
            <a:r>
              <a:rPr lang="fr" sz="1300" b="0" i="0" u="none" spc="-35" baseline="0">
                <a:solidFill>
                  <a:srgbClr val="1D1D20"/>
                </a:solidFill>
                <a:latin typeface="Arial"/>
                <a:cs typeface="Arial"/>
              </a:rPr>
              <a:t> les initiatives</a:t>
            </a:r>
            <a:r>
              <a:rPr lang="fr" sz="1300" b="0" i="0" u="none" spc="-10" baseline="0">
                <a:solidFill>
                  <a:srgbClr val="1D1D20"/>
                </a:solidFill>
                <a:latin typeface="Arial"/>
                <a:cs typeface="Arial"/>
              </a:rPr>
              <a:t> de</a:t>
            </a:r>
            <a:r>
              <a:rPr lang="fr" sz="1300" b="0" i="0" u="none" baseline="0">
                <a:solidFill>
                  <a:srgbClr val="1D1D20"/>
                </a:solidFill>
                <a:latin typeface="Arial"/>
                <a:cs typeface="Arial"/>
              </a:rPr>
              <a:t> tourisme durable peuvent-elles jouer</a:t>
            </a:r>
            <a:r>
              <a:rPr lang="fr" sz="1300" b="0" i="0" u="none" spc="56" baseline="0">
                <a:solidFill>
                  <a:srgbClr val="1D1D20"/>
                </a:solidFill>
                <a:latin typeface="Arial"/>
                <a:cs typeface="Arial"/>
              </a:rPr>
              <a:t> dans</a:t>
            </a:r>
            <a:r>
              <a:rPr lang="fr" sz="1300" b="0" i="0" u="none" baseline="0">
                <a:solidFill>
                  <a:srgbClr val="1D1D20"/>
                </a:solidFill>
                <a:latin typeface="Arial"/>
                <a:cs typeface="Arial"/>
              </a:rPr>
              <a:t> la résilience</a:t>
            </a:r>
            <a:r>
              <a:rPr lang="fr" sz="1300" b="0" i="0" u="none" spc="-25" baseline="0">
                <a:solidFill>
                  <a:srgbClr val="1D1D20"/>
                </a:solidFill>
                <a:latin typeface="Arial"/>
                <a:cs typeface="Arial"/>
              </a:rPr>
              <a:t> de notre</a:t>
            </a:r>
            <a:r>
              <a:rPr lang="fr" sz="1300" b="0" i="0" u="none" spc="-10" baseline="0">
                <a:solidFill>
                  <a:srgbClr val="1D1D20"/>
                </a:solidFill>
                <a:latin typeface="Arial"/>
                <a:cs typeface="Arial"/>
              </a:rPr>
              <a:t> planète ?</a:t>
            </a:r>
            <a:endParaRPr lang="fr" sz="1300" dirty="0">
              <a:latin typeface="Arial"/>
              <a:cs typeface="Arial"/>
            </a:endParaRPr>
          </a:p>
        </p:txBody>
      </p:sp>
      <p:pic>
        <p:nvPicPr>
          <p:cNvPr id="3" name="object 3"/>
          <p:cNvPicPr/>
          <p:nvPr/>
        </p:nvPicPr>
        <p:blipFill>
          <a:blip r:embed="rId2">
            <a:extLst>
              <a:ext uri="{28A0092B-C50C-407E-A947-70E740481C1C}">
                <a14:useLocalDpi xmlns:a14="http://schemas.microsoft.com/office/drawing/2010/main" val="0"/>
              </a:ext>
            </a:extLst>
          </a:blip>
          <a:srcRect/>
          <a:stretch/>
        </p:blipFill>
        <p:spPr>
          <a:xfrm>
            <a:off x="2700732" y="1952952"/>
            <a:ext cx="2324952" cy="2258004"/>
          </a:xfrm>
          <a:prstGeom prst="rect">
            <a:avLst/>
          </a:prstGeom>
        </p:spPr>
      </p:pic>
      <p:sp>
        <p:nvSpPr>
          <p:cNvPr id="10" name="object 10"/>
          <p:cNvSpPr txBox="1"/>
          <p:nvPr/>
        </p:nvSpPr>
        <p:spPr>
          <a:xfrm>
            <a:off x="463550" y="4229734"/>
            <a:ext cx="6580505" cy="3279231"/>
          </a:xfrm>
          <a:prstGeom prst="rect">
            <a:avLst/>
          </a:prstGeom>
        </p:spPr>
        <p:txBody>
          <a:bodyPr vert="horz" wrap="square" lIns="0" tIns="12700" rIns="0" bIns="0" rtlCol="0">
            <a:spAutoFit/>
          </a:bodyPr>
          <a:lstStyle/>
          <a:p>
            <a:pPr marL="78744" rtl="0">
              <a:spcBef>
                <a:spcPts val="100"/>
              </a:spcBef>
            </a:pPr>
            <a:r>
              <a:rPr lang="fr" sz="1051" b="0" i="0" u="none" baseline="0">
                <a:solidFill>
                  <a:srgbClr val="17A29A"/>
                </a:solidFill>
                <a:latin typeface="Microsoft Sans Serif"/>
                <a:cs typeface="Microsoft Sans Serif"/>
              </a:rPr>
              <a:t>Image 55. Cadre des limites planétaires (J. Lokrantz/Azote based on Steffen et al. 2015)</a:t>
            </a:r>
            <a:endParaRPr lang="fr" sz="1051" dirty="0">
              <a:latin typeface="Microsoft Sans Serif"/>
              <a:cs typeface="Microsoft Sans Serif"/>
            </a:endParaRPr>
          </a:p>
          <a:p>
            <a:pPr marL="78744" rtl="0">
              <a:spcBef>
                <a:spcPts val="5"/>
              </a:spcBef>
            </a:pPr>
            <a:endParaRPr lang="fr" sz="950" dirty="0">
              <a:latin typeface="Microsoft Sans Serif"/>
              <a:cs typeface="Microsoft Sans Serif"/>
            </a:endParaRPr>
          </a:p>
          <a:p>
            <a:pPr marL="9525" rtl="0">
              <a:spcBef>
                <a:spcPts val="5"/>
              </a:spcBef>
            </a:pPr>
            <a:r>
              <a:rPr lang="fr" sz="1400" b="1" i="0" u="none" baseline="0">
                <a:solidFill>
                  <a:schemeClr val="accent5">
                    <a:lumMod val="75000"/>
                  </a:schemeClr>
                </a:solidFill>
                <a:latin typeface="Arial"/>
                <a:cs typeface="Arial"/>
              </a:rPr>
              <a:t>Outil de validation</a:t>
            </a:r>
            <a:endParaRPr lang="fr" sz="1700" dirty="0">
              <a:solidFill>
                <a:schemeClr val="accent5">
                  <a:lumMod val="75000"/>
                </a:schemeClr>
              </a:solidFill>
              <a:latin typeface="Arial"/>
              <a:cs typeface="Arial"/>
            </a:endParaRPr>
          </a:p>
          <a:p>
            <a:pPr marL="21590" marR="5081" rtl="0">
              <a:lnSpc>
                <a:spcPct val="153800"/>
              </a:lnSpc>
            </a:pPr>
            <a:r>
              <a:rPr lang="fr" sz="1300" b="0" i="0" u="none" baseline="0">
                <a:solidFill>
                  <a:srgbClr val="1D1D20"/>
                </a:solidFill>
                <a:latin typeface="Arial"/>
                <a:cs typeface="Arial"/>
              </a:rPr>
              <a:t>A la fin de l'activité, les participants seront plus à même de :</a:t>
            </a:r>
            <a:endParaRPr lang="fr" sz="1300" dirty="0">
              <a:latin typeface="Arial"/>
              <a:cs typeface="Arial"/>
            </a:endParaRPr>
          </a:p>
          <a:p>
            <a:pPr marL="714410" indent="-309578" rtl="0">
              <a:spcBef>
                <a:spcPts val="840"/>
              </a:spcBef>
              <a:buFont typeface="Wingdings" pitchFamily="2" charset="2"/>
              <a:buChar char="v"/>
            </a:pPr>
            <a:r>
              <a:rPr lang="fr" sz="1300" b="0" i="0" u="none" baseline="0">
                <a:solidFill>
                  <a:srgbClr val="1D1D20"/>
                </a:solidFill>
                <a:latin typeface="Arial"/>
                <a:cs typeface="Arial"/>
              </a:rPr>
              <a:t>Définir les priorités et les plans d'action</a:t>
            </a:r>
            <a:endParaRPr lang="fr" sz="1300" dirty="0">
              <a:latin typeface="Arial"/>
              <a:cs typeface="Arial"/>
            </a:endParaRPr>
          </a:p>
          <a:p>
            <a:pPr marL="714410" indent="-309578" rtl="0">
              <a:spcBef>
                <a:spcPts val="840"/>
              </a:spcBef>
              <a:buFont typeface="Wingdings" pitchFamily="2" charset="2"/>
              <a:buChar char="v"/>
            </a:pPr>
            <a:r>
              <a:rPr lang="fr" sz="1300" b="0" i="0" u="none" baseline="0">
                <a:solidFill>
                  <a:srgbClr val="1D1D20"/>
                </a:solidFill>
                <a:latin typeface="Arial"/>
                <a:cs typeface="Arial"/>
              </a:rPr>
              <a:t>Travailler ensemble et coopérer avec les autres</a:t>
            </a:r>
            <a:endParaRPr lang="fr" sz="1300" dirty="0">
              <a:latin typeface="Arial"/>
              <a:cs typeface="Arial"/>
            </a:endParaRPr>
          </a:p>
          <a:p>
            <a:pPr marL="714410" marR="1344994" indent="-309578" rtl="0">
              <a:lnSpc>
                <a:spcPct val="153800"/>
              </a:lnSpc>
              <a:buFont typeface="Wingdings" pitchFamily="2" charset="2"/>
              <a:buChar char="v"/>
            </a:pPr>
            <a:r>
              <a:rPr lang="fr" sz="1300" b="0" i="0" u="none" baseline="0"/>
              <a:t>Résoudre les conflits et faire face à la concurrence de manière positive lorsque cela est nécessaire</a:t>
            </a:r>
            <a:endParaRPr lang="fr" sz="1300" dirty="0">
              <a:solidFill>
                <a:srgbClr val="1D1D20"/>
              </a:solidFill>
              <a:latin typeface="Arial"/>
              <a:cs typeface="Arial"/>
            </a:endParaRPr>
          </a:p>
          <a:p>
            <a:pPr marL="714410" marR="1344994" indent="-309578" rtl="0">
              <a:lnSpc>
                <a:spcPct val="153800"/>
              </a:lnSpc>
              <a:buFont typeface="Wingdings" pitchFamily="2" charset="2"/>
              <a:buChar char="v"/>
            </a:pPr>
            <a:r>
              <a:rPr lang="fr" sz="1300" b="0" i="0" u="none" baseline="0">
                <a:solidFill>
                  <a:srgbClr val="1D1D20"/>
                </a:solidFill>
                <a:latin typeface="Arial"/>
                <a:cs typeface="Arial"/>
              </a:rPr>
              <a:t> Inspirer et enthousiasmer les parties prenantes concernées</a:t>
            </a:r>
            <a:endParaRPr lang="fr" sz="1300" dirty="0">
              <a:latin typeface="Arial"/>
              <a:cs typeface="Arial"/>
            </a:endParaRPr>
          </a:p>
          <a:p>
            <a:pPr marL="714410" indent="-309578" rtl="0">
              <a:spcBef>
                <a:spcPts val="840"/>
              </a:spcBef>
              <a:buFont typeface="Wingdings" pitchFamily="2" charset="2"/>
              <a:buChar char="v"/>
            </a:pPr>
            <a:r>
              <a:rPr lang="fr" sz="1300" b="0" i="0" u="none" baseline="0">
                <a:solidFill>
                  <a:srgbClr val="1D1D20"/>
                </a:solidFill>
                <a:latin typeface="Arial"/>
                <a:cs typeface="Arial"/>
              </a:rPr>
              <a:t>Démontrer une communication</a:t>
            </a:r>
            <a:r>
              <a:rPr lang="fr" sz="1300" b="0" i="0" u="none" baseline="0">
                <a:solidFill>
                  <a:schemeClr val="tx1"/>
                </a:solidFill>
                <a:latin typeface="Arial"/>
                <a:cs typeface="Arial"/>
              </a:rPr>
              <a:t>, une persuasion, une négociation et un leadership efficaces</a:t>
            </a:r>
          </a:p>
          <a:p>
            <a:pPr marL="12700" marR="580417" rtl="0">
              <a:lnSpc>
                <a:spcPct val="153800"/>
              </a:lnSpc>
              <a:spcBef>
                <a:spcPts val="226"/>
              </a:spcBef>
            </a:pPr>
            <a:r>
              <a:rPr lang="fr" sz="1300" b="0" i="0" u="none" baseline="0">
                <a:solidFill>
                  <a:schemeClr val="tx1"/>
                </a:solidFill>
                <a:latin typeface="Arial"/>
                <a:cs typeface="Arial"/>
              </a:rPr>
              <a:t>Veuillez noter que les compétences ci-dessus sont tirées des tableaux descriptifs du cadre EntreComp. Les tableaux sont disponibles </a:t>
            </a:r>
            <a:r>
              <a:rPr lang="fr" sz="1300" b="0" i="0" u="none" baseline="0">
                <a:solidFill>
                  <a:schemeClr val="tx1"/>
                </a:solidFill>
                <a:latin typeface="Arial"/>
                <a:cs typeface="Arial"/>
                <a:hlinkClick r:id="rId3">
                  <a:extLst>
                    <a:ext uri="{A12FA001-AC4F-418D-AE19-62706E023703}">
                      <ahyp:hlinkClr xmlns:ahyp="http://schemas.microsoft.com/office/drawing/2018/hyperlinkcolor" val="tx"/>
                    </a:ext>
                  </a:extLst>
                </a:hlinkClick>
              </a:rPr>
              <a:t>ici</a:t>
            </a:r>
            <a:r>
              <a:rPr lang="fr" sz="1300" b="0" i="0" u="none" baseline="0">
                <a:solidFill>
                  <a:schemeClr val="tx1"/>
                </a:solidFill>
                <a:latin typeface="Arial"/>
                <a:cs typeface="Arial"/>
              </a:rPr>
              <a:t>.</a:t>
            </a:r>
          </a:p>
        </p:txBody>
      </p:sp>
      <p:sp>
        <p:nvSpPr>
          <p:cNvPr id="11" name="Slide Number Placeholder 3">
            <a:extLst>
              <a:ext uri="{FF2B5EF4-FFF2-40B4-BE49-F238E27FC236}">
                <a16:creationId xmlns:a16="http://schemas.microsoft.com/office/drawing/2014/main" id="{2AAA73BA-1F29-C448-9118-44A5CCB710E9}"/>
              </a:ext>
            </a:extLst>
          </p:cNvPr>
          <p:cNvSpPr>
            <a:spLocks noGrp="1"/>
          </p:cNvSpPr>
          <p:nvPr>
            <p:ph type="sldNum" sz="quarter" idx="7"/>
          </p:nvPr>
        </p:nvSpPr>
        <p:spPr>
          <a:xfrm>
            <a:off x="914402" y="9625401"/>
            <a:ext cx="257175" cy="207749"/>
          </a:xfrm>
        </p:spPr>
        <p:txBody>
          <a:bodyPr/>
          <a:lstStyle/>
          <a:p>
            <a:pPr marL="38100" algn="l" rtl="0">
              <a:spcBef>
                <a:spcPts val="110"/>
              </a:spcBef>
            </a:pPr>
            <a:fld id="{81D60167-4931-47E6-BA6A-407CBD079E47}" type="slidenum">
              <a:rPr spc="10"/>
              <a:pPr marL="38100">
                <a:spcBef>
                  <a:spcPts val="110"/>
                </a:spcBef>
              </a:pPr>
              <a:t>63</a:t>
            </a:fld>
            <a:endParaRPr lang="fr" spc="10"/>
          </a:p>
        </p:txBody>
      </p:sp>
      <p:pic>
        <p:nvPicPr>
          <p:cNvPr id="6" name="Picture 2" descr="European Youth Roots">
            <a:extLst>
              <a:ext uri="{FF2B5EF4-FFF2-40B4-BE49-F238E27FC236}">
                <a16:creationId xmlns:a16="http://schemas.microsoft.com/office/drawing/2014/main" id="{609223E0-A212-0943-8767-7D691C0332AA}"/>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457949" y="9486899"/>
            <a:ext cx="695325" cy="457199"/>
          </a:xfrm>
          <a:prstGeom prst="rect">
            <a:avLst/>
          </a:prstGeom>
        </p:spPr>
      </p:pic>
      <p:sp>
        <p:nvSpPr>
          <p:cNvPr id="6" name="object 6"/>
          <p:cNvSpPr txBox="1"/>
          <p:nvPr/>
        </p:nvSpPr>
        <p:spPr>
          <a:xfrm>
            <a:off x="3097427" y="6455773"/>
            <a:ext cx="4055847" cy="1478610"/>
          </a:xfrm>
          <a:prstGeom prst="rect">
            <a:avLst/>
          </a:prstGeom>
        </p:spPr>
        <p:txBody>
          <a:bodyPr vert="horz" wrap="square" lIns="0" tIns="13969" rIns="0" bIns="0" rtlCol="0">
            <a:spAutoFit/>
          </a:bodyPr>
          <a:lstStyle/>
          <a:p>
            <a:pPr rtl="0">
              <a:spcBef>
                <a:spcPts val="110"/>
              </a:spcBef>
            </a:pPr>
            <a:r>
              <a:rPr lang="fr" sz="1300" b="1" i="0" u="none" spc="45" baseline="0" dirty="0">
                <a:solidFill>
                  <a:srgbClr val="1D1D20"/>
                </a:solidFill>
                <a:latin typeface="Arial"/>
                <a:cs typeface="Arial"/>
              </a:rPr>
              <a:t>Préparation du </a:t>
            </a:r>
            <a:r>
              <a:rPr lang="fr" sz="1300" b="1" i="0" u="none" spc="-10" baseline="0" dirty="0">
                <a:solidFill>
                  <a:srgbClr val="1D1D20"/>
                </a:solidFill>
                <a:latin typeface="Arial"/>
                <a:cs typeface="Arial"/>
              </a:rPr>
              <a:t>matériel</a:t>
            </a:r>
            <a:endParaRPr lang="fr" sz="1300" b="1" dirty="0">
              <a:latin typeface="Arial"/>
              <a:cs typeface="Arial"/>
            </a:endParaRPr>
          </a:p>
          <a:p>
            <a:pPr rtl="0">
              <a:spcBef>
                <a:spcPts val="110"/>
              </a:spcBef>
            </a:pPr>
            <a:endParaRPr lang="fr" sz="1300" b="1" spc="-80" dirty="0">
              <a:solidFill>
                <a:schemeClr val="tx1"/>
              </a:solidFill>
              <a:latin typeface="Arial"/>
              <a:cs typeface="Arial"/>
            </a:endParaRPr>
          </a:p>
          <a:p>
            <a:pPr marL="285764" indent="-285764" rtl="0">
              <a:spcBef>
                <a:spcPts val="110"/>
              </a:spcBef>
              <a:buClr>
                <a:schemeClr val="tx1"/>
              </a:buClr>
              <a:buFont typeface="Arial" panose="020B0604020202020204" pitchFamily="34" charset="0"/>
              <a:buChar char="•"/>
            </a:pPr>
            <a:r>
              <a:rPr lang="fr" sz="1300" b="0" i="0" u="none" spc="-80" baseline="0" dirty="0">
                <a:solidFill>
                  <a:schemeClr val="tx1"/>
                </a:solidFill>
                <a:latin typeface="Arial"/>
                <a:cs typeface="Arial"/>
              </a:rPr>
              <a:t>Canva, </a:t>
            </a:r>
            <a:r>
              <a:rPr lang="fr" sz="1300" b="0" i="0" u="none" spc="-60" baseline="0" dirty="0">
                <a:solidFill>
                  <a:schemeClr val="tx1"/>
                </a:solidFill>
                <a:latin typeface="Arial"/>
                <a:cs typeface="Arial"/>
              </a:rPr>
              <a:t>Adobe</a:t>
            </a:r>
            <a:r>
              <a:rPr lang="fr" sz="1300" b="0" i="0" u="none" spc="-75" baseline="0" dirty="0">
                <a:solidFill>
                  <a:schemeClr val="tx1"/>
                </a:solidFill>
                <a:latin typeface="Arial"/>
                <a:cs typeface="Arial"/>
              </a:rPr>
              <a:t> </a:t>
            </a:r>
            <a:r>
              <a:rPr lang="fr" sz="1300" b="0" i="0" u="none" spc="-35" baseline="0" dirty="0">
                <a:solidFill>
                  <a:schemeClr val="tx1"/>
                </a:solidFill>
                <a:latin typeface="Arial"/>
                <a:cs typeface="Arial"/>
              </a:rPr>
              <a:t>Express</a:t>
            </a:r>
            <a:r>
              <a:rPr lang="fr" sz="1300" b="0" i="0" u="none" spc="-60" baseline="0" dirty="0">
                <a:solidFill>
                  <a:schemeClr val="tx1"/>
                </a:solidFill>
                <a:latin typeface="Arial"/>
                <a:cs typeface="Arial"/>
              </a:rPr>
              <a:t> </a:t>
            </a:r>
            <a:r>
              <a:rPr lang="fr" sz="1300" b="0" i="0" u="none" baseline="0" dirty="0">
                <a:solidFill>
                  <a:schemeClr val="tx1"/>
                </a:solidFill>
                <a:latin typeface="Arial"/>
                <a:cs typeface="Arial"/>
              </a:rPr>
              <a:t>ou</a:t>
            </a:r>
            <a:r>
              <a:rPr lang="fr" sz="1300" b="0" i="0" u="none" spc="-105" baseline="0" dirty="0">
                <a:solidFill>
                  <a:schemeClr val="tx1"/>
                </a:solidFill>
                <a:latin typeface="Arial"/>
                <a:cs typeface="Arial"/>
              </a:rPr>
              <a:t> </a:t>
            </a:r>
            <a:r>
              <a:rPr lang="fr" sz="1300" b="0" i="0" u="none" spc="-10" baseline="0" dirty="0">
                <a:solidFill>
                  <a:schemeClr val="tx1"/>
                </a:solidFill>
                <a:latin typeface="Arial"/>
                <a:cs typeface="Arial"/>
              </a:rPr>
              <a:t>MailChimp</a:t>
            </a:r>
            <a:endParaRPr lang="fr" sz="1300" spc="-10" dirty="0">
              <a:solidFill>
                <a:schemeClr val="tx1"/>
              </a:solidFill>
              <a:latin typeface="Arial"/>
              <a:cs typeface="Arial"/>
            </a:endParaRPr>
          </a:p>
          <a:p>
            <a:pPr marL="285764" indent="-285764" rtl="0">
              <a:spcBef>
                <a:spcPts val="110"/>
              </a:spcBef>
              <a:buClr>
                <a:schemeClr val="tx1"/>
              </a:buClr>
              <a:buFont typeface="Arial" panose="020B0604020202020204" pitchFamily="34" charset="0"/>
              <a:buChar char="•"/>
            </a:pPr>
            <a:endParaRPr lang="fr" sz="1300" spc="-10" dirty="0">
              <a:solidFill>
                <a:schemeClr val="tx1"/>
              </a:solidFill>
              <a:latin typeface="Arial"/>
              <a:cs typeface="Arial"/>
            </a:endParaRPr>
          </a:p>
          <a:p>
            <a:pPr marL="285764" indent="-285764" rtl="0">
              <a:spcBef>
                <a:spcPts val="110"/>
              </a:spcBef>
              <a:buClr>
                <a:schemeClr val="tx1"/>
              </a:buClr>
              <a:buFont typeface="Arial" panose="020B0604020202020204" pitchFamily="34" charset="0"/>
              <a:buChar char="•"/>
            </a:pPr>
            <a:r>
              <a:rPr lang="fr" sz="1300" b="0" i="0" u="none" spc="-10" baseline="0" dirty="0">
                <a:solidFill>
                  <a:schemeClr val="tx1"/>
                </a:solidFill>
                <a:latin typeface="Arial"/>
                <a:cs typeface="Arial"/>
                <a:hlinkClick r:id="rId3">
                  <a:extLst>
                    <a:ext uri="{A12FA001-AC4F-418D-AE19-62706E023703}">
                      <ahyp:hlinkClr xmlns:ahyp="http://schemas.microsoft.com/office/drawing/2018/hyperlinkcolor" val="tx"/>
                    </a:ext>
                  </a:extLst>
                </a:hlinkClick>
              </a:rPr>
              <a:t>Guide </a:t>
            </a:r>
            <a:r>
              <a:rPr lang="fr" sz="1300" b="0" i="0" u="none" spc="-105" baseline="0" dirty="0">
                <a:solidFill>
                  <a:schemeClr val="tx1"/>
                </a:solidFill>
                <a:latin typeface="Arial"/>
                <a:cs typeface="Arial"/>
                <a:hlinkClick r:id="rId3">
                  <a:extLst>
                    <a:ext uri="{A12FA001-AC4F-418D-AE19-62706E023703}">
                      <ahyp:hlinkClr xmlns:ahyp="http://schemas.microsoft.com/office/drawing/2018/hyperlinkcolor" val="tx"/>
                    </a:ext>
                  </a:extLst>
                </a:hlinkClick>
              </a:rPr>
              <a:t>pour les PME</a:t>
            </a:r>
            <a:r>
              <a:rPr lang="fr" sz="1300" b="0" i="0" u="none" spc="-50" baseline="0" dirty="0">
                <a:solidFill>
                  <a:schemeClr val="tx1"/>
                </a:solidFill>
                <a:latin typeface="Arial"/>
                <a:cs typeface="Arial"/>
                <a:hlinkClick r:id="rId3">
                  <a:extLst>
                    <a:ext uri="{A12FA001-AC4F-418D-AE19-62706E023703}">
                      <ahyp:hlinkClr xmlns:ahyp="http://schemas.microsoft.com/office/drawing/2018/hyperlinkcolor" val="tx"/>
                    </a:ext>
                  </a:extLst>
                </a:hlinkClick>
              </a:rPr>
              <a:t> du tourisme :</a:t>
            </a:r>
            <a:r>
              <a:rPr lang="fr" sz="1300" b="0" i="0" u="none" spc="-105" baseline="0" dirty="0">
                <a:solidFill>
                  <a:schemeClr val="tx1"/>
                </a:solidFill>
                <a:latin typeface="Arial"/>
                <a:cs typeface="Arial"/>
                <a:hlinkClick r:id="rId3">
                  <a:extLst>
                    <a:ext uri="{A12FA001-AC4F-418D-AE19-62706E023703}">
                      <ahyp:hlinkClr xmlns:ahyp="http://schemas.microsoft.com/office/drawing/2018/hyperlinkcolor" val="tx"/>
                    </a:ext>
                  </a:extLst>
                </a:hlinkClick>
              </a:rPr>
              <a:t> </a:t>
            </a:r>
            <a:r>
              <a:rPr lang="fr" sz="1300" b="0" i="0" u="none" spc="-10" baseline="0" dirty="0">
                <a:solidFill>
                  <a:schemeClr val="tx1"/>
                </a:solidFill>
                <a:latin typeface="Arial"/>
                <a:cs typeface="Arial"/>
                <a:hlinkClick r:id="rId3">
                  <a:extLst>
                    <a:ext uri="{A12FA001-AC4F-418D-AE19-62706E023703}">
                      <ahyp:hlinkClr xmlns:ahyp="http://schemas.microsoft.com/office/drawing/2018/hyperlinkcolor" val="tx"/>
                    </a:ext>
                  </a:extLst>
                </a:hlinkClick>
              </a:rPr>
              <a:t>Comment</a:t>
            </a:r>
            <a:r>
              <a:rPr lang="fr" sz="1300" b="0" i="0" u="none" baseline="0" dirty="0">
                <a:solidFill>
                  <a:schemeClr val="tx1"/>
                </a:solidFill>
                <a:latin typeface="Arial"/>
                <a:cs typeface="Arial"/>
                <a:hlinkClick r:id="rId3">
                  <a:extLst>
                    <a:ext uri="{A12FA001-AC4F-418D-AE19-62706E023703}">
                      <ahyp:hlinkClr xmlns:ahyp="http://schemas.microsoft.com/office/drawing/2018/hyperlinkcolor" val="tx"/>
                    </a:ext>
                  </a:extLst>
                </a:hlinkClick>
              </a:rPr>
              <a:t> mettre en œuvre</a:t>
            </a:r>
            <a:r>
              <a:rPr lang="fr" sz="1300" b="0" i="0" u="none" spc="-10" baseline="0" dirty="0">
                <a:solidFill>
                  <a:schemeClr val="tx1"/>
                </a:solidFill>
                <a:latin typeface="Arial"/>
                <a:cs typeface="Arial"/>
                <a:hlinkClick r:id="rId3">
                  <a:extLst>
                    <a:ext uri="{A12FA001-AC4F-418D-AE19-62706E023703}">
                      <ahyp:hlinkClr xmlns:ahyp="http://schemas.microsoft.com/office/drawing/2018/hyperlinkcolor" val="tx"/>
                    </a:ext>
                  </a:extLst>
                </a:hlinkClick>
              </a:rPr>
              <a:t> des approches</a:t>
            </a:r>
            <a:r>
              <a:rPr lang="fr" sz="1300" b="0" i="0" u="none" spc="-145" baseline="0" dirty="0">
                <a:solidFill>
                  <a:schemeClr val="tx1"/>
                </a:solidFill>
                <a:latin typeface="Arial"/>
                <a:cs typeface="Arial"/>
                <a:hlinkClick r:id="rId3">
                  <a:extLst>
                    <a:ext uri="{A12FA001-AC4F-418D-AE19-62706E023703}">
                      <ahyp:hlinkClr xmlns:ahyp="http://schemas.microsoft.com/office/drawing/2018/hyperlinkcolor" val="tx"/>
                    </a:ext>
                  </a:extLst>
                </a:hlinkClick>
              </a:rPr>
              <a:t> de conception</a:t>
            </a:r>
            <a:r>
              <a:rPr lang="fr" sz="1300" b="0" i="0" u="none" baseline="0" dirty="0">
                <a:solidFill>
                  <a:schemeClr val="tx1"/>
                </a:solidFill>
                <a:latin typeface="Arial"/>
                <a:cs typeface="Arial"/>
                <a:hlinkClick r:id="rId3">
                  <a:extLst>
                    <a:ext uri="{A12FA001-AC4F-418D-AE19-62706E023703}">
                      <ahyp:hlinkClr xmlns:ahyp="http://schemas.microsoft.com/office/drawing/2018/hyperlinkcolor" val="tx"/>
                    </a:ext>
                  </a:extLst>
                </a:hlinkClick>
              </a:rPr>
              <a:t> accessibles</a:t>
            </a:r>
            <a:r>
              <a:rPr lang="fr" sz="1300" b="0" i="0" u="none" spc="-35" baseline="0" dirty="0">
                <a:solidFill>
                  <a:schemeClr val="tx1"/>
                </a:solidFill>
                <a:latin typeface="Arial"/>
                <a:cs typeface="Arial"/>
                <a:hlinkClick r:id="rId3">
                  <a:extLst>
                    <a:ext uri="{A12FA001-AC4F-418D-AE19-62706E023703}">
                      <ahyp:hlinkClr xmlns:ahyp="http://schemas.microsoft.com/office/drawing/2018/hyperlinkcolor" val="tx"/>
                    </a:ext>
                  </a:extLst>
                </a:hlinkClick>
              </a:rPr>
              <a:t> et </a:t>
            </a:r>
            <a:r>
              <a:rPr lang="fr" sz="1300" b="0" i="0" u="none" spc="-10" baseline="0" dirty="0">
                <a:solidFill>
                  <a:schemeClr val="tx1"/>
                </a:solidFill>
                <a:latin typeface="Arial"/>
                <a:cs typeface="Arial"/>
                <a:hlinkClick r:id="rId3">
                  <a:extLst>
                    <a:ext uri="{A12FA001-AC4F-418D-AE19-62706E023703}">
                      <ahyp:hlinkClr xmlns:ahyp="http://schemas.microsoft.com/office/drawing/2018/hyperlinkcolor" val="tx"/>
                    </a:ext>
                  </a:extLst>
                </a:hlinkClick>
              </a:rPr>
              <a:t>inclusives</a:t>
            </a:r>
            <a:endParaRPr lang="fr" sz="1300" spc="-10" dirty="0">
              <a:solidFill>
                <a:schemeClr val="tx1"/>
              </a:solidFill>
              <a:latin typeface="Arial"/>
              <a:cs typeface="Arial"/>
            </a:endParaRPr>
          </a:p>
          <a:p>
            <a:pPr rtl="0">
              <a:spcBef>
                <a:spcPts val="110"/>
              </a:spcBef>
            </a:pPr>
            <a:endParaRPr lang="fr" sz="1300" dirty="0">
              <a:latin typeface="Arial"/>
              <a:cs typeface="Arial"/>
            </a:endParaRPr>
          </a:p>
        </p:txBody>
      </p:sp>
      <p:sp>
        <p:nvSpPr>
          <p:cNvPr id="7" name="object 7"/>
          <p:cNvSpPr txBox="1">
            <a:spLocks noGrp="1"/>
          </p:cNvSpPr>
          <p:nvPr>
            <p:ph type="title"/>
          </p:nvPr>
        </p:nvSpPr>
        <p:spPr>
          <a:xfrm>
            <a:off x="308613" y="566219"/>
            <a:ext cx="6940550" cy="714939"/>
          </a:xfrm>
          <a:prstGeom prst="rect">
            <a:avLst/>
          </a:prstGeom>
        </p:spPr>
        <p:txBody>
          <a:bodyPr vert="horz" wrap="square" lIns="0" tIns="365125" rIns="0" bIns="0" rtlCol="0" anchor="t">
            <a:spAutoFit/>
          </a:bodyPr>
          <a:lstStyle/>
          <a:p>
            <a:pPr marL="60329" algn="l" rtl="0">
              <a:spcBef>
                <a:spcPts val="100"/>
              </a:spcBef>
            </a:pPr>
            <a:r>
              <a:rPr lang="fr" sz="2250" b="0" i="0" u="none" spc="-35" baseline="0"/>
              <a:t>Sensibilisation</a:t>
            </a:r>
            <a:r>
              <a:rPr lang="fr" sz="2250" b="0" i="0" u="none" spc="-70" baseline="0"/>
              <a:t> </a:t>
            </a:r>
            <a:r>
              <a:rPr lang="fr" sz="2250" b="0" i="0" u="none" spc="-10" baseline="0"/>
              <a:t>Bulletins d'informations</a:t>
            </a:r>
            <a:endParaRPr lang="fr" sz="2250"/>
          </a:p>
        </p:txBody>
      </p:sp>
      <p:sp>
        <p:nvSpPr>
          <p:cNvPr id="8" name="object 8"/>
          <p:cNvSpPr txBox="1"/>
          <p:nvPr/>
        </p:nvSpPr>
        <p:spPr>
          <a:xfrm>
            <a:off x="336553" y="1355343"/>
            <a:ext cx="6884670" cy="2793778"/>
          </a:xfrm>
          <a:prstGeom prst="rect">
            <a:avLst/>
          </a:prstGeom>
        </p:spPr>
        <p:txBody>
          <a:bodyPr vert="horz" wrap="square" lIns="0" tIns="12065" rIns="0" bIns="0" rtlCol="0">
            <a:spAutoFit/>
          </a:bodyPr>
          <a:lstStyle/>
          <a:p>
            <a:pPr marL="12700" marR="5081" rtl="0">
              <a:lnSpc>
                <a:spcPct val="150000"/>
              </a:lnSpc>
              <a:spcBef>
                <a:spcPts val="95"/>
              </a:spcBef>
            </a:pPr>
            <a:r>
              <a:rPr lang="fr" sz="1300" b="0" i="0" u="none" spc="-65" baseline="0" dirty="0">
                <a:solidFill>
                  <a:schemeClr val="tx1"/>
                </a:solidFill>
                <a:latin typeface="Arial"/>
                <a:cs typeface="Arial"/>
              </a:rPr>
              <a:t>Utilisez</a:t>
            </a:r>
            <a:r>
              <a:rPr lang="fr" sz="1300" b="0" i="0" u="none" spc="-80" baseline="0" dirty="0">
                <a:solidFill>
                  <a:schemeClr val="tx1"/>
                </a:solidFill>
                <a:latin typeface="Arial"/>
                <a:cs typeface="Arial"/>
                <a:hlinkClick r:id="rId4">
                  <a:extLst>
                    <a:ext uri="{A12FA001-AC4F-418D-AE19-62706E023703}">
                      <ahyp:hlinkClr xmlns:ahyp="http://schemas.microsoft.com/office/drawing/2018/hyperlinkcolor" val="tx"/>
                    </a:ext>
                  </a:extLst>
                </a:hlinkClick>
              </a:rPr>
              <a:t> Canva</a:t>
            </a:r>
            <a:r>
              <a:rPr lang="fr" sz="1300" b="0" i="0" u="none" spc="-25" baseline="0" dirty="0">
                <a:solidFill>
                  <a:schemeClr val="tx1"/>
                </a:solidFill>
                <a:latin typeface="Arial"/>
                <a:cs typeface="Arial"/>
              </a:rPr>
              <a:t> et</a:t>
            </a:r>
            <a:r>
              <a:rPr lang="fr" sz="1300" b="0" i="0" u="none" spc="-10" baseline="0" dirty="0">
                <a:solidFill>
                  <a:schemeClr val="tx1"/>
                </a:solidFill>
                <a:latin typeface="Arial"/>
                <a:cs typeface="Arial"/>
                <a:hlinkClick r:id="rId5">
                  <a:extLst>
                    <a:ext uri="{A12FA001-AC4F-418D-AE19-62706E023703}">
                      <ahyp:hlinkClr xmlns:ahyp="http://schemas.microsoft.com/office/drawing/2018/hyperlinkcolor" val="tx"/>
                    </a:ext>
                  </a:extLst>
                </a:hlinkClick>
              </a:rPr>
              <a:t> MailChimp</a:t>
            </a:r>
            <a:r>
              <a:rPr lang="fr" sz="1300" b="0" i="0" u="none" baseline="0" dirty="0">
                <a:solidFill>
                  <a:schemeClr val="tx1"/>
                </a:solidFill>
                <a:latin typeface="Arial"/>
                <a:cs typeface="Arial"/>
              </a:rPr>
              <a:t> pour</a:t>
            </a:r>
            <a:r>
              <a:rPr lang="fr" sz="1300" b="0" i="0" u="none" spc="-20" baseline="0" dirty="0">
                <a:solidFill>
                  <a:schemeClr val="tx1"/>
                </a:solidFill>
                <a:latin typeface="Arial"/>
                <a:cs typeface="Arial"/>
              </a:rPr>
              <a:t> créer</a:t>
            </a:r>
            <a:r>
              <a:rPr lang="fr" sz="1300" b="0" i="0" u="none" spc="-80" baseline="0" dirty="0">
                <a:solidFill>
                  <a:schemeClr val="tx1"/>
                </a:solidFill>
                <a:latin typeface="Arial"/>
                <a:cs typeface="Arial"/>
              </a:rPr>
              <a:t> une</a:t>
            </a:r>
            <a:r>
              <a:rPr lang="fr" sz="1300" b="0" i="0" u="none" baseline="0" dirty="0">
                <a:solidFill>
                  <a:schemeClr val="tx1"/>
                </a:solidFill>
                <a:latin typeface="Arial"/>
                <a:cs typeface="Arial"/>
              </a:rPr>
              <a:t> newsletter promotionnelle afin</a:t>
            </a:r>
            <a:r>
              <a:rPr lang="fr" sz="1300" b="0" i="0" u="none" spc="-25" baseline="0" dirty="0">
                <a:solidFill>
                  <a:schemeClr val="tx1"/>
                </a:solidFill>
                <a:latin typeface="Arial"/>
                <a:cs typeface="Arial"/>
              </a:rPr>
              <a:t> de</a:t>
            </a:r>
            <a:r>
              <a:rPr lang="fr" sz="1300" b="0" i="0" u="none" spc="-29" baseline="0" dirty="0">
                <a:solidFill>
                  <a:schemeClr val="tx1"/>
                </a:solidFill>
                <a:latin typeface="Arial"/>
                <a:cs typeface="Arial"/>
              </a:rPr>
              <a:t> sensibiliser</a:t>
            </a:r>
            <a:r>
              <a:rPr lang="fr" sz="1300" b="0" i="0" u="none" spc="-10" baseline="0" dirty="0">
                <a:solidFill>
                  <a:schemeClr val="tx1"/>
                </a:solidFill>
                <a:latin typeface="Arial"/>
                <a:cs typeface="Arial"/>
              </a:rPr>
              <a:t> à</a:t>
            </a:r>
            <a:r>
              <a:rPr lang="fr" sz="1300" b="0" i="0" u="none" baseline="0" dirty="0">
                <a:solidFill>
                  <a:schemeClr val="tx1"/>
                </a:solidFill>
                <a:latin typeface="Arial"/>
                <a:cs typeface="Arial"/>
              </a:rPr>
              <a:t> la</a:t>
            </a:r>
            <a:r>
              <a:rPr lang="fr" sz="1300" b="0" i="0" u="none" spc="-35" baseline="0" dirty="0">
                <a:solidFill>
                  <a:schemeClr val="tx1"/>
                </a:solidFill>
                <a:latin typeface="Arial"/>
                <a:cs typeface="Arial"/>
              </a:rPr>
              <a:t> nécessité</a:t>
            </a:r>
            <a:r>
              <a:rPr lang="fr" sz="1300" b="0" i="0" u="none" spc="-25" baseline="0" dirty="0">
                <a:solidFill>
                  <a:schemeClr val="tx1"/>
                </a:solidFill>
                <a:latin typeface="Arial"/>
                <a:cs typeface="Arial"/>
              </a:rPr>
              <a:t> d'une</a:t>
            </a:r>
            <a:r>
              <a:rPr lang="fr" sz="1300" b="0" i="0" u="none" spc="45" baseline="0" dirty="0">
                <a:solidFill>
                  <a:schemeClr val="tx1"/>
                </a:solidFill>
                <a:latin typeface="Arial"/>
                <a:cs typeface="Arial"/>
              </a:rPr>
              <a:t> plus grande</a:t>
            </a:r>
            <a:r>
              <a:rPr lang="fr" sz="1300" b="0" i="0" u="none" baseline="0" dirty="0">
                <a:solidFill>
                  <a:schemeClr val="tx1"/>
                </a:solidFill>
                <a:latin typeface="Arial"/>
                <a:cs typeface="Arial"/>
              </a:rPr>
              <a:t> inclusion</a:t>
            </a:r>
            <a:r>
              <a:rPr lang="fr" sz="1300" b="0" i="0" u="none" spc="56" baseline="0" dirty="0">
                <a:solidFill>
                  <a:schemeClr val="tx1"/>
                </a:solidFill>
                <a:latin typeface="Arial"/>
                <a:cs typeface="Arial"/>
              </a:rPr>
              <a:t> dans</a:t>
            </a:r>
            <a:r>
              <a:rPr lang="fr" sz="1300" b="0" i="0" u="none" baseline="0" dirty="0">
                <a:solidFill>
                  <a:schemeClr val="tx1"/>
                </a:solidFill>
                <a:latin typeface="Arial"/>
                <a:cs typeface="Arial"/>
              </a:rPr>
              <a:t> le secteur</a:t>
            </a:r>
            <a:r>
              <a:rPr lang="fr" sz="1300" b="0" i="0" u="none" spc="-10" baseline="0" dirty="0">
                <a:solidFill>
                  <a:schemeClr val="tx1"/>
                </a:solidFill>
                <a:latin typeface="Arial"/>
                <a:cs typeface="Arial"/>
              </a:rPr>
              <a:t> du tourisme.</a:t>
            </a:r>
            <a:endParaRPr lang="fr" sz="1300" dirty="0">
              <a:solidFill>
                <a:schemeClr val="tx1"/>
              </a:solidFill>
              <a:latin typeface="Arial"/>
              <a:cs typeface="Arial"/>
            </a:endParaRPr>
          </a:p>
          <a:p>
            <a:pPr rtl="0">
              <a:lnSpc>
                <a:spcPct val="150000"/>
              </a:lnSpc>
            </a:pPr>
            <a:endParaRPr sz="1600" dirty="0">
              <a:latin typeface="Arial"/>
              <a:cs typeface="Arial"/>
            </a:endParaRPr>
          </a:p>
          <a:p>
            <a:pPr marL="21590" rtl="0">
              <a:lnSpc>
                <a:spcPct val="150000"/>
              </a:lnSpc>
            </a:pPr>
            <a:r>
              <a:rPr lang="fr-FR" sz="1400" b="1" i="0" u="none" baseline="0" dirty="0">
                <a:solidFill>
                  <a:schemeClr val="accent4">
                    <a:lumMod val="75000"/>
                  </a:schemeClr>
                </a:solidFill>
                <a:latin typeface="Arial" panose="020B0604020202020204" pitchFamily="34" charset="0"/>
                <a:cs typeface="Arial" panose="020B0604020202020204" pitchFamily="34" charset="0"/>
              </a:rPr>
              <a:t>Objectifs d'apprentissage</a:t>
            </a:r>
            <a:endParaRPr lang="fr" sz="1400" b="1" dirty="0">
              <a:solidFill>
                <a:schemeClr val="accent4">
                  <a:lumMod val="75000"/>
                </a:schemeClr>
              </a:solidFill>
              <a:latin typeface="Arial" panose="020B0604020202020204" pitchFamily="34" charset="0"/>
              <a:cs typeface="Arial" panose="020B0604020202020204" pitchFamily="34" charset="0"/>
            </a:endParaRPr>
          </a:p>
          <a:p>
            <a:pPr marL="21590" marR="31752" rtl="0">
              <a:lnSpc>
                <a:spcPct val="150000"/>
              </a:lnSpc>
              <a:spcBef>
                <a:spcPts val="210"/>
              </a:spcBef>
              <a:buAutoNum type="arabicPeriod"/>
              <a:tabLst>
                <a:tab pos="149232" algn="l"/>
              </a:tabLst>
            </a:pPr>
            <a:r>
              <a:rPr lang="fr" sz="1300" b="0" i="0" u="none" spc="-50" baseline="0" dirty="0">
                <a:solidFill>
                  <a:srgbClr val="1D1D20"/>
                </a:solidFill>
                <a:latin typeface="Arial"/>
                <a:cs typeface="Arial"/>
              </a:rPr>
              <a:t>Sensibiliser</a:t>
            </a:r>
            <a:r>
              <a:rPr lang="fr" sz="1300" b="0" i="0" u="none" spc="-29" baseline="0" dirty="0">
                <a:solidFill>
                  <a:srgbClr val="1D1D20"/>
                </a:solidFill>
                <a:latin typeface="Arial"/>
                <a:cs typeface="Arial"/>
              </a:rPr>
              <a:t> les </a:t>
            </a:r>
            <a:r>
              <a:rPr lang="fr" sz="1300" b="0" i="0" u="none" spc="-20" baseline="0" dirty="0">
                <a:solidFill>
                  <a:srgbClr val="1D1D20"/>
                </a:solidFill>
                <a:latin typeface="Arial"/>
                <a:cs typeface="Arial"/>
              </a:rPr>
              <a:t>participants</a:t>
            </a:r>
            <a:r>
              <a:rPr lang="fr" sz="1300" b="0" i="0" u="none" baseline="0" dirty="0">
                <a:solidFill>
                  <a:srgbClr val="1D1D20"/>
                </a:solidFill>
                <a:latin typeface="Arial"/>
                <a:cs typeface="Arial"/>
              </a:rPr>
              <a:t> à</a:t>
            </a:r>
            <a:r>
              <a:rPr lang="fr" sz="1300" b="0" i="0" u="none" spc="-20" baseline="0" dirty="0">
                <a:solidFill>
                  <a:srgbClr val="1D1D20"/>
                </a:solidFill>
                <a:latin typeface="Arial"/>
                <a:cs typeface="Arial"/>
              </a:rPr>
              <a:t> l'</a:t>
            </a:r>
            <a:r>
              <a:rPr lang="fr" sz="1300" b="0" i="0" u="none" baseline="0" dirty="0">
                <a:solidFill>
                  <a:srgbClr val="1D1D20"/>
                </a:solidFill>
                <a:latin typeface="Arial"/>
                <a:cs typeface="Arial"/>
              </a:rPr>
              <a:t>importance de l'inclusion</a:t>
            </a:r>
            <a:r>
              <a:rPr lang="fr" sz="1300" b="0" i="0" u="none" spc="56" baseline="0" dirty="0">
                <a:solidFill>
                  <a:srgbClr val="1D1D20"/>
                </a:solidFill>
                <a:latin typeface="Arial"/>
                <a:cs typeface="Arial"/>
              </a:rPr>
              <a:t> dans</a:t>
            </a:r>
            <a:r>
              <a:rPr lang="fr" sz="1300" b="0" i="0" u="none" baseline="0" dirty="0">
                <a:solidFill>
                  <a:srgbClr val="1D1D20"/>
                </a:solidFill>
                <a:latin typeface="Arial"/>
                <a:cs typeface="Arial"/>
              </a:rPr>
              <a:t> le</a:t>
            </a:r>
            <a:r>
              <a:rPr lang="fr" sz="1300" b="0" i="0" u="none" spc="-10" baseline="0" dirty="0">
                <a:solidFill>
                  <a:srgbClr val="1D1D20"/>
                </a:solidFill>
                <a:latin typeface="Arial"/>
                <a:cs typeface="Arial"/>
              </a:rPr>
              <a:t> secteur du tourisme</a:t>
            </a:r>
            <a:endParaRPr lang="fr" sz="1300" dirty="0">
              <a:latin typeface="Arial"/>
              <a:cs typeface="Arial"/>
            </a:endParaRPr>
          </a:p>
          <a:p>
            <a:pPr marL="21590" marR="33022" rtl="0">
              <a:lnSpc>
                <a:spcPct val="150000"/>
              </a:lnSpc>
              <a:buAutoNum type="arabicPeriod"/>
              <a:tabLst>
                <a:tab pos="201305" algn="l"/>
              </a:tabLst>
            </a:pPr>
            <a:r>
              <a:rPr lang="fr" sz="1300" b="0" i="0" u="none" spc="-29" baseline="0" dirty="0">
                <a:solidFill>
                  <a:srgbClr val="1D1D20"/>
                </a:solidFill>
                <a:latin typeface="Arial"/>
                <a:cs typeface="Arial"/>
              </a:rPr>
              <a:t>Encourager</a:t>
            </a:r>
            <a:r>
              <a:rPr lang="fr" sz="1300" b="0" i="0" u="none" baseline="0" dirty="0">
                <a:solidFill>
                  <a:srgbClr val="1D1D20"/>
                </a:solidFill>
                <a:latin typeface="Arial"/>
                <a:cs typeface="Arial"/>
              </a:rPr>
              <a:t> les participants à assumer des rôles de leadership</a:t>
            </a:r>
            <a:r>
              <a:rPr lang="fr" sz="1300" b="0" i="0" u="none" spc="56" baseline="0" dirty="0">
                <a:solidFill>
                  <a:srgbClr val="1D1D20"/>
                </a:solidFill>
                <a:latin typeface="Arial"/>
                <a:cs typeface="Arial"/>
              </a:rPr>
              <a:t> en</a:t>
            </a:r>
            <a:r>
              <a:rPr lang="fr" sz="1300" b="0" i="0" u="none" baseline="0" dirty="0">
                <a:solidFill>
                  <a:srgbClr val="1D1D20"/>
                </a:solidFill>
                <a:latin typeface="Arial"/>
                <a:cs typeface="Arial"/>
              </a:rPr>
              <a:t> inspirant d'autres personnes à s'impliquer</a:t>
            </a:r>
            <a:r>
              <a:rPr lang="fr" sz="1300" b="0" i="0" u="none" spc="29" baseline="0" dirty="0">
                <a:solidFill>
                  <a:srgbClr val="1D1D20"/>
                </a:solidFill>
                <a:latin typeface="Arial"/>
                <a:cs typeface="Arial"/>
              </a:rPr>
              <a:t> dans</a:t>
            </a:r>
            <a:r>
              <a:rPr lang="fr" sz="1300" b="0" i="0" u="none" baseline="0" dirty="0">
                <a:solidFill>
                  <a:srgbClr val="1D1D20"/>
                </a:solidFill>
                <a:latin typeface="Arial"/>
                <a:cs typeface="Arial"/>
              </a:rPr>
              <a:t> des initiatives</a:t>
            </a:r>
            <a:r>
              <a:rPr lang="fr" sz="1300" b="0" i="0" u="none" spc="-10" baseline="0" dirty="0">
                <a:solidFill>
                  <a:srgbClr val="1D1D20"/>
                </a:solidFill>
                <a:latin typeface="Arial"/>
                <a:cs typeface="Arial"/>
              </a:rPr>
              <a:t> de durabilité</a:t>
            </a:r>
            <a:endParaRPr lang="fr" sz="1300" dirty="0">
              <a:latin typeface="Arial"/>
              <a:cs typeface="Arial"/>
            </a:endParaRPr>
          </a:p>
          <a:p>
            <a:pPr marL="21590" marR="36195" rtl="0">
              <a:lnSpc>
                <a:spcPct val="150000"/>
              </a:lnSpc>
              <a:buAutoNum type="arabicPeriod"/>
              <a:tabLst>
                <a:tab pos="184158" algn="l"/>
              </a:tabLst>
            </a:pPr>
            <a:r>
              <a:rPr lang="fr" sz="1300" b="0" i="0" u="none" baseline="0" dirty="0">
                <a:solidFill>
                  <a:srgbClr val="1D1D20"/>
                </a:solidFill>
                <a:latin typeface="Arial"/>
                <a:cs typeface="Arial"/>
              </a:rPr>
              <a:t>Apprendre</a:t>
            </a:r>
            <a:r>
              <a:rPr lang="fr" sz="1300" b="0" i="0" u="none" baseline="0" dirty="0"/>
              <a:t> à communiquer efficacement sur les raisons de changer les pratiques commerciales pour les rendre plus durables</a:t>
            </a:r>
            <a:r>
              <a:rPr lang="fr" sz="1300" b="0" i="0" u="none" spc="-10" baseline="0" dirty="0">
                <a:solidFill>
                  <a:srgbClr val="1D1D20"/>
                </a:solidFill>
                <a:latin typeface="Arial"/>
                <a:cs typeface="Arial"/>
              </a:rPr>
              <a:t>.</a:t>
            </a:r>
            <a:endParaRPr lang="fr" sz="1300" dirty="0">
              <a:latin typeface="Arial"/>
              <a:cs typeface="Arial"/>
            </a:endParaRPr>
          </a:p>
        </p:txBody>
      </p:sp>
      <p:sp>
        <p:nvSpPr>
          <p:cNvPr id="9" name="object 9"/>
          <p:cNvSpPr txBox="1"/>
          <p:nvPr/>
        </p:nvSpPr>
        <p:spPr>
          <a:xfrm>
            <a:off x="415925" y="6513829"/>
            <a:ext cx="2638425" cy="954813"/>
          </a:xfrm>
          <a:prstGeom prst="rect">
            <a:avLst/>
          </a:prstGeom>
          <a:noFill/>
        </p:spPr>
        <p:txBody>
          <a:bodyPr vert="horz" wrap="square" lIns="0" tIns="42545" rIns="0" bIns="0" rtlCol="0">
            <a:spAutoFit/>
          </a:bodyPr>
          <a:lstStyle/>
          <a:p>
            <a:pPr marL="104143" marR="153043" rtl="0">
              <a:lnSpc>
                <a:spcPct val="153800"/>
              </a:lnSpc>
              <a:spcBef>
                <a:spcPts val="335"/>
              </a:spcBef>
            </a:pPr>
            <a:r>
              <a:rPr lang="fr" sz="1250" b="1" i="0" u="none" spc="50" baseline="0">
                <a:solidFill>
                  <a:srgbClr val="1D1D20"/>
                </a:solidFill>
                <a:latin typeface="Arial"/>
                <a:cs typeface="Arial"/>
              </a:rPr>
              <a:t>Temps</a:t>
            </a:r>
            <a:r>
              <a:rPr lang="fr" sz="1250" b="1" i="0" u="none" baseline="0">
                <a:solidFill>
                  <a:srgbClr val="1D1D20"/>
                </a:solidFill>
                <a:latin typeface="Arial"/>
                <a:cs typeface="Arial"/>
              </a:rPr>
              <a:t> de préparation de l'activité :</a:t>
            </a:r>
            <a:r>
              <a:rPr lang="fr" sz="1250" b="0" i="0" u="none" spc="350" baseline="0">
                <a:solidFill>
                  <a:srgbClr val="1D1D20"/>
                </a:solidFill>
                <a:latin typeface="Arial"/>
                <a:cs typeface="Arial"/>
              </a:rPr>
              <a:t> </a:t>
            </a:r>
            <a:br>
              <a:rPr lang="fr" sz="1250" b="1" spc="350">
                <a:solidFill>
                  <a:srgbClr val="1D1D20"/>
                </a:solidFill>
                <a:latin typeface="Arial"/>
                <a:cs typeface="Arial"/>
              </a:rPr>
            </a:br>
            <a:r>
              <a:rPr lang="fr" sz="1300" b="0" i="0" u="none" spc="-95" baseline="0">
                <a:solidFill>
                  <a:srgbClr val="1D1D20"/>
                </a:solidFill>
                <a:latin typeface="Arial"/>
                <a:cs typeface="Arial"/>
              </a:rPr>
              <a:t>5</a:t>
            </a:r>
            <a:r>
              <a:rPr lang="fr" sz="1300" b="0" i="0" u="none" spc="20" baseline="0">
                <a:solidFill>
                  <a:srgbClr val="1D1D20"/>
                </a:solidFill>
                <a:latin typeface="Arial"/>
                <a:cs typeface="Arial"/>
              </a:rPr>
              <a:t> </a:t>
            </a:r>
            <a:r>
              <a:rPr lang="fr" sz="1300" b="0" i="0" u="none" spc="25" baseline="0">
                <a:solidFill>
                  <a:srgbClr val="1D1D20"/>
                </a:solidFill>
                <a:latin typeface="Arial"/>
                <a:cs typeface="Arial"/>
              </a:rPr>
              <a:t>min </a:t>
            </a:r>
            <a:endParaRPr lang="fr" sz="1300" spc="25" dirty="0">
              <a:solidFill>
                <a:srgbClr val="1D1D20"/>
              </a:solidFill>
              <a:latin typeface="Arial"/>
              <a:cs typeface="Arial"/>
            </a:endParaRPr>
          </a:p>
          <a:p>
            <a:pPr marL="104143" marR="153043" rtl="0">
              <a:lnSpc>
                <a:spcPct val="153800"/>
              </a:lnSpc>
              <a:spcBef>
                <a:spcPts val="335"/>
              </a:spcBef>
            </a:pPr>
            <a:r>
              <a:rPr lang="fr" sz="1250" b="1" i="0" u="none" baseline="0">
                <a:solidFill>
                  <a:srgbClr val="1D1D20"/>
                </a:solidFill>
                <a:latin typeface="Arial"/>
                <a:cs typeface="Arial"/>
              </a:rPr>
              <a:t>Durée de l'activité :</a:t>
            </a:r>
            <a:r>
              <a:rPr lang="fr" sz="1250" b="0" i="0" u="none" spc="105" baseline="0">
                <a:solidFill>
                  <a:srgbClr val="1D1D20"/>
                </a:solidFill>
                <a:latin typeface="Arial"/>
                <a:cs typeface="Arial"/>
              </a:rPr>
              <a:t> </a:t>
            </a:r>
            <a:r>
              <a:rPr lang="fr" sz="1300" b="0" i="0" u="none" spc="-245" baseline="0">
                <a:solidFill>
                  <a:srgbClr val="1D1D20"/>
                </a:solidFill>
                <a:latin typeface="Arial"/>
                <a:cs typeface="Arial"/>
              </a:rPr>
              <a:t>1</a:t>
            </a:r>
            <a:r>
              <a:rPr lang="fr" sz="1300" b="0" i="0" u="none" spc="-20" baseline="0">
                <a:solidFill>
                  <a:srgbClr val="1D1D20"/>
                </a:solidFill>
                <a:latin typeface="Arial"/>
                <a:cs typeface="Arial"/>
              </a:rPr>
              <a:t> heure</a:t>
            </a:r>
            <a:endParaRPr lang="fr" sz="1300" spc="-20" dirty="0">
              <a:solidFill>
                <a:srgbClr val="1D1D20"/>
              </a:solidFill>
              <a:latin typeface="Arial"/>
              <a:cs typeface="Arial"/>
            </a:endParaRPr>
          </a:p>
        </p:txBody>
      </p:sp>
      <p:sp>
        <p:nvSpPr>
          <p:cNvPr id="14" name="object 14"/>
          <p:cNvSpPr/>
          <p:nvPr/>
        </p:nvSpPr>
        <p:spPr>
          <a:xfrm>
            <a:off x="461565" y="1766523"/>
            <a:ext cx="2098040" cy="2492375"/>
          </a:xfrm>
          <a:custGeom>
            <a:avLst/>
            <a:gdLst/>
            <a:ahLst/>
            <a:cxnLst/>
            <a:rect l="l" t="t" r="r" b="b"/>
            <a:pathLst>
              <a:path w="2098040" h="2492375">
                <a:moveTo>
                  <a:pt x="682669" y="2492046"/>
                </a:moveTo>
                <a:lnTo>
                  <a:pt x="638549" y="2490207"/>
                </a:lnTo>
                <a:lnTo>
                  <a:pt x="594964" y="2485246"/>
                </a:lnTo>
                <a:lnTo>
                  <a:pt x="551992" y="2476973"/>
                </a:lnTo>
                <a:lnTo>
                  <a:pt x="509707" y="2465201"/>
                </a:lnTo>
                <a:lnTo>
                  <a:pt x="468186" y="2449740"/>
                </a:lnTo>
                <a:lnTo>
                  <a:pt x="427504" y="2430401"/>
                </a:lnTo>
                <a:lnTo>
                  <a:pt x="387738" y="2406997"/>
                </a:lnTo>
                <a:lnTo>
                  <a:pt x="352282" y="2381182"/>
                </a:lnTo>
                <a:lnTo>
                  <a:pt x="321214" y="2352849"/>
                </a:lnTo>
                <a:lnTo>
                  <a:pt x="294250" y="2322150"/>
                </a:lnTo>
                <a:lnTo>
                  <a:pt x="271105" y="2289239"/>
                </a:lnTo>
                <a:lnTo>
                  <a:pt x="251492" y="2254271"/>
                </a:lnTo>
                <a:lnTo>
                  <a:pt x="235127" y="2217399"/>
                </a:lnTo>
                <a:lnTo>
                  <a:pt x="221724" y="2178777"/>
                </a:lnTo>
                <a:lnTo>
                  <a:pt x="210998" y="2138559"/>
                </a:lnTo>
                <a:lnTo>
                  <a:pt x="202664" y="2096900"/>
                </a:lnTo>
                <a:lnTo>
                  <a:pt x="196436" y="2053953"/>
                </a:lnTo>
                <a:lnTo>
                  <a:pt x="192029" y="2009871"/>
                </a:lnTo>
                <a:lnTo>
                  <a:pt x="189157" y="1964810"/>
                </a:lnTo>
                <a:lnTo>
                  <a:pt x="187535" y="1918922"/>
                </a:lnTo>
                <a:lnTo>
                  <a:pt x="186901" y="1825284"/>
                </a:lnTo>
                <a:lnTo>
                  <a:pt x="188191" y="1682479"/>
                </a:lnTo>
                <a:lnTo>
                  <a:pt x="187217" y="1587506"/>
                </a:lnTo>
                <a:lnTo>
                  <a:pt x="185323" y="1540551"/>
                </a:lnTo>
                <a:lnTo>
                  <a:pt x="182112" y="1494155"/>
                </a:lnTo>
                <a:lnTo>
                  <a:pt x="177297" y="1448472"/>
                </a:lnTo>
                <a:lnTo>
                  <a:pt x="170593" y="1403656"/>
                </a:lnTo>
                <a:lnTo>
                  <a:pt x="161245" y="1356733"/>
                </a:lnTo>
                <a:lnTo>
                  <a:pt x="149873" y="1309893"/>
                </a:lnTo>
                <a:lnTo>
                  <a:pt x="136876" y="1263157"/>
                </a:lnTo>
                <a:lnTo>
                  <a:pt x="122655" y="1216547"/>
                </a:lnTo>
                <a:lnTo>
                  <a:pt x="61545" y="1031774"/>
                </a:lnTo>
                <a:lnTo>
                  <a:pt x="47213" y="986103"/>
                </a:lnTo>
                <a:lnTo>
                  <a:pt x="34060" y="940681"/>
                </a:lnTo>
                <a:lnTo>
                  <a:pt x="22487" y="895531"/>
                </a:lnTo>
                <a:lnTo>
                  <a:pt x="12894" y="850673"/>
                </a:lnTo>
                <a:lnTo>
                  <a:pt x="5681" y="806127"/>
                </a:lnTo>
                <a:lnTo>
                  <a:pt x="1250" y="761916"/>
                </a:lnTo>
                <a:lnTo>
                  <a:pt x="0" y="718058"/>
                </a:lnTo>
                <a:lnTo>
                  <a:pt x="2331" y="674576"/>
                </a:lnTo>
                <a:lnTo>
                  <a:pt x="8646" y="631490"/>
                </a:lnTo>
                <a:lnTo>
                  <a:pt x="19343" y="588821"/>
                </a:lnTo>
                <a:lnTo>
                  <a:pt x="34824" y="546590"/>
                </a:lnTo>
                <a:lnTo>
                  <a:pt x="55489" y="504818"/>
                </a:lnTo>
                <a:lnTo>
                  <a:pt x="79675" y="464232"/>
                </a:lnTo>
                <a:lnTo>
                  <a:pt x="105908" y="424682"/>
                </a:lnTo>
                <a:lnTo>
                  <a:pt x="134093" y="386266"/>
                </a:lnTo>
                <a:lnTo>
                  <a:pt x="164131" y="349082"/>
                </a:lnTo>
                <a:lnTo>
                  <a:pt x="195925" y="313228"/>
                </a:lnTo>
                <a:lnTo>
                  <a:pt x="229377" y="278800"/>
                </a:lnTo>
                <a:lnTo>
                  <a:pt x="264391" y="245896"/>
                </a:lnTo>
                <a:lnTo>
                  <a:pt x="300868" y="214615"/>
                </a:lnTo>
                <a:lnTo>
                  <a:pt x="338712" y="185054"/>
                </a:lnTo>
                <a:lnTo>
                  <a:pt x="377824" y="157310"/>
                </a:lnTo>
                <a:lnTo>
                  <a:pt x="418108" y="131481"/>
                </a:lnTo>
                <a:lnTo>
                  <a:pt x="459465" y="107665"/>
                </a:lnTo>
                <a:lnTo>
                  <a:pt x="501799" y="85959"/>
                </a:lnTo>
                <a:lnTo>
                  <a:pt x="545012" y="66461"/>
                </a:lnTo>
                <a:lnTo>
                  <a:pt x="589007" y="49269"/>
                </a:lnTo>
                <a:lnTo>
                  <a:pt x="633685" y="34480"/>
                </a:lnTo>
                <a:lnTo>
                  <a:pt x="678951" y="22191"/>
                </a:lnTo>
                <a:lnTo>
                  <a:pt x="724705" y="12502"/>
                </a:lnTo>
                <a:lnTo>
                  <a:pt x="770851" y="5508"/>
                </a:lnTo>
                <a:lnTo>
                  <a:pt x="817292" y="1308"/>
                </a:lnTo>
                <a:lnTo>
                  <a:pt x="863929" y="0"/>
                </a:lnTo>
                <a:lnTo>
                  <a:pt x="910666" y="1680"/>
                </a:lnTo>
                <a:lnTo>
                  <a:pt x="957405" y="6447"/>
                </a:lnTo>
                <a:lnTo>
                  <a:pt x="1003242" y="15224"/>
                </a:lnTo>
                <a:lnTo>
                  <a:pt x="1046195" y="28485"/>
                </a:lnTo>
                <a:lnTo>
                  <a:pt x="1086476" y="45916"/>
                </a:lnTo>
                <a:lnTo>
                  <a:pt x="1124298" y="67201"/>
                </a:lnTo>
                <a:lnTo>
                  <a:pt x="1159874" y="92027"/>
                </a:lnTo>
                <a:lnTo>
                  <a:pt x="1193414" y="120079"/>
                </a:lnTo>
                <a:lnTo>
                  <a:pt x="1225133" y="151043"/>
                </a:lnTo>
                <a:lnTo>
                  <a:pt x="1255243" y="184604"/>
                </a:lnTo>
                <a:lnTo>
                  <a:pt x="1283955" y="220447"/>
                </a:lnTo>
                <a:lnTo>
                  <a:pt x="1311482" y="258259"/>
                </a:lnTo>
                <a:lnTo>
                  <a:pt x="1338037" y="297724"/>
                </a:lnTo>
                <a:lnTo>
                  <a:pt x="1363832" y="338528"/>
                </a:lnTo>
                <a:lnTo>
                  <a:pt x="1413993" y="422896"/>
                </a:lnTo>
                <a:lnTo>
                  <a:pt x="1488844" y="551630"/>
                </a:lnTo>
                <a:lnTo>
                  <a:pt x="1514540" y="593865"/>
                </a:lnTo>
                <a:lnTo>
                  <a:pt x="1540963" y="635238"/>
                </a:lnTo>
                <a:lnTo>
                  <a:pt x="1568326" y="675434"/>
                </a:lnTo>
                <a:lnTo>
                  <a:pt x="1596840" y="714139"/>
                </a:lnTo>
                <a:lnTo>
                  <a:pt x="1627261" y="751933"/>
                </a:lnTo>
                <a:lnTo>
                  <a:pt x="1659386" y="788967"/>
                </a:lnTo>
                <a:lnTo>
                  <a:pt x="1692836" y="825381"/>
                </a:lnTo>
                <a:lnTo>
                  <a:pt x="1762188" y="896903"/>
                </a:lnTo>
                <a:lnTo>
                  <a:pt x="1866637" y="1003000"/>
                </a:lnTo>
                <a:lnTo>
                  <a:pt x="1900045" y="1038603"/>
                </a:lnTo>
                <a:lnTo>
                  <a:pt x="1932114" y="1074556"/>
                </a:lnTo>
                <a:lnTo>
                  <a:pt x="1962464" y="1110998"/>
                </a:lnTo>
                <a:lnTo>
                  <a:pt x="1990715" y="1148067"/>
                </a:lnTo>
                <a:lnTo>
                  <a:pt x="2016486" y="1185902"/>
                </a:lnTo>
                <a:lnTo>
                  <a:pt x="2039396" y="1224642"/>
                </a:lnTo>
                <a:lnTo>
                  <a:pt x="2059067" y="1264424"/>
                </a:lnTo>
                <a:lnTo>
                  <a:pt x="2075116" y="1305388"/>
                </a:lnTo>
                <a:lnTo>
                  <a:pt x="2087163" y="1347673"/>
                </a:lnTo>
                <a:lnTo>
                  <a:pt x="2094829" y="1391416"/>
                </a:lnTo>
                <a:lnTo>
                  <a:pt x="2097733" y="1436756"/>
                </a:lnTo>
                <a:lnTo>
                  <a:pt x="2095494" y="1483833"/>
                </a:lnTo>
                <a:lnTo>
                  <a:pt x="2088555" y="1532475"/>
                </a:lnTo>
                <a:lnTo>
                  <a:pt x="2078025" y="1579617"/>
                </a:lnTo>
                <a:lnTo>
                  <a:pt x="2064089" y="1625287"/>
                </a:lnTo>
                <a:lnTo>
                  <a:pt x="2046931" y="1669514"/>
                </a:lnTo>
                <a:lnTo>
                  <a:pt x="2026736" y="1712327"/>
                </a:lnTo>
                <a:lnTo>
                  <a:pt x="2003688" y="1753754"/>
                </a:lnTo>
                <a:lnTo>
                  <a:pt x="1977972" y="1793823"/>
                </a:lnTo>
                <a:lnTo>
                  <a:pt x="1949772" y="1832565"/>
                </a:lnTo>
                <a:lnTo>
                  <a:pt x="1919272" y="1870006"/>
                </a:lnTo>
                <a:lnTo>
                  <a:pt x="1886658" y="1906177"/>
                </a:lnTo>
                <a:lnTo>
                  <a:pt x="1852113" y="1941106"/>
                </a:lnTo>
                <a:lnTo>
                  <a:pt x="1815821" y="1974821"/>
                </a:lnTo>
                <a:lnTo>
                  <a:pt x="1777968" y="2007351"/>
                </a:lnTo>
                <a:lnTo>
                  <a:pt x="1738738" y="2038725"/>
                </a:lnTo>
                <a:lnTo>
                  <a:pt x="1698315" y="2068972"/>
                </a:lnTo>
                <a:lnTo>
                  <a:pt x="1656883" y="2098119"/>
                </a:lnTo>
                <a:lnTo>
                  <a:pt x="1614628" y="2126197"/>
                </a:lnTo>
                <a:lnTo>
                  <a:pt x="1571733" y="2153234"/>
                </a:lnTo>
                <a:lnTo>
                  <a:pt x="1528383" y="2179258"/>
                </a:lnTo>
                <a:lnTo>
                  <a:pt x="1484762" y="2204298"/>
                </a:lnTo>
                <a:lnTo>
                  <a:pt x="1357094" y="2273221"/>
                </a:lnTo>
                <a:lnTo>
                  <a:pt x="1270413" y="2317644"/>
                </a:lnTo>
                <a:lnTo>
                  <a:pt x="1226242" y="2339229"/>
                </a:lnTo>
                <a:lnTo>
                  <a:pt x="1181620" y="2360144"/>
                </a:lnTo>
                <a:lnTo>
                  <a:pt x="1136621" y="2380201"/>
                </a:lnTo>
                <a:lnTo>
                  <a:pt x="1091322" y="2399210"/>
                </a:lnTo>
                <a:lnTo>
                  <a:pt x="1045800" y="2416984"/>
                </a:lnTo>
                <a:lnTo>
                  <a:pt x="1000129" y="2433334"/>
                </a:lnTo>
                <a:lnTo>
                  <a:pt x="954386" y="2448070"/>
                </a:lnTo>
                <a:lnTo>
                  <a:pt x="908647" y="2461005"/>
                </a:lnTo>
                <a:lnTo>
                  <a:pt x="862987" y="2471949"/>
                </a:lnTo>
                <a:lnTo>
                  <a:pt x="817484" y="2480713"/>
                </a:lnTo>
                <a:lnTo>
                  <a:pt x="772213" y="2487110"/>
                </a:lnTo>
                <a:lnTo>
                  <a:pt x="727249" y="2490951"/>
                </a:lnTo>
                <a:lnTo>
                  <a:pt x="682669" y="2492046"/>
                </a:lnTo>
                <a:close/>
              </a:path>
            </a:pathLst>
          </a:custGeom>
          <a:solidFill>
            <a:srgbClr val="7D408B">
              <a:alpha val="17979"/>
            </a:srgbClr>
          </a:solidFill>
        </p:spPr>
        <p:txBody>
          <a:bodyPr wrap="square" lIns="0" tIns="0" rIns="0" bIns="0" rtlCol="0"/>
          <a:lstStyle/>
          <a:p>
            <a:endParaRPr/>
          </a:p>
        </p:txBody>
      </p:sp>
      <p:sp>
        <p:nvSpPr>
          <p:cNvPr id="17" name="object 11">
            <a:extLst>
              <a:ext uri="{FF2B5EF4-FFF2-40B4-BE49-F238E27FC236}">
                <a16:creationId xmlns:a16="http://schemas.microsoft.com/office/drawing/2014/main" id="{CAD49C1A-A7FC-7744-9B20-A5E87405D4C0}"/>
              </a:ext>
            </a:extLst>
          </p:cNvPr>
          <p:cNvSpPr txBox="1"/>
          <p:nvPr/>
        </p:nvSpPr>
        <p:spPr>
          <a:xfrm>
            <a:off x="317513" y="4818055"/>
            <a:ext cx="7038962" cy="1536318"/>
          </a:xfrm>
          <a:prstGeom prst="rect">
            <a:avLst/>
          </a:prstGeom>
          <a:noFill/>
        </p:spPr>
        <p:txBody>
          <a:bodyPr vert="horz" wrap="square" lIns="0" tIns="88900" rIns="0" bIns="0" rtlCol="0">
            <a:spAutoFit/>
          </a:bodyPr>
          <a:lstStyle/>
          <a:p>
            <a:pPr marL="180349" rtl="0">
              <a:lnSpc>
                <a:spcPct val="150000"/>
              </a:lnSpc>
              <a:spcBef>
                <a:spcPts val="700"/>
              </a:spcBef>
            </a:pPr>
            <a:r>
              <a:rPr lang="fr" sz="1300" b="1" i="0" u="none" baseline="0" dirty="0">
                <a:solidFill>
                  <a:srgbClr val="1D1D20"/>
                </a:solidFill>
                <a:latin typeface="Arial"/>
                <a:cs typeface="Arial"/>
              </a:rPr>
              <a:t>Compétences</a:t>
            </a:r>
            <a:r>
              <a:rPr lang="fr" sz="1300" b="1" i="0" u="none" spc="45" baseline="0" dirty="0">
                <a:solidFill>
                  <a:srgbClr val="1D1D20"/>
                </a:solidFill>
                <a:latin typeface="Arial"/>
                <a:cs typeface="Arial"/>
              </a:rPr>
              <a:t> du cadre</a:t>
            </a:r>
            <a:r>
              <a:rPr lang="fr" sz="1300" b="1" i="0" u="none" spc="-10" baseline="0" dirty="0">
                <a:solidFill>
                  <a:srgbClr val="1D1D20"/>
                </a:solidFill>
                <a:latin typeface="Arial"/>
                <a:cs typeface="Arial"/>
              </a:rPr>
              <a:t> d'</a:t>
            </a:r>
            <a:r>
              <a:rPr lang="fr" sz="1300" b="1" i="0" u="none" spc="-10" baseline="0" dirty="0" err="1">
                <a:solidFill>
                  <a:srgbClr val="1D1D20"/>
                </a:solidFill>
                <a:latin typeface="Arial"/>
                <a:cs typeface="Arial"/>
              </a:rPr>
              <a:t>EntreComp</a:t>
            </a:r>
            <a:endParaRPr lang="fr" sz="1300" dirty="0">
              <a:latin typeface="Arial"/>
              <a:cs typeface="Arial"/>
            </a:endParaRPr>
          </a:p>
          <a:p>
            <a:pPr marL="401656" indent="-214323" rtl="0">
              <a:lnSpc>
                <a:spcPct val="150000"/>
              </a:lnSpc>
              <a:spcBef>
                <a:spcPts val="915"/>
              </a:spcBef>
              <a:buFont typeface="Wingdings" pitchFamily="2" charset="2"/>
              <a:buChar char="v"/>
            </a:pPr>
            <a:r>
              <a:rPr lang="fr" sz="1200" b="0" i="0" u="none" baseline="0" dirty="0">
                <a:solidFill>
                  <a:srgbClr val="1D1D20"/>
                </a:solidFill>
                <a:latin typeface="Arial"/>
                <a:cs typeface="Arial"/>
              </a:rPr>
              <a:t> </a:t>
            </a:r>
            <a:r>
              <a:rPr lang="fr" sz="1300" b="0" i="0" u="none" baseline="0" dirty="0">
                <a:solidFill>
                  <a:srgbClr val="1D1D20"/>
                </a:solidFill>
                <a:latin typeface="Arial"/>
                <a:cs typeface="Arial"/>
              </a:rPr>
              <a:t>Penser éthique et durable</a:t>
            </a:r>
            <a:endParaRPr lang="fr" sz="1300" dirty="0">
              <a:solidFill>
                <a:srgbClr val="1D1D20"/>
              </a:solidFill>
              <a:latin typeface="Arial"/>
              <a:cs typeface="Arial"/>
            </a:endParaRPr>
          </a:p>
          <a:p>
            <a:pPr marL="401656" indent="-214323" rtl="0">
              <a:lnSpc>
                <a:spcPct val="150000"/>
              </a:lnSpc>
              <a:spcBef>
                <a:spcPts val="915"/>
              </a:spcBef>
              <a:buFont typeface="Wingdings" pitchFamily="2" charset="2"/>
              <a:buChar char="v"/>
            </a:pPr>
            <a:r>
              <a:rPr lang="fr" sz="1300" b="0" i="0" u="none" baseline="0" dirty="0">
                <a:solidFill>
                  <a:srgbClr val="1D1D20"/>
                </a:solidFill>
                <a:latin typeface="Arial"/>
                <a:cs typeface="Arial"/>
              </a:rPr>
              <a:t> Mobiliser les autres</a:t>
            </a:r>
            <a:endParaRPr lang="fr" sz="1300" dirty="0">
              <a:solidFill>
                <a:srgbClr val="1D1D20"/>
              </a:solidFill>
              <a:latin typeface="Arial"/>
              <a:cs typeface="Arial"/>
            </a:endParaRPr>
          </a:p>
          <a:p>
            <a:pPr marL="418486" rtl="0">
              <a:spcBef>
                <a:spcPts val="915"/>
              </a:spcBef>
            </a:pPr>
            <a:endParaRPr lang="fr" sz="1950" baseline="2136" dirty="0">
              <a:solidFill>
                <a:srgbClr val="1D1D20"/>
              </a:solidFill>
              <a:latin typeface="Arial"/>
              <a:cs typeface="Arial"/>
            </a:endParaRPr>
          </a:p>
        </p:txBody>
      </p:sp>
      <p:sp>
        <p:nvSpPr>
          <p:cNvPr id="3" name="Rounded Rectangle 2">
            <a:extLst>
              <a:ext uri="{FF2B5EF4-FFF2-40B4-BE49-F238E27FC236}">
                <a16:creationId xmlns:a16="http://schemas.microsoft.com/office/drawing/2014/main" id="{5FF89514-0D16-27E6-86FB-20B405AEEE15}"/>
              </a:ext>
            </a:extLst>
          </p:cNvPr>
          <p:cNvSpPr/>
          <p:nvPr/>
        </p:nvSpPr>
        <p:spPr>
          <a:xfrm>
            <a:off x="336551" y="4734529"/>
            <a:ext cx="6959584" cy="1555749"/>
          </a:xfrm>
          <a:prstGeom prst="roundRect">
            <a:avLst/>
          </a:prstGeom>
          <a:noFill/>
          <a:ln w="28575">
            <a:solidFill>
              <a:srgbClr val="1AAAA6"/>
            </a:solid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fr"/>
          </a:p>
        </p:txBody>
      </p:sp>
      <p:sp>
        <p:nvSpPr>
          <p:cNvPr id="5" name="Rounded Rectangle 4">
            <a:extLst>
              <a:ext uri="{FF2B5EF4-FFF2-40B4-BE49-F238E27FC236}">
                <a16:creationId xmlns:a16="http://schemas.microsoft.com/office/drawing/2014/main" id="{79487FB4-D5F3-24E0-AC10-58CC35F8B0A9}"/>
              </a:ext>
            </a:extLst>
          </p:cNvPr>
          <p:cNvSpPr/>
          <p:nvPr/>
        </p:nvSpPr>
        <p:spPr>
          <a:xfrm>
            <a:off x="324310" y="6441421"/>
            <a:ext cx="2520465" cy="1498310"/>
          </a:xfrm>
          <a:prstGeom prst="roundRect">
            <a:avLst/>
          </a:prstGeom>
          <a:noFill/>
          <a:ln w="28575">
            <a:solidFill>
              <a:srgbClr val="1AA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10" name="Rounded Rectangle 9">
            <a:extLst>
              <a:ext uri="{FF2B5EF4-FFF2-40B4-BE49-F238E27FC236}">
                <a16:creationId xmlns:a16="http://schemas.microsoft.com/office/drawing/2014/main" id="{01ADE65B-86B8-17EC-B20C-EAC917769B2E}"/>
              </a:ext>
            </a:extLst>
          </p:cNvPr>
          <p:cNvSpPr/>
          <p:nvPr/>
        </p:nvSpPr>
        <p:spPr>
          <a:xfrm>
            <a:off x="2971786" y="6441421"/>
            <a:ext cx="4324349" cy="1498310"/>
          </a:xfrm>
          <a:prstGeom prst="roundRect">
            <a:avLst/>
          </a:prstGeom>
          <a:noFill/>
          <a:ln w="28575">
            <a:solidFill>
              <a:srgbClr val="1AA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12" name="Slide Number Placeholder 11">
            <a:extLst>
              <a:ext uri="{FF2B5EF4-FFF2-40B4-BE49-F238E27FC236}">
                <a16:creationId xmlns:a16="http://schemas.microsoft.com/office/drawing/2014/main" id="{C5965C7F-61BC-F847-8AED-8BD62F268C0A}"/>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64</a:t>
            </a:fld>
            <a:endParaRPr lang="fr" spc="10"/>
          </a:p>
        </p:txBody>
      </p:sp>
      <p:pic>
        <p:nvPicPr>
          <p:cNvPr id="13" name="Picture 2" descr="European Youth Roots">
            <a:extLst>
              <a:ext uri="{FF2B5EF4-FFF2-40B4-BE49-F238E27FC236}">
                <a16:creationId xmlns:a16="http://schemas.microsoft.com/office/drawing/2014/main" id="{4FC60DCC-AFB7-3248-97A0-C411DD975F0C}"/>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548214" y="1136173"/>
            <a:ext cx="6885508" cy="6471899"/>
          </a:xfrm>
          <a:prstGeom prst="rect">
            <a:avLst/>
          </a:prstGeom>
        </p:spPr>
        <p:txBody>
          <a:bodyPr vert="horz" wrap="square" lIns="0" tIns="13969" rIns="0" bIns="0" rtlCol="0">
            <a:spAutoFit/>
          </a:bodyPr>
          <a:lstStyle/>
          <a:p>
            <a:pPr marL="15875" rtl="0">
              <a:spcBef>
                <a:spcPts val="110"/>
              </a:spcBef>
            </a:pPr>
            <a:r>
              <a:rPr lang="fr" sz="1400" b="1" i="0" u="none" spc="40" baseline="0" dirty="0">
                <a:solidFill>
                  <a:schemeClr val="accent6">
                    <a:lumMod val="75000"/>
                  </a:schemeClr>
                </a:solidFill>
                <a:latin typeface="Arial"/>
                <a:cs typeface="Arial"/>
              </a:rPr>
              <a:t>Instructions</a:t>
            </a:r>
          </a:p>
          <a:p>
            <a:pPr marL="223849" indent="-203210" rtl="0">
              <a:lnSpc>
                <a:spcPct val="150000"/>
              </a:lnSpc>
              <a:spcBef>
                <a:spcPts val="110"/>
              </a:spcBef>
              <a:buFont typeface="Arial" panose="020B0604020202020204" pitchFamily="34" charset="0"/>
              <a:buChar char="•"/>
            </a:pPr>
            <a:r>
              <a:rPr lang="fr" sz="1300" b="0" i="0" u="none" baseline="0" dirty="0">
                <a:solidFill>
                  <a:srgbClr val="1D1D20"/>
                </a:solidFill>
                <a:latin typeface="Arial"/>
                <a:cs typeface="Arial"/>
              </a:rPr>
              <a:t>Demandez aux participants de choisir une étude de cas dans le guide des PME du tourisme : « Comment mettre en œuvre des approches de conception accessibles et inclusives »</a:t>
            </a:r>
            <a:endParaRPr lang="fr" sz="1300" dirty="0">
              <a:latin typeface="Arial"/>
              <a:cs typeface="Arial"/>
            </a:endParaRPr>
          </a:p>
          <a:p>
            <a:pPr marL="223849" indent="-203210" rtl="0">
              <a:lnSpc>
                <a:spcPct val="150000"/>
              </a:lnSpc>
              <a:spcBef>
                <a:spcPts val="110"/>
              </a:spcBef>
              <a:buFont typeface="Arial" panose="020B0604020202020204" pitchFamily="34" charset="0"/>
              <a:buChar char="•"/>
            </a:pPr>
            <a:r>
              <a:rPr lang="fr" sz="1300" b="0" i="0" u="none" baseline="0" dirty="0">
                <a:solidFill>
                  <a:srgbClr val="1D1D20"/>
                </a:solidFill>
                <a:latin typeface="Arial"/>
                <a:cs typeface="Arial"/>
              </a:rPr>
              <a:t>Demandez aux participants de :</a:t>
            </a:r>
            <a:endParaRPr lang="fr" sz="1300" dirty="0">
              <a:latin typeface="Arial"/>
              <a:cs typeface="Arial"/>
            </a:endParaRPr>
          </a:p>
          <a:p>
            <a:pPr marL="714410" marR="8255" indent="-352443" algn="just" rtl="0">
              <a:lnSpc>
                <a:spcPts val="2330"/>
              </a:lnSpc>
              <a:spcBef>
                <a:spcPts val="50"/>
              </a:spcBef>
              <a:buFont typeface="Wingdings" pitchFamily="2" charset="2"/>
              <a:buChar char="q"/>
            </a:pPr>
            <a:r>
              <a:rPr lang="fr" sz="1300" b="0" i="0" u="none" baseline="0" dirty="0">
                <a:solidFill>
                  <a:srgbClr val="1D1D20"/>
                </a:solidFill>
                <a:latin typeface="Arial"/>
                <a:cs typeface="Arial"/>
              </a:rPr>
              <a:t>Créer une affiche promotionnelle à l'aide de </a:t>
            </a:r>
            <a:r>
              <a:rPr lang="fr" sz="1300" b="0" i="0" u="none" baseline="0" dirty="0" err="1">
                <a:solidFill>
                  <a:srgbClr val="1D1D20"/>
                </a:solidFill>
                <a:latin typeface="Arial"/>
                <a:cs typeface="Arial"/>
              </a:rPr>
              <a:t>Canva</a:t>
            </a:r>
            <a:r>
              <a:rPr lang="fr" sz="1300" b="0" i="0" u="none" baseline="0" dirty="0">
                <a:solidFill>
                  <a:srgbClr val="1D1D20"/>
                </a:solidFill>
                <a:latin typeface="Arial"/>
                <a:cs typeface="Arial"/>
              </a:rPr>
              <a:t> ou d'Adobe Express pour faire connaître le travail de l'entreprise mise en avant dans l'étude de cas de votre choix.</a:t>
            </a:r>
            <a:endParaRPr lang="fr" sz="1300" dirty="0">
              <a:solidFill>
                <a:srgbClr val="1D1D20"/>
              </a:solidFill>
              <a:latin typeface="Arial"/>
              <a:cs typeface="Arial"/>
            </a:endParaRPr>
          </a:p>
          <a:p>
            <a:pPr marL="714410" marR="8891" indent="-352443" algn="just" rtl="0">
              <a:lnSpc>
                <a:spcPct val="149000"/>
              </a:lnSpc>
              <a:spcBef>
                <a:spcPts val="15"/>
              </a:spcBef>
              <a:buFont typeface="Wingdings" pitchFamily="2" charset="2"/>
              <a:buChar char="q"/>
            </a:pPr>
            <a:r>
              <a:rPr lang="fr" sz="1300" b="0" i="0" u="none" baseline="0" dirty="0">
                <a:solidFill>
                  <a:srgbClr val="1D1D20"/>
                </a:solidFill>
                <a:latin typeface="Arial"/>
                <a:cs typeface="Arial"/>
              </a:rPr>
              <a:t>Rédiger une newsletter promotionnelle en utilisant l'affiche pour sensibiliser à la nécessité de l'inclusion dans le tourisme.</a:t>
            </a:r>
          </a:p>
          <a:p>
            <a:pPr marL="714410" marR="5081" indent="-352443" algn="just" rtl="0">
              <a:lnSpc>
                <a:spcPct val="149000"/>
              </a:lnSpc>
              <a:spcBef>
                <a:spcPts val="226"/>
              </a:spcBef>
              <a:buFont typeface="Wingdings" pitchFamily="2" charset="2"/>
              <a:buChar char="q"/>
            </a:pPr>
            <a:r>
              <a:rPr lang="fr" sz="1300" b="0" i="0" u="none" baseline="0" dirty="0">
                <a:solidFill>
                  <a:srgbClr val="1D1D20"/>
                </a:solidFill>
                <a:latin typeface="Arial"/>
                <a:cs typeface="Arial"/>
              </a:rPr>
              <a:t>La newsletter devrait encourager les autres à se joindre à la mission d'accroître l'inclusion dans le secteur du tourisme.</a:t>
            </a:r>
            <a:endParaRPr lang="fr" sz="1300" dirty="0">
              <a:solidFill>
                <a:srgbClr val="1D1D20"/>
              </a:solidFill>
              <a:latin typeface="Arial"/>
              <a:cs typeface="Arial"/>
            </a:endParaRPr>
          </a:p>
          <a:p>
            <a:pPr marL="714410" marR="5081" indent="-352443" algn="just" rtl="0">
              <a:lnSpc>
                <a:spcPct val="151400"/>
              </a:lnSpc>
              <a:spcBef>
                <a:spcPts val="190"/>
              </a:spcBef>
              <a:buFont typeface="Wingdings" pitchFamily="2" charset="2"/>
              <a:buChar char="q"/>
            </a:pPr>
            <a:r>
              <a:rPr lang="fr" sz="1300" b="0" i="0" u="none" baseline="0" dirty="0">
                <a:solidFill>
                  <a:srgbClr val="1D1D20"/>
                </a:solidFill>
                <a:latin typeface="Arial"/>
                <a:cs typeface="Arial"/>
              </a:rPr>
              <a:t>Les participants peuvent utiliser MailChimp pour rédiger la newsletter, en ajoutant une option permettant aux lecteurs de s'abonner à la newsletter titrée : « Bonnes pratiques vers un tourisme inclusif et accessible »</a:t>
            </a:r>
            <a:endParaRPr lang="fr" sz="1300" dirty="0">
              <a:solidFill>
                <a:srgbClr val="1D1D20"/>
              </a:solidFill>
              <a:latin typeface="Arial"/>
              <a:cs typeface="Arial"/>
            </a:endParaRPr>
          </a:p>
          <a:p>
            <a:pPr marL="50168" algn="just" rtl="0">
              <a:spcBef>
                <a:spcPts val="1040"/>
              </a:spcBef>
            </a:pPr>
            <a:r>
              <a:rPr lang="fr" sz="1400" b="1" i="0" u="none" baseline="0" dirty="0">
                <a:solidFill>
                  <a:schemeClr val="accent5">
                    <a:lumMod val="75000"/>
                  </a:schemeClr>
                </a:solidFill>
                <a:latin typeface="Arial"/>
                <a:cs typeface="Arial"/>
              </a:rPr>
              <a:t>Outil de validation</a:t>
            </a:r>
          </a:p>
          <a:p>
            <a:pPr marL="69217" marR="22225" algn="just" rtl="0">
              <a:lnSpc>
                <a:spcPct val="153800"/>
              </a:lnSpc>
              <a:spcBef>
                <a:spcPts val="10"/>
              </a:spcBef>
            </a:pPr>
            <a:r>
              <a:rPr lang="fr" sz="1300" b="0" i="0" u="none" baseline="0" dirty="0">
                <a:solidFill>
                  <a:srgbClr val="1D1D20"/>
                </a:solidFill>
                <a:latin typeface="Arial"/>
                <a:cs typeface="Arial"/>
              </a:rPr>
              <a:t>A la fin de l'activité, les participants seront plus à même de :</a:t>
            </a:r>
            <a:endParaRPr lang="fr" sz="1300" dirty="0">
              <a:latin typeface="Arial"/>
              <a:cs typeface="Arial"/>
            </a:endParaRPr>
          </a:p>
          <a:p>
            <a:pPr marL="671545" marR="22225" indent="-287352" algn="just" rtl="0">
              <a:lnSpc>
                <a:spcPct val="153800"/>
              </a:lnSpc>
              <a:spcBef>
                <a:spcPts val="10"/>
              </a:spcBef>
              <a:buFont typeface="Wingdings" pitchFamily="2" charset="2"/>
              <a:buChar char="v"/>
            </a:pPr>
            <a:r>
              <a:rPr lang="fr" sz="1300" b="0" i="0" u="none" baseline="0" dirty="0">
                <a:solidFill>
                  <a:srgbClr val="1D1D20"/>
                </a:solidFill>
                <a:latin typeface="Arial"/>
                <a:cs typeface="Arial"/>
              </a:rPr>
              <a:t>Réfléchir à la durabilité des objectifs sociaux, culturels et économiques à long terme et à la ligne de conduite choisie</a:t>
            </a:r>
            <a:endParaRPr lang="fr" sz="1300" dirty="0">
              <a:latin typeface="Arial"/>
              <a:cs typeface="Arial"/>
            </a:endParaRPr>
          </a:p>
          <a:p>
            <a:pPr marL="671545" marR="22225" indent="-287352" algn="just" rtl="0">
              <a:lnSpc>
                <a:spcPct val="153800"/>
              </a:lnSpc>
              <a:spcBef>
                <a:spcPts val="10"/>
              </a:spcBef>
              <a:buFont typeface="Wingdings" pitchFamily="2" charset="2"/>
              <a:buChar char="v"/>
            </a:pPr>
            <a:r>
              <a:rPr lang="fr" sz="1300" b="0" i="0" u="none" baseline="0" dirty="0">
                <a:solidFill>
                  <a:srgbClr val="1D1D20"/>
                </a:solidFill>
                <a:latin typeface="Arial"/>
                <a:cs typeface="Arial"/>
              </a:rPr>
              <a:t>Inspirer et enthousiasmer les parties prenantes concernées</a:t>
            </a:r>
            <a:endParaRPr lang="fr" sz="1300" dirty="0">
              <a:latin typeface="Arial"/>
              <a:cs typeface="Arial"/>
            </a:endParaRPr>
          </a:p>
          <a:p>
            <a:pPr marL="671545" marR="22225" indent="-287352" algn="just" rtl="0">
              <a:lnSpc>
                <a:spcPct val="153800"/>
              </a:lnSpc>
              <a:spcBef>
                <a:spcPts val="10"/>
              </a:spcBef>
              <a:buFont typeface="Wingdings" pitchFamily="2" charset="2"/>
              <a:buChar char="v"/>
            </a:pPr>
            <a:r>
              <a:rPr lang="fr" sz="1300" b="0" i="0" u="none" baseline="0" dirty="0">
                <a:solidFill>
                  <a:srgbClr val="1D1D20"/>
                </a:solidFill>
                <a:latin typeface="Arial"/>
                <a:cs typeface="Arial"/>
              </a:rPr>
              <a:t>Démontrer une communication, une persuasion, une négociation et un leadership efficaces</a:t>
            </a:r>
            <a:endParaRPr lang="fr" sz="1300" dirty="0">
              <a:latin typeface="Arial"/>
              <a:cs typeface="Arial"/>
            </a:endParaRPr>
          </a:p>
          <a:p>
            <a:pPr marL="12700" marR="916984" rtl="0">
              <a:lnSpc>
                <a:spcPct val="153800"/>
              </a:lnSpc>
              <a:spcBef>
                <a:spcPts val="825"/>
              </a:spcBef>
            </a:pPr>
            <a:r>
              <a:rPr lang="fr" sz="1300" b="0" i="0" u="none" baseline="0" dirty="0">
                <a:solidFill>
                  <a:srgbClr val="1D1D20"/>
                </a:solidFill>
                <a:latin typeface="Arial"/>
                <a:cs typeface="Arial"/>
              </a:rPr>
              <a:t>Veuillez noter que les compétences ci-dessus sont</a:t>
            </a:r>
            <a:r>
              <a:rPr lang="fr" sz="1300" b="0" i="0" u="none" baseline="0" dirty="0">
                <a:solidFill>
                  <a:schemeClr val="tx1"/>
                </a:solidFill>
                <a:latin typeface="Arial"/>
                <a:cs typeface="Arial"/>
              </a:rPr>
              <a:t> tirées des tableaux descriptifs du cadre </a:t>
            </a:r>
            <a:r>
              <a:rPr lang="fr" sz="1300" b="0" i="0" u="none" baseline="0" dirty="0" err="1">
                <a:solidFill>
                  <a:schemeClr val="tx1"/>
                </a:solidFill>
                <a:latin typeface="Arial"/>
                <a:cs typeface="Arial"/>
              </a:rPr>
              <a:t>EntreComp</a:t>
            </a:r>
            <a:r>
              <a:rPr lang="fr" sz="1300" b="0" i="0" u="none" baseline="0" dirty="0">
                <a:solidFill>
                  <a:schemeClr val="tx1"/>
                </a:solidFill>
                <a:latin typeface="Arial"/>
                <a:cs typeface="Arial"/>
              </a:rPr>
              <a:t>. Les tableaux sont disponibles </a:t>
            </a:r>
            <a:r>
              <a:rPr lang="fr" sz="1300" b="0" i="0" u="none" baseline="0" dirty="0">
                <a:solidFill>
                  <a:schemeClr val="tx1"/>
                </a:solidFill>
                <a:latin typeface="Arial"/>
                <a:cs typeface="Arial"/>
                <a:hlinkClick r:id="rId2">
                  <a:extLst>
                    <a:ext uri="{A12FA001-AC4F-418D-AE19-62706E023703}">
                      <ahyp:hlinkClr xmlns:ahyp="http://schemas.microsoft.com/office/drawing/2018/hyperlinkcolor" val="tx"/>
                    </a:ext>
                  </a:extLst>
                </a:hlinkClick>
              </a:rPr>
              <a:t>ici</a:t>
            </a:r>
            <a:r>
              <a:rPr lang="fr" sz="1300" b="0" i="0" u="none" baseline="0" dirty="0">
                <a:solidFill>
                  <a:schemeClr val="tx1"/>
                </a:solidFill>
                <a:latin typeface="Arial"/>
                <a:cs typeface="Arial"/>
              </a:rPr>
              <a:t>.</a:t>
            </a:r>
          </a:p>
        </p:txBody>
      </p:sp>
      <p:sp>
        <p:nvSpPr>
          <p:cNvPr id="4" name="Slide Number Placeholder 3">
            <a:extLst>
              <a:ext uri="{FF2B5EF4-FFF2-40B4-BE49-F238E27FC236}">
                <a16:creationId xmlns:a16="http://schemas.microsoft.com/office/drawing/2014/main" id="{3244B342-BA44-5D40-B16E-A0B948CFA738}"/>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65</a:t>
            </a:fld>
            <a:endParaRPr lang="fr" spc="10"/>
          </a:p>
        </p:txBody>
      </p:sp>
      <p:pic>
        <p:nvPicPr>
          <p:cNvPr id="5" name="Picture 2" descr="European Youth Roots">
            <a:extLst>
              <a:ext uri="{FF2B5EF4-FFF2-40B4-BE49-F238E27FC236}">
                <a16:creationId xmlns:a16="http://schemas.microsoft.com/office/drawing/2014/main" id="{F72172EC-9806-B24D-A336-7D56231037A6}"/>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4028" y="987488"/>
            <a:ext cx="6849742" cy="802143"/>
          </a:xfrm>
          <a:prstGeom prst="rect">
            <a:avLst/>
          </a:prstGeom>
        </p:spPr>
        <p:txBody>
          <a:bodyPr vert="horz" wrap="square" lIns="0" tIns="57785" rIns="0" bIns="0" rtlCol="0">
            <a:spAutoFit/>
          </a:bodyPr>
          <a:lstStyle/>
          <a:p>
            <a:pPr marL="12700" marR="5081" algn="l" rtl="0">
              <a:lnSpc>
                <a:spcPts val="2930"/>
              </a:lnSpc>
              <a:spcBef>
                <a:spcPts val="454"/>
              </a:spcBef>
            </a:pPr>
            <a:r>
              <a:rPr lang="fr" sz="2250" b="0" i="0" u="none" baseline="0"/>
              <a:t>Mettre en œuvre une activité touristique durable, accessible et inclusive</a:t>
            </a:r>
            <a:endParaRPr lang="fr" sz="2250" dirty="0"/>
          </a:p>
        </p:txBody>
      </p:sp>
      <p:pic>
        <p:nvPicPr>
          <p:cNvPr id="3" name="object 3"/>
          <p:cNvPicPr/>
          <p:nvPr/>
        </p:nvPicPr>
        <p:blipFill>
          <a:blip r:embed="rId2" cstate="hqprint">
            <a:extLst>
              <a:ext uri="{28A0092B-C50C-407E-A947-70E740481C1C}">
                <a14:useLocalDpi xmlns:a14="http://schemas.microsoft.com/office/drawing/2010/main"/>
              </a:ext>
            </a:extLst>
          </a:blip>
          <a:stretch>
            <a:fillRect/>
          </a:stretch>
        </p:blipFill>
        <p:spPr>
          <a:xfrm>
            <a:off x="304799" y="3572081"/>
            <a:ext cx="4079876" cy="2800349"/>
          </a:xfrm>
          <a:prstGeom prst="rect">
            <a:avLst/>
          </a:prstGeom>
        </p:spPr>
      </p:pic>
      <p:sp>
        <p:nvSpPr>
          <p:cNvPr id="4" name="object 4"/>
          <p:cNvSpPr txBox="1"/>
          <p:nvPr/>
        </p:nvSpPr>
        <p:spPr>
          <a:xfrm>
            <a:off x="304799" y="6448472"/>
            <a:ext cx="7355205" cy="2762423"/>
          </a:xfrm>
          <a:prstGeom prst="rect">
            <a:avLst/>
          </a:prstGeom>
        </p:spPr>
        <p:txBody>
          <a:bodyPr vert="horz" wrap="square" lIns="0" tIns="12065" rIns="0" bIns="0" rtlCol="0">
            <a:spAutoFit/>
          </a:bodyPr>
          <a:lstStyle/>
          <a:p>
            <a:pPr marL="12700" marR="177173" algn="just" rtl="0">
              <a:lnSpc>
                <a:spcPts val="1800"/>
              </a:lnSpc>
              <a:spcBef>
                <a:spcPts val="900"/>
              </a:spcBef>
            </a:pPr>
            <a:r>
              <a:rPr lang="fr" sz="1300" b="0" i="0" u="none" spc="-40" baseline="0" dirty="0">
                <a:solidFill>
                  <a:srgbClr val="1D1D20"/>
                </a:solidFill>
                <a:latin typeface="Arial"/>
                <a:cs typeface="Arial"/>
              </a:rPr>
              <a:t>La recherche</a:t>
            </a:r>
            <a:r>
              <a:rPr lang="fr" sz="1300" b="0" i="0" u="none" spc="-10" baseline="0" dirty="0">
                <a:solidFill>
                  <a:srgbClr val="1D1D20"/>
                </a:solidFill>
                <a:latin typeface="Arial"/>
                <a:cs typeface="Arial"/>
              </a:rPr>
              <a:t> sur</a:t>
            </a:r>
            <a:r>
              <a:rPr lang="fr" sz="1300" b="0" i="0" u="none" baseline="0" dirty="0">
                <a:solidFill>
                  <a:srgbClr val="1D1D20"/>
                </a:solidFill>
                <a:latin typeface="Arial"/>
                <a:cs typeface="Arial"/>
              </a:rPr>
              <a:t> les destinations</a:t>
            </a:r>
            <a:r>
              <a:rPr lang="fr" sz="1300" b="0" i="0" u="none" spc="20" baseline="0" dirty="0">
                <a:solidFill>
                  <a:srgbClr val="1D1D20"/>
                </a:solidFill>
                <a:latin typeface="Arial"/>
                <a:cs typeface="Arial"/>
              </a:rPr>
              <a:t> qui tentent</a:t>
            </a:r>
            <a:r>
              <a:rPr lang="fr" sz="1300" b="0" i="0" u="none" spc="25" baseline="0" dirty="0">
                <a:solidFill>
                  <a:srgbClr val="1D1D20"/>
                </a:solidFill>
                <a:latin typeface="Arial"/>
                <a:cs typeface="Arial"/>
              </a:rPr>
              <a:t> d'</a:t>
            </a:r>
            <a:r>
              <a:rPr lang="fr" sz="1300" b="0" i="0" u="none" spc="-40" baseline="0" dirty="0">
                <a:solidFill>
                  <a:srgbClr val="1D1D20"/>
                </a:solidFill>
                <a:latin typeface="Arial"/>
                <a:cs typeface="Arial"/>
              </a:rPr>
              <a:t>atteindre</a:t>
            </a:r>
            <a:r>
              <a:rPr lang="fr" sz="1300" b="0" i="0" u="none" spc="-5" baseline="0" dirty="0">
                <a:solidFill>
                  <a:srgbClr val="1D1D20"/>
                </a:solidFill>
                <a:latin typeface="Arial"/>
                <a:cs typeface="Arial"/>
              </a:rPr>
              <a:t> des objectifs </a:t>
            </a:r>
            <a:r>
              <a:rPr lang="fr" sz="1300" b="0" i="0" u="none" spc="-35" baseline="0" dirty="0">
                <a:solidFill>
                  <a:srgbClr val="1D1D20"/>
                </a:solidFill>
                <a:latin typeface="Arial"/>
                <a:cs typeface="Arial"/>
              </a:rPr>
              <a:t>durables</a:t>
            </a:r>
            <a:r>
              <a:rPr lang="fr" sz="1300" b="0" i="0" u="none" spc="15" baseline="0" dirty="0">
                <a:solidFill>
                  <a:srgbClr val="1D1D20"/>
                </a:solidFill>
                <a:latin typeface="Arial"/>
                <a:cs typeface="Arial"/>
              </a:rPr>
              <a:t> met en évidence</a:t>
            </a:r>
            <a:r>
              <a:rPr lang="fr" sz="1300" b="0" i="0" u="none" spc="65" baseline="0" dirty="0">
                <a:solidFill>
                  <a:srgbClr val="1D1D20"/>
                </a:solidFill>
                <a:latin typeface="Arial"/>
                <a:cs typeface="Arial"/>
              </a:rPr>
              <a:t> la participation</a:t>
            </a:r>
            <a:r>
              <a:rPr lang="fr" sz="1300" b="0" i="0" u="none" spc="-10" baseline="0" dirty="0">
                <a:solidFill>
                  <a:srgbClr val="1D1D20"/>
                </a:solidFill>
                <a:latin typeface="Arial"/>
                <a:cs typeface="Arial"/>
              </a:rPr>
              <a:t> et la collaboration</a:t>
            </a:r>
            <a:r>
              <a:rPr lang="fr" sz="1300" b="0" i="0" u="none" spc="25" baseline="0" dirty="0">
                <a:solidFill>
                  <a:srgbClr val="1D1D20"/>
                </a:solidFill>
                <a:latin typeface="Arial"/>
                <a:cs typeface="Arial"/>
              </a:rPr>
              <a:t> de plusieurs</a:t>
            </a:r>
            <a:r>
              <a:rPr lang="fr" sz="1300" b="0" i="0" u="none" spc="-20" baseline="0" dirty="0">
                <a:solidFill>
                  <a:srgbClr val="1D1D20"/>
                </a:solidFill>
                <a:latin typeface="Arial"/>
                <a:cs typeface="Arial"/>
              </a:rPr>
              <a:t> parties prenantes</a:t>
            </a:r>
            <a:r>
              <a:rPr lang="fr" sz="1300" b="0" i="0" u="none" baseline="0" dirty="0">
                <a:solidFill>
                  <a:srgbClr val="1D1D20"/>
                </a:solidFill>
                <a:latin typeface="Arial"/>
                <a:cs typeface="Arial"/>
              </a:rPr>
              <a:t> comme</a:t>
            </a:r>
            <a:r>
              <a:rPr lang="fr" sz="1300" b="0" i="0" u="none" spc="-70" baseline="0" dirty="0">
                <a:solidFill>
                  <a:srgbClr val="1D1D20"/>
                </a:solidFill>
                <a:latin typeface="Arial"/>
                <a:cs typeface="Arial"/>
              </a:rPr>
              <a:t> un</a:t>
            </a:r>
            <a:r>
              <a:rPr lang="fr" sz="1300" b="0" i="0" u="none" spc="-75" baseline="0" dirty="0">
                <a:solidFill>
                  <a:srgbClr val="1D1D20"/>
                </a:solidFill>
                <a:latin typeface="Arial"/>
                <a:cs typeface="Arial"/>
              </a:rPr>
              <a:t> élément</a:t>
            </a:r>
            <a:r>
              <a:rPr lang="fr" sz="1300" b="0" i="0" u="none" spc="25" baseline="0" dirty="0">
                <a:solidFill>
                  <a:srgbClr val="1D1D20"/>
                </a:solidFill>
                <a:latin typeface="Arial"/>
                <a:cs typeface="Arial"/>
              </a:rPr>
              <a:t> essentiel</a:t>
            </a:r>
            <a:r>
              <a:rPr lang="fr" sz="1300" b="0" i="0" u="none" spc="-5" baseline="0" dirty="0">
                <a:solidFill>
                  <a:srgbClr val="1D1D20"/>
                </a:solidFill>
                <a:latin typeface="Arial"/>
                <a:cs typeface="Arial"/>
              </a:rPr>
              <a:t> pour</a:t>
            </a:r>
            <a:r>
              <a:rPr lang="fr" sz="1300" b="0" i="0" u="none" spc="56" baseline="0" dirty="0">
                <a:solidFill>
                  <a:srgbClr val="1D1D20"/>
                </a:solidFill>
                <a:latin typeface="Arial"/>
                <a:cs typeface="Arial"/>
              </a:rPr>
              <a:t> réussir</a:t>
            </a:r>
            <a:r>
              <a:rPr lang="fr" sz="1300" b="0" i="0" u="none" spc="-29" baseline="0" dirty="0">
                <a:solidFill>
                  <a:srgbClr val="1D1D20"/>
                </a:solidFill>
                <a:latin typeface="Arial"/>
                <a:cs typeface="Arial"/>
              </a:rPr>
              <a:t> à</a:t>
            </a:r>
            <a:r>
              <a:rPr lang="fr" sz="1300" b="0" i="0" u="none" spc="56" baseline="0" dirty="0">
                <a:solidFill>
                  <a:srgbClr val="1D1D20"/>
                </a:solidFill>
                <a:latin typeface="Arial"/>
                <a:cs typeface="Arial"/>
              </a:rPr>
              <a:t> mettre</a:t>
            </a:r>
            <a:r>
              <a:rPr lang="fr" sz="1300" b="0" i="0" u="none" spc="20" baseline="0" dirty="0">
                <a:solidFill>
                  <a:srgbClr val="1D1D20"/>
                </a:solidFill>
                <a:latin typeface="Arial"/>
                <a:cs typeface="Arial"/>
              </a:rPr>
              <a:t> en œuvre</a:t>
            </a:r>
            <a:r>
              <a:rPr lang="fr" sz="1300" b="0" i="0" u="none" spc="-75" baseline="0" dirty="0">
                <a:solidFill>
                  <a:srgbClr val="1D1D20"/>
                </a:solidFill>
                <a:latin typeface="Arial"/>
                <a:cs typeface="Arial"/>
              </a:rPr>
              <a:t> un</a:t>
            </a:r>
            <a:r>
              <a:rPr lang="fr" sz="1300" b="0" i="0" u="none" spc="15" baseline="0" dirty="0">
                <a:solidFill>
                  <a:srgbClr val="1D1D20"/>
                </a:solidFill>
                <a:latin typeface="Arial"/>
                <a:cs typeface="Arial"/>
              </a:rPr>
              <a:t> plan de développement durable</a:t>
            </a:r>
            <a:r>
              <a:rPr lang="fr" sz="1300" b="0" i="0" u="none" spc="-25" baseline="0" dirty="0">
                <a:solidFill>
                  <a:srgbClr val="1D1D20"/>
                </a:solidFill>
                <a:latin typeface="Arial"/>
                <a:cs typeface="Arial"/>
              </a:rPr>
              <a:t> (Waligo</a:t>
            </a:r>
            <a:r>
              <a:rPr lang="fr" sz="1300" b="0" i="0" u="none" spc="5" baseline="0" dirty="0">
                <a:solidFill>
                  <a:srgbClr val="1D1D20"/>
                </a:solidFill>
                <a:latin typeface="Arial"/>
                <a:cs typeface="Arial"/>
              </a:rPr>
              <a:t> et</a:t>
            </a:r>
            <a:r>
              <a:rPr lang="fr" sz="1300" b="0" i="0" u="none" spc="-29" baseline="0" dirty="0">
                <a:solidFill>
                  <a:srgbClr val="1D1D20"/>
                </a:solidFill>
                <a:latin typeface="Arial"/>
                <a:cs typeface="Arial"/>
              </a:rPr>
              <a:t> al.</a:t>
            </a:r>
            <a:r>
              <a:rPr lang="fr" sz="1300" b="0" i="0" u="none" spc="-90" baseline="0" dirty="0">
                <a:solidFill>
                  <a:srgbClr val="1D1D20"/>
                </a:solidFill>
                <a:latin typeface="Arial"/>
                <a:cs typeface="Arial"/>
              </a:rPr>
              <a:t> 2013 ; </a:t>
            </a:r>
            <a:r>
              <a:rPr lang="fr" sz="1300" b="0" i="0" u="none" spc="-35" baseline="0" dirty="0">
                <a:solidFill>
                  <a:srgbClr val="1D1D20"/>
                </a:solidFill>
                <a:latin typeface="Arial"/>
                <a:cs typeface="Arial"/>
              </a:rPr>
              <a:t>Graci</a:t>
            </a:r>
            <a:r>
              <a:rPr lang="fr" sz="1300" b="0" i="0" u="none" spc="-75" baseline="0" dirty="0">
                <a:solidFill>
                  <a:srgbClr val="1D1D20"/>
                </a:solidFill>
                <a:latin typeface="Arial"/>
                <a:cs typeface="Arial"/>
              </a:rPr>
              <a:t> 2012 ; Roxas </a:t>
            </a:r>
            <a:r>
              <a:rPr lang="fr" sz="1300" b="0" i="0" u="none" spc="5" baseline="0" dirty="0">
                <a:solidFill>
                  <a:srgbClr val="1D1D20"/>
                </a:solidFill>
                <a:latin typeface="Arial"/>
                <a:cs typeface="Arial"/>
              </a:rPr>
              <a:t>et </a:t>
            </a:r>
            <a:r>
              <a:rPr lang="fr" sz="1300" b="0" i="0" u="none" spc="-29" baseline="0" dirty="0">
                <a:solidFill>
                  <a:srgbClr val="1D1D20"/>
                </a:solidFill>
                <a:latin typeface="Arial"/>
                <a:cs typeface="Arial"/>
              </a:rPr>
              <a:t>al. </a:t>
            </a:r>
            <a:r>
              <a:rPr lang="fr" sz="1300" b="0" i="0" u="none" spc="-40" baseline="0" dirty="0">
                <a:solidFill>
                  <a:srgbClr val="1D1D20"/>
                </a:solidFill>
                <a:latin typeface="Arial"/>
                <a:cs typeface="Arial"/>
              </a:rPr>
              <a:t>2020).</a:t>
            </a:r>
            <a:r>
              <a:rPr lang="fr" sz="1300" b="0" i="0" u="none" spc="-90" baseline="0" dirty="0">
                <a:solidFill>
                  <a:srgbClr val="1D1D20"/>
                </a:solidFill>
                <a:latin typeface="Arial"/>
                <a:cs typeface="Arial"/>
              </a:rPr>
              <a:t> </a:t>
            </a:r>
            <a:r>
              <a:rPr lang="fr" sz="1300" b="0" i="0" u="none" spc="15" baseline="0" dirty="0">
                <a:solidFill>
                  <a:srgbClr val="1D1D20"/>
                </a:solidFill>
                <a:latin typeface="Arial"/>
                <a:cs typeface="Arial"/>
              </a:rPr>
              <a:t>Dans</a:t>
            </a:r>
            <a:r>
              <a:rPr lang="fr" sz="1300" b="0" i="0" u="none" spc="25" baseline="0" dirty="0">
                <a:solidFill>
                  <a:srgbClr val="1D1D20"/>
                </a:solidFill>
                <a:latin typeface="Arial"/>
                <a:cs typeface="Arial"/>
              </a:rPr>
              <a:t> cette</a:t>
            </a:r>
            <a:r>
              <a:rPr lang="fr" sz="1300" b="0" i="0" u="none" spc="56" baseline="0" dirty="0">
                <a:solidFill>
                  <a:srgbClr val="1D1D20"/>
                </a:solidFill>
                <a:latin typeface="Arial"/>
                <a:cs typeface="Arial"/>
              </a:rPr>
              <a:t> optique</a:t>
            </a:r>
            <a:r>
              <a:rPr lang="fr" sz="1300" b="0" i="0" u="none" baseline="0" dirty="0">
                <a:solidFill>
                  <a:srgbClr val="1D1D20"/>
                </a:solidFill>
                <a:latin typeface="Arial"/>
                <a:cs typeface="Arial"/>
              </a:rPr>
              <a:t>, </a:t>
            </a:r>
            <a:r>
              <a:rPr lang="fr" sz="1300" b="0" i="0" u="none" spc="10" baseline="0" dirty="0">
                <a:solidFill>
                  <a:srgbClr val="1D1D20"/>
                </a:solidFill>
                <a:latin typeface="Arial"/>
                <a:cs typeface="Arial"/>
              </a:rPr>
              <a:t>les activités</a:t>
            </a:r>
            <a:r>
              <a:rPr lang="fr" sz="1300" b="0" i="0" u="none" spc="56" baseline="0" dirty="0">
                <a:solidFill>
                  <a:srgbClr val="1D1D20"/>
                </a:solidFill>
                <a:latin typeface="Arial"/>
                <a:cs typeface="Arial"/>
              </a:rPr>
              <a:t> de </a:t>
            </a:r>
            <a:r>
              <a:rPr lang="fr" sz="1300" b="0" i="0" u="none" spc="25" baseline="0" dirty="0">
                <a:solidFill>
                  <a:srgbClr val="1D1D20"/>
                </a:solidFill>
                <a:latin typeface="Arial"/>
                <a:cs typeface="Arial"/>
              </a:rPr>
              <a:t>cette</a:t>
            </a:r>
            <a:r>
              <a:rPr lang="fr" sz="1300" b="0" i="0" u="none" spc="-5" baseline="0" dirty="0">
                <a:solidFill>
                  <a:srgbClr val="1D1D20"/>
                </a:solidFill>
                <a:latin typeface="Arial"/>
                <a:cs typeface="Arial"/>
              </a:rPr>
              <a:t> section</a:t>
            </a:r>
            <a:r>
              <a:rPr lang="fr" sz="1300" b="0" i="0" u="none" spc="15" baseline="0" dirty="0">
                <a:solidFill>
                  <a:srgbClr val="1D1D20"/>
                </a:solidFill>
                <a:latin typeface="Arial"/>
                <a:cs typeface="Arial"/>
              </a:rPr>
              <a:t> encouragent</a:t>
            </a:r>
            <a:r>
              <a:rPr lang="fr" sz="1300" b="0" i="0" u="none" spc="10" baseline="0" dirty="0">
                <a:solidFill>
                  <a:srgbClr val="1D1D20"/>
                </a:solidFill>
                <a:latin typeface="Arial"/>
                <a:cs typeface="Arial"/>
              </a:rPr>
              <a:t> le travail d'équipe</a:t>
            </a:r>
            <a:r>
              <a:rPr lang="fr" sz="1300" b="0" i="0" u="none" spc="-20" baseline="0" dirty="0">
                <a:solidFill>
                  <a:srgbClr val="1D1D20"/>
                </a:solidFill>
                <a:latin typeface="Arial"/>
                <a:cs typeface="Arial"/>
              </a:rPr>
              <a:t> et</a:t>
            </a:r>
            <a:r>
              <a:rPr lang="fr" sz="1300" b="0" i="0" u="none" baseline="0" dirty="0">
                <a:solidFill>
                  <a:srgbClr val="1D1D20"/>
                </a:solidFill>
                <a:latin typeface="Arial"/>
                <a:cs typeface="Arial"/>
              </a:rPr>
              <a:t> la collaboration</a:t>
            </a:r>
            <a:r>
              <a:rPr lang="fr" sz="1300" b="0" i="0" u="none" spc="-70" baseline="0" dirty="0">
                <a:solidFill>
                  <a:srgbClr val="1D1D20"/>
                </a:solidFill>
                <a:latin typeface="Arial"/>
                <a:cs typeface="Arial"/>
              </a:rPr>
              <a:t> en tant que</a:t>
            </a:r>
            <a:r>
              <a:rPr lang="fr" sz="1300" b="0" i="0" u="none" spc="-15" baseline="0" dirty="0">
                <a:solidFill>
                  <a:srgbClr val="1D1D20"/>
                </a:solidFill>
                <a:latin typeface="Arial"/>
                <a:cs typeface="Arial"/>
              </a:rPr>
              <a:t> compétences</a:t>
            </a:r>
            <a:r>
              <a:rPr lang="fr" sz="1300" b="0" i="0" u="none" spc="25" baseline="0" dirty="0">
                <a:solidFill>
                  <a:srgbClr val="1D1D20"/>
                </a:solidFill>
                <a:latin typeface="Arial"/>
                <a:cs typeface="Arial"/>
              </a:rPr>
              <a:t> à</a:t>
            </a:r>
            <a:r>
              <a:rPr lang="fr" sz="1300" b="0" i="0" u="none" spc="-29" baseline="0" dirty="0">
                <a:solidFill>
                  <a:srgbClr val="1D1D20"/>
                </a:solidFill>
                <a:latin typeface="Arial"/>
                <a:cs typeface="Arial"/>
              </a:rPr>
              <a:t> développer</a:t>
            </a:r>
            <a:r>
              <a:rPr lang="fr" sz="1300" b="0" i="0" u="none" spc="-15" baseline="0" dirty="0">
                <a:solidFill>
                  <a:srgbClr val="1D1D20"/>
                </a:solidFill>
                <a:latin typeface="Arial"/>
                <a:cs typeface="Arial"/>
              </a:rPr>
              <a:t> chez</a:t>
            </a:r>
            <a:r>
              <a:rPr lang="fr" sz="1300" b="0" i="0" u="none" spc="10" baseline="0" dirty="0">
                <a:solidFill>
                  <a:srgbClr val="1D1D20"/>
                </a:solidFill>
                <a:latin typeface="Arial"/>
                <a:cs typeface="Arial"/>
              </a:rPr>
              <a:t> les participants.</a:t>
            </a:r>
            <a:r>
              <a:rPr lang="fr" sz="1300" b="0" i="0" u="none" spc="-110" baseline="0" dirty="0">
                <a:solidFill>
                  <a:srgbClr val="1D1D20"/>
                </a:solidFill>
                <a:latin typeface="Arial"/>
                <a:cs typeface="Arial"/>
              </a:rPr>
              <a:t> </a:t>
            </a:r>
            <a:r>
              <a:rPr lang="fr" sz="1300" b="0" i="0" u="none" spc="-20" baseline="0" dirty="0">
                <a:solidFill>
                  <a:srgbClr val="1D1D20"/>
                </a:solidFill>
                <a:latin typeface="Arial"/>
                <a:cs typeface="Arial"/>
              </a:rPr>
              <a:t>De même</a:t>
            </a:r>
            <a:r>
              <a:rPr lang="fr" sz="1300" b="0" i="0" u="none" spc="-40" baseline="0" dirty="0">
                <a:solidFill>
                  <a:srgbClr val="1D1D20"/>
                </a:solidFill>
                <a:latin typeface="Arial"/>
                <a:cs typeface="Arial"/>
              </a:rPr>
              <a:t>, certains</a:t>
            </a:r>
            <a:r>
              <a:rPr lang="fr" sz="1300" b="0" i="0" u="none" baseline="0" dirty="0">
                <a:solidFill>
                  <a:srgbClr val="1D1D20"/>
                </a:solidFill>
                <a:latin typeface="Arial"/>
                <a:cs typeface="Arial"/>
              </a:rPr>
              <a:t> exercices</a:t>
            </a:r>
            <a:r>
              <a:rPr lang="fr" sz="1300" b="0" i="0" u="none" spc="10" baseline="0" dirty="0">
                <a:solidFill>
                  <a:srgbClr val="1D1D20"/>
                </a:solidFill>
                <a:latin typeface="Arial"/>
                <a:cs typeface="Arial"/>
              </a:rPr>
              <a:t> sont</a:t>
            </a:r>
            <a:r>
              <a:rPr lang="fr" sz="1300" b="0" i="0" u="none" spc="-40" baseline="0" dirty="0">
                <a:solidFill>
                  <a:srgbClr val="1D1D20"/>
                </a:solidFill>
                <a:latin typeface="Arial"/>
                <a:cs typeface="Arial"/>
              </a:rPr>
              <a:t> axés</a:t>
            </a:r>
            <a:r>
              <a:rPr lang="fr" sz="1300" b="0" i="0" u="none" spc="-20" baseline="0" dirty="0">
                <a:solidFill>
                  <a:srgbClr val="1D1D20"/>
                </a:solidFill>
                <a:latin typeface="Arial"/>
                <a:cs typeface="Arial"/>
              </a:rPr>
              <a:t> sur</a:t>
            </a:r>
            <a:r>
              <a:rPr lang="fr" sz="1300" b="0" i="0" u="none" spc="-10" baseline="0" dirty="0">
                <a:solidFill>
                  <a:srgbClr val="1D1D20"/>
                </a:solidFill>
                <a:latin typeface="Arial"/>
                <a:cs typeface="Arial"/>
              </a:rPr>
              <a:t> le</a:t>
            </a:r>
            <a:r>
              <a:rPr lang="fr" sz="1300" b="0" i="0" u="none" spc="5" baseline="0" dirty="0">
                <a:solidFill>
                  <a:srgbClr val="1D1D20"/>
                </a:solidFill>
                <a:latin typeface="Arial"/>
                <a:cs typeface="Arial"/>
              </a:rPr>
              <a:t> tourisme</a:t>
            </a:r>
            <a:r>
              <a:rPr lang="fr" sz="1300" b="0" i="0" u="none" spc="29" baseline="0" dirty="0">
                <a:solidFill>
                  <a:srgbClr val="1D1D20"/>
                </a:solidFill>
                <a:latin typeface="Arial"/>
                <a:cs typeface="Arial"/>
              </a:rPr>
              <a:t> inclusif</a:t>
            </a:r>
            <a:r>
              <a:rPr lang="fr" sz="1300" b="0" i="0" u="none" spc="25" baseline="0" dirty="0">
                <a:solidFill>
                  <a:srgbClr val="1D1D20"/>
                </a:solidFill>
                <a:latin typeface="Arial"/>
                <a:cs typeface="Arial"/>
              </a:rPr>
              <a:t> afin</a:t>
            </a:r>
            <a:r>
              <a:rPr lang="fr" sz="1300" b="0" i="0" u="none" spc="5" baseline="0" dirty="0">
                <a:solidFill>
                  <a:srgbClr val="1D1D20"/>
                </a:solidFill>
                <a:latin typeface="Arial"/>
                <a:cs typeface="Arial"/>
              </a:rPr>
              <a:t> de promouvoir</a:t>
            </a:r>
            <a:r>
              <a:rPr lang="fr" sz="1300" b="0" i="0" u="none" spc="20" baseline="0" dirty="0">
                <a:solidFill>
                  <a:srgbClr val="1D1D20"/>
                </a:solidFill>
                <a:latin typeface="Arial"/>
                <a:cs typeface="Arial"/>
              </a:rPr>
              <a:t> la formation</a:t>
            </a:r>
            <a:r>
              <a:rPr lang="fr" sz="1300" b="0" i="0" u="none" spc="-25" baseline="0" dirty="0">
                <a:solidFill>
                  <a:srgbClr val="1D1D20"/>
                </a:solidFill>
                <a:latin typeface="Arial"/>
                <a:cs typeface="Arial"/>
              </a:rPr>
              <a:t> de jeunes</a:t>
            </a:r>
            <a:r>
              <a:rPr lang="fr" sz="1300" b="0" i="0" u="none" spc="5" baseline="0" dirty="0">
                <a:solidFill>
                  <a:srgbClr val="1D1D20"/>
                </a:solidFill>
                <a:latin typeface="Arial"/>
                <a:cs typeface="Arial"/>
              </a:rPr>
              <a:t> entrepreneurs</a:t>
            </a:r>
            <a:r>
              <a:rPr lang="fr" sz="1300" b="0" i="0" u="none" spc="25" baseline="0" dirty="0">
                <a:solidFill>
                  <a:srgbClr val="1D1D20"/>
                </a:solidFill>
                <a:latin typeface="Arial"/>
                <a:cs typeface="Arial"/>
              </a:rPr>
              <a:t> pour</a:t>
            </a:r>
            <a:r>
              <a:rPr lang="fr" sz="1300" b="0" i="0" u="none" spc="-29" baseline="0" dirty="0">
                <a:solidFill>
                  <a:srgbClr val="1D1D20"/>
                </a:solidFill>
                <a:latin typeface="Arial"/>
                <a:cs typeface="Arial"/>
              </a:rPr>
              <a:t> qu'ils puissent</a:t>
            </a:r>
            <a:r>
              <a:rPr lang="fr" sz="1300" b="0" i="0" u="none" spc="-35" baseline="0" dirty="0">
                <a:solidFill>
                  <a:srgbClr val="1D1D20"/>
                </a:solidFill>
                <a:latin typeface="Arial"/>
                <a:cs typeface="Arial"/>
              </a:rPr>
              <a:t> tirer parti</a:t>
            </a:r>
            <a:r>
              <a:rPr lang="fr" sz="1300" b="0" i="0" u="none" baseline="0" dirty="0">
                <a:solidFill>
                  <a:srgbClr val="1D1D20"/>
                </a:solidFill>
                <a:latin typeface="Arial"/>
                <a:cs typeface="Arial"/>
              </a:rPr>
              <a:t> des</a:t>
            </a:r>
            <a:r>
              <a:rPr lang="fr" sz="1300" b="0" i="0" u="none" spc="10" baseline="0" dirty="0">
                <a:solidFill>
                  <a:srgbClr val="1D1D20"/>
                </a:solidFill>
                <a:latin typeface="Arial"/>
                <a:cs typeface="Arial"/>
              </a:rPr>
              <a:t> vastes</a:t>
            </a:r>
            <a:r>
              <a:rPr lang="fr" sz="1300" b="0" i="0" u="none" spc="-25" baseline="0" dirty="0">
                <a:solidFill>
                  <a:srgbClr val="1D1D20"/>
                </a:solidFill>
                <a:latin typeface="Arial"/>
                <a:cs typeface="Arial"/>
              </a:rPr>
              <a:t> possibilités</a:t>
            </a:r>
            <a:r>
              <a:rPr lang="fr" sz="1300" b="0" i="0" u="none" spc="20" baseline="0" dirty="0">
                <a:solidFill>
                  <a:srgbClr val="1D1D20"/>
                </a:solidFill>
                <a:latin typeface="Arial"/>
                <a:cs typeface="Arial"/>
              </a:rPr>
              <a:t> offertes</a:t>
            </a:r>
            <a:r>
              <a:rPr lang="fr" sz="1300" b="0" i="0" u="none" spc="5" baseline="0" dirty="0">
                <a:solidFill>
                  <a:srgbClr val="1D1D20"/>
                </a:solidFill>
                <a:latin typeface="Arial"/>
                <a:cs typeface="Arial"/>
              </a:rPr>
              <a:t> par</a:t>
            </a:r>
            <a:r>
              <a:rPr lang="fr" sz="1300" b="0" i="0" u="none" spc="-35" baseline="0" dirty="0">
                <a:solidFill>
                  <a:srgbClr val="1D1D20"/>
                </a:solidFill>
                <a:latin typeface="Arial"/>
                <a:cs typeface="Arial"/>
              </a:rPr>
              <a:t> la</a:t>
            </a:r>
            <a:r>
              <a:rPr lang="fr" sz="1300" b="0" i="0" u="none" spc="10" baseline="0" dirty="0">
                <a:solidFill>
                  <a:srgbClr val="1D1D20"/>
                </a:solidFill>
                <a:latin typeface="Arial"/>
                <a:cs typeface="Arial"/>
              </a:rPr>
              <a:t> demande</a:t>
            </a:r>
            <a:r>
              <a:rPr lang="fr" sz="1300" b="0" i="0" u="none" baseline="0" dirty="0">
                <a:solidFill>
                  <a:srgbClr val="1D1D20"/>
                </a:solidFill>
                <a:latin typeface="Arial"/>
                <a:cs typeface="Arial"/>
              </a:rPr>
              <a:t> croissante</a:t>
            </a:r>
            <a:r>
              <a:rPr lang="fr" sz="1300" b="0" i="0" u="none" spc="-25" baseline="0" dirty="0">
                <a:solidFill>
                  <a:srgbClr val="1D1D20"/>
                </a:solidFill>
                <a:latin typeface="Arial"/>
                <a:cs typeface="Arial"/>
              </a:rPr>
              <a:t> de</a:t>
            </a:r>
            <a:r>
              <a:rPr lang="fr" sz="1300" b="0" i="0" u="none" spc="40" baseline="0" dirty="0">
                <a:solidFill>
                  <a:srgbClr val="1D1D20"/>
                </a:solidFill>
                <a:latin typeface="Arial"/>
                <a:cs typeface="Arial"/>
              </a:rPr>
              <a:t> services</a:t>
            </a:r>
            <a:r>
              <a:rPr lang="fr" sz="1300" b="0" i="0" u="none" spc="-5" baseline="0" dirty="0">
                <a:solidFill>
                  <a:srgbClr val="1D1D20"/>
                </a:solidFill>
                <a:latin typeface="Arial"/>
                <a:cs typeface="Arial"/>
              </a:rPr>
              <a:t> touristiques</a:t>
            </a:r>
            <a:r>
              <a:rPr lang="fr" sz="1300" b="0" i="0" u="none" spc="-20" baseline="0" dirty="0">
                <a:solidFill>
                  <a:srgbClr val="1D1D20"/>
                </a:solidFill>
                <a:latin typeface="Arial"/>
                <a:cs typeface="Arial"/>
              </a:rPr>
              <a:t> durables</a:t>
            </a:r>
            <a:r>
              <a:rPr lang="fr" sz="1300" b="0" i="0" u="none" spc="-29" baseline="0" dirty="0">
                <a:solidFill>
                  <a:srgbClr val="1D1D20"/>
                </a:solidFill>
                <a:latin typeface="Arial"/>
                <a:cs typeface="Arial"/>
              </a:rPr>
              <a:t> et</a:t>
            </a:r>
            <a:r>
              <a:rPr lang="fr" sz="1300" b="0" i="0" u="none" spc="29" baseline="0" dirty="0">
                <a:solidFill>
                  <a:srgbClr val="1D1D20"/>
                </a:solidFill>
                <a:latin typeface="Arial"/>
                <a:cs typeface="Arial"/>
              </a:rPr>
              <a:t> accessibles</a:t>
            </a:r>
            <a:r>
              <a:rPr lang="fr" sz="1300" b="0" i="0" u="none" spc="-15" baseline="0" dirty="0">
                <a:solidFill>
                  <a:srgbClr val="1D1D20"/>
                </a:solidFill>
                <a:latin typeface="Arial"/>
                <a:cs typeface="Arial"/>
              </a:rPr>
              <a:t>.</a:t>
            </a:r>
            <a:endParaRPr lang="fr" sz="1300" dirty="0">
              <a:latin typeface="Arial"/>
              <a:cs typeface="Arial"/>
            </a:endParaRPr>
          </a:p>
          <a:p>
            <a:pPr marL="12700" marR="179714" algn="just" rtl="0">
              <a:lnSpc>
                <a:spcPts val="1800"/>
              </a:lnSpc>
            </a:pPr>
            <a:r>
              <a:rPr lang="fr" sz="1300" b="0" i="0" u="none" spc="-25" baseline="0" dirty="0">
                <a:solidFill>
                  <a:srgbClr val="1D1D20"/>
                </a:solidFill>
                <a:latin typeface="Arial"/>
                <a:cs typeface="Arial"/>
              </a:rPr>
              <a:t>De</a:t>
            </a:r>
            <a:r>
              <a:rPr lang="fr" sz="1300" b="0" i="0" u="none" baseline="0" dirty="0">
                <a:solidFill>
                  <a:srgbClr val="1D1D20"/>
                </a:solidFill>
                <a:latin typeface="Arial"/>
                <a:cs typeface="Arial"/>
              </a:rPr>
              <a:t> l'apprentissage</a:t>
            </a:r>
            <a:r>
              <a:rPr lang="fr" sz="1300" b="0" i="0" u="none" spc="-35" baseline="0" dirty="0">
                <a:solidFill>
                  <a:srgbClr val="1D1D20"/>
                </a:solidFill>
                <a:latin typeface="Arial"/>
                <a:cs typeface="Arial"/>
              </a:rPr>
              <a:t> de la gestion</a:t>
            </a:r>
            <a:r>
              <a:rPr lang="fr" sz="1300" b="0" i="0" u="none" spc="-20" baseline="0" dirty="0">
                <a:solidFill>
                  <a:srgbClr val="1D1D20"/>
                </a:solidFill>
                <a:latin typeface="Arial"/>
                <a:cs typeface="Arial"/>
              </a:rPr>
              <a:t> des déchets</a:t>
            </a:r>
            <a:r>
              <a:rPr lang="fr" sz="1300" b="0" i="0" u="none" baseline="0" dirty="0">
                <a:solidFill>
                  <a:srgbClr val="1D1D20"/>
                </a:solidFill>
                <a:latin typeface="Arial"/>
                <a:cs typeface="Arial"/>
              </a:rPr>
              <a:t> à la création</a:t>
            </a:r>
            <a:r>
              <a:rPr lang="fr" sz="1300" b="0" i="0" u="none" spc="-20" baseline="0" dirty="0">
                <a:solidFill>
                  <a:srgbClr val="1D1D20"/>
                </a:solidFill>
                <a:latin typeface="Arial"/>
                <a:cs typeface="Arial"/>
              </a:rPr>
              <a:t> de valeur</a:t>
            </a:r>
            <a:r>
              <a:rPr lang="fr" sz="1300" b="0" i="0" u="none" baseline="0" dirty="0">
                <a:solidFill>
                  <a:srgbClr val="1D1D20"/>
                </a:solidFill>
                <a:latin typeface="Arial"/>
                <a:cs typeface="Arial"/>
              </a:rPr>
              <a:t> à partir du patrimoine</a:t>
            </a:r>
            <a:r>
              <a:rPr lang="fr" sz="1300" b="0" i="0" u="none" spc="-45" baseline="0" dirty="0">
                <a:solidFill>
                  <a:srgbClr val="1D1D20"/>
                </a:solidFill>
                <a:latin typeface="Arial"/>
                <a:cs typeface="Arial"/>
              </a:rPr>
              <a:t> culturel</a:t>
            </a:r>
            <a:r>
              <a:rPr lang="fr" sz="1300" b="0" i="0" u="none" baseline="0" dirty="0">
                <a:solidFill>
                  <a:srgbClr val="1D1D20"/>
                </a:solidFill>
                <a:latin typeface="Arial"/>
                <a:cs typeface="Arial"/>
              </a:rPr>
              <a:t> et </a:t>
            </a:r>
            <a:r>
              <a:rPr lang="fr" sz="1300" b="0" i="0" u="none" spc="-10" baseline="0" dirty="0">
                <a:solidFill>
                  <a:srgbClr val="1D1D20"/>
                </a:solidFill>
                <a:latin typeface="Arial"/>
                <a:cs typeface="Arial"/>
              </a:rPr>
              <a:t>naturel, </a:t>
            </a:r>
            <a:r>
              <a:rPr lang="fr" sz="1300" b="0" i="0" u="none" baseline="0" dirty="0">
                <a:solidFill>
                  <a:srgbClr val="1D1D20"/>
                </a:solidFill>
                <a:latin typeface="Arial"/>
                <a:cs typeface="Arial"/>
              </a:rPr>
              <a:t>les animateurs</a:t>
            </a:r>
            <a:r>
              <a:rPr lang="fr" sz="1300" b="0" i="0" u="none" spc="-25" baseline="0" dirty="0">
                <a:solidFill>
                  <a:srgbClr val="1D1D20"/>
                </a:solidFill>
                <a:latin typeface="Arial"/>
                <a:cs typeface="Arial"/>
              </a:rPr>
              <a:t> peuvent </a:t>
            </a:r>
            <a:r>
              <a:rPr lang="fr" sz="1300" b="0" i="0" u="none" baseline="0" dirty="0">
                <a:solidFill>
                  <a:srgbClr val="1D1D20"/>
                </a:solidFill>
                <a:latin typeface="Arial"/>
                <a:cs typeface="Arial"/>
              </a:rPr>
              <a:t>recueillir</a:t>
            </a:r>
            <a:r>
              <a:rPr lang="fr" sz="1300" b="0" i="0" u="none" spc="-40" baseline="0" dirty="0">
                <a:solidFill>
                  <a:srgbClr val="1D1D20"/>
                </a:solidFill>
                <a:latin typeface="Arial"/>
                <a:cs typeface="Arial"/>
              </a:rPr>
              <a:t> des idées</a:t>
            </a:r>
            <a:r>
              <a:rPr lang="fr" sz="1300" b="0" i="0" u="none" baseline="0" dirty="0">
                <a:solidFill>
                  <a:srgbClr val="1D1D20"/>
                </a:solidFill>
                <a:latin typeface="Arial"/>
                <a:cs typeface="Arial"/>
              </a:rPr>
              <a:t> sur la manière de promouvoir</a:t>
            </a:r>
            <a:r>
              <a:rPr lang="fr" sz="1300" b="0" i="0" u="none" spc="-60" baseline="0" dirty="0">
                <a:solidFill>
                  <a:srgbClr val="1D1D20"/>
                </a:solidFill>
                <a:latin typeface="Arial"/>
                <a:cs typeface="Arial"/>
              </a:rPr>
              <a:t> les bonnes</a:t>
            </a:r>
            <a:r>
              <a:rPr lang="fr" sz="1300" b="0" i="0" u="none" baseline="0" dirty="0">
                <a:solidFill>
                  <a:srgbClr val="1D1D20"/>
                </a:solidFill>
                <a:latin typeface="Arial"/>
                <a:cs typeface="Arial"/>
              </a:rPr>
              <a:t> pratiques</a:t>
            </a:r>
            <a:r>
              <a:rPr lang="fr" sz="1300" b="0" i="0" u="none" spc="-25" baseline="0" dirty="0">
                <a:solidFill>
                  <a:srgbClr val="1D1D20"/>
                </a:solidFill>
                <a:latin typeface="Arial"/>
                <a:cs typeface="Arial"/>
              </a:rPr>
              <a:t> entrepreneuriales.</a:t>
            </a:r>
            <a:r>
              <a:rPr lang="fr" sz="1300" b="0" i="0" u="none" spc="-40" baseline="0" dirty="0">
                <a:solidFill>
                  <a:srgbClr val="1D1D20"/>
                </a:solidFill>
                <a:latin typeface="Arial"/>
                <a:cs typeface="Arial"/>
              </a:rPr>
              <a:t> </a:t>
            </a:r>
            <a:r>
              <a:rPr lang="fr" sz="1300" b="0" i="0" u="none" spc="-60" baseline="0" dirty="0">
                <a:solidFill>
                  <a:srgbClr val="1D1D20"/>
                </a:solidFill>
                <a:latin typeface="Arial"/>
                <a:cs typeface="Arial"/>
              </a:rPr>
              <a:t>Ils</a:t>
            </a:r>
            <a:r>
              <a:rPr lang="fr" sz="1300" b="0" i="0" u="none" spc="-25" baseline="0" dirty="0">
                <a:solidFill>
                  <a:srgbClr val="1D1D20"/>
                </a:solidFill>
                <a:latin typeface="Arial"/>
                <a:cs typeface="Arial"/>
              </a:rPr>
              <a:t> peuvent</a:t>
            </a:r>
            <a:r>
              <a:rPr lang="fr" sz="1300" b="0" i="0" u="none" spc="-35" baseline="0" dirty="0">
                <a:solidFill>
                  <a:srgbClr val="1D1D20"/>
                </a:solidFill>
                <a:latin typeface="Arial"/>
                <a:cs typeface="Arial"/>
              </a:rPr>
              <a:t> encourager</a:t>
            </a:r>
            <a:r>
              <a:rPr lang="fr" sz="1300" b="0" i="0" u="none" spc="-10" baseline="0" dirty="0">
                <a:solidFill>
                  <a:srgbClr val="1D1D20"/>
                </a:solidFill>
                <a:latin typeface="Arial"/>
                <a:cs typeface="Arial"/>
              </a:rPr>
              <a:t> les participants</a:t>
            </a:r>
            <a:r>
              <a:rPr lang="fr" sz="1300" b="0" i="0" u="none" baseline="0" dirty="0">
                <a:solidFill>
                  <a:srgbClr val="1D1D20"/>
                </a:solidFill>
                <a:latin typeface="Arial"/>
                <a:cs typeface="Arial"/>
              </a:rPr>
              <a:t> à</a:t>
            </a:r>
            <a:r>
              <a:rPr lang="fr" sz="1300" b="0" i="0" u="none" spc="-65" baseline="0" dirty="0">
                <a:solidFill>
                  <a:srgbClr val="1D1D20"/>
                </a:solidFill>
                <a:latin typeface="Arial"/>
                <a:cs typeface="Arial"/>
              </a:rPr>
              <a:t> évaluer</a:t>
            </a:r>
            <a:r>
              <a:rPr lang="fr" sz="1300" b="0" i="0" u="none" spc="-25" baseline="0" dirty="0">
                <a:solidFill>
                  <a:srgbClr val="1D1D20"/>
                </a:solidFill>
                <a:latin typeface="Arial"/>
                <a:cs typeface="Arial"/>
              </a:rPr>
              <a:t> les défis, </a:t>
            </a:r>
            <a:r>
              <a:rPr lang="fr" sz="1300" b="0" i="0" u="none" spc="-10" baseline="0" dirty="0">
                <a:solidFill>
                  <a:srgbClr val="1D1D20"/>
                </a:solidFill>
                <a:latin typeface="Arial"/>
                <a:cs typeface="Arial"/>
              </a:rPr>
              <a:t>à innover, à imaginer, </a:t>
            </a:r>
            <a:r>
              <a:rPr lang="fr" sz="1300" b="0" i="0" u="none" spc="-25" baseline="0" dirty="0">
                <a:solidFill>
                  <a:srgbClr val="1D1D20"/>
                </a:solidFill>
                <a:latin typeface="Arial"/>
                <a:cs typeface="Arial"/>
              </a:rPr>
              <a:t>à concevoir et </a:t>
            </a:r>
            <a:r>
              <a:rPr lang="fr" sz="1300" b="0" i="0" u="none" spc="-35" baseline="0" dirty="0">
                <a:solidFill>
                  <a:srgbClr val="1D1D20"/>
                </a:solidFill>
                <a:latin typeface="Arial"/>
                <a:cs typeface="Arial"/>
              </a:rPr>
              <a:t>à </a:t>
            </a:r>
            <a:r>
              <a:rPr lang="fr" sz="1300" b="0" i="0" u="none" spc="-10" baseline="0" dirty="0">
                <a:solidFill>
                  <a:srgbClr val="1D1D20"/>
                </a:solidFill>
                <a:latin typeface="Arial"/>
                <a:cs typeface="Arial"/>
              </a:rPr>
              <a:t>agir.</a:t>
            </a:r>
            <a:endParaRPr lang="fr" sz="1300" dirty="0">
              <a:latin typeface="Arial"/>
              <a:cs typeface="Arial"/>
            </a:endParaRPr>
          </a:p>
        </p:txBody>
      </p:sp>
      <p:pic>
        <p:nvPicPr>
          <p:cNvPr id="5" name="object 5"/>
          <p:cNvPicPr/>
          <p:nvPr/>
        </p:nvPicPr>
        <p:blipFill>
          <a:blip r:embed="rId3" cstate="hqprint">
            <a:extLst>
              <a:ext uri="{28A0092B-C50C-407E-A947-70E740481C1C}">
                <a14:useLocalDpi xmlns:a14="http://schemas.microsoft.com/office/drawing/2010/main"/>
              </a:ext>
            </a:extLst>
          </a:blip>
          <a:stretch>
            <a:fillRect/>
          </a:stretch>
        </p:blipFill>
        <p:spPr>
          <a:xfrm>
            <a:off x="304799" y="1895522"/>
            <a:ext cx="4597401" cy="1466849"/>
          </a:xfrm>
          <a:prstGeom prst="rect">
            <a:avLst/>
          </a:prstGeom>
        </p:spPr>
      </p:pic>
      <p:pic>
        <p:nvPicPr>
          <p:cNvPr id="6" name="object 6"/>
          <p:cNvPicPr/>
          <p:nvPr/>
        </p:nvPicPr>
        <p:blipFill>
          <a:blip r:embed="rId4" cstate="hqprint">
            <a:extLst>
              <a:ext uri="{28A0092B-C50C-407E-A947-70E740481C1C}">
                <a14:useLocalDpi xmlns:a14="http://schemas.microsoft.com/office/drawing/2010/main"/>
              </a:ext>
            </a:extLst>
          </a:blip>
          <a:stretch>
            <a:fillRect/>
          </a:stretch>
        </p:blipFill>
        <p:spPr>
          <a:xfrm>
            <a:off x="4999989" y="1895522"/>
            <a:ext cx="2638424" cy="1466849"/>
          </a:xfrm>
          <a:prstGeom prst="rect">
            <a:avLst/>
          </a:prstGeom>
        </p:spPr>
      </p:pic>
      <p:pic>
        <p:nvPicPr>
          <p:cNvPr id="8" name="object 4">
            <a:extLst>
              <a:ext uri="{FF2B5EF4-FFF2-40B4-BE49-F238E27FC236}">
                <a16:creationId xmlns:a16="http://schemas.microsoft.com/office/drawing/2014/main" id="{7580A32E-6B58-8047-8437-A7FB096DA4B5}"/>
              </a:ext>
            </a:extLst>
          </p:cNvPr>
          <p:cNvPicPr/>
          <p:nvPr/>
        </p:nvPicPr>
        <p:blipFill>
          <a:blip r:embed="rId5" cstate="print"/>
          <a:stretch>
            <a:fillRect/>
          </a:stretch>
        </p:blipFill>
        <p:spPr>
          <a:xfrm>
            <a:off x="6457949" y="9486900"/>
            <a:ext cx="695325" cy="457199"/>
          </a:xfrm>
          <a:prstGeom prst="rect">
            <a:avLst/>
          </a:prstGeom>
        </p:spPr>
      </p:pic>
      <p:sp>
        <p:nvSpPr>
          <p:cNvPr id="10" name="Slide Number Placeholder 9">
            <a:extLst>
              <a:ext uri="{FF2B5EF4-FFF2-40B4-BE49-F238E27FC236}">
                <a16:creationId xmlns:a16="http://schemas.microsoft.com/office/drawing/2014/main" id="{CAC8A6FB-9E53-6D4B-BC08-271B6B819816}"/>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66</a:t>
            </a:fld>
            <a:endParaRPr lang="fr" spc="10"/>
          </a:p>
        </p:txBody>
      </p:sp>
      <p:sp>
        <p:nvSpPr>
          <p:cNvPr id="15" name="TextBox 14">
            <a:extLst>
              <a:ext uri="{FF2B5EF4-FFF2-40B4-BE49-F238E27FC236}">
                <a16:creationId xmlns:a16="http://schemas.microsoft.com/office/drawing/2014/main" id="{1E28C73B-6A7C-7403-A9BE-2DE6F70A9C03}"/>
              </a:ext>
            </a:extLst>
          </p:cNvPr>
          <p:cNvSpPr txBox="1"/>
          <p:nvPr/>
        </p:nvSpPr>
        <p:spPr>
          <a:xfrm>
            <a:off x="4429763" y="3496756"/>
            <a:ext cx="3037838" cy="2977738"/>
          </a:xfrm>
          <a:prstGeom prst="rect">
            <a:avLst/>
          </a:prstGeom>
          <a:noFill/>
        </p:spPr>
        <p:txBody>
          <a:bodyPr wrap="square" rtlCol="0">
            <a:spAutoFit/>
          </a:bodyPr>
          <a:lstStyle/>
          <a:p>
            <a:pPr algn="just" rtl="0">
              <a:lnSpc>
                <a:spcPts val="1500"/>
              </a:lnSpc>
            </a:pPr>
            <a:r>
              <a:rPr lang="fr" sz="1300" b="0" i="0" u="none" baseline="0" dirty="0">
                <a:solidFill>
                  <a:srgbClr val="1D1D20"/>
                </a:solidFill>
                <a:latin typeface="Arial"/>
                <a:cs typeface="Arial"/>
              </a:rPr>
              <a:t>Une transition vers des modèles de tourisme durable est de la plus haute importance. Les voies vers des pratiques respectueuses de l'environnement au sein de ce secteur sont multiples. Ces pistes peuvent déboucher sur des initiatives rurales, communautaires, douces ou d'écotourisme.  Ils peuvent intégrer des innovations dans l'utilisation et l'élimination de l'eau et des déchets, ou des transformations vers des énergies renouvelables. Les portes sont ouvertes à l'imagination et à l'action.</a:t>
            </a:r>
            <a:endParaRPr lang="fr" dirty="0"/>
          </a:p>
        </p:txBody>
      </p:sp>
      <p:pic>
        <p:nvPicPr>
          <p:cNvPr id="11" name="Picture 2" descr="European Youth Roots">
            <a:extLst>
              <a:ext uri="{FF2B5EF4-FFF2-40B4-BE49-F238E27FC236}">
                <a16:creationId xmlns:a16="http://schemas.microsoft.com/office/drawing/2014/main" id="{764BF87F-08D9-E140-8A0B-63BA1A9614D8}"/>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p:nvPr/>
        </p:nvSpPr>
        <p:spPr>
          <a:xfrm>
            <a:off x="471090" y="1728471"/>
            <a:ext cx="2098040" cy="2492375"/>
          </a:xfrm>
          <a:custGeom>
            <a:avLst/>
            <a:gdLst/>
            <a:ahLst/>
            <a:cxnLst/>
            <a:rect l="l" t="t" r="r" b="b"/>
            <a:pathLst>
              <a:path w="2098040" h="2492375">
                <a:moveTo>
                  <a:pt x="682669" y="2492046"/>
                </a:moveTo>
                <a:lnTo>
                  <a:pt x="638549" y="2490207"/>
                </a:lnTo>
                <a:lnTo>
                  <a:pt x="594964" y="2485246"/>
                </a:lnTo>
                <a:lnTo>
                  <a:pt x="551992" y="2476973"/>
                </a:lnTo>
                <a:lnTo>
                  <a:pt x="509707" y="2465201"/>
                </a:lnTo>
                <a:lnTo>
                  <a:pt x="468186" y="2449740"/>
                </a:lnTo>
                <a:lnTo>
                  <a:pt x="427504" y="2430401"/>
                </a:lnTo>
                <a:lnTo>
                  <a:pt x="387738" y="2406997"/>
                </a:lnTo>
                <a:lnTo>
                  <a:pt x="352282" y="2381182"/>
                </a:lnTo>
                <a:lnTo>
                  <a:pt x="321214" y="2352849"/>
                </a:lnTo>
                <a:lnTo>
                  <a:pt x="294250" y="2322150"/>
                </a:lnTo>
                <a:lnTo>
                  <a:pt x="271105" y="2289239"/>
                </a:lnTo>
                <a:lnTo>
                  <a:pt x="251492" y="2254271"/>
                </a:lnTo>
                <a:lnTo>
                  <a:pt x="235127" y="2217399"/>
                </a:lnTo>
                <a:lnTo>
                  <a:pt x="221724" y="2178777"/>
                </a:lnTo>
                <a:lnTo>
                  <a:pt x="210998" y="2138559"/>
                </a:lnTo>
                <a:lnTo>
                  <a:pt x="202664" y="2096900"/>
                </a:lnTo>
                <a:lnTo>
                  <a:pt x="196436" y="2053953"/>
                </a:lnTo>
                <a:lnTo>
                  <a:pt x="192029" y="2009871"/>
                </a:lnTo>
                <a:lnTo>
                  <a:pt x="189157" y="1964810"/>
                </a:lnTo>
                <a:lnTo>
                  <a:pt x="187535" y="1918922"/>
                </a:lnTo>
                <a:lnTo>
                  <a:pt x="186901" y="1825284"/>
                </a:lnTo>
                <a:lnTo>
                  <a:pt x="188191" y="1682479"/>
                </a:lnTo>
                <a:lnTo>
                  <a:pt x="187217" y="1587506"/>
                </a:lnTo>
                <a:lnTo>
                  <a:pt x="185323" y="1540551"/>
                </a:lnTo>
                <a:lnTo>
                  <a:pt x="182112" y="1494155"/>
                </a:lnTo>
                <a:lnTo>
                  <a:pt x="177297" y="1448472"/>
                </a:lnTo>
                <a:lnTo>
                  <a:pt x="170593" y="1403656"/>
                </a:lnTo>
                <a:lnTo>
                  <a:pt x="161245" y="1356733"/>
                </a:lnTo>
                <a:lnTo>
                  <a:pt x="149873" y="1309893"/>
                </a:lnTo>
                <a:lnTo>
                  <a:pt x="136876" y="1263157"/>
                </a:lnTo>
                <a:lnTo>
                  <a:pt x="122655" y="1216547"/>
                </a:lnTo>
                <a:lnTo>
                  <a:pt x="61545" y="1031774"/>
                </a:lnTo>
                <a:lnTo>
                  <a:pt x="47213" y="986103"/>
                </a:lnTo>
                <a:lnTo>
                  <a:pt x="34060" y="940681"/>
                </a:lnTo>
                <a:lnTo>
                  <a:pt x="22487" y="895531"/>
                </a:lnTo>
                <a:lnTo>
                  <a:pt x="12894" y="850673"/>
                </a:lnTo>
                <a:lnTo>
                  <a:pt x="5681" y="806127"/>
                </a:lnTo>
                <a:lnTo>
                  <a:pt x="1250" y="761916"/>
                </a:lnTo>
                <a:lnTo>
                  <a:pt x="0" y="718058"/>
                </a:lnTo>
                <a:lnTo>
                  <a:pt x="2331" y="674576"/>
                </a:lnTo>
                <a:lnTo>
                  <a:pt x="8646" y="631490"/>
                </a:lnTo>
                <a:lnTo>
                  <a:pt x="19343" y="588821"/>
                </a:lnTo>
                <a:lnTo>
                  <a:pt x="34824" y="546590"/>
                </a:lnTo>
                <a:lnTo>
                  <a:pt x="55489" y="504818"/>
                </a:lnTo>
                <a:lnTo>
                  <a:pt x="79675" y="464232"/>
                </a:lnTo>
                <a:lnTo>
                  <a:pt x="105908" y="424682"/>
                </a:lnTo>
                <a:lnTo>
                  <a:pt x="134093" y="386266"/>
                </a:lnTo>
                <a:lnTo>
                  <a:pt x="164131" y="349082"/>
                </a:lnTo>
                <a:lnTo>
                  <a:pt x="195925" y="313228"/>
                </a:lnTo>
                <a:lnTo>
                  <a:pt x="229377" y="278800"/>
                </a:lnTo>
                <a:lnTo>
                  <a:pt x="264391" y="245896"/>
                </a:lnTo>
                <a:lnTo>
                  <a:pt x="300868" y="214615"/>
                </a:lnTo>
                <a:lnTo>
                  <a:pt x="338712" y="185054"/>
                </a:lnTo>
                <a:lnTo>
                  <a:pt x="377824" y="157310"/>
                </a:lnTo>
                <a:lnTo>
                  <a:pt x="418108" y="131481"/>
                </a:lnTo>
                <a:lnTo>
                  <a:pt x="459465" y="107665"/>
                </a:lnTo>
                <a:lnTo>
                  <a:pt x="501799" y="85959"/>
                </a:lnTo>
                <a:lnTo>
                  <a:pt x="545012" y="66461"/>
                </a:lnTo>
                <a:lnTo>
                  <a:pt x="589007" y="49269"/>
                </a:lnTo>
                <a:lnTo>
                  <a:pt x="633685" y="34480"/>
                </a:lnTo>
                <a:lnTo>
                  <a:pt x="678951" y="22191"/>
                </a:lnTo>
                <a:lnTo>
                  <a:pt x="724705" y="12502"/>
                </a:lnTo>
                <a:lnTo>
                  <a:pt x="770851" y="5508"/>
                </a:lnTo>
                <a:lnTo>
                  <a:pt x="817292" y="1308"/>
                </a:lnTo>
                <a:lnTo>
                  <a:pt x="863929" y="0"/>
                </a:lnTo>
                <a:lnTo>
                  <a:pt x="910666" y="1680"/>
                </a:lnTo>
                <a:lnTo>
                  <a:pt x="957405" y="6447"/>
                </a:lnTo>
                <a:lnTo>
                  <a:pt x="1003242" y="15224"/>
                </a:lnTo>
                <a:lnTo>
                  <a:pt x="1046195" y="28485"/>
                </a:lnTo>
                <a:lnTo>
                  <a:pt x="1086476" y="45916"/>
                </a:lnTo>
                <a:lnTo>
                  <a:pt x="1124298" y="67201"/>
                </a:lnTo>
                <a:lnTo>
                  <a:pt x="1159874" y="92027"/>
                </a:lnTo>
                <a:lnTo>
                  <a:pt x="1193414" y="120079"/>
                </a:lnTo>
                <a:lnTo>
                  <a:pt x="1225133" y="151043"/>
                </a:lnTo>
                <a:lnTo>
                  <a:pt x="1255243" y="184604"/>
                </a:lnTo>
                <a:lnTo>
                  <a:pt x="1283955" y="220447"/>
                </a:lnTo>
                <a:lnTo>
                  <a:pt x="1311482" y="258259"/>
                </a:lnTo>
                <a:lnTo>
                  <a:pt x="1338037" y="297724"/>
                </a:lnTo>
                <a:lnTo>
                  <a:pt x="1363832" y="338528"/>
                </a:lnTo>
                <a:lnTo>
                  <a:pt x="1413993" y="422896"/>
                </a:lnTo>
                <a:lnTo>
                  <a:pt x="1488844" y="551630"/>
                </a:lnTo>
                <a:lnTo>
                  <a:pt x="1514540" y="593865"/>
                </a:lnTo>
                <a:lnTo>
                  <a:pt x="1540963" y="635238"/>
                </a:lnTo>
                <a:lnTo>
                  <a:pt x="1568326" y="675434"/>
                </a:lnTo>
                <a:lnTo>
                  <a:pt x="1596840" y="714139"/>
                </a:lnTo>
                <a:lnTo>
                  <a:pt x="1627261" y="751933"/>
                </a:lnTo>
                <a:lnTo>
                  <a:pt x="1659386" y="788967"/>
                </a:lnTo>
                <a:lnTo>
                  <a:pt x="1692836" y="825381"/>
                </a:lnTo>
                <a:lnTo>
                  <a:pt x="1762188" y="896903"/>
                </a:lnTo>
                <a:lnTo>
                  <a:pt x="1866637" y="1003000"/>
                </a:lnTo>
                <a:lnTo>
                  <a:pt x="1900045" y="1038603"/>
                </a:lnTo>
                <a:lnTo>
                  <a:pt x="1932114" y="1074556"/>
                </a:lnTo>
                <a:lnTo>
                  <a:pt x="1962464" y="1110998"/>
                </a:lnTo>
                <a:lnTo>
                  <a:pt x="1990715" y="1148067"/>
                </a:lnTo>
                <a:lnTo>
                  <a:pt x="2016486" y="1185902"/>
                </a:lnTo>
                <a:lnTo>
                  <a:pt x="2039396" y="1224642"/>
                </a:lnTo>
                <a:lnTo>
                  <a:pt x="2059067" y="1264424"/>
                </a:lnTo>
                <a:lnTo>
                  <a:pt x="2075116" y="1305388"/>
                </a:lnTo>
                <a:lnTo>
                  <a:pt x="2087163" y="1347673"/>
                </a:lnTo>
                <a:lnTo>
                  <a:pt x="2094829" y="1391416"/>
                </a:lnTo>
                <a:lnTo>
                  <a:pt x="2097733" y="1436756"/>
                </a:lnTo>
                <a:lnTo>
                  <a:pt x="2095494" y="1483833"/>
                </a:lnTo>
                <a:lnTo>
                  <a:pt x="2088555" y="1532475"/>
                </a:lnTo>
                <a:lnTo>
                  <a:pt x="2078025" y="1579617"/>
                </a:lnTo>
                <a:lnTo>
                  <a:pt x="2064089" y="1625287"/>
                </a:lnTo>
                <a:lnTo>
                  <a:pt x="2046931" y="1669514"/>
                </a:lnTo>
                <a:lnTo>
                  <a:pt x="2026736" y="1712327"/>
                </a:lnTo>
                <a:lnTo>
                  <a:pt x="2003688" y="1753754"/>
                </a:lnTo>
                <a:lnTo>
                  <a:pt x="1977972" y="1793823"/>
                </a:lnTo>
                <a:lnTo>
                  <a:pt x="1949772" y="1832565"/>
                </a:lnTo>
                <a:lnTo>
                  <a:pt x="1919272" y="1870006"/>
                </a:lnTo>
                <a:lnTo>
                  <a:pt x="1886658" y="1906177"/>
                </a:lnTo>
                <a:lnTo>
                  <a:pt x="1852113" y="1941106"/>
                </a:lnTo>
                <a:lnTo>
                  <a:pt x="1815821" y="1974821"/>
                </a:lnTo>
                <a:lnTo>
                  <a:pt x="1777968" y="2007351"/>
                </a:lnTo>
                <a:lnTo>
                  <a:pt x="1738738" y="2038725"/>
                </a:lnTo>
                <a:lnTo>
                  <a:pt x="1698315" y="2068972"/>
                </a:lnTo>
                <a:lnTo>
                  <a:pt x="1656883" y="2098119"/>
                </a:lnTo>
                <a:lnTo>
                  <a:pt x="1614628" y="2126197"/>
                </a:lnTo>
                <a:lnTo>
                  <a:pt x="1571733" y="2153234"/>
                </a:lnTo>
                <a:lnTo>
                  <a:pt x="1528383" y="2179258"/>
                </a:lnTo>
                <a:lnTo>
                  <a:pt x="1484762" y="2204298"/>
                </a:lnTo>
                <a:lnTo>
                  <a:pt x="1357094" y="2273221"/>
                </a:lnTo>
                <a:lnTo>
                  <a:pt x="1270413" y="2317644"/>
                </a:lnTo>
                <a:lnTo>
                  <a:pt x="1226242" y="2339229"/>
                </a:lnTo>
                <a:lnTo>
                  <a:pt x="1181620" y="2360144"/>
                </a:lnTo>
                <a:lnTo>
                  <a:pt x="1136621" y="2380201"/>
                </a:lnTo>
                <a:lnTo>
                  <a:pt x="1091322" y="2399210"/>
                </a:lnTo>
                <a:lnTo>
                  <a:pt x="1045800" y="2416984"/>
                </a:lnTo>
                <a:lnTo>
                  <a:pt x="1000129" y="2433334"/>
                </a:lnTo>
                <a:lnTo>
                  <a:pt x="954386" y="2448070"/>
                </a:lnTo>
                <a:lnTo>
                  <a:pt x="908647" y="2461005"/>
                </a:lnTo>
                <a:lnTo>
                  <a:pt x="862987" y="2471949"/>
                </a:lnTo>
                <a:lnTo>
                  <a:pt x="817484" y="2480713"/>
                </a:lnTo>
                <a:lnTo>
                  <a:pt x="772213" y="2487110"/>
                </a:lnTo>
                <a:lnTo>
                  <a:pt x="727249" y="2490951"/>
                </a:lnTo>
                <a:lnTo>
                  <a:pt x="682669" y="2492046"/>
                </a:lnTo>
                <a:close/>
              </a:path>
            </a:pathLst>
          </a:custGeom>
          <a:solidFill>
            <a:srgbClr val="7D408B">
              <a:alpha val="17979"/>
            </a:srgbClr>
          </a:solidFill>
        </p:spPr>
        <p:txBody>
          <a:bodyPr wrap="square" lIns="0" tIns="0" rIns="0" bIns="0" rtlCol="0"/>
          <a:lstStyle/>
          <a:p>
            <a:endParaRPr/>
          </a:p>
        </p:txBody>
      </p:sp>
      <p:pic>
        <p:nvPicPr>
          <p:cNvPr id="2" name="object 2"/>
          <p:cNvPicPr/>
          <p:nvPr/>
        </p:nvPicPr>
        <p:blipFill>
          <a:blip r:embed="rId2" cstate="print"/>
          <a:stretch>
            <a:fillRect/>
          </a:stretch>
        </p:blipFill>
        <p:spPr>
          <a:xfrm>
            <a:off x="6457949" y="9486946"/>
            <a:ext cx="695325" cy="457199"/>
          </a:xfrm>
          <a:prstGeom prst="rect">
            <a:avLst/>
          </a:prstGeom>
        </p:spPr>
      </p:pic>
      <p:sp>
        <p:nvSpPr>
          <p:cNvPr id="7" name="object 7"/>
          <p:cNvSpPr txBox="1"/>
          <p:nvPr/>
        </p:nvSpPr>
        <p:spPr>
          <a:xfrm>
            <a:off x="3168462" y="6228076"/>
            <a:ext cx="3921578" cy="1202958"/>
          </a:xfrm>
          <a:prstGeom prst="rect">
            <a:avLst/>
          </a:prstGeom>
        </p:spPr>
        <p:txBody>
          <a:bodyPr vert="horz" wrap="square" lIns="0" tIns="13969" rIns="0" bIns="0" rtlCol="0">
            <a:spAutoFit/>
          </a:bodyPr>
          <a:lstStyle/>
          <a:p>
            <a:pPr marL="218450" rtl="0">
              <a:lnSpc>
                <a:spcPct val="150000"/>
              </a:lnSpc>
              <a:spcBef>
                <a:spcPts val="110"/>
              </a:spcBef>
            </a:pPr>
            <a:r>
              <a:rPr lang="fr" sz="1300" b="1" i="0" u="none" spc="45" baseline="0">
                <a:solidFill>
                  <a:srgbClr val="1D1D20"/>
                </a:solidFill>
                <a:latin typeface="Arial"/>
                <a:cs typeface="Arial"/>
              </a:rPr>
              <a:t>Préparation du </a:t>
            </a:r>
            <a:r>
              <a:rPr lang="fr" sz="1300" b="1" i="0" u="none" spc="-10" baseline="0">
                <a:solidFill>
                  <a:srgbClr val="1D1D20"/>
                </a:solidFill>
                <a:latin typeface="Arial"/>
                <a:cs typeface="Arial"/>
              </a:rPr>
              <a:t>matériel</a:t>
            </a:r>
            <a:endParaRPr lang="fr" sz="1300" b="1" dirty="0">
              <a:latin typeface="Arial"/>
              <a:cs typeface="Arial"/>
            </a:endParaRPr>
          </a:p>
          <a:p>
            <a:pPr marL="504214" indent="-285764" rtl="0">
              <a:lnSpc>
                <a:spcPct val="150000"/>
              </a:lnSpc>
              <a:spcBef>
                <a:spcPts val="110"/>
              </a:spcBef>
              <a:buClr>
                <a:schemeClr val="tx1"/>
              </a:buClr>
              <a:buFont typeface="Arial" panose="020B0604020202020204" pitchFamily="34" charset="0"/>
              <a:buChar char="•"/>
            </a:pPr>
            <a:r>
              <a:rPr lang="fr" sz="1300" b="0" i="0" u="none" baseline="0">
                <a:solidFill>
                  <a:schemeClr val="tx1"/>
                </a:solidFill>
                <a:latin typeface="Arial"/>
                <a:cs typeface="Arial"/>
                <a:hlinkClick r:id="rId3">
                  <a:extLst>
                    <a:ext uri="{A12FA001-AC4F-418D-AE19-62706E023703}">
                      <ahyp:hlinkClr xmlns:ahyp="http://schemas.microsoft.com/office/drawing/2018/hyperlinkcolor" val="tx"/>
                    </a:ext>
                  </a:extLst>
                </a:hlinkClick>
              </a:rPr>
              <a:t>LucidChart</a:t>
            </a:r>
            <a:r>
              <a:rPr lang="fr" sz="1300" b="0" i="0" u="none" baseline="0">
                <a:solidFill>
                  <a:schemeClr val="tx1"/>
                </a:solidFill>
                <a:latin typeface="Arial"/>
                <a:cs typeface="Arial"/>
              </a:rPr>
              <a:t>, </a:t>
            </a:r>
            <a:r>
              <a:rPr lang="fr" sz="1300" b="0" i="0" u="none" baseline="0">
                <a:solidFill>
                  <a:schemeClr val="tx1"/>
                </a:solidFill>
                <a:latin typeface="Arial"/>
                <a:cs typeface="Arial"/>
                <a:hlinkClick r:id="rId4">
                  <a:extLst>
                    <a:ext uri="{A12FA001-AC4F-418D-AE19-62706E023703}">
                      <ahyp:hlinkClr xmlns:ahyp="http://schemas.microsoft.com/office/drawing/2018/hyperlinkcolor" val="tx"/>
                    </a:ext>
                  </a:extLst>
                </a:hlinkClick>
              </a:rPr>
              <a:t>Miro</a:t>
            </a:r>
            <a:r>
              <a:rPr lang="fr" sz="1300" b="0" i="0" u="none" baseline="0">
                <a:solidFill>
                  <a:schemeClr val="tx1"/>
                </a:solidFill>
                <a:latin typeface="Arial"/>
                <a:cs typeface="Arial"/>
              </a:rPr>
              <a:t> ou </a:t>
            </a:r>
            <a:r>
              <a:rPr lang="fr" sz="1300" b="0" i="0" u="none" baseline="0">
                <a:solidFill>
                  <a:schemeClr val="tx1"/>
                </a:solidFill>
                <a:latin typeface="Arial"/>
                <a:cs typeface="Arial"/>
                <a:hlinkClick r:id="rId5">
                  <a:extLst>
                    <a:ext uri="{A12FA001-AC4F-418D-AE19-62706E023703}">
                      <ahyp:hlinkClr xmlns:ahyp="http://schemas.microsoft.com/office/drawing/2018/hyperlinkcolor" val="tx"/>
                    </a:ext>
                  </a:extLst>
                </a:hlinkClick>
              </a:rPr>
              <a:t>Mural </a:t>
            </a:r>
            <a:endParaRPr lang="fr" sz="1300" dirty="0">
              <a:solidFill>
                <a:schemeClr val="tx1"/>
              </a:solidFill>
              <a:latin typeface="Arial"/>
              <a:cs typeface="Arial"/>
            </a:endParaRPr>
          </a:p>
          <a:p>
            <a:pPr marL="504214" indent="-285764" rtl="0">
              <a:lnSpc>
                <a:spcPct val="150000"/>
              </a:lnSpc>
              <a:spcBef>
                <a:spcPts val="110"/>
              </a:spcBef>
              <a:buClr>
                <a:schemeClr val="tx1"/>
              </a:buClr>
              <a:buFont typeface="Arial" panose="020B0604020202020204" pitchFamily="34" charset="0"/>
              <a:buChar char="•"/>
            </a:pPr>
            <a:r>
              <a:rPr lang="fr" sz="1300" b="0" i="0" u="none" spc="-65" baseline="0">
                <a:solidFill>
                  <a:schemeClr val="tx1"/>
                </a:solidFill>
                <a:latin typeface="Arial"/>
                <a:cs typeface="Arial"/>
                <a:hlinkClick r:id="rId6">
                  <a:extLst>
                    <a:ext uri="{A12FA001-AC4F-418D-AE19-62706E023703}">
                      <ahyp:hlinkClr xmlns:ahyp="http://schemas.microsoft.com/office/drawing/2018/hyperlinkcolor" val="tx"/>
                    </a:ext>
                  </a:extLst>
                </a:hlinkClick>
              </a:rPr>
              <a:t>Le label</a:t>
            </a:r>
            <a:r>
              <a:rPr lang="fr" sz="1300" b="0" i="0" u="none" baseline="0">
                <a:solidFill>
                  <a:schemeClr val="tx1"/>
                </a:solidFill>
                <a:latin typeface="Arial"/>
                <a:cs typeface="Arial"/>
                <a:hlinkClick r:id="rId6">
                  <a:extLst>
                    <a:ext uri="{A12FA001-AC4F-418D-AE19-62706E023703}">
                      <ahyp:hlinkClr xmlns:ahyp="http://schemas.microsoft.com/office/drawing/2018/hyperlinkcolor" val="tx"/>
                    </a:ext>
                  </a:extLst>
                </a:hlinkClick>
              </a:rPr>
              <a:t> environnemental</a:t>
            </a:r>
            <a:r>
              <a:rPr lang="fr" sz="1300" b="0" i="0" u="none" spc="-10" baseline="0">
                <a:solidFill>
                  <a:schemeClr val="tx1"/>
                </a:solidFill>
                <a:latin typeface="Arial"/>
                <a:cs typeface="Arial"/>
                <a:hlinkClick r:id="rId6">
                  <a:extLst>
                    <a:ext uri="{A12FA001-AC4F-418D-AE19-62706E023703}">
                      <ahyp:hlinkClr xmlns:ahyp="http://schemas.microsoft.com/office/drawing/2018/hyperlinkcolor" val="tx"/>
                    </a:ext>
                  </a:extLst>
                </a:hlinkClick>
              </a:rPr>
              <a:t> auquel</a:t>
            </a:r>
            <a:r>
              <a:rPr lang="fr" sz="1300" b="0" i="0" u="none" spc="-40" baseline="0">
                <a:solidFill>
                  <a:schemeClr val="tx1"/>
                </a:solidFill>
                <a:latin typeface="Arial"/>
                <a:cs typeface="Arial"/>
                <a:hlinkClick r:id="rId6">
                  <a:extLst>
                    <a:ext uri="{A12FA001-AC4F-418D-AE19-62706E023703}">
                      <ahyp:hlinkClr xmlns:ahyp="http://schemas.microsoft.com/office/drawing/2018/hyperlinkcolor" val="tx"/>
                    </a:ext>
                  </a:extLst>
                </a:hlinkClick>
              </a:rPr>
              <a:t> vous</a:t>
            </a:r>
            <a:r>
              <a:rPr lang="fr" sz="1300" b="0" i="0" u="none" spc="-35" baseline="0">
                <a:solidFill>
                  <a:schemeClr val="tx1"/>
                </a:solidFill>
                <a:latin typeface="Arial"/>
                <a:cs typeface="Arial"/>
                <a:hlinkClick r:id="rId6">
                  <a:extLst>
                    <a:ext uri="{A12FA001-AC4F-418D-AE19-62706E023703}">
                      <ahyp:hlinkClr xmlns:ahyp="http://schemas.microsoft.com/office/drawing/2018/hyperlinkcolor" val="tx"/>
                    </a:ext>
                  </a:extLst>
                </a:hlinkClick>
              </a:rPr>
              <a:t> pouvez </a:t>
            </a:r>
            <a:r>
              <a:rPr lang="fr" sz="1300" b="0" i="0" u="none" baseline="0">
                <a:solidFill>
                  <a:schemeClr val="tx1"/>
                </a:solidFill>
                <a:latin typeface="Arial"/>
                <a:cs typeface="Arial"/>
                <a:hlinkClick r:id="rId6">
                  <a:extLst>
                    <a:ext uri="{A12FA001-AC4F-418D-AE19-62706E023703}">
                      <ahyp:hlinkClr xmlns:ahyp="http://schemas.microsoft.com/office/drawing/2018/hyperlinkcolor" val="tx"/>
                    </a:ext>
                  </a:extLst>
                </a:hlinkClick>
              </a:rPr>
              <a:t>faire confiance :</a:t>
            </a:r>
            <a:r>
              <a:rPr lang="fr" sz="1300" b="0" i="0" u="none" spc="-110" baseline="0">
                <a:solidFill>
                  <a:schemeClr val="tx1"/>
                </a:solidFill>
                <a:latin typeface="Arial"/>
                <a:cs typeface="Arial"/>
                <a:hlinkClick r:id="rId6">
                  <a:extLst>
                    <a:ext uri="{A12FA001-AC4F-418D-AE19-62706E023703}">
                      <ahyp:hlinkClr xmlns:ahyp="http://schemas.microsoft.com/office/drawing/2018/hyperlinkcolor" val="tx"/>
                    </a:ext>
                  </a:extLst>
                </a:hlinkClick>
              </a:rPr>
              <a:t> </a:t>
            </a:r>
            <a:r>
              <a:rPr lang="fr" sz="1300" b="0" i="0" u="none" spc="-35" baseline="0">
                <a:solidFill>
                  <a:schemeClr val="tx1"/>
                </a:solidFill>
                <a:latin typeface="Arial"/>
                <a:cs typeface="Arial"/>
                <a:hlinkClick r:id="rId6">
                  <a:extLst>
                    <a:ext uri="{A12FA001-AC4F-418D-AE19-62706E023703}">
                      <ahyp:hlinkClr xmlns:ahyp="http://schemas.microsoft.com/office/drawing/2018/hyperlinkcolor" val="tx"/>
                    </a:ext>
                  </a:extLst>
                </a:hlinkClick>
              </a:rPr>
              <a:t>L'écolabel </a:t>
            </a:r>
            <a:r>
              <a:rPr lang="fr" sz="1300" b="0" i="0" u="none" spc="-10" baseline="0">
                <a:solidFill>
                  <a:schemeClr val="tx1"/>
                </a:solidFill>
                <a:latin typeface="Arial"/>
                <a:cs typeface="Arial"/>
                <a:hlinkClick r:id="rId6">
                  <a:extLst>
                    <a:ext uri="{A12FA001-AC4F-418D-AE19-62706E023703}">
                      <ahyp:hlinkClr xmlns:ahyp="http://schemas.microsoft.com/office/drawing/2018/hyperlinkcolor" val="tx"/>
                    </a:ext>
                  </a:extLst>
                </a:hlinkClick>
              </a:rPr>
              <a:t>européen</a:t>
            </a:r>
            <a:endParaRPr lang="fr" sz="1300" dirty="0">
              <a:solidFill>
                <a:schemeClr val="tx1"/>
              </a:solidFill>
              <a:latin typeface="Arial"/>
              <a:cs typeface="Arial"/>
            </a:endParaRPr>
          </a:p>
        </p:txBody>
      </p:sp>
      <p:sp>
        <p:nvSpPr>
          <p:cNvPr id="8" name="object 8"/>
          <p:cNvSpPr txBox="1">
            <a:spLocks noGrp="1"/>
          </p:cNvSpPr>
          <p:nvPr>
            <p:ph type="title"/>
          </p:nvPr>
        </p:nvSpPr>
        <p:spPr>
          <a:xfrm>
            <a:off x="240662" y="579726"/>
            <a:ext cx="6940550" cy="715001"/>
          </a:xfrm>
          <a:prstGeom prst="rect">
            <a:avLst/>
          </a:prstGeom>
        </p:spPr>
        <p:txBody>
          <a:bodyPr vert="horz" wrap="square" lIns="0" tIns="365186" rIns="0" bIns="0" rtlCol="0">
            <a:spAutoFit/>
          </a:bodyPr>
          <a:lstStyle/>
          <a:p>
            <a:pPr marL="60329" algn="l" rtl="0">
              <a:spcBef>
                <a:spcPts val="100"/>
              </a:spcBef>
            </a:pPr>
            <a:r>
              <a:rPr lang="fr" sz="2250" b="0" i="0" u="none" baseline="0"/>
              <a:t>L'écolabel européen</a:t>
            </a:r>
            <a:endParaRPr lang="fr" sz="2250"/>
          </a:p>
        </p:txBody>
      </p:sp>
      <p:sp>
        <p:nvSpPr>
          <p:cNvPr id="9" name="object 9"/>
          <p:cNvSpPr txBox="1"/>
          <p:nvPr/>
        </p:nvSpPr>
        <p:spPr>
          <a:xfrm>
            <a:off x="294005" y="1294729"/>
            <a:ext cx="6887209" cy="2475101"/>
          </a:xfrm>
          <a:prstGeom prst="rect">
            <a:avLst/>
          </a:prstGeom>
        </p:spPr>
        <p:txBody>
          <a:bodyPr vert="horz" wrap="square" lIns="0" tIns="11430" rIns="0" bIns="0" rtlCol="0">
            <a:spAutoFit/>
          </a:bodyPr>
          <a:lstStyle/>
          <a:p>
            <a:pPr marL="12700" rtl="0">
              <a:lnSpc>
                <a:spcPct val="150000"/>
              </a:lnSpc>
              <a:spcBef>
                <a:spcPts val="90"/>
              </a:spcBef>
            </a:pPr>
            <a:r>
              <a:rPr lang="fr" sz="1300" b="0" i="0" u="none" baseline="0" dirty="0">
                <a:solidFill>
                  <a:srgbClr val="1D1D20"/>
                </a:solidFill>
                <a:latin typeface="Arial" panose="020B0604020202020204" pitchFamily="34" charset="0"/>
                <a:cs typeface="Arial" panose="020B0604020202020204" pitchFamily="34" charset="0"/>
              </a:rPr>
              <a:t>Utilisez Miro, Mural ou</a:t>
            </a:r>
            <a:r>
              <a:rPr lang="fr" sz="1300" b="0" i="0" u="none" spc="-10" baseline="0" dirty="0">
                <a:solidFill>
                  <a:srgbClr val="1D1D20"/>
                </a:solidFill>
                <a:latin typeface="Arial" panose="020B0604020202020204" pitchFamily="34" charset="0"/>
                <a:cs typeface="Arial" panose="020B0604020202020204" pitchFamily="34" charset="0"/>
              </a:rPr>
              <a:t> </a:t>
            </a:r>
            <a:r>
              <a:rPr lang="fr" sz="1300" b="0" i="0" u="none" spc="-10" baseline="0" dirty="0" err="1">
                <a:solidFill>
                  <a:srgbClr val="1D1D20"/>
                </a:solidFill>
                <a:latin typeface="Arial" panose="020B0604020202020204" pitchFamily="34" charset="0"/>
                <a:cs typeface="Arial" panose="020B0604020202020204" pitchFamily="34" charset="0"/>
              </a:rPr>
              <a:t>LucidChart</a:t>
            </a:r>
            <a:r>
              <a:rPr lang="fr" sz="1300" b="0" i="0" u="none" baseline="0" dirty="0">
                <a:solidFill>
                  <a:srgbClr val="1D1D20"/>
                </a:solidFill>
                <a:latin typeface="Arial" panose="020B0604020202020204" pitchFamily="34" charset="0"/>
                <a:cs typeface="Arial" panose="020B0604020202020204" pitchFamily="34" charset="0"/>
              </a:rPr>
              <a:t> pour</a:t>
            </a:r>
            <a:r>
              <a:rPr lang="fr" sz="1300" b="0" i="0" u="none" spc="-40" baseline="0" dirty="0">
                <a:solidFill>
                  <a:srgbClr val="1D1D20"/>
                </a:solidFill>
                <a:latin typeface="Arial" panose="020B0604020202020204" pitchFamily="34" charset="0"/>
                <a:cs typeface="Arial" panose="020B0604020202020204" pitchFamily="34" charset="0"/>
              </a:rPr>
              <a:t> collaborer</a:t>
            </a:r>
            <a:r>
              <a:rPr lang="fr" sz="1300" b="0" i="0" u="none" baseline="0" dirty="0">
                <a:solidFill>
                  <a:srgbClr val="1D1D20"/>
                </a:solidFill>
                <a:latin typeface="Arial" panose="020B0604020202020204" pitchFamily="34" charset="0"/>
                <a:cs typeface="Arial" panose="020B0604020202020204" pitchFamily="34" charset="0"/>
              </a:rPr>
              <a:t> et</a:t>
            </a:r>
            <a:r>
              <a:rPr lang="fr" sz="1300" b="0" i="0" u="none" spc="-20" baseline="0" dirty="0">
                <a:solidFill>
                  <a:srgbClr val="1D1D20"/>
                </a:solidFill>
                <a:latin typeface="Arial" panose="020B0604020202020204" pitchFamily="34" charset="0"/>
                <a:cs typeface="Arial" panose="020B0604020202020204" pitchFamily="34" charset="0"/>
              </a:rPr>
              <a:t> réfléchir</a:t>
            </a:r>
            <a:r>
              <a:rPr lang="fr" sz="1300" b="0" i="0" u="none" baseline="0" dirty="0">
                <a:solidFill>
                  <a:srgbClr val="1D1D20"/>
                </a:solidFill>
                <a:latin typeface="Arial" panose="020B0604020202020204" pitchFamily="34" charset="0"/>
                <a:cs typeface="Arial" panose="020B0604020202020204" pitchFamily="34" charset="0"/>
              </a:rPr>
              <a:t> à un</a:t>
            </a:r>
            <a:r>
              <a:rPr lang="fr" sz="1300" b="0" i="0" u="none" spc="-10" baseline="0" dirty="0">
                <a:solidFill>
                  <a:srgbClr val="1D1D20"/>
                </a:solidFill>
                <a:latin typeface="Arial" panose="020B0604020202020204" pitchFamily="34" charset="0"/>
                <a:cs typeface="Arial" panose="020B0604020202020204" pitchFamily="34" charset="0"/>
              </a:rPr>
              <a:t> produit</a:t>
            </a:r>
            <a:r>
              <a:rPr lang="fr" sz="1300" b="0" i="0" u="none" spc="-60" baseline="0" dirty="0">
                <a:solidFill>
                  <a:srgbClr val="1D1D20"/>
                </a:solidFill>
                <a:latin typeface="Arial" panose="020B0604020202020204" pitchFamily="34" charset="0"/>
                <a:cs typeface="Arial" panose="020B0604020202020204" pitchFamily="34" charset="0"/>
              </a:rPr>
              <a:t> durable.</a:t>
            </a:r>
            <a:r>
              <a:rPr lang="fr" sz="1300" b="0" i="0" u="none" spc="-114" baseline="0" dirty="0">
                <a:solidFill>
                  <a:srgbClr val="1D1D20"/>
                </a:solidFill>
                <a:latin typeface="Arial" panose="020B0604020202020204" pitchFamily="34" charset="0"/>
                <a:cs typeface="Arial" panose="020B0604020202020204" pitchFamily="34" charset="0"/>
              </a:rPr>
              <a:t> </a:t>
            </a:r>
            <a:r>
              <a:rPr lang="fr" sz="1300" b="0" i="0" u="none" spc="-29" baseline="0" dirty="0">
                <a:solidFill>
                  <a:srgbClr val="1D1D20"/>
                </a:solidFill>
                <a:latin typeface="Arial" panose="020B0604020202020204" pitchFamily="34" charset="0"/>
                <a:cs typeface="Arial" panose="020B0604020202020204" pitchFamily="34" charset="0"/>
              </a:rPr>
              <a:t>Déterminez</a:t>
            </a:r>
            <a:r>
              <a:rPr lang="fr" sz="1300" b="0" i="0" u="none" spc="-10" baseline="0" dirty="0">
                <a:solidFill>
                  <a:srgbClr val="1D1D20"/>
                </a:solidFill>
                <a:latin typeface="Arial" panose="020B0604020202020204" pitchFamily="34" charset="0"/>
                <a:cs typeface="Arial" panose="020B0604020202020204" pitchFamily="34" charset="0"/>
              </a:rPr>
              <a:t> les critères</a:t>
            </a:r>
            <a:r>
              <a:rPr lang="fr" sz="1300" b="0" i="0" u="none" spc="-60" baseline="0" dirty="0">
                <a:solidFill>
                  <a:srgbClr val="1D1D20"/>
                </a:solidFill>
                <a:latin typeface="Arial" panose="020B0604020202020204" pitchFamily="34" charset="0"/>
                <a:cs typeface="Arial" panose="020B0604020202020204" pitchFamily="34" charset="0"/>
              </a:rPr>
              <a:t> pour</a:t>
            </a:r>
            <a:r>
              <a:rPr lang="fr" sz="1300" b="0" i="0" u="none" spc="-65" baseline="0" dirty="0">
                <a:solidFill>
                  <a:srgbClr val="1D1D20"/>
                </a:solidFill>
                <a:latin typeface="Arial" panose="020B0604020202020204" pitchFamily="34" charset="0"/>
                <a:cs typeface="Arial" panose="020B0604020202020204" pitchFamily="34" charset="0"/>
              </a:rPr>
              <a:t> obtenir</a:t>
            </a:r>
            <a:r>
              <a:rPr lang="fr" sz="1300" b="0" i="0" u="none" spc="-25" baseline="0" dirty="0">
                <a:solidFill>
                  <a:srgbClr val="1D1D20"/>
                </a:solidFill>
                <a:latin typeface="Arial" panose="020B0604020202020204" pitchFamily="34" charset="0"/>
                <a:cs typeface="Arial" panose="020B0604020202020204" pitchFamily="34" charset="0"/>
              </a:rPr>
              <a:t> le</a:t>
            </a:r>
            <a:r>
              <a:rPr lang="fr" sz="1300" b="0" i="0" u="none" spc="-50" baseline="0" dirty="0">
                <a:solidFill>
                  <a:srgbClr val="1D1D20"/>
                </a:solidFill>
                <a:latin typeface="Arial" panose="020B0604020202020204" pitchFamily="34" charset="0"/>
                <a:cs typeface="Arial" panose="020B0604020202020204" pitchFamily="34" charset="0"/>
              </a:rPr>
              <a:t> label </a:t>
            </a:r>
            <a:r>
              <a:rPr lang="fr" sz="1300" b="0" i="0" u="none" spc="-85" baseline="0" dirty="0">
                <a:solidFill>
                  <a:srgbClr val="1D1D20"/>
                </a:solidFill>
                <a:latin typeface="Arial" panose="020B0604020202020204" pitchFamily="34" charset="0"/>
                <a:cs typeface="Arial" panose="020B0604020202020204" pitchFamily="34" charset="0"/>
              </a:rPr>
              <a:t>écologique du</a:t>
            </a:r>
            <a:r>
              <a:rPr lang="fr" sz="1300" b="0" i="0" u="none" spc="-10" baseline="0" dirty="0">
                <a:solidFill>
                  <a:srgbClr val="1D1D20"/>
                </a:solidFill>
                <a:latin typeface="Arial" panose="020B0604020202020204" pitchFamily="34" charset="0"/>
                <a:cs typeface="Arial" panose="020B0604020202020204" pitchFamily="34" charset="0"/>
              </a:rPr>
              <a:t> produit.</a:t>
            </a:r>
          </a:p>
          <a:p>
            <a:pPr marL="12700" rtl="0">
              <a:lnSpc>
                <a:spcPct val="150000"/>
              </a:lnSpc>
              <a:spcBef>
                <a:spcPts val="90"/>
              </a:spcBef>
            </a:pPr>
            <a:endParaRPr lang="fr" sz="1300" spc="-10" dirty="0">
              <a:solidFill>
                <a:srgbClr val="1D1D20"/>
              </a:solidFill>
              <a:latin typeface="Lucida Sans Unicode"/>
              <a:cs typeface="Lucida Sans Unicode"/>
            </a:endParaRPr>
          </a:p>
          <a:p>
            <a:pPr marL="12700" rtl="0">
              <a:lnSpc>
                <a:spcPct val="150000"/>
              </a:lnSpc>
              <a:spcBef>
                <a:spcPts val="130"/>
              </a:spcBef>
            </a:pPr>
            <a:r>
              <a:rPr lang="fr-FR" sz="1400" b="1" i="0" u="none" baseline="0" dirty="0">
                <a:solidFill>
                  <a:schemeClr val="accent4">
                    <a:lumMod val="75000"/>
                  </a:schemeClr>
                </a:solidFill>
                <a:latin typeface="Arial" panose="020B0604020202020204" pitchFamily="34" charset="0"/>
                <a:cs typeface="Arial" panose="020B0604020202020204" pitchFamily="34" charset="0"/>
              </a:rPr>
              <a:t>Objectifs d'apprentissage</a:t>
            </a:r>
            <a:endParaRPr lang="fr" sz="1400" b="1" dirty="0">
              <a:solidFill>
                <a:schemeClr val="accent4">
                  <a:lumMod val="75000"/>
                </a:schemeClr>
              </a:solidFill>
              <a:latin typeface="Arial" panose="020B0604020202020204" pitchFamily="34" charset="0"/>
              <a:cs typeface="Arial" panose="020B0604020202020204" pitchFamily="34" charset="0"/>
            </a:endParaRPr>
          </a:p>
          <a:p>
            <a:pPr rtl="0">
              <a:lnSpc>
                <a:spcPct val="150000"/>
              </a:lnSpc>
              <a:spcBef>
                <a:spcPts val="75"/>
              </a:spcBef>
            </a:pPr>
            <a:endParaRPr lang="fr" sz="800" dirty="0">
              <a:latin typeface="Arial" panose="020B0604020202020204" pitchFamily="34" charset="0"/>
              <a:cs typeface="Arial" panose="020B0604020202020204" pitchFamily="34" charset="0"/>
            </a:endParaRPr>
          </a:p>
          <a:p>
            <a:pPr marL="165108" indent="-152407" rtl="0">
              <a:lnSpc>
                <a:spcPct val="150000"/>
              </a:lnSpc>
              <a:buAutoNum type="arabicPeriod"/>
              <a:tabLst>
                <a:tab pos="165108" algn="l"/>
              </a:tabLst>
            </a:pPr>
            <a:r>
              <a:rPr lang="fr" sz="1300" b="0" i="0" u="none" spc="-45" baseline="0" dirty="0">
                <a:solidFill>
                  <a:srgbClr val="1D1D20"/>
                </a:solidFill>
                <a:latin typeface="Arial" panose="020B0604020202020204" pitchFamily="34" charset="0"/>
                <a:cs typeface="Arial" panose="020B0604020202020204" pitchFamily="34" charset="0"/>
              </a:rPr>
              <a:t>Soutenir</a:t>
            </a:r>
            <a:r>
              <a:rPr lang="fr" sz="1300" b="0" i="0" u="none" spc="75" baseline="0" dirty="0">
                <a:solidFill>
                  <a:srgbClr val="1D1D20"/>
                </a:solidFill>
                <a:latin typeface="Arial" panose="020B0604020202020204" pitchFamily="34" charset="0"/>
                <a:cs typeface="Arial" panose="020B0604020202020204" pitchFamily="34" charset="0"/>
              </a:rPr>
              <a:t> la</a:t>
            </a:r>
            <a:r>
              <a:rPr lang="fr" sz="1300" b="0" i="0" u="none" spc="50" baseline="0" dirty="0">
                <a:solidFill>
                  <a:srgbClr val="1D1D20"/>
                </a:solidFill>
                <a:latin typeface="Arial" panose="020B0604020202020204" pitchFamily="34" charset="0"/>
                <a:cs typeface="Arial" panose="020B0604020202020204" pitchFamily="34" charset="0"/>
              </a:rPr>
              <a:t> mise</a:t>
            </a:r>
            <a:r>
              <a:rPr lang="fr" sz="1300" b="0" i="0" u="none" spc="85" baseline="0" dirty="0">
                <a:solidFill>
                  <a:srgbClr val="1D1D20"/>
                </a:solidFill>
                <a:latin typeface="Arial" panose="020B0604020202020204" pitchFamily="34" charset="0"/>
                <a:cs typeface="Arial" panose="020B0604020202020204" pitchFamily="34" charset="0"/>
              </a:rPr>
              <a:t> en œuvre</a:t>
            </a:r>
            <a:r>
              <a:rPr lang="fr" sz="1300" b="0" i="0" u="none" spc="80" baseline="0" dirty="0">
                <a:solidFill>
                  <a:srgbClr val="1D1D20"/>
                </a:solidFill>
                <a:latin typeface="Arial" panose="020B0604020202020204" pitchFamily="34" charset="0"/>
                <a:cs typeface="Arial" panose="020B0604020202020204" pitchFamily="34" charset="0"/>
              </a:rPr>
              <a:t> des</a:t>
            </a:r>
            <a:r>
              <a:rPr lang="fr" sz="1300" b="0" i="0" u="none" baseline="0" dirty="0">
                <a:solidFill>
                  <a:srgbClr val="1D1D20"/>
                </a:solidFill>
                <a:latin typeface="Arial" panose="020B0604020202020204" pitchFamily="34" charset="0"/>
                <a:cs typeface="Arial" panose="020B0604020202020204" pitchFamily="34" charset="0"/>
              </a:rPr>
              <a:t> politiques</a:t>
            </a:r>
            <a:r>
              <a:rPr lang="fr" sz="1300" b="0" i="0" u="none" spc="45" baseline="0" dirty="0">
                <a:solidFill>
                  <a:srgbClr val="1D1D20"/>
                </a:solidFill>
                <a:latin typeface="Arial" panose="020B0604020202020204" pitchFamily="34" charset="0"/>
                <a:cs typeface="Arial" panose="020B0604020202020204" pitchFamily="34" charset="0"/>
              </a:rPr>
              <a:t> européennes</a:t>
            </a:r>
            <a:r>
              <a:rPr lang="fr" sz="1300" b="0" i="0" u="none" spc="75" baseline="0" dirty="0">
                <a:solidFill>
                  <a:srgbClr val="1D1D20"/>
                </a:solidFill>
                <a:latin typeface="Arial" panose="020B0604020202020204" pitchFamily="34" charset="0"/>
                <a:cs typeface="Arial" panose="020B0604020202020204" pitchFamily="34" charset="0"/>
              </a:rPr>
              <a:t> en matière </a:t>
            </a:r>
            <a:r>
              <a:rPr lang="fr" sz="1300" b="0" i="0" u="none" spc="40" baseline="0" dirty="0">
                <a:solidFill>
                  <a:srgbClr val="1D1D20"/>
                </a:solidFill>
                <a:latin typeface="Arial" panose="020B0604020202020204" pitchFamily="34" charset="0"/>
                <a:cs typeface="Arial" panose="020B0604020202020204" pitchFamily="34" charset="0"/>
              </a:rPr>
              <a:t>de produits durables</a:t>
            </a:r>
            <a:endParaRPr lang="fr" sz="1300" dirty="0">
              <a:latin typeface="Arial" panose="020B0604020202020204" pitchFamily="34" charset="0"/>
              <a:cs typeface="Arial" panose="020B0604020202020204" pitchFamily="34" charset="0"/>
            </a:endParaRPr>
          </a:p>
          <a:p>
            <a:pPr marL="193684" indent="-180983" rtl="0">
              <a:lnSpc>
                <a:spcPct val="150000"/>
              </a:lnSpc>
              <a:spcBef>
                <a:spcPts val="1200"/>
              </a:spcBef>
              <a:buAutoNum type="arabicPeriod"/>
              <a:tabLst>
                <a:tab pos="193684" algn="l"/>
              </a:tabLst>
            </a:pPr>
            <a:r>
              <a:rPr lang="fr" sz="1300" b="0" i="0" u="none" spc="70" baseline="0" dirty="0">
                <a:solidFill>
                  <a:srgbClr val="1D1D20"/>
                </a:solidFill>
                <a:latin typeface="Arial" panose="020B0604020202020204" pitchFamily="34" charset="0"/>
                <a:cs typeface="Arial" panose="020B0604020202020204" pitchFamily="34" charset="0"/>
              </a:rPr>
              <a:t>Savoir</a:t>
            </a:r>
            <a:r>
              <a:rPr lang="fr" sz="1300" b="0" i="0" u="none" spc="75" baseline="0" dirty="0">
                <a:solidFill>
                  <a:srgbClr val="1D1D20"/>
                </a:solidFill>
                <a:latin typeface="Arial" panose="020B0604020202020204" pitchFamily="34" charset="0"/>
                <a:cs typeface="Arial" panose="020B0604020202020204" pitchFamily="34" charset="0"/>
              </a:rPr>
              <a:t> comment</a:t>
            </a:r>
            <a:r>
              <a:rPr lang="fr" sz="1300" b="0" i="0" u="none" spc="56" baseline="0" dirty="0">
                <a:solidFill>
                  <a:srgbClr val="1D1D20"/>
                </a:solidFill>
                <a:latin typeface="Arial" panose="020B0604020202020204" pitchFamily="34" charset="0"/>
                <a:cs typeface="Arial" panose="020B0604020202020204" pitchFamily="34" charset="0"/>
              </a:rPr>
              <a:t> les produits</a:t>
            </a:r>
            <a:r>
              <a:rPr lang="fr" sz="1300" b="0" i="0" u="none" baseline="0" dirty="0">
                <a:solidFill>
                  <a:srgbClr val="1D1D20"/>
                </a:solidFill>
                <a:latin typeface="Arial" panose="020B0604020202020204" pitchFamily="34" charset="0"/>
                <a:cs typeface="Arial" panose="020B0604020202020204" pitchFamily="34" charset="0"/>
              </a:rPr>
              <a:t> sont certifiés par le label</a:t>
            </a:r>
            <a:r>
              <a:rPr lang="fr" sz="1300" b="0" i="0" u="none" spc="60" baseline="0" dirty="0">
                <a:solidFill>
                  <a:srgbClr val="1D1D20"/>
                </a:solidFill>
                <a:latin typeface="Arial" panose="020B0604020202020204" pitchFamily="34" charset="0"/>
                <a:cs typeface="Arial" panose="020B0604020202020204" pitchFamily="34" charset="0"/>
              </a:rPr>
              <a:t> écologique</a:t>
            </a:r>
            <a:endParaRPr lang="fr" sz="1300" dirty="0">
              <a:latin typeface="Arial" panose="020B0604020202020204" pitchFamily="34" charset="0"/>
              <a:cs typeface="Arial" panose="020B0604020202020204" pitchFamily="34" charset="0"/>
            </a:endParaRPr>
          </a:p>
        </p:txBody>
      </p:sp>
      <p:sp>
        <p:nvSpPr>
          <p:cNvPr id="11" name="object 11"/>
          <p:cNvSpPr txBox="1"/>
          <p:nvPr/>
        </p:nvSpPr>
        <p:spPr>
          <a:xfrm>
            <a:off x="452418" y="6265814"/>
            <a:ext cx="2638425" cy="949940"/>
          </a:xfrm>
          <a:prstGeom prst="rect">
            <a:avLst/>
          </a:prstGeom>
          <a:noFill/>
        </p:spPr>
        <p:txBody>
          <a:bodyPr vert="horz" wrap="square" lIns="0" tIns="42545" rIns="0" bIns="0" rtlCol="0">
            <a:spAutoFit/>
          </a:bodyPr>
          <a:lstStyle/>
          <a:p>
            <a:pPr marL="104143" marR="389908" rtl="0">
              <a:lnSpc>
                <a:spcPct val="153800"/>
              </a:lnSpc>
              <a:spcBef>
                <a:spcPts val="335"/>
              </a:spcBef>
            </a:pPr>
            <a:r>
              <a:rPr lang="fr" sz="1250" b="1" i="0" u="none" spc="50" baseline="0">
                <a:solidFill>
                  <a:srgbClr val="1D1D20"/>
                </a:solidFill>
                <a:latin typeface="Arial"/>
                <a:cs typeface="Arial"/>
              </a:rPr>
              <a:t>Temps</a:t>
            </a:r>
            <a:r>
              <a:rPr lang="fr" sz="1250" b="1" i="0" u="none" baseline="0">
                <a:solidFill>
                  <a:srgbClr val="1D1D20"/>
                </a:solidFill>
                <a:latin typeface="Arial"/>
                <a:cs typeface="Arial"/>
              </a:rPr>
              <a:t> de préparation de l'activité </a:t>
            </a:r>
            <a:r>
              <a:rPr lang="fr" sz="1250" b="0" i="0" u="none" baseline="0">
                <a:solidFill>
                  <a:srgbClr val="1D1D20"/>
                </a:solidFill>
                <a:latin typeface="Arial"/>
                <a:cs typeface="Arial"/>
              </a:rPr>
              <a:t>:</a:t>
            </a:r>
            <a:r>
              <a:rPr lang="fr" sz="1250" b="0" i="0" u="none" spc="405" baseline="0">
                <a:solidFill>
                  <a:srgbClr val="1D1D20"/>
                </a:solidFill>
                <a:latin typeface="Arial"/>
                <a:cs typeface="Arial"/>
              </a:rPr>
              <a:t> </a:t>
            </a:r>
            <a:r>
              <a:rPr lang="fr" sz="1300" b="0" i="0" u="none" spc="-35" baseline="0">
                <a:solidFill>
                  <a:srgbClr val="1D1D20"/>
                </a:solidFill>
                <a:latin typeface="Arial"/>
                <a:cs typeface="Arial"/>
              </a:rPr>
              <a:t>10 </a:t>
            </a:r>
            <a:r>
              <a:rPr lang="fr" sz="1300" b="0" i="0" u="none" spc="25" baseline="0">
                <a:solidFill>
                  <a:srgbClr val="1D1D20"/>
                </a:solidFill>
                <a:latin typeface="Arial"/>
                <a:cs typeface="Arial"/>
              </a:rPr>
              <a:t>min</a:t>
            </a:r>
            <a:endParaRPr lang="fr" sz="1300" dirty="0">
              <a:latin typeface="Arial"/>
              <a:cs typeface="Arial"/>
            </a:endParaRPr>
          </a:p>
          <a:p>
            <a:pPr marL="104143" rtl="0">
              <a:spcBef>
                <a:spcPts val="840"/>
              </a:spcBef>
            </a:pPr>
            <a:r>
              <a:rPr lang="fr" sz="1250" b="1" i="0" u="none" baseline="0">
                <a:solidFill>
                  <a:srgbClr val="1D1D20"/>
                </a:solidFill>
                <a:latin typeface="Arial"/>
                <a:cs typeface="Arial"/>
              </a:rPr>
              <a:t>Durée de l'activité :</a:t>
            </a:r>
            <a:r>
              <a:rPr lang="fr" sz="1250" b="0" i="0" u="none" spc="105" baseline="0">
                <a:solidFill>
                  <a:srgbClr val="1D1D20"/>
                </a:solidFill>
                <a:latin typeface="Arial"/>
                <a:cs typeface="Arial"/>
              </a:rPr>
              <a:t> </a:t>
            </a:r>
            <a:r>
              <a:rPr lang="fr" sz="1300" b="0" i="0" u="none" spc="-245" baseline="0">
                <a:solidFill>
                  <a:srgbClr val="1D1D20"/>
                </a:solidFill>
                <a:latin typeface="Arial"/>
                <a:cs typeface="Arial"/>
              </a:rPr>
              <a:t>1</a:t>
            </a:r>
            <a:r>
              <a:rPr lang="fr" sz="1300" b="0" i="0" u="none" spc="-20" baseline="0">
                <a:solidFill>
                  <a:srgbClr val="1D1D20"/>
                </a:solidFill>
                <a:latin typeface="Arial"/>
                <a:cs typeface="Arial"/>
              </a:rPr>
              <a:t> heure</a:t>
            </a:r>
            <a:endParaRPr lang="fr" sz="1300" spc="-20" dirty="0">
              <a:solidFill>
                <a:srgbClr val="1D1D20"/>
              </a:solidFill>
              <a:latin typeface="Arial"/>
              <a:cs typeface="Arial"/>
            </a:endParaRPr>
          </a:p>
        </p:txBody>
      </p:sp>
      <p:sp>
        <p:nvSpPr>
          <p:cNvPr id="12" name="object 12"/>
          <p:cNvSpPr/>
          <p:nvPr/>
        </p:nvSpPr>
        <p:spPr>
          <a:xfrm>
            <a:off x="3209912" y="7685800"/>
            <a:ext cx="47625" cy="285750"/>
          </a:xfrm>
          <a:custGeom>
            <a:avLst/>
            <a:gdLst/>
            <a:ahLst/>
            <a:cxnLst/>
            <a:rect l="l" t="t" r="r" b="b"/>
            <a:pathLst>
              <a:path w="47625" h="285750">
                <a:moveTo>
                  <a:pt x="47625" y="258737"/>
                </a:moveTo>
                <a:lnTo>
                  <a:pt x="26974" y="238125"/>
                </a:lnTo>
                <a:lnTo>
                  <a:pt x="20662" y="238125"/>
                </a:lnTo>
                <a:lnTo>
                  <a:pt x="0" y="258737"/>
                </a:lnTo>
                <a:lnTo>
                  <a:pt x="0" y="265061"/>
                </a:lnTo>
                <a:lnTo>
                  <a:pt x="23812" y="285750"/>
                </a:lnTo>
                <a:lnTo>
                  <a:pt x="26974" y="285673"/>
                </a:lnTo>
                <a:lnTo>
                  <a:pt x="47625" y="265061"/>
                </a:lnTo>
                <a:lnTo>
                  <a:pt x="47625" y="261937"/>
                </a:lnTo>
                <a:lnTo>
                  <a:pt x="47625" y="258737"/>
                </a:lnTo>
                <a:close/>
              </a:path>
              <a:path w="47625" h="285750">
                <a:moveTo>
                  <a:pt x="47625" y="20612"/>
                </a:moveTo>
                <a:lnTo>
                  <a:pt x="26974" y="0"/>
                </a:lnTo>
                <a:lnTo>
                  <a:pt x="20662" y="0"/>
                </a:lnTo>
                <a:lnTo>
                  <a:pt x="0" y="20612"/>
                </a:lnTo>
                <a:lnTo>
                  <a:pt x="0" y="26860"/>
                </a:lnTo>
                <a:lnTo>
                  <a:pt x="23812" y="47625"/>
                </a:lnTo>
                <a:lnTo>
                  <a:pt x="26974" y="47548"/>
                </a:lnTo>
                <a:lnTo>
                  <a:pt x="47625" y="26860"/>
                </a:lnTo>
                <a:lnTo>
                  <a:pt x="47625" y="23812"/>
                </a:lnTo>
                <a:lnTo>
                  <a:pt x="47625" y="20612"/>
                </a:lnTo>
                <a:close/>
              </a:path>
            </a:pathLst>
          </a:custGeom>
          <a:solidFill>
            <a:srgbClr val="E2B1EC">
              <a:alpha val="29019"/>
            </a:srgbClr>
          </a:solidFill>
        </p:spPr>
        <p:txBody>
          <a:bodyPr wrap="square" lIns="0" tIns="0" rIns="0" bIns="0" rtlCol="0"/>
          <a:lstStyle/>
          <a:p>
            <a:endParaRPr/>
          </a:p>
        </p:txBody>
      </p:sp>
      <p:sp>
        <p:nvSpPr>
          <p:cNvPr id="16" name="object 11">
            <a:extLst>
              <a:ext uri="{FF2B5EF4-FFF2-40B4-BE49-F238E27FC236}">
                <a16:creationId xmlns:a16="http://schemas.microsoft.com/office/drawing/2014/main" id="{570FD2BB-A371-E946-A3FC-4C94701999D6}"/>
              </a:ext>
            </a:extLst>
          </p:cNvPr>
          <p:cNvSpPr txBox="1"/>
          <p:nvPr/>
        </p:nvSpPr>
        <p:spPr>
          <a:xfrm>
            <a:off x="388920" y="3931253"/>
            <a:ext cx="7038962" cy="1692771"/>
          </a:xfrm>
          <a:prstGeom prst="rect">
            <a:avLst/>
          </a:prstGeom>
          <a:noFill/>
        </p:spPr>
        <p:txBody>
          <a:bodyPr vert="horz" wrap="square" lIns="0" tIns="88900" rIns="0" bIns="0" rtlCol="0">
            <a:spAutoFit/>
          </a:bodyPr>
          <a:lstStyle/>
          <a:p>
            <a:pPr marL="180349" rtl="0">
              <a:spcBef>
                <a:spcPts val="700"/>
              </a:spcBef>
            </a:pPr>
            <a:r>
              <a:rPr lang="fr" sz="1300" b="1" i="0" u="none" baseline="0" dirty="0">
                <a:solidFill>
                  <a:srgbClr val="1D1D20"/>
                </a:solidFill>
                <a:latin typeface="Arial"/>
                <a:cs typeface="Arial"/>
              </a:rPr>
              <a:t>Compétences</a:t>
            </a:r>
            <a:r>
              <a:rPr lang="fr" sz="1300" b="1" i="0" u="none" spc="45" baseline="0" dirty="0">
                <a:solidFill>
                  <a:srgbClr val="1D1D20"/>
                </a:solidFill>
                <a:latin typeface="Arial"/>
                <a:cs typeface="Arial"/>
              </a:rPr>
              <a:t> du cadre</a:t>
            </a:r>
            <a:r>
              <a:rPr lang="fr" sz="1300" b="1" i="0" u="none" spc="-10" baseline="0" dirty="0">
                <a:solidFill>
                  <a:srgbClr val="1D1D20"/>
                </a:solidFill>
                <a:latin typeface="Arial"/>
                <a:cs typeface="Arial"/>
              </a:rPr>
              <a:t> d'EntreComp</a:t>
            </a:r>
            <a:endParaRPr lang="fr" sz="1300" dirty="0">
              <a:latin typeface="Arial"/>
              <a:cs typeface="Arial"/>
            </a:endParaRPr>
          </a:p>
          <a:p>
            <a:pPr marL="452459" indent="-265126" rtl="0">
              <a:lnSpc>
                <a:spcPct val="150000"/>
              </a:lnSpc>
              <a:spcBef>
                <a:spcPts val="915"/>
              </a:spcBef>
              <a:buFont typeface="Wingdings" pitchFamily="2" charset="2"/>
              <a:buChar char="v"/>
            </a:pPr>
            <a:r>
              <a:rPr lang="fr" sz="1300" b="0" i="0" u="none" baseline="0" dirty="0">
                <a:solidFill>
                  <a:srgbClr val="1D1D20"/>
                </a:solidFill>
                <a:latin typeface="Arial"/>
                <a:cs typeface="Arial"/>
              </a:rPr>
              <a:t>Penser éthique et durable</a:t>
            </a:r>
          </a:p>
          <a:p>
            <a:pPr marL="452459" indent="-265126" rtl="0">
              <a:lnSpc>
                <a:spcPct val="150000"/>
              </a:lnSpc>
              <a:spcBef>
                <a:spcPts val="915"/>
              </a:spcBef>
              <a:buFont typeface="Wingdings" pitchFamily="2" charset="2"/>
              <a:buChar char="v"/>
            </a:pPr>
            <a:r>
              <a:rPr lang="fr" sz="1300" b="0" i="0" u="none" baseline="0" dirty="0">
                <a:solidFill>
                  <a:srgbClr val="1D1D20"/>
                </a:solidFill>
                <a:latin typeface="Arial"/>
                <a:cs typeface="Arial"/>
              </a:rPr>
              <a:t>Travailler avec d'autres personnes</a:t>
            </a:r>
          </a:p>
          <a:p>
            <a:pPr marL="452459" indent="-265126" rtl="0">
              <a:lnSpc>
                <a:spcPct val="150000"/>
              </a:lnSpc>
              <a:spcBef>
                <a:spcPts val="915"/>
              </a:spcBef>
              <a:buFont typeface="Wingdings" pitchFamily="2" charset="2"/>
              <a:buChar char="v"/>
            </a:pPr>
            <a:r>
              <a:rPr lang="fr" sz="1300" b="0" i="0" u="none" baseline="0" dirty="0">
                <a:solidFill>
                  <a:srgbClr val="1D1D20"/>
                </a:solidFill>
                <a:latin typeface="Arial"/>
                <a:cs typeface="Arial"/>
              </a:rPr>
              <a:t>Mobiliser les autres</a:t>
            </a:r>
            <a:endParaRPr lang="fr" sz="1300" dirty="0">
              <a:solidFill>
                <a:srgbClr val="1D1D20"/>
              </a:solidFill>
              <a:latin typeface="Arial"/>
              <a:cs typeface="Arial"/>
            </a:endParaRPr>
          </a:p>
          <a:p>
            <a:pPr marL="589943" indent="-171458" rtl="0">
              <a:spcBef>
                <a:spcPts val="915"/>
              </a:spcBef>
              <a:buFont typeface="Wingdings" pitchFamily="2" charset="2"/>
              <a:buChar char="v"/>
            </a:pPr>
            <a:endParaRPr lang="fr" sz="400" spc="-15" baseline="2136" dirty="0">
              <a:solidFill>
                <a:srgbClr val="1D1D20"/>
              </a:solidFill>
              <a:latin typeface="Arial"/>
              <a:cs typeface="Arial"/>
            </a:endParaRPr>
          </a:p>
        </p:txBody>
      </p:sp>
      <p:sp>
        <p:nvSpPr>
          <p:cNvPr id="3" name="Rounded Rectangle 2">
            <a:extLst>
              <a:ext uri="{FF2B5EF4-FFF2-40B4-BE49-F238E27FC236}">
                <a16:creationId xmlns:a16="http://schemas.microsoft.com/office/drawing/2014/main" id="{959F0773-05B3-3785-DE6A-DDF0C182004F}"/>
              </a:ext>
            </a:extLst>
          </p:cNvPr>
          <p:cNvSpPr/>
          <p:nvPr/>
        </p:nvSpPr>
        <p:spPr>
          <a:xfrm>
            <a:off x="294003" y="3872856"/>
            <a:ext cx="6959584" cy="1801870"/>
          </a:xfrm>
          <a:prstGeom prst="roundRect">
            <a:avLst/>
          </a:prstGeom>
          <a:noFill/>
          <a:ln w="28575">
            <a:solidFill>
              <a:srgbClr val="1AAAA6"/>
            </a:solid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fr"/>
          </a:p>
        </p:txBody>
      </p:sp>
      <p:sp>
        <p:nvSpPr>
          <p:cNvPr id="5" name="Rounded Rectangle 4">
            <a:extLst>
              <a:ext uri="{FF2B5EF4-FFF2-40B4-BE49-F238E27FC236}">
                <a16:creationId xmlns:a16="http://schemas.microsoft.com/office/drawing/2014/main" id="{346A004E-12FE-2013-36C6-8275A5A6023E}"/>
              </a:ext>
            </a:extLst>
          </p:cNvPr>
          <p:cNvSpPr/>
          <p:nvPr/>
        </p:nvSpPr>
        <p:spPr>
          <a:xfrm>
            <a:off x="294003" y="5957960"/>
            <a:ext cx="2520465" cy="1813256"/>
          </a:xfrm>
          <a:prstGeom prst="roundRect">
            <a:avLst/>
          </a:prstGeom>
          <a:noFill/>
          <a:ln w="28575">
            <a:solidFill>
              <a:srgbClr val="1AA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14" name="Rounded Rectangle 13">
            <a:extLst>
              <a:ext uri="{FF2B5EF4-FFF2-40B4-BE49-F238E27FC236}">
                <a16:creationId xmlns:a16="http://schemas.microsoft.com/office/drawing/2014/main" id="{2138E6FC-195F-3A87-989D-4A571DF9702C}"/>
              </a:ext>
            </a:extLst>
          </p:cNvPr>
          <p:cNvSpPr/>
          <p:nvPr/>
        </p:nvSpPr>
        <p:spPr>
          <a:xfrm>
            <a:off x="3011144" y="5952380"/>
            <a:ext cx="4324349" cy="1818835"/>
          </a:xfrm>
          <a:prstGeom prst="roundRect">
            <a:avLst/>
          </a:prstGeom>
          <a:noFill/>
          <a:ln w="28575">
            <a:solidFill>
              <a:srgbClr val="1AA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10" name="Slide Number Placeholder 9">
            <a:extLst>
              <a:ext uri="{FF2B5EF4-FFF2-40B4-BE49-F238E27FC236}">
                <a16:creationId xmlns:a16="http://schemas.microsoft.com/office/drawing/2014/main" id="{AF7656F6-8648-D84A-B769-F2A14B44663E}"/>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67</a:t>
            </a:fld>
            <a:endParaRPr lang="fr" spc="10"/>
          </a:p>
        </p:txBody>
      </p:sp>
      <p:pic>
        <p:nvPicPr>
          <p:cNvPr id="15" name="Picture 2" descr="European Youth Roots">
            <a:extLst>
              <a:ext uri="{FF2B5EF4-FFF2-40B4-BE49-F238E27FC236}">
                <a16:creationId xmlns:a16="http://schemas.microsoft.com/office/drawing/2014/main" id="{4857D888-9235-BF48-9F3E-93FC91822250}"/>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450865" y="825102"/>
            <a:ext cx="6892912" cy="6581737"/>
          </a:xfrm>
          <a:prstGeom prst="rect">
            <a:avLst/>
          </a:prstGeom>
        </p:spPr>
        <p:txBody>
          <a:bodyPr vert="horz" wrap="square" lIns="0" tIns="13969" rIns="0" bIns="0" numCol="1" rtlCol="0">
            <a:spAutoFit/>
          </a:bodyPr>
          <a:lstStyle/>
          <a:p>
            <a:pPr marL="15875" rtl="0">
              <a:spcBef>
                <a:spcPts val="110"/>
              </a:spcBef>
            </a:pPr>
            <a:r>
              <a:rPr lang="fr" sz="1400" b="1" i="0" u="none" spc="40" baseline="0">
                <a:solidFill>
                  <a:schemeClr val="accent6">
                    <a:lumMod val="75000"/>
                  </a:schemeClr>
                </a:solidFill>
                <a:latin typeface="Arial"/>
                <a:cs typeface="Arial"/>
              </a:rPr>
              <a:t>Instructions</a:t>
            </a:r>
          </a:p>
          <a:p>
            <a:pPr rtl="0">
              <a:spcBef>
                <a:spcPts val="15"/>
              </a:spcBef>
            </a:pPr>
            <a:endParaRPr lang="fr" sz="1350" dirty="0">
              <a:latin typeface="Arial"/>
              <a:cs typeface="Arial"/>
            </a:endParaRPr>
          </a:p>
          <a:p>
            <a:pPr marL="7938" algn="just" rtl="0">
              <a:spcBef>
                <a:spcPts val="1076"/>
              </a:spcBef>
            </a:pPr>
            <a:r>
              <a:rPr lang="fr" sz="1300" b="1" i="0" u="none" baseline="0">
                <a:solidFill>
                  <a:schemeClr val="tx1">
                    <a:lumMod val="50000"/>
                    <a:lumOff val="50000"/>
                  </a:schemeClr>
                </a:solidFill>
                <a:uFill>
                  <a:solidFill>
                    <a:srgbClr val="1D1D20"/>
                  </a:solidFill>
                </a:uFill>
                <a:latin typeface="Arial"/>
                <a:cs typeface="Arial"/>
              </a:rPr>
              <a:t>Avant le cours</a:t>
            </a:r>
            <a:endParaRPr lang="fr" sz="1300" b="1" dirty="0">
              <a:solidFill>
                <a:schemeClr val="tx1">
                  <a:lumMod val="50000"/>
                  <a:lumOff val="50000"/>
                </a:schemeClr>
              </a:solidFill>
              <a:latin typeface="Arial"/>
              <a:cs typeface="Arial"/>
            </a:endParaRPr>
          </a:p>
          <a:p>
            <a:pPr marL="12700" algn="just" rtl="0">
              <a:spcBef>
                <a:spcPts val="840"/>
              </a:spcBef>
            </a:pPr>
            <a:r>
              <a:rPr lang="fr" sz="1300" b="0" i="0" u="none" baseline="0">
                <a:solidFill>
                  <a:srgbClr val="1D1D20"/>
                </a:solidFill>
                <a:latin typeface="Arial"/>
                <a:cs typeface="Arial"/>
              </a:rPr>
              <a:t>L'animateur demande aux participants de se renseigner sur les groupes de produits et les critères d'éco-labellisation </a:t>
            </a:r>
            <a:r>
              <a:rPr lang="fr" sz="1950" b="0" i="0" u="none" baseline="2136">
                <a:solidFill>
                  <a:srgbClr val="1D1D20"/>
                </a:solidFill>
                <a:latin typeface="Arial"/>
                <a:cs typeface="Arial"/>
              </a:rPr>
              <a:t>sur</a:t>
            </a:r>
            <a:r>
              <a:rPr lang="fr" sz="1300" b="0" i="0" u="none" baseline="0">
                <a:solidFill>
                  <a:schemeClr val="tx1"/>
                </a:solidFill>
                <a:latin typeface="Arial"/>
                <a:cs typeface="Arial"/>
                <a:hlinkClick r:id="rId2">
                  <a:extLst>
                    <a:ext uri="{A12FA001-AC4F-418D-AE19-62706E023703}">
                      <ahyp:hlinkClr xmlns:ahyp="http://schemas.microsoft.com/office/drawing/2018/hyperlinkcolor" val="tx"/>
                    </a:ext>
                  </a:extLst>
                </a:hlinkClick>
              </a:rPr>
              <a:t> le site Home | Product Bureau (europa.eu) </a:t>
            </a:r>
            <a:r>
              <a:rPr lang="fr" sz="1300" b="0" i="0" u="none" baseline="0">
                <a:solidFill>
                  <a:schemeClr val="tx1"/>
                </a:solidFill>
                <a:latin typeface="Arial"/>
                <a:cs typeface="Arial"/>
              </a:rPr>
              <a:t>avant l'activité.</a:t>
            </a:r>
          </a:p>
          <a:p>
            <a:pPr marL="7938" indent="4763" algn="just" rtl="0">
              <a:spcBef>
                <a:spcPts val="1076"/>
              </a:spcBef>
            </a:pPr>
            <a:br>
              <a:rPr lang="fr" sz="1300">
                <a:latin typeface="Arial" panose="020B0604020202020204" pitchFamily="34" charset="0"/>
                <a:cs typeface="Arial" panose="020B0604020202020204" pitchFamily="34" charset="0"/>
              </a:rPr>
            </a:br>
            <a:r>
              <a:rPr lang="fr" sz="1300" b="1" i="0" u="none" baseline="0">
                <a:solidFill>
                  <a:schemeClr val="tx1">
                    <a:lumMod val="50000"/>
                    <a:lumOff val="50000"/>
                  </a:schemeClr>
                </a:solidFill>
                <a:uFill>
                  <a:solidFill>
                    <a:srgbClr val="1D1D20"/>
                  </a:solidFill>
                </a:uFill>
                <a:latin typeface="Arial"/>
                <a:cs typeface="Arial"/>
              </a:rPr>
              <a:t>Pendant le cours</a:t>
            </a:r>
          </a:p>
          <a:p>
            <a:pPr marL="180983" indent="-180983" algn="just" rtl="0">
              <a:spcBef>
                <a:spcPts val="840"/>
              </a:spcBef>
              <a:buFont typeface="Arial" panose="020B0604020202020204" pitchFamily="34" charset="0"/>
              <a:buChar char="•"/>
            </a:pPr>
            <a:r>
              <a:rPr lang="fr" sz="1300" b="0" i="0" u="none" baseline="0">
                <a:latin typeface="Arial"/>
                <a:cs typeface="Arial"/>
              </a:rPr>
              <a:t>L'animateur</a:t>
            </a:r>
            <a:r>
              <a:rPr lang="fr" sz="1300" b="0" i="0" u="none" baseline="0">
                <a:solidFill>
                  <a:srgbClr val="1D1D20"/>
                </a:solidFill>
                <a:latin typeface="Arial"/>
                <a:cs typeface="Arial"/>
              </a:rPr>
              <a:t> demande aux participants de collaborer et de faire un brainstorming pour trouver une idée de produit durable</a:t>
            </a:r>
          </a:p>
          <a:p>
            <a:pPr marL="180983" indent="-180983" algn="just" rtl="0">
              <a:spcBef>
                <a:spcPts val="840"/>
              </a:spcBef>
              <a:buFont typeface="Arial" panose="020B0604020202020204" pitchFamily="34" charset="0"/>
              <a:buChar char="•"/>
            </a:pPr>
            <a:r>
              <a:rPr lang="fr" sz="1300" b="0" i="0" u="none" baseline="0">
                <a:solidFill>
                  <a:srgbClr val="1D1D20"/>
                </a:solidFill>
                <a:latin typeface="Arial"/>
                <a:cs typeface="Arial"/>
              </a:rPr>
              <a:t>L'animateur demande aux participants de présenter leur produit en utilisant l'un des outils de collaboration en ligne, tels que Miro et Mural.</a:t>
            </a:r>
          </a:p>
          <a:p>
            <a:pPr marL="180983" indent="-180983" algn="just" rtl="0">
              <a:spcBef>
                <a:spcPts val="840"/>
              </a:spcBef>
              <a:buFont typeface="Arial" panose="020B0604020202020204" pitchFamily="34" charset="0"/>
              <a:buChar char="•"/>
            </a:pPr>
            <a:r>
              <a:rPr lang="fr" sz="1300" b="0" i="0" u="none" baseline="0">
                <a:solidFill>
                  <a:srgbClr val="1D1D20"/>
                </a:solidFill>
                <a:latin typeface="Arial"/>
                <a:cs typeface="Arial"/>
              </a:rPr>
              <a:t>L'animateur demande aux participants de déterminer les critères de leur produit pour obtenir le label écologique. </a:t>
            </a:r>
          </a:p>
          <a:p>
            <a:pPr marL="59692" rtl="0"/>
            <a:endParaRPr lang="fr" sz="1250" b="1" dirty="0">
              <a:solidFill>
                <a:srgbClr val="1D1D20"/>
              </a:solidFill>
              <a:latin typeface="Arial"/>
              <a:cs typeface="Arial"/>
            </a:endParaRPr>
          </a:p>
          <a:p>
            <a:pPr marL="9525" rtl="0"/>
            <a:r>
              <a:rPr lang="fr" sz="1400" b="1" i="0" u="none" baseline="0">
                <a:solidFill>
                  <a:schemeClr val="accent5">
                    <a:lumMod val="75000"/>
                  </a:schemeClr>
                </a:solidFill>
                <a:latin typeface="Arial"/>
                <a:cs typeface="Arial"/>
              </a:rPr>
              <a:t>Outil de validation</a:t>
            </a:r>
          </a:p>
          <a:p>
            <a:pPr marL="364508" marR="2219431" indent="-352443" rtl="0">
              <a:lnSpc>
                <a:spcPct val="156200"/>
              </a:lnSpc>
              <a:spcBef>
                <a:spcPts val="420"/>
              </a:spcBef>
            </a:pPr>
            <a:r>
              <a:rPr lang="fr" sz="1300" b="0" i="0" u="none" baseline="0">
                <a:solidFill>
                  <a:srgbClr val="1D1D20"/>
                </a:solidFill>
                <a:latin typeface="Arial"/>
                <a:cs typeface="Arial"/>
              </a:rPr>
              <a:t>A la fin de l'activité, les participants seront plus à même de :</a:t>
            </a:r>
          </a:p>
          <a:p>
            <a:pPr marL="714375" marR="2219431" indent="-352425" algn="just" rtl="0">
              <a:lnSpc>
                <a:spcPct val="150000"/>
              </a:lnSpc>
              <a:buFont typeface="Wingdings" pitchFamily="2" charset="2"/>
              <a:buChar char="v"/>
            </a:pPr>
            <a:r>
              <a:rPr lang="fr" sz="1300" b="0" i="0" u="none" baseline="0">
                <a:solidFill>
                  <a:srgbClr val="1D1D20"/>
                </a:solidFill>
                <a:latin typeface="Arial"/>
                <a:cs typeface="Arial"/>
              </a:rPr>
              <a:t>Contribuer à la mise en œuvre des </a:t>
            </a:r>
            <a:r>
              <a:rPr lang="fr" sz="1300" b="0" i="0" u="none" baseline="0">
                <a:solidFill>
                  <a:srgbClr val="404040"/>
                </a:solidFill>
                <a:latin typeface="Arial"/>
                <a:cs typeface="Arial"/>
              </a:rPr>
              <a:t>politiques européennes en matière de produits durables</a:t>
            </a:r>
          </a:p>
          <a:p>
            <a:pPr marL="714410" marR="2219431" indent="-352443" algn="just" rtl="0">
              <a:lnSpc>
                <a:spcPct val="150000"/>
              </a:lnSpc>
              <a:buFont typeface="Wingdings" pitchFamily="2" charset="2"/>
              <a:buChar char="v"/>
            </a:pPr>
            <a:r>
              <a:rPr lang="fr" sz="1300" b="0" i="0" u="none" baseline="0">
                <a:solidFill>
                  <a:srgbClr val="1D1D20"/>
                </a:solidFill>
                <a:latin typeface="Arial"/>
                <a:cs typeface="Arial"/>
              </a:rPr>
              <a:t>Agir de manière responsable</a:t>
            </a:r>
            <a:endParaRPr lang="fr" sz="1300" dirty="0">
              <a:solidFill>
                <a:srgbClr val="404040"/>
              </a:solidFill>
              <a:latin typeface="Arial"/>
              <a:cs typeface="Arial"/>
            </a:endParaRPr>
          </a:p>
          <a:p>
            <a:pPr marL="714410" marR="2219431" indent="-352443" algn="just" rtl="0">
              <a:lnSpc>
                <a:spcPct val="150000"/>
              </a:lnSpc>
              <a:buFont typeface="Wingdings" pitchFamily="2" charset="2"/>
              <a:buChar char="v"/>
            </a:pPr>
            <a:r>
              <a:rPr lang="fr" sz="1300" b="0" i="0" u="none" baseline="0">
                <a:solidFill>
                  <a:srgbClr val="1D1D20"/>
                </a:solidFill>
                <a:latin typeface="Arial"/>
                <a:cs typeface="Arial"/>
              </a:rPr>
              <a:t>Évaluer les conséquences des idées qui apportent de la valeur et l'effet de l'action entrepreneuriale sur la communauté cible, le marché, la société et l'environnement</a:t>
            </a:r>
            <a:endParaRPr lang="fr" sz="1300" dirty="0">
              <a:latin typeface="Arial"/>
              <a:cs typeface="Arial"/>
            </a:endParaRPr>
          </a:p>
          <a:p>
            <a:pPr marL="21590" marR="808393" rtl="0">
              <a:lnSpc>
                <a:spcPct val="153800"/>
              </a:lnSpc>
              <a:spcBef>
                <a:spcPts val="750"/>
              </a:spcBef>
            </a:pPr>
            <a:r>
              <a:rPr lang="fr" sz="1300" b="0" i="0" u="none" baseline="0">
                <a:solidFill>
                  <a:srgbClr val="1D1D20"/>
                </a:solidFill>
                <a:latin typeface="Arial"/>
                <a:cs typeface="Arial"/>
              </a:rPr>
              <a:t>Veuillez noter que les compétences ci-dessus sont tirées des tableaux descriptifs du cadre EntreComp. Les tableaux sont</a:t>
            </a:r>
            <a:r>
              <a:rPr lang="fr" sz="1300" b="0" i="0" u="none" baseline="0">
                <a:solidFill>
                  <a:schemeClr val="tx1"/>
                </a:solidFill>
                <a:latin typeface="Arial"/>
                <a:cs typeface="Arial"/>
              </a:rPr>
              <a:t> disponibles</a:t>
            </a:r>
            <a:r>
              <a:rPr lang="fr" sz="1300" b="0" i="0" u="none" baseline="0">
                <a:solidFill>
                  <a:schemeClr val="tx1"/>
                </a:solidFill>
                <a:latin typeface="Arial"/>
                <a:cs typeface="Arial"/>
                <a:hlinkClick r:id="rId3">
                  <a:extLst>
                    <a:ext uri="{A12FA001-AC4F-418D-AE19-62706E023703}">
                      <ahyp:hlinkClr xmlns:ahyp="http://schemas.microsoft.com/office/drawing/2018/hyperlinkcolor" val="tx"/>
                    </a:ext>
                  </a:extLst>
                </a:hlinkClick>
              </a:rPr>
              <a:t> ici.</a:t>
            </a:r>
            <a:endParaRPr lang="fr" sz="1300" dirty="0">
              <a:solidFill>
                <a:schemeClr val="tx1"/>
              </a:solidFill>
              <a:latin typeface="Arial"/>
              <a:cs typeface="Arial"/>
            </a:endParaRPr>
          </a:p>
        </p:txBody>
      </p:sp>
      <p:sp>
        <p:nvSpPr>
          <p:cNvPr id="4" name="Slide Number Placeholder 3">
            <a:extLst>
              <a:ext uri="{FF2B5EF4-FFF2-40B4-BE49-F238E27FC236}">
                <a16:creationId xmlns:a16="http://schemas.microsoft.com/office/drawing/2014/main" id="{BB6BC38D-F51D-1B4D-B28E-BF481861BFFA}"/>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68</a:t>
            </a:fld>
            <a:endParaRPr lang="fr" spc="10"/>
          </a:p>
        </p:txBody>
      </p:sp>
      <p:pic>
        <p:nvPicPr>
          <p:cNvPr id="6" name="Picture 2" descr="European Youth Roots">
            <a:extLst>
              <a:ext uri="{FF2B5EF4-FFF2-40B4-BE49-F238E27FC236}">
                <a16:creationId xmlns:a16="http://schemas.microsoft.com/office/drawing/2014/main" id="{80648D8C-2CF5-D24A-A02E-E97EF60A7C90}"/>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63552" y="678268"/>
            <a:ext cx="6843395" cy="1205458"/>
          </a:xfrm>
          <a:prstGeom prst="rect">
            <a:avLst/>
          </a:prstGeom>
        </p:spPr>
        <p:txBody>
          <a:bodyPr vert="horz" wrap="square" lIns="0" tIns="12065" rIns="0" bIns="0" rtlCol="0">
            <a:spAutoFit/>
          </a:bodyPr>
          <a:lstStyle/>
          <a:p>
            <a:pPr marL="12700" marR="5081" rtl="0">
              <a:lnSpc>
                <a:spcPct val="153800"/>
              </a:lnSpc>
              <a:spcBef>
                <a:spcPts val="95"/>
              </a:spcBef>
            </a:pPr>
            <a:r>
              <a:rPr lang="fr" sz="1300" b="0" i="0" u="none" baseline="0" dirty="0">
                <a:solidFill>
                  <a:srgbClr val="292E32"/>
                </a:solidFill>
                <a:latin typeface="Arial"/>
                <a:cs typeface="Arial"/>
              </a:rPr>
              <a:t>Le tourisme</a:t>
            </a:r>
            <a:r>
              <a:rPr lang="fr" sz="1300" b="0" i="0" u="none" spc="85" baseline="0" dirty="0">
                <a:solidFill>
                  <a:srgbClr val="292E32"/>
                </a:solidFill>
                <a:latin typeface="Arial"/>
                <a:cs typeface="Arial"/>
              </a:rPr>
              <a:t> </a:t>
            </a:r>
            <a:r>
              <a:rPr lang="fr" sz="1300" b="0" i="0" u="none" baseline="0" dirty="0">
                <a:solidFill>
                  <a:srgbClr val="292E32"/>
                </a:solidFill>
                <a:latin typeface="Arial"/>
                <a:cs typeface="Arial"/>
              </a:rPr>
              <a:t>inclusif</a:t>
            </a:r>
            <a:r>
              <a:rPr lang="fr" sz="1300" b="0" i="0" u="none" spc="-10" baseline="0" dirty="0">
                <a:solidFill>
                  <a:srgbClr val="292E32"/>
                </a:solidFill>
                <a:latin typeface="Arial"/>
                <a:cs typeface="Arial"/>
              </a:rPr>
              <a:t> prend</a:t>
            </a:r>
            <a:r>
              <a:rPr lang="fr" sz="1300" b="0" i="0" u="none" baseline="0" dirty="0">
                <a:solidFill>
                  <a:srgbClr val="292E32"/>
                </a:solidFill>
                <a:latin typeface="Arial"/>
                <a:cs typeface="Arial"/>
              </a:rPr>
              <a:t> en compte</a:t>
            </a:r>
            <a:r>
              <a:rPr lang="fr" sz="1300" b="0" i="0" u="none" spc="50" baseline="0" dirty="0">
                <a:solidFill>
                  <a:srgbClr val="292E32"/>
                </a:solidFill>
                <a:latin typeface="Arial"/>
                <a:cs typeface="Arial"/>
              </a:rPr>
              <a:t> les personnes </a:t>
            </a:r>
            <a:r>
              <a:rPr lang="fr" sz="1300" b="0" i="0" u="none" baseline="0" dirty="0">
                <a:solidFill>
                  <a:srgbClr val="292E32"/>
                </a:solidFill>
                <a:latin typeface="Arial"/>
                <a:cs typeface="Arial"/>
              </a:rPr>
              <a:t>ayant des</a:t>
            </a:r>
            <a:r>
              <a:rPr lang="fr" sz="1300" b="0" i="0" u="none" spc="-20" baseline="0" dirty="0">
                <a:solidFill>
                  <a:srgbClr val="292E32"/>
                </a:solidFill>
                <a:latin typeface="Arial"/>
                <a:cs typeface="Arial"/>
              </a:rPr>
              <a:t> besoins</a:t>
            </a:r>
            <a:r>
              <a:rPr lang="fr" sz="1300" b="0" i="0" u="none" baseline="0" dirty="0">
                <a:solidFill>
                  <a:srgbClr val="292E32"/>
                </a:solidFill>
                <a:latin typeface="Arial"/>
                <a:cs typeface="Arial"/>
              </a:rPr>
              <a:t> spéciaux en leur offrant un soutien, </a:t>
            </a:r>
            <a:r>
              <a:rPr lang="fr" sz="1300" b="0" i="0" u="none" spc="-10" baseline="0" dirty="0">
                <a:solidFill>
                  <a:srgbClr val="292E32"/>
                </a:solidFill>
                <a:latin typeface="Arial"/>
                <a:cs typeface="Arial"/>
              </a:rPr>
              <a:t>y compris</a:t>
            </a:r>
            <a:r>
              <a:rPr lang="fr" sz="1300" b="0" i="0" u="none" spc="50" baseline="0" dirty="0">
                <a:solidFill>
                  <a:srgbClr val="292E32"/>
                </a:solidFill>
                <a:latin typeface="Arial"/>
                <a:cs typeface="Arial"/>
              </a:rPr>
              <a:t> une assistance pour </a:t>
            </a:r>
            <a:r>
              <a:rPr lang="fr" sz="1300" b="0" i="0" u="none" spc="-20" baseline="0" dirty="0">
                <a:solidFill>
                  <a:srgbClr val="292E32"/>
                </a:solidFill>
                <a:latin typeface="Arial"/>
                <a:cs typeface="Arial"/>
              </a:rPr>
              <a:t>des </a:t>
            </a:r>
            <a:r>
              <a:rPr lang="fr" sz="1300" b="0" i="0" u="none" baseline="0" dirty="0">
                <a:solidFill>
                  <a:srgbClr val="292E32"/>
                </a:solidFill>
                <a:latin typeface="Arial"/>
                <a:cs typeface="Arial"/>
              </a:rPr>
              <a:t>besoins de mobilité particuliers </a:t>
            </a:r>
            <a:r>
              <a:rPr lang="fr" sz="1300" b="0" i="0" u="none" spc="-25" baseline="0" dirty="0">
                <a:solidFill>
                  <a:srgbClr val="292E32"/>
                </a:solidFill>
                <a:latin typeface="Arial"/>
                <a:cs typeface="Arial"/>
              </a:rPr>
              <a:t>et</a:t>
            </a:r>
            <a:r>
              <a:rPr lang="fr" sz="1300" b="0" i="0" u="none" baseline="0" dirty="0">
                <a:solidFill>
                  <a:srgbClr val="292E32"/>
                </a:solidFill>
                <a:latin typeface="Arial"/>
                <a:cs typeface="Arial"/>
              </a:rPr>
              <a:t> des aides auditives</a:t>
            </a:r>
            <a:r>
              <a:rPr lang="fr" sz="1300" b="0" i="0" u="none" spc="-25" baseline="0" dirty="0">
                <a:solidFill>
                  <a:srgbClr val="292E32"/>
                </a:solidFill>
                <a:latin typeface="Arial"/>
                <a:cs typeface="Arial"/>
              </a:rPr>
              <a:t> ou</a:t>
            </a:r>
            <a:r>
              <a:rPr lang="fr" sz="1300" b="0" i="0" u="none" spc="-35" baseline="0" dirty="0">
                <a:solidFill>
                  <a:srgbClr val="292E32"/>
                </a:solidFill>
                <a:latin typeface="Arial"/>
                <a:cs typeface="Arial"/>
              </a:rPr>
              <a:t> visuelles</a:t>
            </a:r>
            <a:r>
              <a:rPr lang="fr" sz="1300" b="0" i="0" u="none" spc="-20" baseline="0" dirty="0">
                <a:solidFill>
                  <a:srgbClr val="292E32"/>
                </a:solidFill>
                <a:latin typeface="Arial"/>
                <a:cs typeface="Arial"/>
              </a:rPr>
              <a:t> (Gillovic</a:t>
            </a:r>
            <a:r>
              <a:rPr lang="fr" sz="1300" b="0" i="0" u="none" spc="-145" baseline="0" dirty="0">
                <a:solidFill>
                  <a:srgbClr val="292E32"/>
                </a:solidFill>
                <a:latin typeface="Arial"/>
                <a:cs typeface="Arial"/>
              </a:rPr>
              <a:t>, B.,</a:t>
            </a:r>
            <a:r>
              <a:rPr lang="fr" sz="1300" b="0" i="0" u="none" spc="-50" baseline="0" dirty="0">
                <a:solidFill>
                  <a:srgbClr val="292E32"/>
                </a:solidFill>
                <a:latin typeface="Arial"/>
                <a:cs typeface="Arial"/>
              </a:rPr>
              <a:t> &amp;</a:t>
            </a:r>
            <a:r>
              <a:rPr lang="fr" sz="1300" b="0" i="0" u="none" spc="-10" baseline="0" dirty="0">
                <a:solidFill>
                  <a:srgbClr val="292E32"/>
                </a:solidFill>
                <a:latin typeface="Arial"/>
                <a:cs typeface="Arial"/>
              </a:rPr>
              <a:t> McIntosh,</a:t>
            </a:r>
            <a:r>
              <a:rPr lang="fr" sz="1300" b="0" i="0" u="none" spc="-85" baseline="0" dirty="0">
                <a:solidFill>
                  <a:srgbClr val="292E32"/>
                </a:solidFill>
                <a:latin typeface="Arial"/>
                <a:cs typeface="Arial"/>
              </a:rPr>
              <a:t> A</a:t>
            </a:r>
            <a:r>
              <a:rPr lang="fr" sz="1300" b="0" i="0" u="none" spc="-10" baseline="0" dirty="0">
                <a:solidFill>
                  <a:srgbClr val="292E32"/>
                </a:solidFill>
                <a:latin typeface="Arial"/>
                <a:cs typeface="Arial"/>
              </a:rPr>
              <a:t>. 2020). </a:t>
            </a:r>
            <a:r>
              <a:rPr lang="fr" sz="1300" b="0" i="0" u="none" baseline="0" dirty="0">
                <a:solidFill>
                  <a:srgbClr val="292E32"/>
                </a:solidFill>
                <a:latin typeface="Arial"/>
                <a:cs typeface="Arial"/>
              </a:rPr>
              <a:t>Compte tenu de </a:t>
            </a:r>
            <a:r>
              <a:rPr lang="fr" sz="1300" b="0" i="0" u="none" spc="-29" baseline="0" dirty="0">
                <a:solidFill>
                  <a:srgbClr val="292E32"/>
                </a:solidFill>
                <a:latin typeface="Arial"/>
                <a:cs typeface="Arial"/>
              </a:rPr>
              <a:t>ce qui précède,</a:t>
            </a:r>
            <a:r>
              <a:rPr lang="fr" sz="1300" b="0" i="0" u="none" baseline="0" dirty="0">
                <a:solidFill>
                  <a:srgbClr val="292E32"/>
                </a:solidFill>
                <a:latin typeface="Arial"/>
                <a:cs typeface="Arial"/>
              </a:rPr>
              <a:t> le projet European</a:t>
            </a:r>
            <a:r>
              <a:rPr lang="fr" sz="1300" b="0" i="0" u="none" spc="-10" baseline="0" dirty="0">
                <a:solidFill>
                  <a:srgbClr val="292E32"/>
                </a:solidFill>
                <a:latin typeface="Arial"/>
                <a:cs typeface="Arial"/>
              </a:rPr>
              <a:t> Youth</a:t>
            </a:r>
            <a:r>
              <a:rPr lang="fr" sz="1300" b="0" i="0" u="none" baseline="0" dirty="0">
                <a:solidFill>
                  <a:srgbClr val="292E32"/>
                </a:solidFill>
                <a:latin typeface="Arial"/>
                <a:cs typeface="Arial"/>
              </a:rPr>
              <a:t> Roots</a:t>
            </a:r>
            <a:r>
              <a:rPr lang="fr" sz="1300" b="0" i="0" u="none" spc="-65" baseline="0" dirty="0">
                <a:solidFill>
                  <a:srgbClr val="292E32"/>
                </a:solidFill>
                <a:latin typeface="Arial"/>
                <a:cs typeface="Arial"/>
              </a:rPr>
              <a:t> (EYR)</a:t>
            </a:r>
            <a:r>
              <a:rPr lang="fr" sz="1300" b="0" i="0" u="none" baseline="0" dirty="0">
                <a:solidFill>
                  <a:srgbClr val="292E32"/>
                </a:solidFill>
                <a:latin typeface="Arial"/>
                <a:cs typeface="Arial"/>
              </a:rPr>
              <a:t> intègre les idéaux</a:t>
            </a:r>
            <a:r>
              <a:rPr lang="fr" sz="1300" b="0" i="0" u="none" spc="-25" baseline="0" dirty="0">
                <a:solidFill>
                  <a:srgbClr val="292E32"/>
                </a:solidFill>
                <a:latin typeface="Arial"/>
                <a:cs typeface="Arial"/>
              </a:rPr>
              <a:t> de</a:t>
            </a:r>
            <a:r>
              <a:rPr lang="fr" sz="1300" b="0" i="0" u="none" baseline="0" dirty="0">
                <a:solidFill>
                  <a:srgbClr val="292E32"/>
                </a:solidFill>
                <a:latin typeface="Arial"/>
                <a:cs typeface="Arial"/>
              </a:rPr>
              <a:t> durabilité, d'approches</a:t>
            </a:r>
            <a:r>
              <a:rPr lang="fr" sz="1300" b="0" i="0" u="none" spc="-29" baseline="0" dirty="0">
                <a:solidFill>
                  <a:srgbClr val="292E32"/>
                </a:solidFill>
                <a:latin typeface="Arial"/>
                <a:cs typeface="Arial"/>
              </a:rPr>
              <a:t> participatives</a:t>
            </a:r>
            <a:r>
              <a:rPr lang="fr" sz="1300" b="0" i="0" u="none" spc="-25" baseline="0" dirty="0">
                <a:solidFill>
                  <a:srgbClr val="292E32"/>
                </a:solidFill>
                <a:latin typeface="Arial"/>
                <a:cs typeface="Arial"/>
              </a:rPr>
              <a:t> et</a:t>
            </a:r>
            <a:r>
              <a:rPr lang="fr" sz="1300" b="0" i="0" u="none" baseline="0" dirty="0">
                <a:solidFill>
                  <a:srgbClr val="292E32"/>
                </a:solidFill>
                <a:latin typeface="Arial"/>
                <a:cs typeface="Arial"/>
              </a:rPr>
              <a:t> d'inclusivité dans sa</a:t>
            </a:r>
            <a:r>
              <a:rPr lang="fr" sz="1300" b="0" i="0" u="none" spc="-10" baseline="0" dirty="0">
                <a:solidFill>
                  <a:srgbClr val="292E32"/>
                </a:solidFill>
                <a:latin typeface="Arial"/>
                <a:cs typeface="Arial"/>
              </a:rPr>
              <a:t> vision.</a:t>
            </a:r>
            <a:endParaRPr lang="fr" sz="1300" dirty="0">
              <a:latin typeface="Arial"/>
              <a:cs typeface="Arial"/>
            </a:endParaRPr>
          </a:p>
        </p:txBody>
      </p:sp>
      <p:sp>
        <p:nvSpPr>
          <p:cNvPr id="3" name="object 3"/>
          <p:cNvSpPr txBox="1"/>
          <p:nvPr/>
        </p:nvSpPr>
        <p:spPr>
          <a:xfrm>
            <a:off x="463552" y="5917015"/>
            <a:ext cx="6849745" cy="3365088"/>
          </a:xfrm>
          <a:prstGeom prst="rect">
            <a:avLst/>
          </a:prstGeom>
        </p:spPr>
        <p:txBody>
          <a:bodyPr vert="horz" wrap="square" lIns="0" tIns="12065" rIns="0" bIns="0" rtlCol="0">
            <a:spAutoFit/>
          </a:bodyPr>
          <a:lstStyle/>
          <a:p>
            <a:pPr marL="12700" marR="5081" algn="just" rtl="0">
              <a:lnSpc>
                <a:spcPts val="2200"/>
              </a:lnSpc>
              <a:spcBef>
                <a:spcPts val="95"/>
              </a:spcBef>
            </a:pPr>
            <a:r>
              <a:rPr lang="fr" sz="1300" b="0" i="0" u="none" baseline="0" dirty="0">
                <a:solidFill>
                  <a:srgbClr val="292E32"/>
                </a:solidFill>
                <a:latin typeface="Arial"/>
                <a:cs typeface="Arial"/>
              </a:rPr>
              <a:t>Compte tenu des défis que le secteur du tourisme doit relever pour faire du développement durable une réalité, le projet EYR fait du leadership et de l'esprit d'entreprise les piliers stratégiques de son programme de durabilité. Ce faisant, il espère former une génération capable de changer la donne. Il s'agit de jeunes entrepreneurs conscients des obstacles et des opportunités qui les attendent et capables de faire face aux incertitudes et aux risques avec créativité et esprit de collaboration. Au cours du projet EYR, les partenaires ont créé une série de manuels pour aider les jeunes entrepreneurs avec des outils, des études de cas, des ressources et des idées sur la mise en œuvre d'un tourisme durable, participatif et inclusif. La présente boîte à outils est un complément au matériel d'apprentissage produit par le projet EYR. Il vise à multiplier son impact en proposant un kit de formation qui peut contribuer à la création d'une communauté de jeunes entrepreneurs travaillant à des objectifs durables.</a:t>
            </a:r>
            <a:endParaRPr lang="fr" sz="1300" dirty="0">
              <a:latin typeface="Arial"/>
              <a:cs typeface="Arial"/>
            </a:endParaRPr>
          </a:p>
        </p:txBody>
      </p:sp>
      <p:pic>
        <p:nvPicPr>
          <p:cNvPr id="4" name="object 4"/>
          <p:cNvPicPr/>
          <p:nvPr/>
        </p:nvPicPr>
        <p:blipFill>
          <a:blip r:embed="rId2" cstate="print"/>
          <a:stretch>
            <a:fillRect/>
          </a:stretch>
        </p:blipFill>
        <p:spPr>
          <a:xfrm>
            <a:off x="476250" y="2286000"/>
            <a:ext cx="6819899" cy="3409949"/>
          </a:xfrm>
          <a:prstGeom prst="rect">
            <a:avLst/>
          </a:prstGeom>
        </p:spPr>
      </p:pic>
      <p:sp>
        <p:nvSpPr>
          <p:cNvPr id="7" name="Slide Number Placeholder 6">
            <a:extLst>
              <a:ext uri="{FF2B5EF4-FFF2-40B4-BE49-F238E27FC236}">
                <a16:creationId xmlns:a16="http://schemas.microsoft.com/office/drawing/2014/main" id="{871109BB-8DC0-5341-9468-0219AD7157EB}"/>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6</a:t>
            </a:fld>
            <a:endParaRPr lang="fr" spc="10"/>
          </a:p>
        </p:txBody>
      </p:sp>
      <p:pic>
        <p:nvPicPr>
          <p:cNvPr id="6" name="Picture 2" descr="European Youth Roots">
            <a:extLst>
              <a:ext uri="{FF2B5EF4-FFF2-40B4-BE49-F238E27FC236}">
                <a16:creationId xmlns:a16="http://schemas.microsoft.com/office/drawing/2014/main" id="{B84A7176-69B2-004F-B9D0-D023314FB1C0}"/>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457949" y="9486946"/>
            <a:ext cx="695325" cy="457199"/>
          </a:xfrm>
          <a:prstGeom prst="rect">
            <a:avLst/>
          </a:prstGeom>
        </p:spPr>
      </p:pic>
      <p:sp>
        <p:nvSpPr>
          <p:cNvPr id="4" name="object 4"/>
          <p:cNvSpPr txBox="1"/>
          <p:nvPr/>
        </p:nvSpPr>
        <p:spPr>
          <a:xfrm>
            <a:off x="387349" y="1356574"/>
            <a:ext cx="6871334" cy="3096425"/>
          </a:xfrm>
          <a:prstGeom prst="rect">
            <a:avLst/>
          </a:prstGeom>
        </p:spPr>
        <p:txBody>
          <a:bodyPr vert="horz" wrap="square" lIns="0" tIns="12065" rIns="0" bIns="0" rtlCol="0">
            <a:spAutoFit/>
          </a:bodyPr>
          <a:lstStyle/>
          <a:p>
            <a:pPr marL="40642" marR="5081" algn="just" rtl="0">
              <a:lnSpc>
                <a:spcPct val="150000"/>
              </a:lnSpc>
              <a:spcBef>
                <a:spcPts val="95"/>
              </a:spcBef>
            </a:pPr>
            <a:r>
              <a:rPr lang="fr" sz="1300" b="0" i="0" u="none" baseline="0" dirty="0">
                <a:solidFill>
                  <a:schemeClr val="tx1"/>
                </a:solidFill>
                <a:latin typeface="Arial" panose="020B0604020202020204" pitchFamily="34" charset="0"/>
                <a:cs typeface="Arial" panose="020B0604020202020204" pitchFamily="34" charset="0"/>
              </a:rPr>
              <a:t>Utilisez Read Speaker, le réseau européen d'accessibilité et le kit d'outils national d'accessibilité pour les personnes </a:t>
            </a:r>
            <a:r>
              <a:rPr lang="fr-FR" sz="1300" b="0" i="0" u="none" baseline="0" dirty="0">
                <a:solidFill>
                  <a:schemeClr val="tx1"/>
                </a:solidFill>
                <a:latin typeface="Arial" panose="020B0604020202020204" pitchFamily="34" charset="0"/>
                <a:cs typeface="Arial" panose="020B0604020202020204" pitchFamily="34" charset="0"/>
              </a:rPr>
              <a:t>en situation de handicap </a:t>
            </a:r>
            <a:r>
              <a:rPr lang="fr" sz="1300" b="0" i="0" u="none" baseline="0" dirty="0">
                <a:solidFill>
                  <a:schemeClr val="tx1"/>
                </a:solidFill>
                <a:latin typeface="Arial" panose="020B0604020202020204" pitchFamily="34" charset="0"/>
                <a:cs typeface="Arial" panose="020B0604020202020204" pitchFamily="34" charset="0"/>
              </a:rPr>
              <a:t>, pour rendre le site web du participant accessible </a:t>
            </a:r>
            <a:r>
              <a:rPr lang="fr" sz="1300" b="0" i="0" u="none" baseline="0" dirty="0">
                <a:solidFill>
                  <a:srgbClr val="1D1D20"/>
                </a:solidFill>
                <a:latin typeface="Arial" panose="020B0604020202020204" pitchFamily="34" charset="0"/>
                <a:cs typeface="Arial" panose="020B0604020202020204" pitchFamily="34" charset="0"/>
              </a:rPr>
              <a:t>à toute personne ayant des besoins particuliers.</a:t>
            </a:r>
            <a:endParaRPr lang="fr" sz="1300" dirty="0">
              <a:latin typeface="Arial" panose="020B0604020202020204" pitchFamily="34" charset="0"/>
              <a:cs typeface="Arial" panose="020B0604020202020204" pitchFamily="34" charset="0"/>
            </a:endParaRPr>
          </a:p>
          <a:p>
            <a:pPr marL="12700" marR="31752" algn="just" rtl="0">
              <a:lnSpc>
                <a:spcPct val="150000"/>
              </a:lnSpc>
              <a:spcBef>
                <a:spcPts val="900"/>
              </a:spcBef>
            </a:pPr>
            <a:r>
              <a:rPr lang="fr" sz="1300" b="0" i="0" u="none" baseline="0" dirty="0">
                <a:solidFill>
                  <a:srgbClr val="1D1D20"/>
                </a:solidFill>
                <a:latin typeface="Arial" panose="020B0604020202020204" pitchFamily="34" charset="0"/>
                <a:cs typeface="Arial" panose="020B0604020202020204" pitchFamily="34" charset="0"/>
              </a:rPr>
              <a:t>*Notez que pour cette activité, les participants doivent avoir leur propre site web et travailler sur celui-ci pour le rendre plus accessible.</a:t>
            </a:r>
            <a:endParaRPr lang="fr" sz="1300" dirty="0">
              <a:latin typeface="Arial" panose="020B0604020202020204" pitchFamily="34" charset="0"/>
              <a:cs typeface="Arial" panose="020B0604020202020204" pitchFamily="34" charset="0"/>
            </a:endParaRPr>
          </a:p>
          <a:p>
            <a:pPr marL="78744" algn="just" rtl="0">
              <a:lnSpc>
                <a:spcPct val="150000"/>
              </a:lnSpc>
              <a:spcBef>
                <a:spcPts val="1275"/>
              </a:spcBef>
            </a:pPr>
            <a:r>
              <a:rPr lang="fr-FR" sz="1400" b="1" i="0" u="none" baseline="0" dirty="0">
                <a:solidFill>
                  <a:schemeClr val="accent4">
                    <a:lumMod val="75000"/>
                  </a:schemeClr>
                </a:solidFill>
                <a:latin typeface="Arial" panose="020B0604020202020204" pitchFamily="34" charset="0"/>
                <a:cs typeface="Arial" panose="020B0604020202020204" pitchFamily="34" charset="0"/>
              </a:rPr>
              <a:t>Objectifs d'apprentissage</a:t>
            </a:r>
            <a:endParaRPr lang="fr" sz="1300" b="1" dirty="0">
              <a:solidFill>
                <a:schemeClr val="accent4">
                  <a:lumMod val="75000"/>
                </a:schemeClr>
              </a:solidFill>
              <a:latin typeface="Arial" panose="020B0604020202020204" pitchFamily="34" charset="0"/>
              <a:cs typeface="Arial" panose="020B0604020202020204" pitchFamily="34" charset="0"/>
            </a:endParaRPr>
          </a:p>
          <a:p>
            <a:pPr marL="78744" marR="39372" rtl="0">
              <a:lnSpc>
                <a:spcPct val="150000"/>
              </a:lnSpc>
              <a:spcBef>
                <a:spcPts val="105"/>
              </a:spcBef>
              <a:buAutoNum type="arabicPeriod"/>
              <a:tabLst>
                <a:tab pos="269889" algn="l"/>
              </a:tabLst>
            </a:pPr>
            <a:r>
              <a:rPr lang="fr" sz="1300" b="0" i="0" u="none" baseline="0" dirty="0">
                <a:solidFill>
                  <a:srgbClr val="1D1D20"/>
                </a:solidFill>
                <a:latin typeface="Arial" panose="020B0604020202020204" pitchFamily="34" charset="0"/>
                <a:cs typeface="Arial" panose="020B0604020202020204" pitchFamily="34" charset="0"/>
              </a:rPr>
              <a:t>Se familiariser avec une variété d'outils pour améliorer l'accessibilité dans les PME du tourisme</a:t>
            </a:r>
            <a:endParaRPr lang="fr" sz="1300" dirty="0">
              <a:latin typeface="Arial" panose="020B0604020202020204" pitchFamily="34" charset="0"/>
              <a:cs typeface="Arial" panose="020B0604020202020204" pitchFamily="34" charset="0"/>
            </a:endParaRPr>
          </a:p>
          <a:p>
            <a:pPr marL="260362" indent="-181619" rtl="0">
              <a:lnSpc>
                <a:spcPct val="150000"/>
              </a:lnSpc>
              <a:spcBef>
                <a:spcPts val="750"/>
              </a:spcBef>
              <a:buAutoNum type="arabicPeriod"/>
              <a:tabLst>
                <a:tab pos="260362" algn="l"/>
              </a:tabLst>
            </a:pPr>
            <a:r>
              <a:rPr lang="fr" sz="1300" b="0" i="0" u="none" baseline="0" dirty="0">
                <a:solidFill>
                  <a:srgbClr val="1D1D20"/>
                </a:solidFill>
                <a:latin typeface="Arial" panose="020B0604020202020204" pitchFamily="34" charset="0"/>
                <a:cs typeface="Arial" panose="020B0604020202020204" pitchFamily="34" charset="0"/>
              </a:rPr>
              <a:t>Apprendre à créer un site web accessible</a:t>
            </a:r>
            <a:endParaRPr lang="fr" sz="1300" dirty="0">
              <a:latin typeface="Arial" panose="020B0604020202020204" pitchFamily="34" charset="0"/>
              <a:cs typeface="Arial" panose="020B0604020202020204" pitchFamily="34" charset="0"/>
            </a:endParaRPr>
          </a:p>
        </p:txBody>
      </p:sp>
      <p:sp>
        <p:nvSpPr>
          <p:cNvPr id="5" name="object 5"/>
          <p:cNvSpPr txBox="1">
            <a:spLocks noGrp="1"/>
          </p:cNvSpPr>
          <p:nvPr>
            <p:ph type="title"/>
          </p:nvPr>
        </p:nvSpPr>
        <p:spPr>
          <a:xfrm>
            <a:off x="387349" y="949386"/>
            <a:ext cx="4463452" cy="359073"/>
          </a:xfrm>
          <a:prstGeom prst="rect">
            <a:avLst/>
          </a:prstGeom>
        </p:spPr>
        <p:txBody>
          <a:bodyPr vert="horz" wrap="square" lIns="0" tIns="12700" rIns="0" bIns="0" rtlCol="0">
            <a:spAutoFit/>
          </a:bodyPr>
          <a:lstStyle/>
          <a:p>
            <a:pPr marL="12700" algn="l" rtl="0">
              <a:spcBef>
                <a:spcPts val="100"/>
              </a:spcBef>
            </a:pPr>
            <a:r>
              <a:rPr lang="fr" sz="2250" b="0" i="0" u="none" baseline="0"/>
              <a:t>Créer un site web accessible</a:t>
            </a:r>
            <a:endParaRPr lang="fr" sz="2250"/>
          </a:p>
        </p:txBody>
      </p:sp>
      <p:sp>
        <p:nvSpPr>
          <p:cNvPr id="6" name="object 6"/>
          <p:cNvSpPr txBox="1"/>
          <p:nvPr/>
        </p:nvSpPr>
        <p:spPr>
          <a:xfrm>
            <a:off x="463550" y="7178450"/>
            <a:ext cx="2638425" cy="961802"/>
          </a:xfrm>
          <a:prstGeom prst="rect">
            <a:avLst/>
          </a:prstGeom>
          <a:noFill/>
        </p:spPr>
        <p:txBody>
          <a:bodyPr vert="horz" wrap="square" lIns="0" tIns="42545" rIns="0" bIns="0" rtlCol="0">
            <a:spAutoFit/>
          </a:bodyPr>
          <a:lstStyle/>
          <a:p>
            <a:pPr marL="104143" marR="389908" rtl="0">
              <a:lnSpc>
                <a:spcPct val="153800"/>
              </a:lnSpc>
              <a:spcBef>
                <a:spcPts val="335"/>
              </a:spcBef>
            </a:pPr>
            <a:r>
              <a:rPr lang="fr" sz="1300" b="1" i="0" u="none" spc="50" baseline="0">
                <a:solidFill>
                  <a:srgbClr val="1D1D20"/>
                </a:solidFill>
                <a:latin typeface="Arial"/>
                <a:cs typeface="Arial"/>
              </a:rPr>
              <a:t>Temps</a:t>
            </a:r>
            <a:r>
              <a:rPr lang="fr" sz="1300" b="1" i="0" u="none" baseline="0">
                <a:solidFill>
                  <a:srgbClr val="1D1D20"/>
                </a:solidFill>
                <a:latin typeface="Arial"/>
                <a:cs typeface="Arial"/>
              </a:rPr>
              <a:t> de préparation de l'activité </a:t>
            </a:r>
            <a:r>
              <a:rPr lang="fr" sz="1300" b="0" i="0" u="none" baseline="0">
                <a:solidFill>
                  <a:srgbClr val="1D1D20"/>
                </a:solidFill>
                <a:latin typeface="Arial"/>
                <a:cs typeface="Arial"/>
              </a:rPr>
              <a:t>:</a:t>
            </a:r>
            <a:r>
              <a:rPr lang="fr" sz="1300" b="0" i="0" u="none" spc="405" baseline="0">
                <a:solidFill>
                  <a:srgbClr val="1D1D20"/>
                </a:solidFill>
                <a:latin typeface="Arial"/>
                <a:cs typeface="Arial"/>
              </a:rPr>
              <a:t> </a:t>
            </a:r>
            <a:r>
              <a:rPr lang="fr" sz="1300" b="0" i="0" u="none" spc="-35" baseline="0">
                <a:solidFill>
                  <a:srgbClr val="1D1D20"/>
                </a:solidFill>
                <a:latin typeface="Arial"/>
                <a:cs typeface="Arial"/>
              </a:rPr>
              <a:t>10 </a:t>
            </a:r>
            <a:r>
              <a:rPr lang="fr" sz="1300" b="0" i="0" u="none" spc="25" baseline="0">
                <a:solidFill>
                  <a:srgbClr val="1D1D20"/>
                </a:solidFill>
                <a:latin typeface="Arial"/>
                <a:cs typeface="Arial"/>
              </a:rPr>
              <a:t>min</a:t>
            </a:r>
            <a:endParaRPr lang="fr" sz="1300" dirty="0">
              <a:latin typeface="Arial"/>
              <a:cs typeface="Arial"/>
            </a:endParaRPr>
          </a:p>
          <a:p>
            <a:pPr marL="104143" rtl="0">
              <a:spcBef>
                <a:spcPts val="840"/>
              </a:spcBef>
            </a:pPr>
            <a:r>
              <a:rPr lang="fr" sz="1300" b="1" i="0" u="none" baseline="0">
                <a:solidFill>
                  <a:srgbClr val="1D1D20"/>
                </a:solidFill>
                <a:latin typeface="Arial"/>
                <a:cs typeface="Arial"/>
              </a:rPr>
              <a:t>Durée de l'activité </a:t>
            </a:r>
            <a:r>
              <a:rPr lang="fr" sz="1300" b="0" i="0" u="none" baseline="0">
                <a:solidFill>
                  <a:srgbClr val="1D1D20"/>
                </a:solidFill>
                <a:latin typeface="Arial"/>
                <a:cs typeface="Arial"/>
              </a:rPr>
              <a:t>:</a:t>
            </a:r>
            <a:r>
              <a:rPr lang="fr" sz="1300" b="0" i="0" u="none" spc="105" baseline="0">
                <a:solidFill>
                  <a:srgbClr val="1D1D20"/>
                </a:solidFill>
                <a:latin typeface="Arial"/>
                <a:cs typeface="Arial"/>
              </a:rPr>
              <a:t> </a:t>
            </a:r>
            <a:r>
              <a:rPr lang="fr" sz="1300" b="0" i="0" u="none" spc="-245" baseline="0">
                <a:solidFill>
                  <a:srgbClr val="1D1D20"/>
                </a:solidFill>
                <a:latin typeface="Arial"/>
                <a:cs typeface="Arial"/>
              </a:rPr>
              <a:t>1</a:t>
            </a:r>
            <a:r>
              <a:rPr lang="fr" sz="1300" b="0" i="0" u="none" spc="-20" baseline="0">
                <a:solidFill>
                  <a:srgbClr val="1D1D20"/>
                </a:solidFill>
                <a:latin typeface="Arial"/>
                <a:cs typeface="Arial"/>
              </a:rPr>
              <a:t> heure</a:t>
            </a:r>
            <a:endParaRPr lang="fr" sz="1300" spc="-20" dirty="0">
              <a:solidFill>
                <a:srgbClr val="1D1D20"/>
              </a:solidFill>
              <a:latin typeface="Arial"/>
              <a:cs typeface="Arial"/>
            </a:endParaRPr>
          </a:p>
        </p:txBody>
      </p:sp>
      <p:sp>
        <p:nvSpPr>
          <p:cNvPr id="13" name="object 13"/>
          <p:cNvSpPr txBox="1"/>
          <p:nvPr/>
        </p:nvSpPr>
        <p:spPr>
          <a:xfrm>
            <a:off x="2978458" y="6476978"/>
            <a:ext cx="4280225" cy="2045432"/>
          </a:xfrm>
          <a:prstGeom prst="rect">
            <a:avLst/>
          </a:prstGeom>
          <a:noFill/>
        </p:spPr>
        <p:txBody>
          <a:bodyPr vert="horz" wrap="square" lIns="0" tIns="85090" rIns="0" bIns="0" rtlCol="0">
            <a:spAutoFit/>
          </a:bodyPr>
          <a:lstStyle/>
          <a:p>
            <a:pPr marL="218450" rtl="0">
              <a:spcBef>
                <a:spcPts val="670"/>
              </a:spcBef>
            </a:pPr>
            <a:r>
              <a:rPr lang="fr" sz="1300" b="1" i="0" u="none" spc="45" baseline="0" dirty="0">
                <a:solidFill>
                  <a:srgbClr val="1D1D20"/>
                </a:solidFill>
                <a:latin typeface="Arial"/>
                <a:cs typeface="Arial"/>
              </a:rPr>
              <a:t>Préparation du </a:t>
            </a:r>
            <a:r>
              <a:rPr lang="fr" sz="1300" b="1" i="0" u="none" spc="-10" baseline="0" dirty="0">
                <a:solidFill>
                  <a:srgbClr val="1D1D20"/>
                </a:solidFill>
                <a:latin typeface="Arial"/>
                <a:cs typeface="Arial"/>
              </a:rPr>
              <a:t>matériel</a:t>
            </a:r>
            <a:endParaRPr lang="fr" sz="1300" b="1" dirty="0">
              <a:latin typeface="Arial"/>
              <a:cs typeface="Arial"/>
            </a:endParaRPr>
          </a:p>
          <a:p>
            <a:pPr marL="504214" indent="-285764" rtl="0">
              <a:spcBef>
                <a:spcPts val="670"/>
              </a:spcBef>
              <a:buFont typeface="Arial" panose="020B0604020202020204" pitchFamily="34" charset="0"/>
              <a:buChar char="•"/>
            </a:pPr>
            <a:r>
              <a:rPr lang="fr" sz="1300" b="0" i="0" u="none" spc="-20" baseline="0" dirty="0">
                <a:solidFill>
                  <a:schemeClr val="tx1"/>
                </a:solidFill>
                <a:latin typeface="Arial"/>
                <a:cs typeface="Arial"/>
                <a:hlinkClick r:id="rId3">
                  <a:extLst>
                    <a:ext uri="{A12FA001-AC4F-418D-AE19-62706E023703}">
                      <ahyp:hlinkClr xmlns:ahyp="http://schemas.microsoft.com/office/drawing/2018/hyperlinkcolor" val="tx"/>
                    </a:ext>
                  </a:extLst>
                </a:hlinkClick>
              </a:rPr>
              <a:t>https://nda.ie/resources/accessibility-</a:t>
            </a:r>
            <a:r>
              <a:rPr lang="fr" sz="1300" b="0" i="0" u="none" spc="-10" baseline="0" dirty="0">
                <a:solidFill>
                  <a:schemeClr val="tx1"/>
                </a:solidFill>
                <a:latin typeface="Arial"/>
                <a:cs typeface="Arial"/>
                <a:hlinkClick r:id="rId3">
                  <a:extLst>
                    <a:ext uri="{A12FA001-AC4F-418D-AE19-62706E023703}">
                      <ahyp:hlinkClr xmlns:ahyp="http://schemas.microsoft.com/office/drawing/2018/hyperlinkcolor" val="tx"/>
                    </a:ext>
                  </a:extLst>
                </a:hlinkClick>
              </a:rPr>
              <a:t>toolkit/make- </a:t>
            </a:r>
            <a:r>
              <a:rPr lang="fr" sz="1300" b="0" i="0" u="none" baseline="0" dirty="0">
                <a:solidFill>
                  <a:schemeClr val="tx1"/>
                </a:solidFill>
                <a:latin typeface="Arial"/>
                <a:cs typeface="Arial"/>
                <a:hlinkClick r:id="rId3">
                  <a:extLst>
                    <a:ext uri="{A12FA001-AC4F-418D-AE19-62706E023703}">
                      <ahyp:hlinkClr xmlns:ahyp="http://schemas.microsoft.com/office/drawing/2018/hyperlinkcolor" val="tx"/>
                    </a:ext>
                  </a:extLst>
                </a:hlinkClick>
              </a:rPr>
              <a:t>your-websites-more-</a:t>
            </a:r>
            <a:r>
              <a:rPr lang="fr" sz="1300" b="0" i="0" u="none" spc="-10" baseline="0" dirty="0">
                <a:solidFill>
                  <a:schemeClr val="tx1"/>
                </a:solidFill>
                <a:latin typeface="Arial"/>
                <a:cs typeface="Arial"/>
                <a:hlinkClick r:id="rId3">
                  <a:extLst>
                    <a:ext uri="{A12FA001-AC4F-418D-AE19-62706E023703}">
                      <ahyp:hlinkClr xmlns:ahyp="http://schemas.microsoft.com/office/drawing/2018/hyperlinkcolor" val="tx"/>
                    </a:ext>
                  </a:extLst>
                </a:hlinkClick>
              </a:rPr>
              <a:t>accessible/</a:t>
            </a:r>
            <a:endParaRPr lang="fr" sz="1300" spc="-10" dirty="0">
              <a:solidFill>
                <a:schemeClr val="tx1"/>
              </a:solidFill>
              <a:latin typeface="Arial"/>
              <a:cs typeface="Arial"/>
            </a:endParaRPr>
          </a:p>
          <a:p>
            <a:pPr marL="504214" indent="-285764" rtl="0">
              <a:spcBef>
                <a:spcPts val="670"/>
              </a:spcBef>
              <a:buFont typeface="Arial" panose="020B0604020202020204" pitchFamily="34" charset="0"/>
              <a:buChar char="•"/>
            </a:pPr>
            <a:r>
              <a:rPr lang="fr" sz="1300" b="0" i="0" u="none" spc="-10" baseline="0" dirty="0">
                <a:solidFill>
                  <a:schemeClr val="tx1"/>
                </a:solidFill>
                <a:latin typeface="Arial"/>
                <a:cs typeface="Arial"/>
                <a:hlinkClick r:id="rId4">
                  <a:extLst>
                    <a:ext uri="{A12FA001-AC4F-418D-AE19-62706E023703}">
                      <ahyp:hlinkClr xmlns:ahyp="http://schemas.microsoft.com/office/drawing/2018/hyperlinkcolor" val="tx"/>
                    </a:ext>
                  </a:extLst>
                </a:hlinkClick>
              </a:rPr>
              <a:t>https://www.europeanyouthroots.eu/download/io2- </a:t>
            </a:r>
            <a:r>
              <a:rPr lang="fr" sz="1300" b="0" i="0" u="none" baseline="0" dirty="0">
                <a:solidFill>
                  <a:schemeClr val="tx1"/>
                </a:solidFill>
                <a:latin typeface="Arial"/>
                <a:cs typeface="Arial"/>
                <a:hlinkClick r:id="rId4">
                  <a:extLst>
                    <a:ext uri="{A12FA001-AC4F-418D-AE19-62706E023703}">
                      <ahyp:hlinkClr xmlns:ahyp="http://schemas.microsoft.com/office/drawing/2018/hyperlinkcolor" val="tx"/>
                    </a:ext>
                  </a:extLst>
                </a:hlinkClick>
              </a:rPr>
              <a:t>implementing-an-</a:t>
            </a:r>
            <a:r>
              <a:rPr lang="fr" sz="1300" b="0" i="0" u="none" spc="-25" baseline="0" dirty="0">
                <a:solidFill>
                  <a:schemeClr val="tx1"/>
                </a:solidFill>
                <a:latin typeface="Arial"/>
                <a:cs typeface="Arial"/>
                <a:hlinkClick r:id="rId4">
                  <a:extLst>
                    <a:ext uri="{A12FA001-AC4F-418D-AE19-62706E023703}">
                      <ahyp:hlinkClr xmlns:ahyp="http://schemas.microsoft.com/office/drawing/2018/hyperlinkcolor" val="tx"/>
                    </a:ext>
                  </a:extLst>
                </a:hlinkClick>
              </a:rPr>
              <a:t>accessible-</a:t>
            </a:r>
            <a:r>
              <a:rPr lang="fr" sz="1300" b="0" i="0" u="none" baseline="0" dirty="0">
                <a:solidFill>
                  <a:schemeClr val="tx1"/>
                </a:solidFill>
                <a:latin typeface="Arial"/>
                <a:cs typeface="Arial"/>
                <a:hlinkClick r:id="rId4">
                  <a:extLst>
                    <a:ext uri="{A12FA001-AC4F-418D-AE19-62706E023703}">
                      <ahyp:hlinkClr xmlns:ahyp="http://schemas.microsoft.com/office/drawing/2018/hyperlinkcolor" val="tx"/>
                    </a:ext>
                  </a:extLst>
                </a:hlinkClick>
              </a:rPr>
              <a:t>and-</a:t>
            </a:r>
            <a:r>
              <a:rPr lang="fr" sz="1300" b="0" i="0" u="none" spc="-10" baseline="0" dirty="0">
                <a:solidFill>
                  <a:schemeClr val="tx1"/>
                </a:solidFill>
                <a:latin typeface="Arial"/>
                <a:cs typeface="Arial"/>
                <a:hlinkClick r:id="rId4">
                  <a:extLst>
                    <a:ext uri="{A12FA001-AC4F-418D-AE19-62706E023703}">
                      <ahyp:hlinkClr xmlns:ahyp="http://schemas.microsoft.com/office/drawing/2018/hyperlinkcolor" val="tx"/>
                    </a:ext>
                  </a:extLst>
                </a:hlinkClick>
              </a:rPr>
              <a:t>inclusive- </a:t>
            </a:r>
            <a:r>
              <a:rPr lang="fr" sz="1300" b="0" i="0" u="none" baseline="0" dirty="0">
                <a:solidFill>
                  <a:schemeClr val="tx1"/>
                </a:solidFill>
                <a:latin typeface="Arial"/>
                <a:cs typeface="Arial"/>
                <a:hlinkClick r:id="rId4">
                  <a:extLst>
                    <a:ext uri="{A12FA001-AC4F-418D-AE19-62706E023703}">
                      <ahyp:hlinkClr xmlns:ahyp="http://schemas.microsoft.com/office/drawing/2018/hyperlinkcolor" val="tx"/>
                    </a:ext>
                  </a:extLst>
                </a:hlinkClick>
              </a:rPr>
              <a:t>tourism-</a:t>
            </a:r>
            <a:r>
              <a:rPr lang="fr" sz="1300" b="0" i="0" u="none" spc="-10" baseline="0" dirty="0">
                <a:solidFill>
                  <a:schemeClr val="tx1"/>
                </a:solidFill>
                <a:latin typeface="Arial"/>
                <a:cs typeface="Arial"/>
                <a:hlinkClick r:id="rId4">
                  <a:extLst>
                    <a:ext uri="{A12FA001-AC4F-418D-AE19-62706E023703}">
                      <ahyp:hlinkClr xmlns:ahyp="http://schemas.microsoft.com/office/drawing/2018/hyperlinkcolor" val="tx"/>
                    </a:ext>
                  </a:extLst>
                </a:hlinkClick>
              </a:rPr>
              <a:t>business/ </a:t>
            </a:r>
            <a:r>
              <a:rPr lang="fr" sz="1300" b="0" i="0" u="none" spc="-10" baseline="0" dirty="0">
                <a:solidFill>
                  <a:schemeClr val="tx1"/>
                </a:solidFill>
                <a:latin typeface="Arial"/>
                <a:cs typeface="Arial"/>
                <a:hlinkClick r:id="rId5">
                  <a:extLst>
                    <a:ext uri="{A12FA001-AC4F-418D-AE19-62706E023703}">
                      <ahyp:hlinkClr xmlns:ahyp="http://schemas.microsoft.com/office/drawing/2018/hyperlinkcolor" val="tx"/>
                    </a:ext>
                  </a:extLst>
                </a:hlinkClick>
              </a:rPr>
              <a:t>https://www.accessibletourism.org/</a:t>
            </a:r>
            <a:endParaRPr lang="fr" sz="1300" spc="-10" dirty="0">
              <a:solidFill>
                <a:schemeClr val="tx1"/>
              </a:solidFill>
              <a:latin typeface="Arial"/>
              <a:cs typeface="Arial"/>
            </a:endParaRPr>
          </a:p>
          <a:p>
            <a:pPr marL="504214" indent="-285764" rtl="0">
              <a:spcBef>
                <a:spcPts val="670"/>
              </a:spcBef>
              <a:buFont typeface="Arial" panose="020B0604020202020204" pitchFamily="34" charset="0"/>
              <a:buChar char="•"/>
            </a:pPr>
            <a:r>
              <a:rPr lang="fr" sz="1300" b="0" i="0" u="none" spc="-70" baseline="0" dirty="0">
                <a:solidFill>
                  <a:schemeClr val="tx1"/>
                </a:solidFill>
                <a:latin typeface="Arial"/>
                <a:cs typeface="Arial"/>
                <a:hlinkClick r:id="rId6">
                  <a:extLst>
                    <a:ext uri="{A12FA001-AC4F-418D-AE19-62706E023703}">
                      <ahyp:hlinkClr xmlns:ahyp="http://schemas.microsoft.com/office/drawing/2018/hyperlinkcolor" val="tx"/>
                    </a:ext>
                  </a:extLst>
                </a:hlinkClick>
              </a:rPr>
              <a:t>Read</a:t>
            </a:r>
            <a:r>
              <a:rPr lang="fr" sz="1300" b="0" i="0" u="none" spc="-141" baseline="0" dirty="0">
                <a:solidFill>
                  <a:schemeClr val="tx1"/>
                </a:solidFill>
                <a:latin typeface="Arial"/>
                <a:cs typeface="Arial"/>
                <a:hlinkClick r:id="rId6">
                  <a:extLst>
                    <a:ext uri="{A12FA001-AC4F-418D-AE19-62706E023703}">
                      <ahyp:hlinkClr xmlns:ahyp="http://schemas.microsoft.com/office/drawing/2018/hyperlinkcolor" val="tx"/>
                    </a:ext>
                  </a:extLst>
                </a:hlinkClick>
              </a:rPr>
              <a:t> </a:t>
            </a:r>
            <a:r>
              <a:rPr lang="fr" sz="1300" b="0" i="0" u="none" spc="-10" baseline="0" dirty="0">
                <a:solidFill>
                  <a:schemeClr val="tx1"/>
                </a:solidFill>
                <a:latin typeface="Arial"/>
                <a:cs typeface="Arial"/>
                <a:hlinkClick r:id="rId6">
                  <a:extLst>
                    <a:ext uri="{A12FA001-AC4F-418D-AE19-62706E023703}">
                      <ahyp:hlinkClr xmlns:ahyp="http://schemas.microsoft.com/office/drawing/2018/hyperlinkcolor" val="tx"/>
                    </a:ext>
                  </a:extLst>
                </a:hlinkClick>
              </a:rPr>
              <a:t>Speaker</a:t>
            </a:r>
            <a:endParaRPr lang="fr" sz="1300" spc="-10" dirty="0">
              <a:solidFill>
                <a:schemeClr val="tx1"/>
              </a:solidFill>
              <a:latin typeface="Arial"/>
              <a:cs typeface="Arial"/>
            </a:endParaRPr>
          </a:p>
          <a:p>
            <a:pPr marL="504214" indent="-285764" rtl="0">
              <a:spcBef>
                <a:spcPts val="670"/>
              </a:spcBef>
              <a:buFont typeface="Arial" panose="020B0604020202020204" pitchFamily="34" charset="0"/>
              <a:buChar char="•"/>
            </a:pPr>
            <a:r>
              <a:rPr lang="fr" sz="1300" b="0" i="0" u="none" spc="-70" baseline="0" dirty="0">
                <a:solidFill>
                  <a:schemeClr val="tx1"/>
                </a:solidFill>
                <a:latin typeface="Arial"/>
                <a:cs typeface="Arial"/>
                <a:hlinkClick r:id="rId7">
                  <a:extLst>
                    <a:ext uri="{A12FA001-AC4F-418D-AE19-62706E023703}">
                      <ahyp:hlinkClr xmlns:ahyp="http://schemas.microsoft.com/office/drawing/2018/hyperlinkcolor" val="tx"/>
                    </a:ext>
                  </a:extLst>
                </a:hlinkClick>
              </a:rPr>
              <a:t>Web</a:t>
            </a:r>
            <a:r>
              <a:rPr lang="fr" sz="1300" b="0" i="0" u="none" spc="-141" baseline="0" dirty="0">
                <a:solidFill>
                  <a:schemeClr val="tx1"/>
                </a:solidFill>
                <a:latin typeface="Arial"/>
                <a:cs typeface="Arial"/>
                <a:hlinkClick r:id="rId7">
                  <a:extLst>
                    <a:ext uri="{A12FA001-AC4F-418D-AE19-62706E023703}">
                      <ahyp:hlinkClr xmlns:ahyp="http://schemas.microsoft.com/office/drawing/2018/hyperlinkcolor" val="tx"/>
                    </a:ext>
                  </a:extLst>
                </a:hlinkClick>
              </a:rPr>
              <a:t> </a:t>
            </a:r>
            <a:r>
              <a:rPr lang="fr" sz="1300" b="0" i="0" u="none" spc="-20" baseline="0" dirty="0">
                <a:solidFill>
                  <a:schemeClr val="tx1"/>
                </a:solidFill>
                <a:latin typeface="Arial"/>
                <a:cs typeface="Arial"/>
                <a:hlinkClick r:id="rId7">
                  <a:extLst>
                    <a:ext uri="{A12FA001-AC4F-418D-AE19-62706E023703}">
                      <ahyp:hlinkClr xmlns:ahyp="http://schemas.microsoft.com/office/drawing/2018/hyperlinkcolor" val="tx"/>
                    </a:ext>
                  </a:extLst>
                </a:hlinkClick>
              </a:rPr>
              <a:t>Content</a:t>
            </a:r>
            <a:r>
              <a:rPr lang="fr" sz="1300" b="0" i="0" u="none" spc="-95" baseline="0" dirty="0">
                <a:solidFill>
                  <a:schemeClr val="tx1"/>
                </a:solidFill>
                <a:latin typeface="Arial"/>
                <a:cs typeface="Arial"/>
                <a:hlinkClick r:id="rId7">
                  <a:extLst>
                    <a:ext uri="{A12FA001-AC4F-418D-AE19-62706E023703}">
                      <ahyp:hlinkClr xmlns:ahyp="http://schemas.microsoft.com/office/drawing/2018/hyperlinkcolor" val="tx"/>
                    </a:ext>
                  </a:extLst>
                </a:hlinkClick>
              </a:rPr>
              <a:t> </a:t>
            </a:r>
            <a:r>
              <a:rPr lang="fr" sz="1300" b="0" i="0" u="none" baseline="0" dirty="0">
                <a:solidFill>
                  <a:schemeClr val="tx1"/>
                </a:solidFill>
                <a:latin typeface="Arial"/>
                <a:cs typeface="Arial"/>
                <a:hlinkClick r:id="rId7">
                  <a:extLst>
                    <a:ext uri="{A12FA001-AC4F-418D-AE19-62706E023703}">
                      <ahyp:hlinkClr xmlns:ahyp="http://schemas.microsoft.com/office/drawing/2018/hyperlinkcolor" val="tx"/>
                    </a:ext>
                  </a:extLst>
                </a:hlinkClick>
              </a:rPr>
              <a:t>Accessibility</a:t>
            </a:r>
            <a:r>
              <a:rPr lang="fr" sz="1300" b="0" i="0" u="none" spc="-155" baseline="0" dirty="0">
                <a:solidFill>
                  <a:schemeClr val="tx1"/>
                </a:solidFill>
                <a:latin typeface="Arial"/>
                <a:cs typeface="Arial"/>
                <a:hlinkClick r:id="rId7">
                  <a:extLst>
                    <a:ext uri="{A12FA001-AC4F-418D-AE19-62706E023703}">
                      <ahyp:hlinkClr xmlns:ahyp="http://schemas.microsoft.com/office/drawing/2018/hyperlinkcolor" val="tx"/>
                    </a:ext>
                  </a:extLst>
                </a:hlinkClick>
              </a:rPr>
              <a:t> </a:t>
            </a:r>
            <a:r>
              <a:rPr lang="fr" sz="1300" b="0" i="0" u="none" spc="-10" baseline="0" dirty="0">
                <a:solidFill>
                  <a:schemeClr val="tx1"/>
                </a:solidFill>
                <a:latin typeface="Arial"/>
                <a:cs typeface="Arial"/>
                <a:hlinkClick r:id="rId7">
                  <a:extLst>
                    <a:ext uri="{A12FA001-AC4F-418D-AE19-62706E023703}">
                      <ahyp:hlinkClr xmlns:ahyp="http://schemas.microsoft.com/office/drawing/2018/hyperlinkcolor" val="tx"/>
                    </a:ext>
                  </a:extLst>
                </a:hlinkClick>
              </a:rPr>
              <a:t>Guidelines</a:t>
            </a:r>
            <a:r>
              <a:rPr lang="fr" sz="1300" b="0" i="0" u="none" spc="-80" baseline="0" dirty="0">
                <a:solidFill>
                  <a:schemeClr val="tx1"/>
                </a:solidFill>
                <a:latin typeface="Arial"/>
                <a:cs typeface="Arial"/>
                <a:hlinkClick r:id="rId7">
                  <a:extLst>
                    <a:ext uri="{A12FA001-AC4F-418D-AE19-62706E023703}">
                      <ahyp:hlinkClr xmlns:ahyp="http://schemas.microsoft.com/office/drawing/2018/hyperlinkcolor" val="tx"/>
                    </a:ext>
                  </a:extLst>
                </a:hlinkClick>
              </a:rPr>
              <a:t> </a:t>
            </a:r>
            <a:r>
              <a:rPr lang="fr" sz="1300" b="0" i="0" u="none" spc="-10" baseline="0" dirty="0">
                <a:solidFill>
                  <a:schemeClr val="tx1"/>
                </a:solidFill>
                <a:latin typeface="Arial"/>
                <a:cs typeface="Arial"/>
                <a:hlinkClick r:id="rId7">
                  <a:extLst>
                    <a:ext uri="{A12FA001-AC4F-418D-AE19-62706E023703}">
                      <ahyp:hlinkClr xmlns:ahyp="http://schemas.microsoft.com/office/drawing/2018/hyperlinkcolor" val="tx"/>
                    </a:ext>
                  </a:extLst>
                </a:hlinkClick>
              </a:rPr>
              <a:t>(Directives d'accessibilité au contenu Web) (WCAG)</a:t>
            </a:r>
            <a:endParaRPr lang="fr" sz="1300" dirty="0">
              <a:solidFill>
                <a:schemeClr val="tx1"/>
              </a:solidFill>
              <a:latin typeface="Arial"/>
              <a:cs typeface="Arial"/>
            </a:endParaRPr>
          </a:p>
        </p:txBody>
      </p:sp>
      <p:sp>
        <p:nvSpPr>
          <p:cNvPr id="15" name="object 11">
            <a:extLst>
              <a:ext uri="{FF2B5EF4-FFF2-40B4-BE49-F238E27FC236}">
                <a16:creationId xmlns:a16="http://schemas.microsoft.com/office/drawing/2014/main" id="{3101A746-CE8E-3D40-B2DF-536A77106725}"/>
              </a:ext>
            </a:extLst>
          </p:cNvPr>
          <p:cNvSpPr txBox="1"/>
          <p:nvPr/>
        </p:nvSpPr>
        <p:spPr>
          <a:xfrm>
            <a:off x="387348" y="4714626"/>
            <a:ext cx="7139304" cy="1277273"/>
          </a:xfrm>
          <a:prstGeom prst="rect">
            <a:avLst/>
          </a:prstGeom>
          <a:noFill/>
        </p:spPr>
        <p:txBody>
          <a:bodyPr vert="horz" wrap="square" lIns="0" tIns="88900" rIns="0" bIns="0" rtlCol="0">
            <a:spAutoFit/>
          </a:bodyPr>
          <a:lstStyle/>
          <a:p>
            <a:pPr marL="180349" rtl="0">
              <a:spcBef>
                <a:spcPts val="700"/>
              </a:spcBef>
            </a:pPr>
            <a:r>
              <a:rPr lang="fr" sz="1300" b="1" i="0" u="none" baseline="0" dirty="0">
                <a:solidFill>
                  <a:srgbClr val="1D1D20"/>
                </a:solidFill>
                <a:latin typeface="Arial"/>
                <a:cs typeface="Arial"/>
              </a:rPr>
              <a:t>Compétences</a:t>
            </a:r>
            <a:r>
              <a:rPr lang="fr" sz="1300" b="1" i="0" u="none" spc="45" baseline="0" dirty="0">
                <a:solidFill>
                  <a:srgbClr val="1D1D20"/>
                </a:solidFill>
                <a:latin typeface="Arial"/>
                <a:cs typeface="Arial"/>
              </a:rPr>
              <a:t> du cadre</a:t>
            </a:r>
            <a:r>
              <a:rPr lang="fr" sz="1300" b="1" i="0" u="none" spc="-10" baseline="0" dirty="0">
                <a:solidFill>
                  <a:srgbClr val="1D1D20"/>
                </a:solidFill>
                <a:latin typeface="Arial"/>
                <a:cs typeface="Arial"/>
              </a:rPr>
              <a:t> d'EntreComp</a:t>
            </a:r>
            <a:endParaRPr lang="fr" sz="1300" dirty="0">
              <a:latin typeface="Arial"/>
              <a:cs typeface="Arial"/>
            </a:endParaRPr>
          </a:p>
          <a:p>
            <a:pPr marL="452459" indent="-265126" rtl="0">
              <a:lnSpc>
                <a:spcPct val="150000"/>
              </a:lnSpc>
              <a:spcBef>
                <a:spcPts val="915"/>
              </a:spcBef>
              <a:buFont typeface="Wingdings" pitchFamily="2" charset="2"/>
              <a:buChar char="v"/>
            </a:pPr>
            <a:r>
              <a:rPr lang="fr" sz="1300" b="0" i="0" u="none" baseline="0" dirty="0">
                <a:solidFill>
                  <a:srgbClr val="1D1D20"/>
                </a:solidFill>
                <a:latin typeface="Arial"/>
                <a:cs typeface="Arial"/>
              </a:rPr>
              <a:t>Penser éthique et durable</a:t>
            </a:r>
          </a:p>
          <a:p>
            <a:pPr marL="452459" indent="-265126" rtl="0">
              <a:lnSpc>
                <a:spcPct val="150000"/>
              </a:lnSpc>
              <a:spcBef>
                <a:spcPts val="915"/>
              </a:spcBef>
              <a:buFont typeface="Wingdings" pitchFamily="2" charset="2"/>
              <a:buChar char="v"/>
            </a:pPr>
            <a:r>
              <a:rPr lang="fr" sz="1300" b="0" i="0" u="none" baseline="0" dirty="0">
                <a:solidFill>
                  <a:srgbClr val="1D1D20"/>
                </a:solidFill>
                <a:latin typeface="Arial"/>
                <a:cs typeface="Arial"/>
              </a:rPr>
              <a:t>Apprendre par la pratique</a:t>
            </a:r>
          </a:p>
          <a:p>
            <a:pPr marL="589943" indent="-171458" rtl="0">
              <a:spcBef>
                <a:spcPts val="915"/>
              </a:spcBef>
              <a:buFont typeface="Wingdings" pitchFamily="2" charset="2"/>
              <a:buChar char="v"/>
            </a:pPr>
            <a:endParaRPr lang="fr" sz="400" spc="-15" baseline="2136" dirty="0">
              <a:solidFill>
                <a:srgbClr val="1D1D20"/>
              </a:solidFill>
              <a:latin typeface="Arial"/>
              <a:cs typeface="Arial"/>
            </a:endParaRPr>
          </a:p>
        </p:txBody>
      </p:sp>
      <p:sp>
        <p:nvSpPr>
          <p:cNvPr id="7" name="Rounded Rectangle 6">
            <a:extLst>
              <a:ext uri="{FF2B5EF4-FFF2-40B4-BE49-F238E27FC236}">
                <a16:creationId xmlns:a16="http://schemas.microsoft.com/office/drawing/2014/main" id="{F2DBC31C-9C80-EBA9-F25C-372A7DC26387}"/>
              </a:ext>
            </a:extLst>
          </p:cNvPr>
          <p:cNvSpPr/>
          <p:nvPr/>
        </p:nvSpPr>
        <p:spPr>
          <a:xfrm>
            <a:off x="315026" y="6466812"/>
            <a:ext cx="2520465" cy="2385078"/>
          </a:xfrm>
          <a:prstGeom prst="roundRect">
            <a:avLst/>
          </a:prstGeom>
          <a:noFill/>
          <a:ln w="28575">
            <a:solidFill>
              <a:srgbClr val="1AA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17" name="Rounded Rectangle 16">
            <a:extLst>
              <a:ext uri="{FF2B5EF4-FFF2-40B4-BE49-F238E27FC236}">
                <a16:creationId xmlns:a16="http://schemas.microsoft.com/office/drawing/2014/main" id="{6A329685-213D-3D9D-BFFD-5D53585BD71C}"/>
              </a:ext>
            </a:extLst>
          </p:cNvPr>
          <p:cNvSpPr/>
          <p:nvPr/>
        </p:nvSpPr>
        <p:spPr>
          <a:xfrm>
            <a:off x="343224" y="4632033"/>
            <a:ext cx="6959584" cy="1594149"/>
          </a:xfrm>
          <a:prstGeom prst="roundRect">
            <a:avLst/>
          </a:prstGeom>
          <a:noFill/>
          <a:ln w="28575">
            <a:solidFill>
              <a:srgbClr val="1AAAA6"/>
            </a:solid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fr"/>
          </a:p>
        </p:txBody>
      </p:sp>
      <p:sp>
        <p:nvSpPr>
          <p:cNvPr id="18" name="Rounded Rectangle 17">
            <a:extLst>
              <a:ext uri="{FF2B5EF4-FFF2-40B4-BE49-F238E27FC236}">
                <a16:creationId xmlns:a16="http://schemas.microsoft.com/office/drawing/2014/main" id="{1DA9ACC3-222B-EE65-C8C4-E5D55A17DC78}"/>
              </a:ext>
            </a:extLst>
          </p:cNvPr>
          <p:cNvSpPr/>
          <p:nvPr/>
        </p:nvSpPr>
        <p:spPr>
          <a:xfrm>
            <a:off x="2934334" y="6466811"/>
            <a:ext cx="4324349" cy="2385079"/>
          </a:xfrm>
          <a:prstGeom prst="roundRect">
            <a:avLst/>
          </a:prstGeom>
          <a:noFill/>
          <a:ln w="28575">
            <a:solidFill>
              <a:srgbClr val="1AA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9" name="Slide Number Placeholder 8">
            <a:extLst>
              <a:ext uri="{FF2B5EF4-FFF2-40B4-BE49-F238E27FC236}">
                <a16:creationId xmlns:a16="http://schemas.microsoft.com/office/drawing/2014/main" id="{C5F102AC-EDDC-C345-9BF5-44175E562814}"/>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69</a:t>
            </a:fld>
            <a:endParaRPr lang="fr" spc="10"/>
          </a:p>
        </p:txBody>
      </p:sp>
      <p:pic>
        <p:nvPicPr>
          <p:cNvPr id="12" name="Picture 2" descr="European Youth Roots">
            <a:extLst>
              <a:ext uri="{FF2B5EF4-FFF2-40B4-BE49-F238E27FC236}">
                <a16:creationId xmlns:a16="http://schemas.microsoft.com/office/drawing/2014/main" id="{91E50597-2CF8-0048-B193-433159AC6A40}"/>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p:nvPr/>
        </p:nvSpPr>
        <p:spPr>
          <a:xfrm>
            <a:off x="438149" y="801870"/>
            <a:ext cx="7148184" cy="6710939"/>
          </a:xfrm>
          <a:prstGeom prst="rect">
            <a:avLst/>
          </a:prstGeom>
        </p:spPr>
        <p:txBody>
          <a:bodyPr vert="horz" wrap="square" lIns="0" tIns="13969" rIns="0" bIns="0" rtlCol="0">
            <a:spAutoFit/>
          </a:bodyPr>
          <a:lstStyle/>
          <a:p>
            <a:pPr marL="9525" rtl="0">
              <a:spcBef>
                <a:spcPts val="110"/>
              </a:spcBef>
            </a:pPr>
            <a:r>
              <a:rPr lang="fr" sz="1400" b="1" i="0" u="none" spc="40" baseline="0">
                <a:solidFill>
                  <a:schemeClr val="accent6">
                    <a:lumMod val="75000"/>
                  </a:schemeClr>
                </a:solidFill>
                <a:latin typeface="Arial"/>
                <a:cs typeface="Arial"/>
              </a:rPr>
              <a:t>Instructions</a:t>
            </a:r>
          </a:p>
          <a:p>
            <a:pPr rtl="0">
              <a:lnSpc>
                <a:spcPct val="100000"/>
              </a:lnSpc>
            </a:pPr>
            <a:endParaRPr sz="1200" dirty="0">
              <a:latin typeface="Arial"/>
              <a:cs typeface="Arial"/>
            </a:endParaRPr>
          </a:p>
          <a:p>
            <a:pPr marL="7938" algn="just" rtl="0">
              <a:spcBef>
                <a:spcPts val="1076"/>
              </a:spcBef>
            </a:pPr>
            <a:r>
              <a:rPr lang="fr" sz="1300" b="1" i="0" u="none" baseline="0">
                <a:solidFill>
                  <a:schemeClr val="tx1">
                    <a:lumMod val="50000"/>
                    <a:lumOff val="50000"/>
                  </a:schemeClr>
                </a:solidFill>
                <a:uFill>
                  <a:solidFill>
                    <a:srgbClr val="1D1D20"/>
                  </a:solidFill>
                </a:uFill>
                <a:latin typeface="Arial"/>
                <a:cs typeface="Arial"/>
              </a:rPr>
              <a:t>Avant le cours</a:t>
            </a:r>
            <a:endParaRPr lang="fr" sz="1300" b="1" dirty="0">
              <a:solidFill>
                <a:schemeClr val="tx1">
                  <a:lumMod val="50000"/>
                  <a:lumOff val="50000"/>
                </a:schemeClr>
              </a:solidFill>
              <a:latin typeface="Arial"/>
              <a:cs typeface="Arial"/>
            </a:endParaRPr>
          </a:p>
          <a:p>
            <a:pPr marL="180983" marR="1037005" indent="-180983" rtl="0">
              <a:lnSpc>
                <a:spcPct val="153800"/>
              </a:lnSpc>
              <a:buFont typeface="Arial" panose="020B0604020202020204" pitchFamily="34" charset="0"/>
              <a:buChar char="•"/>
            </a:pPr>
            <a:r>
              <a:rPr lang="fr" sz="1300" b="0" i="0" u="none" baseline="0">
                <a:solidFill>
                  <a:schemeClr val="tx1"/>
                </a:solidFill>
                <a:latin typeface="Arial"/>
                <a:cs typeface="Arial"/>
              </a:rPr>
              <a:t>Demandez aux participants de</a:t>
            </a:r>
            <a:r>
              <a:rPr lang="fr" sz="1300" b="0" i="0" u="none" spc="-20" baseline="0">
                <a:solidFill>
                  <a:schemeClr val="tx1"/>
                </a:solidFill>
                <a:latin typeface="Arial"/>
                <a:cs typeface="Arial"/>
              </a:rPr>
              <a:t> lire</a:t>
            </a:r>
            <a:r>
              <a:rPr lang="fr" sz="1300" b="0" i="0" u="none" baseline="0">
                <a:solidFill>
                  <a:schemeClr val="tx1"/>
                </a:solidFill>
                <a:latin typeface="Arial"/>
                <a:cs typeface="Arial"/>
              </a:rPr>
              <a:t> les</a:t>
            </a:r>
            <a:r>
              <a:rPr lang="fr" sz="1300" b="0" i="0" u="none" spc="-45" baseline="0">
                <a:solidFill>
                  <a:schemeClr val="tx1"/>
                </a:solidFill>
                <a:latin typeface="Arial"/>
                <a:cs typeface="Arial"/>
              </a:rPr>
              <a:t> kits d'outils</a:t>
            </a:r>
            <a:r>
              <a:rPr lang="fr" sz="1300" b="0" i="0" u="none" spc="-25" baseline="0">
                <a:solidFill>
                  <a:schemeClr val="tx1"/>
                </a:solidFill>
                <a:latin typeface="Arial"/>
                <a:cs typeface="Arial"/>
              </a:rPr>
              <a:t> NDA </a:t>
            </a:r>
            <a:r>
              <a:rPr lang="fr" sz="1300" b="0" i="0" u="none" spc="-85" baseline="0">
                <a:solidFill>
                  <a:schemeClr val="tx1"/>
                </a:solidFill>
                <a:latin typeface="Arial"/>
                <a:cs typeface="Arial"/>
              </a:rPr>
              <a:t>et </a:t>
            </a:r>
            <a:r>
              <a:rPr lang="fr" sz="1300" b="0" i="0" u="none" baseline="0">
                <a:solidFill>
                  <a:schemeClr val="tx1"/>
                </a:solidFill>
                <a:latin typeface="Arial"/>
                <a:cs typeface="Arial"/>
              </a:rPr>
              <a:t>ENAT</a:t>
            </a:r>
            <a:r>
              <a:rPr lang="fr" sz="1300" b="0" i="0" u="none" spc="-20" baseline="0">
                <a:solidFill>
                  <a:schemeClr val="tx1"/>
                </a:solidFill>
                <a:latin typeface="Arial"/>
                <a:cs typeface="Arial"/>
              </a:rPr>
              <a:t> ainsi</a:t>
            </a:r>
            <a:r>
              <a:rPr lang="fr" sz="1300" b="0" i="0" u="none" spc="50" baseline="0">
                <a:solidFill>
                  <a:schemeClr val="tx1"/>
                </a:solidFill>
                <a:latin typeface="Arial"/>
                <a:cs typeface="Arial"/>
              </a:rPr>
              <a:t> que</a:t>
            </a:r>
            <a:r>
              <a:rPr lang="fr" sz="1300" b="0" i="0" u="none" baseline="0">
                <a:solidFill>
                  <a:schemeClr val="tx1"/>
                </a:solidFill>
                <a:latin typeface="Arial"/>
                <a:cs typeface="Arial"/>
              </a:rPr>
              <a:t> les</a:t>
            </a:r>
            <a:r>
              <a:rPr lang="fr" sz="1300" b="0" i="0" u="none" spc="-70" baseline="0">
                <a:solidFill>
                  <a:schemeClr val="tx1"/>
                </a:solidFill>
                <a:latin typeface="Arial"/>
                <a:cs typeface="Arial"/>
              </a:rPr>
              <a:t> directives</a:t>
            </a:r>
            <a:r>
              <a:rPr lang="fr" sz="1300" b="0" i="0" u="none" spc="-10" baseline="0">
                <a:solidFill>
                  <a:schemeClr val="tx1"/>
                </a:solidFill>
                <a:latin typeface="Arial"/>
                <a:cs typeface="Arial"/>
              </a:rPr>
              <a:t> d'accessibilité</a:t>
            </a:r>
            <a:r>
              <a:rPr lang="fr" sz="1300" b="0" i="0" u="none" baseline="0">
                <a:solidFill>
                  <a:schemeClr val="tx1"/>
                </a:solidFill>
                <a:latin typeface="Arial"/>
                <a:cs typeface="Arial"/>
              </a:rPr>
              <a:t> aux contenus</a:t>
            </a:r>
            <a:r>
              <a:rPr lang="fr" sz="1300" b="0" i="0" u="none" spc="-160" baseline="0">
                <a:solidFill>
                  <a:schemeClr val="tx1"/>
                </a:solidFill>
                <a:latin typeface="Arial"/>
                <a:cs typeface="Arial"/>
              </a:rPr>
              <a:t> Web</a:t>
            </a:r>
            <a:r>
              <a:rPr lang="fr" sz="1300" b="0" i="0" u="none" spc="-10" baseline="0">
                <a:solidFill>
                  <a:schemeClr val="tx1"/>
                </a:solidFill>
                <a:latin typeface="Arial"/>
                <a:cs typeface="Arial"/>
              </a:rPr>
              <a:t> (WCAG)</a:t>
            </a:r>
            <a:endParaRPr lang="fr" sz="1300" dirty="0">
              <a:solidFill>
                <a:schemeClr val="tx1"/>
              </a:solidFill>
              <a:latin typeface="Arial"/>
              <a:cs typeface="Arial"/>
            </a:endParaRPr>
          </a:p>
          <a:p>
            <a:pPr marL="7938" indent="4763" algn="just" rtl="0">
              <a:spcBef>
                <a:spcPts val="1076"/>
              </a:spcBef>
            </a:pPr>
            <a:br>
              <a:rPr lang="fr" sz="1300">
                <a:latin typeface="Arial" panose="020B0604020202020204" pitchFamily="34" charset="0"/>
                <a:cs typeface="Arial" panose="020B0604020202020204" pitchFamily="34" charset="0"/>
              </a:rPr>
            </a:br>
            <a:r>
              <a:rPr lang="fr" sz="1300" b="1" i="0" u="none" baseline="0">
                <a:solidFill>
                  <a:schemeClr val="tx1">
                    <a:lumMod val="50000"/>
                    <a:lumOff val="50000"/>
                  </a:schemeClr>
                </a:solidFill>
                <a:uFill>
                  <a:solidFill>
                    <a:srgbClr val="1D1D20"/>
                  </a:solidFill>
                </a:uFill>
                <a:latin typeface="Arial"/>
                <a:cs typeface="Arial"/>
              </a:rPr>
              <a:t>Pendant le cours</a:t>
            </a:r>
          </a:p>
          <a:p>
            <a:pPr marL="212736" indent="-212736" rtl="0">
              <a:spcBef>
                <a:spcPts val="915"/>
              </a:spcBef>
              <a:buFont typeface="Arial" panose="020B0604020202020204" pitchFamily="34" charset="0"/>
              <a:buChar char="•"/>
            </a:pPr>
            <a:r>
              <a:rPr lang="fr" sz="1300" b="0" i="0" u="none" baseline="0">
                <a:solidFill>
                  <a:srgbClr val="1D1D20"/>
                </a:solidFill>
                <a:latin typeface="Arial"/>
                <a:cs typeface="Arial"/>
              </a:rPr>
              <a:t>Expliquez les objectifs</a:t>
            </a:r>
            <a:r>
              <a:rPr lang="fr" sz="1300" b="0" i="0" u="none" spc="-10" baseline="0">
                <a:solidFill>
                  <a:srgbClr val="1D1D20"/>
                </a:solidFill>
                <a:latin typeface="Arial"/>
                <a:cs typeface="Arial"/>
              </a:rPr>
              <a:t> d'apprentissage</a:t>
            </a:r>
            <a:endParaRPr lang="fr" sz="1300" spc="-10" dirty="0">
              <a:latin typeface="Arial"/>
              <a:cs typeface="Arial"/>
            </a:endParaRPr>
          </a:p>
          <a:p>
            <a:pPr marL="212736" indent="-212736" rtl="0">
              <a:spcBef>
                <a:spcPts val="915"/>
              </a:spcBef>
              <a:buFont typeface="Arial" panose="020B0604020202020204" pitchFamily="34" charset="0"/>
              <a:buChar char="•"/>
            </a:pPr>
            <a:r>
              <a:rPr lang="fr" sz="1300" b="0" i="0" u="none" baseline="0">
                <a:solidFill>
                  <a:srgbClr val="1D1D20"/>
                </a:solidFill>
                <a:latin typeface="Arial"/>
                <a:cs typeface="Arial"/>
              </a:rPr>
              <a:t>Demandez aux participants de</a:t>
            </a:r>
            <a:r>
              <a:rPr lang="fr" sz="1300" b="0" i="0" u="none" spc="-20" baseline="0">
                <a:solidFill>
                  <a:srgbClr val="1D1D20"/>
                </a:solidFill>
                <a:latin typeface="Arial"/>
                <a:cs typeface="Arial"/>
              </a:rPr>
              <a:t> rendre</a:t>
            </a:r>
            <a:r>
              <a:rPr lang="fr" sz="1300" b="0" i="0" u="none" baseline="0">
                <a:solidFill>
                  <a:srgbClr val="1D1D20"/>
                </a:solidFill>
                <a:latin typeface="Arial"/>
                <a:cs typeface="Arial"/>
              </a:rPr>
              <a:t> leurs sites web plus</a:t>
            </a:r>
            <a:r>
              <a:rPr lang="fr" sz="1300" b="0" i="0" u="none" spc="-25" baseline="0">
                <a:solidFill>
                  <a:srgbClr val="1D1D20"/>
                </a:solidFill>
                <a:latin typeface="Arial"/>
                <a:cs typeface="Arial"/>
              </a:rPr>
              <a:t> accessibles</a:t>
            </a:r>
            <a:r>
              <a:rPr lang="fr" sz="1300" b="0" i="0" u="none" spc="-10" baseline="0">
                <a:solidFill>
                  <a:srgbClr val="1D1D20"/>
                </a:solidFill>
                <a:latin typeface="Arial"/>
                <a:cs typeface="Arial"/>
              </a:rPr>
              <a:t> en</a:t>
            </a:r>
            <a:r>
              <a:rPr lang="fr" sz="1300" b="0" i="0" u="none" baseline="0">
                <a:solidFill>
                  <a:srgbClr val="1D1D20"/>
                </a:solidFill>
                <a:latin typeface="Arial"/>
                <a:cs typeface="Arial"/>
              </a:rPr>
              <a:t> facilitant</a:t>
            </a:r>
            <a:r>
              <a:rPr lang="fr" sz="1300" b="0" i="0" u="none" spc="75" baseline="0">
                <a:solidFill>
                  <a:srgbClr val="1D1D20"/>
                </a:solidFill>
                <a:latin typeface="Arial"/>
                <a:cs typeface="Arial"/>
              </a:rPr>
              <a:t> la</a:t>
            </a:r>
            <a:r>
              <a:rPr lang="fr" sz="1300" b="0" i="0" u="none" baseline="0">
                <a:solidFill>
                  <a:srgbClr val="1D1D20"/>
                </a:solidFill>
                <a:latin typeface="Arial"/>
                <a:cs typeface="Arial"/>
              </a:rPr>
              <a:t> lecture</a:t>
            </a:r>
            <a:r>
              <a:rPr lang="fr" sz="1300" b="0" i="0" u="none" spc="-25" baseline="0">
                <a:solidFill>
                  <a:srgbClr val="1D1D20"/>
                </a:solidFill>
                <a:latin typeface="Arial"/>
                <a:cs typeface="Arial"/>
              </a:rPr>
              <a:t> du contenu</a:t>
            </a:r>
            <a:r>
              <a:rPr lang="fr" sz="1300" b="0" i="0" u="none" baseline="0">
                <a:solidFill>
                  <a:srgbClr val="1D1D20"/>
                </a:solidFill>
                <a:latin typeface="Arial"/>
                <a:cs typeface="Arial"/>
              </a:rPr>
              <a:t> et</a:t>
            </a:r>
            <a:r>
              <a:rPr lang="fr" sz="1300" b="0" i="0" u="none" spc="-20" baseline="0">
                <a:solidFill>
                  <a:srgbClr val="1D1D20"/>
                </a:solidFill>
                <a:latin typeface="Arial"/>
                <a:cs typeface="Arial"/>
              </a:rPr>
              <a:t> l'écoute</a:t>
            </a:r>
            <a:r>
              <a:rPr lang="fr" sz="1300" b="0" i="0" u="none" baseline="0">
                <a:solidFill>
                  <a:srgbClr val="1D1D20"/>
                </a:solidFill>
                <a:latin typeface="Arial"/>
                <a:cs typeface="Arial"/>
              </a:rPr>
              <a:t> du texte</a:t>
            </a:r>
            <a:r>
              <a:rPr lang="fr" sz="1300" b="0" i="0" u="none" spc="-25" baseline="0">
                <a:solidFill>
                  <a:srgbClr val="1D1D20"/>
                </a:solidFill>
                <a:latin typeface="Arial"/>
                <a:cs typeface="Arial"/>
              </a:rPr>
              <a:t> écrit </a:t>
            </a:r>
            <a:r>
              <a:rPr lang="fr" sz="1300" b="0" i="0" u="none" baseline="0">
                <a:solidFill>
                  <a:srgbClr val="1D1D20"/>
                </a:solidFill>
                <a:latin typeface="Arial"/>
                <a:cs typeface="Arial"/>
              </a:rPr>
              <a:t>par</a:t>
            </a:r>
            <a:r>
              <a:rPr lang="fr" sz="1300" b="0" i="0" u="none" spc="50" baseline="0">
                <a:solidFill>
                  <a:srgbClr val="1D1D20"/>
                </a:solidFill>
                <a:latin typeface="Arial"/>
                <a:cs typeface="Arial"/>
              </a:rPr>
              <a:t> les </a:t>
            </a:r>
            <a:r>
              <a:rPr lang="fr" sz="1300" b="0" i="0" u="none" spc="-20" baseline="0">
                <a:solidFill>
                  <a:srgbClr val="1D1D20"/>
                </a:solidFill>
                <a:latin typeface="Arial"/>
                <a:cs typeface="Arial"/>
              </a:rPr>
              <a:t>utilisateurs</a:t>
            </a:r>
            <a:endParaRPr lang="fr" sz="1300" dirty="0">
              <a:latin typeface="Arial"/>
              <a:cs typeface="Arial"/>
            </a:endParaRPr>
          </a:p>
          <a:p>
            <a:pPr marL="714410" indent="-352443" rtl="0">
              <a:spcBef>
                <a:spcPts val="840"/>
              </a:spcBef>
              <a:buFont typeface="Wingdings" pitchFamily="2" charset="2"/>
              <a:buChar char="q"/>
            </a:pPr>
            <a:r>
              <a:rPr lang="fr" sz="1300" b="0" i="0" u="none" baseline="0">
                <a:solidFill>
                  <a:srgbClr val="1D1D20"/>
                </a:solidFill>
                <a:latin typeface="Arial"/>
                <a:cs typeface="Arial"/>
              </a:rPr>
              <a:t>Les participants peuvent utiliser ReadSpeaker pour ajouter une fonctionnalité de synthèse vocale aux sites web</a:t>
            </a:r>
          </a:p>
          <a:p>
            <a:pPr marL="714410" indent="-352443" rtl="0">
              <a:spcBef>
                <a:spcPts val="915"/>
              </a:spcBef>
              <a:buFont typeface="Wingdings" pitchFamily="2" charset="2"/>
              <a:buChar char="q"/>
            </a:pPr>
            <a:r>
              <a:rPr lang="fr" sz="1300" b="0" i="0" u="none" baseline="0">
                <a:solidFill>
                  <a:srgbClr val="1D1D20"/>
                </a:solidFill>
                <a:latin typeface="Arial"/>
                <a:cs typeface="Arial"/>
              </a:rPr>
              <a:t>Modifier la couleur et la taille du texte pour faciliter la lecture</a:t>
            </a:r>
          </a:p>
          <a:p>
            <a:pPr marL="714410" indent="-352443" rtl="0">
              <a:spcBef>
                <a:spcPts val="915"/>
              </a:spcBef>
              <a:buFont typeface="Wingdings" pitchFamily="2" charset="2"/>
              <a:buChar char="q"/>
            </a:pPr>
            <a:r>
              <a:rPr lang="fr" sz="1300" b="0" i="0" u="none" baseline="0">
                <a:solidFill>
                  <a:srgbClr val="1D1D20"/>
                </a:solidFill>
                <a:latin typeface="Arial"/>
                <a:cs typeface="Arial"/>
              </a:rPr>
              <a:t>Insérer des images et des contrôles audio sur leurs sites web</a:t>
            </a:r>
          </a:p>
          <a:p>
            <a:pPr rtl="0">
              <a:spcBef>
                <a:spcPts val="56"/>
              </a:spcBef>
            </a:pPr>
            <a:endParaRPr lang="fr" sz="1051" dirty="0">
              <a:latin typeface="Arial"/>
              <a:cs typeface="Arial"/>
            </a:endParaRPr>
          </a:p>
          <a:p>
            <a:pPr marL="21590" rtl="0"/>
            <a:r>
              <a:rPr lang="fr" sz="1400" b="1" i="0" u="none" baseline="0">
                <a:solidFill>
                  <a:schemeClr val="accent5">
                    <a:lumMod val="75000"/>
                  </a:schemeClr>
                </a:solidFill>
                <a:latin typeface="Arial"/>
                <a:cs typeface="Arial"/>
              </a:rPr>
              <a:t>Outil de</a:t>
            </a:r>
            <a:r>
              <a:rPr lang="fr" sz="1400" b="1" i="0" u="none" spc="-20" baseline="0">
                <a:solidFill>
                  <a:schemeClr val="accent5">
                    <a:lumMod val="75000"/>
                  </a:schemeClr>
                </a:solidFill>
                <a:latin typeface="Arial"/>
                <a:cs typeface="Arial"/>
              </a:rPr>
              <a:t> validation</a:t>
            </a:r>
            <a:endParaRPr lang="fr" sz="1400" b="1" dirty="0">
              <a:solidFill>
                <a:schemeClr val="accent5">
                  <a:lumMod val="75000"/>
                </a:schemeClr>
              </a:solidFill>
              <a:latin typeface="Arial"/>
              <a:cs typeface="Arial"/>
            </a:endParaRPr>
          </a:p>
          <a:p>
            <a:pPr marL="31117" marR="351807" rtl="0">
              <a:lnSpc>
                <a:spcPct val="153800"/>
              </a:lnSpc>
              <a:spcBef>
                <a:spcPts val="160"/>
              </a:spcBef>
            </a:pPr>
            <a:r>
              <a:rPr lang="fr" sz="1300" b="0" i="0" u="none" spc="-75" baseline="0">
                <a:solidFill>
                  <a:srgbClr val="1D1D20"/>
                </a:solidFill>
                <a:latin typeface="Arial"/>
                <a:cs typeface="Arial"/>
              </a:rPr>
              <a:t>A</a:t>
            </a:r>
            <a:r>
              <a:rPr lang="fr" sz="1300" b="0" i="0" u="none" baseline="0">
                <a:solidFill>
                  <a:srgbClr val="1D1D20"/>
                </a:solidFill>
                <a:latin typeface="Arial"/>
                <a:cs typeface="Arial"/>
              </a:rPr>
              <a:t> la</a:t>
            </a:r>
            <a:r>
              <a:rPr lang="fr" sz="1300" b="0" i="0" u="none" spc="-25" baseline="0">
                <a:solidFill>
                  <a:srgbClr val="1D1D20"/>
                </a:solidFill>
                <a:latin typeface="Arial"/>
                <a:cs typeface="Arial"/>
              </a:rPr>
              <a:t> fin</a:t>
            </a:r>
            <a:r>
              <a:rPr lang="fr" sz="1300" b="0" i="0" u="none" baseline="0">
                <a:solidFill>
                  <a:srgbClr val="1D1D20"/>
                </a:solidFill>
                <a:latin typeface="Arial"/>
                <a:cs typeface="Arial"/>
              </a:rPr>
              <a:t> de l'activité, les participants</a:t>
            </a:r>
            <a:r>
              <a:rPr lang="fr" sz="1300" b="0" i="0" u="none" spc="-35" baseline="0">
                <a:solidFill>
                  <a:srgbClr val="1D1D20"/>
                </a:solidFill>
                <a:latin typeface="Arial"/>
                <a:cs typeface="Arial"/>
              </a:rPr>
              <a:t> seront</a:t>
            </a:r>
            <a:r>
              <a:rPr lang="fr" sz="1300" b="0" i="0" u="none" spc="-70" baseline="0">
                <a:solidFill>
                  <a:srgbClr val="1D1D20"/>
                </a:solidFill>
                <a:latin typeface="Arial"/>
                <a:cs typeface="Arial"/>
              </a:rPr>
              <a:t> plus</a:t>
            </a:r>
            <a:r>
              <a:rPr lang="fr" sz="1300" b="0" i="0" u="none" baseline="0">
                <a:solidFill>
                  <a:srgbClr val="1D1D20"/>
                </a:solidFill>
                <a:latin typeface="Arial"/>
                <a:cs typeface="Arial"/>
              </a:rPr>
              <a:t> à</a:t>
            </a:r>
            <a:r>
              <a:rPr lang="fr" sz="1300" b="0" i="0" u="none" spc="-29" baseline="0">
                <a:solidFill>
                  <a:srgbClr val="1D1D20"/>
                </a:solidFill>
                <a:latin typeface="Arial"/>
                <a:cs typeface="Arial"/>
              </a:rPr>
              <a:t> même</a:t>
            </a:r>
            <a:r>
              <a:rPr lang="fr" sz="1300" b="0" i="0" u="none" spc="-25" baseline="0">
                <a:solidFill>
                  <a:srgbClr val="1D1D20"/>
                </a:solidFill>
                <a:latin typeface="Arial"/>
                <a:cs typeface="Arial"/>
              </a:rPr>
              <a:t> de :</a:t>
            </a:r>
            <a:endParaRPr lang="fr" sz="1300" dirty="0">
              <a:latin typeface="Arial"/>
              <a:cs typeface="Arial"/>
            </a:endParaRPr>
          </a:p>
          <a:p>
            <a:pPr marL="712822" marR="351807" indent="-350855" rtl="0">
              <a:lnSpc>
                <a:spcPct val="153800"/>
              </a:lnSpc>
              <a:spcBef>
                <a:spcPts val="160"/>
              </a:spcBef>
              <a:buFont typeface="Wingdings" pitchFamily="2" charset="2"/>
              <a:buChar char="v"/>
            </a:pPr>
            <a:r>
              <a:rPr lang="fr" sz="1300" b="0" i="0" u="none" spc="-25" baseline="0">
                <a:solidFill>
                  <a:srgbClr val="1D1D20"/>
                </a:solidFill>
                <a:latin typeface="Arial"/>
                <a:cs typeface="Arial"/>
              </a:rPr>
              <a:t>Faire</a:t>
            </a:r>
            <a:r>
              <a:rPr lang="fr" sz="1300" b="0" i="0" u="none" baseline="0">
                <a:solidFill>
                  <a:srgbClr val="1D1D20"/>
                </a:solidFill>
                <a:latin typeface="Arial"/>
                <a:cs typeface="Arial"/>
              </a:rPr>
              <a:t> preuve</a:t>
            </a:r>
            <a:r>
              <a:rPr lang="fr" sz="1300" b="0" i="0" u="none" spc="-10" baseline="0">
                <a:solidFill>
                  <a:srgbClr val="1D1D20"/>
                </a:solidFill>
                <a:latin typeface="Arial"/>
                <a:cs typeface="Arial"/>
              </a:rPr>
              <a:t> d'un comportement</a:t>
            </a:r>
            <a:r>
              <a:rPr lang="fr" sz="1300" b="0" i="0" u="none" spc="-40" baseline="0">
                <a:solidFill>
                  <a:srgbClr val="1D1D20"/>
                </a:solidFill>
                <a:latin typeface="Arial"/>
                <a:cs typeface="Arial"/>
              </a:rPr>
              <a:t> éthique</a:t>
            </a:r>
            <a:r>
              <a:rPr lang="fr" sz="1300" b="0" i="0" u="none" baseline="0">
                <a:solidFill>
                  <a:srgbClr val="1D1D20"/>
                </a:solidFill>
                <a:latin typeface="Arial"/>
                <a:cs typeface="Arial"/>
              </a:rPr>
              <a:t> en</a:t>
            </a:r>
            <a:r>
              <a:rPr lang="fr" sz="1300" b="0" i="0" u="none" spc="-10" baseline="0">
                <a:solidFill>
                  <a:srgbClr val="1D1D20"/>
                </a:solidFill>
                <a:latin typeface="Arial"/>
                <a:cs typeface="Arial"/>
              </a:rPr>
              <a:t> agissant</a:t>
            </a:r>
            <a:r>
              <a:rPr lang="fr" sz="1300" b="0" i="0" u="none" baseline="0">
                <a:solidFill>
                  <a:srgbClr val="1D1D20"/>
                </a:solidFill>
                <a:latin typeface="Arial"/>
                <a:cs typeface="Arial"/>
              </a:rPr>
              <a:t> sur</a:t>
            </a:r>
            <a:r>
              <a:rPr lang="fr" sz="1300" b="0" i="0" u="none" spc="-25" baseline="0">
                <a:solidFill>
                  <a:srgbClr val="1D1D20"/>
                </a:solidFill>
                <a:latin typeface="Arial"/>
                <a:cs typeface="Arial"/>
              </a:rPr>
              <a:t> la valeur</a:t>
            </a:r>
            <a:r>
              <a:rPr lang="fr" sz="1300" b="0" i="0" u="none" baseline="0">
                <a:solidFill>
                  <a:srgbClr val="1D1D20"/>
                </a:solidFill>
                <a:latin typeface="Arial"/>
                <a:cs typeface="Arial"/>
              </a:rPr>
              <a:t> de</a:t>
            </a:r>
            <a:r>
              <a:rPr lang="fr" sz="1300" b="0" i="0" u="none" spc="-10" baseline="0">
                <a:solidFill>
                  <a:srgbClr val="1D1D20"/>
                </a:solidFill>
                <a:latin typeface="Arial"/>
                <a:cs typeface="Arial"/>
              </a:rPr>
              <a:t> l'inclusion</a:t>
            </a:r>
            <a:endParaRPr lang="fr" sz="1300" dirty="0">
              <a:latin typeface="Arial"/>
              <a:cs typeface="Arial"/>
            </a:endParaRPr>
          </a:p>
          <a:p>
            <a:pPr marL="712822" marR="351807" indent="-350855" rtl="0">
              <a:lnSpc>
                <a:spcPct val="153800"/>
              </a:lnSpc>
              <a:spcBef>
                <a:spcPts val="160"/>
              </a:spcBef>
              <a:buFont typeface="Wingdings" pitchFamily="2" charset="2"/>
              <a:buChar char="v"/>
            </a:pPr>
            <a:r>
              <a:rPr lang="fr" sz="1300" b="0" i="0" u="none" spc="-20" baseline="0">
                <a:solidFill>
                  <a:srgbClr val="1D1D20"/>
                </a:solidFill>
                <a:latin typeface="Arial"/>
                <a:cs typeface="Arial"/>
              </a:rPr>
              <a:t>Agir </a:t>
            </a:r>
            <a:r>
              <a:rPr lang="fr" sz="1300" b="0" i="0" u="none" spc="-10" baseline="0">
                <a:solidFill>
                  <a:srgbClr val="1D1D20"/>
                </a:solidFill>
                <a:latin typeface="Arial"/>
                <a:cs typeface="Arial"/>
              </a:rPr>
              <a:t>de manière responsable</a:t>
            </a:r>
            <a:endParaRPr lang="fr" sz="1300" dirty="0">
              <a:latin typeface="Arial"/>
              <a:cs typeface="Arial"/>
            </a:endParaRPr>
          </a:p>
          <a:p>
            <a:pPr marL="712822" marR="351807" indent="-350855" rtl="0">
              <a:lnSpc>
                <a:spcPct val="153800"/>
              </a:lnSpc>
              <a:spcBef>
                <a:spcPts val="160"/>
              </a:spcBef>
              <a:buFont typeface="Wingdings" pitchFamily="2" charset="2"/>
              <a:buChar char="v"/>
            </a:pPr>
            <a:r>
              <a:rPr lang="fr" sz="1300" b="0" i="0" u="none" spc="-65" baseline="0">
                <a:solidFill>
                  <a:srgbClr val="1D1D20"/>
                </a:solidFill>
                <a:latin typeface="Arial"/>
                <a:cs typeface="Arial"/>
              </a:rPr>
              <a:t>Évaluer</a:t>
            </a:r>
            <a:r>
              <a:rPr lang="fr" sz="1300" b="0" i="0" u="none" baseline="0">
                <a:solidFill>
                  <a:srgbClr val="1D1D20"/>
                </a:solidFill>
                <a:latin typeface="Arial"/>
                <a:cs typeface="Arial"/>
              </a:rPr>
              <a:t> les</a:t>
            </a:r>
            <a:r>
              <a:rPr lang="fr" sz="1300" b="0" i="0" u="none" spc="-45" baseline="0">
                <a:solidFill>
                  <a:srgbClr val="1D1D20"/>
                </a:solidFill>
                <a:latin typeface="Arial"/>
                <a:cs typeface="Arial"/>
              </a:rPr>
              <a:t> conséquences</a:t>
            </a:r>
            <a:r>
              <a:rPr lang="fr" sz="1300" b="0" i="0" u="none" baseline="0">
                <a:solidFill>
                  <a:srgbClr val="1D1D20"/>
                </a:solidFill>
                <a:latin typeface="Arial"/>
                <a:cs typeface="Arial"/>
              </a:rPr>
              <a:t> des</a:t>
            </a:r>
            <a:r>
              <a:rPr lang="fr" sz="1300" b="0" i="0" u="none" spc="-40" baseline="0">
                <a:solidFill>
                  <a:srgbClr val="1D1D20"/>
                </a:solidFill>
                <a:latin typeface="Arial"/>
                <a:cs typeface="Arial"/>
              </a:rPr>
              <a:t> idées</a:t>
            </a:r>
            <a:r>
              <a:rPr lang="fr" sz="1300" b="0" i="0" u="none" baseline="0">
                <a:solidFill>
                  <a:srgbClr val="1D1D20"/>
                </a:solidFill>
                <a:latin typeface="Arial"/>
                <a:cs typeface="Arial"/>
              </a:rPr>
              <a:t> qui apportent</a:t>
            </a:r>
            <a:r>
              <a:rPr lang="fr" sz="1300" b="0" i="0" u="none" spc="-25" baseline="0">
                <a:solidFill>
                  <a:srgbClr val="1D1D20"/>
                </a:solidFill>
                <a:latin typeface="Arial"/>
                <a:cs typeface="Arial"/>
              </a:rPr>
              <a:t> de la valeur et</a:t>
            </a:r>
            <a:r>
              <a:rPr lang="fr" sz="1300" b="0" i="0" u="none" baseline="0">
                <a:solidFill>
                  <a:srgbClr val="1D1D20"/>
                </a:solidFill>
                <a:latin typeface="Arial"/>
                <a:cs typeface="Arial"/>
              </a:rPr>
              <a:t> l'</a:t>
            </a:r>
            <a:r>
              <a:rPr lang="fr" sz="1300" b="0" i="0" u="none" spc="-10" baseline="0">
                <a:solidFill>
                  <a:srgbClr val="1D1D20"/>
                </a:solidFill>
                <a:latin typeface="Arial"/>
                <a:cs typeface="Arial"/>
              </a:rPr>
              <a:t>effet</a:t>
            </a:r>
            <a:r>
              <a:rPr lang="fr" sz="1300" b="0" i="0" u="none" baseline="0">
                <a:solidFill>
                  <a:srgbClr val="1D1D20"/>
                </a:solidFill>
                <a:latin typeface="Arial"/>
                <a:cs typeface="Arial"/>
              </a:rPr>
              <a:t> de l'action</a:t>
            </a:r>
            <a:r>
              <a:rPr lang="fr" sz="1300" b="0" i="0" u="none" spc="-10" baseline="0">
                <a:solidFill>
                  <a:srgbClr val="1D1D20"/>
                </a:solidFill>
                <a:latin typeface="Arial"/>
                <a:cs typeface="Arial"/>
              </a:rPr>
              <a:t> entrepreneuriale sur</a:t>
            </a:r>
            <a:r>
              <a:rPr lang="fr" sz="1300" b="0" i="0" u="none" baseline="0">
                <a:solidFill>
                  <a:srgbClr val="1D1D20"/>
                </a:solidFill>
                <a:latin typeface="Arial"/>
                <a:cs typeface="Arial"/>
              </a:rPr>
              <a:t> la communauté</a:t>
            </a:r>
            <a:r>
              <a:rPr lang="fr" sz="1300" b="0" i="0" u="none" spc="-10" baseline="0">
                <a:solidFill>
                  <a:srgbClr val="1D1D20"/>
                </a:solidFill>
                <a:latin typeface="Arial"/>
                <a:cs typeface="Arial"/>
              </a:rPr>
              <a:t> cible, </a:t>
            </a:r>
            <a:r>
              <a:rPr lang="fr" sz="1300" b="0" i="0" u="none" baseline="0">
                <a:solidFill>
                  <a:srgbClr val="1D1D20"/>
                </a:solidFill>
                <a:latin typeface="Arial"/>
                <a:cs typeface="Arial"/>
              </a:rPr>
              <a:t>le</a:t>
            </a:r>
            <a:r>
              <a:rPr lang="fr" sz="1300" b="0" i="0" u="none" spc="-10" baseline="0">
                <a:solidFill>
                  <a:srgbClr val="1D1D20"/>
                </a:solidFill>
                <a:latin typeface="Arial"/>
                <a:cs typeface="Arial"/>
              </a:rPr>
              <a:t> marché, </a:t>
            </a:r>
            <a:r>
              <a:rPr lang="fr" sz="1300" b="0" i="0" u="none" spc="-20" baseline="0">
                <a:solidFill>
                  <a:srgbClr val="1D1D20"/>
                </a:solidFill>
                <a:latin typeface="Arial"/>
                <a:cs typeface="Arial"/>
              </a:rPr>
              <a:t>la société </a:t>
            </a:r>
            <a:r>
              <a:rPr lang="fr" sz="1300" b="0" i="0" u="none" spc="-25" baseline="0">
                <a:solidFill>
                  <a:srgbClr val="1D1D20"/>
                </a:solidFill>
                <a:latin typeface="Arial"/>
                <a:cs typeface="Arial"/>
              </a:rPr>
              <a:t>et</a:t>
            </a:r>
            <a:r>
              <a:rPr lang="fr" sz="1300" b="0" i="0" u="none" baseline="0">
                <a:solidFill>
                  <a:srgbClr val="1D1D20"/>
                </a:solidFill>
                <a:latin typeface="Arial"/>
                <a:cs typeface="Arial"/>
              </a:rPr>
              <a:t> l'</a:t>
            </a:r>
            <a:r>
              <a:rPr lang="fr" sz="1300" b="0" i="0" u="none" spc="-10" baseline="0">
                <a:solidFill>
                  <a:srgbClr val="1D1D20"/>
                </a:solidFill>
                <a:latin typeface="Arial"/>
                <a:cs typeface="Arial"/>
              </a:rPr>
              <a:t>environnement</a:t>
            </a:r>
            <a:endParaRPr lang="fr" sz="1300" dirty="0">
              <a:latin typeface="Arial"/>
              <a:cs typeface="Arial"/>
            </a:endParaRPr>
          </a:p>
          <a:p>
            <a:pPr marL="712822" marR="351807" indent="-350855" rtl="0">
              <a:lnSpc>
                <a:spcPct val="153800"/>
              </a:lnSpc>
              <a:spcBef>
                <a:spcPts val="160"/>
              </a:spcBef>
              <a:buFont typeface="Wingdings" pitchFamily="2" charset="2"/>
              <a:buChar char="v"/>
            </a:pPr>
            <a:r>
              <a:rPr lang="fr" sz="1300" b="0" i="0" u="none" spc="-10" baseline="0">
                <a:solidFill>
                  <a:srgbClr val="1D1D20"/>
                </a:solidFill>
                <a:latin typeface="Arial"/>
                <a:cs typeface="Arial"/>
              </a:rPr>
              <a:t>Apprendre</a:t>
            </a:r>
            <a:r>
              <a:rPr lang="fr" sz="1300" b="0" i="0" u="none" spc="-20" baseline="0">
                <a:solidFill>
                  <a:srgbClr val="1D1D20"/>
                </a:solidFill>
                <a:latin typeface="Arial"/>
                <a:cs typeface="Arial"/>
              </a:rPr>
              <a:t> à</a:t>
            </a:r>
            <a:r>
              <a:rPr lang="fr" sz="1300" b="0" i="0" u="none" baseline="0">
                <a:solidFill>
                  <a:srgbClr val="1D1D20"/>
                </a:solidFill>
                <a:latin typeface="Arial"/>
                <a:cs typeface="Arial"/>
              </a:rPr>
              <a:t> rendre votre</a:t>
            </a:r>
            <a:r>
              <a:rPr lang="fr" sz="1300" b="0" i="0" u="none" spc="-29" baseline="0">
                <a:solidFill>
                  <a:srgbClr val="1D1D20"/>
                </a:solidFill>
                <a:latin typeface="Arial"/>
                <a:cs typeface="Arial"/>
              </a:rPr>
              <a:t> entreprise</a:t>
            </a:r>
            <a:r>
              <a:rPr lang="fr" sz="1300" b="0" i="0" u="none" spc="-10" baseline="0">
                <a:solidFill>
                  <a:srgbClr val="1D1D20"/>
                </a:solidFill>
                <a:latin typeface="Arial"/>
                <a:cs typeface="Arial"/>
              </a:rPr>
              <a:t> plus</a:t>
            </a:r>
            <a:r>
              <a:rPr lang="fr" sz="1300" b="0" i="0" u="none" spc="-35" baseline="0">
                <a:solidFill>
                  <a:srgbClr val="1D1D20"/>
                </a:solidFill>
                <a:latin typeface="Arial"/>
                <a:cs typeface="Arial"/>
              </a:rPr>
              <a:t> accessible</a:t>
            </a:r>
            <a:r>
              <a:rPr lang="fr" sz="1300" b="0" i="0" u="none" spc="-40" baseline="0">
                <a:solidFill>
                  <a:srgbClr val="1D1D20"/>
                </a:solidFill>
                <a:latin typeface="Arial"/>
                <a:cs typeface="Arial"/>
              </a:rPr>
              <a:t> grâce à une approche pratique</a:t>
            </a:r>
            <a:endParaRPr lang="fr" sz="1300" dirty="0">
              <a:latin typeface="Arial"/>
              <a:cs typeface="Arial"/>
            </a:endParaRPr>
          </a:p>
          <a:p>
            <a:pPr marL="69217" marR="932225" rtl="0">
              <a:lnSpc>
                <a:spcPct val="153800"/>
              </a:lnSpc>
              <a:spcBef>
                <a:spcPts val="675"/>
              </a:spcBef>
            </a:pPr>
            <a:r>
              <a:rPr lang="fr" sz="1300" b="0" i="0" u="none" spc="-56" baseline="0">
                <a:solidFill>
                  <a:srgbClr val="1D1D20"/>
                </a:solidFill>
                <a:latin typeface="Arial"/>
                <a:cs typeface="Arial"/>
              </a:rPr>
              <a:t>Veuillez</a:t>
            </a:r>
            <a:r>
              <a:rPr lang="fr" sz="1300" b="0" i="0" u="none" spc="-10" baseline="0">
                <a:solidFill>
                  <a:srgbClr val="1D1D20"/>
                </a:solidFill>
                <a:latin typeface="Arial"/>
                <a:cs typeface="Arial"/>
              </a:rPr>
              <a:t> noter</a:t>
            </a:r>
            <a:r>
              <a:rPr lang="fr" sz="1300" b="0" i="0" u="none" baseline="0">
                <a:solidFill>
                  <a:srgbClr val="1D1D20"/>
                </a:solidFill>
                <a:latin typeface="Arial"/>
                <a:cs typeface="Arial"/>
              </a:rPr>
              <a:t> que les</a:t>
            </a:r>
            <a:r>
              <a:rPr lang="fr" sz="1300" b="0" i="0" u="none" spc="-70" baseline="0">
                <a:solidFill>
                  <a:srgbClr val="1D1D20"/>
                </a:solidFill>
                <a:latin typeface="Arial"/>
                <a:cs typeface="Arial"/>
              </a:rPr>
              <a:t> compétences</a:t>
            </a:r>
            <a:r>
              <a:rPr lang="fr" sz="1300" b="0" i="0" u="none" spc="-20" baseline="0">
                <a:solidFill>
                  <a:srgbClr val="1D1D20"/>
                </a:solidFill>
                <a:latin typeface="Arial"/>
                <a:cs typeface="Arial"/>
              </a:rPr>
              <a:t> ci-</a:t>
            </a:r>
            <a:r>
              <a:rPr lang="fr" sz="1300" b="0" i="0" u="none" spc="-56" baseline="0">
                <a:solidFill>
                  <a:srgbClr val="1D1D20"/>
                </a:solidFill>
                <a:latin typeface="Arial"/>
                <a:cs typeface="Arial"/>
              </a:rPr>
              <a:t>dessus</a:t>
            </a:r>
            <a:r>
              <a:rPr lang="fr" sz="1300" b="0" i="0" u="none" spc="-70" baseline="0">
                <a:solidFill>
                  <a:srgbClr val="1D1D20"/>
                </a:solidFill>
                <a:latin typeface="Arial"/>
                <a:cs typeface="Arial"/>
              </a:rPr>
              <a:t> sont</a:t>
            </a:r>
            <a:r>
              <a:rPr lang="fr" sz="1300" b="0" i="0" u="none" spc="-100" baseline="0">
                <a:solidFill>
                  <a:srgbClr val="1D1D20"/>
                </a:solidFill>
                <a:latin typeface="Arial"/>
                <a:cs typeface="Arial"/>
              </a:rPr>
              <a:t> tirées</a:t>
            </a:r>
            <a:r>
              <a:rPr lang="fr" sz="1300" b="0" i="0" u="none" spc="-120" baseline="0">
                <a:solidFill>
                  <a:srgbClr val="1D1D20"/>
                </a:solidFill>
                <a:latin typeface="Arial"/>
                <a:cs typeface="Arial"/>
              </a:rPr>
              <a:t> des</a:t>
            </a:r>
            <a:r>
              <a:rPr lang="fr" sz="1300" b="0" i="0" u="none" spc="-65" baseline="0">
                <a:solidFill>
                  <a:srgbClr val="1D1D20"/>
                </a:solidFill>
                <a:latin typeface="Arial"/>
                <a:cs typeface="Arial"/>
              </a:rPr>
              <a:t> tableaux descriptifs</a:t>
            </a:r>
            <a:r>
              <a:rPr lang="fr" sz="1300" b="0" i="0" u="none" spc="-56" baseline="0">
                <a:solidFill>
                  <a:srgbClr val="1D1D20"/>
                </a:solidFill>
                <a:latin typeface="Arial"/>
                <a:cs typeface="Arial"/>
              </a:rPr>
              <a:t> du</a:t>
            </a:r>
            <a:r>
              <a:rPr lang="fr" sz="1300" b="0" i="0" u="none" spc="-105" baseline="0">
                <a:solidFill>
                  <a:srgbClr val="1D1D20"/>
                </a:solidFill>
                <a:latin typeface="Arial"/>
                <a:cs typeface="Arial"/>
              </a:rPr>
              <a:t> cadre</a:t>
            </a:r>
            <a:r>
              <a:rPr lang="fr" sz="1300" b="0" i="0" u="none" spc="-29" baseline="0">
                <a:solidFill>
                  <a:srgbClr val="1D1D20"/>
                </a:solidFill>
                <a:latin typeface="Arial"/>
                <a:cs typeface="Arial"/>
              </a:rPr>
              <a:t> EntreComp</a:t>
            </a:r>
            <a:r>
              <a:rPr lang="fr" sz="1300" b="0" i="0" u="none" spc="-10" baseline="0">
                <a:solidFill>
                  <a:srgbClr val="1D1D20"/>
                </a:solidFill>
                <a:latin typeface="Arial"/>
                <a:cs typeface="Arial"/>
              </a:rPr>
              <a:t>.</a:t>
            </a:r>
            <a:r>
              <a:rPr lang="fr" sz="1300" b="0" i="0" u="none" spc="-120" baseline="0">
                <a:solidFill>
                  <a:srgbClr val="1D1D20"/>
                </a:solidFill>
                <a:latin typeface="Arial"/>
                <a:cs typeface="Arial"/>
              </a:rPr>
              <a:t> </a:t>
            </a:r>
            <a:r>
              <a:rPr lang="fr" sz="1300" b="0" i="0" u="none" spc="-65" baseline="0">
                <a:solidFill>
                  <a:srgbClr val="1D1D20"/>
                </a:solidFill>
                <a:latin typeface="Arial"/>
                <a:cs typeface="Arial"/>
              </a:rPr>
              <a:t>Les</a:t>
            </a:r>
            <a:r>
              <a:rPr lang="fr" sz="1300" b="0" i="0" u="none" spc="-20" baseline="0">
                <a:solidFill>
                  <a:srgbClr val="1D1D20"/>
                </a:solidFill>
                <a:latin typeface="Arial"/>
                <a:cs typeface="Arial"/>
              </a:rPr>
              <a:t> tableaux sont</a:t>
            </a:r>
            <a:r>
              <a:rPr lang="fr" sz="1300" b="0" i="0" u="none" spc="-20" baseline="0">
                <a:solidFill>
                  <a:schemeClr val="tx1"/>
                </a:solidFill>
                <a:latin typeface="Arial"/>
                <a:cs typeface="Arial"/>
              </a:rPr>
              <a:t> disponibles</a:t>
            </a:r>
            <a:r>
              <a:rPr lang="fr" sz="1300" b="0" i="0" u="none" spc="-10" baseline="0">
                <a:solidFill>
                  <a:schemeClr val="tx1"/>
                </a:solidFill>
                <a:latin typeface="Arial"/>
                <a:cs typeface="Arial"/>
                <a:hlinkClick r:id="rId2">
                  <a:extLst>
                    <a:ext uri="{A12FA001-AC4F-418D-AE19-62706E023703}">
                      <ahyp:hlinkClr xmlns:ahyp="http://schemas.microsoft.com/office/drawing/2018/hyperlinkcolor" val="tx"/>
                    </a:ext>
                  </a:extLst>
                </a:hlinkClick>
              </a:rPr>
              <a:t> ici.</a:t>
            </a:r>
            <a:endParaRPr lang="fr" sz="1300" dirty="0">
              <a:solidFill>
                <a:schemeClr val="tx1"/>
              </a:solidFill>
              <a:latin typeface="Arial"/>
              <a:cs typeface="Arial"/>
            </a:endParaRPr>
          </a:p>
        </p:txBody>
      </p:sp>
      <p:sp>
        <p:nvSpPr>
          <p:cNvPr id="8" name="object 8"/>
          <p:cNvSpPr/>
          <p:nvPr/>
        </p:nvSpPr>
        <p:spPr>
          <a:xfrm>
            <a:off x="390524" y="2933735"/>
            <a:ext cx="47625" cy="47625"/>
          </a:xfrm>
          <a:custGeom>
            <a:avLst/>
            <a:gdLst/>
            <a:ahLst/>
            <a:cxnLst/>
            <a:rect l="l" t="t" r="r" b="b"/>
            <a:pathLst>
              <a:path w="47625" h="47625">
                <a:moveTo>
                  <a:pt x="23812" y="47624"/>
                </a:moveTo>
                <a:lnTo>
                  <a:pt x="0" y="26936"/>
                </a:lnTo>
                <a:lnTo>
                  <a:pt x="0" y="20612"/>
                </a:lnTo>
                <a:lnTo>
                  <a:pt x="20654" y="0"/>
                </a:lnTo>
                <a:lnTo>
                  <a:pt x="26970" y="0"/>
                </a:lnTo>
                <a:lnTo>
                  <a:pt x="47625" y="23812"/>
                </a:lnTo>
                <a:lnTo>
                  <a:pt x="47624" y="26936"/>
                </a:lnTo>
                <a:lnTo>
                  <a:pt x="23812" y="47624"/>
                </a:lnTo>
                <a:close/>
              </a:path>
            </a:pathLst>
          </a:custGeom>
          <a:solidFill>
            <a:srgbClr val="1D1D20"/>
          </a:solidFill>
        </p:spPr>
        <p:txBody>
          <a:bodyPr wrap="square" lIns="0" tIns="0" rIns="0" bIns="0" rtlCol="0"/>
          <a:lstStyle/>
          <a:p>
            <a:endParaRPr/>
          </a:p>
        </p:txBody>
      </p:sp>
      <p:sp>
        <p:nvSpPr>
          <p:cNvPr id="11" name="Oval 10">
            <a:extLst>
              <a:ext uri="{FF2B5EF4-FFF2-40B4-BE49-F238E27FC236}">
                <a16:creationId xmlns:a16="http://schemas.microsoft.com/office/drawing/2014/main" id="{F0444911-C379-BC54-077B-BFD619344232}"/>
              </a:ext>
            </a:extLst>
          </p:cNvPr>
          <p:cNvSpPr/>
          <p:nvPr/>
        </p:nvSpPr>
        <p:spPr>
          <a:xfrm>
            <a:off x="390524" y="2614863"/>
            <a:ext cx="47625" cy="4973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4" name="Slide Number Placeholder 3">
            <a:extLst>
              <a:ext uri="{FF2B5EF4-FFF2-40B4-BE49-F238E27FC236}">
                <a16:creationId xmlns:a16="http://schemas.microsoft.com/office/drawing/2014/main" id="{2E4C1A93-D802-9346-8C80-15594637E0B8}"/>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70</a:t>
            </a:fld>
            <a:endParaRPr lang="fr" spc="10"/>
          </a:p>
        </p:txBody>
      </p:sp>
      <p:pic>
        <p:nvPicPr>
          <p:cNvPr id="6" name="Picture 2" descr="European Youth Roots">
            <a:extLst>
              <a:ext uri="{FF2B5EF4-FFF2-40B4-BE49-F238E27FC236}">
                <a16:creationId xmlns:a16="http://schemas.microsoft.com/office/drawing/2014/main" id="{A5E82264-BF07-B24E-A2E3-D3B6B50D21A3}"/>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737790" y="1661796"/>
            <a:ext cx="2098040" cy="2492375"/>
          </a:xfrm>
          <a:custGeom>
            <a:avLst/>
            <a:gdLst/>
            <a:ahLst/>
            <a:cxnLst/>
            <a:rect l="l" t="t" r="r" b="b"/>
            <a:pathLst>
              <a:path w="2098040" h="2492375">
                <a:moveTo>
                  <a:pt x="682669" y="2492046"/>
                </a:moveTo>
                <a:lnTo>
                  <a:pt x="638549" y="2490207"/>
                </a:lnTo>
                <a:lnTo>
                  <a:pt x="594964" y="2485246"/>
                </a:lnTo>
                <a:lnTo>
                  <a:pt x="551992" y="2476973"/>
                </a:lnTo>
                <a:lnTo>
                  <a:pt x="509707" y="2465201"/>
                </a:lnTo>
                <a:lnTo>
                  <a:pt x="468186" y="2449740"/>
                </a:lnTo>
                <a:lnTo>
                  <a:pt x="427504" y="2430401"/>
                </a:lnTo>
                <a:lnTo>
                  <a:pt x="387738" y="2406997"/>
                </a:lnTo>
                <a:lnTo>
                  <a:pt x="352282" y="2381182"/>
                </a:lnTo>
                <a:lnTo>
                  <a:pt x="321214" y="2352849"/>
                </a:lnTo>
                <a:lnTo>
                  <a:pt x="294250" y="2322150"/>
                </a:lnTo>
                <a:lnTo>
                  <a:pt x="271105" y="2289239"/>
                </a:lnTo>
                <a:lnTo>
                  <a:pt x="251492" y="2254271"/>
                </a:lnTo>
                <a:lnTo>
                  <a:pt x="235127" y="2217399"/>
                </a:lnTo>
                <a:lnTo>
                  <a:pt x="221724" y="2178777"/>
                </a:lnTo>
                <a:lnTo>
                  <a:pt x="210998" y="2138559"/>
                </a:lnTo>
                <a:lnTo>
                  <a:pt x="202664" y="2096900"/>
                </a:lnTo>
                <a:lnTo>
                  <a:pt x="196436" y="2053953"/>
                </a:lnTo>
                <a:lnTo>
                  <a:pt x="192029" y="2009871"/>
                </a:lnTo>
                <a:lnTo>
                  <a:pt x="189157" y="1964810"/>
                </a:lnTo>
                <a:lnTo>
                  <a:pt x="187535" y="1918922"/>
                </a:lnTo>
                <a:lnTo>
                  <a:pt x="186901" y="1825284"/>
                </a:lnTo>
                <a:lnTo>
                  <a:pt x="188191" y="1682479"/>
                </a:lnTo>
                <a:lnTo>
                  <a:pt x="187217" y="1587506"/>
                </a:lnTo>
                <a:lnTo>
                  <a:pt x="185323" y="1540551"/>
                </a:lnTo>
                <a:lnTo>
                  <a:pt x="182112" y="1494155"/>
                </a:lnTo>
                <a:lnTo>
                  <a:pt x="177297" y="1448472"/>
                </a:lnTo>
                <a:lnTo>
                  <a:pt x="170593" y="1403656"/>
                </a:lnTo>
                <a:lnTo>
                  <a:pt x="161245" y="1356733"/>
                </a:lnTo>
                <a:lnTo>
                  <a:pt x="149873" y="1309893"/>
                </a:lnTo>
                <a:lnTo>
                  <a:pt x="136876" y="1263157"/>
                </a:lnTo>
                <a:lnTo>
                  <a:pt x="122655" y="1216547"/>
                </a:lnTo>
                <a:lnTo>
                  <a:pt x="61545" y="1031774"/>
                </a:lnTo>
                <a:lnTo>
                  <a:pt x="47213" y="986103"/>
                </a:lnTo>
                <a:lnTo>
                  <a:pt x="34060" y="940681"/>
                </a:lnTo>
                <a:lnTo>
                  <a:pt x="22487" y="895531"/>
                </a:lnTo>
                <a:lnTo>
                  <a:pt x="12894" y="850673"/>
                </a:lnTo>
                <a:lnTo>
                  <a:pt x="5681" y="806127"/>
                </a:lnTo>
                <a:lnTo>
                  <a:pt x="1250" y="761916"/>
                </a:lnTo>
                <a:lnTo>
                  <a:pt x="0" y="718058"/>
                </a:lnTo>
                <a:lnTo>
                  <a:pt x="2331" y="674576"/>
                </a:lnTo>
                <a:lnTo>
                  <a:pt x="8646" y="631490"/>
                </a:lnTo>
                <a:lnTo>
                  <a:pt x="19343" y="588821"/>
                </a:lnTo>
                <a:lnTo>
                  <a:pt x="34824" y="546590"/>
                </a:lnTo>
                <a:lnTo>
                  <a:pt x="55489" y="504818"/>
                </a:lnTo>
                <a:lnTo>
                  <a:pt x="79675" y="464232"/>
                </a:lnTo>
                <a:lnTo>
                  <a:pt x="105908" y="424682"/>
                </a:lnTo>
                <a:lnTo>
                  <a:pt x="134093" y="386266"/>
                </a:lnTo>
                <a:lnTo>
                  <a:pt x="164131" y="349082"/>
                </a:lnTo>
                <a:lnTo>
                  <a:pt x="195925" y="313228"/>
                </a:lnTo>
                <a:lnTo>
                  <a:pt x="229377" y="278800"/>
                </a:lnTo>
                <a:lnTo>
                  <a:pt x="264391" y="245896"/>
                </a:lnTo>
                <a:lnTo>
                  <a:pt x="300868" y="214615"/>
                </a:lnTo>
                <a:lnTo>
                  <a:pt x="338712" y="185054"/>
                </a:lnTo>
                <a:lnTo>
                  <a:pt x="377824" y="157310"/>
                </a:lnTo>
                <a:lnTo>
                  <a:pt x="418108" y="131481"/>
                </a:lnTo>
                <a:lnTo>
                  <a:pt x="459465" y="107665"/>
                </a:lnTo>
                <a:lnTo>
                  <a:pt x="501799" y="85959"/>
                </a:lnTo>
                <a:lnTo>
                  <a:pt x="545012" y="66461"/>
                </a:lnTo>
                <a:lnTo>
                  <a:pt x="589007" y="49269"/>
                </a:lnTo>
                <a:lnTo>
                  <a:pt x="633685" y="34480"/>
                </a:lnTo>
                <a:lnTo>
                  <a:pt x="678951" y="22191"/>
                </a:lnTo>
                <a:lnTo>
                  <a:pt x="724705" y="12502"/>
                </a:lnTo>
                <a:lnTo>
                  <a:pt x="770851" y="5508"/>
                </a:lnTo>
                <a:lnTo>
                  <a:pt x="817292" y="1308"/>
                </a:lnTo>
                <a:lnTo>
                  <a:pt x="863929" y="0"/>
                </a:lnTo>
                <a:lnTo>
                  <a:pt x="910666" y="1680"/>
                </a:lnTo>
                <a:lnTo>
                  <a:pt x="957405" y="6447"/>
                </a:lnTo>
                <a:lnTo>
                  <a:pt x="1003242" y="15224"/>
                </a:lnTo>
                <a:lnTo>
                  <a:pt x="1046195" y="28485"/>
                </a:lnTo>
                <a:lnTo>
                  <a:pt x="1086476" y="45916"/>
                </a:lnTo>
                <a:lnTo>
                  <a:pt x="1124298" y="67201"/>
                </a:lnTo>
                <a:lnTo>
                  <a:pt x="1159874" y="92027"/>
                </a:lnTo>
                <a:lnTo>
                  <a:pt x="1193414" y="120079"/>
                </a:lnTo>
                <a:lnTo>
                  <a:pt x="1225133" y="151043"/>
                </a:lnTo>
                <a:lnTo>
                  <a:pt x="1255243" y="184604"/>
                </a:lnTo>
                <a:lnTo>
                  <a:pt x="1283955" y="220447"/>
                </a:lnTo>
                <a:lnTo>
                  <a:pt x="1311482" y="258259"/>
                </a:lnTo>
                <a:lnTo>
                  <a:pt x="1338037" y="297724"/>
                </a:lnTo>
                <a:lnTo>
                  <a:pt x="1363832" y="338528"/>
                </a:lnTo>
                <a:lnTo>
                  <a:pt x="1413993" y="422896"/>
                </a:lnTo>
                <a:lnTo>
                  <a:pt x="1488844" y="551630"/>
                </a:lnTo>
                <a:lnTo>
                  <a:pt x="1514540" y="593865"/>
                </a:lnTo>
                <a:lnTo>
                  <a:pt x="1540963" y="635238"/>
                </a:lnTo>
                <a:lnTo>
                  <a:pt x="1568326" y="675434"/>
                </a:lnTo>
                <a:lnTo>
                  <a:pt x="1596840" y="714139"/>
                </a:lnTo>
                <a:lnTo>
                  <a:pt x="1627261" y="751933"/>
                </a:lnTo>
                <a:lnTo>
                  <a:pt x="1659386" y="788967"/>
                </a:lnTo>
                <a:lnTo>
                  <a:pt x="1692836" y="825381"/>
                </a:lnTo>
                <a:lnTo>
                  <a:pt x="1762188" y="896903"/>
                </a:lnTo>
                <a:lnTo>
                  <a:pt x="1866637" y="1003000"/>
                </a:lnTo>
                <a:lnTo>
                  <a:pt x="1900045" y="1038603"/>
                </a:lnTo>
                <a:lnTo>
                  <a:pt x="1932114" y="1074556"/>
                </a:lnTo>
                <a:lnTo>
                  <a:pt x="1962464" y="1110998"/>
                </a:lnTo>
                <a:lnTo>
                  <a:pt x="1990715" y="1148067"/>
                </a:lnTo>
                <a:lnTo>
                  <a:pt x="2016486" y="1185902"/>
                </a:lnTo>
                <a:lnTo>
                  <a:pt x="2039396" y="1224642"/>
                </a:lnTo>
                <a:lnTo>
                  <a:pt x="2059067" y="1264424"/>
                </a:lnTo>
                <a:lnTo>
                  <a:pt x="2075116" y="1305388"/>
                </a:lnTo>
                <a:lnTo>
                  <a:pt x="2087163" y="1347673"/>
                </a:lnTo>
                <a:lnTo>
                  <a:pt x="2094829" y="1391416"/>
                </a:lnTo>
                <a:lnTo>
                  <a:pt x="2097733" y="1436756"/>
                </a:lnTo>
                <a:lnTo>
                  <a:pt x="2095494" y="1483833"/>
                </a:lnTo>
                <a:lnTo>
                  <a:pt x="2088555" y="1532475"/>
                </a:lnTo>
                <a:lnTo>
                  <a:pt x="2078025" y="1579617"/>
                </a:lnTo>
                <a:lnTo>
                  <a:pt x="2064089" y="1625287"/>
                </a:lnTo>
                <a:lnTo>
                  <a:pt x="2046931" y="1669514"/>
                </a:lnTo>
                <a:lnTo>
                  <a:pt x="2026736" y="1712327"/>
                </a:lnTo>
                <a:lnTo>
                  <a:pt x="2003688" y="1753754"/>
                </a:lnTo>
                <a:lnTo>
                  <a:pt x="1977972" y="1793823"/>
                </a:lnTo>
                <a:lnTo>
                  <a:pt x="1949772" y="1832565"/>
                </a:lnTo>
                <a:lnTo>
                  <a:pt x="1919272" y="1870006"/>
                </a:lnTo>
                <a:lnTo>
                  <a:pt x="1886658" y="1906177"/>
                </a:lnTo>
                <a:lnTo>
                  <a:pt x="1852113" y="1941106"/>
                </a:lnTo>
                <a:lnTo>
                  <a:pt x="1815821" y="1974821"/>
                </a:lnTo>
                <a:lnTo>
                  <a:pt x="1777968" y="2007351"/>
                </a:lnTo>
                <a:lnTo>
                  <a:pt x="1738738" y="2038725"/>
                </a:lnTo>
                <a:lnTo>
                  <a:pt x="1698315" y="2068972"/>
                </a:lnTo>
                <a:lnTo>
                  <a:pt x="1656883" y="2098119"/>
                </a:lnTo>
                <a:lnTo>
                  <a:pt x="1614628" y="2126197"/>
                </a:lnTo>
                <a:lnTo>
                  <a:pt x="1571733" y="2153234"/>
                </a:lnTo>
                <a:lnTo>
                  <a:pt x="1528383" y="2179258"/>
                </a:lnTo>
                <a:lnTo>
                  <a:pt x="1484762" y="2204298"/>
                </a:lnTo>
                <a:lnTo>
                  <a:pt x="1357094" y="2273221"/>
                </a:lnTo>
                <a:lnTo>
                  <a:pt x="1270413" y="2317644"/>
                </a:lnTo>
                <a:lnTo>
                  <a:pt x="1226242" y="2339229"/>
                </a:lnTo>
                <a:lnTo>
                  <a:pt x="1181620" y="2360144"/>
                </a:lnTo>
                <a:lnTo>
                  <a:pt x="1136621" y="2380201"/>
                </a:lnTo>
                <a:lnTo>
                  <a:pt x="1091322" y="2399210"/>
                </a:lnTo>
                <a:lnTo>
                  <a:pt x="1045800" y="2416984"/>
                </a:lnTo>
                <a:lnTo>
                  <a:pt x="1000129" y="2433334"/>
                </a:lnTo>
                <a:lnTo>
                  <a:pt x="954386" y="2448070"/>
                </a:lnTo>
                <a:lnTo>
                  <a:pt x="908647" y="2461005"/>
                </a:lnTo>
                <a:lnTo>
                  <a:pt x="862987" y="2471949"/>
                </a:lnTo>
                <a:lnTo>
                  <a:pt x="817484" y="2480713"/>
                </a:lnTo>
                <a:lnTo>
                  <a:pt x="772213" y="2487110"/>
                </a:lnTo>
                <a:lnTo>
                  <a:pt x="727249" y="2490951"/>
                </a:lnTo>
                <a:lnTo>
                  <a:pt x="682669" y="2492046"/>
                </a:lnTo>
                <a:close/>
              </a:path>
            </a:pathLst>
          </a:custGeom>
          <a:solidFill>
            <a:srgbClr val="7D408B">
              <a:alpha val="17979"/>
            </a:srgbClr>
          </a:solidFill>
        </p:spPr>
        <p:txBody>
          <a:bodyPr wrap="square" lIns="0" tIns="0" rIns="0" bIns="0" rtlCol="0"/>
          <a:lstStyle/>
          <a:p>
            <a:endParaRPr/>
          </a:p>
        </p:txBody>
      </p:sp>
      <p:pic>
        <p:nvPicPr>
          <p:cNvPr id="2" name="object 2"/>
          <p:cNvPicPr/>
          <p:nvPr/>
        </p:nvPicPr>
        <p:blipFill>
          <a:blip r:embed="rId2" cstate="print"/>
          <a:stretch>
            <a:fillRect/>
          </a:stretch>
        </p:blipFill>
        <p:spPr>
          <a:xfrm>
            <a:off x="6457949" y="9486946"/>
            <a:ext cx="695325" cy="457199"/>
          </a:xfrm>
          <a:prstGeom prst="rect">
            <a:avLst/>
          </a:prstGeom>
        </p:spPr>
      </p:pic>
      <p:sp>
        <p:nvSpPr>
          <p:cNvPr id="3" name="object 3"/>
          <p:cNvSpPr txBox="1">
            <a:spLocks noGrp="1"/>
          </p:cNvSpPr>
          <p:nvPr>
            <p:ph type="title"/>
          </p:nvPr>
        </p:nvSpPr>
        <p:spPr>
          <a:xfrm>
            <a:off x="350836" y="730282"/>
            <a:ext cx="4291330" cy="359073"/>
          </a:xfrm>
          <a:prstGeom prst="rect">
            <a:avLst/>
          </a:prstGeom>
        </p:spPr>
        <p:txBody>
          <a:bodyPr vert="horz" wrap="square" lIns="0" tIns="12700" rIns="0" bIns="0" rtlCol="0">
            <a:spAutoFit/>
          </a:bodyPr>
          <a:lstStyle/>
          <a:p>
            <a:pPr marL="12700" algn="l" rtl="0">
              <a:spcBef>
                <a:spcPts val="100"/>
              </a:spcBef>
            </a:pPr>
            <a:r>
              <a:rPr lang="fr" sz="2250" b="0" i="0" u="none" baseline="0"/>
              <a:t>Apprendre à gérer les déchets</a:t>
            </a:r>
            <a:endParaRPr lang="fr" sz="2250"/>
          </a:p>
        </p:txBody>
      </p:sp>
      <p:sp>
        <p:nvSpPr>
          <p:cNvPr id="4" name="object 4"/>
          <p:cNvSpPr txBox="1"/>
          <p:nvPr/>
        </p:nvSpPr>
        <p:spPr>
          <a:xfrm>
            <a:off x="349249" y="1173630"/>
            <a:ext cx="6907530" cy="6525633"/>
          </a:xfrm>
          <a:prstGeom prst="rect">
            <a:avLst/>
          </a:prstGeom>
        </p:spPr>
        <p:txBody>
          <a:bodyPr vert="horz" wrap="square" lIns="0" tIns="12065" rIns="0" bIns="0" rtlCol="0">
            <a:spAutoFit/>
          </a:bodyPr>
          <a:lstStyle/>
          <a:p>
            <a:pPr marL="31117" marR="5081" algn="just" rtl="0">
              <a:lnSpc>
                <a:spcPct val="129800"/>
              </a:lnSpc>
              <a:spcBef>
                <a:spcPts val="95"/>
              </a:spcBef>
            </a:pPr>
            <a:r>
              <a:rPr lang="fr" sz="1300" b="0" i="0" u="none" baseline="0" dirty="0">
                <a:solidFill>
                  <a:srgbClr val="1D1D20"/>
                </a:solidFill>
                <a:latin typeface="Arial"/>
                <a:cs typeface="Arial"/>
              </a:rPr>
              <a:t>Au cours de cette activité, les participants s'informeront sur la gestion des déchets en consultant </a:t>
            </a:r>
            <a:r>
              <a:rPr lang="fr" sz="1300" b="0" i="0" u="none" baseline="0" dirty="0">
                <a:solidFill>
                  <a:schemeClr val="tx1"/>
                </a:solidFill>
                <a:latin typeface="Arial"/>
                <a:cs typeface="Arial"/>
              </a:rPr>
              <a:t>le manuel du Programme des Nations unies pour l'environnement sur la gestion de l'eau et des déchets. </a:t>
            </a:r>
            <a:r>
              <a:rPr lang="fr" sz="1300" b="0" i="0" u="none" baseline="0" dirty="0">
                <a:solidFill>
                  <a:srgbClr val="1D1D20"/>
                </a:solidFill>
                <a:latin typeface="Arial"/>
                <a:cs typeface="Arial"/>
              </a:rPr>
              <a:t>Les participants seront divisés en groupes et chaque groupe se verra attribuer une petite industrie touristique dans l'un de ces secteurs :</a:t>
            </a:r>
            <a:endParaRPr lang="fr" sz="1300" dirty="0">
              <a:latin typeface="Arial"/>
              <a:cs typeface="Arial"/>
            </a:endParaRPr>
          </a:p>
          <a:p>
            <a:pPr rtl="0">
              <a:lnSpc>
                <a:spcPct val="100000"/>
              </a:lnSpc>
            </a:pPr>
            <a:endParaRPr sz="1300" dirty="0">
              <a:latin typeface="Arial"/>
              <a:cs typeface="Arial"/>
            </a:endParaRPr>
          </a:p>
          <a:p>
            <a:pPr marL="714410" marR="5081" indent="-352443" algn="just" rtl="0">
              <a:lnSpc>
                <a:spcPct val="129800"/>
              </a:lnSpc>
              <a:spcBef>
                <a:spcPts val="95"/>
              </a:spcBef>
              <a:buFont typeface="Wingdings" pitchFamily="2" charset="2"/>
              <a:buChar char="q"/>
            </a:pPr>
            <a:r>
              <a:rPr lang="fr" sz="1300" b="0" i="0" u="none" baseline="0" dirty="0">
                <a:solidFill>
                  <a:srgbClr val="1D1D20"/>
                </a:solidFill>
                <a:latin typeface="Arial"/>
                <a:cs typeface="Arial"/>
              </a:rPr>
              <a:t>Hébergement</a:t>
            </a:r>
          </a:p>
          <a:p>
            <a:pPr marL="714410" marR="5081" indent="-352443" algn="just" rtl="0">
              <a:lnSpc>
                <a:spcPct val="129800"/>
              </a:lnSpc>
              <a:spcBef>
                <a:spcPts val="95"/>
              </a:spcBef>
              <a:buFont typeface="Wingdings" pitchFamily="2" charset="2"/>
              <a:buChar char="q"/>
            </a:pPr>
            <a:r>
              <a:rPr lang="fr" sz="1300" b="0" i="0" u="none" baseline="0" dirty="0">
                <a:solidFill>
                  <a:srgbClr val="1D1D20"/>
                </a:solidFill>
                <a:latin typeface="Arial"/>
                <a:cs typeface="Arial"/>
              </a:rPr>
              <a:t>Services d'alimentation et de boissons</a:t>
            </a:r>
          </a:p>
          <a:p>
            <a:pPr marL="714410" marR="5081" indent="-352443" algn="just" rtl="0">
              <a:lnSpc>
                <a:spcPct val="129800"/>
              </a:lnSpc>
              <a:spcBef>
                <a:spcPts val="95"/>
              </a:spcBef>
              <a:buFont typeface="Wingdings" pitchFamily="2" charset="2"/>
              <a:buChar char="q"/>
            </a:pPr>
            <a:r>
              <a:rPr lang="fr" sz="1300" b="0" i="0" u="none" baseline="0" dirty="0">
                <a:solidFill>
                  <a:srgbClr val="1D1D20"/>
                </a:solidFill>
                <a:latin typeface="Arial"/>
                <a:cs typeface="Arial"/>
              </a:rPr>
              <a:t>Espaces ouverts et terrains</a:t>
            </a:r>
          </a:p>
          <a:p>
            <a:pPr marL="714410" marR="5081" indent="-352443" algn="just" rtl="0">
              <a:lnSpc>
                <a:spcPct val="129800"/>
              </a:lnSpc>
              <a:spcBef>
                <a:spcPts val="95"/>
              </a:spcBef>
              <a:buFont typeface="Wingdings" pitchFamily="2" charset="2"/>
              <a:buChar char="q"/>
            </a:pPr>
            <a:r>
              <a:rPr lang="fr" sz="1300" b="0" i="0" u="none" baseline="0" dirty="0">
                <a:solidFill>
                  <a:srgbClr val="1D1D20"/>
                </a:solidFill>
                <a:latin typeface="Arial"/>
                <a:cs typeface="Arial"/>
              </a:rPr>
              <a:t>Fonctions administratives et de bureau</a:t>
            </a:r>
          </a:p>
          <a:p>
            <a:pPr marL="31117" marR="5081" algn="just" rtl="0">
              <a:lnSpc>
                <a:spcPct val="129800"/>
              </a:lnSpc>
              <a:spcBef>
                <a:spcPts val="675"/>
              </a:spcBef>
            </a:pPr>
            <a:r>
              <a:rPr lang="fr" sz="1300" b="0" i="0" u="none" baseline="0" dirty="0">
                <a:solidFill>
                  <a:srgbClr val="1D1D20"/>
                </a:solidFill>
                <a:latin typeface="Arial"/>
                <a:cs typeface="Arial"/>
              </a:rPr>
              <a:t>En utilisant des outils de gestion de projet tels que </a:t>
            </a:r>
            <a:r>
              <a:rPr lang="fr" sz="1300" b="0" i="0" u="none" baseline="0" dirty="0" err="1">
                <a:solidFill>
                  <a:srgbClr val="1D1D20"/>
                </a:solidFill>
                <a:latin typeface="Arial"/>
                <a:cs typeface="Arial"/>
              </a:rPr>
              <a:t>ClickUp</a:t>
            </a:r>
            <a:r>
              <a:rPr lang="fr" sz="1300" b="0" i="0" u="none" baseline="0" dirty="0">
                <a:solidFill>
                  <a:srgbClr val="1D1D20"/>
                </a:solidFill>
                <a:latin typeface="Arial"/>
                <a:cs typeface="Arial"/>
              </a:rPr>
              <a:t> ou Trello, les participants concevront un système de gestion des déchets pour une petite industrie touristique. Les participants devront travailler de manière synchrone et asynchrone. L'animateur assignera des tâches à chaque membre du groupe sur : Évaluation des déchets générés par l'établissement touristique Recherche et établissement de protocoles pour la réduction des déchets Conception d'une politique d'achats verts Protocoles pour la réutilisation et le recyclage des déchets Après avoir terminé l'activité, les participants seront encouragés à s'inscrire à un cours </a:t>
            </a:r>
            <a:r>
              <a:rPr lang="fr" sz="1300" b="0" i="0" u="none" baseline="0" dirty="0" err="1">
                <a:solidFill>
                  <a:srgbClr val="1D1D20"/>
                </a:solidFill>
                <a:latin typeface="Arial"/>
                <a:cs typeface="Arial"/>
              </a:rPr>
              <a:t>edX</a:t>
            </a:r>
            <a:r>
              <a:rPr lang="fr" sz="1300" b="0" i="0" u="none" baseline="0" dirty="0">
                <a:solidFill>
                  <a:srgbClr val="1D1D20"/>
                </a:solidFill>
                <a:latin typeface="Arial"/>
                <a:cs typeface="Arial"/>
              </a:rPr>
              <a:t> sur la gestion des déchets solides. *Notez que les animateurs peuvent réaliser une activité similaire sur le thème de la gestion de l'eau*</a:t>
            </a:r>
            <a:endParaRPr lang="fr" sz="1300" dirty="0">
              <a:latin typeface="Arial"/>
              <a:cs typeface="Arial"/>
            </a:endParaRPr>
          </a:p>
          <a:p>
            <a:pPr rtl="0">
              <a:spcBef>
                <a:spcPts val="20"/>
              </a:spcBef>
            </a:pPr>
            <a:endParaRPr lang="fr" sz="1449" dirty="0">
              <a:latin typeface="Arial"/>
              <a:cs typeface="Arial"/>
            </a:endParaRPr>
          </a:p>
          <a:p>
            <a:pPr marL="12700" algn="just" rtl="0"/>
            <a:r>
              <a:rPr lang="fr-FR" sz="1400" b="1" i="0" u="none" baseline="0" dirty="0">
                <a:solidFill>
                  <a:schemeClr val="accent4">
                    <a:lumMod val="75000"/>
                  </a:schemeClr>
                </a:solidFill>
                <a:latin typeface="Arial" panose="020B0604020202020204" pitchFamily="34" charset="0"/>
                <a:cs typeface="Arial" panose="020B0604020202020204" pitchFamily="34" charset="0"/>
              </a:rPr>
              <a:t>Objectifs d'apprentissage</a:t>
            </a:r>
            <a:endParaRPr lang="fr" sz="1400" b="1" i="0" u="none" baseline="0" dirty="0">
              <a:solidFill>
                <a:schemeClr val="accent4">
                  <a:lumMod val="75000"/>
                </a:schemeClr>
              </a:solidFill>
              <a:latin typeface="Arial" panose="020B0604020202020204" pitchFamily="34" charset="0"/>
              <a:cs typeface="Arial" panose="020B0604020202020204" pitchFamily="34" charset="0"/>
            </a:endParaRPr>
          </a:p>
          <a:p>
            <a:pPr marL="165108" indent="-152407" rtl="0">
              <a:spcBef>
                <a:spcPts val="454"/>
              </a:spcBef>
              <a:buAutoNum type="arabicPeriod"/>
              <a:tabLst>
                <a:tab pos="165108" algn="l"/>
              </a:tabLst>
            </a:pPr>
            <a:r>
              <a:rPr lang="fr" sz="1300" b="0" i="0" u="none" baseline="0" dirty="0">
                <a:solidFill>
                  <a:srgbClr val="1D1D20"/>
                </a:solidFill>
                <a:latin typeface="Arial"/>
                <a:cs typeface="Arial"/>
              </a:rPr>
              <a:t>Comprendre les principes de base de la gestion des déchets</a:t>
            </a:r>
            <a:endParaRPr lang="fr" sz="1300" dirty="0">
              <a:latin typeface="Arial"/>
              <a:cs typeface="Arial"/>
            </a:endParaRPr>
          </a:p>
          <a:p>
            <a:pPr marL="155582" indent="-142882" rtl="0">
              <a:spcBef>
                <a:spcPts val="465"/>
              </a:spcBef>
              <a:buAutoNum type="arabicPeriod"/>
              <a:tabLst>
                <a:tab pos="155582" algn="l"/>
              </a:tabLst>
            </a:pPr>
            <a:r>
              <a:rPr lang="fr" sz="1300" b="0" i="0" u="none" baseline="0" dirty="0">
                <a:solidFill>
                  <a:srgbClr val="1D1D20"/>
                </a:solidFill>
                <a:latin typeface="Arial"/>
                <a:cs typeface="Arial"/>
              </a:rPr>
              <a:t>Évaluer les déchets générés par les différentes installations touristiques</a:t>
            </a:r>
            <a:endParaRPr lang="fr" sz="1300" dirty="0">
              <a:latin typeface="Arial"/>
              <a:cs typeface="Arial"/>
            </a:endParaRPr>
          </a:p>
          <a:p>
            <a:pPr marL="12700" marR="62234" rtl="0">
              <a:lnSpc>
                <a:spcPct val="129800"/>
              </a:lnSpc>
              <a:buAutoNum type="arabicPeriod"/>
              <a:tabLst>
                <a:tab pos="175903" algn="l"/>
              </a:tabLst>
            </a:pPr>
            <a:r>
              <a:rPr lang="fr" sz="1300" b="0" i="0" u="none" baseline="0" dirty="0">
                <a:solidFill>
                  <a:srgbClr val="1D1D20"/>
                </a:solidFill>
                <a:latin typeface="Arial"/>
                <a:cs typeface="Arial"/>
              </a:rPr>
              <a:t>Innover en apprenant à concevoir des protocoles pour la réduction des déchets, la conception de politiques d'achats écologiques, la réutilisation et le recyclage des déchets</a:t>
            </a:r>
            <a:endParaRPr lang="fr" sz="1300" dirty="0">
              <a:latin typeface="Arial"/>
              <a:cs typeface="Arial"/>
            </a:endParaRPr>
          </a:p>
          <a:p>
            <a:pPr marL="155582" indent="-142882" rtl="0">
              <a:spcBef>
                <a:spcPts val="465"/>
              </a:spcBef>
              <a:buAutoNum type="arabicPeriod"/>
              <a:tabLst>
                <a:tab pos="155582" algn="l"/>
              </a:tabLst>
            </a:pPr>
            <a:r>
              <a:rPr lang="fr" sz="1300" b="0" i="0" u="none" baseline="0" dirty="0">
                <a:solidFill>
                  <a:srgbClr val="1D1D20"/>
                </a:solidFill>
                <a:latin typeface="Arial"/>
                <a:cs typeface="Arial"/>
              </a:rPr>
              <a:t>Travailler en équipe pour résoudre les problèmes de gestion des déchets</a:t>
            </a:r>
            <a:endParaRPr lang="fr" sz="1300" dirty="0">
              <a:latin typeface="Arial"/>
              <a:cs typeface="Arial"/>
            </a:endParaRPr>
          </a:p>
        </p:txBody>
      </p:sp>
      <p:sp>
        <p:nvSpPr>
          <p:cNvPr id="6" name="object 6"/>
          <p:cNvSpPr txBox="1"/>
          <p:nvPr/>
        </p:nvSpPr>
        <p:spPr>
          <a:xfrm>
            <a:off x="424722" y="7573950"/>
            <a:ext cx="6962775" cy="1978747"/>
          </a:xfrm>
          <a:prstGeom prst="rect">
            <a:avLst/>
          </a:prstGeom>
          <a:noFill/>
        </p:spPr>
        <p:txBody>
          <a:bodyPr vert="horz" wrap="square" lIns="0" tIns="3810" rIns="0" bIns="0" rtlCol="0">
            <a:spAutoFit/>
          </a:bodyPr>
          <a:lstStyle/>
          <a:p>
            <a:pPr rtl="0">
              <a:spcBef>
                <a:spcPts val="29"/>
              </a:spcBef>
            </a:pPr>
            <a:endParaRPr lang="fr" sz="1300" dirty="0">
              <a:latin typeface="Times New Roman"/>
              <a:cs typeface="Times New Roman"/>
            </a:endParaRPr>
          </a:p>
          <a:p>
            <a:pPr marL="208925" rtl="0"/>
            <a:r>
              <a:rPr lang="fr" sz="1300" b="1" i="0" u="none" baseline="0" dirty="0">
                <a:solidFill>
                  <a:srgbClr val="1D1D20"/>
                </a:solidFill>
                <a:latin typeface="Arial"/>
                <a:cs typeface="Arial"/>
              </a:rPr>
              <a:t>Compétences</a:t>
            </a:r>
            <a:r>
              <a:rPr lang="fr" sz="1300" b="1" i="0" u="none" spc="45" baseline="0" dirty="0">
                <a:solidFill>
                  <a:srgbClr val="1D1D20"/>
                </a:solidFill>
                <a:latin typeface="Arial"/>
                <a:cs typeface="Arial"/>
              </a:rPr>
              <a:t> du cadre</a:t>
            </a:r>
            <a:r>
              <a:rPr lang="fr" sz="1300" b="1" i="0" u="none" spc="-10" baseline="0" dirty="0">
                <a:solidFill>
                  <a:srgbClr val="1D1D20"/>
                </a:solidFill>
                <a:latin typeface="Arial"/>
                <a:cs typeface="Arial"/>
              </a:rPr>
              <a:t> d'EntreComp</a:t>
            </a:r>
            <a:endParaRPr lang="fr" sz="1300" b="1" dirty="0">
              <a:latin typeface="Arial"/>
              <a:cs typeface="Arial"/>
            </a:endParaRPr>
          </a:p>
          <a:p>
            <a:pPr marL="452459" indent="-265126" rtl="0">
              <a:lnSpc>
                <a:spcPct val="150000"/>
              </a:lnSpc>
              <a:spcBef>
                <a:spcPts val="1000"/>
              </a:spcBef>
              <a:buFont typeface="Wingdings" pitchFamily="2" charset="2"/>
              <a:buChar char="v"/>
            </a:pPr>
            <a:r>
              <a:rPr lang="fr" sz="1200" b="0" i="0" u="none" spc="120" baseline="0" dirty="0">
                <a:solidFill>
                  <a:srgbClr val="1D1D20"/>
                </a:solidFill>
                <a:latin typeface="Arial"/>
                <a:cs typeface="Arial"/>
              </a:rPr>
              <a:t> </a:t>
            </a:r>
            <a:r>
              <a:rPr lang="fr" sz="1950" b="0" i="0" u="none" baseline="2136" dirty="0">
                <a:solidFill>
                  <a:srgbClr val="1D1D20"/>
                </a:solidFill>
                <a:latin typeface="Arial"/>
                <a:cs typeface="Arial"/>
              </a:rPr>
              <a:t>Planification</a:t>
            </a:r>
            <a:r>
              <a:rPr lang="fr" sz="1950" b="0" i="0" u="none" spc="-37" baseline="2136" dirty="0">
                <a:solidFill>
                  <a:srgbClr val="1D1D20"/>
                </a:solidFill>
                <a:latin typeface="Arial"/>
                <a:cs typeface="Arial"/>
              </a:rPr>
              <a:t> et </a:t>
            </a:r>
            <a:r>
              <a:rPr lang="fr" sz="1950" b="0" i="0" u="none" spc="-15" baseline="2136" dirty="0">
                <a:solidFill>
                  <a:srgbClr val="1D1D20"/>
                </a:solidFill>
                <a:latin typeface="Arial"/>
                <a:cs typeface="Arial"/>
              </a:rPr>
              <a:t>gestion</a:t>
            </a:r>
            <a:endParaRPr lang="fr" sz="1950" baseline="2136" dirty="0">
              <a:latin typeface="Arial"/>
              <a:cs typeface="Arial"/>
            </a:endParaRPr>
          </a:p>
          <a:p>
            <a:pPr marL="452459" indent="-265126" rtl="0">
              <a:lnSpc>
                <a:spcPct val="150000"/>
              </a:lnSpc>
              <a:spcBef>
                <a:spcPts val="915"/>
              </a:spcBef>
              <a:buFont typeface="Wingdings" pitchFamily="2" charset="2"/>
              <a:buChar char="v"/>
            </a:pPr>
            <a:r>
              <a:rPr lang="fr" sz="1200" b="0" i="0" u="none" spc="145" baseline="0" dirty="0">
                <a:solidFill>
                  <a:srgbClr val="1D1D20"/>
                </a:solidFill>
                <a:latin typeface="Arial"/>
                <a:cs typeface="Arial"/>
              </a:rPr>
              <a:t> </a:t>
            </a:r>
            <a:r>
              <a:rPr lang="fr" sz="1950" b="0" i="0" u="none" spc="-15" baseline="2136" dirty="0">
                <a:solidFill>
                  <a:srgbClr val="1D1D20"/>
                </a:solidFill>
                <a:latin typeface="Arial"/>
                <a:cs typeface="Arial"/>
              </a:rPr>
              <a:t>Travailler </a:t>
            </a:r>
            <a:r>
              <a:rPr lang="fr" sz="1950" b="0" i="0" u="none" spc="75" baseline="2136" dirty="0">
                <a:solidFill>
                  <a:srgbClr val="1D1D20"/>
                </a:solidFill>
                <a:latin typeface="Arial"/>
                <a:cs typeface="Arial"/>
              </a:rPr>
              <a:t>avec </a:t>
            </a:r>
            <a:r>
              <a:rPr lang="fr" sz="1950" b="0" i="0" u="none" spc="-15" baseline="2136" dirty="0">
                <a:solidFill>
                  <a:srgbClr val="1D1D20"/>
                </a:solidFill>
                <a:latin typeface="Arial"/>
                <a:cs typeface="Arial"/>
              </a:rPr>
              <a:t>d'autres personnes</a:t>
            </a:r>
            <a:endParaRPr lang="fr" sz="1950" baseline="2136" dirty="0">
              <a:latin typeface="Arial"/>
              <a:cs typeface="Arial"/>
            </a:endParaRPr>
          </a:p>
          <a:p>
            <a:pPr marL="452459" indent="-265126" rtl="0">
              <a:lnSpc>
                <a:spcPct val="150000"/>
              </a:lnSpc>
              <a:spcBef>
                <a:spcPts val="915"/>
              </a:spcBef>
              <a:buFont typeface="Wingdings" pitchFamily="2" charset="2"/>
              <a:buChar char="v"/>
            </a:pPr>
            <a:r>
              <a:rPr lang="fr" sz="1200" b="0" i="0" u="none" spc="170" baseline="0" dirty="0">
                <a:solidFill>
                  <a:srgbClr val="1D1D20"/>
                </a:solidFill>
                <a:latin typeface="Arial"/>
                <a:cs typeface="Arial"/>
              </a:rPr>
              <a:t> </a:t>
            </a:r>
            <a:r>
              <a:rPr lang="fr" sz="1950" b="0" i="0" u="none" baseline="2136" dirty="0">
                <a:solidFill>
                  <a:srgbClr val="1D1D20"/>
                </a:solidFill>
                <a:latin typeface="Arial"/>
                <a:cs typeface="Arial"/>
              </a:rPr>
              <a:t>Mobiliser </a:t>
            </a:r>
            <a:r>
              <a:rPr lang="fr" sz="1950" b="0" i="0" u="none" spc="-15" baseline="2136" dirty="0">
                <a:solidFill>
                  <a:srgbClr val="1D1D20"/>
                </a:solidFill>
                <a:latin typeface="Arial"/>
                <a:cs typeface="Arial"/>
              </a:rPr>
              <a:t>les autres</a:t>
            </a:r>
            <a:endParaRPr lang="fr" sz="1950" spc="-15" baseline="2136" dirty="0">
              <a:solidFill>
                <a:srgbClr val="1D1D20"/>
              </a:solidFill>
              <a:latin typeface="Arial"/>
              <a:cs typeface="Arial"/>
            </a:endParaRPr>
          </a:p>
          <a:p>
            <a:pPr marL="399435" rtl="0">
              <a:spcBef>
                <a:spcPts val="915"/>
              </a:spcBef>
            </a:pPr>
            <a:endParaRPr lang="fr" sz="1950" baseline="2136" dirty="0">
              <a:latin typeface="Arial"/>
              <a:cs typeface="Arial"/>
            </a:endParaRPr>
          </a:p>
        </p:txBody>
      </p:sp>
      <p:sp>
        <p:nvSpPr>
          <p:cNvPr id="8" name="Rounded Rectangle 7">
            <a:extLst>
              <a:ext uri="{FF2B5EF4-FFF2-40B4-BE49-F238E27FC236}">
                <a16:creationId xmlns:a16="http://schemas.microsoft.com/office/drawing/2014/main" id="{86418617-40D4-2CA6-6EED-DBE6D83891C5}"/>
              </a:ext>
            </a:extLst>
          </p:cNvPr>
          <p:cNvSpPr/>
          <p:nvPr/>
        </p:nvSpPr>
        <p:spPr>
          <a:xfrm>
            <a:off x="297195" y="7635131"/>
            <a:ext cx="6959584" cy="1734057"/>
          </a:xfrm>
          <a:prstGeom prst="roundRect">
            <a:avLst/>
          </a:prstGeom>
          <a:noFill/>
          <a:ln w="28575">
            <a:solidFill>
              <a:srgbClr val="1AAAA6"/>
            </a:solid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fr"/>
          </a:p>
        </p:txBody>
      </p:sp>
      <p:sp>
        <p:nvSpPr>
          <p:cNvPr id="10" name="Slide Number Placeholder 9">
            <a:extLst>
              <a:ext uri="{FF2B5EF4-FFF2-40B4-BE49-F238E27FC236}">
                <a16:creationId xmlns:a16="http://schemas.microsoft.com/office/drawing/2014/main" id="{BD3C55ED-85CD-984B-B3E8-0EE44C0CB220}"/>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71</a:t>
            </a:fld>
            <a:endParaRPr lang="fr" spc="10"/>
          </a:p>
        </p:txBody>
      </p:sp>
      <p:pic>
        <p:nvPicPr>
          <p:cNvPr id="9" name="Picture 2" descr="European Youth Roots">
            <a:extLst>
              <a:ext uri="{FF2B5EF4-FFF2-40B4-BE49-F238E27FC236}">
                <a16:creationId xmlns:a16="http://schemas.microsoft.com/office/drawing/2014/main" id="{EC16EE16-C452-1143-9A1A-0DCCD37AE8CA}"/>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4"/>
            <a:ext cx="7772400" cy="571500"/>
          </a:xfrm>
          <a:custGeom>
            <a:avLst/>
            <a:gdLst/>
            <a:ahLst/>
            <a:cxnLst/>
            <a:rect l="l" t="t" r="r" b="b"/>
            <a:pathLst>
              <a:path w="7772400" h="571500">
                <a:moveTo>
                  <a:pt x="7772399" y="571499"/>
                </a:moveTo>
                <a:lnTo>
                  <a:pt x="0" y="571499"/>
                </a:lnTo>
                <a:lnTo>
                  <a:pt x="0" y="0"/>
                </a:lnTo>
                <a:lnTo>
                  <a:pt x="7772399" y="0"/>
                </a:lnTo>
                <a:lnTo>
                  <a:pt x="7772399" y="571499"/>
                </a:lnTo>
                <a:close/>
              </a:path>
            </a:pathLst>
          </a:custGeom>
          <a:solidFill>
            <a:srgbClr val="17A29A"/>
          </a:solidFill>
        </p:spPr>
        <p:txBody>
          <a:bodyPr wrap="square" lIns="0" tIns="0" rIns="0" bIns="0" rtlCol="0"/>
          <a:lstStyle/>
          <a:p>
            <a:endParaRPr/>
          </a:p>
        </p:txBody>
      </p:sp>
      <p:sp>
        <p:nvSpPr>
          <p:cNvPr id="3" name="object 3"/>
          <p:cNvSpPr/>
          <p:nvPr/>
        </p:nvSpPr>
        <p:spPr>
          <a:xfrm>
            <a:off x="0" y="9439309"/>
            <a:ext cx="7772400" cy="619125"/>
          </a:xfrm>
          <a:custGeom>
            <a:avLst/>
            <a:gdLst/>
            <a:ahLst/>
            <a:cxnLst/>
            <a:rect l="l" t="t" r="r" b="b"/>
            <a:pathLst>
              <a:path w="7772400" h="619125">
                <a:moveTo>
                  <a:pt x="7772399" y="619124"/>
                </a:moveTo>
                <a:lnTo>
                  <a:pt x="0" y="619124"/>
                </a:lnTo>
                <a:lnTo>
                  <a:pt x="0" y="0"/>
                </a:lnTo>
                <a:lnTo>
                  <a:pt x="7772399" y="0"/>
                </a:lnTo>
                <a:lnTo>
                  <a:pt x="7772399" y="619124"/>
                </a:lnTo>
                <a:close/>
              </a:path>
            </a:pathLst>
          </a:custGeom>
          <a:solidFill>
            <a:srgbClr val="17A29A"/>
          </a:solidFill>
        </p:spPr>
        <p:txBody>
          <a:bodyPr wrap="square" lIns="0" tIns="0" rIns="0" bIns="0" rtlCol="0"/>
          <a:lstStyle/>
          <a:p>
            <a:endParaRPr/>
          </a:p>
        </p:txBody>
      </p:sp>
      <p:sp>
        <p:nvSpPr>
          <p:cNvPr id="5" name="object 5"/>
          <p:cNvSpPr/>
          <p:nvPr/>
        </p:nvSpPr>
        <p:spPr>
          <a:xfrm>
            <a:off x="2276463" y="757624"/>
            <a:ext cx="4914900" cy="1954804"/>
          </a:xfrm>
          <a:custGeom>
            <a:avLst/>
            <a:gdLst/>
            <a:ahLst/>
            <a:cxnLst/>
            <a:rect l="l" t="t" r="r" b="b"/>
            <a:pathLst>
              <a:path w="4914900" h="1790700">
                <a:moveTo>
                  <a:pt x="4914900" y="0"/>
                </a:moveTo>
                <a:lnTo>
                  <a:pt x="3581400" y="0"/>
                </a:lnTo>
                <a:lnTo>
                  <a:pt x="1790700" y="0"/>
                </a:lnTo>
                <a:lnTo>
                  <a:pt x="0" y="0"/>
                </a:lnTo>
                <a:lnTo>
                  <a:pt x="0" y="1790700"/>
                </a:lnTo>
                <a:lnTo>
                  <a:pt x="1790700" y="1790700"/>
                </a:lnTo>
                <a:lnTo>
                  <a:pt x="3581400" y="1790700"/>
                </a:lnTo>
                <a:lnTo>
                  <a:pt x="4914900" y="1790700"/>
                </a:lnTo>
                <a:lnTo>
                  <a:pt x="4914900" y="0"/>
                </a:lnTo>
                <a:close/>
              </a:path>
            </a:pathLst>
          </a:custGeom>
          <a:noFill/>
        </p:spPr>
        <p:txBody>
          <a:bodyPr wrap="square" lIns="0" tIns="0" rIns="0" bIns="0" rtlCol="0"/>
          <a:lstStyle/>
          <a:p>
            <a:endParaRPr/>
          </a:p>
        </p:txBody>
      </p:sp>
      <p:sp>
        <p:nvSpPr>
          <p:cNvPr id="8" name="object 8"/>
          <p:cNvSpPr txBox="1"/>
          <p:nvPr/>
        </p:nvSpPr>
        <p:spPr>
          <a:xfrm>
            <a:off x="2803356" y="816859"/>
            <a:ext cx="4714819" cy="1844031"/>
          </a:xfrm>
          <a:prstGeom prst="rect">
            <a:avLst/>
          </a:prstGeom>
        </p:spPr>
        <p:txBody>
          <a:bodyPr vert="horz" wrap="square" lIns="0" tIns="12700" rIns="0" bIns="0" rtlCol="0">
            <a:spAutoFit/>
          </a:bodyPr>
          <a:lstStyle/>
          <a:p>
            <a:pPr marL="180349" rtl="0">
              <a:spcBef>
                <a:spcPts val="100"/>
              </a:spcBef>
            </a:pPr>
            <a:r>
              <a:rPr lang="fr" sz="1300" b="1" i="0" u="none" baseline="0">
                <a:solidFill>
                  <a:srgbClr val="1D1D20"/>
                </a:solidFill>
                <a:latin typeface="Arial"/>
                <a:cs typeface="Arial"/>
              </a:rPr>
              <a:t>Matériels et</a:t>
            </a:r>
            <a:r>
              <a:rPr lang="fr" sz="1300" b="1" i="0" u="none" spc="-10" baseline="0">
                <a:solidFill>
                  <a:srgbClr val="1D1D20"/>
                </a:solidFill>
                <a:latin typeface="Arial"/>
                <a:cs typeface="Arial"/>
              </a:rPr>
              <a:t> préparation</a:t>
            </a:r>
            <a:endParaRPr lang="fr" sz="1300" b="1" dirty="0">
              <a:latin typeface="Arial"/>
              <a:cs typeface="Arial"/>
            </a:endParaRPr>
          </a:p>
          <a:p>
            <a:pPr marL="408959" marR="112400" indent="-285764" rtl="0">
              <a:lnSpc>
                <a:spcPct val="88900"/>
              </a:lnSpc>
              <a:spcBef>
                <a:spcPts val="570"/>
              </a:spcBef>
              <a:buClr>
                <a:schemeClr val="tx1"/>
              </a:buClr>
              <a:buFont typeface="Arial" panose="020B0604020202020204" pitchFamily="34" charset="0"/>
              <a:buChar char="•"/>
            </a:pPr>
            <a:r>
              <a:rPr lang="fr" sz="1300" b="0" i="0" u="none" spc="-25" baseline="0">
                <a:solidFill>
                  <a:schemeClr val="tx1"/>
                </a:solidFill>
                <a:latin typeface="Arial"/>
                <a:cs typeface="Arial"/>
                <a:hlinkClick r:id="rId2">
                  <a:extLst>
                    <a:ext uri="{A12FA001-AC4F-418D-AE19-62706E023703}">
                      <ahyp:hlinkClr xmlns:ahyp="http://schemas.microsoft.com/office/drawing/2018/hyperlinkcolor" val="tx"/>
                    </a:ext>
                  </a:extLst>
                </a:hlinkClick>
              </a:rPr>
              <a:t>Un</a:t>
            </a:r>
            <a:r>
              <a:rPr lang="fr" sz="1300" b="0" i="0" u="none" spc="-10" baseline="0">
                <a:solidFill>
                  <a:schemeClr val="tx1"/>
                </a:solidFill>
                <a:latin typeface="Arial"/>
                <a:cs typeface="Arial"/>
                <a:hlinkClick r:id="rId2">
                  <a:extLst>
                    <a:ext uri="{A12FA001-AC4F-418D-AE19-62706E023703}">
                      <ahyp:hlinkClr xmlns:ahyp="http://schemas.microsoft.com/office/drawing/2018/hyperlinkcolor" val="tx"/>
                    </a:ext>
                  </a:extLst>
                </a:hlinkClick>
              </a:rPr>
              <a:t> guide</a:t>
            </a:r>
            <a:r>
              <a:rPr lang="fr" sz="1300" b="0" i="0" u="none" spc="-105" baseline="0">
                <a:solidFill>
                  <a:schemeClr val="tx1"/>
                </a:solidFill>
                <a:latin typeface="Arial"/>
                <a:cs typeface="Arial"/>
                <a:hlinkClick r:id="rId2">
                  <a:extLst>
                    <a:ext uri="{A12FA001-AC4F-418D-AE19-62706E023703}">
                      <ahyp:hlinkClr xmlns:ahyp="http://schemas.microsoft.com/office/drawing/2018/hyperlinkcolor" val="tx"/>
                    </a:ext>
                  </a:extLst>
                </a:hlinkClick>
              </a:rPr>
              <a:t> pour les PME </a:t>
            </a:r>
            <a:r>
              <a:rPr lang="fr" sz="1300" b="0" i="0" u="none" spc="-35" baseline="0">
                <a:solidFill>
                  <a:schemeClr val="tx1"/>
                </a:solidFill>
                <a:latin typeface="Arial"/>
                <a:cs typeface="Arial"/>
                <a:hlinkClick r:id="rId2">
                  <a:extLst>
                    <a:ext uri="{A12FA001-AC4F-418D-AE19-62706E023703}">
                      <ahyp:hlinkClr xmlns:ahyp="http://schemas.microsoft.com/office/drawing/2018/hyperlinkcolor" val="tx"/>
                    </a:ext>
                  </a:extLst>
                </a:hlinkClick>
              </a:rPr>
              <a:t>du tourisme :</a:t>
            </a:r>
            <a:r>
              <a:rPr lang="fr" sz="1300" b="0" i="0" u="none" spc="-114" baseline="0">
                <a:solidFill>
                  <a:schemeClr val="tx1"/>
                </a:solidFill>
                <a:latin typeface="Arial"/>
                <a:cs typeface="Arial"/>
                <a:hlinkClick r:id="rId2">
                  <a:extLst>
                    <a:ext uri="{A12FA001-AC4F-418D-AE19-62706E023703}">
                      <ahyp:hlinkClr xmlns:ahyp="http://schemas.microsoft.com/office/drawing/2018/hyperlinkcolor" val="tx"/>
                    </a:ext>
                  </a:extLst>
                </a:hlinkClick>
              </a:rPr>
              <a:t> </a:t>
            </a:r>
            <a:r>
              <a:rPr lang="fr" sz="1300" b="0" i="0" u="none" spc="-10" baseline="0">
                <a:solidFill>
                  <a:schemeClr val="tx1"/>
                </a:solidFill>
                <a:latin typeface="Arial"/>
                <a:cs typeface="Arial"/>
                <a:hlinkClick r:id="rId2">
                  <a:extLst>
                    <a:ext uri="{A12FA001-AC4F-418D-AE19-62706E023703}">
                      <ahyp:hlinkClr xmlns:ahyp="http://schemas.microsoft.com/office/drawing/2018/hyperlinkcolor" val="tx"/>
                    </a:ext>
                  </a:extLst>
                </a:hlinkClick>
              </a:rPr>
              <a:t>Comment</a:t>
            </a:r>
            <a:r>
              <a:rPr lang="fr" sz="1300" b="0" i="0" u="none" baseline="0">
                <a:solidFill>
                  <a:schemeClr val="tx1"/>
                </a:solidFill>
                <a:latin typeface="Arial"/>
                <a:cs typeface="Arial"/>
                <a:hlinkClick r:id="rId2">
                  <a:extLst>
                    <a:ext uri="{A12FA001-AC4F-418D-AE19-62706E023703}">
                      <ahyp:hlinkClr xmlns:ahyp="http://schemas.microsoft.com/office/drawing/2018/hyperlinkcolor" val="tx"/>
                    </a:ext>
                  </a:extLst>
                </a:hlinkClick>
              </a:rPr>
              <a:t> mettre en œuvre</a:t>
            </a:r>
            <a:r>
              <a:rPr lang="fr" sz="1300" b="0" i="0" u="none" spc="-10" baseline="0">
                <a:solidFill>
                  <a:schemeClr val="tx1"/>
                </a:solidFill>
                <a:latin typeface="Arial"/>
                <a:cs typeface="Arial"/>
                <a:hlinkClick r:id="rId2">
                  <a:extLst>
                    <a:ext uri="{A12FA001-AC4F-418D-AE19-62706E023703}">
                      <ahyp:hlinkClr xmlns:ahyp="http://schemas.microsoft.com/office/drawing/2018/hyperlinkcolor" val="tx"/>
                    </a:ext>
                  </a:extLst>
                </a:hlinkClick>
              </a:rPr>
              <a:t> des approches durables.</a:t>
            </a:r>
            <a:r>
              <a:rPr lang="fr" sz="1300" b="0" i="0" u="none" spc="-10" baseline="0">
                <a:solidFill>
                  <a:schemeClr val="tx1"/>
                </a:solidFill>
                <a:latin typeface="Arial"/>
                <a:cs typeface="Arial"/>
              </a:rPr>
              <a:t> </a:t>
            </a:r>
            <a:endParaRPr lang="fr" sz="1300" spc="-10" dirty="0">
              <a:solidFill>
                <a:schemeClr val="tx1"/>
              </a:solidFill>
              <a:latin typeface="Arial"/>
              <a:cs typeface="Arial"/>
            </a:endParaRPr>
          </a:p>
          <a:p>
            <a:pPr marL="408959" marR="112400" indent="-285764" rtl="0">
              <a:lnSpc>
                <a:spcPct val="88900"/>
              </a:lnSpc>
              <a:spcBef>
                <a:spcPts val="570"/>
              </a:spcBef>
              <a:buClr>
                <a:schemeClr val="tx1"/>
              </a:buClr>
              <a:buFont typeface="Arial" panose="020B0604020202020204" pitchFamily="34" charset="0"/>
              <a:buChar char="•"/>
            </a:pPr>
            <a:r>
              <a:rPr lang="fr" sz="1300" b="0" i="0" u="none" baseline="0">
                <a:solidFill>
                  <a:schemeClr val="tx1"/>
                </a:solidFill>
                <a:latin typeface="Arial"/>
                <a:cs typeface="Arial"/>
                <a:hlinkClick r:id="rId3">
                  <a:extLst>
                    <a:ext uri="{A12FA001-AC4F-418D-AE19-62706E023703}">
                      <ahyp:hlinkClr xmlns:ahyp="http://schemas.microsoft.com/office/drawing/2018/hyperlinkcolor" val="tx"/>
                    </a:ext>
                  </a:extLst>
                </a:hlinkClick>
              </a:rPr>
              <a:t>Manuel du programme des Nations</a:t>
            </a:r>
            <a:r>
              <a:rPr lang="fr" sz="1300" b="0" i="0" u="none" spc="-29" baseline="0">
                <a:solidFill>
                  <a:schemeClr val="tx1"/>
                </a:solidFill>
                <a:latin typeface="Arial"/>
                <a:cs typeface="Arial"/>
                <a:hlinkClick r:id="rId3">
                  <a:extLst>
                    <a:ext uri="{A12FA001-AC4F-418D-AE19-62706E023703}">
                      <ahyp:hlinkClr xmlns:ahyp="http://schemas.microsoft.com/office/drawing/2018/hyperlinkcolor" val="tx"/>
                    </a:ext>
                  </a:extLst>
                </a:hlinkClick>
              </a:rPr>
              <a:t> unies</a:t>
            </a:r>
            <a:r>
              <a:rPr lang="fr" sz="1300" b="0" i="0" u="none" spc="-10" baseline="0">
                <a:solidFill>
                  <a:schemeClr val="tx1"/>
                </a:solidFill>
                <a:latin typeface="Arial"/>
                <a:cs typeface="Arial"/>
                <a:hlinkClick r:id="rId3">
                  <a:extLst>
                    <a:ext uri="{A12FA001-AC4F-418D-AE19-62706E023703}">
                      <ahyp:hlinkClr xmlns:ahyp="http://schemas.microsoft.com/office/drawing/2018/hyperlinkcolor" val="tx"/>
                    </a:ext>
                  </a:extLst>
                </a:hlinkClick>
              </a:rPr>
              <a:t> pour l'environnement </a:t>
            </a:r>
            <a:r>
              <a:rPr lang="fr" sz="1300" b="0" i="0" u="none" spc="-25" baseline="0">
                <a:solidFill>
                  <a:schemeClr val="tx1"/>
                </a:solidFill>
                <a:latin typeface="Arial"/>
                <a:cs typeface="Arial"/>
                <a:hlinkClick r:id="rId3">
                  <a:extLst>
                    <a:ext uri="{A12FA001-AC4F-418D-AE19-62706E023703}">
                      <ahyp:hlinkClr xmlns:ahyp="http://schemas.microsoft.com/office/drawing/2018/hyperlinkcolor" val="tx"/>
                    </a:ext>
                  </a:extLst>
                </a:hlinkClick>
              </a:rPr>
              <a:t>sur la gestion de l'eau </a:t>
            </a:r>
            <a:r>
              <a:rPr lang="fr" sz="1300" b="0" i="0" u="none" spc="-50" baseline="0">
                <a:solidFill>
                  <a:schemeClr val="tx1"/>
                </a:solidFill>
                <a:latin typeface="Arial"/>
                <a:cs typeface="Arial"/>
                <a:hlinkClick r:id="rId3">
                  <a:extLst>
                    <a:ext uri="{A12FA001-AC4F-418D-AE19-62706E023703}">
                      <ahyp:hlinkClr xmlns:ahyp="http://schemas.microsoft.com/office/drawing/2018/hyperlinkcolor" val="tx"/>
                    </a:ext>
                  </a:extLst>
                </a:hlinkClick>
              </a:rPr>
              <a:t>et des</a:t>
            </a:r>
            <a:r>
              <a:rPr lang="fr" sz="1300" b="0" i="0" u="none" spc="-10" baseline="0">
                <a:solidFill>
                  <a:schemeClr val="tx1"/>
                </a:solidFill>
                <a:latin typeface="Arial"/>
                <a:cs typeface="Arial"/>
                <a:hlinkClick r:id="rId3">
                  <a:extLst>
                    <a:ext uri="{A12FA001-AC4F-418D-AE19-62706E023703}">
                      <ahyp:hlinkClr xmlns:ahyp="http://schemas.microsoft.com/office/drawing/2018/hyperlinkcolor" val="tx"/>
                    </a:ext>
                  </a:extLst>
                </a:hlinkClick>
              </a:rPr>
              <a:t> déchets</a:t>
            </a:r>
            <a:endParaRPr lang="fr" sz="1300" dirty="0">
              <a:solidFill>
                <a:schemeClr val="tx1"/>
              </a:solidFill>
              <a:latin typeface="Arial"/>
              <a:cs typeface="Arial"/>
            </a:endParaRPr>
          </a:p>
          <a:p>
            <a:pPr marL="408959" marR="112400" indent="-285764" rtl="0">
              <a:lnSpc>
                <a:spcPct val="88900"/>
              </a:lnSpc>
              <a:spcBef>
                <a:spcPts val="570"/>
              </a:spcBef>
              <a:buClr>
                <a:schemeClr val="tx1"/>
              </a:buClr>
              <a:buFont typeface="Arial" panose="020B0604020202020204" pitchFamily="34" charset="0"/>
              <a:buChar char="•"/>
            </a:pPr>
            <a:r>
              <a:rPr lang="fr" sz="1300" b="0" i="0" u="none" spc="-10" baseline="0">
                <a:solidFill>
                  <a:schemeClr val="tx1"/>
                </a:solidFill>
                <a:latin typeface="Arial"/>
                <a:cs typeface="Arial"/>
                <a:hlinkClick r:id="rId4">
                  <a:extLst>
                    <a:ext uri="{A12FA001-AC4F-418D-AE19-62706E023703}">
                      <ahyp:hlinkClr xmlns:ahyp="http://schemas.microsoft.com/office/drawing/2018/hyperlinkcolor" val="tx"/>
                    </a:ext>
                  </a:extLst>
                </a:hlinkClick>
              </a:rPr>
              <a:t>https://www.edx.org/learn/environmental-science</a:t>
            </a:r>
            <a:endParaRPr lang="fr" sz="1300" spc="-10" dirty="0">
              <a:solidFill>
                <a:schemeClr val="tx1"/>
              </a:solidFill>
              <a:latin typeface="Arial"/>
              <a:cs typeface="Arial"/>
            </a:endParaRPr>
          </a:p>
          <a:p>
            <a:pPr marL="408959" marR="112400" indent="-285764" rtl="0">
              <a:lnSpc>
                <a:spcPct val="88900"/>
              </a:lnSpc>
              <a:spcBef>
                <a:spcPts val="570"/>
              </a:spcBef>
              <a:buClr>
                <a:schemeClr val="tx1"/>
              </a:buClr>
              <a:buFont typeface="Arial" panose="020B0604020202020204" pitchFamily="34" charset="0"/>
              <a:buChar char="•"/>
            </a:pPr>
            <a:r>
              <a:rPr lang="fr" sz="1300" b="0" i="0" u="none" spc="-20" baseline="0">
                <a:solidFill>
                  <a:schemeClr val="tx1"/>
                </a:solidFill>
                <a:latin typeface="Arial"/>
                <a:cs typeface="Arial"/>
                <a:hlinkClick r:id="rId5">
                  <a:extLst>
                    <a:ext uri="{A12FA001-AC4F-418D-AE19-62706E023703}">
                      <ahyp:hlinkClr xmlns:ahyp="http://schemas.microsoft.com/office/drawing/2018/hyperlinkcolor" val="tx"/>
                    </a:ext>
                  </a:extLst>
                </a:hlinkClick>
              </a:rPr>
              <a:t>https://www.edx.org/course/solid-</a:t>
            </a:r>
            <a:r>
              <a:rPr lang="fr" sz="1300" b="0" i="0" u="none" baseline="0">
                <a:solidFill>
                  <a:schemeClr val="tx1"/>
                </a:solidFill>
                <a:latin typeface="Arial"/>
                <a:cs typeface="Arial"/>
                <a:hlinkClick r:id="rId5">
                  <a:extLst>
                    <a:ext uri="{A12FA001-AC4F-418D-AE19-62706E023703}">
                      <ahyp:hlinkClr xmlns:ahyp="http://schemas.microsoft.com/office/drawing/2018/hyperlinkcolor" val="tx"/>
                    </a:ext>
                  </a:extLst>
                </a:hlinkClick>
              </a:rPr>
              <a:t>waste-</a:t>
            </a:r>
            <a:r>
              <a:rPr lang="fr" sz="1300" b="0" i="0" u="none" spc="-10" baseline="0">
                <a:solidFill>
                  <a:schemeClr val="tx1"/>
                </a:solidFill>
                <a:latin typeface="Arial"/>
                <a:cs typeface="Arial"/>
                <a:hlinkClick r:id="rId5">
                  <a:extLst>
                    <a:ext uri="{A12FA001-AC4F-418D-AE19-62706E023703}">
                      <ahyp:hlinkClr xmlns:ahyp="http://schemas.microsoft.com/office/drawing/2018/hyperlinkcolor" val="tx"/>
                    </a:ext>
                  </a:extLst>
                </a:hlinkClick>
              </a:rPr>
              <a:t>management</a:t>
            </a:r>
            <a:endParaRPr lang="fr" sz="1300" spc="-10" dirty="0">
              <a:solidFill>
                <a:schemeClr val="tx1"/>
              </a:solidFill>
              <a:latin typeface="Arial"/>
              <a:cs typeface="Arial"/>
            </a:endParaRPr>
          </a:p>
          <a:p>
            <a:pPr marL="408959" marR="112400" indent="-285764" rtl="0">
              <a:lnSpc>
                <a:spcPct val="88900"/>
              </a:lnSpc>
              <a:spcBef>
                <a:spcPts val="570"/>
              </a:spcBef>
              <a:buClr>
                <a:schemeClr val="tx1"/>
              </a:buClr>
              <a:buFont typeface="Arial" panose="020B0604020202020204" pitchFamily="34" charset="0"/>
              <a:buChar char="•"/>
            </a:pPr>
            <a:r>
              <a:rPr lang="fr" sz="1300" b="0" i="0" u="none" spc="-20" baseline="0">
                <a:solidFill>
                  <a:schemeClr val="tx1"/>
                </a:solidFill>
                <a:latin typeface="Arial"/>
                <a:cs typeface="Arial"/>
                <a:hlinkClick r:id="rId6">
                  <a:extLst>
                    <a:ext uri="{A12FA001-AC4F-418D-AE19-62706E023703}">
                      <ahyp:hlinkClr xmlns:ahyp="http://schemas.microsoft.com/office/drawing/2018/hyperlinkcolor" val="tx"/>
                    </a:ext>
                  </a:extLst>
                </a:hlinkClick>
              </a:rPr>
              <a:t>ClickUp</a:t>
            </a:r>
            <a:r>
              <a:rPr lang="fr" sz="1300" b="0" i="0" u="none" spc="-85" baseline="0">
                <a:solidFill>
                  <a:schemeClr val="tx1"/>
                </a:solidFill>
                <a:latin typeface="Arial"/>
                <a:cs typeface="Arial"/>
              </a:rPr>
              <a:t> </a:t>
            </a:r>
            <a:r>
              <a:rPr lang="fr" sz="1300" b="0" i="0" u="none" baseline="0">
                <a:solidFill>
                  <a:schemeClr val="tx1"/>
                </a:solidFill>
                <a:latin typeface="Arial"/>
                <a:cs typeface="Arial"/>
              </a:rPr>
              <a:t>ou</a:t>
            </a:r>
            <a:r>
              <a:rPr lang="fr" sz="1300" b="0" i="0" u="none" spc="-125" baseline="0">
                <a:solidFill>
                  <a:schemeClr val="tx1"/>
                </a:solidFill>
                <a:latin typeface="Arial"/>
                <a:cs typeface="Arial"/>
              </a:rPr>
              <a:t> </a:t>
            </a:r>
            <a:r>
              <a:rPr lang="fr" sz="1300" b="0" i="0" u="none" spc="-10" baseline="0">
                <a:solidFill>
                  <a:schemeClr val="tx1"/>
                </a:solidFill>
                <a:latin typeface="Arial"/>
                <a:cs typeface="Arial"/>
                <a:hlinkClick r:id="rId7">
                  <a:extLst>
                    <a:ext uri="{A12FA001-AC4F-418D-AE19-62706E023703}">
                      <ahyp:hlinkClr xmlns:ahyp="http://schemas.microsoft.com/office/drawing/2018/hyperlinkcolor" val="tx"/>
                    </a:ext>
                  </a:extLst>
                </a:hlinkClick>
              </a:rPr>
              <a:t>Trello</a:t>
            </a:r>
            <a:endParaRPr lang="fr" sz="1300" dirty="0">
              <a:solidFill>
                <a:schemeClr val="tx1"/>
              </a:solidFill>
              <a:latin typeface="Arial"/>
              <a:cs typeface="Arial"/>
            </a:endParaRPr>
          </a:p>
        </p:txBody>
      </p:sp>
      <p:sp>
        <p:nvSpPr>
          <p:cNvPr id="19" name="object 19"/>
          <p:cNvSpPr txBox="1"/>
          <p:nvPr/>
        </p:nvSpPr>
        <p:spPr>
          <a:xfrm>
            <a:off x="314325" y="2706849"/>
            <a:ext cx="7143752" cy="6117700"/>
          </a:xfrm>
          <a:prstGeom prst="rect">
            <a:avLst/>
          </a:prstGeom>
        </p:spPr>
        <p:txBody>
          <a:bodyPr vert="horz" wrap="square" lIns="0" tIns="8255" rIns="0" bIns="0" rtlCol="0">
            <a:spAutoFit/>
          </a:bodyPr>
          <a:lstStyle/>
          <a:p>
            <a:pPr marL="9525" marR="5962935" indent="-38100" rtl="0">
              <a:spcBef>
                <a:spcPts val="110"/>
              </a:spcBef>
            </a:pPr>
            <a:r>
              <a:rPr lang="fr" sz="1400" b="1" i="0" u="none" spc="40" baseline="0" dirty="0">
                <a:solidFill>
                  <a:schemeClr val="accent6">
                    <a:lumMod val="75000"/>
                  </a:schemeClr>
                </a:solidFill>
                <a:latin typeface="Arial"/>
                <a:cs typeface="Arial"/>
              </a:rPr>
              <a:t>Instructions</a:t>
            </a:r>
          </a:p>
          <a:p>
            <a:pPr marL="7938" algn="just" rtl="0">
              <a:spcBef>
                <a:spcPts val="1076"/>
              </a:spcBef>
            </a:pPr>
            <a:r>
              <a:rPr lang="fr" sz="1300" b="1" i="0" u="none" baseline="0" dirty="0">
                <a:solidFill>
                  <a:schemeClr val="tx1">
                    <a:lumMod val="50000"/>
                    <a:lumOff val="50000"/>
                  </a:schemeClr>
                </a:solidFill>
                <a:uFill>
                  <a:solidFill>
                    <a:srgbClr val="1D1D20"/>
                  </a:solidFill>
                </a:uFill>
                <a:latin typeface="Arial"/>
                <a:cs typeface="Arial"/>
              </a:rPr>
              <a:t>Avant le cours</a:t>
            </a:r>
            <a:endParaRPr lang="fr" sz="1300" b="1" dirty="0">
              <a:solidFill>
                <a:schemeClr val="tx1">
                  <a:lumMod val="50000"/>
                  <a:lumOff val="50000"/>
                </a:schemeClr>
              </a:solidFill>
              <a:latin typeface="Arial"/>
              <a:cs typeface="Arial"/>
            </a:endParaRPr>
          </a:p>
          <a:p>
            <a:pPr marL="44450" marR="694087" indent="-33338" rtl="0">
              <a:spcBef>
                <a:spcPts val="150"/>
              </a:spcBef>
              <a:spcAft>
                <a:spcPts val="150"/>
              </a:spcAft>
            </a:pPr>
            <a:r>
              <a:rPr lang="fr" sz="1300" b="0" i="0" u="none" spc="-29" baseline="0" dirty="0">
                <a:solidFill>
                  <a:srgbClr val="1D1D20"/>
                </a:solidFill>
                <a:latin typeface="Arial"/>
                <a:cs typeface="Arial"/>
              </a:rPr>
              <a:t>Demandez</a:t>
            </a:r>
            <a:r>
              <a:rPr lang="fr" sz="1300" b="0" i="0" u="none" baseline="0" dirty="0">
                <a:solidFill>
                  <a:srgbClr val="1D1D20"/>
                </a:solidFill>
                <a:latin typeface="Arial"/>
                <a:cs typeface="Arial"/>
              </a:rPr>
              <a:t> aux participants de se préparer</a:t>
            </a:r>
            <a:r>
              <a:rPr lang="fr" sz="1300" b="0" i="0" u="none" spc="-10" baseline="0" dirty="0">
                <a:solidFill>
                  <a:srgbClr val="1D1D20"/>
                </a:solidFill>
                <a:latin typeface="Arial"/>
                <a:cs typeface="Arial"/>
              </a:rPr>
              <a:t> à l'avance</a:t>
            </a:r>
            <a:r>
              <a:rPr lang="fr" sz="1300" b="0" i="0" u="none" spc="-40" baseline="0" dirty="0">
                <a:solidFill>
                  <a:srgbClr val="1D1D20"/>
                </a:solidFill>
                <a:latin typeface="Arial"/>
                <a:cs typeface="Arial"/>
              </a:rPr>
              <a:t> en</a:t>
            </a:r>
            <a:r>
              <a:rPr lang="fr" sz="1300" b="0" i="0" u="none" spc="-10" baseline="0" dirty="0">
                <a:solidFill>
                  <a:srgbClr val="1D1D20"/>
                </a:solidFill>
                <a:latin typeface="Arial"/>
                <a:cs typeface="Arial"/>
              </a:rPr>
              <a:t> lisant</a:t>
            </a:r>
            <a:r>
              <a:rPr lang="fr" sz="1300" b="0" i="0" u="none" baseline="0" dirty="0">
                <a:solidFill>
                  <a:srgbClr val="1D1D20"/>
                </a:solidFill>
                <a:latin typeface="Arial"/>
                <a:cs typeface="Arial"/>
              </a:rPr>
              <a:t> le</a:t>
            </a:r>
            <a:r>
              <a:rPr lang="fr" sz="1300" b="0" i="0" u="none" spc="-25" baseline="0" dirty="0">
                <a:solidFill>
                  <a:srgbClr val="1D1D20"/>
                </a:solidFill>
                <a:latin typeface="Arial"/>
                <a:cs typeface="Arial"/>
              </a:rPr>
              <a:t> manuel</a:t>
            </a:r>
            <a:r>
              <a:rPr lang="fr" sz="1300" b="0" i="0" u="none" spc="-10" baseline="0" dirty="0">
                <a:solidFill>
                  <a:srgbClr val="1D1D20"/>
                </a:solidFill>
                <a:latin typeface="Arial"/>
                <a:cs typeface="Arial"/>
              </a:rPr>
              <a:t> des Nations unies</a:t>
            </a:r>
            <a:r>
              <a:rPr lang="fr" sz="1300" b="0" i="0" u="none" baseline="0" dirty="0">
                <a:solidFill>
                  <a:srgbClr val="1D1D20"/>
                </a:solidFill>
                <a:latin typeface="Arial"/>
                <a:cs typeface="Arial"/>
              </a:rPr>
              <a:t> pour</a:t>
            </a:r>
            <a:r>
              <a:rPr lang="fr" sz="1300" b="0" i="0" u="none" spc="-10" baseline="0" dirty="0">
                <a:solidFill>
                  <a:srgbClr val="1D1D20"/>
                </a:solidFill>
                <a:latin typeface="Arial"/>
                <a:cs typeface="Arial"/>
              </a:rPr>
              <a:t> la gestion</a:t>
            </a:r>
            <a:r>
              <a:rPr lang="fr" sz="1300" b="0" i="0" u="none" spc="-25" baseline="0" dirty="0">
                <a:solidFill>
                  <a:srgbClr val="1D1D20"/>
                </a:solidFill>
                <a:latin typeface="Arial"/>
                <a:cs typeface="Arial"/>
              </a:rPr>
              <a:t> de l'eau</a:t>
            </a:r>
            <a:r>
              <a:rPr lang="fr" sz="1300" b="0" i="0" u="none" spc="-10" baseline="0" dirty="0">
                <a:solidFill>
                  <a:srgbClr val="1D1D20"/>
                </a:solidFill>
                <a:latin typeface="Arial"/>
                <a:cs typeface="Arial"/>
              </a:rPr>
              <a:t> et</a:t>
            </a:r>
            <a:r>
              <a:rPr lang="fr" sz="1300" b="0" i="0" u="none" spc="-25" baseline="0" dirty="0">
                <a:solidFill>
                  <a:srgbClr val="1D1D20"/>
                </a:solidFill>
                <a:latin typeface="Arial"/>
                <a:cs typeface="Arial"/>
              </a:rPr>
              <a:t> des </a:t>
            </a:r>
            <a:r>
              <a:rPr lang="fr" sz="1300" b="0" i="0" u="none" spc="-56" baseline="0" dirty="0">
                <a:solidFill>
                  <a:srgbClr val="1D1D20"/>
                </a:solidFill>
                <a:latin typeface="Arial"/>
                <a:cs typeface="Arial"/>
              </a:rPr>
              <a:t>déchets, pages</a:t>
            </a:r>
            <a:r>
              <a:rPr lang="fr" sz="1300" b="0" i="0" u="none" spc="-29" baseline="0" dirty="0">
                <a:solidFill>
                  <a:srgbClr val="1D1D20"/>
                </a:solidFill>
                <a:latin typeface="Arial"/>
                <a:cs typeface="Arial"/>
              </a:rPr>
              <a:t> 3 à</a:t>
            </a:r>
            <a:r>
              <a:rPr lang="fr" sz="1300" b="0" i="0" u="none" spc="-25" baseline="0" dirty="0">
                <a:solidFill>
                  <a:srgbClr val="1D1D20"/>
                </a:solidFill>
                <a:latin typeface="Arial"/>
                <a:cs typeface="Arial"/>
              </a:rPr>
              <a:t>18.</a:t>
            </a:r>
            <a:endParaRPr lang="fr" sz="1300" dirty="0">
              <a:latin typeface="Arial"/>
              <a:cs typeface="Arial"/>
            </a:endParaRPr>
          </a:p>
          <a:p>
            <a:pPr marL="7938" indent="4763" algn="just" rtl="0">
              <a:spcBef>
                <a:spcPts val="1076"/>
              </a:spcBef>
            </a:pPr>
            <a:br>
              <a:rPr lang="fr" sz="1300" dirty="0">
                <a:latin typeface="Arial" panose="020B0604020202020204" pitchFamily="34" charset="0"/>
                <a:cs typeface="Arial" panose="020B0604020202020204" pitchFamily="34" charset="0"/>
              </a:rPr>
            </a:br>
            <a:r>
              <a:rPr lang="fr" sz="1300" b="1" i="0" u="none" baseline="0" dirty="0">
                <a:solidFill>
                  <a:schemeClr val="tx1">
                    <a:lumMod val="50000"/>
                    <a:lumOff val="50000"/>
                  </a:schemeClr>
                </a:solidFill>
                <a:uFill>
                  <a:solidFill>
                    <a:srgbClr val="1D1D20"/>
                  </a:solidFill>
                </a:uFill>
                <a:latin typeface="Arial"/>
                <a:cs typeface="Arial"/>
              </a:rPr>
              <a:t>Pendant le cours</a:t>
            </a:r>
          </a:p>
          <a:p>
            <a:pPr marL="180975" indent="-169863" rtl="0">
              <a:spcBef>
                <a:spcPts val="150"/>
              </a:spcBef>
              <a:spcAft>
                <a:spcPts val="150"/>
              </a:spcAft>
              <a:buFont typeface="Arial" panose="020B0604020202020204" pitchFamily="34" charset="0"/>
              <a:buChar char="•"/>
            </a:pPr>
            <a:r>
              <a:rPr lang="fr" sz="1300" b="0" i="0" u="none" spc="-29" baseline="0" dirty="0">
                <a:solidFill>
                  <a:srgbClr val="1D1D20"/>
                </a:solidFill>
                <a:latin typeface="Arial"/>
                <a:cs typeface="Arial"/>
              </a:rPr>
              <a:t>Répartissez</a:t>
            </a:r>
            <a:r>
              <a:rPr lang="fr" sz="1300" b="0" i="0" u="none" baseline="0" dirty="0">
                <a:solidFill>
                  <a:srgbClr val="1D1D20"/>
                </a:solidFill>
                <a:latin typeface="Arial"/>
                <a:cs typeface="Arial"/>
              </a:rPr>
              <a:t> les participants en</a:t>
            </a:r>
            <a:r>
              <a:rPr lang="fr" sz="1300" b="0" i="0" u="none" spc="-20" baseline="0" dirty="0">
                <a:solidFill>
                  <a:srgbClr val="1D1D20"/>
                </a:solidFill>
                <a:latin typeface="Arial"/>
                <a:cs typeface="Arial"/>
              </a:rPr>
              <a:t> groupes</a:t>
            </a:r>
            <a:r>
              <a:rPr lang="fr" sz="1300" b="0" i="0" u="none" spc="-25" baseline="0" dirty="0">
                <a:solidFill>
                  <a:srgbClr val="1D1D20"/>
                </a:solidFill>
                <a:latin typeface="Arial"/>
                <a:cs typeface="Arial"/>
              </a:rPr>
              <a:t> et</a:t>
            </a:r>
            <a:r>
              <a:rPr lang="fr" sz="1300" b="0" i="0" u="none" baseline="0" dirty="0">
                <a:solidFill>
                  <a:srgbClr val="1D1D20"/>
                </a:solidFill>
                <a:latin typeface="Arial"/>
                <a:cs typeface="Arial"/>
              </a:rPr>
              <a:t> expliquez l'</a:t>
            </a:r>
            <a:r>
              <a:rPr lang="fr" sz="1300" b="0" i="0" u="none" spc="-10" baseline="0" dirty="0">
                <a:solidFill>
                  <a:srgbClr val="1D1D20"/>
                </a:solidFill>
                <a:latin typeface="Arial"/>
                <a:cs typeface="Arial"/>
              </a:rPr>
              <a:t>activité</a:t>
            </a:r>
            <a:endParaRPr lang="fr" sz="1300" dirty="0">
              <a:latin typeface="Arial"/>
              <a:cs typeface="Arial"/>
            </a:endParaRPr>
          </a:p>
          <a:p>
            <a:pPr marL="180975" indent="-169863" rtl="0">
              <a:spcBef>
                <a:spcPts val="150"/>
              </a:spcBef>
              <a:spcAft>
                <a:spcPts val="150"/>
              </a:spcAft>
              <a:buFont typeface="Arial" panose="020B0604020202020204" pitchFamily="34" charset="0"/>
              <a:buChar char="•"/>
            </a:pPr>
            <a:r>
              <a:rPr lang="fr" sz="1300" b="0" i="0" u="none" spc="-60" baseline="0" dirty="0">
                <a:solidFill>
                  <a:srgbClr val="1D1D20"/>
                </a:solidFill>
                <a:latin typeface="Arial"/>
                <a:cs typeface="Arial"/>
              </a:rPr>
              <a:t>Connectez</a:t>
            </a:r>
            <a:r>
              <a:rPr lang="fr" sz="1300" b="0" i="0" u="none" spc="56" baseline="0" dirty="0">
                <a:solidFill>
                  <a:srgbClr val="1D1D20"/>
                </a:solidFill>
                <a:latin typeface="Arial"/>
                <a:cs typeface="Arial"/>
              </a:rPr>
              <a:t>-vous</a:t>
            </a:r>
            <a:r>
              <a:rPr lang="fr" sz="1300" b="0" i="0" u="none" baseline="0" dirty="0">
                <a:solidFill>
                  <a:srgbClr val="1D1D20"/>
                </a:solidFill>
                <a:latin typeface="Arial"/>
                <a:cs typeface="Arial"/>
              </a:rPr>
              <a:t> à Trello ou </a:t>
            </a:r>
            <a:r>
              <a:rPr lang="fr" sz="1300" b="0" i="0" u="none" spc="-20" baseline="0" dirty="0">
                <a:solidFill>
                  <a:srgbClr val="1D1D20"/>
                </a:solidFill>
                <a:latin typeface="Arial"/>
                <a:cs typeface="Arial"/>
              </a:rPr>
              <a:t>ClickUp</a:t>
            </a:r>
            <a:r>
              <a:rPr lang="fr" sz="1300" b="0" i="0" u="none" baseline="0" dirty="0">
                <a:solidFill>
                  <a:srgbClr val="1D1D20"/>
                </a:solidFill>
                <a:latin typeface="Arial"/>
                <a:cs typeface="Arial"/>
              </a:rPr>
              <a:t> pour suivre</a:t>
            </a:r>
            <a:r>
              <a:rPr lang="fr" sz="1300" b="0" i="0" u="none" spc="-45" baseline="0" dirty="0">
                <a:solidFill>
                  <a:srgbClr val="1D1D20"/>
                </a:solidFill>
                <a:latin typeface="Arial"/>
                <a:cs typeface="Arial"/>
              </a:rPr>
              <a:t> les progrès</a:t>
            </a:r>
            <a:r>
              <a:rPr lang="fr" sz="1300" b="0" i="0" u="none" spc="-50" baseline="0" dirty="0">
                <a:solidFill>
                  <a:srgbClr val="1D1D20"/>
                </a:solidFill>
                <a:latin typeface="Arial"/>
                <a:cs typeface="Arial"/>
              </a:rPr>
              <a:t> et </a:t>
            </a:r>
            <a:r>
              <a:rPr lang="fr" sz="1300" b="0" i="0" u="none" spc="-20" baseline="0" dirty="0">
                <a:solidFill>
                  <a:srgbClr val="1D1D20"/>
                </a:solidFill>
                <a:latin typeface="Arial"/>
                <a:cs typeface="Arial"/>
              </a:rPr>
              <a:t>le travail d'équipe</a:t>
            </a:r>
            <a:r>
              <a:rPr lang="fr" sz="1300" b="0" i="0" u="none" spc="-25" baseline="0" dirty="0">
                <a:solidFill>
                  <a:srgbClr val="1D1D20"/>
                </a:solidFill>
                <a:latin typeface="Arial"/>
                <a:cs typeface="Arial"/>
              </a:rPr>
              <a:t> de chaque</a:t>
            </a:r>
            <a:r>
              <a:rPr lang="fr" sz="1300" b="0" i="0" u="none" spc="-10" baseline="0" dirty="0">
                <a:solidFill>
                  <a:srgbClr val="1D1D20"/>
                </a:solidFill>
                <a:latin typeface="Arial"/>
                <a:cs typeface="Arial"/>
              </a:rPr>
              <a:t> groupe</a:t>
            </a:r>
            <a:endParaRPr lang="fr" sz="1300" dirty="0">
              <a:latin typeface="Arial"/>
              <a:cs typeface="Arial"/>
            </a:endParaRPr>
          </a:p>
          <a:p>
            <a:pPr marL="180975" indent="-169863" rtl="0">
              <a:spcBef>
                <a:spcPts val="150"/>
              </a:spcBef>
              <a:spcAft>
                <a:spcPts val="150"/>
              </a:spcAft>
              <a:buFont typeface="Arial" panose="020B0604020202020204" pitchFamily="34" charset="0"/>
              <a:buChar char="•"/>
            </a:pPr>
            <a:r>
              <a:rPr lang="fr" sz="1300" b="0" i="0" u="none" spc="-29" baseline="0" dirty="0">
                <a:solidFill>
                  <a:srgbClr val="1D1D20"/>
                </a:solidFill>
                <a:latin typeface="Arial"/>
                <a:cs typeface="Arial"/>
              </a:rPr>
              <a:t>Demandez</a:t>
            </a:r>
            <a:r>
              <a:rPr lang="fr" sz="1300" b="0" i="0" u="none" spc="-10" baseline="0" dirty="0">
                <a:solidFill>
                  <a:srgbClr val="1D1D20"/>
                </a:solidFill>
                <a:latin typeface="Arial"/>
                <a:cs typeface="Arial"/>
              </a:rPr>
              <a:t> aux groupes</a:t>
            </a:r>
            <a:r>
              <a:rPr lang="fr" sz="1300" b="0" i="0" u="none" baseline="0" dirty="0">
                <a:solidFill>
                  <a:srgbClr val="1D1D20"/>
                </a:solidFill>
                <a:latin typeface="Arial"/>
                <a:cs typeface="Arial"/>
              </a:rPr>
              <a:t> de</a:t>
            </a:r>
            <a:r>
              <a:rPr lang="fr" sz="1300" b="0" i="0" u="none" spc="-20" baseline="0" dirty="0">
                <a:solidFill>
                  <a:srgbClr val="1D1D20"/>
                </a:solidFill>
                <a:latin typeface="Arial"/>
                <a:cs typeface="Arial"/>
              </a:rPr>
              <a:t> produire</a:t>
            </a:r>
            <a:r>
              <a:rPr lang="fr" sz="1300" b="0" i="0" u="none" spc="-80" baseline="0" dirty="0">
                <a:solidFill>
                  <a:srgbClr val="1D1D20"/>
                </a:solidFill>
                <a:latin typeface="Arial"/>
                <a:cs typeface="Arial"/>
              </a:rPr>
              <a:t> un</a:t>
            </a:r>
            <a:r>
              <a:rPr lang="fr" sz="1300" b="0" i="0" u="none" baseline="0" dirty="0">
                <a:solidFill>
                  <a:srgbClr val="1D1D20"/>
                </a:solidFill>
                <a:latin typeface="Arial"/>
                <a:cs typeface="Arial"/>
              </a:rPr>
              <a:t> court rapport</a:t>
            </a:r>
            <a:r>
              <a:rPr lang="fr" sz="1300" b="0" i="0" u="none" spc="-10" baseline="0" dirty="0">
                <a:solidFill>
                  <a:srgbClr val="1D1D20"/>
                </a:solidFill>
                <a:latin typeface="Arial"/>
                <a:cs typeface="Arial"/>
              </a:rPr>
              <a:t> sur</a:t>
            </a:r>
            <a:r>
              <a:rPr lang="fr" sz="1300" b="0" i="0" u="none" baseline="0" dirty="0">
                <a:solidFill>
                  <a:srgbClr val="1D1D20"/>
                </a:solidFill>
                <a:latin typeface="Arial"/>
                <a:cs typeface="Arial"/>
              </a:rPr>
              <a:t> leurs</a:t>
            </a:r>
            <a:r>
              <a:rPr lang="fr" sz="1300" b="0" i="0" u="none" spc="-25" baseline="0" dirty="0">
                <a:solidFill>
                  <a:srgbClr val="1D1D20"/>
                </a:solidFill>
                <a:latin typeface="Arial"/>
                <a:cs typeface="Arial"/>
              </a:rPr>
              <a:t> expériences, </a:t>
            </a:r>
            <a:r>
              <a:rPr lang="fr" sz="1300" b="0" i="0" u="none" baseline="0" dirty="0">
                <a:solidFill>
                  <a:srgbClr val="1D1D20"/>
                </a:solidFill>
                <a:latin typeface="Arial"/>
                <a:cs typeface="Arial"/>
              </a:rPr>
              <a:t>détaillant l'</a:t>
            </a:r>
            <a:r>
              <a:rPr lang="fr" sz="1300" b="0" i="0" u="none" spc="-29" baseline="0" dirty="0">
                <a:solidFill>
                  <a:srgbClr val="1D1D20"/>
                </a:solidFill>
                <a:latin typeface="Arial"/>
                <a:cs typeface="Arial"/>
              </a:rPr>
              <a:t>évaluation</a:t>
            </a:r>
            <a:r>
              <a:rPr lang="fr" sz="1300" b="0" i="0" u="none" spc="-25" baseline="0" dirty="0">
                <a:solidFill>
                  <a:srgbClr val="1D1D20"/>
                </a:solidFill>
                <a:latin typeface="Arial"/>
                <a:cs typeface="Arial"/>
              </a:rPr>
              <a:t> des</a:t>
            </a:r>
            <a:r>
              <a:rPr lang="fr" sz="1300" b="0" i="0" u="none" baseline="0" dirty="0">
                <a:solidFill>
                  <a:srgbClr val="1D1D20"/>
                </a:solidFill>
                <a:latin typeface="Arial"/>
                <a:cs typeface="Arial"/>
              </a:rPr>
              <a:t> installations de traitement des déchets, les protocoles</a:t>
            </a:r>
            <a:r>
              <a:rPr lang="fr" sz="1300" b="0" i="0" u="none" spc="-10" baseline="0" dirty="0">
                <a:solidFill>
                  <a:srgbClr val="1D1D20"/>
                </a:solidFill>
                <a:latin typeface="Arial"/>
                <a:cs typeface="Arial"/>
              </a:rPr>
              <a:t> établis</a:t>
            </a:r>
            <a:r>
              <a:rPr lang="fr" sz="1300" b="0" i="0" u="none" baseline="0" dirty="0">
                <a:solidFill>
                  <a:srgbClr val="1D1D20"/>
                </a:solidFill>
                <a:latin typeface="Arial"/>
                <a:cs typeface="Arial"/>
              </a:rPr>
              <a:t> pour la réduction des déchets et les politiques d'achats </a:t>
            </a:r>
            <a:r>
              <a:rPr lang="fr" sz="1300" b="0" i="0" u="none" spc="-10" baseline="0" dirty="0">
                <a:solidFill>
                  <a:srgbClr val="1D1D20"/>
                </a:solidFill>
                <a:latin typeface="Arial"/>
                <a:cs typeface="Arial"/>
              </a:rPr>
              <a:t>écologiques.</a:t>
            </a:r>
            <a:endParaRPr lang="fr" sz="1300" dirty="0">
              <a:latin typeface="Arial"/>
              <a:cs typeface="Arial"/>
            </a:endParaRPr>
          </a:p>
          <a:p>
            <a:pPr marL="180975" marR="5081" indent="-169863" rtl="0">
              <a:spcBef>
                <a:spcPts val="150"/>
              </a:spcBef>
              <a:spcAft>
                <a:spcPts val="150"/>
              </a:spcAft>
              <a:buFont typeface="Arial" panose="020B0604020202020204" pitchFamily="34" charset="0"/>
              <a:buChar char="•"/>
            </a:pPr>
            <a:r>
              <a:rPr lang="fr" sz="1300" b="0" i="0" u="none" spc="-45" baseline="0" dirty="0">
                <a:solidFill>
                  <a:srgbClr val="1D1D20"/>
                </a:solidFill>
                <a:latin typeface="Arial"/>
                <a:cs typeface="Arial"/>
              </a:rPr>
              <a:t>Discutez</a:t>
            </a:r>
            <a:r>
              <a:rPr lang="fr" sz="1300" b="0" i="0" u="none" baseline="0" dirty="0">
                <a:solidFill>
                  <a:srgbClr val="1D1D20"/>
                </a:solidFill>
                <a:latin typeface="Arial"/>
                <a:cs typeface="Arial"/>
              </a:rPr>
              <a:t> des résultats de l'activité</a:t>
            </a:r>
            <a:r>
              <a:rPr lang="fr" sz="1300" b="0" i="0" u="none" spc="50" baseline="0" dirty="0">
                <a:solidFill>
                  <a:srgbClr val="1D1D20"/>
                </a:solidFill>
                <a:latin typeface="Arial"/>
                <a:cs typeface="Arial"/>
              </a:rPr>
              <a:t> avec </a:t>
            </a:r>
            <a:r>
              <a:rPr lang="fr" sz="1300" b="0" i="0" u="none" baseline="0" dirty="0">
                <a:solidFill>
                  <a:srgbClr val="1D1D20"/>
                </a:solidFill>
                <a:latin typeface="Arial"/>
                <a:cs typeface="Arial"/>
              </a:rPr>
              <a:t>la</a:t>
            </a:r>
            <a:r>
              <a:rPr lang="fr" sz="1300" b="0" i="0" u="none" spc="-20" baseline="0" dirty="0">
                <a:solidFill>
                  <a:srgbClr val="1D1D20"/>
                </a:solidFill>
                <a:latin typeface="Arial"/>
                <a:cs typeface="Arial"/>
              </a:rPr>
              <a:t> classe</a:t>
            </a:r>
            <a:endParaRPr lang="fr" sz="1300" spc="-20" dirty="0">
              <a:solidFill>
                <a:srgbClr val="1D1D20"/>
              </a:solidFill>
              <a:latin typeface="Arial"/>
              <a:cs typeface="Arial"/>
            </a:endParaRPr>
          </a:p>
          <a:p>
            <a:pPr marL="44450" marR="5081" indent="-33338" rtl="0">
              <a:spcBef>
                <a:spcPts val="150"/>
              </a:spcBef>
              <a:spcAft>
                <a:spcPts val="150"/>
              </a:spcAft>
            </a:pPr>
            <a:endParaRPr lang="fr" sz="1300" dirty="0">
              <a:latin typeface="Arial"/>
              <a:cs typeface="Arial"/>
            </a:endParaRPr>
          </a:p>
          <a:p>
            <a:pPr marL="44450" indent="-33338" rtl="0">
              <a:spcBef>
                <a:spcPts val="150"/>
              </a:spcBef>
              <a:spcAft>
                <a:spcPts val="150"/>
              </a:spcAft>
            </a:pPr>
            <a:r>
              <a:rPr lang="fr" sz="1400" b="1" i="0" u="none" baseline="0" dirty="0">
                <a:solidFill>
                  <a:schemeClr val="accent5">
                    <a:lumMod val="75000"/>
                  </a:schemeClr>
                </a:solidFill>
                <a:latin typeface="Arial"/>
                <a:cs typeface="Arial"/>
              </a:rPr>
              <a:t>Outil de</a:t>
            </a:r>
            <a:r>
              <a:rPr lang="fr" sz="1400" b="1" i="0" u="none" spc="-20" baseline="0" dirty="0">
                <a:solidFill>
                  <a:schemeClr val="accent5">
                    <a:lumMod val="75000"/>
                  </a:schemeClr>
                </a:solidFill>
                <a:latin typeface="Arial"/>
                <a:cs typeface="Arial"/>
              </a:rPr>
              <a:t> validation</a:t>
            </a:r>
            <a:endParaRPr lang="fr" sz="1400" b="1" dirty="0">
              <a:solidFill>
                <a:schemeClr val="accent5">
                  <a:lumMod val="75000"/>
                </a:schemeClr>
              </a:solidFill>
              <a:latin typeface="Arial"/>
              <a:cs typeface="Arial"/>
            </a:endParaRPr>
          </a:p>
          <a:p>
            <a:pPr marL="11113" indent="-11113" rtl="0">
              <a:spcBef>
                <a:spcPts val="150"/>
              </a:spcBef>
              <a:spcAft>
                <a:spcPts val="150"/>
              </a:spcAft>
            </a:pPr>
            <a:r>
              <a:rPr lang="fr" sz="1300" b="0" i="0" u="none" spc="-60" baseline="0" dirty="0">
                <a:solidFill>
                  <a:srgbClr val="1D1D20"/>
                </a:solidFill>
                <a:latin typeface="Arial"/>
                <a:cs typeface="Arial"/>
              </a:rPr>
              <a:t>A</a:t>
            </a:r>
            <a:r>
              <a:rPr lang="fr" sz="1300" b="0" i="0" u="none" baseline="0" dirty="0">
                <a:solidFill>
                  <a:srgbClr val="1D1D20"/>
                </a:solidFill>
                <a:latin typeface="Arial"/>
                <a:cs typeface="Arial"/>
              </a:rPr>
              <a:t> la fin de l'activité, les participants</a:t>
            </a:r>
            <a:r>
              <a:rPr lang="fr" sz="1300" b="0" i="0" u="none" spc="70" baseline="0" dirty="0">
                <a:solidFill>
                  <a:srgbClr val="1D1D20"/>
                </a:solidFill>
                <a:latin typeface="Arial"/>
                <a:cs typeface="Arial"/>
              </a:rPr>
              <a:t> seront</a:t>
            </a:r>
            <a:r>
              <a:rPr lang="fr" sz="1300" b="0" i="0" u="none" spc="-70" baseline="0" dirty="0">
                <a:solidFill>
                  <a:srgbClr val="1D1D20"/>
                </a:solidFill>
                <a:latin typeface="Arial"/>
                <a:cs typeface="Arial"/>
              </a:rPr>
              <a:t> plus</a:t>
            </a:r>
            <a:r>
              <a:rPr lang="fr" sz="1300" b="0" i="0" u="none" baseline="0" dirty="0">
                <a:solidFill>
                  <a:srgbClr val="1D1D20"/>
                </a:solidFill>
                <a:latin typeface="Arial"/>
                <a:cs typeface="Arial"/>
              </a:rPr>
              <a:t> à</a:t>
            </a:r>
            <a:r>
              <a:rPr lang="fr" sz="1300" b="0" i="0" u="none" spc="-29" baseline="0" dirty="0">
                <a:solidFill>
                  <a:srgbClr val="1D1D20"/>
                </a:solidFill>
                <a:latin typeface="Arial"/>
                <a:cs typeface="Arial"/>
              </a:rPr>
              <a:t> même</a:t>
            </a:r>
            <a:r>
              <a:rPr lang="fr" sz="1300" b="0" i="0" u="none" spc="-25" baseline="0" dirty="0">
                <a:solidFill>
                  <a:srgbClr val="1D1D20"/>
                </a:solidFill>
                <a:latin typeface="Arial"/>
                <a:cs typeface="Arial"/>
              </a:rPr>
              <a:t> de :</a:t>
            </a:r>
            <a:endParaRPr lang="fr" sz="1300" dirty="0">
              <a:latin typeface="Arial"/>
              <a:cs typeface="Arial"/>
            </a:endParaRPr>
          </a:p>
          <a:p>
            <a:pPr marL="712788" indent="-304800" rtl="0">
              <a:spcBef>
                <a:spcPts val="150"/>
              </a:spcBef>
              <a:spcAft>
                <a:spcPts val="150"/>
              </a:spcAft>
              <a:buFont typeface="Wingdings" pitchFamily="2" charset="2"/>
              <a:buChar char="v"/>
            </a:pPr>
            <a:r>
              <a:rPr lang="fr" sz="1300" b="0" i="0" u="none" baseline="0" dirty="0">
                <a:solidFill>
                  <a:srgbClr val="1D1D20"/>
                </a:solidFill>
                <a:latin typeface="Arial"/>
                <a:cs typeface="Arial"/>
              </a:rPr>
              <a:t>Développer des idées et des opportunités pour créer de la valeur, y compris de meilleures solutions aux défis existants et nouveaux</a:t>
            </a:r>
            <a:endParaRPr lang="fr" sz="1300" dirty="0">
              <a:latin typeface="Arial"/>
              <a:cs typeface="Arial"/>
            </a:endParaRPr>
          </a:p>
          <a:p>
            <a:pPr marL="712788" indent="-304800" rtl="0">
              <a:spcBef>
                <a:spcPts val="150"/>
              </a:spcBef>
              <a:spcAft>
                <a:spcPts val="150"/>
              </a:spcAft>
              <a:buFont typeface="Wingdings" pitchFamily="2" charset="2"/>
              <a:buChar char="v"/>
            </a:pPr>
            <a:r>
              <a:rPr lang="fr" sz="1300" b="0" i="0" u="none" baseline="0" dirty="0">
                <a:solidFill>
                  <a:srgbClr val="1D1D20"/>
                </a:solidFill>
                <a:latin typeface="Arial"/>
                <a:cs typeface="Arial"/>
              </a:rPr>
              <a:t>Explorer et expérimenter des approches innovantes Combiner les connaissances et les ressources pour obtenir des effets utiles</a:t>
            </a:r>
            <a:endParaRPr lang="fr" sz="1300" dirty="0">
              <a:latin typeface="Arial"/>
              <a:cs typeface="Arial"/>
            </a:endParaRPr>
          </a:p>
          <a:p>
            <a:pPr marL="712788" indent="-304800" rtl="0">
              <a:spcBef>
                <a:spcPts val="150"/>
              </a:spcBef>
              <a:spcAft>
                <a:spcPts val="150"/>
              </a:spcAft>
              <a:buFont typeface="Wingdings" pitchFamily="2" charset="2"/>
              <a:buChar char="v"/>
            </a:pPr>
            <a:r>
              <a:rPr lang="fr" sz="1300" b="0" i="0" u="none" baseline="0" dirty="0">
                <a:solidFill>
                  <a:srgbClr val="1D1D20"/>
                </a:solidFill>
                <a:latin typeface="Arial"/>
                <a:cs typeface="Arial"/>
              </a:rPr>
              <a:t>Réfléchir à la durabilité des objectifs sociaux, culturels et économiques à long terme et à la ligne de conduite choisie</a:t>
            </a:r>
            <a:endParaRPr lang="fr" sz="1300" dirty="0">
              <a:latin typeface="Arial"/>
              <a:cs typeface="Arial"/>
            </a:endParaRPr>
          </a:p>
          <a:p>
            <a:pPr marL="712788" indent="-304800" rtl="0">
              <a:spcBef>
                <a:spcPts val="150"/>
              </a:spcBef>
              <a:spcAft>
                <a:spcPts val="150"/>
              </a:spcAft>
              <a:buFont typeface="Wingdings" pitchFamily="2" charset="2"/>
              <a:buChar char="v"/>
            </a:pPr>
            <a:r>
              <a:rPr lang="fr" sz="1300" b="0" i="0" u="none" baseline="0" dirty="0">
                <a:solidFill>
                  <a:srgbClr val="1D1D20"/>
                </a:solidFill>
                <a:latin typeface="Arial"/>
                <a:cs typeface="Arial"/>
              </a:rPr>
              <a:t>Définir les priorités et les plans d'action</a:t>
            </a:r>
            <a:endParaRPr lang="fr" sz="1300" dirty="0">
              <a:latin typeface="Arial"/>
              <a:cs typeface="Arial"/>
            </a:endParaRPr>
          </a:p>
          <a:p>
            <a:pPr marL="712788" indent="-304800" rtl="0">
              <a:spcBef>
                <a:spcPts val="150"/>
              </a:spcBef>
              <a:spcAft>
                <a:spcPts val="150"/>
              </a:spcAft>
              <a:buFont typeface="Wingdings" pitchFamily="2" charset="2"/>
              <a:buChar char="v"/>
            </a:pPr>
            <a:r>
              <a:rPr lang="fr" sz="1300" b="0" i="0" u="none" baseline="0" dirty="0">
                <a:solidFill>
                  <a:srgbClr val="1D1D20"/>
                </a:solidFill>
                <a:latin typeface="Arial"/>
                <a:cs typeface="Arial"/>
              </a:rPr>
              <a:t>Travailler ensemble et coopérer avec les autres pour développer des idées et les transformer en actions</a:t>
            </a:r>
            <a:endParaRPr lang="fr" sz="1300" dirty="0">
              <a:latin typeface="Arial"/>
              <a:cs typeface="Arial"/>
            </a:endParaRPr>
          </a:p>
          <a:p>
            <a:pPr marL="11113" marR="84459" rtl="0">
              <a:spcBef>
                <a:spcPts val="150"/>
              </a:spcBef>
              <a:spcAft>
                <a:spcPts val="150"/>
              </a:spcAft>
            </a:pPr>
            <a:endParaRPr lang="fr" sz="1300" spc="-10" dirty="0">
              <a:solidFill>
                <a:srgbClr val="1D1D20"/>
              </a:solidFill>
              <a:latin typeface="Arial"/>
              <a:cs typeface="Arial"/>
            </a:endParaRPr>
          </a:p>
          <a:p>
            <a:pPr marL="11113" marR="84459" rtl="0">
              <a:spcBef>
                <a:spcPts val="150"/>
              </a:spcBef>
              <a:spcAft>
                <a:spcPts val="150"/>
              </a:spcAft>
            </a:pPr>
            <a:r>
              <a:rPr lang="fr" sz="1300" b="0" i="0" u="none" spc="-10" baseline="0" dirty="0">
                <a:solidFill>
                  <a:srgbClr val="1D1D20"/>
                </a:solidFill>
                <a:latin typeface="Arial"/>
                <a:cs typeface="Arial"/>
              </a:rPr>
              <a:t>Veuillez</a:t>
            </a:r>
            <a:r>
              <a:rPr lang="fr" sz="1300" b="0" i="0" u="none" baseline="0" dirty="0">
                <a:solidFill>
                  <a:srgbClr val="1D1D20"/>
                </a:solidFill>
                <a:latin typeface="Arial"/>
                <a:cs typeface="Arial"/>
              </a:rPr>
              <a:t> noter que les</a:t>
            </a:r>
            <a:r>
              <a:rPr lang="fr" sz="1300" b="0" i="0" u="none" spc="-10" baseline="0" dirty="0">
                <a:solidFill>
                  <a:srgbClr val="1D1D20"/>
                </a:solidFill>
                <a:latin typeface="Arial"/>
                <a:cs typeface="Arial"/>
              </a:rPr>
              <a:t> compétences</a:t>
            </a:r>
            <a:r>
              <a:rPr lang="fr" sz="1300" b="0" i="0" u="none" baseline="0" dirty="0">
                <a:solidFill>
                  <a:schemeClr val="tx1"/>
                </a:solidFill>
                <a:latin typeface="Arial"/>
                <a:cs typeface="Arial"/>
              </a:rPr>
              <a:t> ci-dessus sont tirées des tableaux descriptifs</a:t>
            </a:r>
            <a:r>
              <a:rPr lang="fr" sz="1300" b="0" i="0" u="none" spc="56" baseline="0" dirty="0">
                <a:solidFill>
                  <a:schemeClr val="tx1"/>
                </a:solidFill>
                <a:latin typeface="Arial"/>
                <a:cs typeface="Arial"/>
              </a:rPr>
              <a:t> du</a:t>
            </a:r>
            <a:r>
              <a:rPr lang="fr" sz="1300" b="0" i="0" u="none" spc="-25" baseline="0" dirty="0">
                <a:solidFill>
                  <a:schemeClr val="tx1"/>
                </a:solidFill>
                <a:latin typeface="Arial"/>
                <a:cs typeface="Arial"/>
              </a:rPr>
              <a:t> cadre</a:t>
            </a:r>
            <a:r>
              <a:rPr lang="fr" sz="1300" b="0" i="0" u="none" spc="-29" baseline="0" dirty="0">
                <a:solidFill>
                  <a:schemeClr val="tx1"/>
                </a:solidFill>
                <a:latin typeface="Arial"/>
                <a:cs typeface="Arial"/>
              </a:rPr>
              <a:t> EntreComp</a:t>
            </a:r>
            <a:r>
              <a:rPr lang="fr" sz="1300" b="0" i="0" u="none" spc="-10" baseline="0" dirty="0">
                <a:solidFill>
                  <a:schemeClr val="tx1"/>
                </a:solidFill>
                <a:latin typeface="Arial"/>
                <a:cs typeface="Arial"/>
              </a:rPr>
              <a:t>.</a:t>
            </a:r>
            <a:r>
              <a:rPr lang="fr" sz="1300" b="0" i="0" u="none" spc="-120" baseline="0" dirty="0">
                <a:solidFill>
                  <a:schemeClr val="tx1"/>
                </a:solidFill>
                <a:latin typeface="Arial"/>
                <a:cs typeface="Arial"/>
              </a:rPr>
              <a:t> </a:t>
            </a:r>
            <a:r>
              <a:rPr lang="fr" sz="1300" b="0" i="0" u="none" spc="-65" baseline="0" dirty="0">
                <a:solidFill>
                  <a:schemeClr val="tx1"/>
                </a:solidFill>
                <a:latin typeface="Arial"/>
                <a:cs typeface="Arial"/>
              </a:rPr>
              <a:t>Les</a:t>
            </a:r>
            <a:r>
              <a:rPr lang="fr" sz="1300" b="0" i="0" u="none" spc="-20" baseline="0" dirty="0">
                <a:solidFill>
                  <a:schemeClr val="tx1"/>
                </a:solidFill>
                <a:latin typeface="Arial"/>
                <a:cs typeface="Arial"/>
              </a:rPr>
              <a:t> tableaux sont disponibles</a:t>
            </a:r>
            <a:r>
              <a:rPr lang="fr" sz="1300" b="0" i="0" u="none" spc="-10" baseline="0" dirty="0">
                <a:solidFill>
                  <a:schemeClr val="tx1"/>
                </a:solidFill>
                <a:latin typeface="Arial"/>
                <a:cs typeface="Arial"/>
                <a:hlinkClick r:id="rId8">
                  <a:extLst>
                    <a:ext uri="{A12FA001-AC4F-418D-AE19-62706E023703}">
                      <ahyp:hlinkClr xmlns:ahyp="http://schemas.microsoft.com/office/drawing/2018/hyperlinkcolor" val="tx"/>
                    </a:ext>
                  </a:extLst>
                </a:hlinkClick>
              </a:rPr>
              <a:t> ici.</a:t>
            </a:r>
            <a:endParaRPr lang="fr" sz="1300" dirty="0">
              <a:solidFill>
                <a:schemeClr val="tx1"/>
              </a:solidFill>
              <a:latin typeface="Arial"/>
              <a:cs typeface="Arial"/>
            </a:endParaRPr>
          </a:p>
        </p:txBody>
      </p:sp>
      <p:sp>
        <p:nvSpPr>
          <p:cNvPr id="20" name="object 20"/>
          <p:cNvSpPr/>
          <p:nvPr/>
        </p:nvSpPr>
        <p:spPr>
          <a:xfrm>
            <a:off x="314324" y="757624"/>
            <a:ext cx="1916406" cy="1954804"/>
          </a:xfrm>
          <a:custGeom>
            <a:avLst/>
            <a:gdLst/>
            <a:ahLst/>
            <a:cxnLst/>
            <a:rect l="l" t="t" r="r" b="b"/>
            <a:pathLst>
              <a:path w="1771650" h="1771650">
                <a:moveTo>
                  <a:pt x="1771649" y="1771649"/>
                </a:moveTo>
                <a:lnTo>
                  <a:pt x="0" y="1771649"/>
                </a:lnTo>
                <a:lnTo>
                  <a:pt x="0" y="0"/>
                </a:lnTo>
                <a:lnTo>
                  <a:pt x="1771649" y="0"/>
                </a:lnTo>
                <a:lnTo>
                  <a:pt x="1771649" y="1771649"/>
                </a:lnTo>
                <a:close/>
              </a:path>
            </a:pathLst>
          </a:custGeom>
          <a:noFill/>
        </p:spPr>
        <p:txBody>
          <a:bodyPr wrap="square" lIns="0" tIns="0" rIns="0" bIns="0" rtlCol="0"/>
          <a:lstStyle/>
          <a:p>
            <a:endParaRPr/>
          </a:p>
        </p:txBody>
      </p:sp>
      <p:sp>
        <p:nvSpPr>
          <p:cNvPr id="22" name="object 22"/>
          <p:cNvSpPr txBox="1"/>
          <p:nvPr/>
        </p:nvSpPr>
        <p:spPr>
          <a:xfrm>
            <a:off x="317341" y="1154105"/>
            <a:ext cx="2549131" cy="827149"/>
          </a:xfrm>
          <a:prstGeom prst="rect">
            <a:avLst/>
          </a:prstGeom>
        </p:spPr>
        <p:txBody>
          <a:bodyPr vert="horz" wrap="square" lIns="0" tIns="13969" rIns="0" bIns="0" rtlCol="0">
            <a:spAutoFit/>
          </a:bodyPr>
          <a:lstStyle/>
          <a:p>
            <a:pPr marL="12700" rtl="0">
              <a:spcBef>
                <a:spcPts val="110"/>
              </a:spcBef>
            </a:pPr>
            <a:r>
              <a:rPr lang="fr" sz="1300" b="1" i="0" u="none" spc="50" baseline="0">
                <a:solidFill>
                  <a:srgbClr val="1D1D20"/>
                </a:solidFill>
                <a:latin typeface="Arial"/>
                <a:cs typeface="Arial"/>
              </a:rPr>
              <a:t>Temps</a:t>
            </a:r>
            <a:r>
              <a:rPr lang="fr" sz="1300" b="1" i="0" u="none" spc="-10" baseline="0">
                <a:solidFill>
                  <a:srgbClr val="1D1D20"/>
                </a:solidFill>
                <a:latin typeface="Arial"/>
                <a:cs typeface="Arial"/>
              </a:rPr>
              <a:t> de préparation de l'activité :</a:t>
            </a:r>
            <a:r>
              <a:rPr lang="fr" sz="1300" b="0" i="0" u="none" spc="-10" baseline="0">
                <a:solidFill>
                  <a:srgbClr val="1D1D20"/>
                </a:solidFill>
                <a:latin typeface="Arial"/>
                <a:cs typeface="Arial"/>
              </a:rPr>
              <a:t> </a:t>
            </a:r>
            <a:br>
              <a:rPr lang="fr" sz="1300" b="1" spc="-10">
                <a:solidFill>
                  <a:srgbClr val="1D1D20"/>
                </a:solidFill>
                <a:latin typeface="Arial"/>
                <a:cs typeface="Arial"/>
              </a:rPr>
            </a:br>
            <a:r>
              <a:rPr lang="fr" sz="1300" b="0" i="0" u="none" spc="-10" baseline="0">
                <a:solidFill>
                  <a:srgbClr val="1D1D20"/>
                </a:solidFill>
                <a:latin typeface="Arial"/>
                <a:cs typeface="Arial"/>
              </a:rPr>
              <a:t>10 min</a:t>
            </a:r>
          </a:p>
          <a:p>
            <a:pPr marL="12700" rtl="0">
              <a:spcBef>
                <a:spcPts val="110"/>
              </a:spcBef>
            </a:pPr>
            <a:r>
              <a:rPr lang="fr" sz="1300" b="1" i="0" u="none" spc="-10" baseline="0">
                <a:solidFill>
                  <a:srgbClr val="1D1D20"/>
                </a:solidFill>
                <a:latin typeface="Arial"/>
                <a:cs typeface="Arial"/>
              </a:rPr>
              <a:t>Durée de l'activité : </a:t>
            </a:r>
            <a:br>
              <a:rPr lang="fr" sz="1300" b="1" spc="-10">
                <a:solidFill>
                  <a:srgbClr val="1D1D20"/>
                </a:solidFill>
                <a:latin typeface="Arial"/>
                <a:cs typeface="Arial"/>
              </a:rPr>
            </a:br>
            <a:r>
              <a:rPr lang="fr" sz="1300" b="0" i="0" u="none" spc="-10" baseline="0">
                <a:solidFill>
                  <a:srgbClr val="1D1D20"/>
                </a:solidFill>
                <a:latin typeface="Arial"/>
                <a:cs typeface="Arial"/>
              </a:rPr>
              <a:t>Flexible </a:t>
            </a:r>
            <a:endParaRPr lang="fr" sz="1300" dirty="0">
              <a:latin typeface="Arial"/>
              <a:cs typeface="Arial"/>
            </a:endParaRPr>
          </a:p>
        </p:txBody>
      </p:sp>
      <p:sp>
        <p:nvSpPr>
          <p:cNvPr id="4" name="Rounded Rectangle 3">
            <a:extLst>
              <a:ext uri="{FF2B5EF4-FFF2-40B4-BE49-F238E27FC236}">
                <a16:creationId xmlns:a16="http://schemas.microsoft.com/office/drawing/2014/main" id="{266E09A1-3071-31CA-4277-4CD28DE12E1B}"/>
              </a:ext>
            </a:extLst>
          </p:cNvPr>
          <p:cNvSpPr/>
          <p:nvPr/>
        </p:nvSpPr>
        <p:spPr>
          <a:xfrm>
            <a:off x="155158" y="700755"/>
            <a:ext cx="2322236" cy="1952439"/>
          </a:xfrm>
          <a:prstGeom prst="roundRect">
            <a:avLst/>
          </a:prstGeom>
          <a:noFill/>
          <a:ln w="28575">
            <a:solidFill>
              <a:srgbClr val="1AA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6" name="Rounded Rectangle 5">
            <a:extLst>
              <a:ext uri="{FF2B5EF4-FFF2-40B4-BE49-F238E27FC236}">
                <a16:creationId xmlns:a16="http://schemas.microsoft.com/office/drawing/2014/main" id="{2365186C-5930-6B94-5F04-57E7C702DB63}"/>
              </a:ext>
            </a:extLst>
          </p:cNvPr>
          <p:cNvSpPr/>
          <p:nvPr/>
        </p:nvSpPr>
        <p:spPr>
          <a:xfrm>
            <a:off x="2744107" y="684469"/>
            <a:ext cx="4713969" cy="2022377"/>
          </a:xfrm>
          <a:prstGeom prst="roundRect">
            <a:avLst/>
          </a:prstGeom>
          <a:noFill/>
          <a:ln w="28575">
            <a:solidFill>
              <a:srgbClr val="1AA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pic>
        <p:nvPicPr>
          <p:cNvPr id="12" name="object 4">
            <a:extLst>
              <a:ext uri="{FF2B5EF4-FFF2-40B4-BE49-F238E27FC236}">
                <a16:creationId xmlns:a16="http://schemas.microsoft.com/office/drawing/2014/main" id="{DCF30AA6-B14E-E546-9DA3-8B98F96AD1ED}"/>
              </a:ext>
            </a:extLst>
          </p:cNvPr>
          <p:cNvPicPr/>
          <p:nvPr/>
        </p:nvPicPr>
        <p:blipFill>
          <a:blip r:embed="rId9" cstate="print"/>
          <a:stretch>
            <a:fillRect/>
          </a:stretch>
        </p:blipFill>
        <p:spPr>
          <a:xfrm>
            <a:off x="6457949" y="9486900"/>
            <a:ext cx="695325" cy="457199"/>
          </a:xfrm>
          <a:prstGeom prst="rect">
            <a:avLst/>
          </a:prstGeom>
        </p:spPr>
      </p:pic>
      <p:sp>
        <p:nvSpPr>
          <p:cNvPr id="10" name="Slide Number Placeholder 9">
            <a:extLst>
              <a:ext uri="{FF2B5EF4-FFF2-40B4-BE49-F238E27FC236}">
                <a16:creationId xmlns:a16="http://schemas.microsoft.com/office/drawing/2014/main" id="{8AEF8803-77B4-6D4A-820F-D6C0667E7B3B}"/>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72</a:t>
            </a:fld>
            <a:endParaRPr lang="fr" spc="10" dirty="0"/>
          </a:p>
        </p:txBody>
      </p:sp>
      <p:pic>
        <p:nvPicPr>
          <p:cNvPr id="13" name="Picture 2" descr="European Youth Roots">
            <a:extLst>
              <a:ext uri="{FF2B5EF4-FFF2-40B4-BE49-F238E27FC236}">
                <a16:creationId xmlns:a16="http://schemas.microsoft.com/office/drawing/2014/main" id="{2E159052-72B2-1A4A-90BC-ABA3AB833087}"/>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457949" y="9486946"/>
            <a:ext cx="695325" cy="457199"/>
          </a:xfrm>
          <a:prstGeom prst="rect">
            <a:avLst/>
          </a:prstGeom>
        </p:spPr>
      </p:pic>
      <p:sp>
        <p:nvSpPr>
          <p:cNvPr id="3" name="object 3"/>
          <p:cNvSpPr/>
          <p:nvPr/>
        </p:nvSpPr>
        <p:spPr>
          <a:xfrm>
            <a:off x="2971787" y="6353225"/>
            <a:ext cx="4324350" cy="2794394"/>
          </a:xfrm>
          <a:custGeom>
            <a:avLst/>
            <a:gdLst/>
            <a:ahLst/>
            <a:cxnLst/>
            <a:rect l="l" t="t" r="r" b="b"/>
            <a:pathLst>
              <a:path w="4324350" h="2638425">
                <a:moveTo>
                  <a:pt x="4324350" y="0"/>
                </a:moveTo>
                <a:lnTo>
                  <a:pt x="2638425" y="0"/>
                </a:lnTo>
                <a:lnTo>
                  <a:pt x="0" y="0"/>
                </a:lnTo>
                <a:lnTo>
                  <a:pt x="0" y="2638425"/>
                </a:lnTo>
                <a:lnTo>
                  <a:pt x="2638425" y="2638425"/>
                </a:lnTo>
                <a:lnTo>
                  <a:pt x="4324350" y="2638425"/>
                </a:lnTo>
                <a:lnTo>
                  <a:pt x="4324350" y="0"/>
                </a:lnTo>
                <a:close/>
              </a:path>
            </a:pathLst>
          </a:custGeom>
          <a:noFill/>
        </p:spPr>
        <p:txBody>
          <a:bodyPr wrap="square" lIns="0" tIns="0" rIns="0" bIns="0" rtlCol="0"/>
          <a:lstStyle/>
          <a:p>
            <a:endParaRPr/>
          </a:p>
        </p:txBody>
      </p:sp>
      <p:sp>
        <p:nvSpPr>
          <p:cNvPr id="4" name="object 4"/>
          <p:cNvSpPr txBox="1"/>
          <p:nvPr/>
        </p:nvSpPr>
        <p:spPr>
          <a:xfrm>
            <a:off x="368299" y="1559748"/>
            <a:ext cx="6895465" cy="2711704"/>
          </a:xfrm>
          <a:prstGeom prst="rect">
            <a:avLst/>
          </a:prstGeom>
        </p:spPr>
        <p:txBody>
          <a:bodyPr vert="horz" wrap="square" lIns="0" tIns="12065" rIns="0" bIns="0" rtlCol="0">
            <a:spAutoFit/>
          </a:bodyPr>
          <a:lstStyle/>
          <a:p>
            <a:pPr marL="9525" marR="5081" algn="just" rtl="0">
              <a:lnSpc>
                <a:spcPct val="150000"/>
              </a:lnSpc>
              <a:spcBef>
                <a:spcPts val="95"/>
              </a:spcBef>
            </a:pPr>
            <a:r>
              <a:rPr lang="fr" sz="1300" b="0" i="0" u="none" baseline="0" dirty="0">
                <a:solidFill>
                  <a:srgbClr val="1D1D20"/>
                </a:solidFill>
                <a:latin typeface="Arial" panose="020B0604020202020204" pitchFamily="34" charset="0"/>
                <a:cs typeface="Arial" panose="020B0604020202020204" pitchFamily="34" charset="0"/>
              </a:rPr>
              <a:t>Utiliser</a:t>
            </a:r>
            <a:r>
              <a:rPr lang="fr" sz="1300" b="0" i="0" u="none" baseline="0" dirty="0">
                <a:solidFill>
                  <a:schemeClr val="tx1"/>
                </a:solidFill>
                <a:latin typeface="Arial" panose="020B0604020202020204" pitchFamily="34" charset="0"/>
                <a:cs typeface="Arial" panose="020B0604020202020204" pitchFamily="34" charset="0"/>
              </a:rPr>
              <a:t> le réseau européen d'accessibilité et le kit d'outils national d'accessibilité pour les personnes en situation de handicap afin de concevoir une feuille de route vers des destinations touristiques plus accessibles.</a:t>
            </a:r>
            <a:endParaRPr lang="fr" sz="1300" dirty="0">
              <a:solidFill>
                <a:schemeClr val="tx1"/>
              </a:solidFill>
              <a:latin typeface="Arial" panose="020B0604020202020204" pitchFamily="34" charset="0"/>
              <a:cs typeface="Arial" panose="020B0604020202020204" pitchFamily="34" charset="0"/>
            </a:endParaRPr>
          </a:p>
          <a:p>
            <a:pPr algn="just" rtl="0">
              <a:lnSpc>
                <a:spcPct val="150000"/>
              </a:lnSpc>
              <a:spcBef>
                <a:spcPts val="20"/>
              </a:spcBef>
            </a:pPr>
            <a:endParaRPr lang="fr" sz="1300" dirty="0">
              <a:latin typeface="Arial" panose="020B0604020202020204" pitchFamily="34" charset="0"/>
              <a:cs typeface="Arial" panose="020B0604020202020204" pitchFamily="34" charset="0"/>
            </a:endParaRPr>
          </a:p>
          <a:p>
            <a:pPr marL="12700" algn="just" rtl="0">
              <a:lnSpc>
                <a:spcPct val="150000"/>
              </a:lnSpc>
              <a:spcBef>
                <a:spcPts val="5"/>
              </a:spcBef>
            </a:pPr>
            <a:r>
              <a:rPr lang="fr-FR" sz="1400" b="1" i="0" u="none" baseline="0" dirty="0">
                <a:solidFill>
                  <a:schemeClr val="accent4">
                    <a:lumMod val="75000"/>
                  </a:schemeClr>
                </a:solidFill>
                <a:latin typeface="Arial" panose="020B0604020202020204" pitchFamily="34" charset="0"/>
                <a:cs typeface="Arial" panose="020B0604020202020204" pitchFamily="34" charset="0"/>
              </a:rPr>
              <a:t>Objectifs d'apprentissage</a:t>
            </a:r>
            <a:endParaRPr lang="fr" sz="1400" b="1" i="0" u="none" baseline="0" dirty="0">
              <a:solidFill>
                <a:schemeClr val="accent4">
                  <a:lumMod val="75000"/>
                </a:schemeClr>
              </a:solidFill>
              <a:latin typeface="Arial" panose="020B0604020202020204" pitchFamily="34" charset="0"/>
              <a:cs typeface="Arial" panose="020B0604020202020204" pitchFamily="34" charset="0"/>
            </a:endParaRPr>
          </a:p>
          <a:p>
            <a:pPr marL="12700" marR="130181" algn="just" rtl="0">
              <a:lnSpc>
                <a:spcPct val="150000"/>
              </a:lnSpc>
              <a:spcBef>
                <a:spcPts val="105"/>
              </a:spcBef>
              <a:buAutoNum type="arabicPeriod"/>
              <a:tabLst>
                <a:tab pos="203210" algn="l"/>
              </a:tabLst>
            </a:pPr>
            <a:r>
              <a:rPr lang="fr" sz="1300" b="0" i="0" u="none" baseline="0" dirty="0">
                <a:solidFill>
                  <a:srgbClr val="1D1D20"/>
                </a:solidFill>
                <a:latin typeface="Arial" panose="020B0604020202020204" pitchFamily="34" charset="0"/>
                <a:cs typeface="Arial" panose="020B0604020202020204" pitchFamily="34" charset="0"/>
              </a:rPr>
              <a:t>Se familiariser avec une variété d'outils pour améliorer l'accessibilité dans les PME du tourisme</a:t>
            </a:r>
            <a:endParaRPr lang="fr" sz="1300" dirty="0">
              <a:latin typeface="Arial" panose="020B0604020202020204" pitchFamily="34" charset="0"/>
              <a:cs typeface="Arial" panose="020B0604020202020204" pitchFamily="34" charset="0"/>
            </a:endParaRPr>
          </a:p>
          <a:p>
            <a:pPr marL="12700" marR="440076" algn="just" rtl="0">
              <a:lnSpc>
                <a:spcPct val="150000"/>
              </a:lnSpc>
              <a:buAutoNum type="arabicPeriod"/>
              <a:tabLst>
                <a:tab pos="193684" algn="l"/>
              </a:tabLst>
            </a:pPr>
            <a:r>
              <a:rPr lang="fr" sz="1300" b="0" i="0" u="none" baseline="0" dirty="0">
                <a:solidFill>
                  <a:srgbClr val="1D1D20"/>
                </a:solidFill>
                <a:latin typeface="Arial" panose="020B0604020202020204" pitchFamily="34" charset="0"/>
                <a:cs typeface="Arial" panose="020B0604020202020204" pitchFamily="34" charset="0"/>
              </a:rPr>
              <a:t>Comprendre la nécessité d'améliorer l'accessibilité des destinations touristiques tout en promouvant la diversité et le développement durable</a:t>
            </a:r>
            <a:endParaRPr lang="fr" sz="1300" dirty="0">
              <a:latin typeface="Arial" panose="020B0604020202020204" pitchFamily="34" charset="0"/>
              <a:cs typeface="Arial" panose="020B0604020202020204" pitchFamily="34" charset="0"/>
            </a:endParaRPr>
          </a:p>
        </p:txBody>
      </p:sp>
      <p:sp>
        <p:nvSpPr>
          <p:cNvPr id="5" name="object 5"/>
          <p:cNvSpPr txBox="1">
            <a:spLocks noGrp="1"/>
          </p:cNvSpPr>
          <p:nvPr>
            <p:ph type="title"/>
          </p:nvPr>
        </p:nvSpPr>
        <p:spPr>
          <a:xfrm>
            <a:off x="368299" y="912582"/>
            <a:ext cx="6561194" cy="705321"/>
          </a:xfrm>
          <a:prstGeom prst="rect">
            <a:avLst/>
          </a:prstGeom>
        </p:spPr>
        <p:txBody>
          <a:bodyPr vert="horz" wrap="square" lIns="0" tIns="12700" rIns="0" bIns="0" rtlCol="0">
            <a:spAutoFit/>
          </a:bodyPr>
          <a:lstStyle/>
          <a:p>
            <a:pPr marL="12700" algn="l" rtl="0">
              <a:spcBef>
                <a:spcPts val="100"/>
              </a:spcBef>
            </a:pPr>
            <a:r>
              <a:rPr lang="fr" sz="2250" b="0" i="0" u="none" baseline="0" dirty="0"/>
              <a:t>Carte routière des destinations touristiques accessibles</a:t>
            </a:r>
            <a:endParaRPr lang="fr" sz="2250" dirty="0"/>
          </a:p>
        </p:txBody>
      </p:sp>
      <p:sp>
        <p:nvSpPr>
          <p:cNvPr id="6" name="object 6"/>
          <p:cNvSpPr txBox="1"/>
          <p:nvPr/>
        </p:nvSpPr>
        <p:spPr>
          <a:xfrm>
            <a:off x="412763" y="6689891"/>
            <a:ext cx="2638425" cy="949940"/>
          </a:xfrm>
          <a:prstGeom prst="rect">
            <a:avLst/>
          </a:prstGeom>
          <a:noFill/>
        </p:spPr>
        <p:txBody>
          <a:bodyPr vert="horz" wrap="square" lIns="0" tIns="42545" rIns="0" bIns="0" rtlCol="0">
            <a:spAutoFit/>
          </a:bodyPr>
          <a:lstStyle/>
          <a:p>
            <a:pPr marL="104143" marR="389908" rtl="0">
              <a:lnSpc>
                <a:spcPct val="153800"/>
              </a:lnSpc>
              <a:spcBef>
                <a:spcPts val="335"/>
              </a:spcBef>
            </a:pPr>
            <a:r>
              <a:rPr lang="fr" sz="1250" b="1" i="0" u="none" spc="50" baseline="0">
                <a:solidFill>
                  <a:srgbClr val="1D1D20"/>
                </a:solidFill>
                <a:latin typeface="Arial"/>
                <a:cs typeface="Arial"/>
              </a:rPr>
              <a:t>Temps</a:t>
            </a:r>
            <a:r>
              <a:rPr lang="fr" sz="1250" b="1" i="0" u="none" baseline="0">
                <a:solidFill>
                  <a:srgbClr val="1D1D20"/>
                </a:solidFill>
                <a:latin typeface="Arial"/>
                <a:cs typeface="Arial"/>
              </a:rPr>
              <a:t> de préparation de l'activité :</a:t>
            </a:r>
            <a:r>
              <a:rPr lang="fr" sz="1250" b="0" i="0" u="none" spc="405" baseline="0">
                <a:solidFill>
                  <a:srgbClr val="1D1D20"/>
                </a:solidFill>
                <a:latin typeface="Arial"/>
                <a:cs typeface="Arial"/>
              </a:rPr>
              <a:t> </a:t>
            </a:r>
            <a:r>
              <a:rPr lang="fr" sz="1300" b="0" i="0" u="none" spc="-35" baseline="0">
                <a:solidFill>
                  <a:srgbClr val="1D1D20"/>
                </a:solidFill>
                <a:latin typeface="Arial"/>
                <a:cs typeface="Arial"/>
              </a:rPr>
              <a:t>10 </a:t>
            </a:r>
            <a:r>
              <a:rPr lang="fr" sz="1300" b="0" i="0" u="none" spc="25" baseline="0">
                <a:solidFill>
                  <a:srgbClr val="1D1D20"/>
                </a:solidFill>
                <a:latin typeface="Arial"/>
                <a:cs typeface="Arial"/>
              </a:rPr>
              <a:t>min</a:t>
            </a:r>
            <a:endParaRPr lang="fr" sz="1300" dirty="0">
              <a:latin typeface="Arial"/>
              <a:cs typeface="Arial"/>
            </a:endParaRPr>
          </a:p>
          <a:p>
            <a:pPr marL="104143" rtl="0">
              <a:spcBef>
                <a:spcPts val="840"/>
              </a:spcBef>
            </a:pPr>
            <a:r>
              <a:rPr lang="fr" sz="1250" b="1" i="0" u="none" baseline="0">
                <a:solidFill>
                  <a:srgbClr val="1D1D20"/>
                </a:solidFill>
                <a:latin typeface="Arial"/>
                <a:cs typeface="Arial"/>
              </a:rPr>
              <a:t>Durée de l'activité :</a:t>
            </a:r>
            <a:r>
              <a:rPr lang="fr" sz="1250" b="0" i="0" u="none" spc="105" baseline="0">
                <a:solidFill>
                  <a:srgbClr val="1D1D20"/>
                </a:solidFill>
                <a:latin typeface="Arial"/>
                <a:cs typeface="Arial"/>
              </a:rPr>
              <a:t> </a:t>
            </a:r>
            <a:r>
              <a:rPr lang="fr" sz="1300" b="0" i="0" u="none" spc="-245" baseline="0">
                <a:solidFill>
                  <a:srgbClr val="1D1D20"/>
                </a:solidFill>
                <a:latin typeface="Arial"/>
                <a:cs typeface="Arial"/>
              </a:rPr>
              <a:t>1</a:t>
            </a:r>
            <a:r>
              <a:rPr lang="fr" sz="1300" b="0" i="0" u="none" spc="-20" baseline="0">
                <a:solidFill>
                  <a:srgbClr val="1D1D20"/>
                </a:solidFill>
                <a:latin typeface="Arial"/>
                <a:cs typeface="Arial"/>
              </a:rPr>
              <a:t> heure</a:t>
            </a:r>
            <a:endParaRPr lang="fr" sz="1300" spc="-20" dirty="0">
              <a:solidFill>
                <a:srgbClr val="1D1D20"/>
              </a:solidFill>
              <a:latin typeface="Arial"/>
              <a:cs typeface="Arial"/>
            </a:endParaRPr>
          </a:p>
        </p:txBody>
      </p:sp>
      <p:sp>
        <p:nvSpPr>
          <p:cNvPr id="13" name="object 13"/>
          <p:cNvSpPr txBox="1"/>
          <p:nvPr/>
        </p:nvSpPr>
        <p:spPr>
          <a:xfrm>
            <a:off x="3011488" y="6173594"/>
            <a:ext cx="4324350" cy="2280368"/>
          </a:xfrm>
          <a:prstGeom prst="rect">
            <a:avLst/>
          </a:prstGeom>
        </p:spPr>
        <p:txBody>
          <a:bodyPr vert="horz" wrap="square" lIns="0" tIns="85090" rIns="0" bIns="0" rtlCol="0">
            <a:spAutoFit/>
          </a:bodyPr>
          <a:lstStyle/>
          <a:p>
            <a:pPr marL="218450" rtl="0">
              <a:spcBef>
                <a:spcPts val="670"/>
              </a:spcBef>
            </a:pPr>
            <a:r>
              <a:rPr lang="fr" sz="1300" b="1" i="0" u="none" spc="45" baseline="0" dirty="0">
                <a:solidFill>
                  <a:srgbClr val="1D1D20"/>
                </a:solidFill>
                <a:latin typeface="Arial"/>
                <a:cs typeface="Arial"/>
              </a:rPr>
              <a:t>Préparation du </a:t>
            </a:r>
            <a:r>
              <a:rPr lang="fr" sz="1300" b="1" i="0" u="none" spc="-10" baseline="0" dirty="0">
                <a:solidFill>
                  <a:srgbClr val="1D1D20"/>
                </a:solidFill>
                <a:latin typeface="Arial"/>
                <a:cs typeface="Arial"/>
              </a:rPr>
              <a:t>matériel</a:t>
            </a:r>
            <a:endParaRPr lang="fr" sz="1300" b="1" dirty="0">
              <a:latin typeface="Arial"/>
              <a:cs typeface="Arial"/>
            </a:endParaRPr>
          </a:p>
          <a:p>
            <a:pPr marL="623918" marR="217815" indent="-282588" rtl="0">
              <a:lnSpc>
                <a:spcPct val="120200"/>
              </a:lnSpc>
              <a:spcBef>
                <a:spcPts val="311"/>
              </a:spcBef>
              <a:buClr>
                <a:schemeClr val="tx1"/>
              </a:buClr>
              <a:buFont typeface="Arial" panose="020B0604020202020204" pitchFamily="34" charset="0"/>
              <a:buChar char="•"/>
            </a:pPr>
            <a:r>
              <a:rPr lang="fr" sz="1300" b="0" i="0" u="none" spc="-20" baseline="0" dirty="0">
                <a:solidFill>
                  <a:schemeClr val="tx1"/>
                </a:solidFill>
                <a:latin typeface="Arial"/>
                <a:cs typeface="Arial"/>
                <a:hlinkClick r:id="rId3">
                  <a:extLst>
                    <a:ext uri="{A12FA001-AC4F-418D-AE19-62706E023703}">
                      <ahyp:hlinkClr xmlns:ahyp="http://schemas.microsoft.com/office/drawing/2018/hyperlinkcolor" val="tx"/>
                    </a:ext>
                  </a:extLst>
                </a:hlinkClick>
              </a:rPr>
              <a:t>https://nda.ie/resources/accessibility-</a:t>
            </a:r>
            <a:r>
              <a:rPr lang="fr" sz="1300" b="0" i="0" u="none" spc="-10" baseline="0" dirty="0">
                <a:solidFill>
                  <a:schemeClr val="tx1"/>
                </a:solidFill>
                <a:latin typeface="Arial"/>
                <a:cs typeface="Arial"/>
                <a:hlinkClick r:id="rId3">
                  <a:extLst>
                    <a:ext uri="{A12FA001-AC4F-418D-AE19-62706E023703}">
                      <ahyp:hlinkClr xmlns:ahyp="http://schemas.microsoft.com/office/drawing/2018/hyperlinkcolor" val="tx"/>
                    </a:ext>
                  </a:extLst>
                </a:hlinkClick>
              </a:rPr>
              <a:t>toolkit/make- </a:t>
            </a:r>
            <a:r>
              <a:rPr lang="fr" sz="1300" b="0" i="0" u="none" baseline="0" dirty="0">
                <a:solidFill>
                  <a:schemeClr val="tx1"/>
                </a:solidFill>
                <a:latin typeface="Arial"/>
                <a:cs typeface="Arial"/>
                <a:hlinkClick r:id="rId3">
                  <a:extLst>
                    <a:ext uri="{A12FA001-AC4F-418D-AE19-62706E023703}">
                      <ahyp:hlinkClr xmlns:ahyp="http://schemas.microsoft.com/office/drawing/2018/hyperlinkcolor" val="tx"/>
                    </a:ext>
                  </a:extLst>
                </a:hlinkClick>
              </a:rPr>
              <a:t>your-websites-more-</a:t>
            </a:r>
            <a:r>
              <a:rPr lang="fr" sz="1300" b="0" i="0" u="none" spc="-10" baseline="0" dirty="0">
                <a:solidFill>
                  <a:schemeClr val="tx1"/>
                </a:solidFill>
                <a:latin typeface="Arial"/>
                <a:cs typeface="Arial"/>
                <a:hlinkClick r:id="rId3">
                  <a:extLst>
                    <a:ext uri="{A12FA001-AC4F-418D-AE19-62706E023703}">
                      <ahyp:hlinkClr xmlns:ahyp="http://schemas.microsoft.com/office/drawing/2018/hyperlinkcolor" val="tx"/>
                    </a:ext>
                  </a:extLst>
                </a:hlinkClick>
              </a:rPr>
              <a:t>accessible/</a:t>
            </a:r>
            <a:r>
              <a:rPr lang="fr" sz="1300" b="0" i="0" u="none" spc="-10" baseline="0" dirty="0">
                <a:solidFill>
                  <a:schemeClr val="tx1"/>
                </a:solidFill>
                <a:latin typeface="Arial"/>
                <a:cs typeface="Arial"/>
              </a:rPr>
              <a:t> </a:t>
            </a:r>
            <a:r>
              <a:rPr lang="fr" sz="1300" b="0" i="0" u="none" spc="-10" baseline="0" dirty="0">
                <a:solidFill>
                  <a:schemeClr val="tx1"/>
                </a:solidFill>
                <a:latin typeface="Arial"/>
                <a:cs typeface="Arial"/>
                <a:hlinkClick r:id="rId4">
                  <a:extLst>
                    <a:ext uri="{A12FA001-AC4F-418D-AE19-62706E023703}">
                      <ahyp:hlinkClr xmlns:ahyp="http://schemas.microsoft.com/office/drawing/2018/hyperlinkcolor" val="tx"/>
                    </a:ext>
                  </a:extLst>
                </a:hlinkClick>
              </a:rPr>
              <a:t>https://www.europeanyouthroots.eu/download/io2- </a:t>
            </a:r>
            <a:r>
              <a:rPr lang="fr" sz="1300" b="0" i="0" u="none" baseline="0" dirty="0">
                <a:solidFill>
                  <a:schemeClr val="tx1"/>
                </a:solidFill>
                <a:latin typeface="Arial"/>
                <a:cs typeface="Arial"/>
                <a:hlinkClick r:id="rId4">
                  <a:extLst>
                    <a:ext uri="{A12FA001-AC4F-418D-AE19-62706E023703}">
                      <ahyp:hlinkClr xmlns:ahyp="http://schemas.microsoft.com/office/drawing/2018/hyperlinkcolor" val="tx"/>
                    </a:ext>
                  </a:extLst>
                </a:hlinkClick>
              </a:rPr>
              <a:t>implementing-an-</a:t>
            </a:r>
            <a:r>
              <a:rPr lang="fr" sz="1300" b="0" i="0" u="none" spc="-25" baseline="0" dirty="0">
                <a:solidFill>
                  <a:schemeClr val="tx1"/>
                </a:solidFill>
                <a:latin typeface="Arial"/>
                <a:cs typeface="Arial"/>
                <a:hlinkClick r:id="rId4">
                  <a:extLst>
                    <a:ext uri="{A12FA001-AC4F-418D-AE19-62706E023703}">
                      <ahyp:hlinkClr xmlns:ahyp="http://schemas.microsoft.com/office/drawing/2018/hyperlinkcolor" val="tx"/>
                    </a:ext>
                  </a:extLst>
                </a:hlinkClick>
              </a:rPr>
              <a:t>accessible-</a:t>
            </a:r>
            <a:r>
              <a:rPr lang="fr" sz="1300" b="0" i="0" u="none" baseline="0" dirty="0">
                <a:solidFill>
                  <a:schemeClr val="tx1"/>
                </a:solidFill>
                <a:latin typeface="Arial"/>
                <a:cs typeface="Arial"/>
                <a:hlinkClick r:id="rId4">
                  <a:extLst>
                    <a:ext uri="{A12FA001-AC4F-418D-AE19-62706E023703}">
                      <ahyp:hlinkClr xmlns:ahyp="http://schemas.microsoft.com/office/drawing/2018/hyperlinkcolor" val="tx"/>
                    </a:ext>
                  </a:extLst>
                </a:hlinkClick>
              </a:rPr>
              <a:t>and-</a:t>
            </a:r>
            <a:r>
              <a:rPr lang="fr" sz="1300" b="0" i="0" u="none" spc="-10" baseline="0" dirty="0">
                <a:solidFill>
                  <a:schemeClr val="tx1"/>
                </a:solidFill>
                <a:latin typeface="Arial"/>
                <a:cs typeface="Arial"/>
                <a:hlinkClick r:id="rId4">
                  <a:extLst>
                    <a:ext uri="{A12FA001-AC4F-418D-AE19-62706E023703}">
                      <ahyp:hlinkClr xmlns:ahyp="http://schemas.microsoft.com/office/drawing/2018/hyperlinkcolor" val="tx"/>
                    </a:ext>
                  </a:extLst>
                </a:hlinkClick>
              </a:rPr>
              <a:t>inclusive- </a:t>
            </a:r>
            <a:r>
              <a:rPr lang="fr" sz="1300" b="0" i="0" u="none" baseline="0" dirty="0">
                <a:solidFill>
                  <a:schemeClr val="tx1"/>
                </a:solidFill>
                <a:latin typeface="Arial"/>
                <a:cs typeface="Arial"/>
                <a:hlinkClick r:id="rId4">
                  <a:extLst>
                    <a:ext uri="{A12FA001-AC4F-418D-AE19-62706E023703}">
                      <ahyp:hlinkClr xmlns:ahyp="http://schemas.microsoft.com/office/drawing/2018/hyperlinkcolor" val="tx"/>
                    </a:ext>
                  </a:extLst>
                </a:hlinkClick>
              </a:rPr>
              <a:t>tourism-</a:t>
            </a:r>
            <a:r>
              <a:rPr lang="fr" sz="1300" b="0" i="0" u="none" spc="-10" baseline="0" dirty="0">
                <a:solidFill>
                  <a:schemeClr val="tx1"/>
                </a:solidFill>
                <a:latin typeface="Arial"/>
                <a:cs typeface="Arial"/>
                <a:hlinkClick r:id="rId4">
                  <a:extLst>
                    <a:ext uri="{A12FA001-AC4F-418D-AE19-62706E023703}">
                      <ahyp:hlinkClr xmlns:ahyp="http://schemas.microsoft.com/office/drawing/2018/hyperlinkcolor" val="tx"/>
                    </a:ext>
                  </a:extLst>
                </a:hlinkClick>
              </a:rPr>
              <a:t>business/</a:t>
            </a:r>
            <a:endParaRPr lang="fr" sz="1300" spc="-10" dirty="0">
              <a:solidFill>
                <a:schemeClr val="tx1"/>
              </a:solidFill>
              <a:latin typeface="Arial"/>
              <a:cs typeface="Arial"/>
              <a:hlinkClick r:id="rId4">
                <a:extLst>
                  <a:ext uri="{A12FA001-AC4F-418D-AE19-62706E023703}">
                    <ahyp:hlinkClr xmlns:ahyp="http://schemas.microsoft.com/office/drawing/2018/hyperlinkcolor" val="tx"/>
                  </a:ext>
                </a:extLst>
              </a:hlinkClick>
            </a:endParaRPr>
          </a:p>
          <a:p>
            <a:pPr marL="623918" marR="217815" indent="-282588" rtl="0">
              <a:lnSpc>
                <a:spcPct val="120200"/>
              </a:lnSpc>
              <a:spcBef>
                <a:spcPts val="311"/>
              </a:spcBef>
              <a:buClr>
                <a:schemeClr val="tx1"/>
              </a:buClr>
              <a:buFont typeface="Arial" panose="020B0604020202020204" pitchFamily="34" charset="0"/>
              <a:buChar char="•"/>
            </a:pPr>
            <a:r>
              <a:rPr lang="fr" sz="1300" b="0" i="0" u="none" spc="-10" baseline="0" dirty="0">
                <a:solidFill>
                  <a:schemeClr val="tx1"/>
                </a:solidFill>
                <a:latin typeface="Arial"/>
                <a:cs typeface="Arial"/>
                <a:hlinkClick r:id="rId5">
                  <a:extLst>
                    <a:ext uri="{A12FA001-AC4F-418D-AE19-62706E023703}">
                      <ahyp:hlinkClr xmlns:ahyp="http://schemas.microsoft.com/office/drawing/2018/hyperlinkcolor" val="tx"/>
                    </a:ext>
                  </a:extLst>
                </a:hlinkClick>
              </a:rPr>
              <a:t>https://www.accessibletourism.org/</a:t>
            </a:r>
            <a:endParaRPr lang="fr" sz="1300" dirty="0">
              <a:solidFill>
                <a:schemeClr val="tx1"/>
              </a:solidFill>
              <a:latin typeface="Arial"/>
              <a:cs typeface="Arial"/>
            </a:endParaRPr>
          </a:p>
          <a:p>
            <a:pPr marL="623918" indent="-282588" rtl="0">
              <a:spcBef>
                <a:spcPts val="315"/>
              </a:spcBef>
              <a:buClr>
                <a:schemeClr val="tx1"/>
              </a:buClr>
              <a:buFont typeface="Arial" panose="020B0604020202020204" pitchFamily="34" charset="0"/>
              <a:buChar char="•"/>
            </a:pPr>
            <a:r>
              <a:rPr lang="fr" sz="1300" b="0" i="0" u="none" spc="-70" baseline="0" dirty="0">
                <a:solidFill>
                  <a:schemeClr val="tx1"/>
                </a:solidFill>
                <a:latin typeface="Arial"/>
                <a:cs typeface="Arial"/>
                <a:hlinkClick r:id="rId6">
                  <a:extLst>
                    <a:ext uri="{A12FA001-AC4F-418D-AE19-62706E023703}">
                      <ahyp:hlinkClr xmlns:ahyp="http://schemas.microsoft.com/office/drawing/2018/hyperlinkcolor" val="tx"/>
                    </a:ext>
                  </a:extLst>
                </a:hlinkClick>
              </a:rPr>
              <a:t>Read</a:t>
            </a:r>
            <a:r>
              <a:rPr lang="fr" sz="1300" b="0" i="0" u="none" spc="-141" baseline="0" dirty="0">
                <a:solidFill>
                  <a:schemeClr val="tx1"/>
                </a:solidFill>
                <a:latin typeface="Arial"/>
                <a:cs typeface="Arial"/>
                <a:hlinkClick r:id="rId6">
                  <a:extLst>
                    <a:ext uri="{A12FA001-AC4F-418D-AE19-62706E023703}">
                      <ahyp:hlinkClr xmlns:ahyp="http://schemas.microsoft.com/office/drawing/2018/hyperlinkcolor" val="tx"/>
                    </a:ext>
                  </a:extLst>
                </a:hlinkClick>
              </a:rPr>
              <a:t> </a:t>
            </a:r>
            <a:r>
              <a:rPr lang="fr" sz="1300" b="0" i="0" u="none" spc="-60" baseline="0" dirty="0">
                <a:solidFill>
                  <a:schemeClr val="tx1"/>
                </a:solidFill>
                <a:latin typeface="Arial"/>
                <a:cs typeface="Arial"/>
                <a:hlinkClick r:id="rId6">
                  <a:extLst>
                    <a:ext uri="{A12FA001-AC4F-418D-AE19-62706E023703}">
                      <ahyp:hlinkClr xmlns:ahyp="http://schemas.microsoft.com/office/drawing/2018/hyperlinkcolor" val="tx"/>
                    </a:ext>
                  </a:extLst>
                </a:hlinkClick>
              </a:rPr>
              <a:t>Speaker</a:t>
            </a:r>
            <a:r>
              <a:rPr lang="fr" sz="1300" b="0" i="0" u="none" spc="-60" baseline="0" dirty="0">
                <a:solidFill>
                  <a:schemeClr val="tx1"/>
                </a:solidFill>
                <a:latin typeface="Arial"/>
                <a:cs typeface="Arial"/>
                <a:hlinkClick r:id="rId7">
                  <a:extLst>
                    <a:ext uri="{A12FA001-AC4F-418D-AE19-62706E023703}">
                      <ahyp:hlinkClr xmlns:ahyp="http://schemas.microsoft.com/office/drawing/2018/hyperlinkcolor" val="tx"/>
                    </a:ext>
                  </a:extLst>
                </a:hlinkClick>
              </a:rPr>
              <a:t>,</a:t>
            </a:r>
            <a:r>
              <a:rPr lang="fr" sz="1300" b="0" i="0" u="none" spc="-75" baseline="0" dirty="0">
                <a:solidFill>
                  <a:schemeClr val="tx1"/>
                </a:solidFill>
                <a:latin typeface="Arial"/>
                <a:cs typeface="Arial"/>
              </a:rPr>
              <a:t> </a:t>
            </a:r>
            <a:r>
              <a:rPr lang="fr" sz="1300" b="0" i="0" u="none" spc="-80" baseline="0" dirty="0">
                <a:solidFill>
                  <a:schemeClr val="tx1"/>
                </a:solidFill>
                <a:latin typeface="Arial"/>
                <a:cs typeface="Arial"/>
                <a:hlinkClick r:id="rId8">
                  <a:extLst>
                    <a:ext uri="{A12FA001-AC4F-418D-AE19-62706E023703}">
                      <ahyp:hlinkClr xmlns:ahyp="http://schemas.microsoft.com/office/drawing/2018/hyperlinkcolor" val="tx"/>
                    </a:ext>
                  </a:extLst>
                </a:hlinkClick>
              </a:rPr>
              <a:t>Canva</a:t>
            </a:r>
            <a:r>
              <a:rPr lang="fr" sz="1300" b="0" i="0" u="none" spc="-70" baseline="0" dirty="0">
                <a:solidFill>
                  <a:schemeClr val="tx1"/>
                </a:solidFill>
                <a:latin typeface="Arial"/>
                <a:cs typeface="Arial"/>
              </a:rPr>
              <a:t> </a:t>
            </a:r>
            <a:r>
              <a:rPr lang="fr" sz="1300" b="0" i="0" u="none" baseline="0" dirty="0">
                <a:solidFill>
                  <a:schemeClr val="tx1"/>
                </a:solidFill>
                <a:latin typeface="Arial"/>
                <a:cs typeface="Arial"/>
              </a:rPr>
              <a:t>ou</a:t>
            </a:r>
            <a:r>
              <a:rPr lang="fr" sz="1300" b="0" i="0" u="none" spc="-100" baseline="0" dirty="0">
                <a:solidFill>
                  <a:schemeClr val="tx1"/>
                </a:solidFill>
                <a:latin typeface="Arial"/>
                <a:cs typeface="Arial"/>
              </a:rPr>
              <a:t> </a:t>
            </a:r>
            <a:r>
              <a:rPr lang="fr" sz="1300" b="0" i="0" u="none" spc="-60" baseline="0" dirty="0">
                <a:solidFill>
                  <a:schemeClr val="tx1"/>
                </a:solidFill>
                <a:latin typeface="Arial"/>
                <a:cs typeface="Arial"/>
                <a:hlinkClick r:id="rId9">
                  <a:extLst>
                    <a:ext uri="{A12FA001-AC4F-418D-AE19-62706E023703}">
                      <ahyp:hlinkClr xmlns:ahyp="http://schemas.microsoft.com/office/drawing/2018/hyperlinkcolor" val="tx"/>
                    </a:ext>
                  </a:extLst>
                </a:hlinkClick>
              </a:rPr>
              <a:t>Adobe</a:t>
            </a:r>
            <a:r>
              <a:rPr lang="fr" sz="1300" b="0" i="0" u="none" spc="-75" baseline="0" dirty="0">
                <a:solidFill>
                  <a:schemeClr val="tx1"/>
                </a:solidFill>
                <a:latin typeface="Arial"/>
                <a:cs typeface="Arial"/>
                <a:hlinkClick r:id="rId9">
                  <a:extLst>
                    <a:ext uri="{A12FA001-AC4F-418D-AE19-62706E023703}">
                      <ahyp:hlinkClr xmlns:ahyp="http://schemas.microsoft.com/office/drawing/2018/hyperlinkcolor" val="tx"/>
                    </a:ext>
                  </a:extLst>
                </a:hlinkClick>
              </a:rPr>
              <a:t> </a:t>
            </a:r>
            <a:r>
              <a:rPr lang="fr" sz="1300" b="0" i="0" u="none" spc="-10" baseline="0" dirty="0">
                <a:solidFill>
                  <a:schemeClr val="tx1"/>
                </a:solidFill>
                <a:latin typeface="Arial"/>
                <a:cs typeface="Arial"/>
                <a:hlinkClick r:id="rId9">
                  <a:extLst>
                    <a:ext uri="{A12FA001-AC4F-418D-AE19-62706E023703}">
                      <ahyp:hlinkClr xmlns:ahyp="http://schemas.microsoft.com/office/drawing/2018/hyperlinkcolor" val="tx"/>
                    </a:ext>
                  </a:extLst>
                </a:hlinkClick>
              </a:rPr>
              <a:t>Express</a:t>
            </a:r>
            <a:endParaRPr lang="fr" sz="1300" dirty="0">
              <a:solidFill>
                <a:schemeClr val="tx1"/>
              </a:solidFill>
              <a:latin typeface="Arial"/>
              <a:cs typeface="Arial"/>
            </a:endParaRPr>
          </a:p>
          <a:p>
            <a:pPr marL="623918" indent="-282588" rtl="0">
              <a:spcBef>
                <a:spcPts val="315"/>
              </a:spcBef>
              <a:buClr>
                <a:schemeClr val="tx1"/>
              </a:buClr>
              <a:buFont typeface="Arial" panose="020B0604020202020204" pitchFamily="34" charset="0"/>
              <a:buChar char="•"/>
            </a:pPr>
            <a:r>
              <a:rPr lang="fr" sz="1300" b="0" i="0" u="none" spc="-70" baseline="0" dirty="0">
                <a:solidFill>
                  <a:schemeClr val="tx1"/>
                </a:solidFill>
                <a:latin typeface="Arial"/>
                <a:cs typeface="Arial"/>
                <a:hlinkClick r:id="rId10">
                  <a:extLst>
                    <a:ext uri="{A12FA001-AC4F-418D-AE19-62706E023703}">
                      <ahyp:hlinkClr xmlns:ahyp="http://schemas.microsoft.com/office/drawing/2018/hyperlinkcolor" val="tx"/>
                    </a:ext>
                  </a:extLst>
                </a:hlinkClick>
              </a:rPr>
              <a:t>Web</a:t>
            </a:r>
            <a:r>
              <a:rPr lang="fr" sz="1300" b="0" i="0" u="none" spc="-141" baseline="0" dirty="0">
                <a:solidFill>
                  <a:schemeClr val="tx1"/>
                </a:solidFill>
                <a:latin typeface="Arial"/>
                <a:cs typeface="Arial"/>
                <a:hlinkClick r:id="rId10">
                  <a:extLst>
                    <a:ext uri="{A12FA001-AC4F-418D-AE19-62706E023703}">
                      <ahyp:hlinkClr xmlns:ahyp="http://schemas.microsoft.com/office/drawing/2018/hyperlinkcolor" val="tx"/>
                    </a:ext>
                  </a:extLst>
                </a:hlinkClick>
              </a:rPr>
              <a:t> </a:t>
            </a:r>
            <a:r>
              <a:rPr lang="fr" sz="1300" b="0" i="0" u="none" spc="-20" baseline="0" dirty="0">
                <a:solidFill>
                  <a:schemeClr val="tx1"/>
                </a:solidFill>
                <a:latin typeface="Arial"/>
                <a:cs typeface="Arial"/>
                <a:hlinkClick r:id="rId10">
                  <a:extLst>
                    <a:ext uri="{A12FA001-AC4F-418D-AE19-62706E023703}">
                      <ahyp:hlinkClr xmlns:ahyp="http://schemas.microsoft.com/office/drawing/2018/hyperlinkcolor" val="tx"/>
                    </a:ext>
                  </a:extLst>
                </a:hlinkClick>
              </a:rPr>
              <a:t>Content</a:t>
            </a:r>
            <a:r>
              <a:rPr lang="fr" sz="1300" b="0" i="0" u="none" spc="-95" baseline="0" dirty="0">
                <a:solidFill>
                  <a:schemeClr val="tx1"/>
                </a:solidFill>
                <a:latin typeface="Arial"/>
                <a:cs typeface="Arial"/>
                <a:hlinkClick r:id="rId10">
                  <a:extLst>
                    <a:ext uri="{A12FA001-AC4F-418D-AE19-62706E023703}">
                      <ahyp:hlinkClr xmlns:ahyp="http://schemas.microsoft.com/office/drawing/2018/hyperlinkcolor" val="tx"/>
                    </a:ext>
                  </a:extLst>
                </a:hlinkClick>
              </a:rPr>
              <a:t> </a:t>
            </a:r>
            <a:r>
              <a:rPr lang="fr" sz="1300" b="0" i="0" u="none" baseline="0" dirty="0">
                <a:solidFill>
                  <a:schemeClr val="tx1"/>
                </a:solidFill>
                <a:latin typeface="Arial"/>
                <a:cs typeface="Arial"/>
                <a:hlinkClick r:id="rId10">
                  <a:extLst>
                    <a:ext uri="{A12FA001-AC4F-418D-AE19-62706E023703}">
                      <ahyp:hlinkClr xmlns:ahyp="http://schemas.microsoft.com/office/drawing/2018/hyperlinkcolor" val="tx"/>
                    </a:ext>
                  </a:extLst>
                </a:hlinkClick>
              </a:rPr>
              <a:t>Accessibility</a:t>
            </a:r>
            <a:r>
              <a:rPr lang="fr" sz="1300" b="0" i="0" u="none" spc="-155" baseline="0" dirty="0">
                <a:solidFill>
                  <a:schemeClr val="tx1"/>
                </a:solidFill>
                <a:latin typeface="Arial"/>
                <a:cs typeface="Arial"/>
                <a:hlinkClick r:id="rId10">
                  <a:extLst>
                    <a:ext uri="{A12FA001-AC4F-418D-AE19-62706E023703}">
                      <ahyp:hlinkClr xmlns:ahyp="http://schemas.microsoft.com/office/drawing/2018/hyperlinkcolor" val="tx"/>
                    </a:ext>
                  </a:extLst>
                </a:hlinkClick>
              </a:rPr>
              <a:t> </a:t>
            </a:r>
            <a:r>
              <a:rPr lang="fr" sz="1300" b="0" i="0" u="none" spc="-10" baseline="0" dirty="0">
                <a:solidFill>
                  <a:schemeClr val="tx1"/>
                </a:solidFill>
                <a:latin typeface="Arial"/>
                <a:cs typeface="Arial"/>
                <a:hlinkClick r:id="rId10">
                  <a:extLst>
                    <a:ext uri="{A12FA001-AC4F-418D-AE19-62706E023703}">
                      <ahyp:hlinkClr xmlns:ahyp="http://schemas.microsoft.com/office/drawing/2018/hyperlinkcolor" val="tx"/>
                    </a:ext>
                  </a:extLst>
                </a:hlinkClick>
              </a:rPr>
              <a:t>Guidelines</a:t>
            </a:r>
            <a:r>
              <a:rPr lang="fr" sz="1300" b="0" i="0" u="none" spc="-80" baseline="0" dirty="0">
                <a:solidFill>
                  <a:schemeClr val="tx1"/>
                </a:solidFill>
                <a:latin typeface="Arial"/>
                <a:cs typeface="Arial"/>
                <a:hlinkClick r:id="rId10">
                  <a:extLst>
                    <a:ext uri="{A12FA001-AC4F-418D-AE19-62706E023703}">
                      <ahyp:hlinkClr xmlns:ahyp="http://schemas.microsoft.com/office/drawing/2018/hyperlinkcolor" val="tx"/>
                    </a:ext>
                  </a:extLst>
                </a:hlinkClick>
              </a:rPr>
              <a:t> </a:t>
            </a:r>
            <a:r>
              <a:rPr lang="fr" sz="1300" b="0" i="0" u="none" spc="-10" baseline="0" dirty="0">
                <a:solidFill>
                  <a:schemeClr val="tx1"/>
                </a:solidFill>
                <a:latin typeface="Arial"/>
                <a:cs typeface="Arial"/>
                <a:hlinkClick r:id="rId10">
                  <a:extLst>
                    <a:ext uri="{A12FA001-AC4F-418D-AE19-62706E023703}">
                      <ahyp:hlinkClr xmlns:ahyp="http://schemas.microsoft.com/office/drawing/2018/hyperlinkcolor" val="tx"/>
                    </a:ext>
                  </a:extLst>
                </a:hlinkClick>
              </a:rPr>
              <a:t>(Directives d'accessibilité au contenu Web) (WCAG)</a:t>
            </a:r>
            <a:endParaRPr lang="fr" sz="1300" spc="-10" dirty="0">
              <a:solidFill>
                <a:schemeClr val="tx1"/>
              </a:solidFill>
              <a:latin typeface="Arial"/>
              <a:cs typeface="Arial"/>
            </a:endParaRPr>
          </a:p>
        </p:txBody>
      </p:sp>
      <p:sp>
        <p:nvSpPr>
          <p:cNvPr id="8" name="Rounded Rectangle 7">
            <a:extLst>
              <a:ext uri="{FF2B5EF4-FFF2-40B4-BE49-F238E27FC236}">
                <a16:creationId xmlns:a16="http://schemas.microsoft.com/office/drawing/2014/main" id="{8E6BFF18-9BB0-9B4A-09DF-E78199021DEB}"/>
              </a:ext>
            </a:extLst>
          </p:cNvPr>
          <p:cNvSpPr/>
          <p:nvPr/>
        </p:nvSpPr>
        <p:spPr>
          <a:xfrm>
            <a:off x="296062" y="4323772"/>
            <a:ext cx="6832612" cy="1594149"/>
          </a:xfrm>
          <a:prstGeom prst="roundRect">
            <a:avLst/>
          </a:prstGeom>
          <a:noFill/>
          <a:ln w="28575">
            <a:solidFill>
              <a:srgbClr val="1AAAA6"/>
            </a:solid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fr"/>
          </a:p>
        </p:txBody>
      </p:sp>
      <p:sp>
        <p:nvSpPr>
          <p:cNvPr id="9" name="Rounded Rectangle 8">
            <a:extLst>
              <a:ext uri="{FF2B5EF4-FFF2-40B4-BE49-F238E27FC236}">
                <a16:creationId xmlns:a16="http://schemas.microsoft.com/office/drawing/2014/main" id="{48002857-E7CE-3FF9-E87C-7AE2AA4F1FC6}"/>
              </a:ext>
            </a:extLst>
          </p:cNvPr>
          <p:cNvSpPr/>
          <p:nvPr/>
        </p:nvSpPr>
        <p:spPr>
          <a:xfrm>
            <a:off x="296062" y="6185014"/>
            <a:ext cx="2520465" cy="2435878"/>
          </a:xfrm>
          <a:prstGeom prst="roundRect">
            <a:avLst/>
          </a:prstGeom>
          <a:noFill/>
          <a:ln w="28575">
            <a:solidFill>
              <a:srgbClr val="1AA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10" name="Rounded Rectangle 9">
            <a:extLst>
              <a:ext uri="{FF2B5EF4-FFF2-40B4-BE49-F238E27FC236}">
                <a16:creationId xmlns:a16="http://schemas.microsoft.com/office/drawing/2014/main" id="{803B2947-5A4B-69E8-87EA-4A676DC925C4}"/>
              </a:ext>
            </a:extLst>
          </p:cNvPr>
          <p:cNvSpPr/>
          <p:nvPr/>
        </p:nvSpPr>
        <p:spPr>
          <a:xfrm>
            <a:off x="2971788" y="6164006"/>
            <a:ext cx="4324349" cy="2524074"/>
          </a:xfrm>
          <a:prstGeom prst="roundRect">
            <a:avLst/>
          </a:prstGeom>
          <a:noFill/>
          <a:ln w="28575">
            <a:solidFill>
              <a:srgbClr val="1AA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11" name="TextBox 10">
            <a:extLst>
              <a:ext uri="{FF2B5EF4-FFF2-40B4-BE49-F238E27FC236}">
                <a16:creationId xmlns:a16="http://schemas.microsoft.com/office/drawing/2014/main" id="{F5857D43-1745-60A7-04DA-035EA12FF661}"/>
              </a:ext>
            </a:extLst>
          </p:cNvPr>
          <p:cNvSpPr txBox="1"/>
          <p:nvPr/>
        </p:nvSpPr>
        <p:spPr>
          <a:xfrm>
            <a:off x="463550" y="4419595"/>
            <a:ext cx="6186485" cy="1355564"/>
          </a:xfrm>
          <a:prstGeom prst="rect">
            <a:avLst/>
          </a:prstGeom>
          <a:noFill/>
        </p:spPr>
        <p:txBody>
          <a:bodyPr wrap="square" rtlCol="0">
            <a:spAutoFit/>
          </a:bodyPr>
          <a:lstStyle/>
          <a:p>
            <a:pPr rtl="0"/>
            <a:r>
              <a:rPr lang="fr" sz="1300" b="1" i="0" u="none" baseline="0">
                <a:latin typeface="Arial" panose="020B0604020202020204" pitchFamily="34" charset="0"/>
                <a:cs typeface="Arial" panose="020B0604020202020204" pitchFamily="34" charset="0"/>
              </a:rPr>
              <a:t>Compétences du cadre d'EntreComp</a:t>
            </a:r>
          </a:p>
          <a:p>
            <a:endParaRPr lang="fr" sz="1300" dirty="0">
              <a:latin typeface="Arial" panose="020B0604020202020204" pitchFamily="34" charset="0"/>
              <a:cs typeface="Arial" panose="020B0604020202020204" pitchFamily="34" charset="0"/>
            </a:endParaRPr>
          </a:p>
          <a:p>
            <a:pPr marL="285764" indent="-285764" rtl="0">
              <a:lnSpc>
                <a:spcPct val="150000"/>
              </a:lnSpc>
              <a:buFont typeface="Wingdings" pitchFamily="2" charset="2"/>
              <a:buChar char="v"/>
            </a:pPr>
            <a:r>
              <a:rPr lang="fr" sz="1300" b="0" i="0" u="none" baseline="0">
                <a:latin typeface="Arial" panose="020B0604020202020204" pitchFamily="34" charset="0"/>
                <a:cs typeface="Arial" panose="020B0604020202020204" pitchFamily="34" charset="0"/>
              </a:rPr>
              <a:t>Penser éthique et durable</a:t>
            </a:r>
          </a:p>
          <a:p>
            <a:pPr marL="285764" indent="-285764" rtl="0">
              <a:lnSpc>
                <a:spcPct val="150000"/>
              </a:lnSpc>
              <a:buFont typeface="Wingdings" pitchFamily="2" charset="2"/>
              <a:buChar char="v"/>
            </a:pPr>
            <a:r>
              <a:rPr lang="fr" sz="1300" b="0" i="0" u="none" baseline="0">
                <a:latin typeface="Arial" panose="020B0604020202020204" pitchFamily="34" charset="0"/>
                <a:cs typeface="Arial" panose="020B0604020202020204" pitchFamily="34" charset="0"/>
              </a:rPr>
              <a:t>Créativité</a:t>
            </a:r>
          </a:p>
          <a:p>
            <a:pPr marL="285764" indent="-285764" rtl="0">
              <a:lnSpc>
                <a:spcPct val="150000"/>
              </a:lnSpc>
              <a:buFont typeface="Wingdings" pitchFamily="2" charset="2"/>
              <a:buChar char="v"/>
            </a:pPr>
            <a:r>
              <a:rPr lang="fr" sz="1300" b="0" i="0" u="none" baseline="0">
                <a:latin typeface="Arial" panose="020B0604020202020204" pitchFamily="34" charset="0"/>
                <a:cs typeface="Arial" panose="020B0604020202020204" pitchFamily="34" charset="0"/>
              </a:rPr>
              <a:t>Travailler avec d'autres personnes</a:t>
            </a:r>
          </a:p>
        </p:txBody>
      </p:sp>
      <p:sp>
        <p:nvSpPr>
          <p:cNvPr id="17" name="Slide Number Placeholder 9">
            <a:extLst>
              <a:ext uri="{FF2B5EF4-FFF2-40B4-BE49-F238E27FC236}">
                <a16:creationId xmlns:a16="http://schemas.microsoft.com/office/drawing/2014/main" id="{191E267C-4DF1-BF4E-AA8F-1078B8F4A5F6}"/>
              </a:ext>
            </a:extLst>
          </p:cNvPr>
          <p:cNvSpPr>
            <a:spLocks noGrp="1"/>
          </p:cNvSpPr>
          <p:nvPr>
            <p:ph type="sldNum" sz="quarter" idx="7"/>
          </p:nvPr>
        </p:nvSpPr>
        <p:spPr>
          <a:xfrm>
            <a:off x="914402" y="9625401"/>
            <a:ext cx="257175" cy="207749"/>
          </a:xfrm>
        </p:spPr>
        <p:txBody>
          <a:bodyPr/>
          <a:lstStyle/>
          <a:p>
            <a:pPr marL="38100" algn="l" rtl="0">
              <a:spcBef>
                <a:spcPts val="110"/>
              </a:spcBef>
            </a:pPr>
            <a:fld id="{81D60167-4931-47E6-BA6A-407CBD079E47}" type="slidenum">
              <a:rPr spc="10"/>
              <a:pPr marL="38100">
                <a:spcBef>
                  <a:spcPts val="110"/>
                </a:spcBef>
              </a:pPr>
              <a:t>73</a:t>
            </a:fld>
            <a:endParaRPr lang="fr" spc="10"/>
          </a:p>
        </p:txBody>
      </p:sp>
      <p:pic>
        <p:nvPicPr>
          <p:cNvPr id="14" name="Picture 2" descr="European Youth Roots">
            <a:extLst>
              <a:ext uri="{FF2B5EF4-FFF2-40B4-BE49-F238E27FC236}">
                <a16:creationId xmlns:a16="http://schemas.microsoft.com/office/drawing/2014/main" id="{1156BE3B-B30C-334F-B194-990E9A2CE912}"/>
              </a:ext>
            </a:extLst>
          </p:cNvPr>
          <p:cNvPicPr>
            <a:picLocks noChangeAspect="1" noChangeArrowheads="1"/>
          </p:cNvPicPr>
          <p:nvPr/>
        </p:nvPicPr>
        <p:blipFill rotWithShape="1">
          <a:blip r:embed="rId11"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17"/>
          <p:cNvSpPr txBox="1"/>
          <p:nvPr/>
        </p:nvSpPr>
        <p:spPr>
          <a:xfrm>
            <a:off x="495313" y="853750"/>
            <a:ext cx="6781774" cy="7774500"/>
          </a:xfrm>
          <a:prstGeom prst="rect">
            <a:avLst/>
          </a:prstGeom>
        </p:spPr>
        <p:txBody>
          <a:bodyPr vert="horz" wrap="square" lIns="0" tIns="13969" rIns="0" bIns="0" rtlCol="0">
            <a:spAutoFit/>
          </a:bodyPr>
          <a:lstStyle/>
          <a:p>
            <a:pPr marL="12700" algn="just" rtl="0">
              <a:spcBef>
                <a:spcPts val="110"/>
              </a:spcBef>
            </a:pPr>
            <a:r>
              <a:rPr lang="fr" sz="1400" b="1" i="0" u="none" baseline="0">
                <a:solidFill>
                  <a:schemeClr val="accent6">
                    <a:lumMod val="75000"/>
                  </a:schemeClr>
                </a:solidFill>
                <a:latin typeface="Arial"/>
                <a:cs typeface="Arial"/>
              </a:rPr>
              <a:t>Instructions</a:t>
            </a:r>
          </a:p>
          <a:p>
            <a:pPr marL="12700" algn="just" rtl="0">
              <a:spcBef>
                <a:spcPts val="110"/>
              </a:spcBef>
            </a:pPr>
            <a:endParaRPr lang="fr" sz="1400" b="1" dirty="0">
              <a:latin typeface="Arial"/>
              <a:cs typeface="Arial"/>
            </a:endParaRPr>
          </a:p>
          <a:p>
            <a:pPr marL="7938" algn="just" rtl="0">
              <a:spcBef>
                <a:spcPts val="1076"/>
              </a:spcBef>
            </a:pPr>
            <a:r>
              <a:rPr lang="fr" sz="1300" b="1" i="0" u="none" baseline="0">
                <a:solidFill>
                  <a:schemeClr val="tx1">
                    <a:lumMod val="50000"/>
                    <a:lumOff val="50000"/>
                  </a:schemeClr>
                </a:solidFill>
                <a:uFill>
                  <a:solidFill>
                    <a:srgbClr val="1D1D20"/>
                  </a:solidFill>
                </a:uFill>
                <a:latin typeface="Arial"/>
                <a:cs typeface="Arial"/>
              </a:rPr>
              <a:t>Avant le cours</a:t>
            </a:r>
            <a:endParaRPr lang="fr" sz="1300" dirty="0"/>
          </a:p>
          <a:p>
            <a:pPr marL="180983" indent="-171458" algn="just" rtl="0" fontAlgn="base">
              <a:spcBef>
                <a:spcPts val="120"/>
              </a:spcBef>
              <a:buFont typeface="Wingdings" pitchFamily="2" charset="2"/>
              <a:buChar char="§"/>
            </a:pPr>
            <a:r>
              <a:rPr lang="fr" sz="1300" b="0" i="0" u="none" baseline="0">
                <a:solidFill>
                  <a:srgbClr val="021A26"/>
                </a:solidFill>
                <a:latin typeface="Arial" panose="020B0604020202020204" pitchFamily="34" charset="0"/>
              </a:rPr>
              <a:t>Demandez aux participants de lire les kits d'outils NDA et ENAT ainsi que </a:t>
            </a:r>
            <a:r>
              <a:rPr lang="fr" sz="1300" b="0" i="0" u="none" baseline="0">
                <a:solidFill>
                  <a:schemeClr val="tx1"/>
                </a:solidFill>
                <a:latin typeface="Arial" panose="020B0604020202020204" pitchFamily="34" charset="0"/>
              </a:rPr>
              <a:t>les</a:t>
            </a:r>
            <a:r>
              <a:rPr lang="fr" sz="1300" b="0" i="0" u="none" baseline="0">
                <a:solidFill>
                  <a:schemeClr val="tx1"/>
                </a:solidFill>
                <a:latin typeface="Arial" panose="020B0604020202020204" pitchFamily="34" charset="0"/>
                <a:hlinkClick r:id="rId2">
                  <a:extLst>
                    <a:ext uri="{A12FA001-AC4F-418D-AE19-62706E023703}">
                      <ahyp:hlinkClr xmlns:ahyp="http://schemas.microsoft.com/office/drawing/2018/hyperlinkcolor" val="tx"/>
                    </a:ext>
                  </a:extLst>
                </a:hlinkClick>
              </a:rPr>
              <a:t> </a:t>
            </a:r>
            <a:r>
              <a:rPr lang="fr" sz="1300" b="0" i="0" u="sng" baseline="0">
                <a:solidFill>
                  <a:schemeClr val="tx1"/>
                </a:solidFill>
                <a:latin typeface="Arial" panose="020B0604020202020204" pitchFamily="34" charset="0"/>
                <a:hlinkClick r:id="rId2">
                  <a:extLst>
                    <a:ext uri="{A12FA001-AC4F-418D-AE19-62706E023703}">
                      <ahyp:hlinkClr xmlns:ahyp="http://schemas.microsoft.com/office/drawing/2018/hyperlinkcolor" val="tx"/>
                    </a:ext>
                  </a:extLst>
                </a:hlinkClick>
              </a:rPr>
              <a:t>directives d'accessibilité aux contenus Web</a:t>
            </a:r>
            <a:r>
              <a:rPr lang="fr" sz="1300" b="0" i="0" u="none" baseline="0">
                <a:solidFill>
                  <a:schemeClr val="tx1"/>
                </a:solidFill>
                <a:latin typeface="Arial" panose="020B0604020202020204" pitchFamily="34" charset="0"/>
                <a:hlinkClick r:id="rId2">
                  <a:extLst>
                    <a:ext uri="{A12FA001-AC4F-418D-AE19-62706E023703}">
                      <ahyp:hlinkClr xmlns:ahyp="http://schemas.microsoft.com/office/drawing/2018/hyperlinkcolor" val="tx"/>
                    </a:ext>
                  </a:extLst>
                </a:hlinkClick>
              </a:rPr>
              <a:t> (WCAG)</a:t>
            </a:r>
            <a:endParaRPr lang="fr" sz="1300" dirty="0">
              <a:solidFill>
                <a:schemeClr val="tx1"/>
              </a:solidFill>
              <a:latin typeface="Arial" panose="020B0604020202020204" pitchFamily="34" charset="0"/>
            </a:endParaRPr>
          </a:p>
          <a:p>
            <a:pPr marL="7938" indent="4763" algn="just" rtl="0">
              <a:spcBef>
                <a:spcPts val="1076"/>
              </a:spcBef>
            </a:pPr>
            <a:br>
              <a:rPr lang="fr" sz="1300">
                <a:latin typeface="Arial" panose="020B0604020202020204" pitchFamily="34" charset="0"/>
                <a:cs typeface="Arial" panose="020B0604020202020204" pitchFamily="34" charset="0"/>
              </a:rPr>
            </a:br>
            <a:r>
              <a:rPr lang="fr" sz="1300" b="1" i="0" u="none" baseline="0">
                <a:solidFill>
                  <a:schemeClr val="tx1">
                    <a:lumMod val="50000"/>
                    <a:lumOff val="50000"/>
                  </a:schemeClr>
                </a:solidFill>
                <a:uFill>
                  <a:solidFill>
                    <a:srgbClr val="1D1D20"/>
                  </a:solidFill>
                </a:uFill>
                <a:latin typeface="Arial"/>
                <a:cs typeface="Arial"/>
              </a:rPr>
              <a:t>Pendant le cours</a:t>
            </a:r>
            <a:endParaRPr lang="fr" sz="1300" dirty="0"/>
          </a:p>
          <a:p>
            <a:pPr marL="180983" indent="-180983" algn="just" rtl="0" fontAlgn="base">
              <a:spcBef>
                <a:spcPts val="120"/>
              </a:spcBef>
              <a:buFont typeface="Wingdings" pitchFamily="2" charset="2"/>
              <a:buChar char="§"/>
            </a:pPr>
            <a:r>
              <a:rPr lang="fr" sz="1300" b="0" i="0" u="none" baseline="0">
                <a:solidFill>
                  <a:srgbClr val="021A26"/>
                </a:solidFill>
                <a:latin typeface="Arial" panose="020B0604020202020204" pitchFamily="34" charset="0"/>
              </a:rPr>
              <a:t>Divisez les participants en groupes et demandez à chaque groupe de choisir une destination touristique</a:t>
            </a:r>
          </a:p>
          <a:p>
            <a:pPr marL="180983" indent="-180983" algn="just" rtl="0" fontAlgn="base">
              <a:spcBef>
                <a:spcPts val="120"/>
              </a:spcBef>
              <a:buFont typeface="Wingdings" pitchFamily="2" charset="2"/>
              <a:buChar char="§"/>
            </a:pPr>
            <a:r>
              <a:rPr lang="fr" sz="1300" b="0" i="0" u="none" baseline="0">
                <a:solidFill>
                  <a:srgbClr val="021A26"/>
                </a:solidFill>
                <a:latin typeface="Arial" panose="020B0604020202020204" pitchFamily="34" charset="0"/>
              </a:rPr>
              <a:t>Assignez chaque groupe à un secteur de la liste ci-dessous </a:t>
            </a:r>
          </a:p>
          <a:p>
            <a:pPr marL="714410" lvl="1" indent="-309578" algn="just" rtl="0" fontAlgn="base">
              <a:spcBef>
                <a:spcPts val="120"/>
              </a:spcBef>
              <a:buFont typeface="Wingdings" pitchFamily="2" charset="2"/>
              <a:buChar char="q"/>
            </a:pPr>
            <a:r>
              <a:rPr lang="fr" sz="1300" b="0" i="0" u="none" baseline="0">
                <a:solidFill>
                  <a:srgbClr val="021A26"/>
                </a:solidFill>
                <a:latin typeface="Arial" panose="020B0604020202020204" pitchFamily="34" charset="0"/>
              </a:rPr>
              <a:t>Transports et infrastructures connexes </a:t>
            </a:r>
          </a:p>
          <a:p>
            <a:pPr marL="714410" lvl="1" indent="-309578" algn="just" rtl="0" fontAlgn="base">
              <a:spcBef>
                <a:spcPts val="120"/>
              </a:spcBef>
              <a:buFont typeface="Wingdings" pitchFamily="2" charset="2"/>
              <a:buChar char="q"/>
            </a:pPr>
            <a:r>
              <a:rPr lang="fr" sz="1300" b="0" i="0" u="none" baseline="0">
                <a:solidFill>
                  <a:srgbClr val="021A26"/>
                </a:solidFill>
                <a:latin typeface="Arial" panose="020B0604020202020204" pitchFamily="34" charset="0"/>
              </a:rPr>
              <a:t>Information et communication, y compris les technologies de l'information et de la communication (TIC)</a:t>
            </a:r>
            <a:endParaRPr lang="fr" sz="1300" dirty="0">
              <a:solidFill>
                <a:schemeClr val="tx1"/>
              </a:solidFill>
              <a:latin typeface="Arial" panose="020B0604020202020204" pitchFamily="34" charset="0"/>
            </a:endParaRPr>
          </a:p>
          <a:p>
            <a:pPr marL="714410" lvl="1" indent="-309578" algn="just" rtl="0" fontAlgn="base">
              <a:spcBef>
                <a:spcPts val="120"/>
              </a:spcBef>
              <a:buFont typeface="Wingdings" pitchFamily="2" charset="2"/>
              <a:buChar char="q"/>
            </a:pPr>
            <a:r>
              <a:rPr lang="fr" sz="1300" b="0" i="0" u="none" baseline="0">
                <a:solidFill>
                  <a:schemeClr val="tx1"/>
                </a:solidFill>
                <a:latin typeface="Arial" panose="020B0604020202020204" pitchFamily="34" charset="0"/>
              </a:rPr>
              <a:t>Autres installations et services publics</a:t>
            </a:r>
          </a:p>
          <a:p>
            <a:pPr marL="180983" indent="-180983" algn="just" rtl="0" fontAlgn="base">
              <a:spcBef>
                <a:spcPts val="120"/>
              </a:spcBef>
              <a:buFont typeface="Wingdings" pitchFamily="2" charset="2"/>
              <a:buChar char="§"/>
            </a:pPr>
            <a:r>
              <a:rPr lang="fr" sz="1300" b="0" i="0" u="none" baseline="0">
                <a:solidFill>
                  <a:schemeClr val="tx1"/>
                </a:solidFill>
                <a:latin typeface="Arial" panose="020B0604020202020204" pitchFamily="34" charset="0"/>
              </a:rPr>
              <a:t>Dites aux participants de réaliser les tâches de l'activité à l'aide d'outils comme </a:t>
            </a:r>
            <a:r>
              <a:rPr lang="fr" sz="1300" b="0" i="0" u="sng" baseline="0">
                <a:solidFill>
                  <a:schemeClr val="tx1"/>
                </a:solidFill>
                <a:latin typeface="Arial" panose="020B0604020202020204" pitchFamily="34" charset="0"/>
                <a:hlinkClick r:id="rId3">
                  <a:extLst>
                    <a:ext uri="{A12FA001-AC4F-418D-AE19-62706E023703}">
                      <ahyp:hlinkClr xmlns:ahyp="http://schemas.microsoft.com/office/drawing/2018/hyperlinkcolor" val="tx"/>
                    </a:ext>
                  </a:extLst>
                </a:hlinkClick>
              </a:rPr>
              <a:t>Canva</a:t>
            </a:r>
            <a:r>
              <a:rPr lang="fr" sz="1300" b="0" i="0" u="none" baseline="0">
                <a:solidFill>
                  <a:schemeClr val="tx1"/>
                </a:solidFill>
                <a:latin typeface="Arial" panose="020B0604020202020204" pitchFamily="34" charset="0"/>
              </a:rPr>
              <a:t> ou </a:t>
            </a:r>
            <a:r>
              <a:rPr lang="fr" sz="1300" b="0" i="0" u="sng" baseline="0">
                <a:solidFill>
                  <a:schemeClr val="tx1"/>
                </a:solidFill>
                <a:latin typeface="Arial" panose="020B0604020202020204" pitchFamily="34" charset="0"/>
                <a:hlinkClick r:id="rId4">
                  <a:extLst>
                    <a:ext uri="{A12FA001-AC4F-418D-AE19-62706E023703}">
                      <ahyp:hlinkClr xmlns:ahyp="http://schemas.microsoft.com/office/drawing/2018/hyperlinkcolor" val="tx"/>
                    </a:ext>
                  </a:extLst>
                </a:hlinkClick>
              </a:rPr>
              <a:t>Adobe Express</a:t>
            </a:r>
            <a:endParaRPr lang="fr" sz="1300" dirty="0">
              <a:solidFill>
                <a:schemeClr val="tx1"/>
              </a:solidFill>
              <a:latin typeface="Arial" panose="020B0604020202020204" pitchFamily="34" charset="0"/>
            </a:endParaRPr>
          </a:p>
          <a:p>
            <a:pPr marL="180983" indent="-180983" algn="just" rtl="0" fontAlgn="base">
              <a:spcBef>
                <a:spcPts val="120"/>
              </a:spcBef>
              <a:buFont typeface="Wingdings" pitchFamily="2" charset="2"/>
              <a:buChar char="§"/>
            </a:pPr>
            <a:r>
              <a:rPr lang="fr" sz="1300" b="0" i="0" u="none" baseline="0">
                <a:solidFill>
                  <a:schemeClr val="tx1"/>
                </a:solidFill>
                <a:latin typeface="Arial" panose="020B0604020202020204" pitchFamily="34" charset="0"/>
              </a:rPr>
              <a:t>Demandez aux groupes de réfléchir aux besoins et aux problèmes des utilisateurs dans leur secteur. Par exemple, les groupes travaillant dans le secteur des transports et des infrastructures connexes devraient prendre en compte les besoins et les problèmes des personnes utilisant un système de transport public. </a:t>
            </a:r>
          </a:p>
          <a:p>
            <a:pPr marL="180983" indent="-180983" algn="just" rtl="0" fontAlgn="base">
              <a:spcBef>
                <a:spcPts val="120"/>
              </a:spcBef>
              <a:buFont typeface="Wingdings" pitchFamily="2" charset="2"/>
              <a:buChar char="§"/>
            </a:pPr>
            <a:r>
              <a:rPr lang="fr" sz="1300" b="0" i="0" u="none" baseline="0">
                <a:solidFill>
                  <a:schemeClr val="tx1"/>
                </a:solidFill>
                <a:latin typeface="Arial" panose="020B0604020202020204" pitchFamily="34" charset="0"/>
              </a:rPr>
              <a:t>Demandez aux participants de procéder à un brainstorming sur les idées permettant de rendre chaque secteur accessible afin de créer une destination touristique accessible. Par exemple, les groupes qui travaillent avec le secteur des TIC devraient envisager de rendre </a:t>
            </a:r>
            <a:r>
              <a:rPr lang="fr" sz="1300" b="0" i="0" u="none" baseline="0">
                <a:solidFill>
                  <a:srgbClr val="021A26"/>
                </a:solidFill>
                <a:latin typeface="Arial" panose="020B0604020202020204" pitchFamily="34" charset="0"/>
              </a:rPr>
              <a:t>les sites web de leur destination touristique plus accessibles, le groupe devant réfléchir aux moyens d'y parvenir. </a:t>
            </a:r>
          </a:p>
          <a:p>
            <a:pPr marL="180983" indent="-180983" algn="just" rtl="0" fontAlgn="base">
              <a:spcBef>
                <a:spcPts val="120"/>
              </a:spcBef>
              <a:buFont typeface="Wingdings" pitchFamily="2" charset="2"/>
              <a:buChar char="§"/>
            </a:pPr>
            <a:r>
              <a:rPr lang="fr" sz="1300" b="0" i="0" u="none" baseline="0">
                <a:solidFill>
                  <a:srgbClr val="021A26"/>
                </a:solidFill>
                <a:latin typeface="Arial" panose="020B0604020202020204" pitchFamily="34" charset="0"/>
              </a:rPr>
              <a:t>Enfin, demandez aux participants de concevoir une feuille de route pour promouvoir la destination touristique qu'ils ont choisie, en ayant réfléchi aux moyens de rendre cette destination plus accessible. </a:t>
            </a:r>
          </a:p>
          <a:p>
            <a:pPr algn="just" rtl="0">
              <a:spcBef>
                <a:spcPts val="120"/>
              </a:spcBef>
            </a:pPr>
            <a:endParaRPr lang="fr" sz="1200" b="1" dirty="0">
              <a:solidFill>
                <a:srgbClr val="021A26"/>
              </a:solidFill>
              <a:latin typeface="Arial" panose="020B0604020202020204" pitchFamily="34" charset="0"/>
            </a:endParaRPr>
          </a:p>
          <a:p>
            <a:pPr algn="just" rtl="0">
              <a:spcBef>
                <a:spcPts val="120"/>
              </a:spcBef>
            </a:pPr>
            <a:r>
              <a:rPr lang="fr" sz="1400" b="1" i="0" u="none" baseline="0">
                <a:solidFill>
                  <a:schemeClr val="accent5">
                    <a:lumMod val="75000"/>
                  </a:schemeClr>
                </a:solidFill>
                <a:latin typeface="Arial" panose="020B0604020202020204" pitchFamily="34" charset="0"/>
              </a:rPr>
              <a:t>Outil de validation</a:t>
            </a:r>
            <a:endParaRPr lang="fr" sz="1400" b="1" dirty="0">
              <a:solidFill>
                <a:schemeClr val="accent5">
                  <a:lumMod val="75000"/>
                </a:schemeClr>
              </a:solidFill>
            </a:endParaRPr>
          </a:p>
          <a:p>
            <a:pPr algn="just" rtl="0">
              <a:spcBef>
                <a:spcPts val="120"/>
              </a:spcBef>
            </a:pPr>
            <a:r>
              <a:rPr lang="fr" sz="1200" b="0" i="0" u="none" baseline="0">
                <a:solidFill>
                  <a:srgbClr val="000000"/>
                </a:solidFill>
                <a:latin typeface="Arial" panose="020B0604020202020204" pitchFamily="34" charset="0"/>
              </a:rPr>
              <a:t> </a:t>
            </a:r>
            <a:endParaRPr lang="fr" sz="1400" dirty="0"/>
          </a:p>
          <a:p>
            <a:pPr algn="just" rtl="0">
              <a:spcBef>
                <a:spcPts val="120"/>
              </a:spcBef>
            </a:pPr>
            <a:r>
              <a:rPr lang="fr" sz="1300" b="0" i="0" u="none" baseline="0">
                <a:solidFill>
                  <a:srgbClr val="021A26"/>
                </a:solidFill>
                <a:latin typeface="Arial" panose="020B0604020202020204" pitchFamily="34" charset="0"/>
              </a:rPr>
              <a:t>A la fin de l'activité, les participants seront plus à même de :</a:t>
            </a:r>
            <a:endParaRPr lang="fr" sz="1300" dirty="0"/>
          </a:p>
          <a:p>
            <a:pPr marL="714410" indent="-309578" algn="just" rtl="0" fontAlgn="base">
              <a:spcBef>
                <a:spcPts val="120"/>
              </a:spcBef>
              <a:buFont typeface="Wingdings" pitchFamily="2" charset="2"/>
              <a:buChar char="v"/>
            </a:pPr>
            <a:r>
              <a:rPr lang="fr" sz="1300" b="0" i="0" u="none" baseline="0">
                <a:solidFill>
                  <a:srgbClr val="021A26"/>
                </a:solidFill>
                <a:latin typeface="Arial" panose="020B0604020202020204" pitchFamily="34" charset="0"/>
              </a:rPr>
              <a:t>Développer plusieurs idées et opportunités pour créer de la valeur, y compris de meilleures solutions aux défis existants et nouveaux</a:t>
            </a:r>
          </a:p>
          <a:p>
            <a:pPr marL="714410" indent="-309578" algn="just" rtl="0" fontAlgn="base">
              <a:spcBef>
                <a:spcPts val="120"/>
              </a:spcBef>
              <a:buFont typeface="Wingdings" pitchFamily="2" charset="2"/>
              <a:buChar char="v"/>
            </a:pPr>
            <a:r>
              <a:rPr lang="fr" sz="1300" b="0" i="0" u="none" baseline="0"/>
              <a:t>Faire preuve d'un comportement éthique en agissant sur la valeur de l'inclusion</a:t>
            </a:r>
            <a:r>
              <a:rPr lang="fr" sz="1300" b="0" i="0" u="none" baseline="0">
                <a:solidFill>
                  <a:srgbClr val="021A26"/>
                </a:solidFill>
                <a:latin typeface="Arial" panose="020B0604020202020204" pitchFamily="34" charset="0"/>
              </a:rPr>
              <a:t> </a:t>
            </a:r>
          </a:p>
          <a:p>
            <a:pPr marL="714410" indent="-309578" algn="just" rtl="0" fontAlgn="base">
              <a:spcBef>
                <a:spcPts val="120"/>
              </a:spcBef>
              <a:buFont typeface="Wingdings" pitchFamily="2" charset="2"/>
              <a:buChar char="v"/>
            </a:pPr>
            <a:r>
              <a:rPr lang="fr" sz="1300" b="0" i="0" u="none" baseline="0">
                <a:solidFill>
                  <a:srgbClr val="021A26"/>
                </a:solidFill>
                <a:latin typeface="Arial" panose="020B0604020202020204" pitchFamily="34" charset="0"/>
              </a:rPr>
              <a:t>Explorer et expérimenter des approches innovantes </a:t>
            </a:r>
          </a:p>
          <a:p>
            <a:pPr marL="714410" indent="-309578" algn="just" rtl="0" fontAlgn="base">
              <a:spcBef>
                <a:spcPts val="120"/>
              </a:spcBef>
              <a:buFont typeface="Wingdings" pitchFamily="2" charset="2"/>
              <a:buChar char="v"/>
            </a:pPr>
            <a:r>
              <a:rPr lang="fr" sz="1300" b="0" i="0" u="none" baseline="0">
                <a:solidFill>
                  <a:srgbClr val="021A26"/>
                </a:solidFill>
                <a:latin typeface="Arial" panose="020B0604020202020204" pitchFamily="34" charset="0"/>
              </a:rPr>
              <a:t>Combiner les connaissances et les ressources pour obtenir des effets utiles</a:t>
            </a:r>
          </a:p>
          <a:p>
            <a:pPr algn="just" rtl="0">
              <a:spcBef>
                <a:spcPts val="120"/>
              </a:spcBef>
            </a:pPr>
            <a:r>
              <a:rPr lang="fr" sz="1300" b="0" i="0" u="none" baseline="0">
                <a:solidFill>
                  <a:srgbClr val="000000"/>
                </a:solidFill>
                <a:latin typeface="Arial" panose="020B0604020202020204" pitchFamily="34" charset="0"/>
              </a:rPr>
              <a:t>Veuillez noter que les compétences ci-dessus sont tirées des tableaux descriptifs du cadre EntreComp. Les tableaux sont</a:t>
            </a:r>
            <a:r>
              <a:rPr lang="fr" sz="1300" b="0" i="0" u="none" baseline="0">
                <a:solidFill>
                  <a:schemeClr val="tx1"/>
                </a:solidFill>
                <a:latin typeface="Arial" panose="020B0604020202020204" pitchFamily="34" charset="0"/>
              </a:rPr>
              <a:t> disponibles</a:t>
            </a:r>
            <a:r>
              <a:rPr lang="fr" sz="1300" b="0" i="0" u="none" baseline="0">
                <a:solidFill>
                  <a:schemeClr val="tx1"/>
                </a:solidFill>
                <a:latin typeface="Arial" panose="020B0604020202020204" pitchFamily="34" charset="0"/>
                <a:hlinkClick r:id="rId5">
                  <a:extLst>
                    <a:ext uri="{A12FA001-AC4F-418D-AE19-62706E023703}">
                      <ahyp:hlinkClr xmlns:ahyp="http://schemas.microsoft.com/office/drawing/2018/hyperlinkcolor" val="tx"/>
                    </a:ext>
                  </a:extLst>
                </a:hlinkClick>
              </a:rPr>
              <a:t> </a:t>
            </a:r>
            <a:r>
              <a:rPr lang="fr" sz="1300" b="0" i="0" u="sng" baseline="0">
                <a:solidFill>
                  <a:schemeClr val="tx1"/>
                </a:solidFill>
                <a:latin typeface="Arial" panose="020B0604020202020204" pitchFamily="34" charset="0"/>
                <a:hlinkClick r:id="rId5">
                  <a:extLst>
                    <a:ext uri="{A12FA001-AC4F-418D-AE19-62706E023703}">
                      <ahyp:hlinkClr xmlns:ahyp="http://schemas.microsoft.com/office/drawing/2018/hyperlinkcolor" val="tx"/>
                    </a:ext>
                  </a:extLst>
                </a:hlinkClick>
              </a:rPr>
              <a:t>ici</a:t>
            </a:r>
            <a:r>
              <a:rPr lang="fr" sz="1300" b="0" i="0" u="none" baseline="0">
                <a:solidFill>
                  <a:schemeClr val="tx1"/>
                </a:solidFill>
                <a:latin typeface="Arial" panose="020B0604020202020204" pitchFamily="34" charset="0"/>
              </a:rPr>
              <a:t>.</a:t>
            </a:r>
          </a:p>
          <a:p>
            <a:pPr marL="145422" marR="5081" algn="just" rtl="0">
              <a:lnSpc>
                <a:spcPct val="110600"/>
              </a:lnSpc>
            </a:pPr>
            <a:endParaRPr lang="fr" sz="1300" dirty="0">
              <a:latin typeface="Arial"/>
              <a:cs typeface="Arial"/>
            </a:endParaRPr>
          </a:p>
        </p:txBody>
      </p:sp>
      <p:sp>
        <p:nvSpPr>
          <p:cNvPr id="4" name="Slide Number Placeholder 3">
            <a:extLst>
              <a:ext uri="{FF2B5EF4-FFF2-40B4-BE49-F238E27FC236}">
                <a16:creationId xmlns:a16="http://schemas.microsoft.com/office/drawing/2014/main" id="{423481CF-C2A2-0E40-AF2C-AB93931CD6C3}"/>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74</a:t>
            </a:fld>
            <a:endParaRPr lang="fr" spc="10"/>
          </a:p>
        </p:txBody>
      </p:sp>
      <p:pic>
        <p:nvPicPr>
          <p:cNvPr id="5" name="Picture 2" descr="European Youth Roots">
            <a:extLst>
              <a:ext uri="{FF2B5EF4-FFF2-40B4-BE49-F238E27FC236}">
                <a16:creationId xmlns:a16="http://schemas.microsoft.com/office/drawing/2014/main" id="{023C28A4-FEC8-FD44-99E7-8C9159377FA3}"/>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457949" y="9486946"/>
            <a:ext cx="695325" cy="457199"/>
          </a:xfrm>
          <a:prstGeom prst="rect">
            <a:avLst/>
          </a:prstGeom>
        </p:spPr>
      </p:pic>
      <p:sp>
        <p:nvSpPr>
          <p:cNvPr id="7" name="object 7"/>
          <p:cNvSpPr txBox="1"/>
          <p:nvPr/>
        </p:nvSpPr>
        <p:spPr>
          <a:xfrm>
            <a:off x="2960112" y="6508775"/>
            <a:ext cx="3667149" cy="1465786"/>
          </a:xfrm>
          <a:prstGeom prst="rect">
            <a:avLst/>
          </a:prstGeom>
        </p:spPr>
        <p:txBody>
          <a:bodyPr vert="horz" wrap="square" lIns="0" tIns="13969" rIns="0" bIns="0" rtlCol="0">
            <a:spAutoFit/>
          </a:bodyPr>
          <a:lstStyle/>
          <a:p>
            <a:pPr marL="218450" algn="just" rtl="0">
              <a:spcBef>
                <a:spcPts val="110"/>
              </a:spcBef>
            </a:pPr>
            <a:r>
              <a:rPr lang="fr" sz="1300" b="1" i="0" u="none" spc="45" baseline="0">
                <a:solidFill>
                  <a:schemeClr val="tx1"/>
                </a:solidFill>
                <a:latin typeface="Arial"/>
                <a:cs typeface="Arial"/>
              </a:rPr>
              <a:t>Préparation du </a:t>
            </a:r>
            <a:r>
              <a:rPr lang="fr" sz="1300" b="1" i="0" u="none" spc="-10" baseline="0">
                <a:solidFill>
                  <a:schemeClr val="tx1"/>
                </a:solidFill>
                <a:latin typeface="Arial"/>
                <a:cs typeface="Arial"/>
              </a:rPr>
              <a:t>matériel</a:t>
            </a:r>
            <a:endParaRPr lang="fr" sz="1300" b="1" dirty="0">
              <a:solidFill>
                <a:schemeClr val="tx1"/>
              </a:solidFill>
              <a:latin typeface="Arial"/>
              <a:cs typeface="Arial"/>
            </a:endParaRPr>
          </a:p>
          <a:p>
            <a:pPr marL="218450" algn="just" rtl="0">
              <a:spcBef>
                <a:spcPts val="110"/>
              </a:spcBef>
            </a:pPr>
            <a:endParaRPr lang="fr" sz="1300" b="1" spc="-10" dirty="0">
              <a:solidFill>
                <a:schemeClr val="tx1"/>
              </a:solidFill>
              <a:latin typeface="Arial"/>
              <a:cs typeface="Arial"/>
              <a:hlinkClick r:id="rId3">
                <a:extLst>
                  <a:ext uri="{A12FA001-AC4F-418D-AE19-62706E023703}">
                    <ahyp:hlinkClr xmlns:ahyp="http://schemas.microsoft.com/office/drawing/2018/hyperlinkcolor" val="tx"/>
                  </a:ext>
                </a:extLst>
              </a:hlinkClick>
            </a:endParaRPr>
          </a:p>
          <a:p>
            <a:pPr marL="504214" indent="-285764" algn="just" rtl="0">
              <a:spcBef>
                <a:spcPts val="110"/>
              </a:spcBef>
              <a:buClr>
                <a:schemeClr val="tx1"/>
              </a:buClr>
              <a:buFont typeface="Arial" panose="020B0604020202020204" pitchFamily="34" charset="0"/>
              <a:buChar char="•"/>
            </a:pPr>
            <a:r>
              <a:rPr lang="fr" sz="1300" b="0" i="0" u="none" spc="-10" baseline="0">
                <a:solidFill>
                  <a:schemeClr val="tx1"/>
                </a:solidFill>
                <a:latin typeface="Arial"/>
                <a:cs typeface="Arial"/>
                <a:hlinkClick r:id="rId4">
                  <a:extLst>
                    <a:ext uri="{A12FA001-AC4F-418D-AE19-62706E023703}">
                      <ahyp:hlinkClr xmlns:ahyp="http://schemas.microsoft.com/office/drawing/2018/hyperlinkcolor" val="tx"/>
                    </a:ext>
                  </a:extLst>
                </a:hlinkClick>
              </a:rPr>
              <a:t>https://www.europeanyouthroots.eu/download/io </a:t>
            </a:r>
            <a:r>
              <a:rPr lang="fr" sz="1300" b="0" i="0" u="none" baseline="0">
                <a:solidFill>
                  <a:schemeClr val="tx1"/>
                </a:solidFill>
                <a:latin typeface="Arial"/>
                <a:cs typeface="Arial"/>
                <a:hlinkClick r:id="rId4">
                  <a:extLst>
                    <a:ext uri="{A12FA001-AC4F-418D-AE19-62706E023703}">
                      <ahyp:hlinkClr xmlns:ahyp="http://schemas.microsoft.com/office/drawing/2018/hyperlinkcolor" val="tx"/>
                    </a:ext>
                  </a:extLst>
                </a:hlinkClick>
              </a:rPr>
              <a:t>2-implementing-sustainable-tourism-</a:t>
            </a:r>
            <a:r>
              <a:rPr lang="fr" sz="1300" b="0" i="0" u="none" spc="-10" baseline="0">
                <a:solidFill>
                  <a:schemeClr val="tx1"/>
                </a:solidFill>
                <a:latin typeface="Arial"/>
                <a:cs typeface="Arial"/>
                <a:hlinkClick r:id="rId4">
                  <a:extLst>
                    <a:ext uri="{A12FA001-AC4F-418D-AE19-62706E023703}">
                      <ahyp:hlinkClr xmlns:ahyp="http://schemas.microsoft.com/office/drawing/2018/hyperlinkcolor" val="tx"/>
                    </a:ext>
                  </a:extLst>
                </a:hlinkClick>
              </a:rPr>
              <a:t>business- initiatives/</a:t>
            </a:r>
            <a:endParaRPr lang="fr" sz="1300" spc="-10" dirty="0">
              <a:solidFill>
                <a:schemeClr val="tx1"/>
              </a:solidFill>
              <a:latin typeface="Arial"/>
              <a:cs typeface="Arial"/>
            </a:endParaRPr>
          </a:p>
          <a:p>
            <a:pPr marL="218450" algn="just" rtl="0">
              <a:spcBef>
                <a:spcPts val="110"/>
              </a:spcBef>
              <a:buClr>
                <a:schemeClr val="tx1"/>
              </a:buClr>
            </a:pPr>
            <a:endParaRPr lang="fr" sz="1300" spc="-10" dirty="0">
              <a:solidFill>
                <a:schemeClr val="tx1"/>
              </a:solidFill>
              <a:latin typeface="Arial"/>
              <a:cs typeface="Arial"/>
            </a:endParaRPr>
          </a:p>
          <a:p>
            <a:pPr marL="504214" indent="-285764" algn="just" rtl="0">
              <a:spcBef>
                <a:spcPts val="110"/>
              </a:spcBef>
              <a:buClr>
                <a:schemeClr val="tx1"/>
              </a:buClr>
              <a:buFont typeface="Arial" panose="020B0604020202020204" pitchFamily="34" charset="0"/>
              <a:buChar char="•"/>
            </a:pPr>
            <a:r>
              <a:rPr lang="fr" sz="1300" b="0" i="0" u="none" baseline="0">
                <a:solidFill>
                  <a:schemeClr val="tx1"/>
                </a:solidFill>
                <a:latin typeface="Arial"/>
                <a:cs typeface="Arial"/>
                <a:hlinkClick r:id="rId5">
                  <a:extLst>
                    <a:ext uri="{A12FA001-AC4F-418D-AE19-62706E023703}">
                      <ahyp:hlinkClr xmlns:ahyp="http://schemas.microsoft.com/office/drawing/2018/hyperlinkcolor" val="tx"/>
                    </a:ext>
                  </a:extLst>
                </a:hlinkClick>
              </a:rPr>
              <a:t>Mighty</a:t>
            </a:r>
            <a:r>
              <a:rPr lang="fr" sz="1300" b="0" i="0" u="none" spc="-145" baseline="0">
                <a:solidFill>
                  <a:schemeClr val="tx1"/>
                </a:solidFill>
                <a:latin typeface="Arial"/>
                <a:cs typeface="Arial"/>
                <a:hlinkClick r:id="rId5">
                  <a:extLst>
                    <a:ext uri="{A12FA001-AC4F-418D-AE19-62706E023703}">
                      <ahyp:hlinkClr xmlns:ahyp="http://schemas.microsoft.com/office/drawing/2018/hyperlinkcolor" val="tx"/>
                    </a:ext>
                  </a:extLst>
                </a:hlinkClick>
              </a:rPr>
              <a:t> </a:t>
            </a:r>
            <a:r>
              <a:rPr lang="fr" sz="1300" b="0" i="0" u="none" baseline="0">
                <a:solidFill>
                  <a:schemeClr val="tx1"/>
                </a:solidFill>
                <a:latin typeface="Arial"/>
                <a:cs typeface="Arial"/>
                <a:hlinkClick r:id="rId5">
                  <a:extLst>
                    <a:ext uri="{A12FA001-AC4F-418D-AE19-62706E023703}">
                      <ahyp:hlinkClr xmlns:ahyp="http://schemas.microsoft.com/office/drawing/2018/hyperlinkcolor" val="tx"/>
                    </a:ext>
                  </a:extLst>
                </a:hlinkClick>
              </a:rPr>
              <a:t>Networks</a:t>
            </a:r>
            <a:r>
              <a:rPr lang="fr" sz="1300" b="0" i="0" u="none" baseline="0">
                <a:solidFill>
                  <a:schemeClr val="tx1"/>
                </a:solidFill>
                <a:latin typeface="Arial"/>
                <a:cs typeface="Arial"/>
              </a:rPr>
              <a:t>,</a:t>
            </a:r>
            <a:r>
              <a:rPr lang="fr" sz="1300" b="0" i="0" u="none" spc="-75" baseline="0">
                <a:solidFill>
                  <a:schemeClr val="tx1"/>
                </a:solidFill>
                <a:latin typeface="Arial"/>
                <a:cs typeface="Arial"/>
              </a:rPr>
              <a:t> </a:t>
            </a:r>
            <a:r>
              <a:rPr lang="fr" sz="1300" b="0" i="0" u="none" spc="-10" baseline="0">
                <a:solidFill>
                  <a:schemeClr val="tx1"/>
                </a:solidFill>
                <a:latin typeface="Arial"/>
                <a:cs typeface="Arial"/>
                <a:hlinkClick r:id="rId6">
                  <a:extLst>
                    <a:ext uri="{A12FA001-AC4F-418D-AE19-62706E023703}">
                      <ahyp:hlinkClr xmlns:ahyp="http://schemas.microsoft.com/office/drawing/2018/hyperlinkcolor" val="tx"/>
                    </a:ext>
                  </a:extLst>
                </a:hlinkClick>
              </a:rPr>
              <a:t>Trello</a:t>
            </a:r>
            <a:endParaRPr lang="fr" sz="1300" dirty="0">
              <a:solidFill>
                <a:schemeClr val="tx1"/>
              </a:solidFill>
              <a:latin typeface="Arial"/>
              <a:cs typeface="Arial"/>
            </a:endParaRPr>
          </a:p>
        </p:txBody>
      </p:sp>
      <p:sp>
        <p:nvSpPr>
          <p:cNvPr id="8" name="object 8"/>
          <p:cNvSpPr txBox="1"/>
          <p:nvPr/>
        </p:nvSpPr>
        <p:spPr>
          <a:xfrm>
            <a:off x="396874" y="1388970"/>
            <a:ext cx="6864350" cy="2606547"/>
          </a:xfrm>
          <a:prstGeom prst="rect">
            <a:avLst/>
          </a:prstGeom>
        </p:spPr>
        <p:txBody>
          <a:bodyPr vert="horz" wrap="square" lIns="0" tIns="12065" rIns="0" bIns="0" rtlCol="0">
            <a:spAutoFit/>
          </a:bodyPr>
          <a:lstStyle/>
          <a:p>
            <a:pPr marL="31117" marR="5081" rtl="0">
              <a:lnSpc>
                <a:spcPct val="150000"/>
              </a:lnSpc>
              <a:spcBef>
                <a:spcPts val="95"/>
              </a:spcBef>
            </a:pPr>
            <a:r>
              <a:rPr lang="fr" sz="1300" b="0" i="0" u="none" baseline="0" dirty="0">
                <a:solidFill>
                  <a:srgbClr val="1D1D20"/>
                </a:solidFill>
                <a:latin typeface="Arial"/>
                <a:cs typeface="Arial"/>
              </a:rPr>
              <a:t>À l'aide</a:t>
            </a:r>
            <a:r>
              <a:rPr lang="fr" sz="1300" b="0" i="0" u="none" baseline="0" dirty="0">
                <a:solidFill>
                  <a:schemeClr val="tx1"/>
                </a:solidFill>
                <a:latin typeface="Arial"/>
                <a:cs typeface="Arial"/>
                <a:hlinkClick r:id="rId5">
                  <a:extLst>
                    <a:ext uri="{A12FA001-AC4F-418D-AE19-62706E023703}">
                      <ahyp:hlinkClr xmlns:ahyp="http://schemas.microsoft.com/office/drawing/2018/hyperlinkcolor" val="tx"/>
                    </a:ext>
                  </a:extLst>
                </a:hlinkClick>
              </a:rPr>
              <a:t> de Mighty Networks</a:t>
            </a:r>
            <a:r>
              <a:rPr lang="fr" sz="1300" b="0" i="0" u="none" baseline="0" dirty="0">
                <a:solidFill>
                  <a:schemeClr val="tx1"/>
                </a:solidFill>
                <a:latin typeface="Arial"/>
                <a:cs typeface="Arial"/>
              </a:rPr>
              <a:t> ou </a:t>
            </a:r>
            <a:r>
              <a:rPr lang="fr" sz="1300" b="0" i="0" u="none" baseline="0" dirty="0">
                <a:solidFill>
                  <a:schemeClr val="tx1"/>
                </a:solidFill>
                <a:latin typeface="Arial"/>
                <a:cs typeface="Arial"/>
                <a:hlinkClick r:id="rId7">
                  <a:extLst>
                    <a:ext uri="{A12FA001-AC4F-418D-AE19-62706E023703}">
                      <ahyp:hlinkClr xmlns:ahyp="http://schemas.microsoft.com/office/drawing/2018/hyperlinkcolor" val="tx"/>
                    </a:ext>
                  </a:extLst>
                </a:hlinkClick>
              </a:rPr>
              <a:t>de Trello</a:t>
            </a:r>
            <a:r>
              <a:rPr lang="fr" sz="1300" b="0" i="0" u="none" baseline="0" dirty="0">
                <a:solidFill>
                  <a:srgbClr val="1D1D20"/>
                </a:solidFill>
                <a:latin typeface="Arial"/>
                <a:cs typeface="Arial"/>
              </a:rPr>
              <a:t>, les participants travailleront sur un projet visant à créer des idées d'entrepreneuriat sur le patrimoine culturel et le tourisme basé sur la nature.</a:t>
            </a:r>
            <a:endParaRPr lang="fr" sz="1300" dirty="0">
              <a:latin typeface="Arial"/>
              <a:cs typeface="Arial"/>
            </a:endParaRPr>
          </a:p>
          <a:p>
            <a:pPr rtl="0">
              <a:spcBef>
                <a:spcPts val="40"/>
              </a:spcBef>
            </a:pPr>
            <a:endParaRPr lang="fr" sz="1300" dirty="0">
              <a:latin typeface="Arial"/>
              <a:cs typeface="Arial"/>
            </a:endParaRPr>
          </a:p>
          <a:p>
            <a:pPr marL="12700" rtl="0">
              <a:spcBef>
                <a:spcPts val="5"/>
              </a:spcBef>
            </a:pPr>
            <a:r>
              <a:rPr lang="fr-FR" sz="1400" b="1" i="0" u="none" baseline="0" dirty="0">
                <a:solidFill>
                  <a:schemeClr val="accent4">
                    <a:lumMod val="75000"/>
                  </a:schemeClr>
                </a:solidFill>
                <a:latin typeface="Arial" panose="020B0604020202020204" pitchFamily="34" charset="0"/>
                <a:cs typeface="Arial" panose="020B0604020202020204" pitchFamily="34" charset="0"/>
              </a:rPr>
              <a:t>Objectifs d'apprentissage</a:t>
            </a:r>
            <a:endParaRPr lang="fr" sz="1400" b="1" i="0" u="none" baseline="0" dirty="0">
              <a:solidFill>
                <a:schemeClr val="accent4">
                  <a:lumMod val="75000"/>
                </a:schemeClr>
              </a:solidFill>
              <a:latin typeface="Arial" panose="020B0604020202020204" pitchFamily="34" charset="0"/>
              <a:cs typeface="Arial" panose="020B0604020202020204" pitchFamily="34" charset="0"/>
            </a:endParaRPr>
          </a:p>
          <a:p>
            <a:pPr marL="180983" indent="-168283" rtl="0">
              <a:lnSpc>
                <a:spcPct val="150000"/>
              </a:lnSpc>
              <a:spcBef>
                <a:spcPts val="855"/>
              </a:spcBef>
              <a:buAutoNum type="arabicPeriod"/>
              <a:tabLst>
                <a:tab pos="203210" algn="l"/>
              </a:tabLst>
            </a:pPr>
            <a:r>
              <a:rPr lang="fr" sz="1300" b="0" i="0" u="none" baseline="0" dirty="0">
                <a:solidFill>
                  <a:srgbClr val="1D1D20"/>
                </a:solidFill>
                <a:latin typeface="Arial"/>
                <a:cs typeface="Arial"/>
              </a:rPr>
              <a:t>Comprendre la valeur du patrimoine culturel et naturel</a:t>
            </a:r>
            <a:endParaRPr lang="fr" sz="1300" dirty="0">
              <a:latin typeface="Arial"/>
              <a:cs typeface="Arial"/>
            </a:endParaRPr>
          </a:p>
          <a:p>
            <a:pPr marL="52388" marR="26671" indent="-39688" rtl="0">
              <a:lnSpc>
                <a:spcPct val="150000"/>
              </a:lnSpc>
              <a:buAutoNum type="arabicPeriod"/>
              <a:tabLst>
                <a:tab pos="263525" algn="l"/>
              </a:tabLst>
            </a:pPr>
            <a:r>
              <a:rPr lang="fr" sz="1300" b="0" i="0" u="none" baseline="0" dirty="0">
                <a:solidFill>
                  <a:srgbClr val="1D1D20"/>
                </a:solidFill>
                <a:latin typeface="Arial"/>
                <a:cs typeface="Arial"/>
              </a:rPr>
              <a:t>Comprendre l'intérêt de donner aux communautés les moyens de participer à des projets de conservation du patrimoine culturel et naturel et de tourisme</a:t>
            </a:r>
            <a:endParaRPr lang="fr" sz="1300" dirty="0">
              <a:latin typeface="Arial"/>
              <a:cs typeface="Arial"/>
            </a:endParaRPr>
          </a:p>
          <a:p>
            <a:pPr indent="-171458" rtl="0">
              <a:lnSpc>
                <a:spcPct val="150000"/>
              </a:lnSpc>
              <a:buAutoNum type="arabicPeriod"/>
              <a:tabLst>
                <a:tab pos="184158" algn="l"/>
              </a:tabLst>
            </a:pPr>
            <a:r>
              <a:rPr lang="fr" sz="1300" b="0" i="0" u="none" baseline="0" dirty="0">
                <a:solidFill>
                  <a:srgbClr val="1D1D20"/>
                </a:solidFill>
                <a:latin typeface="Arial"/>
                <a:cs typeface="Arial"/>
              </a:rPr>
              <a:t>Développer une vision pour transformer les idées en actions</a:t>
            </a:r>
            <a:endParaRPr lang="fr" sz="1300" dirty="0">
              <a:latin typeface="Arial"/>
              <a:cs typeface="Arial"/>
            </a:endParaRPr>
          </a:p>
          <a:p>
            <a:pPr marL="203210" indent="-190509" rtl="0">
              <a:lnSpc>
                <a:spcPct val="150000"/>
              </a:lnSpc>
              <a:buAutoNum type="arabicPeriod"/>
              <a:tabLst>
                <a:tab pos="203210" algn="l"/>
              </a:tabLst>
            </a:pPr>
            <a:r>
              <a:rPr lang="fr" sz="1300" b="0" i="0" u="none" baseline="0" dirty="0">
                <a:solidFill>
                  <a:srgbClr val="1D1D20"/>
                </a:solidFill>
                <a:latin typeface="Arial"/>
                <a:cs typeface="Arial"/>
              </a:rPr>
              <a:t>Visualiser des scénarios futurs pour aider à guider les efforts et les actions</a:t>
            </a:r>
            <a:endParaRPr lang="fr" sz="1300" dirty="0">
              <a:latin typeface="Arial"/>
              <a:cs typeface="Arial"/>
            </a:endParaRPr>
          </a:p>
        </p:txBody>
      </p:sp>
      <p:sp>
        <p:nvSpPr>
          <p:cNvPr id="10" name="object 10"/>
          <p:cNvSpPr txBox="1">
            <a:spLocks noGrp="1"/>
          </p:cNvSpPr>
          <p:nvPr>
            <p:ph type="title"/>
          </p:nvPr>
        </p:nvSpPr>
        <p:spPr>
          <a:xfrm>
            <a:off x="396876" y="918173"/>
            <a:ext cx="3650615" cy="359073"/>
          </a:xfrm>
          <a:prstGeom prst="rect">
            <a:avLst/>
          </a:prstGeom>
        </p:spPr>
        <p:txBody>
          <a:bodyPr vert="horz" wrap="square" lIns="0" tIns="12700" rIns="0" bIns="0" rtlCol="0">
            <a:spAutoFit/>
          </a:bodyPr>
          <a:lstStyle/>
          <a:p>
            <a:pPr marL="12700" algn="l" rtl="0">
              <a:spcBef>
                <a:spcPts val="100"/>
              </a:spcBef>
            </a:pPr>
            <a:r>
              <a:rPr lang="fr" sz="2250" b="0" i="0" u="none" baseline="0"/>
              <a:t>Patrimoine</a:t>
            </a:r>
            <a:r>
              <a:rPr lang="fr" sz="2250" b="0" i="0" u="none" spc="-20" baseline="0"/>
              <a:t> culturel </a:t>
            </a:r>
            <a:r>
              <a:rPr lang="fr" sz="2250" b="0" i="0" u="none" baseline="0"/>
              <a:t>et </a:t>
            </a:r>
            <a:r>
              <a:rPr lang="fr" sz="2250" b="0" i="0" u="none" spc="-10" baseline="0"/>
              <a:t>naturel</a:t>
            </a:r>
            <a:endParaRPr lang="fr" sz="2250"/>
          </a:p>
        </p:txBody>
      </p:sp>
      <p:sp>
        <p:nvSpPr>
          <p:cNvPr id="11" name="object 11"/>
          <p:cNvSpPr txBox="1"/>
          <p:nvPr/>
        </p:nvSpPr>
        <p:spPr>
          <a:xfrm>
            <a:off x="257175" y="6381797"/>
            <a:ext cx="2486025" cy="2136803"/>
          </a:xfrm>
          <a:prstGeom prst="rect">
            <a:avLst/>
          </a:prstGeom>
          <a:noFill/>
        </p:spPr>
        <p:txBody>
          <a:bodyPr vert="horz" wrap="square" lIns="0" tIns="42545" rIns="0" bIns="0" rtlCol="0">
            <a:spAutoFit/>
          </a:bodyPr>
          <a:lstStyle/>
          <a:p>
            <a:pPr marL="104143" marR="389908" algn="just" rtl="0">
              <a:lnSpc>
                <a:spcPct val="153800"/>
              </a:lnSpc>
              <a:spcBef>
                <a:spcPts val="335"/>
              </a:spcBef>
            </a:pPr>
            <a:r>
              <a:rPr lang="fr" sz="1250" b="1" i="0" u="none" baseline="0">
                <a:solidFill>
                  <a:srgbClr val="1D1D20"/>
                </a:solidFill>
                <a:latin typeface="Arial"/>
                <a:cs typeface="Arial"/>
              </a:rPr>
              <a:t>Temps de préparation de l'activité :</a:t>
            </a:r>
            <a:r>
              <a:rPr lang="fr" sz="1250" b="0" i="0" u="none" baseline="0">
                <a:solidFill>
                  <a:srgbClr val="1D1D20"/>
                </a:solidFill>
                <a:latin typeface="Arial"/>
                <a:cs typeface="Arial"/>
              </a:rPr>
              <a:t> </a:t>
            </a:r>
            <a:r>
              <a:rPr lang="fr" sz="1300" b="0" i="0" u="none" baseline="0">
                <a:solidFill>
                  <a:srgbClr val="1D1D20"/>
                </a:solidFill>
                <a:latin typeface="Arial"/>
                <a:cs typeface="Arial"/>
              </a:rPr>
              <a:t>10 min</a:t>
            </a:r>
            <a:endParaRPr lang="fr" sz="1300" dirty="0">
              <a:latin typeface="Arial"/>
              <a:cs typeface="Arial"/>
            </a:endParaRPr>
          </a:p>
          <a:p>
            <a:pPr marL="104143" marR="171458" algn="just" rtl="0">
              <a:lnSpc>
                <a:spcPct val="153800"/>
              </a:lnSpc>
            </a:pPr>
            <a:r>
              <a:rPr lang="fr" sz="1250" b="1" i="0" u="none" baseline="0">
                <a:solidFill>
                  <a:srgbClr val="1D1D20"/>
                </a:solidFill>
                <a:latin typeface="Arial"/>
                <a:cs typeface="Arial"/>
              </a:rPr>
              <a:t>Durée de l'activité </a:t>
            </a:r>
            <a:r>
              <a:rPr lang="fr" sz="1250" b="0" i="0" u="none" baseline="0">
                <a:solidFill>
                  <a:srgbClr val="1D1D20"/>
                </a:solidFill>
                <a:latin typeface="Arial"/>
                <a:cs typeface="Arial"/>
              </a:rPr>
              <a:t>: </a:t>
            </a:r>
          </a:p>
          <a:p>
            <a:pPr marL="104143" marR="171458" algn="just" rtl="0">
              <a:lnSpc>
                <a:spcPct val="153800"/>
              </a:lnSpc>
            </a:pPr>
            <a:r>
              <a:rPr lang="fr" sz="1300" b="0" i="0" u="none" baseline="0">
                <a:solidFill>
                  <a:srgbClr val="1D1D20"/>
                </a:solidFill>
                <a:latin typeface="Arial"/>
                <a:cs typeface="Arial"/>
              </a:rPr>
              <a:t>Possibilité d'extension en fonction du nombre de participants et des ressources</a:t>
            </a:r>
          </a:p>
        </p:txBody>
      </p:sp>
      <p:sp>
        <p:nvSpPr>
          <p:cNvPr id="12" name="object 12"/>
          <p:cNvSpPr txBox="1"/>
          <p:nvPr/>
        </p:nvSpPr>
        <p:spPr>
          <a:xfrm>
            <a:off x="366712" y="4734315"/>
            <a:ext cx="7038975" cy="1328569"/>
          </a:xfrm>
          <a:prstGeom prst="rect">
            <a:avLst/>
          </a:prstGeom>
          <a:noFill/>
        </p:spPr>
        <p:txBody>
          <a:bodyPr vert="horz" wrap="square" lIns="0" tIns="88900" rIns="0" bIns="0" rtlCol="0">
            <a:spAutoFit/>
          </a:bodyPr>
          <a:lstStyle/>
          <a:p>
            <a:pPr marL="180349" rtl="0">
              <a:spcBef>
                <a:spcPts val="700"/>
              </a:spcBef>
            </a:pPr>
            <a:r>
              <a:rPr lang="fr" sz="1300" b="1" i="0" u="none" baseline="0">
                <a:solidFill>
                  <a:srgbClr val="1D1D20"/>
                </a:solidFill>
                <a:latin typeface="Arial"/>
                <a:cs typeface="Arial"/>
              </a:rPr>
              <a:t>Compétences</a:t>
            </a:r>
            <a:r>
              <a:rPr lang="fr" sz="1300" b="1" i="0" u="none" spc="45" baseline="0">
                <a:solidFill>
                  <a:srgbClr val="1D1D20"/>
                </a:solidFill>
                <a:latin typeface="Arial"/>
                <a:cs typeface="Arial"/>
              </a:rPr>
              <a:t> du cadre</a:t>
            </a:r>
            <a:r>
              <a:rPr lang="fr" sz="1300" b="1" i="0" u="none" spc="-10" baseline="0">
                <a:solidFill>
                  <a:srgbClr val="1D1D20"/>
                </a:solidFill>
                <a:latin typeface="Arial"/>
                <a:cs typeface="Arial"/>
              </a:rPr>
              <a:t> d'EntreComp</a:t>
            </a:r>
            <a:endParaRPr lang="fr" sz="1300" b="1" dirty="0">
              <a:latin typeface="Arial"/>
              <a:cs typeface="Arial"/>
            </a:endParaRPr>
          </a:p>
          <a:p>
            <a:pPr rtl="0">
              <a:spcBef>
                <a:spcPts val="45"/>
              </a:spcBef>
            </a:pPr>
            <a:endParaRPr lang="fr" sz="1350" dirty="0">
              <a:latin typeface="Arial"/>
              <a:cs typeface="Arial"/>
            </a:endParaRPr>
          </a:p>
          <a:p>
            <a:pPr marL="452459" indent="-265126" rtl="0">
              <a:buFont typeface="Wingdings" pitchFamily="2" charset="2"/>
              <a:buChar char="v"/>
            </a:pPr>
            <a:r>
              <a:rPr lang="fr" sz="1300" b="0" i="0" u="none" baseline="0">
                <a:solidFill>
                  <a:srgbClr val="1D1D20"/>
                </a:solidFill>
                <a:latin typeface="Arial"/>
                <a:cs typeface="Arial"/>
              </a:rPr>
              <a:t>Créativité</a:t>
            </a:r>
            <a:endParaRPr lang="fr" sz="1300" dirty="0">
              <a:solidFill>
                <a:srgbClr val="1D1D20"/>
              </a:solidFill>
              <a:latin typeface="Arial"/>
              <a:cs typeface="Arial"/>
            </a:endParaRPr>
          </a:p>
          <a:p>
            <a:pPr marL="452459" indent="-265126" rtl="0">
              <a:spcBef>
                <a:spcPts val="915"/>
              </a:spcBef>
              <a:buFont typeface="Wingdings" pitchFamily="2" charset="2"/>
              <a:buChar char="v"/>
            </a:pPr>
            <a:r>
              <a:rPr lang="fr" sz="1300" b="0" i="0" u="none" baseline="0">
                <a:solidFill>
                  <a:srgbClr val="1D1D20"/>
                </a:solidFill>
                <a:latin typeface="Arial"/>
                <a:cs typeface="Arial"/>
              </a:rPr>
              <a:t>Vision</a:t>
            </a:r>
            <a:endParaRPr lang="fr" sz="1300" dirty="0">
              <a:solidFill>
                <a:srgbClr val="1D1D20"/>
              </a:solidFill>
              <a:latin typeface="Arial"/>
              <a:cs typeface="Arial"/>
            </a:endParaRPr>
          </a:p>
          <a:p>
            <a:pPr marL="418486" rtl="0">
              <a:spcBef>
                <a:spcPts val="915"/>
              </a:spcBef>
            </a:pPr>
            <a:endParaRPr lang="fr" sz="1950" baseline="2136" dirty="0">
              <a:latin typeface="Arial"/>
              <a:cs typeface="Arial"/>
            </a:endParaRPr>
          </a:p>
        </p:txBody>
      </p:sp>
      <p:sp>
        <p:nvSpPr>
          <p:cNvPr id="3" name="Rounded Rectangle 2">
            <a:extLst>
              <a:ext uri="{FF2B5EF4-FFF2-40B4-BE49-F238E27FC236}">
                <a16:creationId xmlns:a16="http://schemas.microsoft.com/office/drawing/2014/main" id="{B30E2016-5DFF-C85C-1B59-B4F7DC2070D6}"/>
              </a:ext>
            </a:extLst>
          </p:cNvPr>
          <p:cNvSpPr/>
          <p:nvPr/>
        </p:nvSpPr>
        <p:spPr>
          <a:xfrm>
            <a:off x="296870" y="4557664"/>
            <a:ext cx="6959584" cy="1594149"/>
          </a:xfrm>
          <a:prstGeom prst="roundRect">
            <a:avLst/>
          </a:prstGeom>
          <a:noFill/>
          <a:ln w="28575">
            <a:solidFill>
              <a:srgbClr val="1AAAA6"/>
            </a:solid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fr"/>
          </a:p>
        </p:txBody>
      </p:sp>
      <p:sp>
        <p:nvSpPr>
          <p:cNvPr id="4" name="Rounded Rectangle 3">
            <a:extLst>
              <a:ext uri="{FF2B5EF4-FFF2-40B4-BE49-F238E27FC236}">
                <a16:creationId xmlns:a16="http://schemas.microsoft.com/office/drawing/2014/main" id="{BA264123-9D67-5837-72CF-57A28D8D7966}"/>
              </a:ext>
            </a:extLst>
          </p:cNvPr>
          <p:cNvSpPr/>
          <p:nvPr/>
        </p:nvSpPr>
        <p:spPr>
          <a:xfrm>
            <a:off x="192664" y="6309086"/>
            <a:ext cx="2652112" cy="2377714"/>
          </a:xfrm>
          <a:prstGeom prst="roundRect">
            <a:avLst/>
          </a:prstGeom>
          <a:noFill/>
          <a:ln w="28575">
            <a:solidFill>
              <a:srgbClr val="1AA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5" name="Rounded Rectangle 4">
            <a:extLst>
              <a:ext uri="{FF2B5EF4-FFF2-40B4-BE49-F238E27FC236}">
                <a16:creationId xmlns:a16="http://schemas.microsoft.com/office/drawing/2014/main" id="{71F2DDC8-0F0F-490C-347D-3BD2FE2F2553}"/>
              </a:ext>
            </a:extLst>
          </p:cNvPr>
          <p:cNvSpPr/>
          <p:nvPr/>
        </p:nvSpPr>
        <p:spPr>
          <a:xfrm>
            <a:off x="2971786" y="6309086"/>
            <a:ext cx="4324349" cy="2377714"/>
          </a:xfrm>
          <a:prstGeom prst="roundRect">
            <a:avLst/>
          </a:prstGeom>
          <a:noFill/>
          <a:ln w="28575">
            <a:solidFill>
              <a:srgbClr val="1AA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13" name="Slide Number Placeholder 12">
            <a:extLst>
              <a:ext uri="{FF2B5EF4-FFF2-40B4-BE49-F238E27FC236}">
                <a16:creationId xmlns:a16="http://schemas.microsoft.com/office/drawing/2014/main" id="{E7E5F163-B9C4-644E-A619-86B7220F9EBE}"/>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75</a:t>
            </a:fld>
            <a:endParaRPr lang="fr" spc="10"/>
          </a:p>
        </p:txBody>
      </p:sp>
      <p:pic>
        <p:nvPicPr>
          <p:cNvPr id="14" name="Picture 2" descr="European Youth Roots">
            <a:extLst>
              <a:ext uri="{FF2B5EF4-FFF2-40B4-BE49-F238E27FC236}">
                <a16:creationId xmlns:a16="http://schemas.microsoft.com/office/drawing/2014/main" id="{0382337C-0000-3F4E-8C7E-882B580E099A}"/>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txBox="1"/>
          <p:nvPr/>
        </p:nvSpPr>
        <p:spPr>
          <a:xfrm>
            <a:off x="423401" y="578854"/>
            <a:ext cx="6565900" cy="8024376"/>
          </a:xfrm>
          <a:prstGeom prst="rect">
            <a:avLst/>
          </a:prstGeom>
        </p:spPr>
        <p:txBody>
          <a:bodyPr vert="horz" wrap="square" lIns="0" tIns="103505" rIns="0" bIns="0" rtlCol="0">
            <a:spAutoFit/>
          </a:bodyPr>
          <a:lstStyle/>
          <a:p>
            <a:pPr algn="just" rtl="0" fontAlgn="t">
              <a:lnSpc>
                <a:spcPct val="125000"/>
              </a:lnSpc>
            </a:pPr>
            <a:r>
              <a:rPr lang="fr" sz="1400" b="1" i="0" u="none" baseline="0">
                <a:solidFill>
                  <a:schemeClr val="accent6">
                    <a:lumMod val="75000"/>
                  </a:schemeClr>
                </a:solidFill>
                <a:latin typeface="Arial"/>
                <a:cs typeface="Arial"/>
              </a:rPr>
              <a:t>Instructions</a:t>
            </a:r>
            <a:endParaRPr lang="fr" sz="1400" dirty="0">
              <a:solidFill>
                <a:schemeClr val="accent6">
                  <a:lumMod val="75000"/>
                </a:schemeClr>
              </a:solidFill>
              <a:latin typeface="Arial" panose="020B0604020202020204" pitchFamily="34" charset="0"/>
              <a:cs typeface="Arial" panose="020B0604020202020204" pitchFamily="34" charset="0"/>
            </a:endParaRPr>
          </a:p>
          <a:p>
            <a:pPr marL="180983" indent="-171458" algn="just" rtl="0" fontAlgn="t">
              <a:lnSpc>
                <a:spcPct val="125000"/>
              </a:lnSpc>
              <a:buFont typeface="Wingdings" pitchFamily="2" charset="2"/>
              <a:buChar char="§"/>
            </a:pPr>
            <a:r>
              <a:rPr lang="fr" sz="1300" b="0" i="0" u="none" baseline="0"/>
              <a:t>Demandez aux participants de lire le manuel de l'EYR sur la mise en œuvre d'initiatives commerciales de tourisme durable, de la page 37 à la page 60. </a:t>
            </a:r>
            <a:endParaRPr lang="fr" sz="1300" dirty="0">
              <a:solidFill>
                <a:srgbClr val="011A25"/>
              </a:solidFill>
              <a:latin typeface="Arial" panose="020B0604020202020204" pitchFamily="34" charset="0"/>
              <a:cs typeface="Arial" panose="020B0604020202020204" pitchFamily="34" charset="0"/>
            </a:endParaRPr>
          </a:p>
          <a:p>
            <a:pPr marL="180983" indent="-171458" algn="just" rtl="0" fontAlgn="t">
              <a:lnSpc>
                <a:spcPct val="125000"/>
              </a:lnSpc>
              <a:buFont typeface="Wingdings" pitchFamily="2" charset="2"/>
              <a:buChar char="§"/>
            </a:pPr>
            <a:r>
              <a:rPr lang="fr" sz="1300" b="0" i="0" u="none" baseline="0">
                <a:solidFill>
                  <a:srgbClr val="011A25"/>
                </a:solidFill>
                <a:latin typeface="Arial" panose="020B0604020202020204" pitchFamily="34" charset="0"/>
                <a:cs typeface="Arial" panose="020B0604020202020204" pitchFamily="34" charset="0"/>
              </a:rPr>
              <a:t>Divisez les participants en groupes et demandez à chaque groupe de choisir une destination touristique</a:t>
            </a:r>
            <a:endParaRPr lang="fr" sz="1300" dirty="0">
              <a:latin typeface="Arial" panose="020B0604020202020204" pitchFamily="34" charset="0"/>
              <a:cs typeface="Arial" panose="020B0604020202020204" pitchFamily="34" charset="0"/>
            </a:endParaRPr>
          </a:p>
          <a:p>
            <a:pPr marL="180983" indent="-171458" algn="just" rtl="0" fontAlgn="t">
              <a:lnSpc>
                <a:spcPct val="125000"/>
              </a:lnSpc>
              <a:buFont typeface="Wingdings" pitchFamily="2" charset="2"/>
              <a:buChar char="§"/>
            </a:pPr>
            <a:r>
              <a:rPr lang="fr" sz="1300" b="0" i="0" u="none" baseline="0">
                <a:solidFill>
                  <a:srgbClr val="011A25"/>
                </a:solidFill>
                <a:latin typeface="Arial" panose="020B0604020202020204" pitchFamily="34" charset="0"/>
                <a:cs typeface="Arial" panose="020B0604020202020204" pitchFamily="34" charset="0"/>
              </a:rPr>
              <a:t>Expliquez aux participants qu'ils vont travailler ensemble pour créer un projet sur le patrimoine culturel et naturel d'une destination touristique donnée. L'activité se déroulera dans un cadre synchrone et asynchrone, en ligne et en face à face</a:t>
            </a:r>
            <a:endParaRPr lang="fr" sz="1300" dirty="0">
              <a:latin typeface="Arial" panose="020B0604020202020204" pitchFamily="34" charset="0"/>
              <a:cs typeface="Arial" panose="020B0604020202020204" pitchFamily="34" charset="0"/>
            </a:endParaRPr>
          </a:p>
          <a:p>
            <a:pPr marL="180983" indent="-171458" algn="just" rtl="0" fontAlgn="t">
              <a:lnSpc>
                <a:spcPct val="125000"/>
              </a:lnSpc>
              <a:buFont typeface="Wingdings" pitchFamily="2" charset="2"/>
              <a:buChar char="§"/>
            </a:pPr>
            <a:r>
              <a:rPr lang="fr" sz="1300" b="0" i="0" u="none" baseline="0">
                <a:solidFill>
                  <a:srgbClr val="011A25"/>
                </a:solidFill>
                <a:latin typeface="Arial" panose="020B0604020202020204" pitchFamily="34" charset="0"/>
                <a:cs typeface="Arial" panose="020B0604020202020204" pitchFamily="34" charset="0"/>
              </a:rPr>
              <a:t>Les participants resteront en communication à l'aide d'outils tels que Mighty Networks ou Trello afin de travailler de manière asynchrone et efficace</a:t>
            </a:r>
            <a:endParaRPr lang="fr" sz="1300" dirty="0">
              <a:latin typeface="Arial" panose="020B0604020202020204" pitchFamily="34" charset="0"/>
              <a:cs typeface="Arial" panose="020B0604020202020204" pitchFamily="34" charset="0"/>
            </a:endParaRPr>
          </a:p>
          <a:p>
            <a:pPr marL="180983" indent="-171458" algn="just" rtl="0" fontAlgn="t">
              <a:lnSpc>
                <a:spcPct val="125000"/>
              </a:lnSpc>
              <a:buFont typeface="Wingdings" pitchFamily="2" charset="2"/>
              <a:buChar char="§"/>
            </a:pPr>
            <a:r>
              <a:rPr lang="fr" sz="1300" b="0" i="0" u="none" baseline="0">
                <a:solidFill>
                  <a:srgbClr val="011A25"/>
                </a:solidFill>
                <a:latin typeface="Arial" panose="020B0604020202020204" pitchFamily="34" charset="0"/>
                <a:cs typeface="Arial" panose="020B0604020202020204" pitchFamily="34" charset="0"/>
              </a:rPr>
              <a:t>Demandez aux groupes d'identifier les ressources du patrimoine culturel et naturel de la destination choisie</a:t>
            </a:r>
          </a:p>
          <a:p>
            <a:pPr marL="733459" lvl="3" indent="-285764" algn="just" rtl="0" fontAlgn="t">
              <a:lnSpc>
                <a:spcPct val="125000"/>
              </a:lnSpc>
              <a:buFont typeface="Wingdings" pitchFamily="2" charset="2"/>
              <a:buChar char="q"/>
            </a:pPr>
            <a:r>
              <a:rPr lang="fr" sz="1300" b="0" i="0" u="none" baseline="0">
                <a:solidFill>
                  <a:srgbClr val="011A25"/>
                </a:solidFill>
                <a:latin typeface="Arial" panose="020B0604020202020204" pitchFamily="34" charset="0"/>
                <a:cs typeface="Arial" panose="020B0604020202020204" pitchFamily="34" charset="0"/>
              </a:rPr>
              <a:t>Développer des idées pour préserver ces sites du patrimoine</a:t>
            </a:r>
            <a:endParaRPr lang="fr" sz="1300" dirty="0">
              <a:latin typeface="Arial" panose="020B0604020202020204" pitchFamily="34" charset="0"/>
              <a:cs typeface="Arial" panose="020B0604020202020204" pitchFamily="34" charset="0"/>
            </a:endParaRPr>
          </a:p>
          <a:p>
            <a:pPr marL="733459" lvl="3" indent="-285764" algn="just" rtl="0" fontAlgn="t">
              <a:lnSpc>
                <a:spcPct val="125000"/>
              </a:lnSpc>
              <a:buFont typeface="Wingdings" pitchFamily="2" charset="2"/>
              <a:buChar char="q"/>
            </a:pPr>
            <a:r>
              <a:rPr lang="fr" sz="1300" b="0" i="0" u="none" baseline="0">
                <a:solidFill>
                  <a:srgbClr val="011A25"/>
                </a:solidFill>
                <a:latin typeface="Arial" panose="020B0604020202020204" pitchFamily="34" charset="0"/>
                <a:cs typeface="Arial" panose="020B0604020202020204" pitchFamily="34" charset="0"/>
              </a:rPr>
              <a:t>Développer des idées pour mettre en place une activité de tourisme durable afin de promouvoir ces ressources</a:t>
            </a:r>
            <a:endParaRPr lang="fr" sz="1300" dirty="0">
              <a:latin typeface="Arial" panose="020B0604020202020204" pitchFamily="34" charset="0"/>
              <a:cs typeface="Arial" panose="020B0604020202020204" pitchFamily="34" charset="0"/>
            </a:endParaRPr>
          </a:p>
          <a:p>
            <a:pPr marL="733459" lvl="3" indent="-285764" algn="just" rtl="0" fontAlgn="t">
              <a:lnSpc>
                <a:spcPct val="125000"/>
              </a:lnSpc>
              <a:buFont typeface="Wingdings" pitchFamily="2" charset="2"/>
              <a:buChar char="q"/>
            </a:pPr>
            <a:r>
              <a:rPr lang="fr" sz="1300" b="0" i="0" u="none" baseline="0">
                <a:solidFill>
                  <a:srgbClr val="011A25"/>
                </a:solidFill>
                <a:latin typeface="Arial" panose="020B0604020202020204" pitchFamily="34" charset="0"/>
                <a:cs typeface="Arial" panose="020B0604020202020204" pitchFamily="34" charset="0"/>
              </a:rPr>
              <a:t>Développer une vision sur la façon dont au moins une des idées du brainstorming pourrait être transformée en action</a:t>
            </a:r>
            <a:endParaRPr lang="fr" sz="1300" dirty="0">
              <a:latin typeface="Arial" panose="020B0604020202020204" pitchFamily="34" charset="0"/>
              <a:cs typeface="Arial" panose="020B0604020202020204" pitchFamily="34" charset="0"/>
            </a:endParaRPr>
          </a:p>
          <a:p>
            <a:pPr marL="733459" lvl="3" indent="-285764" algn="just" rtl="0" fontAlgn="t">
              <a:lnSpc>
                <a:spcPct val="125000"/>
              </a:lnSpc>
              <a:buFont typeface="Wingdings" pitchFamily="2" charset="2"/>
              <a:buChar char="q"/>
            </a:pPr>
            <a:r>
              <a:rPr lang="fr" sz="1300" b="0" i="0" u="none" baseline="0">
                <a:solidFill>
                  <a:srgbClr val="1D1D20"/>
                </a:solidFill>
                <a:latin typeface="Arial" panose="020B0604020202020204" pitchFamily="34" charset="0"/>
                <a:cs typeface="Arial" panose="020B0604020202020204" pitchFamily="34" charset="0"/>
              </a:rPr>
              <a:t>Visualiser des scénarios futurs sur la manière dont une entreprise de tourisme durable fonctionnerait dans la destination choisie</a:t>
            </a:r>
            <a:endParaRPr lang="fr" sz="1300" dirty="0">
              <a:latin typeface="Arial" panose="020B0604020202020204" pitchFamily="34" charset="0"/>
            </a:endParaRPr>
          </a:p>
          <a:p>
            <a:pPr marL="21590" algn="just" rtl="0">
              <a:lnSpc>
                <a:spcPct val="125000"/>
              </a:lnSpc>
              <a:spcBef>
                <a:spcPts val="815"/>
              </a:spcBef>
            </a:pPr>
            <a:r>
              <a:rPr lang="fr" sz="1400" b="1" i="0" u="none" baseline="0">
                <a:solidFill>
                  <a:schemeClr val="accent5">
                    <a:lumMod val="75000"/>
                  </a:schemeClr>
                </a:solidFill>
                <a:latin typeface="Arial"/>
                <a:cs typeface="Arial"/>
              </a:rPr>
              <a:t>Outil de validation</a:t>
            </a:r>
          </a:p>
          <a:p>
            <a:pPr marL="12700" marR="5081" algn="just" rtl="0">
              <a:lnSpc>
                <a:spcPct val="125000"/>
              </a:lnSpc>
              <a:spcBef>
                <a:spcPts val="535"/>
              </a:spcBef>
            </a:pPr>
            <a:r>
              <a:rPr lang="fr" sz="1300" b="0" i="0" u="none" baseline="0">
                <a:solidFill>
                  <a:srgbClr val="1D1D20"/>
                </a:solidFill>
                <a:latin typeface="Arial"/>
                <a:cs typeface="Arial"/>
              </a:rPr>
              <a:t>A la fin de l'activité, les participants seront plus à même de :</a:t>
            </a:r>
            <a:endParaRPr lang="fr" sz="1300" dirty="0">
              <a:latin typeface="Arial"/>
              <a:cs typeface="Arial"/>
            </a:endParaRPr>
          </a:p>
          <a:p>
            <a:pPr marL="783628" indent="-285764" algn="just" rtl="0">
              <a:lnSpc>
                <a:spcPct val="125000"/>
              </a:lnSpc>
              <a:spcBef>
                <a:spcPts val="615"/>
              </a:spcBef>
              <a:buFont typeface="Wingdings" pitchFamily="2" charset="2"/>
              <a:buChar char="v"/>
            </a:pPr>
            <a:r>
              <a:rPr lang="fr" sz="1300" b="0" i="0" u="none" baseline="0">
                <a:solidFill>
                  <a:srgbClr val="1D1D20"/>
                </a:solidFill>
                <a:latin typeface="Arial"/>
                <a:cs typeface="Arial"/>
              </a:rPr>
              <a:t>Développer une vision pour transformer les idées en actions</a:t>
            </a:r>
            <a:endParaRPr lang="fr" sz="1300" dirty="0">
              <a:latin typeface="Arial"/>
              <a:cs typeface="Arial"/>
            </a:endParaRPr>
          </a:p>
          <a:p>
            <a:pPr marL="783628" indent="-285764" algn="just" rtl="0">
              <a:lnSpc>
                <a:spcPct val="125000"/>
              </a:lnSpc>
              <a:spcBef>
                <a:spcPts val="615"/>
              </a:spcBef>
              <a:buFont typeface="Wingdings" pitchFamily="2" charset="2"/>
              <a:buChar char="v"/>
            </a:pPr>
            <a:r>
              <a:rPr lang="fr" sz="1300" b="0" i="0" u="none" baseline="0">
                <a:solidFill>
                  <a:srgbClr val="1D1D20"/>
                </a:solidFill>
                <a:latin typeface="Arial"/>
                <a:cs typeface="Arial"/>
              </a:rPr>
              <a:t>Développer diverses idées pour la création de valeur, y compris de meilleures solutions aux défis existants et nouveaux</a:t>
            </a:r>
          </a:p>
          <a:p>
            <a:pPr marL="783628" indent="-285764" algn="just" rtl="0">
              <a:lnSpc>
                <a:spcPct val="125000"/>
              </a:lnSpc>
              <a:spcBef>
                <a:spcPts val="615"/>
              </a:spcBef>
              <a:buFont typeface="Wingdings" pitchFamily="2" charset="2"/>
              <a:buChar char="v"/>
            </a:pPr>
            <a:r>
              <a:rPr lang="fr" sz="1300" b="0" i="0" u="none" baseline="0">
                <a:solidFill>
                  <a:srgbClr val="1D1D20"/>
                </a:solidFill>
                <a:latin typeface="Arial"/>
                <a:cs typeface="Arial"/>
              </a:rPr>
              <a:t>Explorer et expérimenter des approches innovantes</a:t>
            </a:r>
          </a:p>
          <a:p>
            <a:pPr marL="783628" indent="-285764" algn="just" rtl="0">
              <a:lnSpc>
                <a:spcPct val="125000"/>
              </a:lnSpc>
              <a:spcBef>
                <a:spcPts val="615"/>
              </a:spcBef>
              <a:buFont typeface="Wingdings" pitchFamily="2" charset="2"/>
              <a:buChar char="v"/>
            </a:pPr>
            <a:r>
              <a:rPr lang="fr" sz="1300" b="0" i="0" u="none" baseline="0">
                <a:solidFill>
                  <a:srgbClr val="1D1D20"/>
                </a:solidFill>
                <a:latin typeface="Arial"/>
                <a:cs typeface="Arial"/>
              </a:rPr>
              <a:t>Combiner les connaissances et les ressources pour obtenir des effets utiles </a:t>
            </a:r>
          </a:p>
          <a:p>
            <a:pPr marL="783628" indent="-285764" algn="just" rtl="0">
              <a:lnSpc>
                <a:spcPct val="125000"/>
              </a:lnSpc>
              <a:spcBef>
                <a:spcPts val="615"/>
              </a:spcBef>
              <a:buFont typeface="Wingdings" pitchFamily="2" charset="2"/>
              <a:buChar char="v"/>
            </a:pPr>
            <a:r>
              <a:rPr lang="fr" sz="1300" b="0" i="0" u="none" baseline="0">
                <a:solidFill>
                  <a:srgbClr val="1D1D20"/>
                </a:solidFill>
                <a:latin typeface="Arial"/>
                <a:cs typeface="Arial"/>
              </a:rPr>
              <a:t>Visualiser des scénarios futurs pour aider à guider les efforts et les actions</a:t>
            </a:r>
            <a:endParaRPr lang="fr" sz="1300" dirty="0">
              <a:latin typeface="Arial"/>
              <a:cs typeface="Arial"/>
            </a:endParaRPr>
          </a:p>
          <a:p>
            <a:pPr marL="50168" marR="527710" algn="just" rtl="0">
              <a:lnSpc>
                <a:spcPct val="125000"/>
              </a:lnSpc>
              <a:spcBef>
                <a:spcPts val="825"/>
              </a:spcBef>
            </a:pPr>
            <a:r>
              <a:rPr lang="fr" sz="1300" b="0" i="0" u="none" baseline="0">
                <a:solidFill>
                  <a:srgbClr val="1D1D20"/>
                </a:solidFill>
                <a:latin typeface="Arial"/>
                <a:cs typeface="Arial"/>
              </a:rPr>
              <a:t>Veuillez noter que les compétences ci-dessus sont tirées des tableaux descriptifs du cadre EntreComp. Les tableaux sont</a:t>
            </a:r>
            <a:r>
              <a:rPr lang="fr" sz="1300" b="0" i="0" u="none" baseline="0">
                <a:solidFill>
                  <a:schemeClr val="tx1"/>
                </a:solidFill>
                <a:latin typeface="Arial"/>
                <a:cs typeface="Arial"/>
              </a:rPr>
              <a:t> disponibles</a:t>
            </a:r>
            <a:r>
              <a:rPr lang="fr" sz="1300" b="0" i="0" u="none" baseline="0">
                <a:solidFill>
                  <a:schemeClr val="tx1"/>
                </a:solidFill>
                <a:latin typeface="Arial"/>
                <a:cs typeface="Arial"/>
                <a:hlinkClick r:id="rId2">
                  <a:extLst>
                    <a:ext uri="{A12FA001-AC4F-418D-AE19-62706E023703}">
                      <ahyp:hlinkClr xmlns:ahyp="http://schemas.microsoft.com/office/drawing/2018/hyperlinkcolor" val="tx"/>
                    </a:ext>
                  </a:extLst>
                </a:hlinkClick>
              </a:rPr>
              <a:t> ici.</a:t>
            </a:r>
            <a:endParaRPr lang="fr" sz="1300" dirty="0">
              <a:solidFill>
                <a:schemeClr val="tx1"/>
              </a:solidFill>
              <a:latin typeface="Arial"/>
              <a:cs typeface="Arial"/>
            </a:endParaRPr>
          </a:p>
        </p:txBody>
      </p:sp>
      <p:sp>
        <p:nvSpPr>
          <p:cNvPr id="4" name="Slide Number Placeholder 3">
            <a:extLst>
              <a:ext uri="{FF2B5EF4-FFF2-40B4-BE49-F238E27FC236}">
                <a16:creationId xmlns:a16="http://schemas.microsoft.com/office/drawing/2014/main" id="{8A188ADB-7D00-7B4B-9A7A-91BFC95E30EA}"/>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76</a:t>
            </a:fld>
            <a:endParaRPr lang="fr" spc="10"/>
          </a:p>
        </p:txBody>
      </p:sp>
      <p:pic>
        <p:nvPicPr>
          <p:cNvPr id="5" name="Picture 2" descr="European Youth Roots">
            <a:extLst>
              <a:ext uri="{FF2B5EF4-FFF2-40B4-BE49-F238E27FC236}">
                <a16:creationId xmlns:a16="http://schemas.microsoft.com/office/drawing/2014/main" id="{7205B869-1D69-6549-A316-D3ED264E3CF3}"/>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457949" y="9486946"/>
            <a:ext cx="695325" cy="457199"/>
          </a:xfrm>
          <a:prstGeom prst="rect">
            <a:avLst/>
          </a:prstGeom>
        </p:spPr>
      </p:pic>
      <p:sp>
        <p:nvSpPr>
          <p:cNvPr id="8" name="object 8"/>
          <p:cNvSpPr txBox="1"/>
          <p:nvPr/>
        </p:nvSpPr>
        <p:spPr>
          <a:xfrm>
            <a:off x="3158128" y="6674829"/>
            <a:ext cx="4324350" cy="2160399"/>
          </a:xfrm>
          <a:prstGeom prst="rect">
            <a:avLst/>
          </a:prstGeom>
        </p:spPr>
        <p:txBody>
          <a:bodyPr vert="horz" wrap="square" lIns="0" tIns="13969" rIns="0" bIns="0" rtlCol="0">
            <a:spAutoFit/>
          </a:bodyPr>
          <a:lstStyle/>
          <a:p>
            <a:pPr marL="218450" rtl="0">
              <a:spcBef>
                <a:spcPts val="110"/>
              </a:spcBef>
            </a:pPr>
            <a:r>
              <a:rPr lang="fr" sz="1300" b="1" i="0" u="none" spc="45" baseline="0">
                <a:solidFill>
                  <a:schemeClr val="tx1"/>
                </a:solidFill>
                <a:latin typeface="Arial"/>
                <a:cs typeface="Arial"/>
              </a:rPr>
              <a:t>Préparation du </a:t>
            </a:r>
            <a:r>
              <a:rPr lang="fr" sz="1300" b="1" i="0" u="none" spc="-10" baseline="0">
                <a:solidFill>
                  <a:schemeClr val="tx1"/>
                </a:solidFill>
                <a:latin typeface="Arial"/>
                <a:cs typeface="Arial"/>
              </a:rPr>
              <a:t>matériel</a:t>
            </a:r>
            <a:endParaRPr lang="fr" sz="1300" b="1" dirty="0">
              <a:solidFill>
                <a:schemeClr val="tx1"/>
              </a:solidFill>
              <a:latin typeface="Arial"/>
              <a:cs typeface="Arial"/>
            </a:endParaRPr>
          </a:p>
          <a:p>
            <a:pPr rtl="0">
              <a:spcBef>
                <a:spcPts val="50"/>
              </a:spcBef>
            </a:pPr>
            <a:endParaRPr lang="fr" sz="1300" dirty="0">
              <a:solidFill>
                <a:schemeClr val="tx1"/>
              </a:solidFill>
              <a:latin typeface="Arial"/>
              <a:cs typeface="Arial"/>
            </a:endParaRPr>
          </a:p>
          <a:p>
            <a:pPr marL="542316" indent="-285764" rtl="0">
              <a:buFont typeface="Arial" panose="020B0604020202020204" pitchFamily="34" charset="0"/>
              <a:buChar char="•"/>
            </a:pPr>
            <a:r>
              <a:rPr lang="fr" sz="1300" b="0" i="0" u="none" spc="-20" baseline="0">
                <a:solidFill>
                  <a:schemeClr val="tx1"/>
                </a:solidFill>
                <a:latin typeface="Arial"/>
                <a:cs typeface="Arial"/>
                <a:hlinkClick r:id="rId3">
                  <a:extLst>
                    <a:ext uri="{A12FA001-AC4F-418D-AE19-62706E023703}">
                      <ahyp:hlinkClr xmlns:ahyp="http://schemas.microsoft.com/office/drawing/2018/hyperlinkcolor" val="tx"/>
                    </a:ext>
                  </a:extLst>
                </a:hlinkClick>
              </a:rPr>
              <a:t>Mural</a:t>
            </a:r>
            <a:r>
              <a:rPr lang="fr" sz="1300" b="0" i="0" u="none" spc="-20" baseline="0">
                <a:solidFill>
                  <a:schemeClr val="tx1"/>
                </a:solidFill>
                <a:latin typeface="Arial"/>
                <a:cs typeface="Arial"/>
              </a:rPr>
              <a:t>,</a:t>
            </a:r>
            <a:r>
              <a:rPr lang="fr" sz="1300" b="0" i="0" u="none" spc="-75" baseline="0">
                <a:solidFill>
                  <a:schemeClr val="tx1"/>
                </a:solidFill>
                <a:latin typeface="Arial"/>
                <a:cs typeface="Arial"/>
              </a:rPr>
              <a:t> </a:t>
            </a:r>
            <a:r>
              <a:rPr lang="fr" sz="1300" b="0" i="0" u="none" spc="-10" baseline="0">
                <a:solidFill>
                  <a:schemeClr val="tx1"/>
                </a:solidFill>
                <a:latin typeface="Arial"/>
                <a:cs typeface="Arial"/>
                <a:hlinkClick r:id="rId4">
                  <a:extLst>
                    <a:ext uri="{A12FA001-AC4F-418D-AE19-62706E023703}">
                      <ahyp:hlinkClr xmlns:ahyp="http://schemas.microsoft.com/office/drawing/2018/hyperlinkcolor" val="tx"/>
                    </a:ext>
                  </a:extLst>
                </a:hlinkClick>
              </a:rPr>
              <a:t>Miro</a:t>
            </a:r>
            <a:r>
              <a:rPr lang="fr" sz="1300" b="0" i="0" u="none" spc="-10" baseline="0">
                <a:solidFill>
                  <a:schemeClr val="tx1"/>
                </a:solidFill>
                <a:latin typeface="Arial"/>
                <a:cs typeface="Arial"/>
              </a:rPr>
              <a:t>,</a:t>
            </a:r>
            <a:r>
              <a:rPr lang="fr" sz="1300" b="0" i="0" u="none" spc="-75" baseline="0">
                <a:solidFill>
                  <a:schemeClr val="tx1"/>
                </a:solidFill>
                <a:latin typeface="Arial"/>
                <a:cs typeface="Arial"/>
              </a:rPr>
              <a:t> </a:t>
            </a:r>
            <a:r>
              <a:rPr lang="fr" sz="1300" b="0" i="0" u="none" baseline="0">
                <a:solidFill>
                  <a:schemeClr val="tx1"/>
                </a:solidFill>
                <a:latin typeface="Arial"/>
                <a:cs typeface="Arial"/>
              </a:rPr>
              <a:t>ou</a:t>
            </a:r>
            <a:r>
              <a:rPr lang="fr" sz="1300" b="0" i="0" u="none" spc="-105" baseline="0">
                <a:solidFill>
                  <a:schemeClr val="tx1"/>
                </a:solidFill>
                <a:latin typeface="Arial"/>
                <a:cs typeface="Arial"/>
              </a:rPr>
              <a:t> </a:t>
            </a:r>
            <a:r>
              <a:rPr lang="fr" sz="1300" b="0" i="0" u="none" spc="-10" baseline="0">
                <a:solidFill>
                  <a:schemeClr val="tx1"/>
                </a:solidFill>
                <a:latin typeface="Arial"/>
                <a:cs typeface="Arial"/>
                <a:hlinkClick r:id="rId5">
                  <a:extLst>
                    <a:ext uri="{A12FA001-AC4F-418D-AE19-62706E023703}">
                      <ahyp:hlinkClr xmlns:ahyp="http://schemas.microsoft.com/office/drawing/2018/hyperlinkcolor" val="tx"/>
                    </a:ext>
                  </a:extLst>
                </a:hlinkClick>
              </a:rPr>
              <a:t>Lucidchart</a:t>
            </a:r>
            <a:r>
              <a:rPr lang="fr" sz="1300" b="0" i="0" u="none" spc="-10" baseline="0">
                <a:solidFill>
                  <a:schemeClr val="tx1"/>
                </a:solidFill>
                <a:latin typeface="Arial"/>
                <a:cs typeface="Arial"/>
              </a:rPr>
              <a:t>.</a:t>
            </a:r>
            <a:endParaRPr lang="fr" sz="1300" dirty="0">
              <a:solidFill>
                <a:schemeClr val="tx1"/>
              </a:solidFill>
              <a:latin typeface="Arial"/>
              <a:cs typeface="Arial"/>
            </a:endParaRPr>
          </a:p>
          <a:p>
            <a:pPr marL="542316" marR="394353" indent="-285764" rtl="0">
              <a:lnSpc>
                <a:spcPct val="129800"/>
              </a:lnSpc>
              <a:buFont typeface="Arial" panose="020B0604020202020204" pitchFamily="34" charset="0"/>
              <a:buChar char="•"/>
            </a:pPr>
            <a:r>
              <a:rPr lang="fr" sz="1300" b="0" i="0" u="none" baseline="0">
                <a:solidFill>
                  <a:schemeClr val="tx1"/>
                </a:solidFill>
                <a:latin typeface="Arial"/>
                <a:cs typeface="Arial"/>
                <a:hlinkClick r:id="rId6">
                  <a:extLst>
                    <a:ext uri="{A12FA001-AC4F-418D-AE19-62706E023703}">
                      <ahyp:hlinkClr xmlns:ahyp="http://schemas.microsoft.com/office/drawing/2018/hyperlinkcolor" val="tx"/>
                    </a:ext>
                  </a:extLst>
                </a:hlinkClick>
              </a:rPr>
              <a:t>Courte</a:t>
            </a:r>
            <a:r>
              <a:rPr lang="fr" sz="1300" b="0" i="0" u="none" spc="-29" baseline="0">
                <a:solidFill>
                  <a:schemeClr val="tx1"/>
                </a:solidFill>
                <a:latin typeface="Arial"/>
                <a:cs typeface="Arial"/>
                <a:hlinkClick r:id="rId6">
                  <a:extLst>
                    <a:ext uri="{A12FA001-AC4F-418D-AE19-62706E023703}">
                      <ahyp:hlinkClr xmlns:ahyp="http://schemas.microsoft.com/office/drawing/2018/hyperlinkcolor" val="tx"/>
                    </a:ext>
                  </a:extLst>
                </a:hlinkClick>
              </a:rPr>
              <a:t> vidéo</a:t>
            </a:r>
            <a:r>
              <a:rPr lang="fr" sz="1300" b="0" i="0" u="none" spc="-10" baseline="0">
                <a:solidFill>
                  <a:schemeClr val="tx1"/>
                </a:solidFill>
                <a:latin typeface="Arial"/>
                <a:cs typeface="Arial"/>
                <a:hlinkClick r:id="rId6">
                  <a:extLst>
                    <a:ext uri="{A12FA001-AC4F-418D-AE19-62706E023703}">
                      <ahyp:hlinkClr xmlns:ahyp="http://schemas.microsoft.com/office/drawing/2018/hyperlinkcolor" val="tx"/>
                    </a:ext>
                  </a:extLst>
                </a:hlinkClick>
              </a:rPr>
              <a:t> sur le tourisme</a:t>
            </a:r>
            <a:r>
              <a:rPr lang="fr" sz="1300" b="0" i="0" u="none" baseline="0">
                <a:solidFill>
                  <a:schemeClr val="tx1"/>
                </a:solidFill>
                <a:latin typeface="Arial"/>
                <a:cs typeface="Arial"/>
                <a:hlinkClick r:id="rId6">
                  <a:extLst>
                    <a:ext uri="{A12FA001-AC4F-418D-AE19-62706E023703}">
                      <ahyp:hlinkClr xmlns:ahyp="http://schemas.microsoft.com/office/drawing/2018/hyperlinkcolor" val="tx"/>
                    </a:ext>
                  </a:extLst>
                </a:hlinkClick>
              </a:rPr>
              <a:t> durable :</a:t>
            </a:r>
            <a:r>
              <a:rPr lang="fr" sz="1300" b="0" i="0" u="none" spc="-130" baseline="0">
                <a:solidFill>
                  <a:schemeClr val="tx1"/>
                </a:solidFill>
                <a:latin typeface="Arial"/>
                <a:cs typeface="Arial"/>
                <a:hlinkClick r:id="rId6">
                  <a:extLst>
                    <a:ext uri="{A12FA001-AC4F-418D-AE19-62706E023703}">
                      <ahyp:hlinkClr xmlns:ahyp="http://schemas.microsoft.com/office/drawing/2018/hyperlinkcolor" val="tx"/>
                    </a:ext>
                  </a:extLst>
                </a:hlinkClick>
              </a:rPr>
              <a:t> </a:t>
            </a:r>
            <a:r>
              <a:rPr lang="fr" sz="1300" b="0" i="0" u="none" spc="-120" baseline="0">
                <a:solidFill>
                  <a:schemeClr val="tx1"/>
                </a:solidFill>
                <a:latin typeface="Arial"/>
                <a:cs typeface="Arial"/>
                <a:hlinkClick r:id="rId6">
                  <a:extLst>
                    <a:ext uri="{A12FA001-AC4F-418D-AE19-62706E023703}">
                      <ahyp:hlinkClr xmlns:ahyp="http://schemas.microsoft.com/office/drawing/2018/hyperlinkcolor" val="tx"/>
                    </a:ext>
                  </a:extLst>
                </a:hlinkClick>
              </a:rPr>
              <a:t>(17)</a:t>
            </a:r>
            <a:r>
              <a:rPr lang="fr" sz="1300" b="0" i="0" u="none" spc="-95" baseline="0">
                <a:solidFill>
                  <a:schemeClr val="tx1"/>
                </a:solidFill>
                <a:latin typeface="Arial"/>
                <a:cs typeface="Arial"/>
                <a:hlinkClick r:id="rId6">
                  <a:extLst>
                    <a:ext uri="{A12FA001-AC4F-418D-AE19-62706E023703}">
                      <ahyp:hlinkClr xmlns:ahyp="http://schemas.microsoft.com/office/drawing/2018/hyperlinkcolor" val="tx"/>
                    </a:ext>
                  </a:extLst>
                </a:hlinkClick>
              </a:rPr>
              <a:t> </a:t>
            </a:r>
            <a:r>
              <a:rPr lang="fr" sz="1300" b="0" i="0" u="none" spc="-10" baseline="0">
                <a:solidFill>
                  <a:schemeClr val="tx1"/>
                </a:solidFill>
                <a:latin typeface="Arial"/>
                <a:cs typeface="Arial"/>
                <a:hlinkClick r:id="rId6">
                  <a:extLst>
                    <a:ext uri="{A12FA001-AC4F-418D-AE19-62706E023703}">
                      <ahyp:hlinkClr xmlns:ahyp="http://schemas.microsoft.com/office/drawing/2018/hyperlinkcolor" val="tx"/>
                    </a:ext>
                  </a:extLst>
                </a:hlinkClick>
              </a:rPr>
              <a:t>Tourisme </a:t>
            </a:r>
            <a:r>
              <a:rPr lang="fr" sz="1300" b="0" i="0" u="none" baseline="0">
                <a:solidFill>
                  <a:schemeClr val="tx1"/>
                </a:solidFill>
                <a:latin typeface="Arial"/>
                <a:cs typeface="Arial"/>
                <a:hlinkClick r:id="rId6">
                  <a:extLst>
                    <a:ext uri="{A12FA001-AC4F-418D-AE19-62706E023703}">
                      <ahyp:hlinkClr xmlns:ahyp="http://schemas.microsoft.com/office/drawing/2018/hyperlinkcolor" val="tx"/>
                    </a:ext>
                  </a:extLst>
                </a:hlinkClick>
              </a:rPr>
              <a:t>durable</a:t>
            </a:r>
            <a:r>
              <a:rPr lang="fr" sz="1300" b="0" i="0" u="none" spc="-50" baseline="0">
                <a:solidFill>
                  <a:schemeClr val="tx1"/>
                </a:solidFill>
                <a:latin typeface="Arial"/>
                <a:cs typeface="Arial"/>
                <a:hlinkClick r:id="rId6">
                  <a:extLst>
                    <a:ext uri="{A12FA001-AC4F-418D-AE19-62706E023703}">
                      <ahyp:hlinkClr xmlns:ahyp="http://schemas.microsoft.com/office/drawing/2018/hyperlinkcolor" val="tx"/>
                    </a:ext>
                  </a:extLst>
                </a:hlinkClick>
              </a:rPr>
              <a:t> </a:t>
            </a:r>
            <a:r>
              <a:rPr lang="fr" sz="1300" b="0" i="0" u="none" spc="110" baseline="0">
                <a:solidFill>
                  <a:schemeClr val="tx1"/>
                </a:solidFill>
                <a:latin typeface="Arial"/>
                <a:cs typeface="Arial"/>
                <a:hlinkClick r:id="rId6">
                  <a:extLst>
                    <a:ext uri="{A12FA001-AC4F-418D-AE19-62706E023703}">
                      <ahyp:hlinkClr xmlns:ahyp="http://schemas.microsoft.com/office/drawing/2018/hyperlinkcolor" val="tx"/>
                    </a:ext>
                  </a:extLst>
                </a:hlinkClick>
              </a:rPr>
              <a:t>:</a:t>
            </a:r>
            <a:r>
              <a:rPr lang="fr" sz="1300" b="0" i="0" u="none" spc="-50" baseline="0">
                <a:solidFill>
                  <a:schemeClr val="tx1"/>
                </a:solidFill>
                <a:latin typeface="Arial"/>
                <a:cs typeface="Arial"/>
                <a:hlinkClick r:id="rId6">
                  <a:extLst>
                    <a:ext uri="{A12FA001-AC4F-418D-AE19-62706E023703}">
                      <ahyp:hlinkClr xmlns:ahyp="http://schemas.microsoft.com/office/drawing/2018/hyperlinkcolor" val="tx"/>
                    </a:ext>
                  </a:extLst>
                </a:hlinkClick>
              </a:rPr>
              <a:t> </a:t>
            </a:r>
            <a:r>
              <a:rPr lang="fr" sz="1300" b="0" i="0" u="none" spc="-10" baseline="0">
                <a:solidFill>
                  <a:schemeClr val="tx1"/>
                </a:solidFill>
                <a:latin typeface="Arial"/>
                <a:cs typeface="Arial"/>
                <a:hlinkClick r:id="rId6">
                  <a:extLst>
                    <a:ext uri="{A12FA001-AC4F-418D-AE19-62706E023703}">
                      <ahyp:hlinkClr xmlns:ahyp="http://schemas.microsoft.com/office/drawing/2018/hyperlinkcolor" val="tx"/>
                    </a:ext>
                  </a:extLst>
                </a:hlinkClick>
              </a:rPr>
              <a:t>YouTube</a:t>
            </a:r>
            <a:r>
              <a:rPr lang="fr" sz="1300" b="0" i="0" u="none" spc="-10" baseline="0">
                <a:solidFill>
                  <a:schemeClr val="tx1"/>
                </a:solidFill>
                <a:latin typeface="Arial"/>
                <a:cs typeface="Arial"/>
              </a:rPr>
              <a:t> </a:t>
            </a:r>
            <a:r>
              <a:rPr lang="fr" sz="1300" b="0" i="0" u="none" spc="-10" baseline="0">
                <a:solidFill>
                  <a:schemeClr val="tx1"/>
                </a:solidFill>
                <a:latin typeface="Arial"/>
                <a:cs typeface="Arial"/>
                <a:hlinkClick r:id="rId7">
                  <a:extLst>
                    <a:ext uri="{A12FA001-AC4F-418D-AE19-62706E023703}">
                      <ahyp:hlinkClr xmlns:ahyp="http://schemas.microsoft.com/office/drawing/2018/hyperlinkcolor" val="tx"/>
                    </a:ext>
                  </a:extLst>
                </a:hlinkClick>
              </a:rPr>
              <a:t>https://www.unwto.org/sustainable- development/resource-</a:t>
            </a:r>
            <a:r>
              <a:rPr lang="fr" sz="1300" b="0" i="0" u="none" baseline="0">
                <a:solidFill>
                  <a:schemeClr val="tx1"/>
                </a:solidFill>
                <a:latin typeface="Arial"/>
                <a:cs typeface="Arial"/>
                <a:hlinkClick r:id="rId7">
                  <a:extLst>
                    <a:ext uri="{A12FA001-AC4F-418D-AE19-62706E023703}">
                      <ahyp:hlinkClr xmlns:ahyp="http://schemas.microsoft.com/office/drawing/2018/hyperlinkcolor" val="tx"/>
                    </a:ext>
                  </a:extLst>
                </a:hlinkClick>
              </a:rPr>
              <a:t>efficiency-</a:t>
            </a:r>
            <a:r>
              <a:rPr lang="fr" sz="1300" b="0" i="0" u="none" spc="65" baseline="0">
                <a:solidFill>
                  <a:schemeClr val="tx1"/>
                </a:solidFill>
                <a:latin typeface="Arial"/>
                <a:cs typeface="Arial"/>
                <a:hlinkClick r:id="rId7">
                  <a:extLst>
                    <a:ext uri="{A12FA001-AC4F-418D-AE19-62706E023703}">
                      <ahyp:hlinkClr xmlns:ahyp="http://schemas.microsoft.com/office/drawing/2018/hyperlinkcolor" val="tx"/>
                    </a:ext>
                  </a:extLst>
                </a:hlinkClick>
              </a:rPr>
              <a:t>in-tourism</a:t>
            </a:r>
            <a:endParaRPr lang="fr" sz="1300" spc="-10" dirty="0">
              <a:solidFill>
                <a:schemeClr val="tx1"/>
              </a:solidFill>
              <a:latin typeface="Arial"/>
              <a:cs typeface="Arial"/>
            </a:endParaRPr>
          </a:p>
          <a:p>
            <a:pPr marL="542316" marR="394353" indent="-285764" rtl="0">
              <a:lnSpc>
                <a:spcPct val="129800"/>
              </a:lnSpc>
              <a:buFont typeface="Arial" panose="020B0604020202020204" pitchFamily="34" charset="0"/>
              <a:buChar char="•"/>
            </a:pPr>
            <a:r>
              <a:rPr lang="fr" sz="1300" b="0" i="0" u="none" spc="-29" baseline="0">
                <a:solidFill>
                  <a:schemeClr val="tx1"/>
                </a:solidFill>
                <a:latin typeface="Arial"/>
                <a:cs typeface="Arial"/>
                <a:hlinkClick r:id="rId8">
                  <a:extLst>
                    <a:ext uri="{A12FA001-AC4F-418D-AE19-62706E023703}">
                      <ahyp:hlinkClr xmlns:ahyp="http://schemas.microsoft.com/office/drawing/2018/hyperlinkcolor" val="tx"/>
                    </a:ext>
                  </a:extLst>
                </a:hlinkClick>
              </a:rPr>
              <a:t>Rapport</a:t>
            </a:r>
            <a:r>
              <a:rPr lang="fr" sz="1300" b="0" i="0" u="none" spc="-10" baseline="0">
                <a:solidFill>
                  <a:schemeClr val="tx1"/>
                </a:solidFill>
                <a:latin typeface="Arial"/>
                <a:cs typeface="Arial"/>
                <a:hlinkClick r:id="rId8">
                  <a:extLst>
                    <a:ext uri="{A12FA001-AC4F-418D-AE19-62706E023703}">
                      <ahyp:hlinkClr xmlns:ahyp="http://schemas.microsoft.com/office/drawing/2018/hyperlinkcolor" val="tx"/>
                    </a:ext>
                  </a:extLst>
                </a:hlinkClick>
              </a:rPr>
              <a:t> de base sur la production et</a:t>
            </a:r>
            <a:r>
              <a:rPr lang="fr" sz="1300" b="0" i="0" u="none" spc="-25" baseline="0">
                <a:solidFill>
                  <a:schemeClr val="tx1"/>
                </a:solidFill>
                <a:latin typeface="Arial"/>
                <a:cs typeface="Arial"/>
                <a:hlinkClick r:id="rId8">
                  <a:extLst>
                    <a:ext uri="{A12FA001-AC4F-418D-AE19-62706E023703}">
                      <ahyp:hlinkClr xmlns:ahyp="http://schemas.microsoft.com/office/drawing/2018/hyperlinkcolor" val="tx"/>
                    </a:ext>
                  </a:extLst>
                </a:hlinkClick>
              </a:rPr>
              <a:t> la </a:t>
            </a:r>
            <a:r>
              <a:rPr lang="fr" sz="1300" b="0" i="0" u="none" spc="-10" baseline="0">
                <a:solidFill>
                  <a:schemeClr val="tx1"/>
                </a:solidFill>
                <a:latin typeface="Arial"/>
                <a:cs typeface="Arial"/>
                <a:hlinkClick r:id="rId8">
                  <a:extLst>
                    <a:ext uri="{A12FA001-AC4F-418D-AE19-62706E023703}">
                      <ahyp:hlinkClr xmlns:ahyp="http://schemas.microsoft.com/office/drawing/2018/hyperlinkcolor" val="tx"/>
                    </a:ext>
                  </a:extLst>
                </a:hlinkClick>
              </a:rPr>
              <a:t>consommation </a:t>
            </a:r>
            <a:r>
              <a:rPr lang="fr" sz="1300" b="0" i="0" u="none" spc="56" baseline="0">
                <a:solidFill>
                  <a:schemeClr val="tx1"/>
                </a:solidFill>
                <a:latin typeface="Arial"/>
                <a:cs typeface="Arial"/>
                <a:hlinkClick r:id="rId8">
                  <a:extLst>
                    <a:ext uri="{A12FA001-AC4F-418D-AE19-62706E023703}">
                      <ahyp:hlinkClr xmlns:ahyp="http://schemas.microsoft.com/office/drawing/2018/hyperlinkcolor" val="tx"/>
                    </a:ext>
                  </a:extLst>
                </a:hlinkClick>
              </a:rPr>
              <a:t>durables dans</a:t>
            </a:r>
            <a:r>
              <a:rPr lang="fr" sz="1300" b="0" i="0" u="none" spc="-10" baseline="0">
                <a:solidFill>
                  <a:schemeClr val="tx1"/>
                </a:solidFill>
                <a:latin typeface="Arial"/>
                <a:cs typeface="Arial"/>
                <a:hlinkClick r:id="rId8">
                  <a:extLst>
                    <a:ext uri="{A12FA001-AC4F-418D-AE19-62706E023703}">
                      <ahyp:hlinkClr xmlns:ahyp="http://schemas.microsoft.com/office/drawing/2018/hyperlinkcolor" val="tx"/>
                    </a:ext>
                  </a:extLst>
                </a:hlinkClick>
              </a:rPr>
              <a:t> le tourisme</a:t>
            </a:r>
            <a:endParaRPr lang="fr" sz="1300" dirty="0">
              <a:solidFill>
                <a:schemeClr val="tx1"/>
              </a:solidFill>
              <a:latin typeface="Arial"/>
              <a:cs typeface="Arial"/>
            </a:endParaRPr>
          </a:p>
        </p:txBody>
      </p:sp>
      <p:sp>
        <p:nvSpPr>
          <p:cNvPr id="9" name="object 9"/>
          <p:cNvSpPr txBox="1">
            <a:spLocks noGrp="1"/>
          </p:cNvSpPr>
          <p:nvPr>
            <p:ph type="title"/>
          </p:nvPr>
        </p:nvSpPr>
        <p:spPr>
          <a:xfrm>
            <a:off x="326389" y="835213"/>
            <a:ext cx="6940550" cy="813105"/>
          </a:xfrm>
          <a:prstGeom prst="rect">
            <a:avLst/>
          </a:prstGeom>
        </p:spPr>
        <p:txBody>
          <a:bodyPr vert="horz" wrap="square" lIns="0" tIns="170241" rIns="0" bIns="0" rtlCol="0">
            <a:spAutoFit/>
          </a:bodyPr>
          <a:lstStyle/>
          <a:p>
            <a:pPr marL="60329" marR="5081" algn="l" rtl="0">
              <a:lnSpc>
                <a:spcPts val="2480"/>
              </a:lnSpc>
              <a:spcBef>
                <a:spcPts val="365"/>
              </a:spcBef>
            </a:pPr>
            <a:r>
              <a:rPr lang="fr" sz="2250" b="0" i="0" u="none" baseline="0"/>
              <a:t>Utiliser des diagrammes pour planifier un modèle d'entreprise durable</a:t>
            </a:r>
            <a:endParaRPr lang="fr" sz="2250" dirty="0"/>
          </a:p>
        </p:txBody>
      </p:sp>
      <p:sp>
        <p:nvSpPr>
          <p:cNvPr id="10" name="object 10"/>
          <p:cNvSpPr/>
          <p:nvPr/>
        </p:nvSpPr>
        <p:spPr>
          <a:xfrm>
            <a:off x="7266095" y="6153187"/>
            <a:ext cx="476250" cy="2990850"/>
          </a:xfrm>
          <a:custGeom>
            <a:avLst/>
            <a:gdLst/>
            <a:ahLst/>
            <a:cxnLst/>
            <a:rect l="l" t="t" r="r" b="b"/>
            <a:pathLst>
              <a:path w="476250" h="2990850">
                <a:moveTo>
                  <a:pt x="0" y="0"/>
                </a:moveTo>
                <a:lnTo>
                  <a:pt x="0" y="2990849"/>
                </a:lnTo>
                <a:lnTo>
                  <a:pt x="476250" y="2990849"/>
                </a:lnTo>
                <a:lnTo>
                  <a:pt x="476250" y="0"/>
                </a:lnTo>
                <a:lnTo>
                  <a:pt x="0" y="0"/>
                </a:lnTo>
                <a:close/>
              </a:path>
            </a:pathLst>
          </a:custGeom>
          <a:solidFill>
            <a:srgbClr val="FFFFFF"/>
          </a:solidFill>
        </p:spPr>
        <p:txBody>
          <a:bodyPr wrap="square" lIns="0" tIns="0" rIns="0" bIns="0" rtlCol="0"/>
          <a:lstStyle/>
          <a:p>
            <a:endParaRPr/>
          </a:p>
        </p:txBody>
      </p:sp>
      <p:sp>
        <p:nvSpPr>
          <p:cNvPr id="11" name="object 11"/>
          <p:cNvSpPr txBox="1"/>
          <p:nvPr/>
        </p:nvSpPr>
        <p:spPr>
          <a:xfrm>
            <a:off x="396874" y="1683573"/>
            <a:ext cx="6870065" cy="2737352"/>
          </a:xfrm>
          <a:prstGeom prst="rect">
            <a:avLst/>
          </a:prstGeom>
        </p:spPr>
        <p:txBody>
          <a:bodyPr vert="horz" wrap="square" lIns="0" tIns="12065" rIns="0" bIns="0" rtlCol="0">
            <a:spAutoFit/>
          </a:bodyPr>
          <a:lstStyle/>
          <a:p>
            <a:pPr marL="9525" marR="5081" algn="just" rtl="0">
              <a:lnSpc>
                <a:spcPct val="133300"/>
              </a:lnSpc>
              <a:spcBef>
                <a:spcPts val="95"/>
              </a:spcBef>
              <a:tabLst>
                <a:tab pos="715997" algn="l"/>
                <a:tab pos="1343089" algn="l"/>
                <a:tab pos="2017809" algn="l"/>
                <a:tab pos="2370252" algn="l"/>
                <a:tab pos="3492667" algn="l"/>
                <a:tab pos="4729389" algn="l"/>
                <a:tab pos="5205662" algn="l"/>
                <a:tab pos="5832754" algn="l"/>
                <a:tab pos="6164558" algn="l"/>
              </a:tabLst>
            </a:pPr>
            <a:r>
              <a:rPr lang="fr" sz="1300" b="0" i="0" u="none" baseline="0" dirty="0">
                <a:solidFill>
                  <a:srgbClr val="1D1D20"/>
                </a:solidFill>
                <a:latin typeface="Arial"/>
                <a:cs typeface="Arial"/>
              </a:rPr>
              <a:t>À l'aide de Miro, Mural	 ou </a:t>
            </a:r>
            <a:r>
              <a:rPr lang="fr" sz="1300" b="0" i="0" u="none" baseline="0" dirty="0" err="1">
                <a:solidFill>
                  <a:srgbClr val="1D1D20"/>
                </a:solidFill>
                <a:latin typeface="Arial"/>
                <a:cs typeface="Arial"/>
              </a:rPr>
              <a:t>LucidChart</a:t>
            </a:r>
            <a:r>
              <a:rPr lang="fr" sz="1300" b="0" i="0" u="none" baseline="0" dirty="0">
                <a:solidFill>
                  <a:srgbClr val="1D1D20"/>
                </a:solidFill>
                <a:latin typeface="Arial"/>
                <a:cs typeface="Arial"/>
              </a:rPr>
              <a:t>, les participants apprendront à identifier les besoins d'une entreprise en matière de durabilité et à concevoir un modèle d'entreprise durable.</a:t>
            </a:r>
          </a:p>
          <a:p>
            <a:pPr marL="9525" marR="5081" algn="just" rtl="0">
              <a:lnSpc>
                <a:spcPct val="133300"/>
              </a:lnSpc>
              <a:spcBef>
                <a:spcPts val="95"/>
              </a:spcBef>
              <a:tabLst>
                <a:tab pos="715997" algn="l"/>
                <a:tab pos="1343089" algn="l"/>
                <a:tab pos="2017809" algn="l"/>
                <a:tab pos="2370252" algn="l"/>
                <a:tab pos="3492667" algn="l"/>
                <a:tab pos="4729389" algn="l"/>
                <a:tab pos="5205662" algn="l"/>
                <a:tab pos="5832754" algn="l"/>
                <a:tab pos="6164558" algn="l"/>
              </a:tabLst>
            </a:pPr>
            <a:endParaRPr lang="fr" sz="1300" dirty="0">
              <a:latin typeface="Arial"/>
              <a:cs typeface="Arial"/>
            </a:endParaRPr>
          </a:p>
          <a:p>
            <a:pPr marL="12700" algn="just" rtl="0">
              <a:spcBef>
                <a:spcPts val="1200"/>
              </a:spcBef>
            </a:pPr>
            <a:r>
              <a:rPr lang="fr-FR" sz="1400" b="1" i="0" u="none" baseline="0" dirty="0">
                <a:solidFill>
                  <a:schemeClr val="accent4">
                    <a:lumMod val="75000"/>
                  </a:schemeClr>
                </a:solidFill>
                <a:latin typeface="Arial" panose="020B0604020202020204" pitchFamily="34" charset="0"/>
                <a:cs typeface="Arial" panose="020B0604020202020204" pitchFamily="34" charset="0"/>
              </a:rPr>
              <a:t>Objectifs d'apprentissage</a:t>
            </a:r>
            <a:endParaRPr lang="fr" sz="1400" b="1" i="0" u="none" baseline="0" dirty="0">
              <a:solidFill>
                <a:schemeClr val="accent4">
                  <a:lumMod val="75000"/>
                </a:schemeClr>
              </a:solidFill>
              <a:latin typeface="Arial" panose="020B0604020202020204" pitchFamily="34" charset="0"/>
              <a:cs typeface="Arial" panose="020B0604020202020204" pitchFamily="34" charset="0"/>
            </a:endParaRPr>
          </a:p>
          <a:p>
            <a:pPr marL="12700" marR="33657" algn="just" rtl="0">
              <a:lnSpc>
                <a:spcPct val="150000"/>
              </a:lnSpc>
              <a:spcBef>
                <a:spcPts val="100"/>
              </a:spcBef>
              <a:buAutoNum type="arabicPeriod"/>
              <a:tabLst>
                <a:tab pos="247027" algn="l"/>
              </a:tabLst>
            </a:pPr>
            <a:r>
              <a:rPr lang="fr" sz="1300" b="0" i="0" u="none" baseline="0" dirty="0">
                <a:solidFill>
                  <a:srgbClr val="1D1D20"/>
                </a:solidFill>
                <a:latin typeface="Arial"/>
                <a:cs typeface="Arial"/>
              </a:rPr>
              <a:t>Encourager les participants à innover pour rendre leurs entreprises plus durables</a:t>
            </a:r>
            <a:endParaRPr lang="fr" sz="1300" dirty="0">
              <a:latin typeface="Arial"/>
              <a:cs typeface="Arial"/>
            </a:endParaRPr>
          </a:p>
          <a:p>
            <a:pPr marL="193684" indent="-180983" algn="just" rtl="0">
              <a:lnSpc>
                <a:spcPct val="150000"/>
              </a:lnSpc>
              <a:spcBef>
                <a:spcPts val="750"/>
              </a:spcBef>
              <a:buAutoNum type="arabicPeriod"/>
              <a:tabLst>
                <a:tab pos="193684" algn="l"/>
              </a:tabLst>
            </a:pPr>
            <a:r>
              <a:rPr lang="fr" sz="1300" b="0" i="0" u="none" baseline="0" dirty="0">
                <a:solidFill>
                  <a:srgbClr val="1D1D20"/>
                </a:solidFill>
                <a:latin typeface="Arial"/>
                <a:cs typeface="Arial"/>
              </a:rPr>
              <a:t>Identifier les ressources nécessaires à la transition des entreprises vers un modèle durable</a:t>
            </a:r>
            <a:endParaRPr lang="fr" sz="1300" dirty="0">
              <a:latin typeface="Arial"/>
              <a:cs typeface="Arial"/>
            </a:endParaRPr>
          </a:p>
          <a:p>
            <a:pPr marL="12700" marR="32386" algn="just" rtl="0">
              <a:lnSpc>
                <a:spcPct val="150000"/>
              </a:lnSpc>
              <a:buAutoNum type="arabicPeriod"/>
              <a:tabLst>
                <a:tab pos="246391" algn="l"/>
              </a:tabLst>
            </a:pPr>
            <a:r>
              <a:rPr lang="fr" sz="1300" b="0" i="0" u="none" baseline="0" dirty="0">
                <a:solidFill>
                  <a:srgbClr val="1D1D20"/>
                </a:solidFill>
                <a:latin typeface="Arial"/>
                <a:cs typeface="Arial"/>
              </a:rPr>
              <a:t>Encourager les participants à réfléchir aux exigences, défis et opportunités nécessaires à la transformation des entreprises vers des opérations durables</a:t>
            </a:r>
            <a:endParaRPr lang="fr" sz="1300" dirty="0">
              <a:latin typeface="Arial"/>
              <a:cs typeface="Arial"/>
            </a:endParaRPr>
          </a:p>
        </p:txBody>
      </p:sp>
      <p:sp>
        <p:nvSpPr>
          <p:cNvPr id="12" name="object 12"/>
          <p:cNvSpPr txBox="1"/>
          <p:nvPr/>
        </p:nvSpPr>
        <p:spPr>
          <a:xfrm>
            <a:off x="472574" y="6674829"/>
            <a:ext cx="2638425" cy="949940"/>
          </a:xfrm>
          <a:prstGeom prst="rect">
            <a:avLst/>
          </a:prstGeom>
          <a:noFill/>
        </p:spPr>
        <p:txBody>
          <a:bodyPr vert="horz" wrap="square" lIns="0" tIns="42545" rIns="0" bIns="0" rtlCol="0">
            <a:spAutoFit/>
          </a:bodyPr>
          <a:lstStyle/>
          <a:p>
            <a:pPr marL="104143" marR="389908" rtl="0">
              <a:lnSpc>
                <a:spcPct val="153800"/>
              </a:lnSpc>
              <a:spcBef>
                <a:spcPts val="335"/>
              </a:spcBef>
            </a:pPr>
            <a:r>
              <a:rPr lang="fr" sz="1250" b="1" i="0" u="none" spc="50" baseline="0">
                <a:solidFill>
                  <a:srgbClr val="1D1D20"/>
                </a:solidFill>
                <a:latin typeface="Arial"/>
                <a:cs typeface="Arial"/>
              </a:rPr>
              <a:t>Temps</a:t>
            </a:r>
            <a:r>
              <a:rPr lang="fr" sz="1250" b="1" i="0" u="none" baseline="0">
                <a:solidFill>
                  <a:srgbClr val="1D1D20"/>
                </a:solidFill>
                <a:latin typeface="Arial"/>
                <a:cs typeface="Arial"/>
              </a:rPr>
              <a:t> de préparation de l'activité :</a:t>
            </a:r>
            <a:r>
              <a:rPr lang="fr" sz="1250" b="0" i="0" u="none" spc="405" baseline="0">
                <a:solidFill>
                  <a:srgbClr val="1D1D20"/>
                </a:solidFill>
                <a:latin typeface="Arial"/>
                <a:cs typeface="Arial"/>
              </a:rPr>
              <a:t> </a:t>
            </a:r>
            <a:r>
              <a:rPr lang="fr" sz="1300" b="0" i="0" u="none" spc="-35" baseline="0">
                <a:solidFill>
                  <a:srgbClr val="1D1D20"/>
                </a:solidFill>
                <a:latin typeface="Arial"/>
                <a:cs typeface="Arial"/>
              </a:rPr>
              <a:t>10 </a:t>
            </a:r>
            <a:r>
              <a:rPr lang="fr" sz="1300" b="0" i="0" u="none" spc="25" baseline="0">
                <a:solidFill>
                  <a:srgbClr val="1D1D20"/>
                </a:solidFill>
                <a:latin typeface="Arial"/>
                <a:cs typeface="Arial"/>
              </a:rPr>
              <a:t>min</a:t>
            </a:r>
            <a:endParaRPr lang="fr" sz="1300" dirty="0">
              <a:latin typeface="Arial"/>
              <a:cs typeface="Arial"/>
            </a:endParaRPr>
          </a:p>
          <a:p>
            <a:pPr marL="104143" rtl="0">
              <a:spcBef>
                <a:spcPts val="840"/>
              </a:spcBef>
            </a:pPr>
            <a:r>
              <a:rPr lang="fr" sz="1250" b="1" i="0" u="none" baseline="0">
                <a:solidFill>
                  <a:srgbClr val="1D1D20"/>
                </a:solidFill>
                <a:latin typeface="Arial"/>
                <a:cs typeface="Arial"/>
              </a:rPr>
              <a:t>Durée de l'activité :</a:t>
            </a:r>
            <a:r>
              <a:rPr lang="fr" sz="1250" b="0" i="0" u="none" spc="105" baseline="0">
                <a:solidFill>
                  <a:srgbClr val="1D1D20"/>
                </a:solidFill>
                <a:latin typeface="Arial"/>
                <a:cs typeface="Arial"/>
              </a:rPr>
              <a:t> </a:t>
            </a:r>
            <a:r>
              <a:rPr lang="fr" sz="1300" b="0" i="0" u="none" spc="-245" baseline="0">
                <a:solidFill>
                  <a:srgbClr val="1D1D20"/>
                </a:solidFill>
                <a:latin typeface="Arial"/>
                <a:cs typeface="Arial"/>
              </a:rPr>
              <a:t>1</a:t>
            </a:r>
            <a:r>
              <a:rPr lang="fr" sz="1300" b="0" i="0" u="none" spc="-20" baseline="0">
                <a:solidFill>
                  <a:srgbClr val="1D1D20"/>
                </a:solidFill>
                <a:latin typeface="Arial"/>
                <a:cs typeface="Arial"/>
              </a:rPr>
              <a:t> heure</a:t>
            </a:r>
            <a:endParaRPr lang="fr" sz="1300" spc="-20" dirty="0">
              <a:solidFill>
                <a:srgbClr val="1D1D20"/>
              </a:solidFill>
              <a:latin typeface="Arial"/>
              <a:cs typeface="Arial"/>
            </a:endParaRPr>
          </a:p>
        </p:txBody>
      </p:sp>
      <p:sp>
        <p:nvSpPr>
          <p:cNvPr id="13" name="object 13"/>
          <p:cNvSpPr txBox="1"/>
          <p:nvPr/>
        </p:nvSpPr>
        <p:spPr>
          <a:xfrm>
            <a:off x="467297" y="4504865"/>
            <a:ext cx="6999393" cy="1836400"/>
          </a:xfrm>
          <a:prstGeom prst="rect">
            <a:avLst/>
          </a:prstGeom>
          <a:noFill/>
        </p:spPr>
        <p:txBody>
          <a:bodyPr vert="horz" wrap="square" lIns="0" tIns="88900" rIns="0" bIns="0" rtlCol="0">
            <a:spAutoFit/>
          </a:bodyPr>
          <a:lstStyle/>
          <a:p>
            <a:pPr marL="180349" rtl="0">
              <a:spcBef>
                <a:spcPts val="700"/>
              </a:spcBef>
            </a:pPr>
            <a:r>
              <a:rPr lang="fr" sz="1300" b="1" i="0" u="none" baseline="0">
                <a:solidFill>
                  <a:srgbClr val="1D1D20"/>
                </a:solidFill>
                <a:latin typeface="Arial"/>
                <a:cs typeface="Arial"/>
              </a:rPr>
              <a:t>Compétences</a:t>
            </a:r>
            <a:r>
              <a:rPr lang="fr" sz="1300" b="1" i="0" u="none" spc="45" baseline="0">
                <a:solidFill>
                  <a:srgbClr val="1D1D20"/>
                </a:solidFill>
                <a:latin typeface="Arial"/>
                <a:cs typeface="Arial"/>
              </a:rPr>
              <a:t> du cadre</a:t>
            </a:r>
            <a:r>
              <a:rPr lang="fr" sz="1300" b="1" i="0" u="none" spc="-10" baseline="0">
                <a:solidFill>
                  <a:srgbClr val="1D1D20"/>
                </a:solidFill>
                <a:latin typeface="Arial"/>
                <a:cs typeface="Arial"/>
              </a:rPr>
              <a:t> d'EntreComp</a:t>
            </a:r>
            <a:endParaRPr lang="fr" sz="1300" b="1" dirty="0">
              <a:latin typeface="Arial"/>
              <a:cs typeface="Arial"/>
            </a:endParaRPr>
          </a:p>
          <a:p>
            <a:pPr rtl="0">
              <a:spcBef>
                <a:spcPts val="45"/>
              </a:spcBef>
            </a:pPr>
            <a:endParaRPr lang="fr" sz="1350" dirty="0">
              <a:latin typeface="Arial"/>
              <a:cs typeface="Arial"/>
            </a:endParaRPr>
          </a:p>
          <a:p>
            <a:pPr marL="363556" indent="-176221" rtl="0">
              <a:lnSpc>
                <a:spcPct val="150000"/>
              </a:lnSpc>
              <a:buFont typeface="Wingdings" pitchFamily="2" charset="2"/>
              <a:buChar char="v"/>
            </a:pPr>
            <a:r>
              <a:rPr lang="fr" sz="1300" b="0" i="0" u="none" baseline="0">
                <a:solidFill>
                  <a:srgbClr val="1D1D20"/>
                </a:solidFill>
                <a:latin typeface="Arial"/>
                <a:cs typeface="Arial"/>
              </a:rPr>
              <a:t>Créativité</a:t>
            </a:r>
            <a:endParaRPr lang="fr" sz="1300" dirty="0">
              <a:solidFill>
                <a:srgbClr val="1D1D20"/>
              </a:solidFill>
              <a:latin typeface="Arial"/>
              <a:cs typeface="Arial"/>
            </a:endParaRPr>
          </a:p>
          <a:p>
            <a:pPr marL="363556" indent="-176221" rtl="0">
              <a:lnSpc>
                <a:spcPct val="150000"/>
              </a:lnSpc>
              <a:spcBef>
                <a:spcPts val="915"/>
              </a:spcBef>
              <a:buFont typeface="Wingdings" pitchFamily="2" charset="2"/>
              <a:buChar char="v"/>
            </a:pPr>
            <a:r>
              <a:rPr lang="fr" sz="1300" b="0" i="0" u="none" baseline="0">
                <a:solidFill>
                  <a:srgbClr val="1D1D20"/>
                </a:solidFill>
                <a:latin typeface="Arial"/>
                <a:cs typeface="Arial"/>
              </a:rPr>
              <a:t>Penser éthique et durable</a:t>
            </a:r>
            <a:endParaRPr lang="fr" sz="1300" dirty="0">
              <a:solidFill>
                <a:srgbClr val="1D1D20"/>
              </a:solidFill>
              <a:latin typeface="Arial"/>
              <a:cs typeface="Arial"/>
            </a:endParaRPr>
          </a:p>
          <a:p>
            <a:pPr marL="363556" indent="-176221" rtl="0">
              <a:lnSpc>
                <a:spcPct val="150000"/>
              </a:lnSpc>
              <a:spcBef>
                <a:spcPts val="915"/>
              </a:spcBef>
              <a:buFont typeface="Wingdings" pitchFamily="2" charset="2"/>
              <a:buChar char="v"/>
            </a:pPr>
            <a:r>
              <a:rPr lang="fr" sz="1300" b="0" i="0" u="none" baseline="0">
                <a:solidFill>
                  <a:srgbClr val="1D1D20"/>
                </a:solidFill>
                <a:latin typeface="Arial"/>
                <a:cs typeface="Arial"/>
              </a:rPr>
              <a:t>Repérer les opportunités</a:t>
            </a:r>
            <a:endParaRPr lang="fr" sz="1300" dirty="0">
              <a:solidFill>
                <a:srgbClr val="1D1D20"/>
              </a:solidFill>
              <a:latin typeface="Arial"/>
              <a:cs typeface="Arial"/>
            </a:endParaRPr>
          </a:p>
          <a:p>
            <a:pPr marL="418486" rtl="0">
              <a:spcBef>
                <a:spcPts val="915"/>
              </a:spcBef>
            </a:pPr>
            <a:endParaRPr lang="fr" sz="900" baseline="2136" dirty="0">
              <a:latin typeface="Arial"/>
              <a:cs typeface="Arial"/>
            </a:endParaRPr>
          </a:p>
        </p:txBody>
      </p:sp>
      <p:sp>
        <p:nvSpPr>
          <p:cNvPr id="15" name="object 10">
            <a:extLst>
              <a:ext uri="{FF2B5EF4-FFF2-40B4-BE49-F238E27FC236}">
                <a16:creationId xmlns:a16="http://schemas.microsoft.com/office/drawing/2014/main" id="{342B8180-8FFD-457C-E506-5F2DCDB95F7B}"/>
              </a:ext>
            </a:extLst>
          </p:cNvPr>
          <p:cNvSpPr/>
          <p:nvPr/>
        </p:nvSpPr>
        <p:spPr>
          <a:xfrm>
            <a:off x="7286622" y="4331514"/>
            <a:ext cx="485777" cy="2990850"/>
          </a:xfrm>
          <a:custGeom>
            <a:avLst/>
            <a:gdLst/>
            <a:ahLst/>
            <a:cxnLst/>
            <a:rect l="l" t="t" r="r" b="b"/>
            <a:pathLst>
              <a:path w="476250" h="2990850">
                <a:moveTo>
                  <a:pt x="0" y="0"/>
                </a:moveTo>
                <a:lnTo>
                  <a:pt x="0" y="2990849"/>
                </a:lnTo>
                <a:lnTo>
                  <a:pt x="476250" y="2990849"/>
                </a:lnTo>
                <a:lnTo>
                  <a:pt x="476250" y="0"/>
                </a:lnTo>
                <a:lnTo>
                  <a:pt x="0" y="0"/>
                </a:lnTo>
                <a:close/>
              </a:path>
            </a:pathLst>
          </a:custGeom>
          <a:solidFill>
            <a:srgbClr val="FFFFFF"/>
          </a:solidFill>
        </p:spPr>
        <p:txBody>
          <a:bodyPr wrap="square" lIns="0" tIns="0" rIns="0" bIns="0" rtlCol="0"/>
          <a:lstStyle/>
          <a:p>
            <a:endParaRPr/>
          </a:p>
        </p:txBody>
      </p:sp>
      <p:sp>
        <p:nvSpPr>
          <p:cNvPr id="16" name="Rounded Rectangle 15">
            <a:extLst>
              <a:ext uri="{FF2B5EF4-FFF2-40B4-BE49-F238E27FC236}">
                <a16:creationId xmlns:a16="http://schemas.microsoft.com/office/drawing/2014/main" id="{05A63009-5A01-BE4C-CF5C-2D065EA3FA7C}"/>
              </a:ext>
            </a:extLst>
          </p:cNvPr>
          <p:cNvSpPr/>
          <p:nvPr/>
        </p:nvSpPr>
        <p:spPr>
          <a:xfrm>
            <a:off x="305710" y="4464288"/>
            <a:ext cx="6959584" cy="1727773"/>
          </a:xfrm>
          <a:prstGeom prst="roundRect">
            <a:avLst/>
          </a:prstGeom>
          <a:noFill/>
          <a:ln w="28575">
            <a:solidFill>
              <a:srgbClr val="1AAAA6"/>
            </a:solid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fr"/>
          </a:p>
        </p:txBody>
      </p:sp>
      <p:sp>
        <p:nvSpPr>
          <p:cNvPr id="17" name="Rounded Rectangle 16">
            <a:extLst>
              <a:ext uri="{FF2B5EF4-FFF2-40B4-BE49-F238E27FC236}">
                <a16:creationId xmlns:a16="http://schemas.microsoft.com/office/drawing/2014/main" id="{3FD79253-8DD5-79E5-9B45-8A70C3713435}"/>
              </a:ext>
            </a:extLst>
          </p:cNvPr>
          <p:cNvSpPr/>
          <p:nvPr/>
        </p:nvSpPr>
        <p:spPr>
          <a:xfrm>
            <a:off x="326389" y="6540270"/>
            <a:ext cx="2520465" cy="2400981"/>
          </a:xfrm>
          <a:prstGeom prst="roundRect">
            <a:avLst/>
          </a:prstGeom>
          <a:noFill/>
          <a:ln w="28575">
            <a:solidFill>
              <a:srgbClr val="1AA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18" name="Rounded Rectangle 17">
            <a:extLst>
              <a:ext uri="{FF2B5EF4-FFF2-40B4-BE49-F238E27FC236}">
                <a16:creationId xmlns:a16="http://schemas.microsoft.com/office/drawing/2014/main" id="{0DCB46DA-92BA-3196-D3E8-DD09890213A2}"/>
              </a:ext>
            </a:extLst>
          </p:cNvPr>
          <p:cNvSpPr/>
          <p:nvPr/>
        </p:nvSpPr>
        <p:spPr>
          <a:xfrm>
            <a:off x="3063871" y="6539016"/>
            <a:ext cx="4324349" cy="2400983"/>
          </a:xfrm>
          <a:prstGeom prst="roundRect">
            <a:avLst/>
          </a:prstGeom>
          <a:noFill/>
          <a:ln w="28575">
            <a:solidFill>
              <a:srgbClr val="1AA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5" name="Slide Number Placeholder 4">
            <a:extLst>
              <a:ext uri="{FF2B5EF4-FFF2-40B4-BE49-F238E27FC236}">
                <a16:creationId xmlns:a16="http://schemas.microsoft.com/office/drawing/2014/main" id="{2D318138-102D-3443-B5CB-97EDF40DDA90}"/>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77</a:t>
            </a:fld>
            <a:endParaRPr lang="fr" spc="10"/>
          </a:p>
        </p:txBody>
      </p:sp>
      <p:pic>
        <p:nvPicPr>
          <p:cNvPr id="14" name="Picture 2" descr="European Youth Roots">
            <a:extLst>
              <a:ext uri="{FF2B5EF4-FFF2-40B4-BE49-F238E27FC236}">
                <a16:creationId xmlns:a16="http://schemas.microsoft.com/office/drawing/2014/main" id="{0C18B409-72B8-F147-80DF-BBAE6A467F4B}"/>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406399" y="789366"/>
            <a:ext cx="6971030" cy="8733800"/>
          </a:xfrm>
          <a:prstGeom prst="rect">
            <a:avLst/>
          </a:prstGeom>
        </p:spPr>
        <p:txBody>
          <a:bodyPr vert="horz" wrap="square" lIns="0" tIns="13969" rIns="0" bIns="0" rtlCol="0">
            <a:spAutoFit/>
          </a:bodyPr>
          <a:lstStyle/>
          <a:p>
            <a:pPr marL="15875" rtl="0">
              <a:spcBef>
                <a:spcPts val="110"/>
              </a:spcBef>
            </a:pPr>
            <a:r>
              <a:rPr lang="fr" sz="1400" b="1" i="0" u="none" baseline="0" dirty="0">
                <a:solidFill>
                  <a:schemeClr val="accent6">
                    <a:lumMod val="75000"/>
                  </a:schemeClr>
                </a:solidFill>
                <a:latin typeface="Arial"/>
                <a:cs typeface="Arial"/>
              </a:rPr>
              <a:t>Instructions</a:t>
            </a:r>
          </a:p>
          <a:p>
            <a:pPr rtl="0">
              <a:spcBef>
                <a:spcPts val="20"/>
              </a:spcBef>
            </a:pPr>
            <a:endParaRPr lang="fr" sz="1700" dirty="0">
              <a:latin typeface="Arial"/>
              <a:cs typeface="Arial"/>
            </a:endParaRPr>
          </a:p>
          <a:p>
            <a:pPr marL="7938" algn="just" rtl="0">
              <a:spcBef>
                <a:spcPts val="1076"/>
              </a:spcBef>
            </a:pPr>
            <a:r>
              <a:rPr lang="fr" sz="1300" b="1" i="0" u="none" baseline="0" dirty="0">
                <a:solidFill>
                  <a:schemeClr val="tx1">
                    <a:lumMod val="50000"/>
                    <a:lumOff val="50000"/>
                  </a:schemeClr>
                </a:solidFill>
                <a:uFill>
                  <a:solidFill>
                    <a:srgbClr val="1D1D20"/>
                  </a:solidFill>
                </a:uFill>
                <a:latin typeface="Arial"/>
                <a:cs typeface="Arial"/>
              </a:rPr>
              <a:t>Avant le cours</a:t>
            </a:r>
            <a:endParaRPr lang="fr" sz="1300" b="1" dirty="0">
              <a:solidFill>
                <a:schemeClr val="tx1">
                  <a:lumMod val="50000"/>
                  <a:lumOff val="50000"/>
                </a:schemeClr>
              </a:solidFill>
              <a:latin typeface="Arial"/>
              <a:cs typeface="Arial"/>
            </a:endParaRPr>
          </a:p>
          <a:p>
            <a:pPr marL="180983" indent="-171458" algn="just" rtl="0">
              <a:buFont typeface="Arial" panose="020B0604020202020204" pitchFamily="34" charset="0"/>
              <a:buChar char="•"/>
            </a:pPr>
            <a:r>
              <a:rPr lang="fr" sz="1300" b="0" i="0" u="none" baseline="0" dirty="0">
                <a:solidFill>
                  <a:schemeClr val="tx1"/>
                </a:solidFill>
                <a:latin typeface="Arial"/>
                <a:cs typeface="Arial"/>
              </a:rPr>
              <a:t>Préparez-vous en lisant le rapport de l'OMT sur </a:t>
            </a:r>
            <a:r>
              <a:rPr lang="fr" sz="1300" b="0" i="0" u="none" baseline="0" dirty="0">
                <a:solidFill>
                  <a:schemeClr val="tx1"/>
                </a:solidFill>
                <a:latin typeface="Arial"/>
                <a:cs typeface="Arial"/>
                <a:hlinkClick r:id="rId2">
                  <a:extLst>
                    <a:ext uri="{A12FA001-AC4F-418D-AE19-62706E023703}">
                      <ahyp:hlinkClr xmlns:ahyp="http://schemas.microsoft.com/office/drawing/2018/hyperlinkcolor" val="tx"/>
                    </a:ext>
                  </a:extLst>
                </a:hlinkClick>
              </a:rPr>
              <a:t>l'efficacité des ressources dans le tourisme</a:t>
            </a:r>
            <a:r>
              <a:rPr lang="fr" sz="1300" b="0" i="0" u="none" baseline="0" dirty="0">
                <a:solidFill>
                  <a:schemeClr val="tx1"/>
                </a:solidFill>
                <a:latin typeface="Arial"/>
                <a:cs typeface="Arial"/>
              </a:rPr>
              <a:t> et créez une petite présentation basée sur ce rapport</a:t>
            </a:r>
            <a:endParaRPr lang="fr" sz="1300" dirty="0">
              <a:solidFill>
                <a:schemeClr val="tx1"/>
              </a:solidFill>
              <a:latin typeface="Arial"/>
              <a:cs typeface="Arial"/>
            </a:endParaRPr>
          </a:p>
          <a:p>
            <a:pPr marL="180983" indent="-171458" algn="just" rtl="0">
              <a:buFont typeface="Arial" panose="020B0604020202020204" pitchFamily="34" charset="0"/>
              <a:buChar char="•"/>
            </a:pPr>
            <a:r>
              <a:rPr lang="fr" sz="1300" b="0" i="0" u="none" baseline="0" dirty="0">
                <a:solidFill>
                  <a:schemeClr val="tx1"/>
                </a:solidFill>
                <a:latin typeface="Arial"/>
                <a:cs typeface="Arial"/>
              </a:rPr>
              <a:t>Demandez aux participants de se familiariser avec le rapport en regardant la vidéo suivante : </a:t>
            </a:r>
            <a:r>
              <a:rPr lang="fr" sz="1300" b="0" i="0" u="none" baseline="0" dirty="0">
                <a:solidFill>
                  <a:schemeClr val="tx1"/>
                </a:solidFill>
                <a:latin typeface="Arial"/>
                <a:cs typeface="Arial"/>
                <a:hlinkClick r:id="rId3">
                  <a:extLst>
                    <a:ext uri="{A12FA001-AC4F-418D-AE19-62706E023703}">
                      <ahyp:hlinkClr xmlns:ahyp="http://schemas.microsoft.com/office/drawing/2018/hyperlinkcolor" val="tx"/>
                    </a:ext>
                  </a:extLst>
                </a:hlinkClick>
              </a:rPr>
              <a:t>Baseline Report on Sustainable Production and Consumption in Tourism</a:t>
            </a:r>
            <a:endParaRPr lang="fr" sz="1300" dirty="0">
              <a:solidFill>
                <a:schemeClr val="tx1"/>
              </a:solidFill>
              <a:latin typeface="Arial"/>
              <a:cs typeface="Arial"/>
            </a:endParaRPr>
          </a:p>
          <a:p>
            <a:pPr marL="7938" indent="4763" algn="just" rtl="0">
              <a:spcBef>
                <a:spcPts val="1076"/>
              </a:spcBef>
            </a:pPr>
            <a:br>
              <a:rPr lang="fr" sz="1300" dirty="0">
                <a:latin typeface="Arial" panose="020B0604020202020204" pitchFamily="34" charset="0"/>
                <a:cs typeface="Arial" panose="020B0604020202020204" pitchFamily="34" charset="0"/>
              </a:rPr>
            </a:br>
            <a:r>
              <a:rPr lang="fr" sz="1300" b="1" i="0" u="none" baseline="0" dirty="0">
                <a:solidFill>
                  <a:schemeClr val="tx1">
                    <a:lumMod val="50000"/>
                    <a:lumOff val="50000"/>
                  </a:schemeClr>
                </a:solidFill>
                <a:uFill>
                  <a:solidFill>
                    <a:srgbClr val="1D1D20"/>
                  </a:solidFill>
                </a:uFill>
                <a:latin typeface="Arial"/>
                <a:cs typeface="Arial"/>
              </a:rPr>
              <a:t>Pendant le cours</a:t>
            </a:r>
          </a:p>
          <a:p>
            <a:pPr marL="180983" indent="-171458" algn="just" rtl="0">
              <a:spcBef>
                <a:spcPts val="464"/>
              </a:spcBef>
              <a:buFont typeface="Arial" panose="020B0604020202020204" pitchFamily="34" charset="0"/>
              <a:buChar char="•"/>
            </a:pPr>
            <a:r>
              <a:rPr lang="fr" sz="1300" b="0" i="0" u="none" baseline="0" dirty="0">
                <a:solidFill>
                  <a:schemeClr val="tx1"/>
                </a:solidFill>
                <a:latin typeface="Arial"/>
                <a:cs typeface="Arial"/>
              </a:rPr>
              <a:t>Regardez la courte vidéo sur le tourisme durable</a:t>
            </a:r>
          </a:p>
          <a:p>
            <a:pPr marL="180983" indent="-171458" algn="just" rtl="0">
              <a:spcBef>
                <a:spcPts val="464"/>
              </a:spcBef>
              <a:buFont typeface="Arial" panose="020B0604020202020204" pitchFamily="34" charset="0"/>
              <a:buChar char="•"/>
            </a:pPr>
            <a:r>
              <a:rPr lang="fr" sz="1300" b="0" i="0" u="none" baseline="0" dirty="0">
                <a:solidFill>
                  <a:schemeClr val="tx1"/>
                </a:solidFill>
                <a:latin typeface="Arial"/>
                <a:cs typeface="Arial"/>
              </a:rPr>
              <a:t>Faites une brève présentation du rapport de l'OMT sur l'efficacité des ressources dans le tourisme</a:t>
            </a:r>
          </a:p>
          <a:p>
            <a:pPr marL="180983" indent="-171458" algn="just" rtl="0">
              <a:spcBef>
                <a:spcPts val="464"/>
              </a:spcBef>
              <a:buFont typeface="Arial" panose="020B0604020202020204" pitchFamily="34" charset="0"/>
              <a:buChar char="•"/>
            </a:pPr>
            <a:r>
              <a:rPr lang="fr" sz="1300" b="0" i="0" u="none" baseline="0" dirty="0">
                <a:solidFill>
                  <a:schemeClr val="tx1"/>
                </a:solidFill>
                <a:latin typeface="Arial"/>
                <a:cs typeface="Arial"/>
              </a:rPr>
              <a:t>Chaque groupe est chargé d'une idée de petite entreprise et reçoit un ensemble de ressources disponibles avec lesquelles travailler (certaines sont durables, d'autres non)</a:t>
            </a:r>
          </a:p>
          <a:p>
            <a:pPr marL="180983" indent="-171458" algn="just" rtl="0">
              <a:spcBef>
                <a:spcPts val="464"/>
              </a:spcBef>
              <a:buFont typeface="Arial" panose="020B0604020202020204" pitchFamily="34" charset="0"/>
              <a:buChar char="•"/>
            </a:pPr>
            <a:r>
              <a:rPr lang="fr" sz="1300" b="0" i="0" u="none" baseline="0" dirty="0">
                <a:solidFill>
                  <a:schemeClr val="tx1"/>
                </a:solidFill>
                <a:latin typeface="Arial"/>
                <a:cs typeface="Arial"/>
              </a:rPr>
              <a:t>Les participants sont invités à identifier les besoins de leur entreprise en matière de durabilité et les défis qu'ils devront relever pour passer à un modèle d'exploitation durable</a:t>
            </a:r>
          </a:p>
          <a:p>
            <a:pPr marL="180983" indent="-171458" algn="just" rtl="0">
              <a:spcBef>
                <a:spcPts val="464"/>
              </a:spcBef>
              <a:buFont typeface="Arial" panose="020B0604020202020204" pitchFamily="34" charset="0"/>
              <a:buChar char="•"/>
            </a:pPr>
            <a:r>
              <a:rPr lang="fr" sz="1300" b="0" i="0" u="none" baseline="0" dirty="0">
                <a:solidFill>
                  <a:schemeClr val="tx1"/>
                </a:solidFill>
                <a:latin typeface="Arial"/>
                <a:cs typeface="Arial"/>
              </a:rPr>
              <a:t>Une fois que les participants ont terminé leur première tâche, ils peuvent commencer à élaborer des idées pour rendre leur entreprise plus durable en utilisant une plateforme comme </a:t>
            </a:r>
            <a:r>
              <a:rPr lang="fr" sz="1300" b="0" i="0" u="none" baseline="0" dirty="0">
                <a:solidFill>
                  <a:schemeClr val="tx1"/>
                </a:solidFill>
                <a:latin typeface="Arial"/>
                <a:cs typeface="Arial"/>
                <a:hlinkClick r:id="rId4">
                  <a:extLst>
                    <a:ext uri="{A12FA001-AC4F-418D-AE19-62706E023703}">
                      <ahyp:hlinkClr xmlns:ahyp="http://schemas.microsoft.com/office/drawing/2018/hyperlinkcolor" val="tx"/>
                    </a:ext>
                  </a:extLst>
                </a:hlinkClick>
              </a:rPr>
              <a:t>Mural</a:t>
            </a:r>
            <a:r>
              <a:rPr lang="fr" sz="1300" b="0" i="0" u="none" baseline="0" dirty="0">
                <a:solidFill>
                  <a:schemeClr val="tx1"/>
                </a:solidFill>
                <a:latin typeface="Arial"/>
                <a:cs typeface="Arial"/>
              </a:rPr>
              <a:t>, </a:t>
            </a:r>
            <a:r>
              <a:rPr lang="fr" sz="1300" b="0" i="0" u="none" baseline="0" dirty="0">
                <a:solidFill>
                  <a:schemeClr val="tx1"/>
                </a:solidFill>
                <a:latin typeface="Arial"/>
                <a:cs typeface="Arial"/>
                <a:hlinkClick r:id="rId5">
                  <a:extLst>
                    <a:ext uri="{A12FA001-AC4F-418D-AE19-62706E023703}">
                      <ahyp:hlinkClr xmlns:ahyp="http://schemas.microsoft.com/office/drawing/2018/hyperlinkcolor" val="tx"/>
                    </a:ext>
                  </a:extLst>
                </a:hlinkClick>
              </a:rPr>
              <a:t>Miro</a:t>
            </a:r>
            <a:r>
              <a:rPr lang="fr" sz="1300" b="0" i="0" u="none" baseline="0" dirty="0">
                <a:solidFill>
                  <a:schemeClr val="tx1"/>
                </a:solidFill>
                <a:latin typeface="Arial"/>
                <a:cs typeface="Arial"/>
              </a:rPr>
              <a:t> ou </a:t>
            </a:r>
            <a:r>
              <a:rPr lang="fr" sz="1300" b="0" i="0" u="none" baseline="0" dirty="0">
                <a:solidFill>
                  <a:schemeClr val="tx1"/>
                </a:solidFill>
                <a:latin typeface="Arial"/>
                <a:cs typeface="Arial"/>
                <a:hlinkClick r:id="rId6">
                  <a:extLst>
                    <a:ext uri="{A12FA001-AC4F-418D-AE19-62706E023703}">
                      <ahyp:hlinkClr xmlns:ahyp="http://schemas.microsoft.com/office/drawing/2018/hyperlinkcolor" val="tx"/>
                    </a:ext>
                  </a:extLst>
                </a:hlinkClick>
              </a:rPr>
              <a:t>Lucidchart.</a:t>
            </a:r>
            <a:endParaRPr lang="fr" sz="1300" dirty="0">
              <a:solidFill>
                <a:schemeClr val="tx1"/>
              </a:solidFill>
              <a:latin typeface="Arial"/>
              <a:cs typeface="Arial"/>
            </a:endParaRPr>
          </a:p>
          <a:p>
            <a:pPr marL="180983" indent="-171458" algn="just" rtl="0">
              <a:spcBef>
                <a:spcPts val="464"/>
              </a:spcBef>
              <a:buFont typeface="Arial" panose="020B0604020202020204" pitchFamily="34" charset="0"/>
              <a:buChar char="•"/>
            </a:pPr>
            <a:r>
              <a:rPr lang="fr" sz="1300" b="0" i="0" u="none" baseline="0" dirty="0">
                <a:solidFill>
                  <a:schemeClr val="tx1"/>
                </a:solidFill>
                <a:latin typeface="Arial"/>
                <a:cs typeface="Arial"/>
              </a:rPr>
              <a:t>Les participants doivent prendre en considération les limitations des ressources et travailler de manière innovante dans les limites des ressources non renouvelables disponibles</a:t>
            </a:r>
            <a:r>
              <a:rPr lang="fr" sz="1300" b="0" i="0" u="none" baseline="0" dirty="0">
                <a:solidFill>
                  <a:srgbClr val="1D1D20"/>
                </a:solidFill>
                <a:latin typeface="Arial"/>
                <a:cs typeface="Arial"/>
              </a:rPr>
              <a:t>.</a:t>
            </a:r>
            <a:endParaRPr lang="fr" sz="1300" dirty="0">
              <a:latin typeface="Arial"/>
              <a:cs typeface="Arial"/>
            </a:endParaRPr>
          </a:p>
          <a:p>
            <a:pPr marL="180983" indent="-171458" algn="just" rtl="0">
              <a:spcBef>
                <a:spcPts val="464"/>
              </a:spcBef>
              <a:buFont typeface="Arial" panose="020B0604020202020204" pitchFamily="34" charset="0"/>
              <a:buChar char="•"/>
            </a:pPr>
            <a:r>
              <a:rPr lang="fr" sz="1300" b="0" i="0" u="none" baseline="0" dirty="0">
                <a:solidFill>
                  <a:srgbClr val="1D1D20"/>
                </a:solidFill>
                <a:latin typeface="Arial"/>
                <a:cs typeface="Arial"/>
              </a:rPr>
              <a:t>Brainstorming avec les participants sur les ressources qu'ils ont identifiées pour adapter leurs entreprises à un modèle durable</a:t>
            </a:r>
            <a:endParaRPr lang="fr" sz="1300" dirty="0">
              <a:latin typeface="Arial"/>
              <a:cs typeface="Arial"/>
            </a:endParaRPr>
          </a:p>
          <a:p>
            <a:pPr marL="180983" indent="-171458" algn="just" rtl="0">
              <a:spcBef>
                <a:spcPts val="464"/>
              </a:spcBef>
              <a:buFont typeface="Arial" panose="020B0604020202020204" pitchFamily="34" charset="0"/>
              <a:buChar char="•"/>
            </a:pPr>
            <a:r>
              <a:rPr lang="fr" sz="1300" b="0" i="0" u="none" baseline="0" dirty="0">
                <a:solidFill>
                  <a:srgbClr val="1D1D20"/>
                </a:solidFill>
                <a:latin typeface="Arial"/>
                <a:cs typeface="Arial"/>
              </a:rPr>
              <a:t>L'animateur demande aux participants de réfléchir aux défis qu'ils ont rencontrés et aux opportunités qu'ils ont identifiées.</a:t>
            </a:r>
            <a:endParaRPr lang="fr" sz="1300" dirty="0">
              <a:latin typeface="Arial"/>
              <a:cs typeface="Arial"/>
            </a:endParaRPr>
          </a:p>
          <a:p>
            <a:pPr marL="12700" rtl="0">
              <a:lnSpc>
                <a:spcPts val="1476"/>
              </a:lnSpc>
              <a:spcBef>
                <a:spcPts val="1110"/>
              </a:spcBef>
            </a:pPr>
            <a:r>
              <a:rPr lang="fr" sz="1400" b="1" i="0" u="none" baseline="0" dirty="0">
                <a:solidFill>
                  <a:schemeClr val="accent5">
                    <a:lumMod val="75000"/>
                  </a:schemeClr>
                </a:solidFill>
                <a:latin typeface="Arial"/>
                <a:cs typeface="Arial"/>
              </a:rPr>
              <a:t>Outil de validation</a:t>
            </a:r>
          </a:p>
          <a:p>
            <a:pPr marL="12700" rtl="0">
              <a:lnSpc>
                <a:spcPts val="1560"/>
              </a:lnSpc>
              <a:spcBef>
                <a:spcPts val="1110"/>
              </a:spcBef>
            </a:pPr>
            <a:r>
              <a:rPr lang="fr" sz="1300" b="0" i="0" u="none" baseline="0" dirty="0">
                <a:solidFill>
                  <a:srgbClr val="1D1D20"/>
                </a:solidFill>
                <a:latin typeface="Arial"/>
                <a:cs typeface="Arial"/>
              </a:rPr>
              <a:t>A la fin de l'activité, les participants seront plus à même de :</a:t>
            </a:r>
            <a:endParaRPr lang="fr" sz="1300" dirty="0">
              <a:latin typeface="Arial"/>
              <a:cs typeface="Arial"/>
            </a:endParaRPr>
          </a:p>
          <a:p>
            <a:pPr marL="757274" indent="-288938" rtl="0">
              <a:lnSpc>
                <a:spcPts val="1560"/>
              </a:lnSpc>
              <a:spcBef>
                <a:spcPts val="165"/>
              </a:spcBef>
              <a:buFont typeface="Wingdings" pitchFamily="2" charset="2"/>
              <a:buChar char="v"/>
            </a:pPr>
            <a:r>
              <a:rPr lang="fr" sz="1300" b="0" i="0" u="none" baseline="0" dirty="0">
                <a:solidFill>
                  <a:srgbClr val="1D1D20"/>
                </a:solidFill>
                <a:latin typeface="Arial"/>
                <a:cs typeface="Arial"/>
              </a:rPr>
              <a:t>Faire preuve d'un comportement éthique en agissant sur la valeur de l'inclusion</a:t>
            </a:r>
            <a:endParaRPr lang="fr" sz="1300" dirty="0">
              <a:latin typeface="Arial"/>
              <a:cs typeface="Arial"/>
            </a:endParaRPr>
          </a:p>
          <a:p>
            <a:pPr marL="757274" marR="5081" indent="-288938" rtl="0">
              <a:lnSpc>
                <a:spcPts val="1560"/>
              </a:lnSpc>
              <a:buFont typeface="Wingdings" pitchFamily="2" charset="2"/>
              <a:buChar char="v"/>
            </a:pPr>
            <a:r>
              <a:rPr lang="fr" sz="1300" b="0" i="0" u="none" baseline="0" dirty="0">
                <a:solidFill>
                  <a:srgbClr val="1D1D20"/>
                </a:solidFill>
                <a:latin typeface="Arial"/>
                <a:cs typeface="Arial"/>
              </a:rPr>
              <a:t>Développer plusieurs idées et opportunités pour créer de la valeur, y compris de meilleures solutions aux défis existants et nouveaux</a:t>
            </a:r>
            <a:endParaRPr lang="fr" sz="1300" dirty="0">
              <a:latin typeface="Arial"/>
              <a:cs typeface="Arial"/>
            </a:endParaRPr>
          </a:p>
          <a:p>
            <a:pPr marL="757274" marR="2058133" indent="-288938" rtl="0">
              <a:lnSpc>
                <a:spcPts val="1560"/>
              </a:lnSpc>
              <a:buFont typeface="Wingdings" pitchFamily="2" charset="2"/>
              <a:buChar char="v"/>
            </a:pPr>
            <a:r>
              <a:rPr lang="fr" sz="1300" b="0" i="0" u="none" baseline="0" dirty="0">
                <a:solidFill>
                  <a:srgbClr val="1D1D20"/>
                </a:solidFill>
                <a:latin typeface="Arial"/>
                <a:cs typeface="Arial"/>
              </a:rPr>
              <a:t>Explorer et expérimenter des approches innovantes</a:t>
            </a:r>
            <a:endParaRPr lang="fr" sz="1300" dirty="0">
              <a:solidFill>
                <a:srgbClr val="1D1D20"/>
              </a:solidFill>
              <a:latin typeface="Arial"/>
              <a:cs typeface="Arial"/>
            </a:endParaRPr>
          </a:p>
          <a:p>
            <a:pPr marL="757274" marR="2058133" indent="-288938" rtl="0">
              <a:lnSpc>
                <a:spcPts val="1560"/>
              </a:lnSpc>
              <a:buFont typeface="Wingdings" pitchFamily="2" charset="2"/>
              <a:buChar char="v"/>
            </a:pPr>
            <a:r>
              <a:rPr lang="fr" sz="1300" b="0" i="0" u="none" baseline="0" dirty="0">
                <a:solidFill>
                  <a:srgbClr val="1D1D20"/>
                </a:solidFill>
                <a:latin typeface="Arial"/>
                <a:cs typeface="Arial"/>
              </a:rPr>
              <a:t>Combiner les connaissances et les ressources pour obtenir des effets utiles Identifier les besoins et les défis à relever</a:t>
            </a:r>
          </a:p>
          <a:p>
            <a:pPr marL="202574" marR="780452" rtl="0">
              <a:lnSpc>
                <a:spcPts val="1560"/>
              </a:lnSpc>
              <a:spcBef>
                <a:spcPts val="75"/>
              </a:spcBef>
            </a:pPr>
            <a:r>
              <a:rPr lang="fr" sz="1300" b="0" i="0" u="none" baseline="0" dirty="0">
                <a:solidFill>
                  <a:srgbClr val="1D1D20"/>
                </a:solidFill>
                <a:latin typeface="Arial"/>
                <a:cs typeface="Arial"/>
              </a:rPr>
              <a:t>Veuillez noter que les compétences ci-dessus sont tirées des tableaux descriptifs du cadre EntreComp. Les tableaux sont</a:t>
            </a:r>
            <a:r>
              <a:rPr lang="fr" sz="1300" b="0" i="0" u="none" baseline="0" dirty="0">
                <a:solidFill>
                  <a:schemeClr val="tx1"/>
                </a:solidFill>
                <a:latin typeface="Arial"/>
                <a:cs typeface="Arial"/>
              </a:rPr>
              <a:t> disponibles</a:t>
            </a:r>
            <a:r>
              <a:rPr lang="fr" sz="1300" b="0" i="0" u="none" baseline="0" dirty="0">
                <a:solidFill>
                  <a:schemeClr val="tx1"/>
                </a:solidFill>
                <a:latin typeface="Arial"/>
                <a:cs typeface="Arial"/>
                <a:hlinkClick r:id="rId7">
                  <a:extLst>
                    <a:ext uri="{A12FA001-AC4F-418D-AE19-62706E023703}">
                      <ahyp:hlinkClr xmlns:ahyp="http://schemas.microsoft.com/office/drawing/2018/hyperlinkcolor" val="tx"/>
                    </a:ext>
                  </a:extLst>
                </a:hlinkClick>
              </a:rPr>
              <a:t> ici</a:t>
            </a:r>
            <a:r>
              <a:rPr lang="fr" sz="1300" b="0" i="0" u="none" baseline="0" dirty="0">
                <a:solidFill>
                  <a:schemeClr val="tx1"/>
                </a:solidFill>
                <a:latin typeface="Arial"/>
                <a:cs typeface="Arial"/>
              </a:rPr>
              <a:t>.</a:t>
            </a:r>
            <a:endParaRPr lang="fr" sz="1300" dirty="0">
              <a:solidFill>
                <a:schemeClr val="tx1"/>
              </a:solidFill>
              <a:latin typeface="Arial"/>
              <a:cs typeface="Arial"/>
            </a:endParaRPr>
          </a:p>
        </p:txBody>
      </p:sp>
      <p:sp>
        <p:nvSpPr>
          <p:cNvPr id="4" name="Slide Number Placeholder 3">
            <a:extLst>
              <a:ext uri="{FF2B5EF4-FFF2-40B4-BE49-F238E27FC236}">
                <a16:creationId xmlns:a16="http://schemas.microsoft.com/office/drawing/2014/main" id="{552E456D-17D5-FD42-8746-32A9E70677BB}"/>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78</a:t>
            </a:fld>
            <a:endParaRPr lang="fr" spc="10"/>
          </a:p>
        </p:txBody>
      </p:sp>
      <p:pic>
        <p:nvPicPr>
          <p:cNvPr id="6" name="Picture 2" descr="European Youth Roots">
            <a:extLst>
              <a:ext uri="{FF2B5EF4-FFF2-40B4-BE49-F238E27FC236}">
                <a16:creationId xmlns:a16="http://schemas.microsoft.com/office/drawing/2014/main" id="{DBF7AEEF-0601-B34A-BE85-2AB0F43F06F2}"/>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820122" y="6281060"/>
            <a:ext cx="1571624" cy="1571624"/>
          </a:xfrm>
          <a:prstGeom prst="rect">
            <a:avLst/>
          </a:prstGeom>
        </p:spPr>
      </p:pic>
      <p:sp>
        <p:nvSpPr>
          <p:cNvPr id="3" name="object 3"/>
          <p:cNvSpPr txBox="1">
            <a:spLocks noGrp="1"/>
          </p:cNvSpPr>
          <p:nvPr>
            <p:ph type="title"/>
          </p:nvPr>
        </p:nvSpPr>
        <p:spPr>
          <a:xfrm>
            <a:off x="463552" y="911226"/>
            <a:ext cx="5617934" cy="320601"/>
          </a:xfrm>
          <a:prstGeom prst="rect">
            <a:avLst/>
          </a:prstGeom>
        </p:spPr>
        <p:txBody>
          <a:bodyPr vert="horz" wrap="square" lIns="0" tIns="12700" rIns="0" bIns="0" rtlCol="0">
            <a:spAutoFit/>
          </a:bodyPr>
          <a:lstStyle/>
          <a:p>
            <a:pPr marL="12700" algn="l" rtl="0">
              <a:spcBef>
                <a:spcPts val="100"/>
              </a:spcBef>
            </a:pPr>
            <a:r>
              <a:rPr lang="fr" sz="2000" b="0" i="0" u="none" spc="-20" baseline="0" dirty="0"/>
              <a:t>À propos</a:t>
            </a:r>
            <a:r>
              <a:rPr lang="fr" sz="2000" b="0" i="0" u="none" spc="-40" baseline="0" dirty="0"/>
              <a:t> de</a:t>
            </a:r>
            <a:r>
              <a:rPr lang="fr" sz="2000" b="0" i="0" u="none" spc="-10" baseline="0" dirty="0"/>
              <a:t> la Boîte </a:t>
            </a:r>
            <a:r>
              <a:rPr lang="fr" sz="2000" b="0" i="0" u="none" spc="-65" baseline="0" dirty="0"/>
              <a:t>à outils de Formation</a:t>
            </a:r>
            <a:endParaRPr lang="fr" sz="2000" dirty="0"/>
          </a:p>
        </p:txBody>
      </p:sp>
      <p:sp>
        <p:nvSpPr>
          <p:cNvPr id="4" name="object 4"/>
          <p:cNvSpPr txBox="1"/>
          <p:nvPr/>
        </p:nvSpPr>
        <p:spPr>
          <a:xfrm>
            <a:off x="1057275" y="7411516"/>
            <a:ext cx="144780" cy="168910"/>
          </a:xfrm>
          <a:prstGeom prst="rect">
            <a:avLst/>
          </a:prstGeom>
        </p:spPr>
        <p:txBody>
          <a:bodyPr vert="horz" wrap="square" lIns="0" tIns="0" rIns="0" bIns="0" rtlCol="0">
            <a:spAutoFit/>
          </a:bodyPr>
          <a:lstStyle/>
          <a:p>
            <a:pPr rtl="0">
              <a:lnSpc>
                <a:spcPts val="1300"/>
              </a:lnSpc>
            </a:pPr>
            <a:r>
              <a:rPr lang="fr" sz="1300" b="0" i="0" u="none" spc="-25" baseline="0">
                <a:solidFill>
                  <a:srgbClr val="2EA3E7"/>
                </a:solidFill>
                <a:latin typeface="Arial"/>
                <a:cs typeface="Arial"/>
                <a:hlinkClick r:id="rId3"/>
              </a:rPr>
              <a:t>à</a:t>
            </a:r>
            <a:endParaRPr sz="1300">
              <a:latin typeface="Arial"/>
              <a:cs typeface="Arial"/>
            </a:endParaRPr>
          </a:p>
        </p:txBody>
      </p:sp>
      <p:sp>
        <p:nvSpPr>
          <p:cNvPr id="5" name="object 5"/>
          <p:cNvSpPr txBox="1"/>
          <p:nvPr/>
        </p:nvSpPr>
        <p:spPr>
          <a:xfrm>
            <a:off x="1200149" y="7411516"/>
            <a:ext cx="207645" cy="168910"/>
          </a:xfrm>
          <a:prstGeom prst="rect">
            <a:avLst/>
          </a:prstGeom>
        </p:spPr>
        <p:txBody>
          <a:bodyPr vert="horz" wrap="square" lIns="0" tIns="0" rIns="0" bIns="0" rtlCol="0">
            <a:spAutoFit/>
          </a:bodyPr>
          <a:lstStyle/>
          <a:p>
            <a:pPr rtl="0">
              <a:lnSpc>
                <a:spcPts val="1300"/>
              </a:lnSpc>
            </a:pPr>
            <a:r>
              <a:rPr lang="fr" sz="1300" b="0" i="0" u="none" spc="29" baseline="0">
                <a:solidFill>
                  <a:srgbClr val="2EA3E7"/>
                </a:solidFill>
                <a:latin typeface="Arial"/>
                <a:cs typeface="Arial"/>
                <a:hlinkClick r:id="rId3"/>
              </a:rPr>
              <a:t>uri</a:t>
            </a:r>
            <a:endParaRPr sz="1300">
              <a:latin typeface="Arial"/>
              <a:cs typeface="Arial"/>
            </a:endParaRPr>
          </a:p>
        </p:txBody>
      </p:sp>
      <p:sp>
        <p:nvSpPr>
          <p:cNvPr id="6" name="object 6"/>
          <p:cNvSpPr/>
          <p:nvPr/>
        </p:nvSpPr>
        <p:spPr>
          <a:xfrm>
            <a:off x="971537" y="7324725"/>
            <a:ext cx="447675" cy="419100"/>
          </a:xfrm>
          <a:custGeom>
            <a:avLst/>
            <a:gdLst/>
            <a:ahLst/>
            <a:cxnLst/>
            <a:rect l="l" t="t" r="r" b="b"/>
            <a:pathLst>
              <a:path w="447675" h="419100">
                <a:moveTo>
                  <a:pt x="447675" y="19050"/>
                </a:moveTo>
                <a:lnTo>
                  <a:pt x="428625" y="19050"/>
                </a:lnTo>
                <a:lnTo>
                  <a:pt x="428625" y="0"/>
                </a:lnTo>
                <a:lnTo>
                  <a:pt x="47625" y="0"/>
                </a:lnTo>
                <a:lnTo>
                  <a:pt x="47625" y="28575"/>
                </a:lnTo>
                <a:lnTo>
                  <a:pt x="28575" y="28575"/>
                </a:lnTo>
                <a:lnTo>
                  <a:pt x="28575" y="161925"/>
                </a:lnTo>
                <a:lnTo>
                  <a:pt x="0" y="161925"/>
                </a:lnTo>
                <a:lnTo>
                  <a:pt x="0" y="419100"/>
                </a:lnTo>
                <a:lnTo>
                  <a:pt x="28575" y="419100"/>
                </a:lnTo>
                <a:lnTo>
                  <a:pt x="257175" y="419100"/>
                </a:lnTo>
                <a:lnTo>
                  <a:pt x="419100" y="419100"/>
                </a:lnTo>
                <a:lnTo>
                  <a:pt x="419100" y="400050"/>
                </a:lnTo>
                <a:lnTo>
                  <a:pt x="447675" y="400050"/>
                </a:lnTo>
                <a:lnTo>
                  <a:pt x="447675" y="19050"/>
                </a:lnTo>
                <a:close/>
              </a:path>
            </a:pathLst>
          </a:custGeom>
          <a:solidFill>
            <a:srgbClr val="FFFFFF"/>
          </a:solidFill>
        </p:spPr>
        <p:txBody>
          <a:bodyPr wrap="square" lIns="0" tIns="0" rIns="0" bIns="0" rtlCol="0"/>
          <a:lstStyle/>
          <a:p>
            <a:endParaRPr/>
          </a:p>
        </p:txBody>
      </p:sp>
      <p:sp>
        <p:nvSpPr>
          <p:cNvPr id="7" name="object 7"/>
          <p:cNvSpPr txBox="1"/>
          <p:nvPr/>
        </p:nvSpPr>
        <p:spPr>
          <a:xfrm>
            <a:off x="1063625" y="6886574"/>
            <a:ext cx="6403973" cy="2151551"/>
          </a:xfrm>
          <a:prstGeom prst="rect">
            <a:avLst/>
          </a:prstGeom>
        </p:spPr>
        <p:txBody>
          <a:bodyPr vert="horz" wrap="square" lIns="0" tIns="12065" rIns="0" bIns="0" rtlCol="0">
            <a:spAutoFit/>
          </a:bodyPr>
          <a:lstStyle/>
          <a:p>
            <a:pPr marL="345456" marR="1870800" indent="-295289" rtl="0">
              <a:lnSpc>
                <a:spcPct val="153800"/>
              </a:lnSpc>
              <a:spcBef>
                <a:spcPts val="95"/>
              </a:spcBef>
            </a:pPr>
            <a:r>
              <a:rPr lang="fr" sz="1300" b="0" i="0" u="none" spc="-40" baseline="0" dirty="0">
                <a:solidFill>
                  <a:schemeClr val="tx1"/>
                </a:solidFill>
                <a:latin typeface="Arial"/>
                <a:cs typeface="Arial"/>
                <a:hlinkClick r:id="rId4">
                  <a:extLst>
                    <a:ext uri="{A12FA001-AC4F-418D-AE19-62706E023703}">
                      <ahyp:hlinkClr xmlns:ahyp="http://schemas.microsoft.com/office/drawing/2018/hyperlinkcolor" val="tx"/>
                    </a:ext>
                  </a:extLst>
                </a:hlinkClick>
              </a:rPr>
              <a:t>Campagne</a:t>
            </a:r>
            <a:r>
              <a:rPr lang="fr" sz="1300" b="0" i="0" u="none" spc="-10" baseline="0" dirty="0">
                <a:solidFill>
                  <a:schemeClr val="tx1"/>
                </a:solidFill>
                <a:latin typeface="Arial"/>
                <a:cs typeface="Arial"/>
                <a:hlinkClick r:id="rId4">
                  <a:extLst>
                    <a:ext uri="{A12FA001-AC4F-418D-AE19-62706E023703}">
                      <ahyp:hlinkClr xmlns:ahyp="http://schemas.microsoft.com/office/drawing/2018/hyperlinkcolor" val="tx"/>
                    </a:ext>
                  </a:extLst>
                </a:hlinkClick>
              </a:rPr>
              <a:t> de</a:t>
            </a:r>
            <a:r>
              <a:rPr lang="fr" sz="1300" b="0" i="0" u="none" baseline="0" dirty="0">
                <a:solidFill>
                  <a:schemeClr val="tx1"/>
                </a:solidFill>
                <a:latin typeface="Arial"/>
                <a:cs typeface="Arial"/>
                <a:hlinkClick r:id="rId4">
                  <a:extLst>
                    <a:ext uri="{A12FA001-AC4F-418D-AE19-62706E023703}">
                      <ahyp:hlinkClr xmlns:ahyp="http://schemas.microsoft.com/office/drawing/2018/hyperlinkcolor" val="tx"/>
                    </a:ext>
                  </a:extLst>
                </a:hlinkClick>
              </a:rPr>
              <a:t> sensibilisation</a:t>
            </a:r>
            <a:r>
              <a:rPr lang="fr" sz="1300" b="0" i="0" u="none" spc="-29" baseline="0" dirty="0">
                <a:solidFill>
                  <a:schemeClr val="tx1"/>
                </a:solidFill>
                <a:latin typeface="Arial"/>
                <a:cs typeface="Arial"/>
                <a:hlinkClick r:id="rId4">
                  <a:extLst>
                    <a:ext uri="{A12FA001-AC4F-418D-AE19-62706E023703}">
                      <ahyp:hlinkClr xmlns:ahyp="http://schemas.microsoft.com/office/drawing/2018/hyperlinkcolor" val="tx"/>
                    </a:ext>
                  </a:extLst>
                </a:hlinkClick>
              </a:rPr>
              <a:t> auprès</a:t>
            </a:r>
            <a:r>
              <a:rPr lang="fr" sz="1300" b="0" i="0" u="none" spc="-20" baseline="0" dirty="0">
                <a:solidFill>
                  <a:schemeClr val="tx1"/>
                </a:solidFill>
                <a:latin typeface="Arial"/>
                <a:cs typeface="Arial"/>
                <a:hlinkClick r:id="rId4">
                  <a:extLst>
                    <a:ext uri="{A12FA001-AC4F-418D-AE19-62706E023703}">
                      <ahyp:hlinkClr xmlns:ahyp="http://schemas.microsoft.com/office/drawing/2018/hyperlinkcolor" val="tx"/>
                    </a:ext>
                  </a:extLst>
                </a:hlinkClick>
              </a:rPr>
              <a:t> des jeunes</a:t>
            </a:r>
            <a:r>
              <a:rPr lang="fr" sz="1300" b="0" i="0" u="none" baseline="0" dirty="0">
                <a:solidFill>
                  <a:schemeClr val="tx1"/>
                </a:solidFill>
                <a:latin typeface="Arial"/>
                <a:cs typeface="Arial"/>
                <a:hlinkClick r:id="rId4">
                  <a:extLst>
                    <a:ext uri="{A12FA001-AC4F-418D-AE19-62706E023703}">
                      <ahyp:hlinkClr xmlns:ahyp="http://schemas.microsoft.com/office/drawing/2018/hyperlinkcolor" val="tx"/>
                    </a:ext>
                  </a:extLst>
                </a:hlinkClick>
              </a:rPr>
              <a:t> au</a:t>
            </a:r>
            <a:r>
              <a:rPr lang="fr" sz="1300" b="0" i="0" u="none" spc="-10" baseline="0" dirty="0">
                <a:solidFill>
                  <a:schemeClr val="tx1"/>
                </a:solidFill>
                <a:latin typeface="Arial"/>
                <a:cs typeface="Arial"/>
                <a:hlinkClick r:id="rId4">
                  <a:extLst>
                    <a:ext uri="{A12FA001-AC4F-418D-AE19-62706E023703}">
                      <ahyp:hlinkClr xmlns:ahyp="http://schemas.microsoft.com/office/drawing/2018/hyperlinkcolor" val="tx"/>
                    </a:ext>
                  </a:extLst>
                </a:hlinkClick>
              </a:rPr>
              <a:t> tourisme</a:t>
            </a:r>
            <a:r>
              <a:rPr lang="fr" sz="1300" b="0" i="0" u="none" spc="-25" baseline="0" dirty="0">
                <a:solidFill>
                  <a:schemeClr val="tx1"/>
                </a:solidFill>
                <a:latin typeface="Arial"/>
                <a:cs typeface="Arial"/>
                <a:hlinkClick r:id="rId4">
                  <a:extLst>
                    <a:ext uri="{A12FA001-AC4F-418D-AE19-62706E023703}">
                      <ahyp:hlinkClr xmlns:ahyp="http://schemas.microsoft.com/office/drawing/2018/hyperlinkcolor" val="tx"/>
                    </a:ext>
                  </a:extLst>
                </a:hlinkClick>
              </a:rPr>
              <a:t> durable</a:t>
            </a:r>
            <a:endParaRPr lang="fr" sz="1300" dirty="0">
              <a:solidFill>
                <a:schemeClr val="tx1"/>
              </a:solidFill>
              <a:latin typeface="Arial"/>
              <a:cs typeface="Arial"/>
            </a:endParaRPr>
          </a:p>
          <a:p>
            <a:pPr rtl="0">
              <a:spcBef>
                <a:spcPts val="5"/>
              </a:spcBef>
            </a:pPr>
            <a:endParaRPr lang="fr" sz="1051" dirty="0">
              <a:solidFill>
                <a:schemeClr val="tx1"/>
              </a:solidFill>
              <a:latin typeface="Arial"/>
              <a:cs typeface="Arial"/>
            </a:endParaRPr>
          </a:p>
          <a:p>
            <a:pPr marL="12700" rtl="0"/>
            <a:endParaRPr lang="fr" sz="1300" dirty="0">
              <a:solidFill>
                <a:schemeClr val="tx1"/>
              </a:solidFill>
              <a:latin typeface="Arial"/>
              <a:cs typeface="Arial"/>
              <a:hlinkClick r:id="rId5">
                <a:extLst>
                  <a:ext uri="{A12FA001-AC4F-418D-AE19-62706E023703}">
                    <ahyp:hlinkClr xmlns:ahyp="http://schemas.microsoft.com/office/drawing/2018/hyperlinkcolor" val="tx"/>
                  </a:ext>
                </a:extLst>
              </a:hlinkClick>
            </a:endParaRPr>
          </a:p>
          <a:p>
            <a:pPr marL="12700" rtl="0"/>
            <a:r>
              <a:rPr lang="fr" sz="1300" b="0" i="0" u="none" baseline="0" dirty="0">
                <a:solidFill>
                  <a:schemeClr val="tx1"/>
                </a:solidFill>
                <a:latin typeface="Arial"/>
                <a:cs typeface="Arial"/>
                <a:hlinkClick r:id="rId5">
                  <a:extLst>
                    <a:ext uri="{A12FA001-AC4F-418D-AE19-62706E023703}">
                      <ahyp:hlinkClr xmlns:ahyp="http://schemas.microsoft.com/office/drawing/2018/hyperlinkcolor" val="tx"/>
                    </a:ext>
                  </a:extLst>
                </a:hlinkClick>
              </a:rPr>
              <a:t>Mettre</a:t>
            </a:r>
            <a:r>
              <a:rPr lang="fr" sz="1300" b="0" i="0" u="none" spc="-10" baseline="0" dirty="0">
                <a:solidFill>
                  <a:schemeClr val="tx1"/>
                </a:solidFill>
                <a:latin typeface="Arial"/>
                <a:cs typeface="Arial"/>
                <a:hlinkClick r:id="rId5">
                  <a:extLst>
                    <a:ext uri="{A12FA001-AC4F-418D-AE19-62706E023703}">
                      <ahyp:hlinkClr xmlns:ahyp="http://schemas.microsoft.com/office/drawing/2018/hyperlinkcolor" val="tx"/>
                    </a:ext>
                  </a:extLst>
                </a:hlinkClick>
              </a:rPr>
              <a:t> en œuvre des initiatives</a:t>
            </a:r>
            <a:r>
              <a:rPr lang="fr" sz="1300" b="0" i="0" u="none" spc="-35" baseline="0" dirty="0">
                <a:solidFill>
                  <a:schemeClr val="tx1"/>
                </a:solidFill>
                <a:latin typeface="Arial"/>
                <a:cs typeface="Arial"/>
                <a:hlinkClick r:id="rId5">
                  <a:extLst>
                    <a:ext uri="{A12FA001-AC4F-418D-AE19-62706E023703}">
                      <ahyp:hlinkClr xmlns:ahyp="http://schemas.microsoft.com/office/drawing/2018/hyperlinkcolor" val="tx"/>
                    </a:ext>
                  </a:extLst>
                </a:hlinkClick>
              </a:rPr>
              <a:t> commerciales</a:t>
            </a:r>
            <a:r>
              <a:rPr lang="fr" sz="1300" b="0" i="0" u="none" spc="-25" baseline="0" dirty="0">
                <a:solidFill>
                  <a:schemeClr val="tx1"/>
                </a:solidFill>
                <a:latin typeface="Arial"/>
                <a:cs typeface="Arial"/>
                <a:hlinkClick r:id="rId5">
                  <a:extLst>
                    <a:ext uri="{A12FA001-AC4F-418D-AE19-62706E023703}">
                      <ahyp:hlinkClr xmlns:ahyp="http://schemas.microsoft.com/office/drawing/2018/hyperlinkcolor" val="tx"/>
                    </a:ext>
                  </a:extLst>
                </a:hlinkClick>
              </a:rPr>
              <a:t> de tourisme</a:t>
            </a:r>
            <a:r>
              <a:rPr lang="fr" sz="1300" b="0" i="0" u="none" baseline="0" dirty="0">
                <a:solidFill>
                  <a:schemeClr val="tx1"/>
                </a:solidFill>
                <a:latin typeface="Arial"/>
                <a:cs typeface="Arial"/>
                <a:hlinkClick r:id="rId5">
                  <a:extLst>
                    <a:ext uri="{A12FA001-AC4F-418D-AE19-62706E023703}">
                      <ahyp:hlinkClr xmlns:ahyp="http://schemas.microsoft.com/office/drawing/2018/hyperlinkcolor" val="tx"/>
                    </a:ext>
                  </a:extLst>
                </a:hlinkClick>
              </a:rPr>
              <a:t> durable, accessible</a:t>
            </a:r>
            <a:r>
              <a:rPr lang="fr" sz="1300" b="0" i="0" u="none" spc="-29" baseline="0" dirty="0">
                <a:solidFill>
                  <a:schemeClr val="tx1"/>
                </a:solidFill>
                <a:latin typeface="Arial"/>
                <a:cs typeface="Arial"/>
                <a:hlinkClick r:id="rId5">
                  <a:extLst>
                    <a:ext uri="{A12FA001-AC4F-418D-AE19-62706E023703}">
                      <ahyp:hlinkClr xmlns:ahyp="http://schemas.microsoft.com/office/drawing/2018/hyperlinkcolor" val="tx"/>
                    </a:ext>
                  </a:extLst>
                </a:hlinkClick>
              </a:rPr>
              <a:t> et </a:t>
            </a:r>
            <a:r>
              <a:rPr lang="fr" sz="1300" b="0" i="0" u="none" spc="-10" baseline="0" dirty="0">
                <a:solidFill>
                  <a:schemeClr val="tx1"/>
                </a:solidFill>
                <a:latin typeface="Arial"/>
                <a:cs typeface="Arial"/>
                <a:hlinkClick r:id="rId5">
                  <a:extLst>
                    <a:ext uri="{A12FA001-AC4F-418D-AE19-62706E023703}">
                      <ahyp:hlinkClr xmlns:ahyp="http://schemas.microsoft.com/office/drawing/2018/hyperlinkcolor" val="tx"/>
                    </a:ext>
                  </a:extLst>
                </a:hlinkClick>
              </a:rPr>
              <a:t>inclusif</a:t>
            </a:r>
            <a:endParaRPr lang="fr" sz="1300" dirty="0">
              <a:solidFill>
                <a:schemeClr val="tx1"/>
              </a:solidFill>
              <a:latin typeface="Arial"/>
              <a:cs typeface="Arial"/>
            </a:endParaRPr>
          </a:p>
          <a:p>
            <a:pPr rtl="0">
              <a:lnSpc>
                <a:spcPct val="100000"/>
              </a:lnSpc>
            </a:pPr>
            <a:endParaRPr lang="fr" sz="1300" dirty="0">
              <a:solidFill>
                <a:schemeClr val="tx1"/>
              </a:solidFill>
              <a:latin typeface="Arial"/>
              <a:cs typeface="Arial"/>
            </a:endParaRPr>
          </a:p>
          <a:p>
            <a:pPr rtl="0">
              <a:spcBef>
                <a:spcPts val="20"/>
              </a:spcBef>
            </a:pPr>
            <a:endParaRPr lang="fr" sz="1500" dirty="0">
              <a:solidFill>
                <a:schemeClr val="tx1"/>
              </a:solidFill>
              <a:latin typeface="Arial"/>
              <a:cs typeface="Arial"/>
            </a:endParaRPr>
          </a:p>
          <a:p>
            <a:pPr marL="12700" rtl="0"/>
            <a:r>
              <a:rPr lang="fr" sz="1300" b="0" i="0" u="none" baseline="0" dirty="0">
                <a:solidFill>
                  <a:schemeClr val="tx1"/>
                </a:solidFill>
                <a:latin typeface="Arial"/>
                <a:cs typeface="Arial"/>
                <a:hlinkClick r:id="rId6">
                  <a:extLst>
                    <a:ext uri="{A12FA001-AC4F-418D-AE19-62706E023703}">
                      <ahyp:hlinkClr xmlns:ahyp="http://schemas.microsoft.com/office/drawing/2018/hyperlinkcolor" val="tx"/>
                    </a:ext>
                  </a:extLst>
                </a:hlinkClick>
              </a:rPr>
              <a:t>Manuel </a:t>
            </a:r>
            <a:r>
              <a:rPr lang="fr" sz="1300" b="0" i="0" u="none" spc="-10" baseline="0" dirty="0">
                <a:solidFill>
                  <a:schemeClr val="tx1"/>
                </a:solidFill>
                <a:latin typeface="Arial"/>
                <a:cs typeface="Arial"/>
                <a:hlinkClick r:id="rId6">
                  <a:extLst>
                    <a:ext uri="{A12FA001-AC4F-418D-AE19-62706E023703}">
                      <ahyp:hlinkClr xmlns:ahyp="http://schemas.microsoft.com/office/drawing/2018/hyperlinkcolor" val="tx"/>
                    </a:ext>
                  </a:extLst>
                </a:hlinkClick>
              </a:rPr>
              <a:t>de promotion</a:t>
            </a:r>
            <a:endParaRPr lang="fr" sz="1300" dirty="0">
              <a:solidFill>
                <a:schemeClr val="tx1"/>
              </a:solidFill>
              <a:latin typeface="Arial"/>
              <a:cs typeface="Arial"/>
            </a:endParaRPr>
          </a:p>
          <a:p>
            <a:pPr rtl="0">
              <a:lnSpc>
                <a:spcPct val="100000"/>
              </a:lnSpc>
            </a:pPr>
            <a:endParaRPr lang="fr" sz="1300" dirty="0">
              <a:solidFill>
                <a:schemeClr val="tx1"/>
              </a:solidFill>
              <a:latin typeface="Arial"/>
              <a:cs typeface="Arial"/>
            </a:endParaRPr>
          </a:p>
          <a:p>
            <a:pPr rtl="0">
              <a:spcBef>
                <a:spcPts val="40"/>
              </a:spcBef>
            </a:pPr>
            <a:endParaRPr lang="fr" sz="1550" dirty="0">
              <a:solidFill>
                <a:schemeClr val="tx1"/>
              </a:solidFill>
              <a:latin typeface="Arial"/>
              <a:cs typeface="Arial"/>
            </a:endParaRPr>
          </a:p>
          <a:p>
            <a:pPr marL="40642" rtl="0"/>
            <a:r>
              <a:rPr lang="fr" sz="1300" b="0" i="0" u="none" baseline="0" dirty="0">
                <a:solidFill>
                  <a:schemeClr val="tx1"/>
                </a:solidFill>
                <a:latin typeface="Arial"/>
                <a:cs typeface="Arial"/>
                <a:hlinkClick r:id="rId7">
                  <a:extLst>
                    <a:ext uri="{A12FA001-AC4F-418D-AE19-62706E023703}">
                      <ahyp:hlinkClr xmlns:ahyp="http://schemas.microsoft.com/office/drawing/2018/hyperlinkcolor" val="tx"/>
                    </a:ext>
                  </a:extLst>
                </a:hlinkClick>
              </a:rPr>
              <a:t>Construire</a:t>
            </a:r>
            <a:r>
              <a:rPr lang="fr" sz="1300" b="0" i="0" u="none" spc="-25" baseline="0" dirty="0">
                <a:solidFill>
                  <a:schemeClr val="tx1"/>
                </a:solidFill>
                <a:latin typeface="Arial"/>
                <a:cs typeface="Arial"/>
                <a:hlinkClick r:id="rId7">
                  <a:extLst>
                    <a:ext uri="{A12FA001-AC4F-418D-AE19-62706E023703}">
                      <ahyp:hlinkClr xmlns:ahyp="http://schemas.microsoft.com/office/drawing/2018/hyperlinkcolor" val="tx"/>
                    </a:ext>
                  </a:extLst>
                </a:hlinkClick>
              </a:rPr>
              <a:t> des réseaux </a:t>
            </a:r>
            <a:r>
              <a:rPr lang="fr" sz="1300" b="0" i="0" u="none" baseline="0" dirty="0">
                <a:solidFill>
                  <a:schemeClr val="tx1"/>
                </a:solidFill>
                <a:latin typeface="Arial"/>
                <a:cs typeface="Arial"/>
                <a:hlinkClick r:id="rId7">
                  <a:extLst>
                    <a:ext uri="{A12FA001-AC4F-418D-AE19-62706E023703}">
                      <ahyp:hlinkClr xmlns:ahyp="http://schemas.microsoft.com/office/drawing/2018/hyperlinkcolor" val="tx"/>
                    </a:ext>
                  </a:extLst>
                </a:hlinkClick>
              </a:rPr>
              <a:t>touristiques glocaux </a:t>
            </a:r>
            <a:r>
              <a:rPr lang="fr" sz="1300" b="0" i="0" u="none" spc="-90" baseline="0" dirty="0">
                <a:solidFill>
                  <a:schemeClr val="tx1"/>
                </a:solidFill>
                <a:latin typeface="Arial"/>
                <a:cs typeface="Arial"/>
                <a:hlinkClick r:id="rId7">
                  <a:extLst>
                    <a:ext uri="{A12FA001-AC4F-418D-AE19-62706E023703}">
                      <ahyp:hlinkClr xmlns:ahyp="http://schemas.microsoft.com/office/drawing/2018/hyperlinkcolor" val="tx"/>
                    </a:ext>
                  </a:extLst>
                </a:hlinkClick>
              </a:rPr>
              <a:t>et innovants</a:t>
            </a:r>
            <a:endParaRPr lang="fr" sz="1300" dirty="0">
              <a:solidFill>
                <a:schemeClr val="tx1"/>
              </a:solidFill>
              <a:latin typeface="Arial"/>
              <a:cs typeface="Arial"/>
            </a:endParaRPr>
          </a:p>
        </p:txBody>
      </p:sp>
      <p:pic>
        <p:nvPicPr>
          <p:cNvPr id="10" name="object 10"/>
          <p:cNvPicPr/>
          <p:nvPr/>
        </p:nvPicPr>
        <p:blipFill>
          <a:blip r:embed="rId8" cstate="print"/>
          <a:stretch>
            <a:fillRect/>
          </a:stretch>
        </p:blipFill>
        <p:spPr>
          <a:xfrm>
            <a:off x="4152261" y="1519472"/>
            <a:ext cx="3315337" cy="3800472"/>
          </a:xfrm>
          <a:prstGeom prst="rect">
            <a:avLst/>
          </a:prstGeom>
        </p:spPr>
      </p:pic>
      <p:sp>
        <p:nvSpPr>
          <p:cNvPr id="15" name="object 15"/>
          <p:cNvSpPr txBox="1"/>
          <p:nvPr/>
        </p:nvSpPr>
        <p:spPr>
          <a:xfrm>
            <a:off x="490550" y="1278341"/>
            <a:ext cx="6822745" cy="5005216"/>
          </a:xfrm>
          <a:prstGeom prst="rect">
            <a:avLst/>
          </a:prstGeom>
        </p:spPr>
        <p:txBody>
          <a:bodyPr vert="horz" wrap="square" lIns="0" tIns="12065" rIns="0" bIns="0" rtlCol="0">
            <a:spAutoFit/>
          </a:bodyPr>
          <a:lstStyle/>
          <a:p>
            <a:pPr marL="40642" marR="3634914" indent="-28576" algn="just" rtl="0">
              <a:lnSpc>
                <a:spcPct val="153800"/>
              </a:lnSpc>
              <a:spcBef>
                <a:spcPts val="95"/>
              </a:spcBef>
            </a:pPr>
            <a:r>
              <a:rPr lang="fr" sz="1300" b="0" i="0" u="none" baseline="0" dirty="0">
                <a:solidFill>
                  <a:srgbClr val="292E32"/>
                </a:solidFill>
                <a:latin typeface="Arial"/>
                <a:cs typeface="Arial"/>
              </a:rPr>
              <a:t>Cette boîte à outils de formation est l'un des six principaux résultats du projet European Youth Roots (EYR). </a:t>
            </a:r>
            <a:r>
              <a:rPr lang="fr" sz="1300" b="0" i="0" u="none" baseline="0" dirty="0">
                <a:solidFill>
                  <a:srgbClr val="0D0F1A"/>
                </a:solidFill>
                <a:latin typeface="Arial"/>
                <a:cs typeface="Arial"/>
              </a:rPr>
              <a:t>Il fournit un manuel fonctionnel pour mettre en œuvre 24 outils différents au cours d'expériences d'apprentissage sur quatre thèmes :</a:t>
            </a:r>
            <a:endParaRPr lang="fr" sz="1300" dirty="0">
              <a:latin typeface="Arial"/>
              <a:cs typeface="Arial"/>
            </a:endParaRPr>
          </a:p>
          <a:p>
            <a:pPr marL="184158" marR="3448215" indent="-173046" algn="just" rtl="0">
              <a:lnSpc>
                <a:spcPct val="153800"/>
              </a:lnSpc>
              <a:buFont typeface="Arial" panose="020B0604020202020204" pitchFamily="34" charset="0"/>
              <a:buChar char="•"/>
            </a:pPr>
            <a:r>
              <a:rPr lang="fr" sz="1300" b="0" i="0" u="none" baseline="0" dirty="0">
                <a:solidFill>
                  <a:srgbClr val="0D0F1A"/>
                </a:solidFill>
                <a:latin typeface="Arial"/>
                <a:cs typeface="Arial"/>
              </a:rPr>
              <a:t>Sensibiliser au développement du tourisme durable</a:t>
            </a:r>
            <a:endParaRPr lang="fr" sz="1300" dirty="0">
              <a:latin typeface="Arial"/>
              <a:cs typeface="Arial"/>
            </a:endParaRPr>
          </a:p>
          <a:p>
            <a:pPr marL="184158" marR="3448215" indent="-173046" algn="just" rtl="0">
              <a:lnSpc>
                <a:spcPct val="153800"/>
              </a:lnSpc>
              <a:buFont typeface="Arial" panose="020B0604020202020204" pitchFamily="34" charset="0"/>
              <a:buChar char="•"/>
            </a:pPr>
            <a:r>
              <a:rPr lang="fr" sz="1300" b="0" i="0" u="none" baseline="0" dirty="0">
                <a:solidFill>
                  <a:srgbClr val="0D0F1A"/>
                </a:solidFill>
                <a:latin typeface="Arial"/>
                <a:cs typeface="Arial"/>
              </a:rPr>
              <a:t>Mettre en œuvre une activité touristique durable, accessible et inclusive </a:t>
            </a:r>
            <a:endParaRPr lang="fr" sz="1300" dirty="0">
              <a:solidFill>
                <a:srgbClr val="0D0F1A"/>
              </a:solidFill>
              <a:latin typeface="Arial"/>
              <a:cs typeface="Arial"/>
            </a:endParaRPr>
          </a:p>
          <a:p>
            <a:pPr marL="184158" marR="3448215" indent="-173046" algn="just" rtl="0">
              <a:lnSpc>
                <a:spcPct val="153800"/>
              </a:lnSpc>
              <a:buFont typeface="Arial" panose="020B0604020202020204" pitchFamily="34" charset="0"/>
              <a:buChar char="•"/>
            </a:pPr>
            <a:r>
              <a:rPr lang="fr" sz="1300" b="0" i="0" u="none" baseline="0" dirty="0">
                <a:solidFill>
                  <a:srgbClr val="0D0F1A"/>
                </a:solidFill>
                <a:latin typeface="Arial"/>
                <a:cs typeface="Arial"/>
              </a:rPr>
              <a:t>Promouvoir et commercialiser un nouveau produit touristique</a:t>
            </a:r>
            <a:endParaRPr lang="fr" sz="1300" dirty="0">
              <a:latin typeface="Arial"/>
              <a:cs typeface="Arial"/>
            </a:endParaRPr>
          </a:p>
          <a:p>
            <a:pPr marL="184158" marR="3448215" indent="-173046" algn="just" rtl="0">
              <a:lnSpc>
                <a:spcPct val="153800"/>
              </a:lnSpc>
              <a:buFont typeface="Arial" panose="020B0604020202020204" pitchFamily="34" charset="0"/>
              <a:buChar char="•"/>
            </a:pPr>
            <a:r>
              <a:rPr lang="fr" sz="1300" b="0" i="0" u="none" baseline="0" dirty="0">
                <a:solidFill>
                  <a:srgbClr val="0D0F1A"/>
                </a:solidFill>
                <a:latin typeface="Arial"/>
                <a:cs typeface="Arial"/>
              </a:rPr>
              <a:t>Construire des réseaux touristiques glocaux et innovants</a:t>
            </a:r>
            <a:endParaRPr lang="fr" sz="1300" dirty="0">
              <a:latin typeface="Arial"/>
              <a:cs typeface="Arial"/>
            </a:endParaRPr>
          </a:p>
          <a:p>
            <a:pPr marL="12700" marR="5081" rtl="0">
              <a:lnSpc>
                <a:spcPct val="153800"/>
              </a:lnSpc>
              <a:spcBef>
                <a:spcPts val="750"/>
              </a:spcBef>
            </a:pPr>
            <a:r>
              <a:rPr lang="fr" sz="1300" b="0" i="0" u="none" baseline="0" dirty="0">
                <a:solidFill>
                  <a:srgbClr val="0D0F1A"/>
                </a:solidFill>
                <a:latin typeface="Arial"/>
                <a:cs typeface="Arial"/>
              </a:rPr>
              <a:t>Les thèmes ci-dessus correspondent aux principaux résultats intellectuels du projet EYR afin de s'assurer qu'ils atteignent un public plus large grâce à la boîte à outils de formation.</a:t>
            </a:r>
            <a:endParaRPr lang="fr" sz="1300" dirty="0">
              <a:latin typeface="Arial"/>
              <a:cs typeface="Arial"/>
            </a:endParaRPr>
          </a:p>
        </p:txBody>
      </p:sp>
      <p:pic>
        <p:nvPicPr>
          <p:cNvPr id="16" name="object 16"/>
          <p:cNvPicPr/>
          <p:nvPr/>
        </p:nvPicPr>
        <p:blipFill>
          <a:blip r:embed="rId9" cstate="print"/>
          <a:stretch>
            <a:fillRect/>
          </a:stretch>
        </p:blipFill>
        <p:spPr>
          <a:xfrm>
            <a:off x="6457949" y="9486899"/>
            <a:ext cx="695325" cy="457199"/>
          </a:xfrm>
          <a:prstGeom prst="rect">
            <a:avLst/>
          </a:prstGeom>
        </p:spPr>
      </p:pic>
      <p:grpSp>
        <p:nvGrpSpPr>
          <p:cNvPr id="17" name="object 17"/>
          <p:cNvGrpSpPr/>
          <p:nvPr/>
        </p:nvGrpSpPr>
        <p:grpSpPr>
          <a:xfrm>
            <a:off x="304802" y="6886574"/>
            <a:ext cx="733425" cy="2600325"/>
            <a:chOff x="304799" y="7000875"/>
            <a:chExt cx="733425" cy="2600325"/>
          </a:xfrm>
        </p:grpSpPr>
        <p:pic>
          <p:nvPicPr>
            <p:cNvPr id="18" name="object 18"/>
            <p:cNvPicPr/>
            <p:nvPr/>
          </p:nvPicPr>
          <p:blipFill>
            <a:blip r:embed="rId10" cstate="hqprint">
              <a:extLst>
                <a:ext uri="{28A0092B-C50C-407E-A947-70E740481C1C}">
                  <a14:useLocalDpi xmlns:a14="http://schemas.microsoft.com/office/drawing/2010/main"/>
                </a:ext>
              </a:extLst>
            </a:blip>
            <a:stretch>
              <a:fillRect/>
            </a:stretch>
          </p:blipFill>
          <p:spPr>
            <a:xfrm>
              <a:off x="323849" y="7000875"/>
              <a:ext cx="714374" cy="714374"/>
            </a:xfrm>
            <a:prstGeom prst="rect">
              <a:avLst/>
            </a:prstGeom>
          </p:spPr>
        </p:pic>
        <p:pic>
          <p:nvPicPr>
            <p:cNvPr id="19" name="object 19"/>
            <p:cNvPicPr/>
            <p:nvPr/>
          </p:nvPicPr>
          <p:blipFill>
            <a:blip r:embed="rId11" cstate="hqprint">
              <a:extLst>
                <a:ext uri="{28A0092B-C50C-407E-A947-70E740481C1C}">
                  <a14:useLocalDpi xmlns:a14="http://schemas.microsoft.com/office/drawing/2010/main"/>
                </a:ext>
              </a:extLst>
            </a:blip>
            <a:stretch>
              <a:fillRect/>
            </a:stretch>
          </p:blipFill>
          <p:spPr>
            <a:xfrm>
              <a:off x="352424" y="8277224"/>
              <a:ext cx="676274" cy="723899"/>
            </a:xfrm>
            <a:prstGeom prst="rect">
              <a:avLst/>
            </a:prstGeom>
          </p:spPr>
        </p:pic>
        <p:pic>
          <p:nvPicPr>
            <p:cNvPr id="20" name="object 20"/>
            <p:cNvPicPr/>
            <p:nvPr/>
          </p:nvPicPr>
          <p:blipFill>
            <a:blip r:embed="rId12" cstate="hqprint">
              <a:extLst>
                <a:ext uri="{28A0092B-C50C-407E-A947-70E740481C1C}">
                  <a14:useLocalDpi xmlns:a14="http://schemas.microsoft.com/office/drawing/2010/main"/>
                </a:ext>
              </a:extLst>
            </a:blip>
            <a:stretch>
              <a:fillRect/>
            </a:stretch>
          </p:blipFill>
          <p:spPr>
            <a:xfrm>
              <a:off x="304799" y="8896350"/>
              <a:ext cx="704849" cy="704849"/>
            </a:xfrm>
            <a:prstGeom prst="rect">
              <a:avLst/>
            </a:prstGeom>
          </p:spPr>
        </p:pic>
        <p:pic>
          <p:nvPicPr>
            <p:cNvPr id="21" name="object 21"/>
            <p:cNvPicPr/>
            <p:nvPr/>
          </p:nvPicPr>
          <p:blipFill>
            <a:blip r:embed="rId13" cstate="hqprint">
              <a:extLst>
                <a:ext uri="{28A0092B-C50C-407E-A947-70E740481C1C}">
                  <a14:useLocalDpi xmlns:a14="http://schemas.microsoft.com/office/drawing/2010/main"/>
                </a:ext>
              </a:extLst>
            </a:blip>
            <a:stretch>
              <a:fillRect/>
            </a:stretch>
          </p:blipFill>
          <p:spPr>
            <a:xfrm>
              <a:off x="361949" y="7686674"/>
              <a:ext cx="676274" cy="676274"/>
            </a:xfrm>
            <a:prstGeom prst="rect">
              <a:avLst/>
            </a:prstGeom>
          </p:spPr>
        </p:pic>
      </p:grpSp>
      <p:sp>
        <p:nvSpPr>
          <p:cNvPr id="23" name="object 3">
            <a:extLst>
              <a:ext uri="{FF2B5EF4-FFF2-40B4-BE49-F238E27FC236}">
                <a16:creationId xmlns:a16="http://schemas.microsoft.com/office/drawing/2014/main" id="{463D164C-5863-864E-89B0-4AA38244B90F}"/>
              </a:ext>
            </a:extLst>
          </p:cNvPr>
          <p:cNvSpPr txBox="1">
            <a:spLocks/>
          </p:cNvSpPr>
          <p:nvPr/>
        </p:nvSpPr>
        <p:spPr>
          <a:xfrm>
            <a:off x="463550" y="6413332"/>
            <a:ext cx="5178596" cy="320601"/>
          </a:xfrm>
          <a:prstGeom prst="rect">
            <a:avLst/>
          </a:prstGeom>
        </p:spPr>
        <p:txBody>
          <a:bodyPr vert="horz" wrap="square" lIns="0" tIns="12700" rIns="0" bIns="0" rtlCol="0">
            <a:spAutoFit/>
          </a:bodyPr>
          <a:lstStyle>
            <a:lvl1pPr>
              <a:defRPr sz="3600" b="0" i="0">
                <a:solidFill>
                  <a:srgbClr val="17A29A"/>
                </a:solidFill>
                <a:latin typeface="Microsoft Sans Serif"/>
                <a:ea typeface="+mj-ea"/>
                <a:cs typeface="Microsoft Sans Serif"/>
              </a:defRPr>
            </a:lvl1pPr>
          </a:lstStyle>
          <a:p>
            <a:pPr marL="12700" rtl="0">
              <a:spcBef>
                <a:spcPts val="100"/>
              </a:spcBef>
            </a:pPr>
            <a:r>
              <a:rPr lang="fr" sz="2000" b="0" i="0" u="none" spc="-20" baseline="0" dirty="0"/>
              <a:t>Résultats du projet European Youth Roots</a:t>
            </a:r>
            <a:endParaRPr lang="fr" sz="2000" dirty="0"/>
          </a:p>
        </p:txBody>
      </p:sp>
      <p:sp>
        <p:nvSpPr>
          <p:cNvPr id="11" name="Slide Number Placeholder 10">
            <a:extLst>
              <a:ext uri="{FF2B5EF4-FFF2-40B4-BE49-F238E27FC236}">
                <a16:creationId xmlns:a16="http://schemas.microsoft.com/office/drawing/2014/main" id="{8B956A63-69EE-244F-861D-F9B957797051}"/>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7</a:t>
            </a:fld>
            <a:endParaRPr lang="fr" spc="10"/>
          </a:p>
        </p:txBody>
      </p:sp>
      <p:pic>
        <p:nvPicPr>
          <p:cNvPr id="22" name="Picture 2" descr="European Youth Roots">
            <a:extLst>
              <a:ext uri="{FF2B5EF4-FFF2-40B4-BE49-F238E27FC236}">
                <a16:creationId xmlns:a16="http://schemas.microsoft.com/office/drawing/2014/main" id="{7D3FBC8B-0B1F-5944-9E08-BF45ED1EE06E}"/>
              </a:ext>
            </a:extLst>
          </p:cNvPr>
          <p:cNvPicPr>
            <a:picLocks noChangeAspect="1" noChangeArrowheads="1"/>
          </p:cNvPicPr>
          <p:nvPr/>
        </p:nvPicPr>
        <p:blipFill rotWithShape="1">
          <a:blip r:embed="rId14"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8649" y="844820"/>
            <a:ext cx="6020436" cy="374077"/>
          </a:xfrm>
          <a:prstGeom prst="rect">
            <a:avLst/>
          </a:prstGeom>
        </p:spPr>
        <p:txBody>
          <a:bodyPr vert="horz" wrap="square" lIns="0" tIns="109855" rIns="0" bIns="0" rtlCol="0">
            <a:spAutoFit/>
          </a:bodyPr>
          <a:lstStyle/>
          <a:p>
            <a:pPr marL="12700" marR="5081" algn="l" rtl="0">
              <a:lnSpc>
                <a:spcPct val="76400"/>
              </a:lnSpc>
              <a:spcBef>
                <a:spcPts val="865"/>
              </a:spcBef>
            </a:pPr>
            <a:r>
              <a:rPr lang="fr" sz="2250" b="0" i="0" u="none" spc="-45" baseline="0" dirty="0"/>
              <a:t>Promouvoir</a:t>
            </a:r>
            <a:r>
              <a:rPr lang="fr" sz="2250" b="0" i="0" u="none" spc="-35" baseline="0" dirty="0"/>
              <a:t> et </a:t>
            </a:r>
            <a:r>
              <a:rPr lang="fr" sz="2250" b="0" i="0" u="none" baseline="0" dirty="0"/>
              <a:t>commercialiser</a:t>
            </a:r>
            <a:r>
              <a:rPr lang="fr" sz="2250" b="0" i="0" u="none" spc="-130" baseline="0" dirty="0"/>
              <a:t> un</a:t>
            </a:r>
            <a:r>
              <a:rPr lang="fr" sz="2250" b="0" i="0" u="none" spc="-114" baseline="0" dirty="0"/>
              <a:t> nouveau</a:t>
            </a:r>
            <a:r>
              <a:rPr lang="fr" sz="2250" b="0" i="0" u="none" spc="-50" baseline="0" dirty="0"/>
              <a:t> service</a:t>
            </a:r>
            <a:r>
              <a:rPr lang="fr" sz="2250" b="0" i="0" u="none" spc="-10" baseline="0" dirty="0"/>
              <a:t> touristique</a:t>
            </a:r>
            <a:endParaRPr lang="fr" sz="2250" dirty="0"/>
          </a:p>
        </p:txBody>
      </p:sp>
      <p:sp>
        <p:nvSpPr>
          <p:cNvPr id="3" name="object 3"/>
          <p:cNvSpPr txBox="1"/>
          <p:nvPr/>
        </p:nvSpPr>
        <p:spPr>
          <a:xfrm>
            <a:off x="634999" y="1459379"/>
            <a:ext cx="6488430" cy="7936916"/>
          </a:xfrm>
          <a:prstGeom prst="rect">
            <a:avLst/>
          </a:prstGeom>
        </p:spPr>
        <p:txBody>
          <a:bodyPr vert="horz" wrap="square" lIns="0" tIns="12065" rIns="0" bIns="0" rtlCol="0">
            <a:spAutoFit/>
          </a:bodyPr>
          <a:lstStyle/>
          <a:p>
            <a:pPr marL="2326751" marR="34290" algn="just" rtl="0">
              <a:lnSpc>
                <a:spcPts val="2000"/>
              </a:lnSpc>
              <a:spcBef>
                <a:spcPts val="95"/>
              </a:spcBef>
            </a:pPr>
            <a:r>
              <a:rPr lang="fr" sz="1300" b="0" i="0" u="none" baseline="0" dirty="0">
                <a:solidFill>
                  <a:srgbClr val="1D1D20"/>
                </a:solidFill>
                <a:latin typeface="Arial"/>
                <a:cs typeface="Arial"/>
              </a:rPr>
              <a:t>Les recherches sur les préférences des consommateurs font apparaître une demande croissante de produits durables, y compris dans le domaine du tourisme (Centre for Responsible Travel, 2021 ; Climate Action, 2021). Compte tenu de la baisse du tourisme entraînée par la pandémie de Covid-19, le marketing est essentiel pour la relance du secteur du tourisme. Cependant, il est essentiel de relancer le tourisme de manière durable en progressant de manière responsable sur le plan environnemental et social. Avant la pandémie, le « sur-tourisme », c'est-à-dire le tourisme qui dépasse les limites socio-écologiques durables d'une destination, était un problème urgent dans le monde entier. Par ailleurs, pendant la pandémie, plusieurs destinations dans le monde ont subi des pertes économiques en raison de la baisse du nombre de visiteurs. Le Covid-19 a souligné que le tourisme peut apporter des avantages considérables aux destinations s'il prospère dans les limites socio-écologiques. Gérer le tourisme de manière à ce que les personnes et les écosystèmes en bénéficient de manière inclusive et équitable, tel est le défi du tourisme durable et inclusif.</a:t>
            </a:r>
            <a:endParaRPr lang="fr" sz="1200" dirty="0">
              <a:latin typeface="Arial"/>
              <a:cs typeface="Arial"/>
            </a:endParaRPr>
          </a:p>
          <a:p>
            <a:pPr marL="12700" marR="5081" algn="just" rtl="0">
              <a:lnSpc>
                <a:spcPts val="2000"/>
              </a:lnSpc>
            </a:pPr>
            <a:r>
              <a:rPr lang="fr" sz="1300" b="0" i="0" u="none" baseline="0" dirty="0">
                <a:solidFill>
                  <a:srgbClr val="1D1D20"/>
                </a:solidFill>
                <a:latin typeface="Arial"/>
                <a:cs typeface="Arial"/>
              </a:rPr>
              <a:t>Cette section de la boîte à outils peut aider les formateurs à enseigner à leurs participants les principes de base du marketing, comment pratiquer une réflexion éthique lors de la prise de décisions et encourager les autres à consommer de manière durable. Certaines des activités présentées ici s'appuient sur des outils destinés aux réseaux sociaux, car ces derniers peuvent être un instrument de campagne et de marketing utile qui touche un public large, mais surtout plus jeune (Vinzenz et al., 2019). En apprenant à mobiliser d'autres personnes en faveur du voyage durable, les jeunes entrepreneurs peuvent affiner leurs compétences en matière de leadership et faire un pas en avant dans la transformation positive de l'industrie du tourisme.</a:t>
            </a:r>
            <a:endParaRPr lang="fr" sz="1300" dirty="0">
              <a:latin typeface="Arial"/>
              <a:cs typeface="Arial"/>
            </a:endParaRPr>
          </a:p>
        </p:txBody>
      </p:sp>
      <p:grpSp>
        <p:nvGrpSpPr>
          <p:cNvPr id="4" name="object 4"/>
          <p:cNvGrpSpPr/>
          <p:nvPr/>
        </p:nvGrpSpPr>
        <p:grpSpPr>
          <a:xfrm>
            <a:off x="628649" y="1531760"/>
            <a:ext cx="1990725" cy="5543550"/>
            <a:chOff x="628649" y="1647872"/>
            <a:chExt cx="1990725" cy="5543550"/>
          </a:xfrm>
        </p:grpSpPr>
        <p:pic>
          <p:nvPicPr>
            <p:cNvPr id="5" name="object 5"/>
            <p:cNvPicPr/>
            <p:nvPr/>
          </p:nvPicPr>
          <p:blipFill>
            <a:blip r:embed="rId2" cstate="hqprint">
              <a:extLst>
                <a:ext uri="{28A0092B-C50C-407E-A947-70E740481C1C}">
                  <a14:useLocalDpi xmlns:a14="http://schemas.microsoft.com/office/drawing/2010/main"/>
                </a:ext>
              </a:extLst>
            </a:blip>
            <a:stretch>
              <a:fillRect/>
            </a:stretch>
          </p:blipFill>
          <p:spPr>
            <a:xfrm>
              <a:off x="628649" y="4419647"/>
              <a:ext cx="1981200" cy="2771774"/>
            </a:xfrm>
            <a:prstGeom prst="rect">
              <a:avLst/>
            </a:prstGeom>
          </p:spPr>
        </p:pic>
        <p:pic>
          <p:nvPicPr>
            <p:cNvPr id="6" name="object 6"/>
            <p:cNvPicPr/>
            <p:nvPr/>
          </p:nvPicPr>
          <p:blipFill>
            <a:blip r:embed="rId3" cstate="hqprint">
              <a:extLst>
                <a:ext uri="{28A0092B-C50C-407E-A947-70E740481C1C}">
                  <a14:useLocalDpi xmlns:a14="http://schemas.microsoft.com/office/drawing/2010/main"/>
                </a:ext>
              </a:extLst>
            </a:blip>
            <a:stretch>
              <a:fillRect/>
            </a:stretch>
          </p:blipFill>
          <p:spPr>
            <a:xfrm>
              <a:off x="647699" y="1647872"/>
              <a:ext cx="1971674" cy="2962274"/>
            </a:xfrm>
            <a:prstGeom prst="rect">
              <a:avLst/>
            </a:prstGeom>
          </p:spPr>
        </p:pic>
      </p:grpSp>
      <p:pic>
        <p:nvPicPr>
          <p:cNvPr id="8" name="object 4">
            <a:extLst>
              <a:ext uri="{FF2B5EF4-FFF2-40B4-BE49-F238E27FC236}">
                <a16:creationId xmlns:a16="http://schemas.microsoft.com/office/drawing/2014/main" id="{24D326B1-94B5-E541-A80B-DF624B3373C3}"/>
              </a:ext>
            </a:extLst>
          </p:cNvPr>
          <p:cNvPicPr/>
          <p:nvPr/>
        </p:nvPicPr>
        <p:blipFill>
          <a:blip r:embed="rId4" cstate="print"/>
          <a:stretch>
            <a:fillRect/>
          </a:stretch>
        </p:blipFill>
        <p:spPr>
          <a:xfrm>
            <a:off x="6457949" y="9486900"/>
            <a:ext cx="695325" cy="457199"/>
          </a:xfrm>
          <a:prstGeom prst="rect">
            <a:avLst/>
          </a:prstGeom>
        </p:spPr>
      </p:pic>
      <p:sp>
        <p:nvSpPr>
          <p:cNvPr id="10" name="Slide Number Placeholder 9">
            <a:extLst>
              <a:ext uri="{FF2B5EF4-FFF2-40B4-BE49-F238E27FC236}">
                <a16:creationId xmlns:a16="http://schemas.microsoft.com/office/drawing/2014/main" id="{A35B7EE6-FCD3-C448-889E-BE466EAADAC7}"/>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79</a:t>
            </a:fld>
            <a:endParaRPr lang="fr" spc="10"/>
          </a:p>
        </p:txBody>
      </p:sp>
      <p:pic>
        <p:nvPicPr>
          <p:cNvPr id="9" name="Picture 2" descr="European Youth Roots">
            <a:extLst>
              <a:ext uri="{FF2B5EF4-FFF2-40B4-BE49-F238E27FC236}">
                <a16:creationId xmlns:a16="http://schemas.microsoft.com/office/drawing/2014/main" id="{33A69AF8-4E8E-AA41-8123-B1947D50CDC7}"/>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457949" y="9486947"/>
            <a:ext cx="695325" cy="457199"/>
          </a:xfrm>
          <a:prstGeom prst="rect">
            <a:avLst/>
          </a:prstGeom>
        </p:spPr>
      </p:pic>
      <p:sp>
        <p:nvSpPr>
          <p:cNvPr id="4" name="object 4"/>
          <p:cNvSpPr/>
          <p:nvPr/>
        </p:nvSpPr>
        <p:spPr>
          <a:xfrm>
            <a:off x="2937886" y="6381797"/>
            <a:ext cx="4342387" cy="2746326"/>
          </a:xfrm>
          <a:custGeom>
            <a:avLst/>
            <a:gdLst/>
            <a:ahLst/>
            <a:cxnLst/>
            <a:rect l="l" t="t" r="r" b="b"/>
            <a:pathLst>
              <a:path w="4324350" h="2638425">
                <a:moveTo>
                  <a:pt x="4324350" y="0"/>
                </a:moveTo>
                <a:lnTo>
                  <a:pt x="2638425" y="0"/>
                </a:lnTo>
                <a:lnTo>
                  <a:pt x="0" y="0"/>
                </a:lnTo>
                <a:lnTo>
                  <a:pt x="0" y="2638425"/>
                </a:lnTo>
                <a:lnTo>
                  <a:pt x="2638425" y="2638425"/>
                </a:lnTo>
                <a:lnTo>
                  <a:pt x="4324350" y="2638425"/>
                </a:lnTo>
                <a:lnTo>
                  <a:pt x="4324350" y="0"/>
                </a:lnTo>
                <a:close/>
              </a:path>
            </a:pathLst>
          </a:custGeom>
          <a:noFill/>
        </p:spPr>
        <p:txBody>
          <a:bodyPr wrap="square" lIns="0" tIns="0" rIns="0" bIns="0" rtlCol="0"/>
          <a:lstStyle/>
          <a:p>
            <a:endParaRPr/>
          </a:p>
        </p:txBody>
      </p:sp>
      <p:sp>
        <p:nvSpPr>
          <p:cNvPr id="6" name="object 6"/>
          <p:cNvSpPr txBox="1"/>
          <p:nvPr/>
        </p:nvSpPr>
        <p:spPr>
          <a:xfrm>
            <a:off x="396874" y="1559748"/>
            <a:ext cx="6883400" cy="2514214"/>
          </a:xfrm>
          <a:prstGeom prst="rect">
            <a:avLst/>
          </a:prstGeom>
        </p:spPr>
        <p:txBody>
          <a:bodyPr vert="horz" wrap="square" lIns="0" tIns="12065" rIns="0" bIns="0" rtlCol="0">
            <a:spAutoFit/>
          </a:bodyPr>
          <a:lstStyle/>
          <a:p>
            <a:pPr marL="9525" marR="5081" rtl="0">
              <a:lnSpc>
                <a:spcPct val="150000"/>
              </a:lnSpc>
              <a:spcBef>
                <a:spcPts val="95"/>
              </a:spcBef>
            </a:pPr>
            <a:r>
              <a:rPr lang="fr" sz="1300" b="0" i="0" u="none" baseline="0" dirty="0">
                <a:solidFill>
                  <a:srgbClr val="1D1D20"/>
                </a:solidFill>
                <a:latin typeface="Arial"/>
                <a:cs typeface="Arial"/>
              </a:rPr>
              <a:t>À l'aide</a:t>
            </a:r>
            <a:r>
              <a:rPr lang="fr" sz="1300" b="0" i="0" u="none" spc="-20" baseline="0" dirty="0">
                <a:solidFill>
                  <a:schemeClr val="tx1"/>
                </a:solidFill>
                <a:latin typeface="Arial"/>
                <a:cs typeface="Arial"/>
              </a:rPr>
              <a:t> de Mural, </a:t>
            </a:r>
            <a:r>
              <a:rPr lang="fr" sz="1300" b="0" i="0" u="none" baseline="0" dirty="0">
                <a:solidFill>
                  <a:schemeClr val="tx1"/>
                </a:solidFill>
                <a:latin typeface="Arial"/>
                <a:cs typeface="Arial"/>
              </a:rPr>
              <a:t>Miro ou </a:t>
            </a:r>
            <a:r>
              <a:rPr lang="fr" sz="1300" b="0" i="0" u="none" spc="-10" baseline="0" dirty="0">
                <a:solidFill>
                  <a:schemeClr val="tx1"/>
                </a:solidFill>
                <a:latin typeface="Arial"/>
                <a:cs typeface="Arial"/>
              </a:rPr>
              <a:t>Lucidchart</a:t>
            </a:r>
            <a:r>
              <a:rPr lang="fr" sz="1300" b="0" i="0" u="none" baseline="0" dirty="0">
                <a:solidFill>
                  <a:srgbClr val="1D1D20"/>
                </a:solidFill>
                <a:latin typeface="Arial"/>
                <a:cs typeface="Arial"/>
              </a:rPr>
              <a:t>, les participants créeront une stratégie pour le nudge marketing.</a:t>
            </a:r>
            <a:endParaRPr lang="fr" sz="1300" dirty="0">
              <a:latin typeface="Arial"/>
              <a:cs typeface="Arial"/>
            </a:endParaRPr>
          </a:p>
          <a:p>
            <a:pPr rtl="0">
              <a:lnSpc>
                <a:spcPct val="150000"/>
              </a:lnSpc>
              <a:spcBef>
                <a:spcPts val="45"/>
              </a:spcBef>
            </a:pPr>
            <a:endParaRPr lang="fr" sz="1300" dirty="0">
              <a:latin typeface="Arial"/>
              <a:cs typeface="Arial"/>
            </a:endParaRPr>
          </a:p>
          <a:p>
            <a:pPr marL="12700" rtl="0">
              <a:lnSpc>
                <a:spcPct val="150000"/>
              </a:lnSpc>
            </a:pPr>
            <a:r>
              <a:rPr lang="fr-FR" sz="1400" b="1" i="0" u="none" baseline="0" dirty="0">
                <a:solidFill>
                  <a:schemeClr val="accent4">
                    <a:lumMod val="75000"/>
                  </a:schemeClr>
                </a:solidFill>
                <a:latin typeface="Arial" panose="020B0604020202020204" pitchFamily="34" charset="0"/>
                <a:cs typeface="Arial" panose="020B0604020202020204" pitchFamily="34" charset="0"/>
              </a:rPr>
              <a:t>Objectifs d'apprentissage</a:t>
            </a:r>
            <a:endParaRPr lang="fr" sz="1400" b="1" i="0" u="none" baseline="0" dirty="0">
              <a:solidFill>
                <a:schemeClr val="accent4">
                  <a:lumMod val="75000"/>
                </a:schemeClr>
              </a:solidFill>
              <a:latin typeface="Arial" panose="020B0604020202020204" pitchFamily="34" charset="0"/>
              <a:cs typeface="Arial" panose="020B0604020202020204" pitchFamily="34" charset="0"/>
            </a:endParaRPr>
          </a:p>
          <a:p>
            <a:pPr marL="180983" indent="-171458" rtl="0">
              <a:lnSpc>
                <a:spcPct val="150000"/>
              </a:lnSpc>
              <a:spcBef>
                <a:spcPts val="855"/>
              </a:spcBef>
              <a:buAutoNum type="arabicPeriod"/>
              <a:tabLst>
                <a:tab pos="169871" algn="l"/>
                <a:tab pos="277825" algn="l"/>
              </a:tabLst>
            </a:pPr>
            <a:r>
              <a:rPr lang="fr" sz="1300" b="0" i="0" u="none" baseline="0" dirty="0">
                <a:solidFill>
                  <a:srgbClr val="1D1D20"/>
                </a:solidFill>
                <a:latin typeface="Arial"/>
                <a:cs typeface="Arial"/>
              </a:rPr>
              <a:t>Présenter aux participants le concept du nudge</a:t>
            </a:r>
            <a:endParaRPr lang="fr" sz="1300" dirty="0">
              <a:latin typeface="Arial"/>
              <a:cs typeface="Arial"/>
            </a:endParaRPr>
          </a:p>
          <a:p>
            <a:pPr marL="12700" marR="43182" rtl="0">
              <a:lnSpc>
                <a:spcPct val="150000"/>
              </a:lnSpc>
              <a:buAutoNum type="arabicPeriod"/>
              <a:tabLst>
                <a:tab pos="272428" algn="l"/>
              </a:tabLst>
            </a:pPr>
            <a:r>
              <a:rPr lang="fr" sz="1300" b="0" i="0" u="none" baseline="0" dirty="0">
                <a:solidFill>
                  <a:srgbClr val="1D1D20"/>
                </a:solidFill>
                <a:latin typeface="Arial"/>
                <a:cs typeface="Arial"/>
              </a:rPr>
              <a:t>Comprendre comment utiliser le marketing incitatif pour encourager les pratiques de consommation responsable</a:t>
            </a:r>
            <a:endParaRPr lang="fr" sz="1300" dirty="0">
              <a:latin typeface="Arial"/>
              <a:cs typeface="Arial"/>
            </a:endParaRPr>
          </a:p>
          <a:p>
            <a:pPr marL="12700" marR="43817" rtl="0">
              <a:lnSpc>
                <a:spcPct val="150000"/>
              </a:lnSpc>
              <a:buAutoNum type="arabicPeriod"/>
              <a:tabLst>
                <a:tab pos="310530" algn="l"/>
                <a:tab pos="311166" algn="l"/>
                <a:tab pos="998903" algn="l"/>
                <a:tab pos="2039718" algn="l"/>
                <a:tab pos="2471538" algn="l"/>
                <a:tab pos="4112457" algn="l"/>
                <a:tab pos="5315204" algn="l"/>
                <a:tab pos="6489376" algn="l"/>
              </a:tabLst>
            </a:pPr>
            <a:r>
              <a:rPr lang="fr" sz="1300" b="0" i="0" u="none" baseline="0" dirty="0">
                <a:solidFill>
                  <a:srgbClr val="1D1D20"/>
                </a:solidFill>
                <a:latin typeface="Arial"/>
                <a:cs typeface="Arial"/>
              </a:rPr>
              <a:t>Apprenez des stratégies de communication, d'inspiration, de persuasion et de négociation</a:t>
            </a:r>
            <a:endParaRPr lang="fr" sz="1300" dirty="0">
              <a:latin typeface="Arial"/>
              <a:cs typeface="Arial"/>
            </a:endParaRPr>
          </a:p>
        </p:txBody>
      </p:sp>
      <p:sp>
        <p:nvSpPr>
          <p:cNvPr id="7" name="object 7"/>
          <p:cNvSpPr txBox="1"/>
          <p:nvPr/>
        </p:nvSpPr>
        <p:spPr>
          <a:xfrm>
            <a:off x="3039948" y="6561918"/>
            <a:ext cx="3983735" cy="839973"/>
          </a:xfrm>
          <a:prstGeom prst="rect">
            <a:avLst/>
          </a:prstGeom>
        </p:spPr>
        <p:txBody>
          <a:bodyPr vert="horz" wrap="square" lIns="0" tIns="13969" rIns="0" bIns="0" rtlCol="0">
            <a:spAutoFit/>
          </a:bodyPr>
          <a:lstStyle/>
          <a:p>
            <a:pPr marL="218450" rtl="0">
              <a:spcBef>
                <a:spcPts val="110"/>
              </a:spcBef>
            </a:pPr>
            <a:r>
              <a:rPr lang="fr" sz="1300" b="1" i="0" u="none" spc="45" baseline="0">
                <a:solidFill>
                  <a:schemeClr val="tx1"/>
                </a:solidFill>
                <a:latin typeface="Arial"/>
                <a:cs typeface="Arial"/>
              </a:rPr>
              <a:t>Préparation du </a:t>
            </a:r>
            <a:r>
              <a:rPr lang="fr" sz="1300" b="1" i="0" u="none" spc="-10" baseline="0">
                <a:solidFill>
                  <a:schemeClr val="tx1"/>
                </a:solidFill>
                <a:latin typeface="Arial"/>
                <a:cs typeface="Arial"/>
              </a:rPr>
              <a:t>matériel</a:t>
            </a:r>
          </a:p>
          <a:p>
            <a:pPr marL="218450" rtl="0">
              <a:spcBef>
                <a:spcPts val="110"/>
              </a:spcBef>
            </a:pPr>
            <a:endParaRPr lang="fr" sz="1300" spc="-20" dirty="0">
              <a:solidFill>
                <a:schemeClr val="tx1"/>
              </a:solidFill>
              <a:latin typeface="Arial"/>
              <a:cs typeface="Arial"/>
              <a:hlinkClick r:id="rId3">
                <a:extLst>
                  <a:ext uri="{A12FA001-AC4F-418D-AE19-62706E023703}">
                    <ahyp:hlinkClr xmlns:ahyp="http://schemas.microsoft.com/office/drawing/2018/hyperlinkcolor" val="tx"/>
                  </a:ext>
                </a:extLst>
              </a:hlinkClick>
            </a:endParaRPr>
          </a:p>
          <a:p>
            <a:pPr marL="504214" indent="-285764" rtl="0">
              <a:spcBef>
                <a:spcPts val="110"/>
              </a:spcBef>
              <a:buClr>
                <a:schemeClr val="tx1"/>
              </a:buClr>
              <a:buFont typeface="Arial" panose="020B0604020202020204" pitchFamily="34" charset="0"/>
              <a:buChar char="•"/>
            </a:pPr>
            <a:r>
              <a:rPr lang="fr" sz="1300" b="0" i="0" u="none" spc="-20" baseline="0">
                <a:solidFill>
                  <a:schemeClr val="tx1"/>
                </a:solidFill>
                <a:latin typeface="Arial"/>
                <a:cs typeface="Arial"/>
                <a:hlinkClick r:id="rId3">
                  <a:extLst>
                    <a:ext uri="{A12FA001-AC4F-418D-AE19-62706E023703}">
                      <ahyp:hlinkClr xmlns:ahyp="http://schemas.microsoft.com/office/drawing/2018/hyperlinkcolor" val="tx"/>
                    </a:ext>
                  </a:extLst>
                </a:hlinkClick>
              </a:rPr>
              <a:t>Mural</a:t>
            </a:r>
            <a:r>
              <a:rPr lang="fr" sz="1300" b="0" i="0" u="none" spc="-20" baseline="0">
                <a:solidFill>
                  <a:schemeClr val="tx1"/>
                </a:solidFill>
                <a:latin typeface="Arial"/>
                <a:cs typeface="Arial"/>
              </a:rPr>
              <a:t>,</a:t>
            </a:r>
            <a:r>
              <a:rPr lang="fr" sz="1300" b="0" i="0" u="none" spc="-95" baseline="0">
                <a:solidFill>
                  <a:schemeClr val="tx1"/>
                </a:solidFill>
                <a:latin typeface="Arial"/>
                <a:cs typeface="Arial"/>
              </a:rPr>
              <a:t> </a:t>
            </a:r>
            <a:r>
              <a:rPr lang="fr" sz="1300" b="0" i="0" u="none" baseline="0">
                <a:solidFill>
                  <a:schemeClr val="tx1"/>
                </a:solidFill>
                <a:latin typeface="Arial"/>
                <a:cs typeface="Arial"/>
                <a:hlinkClick r:id="rId4">
                  <a:extLst>
                    <a:ext uri="{A12FA001-AC4F-418D-AE19-62706E023703}">
                      <ahyp:hlinkClr xmlns:ahyp="http://schemas.microsoft.com/office/drawing/2018/hyperlinkcolor" val="tx"/>
                    </a:ext>
                  </a:extLst>
                </a:hlinkClick>
              </a:rPr>
              <a:t>Miro</a:t>
            </a:r>
            <a:r>
              <a:rPr lang="fr" sz="1300" b="0" i="0" u="none" baseline="0">
                <a:solidFill>
                  <a:schemeClr val="tx1"/>
                </a:solidFill>
                <a:latin typeface="Arial"/>
                <a:cs typeface="Arial"/>
              </a:rPr>
              <a:t>,</a:t>
            </a:r>
            <a:r>
              <a:rPr lang="fr" sz="1300" b="0" i="0" u="none" spc="160" baseline="0">
                <a:solidFill>
                  <a:schemeClr val="tx1"/>
                </a:solidFill>
                <a:latin typeface="Arial"/>
                <a:cs typeface="Arial"/>
              </a:rPr>
              <a:t> </a:t>
            </a:r>
            <a:r>
              <a:rPr lang="fr" sz="1300" b="0" i="0" u="none" spc="-10" baseline="0">
                <a:solidFill>
                  <a:schemeClr val="tx1"/>
                </a:solidFill>
                <a:latin typeface="Arial"/>
                <a:cs typeface="Arial"/>
                <a:hlinkClick r:id="rId5">
                  <a:extLst>
                    <a:ext uri="{A12FA001-AC4F-418D-AE19-62706E023703}">
                      <ahyp:hlinkClr xmlns:ahyp="http://schemas.microsoft.com/office/drawing/2018/hyperlinkcolor" val="tx"/>
                    </a:ext>
                  </a:extLst>
                </a:hlinkClick>
              </a:rPr>
              <a:t>Lucidchart</a:t>
            </a:r>
            <a:r>
              <a:rPr lang="fr" sz="1300" b="0" i="0" u="none" spc="-10" baseline="0">
                <a:solidFill>
                  <a:schemeClr val="tx1"/>
                </a:solidFill>
                <a:latin typeface="Arial"/>
                <a:cs typeface="Arial"/>
              </a:rPr>
              <a:t>,</a:t>
            </a:r>
            <a:r>
              <a:rPr lang="fr" sz="1300" b="0" i="0" u="none" spc="-95" baseline="0">
                <a:solidFill>
                  <a:schemeClr val="tx1"/>
                </a:solidFill>
                <a:latin typeface="Arial"/>
                <a:cs typeface="Arial"/>
              </a:rPr>
              <a:t> </a:t>
            </a:r>
            <a:r>
              <a:rPr lang="fr" sz="1300" b="0" i="0" u="none" spc="-80" baseline="0">
                <a:solidFill>
                  <a:schemeClr val="tx1"/>
                </a:solidFill>
                <a:latin typeface="Arial"/>
                <a:cs typeface="Arial"/>
                <a:hlinkClick r:id="rId6">
                  <a:extLst>
                    <a:ext uri="{A12FA001-AC4F-418D-AE19-62706E023703}">
                      <ahyp:hlinkClr xmlns:ahyp="http://schemas.microsoft.com/office/drawing/2018/hyperlinkcolor" val="tx"/>
                    </a:ext>
                  </a:extLst>
                </a:hlinkClick>
              </a:rPr>
              <a:t>Canva</a:t>
            </a:r>
            <a:r>
              <a:rPr lang="fr" sz="1300" b="0" i="0" u="none" spc="-90" baseline="0">
                <a:solidFill>
                  <a:schemeClr val="tx1"/>
                </a:solidFill>
                <a:latin typeface="Arial"/>
                <a:cs typeface="Arial"/>
              </a:rPr>
              <a:t> </a:t>
            </a:r>
            <a:br>
              <a:rPr lang="fr" sz="1300" spc="-90">
                <a:solidFill>
                  <a:schemeClr val="tx1"/>
                </a:solidFill>
                <a:latin typeface="Arial"/>
                <a:cs typeface="Arial"/>
              </a:rPr>
            </a:br>
            <a:r>
              <a:rPr lang="fr" sz="1300" b="0" i="0" u="none" baseline="0">
                <a:solidFill>
                  <a:schemeClr val="tx1"/>
                </a:solidFill>
                <a:latin typeface="Arial"/>
                <a:cs typeface="Arial"/>
              </a:rPr>
              <a:t>ou</a:t>
            </a:r>
            <a:r>
              <a:rPr lang="fr" sz="1300" b="0" i="0" u="none" spc="-120" baseline="0">
                <a:solidFill>
                  <a:schemeClr val="tx1"/>
                </a:solidFill>
                <a:latin typeface="Arial"/>
                <a:cs typeface="Arial"/>
              </a:rPr>
              <a:t> </a:t>
            </a:r>
            <a:r>
              <a:rPr lang="fr" sz="1300" b="0" i="0" u="none" spc="-60" baseline="0">
                <a:solidFill>
                  <a:schemeClr val="tx1"/>
                </a:solidFill>
                <a:latin typeface="Arial"/>
                <a:cs typeface="Arial"/>
                <a:hlinkClick r:id="rId7">
                  <a:extLst>
                    <a:ext uri="{A12FA001-AC4F-418D-AE19-62706E023703}">
                      <ahyp:hlinkClr xmlns:ahyp="http://schemas.microsoft.com/office/drawing/2018/hyperlinkcolor" val="tx"/>
                    </a:ext>
                  </a:extLst>
                </a:hlinkClick>
              </a:rPr>
              <a:t>Adobe</a:t>
            </a:r>
            <a:r>
              <a:rPr lang="fr" sz="1300" b="0" i="0" u="none" spc="-95" baseline="0">
                <a:solidFill>
                  <a:schemeClr val="tx1"/>
                </a:solidFill>
                <a:latin typeface="Arial"/>
                <a:cs typeface="Arial"/>
                <a:hlinkClick r:id="rId7">
                  <a:extLst>
                    <a:ext uri="{A12FA001-AC4F-418D-AE19-62706E023703}">
                      <ahyp:hlinkClr xmlns:ahyp="http://schemas.microsoft.com/office/drawing/2018/hyperlinkcolor" val="tx"/>
                    </a:ext>
                  </a:extLst>
                </a:hlinkClick>
              </a:rPr>
              <a:t> </a:t>
            </a:r>
            <a:r>
              <a:rPr lang="fr" sz="1300" b="0" i="0" u="none" spc="-10" baseline="0">
                <a:solidFill>
                  <a:schemeClr val="tx1"/>
                </a:solidFill>
                <a:latin typeface="Arial"/>
                <a:cs typeface="Arial"/>
                <a:hlinkClick r:id="rId7">
                  <a:extLst>
                    <a:ext uri="{A12FA001-AC4F-418D-AE19-62706E023703}">
                      <ahyp:hlinkClr xmlns:ahyp="http://schemas.microsoft.com/office/drawing/2018/hyperlinkcolor" val="tx"/>
                    </a:ext>
                  </a:extLst>
                </a:hlinkClick>
              </a:rPr>
              <a:t>Express</a:t>
            </a:r>
            <a:endParaRPr lang="fr" sz="1300" dirty="0">
              <a:solidFill>
                <a:schemeClr val="tx1"/>
              </a:solidFill>
              <a:latin typeface="Arial"/>
              <a:cs typeface="Arial"/>
            </a:endParaRPr>
          </a:p>
        </p:txBody>
      </p:sp>
      <p:sp>
        <p:nvSpPr>
          <p:cNvPr id="8" name="object 8"/>
          <p:cNvSpPr txBox="1">
            <a:spLocks noGrp="1"/>
          </p:cNvSpPr>
          <p:nvPr>
            <p:ph type="title"/>
          </p:nvPr>
        </p:nvSpPr>
        <p:spPr>
          <a:xfrm>
            <a:off x="396873" y="954338"/>
            <a:ext cx="2603709" cy="359073"/>
          </a:xfrm>
          <a:prstGeom prst="rect">
            <a:avLst/>
          </a:prstGeom>
        </p:spPr>
        <p:txBody>
          <a:bodyPr vert="horz" wrap="square" lIns="0" tIns="12700" rIns="0" bIns="0" rtlCol="0">
            <a:spAutoFit/>
          </a:bodyPr>
          <a:lstStyle/>
          <a:p>
            <a:pPr marL="12700" algn="l" rtl="0">
              <a:spcBef>
                <a:spcPts val="100"/>
              </a:spcBef>
            </a:pPr>
            <a:r>
              <a:rPr lang="fr" sz="2250" b="0" i="0" u="none" baseline="0"/>
              <a:t>Le nudge marketing</a:t>
            </a:r>
            <a:endParaRPr lang="fr" sz="2250"/>
          </a:p>
        </p:txBody>
      </p:sp>
      <p:sp>
        <p:nvSpPr>
          <p:cNvPr id="9" name="object 9"/>
          <p:cNvSpPr txBox="1"/>
          <p:nvPr/>
        </p:nvSpPr>
        <p:spPr>
          <a:xfrm>
            <a:off x="451059" y="6503568"/>
            <a:ext cx="2638425" cy="961802"/>
          </a:xfrm>
          <a:prstGeom prst="rect">
            <a:avLst/>
          </a:prstGeom>
          <a:noFill/>
        </p:spPr>
        <p:txBody>
          <a:bodyPr vert="horz" wrap="square" lIns="0" tIns="42545" rIns="0" bIns="0" rtlCol="0">
            <a:spAutoFit/>
          </a:bodyPr>
          <a:lstStyle/>
          <a:p>
            <a:pPr marL="104143" marR="386733" rtl="0">
              <a:lnSpc>
                <a:spcPct val="153800"/>
              </a:lnSpc>
              <a:spcBef>
                <a:spcPts val="335"/>
              </a:spcBef>
            </a:pPr>
            <a:r>
              <a:rPr lang="fr" sz="1300" b="1" i="0" u="none" spc="50" baseline="0">
                <a:solidFill>
                  <a:srgbClr val="1D1D20"/>
                </a:solidFill>
                <a:latin typeface="Arial"/>
                <a:cs typeface="Arial"/>
              </a:rPr>
              <a:t>Temps</a:t>
            </a:r>
            <a:r>
              <a:rPr lang="fr" sz="1300" b="1" i="0" u="none" baseline="0">
                <a:solidFill>
                  <a:srgbClr val="1D1D20"/>
                </a:solidFill>
                <a:latin typeface="Arial"/>
                <a:cs typeface="Arial"/>
              </a:rPr>
              <a:t> de préparation de l'activité :</a:t>
            </a:r>
            <a:r>
              <a:rPr lang="fr" sz="1300" b="0" i="0" u="none" spc="405" baseline="0">
                <a:solidFill>
                  <a:srgbClr val="1D1D20"/>
                </a:solidFill>
                <a:latin typeface="Arial"/>
                <a:cs typeface="Arial"/>
              </a:rPr>
              <a:t> 45 </a:t>
            </a:r>
            <a:r>
              <a:rPr lang="fr" sz="1300" b="0" i="0" u="none" spc="25" baseline="0">
                <a:solidFill>
                  <a:srgbClr val="1D1D20"/>
                </a:solidFill>
                <a:latin typeface="Arial"/>
                <a:cs typeface="Arial"/>
              </a:rPr>
              <a:t>min</a:t>
            </a:r>
            <a:endParaRPr lang="fr" sz="1300" dirty="0">
              <a:latin typeface="Arial"/>
              <a:cs typeface="Arial"/>
            </a:endParaRPr>
          </a:p>
          <a:p>
            <a:pPr marL="104143" rtl="0">
              <a:spcBef>
                <a:spcPts val="840"/>
              </a:spcBef>
            </a:pPr>
            <a:r>
              <a:rPr lang="fr" sz="1300" b="1" i="0" u="none" baseline="0">
                <a:solidFill>
                  <a:srgbClr val="1D1D20"/>
                </a:solidFill>
                <a:latin typeface="Arial"/>
                <a:cs typeface="Arial"/>
              </a:rPr>
              <a:t>Durée de l'activité :</a:t>
            </a:r>
            <a:r>
              <a:rPr lang="fr" sz="1300" b="0" i="0" u="none" spc="105" baseline="0">
                <a:solidFill>
                  <a:srgbClr val="1D1D20"/>
                </a:solidFill>
                <a:latin typeface="Arial"/>
                <a:cs typeface="Arial"/>
              </a:rPr>
              <a:t> </a:t>
            </a:r>
            <a:r>
              <a:rPr lang="fr" sz="1300" b="0" i="0" u="none" spc="-245" baseline="0">
                <a:solidFill>
                  <a:srgbClr val="1D1D20"/>
                </a:solidFill>
                <a:latin typeface="Arial"/>
                <a:cs typeface="Arial"/>
              </a:rPr>
              <a:t>1</a:t>
            </a:r>
            <a:r>
              <a:rPr lang="fr" sz="1300" b="0" i="0" u="none" spc="-20" baseline="0">
                <a:solidFill>
                  <a:srgbClr val="1D1D20"/>
                </a:solidFill>
                <a:latin typeface="Arial"/>
                <a:cs typeface="Arial"/>
              </a:rPr>
              <a:t> heure</a:t>
            </a:r>
            <a:endParaRPr lang="fr" sz="1300" spc="-20" dirty="0">
              <a:solidFill>
                <a:srgbClr val="1D1D20"/>
              </a:solidFill>
              <a:latin typeface="Arial"/>
              <a:cs typeface="Arial"/>
            </a:endParaRPr>
          </a:p>
        </p:txBody>
      </p:sp>
      <p:sp>
        <p:nvSpPr>
          <p:cNvPr id="10" name="object 10"/>
          <p:cNvSpPr txBox="1"/>
          <p:nvPr/>
        </p:nvSpPr>
        <p:spPr>
          <a:xfrm>
            <a:off x="382316" y="4338677"/>
            <a:ext cx="7023099" cy="1613262"/>
          </a:xfrm>
          <a:prstGeom prst="rect">
            <a:avLst/>
          </a:prstGeom>
          <a:noFill/>
        </p:spPr>
        <p:txBody>
          <a:bodyPr vert="horz" wrap="square" lIns="0" tIns="88900" rIns="0" bIns="0" rtlCol="0">
            <a:spAutoFit/>
          </a:bodyPr>
          <a:lstStyle/>
          <a:p>
            <a:pPr marL="180349" rtl="0">
              <a:lnSpc>
                <a:spcPct val="150000"/>
              </a:lnSpc>
              <a:spcBef>
                <a:spcPts val="700"/>
              </a:spcBef>
            </a:pPr>
            <a:r>
              <a:rPr lang="fr" sz="1300" b="1" i="0" u="none" baseline="0" dirty="0">
                <a:solidFill>
                  <a:srgbClr val="1D1D20"/>
                </a:solidFill>
                <a:latin typeface="Arial"/>
                <a:cs typeface="Arial"/>
              </a:rPr>
              <a:t>Compétences</a:t>
            </a:r>
            <a:r>
              <a:rPr lang="fr" sz="1300" b="1" i="0" u="none" spc="45" baseline="0" dirty="0">
                <a:solidFill>
                  <a:srgbClr val="1D1D20"/>
                </a:solidFill>
                <a:latin typeface="Arial"/>
                <a:cs typeface="Arial"/>
              </a:rPr>
              <a:t> du cadre</a:t>
            </a:r>
            <a:r>
              <a:rPr lang="fr" sz="1300" b="1" i="0" u="none" spc="-10" baseline="0" dirty="0">
                <a:solidFill>
                  <a:srgbClr val="1D1D20"/>
                </a:solidFill>
                <a:latin typeface="Arial"/>
                <a:cs typeface="Arial"/>
              </a:rPr>
              <a:t> d'EntreComp</a:t>
            </a:r>
            <a:endParaRPr lang="fr" sz="1350" dirty="0">
              <a:latin typeface="Arial"/>
              <a:cs typeface="Arial"/>
            </a:endParaRPr>
          </a:p>
          <a:p>
            <a:pPr marL="401656" indent="-214323" rtl="0">
              <a:lnSpc>
                <a:spcPct val="150000"/>
              </a:lnSpc>
              <a:buFont typeface="Wingdings" pitchFamily="2" charset="2"/>
              <a:buChar char="v"/>
            </a:pPr>
            <a:endParaRPr lang="fr" sz="1300" dirty="0">
              <a:solidFill>
                <a:srgbClr val="1D1D20"/>
              </a:solidFill>
              <a:latin typeface="Arial"/>
              <a:cs typeface="Arial"/>
            </a:endParaRPr>
          </a:p>
          <a:p>
            <a:pPr marL="401656" indent="-214323" rtl="0">
              <a:lnSpc>
                <a:spcPct val="150000"/>
              </a:lnSpc>
              <a:buFont typeface="Wingdings" pitchFamily="2" charset="2"/>
              <a:buChar char="v"/>
            </a:pPr>
            <a:r>
              <a:rPr lang="fr" sz="1300" b="0" i="0" u="none" baseline="0" dirty="0">
                <a:solidFill>
                  <a:srgbClr val="1D1D20"/>
                </a:solidFill>
                <a:latin typeface="Arial"/>
                <a:cs typeface="Arial"/>
              </a:rPr>
              <a:t> Mobiliser les autres</a:t>
            </a:r>
          </a:p>
          <a:p>
            <a:pPr marL="401656" indent="-214323" rtl="0">
              <a:lnSpc>
                <a:spcPct val="150000"/>
              </a:lnSpc>
              <a:spcBef>
                <a:spcPts val="915"/>
              </a:spcBef>
              <a:buFont typeface="Wingdings" pitchFamily="2" charset="2"/>
              <a:buChar char="v"/>
            </a:pPr>
            <a:r>
              <a:rPr lang="fr" sz="1300" b="0" i="0" u="none" baseline="0" dirty="0">
                <a:solidFill>
                  <a:srgbClr val="1D1D20"/>
                </a:solidFill>
                <a:latin typeface="Arial"/>
                <a:cs typeface="Arial"/>
              </a:rPr>
              <a:t> Motivation et persévérance</a:t>
            </a:r>
          </a:p>
          <a:p>
            <a:pPr marL="418486" rtl="0">
              <a:spcBef>
                <a:spcPts val="915"/>
              </a:spcBef>
            </a:pPr>
            <a:endParaRPr lang="fr" sz="900" baseline="2136" dirty="0">
              <a:latin typeface="Arial"/>
              <a:cs typeface="Arial"/>
            </a:endParaRPr>
          </a:p>
        </p:txBody>
      </p:sp>
      <p:sp>
        <p:nvSpPr>
          <p:cNvPr id="3" name="Rounded Rectangle 2">
            <a:extLst>
              <a:ext uri="{FF2B5EF4-FFF2-40B4-BE49-F238E27FC236}">
                <a16:creationId xmlns:a16="http://schemas.microsoft.com/office/drawing/2014/main" id="{425F0BC8-1525-A348-42A6-38AE7726D3B1}"/>
              </a:ext>
            </a:extLst>
          </p:cNvPr>
          <p:cNvSpPr/>
          <p:nvPr/>
        </p:nvSpPr>
        <p:spPr>
          <a:xfrm>
            <a:off x="320689" y="4350617"/>
            <a:ext cx="6959584" cy="1594149"/>
          </a:xfrm>
          <a:prstGeom prst="roundRect">
            <a:avLst/>
          </a:prstGeom>
          <a:noFill/>
          <a:ln w="28575">
            <a:solidFill>
              <a:srgbClr val="1AAAA6"/>
            </a:solid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fr"/>
          </a:p>
        </p:txBody>
      </p:sp>
      <p:sp>
        <p:nvSpPr>
          <p:cNvPr id="5" name="Rounded Rectangle 4">
            <a:extLst>
              <a:ext uri="{FF2B5EF4-FFF2-40B4-BE49-F238E27FC236}">
                <a16:creationId xmlns:a16="http://schemas.microsoft.com/office/drawing/2014/main" id="{13CC1EE9-8613-F281-73E2-8C449B6E8C3D}"/>
              </a:ext>
            </a:extLst>
          </p:cNvPr>
          <p:cNvSpPr/>
          <p:nvPr/>
        </p:nvSpPr>
        <p:spPr>
          <a:xfrm>
            <a:off x="382316" y="6238853"/>
            <a:ext cx="2520465" cy="1498310"/>
          </a:xfrm>
          <a:prstGeom prst="roundRect">
            <a:avLst/>
          </a:prstGeom>
          <a:noFill/>
          <a:ln w="28575">
            <a:solidFill>
              <a:srgbClr val="1AA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12" name="Rounded Rectangle 11">
            <a:extLst>
              <a:ext uri="{FF2B5EF4-FFF2-40B4-BE49-F238E27FC236}">
                <a16:creationId xmlns:a16="http://schemas.microsoft.com/office/drawing/2014/main" id="{BEAEED8A-4FCB-7874-FFF4-373CBD3E7F5B}"/>
              </a:ext>
            </a:extLst>
          </p:cNvPr>
          <p:cNvSpPr/>
          <p:nvPr/>
        </p:nvSpPr>
        <p:spPr>
          <a:xfrm>
            <a:off x="3000582" y="6247123"/>
            <a:ext cx="4324349" cy="1498310"/>
          </a:xfrm>
          <a:prstGeom prst="roundRect">
            <a:avLst/>
          </a:prstGeom>
          <a:noFill/>
          <a:ln w="28575">
            <a:solidFill>
              <a:srgbClr val="1AA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14" name="Slide Number Placeholder 13">
            <a:extLst>
              <a:ext uri="{FF2B5EF4-FFF2-40B4-BE49-F238E27FC236}">
                <a16:creationId xmlns:a16="http://schemas.microsoft.com/office/drawing/2014/main" id="{3E28E741-DA01-B54F-9513-471AC07ADF07}"/>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80</a:t>
            </a:fld>
            <a:endParaRPr lang="fr" spc="10"/>
          </a:p>
        </p:txBody>
      </p:sp>
      <p:pic>
        <p:nvPicPr>
          <p:cNvPr id="13" name="Picture 2" descr="European Youth Roots">
            <a:extLst>
              <a:ext uri="{FF2B5EF4-FFF2-40B4-BE49-F238E27FC236}">
                <a16:creationId xmlns:a16="http://schemas.microsoft.com/office/drawing/2014/main" id="{D577022D-98A3-9143-BDA6-A252ADABC766}"/>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txBox="1"/>
          <p:nvPr/>
        </p:nvSpPr>
        <p:spPr>
          <a:xfrm>
            <a:off x="476250" y="789366"/>
            <a:ext cx="6581776" cy="8028094"/>
          </a:xfrm>
          <a:prstGeom prst="rect">
            <a:avLst/>
          </a:prstGeom>
        </p:spPr>
        <p:txBody>
          <a:bodyPr vert="horz" wrap="square" lIns="0" tIns="13969" rIns="0" bIns="0" rtlCol="0">
            <a:spAutoFit/>
          </a:bodyPr>
          <a:lstStyle/>
          <a:p>
            <a:pPr marL="12700" rtl="0">
              <a:spcBef>
                <a:spcPts val="110"/>
              </a:spcBef>
            </a:pPr>
            <a:r>
              <a:rPr lang="fr" sz="1400" b="1" i="0" u="none" baseline="0" dirty="0">
                <a:solidFill>
                  <a:schemeClr val="accent6">
                    <a:lumMod val="75000"/>
                  </a:schemeClr>
                </a:solidFill>
                <a:latin typeface="Arial"/>
                <a:cs typeface="Arial"/>
              </a:rPr>
              <a:t>Instructions</a:t>
            </a:r>
            <a:endParaRPr lang="fr" sz="1400" b="1" dirty="0">
              <a:solidFill>
                <a:schemeClr val="accent6">
                  <a:lumMod val="75000"/>
                </a:schemeClr>
              </a:solidFill>
              <a:latin typeface="Arial"/>
              <a:cs typeface="Arial"/>
            </a:endParaRPr>
          </a:p>
          <a:p>
            <a:pPr marL="31117" rtl="0"/>
            <a:endParaRPr lang="fr" sz="1700" dirty="0">
              <a:latin typeface="Arial"/>
              <a:cs typeface="Arial"/>
            </a:endParaRPr>
          </a:p>
          <a:p>
            <a:pPr marL="7938" algn="just" rtl="0">
              <a:spcBef>
                <a:spcPts val="1076"/>
              </a:spcBef>
            </a:pPr>
            <a:r>
              <a:rPr lang="fr" sz="1300" b="1" i="0" u="none" baseline="0" dirty="0">
                <a:solidFill>
                  <a:schemeClr val="tx1">
                    <a:lumMod val="50000"/>
                    <a:lumOff val="50000"/>
                  </a:schemeClr>
                </a:solidFill>
                <a:uFill>
                  <a:solidFill>
                    <a:srgbClr val="1D1D20"/>
                  </a:solidFill>
                </a:uFill>
                <a:latin typeface="Arial"/>
                <a:cs typeface="Arial"/>
              </a:rPr>
              <a:t>Avant le cours</a:t>
            </a:r>
            <a:endParaRPr lang="fr" sz="1300" u="sng" dirty="0">
              <a:solidFill>
                <a:srgbClr val="1D1D20"/>
              </a:solidFill>
              <a:uFill>
                <a:solidFill>
                  <a:srgbClr val="000000"/>
                </a:solidFill>
              </a:uFill>
              <a:latin typeface="Arial"/>
              <a:cs typeface="Arial"/>
            </a:endParaRPr>
          </a:p>
          <a:p>
            <a:pPr marL="180983" indent="-171458" rtl="0">
              <a:buFont typeface="Arial" panose="020B0604020202020204" pitchFamily="34" charset="0"/>
              <a:buChar char="•"/>
            </a:pPr>
            <a:r>
              <a:rPr lang="fr" sz="1300" b="0" i="0" u="none" baseline="0" dirty="0">
                <a:solidFill>
                  <a:srgbClr val="1D1D20"/>
                </a:solidFill>
                <a:latin typeface="Arial"/>
                <a:cs typeface="Arial"/>
              </a:rPr>
              <a:t>Préparez-vous en lisant l'affaire « Opération zéro mégot » pour l'apporter comme exemple en classe</a:t>
            </a:r>
          </a:p>
          <a:p>
            <a:pPr marL="180983" indent="-150820" rtl="0">
              <a:buFont typeface="Arial" panose="020B0604020202020204" pitchFamily="34" charset="0"/>
              <a:buChar char="•"/>
            </a:pPr>
            <a:r>
              <a:rPr lang="fr" sz="1300" b="0" i="0" u="none" baseline="0" dirty="0">
                <a:solidFill>
                  <a:srgbClr val="1D1D20"/>
                </a:solidFill>
                <a:latin typeface="Arial"/>
                <a:cs typeface="Arial"/>
              </a:rPr>
              <a:t>Préparez une présentation sur les principes du nudge marketing</a:t>
            </a:r>
            <a:endParaRPr lang="fr" sz="1300" dirty="0">
              <a:latin typeface="Arial"/>
              <a:cs typeface="Arial"/>
            </a:endParaRPr>
          </a:p>
          <a:p>
            <a:pPr marL="7938" indent="4763" algn="just" rtl="0">
              <a:spcBef>
                <a:spcPts val="1076"/>
              </a:spcBef>
            </a:pPr>
            <a:br>
              <a:rPr lang="fr" sz="1300" dirty="0">
                <a:latin typeface="Arial" panose="020B0604020202020204" pitchFamily="34" charset="0"/>
                <a:cs typeface="Arial" panose="020B0604020202020204" pitchFamily="34" charset="0"/>
              </a:rPr>
            </a:br>
            <a:r>
              <a:rPr lang="fr" sz="1300" b="1" i="0" u="none" baseline="0" dirty="0">
                <a:solidFill>
                  <a:schemeClr val="tx1">
                    <a:lumMod val="50000"/>
                    <a:lumOff val="50000"/>
                  </a:schemeClr>
                </a:solidFill>
                <a:uFill>
                  <a:solidFill>
                    <a:srgbClr val="1D1D20"/>
                  </a:solidFill>
                </a:uFill>
                <a:latin typeface="Arial"/>
                <a:cs typeface="Arial"/>
              </a:rPr>
              <a:t>Pendant le cours</a:t>
            </a:r>
          </a:p>
          <a:p>
            <a:pPr marL="223849" marR="584863" indent="-223849" algn="just" rtl="0">
              <a:lnSpc>
                <a:spcPct val="115399"/>
              </a:lnSpc>
              <a:spcBef>
                <a:spcPts val="975"/>
              </a:spcBef>
              <a:buFont typeface="Arial" panose="020B0604020202020204" pitchFamily="34" charset="0"/>
              <a:buChar char="•"/>
            </a:pPr>
            <a:r>
              <a:rPr lang="fr" sz="1300" b="0" i="0" u="none" baseline="0" dirty="0">
                <a:solidFill>
                  <a:srgbClr val="1D1D20"/>
                </a:solidFill>
                <a:latin typeface="Arial"/>
                <a:cs typeface="Arial"/>
              </a:rPr>
              <a:t>Informez les participants sur l' « Opération zéro mégot », qui est un exemple d'utilisation du marketing incitatif pour encourager les comportements respectueux de l'environnement.</a:t>
            </a:r>
            <a:endParaRPr lang="fr" sz="1300" dirty="0">
              <a:latin typeface="Arial"/>
              <a:cs typeface="Arial"/>
            </a:endParaRPr>
          </a:p>
          <a:p>
            <a:pPr marL="223849" indent="-223849" algn="just" rtl="0">
              <a:spcBef>
                <a:spcPts val="240"/>
              </a:spcBef>
              <a:buFont typeface="Arial" panose="020B0604020202020204" pitchFamily="34" charset="0"/>
              <a:buChar char="•"/>
            </a:pPr>
            <a:r>
              <a:rPr lang="fr" sz="1300" b="0" i="0" u="none" baseline="0" dirty="0">
                <a:solidFill>
                  <a:srgbClr val="1D1D20"/>
                </a:solidFill>
                <a:latin typeface="Arial"/>
                <a:cs typeface="Arial"/>
              </a:rPr>
              <a:t>Présentez les principes de base du nudge marketing</a:t>
            </a:r>
            <a:endParaRPr lang="fr" sz="1300" dirty="0">
              <a:latin typeface="Arial"/>
              <a:cs typeface="Arial"/>
            </a:endParaRPr>
          </a:p>
          <a:p>
            <a:pPr marL="223849" marR="69853" indent="-223849" algn="just" rtl="0">
              <a:lnSpc>
                <a:spcPct val="115399"/>
              </a:lnSpc>
              <a:buFont typeface="Arial" panose="020B0604020202020204" pitchFamily="34" charset="0"/>
              <a:buChar char="•"/>
            </a:pPr>
            <a:r>
              <a:rPr lang="fr" sz="1300" b="0" i="0" u="none" baseline="0" dirty="0">
                <a:solidFill>
                  <a:srgbClr val="1D1D20"/>
                </a:solidFill>
                <a:latin typeface="Arial"/>
                <a:cs typeface="Arial"/>
              </a:rPr>
              <a:t>L'animateur demande aux participants de </a:t>
            </a:r>
            <a:r>
              <a:rPr lang="fr" sz="1300" b="0" i="0" u="none" baseline="0" dirty="0">
                <a:solidFill>
                  <a:schemeClr val="tx1"/>
                </a:solidFill>
                <a:latin typeface="Arial"/>
                <a:cs typeface="Arial"/>
              </a:rPr>
              <a:t>trouver des idées de marketing durable qui pourraient être promues en utilisant la stratégie de nuage marketing.</a:t>
            </a:r>
          </a:p>
          <a:p>
            <a:pPr marL="223849" marR="67312" indent="-223849" algn="just" rtl="0">
              <a:lnSpc>
                <a:spcPct val="115399"/>
              </a:lnSpc>
              <a:buFont typeface="Arial" panose="020B0604020202020204" pitchFamily="34" charset="0"/>
              <a:buChar char="•"/>
            </a:pPr>
            <a:r>
              <a:rPr lang="fr" sz="1300" b="0" i="0" u="none" baseline="0" dirty="0">
                <a:solidFill>
                  <a:schemeClr val="tx1"/>
                </a:solidFill>
                <a:latin typeface="Arial"/>
                <a:cs typeface="Arial"/>
              </a:rPr>
              <a:t>L'animateur partage certains des outils que les participants peuvent utiliser pour créer la stratégie. Les participants sont encouragés à le dessiner sur une plateforme comme </a:t>
            </a:r>
            <a:r>
              <a:rPr lang="fr" sz="1300" b="0" i="0" u="none" baseline="0" dirty="0">
                <a:solidFill>
                  <a:schemeClr val="tx1"/>
                </a:solidFill>
                <a:latin typeface="Arial"/>
                <a:cs typeface="Arial"/>
                <a:hlinkClick r:id="rId2">
                  <a:extLst>
                    <a:ext uri="{A12FA001-AC4F-418D-AE19-62706E023703}">
                      <ahyp:hlinkClr xmlns:ahyp="http://schemas.microsoft.com/office/drawing/2018/hyperlinkcolor" val="tx"/>
                    </a:ext>
                  </a:extLst>
                </a:hlinkClick>
              </a:rPr>
              <a:t>Miro</a:t>
            </a:r>
            <a:r>
              <a:rPr lang="fr" sz="1300" b="0" i="0" u="none" baseline="0" dirty="0">
                <a:solidFill>
                  <a:schemeClr val="tx1"/>
                </a:solidFill>
                <a:latin typeface="Arial"/>
                <a:cs typeface="Arial"/>
              </a:rPr>
              <a:t>, </a:t>
            </a:r>
            <a:r>
              <a:rPr lang="fr" sz="1300" b="0" i="0" u="none" baseline="0" dirty="0">
                <a:solidFill>
                  <a:schemeClr val="tx1"/>
                </a:solidFill>
                <a:latin typeface="Arial"/>
                <a:cs typeface="Arial"/>
                <a:hlinkClick r:id="rId3">
                  <a:extLst>
                    <a:ext uri="{A12FA001-AC4F-418D-AE19-62706E023703}">
                      <ahyp:hlinkClr xmlns:ahyp="http://schemas.microsoft.com/office/drawing/2018/hyperlinkcolor" val="tx"/>
                    </a:ext>
                  </a:extLst>
                </a:hlinkClick>
              </a:rPr>
              <a:t>Mural</a:t>
            </a:r>
            <a:r>
              <a:rPr lang="fr" sz="1300" b="0" i="0" u="none" baseline="0" dirty="0">
                <a:solidFill>
                  <a:schemeClr val="tx1"/>
                </a:solidFill>
                <a:latin typeface="Arial"/>
                <a:cs typeface="Arial"/>
              </a:rPr>
              <a:t> ou </a:t>
            </a:r>
            <a:r>
              <a:rPr lang="fr" sz="1300" b="0" i="0" u="none" baseline="0" dirty="0">
                <a:solidFill>
                  <a:schemeClr val="tx1"/>
                </a:solidFill>
                <a:latin typeface="Arial"/>
                <a:cs typeface="Arial"/>
                <a:hlinkClick r:id="rId4">
                  <a:extLst>
                    <a:ext uri="{A12FA001-AC4F-418D-AE19-62706E023703}">
                      <ahyp:hlinkClr xmlns:ahyp="http://schemas.microsoft.com/office/drawing/2018/hyperlinkcolor" val="tx"/>
                    </a:ext>
                  </a:extLst>
                </a:hlinkClick>
              </a:rPr>
              <a:t>Lucidchart</a:t>
            </a:r>
            <a:r>
              <a:rPr lang="fr" sz="1300" b="0" i="0" u="none" baseline="0" dirty="0">
                <a:solidFill>
                  <a:schemeClr val="tx1"/>
                </a:solidFill>
                <a:latin typeface="Arial"/>
                <a:cs typeface="Arial"/>
              </a:rPr>
              <a:t>.</a:t>
            </a:r>
          </a:p>
          <a:p>
            <a:pPr marL="223849" marR="70489" indent="-223849" algn="just" rtl="0">
              <a:lnSpc>
                <a:spcPct val="115399"/>
              </a:lnSpc>
              <a:buFont typeface="Arial" panose="020B0604020202020204" pitchFamily="34" charset="0"/>
              <a:buChar char="•"/>
            </a:pPr>
            <a:r>
              <a:rPr lang="fr" sz="1300" b="0" i="0" u="none" baseline="0" dirty="0">
                <a:solidFill>
                  <a:schemeClr val="tx1"/>
                </a:solidFill>
                <a:latin typeface="Arial"/>
                <a:cs typeface="Arial"/>
              </a:rPr>
              <a:t>L'animateur demande aux participants de créer des échantillons de suggestions pour leur produit durable en utilisant </a:t>
            </a:r>
            <a:r>
              <a:rPr lang="fr" sz="1300" b="0" i="0" u="none" baseline="0" dirty="0">
                <a:solidFill>
                  <a:schemeClr val="tx1"/>
                </a:solidFill>
                <a:latin typeface="Arial"/>
                <a:cs typeface="Arial"/>
                <a:hlinkClick r:id="rId5">
                  <a:extLst>
                    <a:ext uri="{A12FA001-AC4F-418D-AE19-62706E023703}">
                      <ahyp:hlinkClr xmlns:ahyp="http://schemas.microsoft.com/office/drawing/2018/hyperlinkcolor" val="tx"/>
                    </a:ext>
                  </a:extLst>
                </a:hlinkClick>
              </a:rPr>
              <a:t>Adobe Express</a:t>
            </a:r>
            <a:r>
              <a:rPr lang="fr" sz="1300" b="0" i="0" u="none" baseline="0" dirty="0">
                <a:solidFill>
                  <a:schemeClr val="tx1"/>
                </a:solidFill>
                <a:latin typeface="Arial"/>
                <a:cs typeface="Arial"/>
              </a:rPr>
              <a:t> ou </a:t>
            </a:r>
            <a:r>
              <a:rPr lang="fr" sz="1300" b="0" i="0" u="none" baseline="0" dirty="0">
                <a:solidFill>
                  <a:schemeClr val="tx1"/>
                </a:solidFill>
                <a:latin typeface="Arial"/>
                <a:cs typeface="Arial"/>
                <a:hlinkClick r:id="rId6">
                  <a:extLst>
                    <a:ext uri="{A12FA001-AC4F-418D-AE19-62706E023703}">
                      <ahyp:hlinkClr xmlns:ahyp="http://schemas.microsoft.com/office/drawing/2018/hyperlinkcolor" val="tx"/>
                    </a:ext>
                  </a:extLst>
                </a:hlinkClick>
              </a:rPr>
              <a:t>Canva</a:t>
            </a:r>
            <a:r>
              <a:rPr lang="fr" sz="1300" b="0" i="0" u="none" baseline="0" dirty="0">
                <a:solidFill>
                  <a:schemeClr val="tx1"/>
                </a:solidFill>
                <a:latin typeface="Arial"/>
                <a:cs typeface="Arial"/>
              </a:rPr>
              <a:t>.</a:t>
            </a:r>
          </a:p>
          <a:p>
            <a:pPr marL="223849" marR="67312" indent="-223849" algn="just" rtl="0">
              <a:lnSpc>
                <a:spcPct val="115399"/>
              </a:lnSpc>
              <a:buFont typeface="Arial" panose="020B0604020202020204" pitchFamily="34" charset="0"/>
              <a:buChar char="•"/>
            </a:pPr>
            <a:r>
              <a:rPr lang="fr" sz="1300" b="0" i="0" u="none" baseline="0" dirty="0">
                <a:solidFill>
                  <a:schemeClr val="tx1"/>
                </a:solidFill>
                <a:latin typeface="Arial"/>
                <a:cs typeface="Arial"/>
              </a:rPr>
              <a:t>L'animateur demande aux participants de partager leur travail avec les autres afin d'avoir leurs réactions.</a:t>
            </a:r>
          </a:p>
          <a:p>
            <a:pPr marL="223849" marR="68584" indent="-223849" algn="just" rtl="0">
              <a:lnSpc>
                <a:spcPct val="115399"/>
              </a:lnSpc>
              <a:buFont typeface="Arial" panose="020B0604020202020204" pitchFamily="34" charset="0"/>
              <a:buChar char="•"/>
            </a:pPr>
            <a:r>
              <a:rPr lang="fr" sz="1300" b="0" i="0" u="none" baseline="0" dirty="0">
                <a:solidFill>
                  <a:schemeClr val="tx1"/>
                </a:solidFill>
                <a:latin typeface="Arial"/>
                <a:cs typeface="Arial"/>
              </a:rPr>
              <a:t>L'animateur demande aux participants de discuter des avantages</a:t>
            </a:r>
            <a:r>
              <a:rPr lang="fr" sz="1300" b="0" i="0" u="none" baseline="0" dirty="0">
                <a:solidFill>
                  <a:srgbClr val="1D1D20"/>
                </a:solidFill>
                <a:latin typeface="Arial"/>
                <a:cs typeface="Arial"/>
              </a:rPr>
              <a:t> et des inconvénients de l'utilisation du nudge comme stratégie de marketing, en les encourageant à réfléchir à l'éthique et à la morale de cette stratégie.</a:t>
            </a:r>
            <a:endParaRPr lang="fr" sz="1300" dirty="0">
              <a:latin typeface="Arial"/>
              <a:cs typeface="Arial"/>
            </a:endParaRPr>
          </a:p>
          <a:p>
            <a:pPr rtl="0"/>
            <a:endParaRPr lang="fr" sz="1400" b="1" dirty="0">
              <a:solidFill>
                <a:srgbClr val="000000"/>
              </a:solidFill>
              <a:latin typeface="Arial" panose="020B0604020202020204" pitchFamily="34" charset="0"/>
            </a:endParaRPr>
          </a:p>
          <a:p>
            <a:pPr rtl="0"/>
            <a:r>
              <a:rPr lang="fr" sz="1400" b="1" i="0" u="none" baseline="0" dirty="0">
                <a:solidFill>
                  <a:schemeClr val="accent5">
                    <a:lumMod val="75000"/>
                  </a:schemeClr>
                </a:solidFill>
                <a:latin typeface="Arial" panose="020B0604020202020204" pitchFamily="34" charset="0"/>
              </a:rPr>
              <a:t>Outil de validation</a:t>
            </a:r>
          </a:p>
          <a:p>
            <a:pPr rtl="0"/>
            <a:endParaRPr lang="fr" sz="1400" b="1" dirty="0">
              <a:solidFill>
                <a:srgbClr val="1D1D20"/>
              </a:solidFill>
              <a:latin typeface="Arial" panose="020B0604020202020204" pitchFamily="34" charset="0"/>
              <a:cs typeface="Arial"/>
            </a:endParaRPr>
          </a:p>
          <a:p>
            <a:pPr rtl="0"/>
            <a:r>
              <a:rPr lang="fr" sz="1300" b="0" i="0" u="none" baseline="0" dirty="0">
                <a:solidFill>
                  <a:srgbClr val="1D1D20"/>
                </a:solidFill>
                <a:latin typeface="Arial"/>
                <a:cs typeface="Arial"/>
              </a:rPr>
              <a:t>A la fin de l'activité, les participants seront plus à même de : </a:t>
            </a:r>
          </a:p>
          <a:p>
            <a:pPr marL="712822" marR="68584" indent="-279414" algn="just" rtl="0" fontAlgn="base">
              <a:lnSpc>
                <a:spcPct val="150000"/>
              </a:lnSpc>
              <a:buFont typeface="Wingdings" pitchFamily="2" charset="2"/>
              <a:buChar char="v"/>
            </a:pPr>
            <a:r>
              <a:rPr lang="fr" sz="1300" b="0" i="0" u="none" baseline="0" dirty="0">
                <a:solidFill>
                  <a:srgbClr val="1D1D20"/>
                </a:solidFill>
                <a:latin typeface="Arial"/>
                <a:cs typeface="Arial"/>
              </a:rPr>
              <a:t>Inspirer et enthousiasmer les parties prenantes concernées</a:t>
            </a:r>
          </a:p>
          <a:p>
            <a:pPr marL="712822" marR="68584" indent="-279414" algn="just" rtl="0" fontAlgn="base">
              <a:lnSpc>
                <a:spcPct val="150000"/>
              </a:lnSpc>
              <a:buFont typeface="Wingdings" pitchFamily="2" charset="2"/>
              <a:buChar char="v"/>
            </a:pPr>
            <a:r>
              <a:rPr lang="fr" sz="1300" b="0" i="0" u="none" baseline="0" dirty="0">
                <a:solidFill>
                  <a:srgbClr val="1D1D20"/>
                </a:solidFill>
                <a:latin typeface="Arial"/>
                <a:cs typeface="Arial"/>
              </a:rPr>
              <a:t>Obtenir le soutien nécessaire pour atteindre de bons résultats </a:t>
            </a:r>
          </a:p>
          <a:p>
            <a:pPr marL="712822" marR="68584" indent="-279414" algn="just" rtl="0" fontAlgn="base">
              <a:lnSpc>
                <a:spcPct val="150000"/>
              </a:lnSpc>
              <a:buFont typeface="Wingdings" pitchFamily="2" charset="2"/>
              <a:buChar char="v"/>
            </a:pPr>
            <a:r>
              <a:rPr lang="fr" sz="1300" b="0" i="0" u="none" baseline="0" dirty="0">
                <a:solidFill>
                  <a:srgbClr val="1D1D20"/>
                </a:solidFill>
                <a:latin typeface="Arial"/>
                <a:cs typeface="Arial"/>
              </a:rPr>
              <a:t>Démontrer une communication, une persuasion, une négociation et un leadership efficaces</a:t>
            </a:r>
          </a:p>
          <a:p>
            <a:pPr marL="11113" marR="68584" algn="just" rtl="0" fontAlgn="base">
              <a:lnSpc>
                <a:spcPct val="115399"/>
              </a:lnSpc>
            </a:pPr>
            <a:r>
              <a:rPr lang="fr" sz="1300" b="0" i="0" u="none" baseline="0" dirty="0">
                <a:solidFill>
                  <a:srgbClr val="1D1D20"/>
                </a:solidFill>
                <a:latin typeface="Arial"/>
                <a:cs typeface="Arial"/>
              </a:rPr>
              <a:t>Veuillez noter que les compétences ci-dessus sont tirées des tableaux descriptifs du cadre EntreComp. Les tableaux sont</a:t>
            </a:r>
            <a:r>
              <a:rPr lang="fr" sz="1300" b="0" i="0" u="none" baseline="0" dirty="0">
                <a:solidFill>
                  <a:schemeClr val="tx1"/>
                </a:solidFill>
                <a:latin typeface="Arial"/>
                <a:cs typeface="Arial"/>
              </a:rPr>
              <a:t> disponibles</a:t>
            </a:r>
            <a:r>
              <a:rPr lang="fr" sz="1300" b="0" i="0" u="none" baseline="0" dirty="0">
                <a:solidFill>
                  <a:schemeClr val="tx1"/>
                </a:solidFill>
                <a:latin typeface="Arial" panose="020B0604020202020204" pitchFamily="34" charset="0"/>
                <a:hlinkClick r:id="rId7">
                  <a:extLst>
                    <a:ext uri="{A12FA001-AC4F-418D-AE19-62706E023703}">
                      <ahyp:hlinkClr xmlns:ahyp="http://schemas.microsoft.com/office/drawing/2018/hyperlinkcolor" val="tx"/>
                    </a:ext>
                  </a:extLst>
                </a:hlinkClick>
              </a:rPr>
              <a:t> </a:t>
            </a:r>
            <a:r>
              <a:rPr lang="fr" sz="1300" b="0" i="0" u="sng" baseline="0" dirty="0">
                <a:solidFill>
                  <a:schemeClr val="tx1"/>
                </a:solidFill>
                <a:latin typeface="Arial" panose="020B0604020202020204" pitchFamily="34" charset="0"/>
                <a:hlinkClick r:id="rId7">
                  <a:extLst>
                    <a:ext uri="{A12FA001-AC4F-418D-AE19-62706E023703}">
                      <ahyp:hlinkClr xmlns:ahyp="http://schemas.microsoft.com/office/drawing/2018/hyperlinkcolor" val="tx"/>
                    </a:ext>
                  </a:extLst>
                </a:hlinkClick>
              </a:rPr>
              <a:t>ici</a:t>
            </a:r>
            <a:r>
              <a:rPr lang="fr" sz="1300" b="0" i="0" u="none" baseline="0" dirty="0">
                <a:solidFill>
                  <a:schemeClr val="tx1"/>
                </a:solidFill>
                <a:latin typeface="Arial" panose="020B0604020202020204" pitchFamily="34" charset="0"/>
              </a:rPr>
              <a:t>.</a:t>
            </a:r>
            <a:endParaRPr lang="fr" sz="1300" dirty="0">
              <a:solidFill>
                <a:schemeClr val="tx1"/>
              </a:solidFill>
              <a:latin typeface="Arial"/>
              <a:cs typeface="Arial"/>
            </a:endParaRPr>
          </a:p>
        </p:txBody>
      </p:sp>
      <p:sp>
        <p:nvSpPr>
          <p:cNvPr id="2" name="object 2"/>
          <p:cNvSpPr/>
          <p:nvPr/>
        </p:nvSpPr>
        <p:spPr>
          <a:xfrm>
            <a:off x="476249" y="2190781"/>
            <a:ext cx="38100" cy="180975"/>
          </a:xfrm>
          <a:custGeom>
            <a:avLst/>
            <a:gdLst/>
            <a:ahLst/>
            <a:cxnLst/>
            <a:rect l="l" t="t" r="r" b="b"/>
            <a:pathLst>
              <a:path w="38100" h="180975">
                <a:moveTo>
                  <a:pt x="38099" y="180974"/>
                </a:moveTo>
                <a:lnTo>
                  <a:pt x="0" y="180974"/>
                </a:lnTo>
                <a:lnTo>
                  <a:pt x="0" y="0"/>
                </a:lnTo>
                <a:lnTo>
                  <a:pt x="38099" y="0"/>
                </a:lnTo>
                <a:lnTo>
                  <a:pt x="38099" y="180974"/>
                </a:lnTo>
                <a:close/>
              </a:path>
            </a:pathLst>
          </a:custGeom>
          <a:solidFill>
            <a:srgbClr val="FAFAF9"/>
          </a:solidFill>
        </p:spPr>
        <p:txBody>
          <a:bodyPr wrap="square" lIns="0" tIns="0" rIns="0" bIns="0" rtlCol="0"/>
          <a:lstStyle/>
          <a:p>
            <a:endParaRPr/>
          </a:p>
        </p:txBody>
      </p:sp>
      <p:sp>
        <p:nvSpPr>
          <p:cNvPr id="5" name="Slide Number Placeholder 4">
            <a:extLst>
              <a:ext uri="{FF2B5EF4-FFF2-40B4-BE49-F238E27FC236}">
                <a16:creationId xmlns:a16="http://schemas.microsoft.com/office/drawing/2014/main" id="{B1ECA75C-3EDF-8841-82B1-26B7BE8CED95}"/>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81</a:t>
            </a:fld>
            <a:endParaRPr lang="fr" spc="10"/>
          </a:p>
        </p:txBody>
      </p:sp>
      <p:pic>
        <p:nvPicPr>
          <p:cNvPr id="6" name="Picture 2" descr="European Youth Roots">
            <a:extLst>
              <a:ext uri="{FF2B5EF4-FFF2-40B4-BE49-F238E27FC236}">
                <a16:creationId xmlns:a16="http://schemas.microsoft.com/office/drawing/2014/main" id="{B46FC7C2-205B-2441-B637-6FC92748FE44}"/>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457949" y="9486947"/>
            <a:ext cx="695325" cy="457199"/>
          </a:xfrm>
          <a:prstGeom prst="rect">
            <a:avLst/>
          </a:prstGeom>
        </p:spPr>
      </p:pic>
      <p:sp>
        <p:nvSpPr>
          <p:cNvPr id="8" name="object 8"/>
          <p:cNvSpPr/>
          <p:nvPr/>
        </p:nvSpPr>
        <p:spPr>
          <a:xfrm>
            <a:off x="257175" y="6381797"/>
            <a:ext cx="2638425" cy="2638425"/>
          </a:xfrm>
          <a:custGeom>
            <a:avLst/>
            <a:gdLst/>
            <a:ahLst/>
            <a:cxnLst/>
            <a:rect l="l" t="t" r="r" b="b"/>
            <a:pathLst>
              <a:path w="2638425" h="2638425">
                <a:moveTo>
                  <a:pt x="2638425" y="2638425"/>
                </a:moveTo>
                <a:lnTo>
                  <a:pt x="0" y="2638425"/>
                </a:lnTo>
                <a:lnTo>
                  <a:pt x="0" y="0"/>
                </a:lnTo>
                <a:lnTo>
                  <a:pt x="2638425" y="0"/>
                </a:lnTo>
                <a:lnTo>
                  <a:pt x="2638425" y="2638425"/>
                </a:lnTo>
                <a:close/>
              </a:path>
            </a:pathLst>
          </a:custGeom>
          <a:noFill/>
        </p:spPr>
        <p:txBody>
          <a:bodyPr wrap="square" lIns="0" tIns="0" rIns="0" bIns="0" rtlCol="0"/>
          <a:lstStyle/>
          <a:p>
            <a:endParaRPr/>
          </a:p>
        </p:txBody>
      </p:sp>
      <p:sp>
        <p:nvSpPr>
          <p:cNvPr id="10" name="object 10"/>
          <p:cNvSpPr txBox="1">
            <a:spLocks noGrp="1"/>
          </p:cNvSpPr>
          <p:nvPr>
            <p:ph type="title"/>
          </p:nvPr>
        </p:nvSpPr>
        <p:spPr>
          <a:xfrm>
            <a:off x="366996" y="812995"/>
            <a:ext cx="6124015" cy="813105"/>
          </a:xfrm>
          <a:prstGeom prst="rect">
            <a:avLst/>
          </a:prstGeom>
        </p:spPr>
        <p:txBody>
          <a:bodyPr vert="horz" wrap="square" lIns="0" tIns="170241" rIns="0" bIns="0" rtlCol="0">
            <a:spAutoFit/>
          </a:bodyPr>
          <a:lstStyle/>
          <a:p>
            <a:pPr marL="60329" marR="5081" algn="l" rtl="0">
              <a:lnSpc>
                <a:spcPts val="2480"/>
              </a:lnSpc>
              <a:spcBef>
                <a:spcPts val="365"/>
              </a:spcBef>
            </a:pPr>
            <a:r>
              <a:rPr lang="fr" sz="2250" b="0" i="0" u="none" baseline="0"/>
              <a:t>Le marketing pour</a:t>
            </a:r>
            <a:r>
              <a:rPr lang="fr" sz="2250" b="0" i="0" u="none" spc="-110" baseline="0"/>
              <a:t> une</a:t>
            </a:r>
            <a:r>
              <a:rPr lang="fr" sz="2250" b="0" i="0" u="none" spc="-20" baseline="0"/>
              <a:t> petite</a:t>
            </a:r>
            <a:r>
              <a:rPr lang="fr" sz="2250" b="0" i="0" u="none" baseline="0"/>
              <a:t>entreprise</a:t>
            </a:r>
            <a:r>
              <a:rPr lang="fr" sz="2250" b="0" i="0" u="none" spc="-56" baseline="0"/>
              <a:t> de tourisme</a:t>
            </a:r>
            <a:r>
              <a:rPr lang="fr" sz="2250" b="0" i="0" u="none" spc="-45" baseline="0"/>
              <a:t> grâce</a:t>
            </a:r>
            <a:r>
              <a:rPr lang="fr" sz="2250" b="0" i="0" u="none" spc="-10" baseline="0"/>
              <a:t> aux réseaux sociaux</a:t>
            </a:r>
            <a:endParaRPr lang="fr" sz="2250" dirty="0"/>
          </a:p>
        </p:txBody>
      </p:sp>
      <p:sp>
        <p:nvSpPr>
          <p:cNvPr id="14" name="object 14"/>
          <p:cNvSpPr txBox="1"/>
          <p:nvPr/>
        </p:nvSpPr>
        <p:spPr>
          <a:xfrm>
            <a:off x="396874" y="1683573"/>
            <a:ext cx="6891655" cy="2668166"/>
          </a:xfrm>
          <a:prstGeom prst="rect">
            <a:avLst/>
          </a:prstGeom>
        </p:spPr>
        <p:txBody>
          <a:bodyPr vert="horz" wrap="square" lIns="0" tIns="12065" rIns="0" bIns="0" rtlCol="0">
            <a:spAutoFit/>
          </a:bodyPr>
          <a:lstStyle/>
          <a:p>
            <a:pPr marL="9525" marR="5081" rtl="0">
              <a:lnSpc>
                <a:spcPct val="150000"/>
              </a:lnSpc>
              <a:spcBef>
                <a:spcPts val="95"/>
              </a:spcBef>
            </a:pPr>
            <a:r>
              <a:rPr lang="fr" sz="1300" b="0" i="0" u="none" baseline="0" dirty="0">
                <a:solidFill>
                  <a:srgbClr val="1D1D20"/>
                </a:solidFill>
                <a:latin typeface="Arial" panose="020B0604020202020204" pitchFamily="34" charset="0"/>
                <a:cs typeface="Arial" panose="020B0604020202020204" pitchFamily="34" charset="0"/>
              </a:rPr>
              <a:t>À l'aide de Canva ou d'Adobe Express, les participants créeront une publicité pour les réseaux sociaux.</a:t>
            </a:r>
            <a:endParaRPr lang="fr" sz="1300" dirty="0">
              <a:latin typeface="Arial" panose="020B0604020202020204" pitchFamily="34" charset="0"/>
              <a:cs typeface="Arial" panose="020B0604020202020204" pitchFamily="34" charset="0"/>
            </a:endParaRPr>
          </a:p>
          <a:p>
            <a:pPr marL="12700" rtl="0">
              <a:lnSpc>
                <a:spcPct val="150000"/>
              </a:lnSpc>
              <a:spcBef>
                <a:spcPts val="1200"/>
              </a:spcBef>
            </a:pPr>
            <a:r>
              <a:rPr lang="fr-FR" sz="1400" b="1" i="0" u="none" baseline="0" dirty="0">
                <a:solidFill>
                  <a:schemeClr val="accent4">
                    <a:lumMod val="75000"/>
                  </a:schemeClr>
                </a:solidFill>
                <a:latin typeface="Arial" panose="020B0604020202020204" pitchFamily="34" charset="0"/>
                <a:cs typeface="Arial" panose="020B0604020202020204" pitchFamily="34" charset="0"/>
              </a:rPr>
              <a:t>Objectifs d'apprentissage</a:t>
            </a:r>
            <a:endParaRPr lang="fr" sz="1400" b="1" i="0" u="none" baseline="0" dirty="0">
              <a:solidFill>
                <a:schemeClr val="accent4">
                  <a:lumMod val="75000"/>
                </a:schemeClr>
              </a:solidFill>
              <a:latin typeface="Arial" panose="020B0604020202020204" pitchFamily="34" charset="0"/>
              <a:cs typeface="Arial" panose="020B0604020202020204" pitchFamily="34" charset="0"/>
            </a:endParaRPr>
          </a:p>
          <a:p>
            <a:pPr marL="352443" indent="-342916" rtl="0">
              <a:lnSpc>
                <a:spcPct val="150000"/>
              </a:lnSpc>
              <a:spcBef>
                <a:spcPts val="855"/>
              </a:spcBef>
              <a:buFont typeface="+mj-lt"/>
              <a:buAutoNum type="arabicPeriod"/>
              <a:tabLst>
                <a:tab pos="85730" algn="l"/>
                <a:tab pos="125419" algn="l"/>
                <a:tab pos="706472" algn="l"/>
              </a:tabLst>
            </a:pPr>
            <a:r>
              <a:rPr lang="fr" sz="1300" b="0" i="0" u="none" baseline="0" dirty="0">
                <a:solidFill>
                  <a:srgbClr val="1D1D20"/>
                </a:solidFill>
                <a:latin typeface="Arial" panose="020B0604020202020204" pitchFamily="34" charset="0"/>
                <a:cs typeface="Arial" panose="020B0604020202020204" pitchFamily="34" charset="0"/>
              </a:rPr>
              <a:t>Initier les participants aux principes de base du marketing</a:t>
            </a:r>
            <a:endParaRPr lang="fr" sz="1300" dirty="0">
              <a:latin typeface="Arial" panose="020B0604020202020204" pitchFamily="34" charset="0"/>
              <a:cs typeface="Arial" panose="020B0604020202020204" pitchFamily="34" charset="0"/>
            </a:endParaRPr>
          </a:p>
          <a:p>
            <a:pPr marL="355616" marR="53978" indent="-342916" rtl="0">
              <a:lnSpc>
                <a:spcPct val="150000"/>
              </a:lnSpc>
              <a:buFont typeface="+mj-lt"/>
              <a:buAutoNum type="arabicPeriod"/>
              <a:tabLst>
                <a:tab pos="235596" algn="l"/>
              </a:tabLst>
            </a:pPr>
            <a:r>
              <a:rPr lang="fr" sz="1300" b="0" i="0" u="none" baseline="0" dirty="0">
                <a:solidFill>
                  <a:srgbClr val="1D1D20"/>
                </a:solidFill>
                <a:latin typeface="Arial" panose="020B0604020202020204" pitchFamily="34" charset="0"/>
                <a:cs typeface="Arial" panose="020B0604020202020204" pitchFamily="34" charset="0"/>
              </a:rPr>
              <a:t>Apprendre à promouvoir une petite entreprise de tourisme durable par le biais des réseaux sociaux</a:t>
            </a:r>
            <a:endParaRPr lang="fr" sz="1300" dirty="0">
              <a:latin typeface="Arial" panose="020B0604020202020204" pitchFamily="34" charset="0"/>
              <a:cs typeface="Arial" panose="020B0604020202020204" pitchFamily="34" charset="0"/>
            </a:endParaRPr>
          </a:p>
          <a:p>
            <a:pPr marL="355616" marR="52072" indent="-342916" rtl="0">
              <a:lnSpc>
                <a:spcPct val="150000"/>
              </a:lnSpc>
              <a:buFont typeface="+mj-lt"/>
              <a:buAutoNum type="arabicPeriod"/>
              <a:tabLst>
                <a:tab pos="310530" algn="l"/>
                <a:tab pos="311166" algn="l"/>
                <a:tab pos="998903" algn="l"/>
                <a:tab pos="2039718" algn="l"/>
                <a:tab pos="2471538" algn="l"/>
                <a:tab pos="4112457" algn="l"/>
                <a:tab pos="5315204" algn="l"/>
                <a:tab pos="6489376" algn="l"/>
              </a:tabLst>
            </a:pPr>
            <a:r>
              <a:rPr lang="fr" sz="1300" b="0" i="0" u="none" baseline="0" dirty="0">
                <a:solidFill>
                  <a:srgbClr val="1D1D20"/>
                </a:solidFill>
                <a:latin typeface="Arial" panose="020B0604020202020204" pitchFamily="34" charset="0"/>
                <a:cs typeface="Arial" panose="020B0604020202020204" pitchFamily="34" charset="0"/>
              </a:rPr>
              <a:t>Apprendre des stratégies de	 communication, d'inspiration, de persuasion et de négociation</a:t>
            </a:r>
            <a:endParaRPr lang="fr" sz="1300" dirty="0">
              <a:latin typeface="Arial" panose="020B0604020202020204" pitchFamily="34" charset="0"/>
              <a:cs typeface="Arial" panose="020B0604020202020204" pitchFamily="34" charset="0"/>
            </a:endParaRPr>
          </a:p>
        </p:txBody>
      </p:sp>
      <p:sp>
        <p:nvSpPr>
          <p:cNvPr id="15" name="object 15"/>
          <p:cNvSpPr txBox="1"/>
          <p:nvPr/>
        </p:nvSpPr>
        <p:spPr>
          <a:xfrm>
            <a:off x="523949" y="6983043"/>
            <a:ext cx="2164715" cy="919162"/>
          </a:xfrm>
          <a:prstGeom prst="rect">
            <a:avLst/>
          </a:prstGeom>
        </p:spPr>
        <p:txBody>
          <a:bodyPr vert="horz" wrap="square" lIns="0" tIns="12065" rIns="0" bIns="0" rtlCol="0">
            <a:spAutoFit/>
          </a:bodyPr>
          <a:lstStyle/>
          <a:p>
            <a:pPr marL="12700" marR="5081" rtl="0">
              <a:lnSpc>
                <a:spcPct val="153800"/>
              </a:lnSpc>
              <a:spcBef>
                <a:spcPts val="95"/>
              </a:spcBef>
            </a:pPr>
            <a:r>
              <a:rPr lang="fr" sz="1250" b="1" i="0" u="none" spc="50" baseline="0">
                <a:solidFill>
                  <a:srgbClr val="1D1D20"/>
                </a:solidFill>
                <a:latin typeface="Arial"/>
                <a:cs typeface="Arial"/>
              </a:rPr>
              <a:t>Temps</a:t>
            </a:r>
            <a:r>
              <a:rPr lang="fr" sz="1250" b="1" i="0" u="none" baseline="0">
                <a:solidFill>
                  <a:srgbClr val="1D1D20"/>
                </a:solidFill>
                <a:latin typeface="Arial"/>
                <a:cs typeface="Arial"/>
              </a:rPr>
              <a:t> de préparation de l'activité :</a:t>
            </a:r>
            <a:r>
              <a:rPr lang="fr" sz="1250" b="0" i="0" u="none" spc="405" baseline="0">
                <a:solidFill>
                  <a:srgbClr val="1D1D20"/>
                </a:solidFill>
                <a:latin typeface="Arial"/>
                <a:cs typeface="Arial"/>
              </a:rPr>
              <a:t> </a:t>
            </a:r>
            <a:r>
              <a:rPr lang="fr" sz="1300" b="0" i="0" u="none" spc="405" baseline="0">
                <a:solidFill>
                  <a:srgbClr val="1D1D20"/>
                </a:solidFill>
                <a:latin typeface="Arial"/>
                <a:cs typeface="Arial"/>
              </a:rPr>
              <a:t>45 </a:t>
            </a:r>
            <a:r>
              <a:rPr lang="fr" sz="1300" b="0" i="0" u="none" spc="25" baseline="0">
                <a:solidFill>
                  <a:srgbClr val="1D1D20"/>
                </a:solidFill>
                <a:latin typeface="Arial"/>
                <a:cs typeface="Arial"/>
              </a:rPr>
              <a:t>min</a:t>
            </a:r>
            <a:endParaRPr lang="fr" sz="1300" dirty="0">
              <a:latin typeface="Arial"/>
              <a:cs typeface="Arial"/>
            </a:endParaRPr>
          </a:p>
          <a:p>
            <a:pPr marL="12700" rtl="0">
              <a:spcBef>
                <a:spcPts val="840"/>
              </a:spcBef>
            </a:pPr>
            <a:r>
              <a:rPr lang="fr" sz="1250" b="1" i="0" u="none" baseline="0">
                <a:solidFill>
                  <a:srgbClr val="1D1D20"/>
                </a:solidFill>
                <a:latin typeface="Arial"/>
                <a:cs typeface="Arial"/>
              </a:rPr>
              <a:t>Durée de l'activité :</a:t>
            </a:r>
            <a:r>
              <a:rPr lang="fr" sz="1250" b="0" i="0" u="none" spc="105" baseline="0">
                <a:solidFill>
                  <a:srgbClr val="1D1D20"/>
                </a:solidFill>
                <a:latin typeface="Arial"/>
                <a:cs typeface="Arial"/>
              </a:rPr>
              <a:t> </a:t>
            </a:r>
            <a:r>
              <a:rPr lang="fr" sz="1300" b="0" i="0" u="none" spc="-245" baseline="0">
                <a:solidFill>
                  <a:srgbClr val="1D1D20"/>
                </a:solidFill>
                <a:latin typeface="Arial"/>
                <a:cs typeface="Arial"/>
              </a:rPr>
              <a:t>1</a:t>
            </a:r>
            <a:r>
              <a:rPr lang="fr" sz="1300" b="0" i="0" u="none" spc="-20" baseline="0">
                <a:solidFill>
                  <a:srgbClr val="1D1D20"/>
                </a:solidFill>
                <a:latin typeface="Arial"/>
                <a:cs typeface="Arial"/>
              </a:rPr>
              <a:t> heure</a:t>
            </a:r>
            <a:endParaRPr lang="fr" sz="1300" dirty="0">
              <a:latin typeface="Arial"/>
              <a:cs typeface="Arial"/>
            </a:endParaRPr>
          </a:p>
        </p:txBody>
      </p:sp>
      <p:sp>
        <p:nvSpPr>
          <p:cNvPr id="19" name="object 10">
            <a:extLst>
              <a:ext uri="{FF2B5EF4-FFF2-40B4-BE49-F238E27FC236}">
                <a16:creationId xmlns:a16="http://schemas.microsoft.com/office/drawing/2014/main" id="{43686045-7D7A-1A4C-8642-17AB8468478B}"/>
              </a:ext>
            </a:extLst>
          </p:cNvPr>
          <p:cNvSpPr txBox="1"/>
          <p:nvPr/>
        </p:nvSpPr>
        <p:spPr>
          <a:xfrm>
            <a:off x="466743" y="4492949"/>
            <a:ext cx="7099300" cy="1220847"/>
          </a:xfrm>
          <a:prstGeom prst="rect">
            <a:avLst/>
          </a:prstGeom>
          <a:noFill/>
        </p:spPr>
        <p:txBody>
          <a:bodyPr vert="horz" wrap="square" lIns="0" tIns="88900" rIns="0" bIns="0" rtlCol="0">
            <a:spAutoFit/>
          </a:bodyPr>
          <a:lstStyle/>
          <a:p>
            <a:pPr marL="180349" rtl="0">
              <a:spcBef>
                <a:spcPts val="700"/>
              </a:spcBef>
            </a:pPr>
            <a:r>
              <a:rPr lang="fr" sz="1300" b="1" i="0" u="none" baseline="0" dirty="0">
                <a:solidFill>
                  <a:srgbClr val="1D1D20"/>
                </a:solidFill>
                <a:latin typeface="Arial"/>
                <a:cs typeface="Arial"/>
              </a:rPr>
              <a:t>Compétences</a:t>
            </a:r>
            <a:r>
              <a:rPr lang="fr" sz="1300" b="1" i="0" u="none" spc="45" baseline="0" dirty="0">
                <a:solidFill>
                  <a:srgbClr val="1D1D20"/>
                </a:solidFill>
                <a:latin typeface="Arial"/>
                <a:cs typeface="Arial"/>
              </a:rPr>
              <a:t> du cadre</a:t>
            </a:r>
            <a:r>
              <a:rPr lang="fr" sz="1300" b="1" i="0" u="none" spc="-10" baseline="0" dirty="0">
                <a:solidFill>
                  <a:srgbClr val="1D1D20"/>
                </a:solidFill>
                <a:latin typeface="Arial"/>
                <a:cs typeface="Arial"/>
              </a:rPr>
              <a:t> d'EntreComp</a:t>
            </a:r>
            <a:endParaRPr lang="fr" sz="1300" b="1" dirty="0">
              <a:latin typeface="Arial"/>
              <a:cs typeface="Arial"/>
            </a:endParaRPr>
          </a:p>
          <a:p>
            <a:pPr rtl="0">
              <a:spcBef>
                <a:spcPts val="45"/>
              </a:spcBef>
            </a:pPr>
            <a:endParaRPr lang="fr" sz="1350" dirty="0">
              <a:latin typeface="Arial"/>
              <a:cs typeface="Arial"/>
            </a:endParaRPr>
          </a:p>
          <a:p>
            <a:pPr marL="401656" indent="-214323" rtl="0">
              <a:buFont typeface="Wingdings" pitchFamily="2" charset="2"/>
              <a:buChar char="v"/>
            </a:pPr>
            <a:r>
              <a:rPr lang="fr" sz="1300" b="0" i="0" u="none" baseline="0" dirty="0">
                <a:solidFill>
                  <a:srgbClr val="1D1D20"/>
                </a:solidFill>
                <a:latin typeface="Arial" panose="020B0604020202020204" pitchFamily="34" charset="0"/>
                <a:cs typeface="Arial" panose="020B0604020202020204" pitchFamily="34" charset="0"/>
              </a:rPr>
              <a:t>Mobiliser les autres</a:t>
            </a:r>
            <a:endParaRPr lang="fr" sz="1300" dirty="0">
              <a:solidFill>
                <a:srgbClr val="1D1D20"/>
              </a:solidFill>
              <a:latin typeface="Arial" panose="020B0604020202020204" pitchFamily="34" charset="0"/>
              <a:cs typeface="Arial" panose="020B0604020202020204" pitchFamily="34" charset="0"/>
            </a:endParaRPr>
          </a:p>
          <a:p>
            <a:pPr marL="401656" indent="-214323" rtl="0">
              <a:spcBef>
                <a:spcPts val="915"/>
              </a:spcBef>
              <a:buFont typeface="Wingdings" pitchFamily="2" charset="2"/>
              <a:buChar char="v"/>
            </a:pPr>
            <a:r>
              <a:rPr lang="fr" sz="1300" b="0" i="0" u="none" baseline="0" dirty="0">
                <a:solidFill>
                  <a:srgbClr val="1D1D20"/>
                </a:solidFill>
                <a:latin typeface="Arial" panose="020B0604020202020204" pitchFamily="34" charset="0"/>
                <a:cs typeface="Arial" panose="020B0604020202020204" pitchFamily="34" charset="0"/>
              </a:rPr>
              <a:t>Motivation et persévérance</a:t>
            </a:r>
            <a:endParaRPr lang="fr" sz="1300" dirty="0">
              <a:solidFill>
                <a:srgbClr val="1D1D20"/>
              </a:solidFill>
              <a:latin typeface="Arial" panose="020B0604020202020204" pitchFamily="34" charset="0"/>
              <a:cs typeface="Arial" panose="020B0604020202020204" pitchFamily="34" charset="0"/>
            </a:endParaRPr>
          </a:p>
          <a:p>
            <a:pPr marL="418486" rtl="0">
              <a:spcBef>
                <a:spcPts val="915"/>
              </a:spcBef>
            </a:pPr>
            <a:endParaRPr lang="fr" sz="900" baseline="2136" dirty="0">
              <a:latin typeface="Arial"/>
              <a:cs typeface="Arial"/>
            </a:endParaRPr>
          </a:p>
        </p:txBody>
      </p:sp>
      <p:sp>
        <p:nvSpPr>
          <p:cNvPr id="3" name="Rounded Rectangle 2">
            <a:extLst>
              <a:ext uri="{FF2B5EF4-FFF2-40B4-BE49-F238E27FC236}">
                <a16:creationId xmlns:a16="http://schemas.microsoft.com/office/drawing/2014/main" id="{89F5BFDD-3229-270C-ECBA-D040E47C43E2}"/>
              </a:ext>
            </a:extLst>
          </p:cNvPr>
          <p:cNvSpPr/>
          <p:nvPr/>
        </p:nvSpPr>
        <p:spPr>
          <a:xfrm>
            <a:off x="346073" y="4409212"/>
            <a:ext cx="6959584" cy="1253782"/>
          </a:xfrm>
          <a:prstGeom prst="roundRect">
            <a:avLst/>
          </a:prstGeom>
          <a:noFill/>
          <a:ln w="28575">
            <a:solidFill>
              <a:srgbClr val="1AAAA6"/>
            </a:solid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fr"/>
          </a:p>
        </p:txBody>
      </p:sp>
      <p:sp>
        <p:nvSpPr>
          <p:cNvPr id="4" name="Rounded Rectangle 3">
            <a:extLst>
              <a:ext uri="{FF2B5EF4-FFF2-40B4-BE49-F238E27FC236}">
                <a16:creationId xmlns:a16="http://schemas.microsoft.com/office/drawing/2014/main" id="{9C935BCD-7ED9-56DF-2621-94C9FDA2819E}"/>
              </a:ext>
            </a:extLst>
          </p:cNvPr>
          <p:cNvSpPr/>
          <p:nvPr/>
        </p:nvSpPr>
        <p:spPr>
          <a:xfrm>
            <a:off x="346073" y="5788029"/>
            <a:ext cx="2520465" cy="3329825"/>
          </a:xfrm>
          <a:prstGeom prst="roundRect">
            <a:avLst/>
          </a:prstGeom>
          <a:noFill/>
          <a:ln w="28575">
            <a:solidFill>
              <a:srgbClr val="1AA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5" name="Rounded Rectangle 4">
            <a:extLst>
              <a:ext uri="{FF2B5EF4-FFF2-40B4-BE49-F238E27FC236}">
                <a16:creationId xmlns:a16="http://schemas.microsoft.com/office/drawing/2014/main" id="{B395603D-803F-E721-8BB2-AC88F25F0609}"/>
              </a:ext>
            </a:extLst>
          </p:cNvPr>
          <p:cNvSpPr/>
          <p:nvPr/>
        </p:nvSpPr>
        <p:spPr>
          <a:xfrm>
            <a:off x="3090446" y="5788028"/>
            <a:ext cx="4324349" cy="3329826"/>
          </a:xfrm>
          <a:prstGeom prst="roundRect">
            <a:avLst/>
          </a:prstGeom>
          <a:noFill/>
          <a:ln w="28575">
            <a:solidFill>
              <a:srgbClr val="1AA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6" name="TextBox 5">
            <a:extLst>
              <a:ext uri="{FF2B5EF4-FFF2-40B4-BE49-F238E27FC236}">
                <a16:creationId xmlns:a16="http://schemas.microsoft.com/office/drawing/2014/main" id="{54F0C0C9-ED34-3FE4-906D-D9190BC74C2F}"/>
              </a:ext>
            </a:extLst>
          </p:cNvPr>
          <p:cNvSpPr txBox="1"/>
          <p:nvPr/>
        </p:nvSpPr>
        <p:spPr>
          <a:xfrm>
            <a:off x="3411855" y="6062801"/>
            <a:ext cx="3876674" cy="3170099"/>
          </a:xfrm>
          <a:prstGeom prst="rect">
            <a:avLst/>
          </a:prstGeom>
          <a:noFill/>
        </p:spPr>
        <p:txBody>
          <a:bodyPr wrap="square" rtlCol="0">
            <a:spAutoFit/>
          </a:bodyPr>
          <a:lstStyle/>
          <a:p>
            <a:pPr algn="just" rtl="0"/>
            <a:r>
              <a:rPr lang="fr" sz="1300" b="1" i="0" u="none" baseline="0">
                <a:latin typeface="Arial" panose="020B0604020202020204" pitchFamily="34" charset="0"/>
                <a:cs typeface="Arial" panose="020B0604020202020204" pitchFamily="34" charset="0"/>
              </a:rPr>
              <a:t>Préparation du matériel</a:t>
            </a:r>
          </a:p>
          <a:p>
            <a:pPr marL="285764" indent="-285764" algn="just" rtl="0">
              <a:buFont typeface="Arial" panose="020B0604020202020204" pitchFamily="34" charset="0"/>
              <a:buChar char="•"/>
            </a:pPr>
            <a:r>
              <a:rPr lang="fr" sz="1300" b="0" i="0" u="none" baseline="0">
                <a:latin typeface="Arial" panose="020B0604020202020204" pitchFamily="34" charset="0"/>
                <a:cs typeface="Arial" panose="020B0604020202020204" pitchFamily="34" charset="0"/>
              </a:rPr>
              <a:t>Feuille de papier et crayon</a:t>
            </a:r>
          </a:p>
          <a:p>
            <a:pPr marL="285764" indent="-285764" algn="just" rtl="0">
              <a:buFont typeface="Arial" panose="020B0604020202020204" pitchFamily="34" charset="0"/>
              <a:buChar char="•"/>
            </a:pPr>
            <a:r>
              <a:rPr lang="fr" sz="1300" b="0" i="0" u="none" baseline="0">
                <a:solidFill>
                  <a:schemeClr val="tx1"/>
                </a:solidFill>
                <a:latin typeface="Arial"/>
                <a:cs typeface="Arial"/>
                <a:hlinkClick r:id="rId3">
                  <a:extLst>
                    <a:ext uri="{A12FA001-AC4F-418D-AE19-62706E023703}">
                      <ahyp:hlinkClr xmlns:ahyp="http://schemas.microsoft.com/office/drawing/2018/hyperlinkcolor" val="tx"/>
                    </a:ext>
                  </a:extLst>
                </a:hlinkClick>
              </a:rPr>
              <a:t>https://mailchimp.com/en-gb/marketing- glossary/marketing-mix-7ps/</a:t>
            </a:r>
            <a:r>
              <a:rPr lang="fr" sz="1300" b="0" i="0" u="none" baseline="0">
                <a:solidFill>
                  <a:schemeClr val="tx1"/>
                </a:solidFill>
                <a:latin typeface="Arial"/>
                <a:cs typeface="Arial"/>
              </a:rPr>
              <a:t> </a:t>
            </a:r>
            <a:r>
              <a:rPr lang="fr" sz="1300" b="0" i="0" u="none" baseline="0">
                <a:solidFill>
                  <a:schemeClr val="tx1"/>
                </a:solidFill>
                <a:latin typeface="Arial"/>
                <a:cs typeface="Arial"/>
                <a:hlinkClick r:id="rId4">
                  <a:extLst>
                    <a:ext uri="{A12FA001-AC4F-418D-AE19-62706E023703}">
                      <ahyp:hlinkClr xmlns:ahyp="http://schemas.microsoft.com/office/drawing/2018/hyperlinkcolor" val="tx"/>
                    </a:ext>
                  </a:extLst>
                </a:hlinkClick>
              </a:rPr>
              <a:t>https://www.business.qld.gov.au/running- business/marketing-sales/marketing- promotion/marketing-basics/seven-ps-marketing</a:t>
            </a:r>
            <a:endParaRPr lang="fr" sz="1300" dirty="0">
              <a:solidFill>
                <a:schemeClr val="tx1"/>
              </a:solidFill>
              <a:latin typeface="Arial"/>
              <a:cs typeface="Arial"/>
            </a:endParaRPr>
          </a:p>
          <a:p>
            <a:pPr marL="285764" indent="-285764" algn="just" rtl="0">
              <a:buFont typeface="Arial" panose="020B0604020202020204" pitchFamily="34" charset="0"/>
              <a:buChar char="•"/>
            </a:pPr>
            <a:r>
              <a:rPr lang="fr" sz="1300" b="0" i="0" u="none" baseline="0">
                <a:solidFill>
                  <a:schemeClr val="tx1"/>
                </a:solidFill>
                <a:latin typeface="Arial"/>
                <a:cs typeface="Arial"/>
                <a:hlinkClick r:id="rId5">
                  <a:extLst>
                    <a:ext uri="{A12FA001-AC4F-418D-AE19-62706E023703}">
                      <ahyp:hlinkClr xmlns:ahyp="http://schemas.microsoft.com/office/drawing/2018/hyperlinkcolor" val="tx"/>
                    </a:ext>
                  </a:extLst>
                </a:hlinkClick>
              </a:rPr>
              <a:t>https://www.lifehack.org/articles/productivity/the-20- most-creative-instagram-accounts-that-will-inspire- you.html</a:t>
            </a:r>
            <a:endParaRPr lang="fr" sz="1300" dirty="0">
              <a:solidFill>
                <a:schemeClr val="tx1"/>
              </a:solidFill>
              <a:latin typeface="Arial"/>
              <a:cs typeface="Arial"/>
            </a:endParaRPr>
          </a:p>
          <a:p>
            <a:pPr marL="285764" indent="-285764" algn="just" rtl="0">
              <a:buFont typeface="Arial" panose="020B0604020202020204" pitchFamily="34" charset="0"/>
              <a:buChar char="•"/>
            </a:pPr>
            <a:r>
              <a:rPr lang="fr" sz="1300" b="0" i="0" u="none" baseline="0">
                <a:solidFill>
                  <a:schemeClr val="tx1"/>
                </a:solidFill>
                <a:latin typeface="Arial"/>
                <a:cs typeface="Arial"/>
                <a:hlinkClick r:id="rId6">
                  <a:extLst>
                    <a:ext uri="{A12FA001-AC4F-418D-AE19-62706E023703}">
                      <ahyp:hlinkClr xmlns:ahyp="http://schemas.microsoft.com/office/drawing/2018/hyperlinkcolor" val="tx"/>
                    </a:ext>
                  </a:extLst>
                </a:hlinkClick>
              </a:rPr>
              <a:t>Miro</a:t>
            </a:r>
            <a:r>
              <a:rPr lang="fr" sz="1300" b="0" i="0" u="none" baseline="0">
                <a:solidFill>
                  <a:schemeClr val="tx1"/>
                </a:solidFill>
                <a:latin typeface="Arial"/>
                <a:cs typeface="Arial"/>
              </a:rPr>
              <a:t>, </a:t>
            </a:r>
            <a:r>
              <a:rPr lang="fr" sz="1300" b="0" i="0" u="none" baseline="0">
                <a:solidFill>
                  <a:schemeClr val="tx1"/>
                </a:solidFill>
                <a:latin typeface="Arial"/>
                <a:cs typeface="Arial"/>
                <a:hlinkClick r:id="rId7">
                  <a:extLst>
                    <a:ext uri="{A12FA001-AC4F-418D-AE19-62706E023703}">
                      <ahyp:hlinkClr xmlns:ahyp="http://schemas.microsoft.com/office/drawing/2018/hyperlinkcolor" val="tx"/>
                    </a:ext>
                  </a:extLst>
                </a:hlinkClick>
              </a:rPr>
              <a:t>Mural</a:t>
            </a:r>
            <a:r>
              <a:rPr lang="fr" sz="1300" b="0" i="0" u="none" baseline="0">
                <a:solidFill>
                  <a:schemeClr val="tx1"/>
                </a:solidFill>
                <a:latin typeface="Arial"/>
                <a:cs typeface="Arial"/>
              </a:rPr>
              <a:t>, </a:t>
            </a:r>
            <a:r>
              <a:rPr lang="fr" sz="1300" b="0" i="0" u="none" baseline="0">
                <a:solidFill>
                  <a:schemeClr val="tx1"/>
                </a:solidFill>
                <a:latin typeface="Arial"/>
                <a:cs typeface="Arial"/>
                <a:hlinkClick r:id="rId8">
                  <a:extLst>
                    <a:ext uri="{A12FA001-AC4F-418D-AE19-62706E023703}">
                      <ahyp:hlinkClr xmlns:ahyp="http://schemas.microsoft.com/office/drawing/2018/hyperlinkcolor" val="tx"/>
                    </a:ext>
                  </a:extLst>
                </a:hlinkClick>
              </a:rPr>
              <a:t>Lucidchart</a:t>
            </a:r>
            <a:r>
              <a:rPr lang="fr" sz="1300" b="0" i="0" u="none" baseline="0">
                <a:solidFill>
                  <a:schemeClr val="tx1"/>
                </a:solidFill>
                <a:latin typeface="Arial"/>
                <a:cs typeface="Arial"/>
              </a:rPr>
              <a:t>, </a:t>
            </a:r>
            <a:r>
              <a:rPr lang="fr" sz="1300" b="0" i="0" u="none" baseline="0">
                <a:solidFill>
                  <a:schemeClr val="tx1"/>
                </a:solidFill>
                <a:latin typeface="Arial"/>
                <a:cs typeface="Arial"/>
                <a:hlinkClick r:id="rId9">
                  <a:extLst>
                    <a:ext uri="{A12FA001-AC4F-418D-AE19-62706E023703}">
                      <ahyp:hlinkClr xmlns:ahyp="http://schemas.microsoft.com/office/drawing/2018/hyperlinkcolor" val="tx"/>
                    </a:ext>
                  </a:extLst>
                </a:hlinkClick>
              </a:rPr>
              <a:t>Adobe Express</a:t>
            </a:r>
            <a:r>
              <a:rPr lang="fr" sz="1300" b="0" i="0" u="none" baseline="0">
                <a:solidFill>
                  <a:schemeClr val="tx1"/>
                </a:solidFill>
                <a:latin typeface="Arial"/>
                <a:cs typeface="Arial"/>
              </a:rPr>
              <a:t> ou </a:t>
            </a:r>
            <a:r>
              <a:rPr lang="fr" sz="1300" b="0" i="0" u="none" baseline="0">
                <a:solidFill>
                  <a:schemeClr val="tx1"/>
                </a:solidFill>
                <a:latin typeface="Arial"/>
                <a:cs typeface="Arial"/>
                <a:hlinkClick r:id="rId10">
                  <a:extLst>
                    <a:ext uri="{A12FA001-AC4F-418D-AE19-62706E023703}">
                      <ahyp:hlinkClr xmlns:ahyp="http://schemas.microsoft.com/office/drawing/2018/hyperlinkcolor" val="tx"/>
                    </a:ext>
                  </a:extLst>
                </a:hlinkClick>
              </a:rPr>
              <a:t>Canva</a:t>
            </a:r>
            <a:endParaRPr lang="fr" sz="1300" dirty="0">
              <a:solidFill>
                <a:schemeClr val="tx1"/>
              </a:solidFill>
              <a:latin typeface="Arial"/>
              <a:cs typeface="Arial"/>
            </a:endParaRPr>
          </a:p>
          <a:p>
            <a:pPr marL="285764" indent="-285764" rtl="0">
              <a:buFont typeface="Arial" panose="020B0604020202020204" pitchFamily="34" charset="0"/>
              <a:buChar char="•"/>
            </a:pPr>
            <a:endParaRPr lang="fr" sz="1300" dirty="0">
              <a:latin typeface="Arial" panose="020B0604020202020204" pitchFamily="34" charset="0"/>
              <a:cs typeface="Arial" panose="020B0604020202020204" pitchFamily="34" charset="0"/>
            </a:endParaRPr>
          </a:p>
          <a:p>
            <a:pPr marL="285764" indent="-285764" rtl="0">
              <a:buFont typeface="Arial" panose="020B0604020202020204" pitchFamily="34" charset="0"/>
              <a:buChar char="•"/>
            </a:pPr>
            <a:endParaRPr lang="fr" dirty="0"/>
          </a:p>
        </p:txBody>
      </p:sp>
      <p:sp>
        <p:nvSpPr>
          <p:cNvPr id="11" name="Slide Number Placeholder 10">
            <a:extLst>
              <a:ext uri="{FF2B5EF4-FFF2-40B4-BE49-F238E27FC236}">
                <a16:creationId xmlns:a16="http://schemas.microsoft.com/office/drawing/2014/main" id="{5777F956-E27C-BF41-8B22-D0966591B164}"/>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82</a:t>
            </a:fld>
            <a:endParaRPr lang="fr" spc="10"/>
          </a:p>
        </p:txBody>
      </p:sp>
      <p:pic>
        <p:nvPicPr>
          <p:cNvPr id="13" name="Picture 2" descr="European Youth Roots">
            <a:extLst>
              <a:ext uri="{FF2B5EF4-FFF2-40B4-BE49-F238E27FC236}">
                <a16:creationId xmlns:a16="http://schemas.microsoft.com/office/drawing/2014/main" id="{0BA5D8AC-E983-644D-8112-5692A440A62D}"/>
              </a:ext>
            </a:extLst>
          </p:cNvPr>
          <p:cNvPicPr>
            <a:picLocks noChangeAspect="1" noChangeArrowheads="1"/>
          </p:cNvPicPr>
          <p:nvPr/>
        </p:nvPicPr>
        <p:blipFill rotWithShape="1">
          <a:blip r:embed="rId11"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p:nvPr/>
        </p:nvSpPr>
        <p:spPr>
          <a:xfrm>
            <a:off x="476251" y="673194"/>
            <a:ext cx="6835140" cy="7992572"/>
          </a:xfrm>
          <a:prstGeom prst="rect">
            <a:avLst/>
          </a:prstGeom>
        </p:spPr>
        <p:txBody>
          <a:bodyPr vert="horz" wrap="square" lIns="0" tIns="13969" rIns="0" bIns="0" rtlCol="0">
            <a:spAutoFit/>
          </a:bodyPr>
          <a:lstStyle/>
          <a:p>
            <a:pPr marL="12700" rtl="0">
              <a:spcBef>
                <a:spcPts val="110"/>
              </a:spcBef>
            </a:pPr>
            <a:r>
              <a:rPr lang="fr" sz="1400" b="1" i="0" u="none" spc="40" baseline="0" dirty="0">
                <a:solidFill>
                  <a:schemeClr val="accent6">
                    <a:lumMod val="75000"/>
                  </a:schemeClr>
                </a:solidFill>
                <a:latin typeface="Arial"/>
                <a:cs typeface="Arial"/>
              </a:rPr>
              <a:t>Instructions</a:t>
            </a:r>
            <a:endParaRPr lang="fr" sz="1700" dirty="0">
              <a:latin typeface="Arial"/>
              <a:cs typeface="Arial"/>
            </a:endParaRPr>
          </a:p>
          <a:p>
            <a:pPr marL="7938" algn="just" rtl="0">
              <a:spcBef>
                <a:spcPts val="1076"/>
              </a:spcBef>
            </a:pPr>
            <a:r>
              <a:rPr lang="fr" sz="1300" b="1" i="0" u="none" baseline="0" dirty="0">
                <a:solidFill>
                  <a:schemeClr val="tx1">
                    <a:lumMod val="50000"/>
                    <a:lumOff val="50000"/>
                  </a:schemeClr>
                </a:solidFill>
                <a:uFill>
                  <a:solidFill>
                    <a:srgbClr val="1D1D20"/>
                  </a:solidFill>
                </a:uFill>
                <a:latin typeface="Arial"/>
                <a:cs typeface="Arial"/>
              </a:rPr>
              <a:t>Avant le cours</a:t>
            </a:r>
            <a:endParaRPr lang="fr" sz="1300" dirty="0">
              <a:uFill>
                <a:solidFill>
                  <a:srgbClr val="000000"/>
                </a:solidFill>
              </a:uFill>
              <a:latin typeface="Arial"/>
              <a:cs typeface="Arial"/>
            </a:endParaRPr>
          </a:p>
          <a:p>
            <a:pPr marL="354981" indent="-285764" rtl="0">
              <a:buFont typeface="Arial" panose="020B0604020202020204" pitchFamily="34" charset="0"/>
              <a:buChar char="•"/>
            </a:pPr>
            <a:r>
              <a:rPr lang="fr" sz="1300" b="0" i="0" u="none" baseline="0" dirty="0">
                <a:solidFill>
                  <a:srgbClr val="1D1D20"/>
                </a:solidFill>
                <a:latin typeface="Arial"/>
                <a:cs typeface="Arial"/>
              </a:rPr>
              <a:t>Préparez-vous en lisant les documents suivants et en élaborant une présentation pour les participants </a:t>
            </a:r>
            <a:r>
              <a:rPr lang="fr" sz="1300" b="0" i="0" u="none" baseline="0" dirty="0">
                <a:solidFill>
                  <a:srgbClr val="0000FF"/>
                </a:solidFill>
                <a:latin typeface="Arial"/>
                <a:cs typeface="Arial"/>
                <a:hlinkClick r:id="rId2" invalidUrl="http://: https://mailchimp.com/en-gb/marketing-glossary/marketing-mix-7ps/">
                  <a:extLst>
                    <a:ext uri="{A12FA001-AC4F-418D-AE19-62706E023703}">
                      <ahyp:hlinkClr xmlns:ahyp="http://schemas.microsoft.com/office/drawing/2018/hyperlinkcolor" val="tx"/>
                    </a:ext>
                  </a:extLst>
                </a:hlinkClick>
              </a:rPr>
              <a:t>:</a:t>
            </a:r>
            <a:r>
              <a:rPr lang="fr" sz="1300" b="0" i="0" u="none" baseline="0" dirty="0">
                <a:solidFill>
                  <a:schemeClr val="tx1"/>
                </a:solidFill>
                <a:latin typeface="Arial"/>
                <a:cs typeface="Arial"/>
                <a:hlinkClick r:id="rId3" invalidUrl="http://: https://mailchimp.com/en-gb/marketing-glossary/marketing-mix-7ps/">
                  <a:extLst>
                    <a:ext uri="{A12FA001-AC4F-418D-AE19-62706E023703}">
                      <ahyp:hlinkClr xmlns:ahyp="http://schemas.microsoft.com/office/drawing/2018/hyperlinkcolor" val="tx"/>
                    </a:ext>
                  </a:extLst>
                </a:hlinkClick>
              </a:rPr>
              <a:t> https://mailchimp.com/en-gb/marketing-glossary/marketing-mix-7ps/</a:t>
            </a:r>
            <a:endParaRPr lang="fr" sz="1300" dirty="0">
              <a:solidFill>
                <a:schemeClr val="tx1"/>
              </a:solidFill>
              <a:latin typeface="Arial"/>
              <a:cs typeface="Arial"/>
            </a:endParaRPr>
          </a:p>
          <a:p>
            <a:pPr marL="7938" indent="4763" algn="just" rtl="0">
              <a:spcBef>
                <a:spcPts val="1076"/>
              </a:spcBef>
            </a:pPr>
            <a:br>
              <a:rPr lang="fr" sz="1300" dirty="0">
                <a:latin typeface="Arial" panose="020B0604020202020204" pitchFamily="34" charset="0"/>
                <a:cs typeface="Arial" panose="020B0604020202020204" pitchFamily="34" charset="0"/>
              </a:rPr>
            </a:br>
            <a:r>
              <a:rPr lang="fr" sz="1300" b="1" i="0" u="none" baseline="0" dirty="0">
                <a:solidFill>
                  <a:schemeClr val="tx1">
                    <a:lumMod val="50000"/>
                    <a:lumOff val="50000"/>
                  </a:schemeClr>
                </a:solidFill>
                <a:uFill>
                  <a:solidFill>
                    <a:srgbClr val="1D1D20"/>
                  </a:solidFill>
                </a:uFill>
                <a:latin typeface="Arial"/>
                <a:cs typeface="Arial"/>
              </a:rPr>
              <a:t>Pendant le cours</a:t>
            </a:r>
            <a:endParaRPr lang="fr" sz="1300" u="sng" dirty="0">
              <a:solidFill>
                <a:schemeClr val="tx1"/>
              </a:solidFill>
              <a:latin typeface="Arial"/>
              <a:cs typeface="Arial"/>
            </a:endParaRPr>
          </a:p>
          <a:p>
            <a:pPr marL="180983" marR="5081" indent="-171458" algn="just" rtl="0">
              <a:lnSpc>
                <a:spcPts val="1800"/>
              </a:lnSpc>
              <a:spcBef>
                <a:spcPts val="25"/>
              </a:spcBef>
              <a:buFont typeface="Arial" panose="020B0604020202020204" pitchFamily="34" charset="0"/>
              <a:buChar char="•"/>
            </a:pPr>
            <a:r>
              <a:rPr lang="fr" sz="1300" b="0" i="0" u="none" baseline="0" dirty="0">
                <a:solidFill>
                  <a:schemeClr val="tx1"/>
                </a:solidFill>
                <a:latin typeface="Arial"/>
                <a:cs typeface="Arial"/>
              </a:rPr>
              <a:t>À l'aide de la présentation préparée avant le cours, donnez aux participants un aperçu général des principes de base du marketing et présentez-leur les 7P du marketing. Veillez à inclure dans votre présentation des suggestions sur la manière de les mettre en œuvre dans une stratégie de marketing mix.</a:t>
            </a:r>
          </a:p>
          <a:p>
            <a:pPr marL="180983" marR="5081" indent="-171458" algn="just" rtl="0">
              <a:lnSpc>
                <a:spcPts val="1800"/>
              </a:lnSpc>
              <a:buFont typeface="Arial" panose="020B0604020202020204" pitchFamily="34" charset="0"/>
              <a:buChar char="•"/>
            </a:pPr>
            <a:r>
              <a:rPr lang="fr" sz="1300" b="0" i="0" u="none" baseline="0" dirty="0">
                <a:solidFill>
                  <a:schemeClr val="tx1"/>
                </a:solidFill>
                <a:latin typeface="Arial"/>
                <a:cs typeface="Arial"/>
              </a:rPr>
              <a:t>L'animateur demande aux participants de réfléchir à une stratégie de marketing en utilisant les réseaux sociaux pour une entreprise de tourisme durable. Pour créer la stratégie, les participants sont encouragés à l'élaborer sur une plateforme comme </a:t>
            </a:r>
            <a:r>
              <a:rPr lang="fr" sz="1300" b="0" i="0" u="none" baseline="0" dirty="0">
                <a:solidFill>
                  <a:schemeClr val="tx1"/>
                </a:solidFill>
                <a:latin typeface="Arial"/>
                <a:cs typeface="Arial"/>
                <a:hlinkClick r:id="rId4">
                  <a:extLst>
                    <a:ext uri="{A12FA001-AC4F-418D-AE19-62706E023703}">
                      <ahyp:hlinkClr xmlns:ahyp="http://schemas.microsoft.com/office/drawing/2018/hyperlinkcolor" val="tx"/>
                    </a:ext>
                  </a:extLst>
                </a:hlinkClick>
              </a:rPr>
              <a:t>Miro</a:t>
            </a:r>
            <a:r>
              <a:rPr lang="fr" sz="1300" b="0" i="0" u="none" baseline="0" dirty="0">
                <a:solidFill>
                  <a:schemeClr val="tx1"/>
                </a:solidFill>
                <a:latin typeface="Arial"/>
                <a:cs typeface="Arial"/>
              </a:rPr>
              <a:t>, </a:t>
            </a:r>
            <a:r>
              <a:rPr lang="fr" sz="1300" b="0" i="0" u="none" baseline="0" dirty="0">
                <a:solidFill>
                  <a:schemeClr val="tx1"/>
                </a:solidFill>
                <a:latin typeface="Arial"/>
                <a:cs typeface="Arial"/>
                <a:hlinkClick r:id="rId5">
                  <a:extLst>
                    <a:ext uri="{A12FA001-AC4F-418D-AE19-62706E023703}">
                      <ahyp:hlinkClr xmlns:ahyp="http://schemas.microsoft.com/office/drawing/2018/hyperlinkcolor" val="tx"/>
                    </a:ext>
                  </a:extLst>
                </a:hlinkClick>
              </a:rPr>
              <a:t>Mural</a:t>
            </a:r>
            <a:r>
              <a:rPr lang="fr" sz="1300" b="0" i="0" u="none" baseline="0" dirty="0">
                <a:solidFill>
                  <a:schemeClr val="tx1"/>
                </a:solidFill>
                <a:latin typeface="Arial"/>
                <a:cs typeface="Arial"/>
              </a:rPr>
              <a:t> ou </a:t>
            </a:r>
            <a:r>
              <a:rPr lang="fr" sz="1300" b="0" i="0" u="none" baseline="0" dirty="0">
                <a:solidFill>
                  <a:schemeClr val="tx1"/>
                </a:solidFill>
                <a:latin typeface="Arial"/>
                <a:cs typeface="Arial"/>
                <a:hlinkClick r:id="rId6">
                  <a:extLst>
                    <a:ext uri="{A12FA001-AC4F-418D-AE19-62706E023703}">
                      <ahyp:hlinkClr xmlns:ahyp="http://schemas.microsoft.com/office/drawing/2018/hyperlinkcolor" val="tx"/>
                    </a:ext>
                  </a:extLst>
                </a:hlinkClick>
              </a:rPr>
              <a:t>Lucidchart</a:t>
            </a:r>
            <a:r>
              <a:rPr lang="fr" sz="1300" b="0" i="0" u="none" baseline="0" dirty="0">
                <a:solidFill>
                  <a:schemeClr val="tx1"/>
                </a:solidFill>
                <a:latin typeface="Arial"/>
                <a:cs typeface="Arial"/>
              </a:rPr>
              <a:t>. En fonction du groupe de participants, ils peuvent travailler sur leurs entreprises existantes ou imaginer une petite entreprise de tourisme durable. Les participants sont invités à s'appuyer sur des ateliers et des connaissances préalables pour cette activité.</a:t>
            </a:r>
          </a:p>
          <a:p>
            <a:pPr marL="180983" marR="8891" indent="-171458" algn="just" rtl="0">
              <a:lnSpc>
                <a:spcPts val="1800"/>
              </a:lnSpc>
              <a:buFont typeface="Arial" panose="020B0604020202020204" pitchFamily="34" charset="0"/>
              <a:buChar char="•"/>
            </a:pPr>
            <a:r>
              <a:rPr lang="fr" sz="1300" b="0" i="0" u="none" baseline="0" dirty="0">
                <a:solidFill>
                  <a:schemeClr val="tx1"/>
                </a:solidFill>
                <a:latin typeface="Arial"/>
                <a:cs typeface="Arial"/>
              </a:rPr>
              <a:t>Demandez aux participants de créer soit une story Instagram, soit un post Facebook à l'aide d'Adobe Express ou de Canva pour faire la publicité de leur entreprise.</a:t>
            </a:r>
          </a:p>
          <a:p>
            <a:pPr marL="180983" marR="6350" indent="-171458" algn="just" rtl="0">
              <a:lnSpc>
                <a:spcPts val="1800"/>
              </a:lnSpc>
              <a:buFont typeface="Arial" panose="020B0604020202020204" pitchFamily="34" charset="0"/>
              <a:buChar char="•"/>
            </a:pPr>
            <a:r>
              <a:rPr lang="fr" sz="1300" b="0" i="0" u="none" baseline="0" dirty="0">
                <a:solidFill>
                  <a:schemeClr val="tx1"/>
                </a:solidFill>
                <a:latin typeface="Arial"/>
                <a:cs typeface="Arial"/>
              </a:rPr>
              <a:t>Demandez aux participants de partager leur travail avec leurs camarades de classe afin de recueillir les réactions de leurs pairs.</a:t>
            </a:r>
          </a:p>
          <a:p>
            <a:pPr marL="180983" marR="9525" indent="-171458" algn="just" rtl="0">
              <a:lnSpc>
                <a:spcPts val="1800"/>
              </a:lnSpc>
              <a:buFont typeface="Arial" panose="020B0604020202020204" pitchFamily="34" charset="0"/>
              <a:buChar char="•"/>
            </a:pPr>
            <a:r>
              <a:rPr lang="fr" sz="1300" b="0" i="0" u="none" baseline="0" dirty="0">
                <a:solidFill>
                  <a:schemeClr val="tx1"/>
                </a:solidFill>
                <a:latin typeface="Arial"/>
                <a:cs typeface="Arial"/>
              </a:rPr>
              <a:t>Discutez des avantages et des inconvénients de l'utilisation des réseaux sociaux comme stratégie de marketing, en encourageant les participants à réfléchir à l'influence des réseaux sociaux.</a:t>
            </a:r>
          </a:p>
          <a:p>
            <a:pPr marL="12700" algn="just" rtl="0">
              <a:lnSpc>
                <a:spcPts val="1476"/>
              </a:lnSpc>
              <a:spcBef>
                <a:spcPts val="1110"/>
              </a:spcBef>
            </a:pPr>
            <a:r>
              <a:rPr lang="fr" sz="1400" b="1" i="0" u="none" baseline="0" dirty="0">
                <a:solidFill>
                  <a:schemeClr val="accent5">
                    <a:lumMod val="75000"/>
                  </a:schemeClr>
                </a:solidFill>
                <a:latin typeface="Arial"/>
                <a:cs typeface="Arial"/>
              </a:rPr>
              <a:t>Outil de validation</a:t>
            </a:r>
          </a:p>
          <a:p>
            <a:pPr marL="12700" algn="just" rtl="0">
              <a:lnSpc>
                <a:spcPts val="1476"/>
              </a:lnSpc>
              <a:spcBef>
                <a:spcPts val="1110"/>
              </a:spcBef>
            </a:pPr>
            <a:r>
              <a:rPr lang="fr" sz="1300" b="0" i="0" u="none" baseline="0" dirty="0">
                <a:solidFill>
                  <a:schemeClr val="tx1"/>
                </a:solidFill>
                <a:latin typeface="Arial"/>
                <a:cs typeface="Arial"/>
              </a:rPr>
              <a:t>A la fin de l'activité, les participants seront plus à même de : </a:t>
            </a:r>
          </a:p>
          <a:p>
            <a:pPr marL="714410" marR="9525" indent="-281002" algn="just" rtl="0">
              <a:lnSpc>
                <a:spcPct val="150000"/>
              </a:lnSpc>
              <a:spcBef>
                <a:spcPts val="85"/>
              </a:spcBef>
              <a:buFont typeface="Wingdings" pitchFamily="2" charset="2"/>
              <a:buChar char="v"/>
              <a:tabLst>
                <a:tab pos="4926249" algn="l"/>
                <a:tab pos="6529701" algn="l"/>
              </a:tabLst>
            </a:pPr>
            <a:r>
              <a:rPr lang="fr" sz="1300" b="0" i="0" u="none" baseline="0" dirty="0">
                <a:solidFill>
                  <a:schemeClr val="tx1"/>
                </a:solidFill>
                <a:latin typeface="Arial"/>
                <a:cs typeface="Arial"/>
              </a:rPr>
              <a:t>Inspirer et enthousiasmer les parties prenantes concernées</a:t>
            </a:r>
          </a:p>
          <a:p>
            <a:pPr marL="714410" marR="9525" indent="-281002" algn="just" rtl="0">
              <a:lnSpc>
                <a:spcPct val="150000"/>
              </a:lnSpc>
              <a:spcBef>
                <a:spcPts val="85"/>
              </a:spcBef>
              <a:buFont typeface="Wingdings" pitchFamily="2" charset="2"/>
              <a:buChar char="v"/>
              <a:tabLst>
                <a:tab pos="4926249" algn="l"/>
                <a:tab pos="6529701" algn="l"/>
              </a:tabLst>
            </a:pPr>
            <a:r>
              <a:rPr lang="fr" sz="1300" b="0" i="0" u="none" baseline="0" dirty="0">
                <a:solidFill>
                  <a:schemeClr val="tx1"/>
                </a:solidFill>
                <a:latin typeface="Arial"/>
                <a:cs typeface="Arial"/>
              </a:rPr>
              <a:t>Obtenir le soutien nécessaire pour atteindre de bons résultats</a:t>
            </a:r>
          </a:p>
          <a:p>
            <a:pPr marL="714410" marR="9525" indent="-281002" algn="just" rtl="0">
              <a:lnSpc>
                <a:spcPct val="150000"/>
              </a:lnSpc>
              <a:spcBef>
                <a:spcPts val="85"/>
              </a:spcBef>
              <a:buFont typeface="Wingdings" pitchFamily="2" charset="2"/>
              <a:buChar char="v"/>
              <a:tabLst>
                <a:tab pos="4926249" algn="l"/>
                <a:tab pos="6529701" algn="l"/>
              </a:tabLst>
            </a:pPr>
            <a:r>
              <a:rPr lang="fr" sz="1300" b="0" i="0" u="none" baseline="0" dirty="0">
                <a:solidFill>
                  <a:schemeClr val="tx1"/>
                </a:solidFill>
                <a:latin typeface="Arial"/>
                <a:cs typeface="Arial"/>
              </a:rPr>
              <a:t>Démontrer une communication, une persuasion, une négociation et un leadership efficaces </a:t>
            </a:r>
          </a:p>
          <a:p>
            <a:pPr marL="714410" marR="9525" indent="-281002" algn="just" rtl="0">
              <a:lnSpc>
                <a:spcPct val="150000"/>
              </a:lnSpc>
              <a:spcBef>
                <a:spcPts val="85"/>
              </a:spcBef>
              <a:buFont typeface="Wingdings" pitchFamily="2" charset="2"/>
              <a:buChar char="v"/>
              <a:tabLst>
                <a:tab pos="4926249" algn="l"/>
                <a:tab pos="6529701" algn="l"/>
              </a:tabLst>
            </a:pPr>
            <a:r>
              <a:rPr lang="fr" sz="1300" b="0" i="0" u="none" baseline="0" dirty="0">
                <a:solidFill>
                  <a:schemeClr val="tx1"/>
                </a:solidFill>
                <a:latin typeface="Arial"/>
                <a:cs typeface="Arial"/>
              </a:rPr>
              <a:t>Être déterminé à transformer ses idées en actions et à satisfaire son besoin d'accomplissement</a:t>
            </a:r>
          </a:p>
          <a:p>
            <a:pPr rtl="0">
              <a:spcBef>
                <a:spcPts val="50"/>
              </a:spcBef>
            </a:pPr>
            <a:endParaRPr lang="fr" sz="1000" dirty="0">
              <a:solidFill>
                <a:schemeClr val="tx1"/>
              </a:solidFill>
              <a:latin typeface="Arial"/>
              <a:cs typeface="Arial"/>
            </a:endParaRPr>
          </a:p>
          <a:p>
            <a:pPr marL="31117" marR="20957" rtl="0">
              <a:lnSpc>
                <a:spcPct val="115399"/>
              </a:lnSpc>
            </a:pPr>
            <a:r>
              <a:rPr lang="fr" sz="1300" b="0" i="0" u="none" baseline="0" dirty="0">
                <a:solidFill>
                  <a:schemeClr val="tx1"/>
                </a:solidFill>
                <a:latin typeface="Arial"/>
                <a:cs typeface="Arial"/>
              </a:rPr>
              <a:t>Veuillez noter que les compétences ci-dessus sont tirées des tableaux descriptifs du cadre EntreComp. Les tableaux sont disponibles </a:t>
            </a:r>
            <a:r>
              <a:rPr lang="fr" sz="1300" b="0" i="0" u="none" baseline="0" dirty="0">
                <a:solidFill>
                  <a:schemeClr val="tx1"/>
                </a:solidFill>
                <a:latin typeface="Arial"/>
                <a:cs typeface="Arial"/>
                <a:hlinkClick r:id="rId7">
                  <a:extLst>
                    <a:ext uri="{A12FA001-AC4F-418D-AE19-62706E023703}">
                      <ahyp:hlinkClr xmlns:ahyp="http://schemas.microsoft.com/office/drawing/2018/hyperlinkcolor" val="tx"/>
                    </a:ext>
                  </a:extLst>
                </a:hlinkClick>
              </a:rPr>
              <a:t>ici</a:t>
            </a:r>
            <a:r>
              <a:rPr lang="fr" sz="1300" b="0" i="0" u="none" baseline="0" dirty="0">
                <a:solidFill>
                  <a:schemeClr val="tx1"/>
                </a:solidFill>
                <a:latin typeface="Arial"/>
                <a:cs typeface="Arial"/>
              </a:rPr>
              <a:t>.</a:t>
            </a:r>
          </a:p>
        </p:txBody>
      </p:sp>
      <p:sp>
        <p:nvSpPr>
          <p:cNvPr id="11" name="Slide Number Placeholder 10">
            <a:extLst>
              <a:ext uri="{FF2B5EF4-FFF2-40B4-BE49-F238E27FC236}">
                <a16:creationId xmlns:a16="http://schemas.microsoft.com/office/drawing/2014/main" id="{7A3C4533-9EA2-D140-B82E-73D46EFD9ADD}"/>
              </a:ext>
            </a:extLst>
          </p:cNvPr>
          <p:cNvSpPr>
            <a:spLocks noGrp="1"/>
          </p:cNvSpPr>
          <p:nvPr>
            <p:ph type="sldNum" sz="quarter" idx="7"/>
          </p:nvPr>
        </p:nvSpPr>
        <p:spPr>
          <a:xfrm>
            <a:off x="914402" y="9625401"/>
            <a:ext cx="257175" cy="207749"/>
          </a:xfrm>
        </p:spPr>
        <p:txBody>
          <a:bodyPr/>
          <a:lstStyle/>
          <a:p>
            <a:pPr marL="38100" algn="l" rtl="0">
              <a:spcBef>
                <a:spcPts val="110"/>
              </a:spcBef>
            </a:pPr>
            <a:fld id="{81D60167-4931-47E6-BA6A-407CBD079E47}" type="slidenum">
              <a:rPr spc="10"/>
              <a:pPr marL="38100">
                <a:spcBef>
                  <a:spcPts val="110"/>
                </a:spcBef>
              </a:pPr>
              <a:t>83</a:t>
            </a:fld>
            <a:endParaRPr lang="fr" spc="10"/>
          </a:p>
        </p:txBody>
      </p:sp>
      <p:pic>
        <p:nvPicPr>
          <p:cNvPr id="6" name="Picture 2" descr="European Youth Roots">
            <a:extLst>
              <a:ext uri="{FF2B5EF4-FFF2-40B4-BE49-F238E27FC236}">
                <a16:creationId xmlns:a16="http://schemas.microsoft.com/office/drawing/2014/main" id="{288DAA16-DFB5-E54E-B128-D6E6B4B2E02D}"/>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457949" y="9486899"/>
            <a:ext cx="695325" cy="457199"/>
          </a:xfrm>
          <a:prstGeom prst="rect">
            <a:avLst/>
          </a:prstGeom>
        </p:spPr>
      </p:pic>
      <p:sp>
        <p:nvSpPr>
          <p:cNvPr id="8" name="object 8"/>
          <p:cNvSpPr txBox="1"/>
          <p:nvPr/>
        </p:nvSpPr>
        <p:spPr>
          <a:xfrm>
            <a:off x="3137065" y="6563683"/>
            <a:ext cx="4016210" cy="2374496"/>
          </a:xfrm>
          <a:prstGeom prst="rect">
            <a:avLst/>
          </a:prstGeom>
        </p:spPr>
        <p:txBody>
          <a:bodyPr vert="horz" wrap="square" lIns="0" tIns="8890" rIns="0" bIns="0" rtlCol="0">
            <a:spAutoFit/>
          </a:bodyPr>
          <a:lstStyle/>
          <a:p>
            <a:pPr marL="218450" marR="1056055" rtl="0">
              <a:lnSpc>
                <a:spcPct val="130700"/>
              </a:lnSpc>
              <a:spcBef>
                <a:spcPts val="70"/>
              </a:spcBef>
            </a:pPr>
            <a:r>
              <a:rPr lang="fr" sz="1300" b="1" i="0" u="none" spc="45" baseline="0">
                <a:solidFill>
                  <a:schemeClr val="tx1"/>
                </a:solidFill>
                <a:latin typeface="Arial"/>
                <a:cs typeface="Arial"/>
              </a:rPr>
              <a:t>Préparation du </a:t>
            </a:r>
            <a:r>
              <a:rPr lang="fr" sz="1300" b="1" i="0" u="none" spc="-10" baseline="0">
                <a:solidFill>
                  <a:schemeClr val="tx1"/>
                </a:solidFill>
                <a:latin typeface="Arial"/>
                <a:cs typeface="Arial"/>
              </a:rPr>
              <a:t>matériel </a:t>
            </a:r>
          </a:p>
          <a:p>
            <a:pPr marL="628680" marR="1056055" indent="-281002" rtl="0">
              <a:lnSpc>
                <a:spcPct val="130700"/>
              </a:lnSpc>
              <a:spcBef>
                <a:spcPts val="70"/>
              </a:spcBef>
              <a:buClr>
                <a:schemeClr val="tx1"/>
              </a:buClr>
              <a:buFont typeface="Arial" panose="020B0604020202020204" pitchFamily="34" charset="0"/>
              <a:buChar char="•"/>
              <a:tabLst>
                <a:tab pos="347681" algn="l"/>
              </a:tabLst>
            </a:pPr>
            <a:r>
              <a:rPr lang="fr" sz="1300" b="0" i="0" u="none" spc="-10" baseline="0">
                <a:solidFill>
                  <a:schemeClr val="tx1"/>
                </a:solidFill>
                <a:latin typeface="Arial"/>
                <a:cs typeface="Arial"/>
                <a:hlinkClick r:id="rId3">
                  <a:extLst>
                    <a:ext uri="{A12FA001-AC4F-418D-AE19-62706E023703}">
                      <ahyp:hlinkClr xmlns:ahyp="http://schemas.microsoft.com/office/drawing/2018/hyperlinkcolor" val="tx"/>
                    </a:ext>
                  </a:extLst>
                </a:hlinkClick>
              </a:rPr>
              <a:t>https://mailchimp.com/en-gb/marketing- glossary/marketing-</a:t>
            </a:r>
            <a:r>
              <a:rPr lang="fr" sz="1300" b="0" i="0" u="none" baseline="0">
                <a:solidFill>
                  <a:schemeClr val="tx1"/>
                </a:solidFill>
                <a:latin typeface="Arial"/>
                <a:cs typeface="Arial"/>
                <a:hlinkClick r:id="rId3">
                  <a:extLst>
                    <a:ext uri="{A12FA001-AC4F-418D-AE19-62706E023703}">
                      <ahyp:hlinkClr xmlns:ahyp="http://schemas.microsoft.com/office/drawing/2018/hyperlinkcolor" val="tx"/>
                    </a:ext>
                  </a:extLst>
                </a:hlinkClick>
              </a:rPr>
              <a:t>mix-</a:t>
            </a:r>
            <a:r>
              <a:rPr lang="fr" sz="1300" b="0" i="0" u="none" spc="-20" baseline="0">
                <a:solidFill>
                  <a:schemeClr val="tx1"/>
                </a:solidFill>
                <a:latin typeface="Arial"/>
                <a:cs typeface="Arial"/>
                <a:hlinkClick r:id="rId3">
                  <a:extLst>
                    <a:ext uri="{A12FA001-AC4F-418D-AE19-62706E023703}">
                      <ahyp:hlinkClr xmlns:ahyp="http://schemas.microsoft.com/office/drawing/2018/hyperlinkcolor" val="tx"/>
                    </a:ext>
                  </a:extLst>
                </a:hlinkClick>
              </a:rPr>
              <a:t>7ps/</a:t>
            </a:r>
            <a:endParaRPr lang="fr" sz="1300" dirty="0">
              <a:solidFill>
                <a:schemeClr val="tx1"/>
              </a:solidFill>
              <a:latin typeface="Arial"/>
              <a:cs typeface="Arial"/>
            </a:endParaRPr>
          </a:p>
          <a:p>
            <a:pPr marL="628680" marR="93985" indent="-281002" rtl="0">
              <a:lnSpc>
                <a:spcPct val="129800"/>
              </a:lnSpc>
              <a:buClr>
                <a:schemeClr val="tx1"/>
              </a:buClr>
              <a:buFont typeface="Arial" panose="020B0604020202020204" pitchFamily="34" charset="0"/>
              <a:buChar char="•"/>
              <a:tabLst>
                <a:tab pos="347681" algn="l"/>
              </a:tabLst>
            </a:pPr>
            <a:r>
              <a:rPr lang="fr" sz="1300" b="0" i="0" u="none" spc="-141" baseline="0">
                <a:solidFill>
                  <a:schemeClr val="tx1"/>
                </a:solidFill>
                <a:latin typeface="Arial"/>
                <a:cs typeface="Arial"/>
                <a:hlinkClick r:id="rId4">
                  <a:extLst>
                    <a:ext uri="{A12FA001-AC4F-418D-AE19-62706E023703}">
                      <ahyp:hlinkClr xmlns:ahyp="http://schemas.microsoft.com/office/drawing/2018/hyperlinkcolor" val="tx"/>
                    </a:ext>
                  </a:extLst>
                </a:hlinkClick>
              </a:rPr>
              <a:t>Manuel</a:t>
            </a:r>
            <a:r>
              <a:rPr lang="fr" sz="1300" b="0" i="0" u="none" baseline="0">
                <a:solidFill>
                  <a:schemeClr val="tx1"/>
                </a:solidFill>
                <a:latin typeface="Arial"/>
                <a:cs typeface="Arial"/>
                <a:hlinkClick r:id="rId4">
                  <a:extLst>
                    <a:ext uri="{A12FA001-AC4F-418D-AE19-62706E023703}">
                      <ahyp:hlinkClr xmlns:ahyp="http://schemas.microsoft.com/office/drawing/2018/hyperlinkcolor" val="tx"/>
                    </a:ext>
                  </a:extLst>
                </a:hlinkClick>
              </a:rPr>
              <a:t> de promotion</a:t>
            </a:r>
            <a:r>
              <a:rPr lang="fr" sz="1300" b="0" i="0" u="none" spc="-10" baseline="0">
                <a:solidFill>
                  <a:schemeClr val="tx1"/>
                </a:solidFill>
                <a:latin typeface="Arial"/>
                <a:cs typeface="Arial"/>
                <a:hlinkClick r:id="rId4">
                  <a:extLst>
                    <a:ext uri="{A12FA001-AC4F-418D-AE19-62706E023703}">
                      <ahyp:hlinkClr xmlns:ahyp="http://schemas.microsoft.com/office/drawing/2018/hyperlinkcolor" val="tx"/>
                    </a:ext>
                  </a:extLst>
                </a:hlinkClick>
              </a:rPr>
              <a:t> de </a:t>
            </a:r>
            <a:r>
              <a:rPr lang="fr" sz="1300" b="0" i="0" u="none" baseline="0">
                <a:solidFill>
                  <a:schemeClr val="tx1"/>
                </a:solidFill>
                <a:latin typeface="Arial"/>
                <a:cs typeface="Arial"/>
                <a:hlinkClick r:id="rId5">
                  <a:extLst>
                    <a:ext uri="{A12FA001-AC4F-418D-AE19-62706E023703}">
                      <ahyp:hlinkClr xmlns:ahyp="http://schemas.microsoft.com/office/drawing/2018/hyperlinkcolor" val="tx"/>
                    </a:ext>
                  </a:extLst>
                </a:hlinkClick>
              </a:rPr>
              <a:t>l'EYR https://www.lifehack.org/articles/productivity/the-</a:t>
            </a:r>
            <a:r>
              <a:rPr lang="fr" sz="1300" b="0" i="0" u="none" spc="-25" baseline="0">
                <a:solidFill>
                  <a:schemeClr val="tx1"/>
                </a:solidFill>
                <a:latin typeface="Arial"/>
                <a:cs typeface="Arial"/>
                <a:hlinkClick r:id="rId5">
                  <a:extLst>
                    <a:ext uri="{A12FA001-AC4F-418D-AE19-62706E023703}">
                      <ahyp:hlinkClr xmlns:ahyp="http://schemas.microsoft.com/office/drawing/2018/hyperlinkcolor" val="tx"/>
                    </a:ext>
                  </a:extLst>
                </a:hlinkClick>
              </a:rPr>
              <a:t>20- </a:t>
            </a:r>
            <a:r>
              <a:rPr lang="fr" sz="1300" b="0" i="0" u="none" baseline="0">
                <a:solidFill>
                  <a:schemeClr val="tx1"/>
                </a:solidFill>
                <a:latin typeface="Arial"/>
                <a:cs typeface="Arial"/>
                <a:hlinkClick r:id="rId5">
                  <a:extLst>
                    <a:ext uri="{A12FA001-AC4F-418D-AE19-62706E023703}">
                      <ahyp:hlinkClr xmlns:ahyp="http://schemas.microsoft.com/office/drawing/2018/hyperlinkcolor" val="tx"/>
                    </a:ext>
                  </a:extLst>
                </a:hlinkClick>
              </a:rPr>
              <a:t>most-creative-instagram-</a:t>
            </a:r>
            <a:r>
              <a:rPr lang="fr" sz="1300" b="0" i="0" u="none" spc="-10" baseline="0">
                <a:solidFill>
                  <a:schemeClr val="tx1"/>
                </a:solidFill>
                <a:latin typeface="Arial"/>
                <a:cs typeface="Arial"/>
                <a:hlinkClick r:id="rId5">
                  <a:extLst>
                    <a:ext uri="{A12FA001-AC4F-418D-AE19-62706E023703}">
                      <ahyp:hlinkClr xmlns:ahyp="http://schemas.microsoft.com/office/drawing/2018/hyperlinkcolor" val="tx"/>
                    </a:ext>
                  </a:extLst>
                </a:hlinkClick>
              </a:rPr>
              <a:t>accounts-</a:t>
            </a:r>
            <a:r>
              <a:rPr lang="fr" sz="1300" b="0" i="0" u="none" baseline="0">
                <a:solidFill>
                  <a:schemeClr val="tx1"/>
                </a:solidFill>
                <a:latin typeface="Arial"/>
                <a:cs typeface="Arial"/>
                <a:hlinkClick r:id="rId5">
                  <a:extLst>
                    <a:ext uri="{A12FA001-AC4F-418D-AE19-62706E023703}">
                      <ahyp:hlinkClr xmlns:ahyp="http://schemas.microsoft.com/office/drawing/2018/hyperlinkcolor" val="tx"/>
                    </a:ext>
                  </a:extLst>
                </a:hlinkClick>
              </a:rPr>
              <a:t>that-</a:t>
            </a:r>
            <a:r>
              <a:rPr lang="fr" sz="1300" b="0" i="0" u="none" spc="70" baseline="0">
                <a:solidFill>
                  <a:schemeClr val="tx1"/>
                </a:solidFill>
                <a:latin typeface="Arial"/>
                <a:cs typeface="Arial"/>
                <a:hlinkClick r:id="rId5">
                  <a:extLst>
                    <a:ext uri="{A12FA001-AC4F-418D-AE19-62706E023703}">
                      <ahyp:hlinkClr xmlns:ahyp="http://schemas.microsoft.com/office/drawing/2018/hyperlinkcolor" val="tx"/>
                    </a:ext>
                  </a:extLst>
                </a:hlinkClick>
              </a:rPr>
              <a:t>will-inspire- you.html</a:t>
            </a:r>
            <a:endParaRPr lang="fr" sz="1300" dirty="0">
              <a:solidFill>
                <a:schemeClr val="tx1"/>
              </a:solidFill>
              <a:latin typeface="Arial"/>
              <a:cs typeface="Arial"/>
            </a:endParaRPr>
          </a:p>
          <a:p>
            <a:pPr marL="628680" indent="-281002" rtl="0">
              <a:spcBef>
                <a:spcPts val="465"/>
              </a:spcBef>
              <a:buClr>
                <a:schemeClr val="tx1"/>
              </a:buClr>
              <a:buFont typeface="Arial" panose="020B0604020202020204" pitchFamily="34" charset="0"/>
              <a:buChar char="•"/>
              <a:tabLst>
                <a:tab pos="347681" algn="l"/>
              </a:tabLst>
            </a:pPr>
            <a:r>
              <a:rPr lang="fr" sz="1300" b="0" i="0" u="none" baseline="0">
                <a:solidFill>
                  <a:schemeClr val="tx1"/>
                </a:solidFill>
                <a:latin typeface="Arial"/>
                <a:cs typeface="Arial"/>
                <a:hlinkClick r:id="rId6">
                  <a:extLst>
                    <a:ext uri="{A12FA001-AC4F-418D-AE19-62706E023703}">
                      <ahyp:hlinkClr xmlns:ahyp="http://schemas.microsoft.com/office/drawing/2018/hyperlinkcolor" val="tx"/>
                    </a:ext>
                  </a:extLst>
                </a:hlinkClick>
              </a:rPr>
              <a:t>Hootsuite</a:t>
            </a:r>
            <a:r>
              <a:rPr lang="fr" sz="1300" b="0" i="0" u="none" baseline="0">
                <a:solidFill>
                  <a:schemeClr val="tx1"/>
                </a:solidFill>
                <a:latin typeface="Arial"/>
                <a:cs typeface="Arial"/>
              </a:rPr>
              <a:t>,</a:t>
            </a:r>
            <a:r>
              <a:rPr lang="fr" sz="1300" b="0" i="0" u="none" spc="-120" baseline="0">
                <a:solidFill>
                  <a:schemeClr val="tx1"/>
                </a:solidFill>
                <a:latin typeface="Arial"/>
                <a:cs typeface="Arial"/>
              </a:rPr>
              <a:t> </a:t>
            </a:r>
            <a:r>
              <a:rPr lang="fr" sz="1300" b="0" i="0" u="none" spc="-10" baseline="0">
                <a:solidFill>
                  <a:schemeClr val="tx1"/>
                </a:solidFill>
                <a:latin typeface="Arial"/>
                <a:cs typeface="Arial"/>
                <a:hlinkClick r:id="rId7">
                  <a:extLst>
                    <a:ext uri="{A12FA001-AC4F-418D-AE19-62706E023703}">
                      <ahyp:hlinkClr xmlns:ahyp="http://schemas.microsoft.com/office/drawing/2018/hyperlinkcolor" val="tx"/>
                    </a:ext>
                  </a:extLst>
                </a:hlinkClick>
              </a:rPr>
              <a:t>MailChimp</a:t>
            </a:r>
            <a:endParaRPr lang="fr" sz="1300" dirty="0">
              <a:solidFill>
                <a:schemeClr val="tx1"/>
              </a:solidFill>
              <a:latin typeface="Arial"/>
              <a:cs typeface="Arial"/>
            </a:endParaRPr>
          </a:p>
        </p:txBody>
      </p:sp>
      <p:sp>
        <p:nvSpPr>
          <p:cNvPr id="9" name="object 9"/>
          <p:cNvSpPr txBox="1">
            <a:spLocks noGrp="1"/>
          </p:cNvSpPr>
          <p:nvPr>
            <p:ph type="title"/>
          </p:nvPr>
        </p:nvSpPr>
        <p:spPr>
          <a:xfrm>
            <a:off x="396874" y="780779"/>
            <a:ext cx="6940550" cy="813043"/>
          </a:xfrm>
          <a:prstGeom prst="rect">
            <a:avLst/>
          </a:prstGeom>
        </p:spPr>
        <p:txBody>
          <a:bodyPr vert="horz" wrap="square" lIns="0" tIns="170180" rIns="0" bIns="0" rtlCol="0">
            <a:spAutoFit/>
          </a:bodyPr>
          <a:lstStyle/>
          <a:p>
            <a:pPr marL="11113" marR="5081" algn="l" rtl="0">
              <a:lnSpc>
                <a:spcPts val="2480"/>
              </a:lnSpc>
              <a:spcBef>
                <a:spcPts val="365"/>
              </a:spcBef>
            </a:pPr>
            <a:r>
              <a:rPr lang="fr" sz="2250" b="0" i="0" u="none" baseline="0" dirty="0"/>
              <a:t>Création d'une newsletter pour promouvoir une entreprise de tourisme durable</a:t>
            </a:r>
            <a:endParaRPr lang="fr" sz="2250" dirty="0"/>
          </a:p>
        </p:txBody>
      </p:sp>
      <p:sp>
        <p:nvSpPr>
          <p:cNvPr id="10" name="object 10"/>
          <p:cNvSpPr/>
          <p:nvPr/>
        </p:nvSpPr>
        <p:spPr>
          <a:xfrm>
            <a:off x="7286624" y="6115049"/>
            <a:ext cx="485776" cy="2990850"/>
          </a:xfrm>
          <a:custGeom>
            <a:avLst/>
            <a:gdLst/>
            <a:ahLst/>
            <a:cxnLst/>
            <a:rect l="l" t="t" r="r" b="b"/>
            <a:pathLst>
              <a:path w="476250" h="2990850">
                <a:moveTo>
                  <a:pt x="0" y="0"/>
                </a:moveTo>
                <a:lnTo>
                  <a:pt x="0" y="2990849"/>
                </a:lnTo>
                <a:lnTo>
                  <a:pt x="476250" y="2990849"/>
                </a:lnTo>
                <a:lnTo>
                  <a:pt x="476250" y="0"/>
                </a:lnTo>
                <a:lnTo>
                  <a:pt x="0" y="0"/>
                </a:lnTo>
                <a:close/>
              </a:path>
            </a:pathLst>
          </a:custGeom>
          <a:solidFill>
            <a:srgbClr val="FFFFFF"/>
          </a:solidFill>
        </p:spPr>
        <p:txBody>
          <a:bodyPr wrap="square" lIns="0" tIns="0" rIns="0" bIns="0" rtlCol="0"/>
          <a:lstStyle/>
          <a:p>
            <a:endParaRPr/>
          </a:p>
        </p:txBody>
      </p:sp>
      <p:sp>
        <p:nvSpPr>
          <p:cNvPr id="11" name="object 11"/>
          <p:cNvSpPr txBox="1"/>
          <p:nvPr/>
        </p:nvSpPr>
        <p:spPr>
          <a:xfrm>
            <a:off x="396874" y="1683511"/>
            <a:ext cx="6890384" cy="2368021"/>
          </a:xfrm>
          <a:prstGeom prst="rect">
            <a:avLst/>
          </a:prstGeom>
        </p:spPr>
        <p:txBody>
          <a:bodyPr vert="horz" wrap="square" lIns="0" tIns="12065" rIns="0" bIns="0" rtlCol="0">
            <a:spAutoFit/>
          </a:bodyPr>
          <a:lstStyle/>
          <a:p>
            <a:pPr marL="9525" marR="5081" algn="just" rtl="0">
              <a:lnSpc>
                <a:spcPct val="150000"/>
              </a:lnSpc>
              <a:spcBef>
                <a:spcPts val="95"/>
              </a:spcBef>
            </a:pPr>
            <a:r>
              <a:rPr lang="fr" sz="1300" b="0" i="0" u="none" baseline="0" dirty="0">
                <a:solidFill>
                  <a:srgbClr val="1D1D20"/>
                </a:solidFill>
                <a:latin typeface="Arial" panose="020B0604020202020204" pitchFamily="34" charset="0"/>
                <a:cs typeface="Arial" panose="020B0604020202020204" pitchFamily="34" charset="0"/>
              </a:rPr>
              <a:t>Les participants créeront une newsletter à distribuer et développeront une stratégie de marketing sur les réseaux sociaux.</a:t>
            </a:r>
            <a:endParaRPr lang="fr" sz="1300" dirty="0">
              <a:latin typeface="Arial" panose="020B0604020202020204" pitchFamily="34" charset="0"/>
              <a:cs typeface="Arial" panose="020B0604020202020204" pitchFamily="34" charset="0"/>
            </a:endParaRPr>
          </a:p>
          <a:p>
            <a:pPr marL="12700" algn="just" rtl="0">
              <a:lnSpc>
                <a:spcPct val="150000"/>
              </a:lnSpc>
              <a:spcBef>
                <a:spcPts val="1200"/>
              </a:spcBef>
            </a:pPr>
            <a:r>
              <a:rPr lang="fr-FR" sz="1400" b="1" i="0" u="none" baseline="0" dirty="0">
                <a:solidFill>
                  <a:schemeClr val="accent4">
                    <a:lumMod val="75000"/>
                  </a:schemeClr>
                </a:solidFill>
                <a:latin typeface="Arial" panose="020B0604020202020204" pitchFamily="34" charset="0"/>
                <a:cs typeface="Arial" panose="020B0604020202020204" pitchFamily="34" charset="0"/>
              </a:rPr>
              <a:t>Objectifs d'apprentissage</a:t>
            </a:r>
            <a:endParaRPr lang="fr" sz="1400" b="1" i="0" u="none" baseline="0" dirty="0">
              <a:solidFill>
                <a:schemeClr val="accent4">
                  <a:lumMod val="75000"/>
                </a:schemeClr>
              </a:solidFill>
              <a:latin typeface="Arial" panose="020B0604020202020204" pitchFamily="34" charset="0"/>
              <a:cs typeface="Arial" panose="020B0604020202020204" pitchFamily="34" charset="0"/>
            </a:endParaRPr>
          </a:p>
          <a:p>
            <a:pPr marL="180983" indent="-171458" algn="just" rtl="0">
              <a:lnSpc>
                <a:spcPct val="150000"/>
              </a:lnSpc>
              <a:spcBef>
                <a:spcPts val="855"/>
              </a:spcBef>
              <a:buAutoNum type="arabicPeriod"/>
              <a:tabLst>
                <a:tab pos="277825" algn="l"/>
                <a:tab pos="279414" algn="l"/>
              </a:tabLst>
            </a:pPr>
            <a:r>
              <a:rPr lang="fr" sz="1300" b="0" i="0" u="none" baseline="0" dirty="0">
                <a:solidFill>
                  <a:srgbClr val="1D1D20"/>
                </a:solidFill>
                <a:latin typeface="Arial" panose="020B0604020202020204" pitchFamily="34" charset="0"/>
                <a:cs typeface="Arial" panose="020B0604020202020204" pitchFamily="34" charset="0"/>
              </a:rPr>
              <a:t>Initier les participants aux principes de base du marketing</a:t>
            </a:r>
            <a:endParaRPr lang="fr" sz="1300" dirty="0">
              <a:latin typeface="Arial" panose="020B0604020202020204" pitchFamily="34" charset="0"/>
              <a:cs typeface="Arial" panose="020B0604020202020204" pitchFamily="34" charset="0"/>
            </a:endParaRPr>
          </a:p>
          <a:p>
            <a:pPr marL="12700" marR="50168" algn="just" rtl="0">
              <a:lnSpc>
                <a:spcPct val="150000"/>
              </a:lnSpc>
              <a:buAutoNum type="arabicPeriod"/>
              <a:tabLst>
                <a:tab pos="287033" algn="l"/>
                <a:tab pos="287669" algn="l"/>
              </a:tabLst>
            </a:pPr>
            <a:r>
              <a:rPr lang="fr" sz="1300" b="0" i="0" u="none" baseline="0" dirty="0">
                <a:solidFill>
                  <a:srgbClr val="1D1D20"/>
                </a:solidFill>
                <a:latin typeface="Arial" panose="020B0604020202020204" pitchFamily="34" charset="0"/>
                <a:cs typeface="Arial" panose="020B0604020202020204" pitchFamily="34" charset="0"/>
              </a:rPr>
              <a:t>Développer une stratégie cohérente pour améliorer et diversifier la promotion de services touristiques durables et inclusifs</a:t>
            </a:r>
            <a:endParaRPr lang="fr" sz="1300" dirty="0">
              <a:latin typeface="Arial" panose="020B0604020202020204" pitchFamily="34" charset="0"/>
              <a:cs typeface="Arial" panose="020B0604020202020204" pitchFamily="34" charset="0"/>
            </a:endParaRPr>
          </a:p>
          <a:p>
            <a:pPr marL="12700" marR="50168" algn="just" rtl="0">
              <a:lnSpc>
                <a:spcPct val="150000"/>
              </a:lnSpc>
              <a:buAutoNum type="arabicPeriod"/>
              <a:tabLst>
                <a:tab pos="312435" algn="l"/>
                <a:tab pos="313071" algn="l"/>
                <a:tab pos="1555189" algn="l"/>
                <a:tab pos="2007965" algn="l"/>
                <a:tab pos="3222144" algn="l"/>
                <a:tab pos="3570141" algn="l"/>
                <a:tab pos="4660489" algn="l"/>
                <a:tab pos="5703842" algn="l"/>
                <a:tab pos="6051203" algn="l"/>
              </a:tabLst>
            </a:pPr>
            <a:r>
              <a:rPr lang="fr" sz="1300" b="0" i="0" u="none" baseline="0" dirty="0">
                <a:solidFill>
                  <a:srgbClr val="1D1D20"/>
                </a:solidFill>
                <a:latin typeface="Arial" panose="020B0604020202020204" pitchFamily="34" charset="0"/>
                <a:cs typeface="Arial" panose="020B0604020202020204" pitchFamily="34" charset="0"/>
              </a:rPr>
              <a:t>Comprendre l'importance des stratégies de marketing pour promouvoir le tourisme durable</a:t>
            </a:r>
            <a:endParaRPr lang="fr" sz="1300" dirty="0">
              <a:latin typeface="Arial" panose="020B0604020202020204" pitchFamily="34" charset="0"/>
              <a:cs typeface="Arial" panose="020B0604020202020204" pitchFamily="34" charset="0"/>
            </a:endParaRPr>
          </a:p>
        </p:txBody>
      </p:sp>
      <p:sp>
        <p:nvSpPr>
          <p:cNvPr id="12" name="object 12"/>
          <p:cNvSpPr txBox="1"/>
          <p:nvPr/>
        </p:nvSpPr>
        <p:spPr>
          <a:xfrm>
            <a:off x="444482" y="7178912"/>
            <a:ext cx="2638425" cy="1301382"/>
          </a:xfrm>
          <a:prstGeom prst="rect">
            <a:avLst/>
          </a:prstGeom>
          <a:noFill/>
        </p:spPr>
        <p:txBody>
          <a:bodyPr vert="horz" wrap="square" lIns="0" tIns="42545" rIns="0" bIns="0" rtlCol="0">
            <a:spAutoFit/>
          </a:bodyPr>
          <a:lstStyle/>
          <a:p>
            <a:pPr marL="104143" marR="153043" rtl="0">
              <a:lnSpc>
                <a:spcPct val="153800"/>
              </a:lnSpc>
              <a:spcBef>
                <a:spcPts val="335"/>
              </a:spcBef>
            </a:pPr>
            <a:r>
              <a:rPr lang="fr" sz="1250" b="1" i="0" u="none" spc="50" baseline="0">
                <a:solidFill>
                  <a:srgbClr val="1D1D20"/>
                </a:solidFill>
                <a:latin typeface="Arial"/>
                <a:cs typeface="Arial"/>
              </a:rPr>
              <a:t>Temps</a:t>
            </a:r>
            <a:r>
              <a:rPr lang="fr" sz="1250" b="1" i="0" u="none" baseline="0">
                <a:solidFill>
                  <a:srgbClr val="1D1D20"/>
                </a:solidFill>
                <a:latin typeface="Arial"/>
                <a:cs typeface="Arial"/>
              </a:rPr>
              <a:t> de préparation de l'activité :</a:t>
            </a:r>
            <a:r>
              <a:rPr lang="fr" sz="1250" b="0" i="0" u="none" spc="350" baseline="0">
                <a:solidFill>
                  <a:srgbClr val="1D1D20"/>
                </a:solidFill>
                <a:latin typeface="Arial"/>
                <a:cs typeface="Arial"/>
              </a:rPr>
              <a:t> </a:t>
            </a:r>
            <a:br>
              <a:rPr lang="fr" sz="1250" b="1" spc="350">
                <a:solidFill>
                  <a:srgbClr val="1D1D20"/>
                </a:solidFill>
                <a:latin typeface="Arial"/>
                <a:cs typeface="Arial"/>
              </a:rPr>
            </a:br>
            <a:r>
              <a:rPr lang="fr" sz="1300" b="0" i="0" u="none" spc="-95" baseline="0">
                <a:solidFill>
                  <a:srgbClr val="1D1D20"/>
                </a:solidFill>
                <a:latin typeface="Arial"/>
                <a:cs typeface="Arial"/>
              </a:rPr>
              <a:t>5</a:t>
            </a:r>
            <a:r>
              <a:rPr lang="fr" sz="1300" b="0" i="0" u="none" spc="20" baseline="0">
                <a:solidFill>
                  <a:srgbClr val="1D1D20"/>
                </a:solidFill>
                <a:latin typeface="Arial"/>
                <a:cs typeface="Arial"/>
              </a:rPr>
              <a:t> </a:t>
            </a:r>
            <a:r>
              <a:rPr lang="fr" sz="1300" b="0" i="0" u="none" spc="25" baseline="0">
                <a:solidFill>
                  <a:srgbClr val="1D1D20"/>
                </a:solidFill>
                <a:latin typeface="Arial"/>
                <a:cs typeface="Arial"/>
              </a:rPr>
              <a:t>min </a:t>
            </a:r>
            <a:endParaRPr lang="fr" sz="1300" spc="25" dirty="0">
              <a:solidFill>
                <a:srgbClr val="1D1D20"/>
              </a:solidFill>
              <a:latin typeface="Arial"/>
              <a:cs typeface="Arial"/>
            </a:endParaRPr>
          </a:p>
          <a:p>
            <a:pPr marL="104143" marR="153043" rtl="0">
              <a:lnSpc>
                <a:spcPct val="153800"/>
              </a:lnSpc>
              <a:spcBef>
                <a:spcPts val="335"/>
              </a:spcBef>
            </a:pPr>
            <a:r>
              <a:rPr lang="fr" sz="1250" b="1" i="0" u="none" baseline="0">
                <a:solidFill>
                  <a:srgbClr val="1D1D20"/>
                </a:solidFill>
                <a:latin typeface="Arial"/>
                <a:cs typeface="Arial"/>
              </a:rPr>
              <a:t>Durée de l'activité :</a:t>
            </a:r>
            <a:r>
              <a:rPr lang="fr" sz="1250" b="0" i="0" u="none" spc="105" baseline="0">
                <a:solidFill>
                  <a:srgbClr val="1D1D20"/>
                </a:solidFill>
                <a:latin typeface="Arial"/>
                <a:cs typeface="Arial"/>
              </a:rPr>
              <a:t> </a:t>
            </a:r>
            <a:r>
              <a:rPr lang="fr" sz="1300" b="0" i="0" u="none" spc="-245" baseline="0">
                <a:solidFill>
                  <a:srgbClr val="1D1D20"/>
                </a:solidFill>
                <a:latin typeface="Arial"/>
                <a:cs typeface="Arial"/>
              </a:rPr>
              <a:t>1</a:t>
            </a:r>
            <a:r>
              <a:rPr lang="fr" sz="1300" b="0" i="0" u="none" spc="-20" baseline="0">
                <a:solidFill>
                  <a:srgbClr val="1D1D20"/>
                </a:solidFill>
                <a:latin typeface="Arial"/>
                <a:cs typeface="Arial"/>
              </a:rPr>
              <a:t> heure</a:t>
            </a:r>
            <a:endParaRPr lang="fr" sz="1300" spc="-20" dirty="0">
              <a:solidFill>
                <a:srgbClr val="1D1D20"/>
              </a:solidFill>
              <a:latin typeface="Arial"/>
              <a:cs typeface="Arial"/>
            </a:endParaRPr>
          </a:p>
          <a:p>
            <a:pPr marL="104143" marR="153043" rtl="0">
              <a:lnSpc>
                <a:spcPct val="153800"/>
              </a:lnSpc>
              <a:spcBef>
                <a:spcPts val="335"/>
              </a:spcBef>
            </a:pPr>
            <a:endParaRPr lang="fr" sz="1300" dirty="0">
              <a:latin typeface="Arial"/>
              <a:cs typeface="Arial"/>
            </a:endParaRPr>
          </a:p>
        </p:txBody>
      </p:sp>
      <p:sp>
        <p:nvSpPr>
          <p:cNvPr id="13" name="object 13"/>
          <p:cNvSpPr txBox="1"/>
          <p:nvPr/>
        </p:nvSpPr>
        <p:spPr>
          <a:xfrm>
            <a:off x="446079" y="4699278"/>
            <a:ext cx="7029451" cy="1420902"/>
          </a:xfrm>
          <a:prstGeom prst="rect">
            <a:avLst/>
          </a:prstGeom>
          <a:noFill/>
        </p:spPr>
        <p:txBody>
          <a:bodyPr vert="horz" wrap="square" lIns="0" tIns="88900" rIns="0" bIns="0" rtlCol="0">
            <a:spAutoFit/>
          </a:bodyPr>
          <a:lstStyle/>
          <a:p>
            <a:pPr marL="180349" rtl="0">
              <a:lnSpc>
                <a:spcPct val="150000"/>
              </a:lnSpc>
              <a:spcBef>
                <a:spcPts val="700"/>
              </a:spcBef>
            </a:pPr>
            <a:r>
              <a:rPr lang="fr" sz="1300" b="1" i="0" u="none" baseline="0" dirty="0">
                <a:solidFill>
                  <a:srgbClr val="1D1D20"/>
                </a:solidFill>
                <a:latin typeface="Arial"/>
                <a:cs typeface="Arial"/>
              </a:rPr>
              <a:t>Compétences du cadre d'EntreComp</a:t>
            </a:r>
            <a:endParaRPr lang="fr" sz="1350" dirty="0">
              <a:latin typeface="Arial"/>
              <a:cs typeface="Arial"/>
            </a:endParaRPr>
          </a:p>
          <a:p>
            <a:pPr marL="401656" indent="-214323" rtl="0">
              <a:lnSpc>
                <a:spcPct val="150000"/>
              </a:lnSpc>
              <a:buFont typeface="Wingdings" pitchFamily="2" charset="2"/>
              <a:buChar char="v"/>
            </a:pPr>
            <a:r>
              <a:rPr lang="fr" sz="1300" b="0" i="0" u="none" baseline="0" dirty="0">
                <a:solidFill>
                  <a:srgbClr val="1D1D20"/>
                </a:solidFill>
                <a:latin typeface="Arial" panose="020B0604020202020204" pitchFamily="34" charset="0"/>
                <a:cs typeface="Arial" panose="020B0604020202020204" pitchFamily="34" charset="0"/>
              </a:rPr>
              <a:t>Mobiliser les autres</a:t>
            </a:r>
          </a:p>
          <a:p>
            <a:pPr marL="401656" indent="-214323" rtl="0">
              <a:lnSpc>
                <a:spcPct val="150000"/>
              </a:lnSpc>
              <a:spcBef>
                <a:spcPts val="915"/>
              </a:spcBef>
              <a:buFont typeface="Wingdings" pitchFamily="2" charset="2"/>
              <a:buChar char="v"/>
            </a:pPr>
            <a:r>
              <a:rPr lang="fr" sz="1300" b="0" i="0" u="none" baseline="0" dirty="0">
                <a:solidFill>
                  <a:srgbClr val="1D1D20"/>
                </a:solidFill>
                <a:latin typeface="Arial" panose="020B0604020202020204" pitchFamily="34" charset="0"/>
                <a:cs typeface="Arial" panose="020B0604020202020204" pitchFamily="34" charset="0"/>
              </a:rPr>
              <a:t>Motivation et persévérance</a:t>
            </a:r>
          </a:p>
          <a:p>
            <a:pPr marL="589943" indent="-171458" rtl="0">
              <a:spcBef>
                <a:spcPts val="915"/>
              </a:spcBef>
              <a:buFont typeface="Wingdings" pitchFamily="2" charset="2"/>
              <a:buChar char="v"/>
            </a:pPr>
            <a:endParaRPr lang="fr" sz="1950" baseline="2136" dirty="0">
              <a:latin typeface="Arial"/>
              <a:cs typeface="Arial"/>
            </a:endParaRPr>
          </a:p>
        </p:txBody>
      </p:sp>
      <p:sp>
        <p:nvSpPr>
          <p:cNvPr id="15" name="object 10">
            <a:extLst>
              <a:ext uri="{FF2B5EF4-FFF2-40B4-BE49-F238E27FC236}">
                <a16:creationId xmlns:a16="http://schemas.microsoft.com/office/drawing/2014/main" id="{F6CCE47C-4D70-F590-AB35-51CB66061018}"/>
              </a:ext>
            </a:extLst>
          </p:cNvPr>
          <p:cNvSpPr/>
          <p:nvPr/>
        </p:nvSpPr>
        <p:spPr>
          <a:xfrm>
            <a:off x="7305675" y="4177581"/>
            <a:ext cx="476250" cy="2990850"/>
          </a:xfrm>
          <a:custGeom>
            <a:avLst/>
            <a:gdLst/>
            <a:ahLst/>
            <a:cxnLst/>
            <a:rect l="l" t="t" r="r" b="b"/>
            <a:pathLst>
              <a:path w="476250" h="2990850">
                <a:moveTo>
                  <a:pt x="0" y="0"/>
                </a:moveTo>
                <a:lnTo>
                  <a:pt x="0" y="2990849"/>
                </a:lnTo>
                <a:lnTo>
                  <a:pt x="476250" y="2990849"/>
                </a:lnTo>
                <a:lnTo>
                  <a:pt x="476250" y="0"/>
                </a:lnTo>
                <a:lnTo>
                  <a:pt x="0" y="0"/>
                </a:lnTo>
                <a:close/>
              </a:path>
            </a:pathLst>
          </a:custGeom>
          <a:solidFill>
            <a:srgbClr val="FFFFFF"/>
          </a:solidFill>
        </p:spPr>
        <p:txBody>
          <a:bodyPr wrap="square" lIns="0" tIns="0" rIns="0" bIns="0" rtlCol="0"/>
          <a:lstStyle/>
          <a:p>
            <a:endParaRPr/>
          </a:p>
        </p:txBody>
      </p:sp>
      <p:sp>
        <p:nvSpPr>
          <p:cNvPr id="3" name="Rounded Rectangle 2">
            <a:extLst>
              <a:ext uri="{FF2B5EF4-FFF2-40B4-BE49-F238E27FC236}">
                <a16:creationId xmlns:a16="http://schemas.microsoft.com/office/drawing/2014/main" id="{9174C6C3-CA97-F039-3979-DFBDE0480123}"/>
              </a:ext>
            </a:extLst>
          </p:cNvPr>
          <p:cNvSpPr/>
          <p:nvPr/>
        </p:nvSpPr>
        <p:spPr>
          <a:xfrm>
            <a:off x="296870" y="4557664"/>
            <a:ext cx="6959584" cy="1594149"/>
          </a:xfrm>
          <a:prstGeom prst="roundRect">
            <a:avLst/>
          </a:prstGeom>
          <a:noFill/>
          <a:ln w="28575">
            <a:solidFill>
              <a:srgbClr val="1AAAA6"/>
            </a:solid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fr"/>
          </a:p>
        </p:txBody>
      </p:sp>
      <p:sp>
        <p:nvSpPr>
          <p:cNvPr id="4" name="Rounded Rectangle 3">
            <a:extLst>
              <a:ext uri="{FF2B5EF4-FFF2-40B4-BE49-F238E27FC236}">
                <a16:creationId xmlns:a16="http://schemas.microsoft.com/office/drawing/2014/main" id="{85444B29-329C-DA62-8AAD-708B7D19BCFD}"/>
              </a:ext>
            </a:extLst>
          </p:cNvPr>
          <p:cNvSpPr/>
          <p:nvPr/>
        </p:nvSpPr>
        <p:spPr>
          <a:xfrm>
            <a:off x="324310" y="6441421"/>
            <a:ext cx="2520465" cy="2685120"/>
          </a:xfrm>
          <a:prstGeom prst="roundRect">
            <a:avLst/>
          </a:prstGeom>
          <a:noFill/>
          <a:ln w="28575">
            <a:solidFill>
              <a:srgbClr val="1AA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5" name="Rounded Rectangle 4">
            <a:extLst>
              <a:ext uri="{FF2B5EF4-FFF2-40B4-BE49-F238E27FC236}">
                <a16:creationId xmlns:a16="http://schemas.microsoft.com/office/drawing/2014/main" id="{83A2EA0A-0D95-4624-A7E5-F238ADCF2FB2}"/>
              </a:ext>
            </a:extLst>
          </p:cNvPr>
          <p:cNvSpPr/>
          <p:nvPr/>
        </p:nvSpPr>
        <p:spPr>
          <a:xfrm>
            <a:off x="2971786" y="6441421"/>
            <a:ext cx="4324349" cy="2685120"/>
          </a:xfrm>
          <a:prstGeom prst="roundRect">
            <a:avLst/>
          </a:prstGeom>
          <a:noFill/>
          <a:ln w="28575">
            <a:solidFill>
              <a:srgbClr val="1AA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14" name="Slide Number Placeholder 13">
            <a:extLst>
              <a:ext uri="{FF2B5EF4-FFF2-40B4-BE49-F238E27FC236}">
                <a16:creationId xmlns:a16="http://schemas.microsoft.com/office/drawing/2014/main" id="{A62FB351-0BBE-694D-974E-73F8A863F5DE}"/>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84</a:t>
            </a:fld>
            <a:endParaRPr lang="fr" spc="10"/>
          </a:p>
        </p:txBody>
      </p:sp>
      <p:pic>
        <p:nvPicPr>
          <p:cNvPr id="16" name="Picture 2" descr="European Youth Roots">
            <a:extLst>
              <a:ext uri="{FF2B5EF4-FFF2-40B4-BE49-F238E27FC236}">
                <a16:creationId xmlns:a16="http://schemas.microsoft.com/office/drawing/2014/main" id="{164A47F3-9512-164E-8D9D-B2CC91E7C73C}"/>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476249" y="2190718"/>
            <a:ext cx="38100" cy="180975"/>
          </a:xfrm>
          <a:custGeom>
            <a:avLst/>
            <a:gdLst/>
            <a:ahLst/>
            <a:cxnLst/>
            <a:rect l="l" t="t" r="r" b="b"/>
            <a:pathLst>
              <a:path w="38100" h="180975">
                <a:moveTo>
                  <a:pt x="38099" y="180974"/>
                </a:moveTo>
                <a:lnTo>
                  <a:pt x="0" y="180974"/>
                </a:lnTo>
                <a:lnTo>
                  <a:pt x="0" y="0"/>
                </a:lnTo>
                <a:lnTo>
                  <a:pt x="38099" y="0"/>
                </a:lnTo>
                <a:lnTo>
                  <a:pt x="38099" y="180974"/>
                </a:lnTo>
                <a:close/>
              </a:path>
            </a:pathLst>
          </a:custGeom>
          <a:solidFill>
            <a:srgbClr val="FAFAF9"/>
          </a:solidFill>
        </p:spPr>
        <p:txBody>
          <a:bodyPr wrap="square" lIns="0" tIns="0" rIns="0" bIns="0" rtlCol="0"/>
          <a:lstStyle/>
          <a:p>
            <a:endParaRPr/>
          </a:p>
        </p:txBody>
      </p:sp>
      <p:sp>
        <p:nvSpPr>
          <p:cNvPr id="13" name="object 13"/>
          <p:cNvSpPr txBox="1"/>
          <p:nvPr/>
        </p:nvSpPr>
        <p:spPr>
          <a:xfrm>
            <a:off x="476251" y="789306"/>
            <a:ext cx="6800214" cy="7503720"/>
          </a:xfrm>
          <a:prstGeom prst="rect">
            <a:avLst/>
          </a:prstGeom>
        </p:spPr>
        <p:txBody>
          <a:bodyPr vert="horz" wrap="square" lIns="0" tIns="13969" rIns="0" bIns="0" rtlCol="0">
            <a:spAutoFit/>
          </a:bodyPr>
          <a:lstStyle/>
          <a:p>
            <a:pPr marL="12700" algn="just" rtl="0">
              <a:spcBef>
                <a:spcPts val="110"/>
              </a:spcBef>
            </a:pPr>
            <a:r>
              <a:rPr lang="fr" sz="1400" b="1" i="0" u="none" baseline="0" dirty="0">
                <a:solidFill>
                  <a:schemeClr val="accent6">
                    <a:lumMod val="75000"/>
                  </a:schemeClr>
                </a:solidFill>
                <a:latin typeface="Arial"/>
                <a:cs typeface="Arial"/>
              </a:rPr>
              <a:t>Instructions</a:t>
            </a:r>
          </a:p>
          <a:p>
            <a:pPr algn="just" rtl="0">
              <a:spcBef>
                <a:spcPts val="20"/>
              </a:spcBef>
            </a:pPr>
            <a:endParaRPr lang="fr" sz="1700" dirty="0">
              <a:latin typeface="Arial"/>
              <a:cs typeface="Arial"/>
            </a:endParaRPr>
          </a:p>
          <a:p>
            <a:pPr marL="7938" algn="just" rtl="0">
              <a:spcBef>
                <a:spcPts val="1076"/>
              </a:spcBef>
            </a:pPr>
            <a:r>
              <a:rPr lang="fr" sz="1300" b="1" i="0" u="none" baseline="0" dirty="0">
                <a:solidFill>
                  <a:schemeClr val="tx1">
                    <a:lumMod val="50000"/>
                    <a:lumOff val="50000"/>
                  </a:schemeClr>
                </a:solidFill>
                <a:uFill>
                  <a:solidFill>
                    <a:srgbClr val="1D1D20"/>
                  </a:solidFill>
                </a:uFill>
                <a:latin typeface="Arial"/>
                <a:cs typeface="Arial"/>
              </a:rPr>
              <a:t>Avant le cours</a:t>
            </a:r>
            <a:endParaRPr lang="fr" sz="1300" b="1" dirty="0">
              <a:solidFill>
                <a:schemeClr val="tx1">
                  <a:lumMod val="50000"/>
                  <a:lumOff val="50000"/>
                </a:schemeClr>
              </a:solidFill>
              <a:latin typeface="Arial"/>
              <a:cs typeface="Arial"/>
            </a:endParaRPr>
          </a:p>
          <a:p>
            <a:pPr marL="9525" algn="just" rtl="0"/>
            <a:endParaRPr lang="fr" sz="1300" dirty="0">
              <a:latin typeface="Arial"/>
              <a:cs typeface="Arial"/>
            </a:endParaRPr>
          </a:p>
          <a:p>
            <a:pPr marL="180983" marR="234961" indent="-155582" algn="just" rtl="0">
              <a:lnSpc>
                <a:spcPct val="115399"/>
              </a:lnSpc>
              <a:spcBef>
                <a:spcPts val="525"/>
              </a:spcBef>
              <a:buFont typeface="Arial" panose="020B0604020202020204" pitchFamily="34" charset="0"/>
              <a:buChar char="•"/>
            </a:pPr>
            <a:r>
              <a:rPr lang="fr" sz="1300" b="0" i="0" u="none" baseline="0" dirty="0">
                <a:solidFill>
                  <a:srgbClr val="1D1D20"/>
                </a:solidFill>
                <a:latin typeface="Arial"/>
                <a:cs typeface="Arial"/>
              </a:rPr>
              <a:t>Préparez-vous en lisant les documents suivants et en élaborant une présentation pour les participants :</a:t>
            </a:r>
            <a:r>
              <a:rPr lang="fr" sz="1300" b="0" i="0" u="none" baseline="0" dirty="0">
                <a:solidFill>
                  <a:schemeClr val="tx1"/>
                </a:solidFill>
                <a:latin typeface="Arial"/>
                <a:cs typeface="Arial"/>
                <a:hlinkClick r:id="rId2">
                  <a:extLst>
                    <a:ext uri="{A12FA001-AC4F-418D-AE19-62706E023703}">
                      <ahyp:hlinkClr xmlns:ahyp="http://schemas.microsoft.com/office/drawing/2018/hyperlinkcolor" val="tx"/>
                    </a:ext>
                  </a:extLst>
                </a:hlinkClick>
              </a:rPr>
              <a:t> https://mailchimp.com/en-gb/marketing-glossary/marketing-mix-7ps/.</a:t>
            </a:r>
            <a:endParaRPr lang="fr" sz="1300" dirty="0">
              <a:solidFill>
                <a:schemeClr val="tx1"/>
              </a:solidFill>
              <a:latin typeface="Arial"/>
              <a:cs typeface="Arial"/>
            </a:endParaRPr>
          </a:p>
          <a:p>
            <a:pPr marL="180983" marR="27940" indent="-155582" algn="just" rtl="0">
              <a:lnSpc>
                <a:spcPct val="115399"/>
              </a:lnSpc>
              <a:buFont typeface="Arial" panose="020B0604020202020204" pitchFamily="34" charset="0"/>
              <a:buChar char="•"/>
            </a:pPr>
            <a:r>
              <a:rPr lang="fr" sz="1300" b="0" i="0" u="none" baseline="0" dirty="0">
                <a:solidFill>
                  <a:srgbClr val="1D1D20"/>
                </a:solidFill>
                <a:latin typeface="Arial"/>
                <a:cs typeface="Arial"/>
              </a:rPr>
              <a:t>Demandez aux participants de se préparer en lisant les études de cas 1, 2 et 3 du manuel de promotion du EYR</a:t>
            </a:r>
            <a:endParaRPr lang="fr" sz="1300" dirty="0">
              <a:latin typeface="Arial"/>
              <a:cs typeface="Arial"/>
            </a:endParaRPr>
          </a:p>
          <a:p>
            <a:pPr algn="just" rtl="0">
              <a:spcBef>
                <a:spcPts val="50"/>
              </a:spcBef>
            </a:pPr>
            <a:endParaRPr lang="fr" sz="1400" dirty="0">
              <a:latin typeface="Arial"/>
              <a:cs typeface="Arial"/>
            </a:endParaRPr>
          </a:p>
          <a:p>
            <a:pPr marL="7938" indent="4763" algn="just" rtl="0">
              <a:spcBef>
                <a:spcPts val="1076"/>
              </a:spcBef>
            </a:pPr>
            <a:r>
              <a:rPr lang="fr" sz="1300" b="1" i="0" u="none" baseline="0" dirty="0">
                <a:solidFill>
                  <a:schemeClr val="tx1">
                    <a:lumMod val="50000"/>
                    <a:lumOff val="50000"/>
                  </a:schemeClr>
                </a:solidFill>
                <a:uFill>
                  <a:solidFill>
                    <a:srgbClr val="1D1D20"/>
                  </a:solidFill>
                </a:uFill>
                <a:latin typeface="Arial"/>
                <a:cs typeface="Arial"/>
              </a:rPr>
              <a:t>Pendant le cours</a:t>
            </a:r>
          </a:p>
          <a:p>
            <a:pPr algn="just" rtl="0">
              <a:spcBef>
                <a:spcPts val="45"/>
              </a:spcBef>
            </a:pPr>
            <a:endParaRPr lang="fr" sz="1300" dirty="0">
              <a:latin typeface="Arial"/>
              <a:cs typeface="Arial"/>
            </a:endParaRPr>
          </a:p>
          <a:p>
            <a:pPr marL="180983" marR="188604" indent="-171458" algn="just" rtl="0">
              <a:lnSpc>
                <a:spcPct val="115399"/>
              </a:lnSpc>
              <a:spcBef>
                <a:spcPts val="5"/>
              </a:spcBef>
              <a:buFont typeface="Arial" panose="020B0604020202020204" pitchFamily="34" charset="0"/>
              <a:buChar char="•"/>
            </a:pPr>
            <a:r>
              <a:rPr lang="fr" sz="1300" b="0" i="0" u="none" baseline="0" dirty="0">
                <a:solidFill>
                  <a:srgbClr val="1D1D20"/>
                </a:solidFill>
                <a:latin typeface="Arial"/>
                <a:cs typeface="Arial"/>
              </a:rPr>
              <a:t>À l'aide de la présentation préparée avant le cours, donnez aux participants un aperçu général des principes de base du marketing et présentez-leur les 7P du marketing. Veillez à inclure dans votre présentation des suggestions sur la manière de les mettre en œuvre dans une stratégie de marketing mix.</a:t>
            </a:r>
            <a:endParaRPr lang="fr" sz="1300" dirty="0">
              <a:latin typeface="Arial"/>
              <a:cs typeface="Arial"/>
            </a:endParaRPr>
          </a:p>
          <a:p>
            <a:pPr marL="180983" indent="-171458" algn="just" rtl="0">
              <a:spcBef>
                <a:spcPts val="240"/>
              </a:spcBef>
              <a:buFont typeface="Arial" panose="020B0604020202020204" pitchFamily="34" charset="0"/>
              <a:buChar char="•"/>
            </a:pPr>
            <a:r>
              <a:rPr lang="fr" sz="1300" b="0" i="0" u="none" baseline="0" dirty="0">
                <a:solidFill>
                  <a:srgbClr val="1D1D20"/>
                </a:solidFill>
                <a:latin typeface="Arial"/>
                <a:cs typeface="Arial"/>
              </a:rPr>
              <a:t>Répartissez les participants en petits groupes en fonction de leur nombre</a:t>
            </a:r>
            <a:endParaRPr lang="fr" sz="1300" dirty="0">
              <a:latin typeface="Arial"/>
              <a:cs typeface="Arial"/>
            </a:endParaRPr>
          </a:p>
          <a:p>
            <a:pPr marL="180983" marR="186064" indent="-171458" algn="just" rtl="0">
              <a:lnSpc>
                <a:spcPct val="115399"/>
              </a:lnSpc>
              <a:buFont typeface="Arial" panose="020B0604020202020204" pitchFamily="34" charset="0"/>
              <a:buChar char="•"/>
            </a:pPr>
            <a:r>
              <a:rPr lang="fr" sz="1300" b="0" i="0" u="none" baseline="0" dirty="0">
                <a:solidFill>
                  <a:srgbClr val="1D1D20"/>
                </a:solidFill>
                <a:latin typeface="Arial"/>
                <a:cs typeface="Arial"/>
              </a:rPr>
              <a:t>Demandez aux participants de choisir une étude de cas sur laquelle travailler. Leur tâche consistera à élaborer une stratégie marketing qui utilise Hootsuite pour gérer les réseaux sociaux de l'entreprise et MailChimp pour générer une newsletter à envoyer aux abonnés.</a:t>
            </a:r>
            <a:endParaRPr lang="fr" sz="1300" dirty="0">
              <a:latin typeface="Arial"/>
              <a:cs typeface="Arial"/>
            </a:endParaRPr>
          </a:p>
          <a:p>
            <a:pPr algn="just" rtl="0">
              <a:spcBef>
                <a:spcPts val="50"/>
              </a:spcBef>
            </a:pPr>
            <a:endParaRPr lang="fr" sz="1300" dirty="0">
              <a:latin typeface="Arial"/>
              <a:cs typeface="Arial"/>
            </a:endParaRPr>
          </a:p>
          <a:p>
            <a:pPr marL="12700" algn="just" rtl="0">
              <a:spcBef>
                <a:spcPts val="110"/>
              </a:spcBef>
            </a:pPr>
            <a:r>
              <a:rPr lang="fr" sz="1400" b="1" i="0" u="none" baseline="0" dirty="0">
                <a:solidFill>
                  <a:schemeClr val="accent5">
                    <a:lumMod val="75000"/>
                  </a:schemeClr>
                </a:solidFill>
                <a:latin typeface="Arial"/>
                <a:cs typeface="Arial"/>
              </a:rPr>
              <a:t>Outil de validation</a:t>
            </a:r>
          </a:p>
          <a:p>
            <a:pPr marL="25402" marR="234961" algn="just" rtl="0">
              <a:lnSpc>
                <a:spcPct val="115399"/>
              </a:lnSpc>
              <a:spcBef>
                <a:spcPts val="525"/>
              </a:spcBef>
              <a:tabLst>
                <a:tab pos="265126" algn="l"/>
              </a:tabLst>
            </a:pPr>
            <a:r>
              <a:rPr lang="fr" sz="1300" b="0" i="0" u="none" baseline="0" dirty="0">
                <a:solidFill>
                  <a:srgbClr val="1D1D20"/>
                </a:solidFill>
                <a:latin typeface="Arial"/>
                <a:cs typeface="Arial"/>
              </a:rPr>
              <a:t>A la fin de l'activité, les participants seront plus à même de : </a:t>
            </a:r>
          </a:p>
          <a:p>
            <a:pPr marL="714410" marR="2692529" indent="-281002" algn="just" rtl="0">
              <a:lnSpc>
                <a:spcPct val="150000"/>
              </a:lnSpc>
              <a:spcBef>
                <a:spcPts val="385"/>
              </a:spcBef>
              <a:buFont typeface="Wingdings" pitchFamily="2" charset="2"/>
              <a:buChar char="v"/>
              <a:tabLst>
                <a:tab pos="265126" algn="l"/>
              </a:tabLst>
            </a:pPr>
            <a:r>
              <a:rPr lang="fr" sz="1300" b="0" i="0" u="none" baseline="0" dirty="0">
                <a:solidFill>
                  <a:srgbClr val="1D1D20"/>
                </a:solidFill>
                <a:latin typeface="Arial"/>
                <a:cs typeface="Arial"/>
              </a:rPr>
              <a:t>Inspirer et enthousiasmer les parties prenantes concernées</a:t>
            </a:r>
            <a:endParaRPr lang="fr" sz="1300" dirty="0">
              <a:solidFill>
                <a:srgbClr val="1D1D20"/>
              </a:solidFill>
              <a:latin typeface="Arial"/>
              <a:cs typeface="Arial"/>
            </a:endParaRPr>
          </a:p>
          <a:p>
            <a:pPr marL="714410" indent="-281002" algn="just" rtl="0">
              <a:lnSpc>
                <a:spcPct val="150000"/>
              </a:lnSpc>
              <a:spcBef>
                <a:spcPts val="240"/>
              </a:spcBef>
              <a:buFont typeface="Wingdings" pitchFamily="2" charset="2"/>
              <a:buChar char="v"/>
              <a:tabLst>
                <a:tab pos="265126" algn="l"/>
              </a:tabLst>
            </a:pPr>
            <a:r>
              <a:rPr lang="fr" sz="1300" b="0" i="0" u="none" baseline="0" dirty="0">
                <a:solidFill>
                  <a:srgbClr val="1D1D20"/>
                </a:solidFill>
                <a:latin typeface="Arial"/>
                <a:cs typeface="Arial"/>
              </a:rPr>
              <a:t>Obtenir le soutien nécessaire pour atteindre de bons résultats</a:t>
            </a:r>
            <a:endParaRPr lang="fr" sz="1300" dirty="0">
              <a:solidFill>
                <a:srgbClr val="1D1D20"/>
              </a:solidFill>
              <a:latin typeface="Arial"/>
              <a:cs typeface="Arial"/>
            </a:endParaRPr>
          </a:p>
          <a:p>
            <a:pPr marL="714410" marR="529615" indent="-281002" algn="just" rtl="0">
              <a:lnSpc>
                <a:spcPct val="150000"/>
              </a:lnSpc>
              <a:buFont typeface="Wingdings" pitchFamily="2" charset="2"/>
              <a:buChar char="v"/>
              <a:tabLst>
                <a:tab pos="265126" algn="l"/>
              </a:tabLst>
            </a:pPr>
            <a:r>
              <a:rPr lang="fr" sz="1300" b="0" i="0" u="none" baseline="0" dirty="0">
                <a:solidFill>
                  <a:srgbClr val="1D1D20"/>
                </a:solidFill>
                <a:latin typeface="Arial"/>
                <a:cs typeface="Arial"/>
              </a:rPr>
              <a:t>Démontrer une communication, une persuasion, une négociation et un leadership efficaces</a:t>
            </a:r>
            <a:endParaRPr lang="fr" sz="1300" dirty="0">
              <a:solidFill>
                <a:srgbClr val="1D1D20"/>
              </a:solidFill>
              <a:latin typeface="Arial"/>
              <a:cs typeface="Arial"/>
            </a:endParaRPr>
          </a:p>
          <a:p>
            <a:pPr marL="714410" marR="529615" indent="-281002" algn="just" rtl="0">
              <a:lnSpc>
                <a:spcPct val="150000"/>
              </a:lnSpc>
              <a:buFont typeface="Wingdings" pitchFamily="2" charset="2"/>
              <a:buChar char="v"/>
              <a:tabLst>
                <a:tab pos="265126" algn="l"/>
              </a:tabLst>
            </a:pPr>
            <a:r>
              <a:rPr lang="fr" sz="1300" b="0" i="0" u="none" baseline="0" dirty="0">
                <a:solidFill>
                  <a:srgbClr val="1D1D20"/>
                </a:solidFill>
                <a:latin typeface="Arial"/>
                <a:cs typeface="Arial"/>
              </a:rPr>
              <a:t>Être déterminé à transformer ses idées en actions et à satisfaire son besoin d'accomplissement</a:t>
            </a:r>
            <a:endParaRPr lang="fr" sz="1300" dirty="0">
              <a:solidFill>
                <a:srgbClr val="1D1D20"/>
              </a:solidFill>
              <a:latin typeface="Arial"/>
              <a:cs typeface="Arial"/>
            </a:endParaRPr>
          </a:p>
          <a:p>
            <a:pPr marL="40642" marR="5081" algn="just" rtl="0">
              <a:lnSpc>
                <a:spcPct val="115399"/>
              </a:lnSpc>
              <a:spcBef>
                <a:spcPts val="975"/>
              </a:spcBef>
            </a:pPr>
            <a:r>
              <a:rPr lang="fr" sz="1300" b="0" i="0" u="none" baseline="0" dirty="0">
                <a:solidFill>
                  <a:srgbClr val="1D1D20"/>
                </a:solidFill>
                <a:latin typeface="Arial"/>
                <a:cs typeface="Arial"/>
              </a:rPr>
              <a:t>Veuillez noter que les compétences ci-dessus sont</a:t>
            </a:r>
            <a:r>
              <a:rPr lang="fr" sz="1300" b="0" i="0" u="none" baseline="0" dirty="0">
                <a:solidFill>
                  <a:schemeClr val="tx1"/>
                </a:solidFill>
                <a:latin typeface="Arial"/>
                <a:cs typeface="Arial"/>
              </a:rPr>
              <a:t> tirées des tableaux descriptifs du cadre EntreComp. Les tableaux sont disponibles </a:t>
            </a:r>
            <a:r>
              <a:rPr lang="fr" sz="1300" b="0" i="0" u="none" baseline="0" dirty="0">
                <a:solidFill>
                  <a:schemeClr val="tx1"/>
                </a:solidFill>
                <a:latin typeface="Arial"/>
                <a:cs typeface="Arial"/>
                <a:hlinkClick r:id="rId3">
                  <a:extLst>
                    <a:ext uri="{A12FA001-AC4F-418D-AE19-62706E023703}">
                      <ahyp:hlinkClr xmlns:ahyp="http://schemas.microsoft.com/office/drawing/2018/hyperlinkcolor" val="tx"/>
                    </a:ext>
                  </a:extLst>
                </a:hlinkClick>
              </a:rPr>
              <a:t>ici</a:t>
            </a:r>
            <a:r>
              <a:rPr lang="fr" sz="1300" b="0" i="0" u="none" baseline="0" dirty="0">
                <a:solidFill>
                  <a:schemeClr val="tx1"/>
                </a:solidFill>
                <a:latin typeface="Arial"/>
                <a:cs typeface="Arial"/>
              </a:rPr>
              <a:t>.</a:t>
            </a:r>
            <a:endParaRPr lang="fr" sz="1300" dirty="0">
              <a:solidFill>
                <a:schemeClr val="tx1"/>
              </a:solidFill>
              <a:latin typeface="Arial"/>
              <a:cs typeface="Arial"/>
            </a:endParaRPr>
          </a:p>
        </p:txBody>
      </p:sp>
      <p:sp>
        <p:nvSpPr>
          <p:cNvPr id="4" name="Slide Number Placeholder 3">
            <a:extLst>
              <a:ext uri="{FF2B5EF4-FFF2-40B4-BE49-F238E27FC236}">
                <a16:creationId xmlns:a16="http://schemas.microsoft.com/office/drawing/2014/main" id="{E76A07F5-105C-A949-B719-172EB35FB452}"/>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85</a:t>
            </a:fld>
            <a:endParaRPr lang="fr" spc="10"/>
          </a:p>
        </p:txBody>
      </p:sp>
      <p:pic>
        <p:nvPicPr>
          <p:cNvPr id="5" name="Picture 2" descr="European Youth Roots">
            <a:extLst>
              <a:ext uri="{FF2B5EF4-FFF2-40B4-BE49-F238E27FC236}">
                <a16:creationId xmlns:a16="http://schemas.microsoft.com/office/drawing/2014/main" id="{520B543D-2269-654A-9C29-18ED267F154A}"/>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457949" y="9486899"/>
            <a:ext cx="695325" cy="457199"/>
          </a:xfrm>
          <a:prstGeom prst="rect">
            <a:avLst/>
          </a:prstGeom>
        </p:spPr>
      </p:pic>
      <p:sp>
        <p:nvSpPr>
          <p:cNvPr id="9" name="object 9"/>
          <p:cNvSpPr txBox="1"/>
          <p:nvPr/>
        </p:nvSpPr>
        <p:spPr>
          <a:xfrm>
            <a:off x="3147549" y="5469181"/>
            <a:ext cx="4567074" cy="3118418"/>
          </a:xfrm>
          <a:prstGeom prst="rect">
            <a:avLst/>
          </a:prstGeom>
        </p:spPr>
        <p:txBody>
          <a:bodyPr vert="horz" wrap="square" lIns="0" tIns="6350" rIns="0" bIns="0" rtlCol="0">
            <a:spAutoFit/>
          </a:bodyPr>
          <a:lstStyle/>
          <a:p>
            <a:pPr marL="218450" marR="2263248" algn="l" rtl="0">
              <a:lnSpc>
                <a:spcPct val="136700"/>
              </a:lnSpc>
              <a:spcBef>
                <a:spcPts val="50"/>
              </a:spcBef>
            </a:pPr>
            <a:r>
              <a:rPr lang="fr" sz="1250" b="1" i="0" u="none" spc="45" baseline="0" dirty="0">
                <a:solidFill>
                  <a:srgbClr val="1D1D20"/>
                </a:solidFill>
                <a:latin typeface="Arial"/>
                <a:cs typeface="Arial"/>
              </a:rPr>
              <a:t>Préparation du </a:t>
            </a:r>
            <a:r>
              <a:rPr lang="fr" sz="1250" b="1" i="0" u="none" spc="-10" baseline="0" dirty="0">
                <a:solidFill>
                  <a:srgbClr val="1D1D20"/>
                </a:solidFill>
                <a:latin typeface="Arial"/>
                <a:cs typeface="Arial"/>
              </a:rPr>
              <a:t>matériel</a:t>
            </a:r>
            <a:r>
              <a:rPr lang="fr" sz="1250" b="1" i="0" u="none" spc="500" baseline="0" dirty="0">
                <a:solidFill>
                  <a:srgbClr val="1D1D20"/>
                </a:solidFill>
                <a:latin typeface="Arial"/>
                <a:cs typeface="Arial"/>
              </a:rPr>
              <a:t>  </a:t>
            </a:r>
          </a:p>
          <a:p>
            <a:pPr marL="504214" marR="2263248" indent="-285764" algn="l" rtl="0">
              <a:lnSpc>
                <a:spcPct val="136700"/>
              </a:lnSpc>
              <a:spcBef>
                <a:spcPts val="50"/>
              </a:spcBef>
              <a:buClr>
                <a:schemeClr val="tx1"/>
              </a:buClr>
              <a:buFont typeface="Arial" panose="020B0604020202020204" pitchFamily="34" charset="0"/>
              <a:buChar char="•"/>
            </a:pPr>
            <a:r>
              <a:rPr lang="fr" sz="1300" b="0" i="0" u="none" spc="-141" baseline="0" dirty="0">
                <a:solidFill>
                  <a:schemeClr val="tx1"/>
                </a:solidFill>
                <a:latin typeface="Arial"/>
                <a:cs typeface="Arial"/>
                <a:hlinkClick r:id="rId3">
                  <a:extLst>
                    <a:ext uri="{A12FA001-AC4F-418D-AE19-62706E023703}">
                      <ahyp:hlinkClr xmlns:ahyp="http://schemas.microsoft.com/office/drawing/2018/hyperlinkcolor" val="tx"/>
                    </a:ext>
                  </a:extLst>
                </a:hlinkClick>
              </a:rPr>
              <a:t>Manuel</a:t>
            </a:r>
            <a:r>
              <a:rPr lang="fr" sz="1300" b="0" i="0" u="none" baseline="0" dirty="0">
                <a:solidFill>
                  <a:schemeClr val="tx1"/>
                </a:solidFill>
                <a:latin typeface="Arial"/>
                <a:cs typeface="Arial"/>
                <a:hlinkClick r:id="rId3">
                  <a:extLst>
                    <a:ext uri="{A12FA001-AC4F-418D-AE19-62706E023703}">
                      <ahyp:hlinkClr xmlns:ahyp="http://schemas.microsoft.com/office/drawing/2018/hyperlinkcolor" val="tx"/>
                    </a:ext>
                  </a:extLst>
                </a:hlinkClick>
              </a:rPr>
              <a:t> de promotion</a:t>
            </a:r>
            <a:r>
              <a:rPr lang="fr" sz="1300" b="0" i="0" u="none" spc="-10" baseline="0" dirty="0">
                <a:solidFill>
                  <a:schemeClr val="tx1"/>
                </a:solidFill>
                <a:latin typeface="Arial"/>
                <a:cs typeface="Arial"/>
                <a:hlinkClick r:id="rId3">
                  <a:extLst>
                    <a:ext uri="{A12FA001-AC4F-418D-AE19-62706E023703}">
                      <ahyp:hlinkClr xmlns:ahyp="http://schemas.microsoft.com/office/drawing/2018/hyperlinkcolor" val="tx"/>
                    </a:ext>
                  </a:extLst>
                </a:hlinkClick>
              </a:rPr>
              <a:t> de  l'EYR</a:t>
            </a:r>
            <a:endParaRPr lang="fr" sz="1300" dirty="0">
              <a:solidFill>
                <a:schemeClr val="tx1"/>
              </a:solidFill>
              <a:latin typeface="Arial"/>
              <a:cs typeface="Arial"/>
            </a:endParaRPr>
          </a:p>
          <a:p>
            <a:pPr marL="493736" indent="-281002" algn="l" rtl="0">
              <a:spcBef>
                <a:spcPts val="240"/>
              </a:spcBef>
              <a:buClr>
                <a:schemeClr val="tx1"/>
              </a:buClr>
              <a:buFont typeface="Arial" panose="020B0604020202020204" pitchFamily="34" charset="0"/>
              <a:buChar char="•"/>
            </a:pPr>
            <a:r>
              <a:rPr lang="fr" sz="1300" b="0" i="0" u="none" baseline="0" dirty="0">
                <a:solidFill>
                  <a:schemeClr val="tx1"/>
                </a:solidFill>
                <a:latin typeface="Arial"/>
                <a:cs typeface="Arial"/>
              </a:rPr>
              <a:t>Boîte à outils nationale pour l'accessibilité des personnes</a:t>
            </a:r>
            <a:r>
              <a:rPr lang="fr" sz="1300" b="0" i="0" u="none" spc="-10" baseline="0" dirty="0">
                <a:solidFill>
                  <a:schemeClr val="tx1"/>
                </a:solidFill>
                <a:latin typeface="Arial"/>
                <a:cs typeface="Arial"/>
              </a:rPr>
              <a:t> </a:t>
            </a:r>
            <a:r>
              <a:rPr lang="fr-FR" sz="1300" b="0" i="0" u="none" spc="-10" baseline="0" dirty="0">
                <a:solidFill>
                  <a:schemeClr val="tx1"/>
                </a:solidFill>
                <a:latin typeface="Arial"/>
                <a:cs typeface="Arial"/>
              </a:rPr>
              <a:t>en situation de handicap </a:t>
            </a:r>
            <a:endParaRPr lang="fr" sz="1300" dirty="0">
              <a:solidFill>
                <a:schemeClr val="tx1"/>
              </a:solidFill>
              <a:latin typeface="Arial"/>
              <a:cs typeface="Arial"/>
            </a:endParaRPr>
          </a:p>
          <a:p>
            <a:pPr marL="493736" marR="700437" indent="-281002" algn="l" rtl="0">
              <a:lnSpc>
                <a:spcPct val="115399"/>
              </a:lnSpc>
              <a:buClr>
                <a:schemeClr val="tx1"/>
              </a:buClr>
              <a:buFont typeface="Arial" panose="020B0604020202020204" pitchFamily="34" charset="0"/>
              <a:buChar char="•"/>
            </a:pPr>
            <a:r>
              <a:rPr lang="fr" sz="1300" b="0" i="0" u="none" spc="-40" baseline="0" dirty="0">
                <a:solidFill>
                  <a:schemeClr val="tx1"/>
                </a:solidFill>
                <a:latin typeface="Arial"/>
                <a:cs typeface="Arial"/>
                <a:hlinkClick r:id="rId4">
                  <a:extLst>
                    <a:ext uri="{A12FA001-AC4F-418D-AE19-62706E023703}">
                      <ahyp:hlinkClr xmlns:ahyp="http://schemas.microsoft.com/office/drawing/2018/hyperlinkcolor" val="tx"/>
                    </a:ext>
                  </a:extLst>
                </a:hlinkClick>
              </a:rPr>
              <a:t>European</a:t>
            </a:r>
            <a:r>
              <a:rPr lang="fr" sz="1300" b="0" i="0" u="none" spc="-85" baseline="0" dirty="0">
                <a:solidFill>
                  <a:schemeClr val="tx1"/>
                </a:solidFill>
                <a:latin typeface="Arial"/>
                <a:cs typeface="Arial"/>
                <a:hlinkClick r:id="rId4">
                  <a:extLst>
                    <a:ext uri="{A12FA001-AC4F-418D-AE19-62706E023703}">
                      <ahyp:hlinkClr xmlns:ahyp="http://schemas.microsoft.com/office/drawing/2018/hyperlinkcolor" val="tx"/>
                    </a:ext>
                  </a:extLst>
                </a:hlinkClick>
              </a:rPr>
              <a:t> </a:t>
            </a:r>
            <a:r>
              <a:rPr lang="fr" sz="1300" b="0" i="0" u="none" baseline="0" dirty="0">
                <a:solidFill>
                  <a:schemeClr val="tx1"/>
                </a:solidFill>
                <a:latin typeface="Arial"/>
                <a:cs typeface="Arial"/>
                <a:hlinkClick r:id="rId4">
                  <a:extLst>
                    <a:ext uri="{A12FA001-AC4F-418D-AE19-62706E023703}">
                      <ahyp:hlinkClr xmlns:ahyp="http://schemas.microsoft.com/office/drawing/2018/hyperlinkcolor" val="tx"/>
                    </a:ext>
                  </a:extLst>
                </a:hlinkClick>
              </a:rPr>
              <a:t>Network</a:t>
            </a:r>
            <a:r>
              <a:rPr lang="fr" sz="1300" b="0" i="0" u="none" spc="-75" baseline="0" dirty="0">
                <a:solidFill>
                  <a:schemeClr val="tx1"/>
                </a:solidFill>
                <a:latin typeface="Arial"/>
                <a:cs typeface="Arial"/>
                <a:hlinkClick r:id="rId4">
                  <a:extLst>
                    <a:ext uri="{A12FA001-AC4F-418D-AE19-62706E023703}">
                      <ahyp:hlinkClr xmlns:ahyp="http://schemas.microsoft.com/office/drawing/2018/hyperlinkcolor" val="tx"/>
                    </a:ext>
                  </a:extLst>
                </a:hlinkClick>
              </a:rPr>
              <a:t> </a:t>
            </a:r>
            <a:r>
              <a:rPr lang="fr" sz="1300" b="0" i="0" u="none" baseline="0" dirty="0">
                <a:solidFill>
                  <a:schemeClr val="tx1"/>
                </a:solidFill>
                <a:latin typeface="Arial"/>
                <a:cs typeface="Arial"/>
                <a:hlinkClick r:id="rId4">
                  <a:extLst>
                    <a:ext uri="{A12FA001-AC4F-418D-AE19-62706E023703}">
                      <ahyp:hlinkClr xmlns:ahyp="http://schemas.microsoft.com/office/drawing/2018/hyperlinkcolor" val="tx"/>
                    </a:ext>
                  </a:extLst>
                </a:hlinkClick>
              </a:rPr>
              <a:t>of</a:t>
            </a:r>
            <a:r>
              <a:rPr lang="fr" sz="1300" b="0" i="0" u="none" spc="-35" baseline="0" dirty="0">
                <a:solidFill>
                  <a:schemeClr val="tx1"/>
                </a:solidFill>
                <a:latin typeface="Arial"/>
                <a:cs typeface="Arial"/>
                <a:hlinkClick r:id="rId4">
                  <a:extLst>
                    <a:ext uri="{A12FA001-AC4F-418D-AE19-62706E023703}">
                      <ahyp:hlinkClr xmlns:ahyp="http://schemas.microsoft.com/office/drawing/2018/hyperlinkcolor" val="tx"/>
                    </a:ext>
                  </a:extLst>
                </a:hlinkClick>
              </a:rPr>
              <a:t> Accessible </a:t>
            </a:r>
            <a:r>
              <a:rPr lang="fr" sz="1300" b="0" i="0" u="none" spc="-10" baseline="0" dirty="0">
                <a:solidFill>
                  <a:schemeClr val="tx1"/>
                </a:solidFill>
                <a:latin typeface="Arial"/>
                <a:cs typeface="Arial"/>
                <a:hlinkClick r:id="rId4">
                  <a:extLst>
                    <a:ext uri="{A12FA001-AC4F-418D-AE19-62706E023703}">
                      <ahyp:hlinkClr xmlns:ahyp="http://schemas.microsoft.com/office/drawing/2018/hyperlinkcolor" val="tx"/>
                    </a:ext>
                  </a:extLst>
                </a:hlinkClick>
              </a:rPr>
              <a:t>Tourism (Réseau Européen du Tourisme Accessible)</a:t>
            </a:r>
            <a:endParaRPr lang="fr" sz="1300" spc="-10" dirty="0">
              <a:solidFill>
                <a:schemeClr val="tx1"/>
              </a:solidFill>
              <a:latin typeface="Arial"/>
              <a:cs typeface="Arial"/>
            </a:endParaRPr>
          </a:p>
          <a:p>
            <a:pPr marL="493736" marR="700437" indent="-281002" algn="l" rtl="0">
              <a:lnSpc>
                <a:spcPct val="115399"/>
              </a:lnSpc>
              <a:buClr>
                <a:schemeClr val="tx1"/>
              </a:buClr>
              <a:buFont typeface="Arial" panose="020B0604020202020204" pitchFamily="34" charset="0"/>
              <a:buChar char="•"/>
            </a:pPr>
            <a:r>
              <a:rPr lang="fr" sz="1300" b="0" i="0" u="none" spc="-20" baseline="0" dirty="0">
                <a:solidFill>
                  <a:schemeClr val="tx1"/>
                </a:solidFill>
                <a:latin typeface="Arial"/>
                <a:cs typeface="Arial"/>
                <a:hlinkClick r:id="rId5">
                  <a:extLst>
                    <a:ext uri="{A12FA001-AC4F-418D-AE19-62706E023703}">
                      <ahyp:hlinkClr xmlns:ahyp="http://schemas.microsoft.com/office/drawing/2018/hyperlinkcolor" val="tx"/>
                    </a:ext>
                  </a:extLst>
                </a:hlinkClick>
              </a:rPr>
              <a:t>https://www.accessibletourism.org/resources</a:t>
            </a:r>
            <a:r>
              <a:rPr lang="fr" sz="1300" b="0" i="0" u="none" spc="-25" baseline="0" dirty="0">
                <a:solidFill>
                  <a:schemeClr val="tx1"/>
                </a:solidFill>
                <a:latin typeface="Arial"/>
                <a:cs typeface="Arial"/>
                <a:hlinkClick r:id="rId5">
                  <a:extLst>
                    <a:ext uri="{A12FA001-AC4F-418D-AE19-62706E023703}">
                      <ahyp:hlinkClr xmlns:ahyp="http://schemas.microsoft.com/office/drawing/2018/hyperlinkcolor" val="tx"/>
                    </a:ext>
                  </a:extLst>
                </a:hlinkClick>
              </a:rPr>
              <a:t>/enter2012-</a:t>
            </a:r>
            <a:r>
              <a:rPr lang="fr" sz="1300" b="0" i="0" u="none" spc="-10" baseline="0" dirty="0">
                <a:solidFill>
                  <a:schemeClr val="tx1"/>
                </a:solidFill>
                <a:latin typeface="Arial"/>
                <a:cs typeface="Arial"/>
                <a:hlinkClick r:id="rId5">
                  <a:extLst>
                    <a:ext uri="{A12FA001-AC4F-418D-AE19-62706E023703}">
                      <ahyp:hlinkClr xmlns:ahyp="http://schemas.microsoft.com/office/drawing/2018/hyperlinkcolor" val="tx"/>
                    </a:ext>
                  </a:extLst>
                </a:hlinkClick>
              </a:rPr>
              <a:t>helsingborg_enat_final_ia-</a:t>
            </a:r>
            <a:r>
              <a:rPr lang="fr" sz="1300" b="0" i="0" u="none" spc="85" baseline="0" dirty="0">
                <a:solidFill>
                  <a:schemeClr val="tx1"/>
                </a:solidFill>
                <a:latin typeface="Arial"/>
                <a:cs typeface="Arial"/>
                <a:hlinkClick r:id="rId5">
                  <a:extLst>
                    <a:ext uri="{A12FA001-AC4F-418D-AE19-62706E023703}">
                      <ahyp:hlinkClr xmlns:ahyp="http://schemas.microsoft.com/office/drawing/2018/hyperlinkcolor" val="tx"/>
                    </a:ext>
                  </a:extLst>
                </a:hlinkClick>
              </a:rPr>
              <a:t>-</a:t>
            </a:r>
            <a:r>
              <a:rPr lang="fr" sz="1300" b="0" i="0" u="none" spc="-20" baseline="0" dirty="0">
                <a:solidFill>
                  <a:schemeClr val="tx1"/>
                </a:solidFill>
                <a:latin typeface="Arial"/>
                <a:cs typeface="Arial"/>
                <a:hlinkClick r:id="rId5">
                  <a:extLst>
                    <a:ext uri="{A12FA001-AC4F-418D-AE19-62706E023703}">
                      <ahyp:hlinkClr xmlns:ahyp="http://schemas.microsoft.com/office/drawing/2018/hyperlinkcolor" val="tx"/>
                    </a:ext>
                  </a:extLst>
                </a:hlinkClick>
              </a:rPr>
              <a:t>2.pdf</a:t>
            </a:r>
            <a:endParaRPr lang="fr" sz="1300" dirty="0">
              <a:solidFill>
                <a:schemeClr val="tx1"/>
              </a:solidFill>
              <a:latin typeface="Arial"/>
              <a:cs typeface="Arial"/>
            </a:endParaRPr>
          </a:p>
          <a:p>
            <a:pPr marL="493736" marR="984933" indent="-281002" algn="l" rtl="0">
              <a:lnSpc>
                <a:spcPct val="115399"/>
              </a:lnSpc>
              <a:spcBef>
                <a:spcPts val="226"/>
              </a:spcBef>
              <a:buClr>
                <a:schemeClr val="tx1"/>
              </a:buClr>
              <a:buFont typeface="Arial" panose="020B0604020202020204" pitchFamily="34" charset="0"/>
              <a:buChar char="•"/>
            </a:pPr>
            <a:r>
              <a:rPr lang="fr" sz="1300" b="0" i="0" u="none" spc="-10" baseline="0" dirty="0">
                <a:solidFill>
                  <a:schemeClr val="tx1"/>
                </a:solidFill>
                <a:latin typeface="Arial"/>
                <a:cs typeface="Arial"/>
                <a:hlinkClick r:id="rId6">
                  <a:extLst>
                    <a:ext uri="{A12FA001-AC4F-418D-AE19-62706E023703}">
                      <ahyp:hlinkClr xmlns:ahyp="http://schemas.microsoft.com/office/drawing/2018/hyperlinkcolor" val="tx"/>
                    </a:ext>
                  </a:extLst>
                </a:hlinkClick>
              </a:rPr>
              <a:t>https://www.accessibletourism.org/? </a:t>
            </a:r>
            <a:r>
              <a:rPr lang="fr" sz="1300" b="0" i="0" u="none" spc="-29" baseline="0" dirty="0">
                <a:solidFill>
                  <a:schemeClr val="tx1"/>
                </a:solidFill>
                <a:latin typeface="Arial"/>
                <a:cs typeface="Arial"/>
                <a:hlinkClick r:id="rId6">
                  <a:extLst>
                    <a:ext uri="{A12FA001-AC4F-418D-AE19-62706E023703}">
                      <ahyp:hlinkClr xmlns:ahyp="http://schemas.microsoft.com/office/drawing/2018/hyperlinkcolor" val="tx"/>
                    </a:ext>
                  </a:extLst>
                </a:hlinkClick>
              </a:rPr>
              <a:t>i=enat.en.enat_projects_and_good_practi </a:t>
            </a:r>
            <a:r>
              <a:rPr lang="fr" sz="1300" b="0" i="0" u="none" spc="-10" baseline="0" dirty="0">
                <a:solidFill>
                  <a:schemeClr val="tx1"/>
                </a:solidFill>
                <a:latin typeface="Arial"/>
                <a:cs typeface="Arial"/>
                <a:hlinkClick r:id="rId6">
                  <a:extLst>
                    <a:ext uri="{A12FA001-AC4F-418D-AE19-62706E023703}">
                      <ahyp:hlinkClr xmlns:ahyp="http://schemas.microsoft.com/office/drawing/2018/hyperlinkcolor" val="tx"/>
                    </a:ext>
                  </a:extLst>
                </a:hlinkClick>
              </a:rPr>
              <a:t>ces.1038</a:t>
            </a:r>
            <a:endParaRPr lang="fr" sz="1300" dirty="0">
              <a:solidFill>
                <a:schemeClr val="tx1"/>
              </a:solidFill>
              <a:latin typeface="Arial"/>
              <a:cs typeface="Arial"/>
            </a:endParaRPr>
          </a:p>
          <a:p>
            <a:pPr marL="493736" indent="-281002" algn="l" rtl="0">
              <a:spcBef>
                <a:spcPts val="240"/>
              </a:spcBef>
              <a:buClr>
                <a:schemeClr val="tx1"/>
              </a:buClr>
              <a:buFont typeface="Arial" panose="020B0604020202020204" pitchFamily="34" charset="0"/>
              <a:buChar char="•"/>
            </a:pPr>
            <a:r>
              <a:rPr lang="fr" sz="1300" b="0" i="0" u="none" spc="-20" baseline="0" dirty="0">
                <a:solidFill>
                  <a:schemeClr val="tx1"/>
                </a:solidFill>
                <a:latin typeface="Arial"/>
                <a:cs typeface="Arial"/>
                <a:hlinkClick r:id="rId7">
                  <a:extLst>
                    <a:ext uri="{A12FA001-AC4F-418D-AE19-62706E023703}">
                      <ahyp:hlinkClr xmlns:ahyp="http://schemas.microsoft.com/office/drawing/2018/hyperlinkcolor" val="tx"/>
                    </a:ext>
                  </a:extLst>
                </a:hlinkClick>
              </a:rPr>
              <a:t>Miro</a:t>
            </a:r>
            <a:endParaRPr lang="fr" sz="1300" dirty="0">
              <a:solidFill>
                <a:schemeClr val="tx1"/>
              </a:solidFill>
              <a:latin typeface="Arial"/>
              <a:cs typeface="Arial"/>
            </a:endParaRPr>
          </a:p>
        </p:txBody>
      </p:sp>
      <p:sp>
        <p:nvSpPr>
          <p:cNvPr id="10" name="object 10"/>
          <p:cNvSpPr txBox="1"/>
          <p:nvPr/>
        </p:nvSpPr>
        <p:spPr>
          <a:xfrm>
            <a:off x="444500" y="1483486"/>
            <a:ext cx="6844030" cy="2329548"/>
          </a:xfrm>
          <a:prstGeom prst="rect">
            <a:avLst/>
          </a:prstGeom>
        </p:spPr>
        <p:txBody>
          <a:bodyPr vert="horz" wrap="square" lIns="0" tIns="12065" rIns="0" bIns="0" rtlCol="0">
            <a:spAutoFit/>
          </a:bodyPr>
          <a:lstStyle/>
          <a:p>
            <a:pPr marL="12700" marR="5081" algn="just" rtl="0">
              <a:lnSpc>
                <a:spcPct val="150000"/>
              </a:lnSpc>
              <a:spcBef>
                <a:spcPts val="95"/>
              </a:spcBef>
            </a:pPr>
            <a:r>
              <a:rPr lang="fr" sz="1300" b="0" i="0" u="none" baseline="0" dirty="0">
                <a:solidFill>
                  <a:srgbClr val="1D1D20"/>
                </a:solidFill>
                <a:latin typeface="Arial" panose="020B0604020202020204" pitchFamily="34" charset="0"/>
                <a:cs typeface="Arial" panose="020B0604020202020204" pitchFamily="34" charset="0"/>
              </a:rPr>
              <a:t>Les participants feront preuve d'empathie envers les clients ayant des besoins particuliers et examineront comment le tourisme accessible contribue </a:t>
            </a:r>
            <a:r>
              <a:rPr lang="fr" sz="1300" dirty="0">
                <a:solidFill>
                  <a:srgbClr val="1D1D20"/>
                </a:solidFill>
                <a:latin typeface="Arial" panose="020B0604020202020204" pitchFamily="34" charset="0"/>
                <a:cs typeface="Arial" panose="020B0604020202020204" pitchFamily="34" charset="0"/>
              </a:rPr>
              <a:t>aux développement dur</a:t>
            </a:r>
            <a:r>
              <a:rPr lang="fr" sz="1300" b="0" i="0" u="none" baseline="0" dirty="0">
                <a:solidFill>
                  <a:srgbClr val="1D1D20"/>
                </a:solidFill>
                <a:latin typeface="Arial" panose="020B0604020202020204" pitchFamily="34" charset="0"/>
                <a:cs typeface="Arial" panose="020B0604020202020204" pitchFamily="34" charset="0"/>
              </a:rPr>
              <a:t>.</a:t>
            </a:r>
            <a:endParaRPr lang="fr" sz="1400" b="1" dirty="0">
              <a:solidFill>
                <a:srgbClr val="1D1D20"/>
              </a:solidFill>
              <a:latin typeface="Arial" panose="020B0604020202020204" pitchFamily="34" charset="0"/>
              <a:cs typeface="Arial" panose="020B0604020202020204" pitchFamily="34" charset="0"/>
            </a:endParaRPr>
          </a:p>
          <a:p>
            <a:pPr marL="12700" algn="just" rtl="0">
              <a:lnSpc>
                <a:spcPct val="150000"/>
              </a:lnSpc>
              <a:spcBef>
                <a:spcPts val="865"/>
              </a:spcBef>
            </a:pPr>
            <a:r>
              <a:rPr lang="fr-FR" sz="1400" b="1" i="0" u="none" baseline="0" dirty="0">
                <a:solidFill>
                  <a:schemeClr val="accent4">
                    <a:lumMod val="75000"/>
                  </a:schemeClr>
                </a:solidFill>
                <a:latin typeface="Arial" panose="020B0604020202020204" pitchFamily="34" charset="0"/>
                <a:cs typeface="Arial" panose="020B0604020202020204" pitchFamily="34" charset="0"/>
              </a:rPr>
              <a:t>Objectifs d'apprentissage</a:t>
            </a:r>
            <a:endParaRPr lang="fr" sz="1400" b="1" i="0" u="none" baseline="0" dirty="0">
              <a:solidFill>
                <a:schemeClr val="accent4">
                  <a:lumMod val="75000"/>
                </a:schemeClr>
              </a:solidFill>
              <a:latin typeface="Arial" panose="020B0604020202020204" pitchFamily="34" charset="0"/>
              <a:cs typeface="Arial" panose="020B0604020202020204" pitchFamily="34" charset="0"/>
            </a:endParaRPr>
          </a:p>
          <a:p>
            <a:pPr algn="just" rtl="0">
              <a:lnSpc>
                <a:spcPct val="150000"/>
              </a:lnSpc>
              <a:spcBef>
                <a:spcPts val="855"/>
              </a:spcBef>
              <a:buAutoNum type="arabicPeriod"/>
            </a:pPr>
            <a:r>
              <a:rPr lang="fr" sz="1300" b="0" i="0" u="none" baseline="0" dirty="0">
                <a:solidFill>
                  <a:srgbClr val="1D1D20"/>
                </a:solidFill>
                <a:latin typeface="Arial" panose="020B0604020202020204" pitchFamily="34" charset="0"/>
                <a:cs typeface="Arial" panose="020B0604020202020204" pitchFamily="34" charset="0"/>
              </a:rPr>
              <a:t>S'exercer à l'empathie envers les autres</a:t>
            </a:r>
          </a:p>
          <a:p>
            <a:pPr algn="just" rtl="0">
              <a:lnSpc>
                <a:spcPct val="150000"/>
              </a:lnSpc>
              <a:buFontTx/>
              <a:buAutoNum type="arabicPeriod"/>
            </a:pPr>
            <a:r>
              <a:rPr lang="fr" sz="1300" b="0" i="0" u="none" baseline="0" dirty="0">
                <a:solidFill>
                  <a:srgbClr val="1D1D20"/>
                </a:solidFill>
                <a:latin typeface="Arial" panose="020B0604020202020204" pitchFamily="34" charset="0"/>
                <a:cs typeface="Arial" panose="020B0604020202020204" pitchFamily="34" charset="0"/>
              </a:rPr>
              <a:t>Comprendre la valeur de l'empathie dans le marketing</a:t>
            </a:r>
            <a:endParaRPr lang="fr" sz="1300" dirty="0">
              <a:latin typeface="Arial" panose="020B0604020202020204" pitchFamily="34" charset="0"/>
              <a:cs typeface="Arial" panose="020B0604020202020204" pitchFamily="34" charset="0"/>
            </a:endParaRPr>
          </a:p>
          <a:p>
            <a:pPr algn="just" rtl="0">
              <a:lnSpc>
                <a:spcPct val="150000"/>
              </a:lnSpc>
              <a:buAutoNum type="arabicPeriod"/>
            </a:pPr>
            <a:r>
              <a:rPr lang="fr" sz="1300" b="0" i="0" u="none" baseline="0" dirty="0">
                <a:solidFill>
                  <a:srgbClr val="1D1D20"/>
                </a:solidFill>
                <a:latin typeface="Arial" panose="020B0604020202020204" pitchFamily="34" charset="0"/>
                <a:cs typeface="Arial" panose="020B0604020202020204" pitchFamily="34" charset="0"/>
              </a:rPr>
              <a:t>Des compétences en matière de recherche pour connaître les clients </a:t>
            </a:r>
          </a:p>
          <a:p>
            <a:pPr marL="12700" marR="5081" algn="just" rtl="0">
              <a:lnSpc>
                <a:spcPct val="150000"/>
              </a:lnSpc>
              <a:buAutoNum type="arabicPeriod"/>
              <a:tabLst>
                <a:tab pos="184158" algn="l"/>
                <a:tab pos="1427548" algn="l"/>
                <a:tab pos="1900010" algn="l"/>
                <a:tab pos="3133875" algn="l"/>
                <a:tab pos="3501558" algn="l"/>
              </a:tabLst>
            </a:pPr>
            <a:r>
              <a:rPr lang="fr" sz="1300" b="0" i="0" u="none" baseline="0" dirty="0">
                <a:solidFill>
                  <a:srgbClr val="1D1D20"/>
                </a:solidFill>
                <a:latin typeface="Arial" panose="020B0604020202020204" pitchFamily="34" charset="0"/>
                <a:cs typeface="Arial" panose="020B0604020202020204" pitchFamily="34" charset="0"/>
              </a:rPr>
              <a:t>Comprendre l'importance du tourisme accessible pour atteindre les objectifs de durabilité</a:t>
            </a:r>
            <a:endParaRPr lang="fr" sz="1300" dirty="0">
              <a:latin typeface="Arial" panose="020B0604020202020204" pitchFamily="34" charset="0"/>
              <a:cs typeface="Arial" panose="020B0604020202020204" pitchFamily="34" charset="0"/>
            </a:endParaRPr>
          </a:p>
        </p:txBody>
      </p:sp>
      <p:sp>
        <p:nvSpPr>
          <p:cNvPr id="11" name="object 11"/>
          <p:cNvSpPr txBox="1">
            <a:spLocks noGrp="1"/>
          </p:cNvSpPr>
          <p:nvPr>
            <p:ph type="title"/>
          </p:nvPr>
        </p:nvSpPr>
        <p:spPr>
          <a:xfrm>
            <a:off x="463550" y="949325"/>
            <a:ext cx="3021928" cy="359073"/>
          </a:xfrm>
          <a:prstGeom prst="rect">
            <a:avLst/>
          </a:prstGeom>
        </p:spPr>
        <p:txBody>
          <a:bodyPr vert="horz" wrap="square" lIns="0" tIns="12700" rIns="0" bIns="0" rtlCol="0">
            <a:spAutoFit/>
          </a:bodyPr>
          <a:lstStyle/>
          <a:p>
            <a:pPr marL="12700" algn="l" rtl="0">
              <a:spcBef>
                <a:spcPts val="100"/>
              </a:spcBef>
            </a:pPr>
            <a:r>
              <a:rPr lang="fr" sz="2250" b="0" i="0" u="none" baseline="0"/>
              <a:t>Empathie EXERCICE</a:t>
            </a:r>
            <a:endParaRPr lang="fr" sz="2250"/>
          </a:p>
        </p:txBody>
      </p:sp>
      <p:sp>
        <p:nvSpPr>
          <p:cNvPr id="15" name="object 15"/>
          <p:cNvSpPr txBox="1"/>
          <p:nvPr/>
        </p:nvSpPr>
        <p:spPr>
          <a:xfrm>
            <a:off x="444500" y="6208515"/>
            <a:ext cx="2638425" cy="954813"/>
          </a:xfrm>
          <a:prstGeom prst="rect">
            <a:avLst/>
          </a:prstGeom>
          <a:noFill/>
        </p:spPr>
        <p:txBody>
          <a:bodyPr vert="horz" wrap="square" lIns="0" tIns="42545" rIns="0" bIns="0" rtlCol="0">
            <a:spAutoFit/>
          </a:bodyPr>
          <a:lstStyle/>
          <a:p>
            <a:pPr marL="104143" marR="153043" rtl="0">
              <a:lnSpc>
                <a:spcPct val="153800"/>
              </a:lnSpc>
              <a:spcBef>
                <a:spcPts val="335"/>
              </a:spcBef>
            </a:pPr>
            <a:r>
              <a:rPr lang="fr" sz="1250" b="1" i="0" u="none" spc="50" baseline="0">
                <a:solidFill>
                  <a:srgbClr val="1D1D20"/>
                </a:solidFill>
                <a:latin typeface="Arial"/>
                <a:cs typeface="Arial"/>
              </a:rPr>
              <a:t>Temps</a:t>
            </a:r>
            <a:r>
              <a:rPr lang="fr" sz="1250" b="1" i="0" u="none" baseline="0">
                <a:solidFill>
                  <a:srgbClr val="1D1D20"/>
                </a:solidFill>
                <a:latin typeface="Arial"/>
                <a:cs typeface="Arial"/>
              </a:rPr>
              <a:t> de préparation de l'activité :</a:t>
            </a:r>
            <a:r>
              <a:rPr lang="fr" sz="1250" b="0" i="0" u="none" spc="350" baseline="0">
                <a:solidFill>
                  <a:srgbClr val="1D1D20"/>
                </a:solidFill>
                <a:latin typeface="Arial"/>
                <a:cs typeface="Arial"/>
              </a:rPr>
              <a:t> </a:t>
            </a:r>
            <a:br>
              <a:rPr lang="fr" sz="1250" b="1" spc="350">
                <a:solidFill>
                  <a:srgbClr val="1D1D20"/>
                </a:solidFill>
                <a:latin typeface="Arial"/>
                <a:cs typeface="Arial"/>
              </a:rPr>
            </a:br>
            <a:r>
              <a:rPr lang="fr" sz="1300" b="0" i="0" u="none" spc="-95" baseline="0">
                <a:solidFill>
                  <a:srgbClr val="1D1D20"/>
                </a:solidFill>
                <a:latin typeface="Arial"/>
                <a:cs typeface="Arial"/>
              </a:rPr>
              <a:t>5</a:t>
            </a:r>
            <a:r>
              <a:rPr lang="fr" sz="1300" b="0" i="0" u="none" spc="20" baseline="0">
                <a:solidFill>
                  <a:srgbClr val="1D1D20"/>
                </a:solidFill>
                <a:latin typeface="Arial"/>
                <a:cs typeface="Arial"/>
              </a:rPr>
              <a:t> </a:t>
            </a:r>
            <a:r>
              <a:rPr lang="fr" sz="1300" b="0" i="0" u="none" spc="25" baseline="0">
                <a:solidFill>
                  <a:srgbClr val="1D1D20"/>
                </a:solidFill>
                <a:latin typeface="Arial"/>
                <a:cs typeface="Arial"/>
              </a:rPr>
              <a:t>min</a:t>
            </a:r>
            <a:endParaRPr lang="fr" sz="1300" spc="25" dirty="0">
              <a:solidFill>
                <a:srgbClr val="1D1D20"/>
              </a:solidFill>
              <a:latin typeface="Arial"/>
              <a:cs typeface="Arial"/>
            </a:endParaRPr>
          </a:p>
          <a:p>
            <a:pPr marL="104143" marR="153043" rtl="0">
              <a:lnSpc>
                <a:spcPct val="153800"/>
              </a:lnSpc>
              <a:spcBef>
                <a:spcPts val="335"/>
              </a:spcBef>
            </a:pPr>
            <a:r>
              <a:rPr lang="fr" sz="1250" b="1" i="0" u="none" baseline="0">
                <a:solidFill>
                  <a:srgbClr val="1D1D20"/>
                </a:solidFill>
                <a:latin typeface="Arial"/>
                <a:cs typeface="Arial"/>
              </a:rPr>
              <a:t>Durée de l'activité :</a:t>
            </a:r>
            <a:r>
              <a:rPr lang="fr" sz="1250" b="0" i="0" u="none" spc="105" baseline="0">
                <a:solidFill>
                  <a:srgbClr val="1D1D20"/>
                </a:solidFill>
                <a:latin typeface="Arial"/>
                <a:cs typeface="Arial"/>
              </a:rPr>
              <a:t> </a:t>
            </a:r>
            <a:r>
              <a:rPr lang="fr" sz="1300" b="0" i="0" u="none" spc="-245" baseline="0">
                <a:solidFill>
                  <a:srgbClr val="1D1D20"/>
                </a:solidFill>
                <a:latin typeface="Arial"/>
                <a:cs typeface="Arial"/>
              </a:rPr>
              <a:t>1</a:t>
            </a:r>
            <a:r>
              <a:rPr lang="fr" sz="1300" b="0" i="0" u="none" spc="-20" baseline="0">
                <a:solidFill>
                  <a:srgbClr val="1D1D20"/>
                </a:solidFill>
                <a:latin typeface="Arial"/>
                <a:cs typeface="Arial"/>
              </a:rPr>
              <a:t> heure</a:t>
            </a:r>
            <a:endParaRPr lang="fr" sz="1300" spc="-20" dirty="0">
              <a:solidFill>
                <a:srgbClr val="1D1D20"/>
              </a:solidFill>
              <a:latin typeface="Arial"/>
              <a:cs typeface="Arial"/>
            </a:endParaRPr>
          </a:p>
        </p:txBody>
      </p:sp>
      <p:sp>
        <p:nvSpPr>
          <p:cNvPr id="12" name="object 12"/>
          <p:cNvSpPr/>
          <p:nvPr/>
        </p:nvSpPr>
        <p:spPr>
          <a:xfrm>
            <a:off x="7243989" y="4329128"/>
            <a:ext cx="528411" cy="4776771"/>
          </a:xfrm>
          <a:custGeom>
            <a:avLst/>
            <a:gdLst/>
            <a:ahLst/>
            <a:cxnLst/>
            <a:rect l="l" t="t" r="r" b="b"/>
            <a:pathLst>
              <a:path w="476250" h="2990850">
                <a:moveTo>
                  <a:pt x="0" y="0"/>
                </a:moveTo>
                <a:lnTo>
                  <a:pt x="0" y="2990849"/>
                </a:lnTo>
                <a:lnTo>
                  <a:pt x="476250" y="2990849"/>
                </a:lnTo>
                <a:lnTo>
                  <a:pt x="476250" y="0"/>
                </a:lnTo>
                <a:lnTo>
                  <a:pt x="0" y="0"/>
                </a:lnTo>
                <a:close/>
              </a:path>
            </a:pathLst>
          </a:custGeom>
          <a:solidFill>
            <a:srgbClr val="FFFFFF"/>
          </a:solidFill>
        </p:spPr>
        <p:txBody>
          <a:bodyPr wrap="square" lIns="0" tIns="0" rIns="0" bIns="0" rtlCol="0"/>
          <a:lstStyle/>
          <a:p>
            <a:endParaRPr/>
          </a:p>
        </p:txBody>
      </p:sp>
      <p:sp>
        <p:nvSpPr>
          <p:cNvPr id="3" name="Rounded Rectangle 2">
            <a:extLst>
              <a:ext uri="{FF2B5EF4-FFF2-40B4-BE49-F238E27FC236}">
                <a16:creationId xmlns:a16="http://schemas.microsoft.com/office/drawing/2014/main" id="{473D6556-33B5-FA5F-BC47-FC428A109225}"/>
              </a:ext>
            </a:extLst>
          </p:cNvPr>
          <p:cNvSpPr/>
          <p:nvPr/>
        </p:nvSpPr>
        <p:spPr>
          <a:xfrm>
            <a:off x="386723" y="4084431"/>
            <a:ext cx="6959584" cy="1052497"/>
          </a:xfrm>
          <a:prstGeom prst="roundRect">
            <a:avLst/>
          </a:prstGeom>
          <a:noFill/>
          <a:ln w="28575">
            <a:solidFill>
              <a:srgbClr val="1AAAA6"/>
            </a:solid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fr"/>
          </a:p>
        </p:txBody>
      </p:sp>
      <p:sp>
        <p:nvSpPr>
          <p:cNvPr id="4" name="Rounded Rectangle 3">
            <a:extLst>
              <a:ext uri="{FF2B5EF4-FFF2-40B4-BE49-F238E27FC236}">
                <a16:creationId xmlns:a16="http://schemas.microsoft.com/office/drawing/2014/main" id="{2FDAEA6E-6F6F-41CE-A7E9-3A38A512166B}"/>
              </a:ext>
            </a:extLst>
          </p:cNvPr>
          <p:cNvSpPr/>
          <p:nvPr/>
        </p:nvSpPr>
        <p:spPr>
          <a:xfrm>
            <a:off x="322099" y="5415009"/>
            <a:ext cx="2520465" cy="2814712"/>
          </a:xfrm>
          <a:prstGeom prst="roundRect">
            <a:avLst/>
          </a:prstGeom>
          <a:noFill/>
          <a:ln w="28575">
            <a:solidFill>
              <a:srgbClr val="1AA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5" name="Rounded Rectangle 4">
            <a:extLst>
              <a:ext uri="{FF2B5EF4-FFF2-40B4-BE49-F238E27FC236}">
                <a16:creationId xmlns:a16="http://schemas.microsoft.com/office/drawing/2014/main" id="{4E17EB64-7F12-D236-4C06-CC6A1BF7DE86}"/>
              </a:ext>
            </a:extLst>
          </p:cNvPr>
          <p:cNvSpPr/>
          <p:nvPr/>
        </p:nvSpPr>
        <p:spPr>
          <a:xfrm>
            <a:off x="2964181" y="5415009"/>
            <a:ext cx="4324349" cy="3279048"/>
          </a:xfrm>
          <a:prstGeom prst="roundRect">
            <a:avLst/>
          </a:prstGeom>
          <a:noFill/>
          <a:ln w="28575">
            <a:solidFill>
              <a:srgbClr val="1AA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6" name="TextBox 5">
            <a:extLst>
              <a:ext uri="{FF2B5EF4-FFF2-40B4-BE49-F238E27FC236}">
                <a16:creationId xmlns:a16="http://schemas.microsoft.com/office/drawing/2014/main" id="{0FAABE49-8D7A-967D-D547-FA16EB78F21A}"/>
              </a:ext>
            </a:extLst>
          </p:cNvPr>
          <p:cNvSpPr txBox="1"/>
          <p:nvPr/>
        </p:nvSpPr>
        <p:spPr>
          <a:xfrm>
            <a:off x="528231" y="4254132"/>
            <a:ext cx="6289665" cy="692497"/>
          </a:xfrm>
          <a:prstGeom prst="rect">
            <a:avLst/>
          </a:prstGeom>
          <a:noFill/>
        </p:spPr>
        <p:txBody>
          <a:bodyPr wrap="square" rtlCol="0">
            <a:spAutoFit/>
          </a:bodyPr>
          <a:lstStyle/>
          <a:p>
            <a:pPr rtl="0"/>
            <a:r>
              <a:rPr lang="fr" sz="1300" b="1" i="0" u="none" baseline="0" dirty="0">
                <a:latin typeface="Arial" panose="020B0604020202020204" pitchFamily="34" charset="0"/>
                <a:cs typeface="Arial" panose="020B0604020202020204" pitchFamily="34" charset="0"/>
              </a:rPr>
              <a:t>Compétences du cadre d'EntreComp</a:t>
            </a:r>
          </a:p>
          <a:p>
            <a:endParaRPr lang="fr" sz="1300" dirty="0">
              <a:latin typeface="Arial" panose="020B0604020202020204" pitchFamily="34" charset="0"/>
              <a:cs typeface="Arial" panose="020B0604020202020204" pitchFamily="34" charset="0"/>
            </a:endParaRPr>
          </a:p>
          <a:p>
            <a:pPr marL="285764" indent="-285764" rtl="0">
              <a:buFont typeface="Wingdings" pitchFamily="2" charset="2"/>
              <a:buChar char="v"/>
            </a:pPr>
            <a:r>
              <a:rPr lang="fr" sz="1300" b="0" i="0" u="none" baseline="0" dirty="0">
                <a:latin typeface="Arial" panose="020B0604020202020204" pitchFamily="34" charset="0"/>
                <a:cs typeface="Arial" panose="020B0604020202020204" pitchFamily="34" charset="0"/>
              </a:rPr>
              <a:t>Penser éthique et durable</a:t>
            </a:r>
          </a:p>
        </p:txBody>
      </p:sp>
      <p:sp>
        <p:nvSpPr>
          <p:cNvPr id="13" name="Slide Number Placeholder 12">
            <a:extLst>
              <a:ext uri="{FF2B5EF4-FFF2-40B4-BE49-F238E27FC236}">
                <a16:creationId xmlns:a16="http://schemas.microsoft.com/office/drawing/2014/main" id="{A5CC537B-B891-4144-804E-279A9C4A7ABA}"/>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86</a:t>
            </a:fld>
            <a:endParaRPr lang="fr" spc="10"/>
          </a:p>
        </p:txBody>
      </p:sp>
      <p:pic>
        <p:nvPicPr>
          <p:cNvPr id="14" name="Picture 2" descr="European Youth Roots">
            <a:extLst>
              <a:ext uri="{FF2B5EF4-FFF2-40B4-BE49-F238E27FC236}">
                <a16:creationId xmlns:a16="http://schemas.microsoft.com/office/drawing/2014/main" id="{0D9EC4FD-BB15-AA49-A898-3758C01C247A}"/>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E9A613-1433-BBEB-F60A-07332CDA8E06}"/>
              </a:ext>
            </a:extLst>
          </p:cNvPr>
          <p:cNvSpPr>
            <a:spLocks noGrp="1"/>
          </p:cNvSpPr>
          <p:nvPr>
            <p:ph type="body" idx="1"/>
          </p:nvPr>
        </p:nvSpPr>
        <p:spPr>
          <a:xfrm>
            <a:off x="260352" y="760912"/>
            <a:ext cx="6929755" cy="8685776"/>
          </a:xfrm>
        </p:spPr>
        <p:txBody>
          <a:bodyPr/>
          <a:lstStyle/>
          <a:p>
            <a:pPr algn="l" rtl="0"/>
            <a:r>
              <a:rPr lang="fr" sz="1400" b="1" i="0" u="none" baseline="0" dirty="0">
                <a:solidFill>
                  <a:schemeClr val="accent6">
                    <a:lumMod val="75000"/>
                  </a:schemeClr>
                </a:solidFill>
              </a:rPr>
              <a:t>Instructions</a:t>
            </a:r>
            <a:endParaRPr lang="fr" sz="1400" dirty="0">
              <a:solidFill>
                <a:schemeClr val="accent6">
                  <a:lumMod val="75000"/>
                </a:schemeClr>
              </a:solidFill>
            </a:endParaRPr>
          </a:p>
          <a:p>
            <a:pPr marL="7938" algn="just" rtl="0">
              <a:spcBef>
                <a:spcPts val="1076"/>
              </a:spcBef>
            </a:pPr>
            <a:r>
              <a:rPr lang="fr" sz="1300" b="1" i="0" u="none" baseline="0" dirty="0">
                <a:solidFill>
                  <a:schemeClr val="tx1">
                    <a:lumMod val="50000"/>
                    <a:lumOff val="50000"/>
                  </a:schemeClr>
                </a:solidFill>
                <a:uFill>
                  <a:solidFill>
                    <a:srgbClr val="1D1D20"/>
                  </a:solidFill>
                </a:uFill>
              </a:rPr>
              <a:t>Avant le cours</a:t>
            </a:r>
            <a:endParaRPr lang="fr" sz="1300" b="1" dirty="0">
              <a:solidFill>
                <a:schemeClr val="tx1">
                  <a:lumMod val="50000"/>
                  <a:lumOff val="50000"/>
                </a:schemeClr>
              </a:solidFill>
            </a:endParaRPr>
          </a:p>
          <a:p>
            <a:pPr marL="285750" indent="-285750" algn="l" rtl="0" fontAlgn="base">
              <a:lnSpc>
                <a:spcPct val="150000"/>
              </a:lnSpc>
              <a:buFont typeface="Arial" panose="020B0604020202020204" pitchFamily="34" charset="0"/>
              <a:buChar char="•"/>
            </a:pPr>
            <a:r>
              <a:rPr lang="fr" sz="1300" b="0" i="0" u="none" baseline="0" dirty="0"/>
              <a:t>Préparez-vous en lisant le matériel suivant et demandez aux participants de le lire avant le cours : </a:t>
            </a:r>
            <a:r>
              <a:rPr lang="fr" sz="1300" b="0" i="0" u="sng" baseline="0" dirty="0">
                <a:solidFill>
                  <a:schemeClr val="tx1"/>
                </a:solidFill>
                <a:hlinkClick r:id="rId2">
                  <a:extLst>
                    <a:ext uri="{A12FA001-AC4F-418D-AE19-62706E023703}">
                      <ahyp:hlinkClr xmlns:ahyp="http://schemas.microsoft.com/office/drawing/2018/hyperlinkcolor" val="tx"/>
                    </a:ext>
                  </a:extLst>
                </a:hlinkClick>
              </a:rPr>
              <a:t>https://www.accessibletourism.org/resources/enter2012-helsingborg_enat_final_ia--2.pdf</a:t>
            </a:r>
            <a:endParaRPr lang="fr" sz="1300" u="sng" dirty="0">
              <a:solidFill>
                <a:schemeClr val="tx1"/>
              </a:solidFill>
            </a:endParaRPr>
          </a:p>
          <a:p>
            <a:pPr marL="7938" indent="4763" algn="just" rtl="0">
              <a:spcBef>
                <a:spcPts val="1076"/>
              </a:spcBef>
            </a:pPr>
            <a:r>
              <a:rPr lang="fr" sz="1300" b="1" i="0" u="none" baseline="0" dirty="0">
                <a:solidFill>
                  <a:schemeClr val="tx1">
                    <a:lumMod val="50000"/>
                    <a:lumOff val="50000"/>
                  </a:schemeClr>
                </a:solidFill>
                <a:uFill>
                  <a:solidFill>
                    <a:srgbClr val="1D1D20"/>
                  </a:solidFill>
                </a:uFill>
              </a:rPr>
              <a:t>Pendant le cours</a:t>
            </a:r>
          </a:p>
          <a:p>
            <a:pPr marL="180975" indent="-169863" algn="l" rtl="0" fontAlgn="base">
              <a:lnSpc>
                <a:spcPct val="150000"/>
              </a:lnSpc>
              <a:buFont typeface="Arial" panose="020B0604020202020204" pitchFamily="34" charset="0"/>
              <a:buChar char="•"/>
            </a:pPr>
            <a:r>
              <a:rPr lang="fr" sz="1300" b="0" i="0" u="none" baseline="0" dirty="0"/>
              <a:t>Tenez compte de la conclusion du matériel de lecture, à savoir le manque général d'accessibilité des sites web touristiques ; l'accessibilité du Web nécessite une meilleure mise en œuvre, et les sites web offrent peu d'informations sur les installations d'accessibilité des sites touristiques. </a:t>
            </a:r>
          </a:p>
          <a:p>
            <a:pPr marL="180975" indent="-169863" algn="l" rtl="0" fontAlgn="base">
              <a:lnSpc>
                <a:spcPct val="150000"/>
              </a:lnSpc>
              <a:buFont typeface="Arial" panose="020B0604020202020204" pitchFamily="34" charset="0"/>
              <a:buChar char="•"/>
            </a:pPr>
            <a:r>
              <a:rPr lang="fr" sz="1300" b="0" i="0" u="none" baseline="0" dirty="0"/>
              <a:t>Formez des groupes de 4 et faites-leur penser à des clients ayant des besoins particuliers. </a:t>
            </a:r>
          </a:p>
          <a:p>
            <a:pPr marL="180975" indent="-169863" algn="l" rtl="0" fontAlgn="base">
              <a:lnSpc>
                <a:spcPct val="150000"/>
              </a:lnSpc>
              <a:buFont typeface="Arial" panose="020B0604020202020204" pitchFamily="34" charset="0"/>
              <a:buChar char="•"/>
            </a:pPr>
            <a:r>
              <a:rPr lang="fr" sz="1300" b="0" i="0" u="none" baseline="0" dirty="0"/>
              <a:t>Demandez aux participants d'utiliser Miro pour annoter la façon dont les clients ayant des besoins spéciaux peuvent penser, sentir, entendre et voir</a:t>
            </a:r>
          </a:p>
          <a:p>
            <a:pPr marL="180975" indent="-169863" algn="l" rtl="0" fontAlgn="base">
              <a:lnSpc>
                <a:spcPct val="150000"/>
              </a:lnSpc>
              <a:buFont typeface="Arial" panose="020B0604020202020204" pitchFamily="34" charset="0"/>
              <a:buChar char="•"/>
            </a:pPr>
            <a:r>
              <a:rPr lang="fr" sz="1300" b="0" i="0" u="none" baseline="0" dirty="0"/>
              <a:t>Demandez aux participants de réfléchir à des idées pour répondre à ces besoins</a:t>
            </a:r>
          </a:p>
          <a:p>
            <a:pPr marL="742972" lvl="1" indent="-285750" algn="l" rtl="0" fontAlgn="base">
              <a:lnSpc>
                <a:spcPct val="150000"/>
              </a:lnSpc>
              <a:buFont typeface="Wingdings" pitchFamily="2" charset="2"/>
              <a:buChar char="q"/>
            </a:pPr>
            <a:r>
              <a:rPr lang="fr" sz="1300" b="0" i="0" u="none" baseline="0" dirty="0">
                <a:latin typeface="Arial" panose="020B0604020202020204" pitchFamily="34" charset="0"/>
                <a:cs typeface="Arial" panose="020B0604020202020204" pitchFamily="34" charset="0"/>
              </a:rPr>
              <a:t>Encouragez les participants à faire des recherches sur les clients ayant des besoins spéciaux afin de mener à bien leur mission</a:t>
            </a:r>
          </a:p>
          <a:p>
            <a:pPr marL="180975" indent="-180975" algn="l" rtl="0" fontAlgn="base">
              <a:lnSpc>
                <a:spcPct val="150000"/>
              </a:lnSpc>
              <a:buFont typeface="Arial" panose="020B0604020202020204" pitchFamily="34" charset="0"/>
              <a:buChar char="•"/>
            </a:pPr>
            <a:r>
              <a:rPr lang="fr" sz="1300" b="0" i="0" u="none" baseline="0" dirty="0">
                <a:latin typeface="Arial" panose="020B0604020202020204" pitchFamily="34" charset="0"/>
                <a:cs typeface="Arial" panose="020B0604020202020204" pitchFamily="34" charset="0"/>
              </a:rPr>
              <a:t>Discutez des conseils et des bonnes pratiques proposés dans le support : </a:t>
            </a:r>
            <a:r>
              <a:rPr lang="fr" sz="1300" b="0" i="0" u="sng" baseline="0"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https://www.accessibletourism.org/?i=enat.en.enat_projects_and_good_practices.1038</a:t>
            </a:r>
            <a:endParaRPr lang="fr" sz="1300" dirty="0">
              <a:solidFill>
                <a:schemeClr val="tx1"/>
              </a:solidFill>
              <a:latin typeface="Arial" panose="020B0604020202020204" pitchFamily="34" charset="0"/>
              <a:cs typeface="Arial" panose="020B0604020202020204" pitchFamily="34" charset="0"/>
            </a:endParaRPr>
          </a:p>
          <a:p>
            <a:pPr marL="742972" lvl="1" indent="-285750" algn="l" rtl="0" fontAlgn="base">
              <a:lnSpc>
                <a:spcPct val="150000"/>
              </a:lnSpc>
              <a:buFont typeface="Wingdings" pitchFamily="2" charset="2"/>
              <a:buChar char="q"/>
            </a:pPr>
            <a:r>
              <a:rPr lang="fr" sz="1300" b="0" i="0" u="none" baseline="0" dirty="0">
                <a:latin typeface="Arial" panose="020B0604020202020204" pitchFamily="34" charset="0"/>
                <a:cs typeface="Arial" panose="020B0604020202020204" pitchFamily="34" charset="0"/>
              </a:rPr>
              <a:t>Comment rendre les services touristiques plus accessibles contribue-t-il aux objectifs de développement durable ? </a:t>
            </a:r>
          </a:p>
          <a:p>
            <a:pPr algn="l" rtl="0">
              <a:lnSpc>
                <a:spcPct val="150000"/>
              </a:lnSpc>
            </a:pPr>
            <a:r>
              <a:rPr lang="fr" sz="1400" b="1" i="0" u="none" baseline="0" dirty="0">
                <a:solidFill>
                  <a:schemeClr val="accent5">
                    <a:lumMod val="75000"/>
                  </a:schemeClr>
                </a:solidFill>
                <a:latin typeface="Arial" panose="020B0604020202020204" pitchFamily="34" charset="0"/>
                <a:cs typeface="Arial" panose="020B0604020202020204" pitchFamily="34" charset="0"/>
              </a:rPr>
              <a:t>Outil de validation</a:t>
            </a:r>
            <a:endParaRPr lang="fr" sz="1400" dirty="0">
              <a:solidFill>
                <a:schemeClr val="accent5">
                  <a:lumMod val="75000"/>
                </a:schemeClr>
              </a:solidFill>
              <a:latin typeface="Arial" panose="020B0604020202020204" pitchFamily="34" charset="0"/>
              <a:cs typeface="Arial" panose="020B0604020202020204" pitchFamily="34" charset="0"/>
            </a:endParaRPr>
          </a:p>
          <a:p>
            <a:pPr algn="l" rtl="0">
              <a:lnSpc>
                <a:spcPct val="150000"/>
              </a:lnSpc>
            </a:pPr>
            <a:r>
              <a:rPr lang="fr" sz="1300" b="0" i="0" u="none" baseline="0" dirty="0">
                <a:latin typeface="Arial" panose="020B0604020202020204" pitchFamily="34" charset="0"/>
                <a:cs typeface="Arial" panose="020B0604020202020204" pitchFamily="34" charset="0"/>
              </a:rPr>
              <a:t>À la fin de l'activité, les participants seront plus à même de : </a:t>
            </a:r>
          </a:p>
          <a:p>
            <a:pPr marL="712788" indent="-350838" algn="l" rtl="0" fontAlgn="base">
              <a:lnSpc>
                <a:spcPct val="150000"/>
              </a:lnSpc>
              <a:buFont typeface="Wingdings" pitchFamily="2" charset="2"/>
              <a:buChar char="v"/>
            </a:pPr>
            <a:r>
              <a:rPr lang="fr" sz="1300" b="0" i="0" u="none" baseline="0" dirty="0">
                <a:latin typeface="Arial" panose="020B0604020202020204" pitchFamily="34" charset="0"/>
                <a:cs typeface="Arial" panose="020B0604020202020204" pitchFamily="34" charset="0"/>
              </a:rPr>
              <a:t>Évaluer les conséquences des idées qui apportent de la valeur et l'effet de l'action entrepreneuriale sur la communauté cible, le marché, la société et l'environnement </a:t>
            </a:r>
          </a:p>
          <a:p>
            <a:pPr marL="712788" indent="-350838" algn="l" rtl="0" fontAlgn="base">
              <a:lnSpc>
                <a:spcPct val="150000"/>
              </a:lnSpc>
              <a:buFont typeface="Wingdings" pitchFamily="2" charset="2"/>
              <a:buChar char="v"/>
            </a:pPr>
            <a:r>
              <a:rPr lang="fr" sz="1300" b="0" i="0" u="none" baseline="0" dirty="0">
                <a:latin typeface="Arial" panose="020B0604020202020204" pitchFamily="34" charset="0"/>
                <a:cs typeface="Arial" panose="020B0604020202020204" pitchFamily="34" charset="0"/>
              </a:rPr>
              <a:t>Réfléchir à la durabilité des objectifs sociaux, culturels et économiques à long terme et à la ligne de conduite choisie </a:t>
            </a:r>
          </a:p>
          <a:p>
            <a:pPr marL="712788" indent="-350838" algn="l" rtl="0" fontAlgn="base">
              <a:lnSpc>
                <a:spcPct val="150000"/>
              </a:lnSpc>
              <a:buFont typeface="Wingdings" pitchFamily="2" charset="2"/>
              <a:buChar char="v"/>
            </a:pPr>
            <a:r>
              <a:rPr lang="fr" sz="1300" b="0" i="0" u="none" baseline="0" dirty="0">
                <a:latin typeface="Arial" panose="020B0604020202020204" pitchFamily="34" charset="0"/>
                <a:cs typeface="Arial" panose="020B0604020202020204" pitchFamily="34" charset="0"/>
              </a:rPr>
              <a:t>Agir de manière responsable</a:t>
            </a:r>
          </a:p>
          <a:p>
            <a:pPr algn="l" rtl="0">
              <a:lnSpc>
                <a:spcPct val="150000"/>
              </a:lnSpc>
            </a:pPr>
            <a:r>
              <a:rPr lang="fr" sz="1300" b="0" i="0" u="none" baseline="0" dirty="0">
                <a:latin typeface="Arial" panose="020B0604020202020204" pitchFamily="34" charset="0"/>
                <a:cs typeface="Arial" panose="020B0604020202020204" pitchFamily="34" charset="0"/>
              </a:rPr>
              <a:t>Veuillez noter que les compétences ci-dessus sont tirées des tableaux descriptifs du cadre EntreComp. Les tableaux sont disponibles</a:t>
            </a:r>
            <a:r>
              <a:rPr lang="fr" sz="1300" b="0" i="0" u="none" baseline="0"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fr" sz="1300" b="0" i="0" u="sng" baseline="0"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ici</a:t>
            </a:r>
            <a:r>
              <a:rPr lang="fr" sz="1300" b="0" i="0" u="none" baseline="0" dirty="0">
                <a:solidFill>
                  <a:schemeClr val="tx1"/>
                </a:solidFill>
                <a:latin typeface="Arial" panose="020B0604020202020204" pitchFamily="34" charset="0"/>
                <a:cs typeface="Arial" panose="020B0604020202020204" pitchFamily="34" charset="0"/>
              </a:rPr>
              <a:t>.</a:t>
            </a:r>
          </a:p>
        </p:txBody>
      </p:sp>
      <p:sp>
        <p:nvSpPr>
          <p:cNvPr id="5" name="Slide Number Placeholder 12">
            <a:extLst>
              <a:ext uri="{FF2B5EF4-FFF2-40B4-BE49-F238E27FC236}">
                <a16:creationId xmlns:a16="http://schemas.microsoft.com/office/drawing/2014/main" id="{1771F9C0-16FF-0846-BE39-C96961909FA1}"/>
              </a:ext>
            </a:extLst>
          </p:cNvPr>
          <p:cNvSpPr>
            <a:spLocks noGrp="1"/>
          </p:cNvSpPr>
          <p:nvPr>
            <p:ph type="sldNum" sz="quarter" idx="7"/>
          </p:nvPr>
        </p:nvSpPr>
        <p:spPr>
          <a:xfrm>
            <a:off x="914402" y="9625401"/>
            <a:ext cx="257175" cy="207749"/>
          </a:xfrm>
        </p:spPr>
        <p:txBody>
          <a:bodyPr/>
          <a:lstStyle/>
          <a:p>
            <a:pPr marL="38100" algn="l" rtl="0">
              <a:spcBef>
                <a:spcPts val="110"/>
              </a:spcBef>
            </a:pPr>
            <a:fld id="{81D60167-4931-47E6-BA6A-407CBD079E47}" type="slidenum">
              <a:rPr spc="10"/>
              <a:pPr marL="38100">
                <a:spcBef>
                  <a:spcPts val="110"/>
                </a:spcBef>
              </a:pPr>
              <a:t>87</a:t>
            </a:fld>
            <a:endParaRPr lang="fr" spc="10"/>
          </a:p>
        </p:txBody>
      </p:sp>
      <p:pic>
        <p:nvPicPr>
          <p:cNvPr id="4" name="Picture 2" descr="European Youth Roots">
            <a:extLst>
              <a:ext uri="{FF2B5EF4-FFF2-40B4-BE49-F238E27FC236}">
                <a16:creationId xmlns:a16="http://schemas.microsoft.com/office/drawing/2014/main" id="{13297AD3-A810-AB40-B3DD-93F946A6F0AA}"/>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extLst>
      <p:ext uri="{BB962C8B-B14F-4D97-AF65-F5344CB8AC3E}">
        <p14:creationId xmlns:p14="http://schemas.microsoft.com/office/powerpoint/2010/main" val="31034067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457949" y="9486899"/>
            <a:ext cx="695325" cy="457199"/>
          </a:xfrm>
          <a:prstGeom prst="rect">
            <a:avLst/>
          </a:prstGeom>
        </p:spPr>
      </p:pic>
      <p:sp>
        <p:nvSpPr>
          <p:cNvPr id="9" name="object 9"/>
          <p:cNvSpPr txBox="1"/>
          <p:nvPr/>
        </p:nvSpPr>
        <p:spPr>
          <a:xfrm>
            <a:off x="3261275" y="5453982"/>
            <a:ext cx="4567074" cy="813108"/>
          </a:xfrm>
          <a:prstGeom prst="rect">
            <a:avLst/>
          </a:prstGeom>
        </p:spPr>
        <p:txBody>
          <a:bodyPr vert="horz" wrap="square" lIns="0" tIns="6350" rIns="0" bIns="0" rtlCol="0">
            <a:spAutoFit/>
          </a:bodyPr>
          <a:lstStyle/>
          <a:p>
            <a:pPr marL="218450" marR="2263248" algn="l" rtl="0">
              <a:lnSpc>
                <a:spcPct val="136700"/>
              </a:lnSpc>
              <a:spcBef>
                <a:spcPts val="50"/>
              </a:spcBef>
            </a:pPr>
            <a:r>
              <a:rPr lang="fr" sz="1250" b="1" i="0" u="none" spc="45" baseline="0">
                <a:solidFill>
                  <a:srgbClr val="1D1D20"/>
                </a:solidFill>
                <a:latin typeface="Arial"/>
                <a:cs typeface="Arial"/>
              </a:rPr>
              <a:t>Préparation du </a:t>
            </a:r>
            <a:r>
              <a:rPr lang="fr" sz="1250" b="1" i="0" u="none" spc="-10" baseline="0">
                <a:solidFill>
                  <a:srgbClr val="1D1D20"/>
                </a:solidFill>
                <a:latin typeface="Arial"/>
                <a:cs typeface="Arial"/>
              </a:rPr>
              <a:t>matériel</a:t>
            </a:r>
            <a:r>
              <a:rPr lang="fr" sz="1250" b="1" i="0" u="none" spc="500" baseline="0">
                <a:solidFill>
                  <a:srgbClr val="1D1D20"/>
                </a:solidFill>
                <a:latin typeface="Arial"/>
                <a:cs typeface="Arial"/>
              </a:rPr>
              <a:t>  </a:t>
            </a:r>
          </a:p>
          <a:p>
            <a:pPr marL="504214" marR="2263248" indent="-285764" algn="l" rtl="0">
              <a:lnSpc>
                <a:spcPct val="136700"/>
              </a:lnSpc>
              <a:spcBef>
                <a:spcPts val="50"/>
              </a:spcBef>
              <a:buClr>
                <a:schemeClr val="tx1"/>
              </a:buClr>
              <a:buFont typeface="Arial" panose="020B0604020202020204" pitchFamily="34" charset="0"/>
              <a:buChar char="•"/>
            </a:pPr>
            <a:r>
              <a:rPr lang="fr" sz="1300" b="0" i="0" u="none" spc="-141" baseline="0">
                <a:solidFill>
                  <a:schemeClr val="tx1"/>
                </a:solidFill>
                <a:latin typeface="Arial"/>
                <a:cs typeface="Arial"/>
                <a:hlinkClick r:id="rId3">
                  <a:extLst>
                    <a:ext uri="{A12FA001-AC4F-418D-AE19-62706E023703}">
                      <ahyp:hlinkClr xmlns:ahyp="http://schemas.microsoft.com/office/drawing/2018/hyperlinkcolor" val="tx"/>
                    </a:ext>
                  </a:extLst>
                </a:hlinkClick>
              </a:rPr>
              <a:t>Manuel</a:t>
            </a:r>
            <a:r>
              <a:rPr lang="fr" sz="1300" b="0" i="0" u="none" baseline="0">
                <a:solidFill>
                  <a:schemeClr val="tx1"/>
                </a:solidFill>
                <a:latin typeface="Arial"/>
                <a:cs typeface="Arial"/>
                <a:hlinkClick r:id="rId3">
                  <a:extLst>
                    <a:ext uri="{A12FA001-AC4F-418D-AE19-62706E023703}">
                      <ahyp:hlinkClr xmlns:ahyp="http://schemas.microsoft.com/office/drawing/2018/hyperlinkcolor" val="tx"/>
                    </a:ext>
                  </a:extLst>
                </a:hlinkClick>
              </a:rPr>
              <a:t> de promotion</a:t>
            </a:r>
            <a:r>
              <a:rPr lang="fr" sz="1300" b="0" i="0" u="none" spc="-10" baseline="0">
                <a:solidFill>
                  <a:schemeClr val="tx1"/>
                </a:solidFill>
                <a:latin typeface="Arial"/>
                <a:cs typeface="Arial"/>
                <a:hlinkClick r:id="rId3">
                  <a:extLst>
                    <a:ext uri="{A12FA001-AC4F-418D-AE19-62706E023703}">
                      <ahyp:hlinkClr xmlns:ahyp="http://schemas.microsoft.com/office/drawing/2018/hyperlinkcolor" val="tx"/>
                    </a:ext>
                  </a:extLst>
                </a:hlinkClick>
              </a:rPr>
              <a:t> de l'EYR</a:t>
            </a:r>
            <a:endParaRPr lang="fr" sz="1300" spc="-10" dirty="0">
              <a:solidFill>
                <a:schemeClr val="tx1"/>
              </a:solidFill>
              <a:latin typeface="Arial"/>
              <a:cs typeface="Arial"/>
            </a:endParaRPr>
          </a:p>
          <a:p>
            <a:pPr marL="504214" marR="2263248" indent="-285764" algn="l" rtl="0">
              <a:lnSpc>
                <a:spcPct val="136700"/>
              </a:lnSpc>
              <a:spcBef>
                <a:spcPts val="50"/>
              </a:spcBef>
              <a:buClr>
                <a:schemeClr val="tx1"/>
              </a:buClr>
              <a:buFont typeface="Arial" panose="020B0604020202020204" pitchFamily="34" charset="0"/>
              <a:buChar char="•"/>
            </a:pPr>
            <a:r>
              <a:rPr lang="fr" sz="1300" b="0" i="0" u="none" spc="-10" baseline="0">
                <a:solidFill>
                  <a:schemeClr val="tx1"/>
                </a:solidFill>
                <a:latin typeface="Arial"/>
                <a:cs typeface="Arial"/>
              </a:rPr>
              <a:t>WordPress, Drupal</a:t>
            </a:r>
            <a:endParaRPr lang="fr" sz="1300" dirty="0">
              <a:solidFill>
                <a:schemeClr val="tx1"/>
              </a:solidFill>
              <a:latin typeface="Arial"/>
              <a:cs typeface="Arial"/>
            </a:endParaRPr>
          </a:p>
        </p:txBody>
      </p:sp>
      <p:sp>
        <p:nvSpPr>
          <p:cNvPr id="10" name="object 10"/>
          <p:cNvSpPr txBox="1"/>
          <p:nvPr/>
        </p:nvSpPr>
        <p:spPr>
          <a:xfrm>
            <a:off x="444500" y="1483486"/>
            <a:ext cx="6844030" cy="1892185"/>
          </a:xfrm>
          <a:prstGeom prst="rect">
            <a:avLst/>
          </a:prstGeom>
        </p:spPr>
        <p:txBody>
          <a:bodyPr vert="horz" wrap="square" lIns="0" tIns="12065" rIns="0" bIns="0" rtlCol="0">
            <a:spAutoFit/>
          </a:bodyPr>
          <a:lstStyle/>
          <a:p>
            <a:pPr marL="12700" marR="5081" algn="just" rtl="0">
              <a:lnSpc>
                <a:spcPct val="150000"/>
              </a:lnSpc>
              <a:spcBef>
                <a:spcPts val="95"/>
              </a:spcBef>
            </a:pPr>
            <a:r>
              <a:rPr lang="fr" sz="1300" b="0" i="0" u="none" baseline="0" dirty="0">
                <a:solidFill>
                  <a:srgbClr val="1D1D20"/>
                </a:solidFill>
                <a:latin typeface="Arial" panose="020B0604020202020204" pitchFamily="34" charset="0"/>
                <a:cs typeface="Arial" panose="020B0604020202020204" pitchFamily="34" charset="0"/>
              </a:rPr>
              <a:t>Les participants utiliseront Wordpress ou Drupal pour rédiger une politique de responsabilité sociale des entreprises (RSE) à afficher sur le site web d'une petite entreprise touristique.</a:t>
            </a:r>
          </a:p>
          <a:p>
            <a:pPr marL="12700" marR="5081" algn="just" rtl="0">
              <a:lnSpc>
                <a:spcPct val="150000"/>
              </a:lnSpc>
              <a:spcBef>
                <a:spcPts val="95"/>
              </a:spcBef>
            </a:pPr>
            <a:endParaRPr lang="fr" sz="1300" b="1" dirty="0">
              <a:solidFill>
                <a:srgbClr val="1D1D20"/>
              </a:solidFill>
              <a:latin typeface="Arial" panose="020B0604020202020204" pitchFamily="34" charset="0"/>
              <a:cs typeface="Arial" panose="020B0604020202020204" pitchFamily="34" charset="0"/>
            </a:endParaRPr>
          </a:p>
          <a:p>
            <a:pPr marL="12700" marR="5081" algn="just" rtl="0">
              <a:lnSpc>
                <a:spcPct val="150000"/>
              </a:lnSpc>
              <a:spcBef>
                <a:spcPts val="95"/>
              </a:spcBef>
            </a:pPr>
            <a:r>
              <a:rPr lang="fr-FR" sz="1400" b="1" i="0" u="none" baseline="0" dirty="0">
                <a:solidFill>
                  <a:schemeClr val="accent4">
                    <a:lumMod val="75000"/>
                  </a:schemeClr>
                </a:solidFill>
                <a:latin typeface="Arial" panose="020B0604020202020204" pitchFamily="34" charset="0"/>
                <a:cs typeface="Arial" panose="020B0604020202020204" pitchFamily="34" charset="0"/>
              </a:rPr>
              <a:t>Objectifs d'apprentissage</a:t>
            </a:r>
            <a:endParaRPr lang="fr" sz="1400" b="1" i="0" u="none" baseline="0" dirty="0">
              <a:solidFill>
                <a:schemeClr val="accent4">
                  <a:lumMod val="75000"/>
                </a:schemeClr>
              </a:solidFill>
              <a:latin typeface="Arial" panose="020B0604020202020204" pitchFamily="34" charset="0"/>
              <a:cs typeface="Arial" panose="020B0604020202020204" pitchFamily="34" charset="0"/>
            </a:endParaRPr>
          </a:p>
          <a:p>
            <a:pPr algn="just" rtl="0">
              <a:spcBef>
                <a:spcPts val="855"/>
              </a:spcBef>
              <a:buAutoNum type="arabicPeriod"/>
            </a:pPr>
            <a:r>
              <a:rPr lang="fr" sz="1300" b="0" i="0" u="none" baseline="0" dirty="0">
                <a:solidFill>
                  <a:srgbClr val="1D1D20"/>
                </a:solidFill>
                <a:latin typeface="Arial" panose="020B0604020202020204" pitchFamily="34" charset="0"/>
                <a:cs typeface="Arial" panose="020B0604020202020204" pitchFamily="34" charset="0"/>
              </a:rPr>
              <a:t>Comprendre le concept de responsabilité sociale des entreprises </a:t>
            </a:r>
          </a:p>
          <a:p>
            <a:pPr algn="just" rtl="0">
              <a:spcBef>
                <a:spcPts val="855"/>
              </a:spcBef>
              <a:buAutoNum type="arabicPeriod"/>
            </a:pPr>
            <a:r>
              <a:rPr lang="fr" sz="1300" b="0" i="0" u="none" baseline="0" dirty="0">
                <a:latin typeface="Arial" panose="020B0604020202020204" pitchFamily="34" charset="0"/>
                <a:cs typeface="Arial" panose="020B0604020202020204" pitchFamily="34" charset="0"/>
              </a:rPr>
              <a:t>Rédiger une politique de RSE à afficher sur le site web d'une petite entreprise de tourisme</a:t>
            </a:r>
            <a:endParaRPr lang="fr" sz="1300" dirty="0">
              <a:solidFill>
                <a:srgbClr val="1D1D20"/>
              </a:solidFill>
              <a:latin typeface="Arial" panose="020B0604020202020204" pitchFamily="34" charset="0"/>
              <a:cs typeface="Arial" panose="020B0604020202020204" pitchFamily="34" charset="0"/>
            </a:endParaRPr>
          </a:p>
        </p:txBody>
      </p:sp>
      <p:sp>
        <p:nvSpPr>
          <p:cNvPr id="11" name="object 11"/>
          <p:cNvSpPr txBox="1">
            <a:spLocks noGrp="1"/>
          </p:cNvSpPr>
          <p:nvPr>
            <p:ph type="title"/>
          </p:nvPr>
        </p:nvSpPr>
        <p:spPr>
          <a:xfrm>
            <a:off x="444499" y="957034"/>
            <a:ext cx="5787781" cy="359073"/>
          </a:xfrm>
          <a:prstGeom prst="rect">
            <a:avLst/>
          </a:prstGeom>
        </p:spPr>
        <p:txBody>
          <a:bodyPr vert="horz" wrap="square" lIns="0" tIns="12700" rIns="0" bIns="0" rtlCol="0">
            <a:spAutoFit/>
          </a:bodyPr>
          <a:lstStyle/>
          <a:p>
            <a:pPr marL="12700" algn="l" rtl="0">
              <a:spcBef>
                <a:spcPts val="100"/>
              </a:spcBef>
            </a:pPr>
            <a:r>
              <a:rPr lang="fr" sz="2250" b="0" i="0" u="none" baseline="0" dirty="0"/>
              <a:t>Responsabilité sociale des entreprises</a:t>
            </a:r>
          </a:p>
        </p:txBody>
      </p:sp>
      <p:sp>
        <p:nvSpPr>
          <p:cNvPr id="15" name="object 15"/>
          <p:cNvSpPr txBox="1"/>
          <p:nvPr/>
        </p:nvSpPr>
        <p:spPr>
          <a:xfrm>
            <a:off x="444500" y="5398516"/>
            <a:ext cx="2638425" cy="954813"/>
          </a:xfrm>
          <a:prstGeom prst="rect">
            <a:avLst/>
          </a:prstGeom>
          <a:noFill/>
        </p:spPr>
        <p:txBody>
          <a:bodyPr vert="horz" wrap="square" lIns="0" tIns="42545" rIns="0" bIns="0" rtlCol="0">
            <a:spAutoFit/>
          </a:bodyPr>
          <a:lstStyle/>
          <a:p>
            <a:pPr marL="104143" marR="153043" rtl="0">
              <a:lnSpc>
                <a:spcPct val="153800"/>
              </a:lnSpc>
              <a:spcBef>
                <a:spcPts val="335"/>
              </a:spcBef>
            </a:pPr>
            <a:r>
              <a:rPr lang="fr" sz="1250" b="1" i="0" u="none" spc="50" baseline="0">
                <a:solidFill>
                  <a:srgbClr val="1D1D20"/>
                </a:solidFill>
                <a:latin typeface="Arial"/>
                <a:cs typeface="Arial"/>
              </a:rPr>
              <a:t>Temps</a:t>
            </a:r>
            <a:r>
              <a:rPr lang="fr" sz="1250" b="1" i="0" u="none" baseline="0">
                <a:solidFill>
                  <a:srgbClr val="1D1D20"/>
                </a:solidFill>
                <a:latin typeface="Arial"/>
                <a:cs typeface="Arial"/>
              </a:rPr>
              <a:t> de préparation de l'activité :</a:t>
            </a:r>
            <a:r>
              <a:rPr lang="fr" sz="1250" b="0" i="0" u="none" spc="350" baseline="0">
                <a:solidFill>
                  <a:srgbClr val="1D1D20"/>
                </a:solidFill>
                <a:latin typeface="Arial"/>
                <a:cs typeface="Arial"/>
              </a:rPr>
              <a:t> </a:t>
            </a:r>
            <a:br>
              <a:rPr lang="fr" sz="1250" b="1" spc="350">
                <a:solidFill>
                  <a:srgbClr val="1D1D20"/>
                </a:solidFill>
                <a:latin typeface="Arial"/>
                <a:cs typeface="Arial"/>
              </a:rPr>
            </a:br>
            <a:r>
              <a:rPr lang="fr" sz="1300" b="0" i="0" u="none" spc="-95" baseline="0">
                <a:solidFill>
                  <a:srgbClr val="1D1D20"/>
                </a:solidFill>
                <a:latin typeface="Arial"/>
                <a:cs typeface="Arial"/>
              </a:rPr>
              <a:t>5</a:t>
            </a:r>
            <a:r>
              <a:rPr lang="fr" sz="1300" b="0" i="0" u="none" spc="20" baseline="0">
                <a:solidFill>
                  <a:srgbClr val="1D1D20"/>
                </a:solidFill>
                <a:latin typeface="Arial"/>
                <a:cs typeface="Arial"/>
              </a:rPr>
              <a:t> </a:t>
            </a:r>
            <a:r>
              <a:rPr lang="fr" sz="1300" b="0" i="0" u="none" spc="25" baseline="0">
                <a:solidFill>
                  <a:srgbClr val="1D1D20"/>
                </a:solidFill>
                <a:latin typeface="Arial"/>
                <a:cs typeface="Arial"/>
              </a:rPr>
              <a:t>min</a:t>
            </a:r>
            <a:endParaRPr lang="fr" sz="1300" spc="25" dirty="0">
              <a:solidFill>
                <a:srgbClr val="1D1D20"/>
              </a:solidFill>
              <a:latin typeface="Arial"/>
              <a:cs typeface="Arial"/>
            </a:endParaRPr>
          </a:p>
          <a:p>
            <a:pPr marL="104143" marR="153043" rtl="0">
              <a:lnSpc>
                <a:spcPct val="153800"/>
              </a:lnSpc>
              <a:spcBef>
                <a:spcPts val="335"/>
              </a:spcBef>
            </a:pPr>
            <a:r>
              <a:rPr lang="fr" sz="1250" b="1" i="0" u="none" baseline="0">
                <a:solidFill>
                  <a:srgbClr val="1D1D20"/>
                </a:solidFill>
                <a:latin typeface="Arial"/>
                <a:cs typeface="Arial"/>
              </a:rPr>
              <a:t>Durée de l'activité :</a:t>
            </a:r>
            <a:r>
              <a:rPr lang="fr" sz="1250" b="0" i="0" u="none" spc="105" baseline="0">
                <a:solidFill>
                  <a:srgbClr val="1D1D20"/>
                </a:solidFill>
                <a:latin typeface="Arial"/>
                <a:cs typeface="Arial"/>
              </a:rPr>
              <a:t> </a:t>
            </a:r>
            <a:r>
              <a:rPr lang="fr" sz="1300" b="0" i="0" u="none" spc="-245" baseline="0">
                <a:solidFill>
                  <a:srgbClr val="1D1D20"/>
                </a:solidFill>
                <a:latin typeface="Arial"/>
                <a:cs typeface="Arial"/>
              </a:rPr>
              <a:t>1</a:t>
            </a:r>
            <a:r>
              <a:rPr lang="fr" sz="1300" b="0" i="0" u="none" spc="-20" baseline="0">
                <a:solidFill>
                  <a:srgbClr val="1D1D20"/>
                </a:solidFill>
                <a:latin typeface="Arial"/>
                <a:cs typeface="Arial"/>
              </a:rPr>
              <a:t> heure</a:t>
            </a:r>
            <a:endParaRPr lang="fr" sz="1300" spc="-20" dirty="0">
              <a:solidFill>
                <a:srgbClr val="1D1D20"/>
              </a:solidFill>
              <a:latin typeface="Arial"/>
              <a:cs typeface="Arial"/>
            </a:endParaRPr>
          </a:p>
        </p:txBody>
      </p:sp>
      <p:sp>
        <p:nvSpPr>
          <p:cNvPr id="12" name="object 12"/>
          <p:cNvSpPr/>
          <p:nvPr/>
        </p:nvSpPr>
        <p:spPr>
          <a:xfrm>
            <a:off x="7243989" y="4329128"/>
            <a:ext cx="528411" cy="4776771"/>
          </a:xfrm>
          <a:custGeom>
            <a:avLst/>
            <a:gdLst/>
            <a:ahLst/>
            <a:cxnLst/>
            <a:rect l="l" t="t" r="r" b="b"/>
            <a:pathLst>
              <a:path w="476250" h="2990850">
                <a:moveTo>
                  <a:pt x="0" y="0"/>
                </a:moveTo>
                <a:lnTo>
                  <a:pt x="0" y="2990849"/>
                </a:lnTo>
                <a:lnTo>
                  <a:pt x="476250" y="2990849"/>
                </a:lnTo>
                <a:lnTo>
                  <a:pt x="476250" y="0"/>
                </a:lnTo>
                <a:lnTo>
                  <a:pt x="0" y="0"/>
                </a:lnTo>
                <a:close/>
              </a:path>
            </a:pathLst>
          </a:custGeom>
          <a:solidFill>
            <a:srgbClr val="FFFFFF"/>
          </a:solidFill>
        </p:spPr>
        <p:txBody>
          <a:bodyPr wrap="square" lIns="0" tIns="0" rIns="0" bIns="0" rtlCol="0"/>
          <a:lstStyle/>
          <a:p>
            <a:endParaRPr/>
          </a:p>
        </p:txBody>
      </p:sp>
      <p:sp>
        <p:nvSpPr>
          <p:cNvPr id="3" name="Rounded Rectangle 2">
            <a:extLst>
              <a:ext uri="{FF2B5EF4-FFF2-40B4-BE49-F238E27FC236}">
                <a16:creationId xmlns:a16="http://schemas.microsoft.com/office/drawing/2014/main" id="{473D6556-33B5-FA5F-BC47-FC428A109225}"/>
              </a:ext>
            </a:extLst>
          </p:cNvPr>
          <p:cNvSpPr/>
          <p:nvPr/>
        </p:nvSpPr>
        <p:spPr>
          <a:xfrm>
            <a:off x="386723" y="3627630"/>
            <a:ext cx="6959584" cy="1351213"/>
          </a:xfrm>
          <a:prstGeom prst="roundRect">
            <a:avLst/>
          </a:prstGeom>
          <a:noFill/>
          <a:ln w="28575">
            <a:solidFill>
              <a:srgbClr val="1AAAA6"/>
            </a:solid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fr"/>
          </a:p>
        </p:txBody>
      </p:sp>
      <p:sp>
        <p:nvSpPr>
          <p:cNvPr id="4" name="Rounded Rectangle 3">
            <a:extLst>
              <a:ext uri="{FF2B5EF4-FFF2-40B4-BE49-F238E27FC236}">
                <a16:creationId xmlns:a16="http://schemas.microsoft.com/office/drawing/2014/main" id="{2FDAEA6E-6F6F-41CE-A7E9-3A38A512166B}"/>
              </a:ext>
            </a:extLst>
          </p:cNvPr>
          <p:cNvSpPr/>
          <p:nvPr/>
        </p:nvSpPr>
        <p:spPr>
          <a:xfrm>
            <a:off x="399182" y="5230802"/>
            <a:ext cx="2520465" cy="1430307"/>
          </a:xfrm>
          <a:prstGeom prst="roundRect">
            <a:avLst/>
          </a:prstGeom>
          <a:noFill/>
          <a:ln w="28575">
            <a:solidFill>
              <a:srgbClr val="1AA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5" name="Rounded Rectangle 4">
            <a:extLst>
              <a:ext uri="{FF2B5EF4-FFF2-40B4-BE49-F238E27FC236}">
                <a16:creationId xmlns:a16="http://schemas.microsoft.com/office/drawing/2014/main" id="{4E17EB64-7F12-D236-4C06-CC6A1BF7DE86}"/>
              </a:ext>
            </a:extLst>
          </p:cNvPr>
          <p:cNvSpPr/>
          <p:nvPr/>
        </p:nvSpPr>
        <p:spPr>
          <a:xfrm>
            <a:off x="3021958" y="5253753"/>
            <a:ext cx="4324349" cy="1407356"/>
          </a:xfrm>
          <a:prstGeom prst="roundRect">
            <a:avLst/>
          </a:prstGeom>
          <a:noFill/>
          <a:ln w="28575">
            <a:solidFill>
              <a:srgbClr val="1AA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6" name="TextBox 5">
            <a:extLst>
              <a:ext uri="{FF2B5EF4-FFF2-40B4-BE49-F238E27FC236}">
                <a16:creationId xmlns:a16="http://schemas.microsoft.com/office/drawing/2014/main" id="{0FAABE49-8D7A-967D-D547-FA16EB78F21A}"/>
              </a:ext>
            </a:extLst>
          </p:cNvPr>
          <p:cNvSpPr txBox="1"/>
          <p:nvPr/>
        </p:nvSpPr>
        <p:spPr>
          <a:xfrm>
            <a:off x="550946" y="3627630"/>
            <a:ext cx="6289665" cy="1355564"/>
          </a:xfrm>
          <a:prstGeom prst="rect">
            <a:avLst/>
          </a:prstGeom>
          <a:noFill/>
        </p:spPr>
        <p:txBody>
          <a:bodyPr wrap="square" rtlCol="0">
            <a:spAutoFit/>
          </a:bodyPr>
          <a:lstStyle/>
          <a:p>
            <a:pPr rtl="0"/>
            <a:r>
              <a:rPr lang="fr" sz="1300" b="1" i="0" u="none" baseline="0">
                <a:latin typeface="Arial" panose="020B0604020202020204" pitchFamily="34" charset="0"/>
                <a:cs typeface="Arial" panose="020B0604020202020204" pitchFamily="34" charset="0"/>
              </a:rPr>
              <a:t>Compétences du cadre d'EntreComp</a:t>
            </a:r>
          </a:p>
          <a:p>
            <a:endParaRPr lang="fr" sz="1300" dirty="0">
              <a:latin typeface="Arial" panose="020B0604020202020204" pitchFamily="34" charset="0"/>
              <a:cs typeface="Arial" panose="020B0604020202020204" pitchFamily="34" charset="0"/>
            </a:endParaRPr>
          </a:p>
          <a:p>
            <a:pPr marL="285764" indent="-285764" rtl="0">
              <a:lnSpc>
                <a:spcPct val="150000"/>
              </a:lnSpc>
              <a:buFont typeface="Wingdings" pitchFamily="2" charset="2"/>
              <a:buChar char="v"/>
            </a:pPr>
            <a:r>
              <a:rPr lang="fr" sz="1300" b="0" i="0" u="none" baseline="0">
                <a:latin typeface="Arial" panose="020B0604020202020204" pitchFamily="34" charset="0"/>
                <a:cs typeface="Arial" panose="020B0604020202020204" pitchFamily="34" charset="0"/>
              </a:rPr>
              <a:t>Penser éthique et durable</a:t>
            </a:r>
          </a:p>
          <a:p>
            <a:pPr marL="285764" indent="-285764" rtl="0">
              <a:lnSpc>
                <a:spcPct val="150000"/>
              </a:lnSpc>
              <a:buFont typeface="Wingdings" pitchFamily="2" charset="2"/>
              <a:buChar char="v"/>
            </a:pPr>
            <a:r>
              <a:rPr lang="fr" sz="1300" b="0" i="0" u="none" baseline="0">
                <a:latin typeface="Arial" panose="020B0604020202020204" pitchFamily="34" charset="0"/>
                <a:cs typeface="Arial" panose="020B0604020202020204" pitchFamily="34" charset="0"/>
              </a:rPr>
              <a:t>Apprendre par la pratique</a:t>
            </a:r>
          </a:p>
          <a:p>
            <a:pPr marL="285764" indent="-285764" rtl="0">
              <a:lnSpc>
                <a:spcPct val="150000"/>
              </a:lnSpc>
              <a:buFont typeface="Wingdings" pitchFamily="2" charset="2"/>
              <a:buChar char="v"/>
            </a:pPr>
            <a:r>
              <a:rPr lang="fr" sz="1300" b="0" i="0" u="none" baseline="0">
                <a:latin typeface="Arial" panose="020B0604020202020204" pitchFamily="34" charset="0"/>
                <a:cs typeface="Arial" panose="020B0604020202020204" pitchFamily="34" charset="0"/>
              </a:rPr>
              <a:t>Vision</a:t>
            </a:r>
          </a:p>
        </p:txBody>
      </p:sp>
      <p:sp>
        <p:nvSpPr>
          <p:cNvPr id="13" name="Slide Number Placeholder 12">
            <a:extLst>
              <a:ext uri="{FF2B5EF4-FFF2-40B4-BE49-F238E27FC236}">
                <a16:creationId xmlns:a16="http://schemas.microsoft.com/office/drawing/2014/main" id="{A5CC537B-B891-4144-804E-279A9C4A7ABA}"/>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88</a:t>
            </a:fld>
            <a:endParaRPr lang="fr" spc="10"/>
          </a:p>
        </p:txBody>
      </p:sp>
      <p:pic>
        <p:nvPicPr>
          <p:cNvPr id="14" name="Picture 2" descr="European Youth Roots">
            <a:extLst>
              <a:ext uri="{FF2B5EF4-FFF2-40B4-BE49-F238E27FC236}">
                <a16:creationId xmlns:a16="http://schemas.microsoft.com/office/drawing/2014/main" id="{6CFD1EC0-EE76-054D-AF1B-54FC22AEDC24}"/>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extLst>
      <p:ext uri="{BB962C8B-B14F-4D97-AF65-F5344CB8AC3E}">
        <p14:creationId xmlns:p14="http://schemas.microsoft.com/office/powerpoint/2010/main" val="731031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a:spLocks noGrp="1"/>
          </p:cNvSpPr>
          <p:nvPr>
            <p:ph type="title"/>
          </p:nvPr>
        </p:nvSpPr>
        <p:spPr>
          <a:xfrm>
            <a:off x="4196191" y="581100"/>
            <a:ext cx="2809788" cy="359073"/>
          </a:xfrm>
          <a:prstGeom prst="rect">
            <a:avLst/>
          </a:prstGeom>
        </p:spPr>
        <p:txBody>
          <a:bodyPr vert="horz" wrap="square" lIns="0" tIns="12700" rIns="0" bIns="0" rtlCol="0">
            <a:spAutoFit/>
          </a:bodyPr>
          <a:lstStyle/>
          <a:p>
            <a:pPr marL="12700" algn="l" rtl="0">
              <a:spcBef>
                <a:spcPts val="100"/>
              </a:spcBef>
            </a:pPr>
            <a:r>
              <a:rPr lang="fr" sz="2250" b="0" i="0" u="none" spc="-29" baseline="0" dirty="0"/>
              <a:t>Buts</a:t>
            </a:r>
            <a:r>
              <a:rPr lang="fr" sz="2250" b="0" i="0" u="none" spc="-20" baseline="0" dirty="0"/>
              <a:t> et</a:t>
            </a:r>
            <a:r>
              <a:rPr lang="fr" sz="2250" b="0" i="0" u="none" spc="-25" baseline="0" dirty="0"/>
              <a:t> objectifs</a:t>
            </a:r>
            <a:endParaRPr lang="fr" sz="2250" dirty="0"/>
          </a:p>
        </p:txBody>
      </p:sp>
      <p:sp>
        <p:nvSpPr>
          <p:cNvPr id="13" name="object 13"/>
          <p:cNvSpPr txBox="1"/>
          <p:nvPr/>
        </p:nvSpPr>
        <p:spPr>
          <a:xfrm>
            <a:off x="476250" y="2286691"/>
            <a:ext cx="1837689" cy="153888"/>
          </a:xfrm>
          <a:prstGeom prst="rect">
            <a:avLst/>
          </a:prstGeom>
        </p:spPr>
        <p:txBody>
          <a:bodyPr vert="horz" wrap="square" lIns="0" tIns="0" rIns="0" bIns="0" rtlCol="0">
            <a:spAutoFit/>
          </a:bodyPr>
          <a:lstStyle/>
          <a:p>
            <a:pPr rtl="0">
              <a:lnSpc>
                <a:spcPts val="1221"/>
              </a:lnSpc>
            </a:pPr>
            <a:r>
              <a:rPr lang="fr" sz="1250" b="0" i="0" u="none" baseline="0">
                <a:solidFill>
                  <a:srgbClr val="37751C"/>
                </a:solidFill>
                <a:latin typeface="Arial"/>
                <a:cs typeface="Arial"/>
              </a:rPr>
              <a:t>Principaux objectifs</a:t>
            </a:r>
            <a:r>
              <a:rPr lang="fr" sz="1250" b="0" i="0" u="none" spc="-10" baseline="0">
                <a:solidFill>
                  <a:srgbClr val="37751C"/>
                </a:solidFill>
                <a:latin typeface="Arial"/>
                <a:cs typeface="Arial"/>
              </a:rPr>
              <a:t> d'apprentissage</a:t>
            </a:r>
            <a:endParaRPr lang="fr" sz="1250">
              <a:latin typeface="Arial"/>
              <a:cs typeface="Arial"/>
            </a:endParaRPr>
          </a:p>
        </p:txBody>
      </p:sp>
      <p:pic>
        <p:nvPicPr>
          <p:cNvPr id="14" name="object 14"/>
          <p:cNvPicPr/>
          <p:nvPr/>
        </p:nvPicPr>
        <p:blipFill>
          <a:blip r:embed="rId2" cstate="print"/>
          <a:stretch>
            <a:fillRect/>
          </a:stretch>
        </p:blipFill>
        <p:spPr>
          <a:xfrm>
            <a:off x="6457949" y="9486905"/>
            <a:ext cx="695325" cy="457199"/>
          </a:xfrm>
          <a:prstGeom prst="rect">
            <a:avLst/>
          </a:prstGeom>
        </p:spPr>
      </p:pic>
      <p:grpSp>
        <p:nvGrpSpPr>
          <p:cNvPr id="15" name="object 15"/>
          <p:cNvGrpSpPr/>
          <p:nvPr/>
        </p:nvGrpSpPr>
        <p:grpSpPr>
          <a:xfrm>
            <a:off x="0" y="1571199"/>
            <a:ext cx="3952875" cy="7086600"/>
            <a:chOff x="0" y="1571631"/>
            <a:chExt cx="3952875" cy="7086600"/>
          </a:xfrm>
        </p:grpSpPr>
        <p:pic>
          <p:nvPicPr>
            <p:cNvPr id="16" name="object 16"/>
            <p:cNvPicPr/>
            <p:nvPr/>
          </p:nvPicPr>
          <p:blipFill>
            <a:blip r:embed="rId3" cstate="print"/>
            <a:stretch>
              <a:fillRect/>
            </a:stretch>
          </p:blipFill>
          <p:spPr>
            <a:xfrm>
              <a:off x="0" y="1571631"/>
              <a:ext cx="3952874" cy="4257674"/>
            </a:xfrm>
            <a:prstGeom prst="rect">
              <a:avLst/>
            </a:prstGeom>
          </p:spPr>
        </p:pic>
        <p:pic>
          <p:nvPicPr>
            <p:cNvPr id="17" name="object 17"/>
            <p:cNvPicPr/>
            <p:nvPr/>
          </p:nvPicPr>
          <p:blipFill>
            <a:blip r:embed="rId4" cstate="hqprint">
              <a:extLst>
                <a:ext uri="{28A0092B-C50C-407E-A947-70E740481C1C}">
                  <a14:useLocalDpi xmlns:a14="http://schemas.microsoft.com/office/drawing/2010/main"/>
                </a:ext>
              </a:extLst>
            </a:blip>
            <a:stretch>
              <a:fillRect/>
            </a:stretch>
          </p:blipFill>
          <p:spPr>
            <a:xfrm>
              <a:off x="0" y="5829306"/>
              <a:ext cx="3952874" cy="2828924"/>
            </a:xfrm>
            <a:prstGeom prst="rect">
              <a:avLst/>
            </a:prstGeom>
          </p:spPr>
        </p:pic>
      </p:grpSp>
      <p:sp>
        <p:nvSpPr>
          <p:cNvPr id="19" name="object 19"/>
          <p:cNvSpPr txBox="1"/>
          <p:nvPr/>
        </p:nvSpPr>
        <p:spPr>
          <a:xfrm>
            <a:off x="4196191" y="1105037"/>
            <a:ext cx="3447415" cy="5222584"/>
          </a:xfrm>
          <a:prstGeom prst="rect">
            <a:avLst/>
          </a:prstGeom>
        </p:spPr>
        <p:txBody>
          <a:bodyPr vert="horz" wrap="square" lIns="0" tIns="28575" rIns="0" bIns="0" rtlCol="0">
            <a:spAutoFit/>
          </a:bodyPr>
          <a:lstStyle/>
          <a:p>
            <a:pPr marL="12700" marR="193049" algn="just" rtl="0">
              <a:spcBef>
                <a:spcPts val="226"/>
              </a:spcBef>
            </a:pPr>
            <a:r>
              <a:rPr lang="fr" sz="1250" b="0" i="0" u="none" baseline="0" dirty="0">
                <a:solidFill>
                  <a:srgbClr val="0A0000"/>
                </a:solidFill>
                <a:latin typeface="Arial"/>
                <a:cs typeface="Arial"/>
              </a:rPr>
              <a:t>L'objectif principal de la présente boîte à outils est de fournir un guide pratique et concret pour former les jeunes adultes au tourisme inclusif, participatif et durable. Il s'agit d'un matériel destiné à aider ceux qui peuvent fournir une formation, des conseils et un soutien aux jeunes entrepreneurs. Il s'adresse aux associations liées au tourisme, aux organismes de conseil, aux organisations de soutien aux jeunes entrepreneurs et aux établissements d'enseignement. L'une des motivations de la création de ce produit est de compléter l'enseignement formel par des centres d'entrepreneuriat dans des contextes de formation non formelle.  Elle contribue ainsi à combler les frontières entre l'éducation formelle et non formelle.  La boîte à outils permettra d'accroître les compétences des professionnels du secteur touristique et culturel dans la mise en œuvre et la promotion d'un tourisme participatif, inclusif et durable. Il les aidera également à créer d'autres projets de cette nature avec de jeunes entrepreneurs et donc une communauté de jeunes travaillant sur des alternatives innovantes au tourisme de masse.</a:t>
            </a:r>
            <a:endParaRPr lang="fr" sz="1250" dirty="0">
              <a:latin typeface="Arial"/>
              <a:cs typeface="Arial"/>
            </a:endParaRPr>
          </a:p>
        </p:txBody>
      </p:sp>
      <p:sp>
        <p:nvSpPr>
          <p:cNvPr id="2" name="TextBox 1">
            <a:extLst>
              <a:ext uri="{FF2B5EF4-FFF2-40B4-BE49-F238E27FC236}">
                <a16:creationId xmlns:a16="http://schemas.microsoft.com/office/drawing/2014/main" id="{CDCD2CB0-09A2-5ECA-9BC6-E0E36D3A3A8B}"/>
              </a:ext>
            </a:extLst>
          </p:cNvPr>
          <p:cNvSpPr txBox="1"/>
          <p:nvPr/>
        </p:nvSpPr>
        <p:spPr>
          <a:xfrm>
            <a:off x="4196191" y="6301072"/>
            <a:ext cx="3358207" cy="3231654"/>
          </a:xfrm>
          <a:prstGeom prst="rect">
            <a:avLst/>
          </a:prstGeom>
          <a:noFill/>
        </p:spPr>
        <p:txBody>
          <a:bodyPr wrap="square" rtlCol="0">
            <a:spAutoFit/>
          </a:bodyPr>
          <a:lstStyle/>
          <a:p>
            <a:pPr algn="just" rtl="0"/>
            <a:r>
              <a:rPr lang="fr" sz="2250" b="0" i="0" u="none" baseline="0" dirty="0">
                <a:solidFill>
                  <a:srgbClr val="1AAAA6"/>
                </a:solidFill>
                <a:latin typeface="Microsoft Sans Serif" panose="020B0604020202020204" pitchFamily="34" charset="0"/>
                <a:cs typeface="Microsoft Sans Serif" panose="020B0604020202020204" pitchFamily="34" charset="0"/>
              </a:rPr>
              <a:t>Objectifs d’apprentissage </a:t>
            </a:r>
          </a:p>
          <a:p>
            <a:pPr algn="just" rtl="0"/>
            <a:endParaRPr lang="fr" sz="1600" dirty="0">
              <a:solidFill>
                <a:srgbClr val="1D1D20"/>
              </a:solidFill>
              <a:latin typeface="Microsoft Sans Serif" panose="020B0604020202020204" pitchFamily="34" charset="0"/>
              <a:cs typeface="Microsoft Sans Serif" panose="020B0604020202020204" pitchFamily="34" charset="0"/>
            </a:endParaRPr>
          </a:p>
          <a:p>
            <a:pPr marL="285764" indent="-285764" algn="just" rtl="0">
              <a:buFont typeface="Wingdings" pitchFamily="2" charset="2"/>
              <a:buChar char="q"/>
            </a:pPr>
            <a:r>
              <a:rPr lang="fr" sz="1300" b="0" i="0" u="none" baseline="0" dirty="0">
                <a:solidFill>
                  <a:srgbClr val="1D1D20"/>
                </a:solidFill>
                <a:latin typeface="Arial"/>
                <a:cs typeface="Arial"/>
              </a:rPr>
              <a:t>Renforcer les compétences pour former les jeunes à reconnaître, développer et capitaliser sur les opportunités de développement d'un tourisme durable, participatif et inclusif</a:t>
            </a:r>
          </a:p>
          <a:p>
            <a:pPr algn="just" rtl="0"/>
            <a:endParaRPr lang="fr" sz="1300" dirty="0">
              <a:solidFill>
                <a:srgbClr val="1D1D20"/>
              </a:solidFill>
              <a:latin typeface="Arial"/>
              <a:cs typeface="Arial"/>
            </a:endParaRPr>
          </a:p>
          <a:p>
            <a:pPr marL="285764" indent="-285764" algn="just" rtl="0">
              <a:buFont typeface="Wingdings" pitchFamily="2" charset="2"/>
              <a:buChar char="q"/>
            </a:pPr>
            <a:r>
              <a:rPr lang="fr" sz="1300" b="0" i="0" u="none" baseline="0" dirty="0">
                <a:solidFill>
                  <a:srgbClr val="1D1D20"/>
                </a:solidFill>
                <a:latin typeface="Arial"/>
                <a:cs typeface="Arial"/>
              </a:rPr>
              <a:t>Accroître les compétences en matière de développement de projets inclusifs afin de fournir une formation continue aux jeunes dans le cadre d'initiatives de tourisme durable </a:t>
            </a:r>
            <a:endParaRPr lang="fr" dirty="0"/>
          </a:p>
        </p:txBody>
      </p:sp>
      <p:sp>
        <p:nvSpPr>
          <p:cNvPr id="5" name="Slide Number Placeholder 4">
            <a:extLst>
              <a:ext uri="{FF2B5EF4-FFF2-40B4-BE49-F238E27FC236}">
                <a16:creationId xmlns:a16="http://schemas.microsoft.com/office/drawing/2014/main" id="{DBC12E57-7F26-0041-B1D9-57BB8A2203D7}"/>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8</a:t>
            </a:fld>
            <a:endParaRPr lang="fr" spc="10"/>
          </a:p>
        </p:txBody>
      </p:sp>
      <p:pic>
        <p:nvPicPr>
          <p:cNvPr id="11" name="Picture 2" descr="European Youth Roots">
            <a:extLst>
              <a:ext uri="{FF2B5EF4-FFF2-40B4-BE49-F238E27FC236}">
                <a16:creationId xmlns:a16="http://schemas.microsoft.com/office/drawing/2014/main" id="{67619460-59AA-9640-AE8E-F109FE90AED1}"/>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16"/>
          <p:cNvSpPr txBox="1"/>
          <p:nvPr/>
        </p:nvSpPr>
        <p:spPr>
          <a:xfrm>
            <a:off x="457200" y="631276"/>
            <a:ext cx="6635309" cy="8635697"/>
          </a:xfrm>
          <a:prstGeom prst="rect">
            <a:avLst/>
          </a:prstGeom>
        </p:spPr>
        <p:txBody>
          <a:bodyPr vert="horz" wrap="square" lIns="0" tIns="109220" rIns="0" bIns="0" rtlCol="0">
            <a:spAutoFit/>
          </a:bodyPr>
          <a:lstStyle/>
          <a:p>
            <a:pPr marL="15875" algn="just" rtl="0">
              <a:spcBef>
                <a:spcPts val="860"/>
              </a:spcBef>
            </a:pPr>
            <a:r>
              <a:rPr lang="fr" sz="1400" b="1" i="0" u="none" baseline="0" dirty="0">
                <a:solidFill>
                  <a:schemeClr val="accent6">
                    <a:lumMod val="75000"/>
                  </a:schemeClr>
                </a:solidFill>
                <a:uFill>
                  <a:solidFill>
                    <a:srgbClr val="000000"/>
                  </a:solidFill>
                </a:uFill>
                <a:latin typeface="Arial"/>
                <a:cs typeface="Arial"/>
              </a:rPr>
              <a:t>Instructions</a:t>
            </a:r>
          </a:p>
          <a:p>
            <a:pPr marL="7938" algn="just" rtl="0">
              <a:spcBef>
                <a:spcPts val="1076"/>
              </a:spcBef>
            </a:pPr>
            <a:r>
              <a:rPr lang="fr" sz="1300" b="1" i="0" u="none" baseline="0" dirty="0">
                <a:solidFill>
                  <a:schemeClr val="tx1">
                    <a:lumMod val="50000"/>
                    <a:lumOff val="50000"/>
                  </a:schemeClr>
                </a:solidFill>
                <a:uFill>
                  <a:solidFill>
                    <a:srgbClr val="1D1D20"/>
                  </a:solidFill>
                </a:uFill>
                <a:latin typeface="Arial"/>
                <a:cs typeface="Arial"/>
              </a:rPr>
              <a:t>Avant le cours</a:t>
            </a:r>
            <a:endParaRPr lang="fr" sz="1300" b="1" dirty="0">
              <a:solidFill>
                <a:schemeClr val="tx1">
                  <a:lumMod val="50000"/>
                  <a:lumOff val="50000"/>
                </a:schemeClr>
              </a:solidFill>
              <a:latin typeface="Arial"/>
              <a:cs typeface="Arial"/>
            </a:endParaRPr>
          </a:p>
          <a:p>
            <a:pPr marL="180983" indent="-171458" algn="just" rtl="0">
              <a:spcBef>
                <a:spcPts val="860"/>
              </a:spcBef>
              <a:buFont typeface="Arial" panose="020B0604020202020204" pitchFamily="34" charset="0"/>
              <a:buChar char="•"/>
            </a:pPr>
            <a:r>
              <a:rPr lang="fr" sz="1300" b="0" i="0" u="none" baseline="0" dirty="0">
                <a:solidFill>
                  <a:srgbClr val="1D1D20"/>
                </a:solidFill>
                <a:latin typeface="Arial"/>
                <a:cs typeface="Arial"/>
              </a:rPr>
              <a:t>Préparez-vous en lisant le document suivant et en élaborant une présentation pour les participants : Manuel de promotion de l'EYR pages 30 à 32</a:t>
            </a:r>
            <a:endParaRPr lang="fr" sz="1300" dirty="0">
              <a:latin typeface="Arial"/>
              <a:cs typeface="Arial"/>
            </a:endParaRPr>
          </a:p>
          <a:p>
            <a:pPr marL="7938" indent="4763" algn="just" rtl="0">
              <a:spcBef>
                <a:spcPts val="1076"/>
              </a:spcBef>
            </a:pPr>
            <a:r>
              <a:rPr lang="fr" sz="1300" b="1" i="0" u="none" baseline="0" dirty="0">
                <a:solidFill>
                  <a:schemeClr val="tx1">
                    <a:lumMod val="50000"/>
                    <a:lumOff val="50000"/>
                  </a:schemeClr>
                </a:solidFill>
                <a:uFill>
                  <a:solidFill>
                    <a:srgbClr val="1D1D20"/>
                  </a:solidFill>
                </a:uFill>
                <a:latin typeface="Arial"/>
                <a:cs typeface="Arial"/>
              </a:rPr>
              <a:t>Pendant le cours</a:t>
            </a:r>
          </a:p>
          <a:p>
            <a:pPr marL="180983" indent="-168283" algn="just" rtl="0">
              <a:spcBef>
                <a:spcPts val="991"/>
              </a:spcBef>
              <a:buFont typeface="Arial" panose="020B0604020202020204" pitchFamily="34" charset="0"/>
              <a:buChar char="•"/>
            </a:pPr>
            <a:r>
              <a:rPr lang="fr" sz="1300" b="0" i="0" u="none" baseline="0" dirty="0">
                <a:solidFill>
                  <a:srgbClr val="1D1D20"/>
                </a:solidFill>
                <a:latin typeface="Arial"/>
                <a:cs typeface="Arial"/>
              </a:rPr>
              <a:t>Répartissez les participants en groupes</a:t>
            </a:r>
            <a:endParaRPr lang="fr" sz="1300" dirty="0">
              <a:latin typeface="Arial"/>
              <a:cs typeface="Arial"/>
            </a:endParaRPr>
          </a:p>
          <a:p>
            <a:pPr marL="180983" indent="-168283" algn="just" rtl="0">
              <a:lnSpc>
                <a:spcPct val="150000"/>
              </a:lnSpc>
              <a:spcBef>
                <a:spcPts val="991"/>
              </a:spcBef>
              <a:buFont typeface="Arial" panose="020B0604020202020204" pitchFamily="34" charset="0"/>
              <a:buChar char="•"/>
            </a:pPr>
            <a:r>
              <a:rPr lang="fr" sz="1300" b="0" i="0" u="none" baseline="0" dirty="0">
                <a:solidFill>
                  <a:srgbClr val="1D1D20"/>
                </a:solidFill>
                <a:latin typeface="Arial"/>
                <a:cs typeface="Arial"/>
              </a:rPr>
              <a:t>Utilisez l'une des études de cas du manuel de promotion du EYR ou un cas tiré de l'entreprise d'un des participants</a:t>
            </a:r>
            <a:endParaRPr lang="fr" sz="1300" dirty="0">
              <a:solidFill>
                <a:srgbClr val="1D1D20"/>
              </a:solidFill>
              <a:latin typeface="Arial"/>
              <a:cs typeface="Arial"/>
            </a:endParaRPr>
          </a:p>
          <a:p>
            <a:pPr marL="774736" indent="-285764" algn="just" rtl="0">
              <a:lnSpc>
                <a:spcPct val="150000"/>
              </a:lnSpc>
              <a:buFont typeface="Wingdings" pitchFamily="2" charset="2"/>
              <a:buChar char="q"/>
            </a:pPr>
            <a:r>
              <a:rPr lang="fr" sz="1300" b="0" i="0" u="none" baseline="0" dirty="0">
                <a:latin typeface="Arial" panose="020B0604020202020204" pitchFamily="34" charset="0"/>
                <a:cs typeface="Arial" panose="020B0604020202020204" pitchFamily="34" charset="0"/>
              </a:rPr>
              <a:t>Demandez aux participants de réfléchir aux moyens de rendre le produit touristique sélectionné plus respectueux de l'environnement, plus accessible et plus inclusif</a:t>
            </a:r>
          </a:p>
          <a:p>
            <a:pPr marL="774736" indent="-285764" algn="just" rtl="0">
              <a:lnSpc>
                <a:spcPct val="150000"/>
              </a:lnSpc>
              <a:buFont typeface="Wingdings" pitchFamily="2" charset="2"/>
              <a:buChar char="q"/>
            </a:pPr>
            <a:r>
              <a:rPr lang="fr" sz="1300" b="0" i="0" u="none" baseline="0" dirty="0">
                <a:latin typeface="Arial" panose="020B0604020202020204" pitchFamily="34" charset="0"/>
                <a:cs typeface="Arial" panose="020B0604020202020204" pitchFamily="34" charset="0"/>
              </a:rPr>
              <a:t>Rédiger une politique de RSE</a:t>
            </a:r>
          </a:p>
          <a:p>
            <a:pPr marL="774736" indent="-285764" algn="just" rtl="0">
              <a:lnSpc>
                <a:spcPct val="150000"/>
              </a:lnSpc>
              <a:buFont typeface="Wingdings" pitchFamily="2" charset="2"/>
              <a:buChar char="q"/>
            </a:pPr>
            <a:r>
              <a:rPr lang="fr" sz="1300" b="0" i="0" u="none" baseline="0" dirty="0">
                <a:latin typeface="Arial" panose="020B0604020202020204" pitchFamily="34" charset="0"/>
                <a:cs typeface="Arial" panose="020B0604020202020204" pitchFamily="34" charset="0"/>
              </a:rPr>
              <a:t>Utilisez Drupal ou WordPress pour publier la politique sur un site web</a:t>
            </a:r>
          </a:p>
          <a:p>
            <a:pPr algn="just" rtl="0"/>
            <a:endParaRPr lang="fr" sz="1300" dirty="0">
              <a:latin typeface="Arial" panose="020B0604020202020204" pitchFamily="34" charset="0"/>
              <a:cs typeface="Arial" panose="020B0604020202020204" pitchFamily="34" charset="0"/>
            </a:endParaRPr>
          </a:p>
          <a:p>
            <a:pPr algn="just" rtl="0"/>
            <a:r>
              <a:rPr lang="fr" sz="1400" b="1" i="0" u="none" baseline="0" dirty="0">
                <a:solidFill>
                  <a:schemeClr val="accent5">
                    <a:lumMod val="75000"/>
                  </a:schemeClr>
                </a:solidFill>
                <a:latin typeface="Arial" panose="020B0604020202020204" pitchFamily="34" charset="0"/>
                <a:cs typeface="Arial" panose="020B0604020202020204" pitchFamily="34" charset="0"/>
              </a:rPr>
              <a:t>Outil de validation</a:t>
            </a:r>
          </a:p>
          <a:p>
            <a:pPr algn="just" rtl="0"/>
            <a:endParaRPr lang="fr" sz="1300" dirty="0">
              <a:latin typeface="Arial" panose="020B0604020202020204" pitchFamily="34" charset="0"/>
              <a:cs typeface="Arial" panose="020B0604020202020204" pitchFamily="34" charset="0"/>
            </a:endParaRPr>
          </a:p>
          <a:p>
            <a:pPr algn="just" rtl="0"/>
            <a:r>
              <a:rPr lang="fr" sz="1300" b="0" i="0" u="none" baseline="0" dirty="0">
                <a:latin typeface="Arial" panose="020B0604020202020204" pitchFamily="34" charset="0"/>
                <a:cs typeface="Arial" panose="020B0604020202020204" pitchFamily="34" charset="0"/>
              </a:rPr>
              <a:t>A la fin de l'activité, les participants seront plus à même de :</a:t>
            </a:r>
          </a:p>
          <a:p>
            <a:pPr algn="just" rtl="0"/>
            <a:endParaRPr lang="fr" sz="1400" dirty="0"/>
          </a:p>
          <a:p>
            <a:pPr marL="714410" indent="-250837" algn="just" rtl="0">
              <a:lnSpc>
                <a:spcPts val="1900"/>
              </a:lnSpc>
              <a:buFont typeface="Wingdings" pitchFamily="2" charset="2"/>
              <a:buChar char="v"/>
            </a:pPr>
            <a:r>
              <a:rPr lang="fr" sz="1300" b="0" i="0" u="none" baseline="0" dirty="0">
                <a:latin typeface="Arial" panose="020B0604020202020204" pitchFamily="34" charset="0"/>
                <a:cs typeface="Arial" panose="020B0604020202020204" pitchFamily="34" charset="0"/>
              </a:rPr>
              <a:t>Évaluer les conséquences des idées qui apportent de la valeur et l'effet de l'action entrepreneuriale sur la communauté cible, le marché, la société et l'environnement</a:t>
            </a:r>
          </a:p>
          <a:p>
            <a:pPr marL="714410" indent="-250837" algn="just" rtl="0">
              <a:lnSpc>
                <a:spcPts val="1900"/>
              </a:lnSpc>
              <a:buFont typeface="Wingdings" pitchFamily="2" charset="2"/>
              <a:buChar char="v"/>
            </a:pPr>
            <a:r>
              <a:rPr lang="fr" sz="1300" b="0" i="0" u="none" baseline="0" dirty="0">
                <a:latin typeface="Arial" panose="020B0604020202020204" pitchFamily="34" charset="0"/>
                <a:cs typeface="Arial" panose="020B0604020202020204" pitchFamily="34" charset="0"/>
              </a:rPr>
              <a:t>Réfléchir à la durabilité des objectifs sociaux, culturels et économiques à long terme et à la ligne de conduite choisie</a:t>
            </a:r>
          </a:p>
          <a:p>
            <a:pPr marL="714410" indent="-250837" algn="just" rtl="0">
              <a:lnSpc>
                <a:spcPts val="1900"/>
              </a:lnSpc>
              <a:buFont typeface="Wingdings" pitchFamily="2" charset="2"/>
              <a:buChar char="v"/>
            </a:pPr>
            <a:r>
              <a:rPr lang="fr" sz="1300" b="0" i="0" u="none" baseline="0" dirty="0">
                <a:latin typeface="Arial" panose="020B0604020202020204" pitchFamily="34" charset="0"/>
                <a:cs typeface="Arial" panose="020B0604020202020204" pitchFamily="34" charset="0"/>
              </a:rPr>
              <a:t>Agir de manière responsable</a:t>
            </a:r>
          </a:p>
          <a:p>
            <a:pPr marL="714410" indent="-250837" algn="just" rtl="0">
              <a:lnSpc>
                <a:spcPts val="1900"/>
              </a:lnSpc>
              <a:buFont typeface="Wingdings" pitchFamily="2" charset="2"/>
              <a:buChar char="v"/>
            </a:pPr>
            <a:r>
              <a:rPr lang="fr" sz="1300" b="0" i="0" u="none" baseline="0" dirty="0">
                <a:latin typeface="Arial" panose="020B0604020202020204" pitchFamily="34" charset="0"/>
                <a:cs typeface="Arial" panose="020B0604020202020204" pitchFamily="34" charset="0"/>
              </a:rPr>
              <a:t>Visualiser des scénarios futurs pour aider à guider les efforts et les actions</a:t>
            </a:r>
          </a:p>
          <a:p>
            <a:pPr marL="714410" indent="-250837" algn="just" rtl="0">
              <a:lnSpc>
                <a:spcPts val="1900"/>
              </a:lnSpc>
              <a:buFont typeface="Wingdings" pitchFamily="2" charset="2"/>
              <a:buChar char="v"/>
            </a:pPr>
            <a:r>
              <a:rPr lang="fr" sz="1300" b="0" i="0" u="none" baseline="0" dirty="0">
                <a:latin typeface="Arial" panose="020B0604020202020204" pitchFamily="34" charset="0"/>
                <a:cs typeface="Arial" panose="020B0604020202020204" pitchFamily="34" charset="0"/>
              </a:rPr>
              <a:t>Utiliser toute initiative de création de valeur comme une opportunité d'apprentissage</a:t>
            </a:r>
          </a:p>
          <a:p>
            <a:pPr marL="714410" indent="-250837" algn="just" rtl="0">
              <a:lnSpc>
                <a:spcPts val="1900"/>
              </a:lnSpc>
              <a:buFont typeface="Wingdings" pitchFamily="2" charset="2"/>
              <a:buChar char="v"/>
            </a:pPr>
            <a:r>
              <a:rPr lang="fr" sz="1300" b="0" i="0" u="none" baseline="0" dirty="0">
                <a:latin typeface="Arial" panose="020B0604020202020204" pitchFamily="34" charset="0"/>
                <a:cs typeface="Arial" panose="020B0604020202020204" pitchFamily="34" charset="0"/>
              </a:rPr>
              <a:t>Apprendre avec les autres, y compris les pairs et les mentors</a:t>
            </a:r>
          </a:p>
          <a:p>
            <a:pPr marL="714410" indent="-250837" algn="just" rtl="0">
              <a:lnSpc>
                <a:spcPts val="1900"/>
              </a:lnSpc>
              <a:buFont typeface="Wingdings" pitchFamily="2" charset="2"/>
              <a:buChar char="v"/>
            </a:pPr>
            <a:r>
              <a:rPr lang="fr" sz="1300" b="0" i="0" u="none" baseline="0" dirty="0">
                <a:latin typeface="Arial" panose="020B0604020202020204" pitchFamily="34" charset="0"/>
                <a:cs typeface="Arial" panose="020B0604020202020204" pitchFamily="34" charset="0"/>
              </a:rPr>
              <a:t>Réfléchir et tirer des leçons des succès et des échecs (les vôtres et ceux des autres)</a:t>
            </a:r>
          </a:p>
          <a:p>
            <a:pPr algn="just" rtl="0"/>
            <a:endParaRPr lang="fr" sz="1300" dirty="0">
              <a:solidFill>
                <a:srgbClr val="000000"/>
              </a:solidFill>
              <a:latin typeface="Arial" panose="020B0604020202020204" pitchFamily="34" charset="0"/>
            </a:endParaRPr>
          </a:p>
          <a:p>
            <a:pPr algn="just" rtl="0"/>
            <a:r>
              <a:rPr lang="fr" sz="1300" b="0" i="0" u="none" baseline="0" dirty="0">
                <a:solidFill>
                  <a:srgbClr val="000000"/>
                </a:solidFill>
                <a:latin typeface="Arial" panose="020B0604020202020204" pitchFamily="34" charset="0"/>
              </a:rPr>
              <a:t>Veuillez noter que les compétences ci-dessus sont</a:t>
            </a:r>
            <a:r>
              <a:rPr lang="fr" sz="1300" b="0" i="0" u="none" baseline="0" dirty="0">
                <a:solidFill>
                  <a:schemeClr val="tx1"/>
                </a:solidFill>
                <a:latin typeface="Arial" panose="020B0604020202020204" pitchFamily="34" charset="0"/>
              </a:rPr>
              <a:t> tirées des tableaux descriptifs du cadre EntreComp. Les tableaux sont disponibles</a:t>
            </a:r>
            <a:r>
              <a:rPr lang="fr" sz="1300" b="0" i="0" u="none" baseline="0" dirty="0">
                <a:solidFill>
                  <a:schemeClr val="tx1"/>
                </a:solidFill>
                <a:latin typeface="Arial" panose="020B0604020202020204" pitchFamily="34" charset="0"/>
                <a:hlinkClick r:id="rId2">
                  <a:extLst>
                    <a:ext uri="{A12FA001-AC4F-418D-AE19-62706E023703}">
                      <ahyp:hlinkClr xmlns:ahyp="http://schemas.microsoft.com/office/drawing/2018/hyperlinkcolor" val="tx"/>
                    </a:ext>
                  </a:extLst>
                </a:hlinkClick>
              </a:rPr>
              <a:t> </a:t>
            </a:r>
            <a:r>
              <a:rPr lang="fr" sz="1300" b="0" i="0" u="sng" baseline="0" dirty="0">
                <a:solidFill>
                  <a:schemeClr val="tx1"/>
                </a:solidFill>
                <a:latin typeface="Arial" panose="020B0604020202020204" pitchFamily="34" charset="0"/>
                <a:hlinkClick r:id="rId2">
                  <a:extLst>
                    <a:ext uri="{A12FA001-AC4F-418D-AE19-62706E023703}">
                      <ahyp:hlinkClr xmlns:ahyp="http://schemas.microsoft.com/office/drawing/2018/hyperlinkcolor" val="tx"/>
                    </a:ext>
                  </a:extLst>
                </a:hlinkClick>
              </a:rPr>
              <a:t>ici</a:t>
            </a:r>
            <a:r>
              <a:rPr lang="fr" sz="1300" b="0" i="0" u="none" baseline="0" dirty="0">
                <a:solidFill>
                  <a:schemeClr val="tx1"/>
                </a:solidFill>
                <a:latin typeface="Arial" panose="020B0604020202020204" pitchFamily="34" charset="0"/>
              </a:rPr>
              <a:t>.</a:t>
            </a:r>
            <a:endParaRPr lang="fr" sz="1400" dirty="0">
              <a:solidFill>
                <a:schemeClr val="tx1"/>
              </a:solidFill>
            </a:endParaRPr>
          </a:p>
        </p:txBody>
      </p:sp>
      <p:sp>
        <p:nvSpPr>
          <p:cNvPr id="4" name="Slide Number Placeholder 3">
            <a:extLst>
              <a:ext uri="{FF2B5EF4-FFF2-40B4-BE49-F238E27FC236}">
                <a16:creationId xmlns:a16="http://schemas.microsoft.com/office/drawing/2014/main" id="{9D4F8BE6-E132-434B-A2F7-4542B33895E7}"/>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89</a:t>
            </a:fld>
            <a:endParaRPr lang="fr" spc="10"/>
          </a:p>
        </p:txBody>
      </p:sp>
      <p:pic>
        <p:nvPicPr>
          <p:cNvPr id="5" name="Picture 2" descr="European Youth Roots">
            <a:extLst>
              <a:ext uri="{FF2B5EF4-FFF2-40B4-BE49-F238E27FC236}">
                <a16:creationId xmlns:a16="http://schemas.microsoft.com/office/drawing/2014/main" id="{0C003604-B240-4C41-8096-5F67FD39DE98}"/>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647825"/>
            <a:ext cx="7772400" cy="8410575"/>
            <a:chOff x="0" y="1647825"/>
            <a:chExt cx="7772400" cy="8410575"/>
          </a:xfrm>
        </p:grpSpPr>
        <p:sp>
          <p:nvSpPr>
            <p:cNvPr id="3" name="object 3"/>
            <p:cNvSpPr/>
            <p:nvPr/>
          </p:nvSpPr>
          <p:spPr>
            <a:xfrm>
              <a:off x="0" y="4981576"/>
              <a:ext cx="7772400" cy="4438650"/>
            </a:xfrm>
            <a:custGeom>
              <a:avLst/>
              <a:gdLst/>
              <a:ahLst/>
              <a:cxnLst/>
              <a:rect l="l" t="t" r="r" b="b"/>
              <a:pathLst>
                <a:path w="7772400" h="4438650">
                  <a:moveTo>
                    <a:pt x="0" y="4438649"/>
                  </a:moveTo>
                  <a:lnTo>
                    <a:pt x="0" y="0"/>
                  </a:lnTo>
                  <a:lnTo>
                    <a:pt x="7772399" y="0"/>
                  </a:lnTo>
                  <a:lnTo>
                    <a:pt x="7772399" y="4438649"/>
                  </a:lnTo>
                  <a:lnTo>
                    <a:pt x="0" y="4438649"/>
                  </a:lnTo>
                  <a:close/>
                </a:path>
              </a:pathLst>
            </a:custGeom>
            <a:solidFill>
              <a:srgbClr val="046280"/>
            </a:solidFill>
          </p:spPr>
          <p:txBody>
            <a:bodyPr wrap="square" lIns="0" tIns="0" rIns="0" bIns="0" rtlCol="0"/>
            <a:lstStyle/>
            <a:p>
              <a:endParaRPr/>
            </a:p>
          </p:txBody>
        </p:sp>
        <p:pic>
          <p:nvPicPr>
            <p:cNvPr id="4" name="object 4"/>
            <p:cNvPicPr/>
            <p:nvPr/>
          </p:nvPicPr>
          <p:blipFill>
            <a:blip r:embed="rId2" cstate="hqprint">
              <a:extLst>
                <a:ext uri="{28A0092B-C50C-407E-A947-70E740481C1C}">
                  <a14:useLocalDpi xmlns:a14="http://schemas.microsoft.com/office/drawing/2010/main"/>
                </a:ext>
              </a:extLst>
            </a:blip>
            <a:stretch>
              <a:fillRect/>
            </a:stretch>
          </p:blipFill>
          <p:spPr>
            <a:xfrm>
              <a:off x="0" y="1657349"/>
              <a:ext cx="5648324" cy="3333750"/>
            </a:xfrm>
            <a:prstGeom prst="rect">
              <a:avLst/>
            </a:prstGeom>
          </p:spPr>
        </p:pic>
        <p:pic>
          <p:nvPicPr>
            <p:cNvPr id="5" name="object 5"/>
            <p:cNvPicPr/>
            <p:nvPr/>
          </p:nvPicPr>
          <p:blipFill>
            <a:blip r:embed="rId3" cstate="hqprint">
              <a:extLst>
                <a:ext uri="{28A0092B-C50C-407E-A947-70E740481C1C}">
                  <a14:useLocalDpi xmlns:a14="http://schemas.microsoft.com/office/drawing/2010/main"/>
                </a:ext>
              </a:extLst>
            </a:blip>
            <a:stretch>
              <a:fillRect/>
            </a:stretch>
          </p:blipFill>
          <p:spPr>
            <a:xfrm>
              <a:off x="5553074" y="1647825"/>
              <a:ext cx="2219325" cy="3352799"/>
            </a:xfrm>
            <a:prstGeom prst="rect">
              <a:avLst/>
            </a:prstGeom>
          </p:spPr>
        </p:pic>
      </p:grpSp>
      <p:sp>
        <p:nvSpPr>
          <p:cNvPr id="6" name="object 6"/>
          <p:cNvSpPr txBox="1">
            <a:spLocks noGrp="1"/>
          </p:cNvSpPr>
          <p:nvPr>
            <p:ph type="title"/>
          </p:nvPr>
        </p:nvSpPr>
        <p:spPr>
          <a:xfrm>
            <a:off x="415925" y="825500"/>
            <a:ext cx="6940550" cy="422167"/>
          </a:xfrm>
          <a:prstGeom prst="rect">
            <a:avLst/>
          </a:prstGeom>
        </p:spPr>
        <p:txBody>
          <a:bodyPr vert="horz" wrap="square" lIns="0" tIns="157480" rIns="0" bIns="0" rtlCol="0">
            <a:spAutoFit/>
          </a:bodyPr>
          <a:lstStyle/>
          <a:p>
            <a:pPr marL="31752" marR="5081" algn="l" rtl="0">
              <a:lnSpc>
                <a:spcPct val="76400"/>
              </a:lnSpc>
              <a:spcBef>
                <a:spcPts val="865"/>
              </a:spcBef>
            </a:pPr>
            <a:r>
              <a:rPr lang="fr" sz="2250" b="0" i="0" u="none" baseline="0"/>
              <a:t>Construire des réseaux touristiques glocaux et innovants</a:t>
            </a:r>
            <a:endParaRPr lang="fr" sz="2250" dirty="0"/>
          </a:p>
        </p:txBody>
      </p:sp>
      <p:sp>
        <p:nvSpPr>
          <p:cNvPr id="7" name="object 7"/>
          <p:cNvSpPr txBox="1"/>
          <p:nvPr/>
        </p:nvSpPr>
        <p:spPr>
          <a:xfrm>
            <a:off x="415925" y="5064613"/>
            <a:ext cx="6802755" cy="4205126"/>
          </a:xfrm>
          <a:prstGeom prst="rect">
            <a:avLst/>
          </a:prstGeom>
        </p:spPr>
        <p:txBody>
          <a:bodyPr vert="horz" wrap="square" lIns="0" tIns="12065" rIns="0" bIns="0" rtlCol="0">
            <a:spAutoFit/>
          </a:bodyPr>
          <a:lstStyle/>
          <a:p>
            <a:pPr marL="12700" marR="5081" algn="just" rtl="0">
              <a:lnSpc>
                <a:spcPts val="2000"/>
              </a:lnSpc>
              <a:spcBef>
                <a:spcPts val="95"/>
              </a:spcBef>
            </a:pPr>
            <a:r>
              <a:rPr lang="fr" sz="1300" b="0" i="0" u="none" baseline="0" dirty="0">
                <a:solidFill>
                  <a:srgbClr val="FFFFFF"/>
                </a:solidFill>
                <a:latin typeface="Arial"/>
                <a:cs typeface="Arial"/>
              </a:rPr>
              <a:t>Le tourisme est un phénomène social qui se produit en raison des interactions entre divers individus, collectifs, entreprises, organisations et institutions. Prenons l'exemple d'un voyageur seul. Ce voyageur interagit avec un vaste réseau de personnes, d'entreprises privées et d'institutions. Ils achètent des billets auprès d'une compagnie aérienne, demandent des visas de voyage auprès d'une agence gouvernementale, réservent un logement dans un hôtel, achètent de la nourriture dans un restaurant, rencontrent des personnes à leur destination, achètent des souvenirs, etc. Pour fournir des services aux touristes, les hôtels emploient des personnes du monde entier, ils achètent des fournitures aux industries au niveau national et mondial. De plus, ces hôtels produisent des déchets, qu'ils éliminent dans le cadre de politiques d'élimination des déchets réglementées au niveau national ou local, et consomment de l'eau provenant de fournisseurs privés ou publics.</a:t>
            </a:r>
            <a:endParaRPr lang="fr" sz="1300" dirty="0">
              <a:latin typeface="Arial"/>
              <a:cs typeface="Arial"/>
            </a:endParaRPr>
          </a:p>
          <a:p>
            <a:pPr marL="12700" marR="5081" algn="just" rtl="0">
              <a:lnSpc>
                <a:spcPts val="2000"/>
              </a:lnSpc>
              <a:spcBef>
                <a:spcPts val="906"/>
              </a:spcBef>
            </a:pPr>
            <a:r>
              <a:rPr lang="fr" sz="1300" b="0" i="0" u="none" baseline="0" dirty="0">
                <a:solidFill>
                  <a:srgbClr val="FFFFFF"/>
                </a:solidFill>
                <a:latin typeface="Arial"/>
                <a:cs typeface="Arial"/>
              </a:rPr>
              <a:t>Un réseau d'interactions similaire pourrait être établi pour chaque secteur impliqué dans l'expérience touristique. Toutefois, ce qui précède est une simplification d'une complexité plus large d'interconnexions. Ainsi, le tourisme fait partie d'un réseau social complexe où les organisations et les personnes sont liées entre elles.</a:t>
            </a:r>
            <a:endParaRPr lang="fr" sz="1300" dirty="0">
              <a:latin typeface="Arial"/>
              <a:cs typeface="Arial"/>
            </a:endParaRPr>
          </a:p>
        </p:txBody>
      </p:sp>
      <p:pic>
        <p:nvPicPr>
          <p:cNvPr id="9" name="object 4">
            <a:extLst>
              <a:ext uri="{FF2B5EF4-FFF2-40B4-BE49-F238E27FC236}">
                <a16:creationId xmlns:a16="http://schemas.microsoft.com/office/drawing/2014/main" id="{7A903E2B-6C59-EC4B-95B2-FB08C4B0EF22}"/>
              </a:ext>
            </a:extLst>
          </p:cNvPr>
          <p:cNvPicPr/>
          <p:nvPr/>
        </p:nvPicPr>
        <p:blipFill>
          <a:blip r:embed="rId4" cstate="print"/>
          <a:stretch>
            <a:fillRect/>
          </a:stretch>
        </p:blipFill>
        <p:spPr>
          <a:xfrm>
            <a:off x="6457949" y="9486900"/>
            <a:ext cx="695325" cy="457199"/>
          </a:xfrm>
          <a:prstGeom prst="rect">
            <a:avLst/>
          </a:prstGeom>
        </p:spPr>
      </p:pic>
      <p:sp>
        <p:nvSpPr>
          <p:cNvPr id="11" name="Slide Number Placeholder 10">
            <a:extLst>
              <a:ext uri="{FF2B5EF4-FFF2-40B4-BE49-F238E27FC236}">
                <a16:creationId xmlns:a16="http://schemas.microsoft.com/office/drawing/2014/main" id="{450EA058-84F7-084A-880F-EADB3DF99DDD}"/>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90</a:t>
            </a:fld>
            <a:endParaRPr lang="fr" spc="10"/>
          </a:p>
        </p:txBody>
      </p:sp>
      <p:pic>
        <p:nvPicPr>
          <p:cNvPr id="10" name="Picture 2" descr="European Youth Roots">
            <a:extLst>
              <a:ext uri="{FF2B5EF4-FFF2-40B4-BE49-F238E27FC236}">
                <a16:creationId xmlns:a16="http://schemas.microsoft.com/office/drawing/2014/main" id="{74E42755-15F3-F54F-916A-16DDB4AC473F}"/>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2"/>
            <a:ext cx="7772400" cy="571500"/>
          </a:xfrm>
          <a:custGeom>
            <a:avLst/>
            <a:gdLst/>
            <a:ahLst/>
            <a:cxnLst/>
            <a:rect l="l" t="t" r="r" b="b"/>
            <a:pathLst>
              <a:path w="7772400" h="571500">
                <a:moveTo>
                  <a:pt x="7772399" y="571499"/>
                </a:moveTo>
                <a:lnTo>
                  <a:pt x="0" y="571499"/>
                </a:lnTo>
                <a:lnTo>
                  <a:pt x="0" y="0"/>
                </a:lnTo>
                <a:lnTo>
                  <a:pt x="7772399" y="0"/>
                </a:lnTo>
                <a:lnTo>
                  <a:pt x="7772399" y="571499"/>
                </a:lnTo>
                <a:close/>
              </a:path>
            </a:pathLst>
          </a:custGeom>
          <a:solidFill>
            <a:srgbClr val="17A29A"/>
          </a:solidFill>
        </p:spPr>
        <p:txBody>
          <a:bodyPr wrap="square" lIns="0" tIns="0" rIns="0" bIns="0" rtlCol="0"/>
          <a:lstStyle/>
          <a:p>
            <a:endParaRPr/>
          </a:p>
        </p:txBody>
      </p:sp>
      <p:grpSp>
        <p:nvGrpSpPr>
          <p:cNvPr id="3" name="object 3"/>
          <p:cNvGrpSpPr/>
          <p:nvPr/>
        </p:nvGrpSpPr>
        <p:grpSpPr>
          <a:xfrm>
            <a:off x="0" y="4638676"/>
            <a:ext cx="7772400" cy="5419725"/>
            <a:chOff x="0" y="4638676"/>
            <a:chExt cx="7772400" cy="5419725"/>
          </a:xfrm>
        </p:grpSpPr>
        <p:sp>
          <p:nvSpPr>
            <p:cNvPr id="4" name="object 4"/>
            <p:cNvSpPr/>
            <p:nvPr/>
          </p:nvSpPr>
          <p:spPr>
            <a:xfrm>
              <a:off x="0" y="9439241"/>
              <a:ext cx="7772400" cy="619125"/>
            </a:xfrm>
            <a:custGeom>
              <a:avLst/>
              <a:gdLst/>
              <a:ahLst/>
              <a:cxnLst/>
              <a:rect l="l" t="t" r="r" b="b"/>
              <a:pathLst>
                <a:path w="7772400" h="619125">
                  <a:moveTo>
                    <a:pt x="7772399" y="619124"/>
                  </a:moveTo>
                  <a:lnTo>
                    <a:pt x="0" y="619124"/>
                  </a:lnTo>
                  <a:lnTo>
                    <a:pt x="0" y="0"/>
                  </a:lnTo>
                  <a:lnTo>
                    <a:pt x="7772399" y="0"/>
                  </a:lnTo>
                  <a:lnTo>
                    <a:pt x="7772399" y="619124"/>
                  </a:lnTo>
                  <a:close/>
                </a:path>
              </a:pathLst>
            </a:custGeom>
            <a:solidFill>
              <a:srgbClr val="17A29A"/>
            </a:solidFill>
          </p:spPr>
          <p:txBody>
            <a:bodyPr wrap="square" lIns="0" tIns="0" rIns="0" bIns="0" rtlCol="0"/>
            <a:lstStyle/>
            <a:p>
              <a:endParaRPr/>
            </a:p>
          </p:txBody>
        </p:sp>
        <p:sp>
          <p:nvSpPr>
            <p:cNvPr id="5" name="object 5"/>
            <p:cNvSpPr/>
            <p:nvPr/>
          </p:nvSpPr>
          <p:spPr>
            <a:xfrm>
              <a:off x="0" y="4638676"/>
              <a:ext cx="7772400" cy="4800600"/>
            </a:xfrm>
            <a:custGeom>
              <a:avLst/>
              <a:gdLst/>
              <a:ahLst/>
              <a:cxnLst/>
              <a:rect l="l" t="t" r="r" b="b"/>
              <a:pathLst>
                <a:path w="7772400" h="4800600">
                  <a:moveTo>
                    <a:pt x="0" y="4800599"/>
                  </a:moveTo>
                  <a:lnTo>
                    <a:pt x="0" y="0"/>
                  </a:lnTo>
                  <a:lnTo>
                    <a:pt x="7772399" y="0"/>
                  </a:lnTo>
                  <a:lnTo>
                    <a:pt x="7772399" y="4800599"/>
                  </a:lnTo>
                  <a:lnTo>
                    <a:pt x="0" y="4800599"/>
                  </a:lnTo>
                  <a:close/>
                </a:path>
              </a:pathLst>
            </a:custGeom>
            <a:solidFill>
              <a:srgbClr val="046280"/>
            </a:solidFill>
          </p:spPr>
          <p:txBody>
            <a:bodyPr wrap="square" lIns="0" tIns="0" rIns="0" bIns="0" rtlCol="0"/>
            <a:lstStyle/>
            <a:p>
              <a:endParaRPr/>
            </a:p>
          </p:txBody>
        </p:sp>
        <p:pic>
          <p:nvPicPr>
            <p:cNvPr id="6" name="object 6"/>
            <p:cNvPicPr/>
            <p:nvPr/>
          </p:nvPicPr>
          <p:blipFill>
            <a:blip r:embed="rId2" cstate="print"/>
            <a:stretch>
              <a:fillRect/>
            </a:stretch>
          </p:blipFill>
          <p:spPr>
            <a:xfrm>
              <a:off x="6457949" y="9486899"/>
              <a:ext cx="695325" cy="457199"/>
            </a:xfrm>
            <a:prstGeom prst="rect">
              <a:avLst/>
            </a:prstGeom>
          </p:spPr>
        </p:pic>
      </p:grpSp>
      <p:sp>
        <p:nvSpPr>
          <p:cNvPr id="7" name="object 7"/>
          <p:cNvSpPr txBox="1"/>
          <p:nvPr/>
        </p:nvSpPr>
        <p:spPr>
          <a:xfrm>
            <a:off x="444500" y="4926415"/>
            <a:ext cx="6850380" cy="4106573"/>
          </a:xfrm>
          <a:prstGeom prst="rect">
            <a:avLst/>
          </a:prstGeom>
        </p:spPr>
        <p:txBody>
          <a:bodyPr vert="horz" wrap="square" lIns="0" tIns="12065" rIns="0" bIns="0" rtlCol="0">
            <a:spAutoFit/>
          </a:bodyPr>
          <a:lstStyle/>
          <a:p>
            <a:pPr marL="12700" marR="5081" algn="just" rtl="0">
              <a:lnSpc>
                <a:spcPct val="153800"/>
              </a:lnSpc>
              <a:spcBef>
                <a:spcPts val="95"/>
              </a:spcBef>
            </a:pPr>
            <a:r>
              <a:rPr lang="fr" sz="1300" b="0" i="0" u="none" baseline="0" dirty="0">
                <a:solidFill>
                  <a:srgbClr val="FFFFFF"/>
                </a:solidFill>
                <a:latin typeface="Arial"/>
                <a:cs typeface="Arial"/>
              </a:rPr>
              <a:t>L'échange qui en résulte est « glocal » dans la mesure où il se déroule dans une interaction de réseaux locaux et mondiaux. Le terme « glocalisation » s'est répandu dans le monde des affaires japonais pour désigner l'adaptation du mondial aux conditions locales (Robertson, 1995). En marketing, la « glocalisation » peut être comprise comme : « un cadre permettant d'explorer comment les communautés locales peuvent capitaliser plus efficacement sur les échanges mondiaux [...] et comment les organisations peuvent réussir à étendre leur marché dans de nouveaux pays en adaptant culturellement leurs services, leur communication et leurs stratégies marketing au contexte local » (Soulard et al., 2019 : 93) 93). Par conséquent, pour construire des réseaux touristiques glocaux et innovants, les entreprises doivent établir des ponts avec les acteurs et les institutions mondiaux tout en comprenant et en s'adaptant aux contextes locaux.</a:t>
            </a:r>
            <a:endParaRPr lang="fr" sz="1300" dirty="0">
              <a:latin typeface="Arial"/>
              <a:cs typeface="Arial"/>
            </a:endParaRPr>
          </a:p>
          <a:p>
            <a:pPr marL="12700" marR="6986" algn="just" rtl="0">
              <a:lnSpc>
                <a:spcPct val="153800"/>
              </a:lnSpc>
              <a:spcBef>
                <a:spcPts val="975"/>
              </a:spcBef>
            </a:pPr>
            <a:r>
              <a:rPr lang="fr" sz="1300" b="0" i="0" u="none" baseline="0" dirty="0">
                <a:solidFill>
                  <a:srgbClr val="FFFFFF"/>
                </a:solidFill>
                <a:latin typeface="Arial"/>
                <a:cs typeface="Arial"/>
              </a:rPr>
              <a:t>Les activités des sections suivantes introduisent les principes de l'analyse des réseaux sociaux, de la création et du maintien de partenariats collaboratifs, et fournissent des outils pour comprendre les environnements « glocaux » dans lesquels les entreprises opèrent.</a:t>
            </a:r>
            <a:endParaRPr lang="fr" sz="1300" dirty="0">
              <a:latin typeface="Arial"/>
              <a:cs typeface="Arial"/>
            </a:endParaRPr>
          </a:p>
        </p:txBody>
      </p:sp>
      <p:grpSp>
        <p:nvGrpSpPr>
          <p:cNvPr id="8" name="object 8"/>
          <p:cNvGrpSpPr/>
          <p:nvPr/>
        </p:nvGrpSpPr>
        <p:grpSpPr>
          <a:xfrm>
            <a:off x="0" y="771524"/>
            <a:ext cx="7772400" cy="3867150"/>
            <a:chOff x="0" y="771524"/>
            <a:chExt cx="7772400" cy="3867150"/>
          </a:xfrm>
        </p:grpSpPr>
        <p:pic>
          <p:nvPicPr>
            <p:cNvPr id="9" name="object 9"/>
            <p:cNvPicPr/>
            <p:nvPr/>
          </p:nvPicPr>
          <p:blipFill>
            <a:blip r:embed="rId3" cstate="hqprint">
              <a:extLst>
                <a:ext uri="{28A0092B-C50C-407E-A947-70E740481C1C}">
                  <a14:useLocalDpi xmlns:a14="http://schemas.microsoft.com/office/drawing/2010/main"/>
                </a:ext>
              </a:extLst>
            </a:blip>
            <a:stretch>
              <a:fillRect/>
            </a:stretch>
          </p:blipFill>
          <p:spPr>
            <a:xfrm>
              <a:off x="0" y="790574"/>
              <a:ext cx="5772149" cy="3848099"/>
            </a:xfrm>
            <a:prstGeom prst="rect">
              <a:avLst/>
            </a:prstGeom>
          </p:spPr>
        </p:pic>
        <p:pic>
          <p:nvPicPr>
            <p:cNvPr id="10" name="object 10"/>
            <p:cNvPicPr/>
            <p:nvPr/>
          </p:nvPicPr>
          <p:blipFill>
            <a:blip r:embed="rId4" cstate="hqprint">
              <a:extLst>
                <a:ext uri="{28A0092B-C50C-407E-A947-70E740481C1C}">
                  <a14:useLocalDpi xmlns:a14="http://schemas.microsoft.com/office/drawing/2010/main"/>
                </a:ext>
              </a:extLst>
            </a:blip>
            <a:stretch>
              <a:fillRect/>
            </a:stretch>
          </p:blipFill>
          <p:spPr>
            <a:xfrm>
              <a:off x="5686424" y="771524"/>
              <a:ext cx="2085975" cy="3867149"/>
            </a:xfrm>
            <a:prstGeom prst="rect">
              <a:avLst/>
            </a:prstGeom>
          </p:spPr>
        </p:pic>
      </p:grpSp>
      <p:sp>
        <p:nvSpPr>
          <p:cNvPr id="13" name="Slide Number Placeholder 12">
            <a:extLst>
              <a:ext uri="{FF2B5EF4-FFF2-40B4-BE49-F238E27FC236}">
                <a16:creationId xmlns:a16="http://schemas.microsoft.com/office/drawing/2014/main" id="{8E37D70C-21DB-F84E-90E6-036EB471E578}"/>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91</a:t>
            </a:fld>
            <a:endParaRPr lang="fr" spc="10"/>
          </a:p>
        </p:txBody>
      </p:sp>
      <p:pic>
        <p:nvPicPr>
          <p:cNvPr id="12" name="Picture 2" descr="European Youth Roots">
            <a:extLst>
              <a:ext uri="{FF2B5EF4-FFF2-40B4-BE49-F238E27FC236}">
                <a16:creationId xmlns:a16="http://schemas.microsoft.com/office/drawing/2014/main" id="{7CB1B963-9BEE-0744-B931-A97D43EAB7F6}"/>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txBox="1"/>
          <p:nvPr/>
        </p:nvSpPr>
        <p:spPr>
          <a:xfrm>
            <a:off x="422331" y="4486451"/>
            <a:ext cx="7099300" cy="1528624"/>
          </a:xfrm>
          <a:prstGeom prst="rect">
            <a:avLst/>
          </a:prstGeom>
          <a:noFill/>
        </p:spPr>
        <p:txBody>
          <a:bodyPr vert="horz" wrap="square" lIns="0" tIns="88900" rIns="0" bIns="0" rtlCol="0">
            <a:spAutoFit/>
          </a:bodyPr>
          <a:lstStyle/>
          <a:p>
            <a:pPr marL="180349" rtl="0">
              <a:spcBef>
                <a:spcPts val="700"/>
              </a:spcBef>
            </a:pPr>
            <a:r>
              <a:rPr lang="fr" sz="1300" b="1" i="0" u="none" baseline="0">
                <a:solidFill>
                  <a:srgbClr val="1D1D20"/>
                </a:solidFill>
                <a:latin typeface="Arial"/>
                <a:cs typeface="Arial"/>
              </a:rPr>
              <a:t>Compétences</a:t>
            </a:r>
            <a:r>
              <a:rPr lang="fr" sz="1300" b="1" i="0" u="none" spc="45" baseline="0">
                <a:solidFill>
                  <a:srgbClr val="1D1D20"/>
                </a:solidFill>
                <a:latin typeface="Arial"/>
                <a:cs typeface="Arial"/>
              </a:rPr>
              <a:t> du cadre</a:t>
            </a:r>
            <a:r>
              <a:rPr lang="fr" sz="1300" b="1" i="0" u="none" spc="-10" baseline="0">
                <a:solidFill>
                  <a:srgbClr val="1D1D20"/>
                </a:solidFill>
                <a:latin typeface="Arial"/>
                <a:cs typeface="Arial"/>
              </a:rPr>
              <a:t> d'EntreComp</a:t>
            </a:r>
            <a:endParaRPr lang="fr" sz="1300" b="1" dirty="0">
              <a:latin typeface="Arial"/>
              <a:cs typeface="Arial"/>
            </a:endParaRPr>
          </a:p>
          <a:p>
            <a:pPr rtl="0">
              <a:spcBef>
                <a:spcPts val="45"/>
              </a:spcBef>
            </a:pPr>
            <a:endParaRPr lang="fr" sz="1350" dirty="0">
              <a:latin typeface="Arial"/>
              <a:cs typeface="Arial"/>
            </a:endParaRPr>
          </a:p>
          <a:p>
            <a:pPr marL="401656" indent="-214323" rtl="0">
              <a:lnSpc>
                <a:spcPct val="150000"/>
              </a:lnSpc>
              <a:buFont typeface="Wingdings" pitchFamily="2" charset="2"/>
              <a:buChar char="v"/>
            </a:pPr>
            <a:r>
              <a:rPr lang="fr" sz="1300" b="0" i="0" u="none" baseline="0">
                <a:solidFill>
                  <a:srgbClr val="1D1D20"/>
                </a:solidFill>
                <a:latin typeface="Arial" panose="020B0604020202020204" pitchFamily="34" charset="0"/>
                <a:cs typeface="Arial" panose="020B0604020202020204" pitchFamily="34" charset="0"/>
              </a:rPr>
              <a:t>Mobiliser les ressources</a:t>
            </a:r>
            <a:endParaRPr lang="fr" sz="1300" dirty="0">
              <a:solidFill>
                <a:srgbClr val="1D1D20"/>
              </a:solidFill>
              <a:latin typeface="Arial" panose="020B0604020202020204" pitchFamily="34" charset="0"/>
              <a:cs typeface="Arial" panose="020B0604020202020204" pitchFamily="34" charset="0"/>
            </a:endParaRPr>
          </a:p>
          <a:p>
            <a:pPr marL="401656" indent="-214323" rtl="0">
              <a:lnSpc>
                <a:spcPct val="150000"/>
              </a:lnSpc>
              <a:spcBef>
                <a:spcPts val="915"/>
              </a:spcBef>
              <a:buFont typeface="Wingdings" pitchFamily="2" charset="2"/>
              <a:buChar char="v"/>
            </a:pPr>
            <a:r>
              <a:rPr lang="fr" sz="1300" b="0" i="0" u="none" baseline="0">
                <a:solidFill>
                  <a:srgbClr val="1D1D20"/>
                </a:solidFill>
                <a:latin typeface="Arial" panose="020B0604020202020204" pitchFamily="34" charset="0"/>
                <a:cs typeface="Arial" panose="020B0604020202020204" pitchFamily="34" charset="0"/>
              </a:rPr>
              <a:t>Travailler avec d'autres personnes</a:t>
            </a:r>
            <a:endParaRPr lang="fr" sz="1300" dirty="0">
              <a:solidFill>
                <a:srgbClr val="1D1D20"/>
              </a:solidFill>
              <a:latin typeface="Arial" panose="020B0604020202020204" pitchFamily="34" charset="0"/>
              <a:cs typeface="Arial" panose="020B0604020202020204" pitchFamily="34" charset="0"/>
            </a:endParaRPr>
          </a:p>
          <a:p>
            <a:pPr marL="418486" rtl="0">
              <a:spcBef>
                <a:spcPts val="915"/>
              </a:spcBef>
            </a:pPr>
            <a:endParaRPr lang="fr" sz="1950" baseline="2136" dirty="0">
              <a:latin typeface="Arial"/>
              <a:cs typeface="Arial"/>
            </a:endParaRPr>
          </a:p>
        </p:txBody>
      </p:sp>
      <p:pic>
        <p:nvPicPr>
          <p:cNvPr id="2" name="object 2"/>
          <p:cNvPicPr/>
          <p:nvPr/>
        </p:nvPicPr>
        <p:blipFill>
          <a:blip r:embed="rId2" cstate="print"/>
          <a:stretch>
            <a:fillRect/>
          </a:stretch>
        </p:blipFill>
        <p:spPr>
          <a:xfrm>
            <a:off x="6457949" y="9486899"/>
            <a:ext cx="695325" cy="457199"/>
          </a:xfrm>
          <a:prstGeom prst="rect">
            <a:avLst/>
          </a:prstGeom>
        </p:spPr>
      </p:pic>
      <p:sp>
        <p:nvSpPr>
          <p:cNvPr id="8" name="object 8"/>
          <p:cNvSpPr txBox="1"/>
          <p:nvPr/>
        </p:nvSpPr>
        <p:spPr>
          <a:xfrm>
            <a:off x="324310" y="1614842"/>
            <a:ext cx="6864350" cy="2711704"/>
          </a:xfrm>
          <a:prstGeom prst="rect">
            <a:avLst/>
          </a:prstGeom>
        </p:spPr>
        <p:txBody>
          <a:bodyPr vert="horz" wrap="square" lIns="0" tIns="12065" rIns="0" bIns="0" rtlCol="0">
            <a:spAutoFit/>
          </a:bodyPr>
          <a:lstStyle/>
          <a:p>
            <a:pPr marL="15875" marR="5081" rtl="0">
              <a:lnSpc>
                <a:spcPct val="150000"/>
              </a:lnSpc>
              <a:spcBef>
                <a:spcPts val="95"/>
              </a:spcBef>
            </a:pPr>
            <a:r>
              <a:rPr lang="fr" sz="1300" b="0" i="0" u="none" baseline="0" dirty="0">
                <a:solidFill>
                  <a:srgbClr val="1D1D20"/>
                </a:solidFill>
                <a:latin typeface="Arial" panose="020B0604020202020204" pitchFamily="34" charset="0"/>
                <a:cs typeface="Arial" panose="020B0604020202020204" pitchFamily="34" charset="0"/>
              </a:rPr>
              <a:t>Les participants utiliseront OpenStreetMap pour créer différentes cartes indiquant où les clients peuvent accéder à différents services de développement durable.</a:t>
            </a:r>
            <a:endParaRPr lang="fr" sz="1300" dirty="0">
              <a:latin typeface="Arial" panose="020B0604020202020204" pitchFamily="34" charset="0"/>
              <a:cs typeface="Arial" panose="020B0604020202020204" pitchFamily="34" charset="0"/>
            </a:endParaRPr>
          </a:p>
          <a:p>
            <a:pPr rtl="0">
              <a:lnSpc>
                <a:spcPct val="150000"/>
              </a:lnSpc>
              <a:spcBef>
                <a:spcPts val="15"/>
              </a:spcBef>
            </a:pPr>
            <a:endParaRPr sz="1300" dirty="0">
              <a:latin typeface="Arial" panose="020B0604020202020204" pitchFamily="34" charset="0"/>
              <a:cs typeface="Arial" panose="020B0604020202020204" pitchFamily="34" charset="0"/>
            </a:endParaRPr>
          </a:p>
          <a:p>
            <a:pPr marL="12700" rtl="0">
              <a:lnSpc>
                <a:spcPct val="150000"/>
              </a:lnSpc>
            </a:pPr>
            <a:r>
              <a:rPr lang="fr-FR" sz="1400" b="1" i="0" u="none" baseline="0" dirty="0">
                <a:solidFill>
                  <a:schemeClr val="accent4">
                    <a:lumMod val="75000"/>
                  </a:schemeClr>
                </a:solidFill>
                <a:latin typeface="Arial" panose="020B0604020202020204" pitchFamily="34" charset="0"/>
                <a:cs typeface="Arial" panose="020B0604020202020204" pitchFamily="34" charset="0"/>
              </a:rPr>
              <a:t>Objectifs d'apprentissage</a:t>
            </a:r>
            <a:endParaRPr lang="fr" sz="1400" b="1" dirty="0">
              <a:solidFill>
                <a:schemeClr val="accent4">
                  <a:lumMod val="75000"/>
                </a:schemeClr>
              </a:solidFill>
              <a:latin typeface="Arial" panose="020B0604020202020204" pitchFamily="34" charset="0"/>
              <a:cs typeface="Arial" panose="020B0604020202020204" pitchFamily="34" charset="0"/>
            </a:endParaRPr>
          </a:p>
          <a:p>
            <a:pPr marL="12700" marR="20957" rtl="0">
              <a:lnSpc>
                <a:spcPct val="150000"/>
              </a:lnSpc>
              <a:spcBef>
                <a:spcPts val="105"/>
              </a:spcBef>
              <a:buAutoNum type="arabicPeriod"/>
              <a:tabLst>
                <a:tab pos="176539" algn="l"/>
              </a:tabLst>
            </a:pPr>
            <a:r>
              <a:rPr lang="fr" sz="1300" b="0" i="0" u="none" baseline="0" dirty="0">
                <a:solidFill>
                  <a:srgbClr val="1D1D20"/>
                </a:solidFill>
                <a:latin typeface="Arial" panose="020B0604020202020204" pitchFamily="34" charset="0"/>
                <a:cs typeface="Arial" panose="020B0604020202020204" pitchFamily="34" charset="0"/>
              </a:rPr>
              <a:t>Apprendre à utiliser OpenStreetMap comme outil pour créer des cartes offrant différents services</a:t>
            </a:r>
            <a:endParaRPr lang="fr" sz="1300" dirty="0">
              <a:latin typeface="Arial" panose="020B0604020202020204" pitchFamily="34" charset="0"/>
              <a:cs typeface="Arial" panose="020B0604020202020204" pitchFamily="34" charset="0"/>
            </a:endParaRPr>
          </a:p>
          <a:p>
            <a:pPr marL="12700" marR="20957" rtl="0">
              <a:lnSpc>
                <a:spcPct val="150000"/>
              </a:lnSpc>
              <a:buAutoNum type="arabicPeriod"/>
              <a:tabLst>
                <a:tab pos="222261" algn="l"/>
              </a:tabLst>
            </a:pPr>
            <a:r>
              <a:rPr lang="fr" sz="1300" b="0" i="0" u="none" baseline="0" dirty="0">
                <a:solidFill>
                  <a:srgbClr val="1D1D20"/>
                </a:solidFill>
                <a:latin typeface="Arial" panose="020B0604020202020204" pitchFamily="34" charset="0"/>
                <a:cs typeface="Arial" panose="020B0604020202020204" pitchFamily="34" charset="0"/>
              </a:rPr>
              <a:t>Collaborer avec d'autres personnes pour créer des cartes utiles aux visiteurs ayant des préférences différentes</a:t>
            </a:r>
            <a:endParaRPr lang="fr" sz="1300" dirty="0">
              <a:latin typeface="Arial" panose="020B0604020202020204" pitchFamily="34" charset="0"/>
              <a:cs typeface="Arial" panose="020B0604020202020204" pitchFamily="34" charset="0"/>
            </a:endParaRPr>
          </a:p>
          <a:p>
            <a:pPr marL="12700" marR="20957" rtl="0">
              <a:lnSpc>
                <a:spcPct val="150000"/>
              </a:lnSpc>
              <a:buAutoNum type="arabicPeriod"/>
              <a:tabLst>
                <a:tab pos="222261" algn="l"/>
              </a:tabLst>
            </a:pPr>
            <a:r>
              <a:rPr lang="fr" sz="1300" b="0" i="0" u="none" baseline="0" dirty="0">
                <a:solidFill>
                  <a:srgbClr val="1D1D20"/>
                </a:solidFill>
                <a:latin typeface="Arial" panose="020B0604020202020204" pitchFamily="34" charset="0"/>
                <a:cs typeface="Arial" panose="020B0604020202020204" pitchFamily="34" charset="0"/>
              </a:rPr>
              <a:t>Utiliser les outils cartographiques pour valoriser les atouts d'une destination touristique</a:t>
            </a:r>
            <a:endParaRPr lang="fr" sz="1300" dirty="0">
              <a:latin typeface="Arial" panose="020B0604020202020204" pitchFamily="34" charset="0"/>
              <a:cs typeface="Arial" panose="020B0604020202020204" pitchFamily="34" charset="0"/>
            </a:endParaRPr>
          </a:p>
        </p:txBody>
      </p:sp>
      <p:sp>
        <p:nvSpPr>
          <p:cNvPr id="9" name="object 9"/>
          <p:cNvSpPr txBox="1">
            <a:spLocks noGrp="1"/>
          </p:cNvSpPr>
          <p:nvPr>
            <p:ph type="title"/>
          </p:nvPr>
        </p:nvSpPr>
        <p:spPr>
          <a:xfrm>
            <a:off x="377826" y="1073151"/>
            <a:ext cx="4243160" cy="705321"/>
          </a:xfrm>
          <a:prstGeom prst="rect">
            <a:avLst/>
          </a:prstGeom>
        </p:spPr>
        <p:txBody>
          <a:bodyPr vert="horz" wrap="square" lIns="0" tIns="12700" rIns="0" bIns="0" rtlCol="0">
            <a:spAutoFit/>
          </a:bodyPr>
          <a:lstStyle/>
          <a:p>
            <a:pPr marL="12700" algn="l" rtl="0">
              <a:spcBef>
                <a:spcPts val="100"/>
              </a:spcBef>
            </a:pPr>
            <a:r>
              <a:rPr lang="fr" sz="2250" b="0" i="0" u="none" baseline="0" dirty="0"/>
              <a:t>Cartographie du développement durable</a:t>
            </a:r>
            <a:endParaRPr lang="fr" sz="2250" dirty="0"/>
          </a:p>
        </p:txBody>
      </p:sp>
      <p:sp>
        <p:nvSpPr>
          <p:cNvPr id="10" name="object 10"/>
          <p:cNvSpPr txBox="1"/>
          <p:nvPr/>
        </p:nvSpPr>
        <p:spPr>
          <a:xfrm>
            <a:off x="422331" y="6773341"/>
            <a:ext cx="2638425" cy="1301382"/>
          </a:xfrm>
          <a:prstGeom prst="rect">
            <a:avLst/>
          </a:prstGeom>
          <a:noFill/>
        </p:spPr>
        <p:txBody>
          <a:bodyPr vert="horz" wrap="square" lIns="0" tIns="42545" rIns="0" bIns="0" rtlCol="0">
            <a:spAutoFit/>
          </a:bodyPr>
          <a:lstStyle/>
          <a:p>
            <a:pPr marL="104143" marR="153043" rtl="0">
              <a:lnSpc>
                <a:spcPct val="153800"/>
              </a:lnSpc>
              <a:spcBef>
                <a:spcPts val="335"/>
              </a:spcBef>
            </a:pPr>
            <a:r>
              <a:rPr lang="fr" sz="1250" b="1" i="0" u="none" spc="50" baseline="0">
                <a:solidFill>
                  <a:srgbClr val="1D1D20"/>
                </a:solidFill>
                <a:latin typeface="Arial"/>
                <a:cs typeface="Arial"/>
              </a:rPr>
              <a:t>Temps</a:t>
            </a:r>
            <a:r>
              <a:rPr lang="fr" sz="1250" b="1" i="0" u="none" baseline="0">
                <a:solidFill>
                  <a:srgbClr val="1D1D20"/>
                </a:solidFill>
                <a:latin typeface="Arial"/>
                <a:cs typeface="Arial"/>
              </a:rPr>
              <a:t> de préparation de l'activité :</a:t>
            </a:r>
            <a:r>
              <a:rPr lang="fr" sz="1250" b="0" i="0" u="none" spc="350" baseline="0">
                <a:solidFill>
                  <a:srgbClr val="1D1D20"/>
                </a:solidFill>
                <a:latin typeface="Arial"/>
                <a:cs typeface="Arial"/>
              </a:rPr>
              <a:t> </a:t>
            </a:r>
            <a:br>
              <a:rPr lang="fr" sz="1250" b="1" spc="350">
                <a:solidFill>
                  <a:srgbClr val="1D1D20"/>
                </a:solidFill>
                <a:latin typeface="Arial"/>
                <a:cs typeface="Arial"/>
              </a:rPr>
            </a:br>
            <a:r>
              <a:rPr lang="fr" sz="1300" b="0" i="0" u="none" spc="-95" baseline="0">
                <a:solidFill>
                  <a:srgbClr val="1D1D20"/>
                </a:solidFill>
                <a:latin typeface="Arial"/>
                <a:cs typeface="Arial"/>
              </a:rPr>
              <a:t>5</a:t>
            </a:r>
            <a:r>
              <a:rPr lang="fr" sz="1300" b="0" i="0" u="none" spc="20" baseline="0">
                <a:solidFill>
                  <a:srgbClr val="1D1D20"/>
                </a:solidFill>
                <a:latin typeface="Arial"/>
                <a:cs typeface="Arial"/>
              </a:rPr>
              <a:t> </a:t>
            </a:r>
            <a:r>
              <a:rPr lang="fr" sz="1300" b="0" i="0" u="none" spc="25" baseline="0">
                <a:solidFill>
                  <a:srgbClr val="1D1D20"/>
                </a:solidFill>
                <a:latin typeface="Arial"/>
                <a:cs typeface="Arial"/>
              </a:rPr>
              <a:t>min </a:t>
            </a:r>
            <a:endParaRPr lang="fr" sz="1300" spc="25" dirty="0">
              <a:solidFill>
                <a:srgbClr val="1D1D20"/>
              </a:solidFill>
              <a:latin typeface="Arial"/>
              <a:cs typeface="Arial"/>
            </a:endParaRPr>
          </a:p>
          <a:p>
            <a:pPr marL="104143" marR="153043" rtl="0">
              <a:lnSpc>
                <a:spcPct val="153800"/>
              </a:lnSpc>
              <a:spcBef>
                <a:spcPts val="335"/>
              </a:spcBef>
            </a:pPr>
            <a:r>
              <a:rPr lang="fr" sz="1250" b="1" i="0" u="none" baseline="0">
                <a:solidFill>
                  <a:srgbClr val="1D1D20"/>
                </a:solidFill>
                <a:latin typeface="Arial"/>
                <a:cs typeface="Arial"/>
              </a:rPr>
              <a:t>Durée de l'activité :</a:t>
            </a:r>
            <a:r>
              <a:rPr lang="fr" sz="1250" b="0" i="0" u="none" spc="105" baseline="0">
                <a:solidFill>
                  <a:srgbClr val="1D1D20"/>
                </a:solidFill>
                <a:latin typeface="Arial"/>
                <a:cs typeface="Arial"/>
              </a:rPr>
              <a:t> </a:t>
            </a:r>
            <a:r>
              <a:rPr lang="fr" sz="1300" b="0" i="0" u="none" spc="-245" baseline="0">
                <a:solidFill>
                  <a:srgbClr val="1D1D20"/>
                </a:solidFill>
                <a:latin typeface="Arial"/>
                <a:cs typeface="Arial"/>
              </a:rPr>
              <a:t>1</a:t>
            </a:r>
            <a:r>
              <a:rPr lang="fr" sz="1300" b="0" i="0" u="none" spc="-20" baseline="0">
                <a:solidFill>
                  <a:srgbClr val="1D1D20"/>
                </a:solidFill>
                <a:latin typeface="Arial"/>
                <a:cs typeface="Arial"/>
              </a:rPr>
              <a:t> heure</a:t>
            </a:r>
            <a:endParaRPr lang="fr" sz="1300" spc="-20" dirty="0">
              <a:solidFill>
                <a:srgbClr val="1D1D20"/>
              </a:solidFill>
              <a:latin typeface="Arial"/>
              <a:cs typeface="Arial"/>
            </a:endParaRPr>
          </a:p>
          <a:p>
            <a:pPr marL="104143" marR="153043" rtl="0">
              <a:lnSpc>
                <a:spcPct val="153800"/>
              </a:lnSpc>
              <a:spcBef>
                <a:spcPts val="335"/>
              </a:spcBef>
            </a:pPr>
            <a:endParaRPr lang="fr" sz="1300" dirty="0">
              <a:latin typeface="Arial"/>
              <a:cs typeface="Arial"/>
            </a:endParaRPr>
          </a:p>
        </p:txBody>
      </p:sp>
      <p:sp>
        <p:nvSpPr>
          <p:cNvPr id="13" name="object 13"/>
          <p:cNvSpPr txBox="1"/>
          <p:nvPr/>
        </p:nvSpPr>
        <p:spPr>
          <a:xfrm>
            <a:off x="3283708" y="6168588"/>
            <a:ext cx="3760484" cy="2495876"/>
          </a:xfrm>
          <a:prstGeom prst="rect">
            <a:avLst/>
          </a:prstGeom>
        </p:spPr>
        <p:txBody>
          <a:bodyPr vert="horz" wrap="square" lIns="0" tIns="13969" rIns="0" bIns="0" rtlCol="0">
            <a:spAutoFit/>
          </a:bodyPr>
          <a:lstStyle/>
          <a:p>
            <a:pPr rtl="0">
              <a:spcBef>
                <a:spcPts val="110"/>
              </a:spcBef>
            </a:pPr>
            <a:r>
              <a:rPr lang="fr" sz="1300" b="1" i="0" u="none" spc="45" baseline="0" dirty="0">
                <a:solidFill>
                  <a:srgbClr val="1D1D20"/>
                </a:solidFill>
                <a:latin typeface="Arial"/>
                <a:cs typeface="Arial"/>
              </a:rPr>
              <a:t>Préparation du </a:t>
            </a:r>
            <a:r>
              <a:rPr lang="fr" sz="1300" b="1" i="0" u="none" spc="-10" baseline="0" dirty="0">
                <a:solidFill>
                  <a:srgbClr val="1D1D20"/>
                </a:solidFill>
                <a:latin typeface="Arial"/>
                <a:cs typeface="Arial"/>
              </a:rPr>
              <a:t>matériel</a:t>
            </a:r>
            <a:endParaRPr lang="fr" sz="1300" b="1" dirty="0">
              <a:latin typeface="Arial"/>
              <a:cs typeface="Arial"/>
            </a:endParaRPr>
          </a:p>
          <a:p>
            <a:pPr rtl="0">
              <a:spcBef>
                <a:spcPts val="50"/>
              </a:spcBef>
            </a:pPr>
            <a:endParaRPr lang="fr" sz="1300" dirty="0">
              <a:latin typeface="Arial"/>
              <a:cs typeface="Arial"/>
            </a:endParaRPr>
          </a:p>
          <a:p>
            <a:pPr marL="285764" marR="5081" indent="-285764" rtl="0">
              <a:lnSpc>
                <a:spcPct val="153800"/>
              </a:lnSpc>
              <a:spcBef>
                <a:spcPts val="95"/>
              </a:spcBef>
              <a:buFont typeface="Arial" panose="020B0604020202020204" pitchFamily="34" charset="0"/>
              <a:buChar char="•"/>
              <a:tabLst>
                <a:tab pos="1614248" algn="l"/>
                <a:tab pos="3342800" algn="l"/>
              </a:tabLst>
            </a:pPr>
            <a:r>
              <a:rPr lang="fr" sz="1300" b="0" i="0" u="none" spc="-20" baseline="0" dirty="0">
                <a:solidFill>
                  <a:srgbClr val="1D1D20"/>
                </a:solidFill>
                <a:latin typeface="Arial"/>
                <a:cs typeface="Arial"/>
              </a:rPr>
              <a:t>EUROPÉEN</a:t>
            </a:r>
            <a:r>
              <a:rPr lang="fr" sz="1300" b="0" i="0" u="none" spc="-45" baseline="0" dirty="0">
                <a:solidFill>
                  <a:srgbClr val="1D1D20"/>
                </a:solidFill>
                <a:latin typeface="Arial"/>
                <a:cs typeface="Arial"/>
              </a:rPr>
              <a:t> </a:t>
            </a:r>
            <a:r>
              <a:rPr lang="fr" sz="1300" b="0" i="0" u="none" spc="-20" baseline="0" dirty="0">
                <a:solidFill>
                  <a:srgbClr val="1D1D20"/>
                </a:solidFill>
                <a:latin typeface="Arial"/>
                <a:cs typeface="Arial"/>
              </a:rPr>
              <a:t>JEUNE </a:t>
            </a:r>
            <a:r>
              <a:rPr lang="fr" sz="1300" b="0" i="0" u="none" spc="-50" baseline="0" dirty="0">
                <a:solidFill>
                  <a:srgbClr val="1D1D20"/>
                </a:solidFill>
                <a:latin typeface="Arial"/>
                <a:cs typeface="Arial"/>
              </a:rPr>
              <a:t>RACINES:</a:t>
            </a:r>
            <a:r>
              <a:rPr lang="fr" sz="1300" b="0" i="0" u="none" spc="-40" baseline="0" dirty="0">
                <a:solidFill>
                  <a:srgbClr val="1D1D20"/>
                </a:solidFill>
                <a:latin typeface="Arial"/>
                <a:cs typeface="Arial"/>
              </a:rPr>
              <a:t> </a:t>
            </a:r>
            <a:r>
              <a:rPr lang="fr" sz="1300" b="0" i="0" u="none" baseline="0" dirty="0">
                <a:solidFill>
                  <a:srgbClr val="1D1D20"/>
                </a:solidFill>
                <a:latin typeface="Arial"/>
                <a:cs typeface="Arial"/>
              </a:rPr>
              <a:t>Manuel</a:t>
            </a:r>
            <a:r>
              <a:rPr lang="fr" sz="1300" b="0" i="0" u="none" spc="-10" baseline="0" dirty="0">
                <a:solidFill>
                  <a:srgbClr val="1D1D20"/>
                </a:solidFill>
                <a:latin typeface="Arial"/>
                <a:cs typeface="Arial"/>
              </a:rPr>
              <a:t> de construction de réseaux </a:t>
            </a:r>
            <a:r>
              <a:rPr lang="fr" sz="1300" b="0" i="0" u="none" spc="-10" baseline="0" dirty="0">
                <a:solidFill>
                  <a:schemeClr val="tx1"/>
                </a:solidFill>
                <a:latin typeface="Arial"/>
                <a:cs typeface="Arial"/>
              </a:rPr>
              <a:t>touristiques glocaux et</a:t>
            </a:r>
            <a:r>
              <a:rPr lang="fr" sz="1300" b="0" i="0" u="none" spc="-25" baseline="0" dirty="0">
                <a:solidFill>
                  <a:schemeClr val="tx1"/>
                </a:solidFill>
                <a:latin typeface="Arial"/>
                <a:cs typeface="Arial"/>
              </a:rPr>
              <a:t> innovants : </a:t>
            </a:r>
          </a:p>
          <a:p>
            <a:pPr marL="319102" marR="5081" rtl="0">
              <a:lnSpc>
                <a:spcPct val="153800"/>
              </a:lnSpc>
              <a:spcBef>
                <a:spcPts val="95"/>
              </a:spcBef>
              <a:buClr>
                <a:schemeClr val="tx1"/>
              </a:buClr>
              <a:tabLst>
                <a:tab pos="1612977" algn="l"/>
                <a:tab pos="3341847" algn="l"/>
              </a:tabLst>
            </a:pPr>
            <a:r>
              <a:rPr lang="fr" sz="1300" b="0" i="0" u="none" spc="-10" baseline="0" dirty="0">
                <a:solidFill>
                  <a:schemeClr val="tx1"/>
                </a:solidFill>
                <a:latin typeface="Arial"/>
                <a:cs typeface="Arial"/>
                <a:hlinkClick r:id="rId3">
                  <a:extLst>
                    <a:ext uri="{A12FA001-AC4F-418D-AE19-62706E023703}">
                      <ahyp:hlinkClr xmlns:ahyp="http://schemas.microsoft.com/office/drawing/2018/hyperlinkcolor" val="tx"/>
                    </a:ext>
                  </a:extLst>
                </a:hlinkClick>
              </a:rPr>
              <a:t>https://www.europeanyouthroots.eu/download/io4- </a:t>
            </a:r>
            <a:r>
              <a:rPr lang="fr" sz="1300" b="0" i="0" u="none" baseline="0" dirty="0">
                <a:solidFill>
                  <a:schemeClr val="tx1"/>
                </a:solidFill>
                <a:latin typeface="Arial"/>
                <a:cs typeface="Arial"/>
                <a:hlinkClick r:id="rId3">
                  <a:extLst>
                    <a:ext uri="{A12FA001-AC4F-418D-AE19-62706E023703}">
                      <ahyp:hlinkClr xmlns:ahyp="http://schemas.microsoft.com/office/drawing/2018/hyperlinkcolor" val="tx"/>
                    </a:ext>
                  </a:extLst>
                </a:hlinkClick>
              </a:rPr>
              <a:t>building-glocal-and-innovative-tourism-</a:t>
            </a:r>
            <a:r>
              <a:rPr lang="fr" sz="1300" b="0" i="0" u="none" spc="-10" baseline="0" dirty="0">
                <a:solidFill>
                  <a:schemeClr val="tx1"/>
                </a:solidFill>
                <a:latin typeface="Arial"/>
                <a:cs typeface="Arial"/>
                <a:hlinkClick r:id="rId3">
                  <a:extLst>
                    <a:ext uri="{A12FA001-AC4F-418D-AE19-62706E023703}">
                      <ahyp:hlinkClr xmlns:ahyp="http://schemas.microsoft.com/office/drawing/2018/hyperlinkcolor" val="tx"/>
                    </a:ext>
                  </a:extLst>
                </a:hlinkClick>
              </a:rPr>
              <a:t>networks/</a:t>
            </a:r>
            <a:r>
              <a:rPr lang="fr" sz="1300" b="0" i="0" u="none" spc="-10" baseline="0" dirty="0">
                <a:solidFill>
                  <a:schemeClr val="tx1"/>
                </a:solidFill>
                <a:latin typeface="Arial"/>
                <a:cs typeface="Arial"/>
              </a:rPr>
              <a:t> </a:t>
            </a:r>
            <a:r>
              <a:rPr lang="fr" sz="1300" b="0" i="0" u="none" spc="-10" baseline="0" dirty="0">
                <a:solidFill>
                  <a:schemeClr val="tx1"/>
                </a:solidFill>
                <a:latin typeface="Arial"/>
                <a:cs typeface="Arial"/>
                <a:hlinkClick r:id="rId4">
                  <a:extLst>
                    <a:ext uri="{A12FA001-AC4F-418D-AE19-62706E023703}">
                      <ahyp:hlinkClr xmlns:ahyp="http://schemas.microsoft.com/office/drawing/2018/hyperlinkcolor" val="tx"/>
                    </a:ext>
                  </a:extLst>
                </a:hlinkClick>
              </a:rPr>
              <a:t>https://www.openstreetmap.org/</a:t>
            </a:r>
            <a:endParaRPr lang="fr" sz="1300" dirty="0">
              <a:solidFill>
                <a:schemeClr val="tx1"/>
              </a:solidFill>
              <a:latin typeface="Arial"/>
              <a:cs typeface="Arial"/>
            </a:endParaRPr>
          </a:p>
          <a:p>
            <a:pPr marL="285764" indent="-285764" rtl="0">
              <a:spcBef>
                <a:spcPts val="840"/>
              </a:spcBef>
              <a:buClr>
                <a:schemeClr val="tx1"/>
              </a:buClr>
              <a:buFont typeface="Arial" panose="020B0604020202020204" pitchFamily="34" charset="0"/>
              <a:buChar char="•"/>
            </a:pPr>
            <a:r>
              <a:rPr lang="fr" sz="1300" b="0" i="0" u="none" spc="-10" baseline="0" dirty="0">
                <a:solidFill>
                  <a:schemeClr val="tx1"/>
                </a:solidFill>
                <a:latin typeface="Arial"/>
                <a:cs typeface="Arial"/>
                <a:hlinkClick r:id="rId4">
                  <a:extLst>
                    <a:ext uri="{A12FA001-AC4F-418D-AE19-62706E023703}">
                      <ahyp:hlinkClr xmlns:ahyp="http://schemas.microsoft.com/office/drawing/2018/hyperlinkcolor" val="tx"/>
                    </a:ext>
                  </a:extLst>
                </a:hlinkClick>
              </a:rPr>
              <a:t>OpenStreetMap</a:t>
            </a:r>
            <a:endParaRPr lang="fr" sz="1300" dirty="0">
              <a:solidFill>
                <a:schemeClr val="tx1"/>
              </a:solidFill>
              <a:latin typeface="Arial"/>
              <a:cs typeface="Arial"/>
            </a:endParaRPr>
          </a:p>
          <a:p>
            <a:pPr marL="27940" rtl="0"/>
            <a:endParaRPr lang="fr" sz="1300" dirty="0">
              <a:latin typeface="Arial"/>
              <a:cs typeface="Arial"/>
            </a:endParaRPr>
          </a:p>
        </p:txBody>
      </p:sp>
      <p:sp>
        <p:nvSpPr>
          <p:cNvPr id="3" name="Rounded Rectangle 2">
            <a:extLst>
              <a:ext uri="{FF2B5EF4-FFF2-40B4-BE49-F238E27FC236}">
                <a16:creationId xmlns:a16="http://schemas.microsoft.com/office/drawing/2014/main" id="{65A7275A-E0DD-21BF-54A3-8CB70AE19C65}"/>
              </a:ext>
            </a:extLst>
          </p:cNvPr>
          <p:cNvSpPr/>
          <p:nvPr/>
        </p:nvSpPr>
        <p:spPr>
          <a:xfrm>
            <a:off x="276693" y="4395716"/>
            <a:ext cx="6959584" cy="1594149"/>
          </a:xfrm>
          <a:prstGeom prst="roundRect">
            <a:avLst/>
          </a:prstGeom>
          <a:noFill/>
          <a:ln w="28575">
            <a:solidFill>
              <a:srgbClr val="1AAAA6"/>
            </a:solid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fr"/>
          </a:p>
        </p:txBody>
      </p:sp>
      <p:sp>
        <p:nvSpPr>
          <p:cNvPr id="4" name="Rounded Rectangle 3">
            <a:extLst>
              <a:ext uri="{FF2B5EF4-FFF2-40B4-BE49-F238E27FC236}">
                <a16:creationId xmlns:a16="http://schemas.microsoft.com/office/drawing/2014/main" id="{7B655CAA-041C-972C-414F-AEFCEF1E7600}"/>
              </a:ext>
            </a:extLst>
          </p:cNvPr>
          <p:cNvSpPr/>
          <p:nvPr/>
        </p:nvSpPr>
        <p:spPr>
          <a:xfrm>
            <a:off x="298845" y="6123697"/>
            <a:ext cx="2520465" cy="2639078"/>
          </a:xfrm>
          <a:prstGeom prst="roundRect">
            <a:avLst/>
          </a:prstGeom>
          <a:noFill/>
          <a:ln w="28575">
            <a:solidFill>
              <a:srgbClr val="1AA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5" name="Rounded Rectangle 4">
            <a:extLst>
              <a:ext uri="{FF2B5EF4-FFF2-40B4-BE49-F238E27FC236}">
                <a16:creationId xmlns:a16="http://schemas.microsoft.com/office/drawing/2014/main" id="{50796D3F-600A-F3C9-DA9D-4F541D416759}"/>
              </a:ext>
            </a:extLst>
          </p:cNvPr>
          <p:cNvSpPr/>
          <p:nvPr/>
        </p:nvSpPr>
        <p:spPr>
          <a:xfrm>
            <a:off x="2942796" y="6123696"/>
            <a:ext cx="4324349" cy="2639079"/>
          </a:xfrm>
          <a:prstGeom prst="roundRect">
            <a:avLst/>
          </a:prstGeom>
          <a:noFill/>
          <a:ln w="28575">
            <a:solidFill>
              <a:srgbClr val="1AA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12" name="Slide Number Placeholder 11">
            <a:extLst>
              <a:ext uri="{FF2B5EF4-FFF2-40B4-BE49-F238E27FC236}">
                <a16:creationId xmlns:a16="http://schemas.microsoft.com/office/drawing/2014/main" id="{FB0AB5A8-E462-7543-89AE-3AFF19A04B09}"/>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92</a:t>
            </a:fld>
            <a:endParaRPr lang="fr" spc="10"/>
          </a:p>
        </p:txBody>
      </p:sp>
      <p:pic>
        <p:nvPicPr>
          <p:cNvPr id="14" name="Picture 2" descr="European Youth Roots">
            <a:extLst>
              <a:ext uri="{FF2B5EF4-FFF2-40B4-BE49-F238E27FC236}">
                <a16:creationId xmlns:a16="http://schemas.microsoft.com/office/drawing/2014/main" id="{EB4588EE-F2DF-3C4C-A6CB-0CCE4CA3EEEA}"/>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419102" y="884556"/>
            <a:ext cx="6957695" cy="4841068"/>
          </a:xfrm>
          <a:prstGeom prst="rect">
            <a:avLst/>
          </a:prstGeom>
        </p:spPr>
        <p:txBody>
          <a:bodyPr vert="horz" wrap="square" lIns="0" tIns="13969" rIns="0" bIns="0" rtlCol="0">
            <a:spAutoFit/>
          </a:bodyPr>
          <a:lstStyle/>
          <a:p>
            <a:pPr marL="81919" rtl="0">
              <a:spcBef>
                <a:spcPts val="110"/>
              </a:spcBef>
            </a:pPr>
            <a:r>
              <a:rPr lang="fr" sz="1400" b="1" i="0" u="none" baseline="0" dirty="0">
                <a:solidFill>
                  <a:schemeClr val="accent6">
                    <a:lumMod val="75000"/>
                  </a:schemeClr>
                </a:solidFill>
                <a:latin typeface="Arial"/>
                <a:cs typeface="Arial"/>
              </a:rPr>
              <a:t>Instructions</a:t>
            </a:r>
          </a:p>
          <a:p>
            <a:pPr rtl="0">
              <a:lnSpc>
                <a:spcPct val="100000"/>
              </a:lnSpc>
            </a:pPr>
            <a:endParaRPr sz="1200" dirty="0">
              <a:latin typeface="Arial"/>
              <a:cs typeface="Arial"/>
            </a:endParaRPr>
          </a:p>
          <a:p>
            <a:pPr rtl="0">
              <a:spcBef>
                <a:spcPts val="20"/>
              </a:spcBef>
            </a:pPr>
            <a:endParaRPr lang="fr" sz="1150" dirty="0">
              <a:latin typeface="Arial"/>
              <a:cs typeface="Arial"/>
            </a:endParaRPr>
          </a:p>
          <a:p>
            <a:pPr marL="180983" indent="-171458" algn="just" rtl="0">
              <a:buFont typeface="Arial" panose="020B0604020202020204" pitchFamily="34" charset="0"/>
              <a:buChar char="•"/>
            </a:pPr>
            <a:r>
              <a:rPr lang="fr" sz="1300" b="0" i="0" u="none" baseline="0" dirty="0">
                <a:solidFill>
                  <a:srgbClr val="1D1D20"/>
                </a:solidFill>
                <a:latin typeface="Arial"/>
                <a:cs typeface="Arial"/>
              </a:rPr>
              <a:t>Répartissez les participants en groupes</a:t>
            </a:r>
            <a:endParaRPr lang="fr" sz="1300" dirty="0">
              <a:latin typeface="Arial"/>
              <a:cs typeface="Arial"/>
            </a:endParaRPr>
          </a:p>
          <a:p>
            <a:pPr marL="180983" marR="71123" indent="-171458" algn="just" rtl="0">
              <a:lnSpc>
                <a:spcPct val="150000"/>
              </a:lnSpc>
              <a:buFont typeface="Arial" panose="020B0604020202020204" pitchFamily="34" charset="0"/>
              <a:buChar char="•"/>
            </a:pPr>
            <a:r>
              <a:rPr lang="fr" sz="1300" b="0" i="0" u="none" baseline="0" dirty="0">
                <a:solidFill>
                  <a:srgbClr val="1D1D20"/>
                </a:solidFill>
                <a:latin typeface="Arial"/>
                <a:cs typeface="Arial"/>
              </a:rPr>
              <a:t>Demandez aux groupes d'utiliser </a:t>
            </a:r>
            <a:r>
              <a:rPr lang="fr" sz="1300" b="0" i="0" u="none" baseline="0" dirty="0" err="1">
                <a:solidFill>
                  <a:srgbClr val="1D1D20"/>
                </a:solidFill>
                <a:latin typeface="Arial"/>
                <a:cs typeface="Arial"/>
              </a:rPr>
              <a:t>OpenStreetMap</a:t>
            </a:r>
            <a:r>
              <a:rPr lang="fr" sz="1300" b="0" i="0" u="none" baseline="0" dirty="0">
                <a:solidFill>
                  <a:srgbClr val="1D1D20"/>
                </a:solidFill>
                <a:latin typeface="Arial"/>
                <a:cs typeface="Arial"/>
              </a:rPr>
              <a:t> pour créer une carte qui signale les pistes cyclables, les voies piétonnes, les restaurants d'alimentation locale et biologique (ou d'autres services durables) dans une ville de leur choix.</a:t>
            </a:r>
            <a:endParaRPr lang="fr" sz="1300" dirty="0">
              <a:latin typeface="Arial"/>
              <a:cs typeface="Arial"/>
            </a:endParaRPr>
          </a:p>
          <a:p>
            <a:pPr marL="180983" indent="-171458" algn="just" rtl="0">
              <a:spcBef>
                <a:spcPts val="840"/>
              </a:spcBef>
              <a:buFont typeface="Arial" panose="020B0604020202020204" pitchFamily="34" charset="0"/>
              <a:buChar char="•"/>
            </a:pPr>
            <a:r>
              <a:rPr lang="fr" sz="1300" b="0" i="0" u="none" baseline="0" dirty="0">
                <a:solidFill>
                  <a:srgbClr val="1D1D20"/>
                </a:solidFill>
                <a:latin typeface="Arial"/>
                <a:cs typeface="Arial"/>
              </a:rPr>
              <a:t>Les participants doivent avoir le temps de faire des recherches pour créer leurs cartes.</a:t>
            </a:r>
            <a:endParaRPr lang="fr" sz="1300" dirty="0">
              <a:latin typeface="Arial"/>
              <a:cs typeface="Arial"/>
            </a:endParaRPr>
          </a:p>
          <a:p>
            <a:pPr rtl="0">
              <a:spcBef>
                <a:spcPts val="29"/>
              </a:spcBef>
            </a:pPr>
            <a:endParaRPr lang="fr" sz="1400" dirty="0">
              <a:latin typeface="Arial"/>
              <a:cs typeface="Arial"/>
            </a:endParaRPr>
          </a:p>
          <a:p>
            <a:pPr marL="81919" rtl="0"/>
            <a:endParaRPr lang="fr" sz="1400" b="1" dirty="0">
              <a:solidFill>
                <a:srgbClr val="1D1D20"/>
              </a:solidFill>
              <a:latin typeface="Arial"/>
              <a:cs typeface="Arial"/>
            </a:endParaRPr>
          </a:p>
          <a:p>
            <a:pPr marL="81919" rtl="0"/>
            <a:r>
              <a:rPr lang="fr" sz="1400" b="1" i="0" u="none" baseline="0" dirty="0">
                <a:solidFill>
                  <a:schemeClr val="accent5">
                    <a:lumMod val="75000"/>
                  </a:schemeClr>
                </a:solidFill>
                <a:latin typeface="Arial"/>
                <a:cs typeface="Arial"/>
              </a:rPr>
              <a:t>Outil de validation</a:t>
            </a:r>
          </a:p>
          <a:p>
            <a:pPr rtl="0">
              <a:spcBef>
                <a:spcPts val="50"/>
              </a:spcBef>
            </a:pPr>
            <a:endParaRPr lang="fr" sz="1650" dirty="0">
              <a:latin typeface="Arial"/>
              <a:cs typeface="Arial"/>
            </a:endParaRPr>
          </a:p>
          <a:p>
            <a:pPr marL="63502" rtl="0"/>
            <a:r>
              <a:rPr lang="fr" sz="1300" b="0" i="0" u="none" baseline="0" dirty="0">
                <a:solidFill>
                  <a:srgbClr val="1D1D20"/>
                </a:solidFill>
                <a:latin typeface="Arial"/>
                <a:cs typeface="Arial"/>
              </a:rPr>
              <a:t>A la fin de l'activité, les participants seront plus à même de :</a:t>
            </a:r>
            <a:endParaRPr lang="fr" sz="1300" dirty="0">
              <a:latin typeface="Arial"/>
              <a:cs typeface="Arial"/>
            </a:endParaRPr>
          </a:p>
          <a:p>
            <a:pPr marL="714410" marR="55883" indent="-292114" rtl="0">
              <a:lnSpc>
                <a:spcPct val="150000"/>
              </a:lnSpc>
              <a:spcBef>
                <a:spcPts val="300"/>
              </a:spcBef>
              <a:buFont typeface="Wingdings" pitchFamily="2" charset="2"/>
              <a:buChar char="v"/>
            </a:pPr>
            <a:r>
              <a:rPr lang="fr" sz="1300" b="0" i="0" u="none" baseline="0" dirty="0">
                <a:solidFill>
                  <a:srgbClr val="1D1D20"/>
                </a:solidFill>
                <a:latin typeface="Arial"/>
                <a:cs typeface="Arial"/>
              </a:rPr>
              <a:t>Réfléchir à la durabilité des objectifs sociaux, culturels et économiques à long terme et à la ligne de conduite choisie</a:t>
            </a:r>
            <a:endParaRPr lang="fr" sz="1300" dirty="0">
              <a:latin typeface="Arial"/>
              <a:cs typeface="Arial"/>
            </a:endParaRPr>
          </a:p>
          <a:p>
            <a:pPr marL="714410" indent="-292114" rtl="0">
              <a:lnSpc>
                <a:spcPct val="150000"/>
              </a:lnSpc>
              <a:spcBef>
                <a:spcPts val="840"/>
              </a:spcBef>
              <a:buFont typeface="Wingdings" pitchFamily="2" charset="2"/>
              <a:buChar char="v"/>
            </a:pPr>
            <a:r>
              <a:rPr lang="fr" sz="1300" b="0" i="0" u="none" baseline="0" dirty="0">
                <a:solidFill>
                  <a:srgbClr val="1D1D20"/>
                </a:solidFill>
                <a:latin typeface="Arial"/>
                <a:cs typeface="Arial"/>
              </a:rPr>
              <a:t>Travailler ensemble et coopérer avec les autres pour développer des idées et les transformer en actions</a:t>
            </a:r>
            <a:endParaRPr lang="fr" sz="1300" dirty="0">
              <a:latin typeface="Arial"/>
              <a:cs typeface="Arial"/>
            </a:endParaRPr>
          </a:p>
          <a:p>
            <a:pPr marL="53978" marR="941750" rtl="0">
              <a:lnSpc>
                <a:spcPct val="153800"/>
              </a:lnSpc>
              <a:spcBef>
                <a:spcPts val="900"/>
              </a:spcBef>
            </a:pPr>
            <a:r>
              <a:rPr lang="fr" sz="1300" b="0" i="0" u="none" baseline="0" dirty="0">
                <a:solidFill>
                  <a:srgbClr val="1D1D20"/>
                </a:solidFill>
                <a:latin typeface="Arial"/>
                <a:cs typeface="Arial"/>
              </a:rPr>
              <a:t>Veuillez noter que les compétences ci-dessus sont tirées des tableaux descriptifs du cadre </a:t>
            </a:r>
            <a:r>
              <a:rPr lang="fr" sz="1300" b="0" i="0" u="none" baseline="0" dirty="0" err="1">
                <a:solidFill>
                  <a:srgbClr val="1D1D20"/>
                </a:solidFill>
                <a:latin typeface="Arial"/>
                <a:cs typeface="Arial"/>
              </a:rPr>
              <a:t>EntreComp</a:t>
            </a:r>
            <a:r>
              <a:rPr lang="fr" sz="1300" b="0" i="0" u="none" baseline="0" dirty="0">
                <a:solidFill>
                  <a:srgbClr val="1D1D20"/>
                </a:solidFill>
                <a:latin typeface="Arial"/>
                <a:cs typeface="Arial"/>
              </a:rPr>
              <a:t>. Les tableaux sont</a:t>
            </a:r>
            <a:r>
              <a:rPr lang="fr" sz="1300" b="0" i="0" u="none" baseline="0" dirty="0">
                <a:solidFill>
                  <a:schemeClr val="tx1"/>
                </a:solidFill>
                <a:latin typeface="Arial"/>
                <a:cs typeface="Arial"/>
              </a:rPr>
              <a:t> disponibles</a:t>
            </a:r>
            <a:r>
              <a:rPr lang="fr" sz="1300" b="0" i="0" u="none" baseline="0" dirty="0">
                <a:solidFill>
                  <a:schemeClr val="tx1"/>
                </a:solidFill>
                <a:latin typeface="Arial"/>
                <a:cs typeface="Arial"/>
                <a:hlinkClick r:id="rId2">
                  <a:extLst>
                    <a:ext uri="{A12FA001-AC4F-418D-AE19-62706E023703}">
                      <ahyp:hlinkClr xmlns:ahyp="http://schemas.microsoft.com/office/drawing/2018/hyperlinkcolor" val="tx"/>
                    </a:ext>
                  </a:extLst>
                </a:hlinkClick>
              </a:rPr>
              <a:t> ici</a:t>
            </a:r>
            <a:r>
              <a:rPr lang="fr" sz="1300" b="0" i="0" u="none" baseline="0" dirty="0">
                <a:solidFill>
                  <a:schemeClr val="tx1"/>
                </a:solidFill>
                <a:latin typeface="Arial"/>
                <a:cs typeface="Arial"/>
              </a:rPr>
              <a:t>.</a:t>
            </a:r>
          </a:p>
        </p:txBody>
      </p:sp>
      <p:sp>
        <p:nvSpPr>
          <p:cNvPr id="6" name="object 6"/>
          <p:cNvSpPr/>
          <p:nvPr/>
        </p:nvSpPr>
        <p:spPr>
          <a:xfrm>
            <a:off x="419099" y="6591265"/>
            <a:ext cx="628650" cy="152400"/>
          </a:xfrm>
          <a:custGeom>
            <a:avLst/>
            <a:gdLst/>
            <a:ahLst/>
            <a:cxnLst/>
            <a:rect l="l" t="t" r="r" b="b"/>
            <a:pathLst>
              <a:path w="628650" h="152400">
                <a:moveTo>
                  <a:pt x="628649" y="152399"/>
                </a:moveTo>
                <a:lnTo>
                  <a:pt x="0" y="152399"/>
                </a:lnTo>
                <a:lnTo>
                  <a:pt x="0" y="0"/>
                </a:lnTo>
                <a:lnTo>
                  <a:pt x="628649" y="0"/>
                </a:lnTo>
                <a:lnTo>
                  <a:pt x="628649" y="152399"/>
                </a:lnTo>
                <a:close/>
              </a:path>
            </a:pathLst>
          </a:custGeom>
          <a:solidFill>
            <a:srgbClr val="FAFAF9"/>
          </a:solidFill>
        </p:spPr>
        <p:txBody>
          <a:bodyPr wrap="square" lIns="0" tIns="0" rIns="0" bIns="0" rtlCol="0"/>
          <a:lstStyle/>
          <a:p>
            <a:endParaRPr/>
          </a:p>
        </p:txBody>
      </p:sp>
      <p:sp>
        <p:nvSpPr>
          <p:cNvPr id="4" name="Slide Number Placeholder 3">
            <a:extLst>
              <a:ext uri="{FF2B5EF4-FFF2-40B4-BE49-F238E27FC236}">
                <a16:creationId xmlns:a16="http://schemas.microsoft.com/office/drawing/2014/main" id="{81F528E8-711A-074A-929B-51F46DD5E109}"/>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93</a:t>
            </a:fld>
            <a:endParaRPr lang="fr" spc="10"/>
          </a:p>
        </p:txBody>
      </p:sp>
      <p:pic>
        <p:nvPicPr>
          <p:cNvPr id="7" name="Picture 2" descr="European Youth Roots">
            <a:extLst>
              <a:ext uri="{FF2B5EF4-FFF2-40B4-BE49-F238E27FC236}">
                <a16:creationId xmlns:a16="http://schemas.microsoft.com/office/drawing/2014/main" id="{CC6BE6B5-C4B0-294F-BCB6-296B709E5C5E}"/>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7">
            <a:extLst>
              <a:ext uri="{FF2B5EF4-FFF2-40B4-BE49-F238E27FC236}">
                <a16:creationId xmlns:a16="http://schemas.microsoft.com/office/drawing/2014/main" id="{397B49E9-E083-8A4A-8769-BDB9A09F5A0D}"/>
              </a:ext>
            </a:extLst>
          </p:cNvPr>
          <p:cNvSpPr/>
          <p:nvPr/>
        </p:nvSpPr>
        <p:spPr>
          <a:xfrm>
            <a:off x="2987674" y="6380540"/>
            <a:ext cx="4368801" cy="2726066"/>
          </a:xfrm>
          <a:custGeom>
            <a:avLst/>
            <a:gdLst/>
            <a:ahLst/>
            <a:cxnLst/>
            <a:rect l="l" t="t" r="r" b="b"/>
            <a:pathLst>
              <a:path w="2638425" h="2638425">
                <a:moveTo>
                  <a:pt x="2638425" y="2638425"/>
                </a:moveTo>
                <a:lnTo>
                  <a:pt x="0" y="2638425"/>
                </a:lnTo>
                <a:lnTo>
                  <a:pt x="0" y="0"/>
                </a:lnTo>
                <a:lnTo>
                  <a:pt x="2638425" y="0"/>
                </a:lnTo>
                <a:lnTo>
                  <a:pt x="2638425" y="2638425"/>
                </a:lnTo>
                <a:close/>
              </a:path>
            </a:pathLst>
          </a:custGeom>
          <a:noFill/>
          <a:ln>
            <a:noFill/>
          </a:ln>
        </p:spPr>
        <p:txBody>
          <a:bodyPr wrap="square" lIns="0" tIns="0" rIns="0" bIns="0" rtlCol="0"/>
          <a:lstStyle/>
          <a:p>
            <a:endParaRPr/>
          </a:p>
        </p:txBody>
      </p:sp>
      <p:pic>
        <p:nvPicPr>
          <p:cNvPr id="2" name="object 2"/>
          <p:cNvPicPr/>
          <p:nvPr/>
        </p:nvPicPr>
        <p:blipFill>
          <a:blip r:embed="rId2" cstate="print"/>
          <a:stretch>
            <a:fillRect/>
          </a:stretch>
        </p:blipFill>
        <p:spPr>
          <a:xfrm>
            <a:off x="6457949" y="9486899"/>
            <a:ext cx="695325" cy="457199"/>
          </a:xfrm>
          <a:prstGeom prst="rect">
            <a:avLst/>
          </a:prstGeom>
        </p:spPr>
      </p:pic>
      <p:sp>
        <p:nvSpPr>
          <p:cNvPr id="8" name="object 8"/>
          <p:cNvSpPr txBox="1">
            <a:spLocks noGrp="1"/>
          </p:cNvSpPr>
          <p:nvPr>
            <p:ph type="title"/>
          </p:nvPr>
        </p:nvSpPr>
        <p:spPr>
          <a:xfrm>
            <a:off x="276232" y="933233"/>
            <a:ext cx="6794500" cy="515590"/>
          </a:xfrm>
          <a:prstGeom prst="rect">
            <a:avLst/>
          </a:prstGeom>
        </p:spPr>
        <p:txBody>
          <a:bodyPr vert="horz" wrap="square" lIns="0" tIns="104140" rIns="0" bIns="0" rtlCol="0">
            <a:spAutoFit/>
          </a:bodyPr>
          <a:lstStyle/>
          <a:p>
            <a:pPr marL="11113" marR="5081" algn="l" rtl="0">
              <a:lnSpc>
                <a:spcPts val="3600"/>
              </a:lnSpc>
              <a:spcBef>
                <a:spcPts val="821"/>
              </a:spcBef>
            </a:pPr>
            <a:r>
              <a:rPr lang="fr" sz="2250" b="0" i="0" u="none" spc="-29" baseline="0"/>
              <a:t>La connectivité</a:t>
            </a:r>
            <a:r>
              <a:rPr lang="fr" sz="2250" b="0" i="0" u="none" spc="114" baseline="0"/>
              <a:t> pour</a:t>
            </a:r>
            <a:r>
              <a:rPr lang="fr" sz="2250" b="0" i="0" u="none" spc="-110" baseline="0"/>
              <a:t> la conservation </a:t>
            </a:r>
            <a:r>
              <a:rPr lang="fr" sz="2250" b="0" i="0" u="none" spc="-145" baseline="0"/>
              <a:t>des récifs </a:t>
            </a:r>
            <a:r>
              <a:rPr lang="fr" sz="2250" b="0" i="0" u="none" spc="-10" baseline="0"/>
              <a:t>coralliens</a:t>
            </a:r>
          </a:p>
        </p:txBody>
      </p:sp>
      <p:sp>
        <p:nvSpPr>
          <p:cNvPr id="9" name="object 9"/>
          <p:cNvSpPr txBox="1">
            <a:spLocks noGrp="1"/>
          </p:cNvSpPr>
          <p:nvPr>
            <p:ph type="body" idx="1"/>
          </p:nvPr>
        </p:nvSpPr>
        <p:spPr>
          <a:xfrm>
            <a:off x="276232" y="1751570"/>
            <a:ext cx="6929755" cy="2380845"/>
          </a:xfrm>
          <a:prstGeom prst="rect">
            <a:avLst/>
          </a:prstGeom>
        </p:spPr>
        <p:txBody>
          <a:bodyPr vert="horz" wrap="square" lIns="0" tIns="12065" rIns="0" bIns="0" rtlCol="0">
            <a:spAutoFit/>
          </a:bodyPr>
          <a:lstStyle/>
          <a:p>
            <a:pPr marL="11113" marR="5081" algn="l" rtl="0">
              <a:lnSpc>
                <a:spcPct val="150000"/>
              </a:lnSpc>
              <a:spcBef>
                <a:spcPts val="95"/>
              </a:spcBef>
            </a:pPr>
            <a:r>
              <a:rPr lang="fr" sz="1300" b="0" i="0" u="none" baseline="0" dirty="0"/>
              <a:t>Les participants utiliseront plusieurs outils pour apprendre à construire un réseau de tourisme durable.</a:t>
            </a:r>
          </a:p>
          <a:p>
            <a:pPr marL="11113" algn="l" rtl="0">
              <a:lnSpc>
                <a:spcPct val="150000"/>
              </a:lnSpc>
              <a:spcBef>
                <a:spcPts val="1275"/>
              </a:spcBef>
            </a:pPr>
            <a:r>
              <a:rPr lang="fr-FR" sz="1400" b="1" i="0" u="none" baseline="0" dirty="0">
                <a:solidFill>
                  <a:schemeClr val="accent4">
                    <a:lumMod val="75000"/>
                  </a:schemeClr>
                </a:solidFill>
                <a:latin typeface="Arial" panose="020B0604020202020204" pitchFamily="34" charset="0"/>
                <a:cs typeface="Arial" panose="020B0604020202020204" pitchFamily="34" charset="0"/>
              </a:rPr>
              <a:t>Objectifs d'apprentissage</a:t>
            </a:r>
            <a:endParaRPr lang="fr" sz="1400" b="1" i="0" u="none" baseline="0" dirty="0">
              <a:solidFill>
                <a:schemeClr val="accent4">
                  <a:lumMod val="75000"/>
                </a:schemeClr>
              </a:solidFill>
              <a:latin typeface="Arial" panose="020B0604020202020204" pitchFamily="34" charset="0"/>
              <a:cs typeface="Arial" panose="020B0604020202020204" pitchFamily="34" charset="0"/>
            </a:endParaRPr>
          </a:p>
          <a:p>
            <a:pPr marL="11113" algn="l" rtl="0">
              <a:lnSpc>
                <a:spcPct val="150000"/>
              </a:lnSpc>
              <a:spcBef>
                <a:spcPts val="855"/>
              </a:spcBef>
              <a:buAutoNum type="arabicPeriod"/>
            </a:pPr>
            <a:r>
              <a:rPr lang="fr" sz="1300" b="0" i="0" u="none" baseline="0" dirty="0"/>
              <a:t>Apprendre le concept de connectivité</a:t>
            </a:r>
          </a:p>
          <a:p>
            <a:pPr marL="11113" marR="46358" algn="l" rtl="0">
              <a:lnSpc>
                <a:spcPct val="150000"/>
              </a:lnSpc>
              <a:buAutoNum type="arabicPeriod"/>
            </a:pPr>
            <a:r>
              <a:rPr lang="fr" sz="1300" b="0" i="0" u="none" baseline="0" dirty="0"/>
              <a:t>Relier le concept de connectivité à la création et au maintien de réseaux pour des objectifs durables</a:t>
            </a:r>
          </a:p>
          <a:p>
            <a:pPr marL="11113" algn="l" rtl="0">
              <a:lnSpc>
                <a:spcPct val="150000"/>
              </a:lnSpc>
              <a:buAutoNum type="arabicPeriod"/>
            </a:pPr>
            <a:r>
              <a:rPr lang="fr" sz="1300" b="0" i="0" u="none" baseline="0" dirty="0"/>
              <a:t>Apprendre les étapes de base de la construction et de la maintenance des réseaux</a:t>
            </a:r>
          </a:p>
        </p:txBody>
      </p:sp>
      <p:sp>
        <p:nvSpPr>
          <p:cNvPr id="10" name="object 10"/>
          <p:cNvSpPr txBox="1"/>
          <p:nvPr/>
        </p:nvSpPr>
        <p:spPr>
          <a:xfrm>
            <a:off x="425001" y="7124284"/>
            <a:ext cx="2638425" cy="954813"/>
          </a:xfrm>
          <a:prstGeom prst="rect">
            <a:avLst/>
          </a:prstGeom>
          <a:noFill/>
        </p:spPr>
        <p:txBody>
          <a:bodyPr vert="horz" wrap="square" lIns="0" tIns="42545" rIns="0" bIns="0" rtlCol="0">
            <a:spAutoFit/>
          </a:bodyPr>
          <a:lstStyle/>
          <a:p>
            <a:pPr marL="104143" marR="153043" rtl="0">
              <a:lnSpc>
                <a:spcPct val="153800"/>
              </a:lnSpc>
              <a:spcBef>
                <a:spcPts val="335"/>
              </a:spcBef>
            </a:pPr>
            <a:r>
              <a:rPr lang="fr" sz="1250" b="1" i="0" u="none" spc="50" baseline="0">
                <a:solidFill>
                  <a:srgbClr val="1D1D20"/>
                </a:solidFill>
                <a:latin typeface="Arial"/>
                <a:cs typeface="Arial"/>
              </a:rPr>
              <a:t>Temps</a:t>
            </a:r>
            <a:r>
              <a:rPr lang="fr" sz="1250" b="1" i="0" u="none" baseline="0">
                <a:solidFill>
                  <a:srgbClr val="1D1D20"/>
                </a:solidFill>
                <a:latin typeface="Arial"/>
                <a:cs typeface="Arial"/>
              </a:rPr>
              <a:t> de préparation de l'activité :</a:t>
            </a:r>
            <a:r>
              <a:rPr lang="fr" sz="1250" b="0" i="0" u="none" spc="350" baseline="0">
                <a:solidFill>
                  <a:srgbClr val="1D1D20"/>
                </a:solidFill>
                <a:latin typeface="Arial"/>
                <a:cs typeface="Arial"/>
              </a:rPr>
              <a:t> </a:t>
            </a:r>
            <a:br>
              <a:rPr lang="fr" sz="1250" b="1" spc="350">
                <a:solidFill>
                  <a:srgbClr val="1D1D20"/>
                </a:solidFill>
                <a:latin typeface="Arial"/>
                <a:cs typeface="Arial"/>
              </a:rPr>
            </a:br>
            <a:r>
              <a:rPr lang="fr" sz="1300" b="0" i="0" u="none" spc="-95" baseline="0">
                <a:solidFill>
                  <a:srgbClr val="1D1D20"/>
                </a:solidFill>
                <a:latin typeface="Arial"/>
                <a:cs typeface="Arial"/>
              </a:rPr>
              <a:t>5</a:t>
            </a:r>
            <a:r>
              <a:rPr lang="fr" sz="1300" b="0" i="0" u="none" spc="20" baseline="0">
                <a:solidFill>
                  <a:srgbClr val="1D1D20"/>
                </a:solidFill>
                <a:latin typeface="Arial"/>
                <a:cs typeface="Arial"/>
              </a:rPr>
              <a:t> </a:t>
            </a:r>
            <a:r>
              <a:rPr lang="fr" sz="1300" b="0" i="0" u="none" spc="25" baseline="0">
                <a:solidFill>
                  <a:srgbClr val="1D1D20"/>
                </a:solidFill>
                <a:latin typeface="Arial"/>
                <a:cs typeface="Arial"/>
              </a:rPr>
              <a:t>min </a:t>
            </a:r>
            <a:endParaRPr lang="fr" sz="1300" spc="25" dirty="0">
              <a:solidFill>
                <a:srgbClr val="1D1D20"/>
              </a:solidFill>
              <a:latin typeface="Arial"/>
              <a:cs typeface="Arial"/>
            </a:endParaRPr>
          </a:p>
          <a:p>
            <a:pPr marL="104143" marR="153043" rtl="0">
              <a:lnSpc>
                <a:spcPct val="153800"/>
              </a:lnSpc>
              <a:spcBef>
                <a:spcPts val="335"/>
              </a:spcBef>
            </a:pPr>
            <a:r>
              <a:rPr lang="fr" sz="1250" b="1" i="0" u="none" baseline="0">
                <a:solidFill>
                  <a:srgbClr val="1D1D20"/>
                </a:solidFill>
                <a:latin typeface="Arial"/>
                <a:cs typeface="Arial"/>
              </a:rPr>
              <a:t>Durée de l'activité :</a:t>
            </a:r>
            <a:r>
              <a:rPr lang="fr" sz="1250" b="0" i="0" u="none" spc="105" baseline="0">
                <a:solidFill>
                  <a:srgbClr val="1D1D20"/>
                </a:solidFill>
                <a:latin typeface="Arial"/>
                <a:cs typeface="Arial"/>
              </a:rPr>
              <a:t> </a:t>
            </a:r>
            <a:r>
              <a:rPr lang="fr" sz="1300" b="0" i="0" u="none" spc="-245" baseline="0">
                <a:solidFill>
                  <a:srgbClr val="1D1D20"/>
                </a:solidFill>
                <a:latin typeface="Arial"/>
                <a:cs typeface="Arial"/>
              </a:rPr>
              <a:t>1</a:t>
            </a:r>
            <a:r>
              <a:rPr lang="fr" sz="1300" b="0" i="0" u="none" spc="-20" baseline="0">
                <a:solidFill>
                  <a:srgbClr val="1D1D20"/>
                </a:solidFill>
                <a:latin typeface="Arial"/>
                <a:cs typeface="Arial"/>
              </a:rPr>
              <a:t> heure</a:t>
            </a:r>
            <a:endParaRPr lang="fr" sz="1300" spc="-20" dirty="0">
              <a:solidFill>
                <a:srgbClr val="1D1D20"/>
              </a:solidFill>
              <a:latin typeface="Arial"/>
              <a:cs typeface="Arial"/>
            </a:endParaRPr>
          </a:p>
        </p:txBody>
      </p:sp>
      <p:sp>
        <p:nvSpPr>
          <p:cNvPr id="13" name="object 13"/>
          <p:cNvSpPr txBox="1"/>
          <p:nvPr/>
        </p:nvSpPr>
        <p:spPr>
          <a:xfrm>
            <a:off x="3278768" y="6523800"/>
            <a:ext cx="3829027" cy="2194190"/>
          </a:xfrm>
          <a:prstGeom prst="rect">
            <a:avLst/>
          </a:prstGeom>
        </p:spPr>
        <p:txBody>
          <a:bodyPr vert="horz" wrap="square" lIns="0" tIns="85090" rIns="0" bIns="0" rtlCol="0">
            <a:spAutoFit/>
          </a:bodyPr>
          <a:lstStyle/>
          <a:p>
            <a:pPr rtl="0">
              <a:spcBef>
                <a:spcPts val="670"/>
              </a:spcBef>
            </a:pPr>
            <a:r>
              <a:rPr lang="fr" sz="1300" b="1" i="0" u="none" spc="45" baseline="0">
                <a:solidFill>
                  <a:srgbClr val="1D1D20"/>
                </a:solidFill>
                <a:latin typeface="Arial"/>
                <a:cs typeface="Arial"/>
              </a:rPr>
              <a:t>Préparation du </a:t>
            </a:r>
            <a:r>
              <a:rPr lang="fr" sz="1300" b="1" i="0" u="none" spc="-10" baseline="0">
                <a:solidFill>
                  <a:srgbClr val="1D1D20"/>
                </a:solidFill>
                <a:latin typeface="Arial"/>
                <a:cs typeface="Arial"/>
              </a:rPr>
              <a:t>matériel</a:t>
            </a:r>
            <a:endParaRPr lang="fr" sz="1300" b="1" dirty="0">
              <a:latin typeface="Arial"/>
              <a:cs typeface="Arial"/>
            </a:endParaRPr>
          </a:p>
          <a:p>
            <a:pPr marL="620425" indent="-285764" rtl="0">
              <a:spcBef>
                <a:spcPts val="626"/>
              </a:spcBef>
              <a:buFont typeface="Arial" panose="020B0604020202020204" pitchFamily="34" charset="0"/>
              <a:buChar char="•"/>
              <a:tabLst>
                <a:tab pos="1174171" algn="l"/>
                <a:tab pos="1728552" algn="l"/>
                <a:tab pos="2301350" algn="l"/>
                <a:tab pos="3036715" algn="l"/>
                <a:tab pos="3628563" algn="l"/>
              </a:tabLst>
            </a:pPr>
            <a:r>
              <a:rPr lang="fr" sz="1300" b="0" i="0" u="none" spc="-10" baseline="0">
                <a:solidFill>
                  <a:schemeClr val="tx1"/>
                </a:solidFill>
                <a:latin typeface="Arial"/>
                <a:cs typeface="Arial"/>
                <a:hlinkClick r:id="rId3">
                  <a:extLst>
                    <a:ext uri="{A12FA001-AC4F-418D-AE19-62706E023703}">
                      <ahyp:hlinkClr xmlns:ahyp="http://schemas.microsoft.com/office/drawing/2018/hyperlinkcolor" val="tx"/>
                    </a:ext>
                  </a:extLst>
                </a:hlinkClick>
              </a:rPr>
              <a:t>https://www.europeanyouthroots.eu/download/io4- </a:t>
            </a:r>
            <a:r>
              <a:rPr lang="fr" sz="1300" b="0" i="0" u="none" baseline="0">
                <a:solidFill>
                  <a:schemeClr val="tx1"/>
                </a:solidFill>
                <a:latin typeface="Arial"/>
                <a:cs typeface="Arial"/>
                <a:hlinkClick r:id="rId3">
                  <a:extLst>
                    <a:ext uri="{A12FA001-AC4F-418D-AE19-62706E023703}">
                      <ahyp:hlinkClr xmlns:ahyp="http://schemas.microsoft.com/office/drawing/2018/hyperlinkcolor" val="tx"/>
                    </a:ext>
                  </a:extLst>
                </a:hlinkClick>
              </a:rPr>
              <a:t>building-glocal-and-innovative-tourism-</a:t>
            </a:r>
            <a:r>
              <a:rPr lang="fr" sz="1300" b="0" i="0" u="none" spc="-10" baseline="0">
                <a:solidFill>
                  <a:schemeClr val="tx1"/>
                </a:solidFill>
                <a:latin typeface="Arial"/>
                <a:cs typeface="Arial"/>
                <a:hlinkClick r:id="rId3">
                  <a:extLst>
                    <a:ext uri="{A12FA001-AC4F-418D-AE19-62706E023703}">
                      <ahyp:hlinkClr xmlns:ahyp="http://schemas.microsoft.com/office/drawing/2018/hyperlinkcolor" val="tx"/>
                    </a:ext>
                  </a:extLst>
                </a:hlinkClick>
              </a:rPr>
              <a:t>networks/</a:t>
            </a:r>
            <a:endParaRPr lang="fr" sz="1300" spc="-10" dirty="0">
              <a:solidFill>
                <a:schemeClr val="tx1"/>
              </a:solidFill>
              <a:latin typeface="Arial"/>
              <a:cs typeface="Arial"/>
            </a:endParaRPr>
          </a:p>
          <a:p>
            <a:pPr marL="620425" indent="-285764" rtl="0">
              <a:spcBef>
                <a:spcPts val="626"/>
              </a:spcBef>
              <a:buFont typeface="Arial" panose="020B0604020202020204" pitchFamily="34" charset="0"/>
              <a:buChar char="•"/>
              <a:tabLst>
                <a:tab pos="1174171" algn="l"/>
                <a:tab pos="1728552" algn="l"/>
                <a:tab pos="2301350" algn="l"/>
                <a:tab pos="3036715" algn="l"/>
                <a:tab pos="3628563" algn="l"/>
              </a:tabLst>
            </a:pPr>
            <a:r>
              <a:rPr lang="fr" sz="1300" b="0" i="0" u="none" spc="-40" baseline="0">
                <a:solidFill>
                  <a:schemeClr val="tx1"/>
                </a:solidFill>
                <a:latin typeface="Arial"/>
                <a:cs typeface="Arial"/>
                <a:hlinkClick r:id="rId4">
                  <a:extLst>
                    <a:ext uri="{A12FA001-AC4F-418D-AE19-62706E023703}">
                      <ahyp:hlinkClr xmlns:ahyp="http://schemas.microsoft.com/office/drawing/2018/hyperlinkcolor" val="tx"/>
                    </a:ext>
                  </a:extLst>
                </a:hlinkClick>
              </a:rPr>
              <a:t>https://ed.ted.com/lessons/conserving-our-spectacular-vulnerable-coral-reefs-joshua-drew</a:t>
            </a:r>
            <a:endParaRPr lang="fr" sz="1300" spc="-40" dirty="0">
              <a:solidFill>
                <a:schemeClr val="tx1"/>
              </a:solidFill>
              <a:latin typeface="Arial"/>
              <a:cs typeface="Arial"/>
              <a:hlinkClick r:id="rId5">
                <a:extLst>
                  <a:ext uri="{A12FA001-AC4F-418D-AE19-62706E023703}">
                    <ahyp:hlinkClr xmlns:ahyp="http://schemas.microsoft.com/office/drawing/2018/hyperlinkcolor" val="tx"/>
                  </a:ext>
                </a:extLst>
              </a:hlinkClick>
            </a:endParaRPr>
          </a:p>
          <a:p>
            <a:pPr marL="620425" indent="-285764" rtl="0">
              <a:spcBef>
                <a:spcPts val="626"/>
              </a:spcBef>
              <a:buFont typeface="Arial" panose="020B0604020202020204" pitchFamily="34" charset="0"/>
              <a:buChar char="•"/>
              <a:tabLst>
                <a:tab pos="1174171" algn="l"/>
                <a:tab pos="1728552" algn="l"/>
                <a:tab pos="2301350" algn="l"/>
                <a:tab pos="3036715" algn="l"/>
                <a:tab pos="3628563" algn="l"/>
              </a:tabLst>
            </a:pPr>
            <a:r>
              <a:rPr lang="fr" sz="1300" b="0" i="0" u="none" spc="-40" baseline="0">
                <a:solidFill>
                  <a:schemeClr val="tx1"/>
                </a:solidFill>
                <a:latin typeface="Arial"/>
                <a:cs typeface="Arial"/>
                <a:hlinkClick r:id="rId5">
                  <a:extLst>
                    <a:ext uri="{A12FA001-AC4F-418D-AE19-62706E023703}">
                      <ahyp:hlinkClr xmlns:ahyp="http://schemas.microsoft.com/office/drawing/2018/hyperlinkcolor" val="tx"/>
                    </a:ext>
                  </a:extLst>
                </a:hlinkClick>
              </a:rPr>
              <a:t>LucidChart</a:t>
            </a:r>
            <a:r>
              <a:rPr lang="fr" sz="1300" b="0" i="0" u="none" spc="-40" baseline="0">
                <a:solidFill>
                  <a:schemeClr val="tx1"/>
                </a:solidFill>
                <a:latin typeface="Arial"/>
                <a:cs typeface="Arial"/>
              </a:rPr>
              <a:t>,</a:t>
            </a:r>
            <a:r>
              <a:rPr lang="fr" sz="1300" b="0" i="0" u="none" spc="-40" baseline="0">
                <a:solidFill>
                  <a:schemeClr val="tx1"/>
                </a:solidFill>
                <a:latin typeface="Arial"/>
                <a:cs typeface="Arial"/>
                <a:hlinkClick r:id="rId6">
                  <a:extLst>
                    <a:ext uri="{A12FA001-AC4F-418D-AE19-62706E023703}">
                      <ahyp:hlinkClr xmlns:ahyp="http://schemas.microsoft.com/office/drawing/2018/hyperlinkcolor" val="tx"/>
                    </a:ext>
                  </a:extLst>
                </a:hlinkClick>
              </a:rPr>
              <a:t>Ted</a:t>
            </a:r>
            <a:r>
              <a:rPr lang="fr" sz="1300" b="0" i="0" u="none" spc="-130" baseline="0">
                <a:solidFill>
                  <a:schemeClr val="tx1"/>
                </a:solidFill>
                <a:latin typeface="Arial"/>
                <a:cs typeface="Arial"/>
                <a:hlinkClick r:id="rId6">
                  <a:extLst>
                    <a:ext uri="{A12FA001-AC4F-418D-AE19-62706E023703}">
                      <ahyp:hlinkClr xmlns:ahyp="http://schemas.microsoft.com/office/drawing/2018/hyperlinkcolor" val="tx"/>
                    </a:ext>
                  </a:extLst>
                </a:hlinkClick>
              </a:rPr>
              <a:t> </a:t>
            </a:r>
            <a:r>
              <a:rPr lang="fr" sz="1300" b="0" i="0" u="none" spc="-80" baseline="0">
                <a:solidFill>
                  <a:schemeClr val="tx1"/>
                </a:solidFill>
                <a:latin typeface="Arial"/>
                <a:cs typeface="Arial"/>
                <a:hlinkClick r:id="rId6">
                  <a:extLst>
                    <a:ext uri="{A12FA001-AC4F-418D-AE19-62706E023703}">
                      <ahyp:hlinkClr xmlns:ahyp="http://schemas.microsoft.com/office/drawing/2018/hyperlinkcolor" val="tx"/>
                    </a:ext>
                  </a:extLst>
                </a:hlinkClick>
              </a:rPr>
              <a:t>Ed</a:t>
            </a:r>
            <a:r>
              <a:rPr lang="fr" sz="1300" b="0" i="0" u="none" spc="-125" baseline="0">
                <a:solidFill>
                  <a:schemeClr val="tx1"/>
                </a:solidFill>
                <a:latin typeface="Arial"/>
                <a:cs typeface="Arial"/>
              </a:rPr>
              <a:t> </a:t>
            </a:r>
            <a:r>
              <a:rPr lang="fr" sz="1300" b="0" i="0" u="none" spc="-20" baseline="0">
                <a:solidFill>
                  <a:schemeClr val="tx1"/>
                </a:solidFill>
                <a:latin typeface="Arial"/>
                <a:cs typeface="Arial"/>
                <a:hlinkClick r:id="rId7">
                  <a:extLst>
                    <a:ext uri="{A12FA001-AC4F-418D-AE19-62706E023703}">
                      <ahyp:hlinkClr xmlns:ahyp="http://schemas.microsoft.com/office/drawing/2018/hyperlinkcolor" val="tx"/>
                    </a:ext>
                  </a:extLst>
                </a:hlinkClick>
              </a:rPr>
              <a:t>Mural</a:t>
            </a:r>
            <a:r>
              <a:rPr lang="fr" sz="1300" b="0" i="0" u="none" spc="-20" baseline="0">
                <a:solidFill>
                  <a:schemeClr val="tx1"/>
                </a:solidFill>
                <a:latin typeface="Arial"/>
                <a:cs typeface="Arial"/>
              </a:rPr>
              <a:t>,</a:t>
            </a:r>
            <a:r>
              <a:rPr lang="fr" sz="1300" b="0" i="0" u="none" spc="-60" baseline="0">
                <a:solidFill>
                  <a:schemeClr val="tx1"/>
                </a:solidFill>
                <a:latin typeface="Arial"/>
                <a:cs typeface="Arial"/>
              </a:rPr>
              <a:t> </a:t>
            </a:r>
            <a:r>
              <a:rPr lang="fr" sz="1300" b="0" i="0" u="none" spc="-20" baseline="0">
                <a:solidFill>
                  <a:schemeClr val="tx1"/>
                </a:solidFill>
                <a:latin typeface="Arial"/>
                <a:cs typeface="Arial"/>
                <a:hlinkClick r:id="rId8">
                  <a:extLst>
                    <a:ext uri="{A12FA001-AC4F-418D-AE19-62706E023703}">
                      <ahyp:hlinkClr xmlns:ahyp="http://schemas.microsoft.com/office/drawing/2018/hyperlinkcolor" val="tx"/>
                    </a:ext>
                  </a:extLst>
                </a:hlinkClick>
              </a:rPr>
              <a:t>Miro</a:t>
            </a:r>
            <a:endParaRPr lang="fr" sz="1300" dirty="0">
              <a:solidFill>
                <a:schemeClr val="tx1"/>
              </a:solidFill>
              <a:latin typeface="Arial"/>
              <a:cs typeface="Arial"/>
            </a:endParaRPr>
          </a:p>
          <a:p>
            <a:pPr marL="334661" rtl="0">
              <a:spcBef>
                <a:spcPts val="626"/>
              </a:spcBef>
              <a:tabLst>
                <a:tab pos="1174171" algn="l"/>
                <a:tab pos="1728552" algn="l"/>
                <a:tab pos="2301350" algn="l"/>
                <a:tab pos="3036715" algn="l"/>
                <a:tab pos="3628563" algn="l"/>
              </a:tabLst>
            </a:pPr>
            <a:endParaRPr lang="fr" sz="1300" dirty="0">
              <a:latin typeface="Arial"/>
              <a:cs typeface="Arial"/>
            </a:endParaRPr>
          </a:p>
        </p:txBody>
      </p:sp>
      <p:sp>
        <p:nvSpPr>
          <p:cNvPr id="22" name="object 13">
            <a:extLst>
              <a:ext uri="{FF2B5EF4-FFF2-40B4-BE49-F238E27FC236}">
                <a16:creationId xmlns:a16="http://schemas.microsoft.com/office/drawing/2014/main" id="{AD38B248-5D50-724E-9BD6-F3A007902188}"/>
              </a:ext>
            </a:extLst>
          </p:cNvPr>
          <p:cNvSpPr txBox="1"/>
          <p:nvPr/>
        </p:nvSpPr>
        <p:spPr>
          <a:xfrm>
            <a:off x="296870" y="4480044"/>
            <a:ext cx="7099302" cy="1528624"/>
          </a:xfrm>
          <a:prstGeom prst="rect">
            <a:avLst/>
          </a:prstGeom>
          <a:noFill/>
        </p:spPr>
        <p:txBody>
          <a:bodyPr vert="horz" wrap="square" lIns="0" tIns="88900" rIns="0" bIns="0" rtlCol="0">
            <a:spAutoFit/>
          </a:bodyPr>
          <a:lstStyle/>
          <a:p>
            <a:pPr marL="180349" rtl="0">
              <a:spcBef>
                <a:spcPts val="700"/>
              </a:spcBef>
            </a:pPr>
            <a:r>
              <a:rPr lang="fr" sz="1300" b="1" i="0" u="none" baseline="0">
                <a:solidFill>
                  <a:srgbClr val="1D1D20"/>
                </a:solidFill>
                <a:latin typeface="Arial"/>
                <a:cs typeface="Arial"/>
              </a:rPr>
              <a:t>Compétences</a:t>
            </a:r>
            <a:r>
              <a:rPr lang="fr" sz="1300" b="1" i="0" u="none" spc="45" baseline="0">
                <a:solidFill>
                  <a:srgbClr val="1D1D20"/>
                </a:solidFill>
                <a:latin typeface="Arial"/>
                <a:cs typeface="Arial"/>
              </a:rPr>
              <a:t> du cadre</a:t>
            </a:r>
            <a:r>
              <a:rPr lang="fr" sz="1300" b="1" i="0" u="none" spc="-10" baseline="0">
                <a:solidFill>
                  <a:srgbClr val="1D1D20"/>
                </a:solidFill>
                <a:latin typeface="Arial"/>
                <a:cs typeface="Arial"/>
              </a:rPr>
              <a:t> d'EntreComp</a:t>
            </a:r>
            <a:endParaRPr lang="fr" sz="1300" b="1" dirty="0">
              <a:latin typeface="Arial"/>
              <a:cs typeface="Arial"/>
            </a:endParaRPr>
          </a:p>
          <a:p>
            <a:pPr rtl="0">
              <a:spcBef>
                <a:spcPts val="45"/>
              </a:spcBef>
            </a:pPr>
            <a:endParaRPr lang="fr" sz="1350" dirty="0">
              <a:latin typeface="Arial"/>
              <a:cs typeface="Arial"/>
            </a:endParaRPr>
          </a:p>
          <a:p>
            <a:pPr marL="401656" indent="-214323" rtl="0">
              <a:lnSpc>
                <a:spcPct val="150000"/>
              </a:lnSpc>
              <a:buFont typeface="Wingdings" pitchFamily="2" charset="2"/>
              <a:buChar char="v"/>
            </a:pPr>
            <a:r>
              <a:rPr lang="fr" sz="1300" b="0" i="0" u="none" baseline="0">
                <a:solidFill>
                  <a:srgbClr val="1D1D20"/>
                </a:solidFill>
                <a:latin typeface="Arial"/>
                <a:ea typeface="+mn-ea"/>
                <a:cs typeface="Arial"/>
              </a:rPr>
              <a:t>Penser éthique et durable</a:t>
            </a:r>
            <a:endParaRPr lang="fr" sz="1300" dirty="0">
              <a:solidFill>
                <a:srgbClr val="1D1D20"/>
              </a:solidFill>
              <a:latin typeface="Arial"/>
              <a:ea typeface="+mn-ea"/>
              <a:cs typeface="Arial"/>
            </a:endParaRPr>
          </a:p>
          <a:p>
            <a:pPr marL="401656" indent="-214323" rtl="0">
              <a:lnSpc>
                <a:spcPct val="150000"/>
              </a:lnSpc>
              <a:spcBef>
                <a:spcPts val="915"/>
              </a:spcBef>
              <a:buFont typeface="Wingdings" pitchFamily="2" charset="2"/>
              <a:buChar char="v"/>
            </a:pPr>
            <a:r>
              <a:rPr lang="fr" sz="1300" b="0" i="0" u="none" baseline="0">
                <a:solidFill>
                  <a:srgbClr val="1D1D20"/>
                </a:solidFill>
                <a:latin typeface="Arial"/>
                <a:ea typeface="+mn-ea"/>
                <a:cs typeface="Arial"/>
              </a:rPr>
              <a:t>Apprendre par la pratique</a:t>
            </a:r>
            <a:endParaRPr lang="fr" sz="1300" dirty="0">
              <a:solidFill>
                <a:srgbClr val="1D1D20"/>
              </a:solidFill>
              <a:latin typeface="Arial"/>
              <a:ea typeface="+mn-ea"/>
              <a:cs typeface="Arial"/>
            </a:endParaRPr>
          </a:p>
          <a:p>
            <a:pPr marL="589943" indent="-171458" rtl="0">
              <a:spcBef>
                <a:spcPts val="915"/>
              </a:spcBef>
              <a:buFont typeface="Wingdings" pitchFamily="2" charset="2"/>
              <a:buChar char="v"/>
            </a:pPr>
            <a:endParaRPr lang="fr" sz="1950" baseline="2136" dirty="0">
              <a:latin typeface="Arial"/>
              <a:cs typeface="Arial"/>
            </a:endParaRPr>
          </a:p>
        </p:txBody>
      </p:sp>
      <p:sp>
        <p:nvSpPr>
          <p:cNvPr id="3" name="Rounded Rectangle 2">
            <a:extLst>
              <a:ext uri="{FF2B5EF4-FFF2-40B4-BE49-F238E27FC236}">
                <a16:creationId xmlns:a16="http://schemas.microsoft.com/office/drawing/2014/main" id="{3EED64CA-3FDF-7547-C7D3-3510E0C1A757}"/>
              </a:ext>
            </a:extLst>
          </p:cNvPr>
          <p:cNvSpPr/>
          <p:nvPr/>
        </p:nvSpPr>
        <p:spPr>
          <a:xfrm>
            <a:off x="276232" y="4390140"/>
            <a:ext cx="6959584" cy="1594149"/>
          </a:xfrm>
          <a:prstGeom prst="roundRect">
            <a:avLst/>
          </a:prstGeom>
          <a:noFill/>
          <a:ln w="28575">
            <a:solidFill>
              <a:srgbClr val="1AAAA6"/>
            </a:solid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fr"/>
          </a:p>
        </p:txBody>
      </p:sp>
      <p:sp>
        <p:nvSpPr>
          <p:cNvPr id="4" name="Rounded Rectangle 3">
            <a:extLst>
              <a:ext uri="{FF2B5EF4-FFF2-40B4-BE49-F238E27FC236}">
                <a16:creationId xmlns:a16="http://schemas.microsoft.com/office/drawing/2014/main" id="{630E7F09-28AD-7004-CBCA-59FC6587D476}"/>
              </a:ext>
            </a:extLst>
          </p:cNvPr>
          <p:cNvSpPr/>
          <p:nvPr/>
        </p:nvSpPr>
        <p:spPr>
          <a:xfrm>
            <a:off x="280411" y="6408894"/>
            <a:ext cx="2520465" cy="2424004"/>
          </a:xfrm>
          <a:prstGeom prst="roundRect">
            <a:avLst/>
          </a:prstGeom>
          <a:noFill/>
          <a:ln w="28575">
            <a:solidFill>
              <a:srgbClr val="1AA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5" name="Rounded Rectangle 4">
            <a:extLst>
              <a:ext uri="{FF2B5EF4-FFF2-40B4-BE49-F238E27FC236}">
                <a16:creationId xmlns:a16="http://schemas.microsoft.com/office/drawing/2014/main" id="{675FB737-F06C-6C09-49D2-1DD687AEFF3E}"/>
              </a:ext>
            </a:extLst>
          </p:cNvPr>
          <p:cNvSpPr/>
          <p:nvPr/>
        </p:nvSpPr>
        <p:spPr>
          <a:xfrm>
            <a:off x="2998788" y="6408893"/>
            <a:ext cx="4324349" cy="2424005"/>
          </a:xfrm>
          <a:prstGeom prst="roundRect">
            <a:avLst/>
          </a:prstGeom>
          <a:noFill/>
          <a:ln w="28575">
            <a:solidFill>
              <a:srgbClr val="1AA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11" name="Slide Number Placeholder 10">
            <a:extLst>
              <a:ext uri="{FF2B5EF4-FFF2-40B4-BE49-F238E27FC236}">
                <a16:creationId xmlns:a16="http://schemas.microsoft.com/office/drawing/2014/main" id="{EE449236-F0EC-3746-9F8B-9FAD7DA47527}"/>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94</a:t>
            </a:fld>
            <a:endParaRPr lang="fr" spc="10"/>
          </a:p>
        </p:txBody>
      </p:sp>
      <p:pic>
        <p:nvPicPr>
          <p:cNvPr id="14" name="Picture 2" descr="European Youth Roots">
            <a:extLst>
              <a:ext uri="{FF2B5EF4-FFF2-40B4-BE49-F238E27FC236}">
                <a16:creationId xmlns:a16="http://schemas.microsoft.com/office/drawing/2014/main" id="{522F8110-1EB0-B24C-8414-8F0F446C8C6D}"/>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495299" y="8391490"/>
            <a:ext cx="600075" cy="152400"/>
          </a:xfrm>
          <a:custGeom>
            <a:avLst/>
            <a:gdLst/>
            <a:ahLst/>
            <a:cxnLst/>
            <a:rect l="l" t="t" r="r" b="b"/>
            <a:pathLst>
              <a:path w="600075" h="152400">
                <a:moveTo>
                  <a:pt x="600074" y="152399"/>
                </a:moveTo>
                <a:lnTo>
                  <a:pt x="0" y="152399"/>
                </a:lnTo>
                <a:lnTo>
                  <a:pt x="0" y="0"/>
                </a:lnTo>
                <a:lnTo>
                  <a:pt x="600074" y="0"/>
                </a:lnTo>
                <a:lnTo>
                  <a:pt x="600074" y="152399"/>
                </a:lnTo>
                <a:close/>
              </a:path>
            </a:pathLst>
          </a:custGeom>
          <a:solidFill>
            <a:srgbClr val="FAFAF9"/>
          </a:solidFill>
        </p:spPr>
        <p:txBody>
          <a:bodyPr wrap="square" lIns="0" tIns="0" rIns="0" bIns="0" rtlCol="0"/>
          <a:lstStyle/>
          <a:p>
            <a:endParaRPr/>
          </a:p>
        </p:txBody>
      </p:sp>
      <p:sp>
        <p:nvSpPr>
          <p:cNvPr id="12" name="object 12"/>
          <p:cNvSpPr txBox="1"/>
          <p:nvPr/>
        </p:nvSpPr>
        <p:spPr>
          <a:xfrm>
            <a:off x="495299" y="1017905"/>
            <a:ext cx="6891019" cy="7360860"/>
          </a:xfrm>
          <a:prstGeom prst="rect">
            <a:avLst/>
          </a:prstGeom>
        </p:spPr>
        <p:txBody>
          <a:bodyPr vert="horz" wrap="square" lIns="0" tIns="13969" rIns="0" bIns="0" rtlCol="0">
            <a:spAutoFit/>
          </a:bodyPr>
          <a:lstStyle/>
          <a:p>
            <a:pPr marL="15875" algn="just" rtl="0">
              <a:spcBef>
                <a:spcPts val="110"/>
              </a:spcBef>
            </a:pPr>
            <a:r>
              <a:rPr lang="fr" sz="1400" b="1" i="0" u="none" baseline="0" dirty="0">
                <a:solidFill>
                  <a:schemeClr val="accent6">
                    <a:lumMod val="75000"/>
                  </a:schemeClr>
                </a:solidFill>
                <a:latin typeface="Arial"/>
                <a:cs typeface="Arial"/>
              </a:rPr>
              <a:t>Instructions</a:t>
            </a:r>
            <a:endParaRPr lang="fr" sz="1400" b="1" dirty="0">
              <a:solidFill>
                <a:schemeClr val="accent6">
                  <a:lumMod val="75000"/>
                </a:schemeClr>
              </a:solidFill>
              <a:latin typeface="Arial"/>
              <a:cs typeface="Arial"/>
            </a:endParaRPr>
          </a:p>
          <a:p>
            <a:pPr marL="69217" algn="just" rtl="0">
              <a:spcBef>
                <a:spcPts val="110"/>
              </a:spcBef>
            </a:pPr>
            <a:endParaRPr lang="fr" sz="1400" b="1" dirty="0">
              <a:latin typeface="Arial"/>
              <a:cs typeface="Arial"/>
            </a:endParaRPr>
          </a:p>
          <a:p>
            <a:pPr marL="180983" indent="-171458" algn="l" rtl="0">
              <a:lnSpc>
                <a:spcPct val="150000"/>
              </a:lnSpc>
              <a:spcBef>
                <a:spcPts val="110"/>
              </a:spcBef>
              <a:buFont typeface="Arial" panose="020B0604020202020204" pitchFamily="34" charset="0"/>
              <a:buChar char="•"/>
            </a:pPr>
            <a:r>
              <a:rPr lang="fr" sz="1300" b="0" i="0" u="none" baseline="0" dirty="0">
                <a:solidFill>
                  <a:srgbClr val="1D1D20"/>
                </a:solidFill>
                <a:latin typeface="Arial"/>
                <a:cs typeface="Arial"/>
              </a:rPr>
              <a:t>Regardez la vidéo éducative Ted Ed avec les participants : </a:t>
            </a:r>
            <a:r>
              <a:rPr lang="fr" sz="1300" b="0" i="0" u="none" baseline="0" dirty="0">
                <a:solidFill>
                  <a:schemeClr val="tx1"/>
                </a:solidFill>
                <a:latin typeface="Arial"/>
                <a:cs typeface="Arial"/>
                <a:hlinkClick r:id="rId2">
                  <a:extLst>
                    <a:ext uri="{A12FA001-AC4F-418D-AE19-62706E023703}">
                      <ahyp:hlinkClr xmlns:ahyp="http://schemas.microsoft.com/office/drawing/2018/hyperlinkcolor" val="tx"/>
                    </a:ext>
                  </a:extLst>
                </a:hlinkClick>
              </a:rPr>
              <a:t>https://ed.ted.com/lessons/conserving-our-spectacular-vulnerable-coral-reefs-joshua- drew</a:t>
            </a:r>
            <a:endParaRPr lang="fr" sz="1300" dirty="0">
              <a:solidFill>
                <a:schemeClr val="tx1"/>
              </a:solidFill>
              <a:latin typeface="Arial"/>
              <a:cs typeface="Arial"/>
            </a:endParaRPr>
          </a:p>
          <a:p>
            <a:pPr marL="180983" indent="-171458" algn="just" rtl="0">
              <a:lnSpc>
                <a:spcPct val="150000"/>
              </a:lnSpc>
              <a:spcBef>
                <a:spcPts val="110"/>
              </a:spcBef>
              <a:buFont typeface="Arial" panose="020B0604020202020204" pitchFamily="34" charset="0"/>
              <a:buChar char="•"/>
            </a:pPr>
            <a:r>
              <a:rPr lang="fr" sz="1300" b="0" i="0" u="none" baseline="0" dirty="0">
                <a:solidFill>
                  <a:srgbClr val="1D1D20"/>
                </a:solidFill>
                <a:latin typeface="Arial"/>
                <a:cs typeface="Arial"/>
              </a:rPr>
              <a:t>À l'aide du manuel du EYR pour la création de réseaux touristiques locaux et innovants, demandez aux participants d'imaginer qu'ils créent un réseau pour le tourisme durable et la conservation des récifs coralliens à Fidji.</a:t>
            </a:r>
            <a:endParaRPr lang="fr" sz="1300" dirty="0">
              <a:latin typeface="Arial"/>
              <a:cs typeface="Arial"/>
            </a:endParaRPr>
          </a:p>
          <a:p>
            <a:pPr marL="757274" indent="-346093" algn="just" rtl="0">
              <a:lnSpc>
                <a:spcPct val="150000"/>
              </a:lnSpc>
              <a:spcBef>
                <a:spcPts val="765"/>
              </a:spcBef>
              <a:buFont typeface="Wingdings" pitchFamily="2" charset="2"/>
              <a:buChar char="q"/>
              <a:tabLst>
                <a:tab pos="1030336" algn="l"/>
              </a:tabLst>
            </a:pPr>
            <a:r>
              <a:rPr lang="fr" sz="1300" b="0" i="0" u="none" baseline="0" dirty="0">
                <a:solidFill>
                  <a:srgbClr val="1D1D20"/>
                </a:solidFill>
                <a:latin typeface="Arial"/>
                <a:cs typeface="Arial"/>
              </a:rPr>
              <a:t>Demandez aux participants de suivre les étapes du manuel</a:t>
            </a:r>
          </a:p>
          <a:p>
            <a:pPr marL="757274" indent="-346093" algn="just" rtl="0">
              <a:lnSpc>
                <a:spcPct val="150000"/>
              </a:lnSpc>
              <a:spcBef>
                <a:spcPts val="315"/>
              </a:spcBef>
              <a:buFont typeface="Wingdings" pitchFamily="2" charset="2"/>
              <a:buChar char="q"/>
              <a:tabLst>
                <a:tab pos="1030336" algn="l"/>
              </a:tabLst>
            </a:pPr>
            <a:r>
              <a:rPr lang="fr" sz="1300" b="0" i="0" u="none" baseline="0" dirty="0">
                <a:solidFill>
                  <a:srgbClr val="1D1D20"/>
                </a:solidFill>
                <a:latin typeface="Arial"/>
                <a:cs typeface="Arial"/>
              </a:rPr>
              <a:t>Donnez-leur le temps de faire des recherches et de rassembler des informations</a:t>
            </a:r>
          </a:p>
          <a:p>
            <a:pPr marL="757274" indent="-346093" algn="just" rtl="0">
              <a:lnSpc>
                <a:spcPct val="150000"/>
              </a:lnSpc>
              <a:spcBef>
                <a:spcPts val="315"/>
              </a:spcBef>
              <a:buFont typeface="Wingdings" pitchFamily="2" charset="2"/>
              <a:buChar char="q"/>
              <a:tabLst>
                <a:tab pos="1030336" algn="l"/>
              </a:tabLst>
            </a:pPr>
            <a:r>
              <a:rPr lang="fr" sz="1300" b="0" i="0" u="none" baseline="0" dirty="0">
                <a:solidFill>
                  <a:srgbClr val="1D1D20"/>
                </a:solidFill>
                <a:latin typeface="Arial"/>
                <a:cs typeface="Arial"/>
              </a:rPr>
              <a:t>Ils peuvent utiliser </a:t>
            </a:r>
            <a:r>
              <a:rPr lang="fr" sz="1300" b="0" i="0" u="none" baseline="0" dirty="0">
                <a:solidFill>
                  <a:srgbClr val="1D1D20"/>
                </a:solidFill>
                <a:latin typeface="Arial"/>
                <a:cs typeface="Arial"/>
                <a:hlinkClick r:id="rId3">
                  <a:extLst>
                    <a:ext uri="{A12FA001-AC4F-418D-AE19-62706E023703}">
                      <ahyp:hlinkClr xmlns:ahyp="http://schemas.microsoft.com/office/drawing/2018/hyperlinkcolor" val="tx"/>
                    </a:ext>
                  </a:extLst>
                </a:hlinkClick>
              </a:rPr>
              <a:t>Mural</a:t>
            </a:r>
            <a:r>
              <a:rPr lang="fr" sz="1300" b="0" i="0" u="none" baseline="0" dirty="0">
                <a:solidFill>
                  <a:srgbClr val="1D1D20"/>
                </a:solidFill>
                <a:latin typeface="Arial"/>
                <a:cs typeface="Arial"/>
              </a:rPr>
              <a:t>, </a:t>
            </a:r>
            <a:r>
              <a:rPr lang="fr" sz="1300" b="0" i="0" u="none" baseline="0" dirty="0">
                <a:solidFill>
                  <a:srgbClr val="1D1D20"/>
                </a:solidFill>
                <a:latin typeface="Arial"/>
                <a:cs typeface="Arial"/>
                <a:hlinkClick r:id="rId4">
                  <a:extLst>
                    <a:ext uri="{A12FA001-AC4F-418D-AE19-62706E023703}">
                      <ahyp:hlinkClr xmlns:ahyp="http://schemas.microsoft.com/office/drawing/2018/hyperlinkcolor" val="tx"/>
                    </a:ext>
                  </a:extLst>
                </a:hlinkClick>
              </a:rPr>
              <a:t>Miro</a:t>
            </a:r>
            <a:r>
              <a:rPr lang="fr" sz="1300" b="0" i="0" u="none" baseline="0" dirty="0">
                <a:solidFill>
                  <a:srgbClr val="1D1D20"/>
                </a:solidFill>
                <a:latin typeface="Arial"/>
                <a:cs typeface="Arial"/>
              </a:rPr>
              <a:t>, ou </a:t>
            </a:r>
            <a:r>
              <a:rPr lang="fr" sz="1300" b="0" i="0" u="none" baseline="0" dirty="0">
                <a:solidFill>
                  <a:srgbClr val="1D1D20"/>
                </a:solidFill>
                <a:latin typeface="Arial"/>
                <a:cs typeface="Arial"/>
                <a:hlinkClick r:id="rId5">
                  <a:extLst>
                    <a:ext uri="{A12FA001-AC4F-418D-AE19-62706E023703}">
                      <ahyp:hlinkClr xmlns:ahyp="http://schemas.microsoft.com/office/drawing/2018/hyperlinkcolor" val="tx"/>
                    </a:ext>
                  </a:extLst>
                </a:hlinkClick>
              </a:rPr>
              <a:t>Lucidchart</a:t>
            </a:r>
            <a:r>
              <a:rPr lang="fr" sz="1300" b="0" i="0" u="none" baseline="0" dirty="0">
                <a:solidFill>
                  <a:srgbClr val="1D1D20"/>
                </a:solidFill>
                <a:latin typeface="Arial"/>
                <a:cs typeface="Arial"/>
              </a:rPr>
              <a:t> pour l'étape 2</a:t>
            </a:r>
          </a:p>
          <a:p>
            <a:pPr marL="757274" marR="210195" indent="-346093" algn="just" rtl="0">
              <a:lnSpc>
                <a:spcPct val="150000"/>
              </a:lnSpc>
              <a:spcBef>
                <a:spcPts val="150"/>
              </a:spcBef>
              <a:buFont typeface="Wingdings" pitchFamily="2" charset="2"/>
              <a:buChar char="q"/>
              <a:tabLst>
                <a:tab pos="1030336" algn="l"/>
              </a:tabLst>
            </a:pPr>
            <a:r>
              <a:rPr lang="fr" sz="1300" b="0" i="0" u="none" baseline="0" dirty="0">
                <a:solidFill>
                  <a:srgbClr val="1D1D20"/>
                </a:solidFill>
                <a:latin typeface="Arial"/>
                <a:cs typeface="Arial"/>
              </a:rPr>
              <a:t>Discutez avec les participants des défis et des opportunités pour la création de réseaux </a:t>
            </a:r>
            <a:r>
              <a:rPr lang="fr" sz="1300" b="0" i="0" u="none" baseline="0" dirty="0" err="1">
                <a:solidFill>
                  <a:srgbClr val="1D1D20"/>
                </a:solidFill>
                <a:latin typeface="Arial"/>
                <a:cs typeface="Arial"/>
              </a:rPr>
              <a:t>glocaux</a:t>
            </a:r>
            <a:endParaRPr lang="fr" sz="1300" b="0" i="0" u="none" baseline="0" dirty="0">
              <a:solidFill>
                <a:srgbClr val="1D1D20"/>
              </a:solidFill>
              <a:latin typeface="Arial"/>
              <a:cs typeface="Arial"/>
            </a:endParaRPr>
          </a:p>
          <a:p>
            <a:pPr marL="59692" algn="just" rtl="0">
              <a:spcBef>
                <a:spcPts val="966"/>
              </a:spcBef>
            </a:pPr>
            <a:r>
              <a:rPr lang="fr" sz="1400" b="1" i="0" u="none" baseline="0" dirty="0">
                <a:solidFill>
                  <a:schemeClr val="accent5">
                    <a:lumMod val="75000"/>
                  </a:schemeClr>
                </a:solidFill>
                <a:latin typeface="Arial"/>
                <a:cs typeface="Arial"/>
              </a:rPr>
              <a:t>Outil de validation</a:t>
            </a:r>
            <a:endParaRPr lang="fr" sz="1400" b="1" dirty="0">
              <a:solidFill>
                <a:schemeClr val="accent5">
                  <a:lumMod val="75000"/>
                </a:schemeClr>
              </a:solidFill>
              <a:latin typeface="Arial"/>
              <a:cs typeface="Arial"/>
            </a:endParaRPr>
          </a:p>
          <a:p>
            <a:pPr marL="88269" marR="66043" algn="just" rtl="0">
              <a:lnSpc>
                <a:spcPct val="115399"/>
              </a:lnSpc>
              <a:spcBef>
                <a:spcPts val="605"/>
              </a:spcBef>
            </a:pPr>
            <a:r>
              <a:rPr lang="fr" sz="1300" b="0" i="0" u="none" baseline="0" dirty="0">
                <a:solidFill>
                  <a:srgbClr val="1D1D20"/>
                </a:solidFill>
                <a:latin typeface="Arial"/>
                <a:cs typeface="Arial"/>
              </a:rPr>
              <a:t>A la fin de l'activité, les participants seront plus à même de :</a:t>
            </a:r>
            <a:endParaRPr lang="fr" sz="1300" dirty="0">
              <a:latin typeface="Arial"/>
              <a:cs typeface="Arial"/>
            </a:endParaRPr>
          </a:p>
          <a:p>
            <a:pPr marL="714410" marR="8255" indent="-352443" algn="just" rtl="0">
              <a:lnSpc>
                <a:spcPct val="150000"/>
              </a:lnSpc>
              <a:spcBef>
                <a:spcPts val="600"/>
              </a:spcBef>
              <a:buFont typeface="Wingdings" pitchFamily="2" charset="2"/>
              <a:buChar char="v"/>
            </a:pPr>
            <a:r>
              <a:rPr lang="fr" sz="1300" b="0" i="0" u="none" baseline="0" dirty="0">
                <a:solidFill>
                  <a:srgbClr val="1D1D20"/>
                </a:solidFill>
                <a:latin typeface="Arial"/>
                <a:cs typeface="Arial"/>
              </a:rPr>
              <a:t>Réfléchir à la durabilité des objectifs sociaux, culturels et économiques à long terme et à la ligne de conduite choisie</a:t>
            </a:r>
            <a:endParaRPr lang="fr" sz="1300" dirty="0">
              <a:latin typeface="Arial"/>
              <a:cs typeface="Arial"/>
            </a:endParaRPr>
          </a:p>
          <a:p>
            <a:pPr marL="714410" marR="5081" indent="-352443" algn="just" rtl="0">
              <a:lnSpc>
                <a:spcPct val="150000"/>
              </a:lnSpc>
              <a:buFont typeface="Wingdings" pitchFamily="2" charset="2"/>
              <a:buChar char="v"/>
            </a:pPr>
            <a:r>
              <a:rPr lang="fr" sz="1300" b="0" i="0" u="none" baseline="0" dirty="0">
                <a:solidFill>
                  <a:srgbClr val="1D1D20"/>
                </a:solidFill>
                <a:latin typeface="Arial"/>
                <a:cs typeface="Arial"/>
              </a:rPr>
              <a:t>Évaluer les conséquences des idées qui apportent de la valeur et l'effet de l'action entrepreneuriale sur la communauté cible, le marché, la société et l'environnement</a:t>
            </a:r>
            <a:endParaRPr lang="fr" sz="1300" dirty="0">
              <a:latin typeface="Arial"/>
              <a:cs typeface="Arial"/>
            </a:endParaRPr>
          </a:p>
          <a:p>
            <a:pPr marL="714410" marR="2087345" indent="-352443" algn="just" rtl="0">
              <a:lnSpc>
                <a:spcPct val="150000"/>
              </a:lnSpc>
              <a:buFont typeface="Wingdings" pitchFamily="2" charset="2"/>
              <a:buChar char="v"/>
            </a:pPr>
            <a:r>
              <a:rPr lang="fr" sz="1300" b="0" i="0" u="none" baseline="0" dirty="0">
                <a:solidFill>
                  <a:srgbClr val="1D1D20"/>
                </a:solidFill>
                <a:latin typeface="Arial"/>
                <a:cs typeface="Arial"/>
              </a:rPr>
              <a:t>Utiliser toute initiative de création de valeur comme une opportunité d'apprentissage Apprendre avec les autres, y compris les pairs et les mentors</a:t>
            </a:r>
            <a:endParaRPr lang="fr" sz="1300" dirty="0">
              <a:latin typeface="Arial"/>
              <a:cs typeface="Arial"/>
            </a:endParaRPr>
          </a:p>
          <a:p>
            <a:pPr marL="714410" indent="-352443" algn="just" rtl="0">
              <a:lnSpc>
                <a:spcPct val="150000"/>
              </a:lnSpc>
              <a:spcBef>
                <a:spcPts val="240"/>
              </a:spcBef>
              <a:buFont typeface="Wingdings" pitchFamily="2" charset="2"/>
              <a:buChar char="v"/>
            </a:pPr>
            <a:r>
              <a:rPr lang="fr" sz="1300" b="0" i="0" u="none" baseline="0" dirty="0">
                <a:solidFill>
                  <a:srgbClr val="1D1D20"/>
                </a:solidFill>
                <a:latin typeface="Arial"/>
                <a:cs typeface="Arial"/>
              </a:rPr>
              <a:t>Réfléchir et tirer des leçons des succès et des échecs (les vôtres et ceux des autres)</a:t>
            </a:r>
            <a:endParaRPr lang="fr" sz="1300" dirty="0">
              <a:latin typeface="Arial"/>
              <a:cs typeface="Arial"/>
            </a:endParaRPr>
          </a:p>
          <a:p>
            <a:pPr marL="12700" marR="979852" algn="just" rtl="0">
              <a:lnSpc>
                <a:spcPct val="115399"/>
              </a:lnSpc>
              <a:spcBef>
                <a:spcPts val="600"/>
              </a:spcBef>
            </a:pPr>
            <a:r>
              <a:rPr lang="fr" sz="1300" b="0" i="0" u="none" baseline="0" dirty="0">
                <a:solidFill>
                  <a:srgbClr val="1D1D20"/>
                </a:solidFill>
                <a:latin typeface="Arial"/>
                <a:cs typeface="Arial"/>
              </a:rPr>
              <a:t>Veuillez noter que les compétences ci-dessus sont tirées des tableaux descriptifs du cadre </a:t>
            </a:r>
            <a:r>
              <a:rPr lang="fr" sz="1300" b="0" i="0" u="none" baseline="0" dirty="0" err="1">
                <a:solidFill>
                  <a:srgbClr val="1D1D20"/>
                </a:solidFill>
                <a:latin typeface="Arial"/>
                <a:cs typeface="Arial"/>
              </a:rPr>
              <a:t>EntreComp</a:t>
            </a:r>
            <a:r>
              <a:rPr lang="fr" sz="1300" b="0" i="0" u="none" baseline="0" dirty="0">
                <a:solidFill>
                  <a:srgbClr val="1D1D20"/>
                </a:solidFill>
                <a:latin typeface="Arial"/>
                <a:cs typeface="Arial"/>
              </a:rPr>
              <a:t>. Les tableaux sont</a:t>
            </a:r>
            <a:r>
              <a:rPr lang="fr" sz="1300" b="0" i="0" u="none" baseline="0" dirty="0">
                <a:solidFill>
                  <a:schemeClr val="tx1"/>
                </a:solidFill>
                <a:latin typeface="Arial"/>
                <a:cs typeface="Arial"/>
              </a:rPr>
              <a:t> disponibles</a:t>
            </a:r>
            <a:r>
              <a:rPr lang="fr" sz="1300" b="0" i="0" u="none" baseline="0" dirty="0">
                <a:solidFill>
                  <a:schemeClr val="tx1"/>
                </a:solidFill>
                <a:latin typeface="Arial"/>
                <a:cs typeface="Arial"/>
                <a:hlinkClick r:id="rId6">
                  <a:extLst>
                    <a:ext uri="{A12FA001-AC4F-418D-AE19-62706E023703}">
                      <ahyp:hlinkClr xmlns:ahyp="http://schemas.microsoft.com/office/drawing/2018/hyperlinkcolor" val="tx"/>
                    </a:ext>
                  </a:extLst>
                </a:hlinkClick>
              </a:rPr>
              <a:t> ici</a:t>
            </a:r>
            <a:r>
              <a:rPr lang="fr" sz="1300" b="0" i="0" u="none" baseline="0" dirty="0">
                <a:solidFill>
                  <a:schemeClr val="tx1"/>
                </a:solidFill>
                <a:latin typeface="Arial"/>
                <a:cs typeface="Arial"/>
              </a:rPr>
              <a:t>.</a:t>
            </a:r>
            <a:endParaRPr lang="fr" sz="1300" dirty="0">
              <a:solidFill>
                <a:schemeClr val="tx1"/>
              </a:solidFill>
              <a:latin typeface="Arial"/>
              <a:cs typeface="Arial"/>
            </a:endParaRPr>
          </a:p>
        </p:txBody>
      </p:sp>
      <p:sp>
        <p:nvSpPr>
          <p:cNvPr id="9" name="Slide Number Placeholder 10">
            <a:extLst>
              <a:ext uri="{FF2B5EF4-FFF2-40B4-BE49-F238E27FC236}">
                <a16:creationId xmlns:a16="http://schemas.microsoft.com/office/drawing/2014/main" id="{E2E5E70C-489F-FC47-A36C-D9E423A814A0}"/>
              </a:ext>
            </a:extLst>
          </p:cNvPr>
          <p:cNvSpPr>
            <a:spLocks noGrp="1"/>
          </p:cNvSpPr>
          <p:nvPr>
            <p:ph type="sldNum" sz="quarter" idx="7"/>
          </p:nvPr>
        </p:nvSpPr>
        <p:spPr>
          <a:xfrm>
            <a:off x="914402" y="9625401"/>
            <a:ext cx="257175" cy="207749"/>
          </a:xfrm>
        </p:spPr>
        <p:txBody>
          <a:bodyPr/>
          <a:lstStyle/>
          <a:p>
            <a:pPr marL="38100" algn="l" rtl="0">
              <a:spcBef>
                <a:spcPts val="110"/>
              </a:spcBef>
            </a:pPr>
            <a:fld id="{81D60167-4931-47E6-BA6A-407CBD079E47}" type="slidenum">
              <a:rPr spc="10"/>
              <a:pPr marL="38100">
                <a:spcBef>
                  <a:spcPts val="110"/>
                </a:spcBef>
              </a:pPr>
              <a:t>95</a:t>
            </a:fld>
            <a:endParaRPr lang="fr" spc="10"/>
          </a:p>
        </p:txBody>
      </p:sp>
      <p:pic>
        <p:nvPicPr>
          <p:cNvPr id="5" name="Picture 2" descr="European Youth Roots">
            <a:extLst>
              <a:ext uri="{FF2B5EF4-FFF2-40B4-BE49-F238E27FC236}">
                <a16:creationId xmlns:a16="http://schemas.microsoft.com/office/drawing/2014/main" id="{3F1F34D5-7B46-CA46-904D-60E5FE886189}"/>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7">
            <a:extLst>
              <a:ext uri="{FF2B5EF4-FFF2-40B4-BE49-F238E27FC236}">
                <a16:creationId xmlns:a16="http://schemas.microsoft.com/office/drawing/2014/main" id="{46EEE998-F6D8-5E43-96CD-E6A927DC4212}"/>
              </a:ext>
            </a:extLst>
          </p:cNvPr>
          <p:cNvSpPr/>
          <p:nvPr/>
        </p:nvSpPr>
        <p:spPr>
          <a:xfrm>
            <a:off x="2987675" y="6380540"/>
            <a:ext cx="4165600" cy="2726066"/>
          </a:xfrm>
          <a:custGeom>
            <a:avLst/>
            <a:gdLst/>
            <a:ahLst/>
            <a:cxnLst/>
            <a:rect l="l" t="t" r="r" b="b"/>
            <a:pathLst>
              <a:path w="2638425" h="2638425">
                <a:moveTo>
                  <a:pt x="2638425" y="2638425"/>
                </a:moveTo>
                <a:lnTo>
                  <a:pt x="0" y="2638425"/>
                </a:lnTo>
                <a:lnTo>
                  <a:pt x="0" y="0"/>
                </a:lnTo>
                <a:lnTo>
                  <a:pt x="2638425" y="0"/>
                </a:lnTo>
                <a:lnTo>
                  <a:pt x="2638425" y="2638425"/>
                </a:lnTo>
                <a:close/>
              </a:path>
            </a:pathLst>
          </a:custGeom>
          <a:noFill/>
        </p:spPr>
        <p:txBody>
          <a:bodyPr wrap="square" lIns="0" tIns="0" rIns="0" bIns="0" rtlCol="0"/>
          <a:lstStyle/>
          <a:p>
            <a:endParaRPr/>
          </a:p>
        </p:txBody>
      </p:sp>
      <p:sp>
        <p:nvSpPr>
          <p:cNvPr id="13" name="object 13"/>
          <p:cNvSpPr txBox="1"/>
          <p:nvPr/>
        </p:nvSpPr>
        <p:spPr>
          <a:xfrm>
            <a:off x="320991" y="5497729"/>
            <a:ext cx="6896099" cy="889987"/>
          </a:xfrm>
          <a:prstGeom prst="rect">
            <a:avLst/>
          </a:prstGeom>
          <a:noFill/>
        </p:spPr>
        <p:txBody>
          <a:bodyPr vert="horz" wrap="square" lIns="0" tIns="88900" rIns="0" bIns="0" rtlCol="0">
            <a:spAutoFit/>
          </a:bodyPr>
          <a:lstStyle/>
          <a:p>
            <a:pPr marL="180349" rtl="0">
              <a:spcBef>
                <a:spcPts val="700"/>
              </a:spcBef>
            </a:pPr>
            <a:r>
              <a:rPr lang="fr" sz="1300" b="1" i="0" u="none" baseline="0">
                <a:solidFill>
                  <a:srgbClr val="1D1D20"/>
                </a:solidFill>
                <a:latin typeface="Arial"/>
                <a:cs typeface="Arial"/>
              </a:rPr>
              <a:t>Compétences du cadre d'EntreComp</a:t>
            </a:r>
            <a:endParaRPr lang="fr" sz="1300" b="1">
              <a:latin typeface="Arial"/>
              <a:cs typeface="Arial"/>
            </a:endParaRPr>
          </a:p>
          <a:p>
            <a:pPr rtl="0">
              <a:spcBef>
                <a:spcPts val="45"/>
              </a:spcBef>
            </a:pPr>
            <a:endParaRPr lang="fr" sz="1300">
              <a:latin typeface="Arial"/>
              <a:cs typeface="Arial"/>
            </a:endParaRPr>
          </a:p>
          <a:p>
            <a:pPr marL="401656" indent="-214323" rtl="0">
              <a:buFont typeface="Wingdings" pitchFamily="2" charset="2"/>
              <a:buChar char="v"/>
            </a:pPr>
            <a:r>
              <a:rPr lang="fr" sz="1300" b="0" i="0" u="none" baseline="0">
                <a:solidFill>
                  <a:srgbClr val="1D1D20"/>
                </a:solidFill>
                <a:latin typeface="Arial"/>
                <a:cs typeface="Arial"/>
              </a:rPr>
              <a:t>Repérer les opportunités</a:t>
            </a:r>
          </a:p>
          <a:p>
            <a:pPr marL="418486" rtl="0"/>
            <a:endParaRPr lang="fr" sz="1950" baseline="2136">
              <a:latin typeface="Arial"/>
              <a:cs typeface="Arial"/>
            </a:endParaRPr>
          </a:p>
        </p:txBody>
      </p:sp>
      <p:pic>
        <p:nvPicPr>
          <p:cNvPr id="2" name="object 2"/>
          <p:cNvPicPr/>
          <p:nvPr/>
        </p:nvPicPr>
        <p:blipFill>
          <a:blip r:embed="rId2" cstate="print"/>
          <a:stretch>
            <a:fillRect/>
          </a:stretch>
        </p:blipFill>
        <p:spPr>
          <a:xfrm>
            <a:off x="6457949" y="9486899"/>
            <a:ext cx="695325" cy="457199"/>
          </a:xfrm>
          <a:prstGeom prst="rect">
            <a:avLst/>
          </a:prstGeom>
        </p:spPr>
      </p:pic>
      <p:sp>
        <p:nvSpPr>
          <p:cNvPr id="8" name="object 8"/>
          <p:cNvSpPr txBox="1"/>
          <p:nvPr/>
        </p:nvSpPr>
        <p:spPr>
          <a:xfrm>
            <a:off x="3136890" y="7204322"/>
            <a:ext cx="3933839" cy="1630895"/>
          </a:xfrm>
          <a:prstGeom prst="rect">
            <a:avLst/>
          </a:prstGeom>
        </p:spPr>
        <p:txBody>
          <a:bodyPr vert="horz" wrap="square" lIns="0" tIns="58419" rIns="0" bIns="0" rtlCol="0">
            <a:spAutoFit/>
          </a:bodyPr>
          <a:lstStyle/>
          <a:p>
            <a:pPr marL="218450" rtl="0">
              <a:spcBef>
                <a:spcPts val="459"/>
              </a:spcBef>
            </a:pPr>
            <a:r>
              <a:rPr lang="fr" sz="1300" b="1" i="0" u="none" spc="45" baseline="0">
                <a:solidFill>
                  <a:schemeClr val="tx1"/>
                </a:solidFill>
                <a:latin typeface="Arial"/>
                <a:cs typeface="Arial"/>
              </a:rPr>
              <a:t>Préparation du </a:t>
            </a:r>
            <a:r>
              <a:rPr lang="fr" sz="1300" b="1" i="0" u="none" spc="-10" baseline="0">
                <a:solidFill>
                  <a:schemeClr val="tx1"/>
                </a:solidFill>
                <a:latin typeface="Arial"/>
                <a:cs typeface="Arial"/>
              </a:rPr>
              <a:t>matériel</a:t>
            </a:r>
            <a:endParaRPr lang="fr" sz="1300" b="1" dirty="0">
              <a:solidFill>
                <a:schemeClr val="tx1"/>
              </a:solidFill>
              <a:latin typeface="Arial"/>
              <a:cs typeface="Arial"/>
            </a:endParaRPr>
          </a:p>
          <a:p>
            <a:pPr marL="561367" indent="-285764" algn="l" rtl="0">
              <a:spcBef>
                <a:spcPts val="400"/>
              </a:spcBef>
              <a:buClr>
                <a:schemeClr val="tx1"/>
              </a:buClr>
              <a:buFont typeface="Arial" panose="020B0604020202020204" pitchFamily="34" charset="0"/>
              <a:buChar char="•"/>
            </a:pPr>
            <a:r>
              <a:rPr lang="fr" sz="1300" b="0" i="0" u="none" spc="-25" baseline="0">
                <a:solidFill>
                  <a:schemeClr val="tx1"/>
                </a:solidFill>
                <a:latin typeface="Arial"/>
                <a:cs typeface="Arial"/>
                <a:hlinkClick r:id="rId3">
                  <a:extLst>
                    <a:ext uri="{A12FA001-AC4F-418D-AE19-62706E023703}">
                      <ahyp:hlinkClr xmlns:ahyp="http://schemas.microsoft.com/office/drawing/2018/hyperlinkcolor" val="tx"/>
                    </a:ext>
                  </a:extLst>
                </a:hlinkClick>
              </a:rPr>
              <a:t>EUROPÉEN</a:t>
            </a:r>
            <a:r>
              <a:rPr lang="fr" sz="1300" b="0" i="0" u="none" spc="-105" baseline="0">
                <a:solidFill>
                  <a:schemeClr val="tx1"/>
                </a:solidFill>
                <a:latin typeface="Arial"/>
                <a:cs typeface="Arial"/>
                <a:hlinkClick r:id="rId3">
                  <a:extLst>
                    <a:ext uri="{A12FA001-AC4F-418D-AE19-62706E023703}">
                      <ahyp:hlinkClr xmlns:ahyp="http://schemas.microsoft.com/office/drawing/2018/hyperlinkcolor" val="tx"/>
                    </a:ext>
                  </a:extLst>
                </a:hlinkClick>
              </a:rPr>
              <a:t> </a:t>
            </a:r>
            <a:r>
              <a:rPr lang="fr" sz="1300" b="0" i="0" u="none" spc="-35" baseline="0">
                <a:solidFill>
                  <a:schemeClr val="tx1"/>
                </a:solidFill>
                <a:latin typeface="Arial"/>
                <a:cs typeface="Arial"/>
                <a:hlinkClick r:id="rId3">
                  <a:extLst>
                    <a:ext uri="{A12FA001-AC4F-418D-AE19-62706E023703}">
                      <ahyp:hlinkClr xmlns:ahyp="http://schemas.microsoft.com/office/drawing/2018/hyperlinkcolor" val="tx"/>
                    </a:ext>
                  </a:extLst>
                </a:hlinkClick>
              </a:rPr>
              <a:t>JEUNE</a:t>
            </a:r>
            <a:r>
              <a:rPr lang="fr" sz="1300" b="0" i="0" u="none" spc="-85" baseline="0">
                <a:solidFill>
                  <a:schemeClr val="tx1"/>
                </a:solidFill>
                <a:latin typeface="Arial"/>
                <a:cs typeface="Arial"/>
                <a:hlinkClick r:id="rId3">
                  <a:extLst>
                    <a:ext uri="{A12FA001-AC4F-418D-AE19-62706E023703}">
                      <ahyp:hlinkClr xmlns:ahyp="http://schemas.microsoft.com/office/drawing/2018/hyperlinkcolor" val="tx"/>
                    </a:ext>
                  </a:extLst>
                </a:hlinkClick>
              </a:rPr>
              <a:t> </a:t>
            </a:r>
            <a:r>
              <a:rPr lang="fr" sz="1300" b="0" i="0" u="none" spc="-56" baseline="0">
                <a:solidFill>
                  <a:schemeClr val="tx1"/>
                </a:solidFill>
                <a:latin typeface="Arial"/>
                <a:cs typeface="Arial"/>
                <a:hlinkClick r:id="rId3">
                  <a:extLst>
                    <a:ext uri="{A12FA001-AC4F-418D-AE19-62706E023703}">
                      <ahyp:hlinkClr xmlns:ahyp="http://schemas.microsoft.com/office/drawing/2018/hyperlinkcolor" val="tx"/>
                    </a:ext>
                  </a:extLst>
                </a:hlinkClick>
              </a:rPr>
              <a:t>RACINES:</a:t>
            </a:r>
            <a:r>
              <a:rPr lang="fr" sz="1300" b="0" i="0" u="none" spc="-125" baseline="0">
                <a:solidFill>
                  <a:schemeClr val="tx1"/>
                </a:solidFill>
                <a:latin typeface="Arial"/>
                <a:cs typeface="Arial"/>
                <a:hlinkClick r:id="rId3">
                  <a:extLst>
                    <a:ext uri="{A12FA001-AC4F-418D-AE19-62706E023703}">
                      <ahyp:hlinkClr xmlns:ahyp="http://schemas.microsoft.com/office/drawing/2018/hyperlinkcolor" val="tx"/>
                    </a:ext>
                  </a:extLst>
                </a:hlinkClick>
              </a:rPr>
              <a:t> </a:t>
            </a:r>
            <a:r>
              <a:rPr lang="fr" sz="1300" b="0" i="0" u="none" baseline="0">
                <a:solidFill>
                  <a:schemeClr val="tx1"/>
                </a:solidFill>
                <a:latin typeface="Arial"/>
                <a:cs typeface="Arial"/>
                <a:hlinkClick r:id="rId3">
                  <a:extLst>
                    <a:ext uri="{A12FA001-AC4F-418D-AE19-62706E023703}">
                      <ahyp:hlinkClr xmlns:ahyp="http://schemas.microsoft.com/office/drawing/2018/hyperlinkcolor" val="tx"/>
                    </a:ext>
                  </a:extLst>
                </a:hlinkClick>
              </a:rPr>
              <a:t>Construire</a:t>
            </a:r>
            <a:r>
              <a:rPr lang="fr" sz="1300" b="0" i="0" u="none" spc="-35" baseline="0">
                <a:solidFill>
                  <a:schemeClr val="tx1"/>
                </a:solidFill>
                <a:latin typeface="Arial"/>
                <a:cs typeface="Arial"/>
                <a:hlinkClick r:id="rId3">
                  <a:extLst>
                    <a:ext uri="{A12FA001-AC4F-418D-AE19-62706E023703}">
                      <ahyp:hlinkClr xmlns:ahyp="http://schemas.microsoft.com/office/drawing/2018/hyperlinkcolor" val="tx"/>
                    </a:ext>
                  </a:extLst>
                </a:hlinkClick>
              </a:rPr>
              <a:t> des </a:t>
            </a:r>
            <a:r>
              <a:rPr lang="fr" sz="1300" b="0" i="0" u="none" spc="-25" baseline="0">
                <a:solidFill>
                  <a:schemeClr val="tx1"/>
                </a:solidFill>
                <a:latin typeface="Arial"/>
                <a:cs typeface="Arial"/>
                <a:hlinkClick r:id="rId3">
                  <a:extLst>
                    <a:ext uri="{A12FA001-AC4F-418D-AE19-62706E023703}">
                      <ahyp:hlinkClr xmlns:ahyp="http://schemas.microsoft.com/office/drawing/2018/hyperlinkcolor" val="tx"/>
                    </a:ext>
                  </a:extLst>
                </a:hlinkClick>
              </a:rPr>
              <a:t>réseaux </a:t>
            </a:r>
            <a:r>
              <a:rPr lang="fr" sz="1300" b="0" i="0" u="none" spc="-10" baseline="0">
                <a:solidFill>
                  <a:schemeClr val="tx1"/>
                </a:solidFill>
                <a:latin typeface="Arial"/>
                <a:cs typeface="Arial"/>
                <a:hlinkClick r:id="rId3">
                  <a:extLst>
                    <a:ext uri="{A12FA001-AC4F-418D-AE19-62706E023703}">
                      <ahyp:hlinkClr xmlns:ahyp="http://schemas.microsoft.com/office/drawing/2018/hyperlinkcolor" val="tx"/>
                    </a:ext>
                  </a:extLst>
                </a:hlinkClick>
              </a:rPr>
              <a:t>touristiques glocaux </a:t>
            </a:r>
            <a:r>
              <a:rPr lang="fr" sz="1300" b="0" i="0" u="none" spc="-155" baseline="0">
                <a:solidFill>
                  <a:schemeClr val="tx1"/>
                </a:solidFill>
                <a:latin typeface="Arial"/>
                <a:cs typeface="Arial"/>
                <a:hlinkClick r:id="rId3">
                  <a:extLst>
                    <a:ext uri="{A12FA001-AC4F-418D-AE19-62706E023703}">
                      <ahyp:hlinkClr xmlns:ahyp="http://schemas.microsoft.com/office/drawing/2018/hyperlinkcolor" val="tx"/>
                    </a:ext>
                  </a:extLst>
                </a:hlinkClick>
              </a:rPr>
              <a:t>et innovants </a:t>
            </a:r>
            <a:endParaRPr lang="fr" sz="1300" spc="-10" dirty="0">
              <a:solidFill>
                <a:schemeClr val="tx1"/>
              </a:solidFill>
              <a:latin typeface="Arial"/>
              <a:cs typeface="Arial"/>
            </a:endParaRPr>
          </a:p>
          <a:p>
            <a:pPr marL="561367" indent="-285764" algn="l" rtl="0">
              <a:spcBef>
                <a:spcPts val="400"/>
              </a:spcBef>
              <a:buClr>
                <a:schemeClr val="tx1"/>
              </a:buClr>
              <a:buFont typeface="Arial" panose="020B0604020202020204" pitchFamily="34" charset="0"/>
              <a:buChar char="•"/>
            </a:pPr>
            <a:r>
              <a:rPr lang="fr" sz="1300" b="0" i="0" u="none" spc="-20" baseline="0">
                <a:solidFill>
                  <a:schemeClr val="tx1"/>
                </a:solidFill>
                <a:latin typeface="Arial"/>
                <a:cs typeface="Arial"/>
                <a:hlinkClick r:id="rId4">
                  <a:extLst>
                    <a:ext uri="{A12FA001-AC4F-418D-AE19-62706E023703}">
                      <ahyp:hlinkClr xmlns:ahyp="http://schemas.microsoft.com/office/drawing/2018/hyperlinkcolor" val="tx"/>
                    </a:ext>
                  </a:extLst>
                </a:hlinkClick>
              </a:rPr>
              <a:t>https://www.diva-portal.org/smash/get/diva2:731935/FULLTEXT01.pdf</a:t>
            </a:r>
            <a:endParaRPr lang="fr" sz="1300" spc="-20" dirty="0">
              <a:solidFill>
                <a:schemeClr val="tx1"/>
              </a:solidFill>
              <a:latin typeface="Arial"/>
              <a:cs typeface="Arial"/>
            </a:endParaRPr>
          </a:p>
          <a:p>
            <a:pPr marL="561367" marR="372763" indent="-285764" algn="l" rtl="0">
              <a:lnSpc>
                <a:spcPct val="153800"/>
              </a:lnSpc>
              <a:buClr>
                <a:schemeClr val="tx1"/>
              </a:buClr>
              <a:buFont typeface="Arial" panose="020B0604020202020204" pitchFamily="34" charset="0"/>
              <a:buChar char="•"/>
            </a:pPr>
            <a:r>
              <a:rPr lang="fr" sz="1300" b="0" i="0" u="none" spc="-29" baseline="0">
                <a:solidFill>
                  <a:schemeClr val="tx1"/>
                </a:solidFill>
                <a:latin typeface="Arial"/>
                <a:cs typeface="Arial"/>
                <a:hlinkClick r:id="rId5">
                  <a:extLst>
                    <a:ext uri="{A12FA001-AC4F-418D-AE19-62706E023703}">
                      <ahyp:hlinkClr xmlns:ahyp="http://schemas.microsoft.com/office/drawing/2018/hyperlinkcolor" val="tx"/>
                    </a:ext>
                  </a:extLst>
                </a:hlinkClick>
              </a:rPr>
              <a:t>Gephi</a:t>
            </a:r>
            <a:r>
              <a:rPr lang="fr" sz="1300" b="0" i="0" u="none" spc="-29" baseline="0">
                <a:solidFill>
                  <a:schemeClr val="tx1"/>
                </a:solidFill>
                <a:latin typeface="Arial"/>
                <a:cs typeface="Arial"/>
              </a:rPr>
              <a:t>,</a:t>
            </a:r>
            <a:r>
              <a:rPr lang="fr" sz="1300" b="0" i="0" u="none" spc="-85" baseline="0">
                <a:solidFill>
                  <a:schemeClr val="tx1"/>
                </a:solidFill>
                <a:latin typeface="Arial"/>
                <a:cs typeface="Arial"/>
              </a:rPr>
              <a:t> </a:t>
            </a:r>
            <a:r>
              <a:rPr lang="fr" sz="1300" b="0" i="0" u="none" spc="-40" baseline="0">
                <a:solidFill>
                  <a:schemeClr val="tx1"/>
                </a:solidFill>
                <a:latin typeface="Arial"/>
                <a:cs typeface="Arial"/>
                <a:hlinkClick r:id="rId6">
                  <a:extLst>
                    <a:ext uri="{A12FA001-AC4F-418D-AE19-62706E023703}">
                      <ahyp:hlinkClr xmlns:ahyp="http://schemas.microsoft.com/office/drawing/2018/hyperlinkcolor" val="tx"/>
                    </a:ext>
                  </a:extLst>
                </a:hlinkClick>
              </a:rPr>
              <a:t>Connect</a:t>
            </a:r>
            <a:r>
              <a:rPr lang="fr" sz="1300" b="0" i="0" u="none" spc="-90" baseline="0">
                <a:solidFill>
                  <a:schemeClr val="tx1"/>
                </a:solidFill>
                <a:latin typeface="Arial"/>
                <a:cs typeface="Arial"/>
                <a:hlinkClick r:id="rId6">
                  <a:extLst>
                    <a:ext uri="{A12FA001-AC4F-418D-AE19-62706E023703}">
                      <ahyp:hlinkClr xmlns:ahyp="http://schemas.microsoft.com/office/drawing/2018/hyperlinkcolor" val="tx"/>
                    </a:ext>
                  </a:extLst>
                </a:hlinkClick>
              </a:rPr>
              <a:t> </a:t>
            </a:r>
            <a:r>
              <a:rPr lang="fr" sz="1300" b="0" i="0" u="none" baseline="0">
                <a:solidFill>
                  <a:schemeClr val="tx1"/>
                </a:solidFill>
                <a:latin typeface="Arial"/>
                <a:cs typeface="Arial"/>
                <a:hlinkClick r:id="rId6">
                  <a:extLst>
                    <a:ext uri="{A12FA001-AC4F-418D-AE19-62706E023703}">
                      <ahyp:hlinkClr xmlns:ahyp="http://schemas.microsoft.com/office/drawing/2018/hyperlinkcolor" val="tx"/>
                    </a:ext>
                  </a:extLst>
                </a:hlinkClick>
              </a:rPr>
              <a:t>the</a:t>
            </a:r>
            <a:r>
              <a:rPr lang="fr" sz="1300" b="0" i="0" u="none" spc="-80" baseline="0">
                <a:solidFill>
                  <a:schemeClr val="tx1"/>
                </a:solidFill>
                <a:latin typeface="Arial"/>
                <a:cs typeface="Arial"/>
                <a:hlinkClick r:id="rId6">
                  <a:extLst>
                    <a:ext uri="{A12FA001-AC4F-418D-AE19-62706E023703}">
                      <ahyp:hlinkClr xmlns:ahyp="http://schemas.microsoft.com/office/drawing/2018/hyperlinkcolor" val="tx"/>
                    </a:ext>
                  </a:extLst>
                </a:hlinkClick>
              </a:rPr>
              <a:t> </a:t>
            </a:r>
            <a:r>
              <a:rPr lang="fr" sz="1300" b="0" i="0" u="none" spc="-50" baseline="0">
                <a:solidFill>
                  <a:schemeClr val="tx1"/>
                </a:solidFill>
                <a:latin typeface="Arial"/>
                <a:cs typeface="Arial"/>
                <a:hlinkClick r:id="rId6">
                  <a:extLst>
                    <a:ext uri="{A12FA001-AC4F-418D-AE19-62706E023703}">
                      <ahyp:hlinkClr xmlns:ahyp="http://schemas.microsoft.com/office/drawing/2018/hyperlinkcolor" val="tx"/>
                    </a:ext>
                  </a:extLst>
                </a:hlinkClick>
              </a:rPr>
              <a:t>Dots</a:t>
            </a:r>
            <a:r>
              <a:rPr lang="fr" sz="1300" b="0" i="0" u="none" spc="-70" baseline="0">
                <a:solidFill>
                  <a:schemeClr val="tx1"/>
                </a:solidFill>
                <a:latin typeface="Arial"/>
                <a:cs typeface="Arial"/>
              </a:rPr>
              <a:t> </a:t>
            </a:r>
            <a:r>
              <a:rPr lang="fr" sz="1300" b="0" i="0" u="none" baseline="0">
                <a:solidFill>
                  <a:schemeClr val="tx1"/>
                </a:solidFill>
                <a:latin typeface="Arial"/>
                <a:cs typeface="Arial"/>
              </a:rPr>
              <a:t>ou</a:t>
            </a:r>
            <a:r>
              <a:rPr lang="fr" sz="1300" b="0" i="0" u="none" spc="-114" baseline="0">
                <a:solidFill>
                  <a:schemeClr val="tx1"/>
                </a:solidFill>
                <a:latin typeface="Arial"/>
                <a:cs typeface="Arial"/>
              </a:rPr>
              <a:t> </a:t>
            </a:r>
            <a:r>
              <a:rPr lang="fr" sz="1300" b="0" i="0" u="none" spc="-20" baseline="0">
                <a:solidFill>
                  <a:schemeClr val="tx1"/>
                </a:solidFill>
                <a:latin typeface="Arial"/>
                <a:cs typeface="Arial"/>
                <a:hlinkClick r:id="rId7">
                  <a:extLst>
                    <a:ext uri="{A12FA001-AC4F-418D-AE19-62706E023703}">
                      <ahyp:hlinkClr xmlns:ahyp="http://schemas.microsoft.com/office/drawing/2018/hyperlinkcolor" val="tx"/>
                    </a:ext>
                  </a:extLst>
                </a:hlinkClick>
              </a:rPr>
              <a:t>Miro</a:t>
            </a:r>
            <a:endParaRPr lang="fr" sz="1300" dirty="0">
              <a:solidFill>
                <a:schemeClr val="tx1"/>
              </a:solidFill>
              <a:latin typeface="Arial"/>
              <a:cs typeface="Arial"/>
            </a:endParaRPr>
          </a:p>
        </p:txBody>
      </p:sp>
      <p:sp>
        <p:nvSpPr>
          <p:cNvPr id="9" name="object 9"/>
          <p:cNvSpPr txBox="1">
            <a:spLocks noGrp="1"/>
          </p:cNvSpPr>
          <p:nvPr>
            <p:ph type="title"/>
          </p:nvPr>
        </p:nvSpPr>
        <p:spPr>
          <a:xfrm>
            <a:off x="320990" y="668523"/>
            <a:ext cx="6749737" cy="774571"/>
          </a:xfrm>
          <a:prstGeom prst="rect">
            <a:avLst/>
          </a:prstGeom>
        </p:spPr>
        <p:txBody>
          <a:bodyPr vert="horz" wrap="square" lIns="0" tIns="81280" rIns="0" bIns="0" rtlCol="0">
            <a:spAutoFit/>
          </a:bodyPr>
          <a:lstStyle/>
          <a:p>
            <a:pPr marL="12700" marR="5081" algn="l" rtl="0">
              <a:lnSpc>
                <a:spcPts val="2700"/>
              </a:lnSpc>
              <a:spcBef>
                <a:spcPts val="640"/>
              </a:spcBef>
            </a:pPr>
            <a:r>
              <a:rPr lang="fr" sz="2250" b="0" i="0" u="none" baseline="0"/>
              <a:t>Cartographie des services durables à intégrer dans votre entreprise : Analyse de réseau fictif</a:t>
            </a:r>
            <a:endParaRPr lang="fr" sz="2250" dirty="0"/>
          </a:p>
        </p:txBody>
      </p:sp>
      <p:sp>
        <p:nvSpPr>
          <p:cNvPr id="10" name="object 10"/>
          <p:cNvSpPr/>
          <p:nvPr/>
        </p:nvSpPr>
        <p:spPr>
          <a:xfrm>
            <a:off x="7153274" y="4714876"/>
            <a:ext cx="619126" cy="4391023"/>
          </a:xfrm>
          <a:custGeom>
            <a:avLst/>
            <a:gdLst/>
            <a:ahLst/>
            <a:cxnLst/>
            <a:rect l="l" t="t" r="r" b="b"/>
            <a:pathLst>
              <a:path w="476250" h="2990850">
                <a:moveTo>
                  <a:pt x="0" y="0"/>
                </a:moveTo>
                <a:lnTo>
                  <a:pt x="0" y="2990849"/>
                </a:lnTo>
                <a:lnTo>
                  <a:pt x="476250" y="2990849"/>
                </a:lnTo>
                <a:lnTo>
                  <a:pt x="476250" y="0"/>
                </a:lnTo>
                <a:lnTo>
                  <a:pt x="0" y="0"/>
                </a:lnTo>
                <a:close/>
              </a:path>
            </a:pathLst>
          </a:custGeom>
          <a:solidFill>
            <a:srgbClr val="FFFFFF"/>
          </a:solidFill>
        </p:spPr>
        <p:txBody>
          <a:bodyPr wrap="square" lIns="0" tIns="0" rIns="0" bIns="0" rtlCol="0"/>
          <a:lstStyle/>
          <a:p>
            <a:endParaRPr/>
          </a:p>
        </p:txBody>
      </p:sp>
      <p:sp>
        <p:nvSpPr>
          <p:cNvPr id="11" name="object 11"/>
          <p:cNvSpPr txBox="1"/>
          <p:nvPr/>
        </p:nvSpPr>
        <p:spPr>
          <a:xfrm>
            <a:off x="298451" y="1795425"/>
            <a:ext cx="6854825" cy="3275961"/>
          </a:xfrm>
          <a:prstGeom prst="rect">
            <a:avLst/>
          </a:prstGeom>
        </p:spPr>
        <p:txBody>
          <a:bodyPr vert="horz" wrap="square" lIns="0" tIns="12065" rIns="0" bIns="0" rtlCol="0">
            <a:spAutoFit/>
          </a:bodyPr>
          <a:lstStyle/>
          <a:p>
            <a:pPr marL="12700" marR="74299" rtl="0">
              <a:lnSpc>
                <a:spcPct val="150000"/>
              </a:lnSpc>
              <a:spcBef>
                <a:spcPts val="95"/>
              </a:spcBef>
            </a:pPr>
            <a:r>
              <a:rPr lang="fr" sz="1300" b="0" i="0" u="none" baseline="0" dirty="0">
                <a:solidFill>
                  <a:srgbClr val="1D1D20"/>
                </a:solidFill>
                <a:latin typeface="Arial"/>
                <a:cs typeface="Arial"/>
              </a:rPr>
              <a:t>Utilisez</a:t>
            </a:r>
            <a:r>
              <a:rPr lang="fr" sz="1300" b="0" i="0" u="none" baseline="0" dirty="0">
                <a:solidFill>
                  <a:schemeClr val="tx1"/>
                </a:solidFill>
                <a:latin typeface="Arial"/>
                <a:cs typeface="Arial"/>
                <a:hlinkClick r:id="rId5">
                  <a:extLst>
                    <a:ext uri="{A12FA001-AC4F-418D-AE19-62706E023703}">
                      <ahyp:hlinkClr xmlns:ahyp="http://schemas.microsoft.com/office/drawing/2018/hyperlinkcolor" val="tx"/>
                    </a:ext>
                  </a:extLst>
                </a:hlinkClick>
              </a:rPr>
              <a:t> Gephi</a:t>
            </a:r>
            <a:r>
              <a:rPr lang="fr" sz="1300" b="0" i="0" u="none" baseline="0" dirty="0">
                <a:solidFill>
                  <a:schemeClr val="tx1"/>
                </a:solidFill>
                <a:latin typeface="Arial"/>
                <a:cs typeface="Arial"/>
              </a:rPr>
              <a:t>, </a:t>
            </a:r>
            <a:r>
              <a:rPr lang="fr" sz="1300" b="0" i="0" u="none" baseline="0" dirty="0">
                <a:solidFill>
                  <a:schemeClr val="tx1"/>
                </a:solidFill>
                <a:latin typeface="Arial"/>
                <a:cs typeface="Arial"/>
                <a:hlinkClick r:id="rId6">
                  <a:extLst>
                    <a:ext uri="{A12FA001-AC4F-418D-AE19-62706E023703}">
                      <ahyp:hlinkClr xmlns:ahyp="http://schemas.microsoft.com/office/drawing/2018/hyperlinkcolor" val="tx"/>
                    </a:ext>
                  </a:extLst>
                </a:hlinkClick>
              </a:rPr>
              <a:t>Connect the Dots</a:t>
            </a:r>
            <a:r>
              <a:rPr lang="fr" sz="1300" b="0" i="0" u="none" baseline="0" dirty="0">
                <a:solidFill>
                  <a:schemeClr val="tx1"/>
                </a:solidFill>
                <a:latin typeface="Arial"/>
                <a:cs typeface="Arial"/>
              </a:rPr>
              <a:t> ou </a:t>
            </a:r>
            <a:r>
              <a:rPr lang="fr" sz="1300" b="0" i="0" u="none" baseline="0" dirty="0">
                <a:solidFill>
                  <a:schemeClr val="tx1"/>
                </a:solidFill>
                <a:latin typeface="Arial"/>
                <a:cs typeface="Arial"/>
                <a:hlinkClick r:id="rId7">
                  <a:extLst>
                    <a:ext uri="{A12FA001-AC4F-418D-AE19-62706E023703}">
                      <ahyp:hlinkClr xmlns:ahyp="http://schemas.microsoft.com/office/drawing/2018/hyperlinkcolor" val="tx"/>
                    </a:ext>
                  </a:extLst>
                </a:hlinkClick>
              </a:rPr>
              <a:t>Miro</a:t>
            </a:r>
            <a:r>
              <a:rPr lang="fr" sz="1300" b="0" i="0" u="none" baseline="0" dirty="0">
                <a:solidFill>
                  <a:schemeClr val="tx1"/>
                </a:solidFill>
                <a:latin typeface="Arial"/>
                <a:cs typeface="Arial"/>
              </a:rPr>
              <a:t> pour </a:t>
            </a:r>
            <a:r>
              <a:rPr lang="fr" sz="1300" b="0" i="0" u="none" baseline="0" dirty="0">
                <a:solidFill>
                  <a:srgbClr val="1D1D20"/>
                </a:solidFill>
                <a:latin typeface="Arial"/>
                <a:cs typeface="Arial"/>
              </a:rPr>
              <a:t>effectuer une brève analyse de réseau des services durables à intégrer à une entreprise.</a:t>
            </a:r>
            <a:endParaRPr lang="fr" sz="1300" dirty="0">
              <a:latin typeface="Arial"/>
              <a:cs typeface="Arial"/>
            </a:endParaRPr>
          </a:p>
          <a:p>
            <a:pPr marL="12700" marR="187334" rtl="0">
              <a:lnSpc>
                <a:spcPct val="150000"/>
              </a:lnSpc>
            </a:pPr>
            <a:r>
              <a:rPr lang="fr" sz="1300" b="0" i="0" u="none" baseline="0" dirty="0">
                <a:solidFill>
                  <a:srgbClr val="1D1D20"/>
                </a:solidFill>
                <a:latin typeface="Arial"/>
                <a:cs typeface="Arial"/>
              </a:rPr>
              <a:t>*Notez qu'il est conseillé à l'animateur de fournir des tutoriels et une formation à l'utilisation des logiciels </a:t>
            </a:r>
            <a:r>
              <a:rPr lang="fr" sz="1300" b="0" i="0" u="none" baseline="0" dirty="0" err="1">
                <a:solidFill>
                  <a:srgbClr val="1D1D20"/>
                </a:solidFill>
                <a:latin typeface="Arial"/>
                <a:cs typeface="Arial"/>
              </a:rPr>
              <a:t>Gephi</a:t>
            </a:r>
            <a:r>
              <a:rPr lang="fr" sz="1300" b="0" i="0" u="none" baseline="0" dirty="0">
                <a:solidFill>
                  <a:srgbClr val="1D1D20"/>
                </a:solidFill>
                <a:latin typeface="Arial"/>
                <a:cs typeface="Arial"/>
              </a:rPr>
              <a:t> et </a:t>
            </a:r>
            <a:r>
              <a:rPr lang="fr" sz="1300" b="0" i="0" u="none" baseline="0" dirty="0" err="1">
                <a:solidFill>
                  <a:srgbClr val="1D1D20"/>
                </a:solidFill>
                <a:latin typeface="Arial"/>
                <a:cs typeface="Arial"/>
              </a:rPr>
              <a:t>Connect</a:t>
            </a:r>
            <a:r>
              <a:rPr lang="fr" sz="1300" b="0" i="0" u="none" baseline="0" dirty="0">
                <a:solidFill>
                  <a:srgbClr val="1D1D20"/>
                </a:solidFill>
                <a:latin typeface="Arial"/>
                <a:cs typeface="Arial"/>
              </a:rPr>
              <a:t> the Dots</a:t>
            </a:r>
          </a:p>
          <a:p>
            <a:pPr marL="12700" marR="187334" rtl="0">
              <a:lnSpc>
                <a:spcPct val="150000"/>
              </a:lnSpc>
            </a:pPr>
            <a:endParaRPr lang="fr" sz="700" dirty="0">
              <a:latin typeface="Arial"/>
              <a:cs typeface="Arial"/>
            </a:endParaRPr>
          </a:p>
          <a:p>
            <a:pPr marL="21590" rtl="0">
              <a:lnSpc>
                <a:spcPct val="150000"/>
              </a:lnSpc>
              <a:spcBef>
                <a:spcPts val="790"/>
              </a:spcBef>
            </a:pPr>
            <a:r>
              <a:rPr lang="fr-FR" sz="1400" b="1" i="0" u="none" baseline="0" dirty="0">
                <a:solidFill>
                  <a:schemeClr val="accent4">
                    <a:lumMod val="75000"/>
                  </a:schemeClr>
                </a:solidFill>
                <a:latin typeface="Arial" panose="020B0604020202020204" pitchFamily="34" charset="0"/>
                <a:cs typeface="Arial" panose="020B0604020202020204" pitchFamily="34" charset="0"/>
              </a:rPr>
              <a:t>Objectifs d'apprentissage</a:t>
            </a:r>
            <a:endParaRPr lang="fr" sz="1400" b="1" i="0" u="none" baseline="0" dirty="0">
              <a:solidFill>
                <a:schemeClr val="accent4">
                  <a:lumMod val="75000"/>
                </a:schemeClr>
              </a:solidFill>
              <a:latin typeface="Arial" panose="020B0604020202020204" pitchFamily="34" charset="0"/>
              <a:cs typeface="Arial" panose="020B0604020202020204" pitchFamily="34" charset="0"/>
            </a:endParaRPr>
          </a:p>
          <a:p>
            <a:pPr marL="21590" marR="5081" rtl="0">
              <a:lnSpc>
                <a:spcPct val="150000"/>
              </a:lnSpc>
              <a:spcBef>
                <a:spcPts val="130"/>
              </a:spcBef>
              <a:buAutoNum type="arabicPeriod"/>
              <a:tabLst>
                <a:tab pos="162567" algn="l"/>
              </a:tabLst>
            </a:pPr>
            <a:r>
              <a:rPr lang="fr" sz="1300" b="0" i="0" u="none" baseline="0" dirty="0">
                <a:solidFill>
                  <a:srgbClr val="1D1D20"/>
                </a:solidFill>
                <a:latin typeface="Arial"/>
                <a:cs typeface="Arial"/>
              </a:rPr>
              <a:t>Comprendre l'importance de l'analyse de réseau pour la planification, la programmation et le contrôle des opérations commerciales</a:t>
            </a:r>
            <a:endParaRPr lang="fr" sz="1300" dirty="0">
              <a:latin typeface="Arial"/>
              <a:cs typeface="Arial"/>
            </a:endParaRPr>
          </a:p>
          <a:p>
            <a:pPr marL="165108" indent="-143517" rtl="0">
              <a:lnSpc>
                <a:spcPct val="150000"/>
              </a:lnSpc>
              <a:buAutoNum type="arabicPeriod"/>
              <a:tabLst>
                <a:tab pos="165108" algn="l"/>
              </a:tabLst>
            </a:pPr>
            <a:r>
              <a:rPr lang="fr" sz="1300" b="0" i="0" u="none" baseline="0" dirty="0">
                <a:solidFill>
                  <a:srgbClr val="1D1D20"/>
                </a:solidFill>
                <a:latin typeface="Arial"/>
                <a:cs typeface="Arial"/>
              </a:rPr>
              <a:t>Présenter les lignes directrices de base pour la réalisation d'une analyse de réseau</a:t>
            </a:r>
            <a:endParaRPr lang="fr" sz="1300" dirty="0">
              <a:latin typeface="Arial"/>
              <a:cs typeface="Arial"/>
            </a:endParaRPr>
          </a:p>
          <a:p>
            <a:pPr marL="21590" marR="6986" rtl="0">
              <a:lnSpc>
                <a:spcPct val="150000"/>
              </a:lnSpc>
              <a:buAutoNum type="arabicPeriod"/>
              <a:tabLst>
                <a:tab pos="234961" algn="l"/>
              </a:tabLst>
            </a:pPr>
            <a:r>
              <a:rPr lang="fr" sz="1300" b="0" i="0" u="none" baseline="0" dirty="0">
                <a:solidFill>
                  <a:srgbClr val="1D1D20"/>
                </a:solidFill>
                <a:latin typeface="Arial"/>
                <a:cs typeface="Arial"/>
              </a:rPr>
              <a:t>Utiliser l'analyse de réseau pour identifier les possibilités de collaboration avec d'autres entreprises, institutions et personnes</a:t>
            </a:r>
            <a:endParaRPr lang="fr" sz="1300" dirty="0">
              <a:latin typeface="Arial"/>
              <a:cs typeface="Arial"/>
            </a:endParaRPr>
          </a:p>
        </p:txBody>
      </p:sp>
      <p:sp>
        <p:nvSpPr>
          <p:cNvPr id="12" name="object 12"/>
          <p:cNvSpPr txBox="1"/>
          <p:nvPr/>
        </p:nvSpPr>
        <p:spPr>
          <a:xfrm>
            <a:off x="390370" y="7390288"/>
            <a:ext cx="2638425" cy="1252587"/>
          </a:xfrm>
          <a:prstGeom prst="rect">
            <a:avLst/>
          </a:prstGeom>
          <a:noFill/>
        </p:spPr>
        <p:txBody>
          <a:bodyPr vert="horz" wrap="square" lIns="0" tIns="42545" rIns="0" bIns="0" rtlCol="0">
            <a:spAutoFit/>
          </a:bodyPr>
          <a:lstStyle/>
          <a:p>
            <a:pPr marL="104143" marR="370858" rtl="0">
              <a:lnSpc>
                <a:spcPct val="153800"/>
              </a:lnSpc>
              <a:spcBef>
                <a:spcPts val="335"/>
              </a:spcBef>
            </a:pPr>
            <a:r>
              <a:rPr lang="fr" sz="1250" b="1" i="0" u="none" spc="50" baseline="0">
                <a:solidFill>
                  <a:srgbClr val="1D1D20"/>
                </a:solidFill>
                <a:latin typeface="Arial"/>
                <a:cs typeface="Arial"/>
              </a:rPr>
              <a:t>Temps</a:t>
            </a:r>
            <a:r>
              <a:rPr lang="fr" sz="1250" b="1" i="0" u="none" baseline="0">
                <a:solidFill>
                  <a:srgbClr val="1D1D20"/>
                </a:solidFill>
                <a:latin typeface="Arial"/>
                <a:cs typeface="Arial"/>
              </a:rPr>
              <a:t> de préparation de l'activité :</a:t>
            </a:r>
            <a:r>
              <a:rPr lang="fr" sz="1250" b="0" i="0" u="none" spc="405" baseline="0">
                <a:solidFill>
                  <a:srgbClr val="1D1D20"/>
                </a:solidFill>
                <a:latin typeface="Arial"/>
                <a:cs typeface="Arial"/>
              </a:rPr>
              <a:t> </a:t>
            </a:r>
            <a:r>
              <a:rPr lang="fr" sz="1300" b="0" i="0" u="none" spc="405" baseline="0">
                <a:solidFill>
                  <a:srgbClr val="1D1D20"/>
                </a:solidFill>
                <a:latin typeface="Arial"/>
                <a:cs typeface="Arial"/>
              </a:rPr>
              <a:t>30 </a:t>
            </a:r>
            <a:r>
              <a:rPr lang="fr" sz="1300" b="0" i="0" u="none" spc="25" baseline="0">
                <a:solidFill>
                  <a:srgbClr val="1D1D20"/>
                </a:solidFill>
                <a:latin typeface="Arial"/>
                <a:cs typeface="Arial"/>
              </a:rPr>
              <a:t>min</a:t>
            </a:r>
            <a:endParaRPr lang="fr" sz="1300" dirty="0">
              <a:latin typeface="Arial"/>
              <a:cs typeface="Arial"/>
            </a:endParaRPr>
          </a:p>
          <a:p>
            <a:pPr marL="104143" rtl="0">
              <a:spcBef>
                <a:spcPts val="840"/>
              </a:spcBef>
            </a:pPr>
            <a:r>
              <a:rPr lang="fr" sz="1250" b="1" i="0" u="none" baseline="0">
                <a:solidFill>
                  <a:srgbClr val="1D1D20"/>
                </a:solidFill>
                <a:latin typeface="Arial"/>
                <a:cs typeface="Arial"/>
              </a:rPr>
              <a:t>Durée de l'activité :</a:t>
            </a:r>
            <a:r>
              <a:rPr lang="fr" sz="1250" b="0" i="0" u="none" spc="105" baseline="0">
                <a:solidFill>
                  <a:srgbClr val="1D1D20"/>
                </a:solidFill>
                <a:latin typeface="Arial"/>
                <a:cs typeface="Arial"/>
              </a:rPr>
              <a:t> </a:t>
            </a:r>
            <a:r>
              <a:rPr lang="fr" sz="1300" b="0" i="0" u="none" spc="-245" baseline="0">
                <a:solidFill>
                  <a:srgbClr val="1D1D20"/>
                </a:solidFill>
                <a:latin typeface="Arial"/>
                <a:cs typeface="Arial"/>
              </a:rPr>
              <a:t>1</a:t>
            </a:r>
            <a:r>
              <a:rPr lang="fr" sz="1300" b="0" i="0" u="none" spc="-20" baseline="0">
                <a:solidFill>
                  <a:srgbClr val="1D1D20"/>
                </a:solidFill>
                <a:latin typeface="Arial"/>
                <a:cs typeface="Arial"/>
              </a:rPr>
              <a:t> heure</a:t>
            </a:r>
            <a:endParaRPr lang="fr" sz="1300" spc="-20" dirty="0">
              <a:solidFill>
                <a:srgbClr val="1D1D20"/>
              </a:solidFill>
              <a:latin typeface="Arial"/>
              <a:cs typeface="Arial"/>
            </a:endParaRPr>
          </a:p>
          <a:p>
            <a:pPr marL="104143" rtl="0">
              <a:spcBef>
                <a:spcPts val="840"/>
              </a:spcBef>
            </a:pPr>
            <a:endParaRPr lang="fr" sz="1300" spc="-20" dirty="0">
              <a:solidFill>
                <a:srgbClr val="1D1D20"/>
              </a:solidFill>
              <a:latin typeface="Arial"/>
              <a:cs typeface="Arial"/>
            </a:endParaRPr>
          </a:p>
        </p:txBody>
      </p:sp>
      <p:sp>
        <p:nvSpPr>
          <p:cNvPr id="3" name="Rounded Rectangle 2">
            <a:extLst>
              <a:ext uri="{FF2B5EF4-FFF2-40B4-BE49-F238E27FC236}">
                <a16:creationId xmlns:a16="http://schemas.microsoft.com/office/drawing/2014/main" id="{5721BEEA-48A5-60E3-4A6E-824E4817CB3B}"/>
              </a:ext>
            </a:extLst>
          </p:cNvPr>
          <p:cNvSpPr/>
          <p:nvPr/>
        </p:nvSpPr>
        <p:spPr>
          <a:xfrm>
            <a:off x="246070" y="5169362"/>
            <a:ext cx="6959584" cy="1594149"/>
          </a:xfrm>
          <a:prstGeom prst="roundRect">
            <a:avLst/>
          </a:prstGeom>
          <a:noFill/>
          <a:ln w="28575">
            <a:solidFill>
              <a:srgbClr val="1AAAA6"/>
            </a:solid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fr"/>
          </a:p>
        </p:txBody>
      </p:sp>
      <p:sp>
        <p:nvSpPr>
          <p:cNvPr id="4" name="Rounded Rectangle 3">
            <a:extLst>
              <a:ext uri="{FF2B5EF4-FFF2-40B4-BE49-F238E27FC236}">
                <a16:creationId xmlns:a16="http://schemas.microsoft.com/office/drawing/2014/main" id="{9ECD6CA8-D829-51B5-0580-34290670EE56}"/>
              </a:ext>
            </a:extLst>
          </p:cNvPr>
          <p:cNvSpPr/>
          <p:nvPr/>
        </p:nvSpPr>
        <p:spPr>
          <a:xfrm>
            <a:off x="265126" y="6993305"/>
            <a:ext cx="2520465" cy="2126133"/>
          </a:xfrm>
          <a:prstGeom prst="roundRect">
            <a:avLst/>
          </a:prstGeom>
          <a:noFill/>
          <a:ln w="28575">
            <a:solidFill>
              <a:srgbClr val="1AA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7" name="Rounded Rectangle 6">
            <a:extLst>
              <a:ext uri="{FF2B5EF4-FFF2-40B4-BE49-F238E27FC236}">
                <a16:creationId xmlns:a16="http://schemas.microsoft.com/office/drawing/2014/main" id="{A6A9B07C-F059-E439-2AAC-0D024AA82CA8}"/>
              </a:ext>
            </a:extLst>
          </p:cNvPr>
          <p:cNvSpPr/>
          <p:nvPr/>
        </p:nvSpPr>
        <p:spPr>
          <a:xfrm>
            <a:off x="2950684" y="6993305"/>
            <a:ext cx="4324349" cy="2126134"/>
          </a:xfrm>
          <a:prstGeom prst="roundRect">
            <a:avLst/>
          </a:prstGeom>
          <a:noFill/>
          <a:ln w="28575">
            <a:solidFill>
              <a:srgbClr val="1AA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14" name="Slide Number Placeholder 13">
            <a:extLst>
              <a:ext uri="{FF2B5EF4-FFF2-40B4-BE49-F238E27FC236}">
                <a16:creationId xmlns:a16="http://schemas.microsoft.com/office/drawing/2014/main" id="{61A20D42-61B8-9C40-82FC-2098327EFDEF}"/>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96</a:t>
            </a:fld>
            <a:endParaRPr lang="fr" spc="10"/>
          </a:p>
        </p:txBody>
      </p:sp>
      <p:pic>
        <p:nvPicPr>
          <p:cNvPr id="15" name="Picture 2" descr="European Youth Roots">
            <a:extLst>
              <a:ext uri="{FF2B5EF4-FFF2-40B4-BE49-F238E27FC236}">
                <a16:creationId xmlns:a16="http://schemas.microsoft.com/office/drawing/2014/main" id="{B2C45E13-9733-D545-B373-80BA3E6D957D}"/>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494069" y="718900"/>
            <a:ext cx="6901179" cy="8026299"/>
          </a:xfrm>
          <a:prstGeom prst="rect">
            <a:avLst/>
          </a:prstGeom>
        </p:spPr>
        <p:txBody>
          <a:bodyPr vert="horz" wrap="square" lIns="0" tIns="52069" rIns="0" bIns="0" rtlCol="0">
            <a:spAutoFit/>
          </a:bodyPr>
          <a:lstStyle/>
          <a:p>
            <a:pPr marL="15875" algn="just" rtl="0">
              <a:spcBef>
                <a:spcPts val="409"/>
              </a:spcBef>
            </a:pPr>
            <a:r>
              <a:rPr lang="fr" sz="1400" b="1" i="0" u="none" baseline="0" dirty="0">
                <a:solidFill>
                  <a:schemeClr val="accent6">
                    <a:lumMod val="75000"/>
                  </a:schemeClr>
                </a:solidFill>
                <a:uFill>
                  <a:solidFill>
                    <a:srgbClr val="000000"/>
                  </a:solidFill>
                </a:uFill>
                <a:latin typeface="Arial"/>
                <a:cs typeface="Arial"/>
              </a:rPr>
              <a:t>Instructions</a:t>
            </a:r>
            <a:endParaRPr lang="fr" sz="1400" b="1" u="sng" dirty="0">
              <a:solidFill>
                <a:schemeClr val="accent6">
                  <a:lumMod val="75000"/>
                </a:schemeClr>
              </a:solidFill>
              <a:uFill>
                <a:solidFill>
                  <a:srgbClr val="000000"/>
                </a:solidFill>
              </a:uFill>
              <a:latin typeface="Arial"/>
              <a:cs typeface="Arial"/>
            </a:endParaRPr>
          </a:p>
          <a:p>
            <a:pPr marL="7938" indent="4763" algn="just" rtl="0">
              <a:spcBef>
                <a:spcPts val="1076"/>
              </a:spcBef>
            </a:pPr>
            <a:r>
              <a:rPr lang="fr" sz="1300" b="1" i="0" u="none" baseline="0" dirty="0">
                <a:solidFill>
                  <a:schemeClr val="tx1">
                    <a:lumMod val="50000"/>
                    <a:lumOff val="50000"/>
                  </a:schemeClr>
                </a:solidFill>
                <a:uFill>
                  <a:solidFill>
                    <a:srgbClr val="1D1D20"/>
                  </a:solidFill>
                </a:uFill>
                <a:latin typeface="Arial"/>
                <a:cs typeface="Arial"/>
              </a:rPr>
              <a:t>Pendant le cours</a:t>
            </a:r>
          </a:p>
          <a:p>
            <a:pPr marL="15875" algn="just" rtl="0">
              <a:spcBef>
                <a:spcPts val="409"/>
              </a:spcBef>
            </a:pPr>
            <a:endParaRPr lang="fr" sz="1300" u="sng" dirty="0">
              <a:latin typeface="Arial"/>
              <a:cs typeface="Arial"/>
            </a:endParaRPr>
          </a:p>
          <a:p>
            <a:pPr marL="139700" indent="-130175" algn="just" rtl="0">
              <a:spcBef>
                <a:spcPts val="315"/>
              </a:spcBef>
              <a:buFont typeface="Arial" panose="020B0604020202020204" pitchFamily="34" charset="0"/>
              <a:buChar char="•"/>
            </a:pPr>
            <a:r>
              <a:rPr lang="fr" sz="1300" b="0" i="0" u="none" baseline="0" dirty="0">
                <a:solidFill>
                  <a:srgbClr val="1D1D20"/>
                </a:solidFill>
                <a:latin typeface="Arial"/>
                <a:cs typeface="Arial"/>
              </a:rPr>
              <a:t> Commencez l'activité en demandant aux participants :</a:t>
            </a:r>
            <a:endParaRPr lang="fr" sz="1300" dirty="0">
              <a:latin typeface="Arial"/>
              <a:cs typeface="Arial"/>
            </a:endParaRPr>
          </a:p>
          <a:p>
            <a:pPr marL="722313" marR="3269135" indent="-361950" algn="just" rtl="0">
              <a:lnSpc>
                <a:spcPct val="115399"/>
              </a:lnSpc>
              <a:spcBef>
                <a:spcPts val="375"/>
              </a:spcBef>
              <a:buFont typeface="Wingdings" pitchFamily="2" charset="2"/>
              <a:buChar char="q"/>
              <a:tabLst>
                <a:tab pos="4352925" algn="l"/>
              </a:tabLst>
            </a:pPr>
            <a:r>
              <a:rPr lang="fr" sz="1300" b="0" i="0" u="none" baseline="0" dirty="0">
                <a:solidFill>
                  <a:srgbClr val="1D1D20"/>
                </a:solidFill>
                <a:latin typeface="Arial"/>
                <a:cs typeface="Arial"/>
              </a:rPr>
              <a:t>Avez-vous déjà entendu parler de l'analyse de réseau ? </a:t>
            </a:r>
            <a:endParaRPr lang="fr" sz="1300" dirty="0">
              <a:solidFill>
                <a:srgbClr val="1D1D20"/>
              </a:solidFill>
              <a:latin typeface="Arial"/>
              <a:cs typeface="Arial"/>
            </a:endParaRPr>
          </a:p>
          <a:p>
            <a:pPr marL="722313" marR="3269135" indent="-361950" algn="just" rtl="0">
              <a:lnSpc>
                <a:spcPct val="115399"/>
              </a:lnSpc>
              <a:spcBef>
                <a:spcPts val="375"/>
              </a:spcBef>
              <a:buFont typeface="Wingdings" pitchFamily="2" charset="2"/>
              <a:buChar char="q"/>
              <a:tabLst>
                <a:tab pos="4352925" algn="l"/>
              </a:tabLst>
            </a:pPr>
            <a:r>
              <a:rPr lang="fr" sz="1300" b="0" i="0" u="none" baseline="0" dirty="0">
                <a:solidFill>
                  <a:srgbClr val="1D1D20"/>
                </a:solidFill>
                <a:latin typeface="Arial"/>
                <a:cs typeface="Arial"/>
              </a:rPr>
              <a:t>Quels sont les avantages de l'analyse de réseau ?</a:t>
            </a:r>
            <a:endParaRPr lang="fr" sz="1300" dirty="0">
              <a:latin typeface="Arial"/>
              <a:cs typeface="Arial"/>
            </a:endParaRPr>
          </a:p>
          <a:p>
            <a:pPr marL="12700" marR="194319" algn="just" rtl="0">
              <a:lnSpc>
                <a:spcPct val="115399"/>
              </a:lnSpc>
              <a:spcBef>
                <a:spcPts val="220"/>
              </a:spcBef>
            </a:pPr>
            <a:r>
              <a:rPr lang="fr" sz="1300" b="0" i="0" u="none" baseline="0" dirty="0">
                <a:solidFill>
                  <a:srgbClr val="1D1D20"/>
                </a:solidFill>
                <a:latin typeface="Arial"/>
                <a:cs typeface="Arial"/>
              </a:rPr>
              <a:t>Remarque : Si les participants savent ce qu'est l'analyse de réseau, suscitez les réponses des participants et passez à l'activité</a:t>
            </a:r>
            <a:r>
              <a:rPr lang="fr" sz="1300" b="0" i="0" u="none" baseline="0" dirty="0">
                <a:solidFill>
                  <a:schemeClr val="tx1"/>
                </a:solidFill>
                <a:latin typeface="Arial"/>
                <a:cs typeface="Arial"/>
              </a:rPr>
              <a:t> suivante. Si les participants ne savent pas ce qu'est l'analyse de réseau, fournissez-leur le </a:t>
            </a:r>
            <a:r>
              <a:rPr lang="fr" sz="1300" b="0" i="0" u="none" baseline="0" dirty="0">
                <a:solidFill>
                  <a:schemeClr val="tx1"/>
                </a:solidFill>
                <a:latin typeface="Arial"/>
                <a:cs typeface="Arial"/>
                <a:hlinkClick r:id="rId2">
                  <a:extLst>
                    <a:ext uri="{A12FA001-AC4F-418D-AE19-62706E023703}">
                      <ahyp:hlinkClr xmlns:ahyp="http://schemas.microsoft.com/office/drawing/2018/hyperlinkcolor" val="tx"/>
                    </a:ext>
                  </a:extLst>
                </a:hlinkClick>
              </a:rPr>
              <a:t>manuel fourni ici</a:t>
            </a:r>
            <a:r>
              <a:rPr lang="fr" sz="1300" b="0" i="0" u="none" baseline="0" dirty="0">
                <a:solidFill>
                  <a:schemeClr val="tx1"/>
                </a:solidFill>
                <a:latin typeface="Arial"/>
                <a:cs typeface="Arial"/>
              </a:rPr>
              <a:t> pour les aider à mieux comprendre le sujet.</a:t>
            </a:r>
            <a:endParaRPr lang="fr" sz="1300" dirty="0">
              <a:solidFill>
                <a:schemeClr val="tx1"/>
              </a:solidFill>
              <a:latin typeface="Arial"/>
              <a:cs typeface="Arial"/>
            </a:endParaRPr>
          </a:p>
          <a:p>
            <a:pPr marL="185738" marR="5081" indent="-174625" algn="just" rtl="0">
              <a:lnSpc>
                <a:spcPct val="115399"/>
              </a:lnSpc>
              <a:spcBef>
                <a:spcPts val="825"/>
              </a:spcBef>
              <a:buFont typeface="Arial" panose="020B0604020202020204" pitchFamily="34" charset="0"/>
              <a:buChar char="•"/>
              <a:tabLst>
                <a:tab pos="149225" algn="l"/>
              </a:tabLst>
            </a:pPr>
            <a:r>
              <a:rPr lang="fr" sz="1300" b="0" i="0" u="none" baseline="0" dirty="0">
                <a:solidFill>
                  <a:schemeClr val="tx1"/>
                </a:solidFill>
                <a:latin typeface="Arial"/>
                <a:cs typeface="Arial"/>
              </a:rPr>
              <a:t>Pour la deuxième partie de l'activité, présentez un exemple d'analyse de réseau construit pour une entreprise et demandez aux participants d'identifier les principales étapes et considérations nécessaires à la réalisation d'une analyse de réseau. Par exemple : </a:t>
            </a:r>
          </a:p>
          <a:p>
            <a:pPr marL="31117" marR="5081" algn="just" rtl="0">
              <a:lnSpc>
                <a:spcPct val="115399"/>
              </a:lnSpc>
              <a:spcBef>
                <a:spcPts val="825"/>
              </a:spcBef>
              <a:tabLst>
                <a:tab pos="150502" algn="l"/>
              </a:tabLst>
            </a:pPr>
            <a:r>
              <a:rPr lang="fr" sz="1300" b="0" i="0" u="none" baseline="0" dirty="0">
                <a:solidFill>
                  <a:schemeClr val="tx1"/>
                </a:solidFill>
                <a:latin typeface="Arial"/>
                <a:cs typeface="Arial"/>
                <a:hlinkClick r:id="rId3">
                  <a:extLst>
                    <a:ext uri="{A12FA001-AC4F-418D-AE19-62706E023703}">
                      <ahyp:hlinkClr xmlns:ahyp="http://schemas.microsoft.com/office/drawing/2018/hyperlinkcolor" val="tx"/>
                    </a:ext>
                  </a:extLst>
                </a:hlinkClick>
              </a:rPr>
              <a:t>https://www.diva-portal.org/smash/get/diva2:731935/FULLTEXT01.pdf</a:t>
            </a:r>
            <a:endParaRPr lang="fr" sz="1300" dirty="0">
              <a:solidFill>
                <a:schemeClr val="tx1"/>
              </a:solidFill>
              <a:latin typeface="Arial"/>
              <a:cs typeface="Arial"/>
            </a:endParaRPr>
          </a:p>
          <a:p>
            <a:pPr marL="185738" marR="98429" indent="-166688" algn="just" rtl="0">
              <a:lnSpc>
                <a:spcPct val="115399"/>
              </a:lnSpc>
              <a:spcBef>
                <a:spcPts val="600"/>
              </a:spcBef>
              <a:buFont typeface="Arial" panose="020B0604020202020204" pitchFamily="34" charset="0"/>
              <a:buChar char="•"/>
              <a:tabLst>
                <a:tab pos="127000" algn="l"/>
              </a:tabLst>
            </a:pPr>
            <a:r>
              <a:rPr lang="fr" sz="1300" b="0" i="0" u="none" baseline="0" dirty="0">
                <a:solidFill>
                  <a:schemeClr val="tx1"/>
                </a:solidFill>
                <a:latin typeface="Arial"/>
                <a:cs typeface="Arial"/>
              </a:rPr>
              <a:t>La troisième partie de l'activité propose un scénario permettant aux participants d'expérimenter les bases de la réalisation d'une analyse de réseau social. Demandez aux participants de faire des recherches </a:t>
            </a:r>
            <a:r>
              <a:rPr lang="fr" sz="1300" b="0" i="0" u="none" baseline="0" dirty="0">
                <a:solidFill>
                  <a:srgbClr val="1D1D20"/>
                </a:solidFill>
                <a:latin typeface="Arial"/>
                <a:cs typeface="Arial"/>
              </a:rPr>
              <a:t>sur une destination de leur choix.</a:t>
            </a:r>
            <a:endParaRPr lang="fr" sz="1300" dirty="0">
              <a:latin typeface="Arial"/>
              <a:cs typeface="Arial"/>
            </a:endParaRPr>
          </a:p>
          <a:p>
            <a:pPr marL="185738" marR="98429" indent="-166688" algn="just" rtl="0">
              <a:lnSpc>
                <a:spcPct val="115399"/>
              </a:lnSpc>
              <a:spcBef>
                <a:spcPts val="600"/>
              </a:spcBef>
              <a:buFont typeface="Arial" panose="020B0604020202020204" pitchFamily="34" charset="0"/>
              <a:buChar char="•"/>
              <a:tabLst>
                <a:tab pos="127000" algn="l"/>
              </a:tabLst>
            </a:pPr>
            <a:r>
              <a:rPr lang="fr" sz="1300" b="0" i="0" u="none" baseline="0" dirty="0">
                <a:solidFill>
                  <a:srgbClr val="1D1D20"/>
                </a:solidFill>
                <a:latin typeface="Arial"/>
                <a:cs typeface="Arial"/>
              </a:rPr>
              <a:t>Demandez aux participants de rassembler des informations sur les acteurs internationaux, nationaux, régionaux et locaux qui sont impliqués dans les services touristiques de la destination choisie</a:t>
            </a:r>
            <a:r>
              <a:rPr lang="fr" sz="1300" b="0" i="0" u="none" baseline="0" dirty="0">
                <a:latin typeface="Arial"/>
                <a:cs typeface="Arial"/>
              </a:rPr>
              <a:t>.</a:t>
            </a:r>
          </a:p>
          <a:p>
            <a:pPr marL="185738" marR="98429" indent="-166688" algn="just" rtl="0">
              <a:lnSpc>
                <a:spcPct val="115399"/>
              </a:lnSpc>
              <a:spcBef>
                <a:spcPts val="600"/>
              </a:spcBef>
              <a:buFont typeface="Arial" panose="020B0604020202020204" pitchFamily="34" charset="0"/>
              <a:buChar char="•"/>
              <a:tabLst>
                <a:tab pos="127000" algn="l"/>
              </a:tabLst>
            </a:pPr>
            <a:r>
              <a:rPr lang="fr" sz="1300" b="0" i="0" u="none" baseline="0" dirty="0">
                <a:solidFill>
                  <a:srgbClr val="1D1D20"/>
                </a:solidFill>
                <a:latin typeface="Arial"/>
                <a:cs typeface="Arial"/>
              </a:rPr>
              <a:t>Utilisez</a:t>
            </a:r>
            <a:r>
              <a:rPr lang="fr" sz="1300" b="0" i="0" u="none" baseline="0" dirty="0">
                <a:solidFill>
                  <a:schemeClr val="tx1"/>
                </a:solidFill>
                <a:latin typeface="Arial"/>
                <a:cs typeface="Arial"/>
                <a:hlinkClick r:id="rId4">
                  <a:extLst>
                    <a:ext uri="{A12FA001-AC4F-418D-AE19-62706E023703}">
                      <ahyp:hlinkClr xmlns:ahyp="http://schemas.microsoft.com/office/drawing/2018/hyperlinkcolor" val="tx"/>
                    </a:ext>
                  </a:extLst>
                </a:hlinkClick>
              </a:rPr>
              <a:t> Gephi</a:t>
            </a:r>
            <a:r>
              <a:rPr lang="fr" sz="1300" b="0" i="0" u="none" baseline="0" dirty="0">
                <a:solidFill>
                  <a:schemeClr val="tx1"/>
                </a:solidFill>
                <a:latin typeface="Arial"/>
                <a:cs typeface="Arial"/>
              </a:rPr>
              <a:t>, </a:t>
            </a:r>
            <a:r>
              <a:rPr lang="fr" sz="1300" b="0" i="0" u="none" baseline="0" dirty="0">
                <a:solidFill>
                  <a:schemeClr val="tx1"/>
                </a:solidFill>
                <a:latin typeface="Arial"/>
                <a:cs typeface="Arial"/>
                <a:hlinkClick r:id="rId5">
                  <a:extLst>
                    <a:ext uri="{A12FA001-AC4F-418D-AE19-62706E023703}">
                      <ahyp:hlinkClr xmlns:ahyp="http://schemas.microsoft.com/office/drawing/2018/hyperlinkcolor" val="tx"/>
                    </a:ext>
                  </a:extLst>
                </a:hlinkClick>
              </a:rPr>
              <a:t>Connect the Dots</a:t>
            </a:r>
            <a:r>
              <a:rPr lang="fr" sz="1300" b="0" i="0" u="none" baseline="0" dirty="0">
                <a:solidFill>
                  <a:schemeClr val="tx1"/>
                </a:solidFill>
                <a:latin typeface="Arial"/>
                <a:cs typeface="Arial"/>
              </a:rPr>
              <a:t> </a:t>
            </a:r>
            <a:r>
              <a:rPr lang="fr" sz="1300" b="0" i="0" u="none" baseline="0" dirty="0">
                <a:solidFill>
                  <a:srgbClr val="1D1D20"/>
                </a:solidFill>
                <a:latin typeface="Arial"/>
                <a:cs typeface="Arial"/>
              </a:rPr>
              <a:t>pour réaliser une courte analyse de réseau qui prend en compte :</a:t>
            </a:r>
            <a:endParaRPr lang="fr" sz="1300" dirty="0">
              <a:latin typeface="Arial"/>
              <a:cs typeface="Arial"/>
            </a:endParaRPr>
          </a:p>
          <a:p>
            <a:pPr marL="722313" indent="-315913" algn="just" rtl="0">
              <a:spcBef>
                <a:spcPts val="465"/>
              </a:spcBef>
              <a:buFont typeface="Wingdings" pitchFamily="2" charset="2"/>
              <a:buChar char="q"/>
            </a:pPr>
            <a:r>
              <a:rPr lang="fr" sz="1300" b="0" i="0" u="none" baseline="0" dirty="0">
                <a:solidFill>
                  <a:srgbClr val="1D1D20"/>
                </a:solidFill>
                <a:latin typeface="Arial"/>
                <a:cs typeface="Arial"/>
              </a:rPr>
              <a:t>Les parties prenantes</a:t>
            </a:r>
            <a:endParaRPr lang="fr" sz="1300" dirty="0">
              <a:solidFill>
                <a:srgbClr val="1D1D20"/>
              </a:solidFill>
              <a:latin typeface="Arial"/>
              <a:cs typeface="Arial"/>
            </a:endParaRPr>
          </a:p>
          <a:p>
            <a:pPr marL="722313" indent="-315913" algn="just" rtl="0">
              <a:spcBef>
                <a:spcPts val="315"/>
              </a:spcBef>
              <a:buFont typeface="Wingdings" pitchFamily="2" charset="2"/>
              <a:buChar char="q"/>
            </a:pPr>
            <a:r>
              <a:rPr lang="fr" sz="1300" b="0" i="0" u="none" baseline="0" dirty="0">
                <a:solidFill>
                  <a:srgbClr val="1D1D20"/>
                </a:solidFill>
                <a:latin typeface="Arial"/>
                <a:cs typeface="Arial"/>
              </a:rPr>
              <a:t>Les institutions</a:t>
            </a:r>
            <a:endParaRPr lang="fr" sz="1300" dirty="0">
              <a:solidFill>
                <a:srgbClr val="1D1D20"/>
              </a:solidFill>
              <a:latin typeface="Arial"/>
              <a:cs typeface="Arial"/>
            </a:endParaRPr>
          </a:p>
          <a:p>
            <a:pPr marL="722313" indent="-315913" algn="just" rtl="0">
              <a:spcBef>
                <a:spcPts val="315"/>
              </a:spcBef>
              <a:buFont typeface="Wingdings" pitchFamily="2" charset="2"/>
              <a:buChar char="q"/>
            </a:pPr>
            <a:r>
              <a:rPr lang="fr" sz="1300" b="0" i="0" u="none" baseline="0" dirty="0">
                <a:solidFill>
                  <a:srgbClr val="1D1D20"/>
                </a:solidFill>
                <a:latin typeface="Arial"/>
                <a:cs typeface="Arial"/>
              </a:rPr>
              <a:t>Services touristiques disponibles</a:t>
            </a:r>
            <a:endParaRPr lang="fr" sz="1300" dirty="0">
              <a:solidFill>
                <a:srgbClr val="1D1D20"/>
              </a:solidFill>
              <a:latin typeface="Arial"/>
              <a:cs typeface="Arial"/>
            </a:endParaRPr>
          </a:p>
          <a:p>
            <a:pPr marL="722313" indent="-315913" algn="just" rtl="0">
              <a:spcBef>
                <a:spcPts val="315"/>
              </a:spcBef>
              <a:buFont typeface="Wingdings" pitchFamily="2" charset="2"/>
              <a:buChar char="q"/>
            </a:pPr>
            <a:r>
              <a:rPr lang="fr" sz="1300" b="0" i="0" u="none" baseline="0" dirty="0">
                <a:solidFill>
                  <a:srgbClr val="1D1D20"/>
                </a:solidFill>
                <a:latin typeface="Arial"/>
                <a:cs typeface="Arial"/>
              </a:rPr>
              <a:t>Sources d'énergie alternatives disponibles</a:t>
            </a:r>
            <a:endParaRPr lang="fr" sz="1300" dirty="0">
              <a:solidFill>
                <a:srgbClr val="1D1D20"/>
              </a:solidFill>
              <a:latin typeface="Arial"/>
              <a:cs typeface="Arial"/>
            </a:endParaRPr>
          </a:p>
          <a:p>
            <a:pPr marL="722313" indent="-315913" algn="just" rtl="0">
              <a:spcBef>
                <a:spcPts val="315"/>
              </a:spcBef>
              <a:buFont typeface="Wingdings" pitchFamily="2" charset="2"/>
              <a:buChar char="q"/>
            </a:pPr>
            <a:r>
              <a:rPr lang="fr" sz="1300" b="0" i="0" u="none" baseline="0" dirty="0">
                <a:solidFill>
                  <a:srgbClr val="1D1D20"/>
                </a:solidFill>
                <a:latin typeface="Arial"/>
                <a:cs typeface="Arial"/>
              </a:rPr>
              <a:t>Distribution d'eau et services de déchets</a:t>
            </a:r>
            <a:endParaRPr lang="fr" sz="1300" dirty="0">
              <a:solidFill>
                <a:srgbClr val="1D1D20"/>
              </a:solidFill>
              <a:latin typeface="Arial"/>
              <a:cs typeface="Arial"/>
            </a:endParaRPr>
          </a:p>
          <a:p>
            <a:pPr marL="722313" indent="-315913" algn="just" rtl="0">
              <a:spcBef>
                <a:spcPts val="315"/>
              </a:spcBef>
              <a:buFont typeface="Wingdings" pitchFamily="2" charset="2"/>
              <a:buChar char="q"/>
            </a:pPr>
            <a:r>
              <a:rPr lang="fr" sz="1300" b="0" i="0" u="none" baseline="0" dirty="0">
                <a:solidFill>
                  <a:srgbClr val="1D1D20"/>
                </a:solidFill>
                <a:latin typeface="Arial"/>
                <a:cs typeface="Arial"/>
              </a:rPr>
              <a:t>D'autres entreprises du secteur, comme les restaurants de cuisine locale et les marchés de produits alimentaires locaux</a:t>
            </a:r>
            <a:endParaRPr lang="fr" sz="1300" dirty="0">
              <a:solidFill>
                <a:srgbClr val="1D1D20"/>
              </a:solidFill>
              <a:latin typeface="Arial"/>
              <a:cs typeface="Arial"/>
            </a:endParaRPr>
          </a:p>
          <a:p>
            <a:pPr marL="354012" indent="-342900" algn="just" rtl="0">
              <a:spcBef>
                <a:spcPts val="315"/>
              </a:spcBef>
              <a:buFont typeface="Arial" panose="020B0604020202020204" pitchFamily="34" charset="0"/>
              <a:buChar char="•"/>
            </a:pPr>
            <a:r>
              <a:rPr lang="fr" sz="1300" b="0" i="0" u="none" baseline="0" dirty="0">
                <a:solidFill>
                  <a:srgbClr val="1D1D20"/>
                </a:solidFill>
                <a:latin typeface="Arial"/>
                <a:cs typeface="Arial"/>
              </a:rPr>
              <a:t>Les participants doivent répondre aux questions suivantes</a:t>
            </a:r>
            <a:endParaRPr lang="fr" sz="1300" dirty="0">
              <a:latin typeface="Arial"/>
              <a:cs typeface="Arial"/>
            </a:endParaRPr>
          </a:p>
          <a:p>
            <a:pPr marL="722313" indent="-315913" algn="just" rtl="0">
              <a:spcBef>
                <a:spcPts val="539"/>
              </a:spcBef>
              <a:buFont typeface="Wingdings" pitchFamily="2" charset="2"/>
              <a:buChar char="q"/>
            </a:pPr>
            <a:r>
              <a:rPr lang="fr" sz="1300" b="0" i="0" u="none" baseline="0" dirty="0">
                <a:solidFill>
                  <a:srgbClr val="1D1D20"/>
                </a:solidFill>
                <a:latin typeface="Arial"/>
                <a:cs typeface="Arial"/>
              </a:rPr>
              <a:t>Comment les acteurs locaux et mondiaux sont-ils connectés ?</a:t>
            </a:r>
            <a:endParaRPr lang="fr" sz="1300" dirty="0">
              <a:latin typeface="Arial"/>
              <a:cs typeface="Arial"/>
            </a:endParaRPr>
          </a:p>
          <a:p>
            <a:pPr marL="722313" indent="-315913" algn="just" rtl="0">
              <a:spcBef>
                <a:spcPts val="240"/>
              </a:spcBef>
              <a:buFont typeface="Wingdings" pitchFamily="2" charset="2"/>
              <a:buChar char="q"/>
            </a:pPr>
            <a:r>
              <a:rPr lang="fr" sz="1300" b="0" i="0" u="none" baseline="0" dirty="0">
                <a:solidFill>
                  <a:srgbClr val="1D1D20"/>
                </a:solidFill>
                <a:latin typeface="Arial"/>
                <a:cs typeface="Arial"/>
              </a:rPr>
              <a:t>Quelles sont les possibilités de partenariats et de collaborations ?</a:t>
            </a:r>
            <a:endParaRPr lang="fr" sz="1300" dirty="0">
              <a:latin typeface="Arial"/>
              <a:cs typeface="Arial"/>
            </a:endParaRPr>
          </a:p>
        </p:txBody>
      </p:sp>
      <p:sp>
        <p:nvSpPr>
          <p:cNvPr id="4" name="Slide Number Placeholder 3">
            <a:extLst>
              <a:ext uri="{FF2B5EF4-FFF2-40B4-BE49-F238E27FC236}">
                <a16:creationId xmlns:a16="http://schemas.microsoft.com/office/drawing/2014/main" id="{9CA0F1BC-55EF-BE46-BDFE-75DFC336F89F}"/>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97</a:t>
            </a:fld>
            <a:endParaRPr lang="fr" spc="10"/>
          </a:p>
        </p:txBody>
      </p:sp>
      <p:pic>
        <p:nvPicPr>
          <p:cNvPr id="6" name="Picture 2" descr="European Youth Roots">
            <a:extLst>
              <a:ext uri="{FF2B5EF4-FFF2-40B4-BE49-F238E27FC236}">
                <a16:creationId xmlns:a16="http://schemas.microsoft.com/office/drawing/2014/main" id="{184B7723-AEB7-2447-88D2-6D05A32A2B98}"/>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838449" y="876300"/>
            <a:ext cx="2295524" cy="2438399"/>
          </a:xfrm>
          <a:prstGeom prst="rect">
            <a:avLst/>
          </a:prstGeom>
        </p:spPr>
      </p:pic>
      <p:sp>
        <p:nvSpPr>
          <p:cNvPr id="6" name="object 6"/>
          <p:cNvSpPr txBox="1"/>
          <p:nvPr/>
        </p:nvSpPr>
        <p:spPr>
          <a:xfrm>
            <a:off x="495299" y="3540125"/>
            <a:ext cx="6818631" cy="3937425"/>
          </a:xfrm>
          <a:prstGeom prst="rect">
            <a:avLst/>
          </a:prstGeom>
        </p:spPr>
        <p:txBody>
          <a:bodyPr vert="horz" wrap="square" lIns="0" tIns="12700" rIns="0" bIns="0" rtlCol="0">
            <a:spAutoFit/>
          </a:bodyPr>
          <a:lstStyle/>
          <a:p>
            <a:pPr marL="12700" rtl="0">
              <a:spcBef>
                <a:spcPts val="100"/>
              </a:spcBef>
            </a:pPr>
            <a:r>
              <a:rPr lang="fr" sz="1051" b="0" i="0" u="none" baseline="0">
                <a:solidFill>
                  <a:srgbClr val="17A29A"/>
                </a:solidFill>
                <a:latin typeface="Microsoft Sans Serif"/>
                <a:cs typeface="Microsoft Sans Serif"/>
              </a:rPr>
              <a:t>Image</a:t>
            </a:r>
            <a:r>
              <a:rPr lang="fr" sz="1051" b="0" i="0" u="none" spc="-65" baseline="0">
                <a:solidFill>
                  <a:srgbClr val="17A29A"/>
                </a:solidFill>
                <a:latin typeface="Microsoft Sans Serif"/>
                <a:cs typeface="Microsoft Sans Serif"/>
              </a:rPr>
              <a:t> 56</a:t>
            </a:r>
            <a:r>
              <a:rPr lang="fr" sz="1051" b="0" i="0" u="none" spc="-25" baseline="0">
                <a:solidFill>
                  <a:srgbClr val="17A29A"/>
                </a:solidFill>
                <a:latin typeface="Microsoft Sans Serif"/>
                <a:cs typeface="Microsoft Sans Serif"/>
              </a:rPr>
              <a:t> Visuels</a:t>
            </a:r>
            <a:r>
              <a:rPr lang="fr" sz="1051" b="0" i="0" u="none" baseline="0">
                <a:solidFill>
                  <a:srgbClr val="17A29A"/>
                </a:solidFill>
                <a:latin typeface="Microsoft Sans Serif"/>
                <a:cs typeface="Microsoft Sans Serif"/>
              </a:rPr>
              <a:t> d'</a:t>
            </a:r>
            <a:r>
              <a:rPr lang="fr" sz="1051" b="0" i="0" u="none" spc="-56" baseline="0">
                <a:solidFill>
                  <a:srgbClr val="17A29A"/>
                </a:solidFill>
                <a:latin typeface="Microsoft Sans Serif"/>
                <a:cs typeface="Microsoft Sans Serif"/>
              </a:rPr>
              <a:t>un</a:t>
            </a:r>
            <a:r>
              <a:rPr lang="fr" sz="1051" b="0" i="0" u="none" spc="-40" baseline="0">
                <a:solidFill>
                  <a:srgbClr val="17A29A"/>
                </a:solidFill>
                <a:latin typeface="Microsoft Sans Serif"/>
                <a:cs typeface="Microsoft Sans Serif"/>
              </a:rPr>
              <a:t> réseau</a:t>
            </a:r>
            <a:r>
              <a:rPr lang="fr" sz="1051" b="0" i="0" u="none" baseline="0">
                <a:solidFill>
                  <a:srgbClr val="17A29A"/>
                </a:solidFill>
                <a:latin typeface="Microsoft Sans Serif"/>
                <a:cs typeface="Microsoft Sans Serif"/>
              </a:rPr>
              <a:t> type</a:t>
            </a:r>
            <a:r>
              <a:rPr lang="fr" sz="1051" b="0" i="0" u="none" spc="-75" baseline="0">
                <a:solidFill>
                  <a:srgbClr val="17A29A"/>
                </a:solidFill>
                <a:latin typeface="Microsoft Sans Serif"/>
                <a:cs typeface="Microsoft Sans Serif"/>
              </a:rPr>
              <a:t> (URBACT,</a:t>
            </a:r>
            <a:r>
              <a:rPr lang="fr" sz="1051" b="0" i="0" u="none" spc="-20" baseline="0">
                <a:solidFill>
                  <a:srgbClr val="17A29A"/>
                </a:solidFill>
                <a:latin typeface="Microsoft Sans Serif"/>
                <a:cs typeface="Microsoft Sans Serif"/>
              </a:rPr>
              <a:t> 2020)</a:t>
            </a:r>
            <a:endParaRPr lang="fr" sz="1051" dirty="0">
              <a:latin typeface="Microsoft Sans Serif"/>
              <a:cs typeface="Microsoft Sans Serif"/>
            </a:endParaRPr>
          </a:p>
          <a:p>
            <a:pPr rtl="0">
              <a:spcBef>
                <a:spcPts val="10"/>
              </a:spcBef>
            </a:pPr>
            <a:endParaRPr lang="fr" sz="950" dirty="0">
              <a:latin typeface="Microsoft Sans Serif"/>
              <a:cs typeface="Microsoft Sans Serif"/>
            </a:endParaRPr>
          </a:p>
          <a:p>
            <a:pPr marL="12700" rtl="0">
              <a:spcBef>
                <a:spcPts val="5"/>
              </a:spcBef>
            </a:pPr>
            <a:endParaRPr lang="fr" sz="1400" b="1" dirty="0">
              <a:solidFill>
                <a:srgbClr val="1D1D20"/>
              </a:solidFill>
              <a:latin typeface="Arial"/>
              <a:cs typeface="Arial"/>
            </a:endParaRPr>
          </a:p>
          <a:p>
            <a:pPr marL="12700" rtl="0">
              <a:spcBef>
                <a:spcPts val="5"/>
              </a:spcBef>
            </a:pPr>
            <a:r>
              <a:rPr lang="fr" sz="1400" b="1" i="0" u="none" baseline="0">
                <a:solidFill>
                  <a:schemeClr val="accent5">
                    <a:lumMod val="75000"/>
                  </a:schemeClr>
                </a:solidFill>
                <a:latin typeface="Arial"/>
                <a:cs typeface="Arial"/>
              </a:rPr>
              <a:t>Outil de</a:t>
            </a:r>
            <a:r>
              <a:rPr lang="fr" sz="1400" b="1" i="0" u="none" spc="-20" baseline="0">
                <a:solidFill>
                  <a:schemeClr val="accent5">
                    <a:lumMod val="75000"/>
                  </a:schemeClr>
                </a:solidFill>
                <a:latin typeface="Arial"/>
                <a:cs typeface="Arial"/>
              </a:rPr>
              <a:t> validation</a:t>
            </a:r>
            <a:endParaRPr lang="fr" sz="1400" b="1" dirty="0">
              <a:solidFill>
                <a:schemeClr val="accent5">
                  <a:lumMod val="75000"/>
                </a:schemeClr>
              </a:solidFill>
              <a:latin typeface="Arial"/>
              <a:cs typeface="Arial"/>
            </a:endParaRPr>
          </a:p>
          <a:p>
            <a:pPr rtl="0">
              <a:spcBef>
                <a:spcPts val="45"/>
              </a:spcBef>
            </a:pPr>
            <a:endParaRPr lang="fr" sz="1600" dirty="0">
              <a:latin typeface="Arial"/>
              <a:cs typeface="Arial"/>
            </a:endParaRPr>
          </a:p>
          <a:p>
            <a:pPr marL="12700" marR="7620" rtl="0">
              <a:lnSpc>
                <a:spcPct val="153800"/>
              </a:lnSpc>
            </a:pPr>
            <a:r>
              <a:rPr lang="fr" sz="1300" b="0" i="0" u="none" spc="-70" baseline="0">
                <a:solidFill>
                  <a:srgbClr val="1D1D20"/>
                </a:solidFill>
                <a:latin typeface="Arial"/>
                <a:cs typeface="Arial"/>
              </a:rPr>
              <a:t>A</a:t>
            </a:r>
            <a:r>
              <a:rPr lang="fr" sz="1300" b="0" i="0" u="none" baseline="0">
                <a:solidFill>
                  <a:srgbClr val="1D1D20"/>
                </a:solidFill>
                <a:latin typeface="Arial"/>
                <a:cs typeface="Arial"/>
              </a:rPr>
              <a:t> la fin de l'activité, les participants</a:t>
            </a:r>
            <a:r>
              <a:rPr lang="fr" sz="1300" b="0" i="0" u="none" spc="50" baseline="0">
                <a:solidFill>
                  <a:srgbClr val="1D1D20"/>
                </a:solidFill>
                <a:latin typeface="Arial"/>
                <a:cs typeface="Arial"/>
              </a:rPr>
              <a:t> seront</a:t>
            </a:r>
            <a:r>
              <a:rPr lang="fr" sz="1300" b="0" i="0" u="none" spc="-70" baseline="0">
                <a:solidFill>
                  <a:srgbClr val="1D1D20"/>
                </a:solidFill>
                <a:latin typeface="Arial"/>
                <a:cs typeface="Arial"/>
              </a:rPr>
              <a:t> plus</a:t>
            </a:r>
            <a:r>
              <a:rPr lang="fr" sz="1300" b="0" i="0" u="none" baseline="0">
                <a:solidFill>
                  <a:srgbClr val="1D1D20"/>
                </a:solidFill>
                <a:latin typeface="Arial"/>
                <a:cs typeface="Arial"/>
              </a:rPr>
              <a:t> à</a:t>
            </a:r>
            <a:r>
              <a:rPr lang="fr" sz="1300" b="0" i="0" u="none" spc="-29" baseline="0">
                <a:solidFill>
                  <a:srgbClr val="1D1D20"/>
                </a:solidFill>
                <a:latin typeface="Arial"/>
                <a:cs typeface="Arial"/>
              </a:rPr>
              <a:t> même</a:t>
            </a:r>
            <a:r>
              <a:rPr lang="fr" sz="1300" b="0" i="0" u="none" spc="-25" baseline="0">
                <a:solidFill>
                  <a:srgbClr val="1D1D20"/>
                </a:solidFill>
                <a:latin typeface="Arial"/>
                <a:cs typeface="Arial"/>
              </a:rPr>
              <a:t> de :</a:t>
            </a:r>
            <a:endParaRPr sz="1300" dirty="0">
              <a:latin typeface="Arial"/>
              <a:cs typeface="Arial"/>
            </a:endParaRPr>
          </a:p>
          <a:p>
            <a:pPr rtl="0">
              <a:spcBef>
                <a:spcPts val="35"/>
              </a:spcBef>
            </a:pPr>
            <a:endParaRPr lang="fr" sz="1600" dirty="0">
              <a:latin typeface="Arial"/>
              <a:cs typeface="Arial"/>
            </a:endParaRPr>
          </a:p>
          <a:p>
            <a:pPr marL="714410" marR="5081" indent="-322279" rtl="0">
              <a:lnSpc>
                <a:spcPct val="150000"/>
              </a:lnSpc>
              <a:buFont typeface="Wingdings" pitchFamily="2" charset="2"/>
              <a:buChar char="v"/>
            </a:pPr>
            <a:r>
              <a:rPr lang="fr" sz="1300" b="0" i="0" u="none" baseline="0">
                <a:solidFill>
                  <a:srgbClr val="1D1D20"/>
                </a:solidFill>
                <a:latin typeface="Arial"/>
                <a:cs typeface="Arial"/>
              </a:rPr>
              <a:t>Identifier et saisir les opportunités de création de valeur en explorant le paysage social</a:t>
            </a:r>
            <a:r>
              <a:rPr lang="fr" sz="1300" b="0" i="0" u="none" spc="-25" baseline="0">
                <a:solidFill>
                  <a:srgbClr val="1D1D20"/>
                </a:solidFill>
                <a:latin typeface="Arial"/>
                <a:cs typeface="Arial"/>
              </a:rPr>
              <a:t>, culturel </a:t>
            </a:r>
            <a:r>
              <a:rPr lang="fr" sz="1300" b="0" i="0" u="none" spc="-20" baseline="0">
                <a:solidFill>
                  <a:srgbClr val="1D1D20"/>
                </a:solidFill>
                <a:latin typeface="Arial"/>
                <a:cs typeface="Arial"/>
              </a:rPr>
              <a:t>et </a:t>
            </a:r>
            <a:r>
              <a:rPr lang="fr" sz="1300" b="0" i="0" u="none" spc="-10" baseline="0">
                <a:solidFill>
                  <a:srgbClr val="1D1D20"/>
                </a:solidFill>
                <a:latin typeface="Arial"/>
                <a:cs typeface="Arial"/>
              </a:rPr>
              <a:t>économique</a:t>
            </a:r>
            <a:endParaRPr lang="fr" sz="1300" dirty="0">
              <a:latin typeface="Arial"/>
              <a:cs typeface="Arial"/>
            </a:endParaRPr>
          </a:p>
          <a:p>
            <a:pPr marL="714410" indent="-322279" rtl="0">
              <a:lnSpc>
                <a:spcPct val="150000"/>
              </a:lnSpc>
              <a:spcBef>
                <a:spcPts val="840"/>
              </a:spcBef>
              <a:buFont typeface="Wingdings" pitchFamily="2" charset="2"/>
              <a:buChar char="v"/>
            </a:pPr>
            <a:r>
              <a:rPr lang="fr" sz="1300" b="0" i="0" u="none" baseline="0">
                <a:solidFill>
                  <a:srgbClr val="1D1D20"/>
                </a:solidFill>
                <a:latin typeface="Arial"/>
                <a:cs typeface="Arial"/>
              </a:rPr>
              <a:t>Identifier</a:t>
            </a:r>
            <a:r>
              <a:rPr lang="fr" sz="1300" b="0" i="0" u="none" spc="-50" baseline="0">
                <a:solidFill>
                  <a:srgbClr val="1D1D20"/>
                </a:solidFill>
                <a:latin typeface="Arial"/>
                <a:cs typeface="Arial"/>
              </a:rPr>
              <a:t> les besoins</a:t>
            </a:r>
            <a:r>
              <a:rPr lang="fr" sz="1300" b="0" i="0" u="none" spc="-25" baseline="0">
                <a:solidFill>
                  <a:srgbClr val="1D1D20"/>
                </a:solidFill>
                <a:latin typeface="Arial"/>
                <a:cs typeface="Arial"/>
              </a:rPr>
              <a:t> et les défis</a:t>
            </a:r>
            <a:r>
              <a:rPr lang="fr" sz="1300" b="0" i="0" u="none" baseline="0">
                <a:solidFill>
                  <a:srgbClr val="1D1D20"/>
                </a:solidFill>
                <a:latin typeface="Arial"/>
                <a:cs typeface="Arial"/>
              </a:rPr>
              <a:t> à</a:t>
            </a:r>
            <a:r>
              <a:rPr lang="fr" sz="1300" b="0" i="0" u="none" spc="-35" baseline="0">
                <a:solidFill>
                  <a:srgbClr val="1D1D20"/>
                </a:solidFill>
                <a:latin typeface="Arial"/>
                <a:cs typeface="Arial"/>
              </a:rPr>
              <a:t> relever</a:t>
            </a:r>
            <a:endParaRPr lang="fr" sz="1300" spc="-25" dirty="0">
              <a:latin typeface="Arial"/>
              <a:cs typeface="Arial"/>
            </a:endParaRPr>
          </a:p>
          <a:p>
            <a:pPr marL="714410" indent="-322279" rtl="0">
              <a:lnSpc>
                <a:spcPct val="150000"/>
              </a:lnSpc>
              <a:spcBef>
                <a:spcPts val="840"/>
              </a:spcBef>
              <a:buFont typeface="Wingdings" pitchFamily="2" charset="2"/>
              <a:buChar char="v"/>
            </a:pPr>
            <a:r>
              <a:rPr lang="fr" sz="1300" b="0" i="0" u="none" baseline="0">
                <a:solidFill>
                  <a:srgbClr val="1D1D20"/>
                </a:solidFill>
                <a:latin typeface="Arial"/>
                <a:cs typeface="Arial"/>
              </a:rPr>
              <a:t>Établir de nouvelles connexions et rassembler les éléments épars du paysage</a:t>
            </a:r>
            <a:r>
              <a:rPr lang="fr" sz="1300" b="0" i="0" u="none" spc="-25" baseline="0">
                <a:solidFill>
                  <a:srgbClr val="1D1D20"/>
                </a:solidFill>
                <a:latin typeface="Arial"/>
                <a:cs typeface="Arial"/>
              </a:rPr>
              <a:t> pour</a:t>
            </a:r>
            <a:r>
              <a:rPr lang="fr" sz="1300" b="0" i="0" u="none" spc="-20" baseline="0">
                <a:solidFill>
                  <a:srgbClr val="1D1D20"/>
                </a:solidFill>
                <a:latin typeface="Arial"/>
                <a:cs typeface="Arial"/>
              </a:rPr>
              <a:t> créer</a:t>
            </a:r>
            <a:r>
              <a:rPr lang="fr" sz="1300" b="0" i="0" u="none" baseline="0">
                <a:solidFill>
                  <a:srgbClr val="1D1D20"/>
                </a:solidFill>
                <a:latin typeface="Arial"/>
                <a:cs typeface="Arial"/>
              </a:rPr>
              <a:t> des opportunités de </a:t>
            </a:r>
            <a:r>
              <a:rPr lang="fr" sz="1300" b="0" i="0" u="none" spc="-65" baseline="0">
                <a:solidFill>
                  <a:srgbClr val="1D1D20"/>
                </a:solidFill>
                <a:latin typeface="Arial"/>
                <a:cs typeface="Arial"/>
              </a:rPr>
              <a:t>création de</a:t>
            </a:r>
            <a:r>
              <a:rPr lang="fr" sz="1300" b="0" i="0" u="none" spc="-20" baseline="0">
                <a:solidFill>
                  <a:srgbClr val="1D1D20"/>
                </a:solidFill>
                <a:latin typeface="Arial"/>
                <a:cs typeface="Arial"/>
              </a:rPr>
              <a:t> valeur</a:t>
            </a:r>
            <a:endParaRPr lang="fr" sz="1300" dirty="0">
              <a:latin typeface="Arial"/>
              <a:cs typeface="Arial"/>
            </a:endParaRPr>
          </a:p>
          <a:p>
            <a:pPr marL="12700" marR="850306" rtl="0">
              <a:lnSpc>
                <a:spcPct val="153800"/>
              </a:lnSpc>
              <a:spcBef>
                <a:spcPts val="750"/>
              </a:spcBef>
            </a:pPr>
            <a:r>
              <a:rPr lang="fr" sz="1300" b="0" i="0" u="none" spc="-56" baseline="0">
                <a:solidFill>
                  <a:srgbClr val="1D1D20"/>
                </a:solidFill>
                <a:latin typeface="Arial"/>
                <a:cs typeface="Arial"/>
              </a:rPr>
              <a:t>Veuillez</a:t>
            </a:r>
            <a:r>
              <a:rPr lang="fr" sz="1300" b="0" i="0" u="none" spc="-10" baseline="0">
                <a:solidFill>
                  <a:srgbClr val="1D1D20"/>
                </a:solidFill>
                <a:latin typeface="Arial"/>
                <a:cs typeface="Arial"/>
              </a:rPr>
              <a:t> noter</a:t>
            </a:r>
            <a:r>
              <a:rPr lang="fr" sz="1300" b="0" i="0" u="none" baseline="0">
                <a:solidFill>
                  <a:srgbClr val="1D1D20"/>
                </a:solidFill>
                <a:latin typeface="Arial"/>
                <a:cs typeface="Arial"/>
              </a:rPr>
              <a:t> que les</a:t>
            </a:r>
            <a:r>
              <a:rPr lang="fr" sz="1300" b="0" i="0" u="none" spc="-70" baseline="0">
                <a:solidFill>
                  <a:srgbClr val="1D1D20"/>
                </a:solidFill>
                <a:latin typeface="Arial"/>
                <a:cs typeface="Arial"/>
              </a:rPr>
              <a:t> compétences</a:t>
            </a:r>
            <a:r>
              <a:rPr lang="fr" sz="1300" b="0" i="0" u="none" spc="-20" baseline="0">
                <a:solidFill>
                  <a:srgbClr val="1D1D20"/>
                </a:solidFill>
                <a:latin typeface="Arial"/>
                <a:cs typeface="Arial"/>
              </a:rPr>
              <a:t> ci-</a:t>
            </a:r>
            <a:r>
              <a:rPr lang="fr" sz="1300" b="0" i="0" u="none" spc="-56" baseline="0">
                <a:solidFill>
                  <a:srgbClr val="1D1D20"/>
                </a:solidFill>
                <a:latin typeface="Arial"/>
                <a:cs typeface="Arial"/>
              </a:rPr>
              <a:t>dessus</a:t>
            </a:r>
            <a:r>
              <a:rPr lang="fr" sz="1300" b="0" i="0" u="none" spc="-70" baseline="0">
                <a:solidFill>
                  <a:srgbClr val="1D1D20"/>
                </a:solidFill>
                <a:latin typeface="Arial"/>
                <a:cs typeface="Arial"/>
              </a:rPr>
              <a:t> sont</a:t>
            </a:r>
            <a:r>
              <a:rPr lang="fr" sz="1300" b="0" i="0" u="none" spc="-100" baseline="0">
                <a:solidFill>
                  <a:srgbClr val="1D1D20"/>
                </a:solidFill>
                <a:latin typeface="Arial"/>
                <a:cs typeface="Arial"/>
              </a:rPr>
              <a:t> tirées</a:t>
            </a:r>
            <a:r>
              <a:rPr lang="fr" sz="1300" b="0" i="0" u="none" spc="-120" baseline="0">
                <a:solidFill>
                  <a:srgbClr val="1D1D20"/>
                </a:solidFill>
                <a:latin typeface="Arial"/>
                <a:cs typeface="Arial"/>
              </a:rPr>
              <a:t> des</a:t>
            </a:r>
            <a:r>
              <a:rPr lang="fr" sz="1300" b="0" i="0" u="none" spc="-65" baseline="0">
                <a:solidFill>
                  <a:srgbClr val="1D1D20"/>
                </a:solidFill>
                <a:latin typeface="Arial"/>
                <a:cs typeface="Arial"/>
              </a:rPr>
              <a:t> tableaux descriptifs</a:t>
            </a:r>
            <a:r>
              <a:rPr lang="fr" sz="1300" b="0" i="0" u="none" spc="-56" baseline="0">
                <a:solidFill>
                  <a:srgbClr val="1D1D20"/>
                </a:solidFill>
                <a:latin typeface="Arial"/>
                <a:cs typeface="Arial"/>
              </a:rPr>
              <a:t> du</a:t>
            </a:r>
            <a:r>
              <a:rPr lang="fr" sz="1300" b="0" i="0" u="none" spc="-105" baseline="0">
                <a:solidFill>
                  <a:srgbClr val="1D1D20"/>
                </a:solidFill>
                <a:latin typeface="Arial"/>
                <a:cs typeface="Arial"/>
              </a:rPr>
              <a:t> cadre</a:t>
            </a:r>
            <a:r>
              <a:rPr lang="fr" sz="1300" b="0" i="0" u="none" spc="-29" baseline="0">
                <a:solidFill>
                  <a:srgbClr val="1D1D20"/>
                </a:solidFill>
                <a:latin typeface="Arial"/>
                <a:cs typeface="Arial"/>
              </a:rPr>
              <a:t> EntreComp</a:t>
            </a:r>
            <a:r>
              <a:rPr lang="fr" sz="1300" b="0" i="0" u="none" spc="-10" baseline="0">
                <a:solidFill>
                  <a:srgbClr val="1D1D20"/>
                </a:solidFill>
                <a:latin typeface="Arial"/>
                <a:cs typeface="Arial"/>
              </a:rPr>
              <a:t>.</a:t>
            </a:r>
            <a:r>
              <a:rPr lang="fr" sz="1300" b="0" i="0" u="none" spc="-120" baseline="0">
                <a:solidFill>
                  <a:srgbClr val="1D1D20"/>
                </a:solidFill>
                <a:latin typeface="Arial"/>
                <a:cs typeface="Arial"/>
              </a:rPr>
              <a:t> </a:t>
            </a:r>
            <a:r>
              <a:rPr lang="fr" sz="1300" b="0" i="0" u="none" spc="-65" baseline="0">
                <a:solidFill>
                  <a:srgbClr val="1D1D20"/>
                </a:solidFill>
                <a:latin typeface="Arial"/>
                <a:cs typeface="Arial"/>
              </a:rPr>
              <a:t>Les</a:t>
            </a:r>
            <a:r>
              <a:rPr lang="fr" sz="1300" b="0" i="0" u="none" spc="-20" baseline="0">
                <a:solidFill>
                  <a:srgbClr val="1D1D20"/>
                </a:solidFill>
                <a:latin typeface="Arial"/>
                <a:cs typeface="Arial"/>
              </a:rPr>
              <a:t> tableaux sont</a:t>
            </a:r>
            <a:r>
              <a:rPr lang="fr" sz="1300" b="0" i="0" u="none" spc="-20" baseline="0">
                <a:solidFill>
                  <a:schemeClr val="tx1"/>
                </a:solidFill>
                <a:latin typeface="Arial"/>
                <a:cs typeface="Arial"/>
              </a:rPr>
              <a:t> disponibles</a:t>
            </a:r>
            <a:r>
              <a:rPr lang="fr" sz="1300" b="0" i="0" u="none" spc="-10" baseline="0">
                <a:solidFill>
                  <a:schemeClr val="tx1"/>
                </a:solidFill>
                <a:latin typeface="Arial"/>
                <a:cs typeface="Arial"/>
                <a:hlinkClick r:id="rId3">
                  <a:extLst>
                    <a:ext uri="{A12FA001-AC4F-418D-AE19-62706E023703}">
                      <ahyp:hlinkClr xmlns:ahyp="http://schemas.microsoft.com/office/drawing/2018/hyperlinkcolor" val="tx"/>
                    </a:ext>
                  </a:extLst>
                </a:hlinkClick>
              </a:rPr>
              <a:t> ici</a:t>
            </a:r>
            <a:r>
              <a:rPr lang="fr" sz="1300" b="0" i="0" u="none" spc="-10" baseline="0">
                <a:solidFill>
                  <a:schemeClr val="tx1"/>
                </a:solidFill>
                <a:latin typeface="Arial"/>
                <a:cs typeface="Arial"/>
              </a:rPr>
              <a:t>.</a:t>
            </a:r>
            <a:endParaRPr lang="fr" sz="1300" dirty="0">
              <a:solidFill>
                <a:schemeClr val="tx1"/>
              </a:solidFill>
              <a:latin typeface="Arial"/>
              <a:cs typeface="Arial"/>
            </a:endParaRPr>
          </a:p>
        </p:txBody>
      </p:sp>
      <p:sp>
        <p:nvSpPr>
          <p:cNvPr id="7" name="object 7"/>
          <p:cNvSpPr/>
          <p:nvPr/>
        </p:nvSpPr>
        <p:spPr>
          <a:xfrm>
            <a:off x="495299" y="8867738"/>
            <a:ext cx="609600" cy="152400"/>
          </a:xfrm>
          <a:custGeom>
            <a:avLst/>
            <a:gdLst/>
            <a:ahLst/>
            <a:cxnLst/>
            <a:rect l="l" t="t" r="r" b="b"/>
            <a:pathLst>
              <a:path w="609600" h="152400">
                <a:moveTo>
                  <a:pt x="609599" y="152399"/>
                </a:moveTo>
                <a:lnTo>
                  <a:pt x="0" y="152399"/>
                </a:lnTo>
                <a:lnTo>
                  <a:pt x="0" y="0"/>
                </a:lnTo>
                <a:lnTo>
                  <a:pt x="609599" y="0"/>
                </a:lnTo>
                <a:lnTo>
                  <a:pt x="609599" y="152399"/>
                </a:lnTo>
                <a:close/>
              </a:path>
            </a:pathLst>
          </a:custGeom>
          <a:solidFill>
            <a:srgbClr val="FAFAF9"/>
          </a:solidFill>
        </p:spPr>
        <p:txBody>
          <a:bodyPr wrap="square" lIns="0" tIns="0" rIns="0" bIns="0" rtlCol="0"/>
          <a:lstStyle/>
          <a:p>
            <a:endParaRPr/>
          </a:p>
        </p:txBody>
      </p:sp>
      <p:sp>
        <p:nvSpPr>
          <p:cNvPr id="5" name="Slide Number Placeholder 4">
            <a:extLst>
              <a:ext uri="{FF2B5EF4-FFF2-40B4-BE49-F238E27FC236}">
                <a16:creationId xmlns:a16="http://schemas.microsoft.com/office/drawing/2014/main" id="{69070FAB-89CE-5E48-9517-3C7EA7482073}"/>
              </a:ext>
            </a:extLst>
          </p:cNvPr>
          <p:cNvSpPr>
            <a:spLocks noGrp="1"/>
          </p:cNvSpPr>
          <p:nvPr>
            <p:ph type="sldNum" sz="quarter" idx="7"/>
          </p:nvPr>
        </p:nvSpPr>
        <p:spPr/>
        <p:txBody>
          <a:bodyPr/>
          <a:lstStyle/>
          <a:p>
            <a:pPr marL="38100" algn="l" rtl="0">
              <a:spcBef>
                <a:spcPts val="110"/>
              </a:spcBef>
            </a:pPr>
            <a:fld id="{81D60167-4931-47E6-BA6A-407CBD079E47}" type="slidenum">
              <a:rPr spc="10"/>
              <a:pPr marL="38100">
                <a:spcBef>
                  <a:spcPts val="110"/>
                </a:spcBef>
              </a:pPr>
              <a:t>98</a:t>
            </a:fld>
            <a:endParaRPr lang="fr" spc="10"/>
          </a:p>
        </p:txBody>
      </p:sp>
      <p:pic>
        <p:nvPicPr>
          <p:cNvPr id="8" name="Picture 2" descr="European Youth Roots">
            <a:extLst>
              <a:ext uri="{FF2B5EF4-FFF2-40B4-BE49-F238E27FC236}">
                <a16:creationId xmlns:a16="http://schemas.microsoft.com/office/drawing/2014/main" id="{3803E418-85F0-EF41-8FCB-45EA88ACC3FC}"/>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l="4666" t="16428" r="6829" b="9751"/>
          <a:stretch/>
        </p:blipFill>
        <p:spPr bwMode="auto">
          <a:xfrm>
            <a:off x="6232281" y="9441892"/>
            <a:ext cx="1097433" cy="601757"/>
          </a:xfrm>
          <a:prstGeom prst="rect">
            <a:avLst/>
          </a:prstGeom>
          <a:solidFill>
            <a:srgbClr val="00A39A"/>
          </a:solid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300</TotalTime>
  <Words>20722</Words>
  <Application>Microsoft Macintosh PowerPoint</Application>
  <PresentationFormat>Personnalisé</PresentationFormat>
  <Paragraphs>1300</Paragraphs>
  <Slides>107</Slides>
  <Notes>2</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107</vt:i4>
      </vt:variant>
    </vt:vector>
  </HeadingPairs>
  <TitlesOfParts>
    <vt:vector size="120" baseType="lpstr">
      <vt:lpstr>Abril Fatface</vt:lpstr>
      <vt:lpstr>Arial</vt:lpstr>
      <vt:lpstr>Baskerville Old Face</vt:lpstr>
      <vt:lpstr>Calibri</vt:lpstr>
      <vt:lpstr>Garamond</vt:lpstr>
      <vt:lpstr>Helvetica</vt:lpstr>
      <vt:lpstr>Lucida Sans Unicode</vt:lpstr>
      <vt:lpstr>Microsoft Sans Serif</vt:lpstr>
      <vt:lpstr>Minion Pro Med Subh</vt:lpstr>
      <vt:lpstr>Times New Roman</vt:lpstr>
      <vt:lpstr>Verdana</vt:lpstr>
      <vt:lpstr>Wingdings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À propos de la Boîte à outils de Formation</vt:lpstr>
      <vt:lpstr>Buts et objectifs</vt:lpstr>
      <vt:lpstr>Structure de cette boîte à outils de formation  Cette boîte à outils comprend quatre sections</vt:lpstr>
      <vt:lpstr>Présentation PowerPoint</vt:lpstr>
      <vt:lpstr>Présentation PowerPoint</vt:lpstr>
      <vt:lpstr>Cadre pédagogique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Boîte à outils</vt:lpstr>
      <vt:lpstr>Liste des outils</vt:lpstr>
      <vt:lpstr>Les types d'outils</vt:lpstr>
      <vt:lpstr>Les types d'outils</vt:lpstr>
      <vt:lpstr>Adobe Express</vt:lpstr>
      <vt:lpstr>Présentation PowerPoint</vt:lpstr>
      <vt:lpstr>Canva</vt:lpstr>
      <vt:lpstr>Présentation PowerPoint</vt:lpstr>
      <vt:lpstr>Présentation PowerPoint</vt:lpstr>
      <vt:lpstr>Présentation PowerPoint</vt:lpstr>
      <vt:lpstr>Présentation PowerPoint</vt:lpstr>
      <vt:lpstr>Présentation PowerPoint</vt:lpstr>
      <vt:lpstr>Présentation PowerPoint</vt:lpstr>
      <vt:lpstr>Drupal</vt:lpstr>
      <vt:lpstr>Présentation PowerPoint</vt:lpstr>
      <vt:lpstr>L'écolabel européen</vt:lpstr>
      <vt:lpstr>Présentation PowerPoint</vt:lpstr>
      <vt:lpstr>Gephi</vt:lpstr>
      <vt:lpstr>Hootsuite</vt:lpstr>
      <vt:lpstr>Présentation PowerPoint</vt:lpstr>
      <vt:lpstr>MailChimp</vt:lpstr>
      <vt:lpstr>Présentation PowerPoint</vt:lpstr>
      <vt:lpstr>Mighty Networks</vt:lpstr>
      <vt:lpstr>Miro</vt:lpstr>
      <vt:lpstr>Mural</vt:lpstr>
      <vt:lpstr>Boîte à outils nationale pour l'accessibilité des personnes en situation de handicap </vt:lpstr>
      <vt:lpstr>Le nudge marketing</vt:lpstr>
      <vt:lpstr>Présentation PowerPoint</vt:lpstr>
      <vt:lpstr>Présentation PowerPoint</vt:lpstr>
      <vt:lpstr>TED Ed</vt:lpstr>
      <vt:lpstr>Présentation PowerPoint</vt:lpstr>
      <vt:lpstr>Présentation PowerPoint</vt:lpstr>
      <vt:lpstr>Présentation PowerPoint</vt:lpstr>
      <vt:lpstr>Présentation PowerPoint</vt:lpstr>
      <vt:lpstr>Présentation PowerPoint</vt:lpstr>
      <vt:lpstr>Activités</vt:lpstr>
      <vt:lpstr>Sensibiliser au tourisme durable</vt:lpstr>
      <vt:lpstr>Sensibilisation par le récit numérique</vt:lpstr>
      <vt:lpstr>Présentation PowerPoint</vt:lpstr>
      <vt:lpstr>Naufragés : Apprendre les limites de la planète</vt:lpstr>
      <vt:lpstr>Présentation PowerPoint</vt:lpstr>
      <vt:lpstr>Présentation PowerPoint</vt:lpstr>
      <vt:lpstr>Sensibilisation Bulletins d'informations</vt:lpstr>
      <vt:lpstr>Présentation PowerPoint</vt:lpstr>
      <vt:lpstr>Mettre en œuvre une activité touristique durable, accessible et inclusive</vt:lpstr>
      <vt:lpstr>L'écolabel européen</vt:lpstr>
      <vt:lpstr>Présentation PowerPoint</vt:lpstr>
      <vt:lpstr>Créer un site web accessible</vt:lpstr>
      <vt:lpstr>Présentation PowerPoint</vt:lpstr>
      <vt:lpstr>Apprendre à gérer les déchets</vt:lpstr>
      <vt:lpstr>Présentation PowerPoint</vt:lpstr>
      <vt:lpstr>Carte routière des destinations touristiques accessibles</vt:lpstr>
      <vt:lpstr>Présentation PowerPoint</vt:lpstr>
      <vt:lpstr>Patrimoine culturel et naturel</vt:lpstr>
      <vt:lpstr>Présentation PowerPoint</vt:lpstr>
      <vt:lpstr>Utiliser des diagrammes pour planifier un modèle d'entreprise durable</vt:lpstr>
      <vt:lpstr>Présentation PowerPoint</vt:lpstr>
      <vt:lpstr>Promouvoir et commercialiser un nouveau service touristique</vt:lpstr>
      <vt:lpstr>Le nudge marketing</vt:lpstr>
      <vt:lpstr>Présentation PowerPoint</vt:lpstr>
      <vt:lpstr>Le marketing pour une petiteentreprise de tourisme grâce aux réseaux sociaux</vt:lpstr>
      <vt:lpstr>Présentation PowerPoint</vt:lpstr>
      <vt:lpstr>Création d'une newsletter pour promouvoir une entreprise de tourisme durable</vt:lpstr>
      <vt:lpstr>Présentation PowerPoint</vt:lpstr>
      <vt:lpstr>Empathie EXERCICE</vt:lpstr>
      <vt:lpstr>Présentation PowerPoint</vt:lpstr>
      <vt:lpstr>Responsabilité sociale des entreprises</vt:lpstr>
      <vt:lpstr>Présentation PowerPoint</vt:lpstr>
      <vt:lpstr>Construire des réseaux touristiques glocaux et innovants</vt:lpstr>
      <vt:lpstr>Présentation PowerPoint</vt:lpstr>
      <vt:lpstr>Cartographie du développement durable</vt:lpstr>
      <vt:lpstr>Présentation PowerPoint</vt:lpstr>
      <vt:lpstr>La connectivité pour la conservation des récifs coralliens</vt:lpstr>
      <vt:lpstr>Présentation PowerPoint</vt:lpstr>
      <vt:lpstr>Cartographie des services durables à intégrer dans votre entreprise : Analyse de réseau fictif</vt:lpstr>
      <vt:lpstr>Présentation PowerPoint</vt:lpstr>
      <vt:lpstr>Présentation PowerPoint</vt:lpstr>
      <vt:lpstr>Analyse PESTEL</vt:lpstr>
      <vt:lpstr>Présentation PowerPoint</vt:lpstr>
      <vt:lpstr>Conclusion</vt:lpstr>
      <vt:lpstr>Références</vt:lpstr>
      <vt:lpstr>Présentation PowerPoint</vt:lpstr>
      <vt:lpstr>Présentation PowerPoint</vt:lpstr>
      <vt:lpstr>Présentation PowerPoint</vt:lpstr>
      <vt:lpstr>Avertissement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EYR IO5 - Training Toolbox - Notes</dc:title>
  <dc:creator>'Designrr.io</dc:creator>
  <cp:lastModifiedBy>pauline.lherault@gmail.com</cp:lastModifiedBy>
  <cp:revision>19</cp:revision>
  <cp:lastPrinted>2022-09-08T09:13:57Z</cp:lastPrinted>
  <dcterms:created xsi:type="dcterms:W3CDTF">2022-07-19T11:23:33Z</dcterms:created>
  <dcterms:modified xsi:type="dcterms:W3CDTF">2022-09-29T14:36:51Z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2022-07-19T00:00:00Z</vt:filetime>
  </property>
  <property fmtid="{D5CDD505-2E9C-101B-9397-08002B2CF9AE}" pid="3" name="Creator">
    <vt:lpwstr>'Designrr.io</vt:lpwstr>
  </property>
  <property fmtid="{D5CDD505-2E9C-101B-9397-08002B2CF9AE}" pid="4" name="LastSaved">
    <vt:filetime>2022-07-19T00:00:00Z</vt:filetime>
  </property>
  <property fmtid="{D5CDD505-2E9C-101B-9397-08002B2CF9AE}" pid="5" name="Producer">
    <vt:lpwstr>Skia/PDF m93</vt:lpwstr>
  </property>
</Properties>
</file>