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1"/>
  </p:sldMasterIdLst>
  <p:notesMasterIdLst>
    <p:notesMasterId r:id="rId115"/>
  </p:notesMasterIdLst>
  <p:sldIdLst>
    <p:sldId id="480" r:id="rId2"/>
    <p:sldId id="849" r:id="rId3"/>
    <p:sldId id="836" r:id="rId4"/>
    <p:sldId id="481" r:id="rId5"/>
    <p:sldId id="483" r:id="rId6"/>
    <p:sldId id="484" r:id="rId7"/>
    <p:sldId id="830" r:id="rId8"/>
    <p:sldId id="831" r:id="rId9"/>
    <p:sldId id="833" r:id="rId10"/>
    <p:sldId id="838" r:id="rId11"/>
    <p:sldId id="837" r:id="rId12"/>
    <p:sldId id="741" r:id="rId13"/>
    <p:sldId id="482" r:id="rId14"/>
    <p:sldId id="743" r:id="rId15"/>
    <p:sldId id="709" r:id="rId16"/>
    <p:sldId id="799" r:id="rId17"/>
    <p:sldId id="790" r:id="rId18"/>
    <p:sldId id="800" r:id="rId19"/>
    <p:sldId id="801" r:id="rId20"/>
    <p:sldId id="745" r:id="rId21"/>
    <p:sldId id="773" r:id="rId22"/>
    <p:sldId id="843" r:id="rId23"/>
    <p:sldId id="774" r:id="rId24"/>
    <p:sldId id="841" r:id="rId25"/>
    <p:sldId id="749" r:id="rId26"/>
    <p:sldId id="777" r:id="rId27"/>
    <p:sldId id="850" r:id="rId28"/>
    <p:sldId id="888" r:id="rId29"/>
    <p:sldId id="619" r:id="rId30"/>
    <p:sldId id="851" r:id="rId31"/>
    <p:sldId id="852" r:id="rId32"/>
    <p:sldId id="781" r:id="rId33"/>
    <p:sldId id="803" r:id="rId34"/>
    <p:sldId id="806" r:id="rId35"/>
    <p:sldId id="416" r:id="rId36"/>
    <p:sldId id="889" r:id="rId37"/>
    <p:sldId id="783" r:id="rId38"/>
    <p:sldId id="826" r:id="rId39"/>
    <p:sldId id="827" r:id="rId40"/>
    <p:sldId id="669" r:id="rId41"/>
    <p:sldId id="708" r:id="rId42"/>
    <p:sldId id="829" r:id="rId43"/>
    <p:sldId id="765" r:id="rId44"/>
    <p:sldId id="853" r:id="rId45"/>
    <p:sldId id="854" r:id="rId46"/>
    <p:sldId id="478" r:id="rId47"/>
    <p:sldId id="820" r:id="rId48"/>
    <p:sldId id="846" r:id="rId49"/>
    <p:sldId id="742" r:id="rId50"/>
    <p:sldId id="788" r:id="rId51"/>
    <p:sldId id="855" r:id="rId52"/>
    <p:sldId id="848" r:id="rId53"/>
    <p:sldId id="736" r:id="rId54"/>
    <p:sldId id="856" r:id="rId55"/>
    <p:sldId id="857" r:id="rId56"/>
    <p:sldId id="858" r:id="rId57"/>
    <p:sldId id="859" r:id="rId58"/>
    <p:sldId id="860" r:id="rId59"/>
    <p:sldId id="725" r:id="rId60"/>
    <p:sldId id="816" r:id="rId61"/>
    <p:sldId id="818" r:id="rId62"/>
    <p:sldId id="847" r:id="rId63"/>
    <p:sldId id="872" r:id="rId64"/>
    <p:sldId id="817" r:id="rId65"/>
    <p:sldId id="871" r:id="rId66"/>
    <p:sldId id="793" r:id="rId67"/>
    <p:sldId id="794" r:id="rId68"/>
    <p:sldId id="861" r:id="rId69"/>
    <p:sldId id="798" r:id="rId70"/>
    <p:sldId id="862" r:id="rId71"/>
    <p:sldId id="724" r:id="rId72"/>
    <p:sldId id="863" r:id="rId73"/>
    <p:sldId id="890" r:id="rId74"/>
    <p:sldId id="873" r:id="rId75"/>
    <p:sldId id="874" r:id="rId76"/>
    <p:sldId id="864" r:id="rId77"/>
    <p:sldId id="813" r:id="rId78"/>
    <p:sldId id="729" r:id="rId79"/>
    <p:sldId id="891" r:id="rId80"/>
    <p:sldId id="767" r:id="rId81"/>
    <p:sldId id="886" r:id="rId82"/>
    <p:sldId id="887" r:id="rId83"/>
    <p:sldId id="875" r:id="rId84"/>
    <p:sldId id="769" r:id="rId85"/>
    <p:sldId id="881" r:id="rId86"/>
    <p:sldId id="726" r:id="rId87"/>
    <p:sldId id="865" r:id="rId88"/>
    <p:sldId id="892" r:id="rId89"/>
    <p:sldId id="882" r:id="rId90"/>
    <p:sldId id="895" r:id="rId91"/>
    <p:sldId id="867" r:id="rId92"/>
    <p:sldId id="821" r:id="rId93"/>
    <p:sldId id="869" r:id="rId94"/>
    <p:sldId id="870" r:id="rId95"/>
    <p:sldId id="884" r:id="rId96"/>
    <p:sldId id="885" r:id="rId97"/>
    <p:sldId id="819" r:id="rId98"/>
    <p:sldId id="876" r:id="rId99"/>
    <p:sldId id="877" r:id="rId100"/>
    <p:sldId id="878" r:id="rId101"/>
    <p:sldId id="868" r:id="rId102"/>
    <p:sldId id="883" r:id="rId103"/>
    <p:sldId id="893" r:id="rId104"/>
    <p:sldId id="840" r:id="rId105"/>
    <p:sldId id="807" r:id="rId106"/>
    <p:sldId id="894" r:id="rId107"/>
    <p:sldId id="879" r:id="rId108"/>
    <p:sldId id="880" r:id="rId109"/>
    <p:sldId id="839" r:id="rId110"/>
    <p:sldId id="746" r:id="rId111"/>
    <p:sldId id="845" r:id="rId112"/>
    <p:sldId id="689" r:id="rId113"/>
    <p:sldId id="287" r:id="rId114"/>
  </p:sldIdLst>
  <p:sldSz cx="6858000" cy="9906000" type="A4"/>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8" userDrawn="1">
          <p15:clr>
            <a:srgbClr val="A4A3A4"/>
          </p15:clr>
        </p15:guide>
        <p15:guide id="2" pos="346" userDrawn="1">
          <p15:clr>
            <a:srgbClr val="A4A3A4"/>
          </p15:clr>
        </p15:guide>
        <p15:guide id="3" orient="horz" pos="5932" userDrawn="1">
          <p15:clr>
            <a:srgbClr val="A4A3A4"/>
          </p15:clr>
        </p15:guide>
        <p15:guide id="4" pos="39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08"/>
    <p:restoredTop sz="95073"/>
  </p:normalViewPr>
  <p:slideViewPr>
    <p:cSldViewPr snapToGrid="0" snapToObjects="1">
      <p:cViewPr>
        <p:scale>
          <a:sx n="73" d="100"/>
          <a:sy n="73" d="100"/>
        </p:scale>
        <p:origin x="2944" y="-272"/>
      </p:cViewPr>
      <p:guideLst>
        <p:guide orient="horz" pos="308"/>
        <p:guide pos="346"/>
        <p:guide orient="horz" pos="5932"/>
        <p:guide pos="39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79D89-7A06-1443-920C-8639308A2501}" type="datetimeFigureOut">
              <a:rPr lang="fr-FR" smtClean="0"/>
              <a:t>03/05/2022</a:t>
            </a:fld>
            <a:endParaRPr lang="fr-FR"/>
          </a:p>
        </p:txBody>
      </p:sp>
      <p:sp>
        <p:nvSpPr>
          <p:cNvPr id="4" name="Espace réservé de l'image des diapositives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DE5AB-B065-0545-A92E-06B7B43BF5B0}" type="slidenum">
              <a:rPr lang="fr-FR" smtClean="0"/>
              <a:t>‹N°›</a:t>
            </a:fld>
            <a:endParaRPr lang="fr-FR"/>
          </a:p>
        </p:txBody>
      </p:sp>
    </p:spTree>
    <p:extLst>
      <p:ext uri="{BB962C8B-B14F-4D97-AF65-F5344CB8AC3E}">
        <p14:creationId xmlns:p14="http://schemas.microsoft.com/office/powerpoint/2010/main" val="4224302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1143000"/>
            <a:ext cx="21336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39944-2E59-644C-A7EC-240793C0094E}" type="slidenum">
              <a:rPr lang="en-RU" smtClean="0"/>
              <a:t>40</a:t>
            </a:fld>
            <a:endParaRPr lang="en-RU"/>
          </a:p>
        </p:txBody>
      </p:sp>
    </p:spTree>
    <p:extLst>
      <p:ext uri="{BB962C8B-B14F-4D97-AF65-F5344CB8AC3E}">
        <p14:creationId xmlns:p14="http://schemas.microsoft.com/office/powerpoint/2010/main" val="1461662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1143000"/>
            <a:ext cx="21336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39944-2E59-644C-A7EC-240793C0094E}" type="slidenum">
              <a:rPr lang="en-RU" smtClean="0"/>
              <a:t>77</a:t>
            </a:fld>
            <a:endParaRPr lang="en-RU"/>
          </a:p>
        </p:txBody>
      </p:sp>
    </p:spTree>
    <p:extLst>
      <p:ext uri="{BB962C8B-B14F-4D97-AF65-F5344CB8AC3E}">
        <p14:creationId xmlns:p14="http://schemas.microsoft.com/office/powerpoint/2010/main" val="3151638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1143000"/>
            <a:ext cx="21336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39944-2E59-644C-A7EC-240793C0094E}" type="slidenum">
              <a:rPr lang="en-RU" smtClean="0"/>
              <a:t>89</a:t>
            </a:fld>
            <a:endParaRPr lang="en-RU"/>
          </a:p>
        </p:txBody>
      </p:sp>
    </p:spTree>
    <p:extLst>
      <p:ext uri="{BB962C8B-B14F-4D97-AF65-F5344CB8AC3E}">
        <p14:creationId xmlns:p14="http://schemas.microsoft.com/office/powerpoint/2010/main" val="798539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1143000"/>
            <a:ext cx="21336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39944-2E59-644C-A7EC-240793C0094E}" type="slidenum">
              <a:rPr lang="en-RU" smtClean="0"/>
              <a:t>98</a:t>
            </a:fld>
            <a:endParaRPr lang="en-RU"/>
          </a:p>
        </p:txBody>
      </p:sp>
    </p:spTree>
    <p:extLst>
      <p:ext uri="{BB962C8B-B14F-4D97-AF65-F5344CB8AC3E}">
        <p14:creationId xmlns:p14="http://schemas.microsoft.com/office/powerpoint/2010/main" val="177779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1143000"/>
            <a:ext cx="21336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39944-2E59-644C-A7EC-240793C0094E}" type="slidenum">
              <a:rPr lang="en-RU" smtClean="0"/>
              <a:t>99</a:t>
            </a:fld>
            <a:endParaRPr lang="en-RU"/>
          </a:p>
        </p:txBody>
      </p:sp>
    </p:spTree>
    <p:extLst>
      <p:ext uri="{BB962C8B-B14F-4D97-AF65-F5344CB8AC3E}">
        <p14:creationId xmlns:p14="http://schemas.microsoft.com/office/powerpoint/2010/main" val="1245211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1143000"/>
            <a:ext cx="21336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39944-2E59-644C-A7EC-240793C0094E}" type="slidenum">
              <a:rPr lang="en-RU" smtClean="0"/>
              <a:t>100</a:t>
            </a:fld>
            <a:endParaRPr lang="en-RU"/>
          </a:p>
        </p:txBody>
      </p:sp>
    </p:spTree>
    <p:extLst>
      <p:ext uri="{BB962C8B-B14F-4D97-AF65-F5344CB8AC3E}">
        <p14:creationId xmlns:p14="http://schemas.microsoft.com/office/powerpoint/2010/main" val="2088965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1143000"/>
            <a:ext cx="21336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39944-2E59-644C-A7EC-240793C0094E}" type="slidenum">
              <a:rPr lang="en-RU" smtClean="0"/>
              <a:t>102</a:t>
            </a:fld>
            <a:endParaRPr lang="en-RU"/>
          </a:p>
        </p:txBody>
      </p:sp>
    </p:spTree>
    <p:extLst>
      <p:ext uri="{BB962C8B-B14F-4D97-AF65-F5344CB8AC3E}">
        <p14:creationId xmlns:p14="http://schemas.microsoft.com/office/powerpoint/2010/main" val="2258484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353504547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421642325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90479294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5" name="Shape 20"/>
          <p:cNvSpPr>
            <a:spLocks noGrp="1"/>
          </p:cNvSpPr>
          <p:nvPr>
            <p:ph type="pic" idx="14"/>
          </p:nvPr>
        </p:nvSpPr>
        <p:spPr>
          <a:xfrm>
            <a:off x="0" y="3"/>
            <a:ext cx="6858000" cy="9905998"/>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dirty="0"/>
          </a:p>
          <a:p>
            <a:r>
              <a:rPr lang="de-DE" dirty="0"/>
              <a:t>- Drop Image </a:t>
            </a:r>
            <a:r>
              <a:rPr lang="de-DE" dirty="0" err="1"/>
              <a:t>here</a:t>
            </a:r>
            <a:endParaRPr lang="de-DE" dirty="0"/>
          </a:p>
        </p:txBody>
      </p:sp>
    </p:spTree>
    <p:extLst>
      <p:ext uri="{BB962C8B-B14F-4D97-AF65-F5344CB8AC3E}">
        <p14:creationId xmlns:p14="http://schemas.microsoft.com/office/powerpoint/2010/main" val="412113038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
    <p:spTree>
      <p:nvGrpSpPr>
        <p:cNvPr id="1" name=""/>
        <p:cNvGrpSpPr/>
        <p:nvPr/>
      </p:nvGrpSpPr>
      <p:grpSpPr>
        <a:xfrm>
          <a:off x="0" y="0"/>
          <a:ext cx="0" cy="0"/>
          <a:chOff x="0" y="0"/>
          <a:chExt cx="0" cy="0"/>
        </a:xfrm>
      </p:grpSpPr>
      <p:sp>
        <p:nvSpPr>
          <p:cNvPr id="5" name="Shape 20"/>
          <p:cNvSpPr>
            <a:spLocks noGrp="1"/>
          </p:cNvSpPr>
          <p:nvPr>
            <p:ph type="pic" idx="16"/>
          </p:nvPr>
        </p:nvSpPr>
        <p:spPr>
          <a:xfrm>
            <a:off x="0" y="0"/>
            <a:ext cx="6858000" cy="9906000"/>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Tree>
    <p:extLst>
      <p:ext uri="{BB962C8B-B14F-4D97-AF65-F5344CB8AC3E}">
        <p14:creationId xmlns:p14="http://schemas.microsoft.com/office/powerpoint/2010/main" val="17392721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9" name="Rechteck">
            <a:extLst>
              <a:ext uri="{FF2B5EF4-FFF2-40B4-BE49-F238E27FC236}">
                <a16:creationId xmlns:a16="http://schemas.microsoft.com/office/drawing/2014/main" id="{BC278A09-62FA-EF4F-B60C-03FBDF15B782}"/>
              </a:ext>
            </a:extLst>
          </p:cNvPr>
          <p:cNvSpPr/>
          <p:nvPr userDrawn="1"/>
        </p:nvSpPr>
        <p:spPr>
          <a:xfrm>
            <a:off x="488166" y="6661086"/>
            <a:ext cx="6369834" cy="2145448"/>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8" name="Picture Placeholder 7">
            <a:extLst>
              <a:ext uri="{FF2B5EF4-FFF2-40B4-BE49-F238E27FC236}">
                <a16:creationId xmlns:a16="http://schemas.microsoft.com/office/drawing/2014/main" id="{4DD94DCF-FDD1-B24B-A800-1B98BEC85B69}"/>
              </a:ext>
            </a:extLst>
          </p:cNvPr>
          <p:cNvSpPr>
            <a:spLocks noGrp="1"/>
          </p:cNvSpPr>
          <p:nvPr>
            <p:ph type="pic" idx="16"/>
          </p:nvPr>
        </p:nvSpPr>
        <p:spPr>
          <a:xfrm>
            <a:off x="0" y="0"/>
            <a:ext cx="6858000" cy="9906000"/>
          </a:xfrm>
          <a:custGeom>
            <a:avLst/>
            <a:gdLst>
              <a:gd name="connsiteX0" fmla="*/ 0 w 6858000"/>
              <a:gd name="connsiteY0" fmla="*/ 0 h 9907588"/>
              <a:gd name="connsiteX1" fmla="*/ 6858000 w 6858000"/>
              <a:gd name="connsiteY1" fmla="*/ 0 h 9907588"/>
              <a:gd name="connsiteX2" fmla="*/ 6858000 w 6858000"/>
              <a:gd name="connsiteY2" fmla="*/ 6662153 h 9907588"/>
              <a:gd name="connsiteX3" fmla="*/ 488166 w 6858000"/>
              <a:gd name="connsiteY3" fmla="*/ 6662153 h 9907588"/>
              <a:gd name="connsiteX4" fmla="*/ 488166 w 6858000"/>
              <a:gd name="connsiteY4" fmla="*/ 8807945 h 9907588"/>
              <a:gd name="connsiteX5" fmla="*/ 6858000 w 6858000"/>
              <a:gd name="connsiteY5" fmla="*/ 8807945 h 9907588"/>
              <a:gd name="connsiteX6" fmla="*/ 6858000 w 6858000"/>
              <a:gd name="connsiteY6" fmla="*/ 9907588 h 9907588"/>
              <a:gd name="connsiteX7" fmla="*/ 0 w 6858000"/>
              <a:gd name="connsiteY7" fmla="*/ 9907588 h 990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9907588">
                <a:moveTo>
                  <a:pt x="0" y="0"/>
                </a:moveTo>
                <a:lnTo>
                  <a:pt x="6858000" y="0"/>
                </a:lnTo>
                <a:lnTo>
                  <a:pt x="6858000" y="6662153"/>
                </a:lnTo>
                <a:lnTo>
                  <a:pt x="488166" y="6662153"/>
                </a:lnTo>
                <a:lnTo>
                  <a:pt x="488166" y="8807945"/>
                </a:lnTo>
                <a:lnTo>
                  <a:pt x="6858000" y="8807945"/>
                </a:lnTo>
                <a:lnTo>
                  <a:pt x="6858000" y="9907588"/>
                </a:lnTo>
                <a:lnTo>
                  <a:pt x="0" y="9907588"/>
                </a:lnTo>
                <a:close/>
              </a:path>
            </a:pathLst>
          </a:custGeom>
          <a:pattFill prst="pct5">
            <a:fgClr>
              <a:schemeClr val="accent1"/>
            </a:fgClr>
            <a:bgClr>
              <a:schemeClr val="bg2"/>
            </a:bgClr>
          </a:pattFill>
        </p:spPr>
        <p:txBody>
          <a:bodyPr wrap="square"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dirty="0"/>
          </a:p>
          <a:p>
            <a:r>
              <a:rPr lang="de-DE" dirty="0"/>
              <a:t>- Drop Image </a:t>
            </a:r>
            <a:r>
              <a:rPr lang="de-DE" dirty="0" err="1"/>
              <a:t>here</a:t>
            </a:r>
            <a:endParaRPr lang="de-DE" dirty="0"/>
          </a:p>
        </p:txBody>
      </p:sp>
      <p:pic>
        <p:nvPicPr>
          <p:cNvPr id="6" name="Graphic 5" descr="Grain">
            <a:extLst>
              <a:ext uri="{FF2B5EF4-FFF2-40B4-BE49-F238E27FC236}">
                <a16:creationId xmlns:a16="http://schemas.microsoft.com/office/drawing/2014/main" id="{9AA1A3B5-A459-B446-BD50-2BFA95999BB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5793330" y="7734748"/>
            <a:ext cx="1153009" cy="1152824"/>
          </a:xfrm>
          <a:prstGeom prst="rect">
            <a:avLst/>
          </a:prstGeom>
        </p:spPr>
      </p:pic>
      <p:sp>
        <p:nvSpPr>
          <p:cNvPr id="16" name="Text Placeholder 15">
            <a:extLst>
              <a:ext uri="{FF2B5EF4-FFF2-40B4-BE49-F238E27FC236}">
                <a16:creationId xmlns:a16="http://schemas.microsoft.com/office/drawing/2014/main" id="{83F08F78-9D12-6B4D-91D9-956E13D8256D}"/>
              </a:ext>
            </a:extLst>
          </p:cNvPr>
          <p:cNvSpPr>
            <a:spLocks noGrp="1"/>
          </p:cNvSpPr>
          <p:nvPr>
            <p:ph type="body" sz="quarter" idx="17" hasCustomPrompt="1"/>
          </p:nvPr>
        </p:nvSpPr>
        <p:spPr>
          <a:xfrm>
            <a:off x="850040" y="7058686"/>
            <a:ext cx="2832101" cy="1576136"/>
          </a:xfrm>
        </p:spPr>
        <p:txBody>
          <a:bodyPr>
            <a:normAutofit/>
          </a:bodyPr>
          <a:lstStyle>
            <a:lvl1pPr marL="0" indent="0">
              <a:buNone/>
              <a:defRPr sz="2500">
                <a:solidFill>
                  <a:schemeClr val="bg1"/>
                </a:solidFill>
              </a:defRPr>
            </a:lvl1pPr>
          </a:lstStyle>
          <a:p>
            <a:pPr lvl="0"/>
            <a:r>
              <a:rPr lang="en-GB" dirty="0"/>
              <a:t>Section </a:t>
            </a:r>
            <a:endParaRPr lang="en-US" dirty="0"/>
          </a:p>
        </p:txBody>
      </p:sp>
      <p:sp>
        <p:nvSpPr>
          <p:cNvPr id="17" name="Text Placeholder 15">
            <a:extLst>
              <a:ext uri="{FF2B5EF4-FFF2-40B4-BE49-F238E27FC236}">
                <a16:creationId xmlns:a16="http://schemas.microsoft.com/office/drawing/2014/main" id="{48A2CB4F-6CB5-D64A-BDA7-DCE5A6BD9A2E}"/>
              </a:ext>
            </a:extLst>
          </p:cNvPr>
          <p:cNvSpPr>
            <a:spLocks noGrp="1"/>
          </p:cNvSpPr>
          <p:nvPr>
            <p:ph type="body" sz="quarter" idx="18" hasCustomPrompt="1"/>
          </p:nvPr>
        </p:nvSpPr>
        <p:spPr>
          <a:xfrm>
            <a:off x="834732" y="7230399"/>
            <a:ext cx="2832101" cy="1576136"/>
          </a:xfrm>
        </p:spPr>
        <p:txBody>
          <a:bodyPr>
            <a:normAutofit/>
          </a:bodyPr>
          <a:lstStyle>
            <a:lvl1pPr marL="0" indent="0">
              <a:buNone/>
              <a:defRPr sz="7499" b="1" i="0">
                <a:solidFill>
                  <a:schemeClr val="bg1"/>
                </a:solidFill>
                <a:latin typeface="Montserrat" pitchFamily="2" charset="77"/>
              </a:defRPr>
            </a:lvl1pPr>
          </a:lstStyle>
          <a:p>
            <a:pPr lvl="0"/>
            <a:r>
              <a:rPr lang="en-GB" dirty="0"/>
              <a:t>02</a:t>
            </a:r>
            <a:endParaRPr lang="en-US" dirty="0"/>
          </a:p>
        </p:txBody>
      </p:sp>
      <p:cxnSp>
        <p:nvCxnSpPr>
          <p:cNvPr id="18" name="Straight Connector 17">
            <a:extLst>
              <a:ext uri="{FF2B5EF4-FFF2-40B4-BE49-F238E27FC236}">
                <a16:creationId xmlns:a16="http://schemas.microsoft.com/office/drawing/2014/main" id="{D993A3D7-113B-AC46-A58B-3489FD8AFC6F}"/>
              </a:ext>
            </a:extLst>
          </p:cNvPr>
          <p:cNvCxnSpPr>
            <a:cxnSpLocks/>
          </p:cNvCxnSpPr>
          <p:nvPr userDrawn="1"/>
        </p:nvCxnSpPr>
        <p:spPr>
          <a:xfrm>
            <a:off x="2733313" y="6830210"/>
            <a:ext cx="0" cy="1656974"/>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0" name="Text Placeholder 15">
            <a:extLst>
              <a:ext uri="{FF2B5EF4-FFF2-40B4-BE49-F238E27FC236}">
                <a16:creationId xmlns:a16="http://schemas.microsoft.com/office/drawing/2014/main" id="{5FCD44AD-D18A-D540-8FE4-6DFED56A1C4D}"/>
              </a:ext>
            </a:extLst>
          </p:cNvPr>
          <p:cNvSpPr>
            <a:spLocks noGrp="1"/>
          </p:cNvSpPr>
          <p:nvPr>
            <p:ph type="body" sz="quarter" idx="19" hasCustomPrompt="1"/>
          </p:nvPr>
        </p:nvSpPr>
        <p:spPr>
          <a:xfrm>
            <a:off x="2976537" y="7058686"/>
            <a:ext cx="2728454" cy="1428499"/>
          </a:xfrm>
        </p:spPr>
        <p:txBody>
          <a:bodyPr>
            <a:normAutofit/>
          </a:bodyPr>
          <a:lstStyle>
            <a:lvl1pPr marL="0" indent="0">
              <a:buNone/>
              <a:defRPr sz="2200" b="0" i="0">
                <a:solidFill>
                  <a:schemeClr val="bg1"/>
                </a:solidFill>
                <a:latin typeface="Montserrat Light" pitchFamily="2" charset="77"/>
              </a:defRPr>
            </a:lvl1pPr>
          </a:lstStyle>
          <a:p>
            <a:pPr lvl="0"/>
            <a:r>
              <a:rPr lang="en-GB" dirty="0"/>
              <a:t>Section </a:t>
            </a:r>
            <a:endParaRPr lang="en-US" dirty="0"/>
          </a:p>
        </p:txBody>
      </p:sp>
    </p:spTree>
    <p:extLst>
      <p:ext uri="{BB962C8B-B14F-4D97-AF65-F5344CB8AC3E}">
        <p14:creationId xmlns:p14="http://schemas.microsoft.com/office/powerpoint/2010/main" val="383740032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2">
    <p:spTree>
      <p:nvGrpSpPr>
        <p:cNvPr id="1" name=""/>
        <p:cNvGrpSpPr/>
        <p:nvPr/>
      </p:nvGrpSpPr>
      <p:grpSpPr>
        <a:xfrm>
          <a:off x="0" y="0"/>
          <a:ext cx="0" cy="0"/>
          <a:chOff x="0" y="0"/>
          <a:chExt cx="0" cy="0"/>
        </a:xfrm>
      </p:grpSpPr>
      <p:sp>
        <p:nvSpPr>
          <p:cNvPr id="5" name="Shape 20"/>
          <p:cNvSpPr>
            <a:spLocks noGrp="1"/>
          </p:cNvSpPr>
          <p:nvPr>
            <p:ph type="pic" idx="14"/>
          </p:nvPr>
        </p:nvSpPr>
        <p:spPr>
          <a:xfrm>
            <a:off x="387145" y="3355683"/>
            <a:ext cx="6083668" cy="5420768"/>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3" name="Text Placeholder 5">
            <a:extLst>
              <a:ext uri="{FF2B5EF4-FFF2-40B4-BE49-F238E27FC236}">
                <a16:creationId xmlns:a16="http://schemas.microsoft.com/office/drawing/2014/main" id="{7D1B8DD9-2312-3842-A1A7-229CFC8788AC}"/>
              </a:ext>
            </a:extLst>
          </p:cNvPr>
          <p:cNvSpPr>
            <a:spLocks noGrp="1"/>
          </p:cNvSpPr>
          <p:nvPr>
            <p:ph type="body" sz="quarter" idx="16" hasCustomPrompt="1"/>
          </p:nvPr>
        </p:nvSpPr>
        <p:spPr>
          <a:xfrm>
            <a:off x="723900" y="1016001"/>
            <a:ext cx="3949700" cy="1524000"/>
          </a:xfrm>
        </p:spPr>
        <p:txBody>
          <a:bodyPr/>
          <a:lstStyle>
            <a:lvl1pPr>
              <a:defRPr sz="3200" b="0">
                <a:solidFill>
                  <a:srgbClr val="28AFAC"/>
                </a:solidFill>
                <a:latin typeface="+mj-lt"/>
              </a:defRPr>
            </a:lvl1pPr>
          </a:lstStyle>
          <a:p>
            <a:pPr lvl="0"/>
            <a:r>
              <a:rPr lang="en-GB" dirty="0"/>
              <a:t>Heading Text</a:t>
            </a:r>
            <a:endParaRPr lang="en-US" dirty="0"/>
          </a:p>
        </p:txBody>
      </p:sp>
    </p:spTree>
    <p:extLst>
      <p:ext uri="{BB962C8B-B14F-4D97-AF65-F5344CB8AC3E}">
        <p14:creationId xmlns:p14="http://schemas.microsoft.com/office/powerpoint/2010/main" val="422903194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2">
    <p:spTree>
      <p:nvGrpSpPr>
        <p:cNvPr id="1" name=""/>
        <p:cNvGrpSpPr/>
        <p:nvPr/>
      </p:nvGrpSpPr>
      <p:grpSpPr>
        <a:xfrm>
          <a:off x="0" y="0"/>
          <a:ext cx="0" cy="0"/>
          <a:chOff x="0" y="0"/>
          <a:chExt cx="0" cy="0"/>
        </a:xfrm>
      </p:grpSpPr>
      <p:sp>
        <p:nvSpPr>
          <p:cNvPr id="2" name="Shape 20">
            <a:extLst>
              <a:ext uri="{FF2B5EF4-FFF2-40B4-BE49-F238E27FC236}">
                <a16:creationId xmlns:a16="http://schemas.microsoft.com/office/drawing/2014/main" id="{78E5A487-0CFE-A544-AC84-4B2D309A9EA0}"/>
              </a:ext>
            </a:extLst>
          </p:cNvPr>
          <p:cNvSpPr>
            <a:spLocks noGrp="1"/>
          </p:cNvSpPr>
          <p:nvPr>
            <p:ph type="pic" idx="14"/>
          </p:nvPr>
        </p:nvSpPr>
        <p:spPr>
          <a:xfrm>
            <a:off x="400419" y="2936794"/>
            <a:ext cx="1749896" cy="2512071"/>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5" name="Shape 20">
            <a:extLst>
              <a:ext uri="{FF2B5EF4-FFF2-40B4-BE49-F238E27FC236}">
                <a16:creationId xmlns:a16="http://schemas.microsoft.com/office/drawing/2014/main" id="{EC37ED06-C0E4-8C46-A8DD-48E167B8538A}"/>
              </a:ext>
            </a:extLst>
          </p:cNvPr>
          <p:cNvSpPr>
            <a:spLocks noGrp="1"/>
          </p:cNvSpPr>
          <p:nvPr>
            <p:ph type="pic" idx="15"/>
          </p:nvPr>
        </p:nvSpPr>
        <p:spPr>
          <a:xfrm>
            <a:off x="400419" y="6162740"/>
            <a:ext cx="1749896" cy="2512071"/>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6" name="Text Placeholder 5">
            <a:extLst>
              <a:ext uri="{FF2B5EF4-FFF2-40B4-BE49-F238E27FC236}">
                <a16:creationId xmlns:a16="http://schemas.microsoft.com/office/drawing/2014/main" id="{18AD81C9-6C08-504C-8515-E4FA0DC346F0}"/>
              </a:ext>
            </a:extLst>
          </p:cNvPr>
          <p:cNvSpPr>
            <a:spLocks noGrp="1"/>
          </p:cNvSpPr>
          <p:nvPr>
            <p:ph type="body" sz="quarter" idx="16" hasCustomPrompt="1"/>
          </p:nvPr>
        </p:nvSpPr>
        <p:spPr>
          <a:xfrm>
            <a:off x="723900" y="1016001"/>
            <a:ext cx="3949700" cy="1524000"/>
          </a:xfrm>
        </p:spPr>
        <p:txBody>
          <a:bodyPr/>
          <a:lstStyle>
            <a:lvl1pPr>
              <a:defRPr sz="3200" b="0">
                <a:solidFill>
                  <a:srgbClr val="28AFAC"/>
                </a:solidFill>
                <a:latin typeface="+mj-lt"/>
              </a:defRPr>
            </a:lvl1pPr>
          </a:lstStyle>
          <a:p>
            <a:pPr lvl="0"/>
            <a:r>
              <a:rPr lang="en-GB" dirty="0"/>
              <a:t>Heading Text</a:t>
            </a:r>
            <a:endParaRPr lang="en-US" dirty="0"/>
          </a:p>
        </p:txBody>
      </p:sp>
    </p:spTree>
    <p:extLst>
      <p:ext uri="{BB962C8B-B14F-4D97-AF65-F5344CB8AC3E}">
        <p14:creationId xmlns:p14="http://schemas.microsoft.com/office/powerpoint/2010/main" val="54248886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20A695AF-A4BD-7845-8BFA-63E056A090CA}"/>
              </a:ext>
            </a:extLst>
          </p:cNvPr>
          <p:cNvSpPr>
            <a:spLocks noGrp="1"/>
          </p:cNvSpPr>
          <p:nvPr>
            <p:ph type="pic" sz="quarter" idx="14" hasCustomPrompt="1"/>
          </p:nvPr>
        </p:nvSpPr>
        <p:spPr>
          <a:xfrm>
            <a:off x="288235" y="1968076"/>
            <a:ext cx="6281530" cy="6836579"/>
          </a:xfrm>
          <a:custGeom>
            <a:avLst/>
            <a:gdLst>
              <a:gd name="connsiteX0" fmla="*/ 0 w 6281530"/>
              <a:gd name="connsiteY0" fmla="*/ 0 h 6837675"/>
              <a:gd name="connsiteX1" fmla="*/ 6281530 w 6281530"/>
              <a:gd name="connsiteY1" fmla="*/ 0 h 6837675"/>
              <a:gd name="connsiteX2" fmla="*/ 6281530 w 6281530"/>
              <a:gd name="connsiteY2" fmla="*/ 6837675 h 6837675"/>
              <a:gd name="connsiteX3" fmla="*/ 0 w 6281530"/>
              <a:gd name="connsiteY3" fmla="*/ 6837675 h 6837675"/>
              <a:gd name="connsiteX4" fmla="*/ 0 w 6281530"/>
              <a:gd name="connsiteY4" fmla="*/ 6610345 h 6837675"/>
              <a:gd name="connsiteX5" fmla="*/ 2671097 w 6281530"/>
              <a:gd name="connsiteY5" fmla="*/ 6610345 h 6837675"/>
              <a:gd name="connsiteX6" fmla="*/ 2671097 w 6281530"/>
              <a:gd name="connsiteY6" fmla="*/ 5928702 h 6837675"/>
              <a:gd name="connsiteX7" fmla="*/ 0 w 6281530"/>
              <a:gd name="connsiteY7" fmla="*/ 5928702 h 6837675"/>
              <a:gd name="connsiteX8" fmla="*/ 0 w 6281530"/>
              <a:gd name="connsiteY8" fmla="*/ 5820635 h 6837675"/>
              <a:gd name="connsiteX9" fmla="*/ 2671097 w 6281530"/>
              <a:gd name="connsiteY9" fmla="*/ 5820635 h 6837675"/>
              <a:gd name="connsiteX10" fmla="*/ 2671097 w 6281530"/>
              <a:gd name="connsiteY10" fmla="*/ 5138992 h 6837675"/>
              <a:gd name="connsiteX11" fmla="*/ 0 w 6281530"/>
              <a:gd name="connsiteY11" fmla="*/ 5138992 h 6837675"/>
              <a:gd name="connsiteX12" fmla="*/ 0 w 6281530"/>
              <a:gd name="connsiteY12" fmla="*/ 5030926 h 6837675"/>
              <a:gd name="connsiteX13" fmla="*/ 2671096 w 6281530"/>
              <a:gd name="connsiteY13" fmla="*/ 5030926 h 6837675"/>
              <a:gd name="connsiteX14" fmla="*/ 2671096 w 6281530"/>
              <a:gd name="connsiteY14" fmla="*/ 4349283 h 6837675"/>
              <a:gd name="connsiteX15" fmla="*/ 0 w 6281530"/>
              <a:gd name="connsiteY15" fmla="*/ 4349283 h 683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81530" h="6837675">
                <a:moveTo>
                  <a:pt x="0" y="0"/>
                </a:moveTo>
                <a:lnTo>
                  <a:pt x="6281530" y="0"/>
                </a:lnTo>
                <a:lnTo>
                  <a:pt x="6281530" y="6837675"/>
                </a:lnTo>
                <a:lnTo>
                  <a:pt x="0" y="6837675"/>
                </a:lnTo>
                <a:lnTo>
                  <a:pt x="0" y="6610345"/>
                </a:lnTo>
                <a:lnTo>
                  <a:pt x="2671097" y="6610345"/>
                </a:lnTo>
                <a:lnTo>
                  <a:pt x="2671097" y="5928702"/>
                </a:lnTo>
                <a:lnTo>
                  <a:pt x="0" y="5928702"/>
                </a:lnTo>
                <a:lnTo>
                  <a:pt x="0" y="5820635"/>
                </a:lnTo>
                <a:lnTo>
                  <a:pt x="2671097" y="5820635"/>
                </a:lnTo>
                <a:lnTo>
                  <a:pt x="2671097" y="5138992"/>
                </a:lnTo>
                <a:lnTo>
                  <a:pt x="0" y="5138992"/>
                </a:lnTo>
                <a:lnTo>
                  <a:pt x="0" y="5030926"/>
                </a:lnTo>
                <a:lnTo>
                  <a:pt x="2671096" y="5030926"/>
                </a:lnTo>
                <a:lnTo>
                  <a:pt x="2671096" y="4349283"/>
                </a:lnTo>
                <a:lnTo>
                  <a:pt x="0" y="4349283"/>
                </a:lnTo>
                <a:close/>
              </a:path>
            </a:pathLst>
          </a:custGeom>
        </p:spPr>
        <p:txBody>
          <a:bodyPr wrap="square">
            <a:noAutofit/>
          </a:bodyPr>
          <a:lstStyle>
            <a:lvl1pPr marL="0" indent="0">
              <a:buNone/>
              <a:defRPr b="0" i="0">
                <a:solidFill>
                  <a:srgbClr val="2B2B2A"/>
                </a:solidFill>
                <a:latin typeface="Montserrat Light" pitchFamily="2" charset="77"/>
              </a:defRPr>
            </a:lvl1pPr>
          </a:lstStyle>
          <a:p>
            <a:r>
              <a:rPr lang="en-RU" dirty="0"/>
              <a:t>Your Picture Here</a:t>
            </a:r>
          </a:p>
        </p:txBody>
      </p:sp>
      <p:pic>
        <p:nvPicPr>
          <p:cNvPr id="19" name="Picture 18">
            <a:extLst>
              <a:ext uri="{FF2B5EF4-FFF2-40B4-BE49-F238E27FC236}">
                <a16:creationId xmlns:a16="http://schemas.microsoft.com/office/drawing/2014/main" id="{6BB0799C-7455-604A-9648-2E29FB963D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40" y="282802"/>
            <a:ext cx="3637722" cy="1858983"/>
          </a:xfrm>
          <a:prstGeom prst="rect">
            <a:avLst/>
          </a:prstGeom>
        </p:spPr>
      </p:pic>
      <p:pic>
        <p:nvPicPr>
          <p:cNvPr id="20" name="Picture 19">
            <a:extLst>
              <a:ext uri="{FF2B5EF4-FFF2-40B4-BE49-F238E27FC236}">
                <a16:creationId xmlns:a16="http://schemas.microsoft.com/office/drawing/2014/main" id="{7B670D51-97CA-3146-98EB-E18D348F9F9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8235" y="9262294"/>
            <a:ext cx="1454826" cy="317183"/>
          </a:xfrm>
          <a:prstGeom prst="rect">
            <a:avLst/>
          </a:prstGeom>
        </p:spPr>
      </p:pic>
      <p:sp>
        <p:nvSpPr>
          <p:cNvPr id="21" name="TextBox 20">
            <a:extLst>
              <a:ext uri="{FF2B5EF4-FFF2-40B4-BE49-F238E27FC236}">
                <a16:creationId xmlns:a16="http://schemas.microsoft.com/office/drawing/2014/main" id="{9FDD6F2A-53A3-A541-9C9B-0EC4E9CFCB66}"/>
              </a:ext>
            </a:extLst>
          </p:cNvPr>
          <p:cNvSpPr txBox="1"/>
          <p:nvPr userDrawn="1"/>
        </p:nvSpPr>
        <p:spPr>
          <a:xfrm>
            <a:off x="2047462" y="9169338"/>
            <a:ext cx="4747901" cy="461665"/>
          </a:xfrm>
          <a:prstGeom prst="rect">
            <a:avLst/>
          </a:prstGeom>
          <a:noFill/>
        </p:spPr>
        <p:txBody>
          <a:bodyPr wrap="square" rtlCol="0">
            <a:spAutoFit/>
          </a:bodyPr>
          <a:lstStyle/>
          <a:p>
            <a:r>
              <a:rPr lang="en-GB" sz="800" i="1" dirty="0">
                <a:solidFill>
                  <a:srgbClr val="214E9E"/>
                </a:solidFill>
                <a:latin typeface="+mj-lt"/>
              </a:rPr>
              <a:t>“This project has been funded with support from the European Commission. This publication reflects the views only of the author, and the Commission cannot be held responsible for any use which may be made of the information contained therein.” </a:t>
            </a:r>
            <a:r>
              <a:rPr lang="en-GB" sz="199" i="1" dirty="0">
                <a:latin typeface="+mj-lt"/>
              </a:rPr>
              <a:t>“</a:t>
            </a:r>
            <a:endParaRPr lang="en-RU" sz="199" i="1" dirty="0">
              <a:latin typeface="+mj-lt"/>
            </a:endParaRPr>
          </a:p>
        </p:txBody>
      </p:sp>
      <p:sp>
        <p:nvSpPr>
          <p:cNvPr id="22" name="TextBox 21">
            <a:extLst>
              <a:ext uri="{FF2B5EF4-FFF2-40B4-BE49-F238E27FC236}">
                <a16:creationId xmlns:a16="http://schemas.microsoft.com/office/drawing/2014/main" id="{037E567E-C1E5-664B-8F2D-4DD07CC0ADEE}"/>
              </a:ext>
            </a:extLst>
          </p:cNvPr>
          <p:cNvSpPr txBox="1"/>
          <p:nvPr userDrawn="1"/>
        </p:nvSpPr>
        <p:spPr>
          <a:xfrm>
            <a:off x="2047461" y="9612721"/>
            <a:ext cx="4747901" cy="215444"/>
          </a:xfrm>
          <a:prstGeom prst="rect">
            <a:avLst/>
          </a:prstGeom>
          <a:noFill/>
        </p:spPr>
        <p:txBody>
          <a:bodyPr wrap="square" rtlCol="0">
            <a:spAutoFit/>
          </a:bodyPr>
          <a:lstStyle/>
          <a:p>
            <a:r>
              <a:rPr lang="en-GB" sz="800" b="0" i="0" kern="1200" dirty="0">
                <a:solidFill>
                  <a:srgbClr val="2B2B2A"/>
                </a:solidFill>
                <a:effectLst/>
                <a:latin typeface="Montserrat Light" pitchFamily="2" charset="77"/>
                <a:ea typeface="+mn-ea"/>
                <a:cs typeface="+mn-cs"/>
              </a:rPr>
              <a:t>Project 2019-3-FR02-KA205-016905</a:t>
            </a:r>
          </a:p>
        </p:txBody>
      </p:sp>
      <p:sp>
        <p:nvSpPr>
          <p:cNvPr id="26" name="Rectangle 25">
            <a:extLst>
              <a:ext uri="{FF2B5EF4-FFF2-40B4-BE49-F238E27FC236}">
                <a16:creationId xmlns:a16="http://schemas.microsoft.com/office/drawing/2014/main" id="{280E246C-F5C3-8548-BFAB-BF1C058700DF}"/>
              </a:ext>
            </a:extLst>
          </p:cNvPr>
          <p:cNvSpPr/>
          <p:nvPr userDrawn="1"/>
        </p:nvSpPr>
        <p:spPr>
          <a:xfrm>
            <a:off x="2" y="6316662"/>
            <a:ext cx="2959331" cy="681534"/>
          </a:xfrm>
          <a:prstGeom prst="rect">
            <a:avLst/>
          </a:prstGeom>
          <a:solidFill>
            <a:srgbClr val="2D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30" name="Rectangle 29">
            <a:extLst>
              <a:ext uri="{FF2B5EF4-FFF2-40B4-BE49-F238E27FC236}">
                <a16:creationId xmlns:a16="http://schemas.microsoft.com/office/drawing/2014/main" id="{12FFD9A6-DE78-6743-BE6F-F0007248A7DF}"/>
              </a:ext>
            </a:extLst>
          </p:cNvPr>
          <p:cNvSpPr/>
          <p:nvPr userDrawn="1"/>
        </p:nvSpPr>
        <p:spPr>
          <a:xfrm>
            <a:off x="3" y="7895828"/>
            <a:ext cx="2959331" cy="681534"/>
          </a:xfrm>
          <a:prstGeom prst="rect">
            <a:avLst/>
          </a:pr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32" name="Rectangle 31">
            <a:extLst>
              <a:ext uri="{FF2B5EF4-FFF2-40B4-BE49-F238E27FC236}">
                <a16:creationId xmlns:a16="http://schemas.microsoft.com/office/drawing/2014/main" id="{CFDD1723-9D43-A049-B9C0-8499E282D076}"/>
              </a:ext>
            </a:extLst>
          </p:cNvPr>
          <p:cNvSpPr/>
          <p:nvPr userDrawn="1"/>
        </p:nvSpPr>
        <p:spPr>
          <a:xfrm>
            <a:off x="3" y="7106245"/>
            <a:ext cx="2959331" cy="681534"/>
          </a:xfrm>
          <a:prstGeom prst="rect">
            <a:avLst/>
          </a:prstGeom>
          <a:solidFill>
            <a:srgbClr val="28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34" name="Title 1">
            <a:extLst>
              <a:ext uri="{FF2B5EF4-FFF2-40B4-BE49-F238E27FC236}">
                <a16:creationId xmlns:a16="http://schemas.microsoft.com/office/drawing/2014/main" id="{BCE58048-DBBB-D54E-8D60-3F115A8245F0}"/>
              </a:ext>
            </a:extLst>
          </p:cNvPr>
          <p:cNvSpPr>
            <a:spLocks noGrp="1"/>
          </p:cNvSpPr>
          <p:nvPr>
            <p:ph type="title" hasCustomPrompt="1"/>
          </p:nvPr>
        </p:nvSpPr>
        <p:spPr>
          <a:xfrm>
            <a:off x="22185" y="6325579"/>
            <a:ext cx="2929772" cy="672616"/>
          </a:xfrm>
        </p:spPr>
        <p:txBody>
          <a:bodyPr anchor="ctr">
            <a:normAutofit/>
          </a:bodyPr>
          <a:lstStyle>
            <a:lvl1pPr>
              <a:defRPr sz="1999" b="1" i="0">
                <a:solidFill>
                  <a:schemeClr val="bg1"/>
                </a:solidFill>
                <a:latin typeface="Avenir Next Condensed" panose="020B0506020202020204" pitchFamily="34" charset="0"/>
                <a:ea typeface="Open Sans" panose="020B0606030504020204" pitchFamily="34" charset="0"/>
                <a:cs typeface="Open Sans" panose="020B0606030504020204" pitchFamily="34" charset="0"/>
              </a:defRPr>
            </a:lvl1pPr>
          </a:lstStyle>
          <a:p>
            <a:r>
              <a:rPr lang="en-GB" dirty="0"/>
              <a:t>TITLE GOES HERE</a:t>
            </a:r>
            <a:endParaRPr lang="en-US" dirty="0"/>
          </a:p>
        </p:txBody>
      </p:sp>
      <p:sp>
        <p:nvSpPr>
          <p:cNvPr id="14" name="Text Placeholder 14">
            <a:extLst>
              <a:ext uri="{FF2B5EF4-FFF2-40B4-BE49-F238E27FC236}">
                <a16:creationId xmlns:a16="http://schemas.microsoft.com/office/drawing/2014/main" id="{AEB8C4B7-D105-CE42-BAEF-7907993B5088}"/>
              </a:ext>
            </a:extLst>
          </p:cNvPr>
          <p:cNvSpPr>
            <a:spLocks noGrp="1"/>
          </p:cNvSpPr>
          <p:nvPr>
            <p:ph type="body" sz="quarter" idx="10" hasCustomPrompt="1"/>
          </p:nvPr>
        </p:nvSpPr>
        <p:spPr>
          <a:xfrm>
            <a:off x="2" y="7106243"/>
            <a:ext cx="2959331" cy="700017"/>
          </a:xfrm>
        </p:spPr>
        <p:txBody>
          <a:bodyPr anchor="ctr">
            <a:normAutofit/>
          </a:bodyPr>
          <a:lstStyle>
            <a:lvl1pPr marL="0" indent="0" algn="l" defTabSz="685702" rtl="0" eaLnBrk="1" latinLnBrk="0" hangingPunct="1">
              <a:lnSpc>
                <a:spcPct val="90000"/>
              </a:lnSpc>
              <a:spcBef>
                <a:spcPct val="0"/>
              </a:spcBef>
              <a:buNone/>
              <a:defRPr lang="en-RU" sz="1601" b="1" i="0" kern="1200" dirty="0">
                <a:solidFill>
                  <a:schemeClr val="bg1"/>
                </a:solidFill>
                <a:latin typeface="Avenir Next Condensed" panose="020B0506020202020204" pitchFamily="34" charset="0"/>
                <a:ea typeface="Open Sans" panose="020B0606030504020204" pitchFamily="34" charset="0"/>
                <a:cs typeface="Open Sans" panose="020B0606030504020204" pitchFamily="34" charset="0"/>
              </a:defRPr>
            </a:lvl1pPr>
          </a:lstStyle>
          <a:p>
            <a:pPr lvl="0"/>
            <a:r>
              <a:rPr lang="en-GB" dirty="0"/>
              <a:t>Title Goes Here Title Goes Here</a:t>
            </a:r>
          </a:p>
          <a:p>
            <a:pPr lvl="0"/>
            <a:r>
              <a:rPr lang="en-GB" dirty="0"/>
              <a:t>Title Goes Here Title Text</a:t>
            </a:r>
            <a:endParaRPr lang="en-RU" dirty="0"/>
          </a:p>
        </p:txBody>
      </p:sp>
      <p:sp>
        <p:nvSpPr>
          <p:cNvPr id="15" name="Text Placeholder 14">
            <a:extLst>
              <a:ext uri="{FF2B5EF4-FFF2-40B4-BE49-F238E27FC236}">
                <a16:creationId xmlns:a16="http://schemas.microsoft.com/office/drawing/2014/main" id="{0F68AFAC-0042-2E4E-830D-AF42813B75FD}"/>
              </a:ext>
            </a:extLst>
          </p:cNvPr>
          <p:cNvSpPr>
            <a:spLocks noGrp="1"/>
          </p:cNvSpPr>
          <p:nvPr>
            <p:ph type="body" sz="quarter" idx="15" hasCustomPrompt="1"/>
          </p:nvPr>
        </p:nvSpPr>
        <p:spPr>
          <a:xfrm>
            <a:off x="9941" y="7895827"/>
            <a:ext cx="2942017" cy="662445"/>
          </a:xfrm>
        </p:spPr>
        <p:txBody>
          <a:bodyPr anchor="ctr">
            <a:normAutofit/>
          </a:bodyPr>
          <a:lstStyle>
            <a:lvl1pPr marL="0" indent="0" algn="l" defTabSz="685702" rtl="0" eaLnBrk="1" latinLnBrk="0" hangingPunct="1">
              <a:lnSpc>
                <a:spcPct val="90000"/>
              </a:lnSpc>
              <a:spcBef>
                <a:spcPct val="0"/>
              </a:spcBef>
              <a:buNone/>
              <a:defRPr lang="en-RU" sz="1601" b="1" i="0" kern="1200" dirty="0">
                <a:solidFill>
                  <a:schemeClr val="bg1"/>
                </a:solidFill>
                <a:latin typeface="Avenir Next Condensed" panose="020B0506020202020204" pitchFamily="34" charset="0"/>
                <a:ea typeface="Open Sans" panose="020B0606030504020204" pitchFamily="34" charset="0"/>
                <a:cs typeface="Open Sans" panose="020B0606030504020204" pitchFamily="34" charset="0"/>
              </a:defRPr>
            </a:lvl1pPr>
          </a:lstStyle>
          <a:p>
            <a:pPr lvl="0"/>
            <a:r>
              <a:rPr lang="en-GB" dirty="0" err="1"/>
              <a:t>SubTitle</a:t>
            </a:r>
            <a:r>
              <a:rPr lang="en-GB" dirty="0"/>
              <a:t> Goes Here</a:t>
            </a:r>
          </a:p>
          <a:p>
            <a:pPr lvl="0"/>
            <a:r>
              <a:rPr lang="en-GB" dirty="0"/>
              <a:t>Subtitle Text</a:t>
            </a:r>
            <a:endParaRPr lang="en-RU" dirty="0"/>
          </a:p>
        </p:txBody>
      </p:sp>
    </p:spTree>
    <p:extLst>
      <p:ext uri="{BB962C8B-B14F-4D97-AF65-F5344CB8AC3E}">
        <p14:creationId xmlns:p14="http://schemas.microsoft.com/office/powerpoint/2010/main" val="3878700336"/>
      </p:ext>
    </p:extLst>
  </p:cSld>
  <p:clrMapOvr>
    <a:masterClrMapping/>
  </p:clrMapOvr>
  <p:extLst>
    <p:ext uri="{DCECCB84-F9BA-43D5-87BE-67443E8EF086}">
      <p15:sldGuideLst xmlns:p15="http://schemas.microsoft.com/office/powerpoint/2012/main">
        <p15:guide id="1" orient="horz" pos="2214" userDrawn="1">
          <p15:clr>
            <a:srgbClr val="FBAE40"/>
          </p15:clr>
        </p15:guide>
        <p15:guide id="2" pos="121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rt Divider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4E01376-DDC7-E743-A2C1-FE39770C0042}"/>
              </a:ext>
            </a:extLst>
          </p:cNvPr>
          <p:cNvSpPr/>
          <p:nvPr userDrawn="1"/>
        </p:nvSpPr>
        <p:spPr>
          <a:xfrm>
            <a:off x="2" y="7106067"/>
            <a:ext cx="4505739" cy="1385072"/>
          </a:xfrm>
          <a:prstGeom prst="rect">
            <a:avLst/>
          </a:prstGeom>
          <a:solidFill>
            <a:srgbClr val="28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24" name="Rectangle 23">
            <a:extLst>
              <a:ext uri="{FF2B5EF4-FFF2-40B4-BE49-F238E27FC236}">
                <a16:creationId xmlns:a16="http://schemas.microsoft.com/office/drawing/2014/main" id="{796F39F5-4608-6848-9D19-32E1044672E7}"/>
              </a:ext>
            </a:extLst>
          </p:cNvPr>
          <p:cNvSpPr/>
          <p:nvPr userDrawn="1"/>
        </p:nvSpPr>
        <p:spPr>
          <a:xfrm>
            <a:off x="2" y="5529313"/>
            <a:ext cx="4505739" cy="1385072"/>
          </a:xfrm>
          <a:prstGeom prst="rect">
            <a:avLst/>
          </a:prstGeom>
          <a:solidFill>
            <a:srgbClr val="2D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25" name="Picture Placeholder 24">
            <a:extLst>
              <a:ext uri="{FF2B5EF4-FFF2-40B4-BE49-F238E27FC236}">
                <a16:creationId xmlns:a16="http://schemas.microsoft.com/office/drawing/2014/main" id="{BAA78368-7AAD-9645-8225-8FBC0A224CA2}"/>
              </a:ext>
            </a:extLst>
          </p:cNvPr>
          <p:cNvSpPr>
            <a:spLocks noGrp="1"/>
          </p:cNvSpPr>
          <p:nvPr>
            <p:ph type="pic" sz="quarter" idx="18" hasCustomPrompt="1"/>
          </p:nvPr>
        </p:nvSpPr>
        <p:spPr>
          <a:xfrm>
            <a:off x="276227" y="317451"/>
            <a:ext cx="6297613" cy="8837783"/>
          </a:xfrm>
          <a:custGeom>
            <a:avLst/>
            <a:gdLst>
              <a:gd name="connsiteX0" fmla="*/ 0 w 6297613"/>
              <a:gd name="connsiteY0" fmla="*/ 0 h 8839200"/>
              <a:gd name="connsiteX1" fmla="*/ 6297613 w 6297613"/>
              <a:gd name="connsiteY1" fmla="*/ 0 h 8839200"/>
              <a:gd name="connsiteX2" fmla="*/ 6297613 w 6297613"/>
              <a:gd name="connsiteY2" fmla="*/ 8839200 h 8839200"/>
              <a:gd name="connsiteX3" fmla="*/ 0 w 6297613"/>
              <a:gd name="connsiteY3" fmla="*/ 8839200 h 8839200"/>
              <a:gd name="connsiteX4" fmla="*/ 0 w 6297613"/>
              <a:gd name="connsiteY4" fmla="*/ 8175001 h 8839200"/>
              <a:gd name="connsiteX5" fmla="*/ 4229514 w 6297613"/>
              <a:gd name="connsiteY5" fmla="*/ 8175001 h 8839200"/>
              <a:gd name="connsiteX6" fmla="*/ 4229514 w 6297613"/>
              <a:gd name="connsiteY6" fmla="*/ 6789707 h 8839200"/>
              <a:gd name="connsiteX7" fmla="*/ 0 w 6297613"/>
              <a:gd name="connsiteY7" fmla="*/ 6789707 h 8839200"/>
              <a:gd name="connsiteX8" fmla="*/ 0 w 6297613"/>
              <a:gd name="connsiteY8" fmla="*/ 6597993 h 8839200"/>
              <a:gd name="connsiteX9" fmla="*/ 4229514 w 6297613"/>
              <a:gd name="connsiteY9" fmla="*/ 6597993 h 8839200"/>
              <a:gd name="connsiteX10" fmla="*/ 4229514 w 6297613"/>
              <a:gd name="connsiteY10" fmla="*/ 5212699 h 8839200"/>
              <a:gd name="connsiteX11" fmla="*/ 0 w 6297613"/>
              <a:gd name="connsiteY11" fmla="*/ 5212699 h 88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97613" h="8839200">
                <a:moveTo>
                  <a:pt x="0" y="0"/>
                </a:moveTo>
                <a:lnTo>
                  <a:pt x="6297613" y="0"/>
                </a:lnTo>
                <a:lnTo>
                  <a:pt x="6297613" y="8839200"/>
                </a:lnTo>
                <a:lnTo>
                  <a:pt x="0" y="8839200"/>
                </a:lnTo>
                <a:lnTo>
                  <a:pt x="0" y="8175001"/>
                </a:lnTo>
                <a:lnTo>
                  <a:pt x="4229514" y="8175001"/>
                </a:lnTo>
                <a:lnTo>
                  <a:pt x="4229514" y="6789707"/>
                </a:lnTo>
                <a:lnTo>
                  <a:pt x="0" y="6789707"/>
                </a:lnTo>
                <a:lnTo>
                  <a:pt x="0" y="6597993"/>
                </a:lnTo>
                <a:lnTo>
                  <a:pt x="4229514" y="6597993"/>
                </a:lnTo>
                <a:lnTo>
                  <a:pt x="4229514" y="5212699"/>
                </a:lnTo>
                <a:lnTo>
                  <a:pt x="0" y="5212699"/>
                </a:lnTo>
                <a:close/>
              </a:path>
            </a:pathLst>
          </a:custGeom>
        </p:spPr>
        <p:txBody>
          <a:bodyPr wrap="square">
            <a:noAutofit/>
          </a:bodyPr>
          <a:lstStyle>
            <a:lvl1pPr marL="0" indent="0">
              <a:buNone/>
              <a:defRPr b="0" i="0">
                <a:solidFill>
                  <a:srgbClr val="2B2B2A"/>
                </a:solidFill>
                <a:latin typeface="Montserrat Light" pitchFamily="2" charset="77"/>
              </a:defRPr>
            </a:lvl1pPr>
          </a:lstStyle>
          <a:p>
            <a:r>
              <a:rPr lang="en-RU" dirty="0"/>
              <a:t>Your Picture Here</a:t>
            </a:r>
          </a:p>
        </p:txBody>
      </p:sp>
      <p:sp>
        <p:nvSpPr>
          <p:cNvPr id="4" name="Footer Placeholder 3">
            <a:extLst>
              <a:ext uri="{FF2B5EF4-FFF2-40B4-BE49-F238E27FC236}">
                <a16:creationId xmlns:a16="http://schemas.microsoft.com/office/drawing/2014/main" id="{53C9BCD9-5585-3B47-8DB8-1CE542291084}"/>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5" name="Slide Number Placeholder 4">
            <a:extLst>
              <a:ext uri="{FF2B5EF4-FFF2-40B4-BE49-F238E27FC236}">
                <a16:creationId xmlns:a16="http://schemas.microsoft.com/office/drawing/2014/main" id="{48435FE6-18EF-E24B-9A12-9D51DA3844BE}"/>
              </a:ext>
            </a:extLst>
          </p:cNvPr>
          <p:cNvSpPr>
            <a:spLocks noGrp="1"/>
          </p:cNvSpPr>
          <p:nvPr>
            <p:ph type="sldNum" sz="quarter" idx="12"/>
          </p:nvPr>
        </p:nvSpPr>
        <p:spPr>
          <a:xfrm>
            <a:off x="288235" y="9380147"/>
            <a:ext cx="427374"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cxnSp>
        <p:nvCxnSpPr>
          <p:cNvPr id="8" name="Straight Connector 7">
            <a:extLst>
              <a:ext uri="{FF2B5EF4-FFF2-40B4-BE49-F238E27FC236}">
                <a16:creationId xmlns:a16="http://schemas.microsoft.com/office/drawing/2014/main" id="{806A7384-A193-5146-B692-AD55CB76BF32}"/>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D56C5CA-ED03-444D-8C0A-AE86DDC86BC1}"/>
              </a:ext>
            </a:extLst>
          </p:cNvPr>
          <p:cNvSpPr>
            <a:spLocks noGrp="1"/>
          </p:cNvSpPr>
          <p:nvPr>
            <p:ph type="body" sz="quarter" idx="15" hasCustomPrompt="1"/>
          </p:nvPr>
        </p:nvSpPr>
        <p:spPr>
          <a:xfrm>
            <a:off x="288925" y="5622478"/>
            <a:ext cx="3262313" cy="1162896"/>
          </a:xfrm>
        </p:spPr>
        <p:txBody>
          <a:bodyPr anchor="ctr">
            <a:normAutofit/>
          </a:bodyPr>
          <a:lstStyle>
            <a:lvl1pPr marL="0" indent="0">
              <a:buNone/>
              <a:defRPr sz="5999">
                <a:solidFill>
                  <a:schemeClr val="bg1"/>
                </a:solidFill>
              </a:defRPr>
            </a:lvl1pPr>
          </a:lstStyle>
          <a:p>
            <a:pPr lvl="0"/>
            <a:r>
              <a:rPr lang="en-GB" dirty="0"/>
              <a:t>PART 1</a:t>
            </a:r>
            <a:endParaRPr lang="en-RU" dirty="0"/>
          </a:p>
        </p:txBody>
      </p:sp>
      <p:sp>
        <p:nvSpPr>
          <p:cNvPr id="14" name="Text Placeholder 10">
            <a:extLst>
              <a:ext uri="{FF2B5EF4-FFF2-40B4-BE49-F238E27FC236}">
                <a16:creationId xmlns:a16="http://schemas.microsoft.com/office/drawing/2014/main" id="{49F0EB61-7EE8-834D-8EEC-113DF943597C}"/>
              </a:ext>
            </a:extLst>
          </p:cNvPr>
          <p:cNvSpPr>
            <a:spLocks noGrp="1"/>
          </p:cNvSpPr>
          <p:nvPr>
            <p:ph type="body" sz="quarter" idx="16" hasCustomPrompt="1"/>
          </p:nvPr>
        </p:nvSpPr>
        <p:spPr>
          <a:xfrm>
            <a:off x="275675" y="7238984"/>
            <a:ext cx="3262313" cy="1162896"/>
          </a:xfrm>
        </p:spPr>
        <p:txBody>
          <a:bodyPr anchor="ctr">
            <a:normAutofit/>
          </a:bodyPr>
          <a:lstStyle>
            <a:lvl1pPr marL="0" indent="0">
              <a:lnSpc>
                <a:spcPct val="100000"/>
              </a:lnSpc>
              <a:spcBef>
                <a:spcPts val="0"/>
              </a:spcBef>
              <a:buNone/>
              <a:defRPr sz="4000">
                <a:solidFill>
                  <a:schemeClr val="bg1"/>
                </a:solidFill>
              </a:defRPr>
            </a:lvl1pPr>
          </a:lstStyle>
          <a:p>
            <a:pPr lvl="0"/>
            <a:r>
              <a:rPr lang="en-GB" dirty="0"/>
              <a:t>TITLE</a:t>
            </a:r>
          </a:p>
          <a:p>
            <a:pPr lvl="0"/>
            <a:r>
              <a:rPr lang="en-GB" dirty="0"/>
              <a:t>INCLUSIVITY</a:t>
            </a:r>
            <a:endParaRPr lang="en-RU" dirty="0"/>
          </a:p>
        </p:txBody>
      </p:sp>
    </p:spTree>
    <p:extLst>
      <p:ext uri="{BB962C8B-B14F-4D97-AF65-F5344CB8AC3E}">
        <p14:creationId xmlns:p14="http://schemas.microsoft.com/office/powerpoint/2010/main" val="3615089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t Divider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FD9ADED-3F10-5A4B-B9C4-7D5221BD6686}"/>
              </a:ext>
            </a:extLst>
          </p:cNvPr>
          <p:cNvSpPr/>
          <p:nvPr userDrawn="1"/>
        </p:nvSpPr>
        <p:spPr>
          <a:xfrm>
            <a:off x="2" y="7106067"/>
            <a:ext cx="4505739" cy="1385072"/>
          </a:xfrm>
          <a:prstGeom prst="rect">
            <a:avLst/>
          </a:prstGeom>
          <a:solidFill>
            <a:srgbClr val="28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20" name="Rectangle 19">
            <a:extLst>
              <a:ext uri="{FF2B5EF4-FFF2-40B4-BE49-F238E27FC236}">
                <a16:creationId xmlns:a16="http://schemas.microsoft.com/office/drawing/2014/main" id="{738A5EB5-874F-DA45-B67C-FF7693DD1D5C}"/>
              </a:ext>
            </a:extLst>
          </p:cNvPr>
          <p:cNvSpPr/>
          <p:nvPr userDrawn="1"/>
        </p:nvSpPr>
        <p:spPr>
          <a:xfrm>
            <a:off x="2" y="5529313"/>
            <a:ext cx="4505739" cy="1385072"/>
          </a:xfrm>
          <a:prstGeom prst="rect">
            <a:avLst/>
          </a:prstGeom>
          <a:solidFill>
            <a:srgbClr val="2D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18" name="Picture Placeholder 17">
            <a:extLst>
              <a:ext uri="{FF2B5EF4-FFF2-40B4-BE49-F238E27FC236}">
                <a16:creationId xmlns:a16="http://schemas.microsoft.com/office/drawing/2014/main" id="{3DFA890E-54BA-0C41-83DC-1E59B7672E7E}"/>
              </a:ext>
            </a:extLst>
          </p:cNvPr>
          <p:cNvSpPr>
            <a:spLocks noGrp="1"/>
          </p:cNvSpPr>
          <p:nvPr>
            <p:ph type="pic" sz="quarter" idx="17"/>
          </p:nvPr>
        </p:nvSpPr>
        <p:spPr>
          <a:xfrm>
            <a:off x="0" y="0"/>
            <a:ext cx="6858000" cy="9906000"/>
          </a:xfrm>
          <a:custGeom>
            <a:avLst/>
            <a:gdLst>
              <a:gd name="connsiteX0" fmla="*/ 0 w 6858000"/>
              <a:gd name="connsiteY0" fmla="*/ 0 h 9907588"/>
              <a:gd name="connsiteX1" fmla="*/ 6858000 w 6858000"/>
              <a:gd name="connsiteY1" fmla="*/ 0 h 9907588"/>
              <a:gd name="connsiteX2" fmla="*/ 6858000 w 6858000"/>
              <a:gd name="connsiteY2" fmla="*/ 9907588 h 9907588"/>
              <a:gd name="connsiteX3" fmla="*/ 0 w 6858000"/>
              <a:gd name="connsiteY3" fmla="*/ 9907588 h 9907588"/>
              <a:gd name="connsiteX4" fmla="*/ 0 w 6858000"/>
              <a:gd name="connsiteY4" fmla="*/ 8492501 h 9907588"/>
              <a:gd name="connsiteX5" fmla="*/ 4505739 w 6858000"/>
              <a:gd name="connsiteY5" fmla="*/ 8492501 h 9907588"/>
              <a:gd name="connsiteX6" fmla="*/ 4505739 w 6858000"/>
              <a:gd name="connsiteY6" fmla="*/ 7107207 h 9907588"/>
              <a:gd name="connsiteX7" fmla="*/ 0 w 6858000"/>
              <a:gd name="connsiteY7" fmla="*/ 7107207 h 9907588"/>
              <a:gd name="connsiteX8" fmla="*/ 0 w 6858000"/>
              <a:gd name="connsiteY8" fmla="*/ 6915493 h 9907588"/>
              <a:gd name="connsiteX9" fmla="*/ 4505739 w 6858000"/>
              <a:gd name="connsiteY9" fmla="*/ 6915493 h 9907588"/>
              <a:gd name="connsiteX10" fmla="*/ 4505739 w 6858000"/>
              <a:gd name="connsiteY10" fmla="*/ 5530199 h 9907588"/>
              <a:gd name="connsiteX11" fmla="*/ 0 w 6858000"/>
              <a:gd name="connsiteY11" fmla="*/ 5530199 h 990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9907588">
                <a:moveTo>
                  <a:pt x="0" y="0"/>
                </a:moveTo>
                <a:lnTo>
                  <a:pt x="6858000" y="0"/>
                </a:lnTo>
                <a:lnTo>
                  <a:pt x="6858000" y="9907588"/>
                </a:lnTo>
                <a:lnTo>
                  <a:pt x="0" y="9907588"/>
                </a:lnTo>
                <a:lnTo>
                  <a:pt x="0" y="8492501"/>
                </a:lnTo>
                <a:lnTo>
                  <a:pt x="4505739" y="8492501"/>
                </a:lnTo>
                <a:lnTo>
                  <a:pt x="4505739" y="7107207"/>
                </a:lnTo>
                <a:lnTo>
                  <a:pt x="0" y="7107207"/>
                </a:lnTo>
                <a:lnTo>
                  <a:pt x="0" y="6915493"/>
                </a:lnTo>
                <a:lnTo>
                  <a:pt x="4505739" y="6915493"/>
                </a:lnTo>
                <a:lnTo>
                  <a:pt x="4505739" y="5530199"/>
                </a:lnTo>
                <a:lnTo>
                  <a:pt x="0" y="5530199"/>
                </a:lnTo>
                <a:close/>
              </a:path>
            </a:pathLst>
          </a:custGeom>
        </p:spPr>
        <p:txBody>
          <a:bodyPr wrap="square">
            <a:noAutofit/>
          </a:bodyPr>
          <a:lstStyle/>
          <a:p>
            <a:endParaRPr lang="en-US" dirty="0"/>
          </a:p>
        </p:txBody>
      </p:sp>
      <p:cxnSp>
        <p:nvCxnSpPr>
          <p:cNvPr id="7" name="Straight Connector 6">
            <a:extLst>
              <a:ext uri="{FF2B5EF4-FFF2-40B4-BE49-F238E27FC236}">
                <a16:creationId xmlns:a16="http://schemas.microsoft.com/office/drawing/2014/main" id="{AC5A10E2-19FD-A142-ACF8-2ADC1C7F2FA2}"/>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FDFA7567-23E7-5049-B68C-839A132B626C}"/>
              </a:ext>
            </a:extLst>
          </p:cNvPr>
          <p:cNvSpPr>
            <a:spLocks noGrp="1"/>
          </p:cNvSpPr>
          <p:nvPr>
            <p:ph type="body" sz="quarter" idx="15" hasCustomPrompt="1"/>
          </p:nvPr>
        </p:nvSpPr>
        <p:spPr>
          <a:xfrm>
            <a:off x="288925" y="5622478"/>
            <a:ext cx="3262313" cy="1162896"/>
          </a:xfrm>
        </p:spPr>
        <p:txBody>
          <a:bodyPr anchor="ctr">
            <a:normAutofit/>
          </a:bodyPr>
          <a:lstStyle>
            <a:lvl1pPr marL="0" indent="0">
              <a:buNone/>
              <a:defRPr sz="5999">
                <a:solidFill>
                  <a:schemeClr val="bg1"/>
                </a:solidFill>
              </a:defRPr>
            </a:lvl1pPr>
          </a:lstStyle>
          <a:p>
            <a:pPr lvl="0"/>
            <a:r>
              <a:rPr lang="en-GB" dirty="0"/>
              <a:t>PART 2</a:t>
            </a:r>
            <a:endParaRPr lang="en-RU" dirty="0"/>
          </a:p>
        </p:txBody>
      </p:sp>
      <p:sp>
        <p:nvSpPr>
          <p:cNvPr id="9" name="Text Placeholder 10">
            <a:extLst>
              <a:ext uri="{FF2B5EF4-FFF2-40B4-BE49-F238E27FC236}">
                <a16:creationId xmlns:a16="http://schemas.microsoft.com/office/drawing/2014/main" id="{1947056E-BF6C-E74B-99AE-33177BDEE7D6}"/>
              </a:ext>
            </a:extLst>
          </p:cNvPr>
          <p:cNvSpPr>
            <a:spLocks noGrp="1"/>
          </p:cNvSpPr>
          <p:nvPr>
            <p:ph type="body" sz="quarter" idx="16" hasCustomPrompt="1"/>
          </p:nvPr>
        </p:nvSpPr>
        <p:spPr>
          <a:xfrm>
            <a:off x="275675" y="7238984"/>
            <a:ext cx="3262313" cy="1162896"/>
          </a:xfrm>
        </p:spPr>
        <p:txBody>
          <a:bodyPr anchor="ctr">
            <a:normAutofit/>
          </a:bodyPr>
          <a:lstStyle>
            <a:lvl1pPr marL="0" indent="0">
              <a:lnSpc>
                <a:spcPct val="100000"/>
              </a:lnSpc>
              <a:spcBef>
                <a:spcPts val="0"/>
              </a:spcBef>
              <a:buNone/>
              <a:defRPr sz="2500">
                <a:solidFill>
                  <a:schemeClr val="bg1"/>
                </a:solidFill>
              </a:defRPr>
            </a:lvl1pPr>
          </a:lstStyle>
          <a:p>
            <a:pPr lvl="0"/>
            <a:r>
              <a:rPr lang="en-GB" dirty="0"/>
              <a:t>TITLE</a:t>
            </a:r>
          </a:p>
          <a:p>
            <a:pPr lvl="0"/>
            <a:r>
              <a:rPr lang="en-GB" dirty="0"/>
              <a:t>SUSTAINABLE</a:t>
            </a:r>
            <a:endParaRPr lang="en-RU" dirty="0"/>
          </a:p>
        </p:txBody>
      </p:sp>
    </p:spTree>
    <p:extLst>
      <p:ext uri="{BB962C8B-B14F-4D97-AF65-F5344CB8AC3E}">
        <p14:creationId xmlns:p14="http://schemas.microsoft.com/office/powerpoint/2010/main" val="60054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706346439"/>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Page with text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99C9826-3F29-D34D-B2A5-A33358297917}"/>
              </a:ext>
            </a:extLst>
          </p:cNvPr>
          <p:cNvSpPr/>
          <p:nvPr userDrawn="1"/>
        </p:nvSpPr>
        <p:spPr>
          <a:xfrm>
            <a:off x="3898671" y="4621778"/>
            <a:ext cx="2959331" cy="681534"/>
          </a:xfrm>
          <a:prstGeom prst="rect">
            <a:avLst/>
          </a:prstGeom>
          <a:solidFill>
            <a:srgbClr val="2D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15" name="Picture Placeholder 14">
            <a:extLst>
              <a:ext uri="{FF2B5EF4-FFF2-40B4-BE49-F238E27FC236}">
                <a16:creationId xmlns:a16="http://schemas.microsoft.com/office/drawing/2014/main" id="{EB0E4173-8C6F-B24A-86CF-F4142DD0F1CD}"/>
              </a:ext>
            </a:extLst>
          </p:cNvPr>
          <p:cNvSpPr>
            <a:spLocks noGrp="1"/>
          </p:cNvSpPr>
          <p:nvPr>
            <p:ph type="pic" sz="quarter" idx="19" hasCustomPrompt="1"/>
          </p:nvPr>
        </p:nvSpPr>
        <p:spPr>
          <a:xfrm>
            <a:off x="276227" y="317449"/>
            <a:ext cx="6297613" cy="5214102"/>
          </a:xfrm>
          <a:custGeom>
            <a:avLst/>
            <a:gdLst>
              <a:gd name="connsiteX0" fmla="*/ 0 w 6297613"/>
              <a:gd name="connsiteY0" fmla="*/ 0 h 5214938"/>
              <a:gd name="connsiteX1" fmla="*/ 6297613 w 6297613"/>
              <a:gd name="connsiteY1" fmla="*/ 0 h 5214938"/>
              <a:gd name="connsiteX2" fmla="*/ 6297613 w 6297613"/>
              <a:gd name="connsiteY2" fmla="*/ 4305018 h 5214938"/>
              <a:gd name="connsiteX3" fmla="*/ 3622444 w 6297613"/>
              <a:gd name="connsiteY3" fmla="*/ 4305018 h 5214938"/>
              <a:gd name="connsiteX4" fmla="*/ 3622444 w 6297613"/>
              <a:gd name="connsiteY4" fmla="*/ 4986661 h 5214938"/>
              <a:gd name="connsiteX5" fmla="*/ 6297613 w 6297613"/>
              <a:gd name="connsiteY5" fmla="*/ 4986661 h 5214938"/>
              <a:gd name="connsiteX6" fmla="*/ 6297613 w 6297613"/>
              <a:gd name="connsiteY6" fmla="*/ 5214938 h 5214938"/>
              <a:gd name="connsiteX7" fmla="*/ 0 w 6297613"/>
              <a:gd name="connsiteY7" fmla="*/ 5214938 h 521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7613" h="5214938">
                <a:moveTo>
                  <a:pt x="0" y="0"/>
                </a:moveTo>
                <a:lnTo>
                  <a:pt x="6297613" y="0"/>
                </a:lnTo>
                <a:lnTo>
                  <a:pt x="6297613" y="4305018"/>
                </a:lnTo>
                <a:lnTo>
                  <a:pt x="3622444" y="4305018"/>
                </a:lnTo>
                <a:lnTo>
                  <a:pt x="3622444" y="4986661"/>
                </a:lnTo>
                <a:lnTo>
                  <a:pt x="6297613" y="4986661"/>
                </a:lnTo>
                <a:lnTo>
                  <a:pt x="6297613" y="5214938"/>
                </a:lnTo>
                <a:lnTo>
                  <a:pt x="0" y="5214938"/>
                </a:lnTo>
                <a:close/>
              </a:path>
            </a:pathLst>
          </a:custGeom>
        </p:spPr>
        <p:txBody>
          <a:bodyPr wrap="square">
            <a:noAutofit/>
          </a:bodyPr>
          <a:lstStyle>
            <a:lvl1pPr marL="0" indent="0">
              <a:buNone/>
              <a:defRPr b="0" i="0">
                <a:solidFill>
                  <a:srgbClr val="2B2B2A"/>
                </a:solidFill>
                <a:latin typeface="Montserrat Light" pitchFamily="2" charset="77"/>
              </a:defRPr>
            </a:lvl1pPr>
          </a:lstStyle>
          <a:p>
            <a:r>
              <a:rPr lang="en-RU" dirty="0"/>
              <a:t>Your Picture Here</a:t>
            </a:r>
          </a:p>
        </p:txBody>
      </p:sp>
      <p:cxnSp>
        <p:nvCxnSpPr>
          <p:cNvPr id="6" name="Straight Connector 5">
            <a:extLst>
              <a:ext uri="{FF2B5EF4-FFF2-40B4-BE49-F238E27FC236}">
                <a16:creationId xmlns:a16="http://schemas.microsoft.com/office/drawing/2014/main" id="{4A1032E2-4179-6A4D-9932-B8EEBC4EE603}"/>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FA61727C-CB1E-A24C-BCD7-4BB485223A47}"/>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03B48C84-DC7D-444C-ACE5-43965C84FC55}"/>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4" name="Text Placeholder 14">
            <a:extLst>
              <a:ext uri="{FF2B5EF4-FFF2-40B4-BE49-F238E27FC236}">
                <a16:creationId xmlns:a16="http://schemas.microsoft.com/office/drawing/2014/main" id="{D041827B-F35C-664F-B232-452779A826E7}"/>
              </a:ext>
            </a:extLst>
          </p:cNvPr>
          <p:cNvSpPr>
            <a:spLocks noGrp="1"/>
          </p:cNvSpPr>
          <p:nvPr>
            <p:ph type="body" sz="quarter" idx="15" hasCustomPrompt="1"/>
          </p:nvPr>
        </p:nvSpPr>
        <p:spPr>
          <a:xfrm>
            <a:off x="3908610" y="4621778"/>
            <a:ext cx="2942017" cy="662445"/>
          </a:xfrm>
        </p:spPr>
        <p:txBody>
          <a:bodyPr anchor="ctr">
            <a:normAutofit/>
          </a:bodyPr>
          <a:lstStyle>
            <a:lvl1pPr marL="0" indent="0" algn="l" defTabSz="685702" rtl="0" eaLnBrk="1" latinLnBrk="0" hangingPunct="1">
              <a:lnSpc>
                <a:spcPct val="90000"/>
              </a:lnSpc>
              <a:spcBef>
                <a:spcPct val="0"/>
              </a:spcBef>
              <a:buNone/>
              <a:defRPr lang="en-RU" sz="1601" b="1" i="0" kern="1200" dirty="0">
                <a:solidFill>
                  <a:schemeClr val="bg1"/>
                </a:solidFill>
                <a:latin typeface="Avenir Next Condensed" panose="020B0506020202020204" pitchFamily="34" charset="0"/>
                <a:ea typeface="Open Sans" panose="020B0606030504020204" pitchFamily="34" charset="0"/>
                <a:cs typeface="Open Sans" panose="020B0606030504020204" pitchFamily="34" charset="0"/>
              </a:defRPr>
            </a:lvl1pPr>
          </a:lstStyle>
          <a:p>
            <a:pPr lvl="0"/>
            <a:r>
              <a:rPr lang="en-GB" dirty="0"/>
              <a:t>Title Goes Here</a:t>
            </a:r>
          </a:p>
          <a:p>
            <a:pPr lvl="0"/>
            <a:r>
              <a:rPr lang="en-GB" dirty="0"/>
              <a:t>Subtitle Text</a:t>
            </a:r>
            <a:endParaRPr lang="en-RU" dirty="0"/>
          </a:p>
        </p:txBody>
      </p:sp>
      <p:sp>
        <p:nvSpPr>
          <p:cNvPr id="17" name="Content Placeholder 2">
            <a:extLst>
              <a:ext uri="{FF2B5EF4-FFF2-40B4-BE49-F238E27FC236}">
                <a16:creationId xmlns:a16="http://schemas.microsoft.com/office/drawing/2014/main" id="{FA396A64-58F2-8140-A3B4-EC2C5EB437CC}"/>
              </a:ext>
            </a:extLst>
          </p:cNvPr>
          <p:cNvSpPr>
            <a:spLocks noGrp="1"/>
          </p:cNvSpPr>
          <p:nvPr>
            <p:ph idx="20" hasCustomPrompt="1"/>
          </p:nvPr>
        </p:nvSpPr>
        <p:spPr>
          <a:xfrm>
            <a:off x="276226" y="5706909"/>
            <a:ext cx="6297601" cy="3497880"/>
          </a:xfrm>
        </p:spPr>
        <p:txBody>
          <a:bodyPr>
            <a:normAutofit/>
          </a:bodyPr>
          <a:lstStyle>
            <a:lvl1pPr marL="0" indent="0">
              <a:buNone/>
              <a:defRPr lang="en-GB" sz="1601" b="1" i="0" kern="1200" dirty="0">
                <a:solidFill>
                  <a:srgbClr val="2D355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Tree>
    <p:extLst>
      <p:ext uri="{BB962C8B-B14F-4D97-AF65-F5344CB8AC3E}">
        <p14:creationId xmlns:p14="http://schemas.microsoft.com/office/powerpoint/2010/main" val="809273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Page with text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99C9826-3F29-D34D-B2A5-A33358297917}"/>
              </a:ext>
            </a:extLst>
          </p:cNvPr>
          <p:cNvSpPr/>
          <p:nvPr userDrawn="1"/>
        </p:nvSpPr>
        <p:spPr>
          <a:xfrm>
            <a:off x="3898671" y="4621778"/>
            <a:ext cx="2959331" cy="681534"/>
          </a:xfrm>
          <a:prstGeom prst="rect">
            <a:avLst/>
          </a:prstGeom>
          <a:solidFill>
            <a:srgbClr val="28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15" name="Picture Placeholder 14">
            <a:extLst>
              <a:ext uri="{FF2B5EF4-FFF2-40B4-BE49-F238E27FC236}">
                <a16:creationId xmlns:a16="http://schemas.microsoft.com/office/drawing/2014/main" id="{EB0E4173-8C6F-B24A-86CF-F4142DD0F1CD}"/>
              </a:ext>
            </a:extLst>
          </p:cNvPr>
          <p:cNvSpPr>
            <a:spLocks noGrp="1"/>
          </p:cNvSpPr>
          <p:nvPr>
            <p:ph type="pic" sz="quarter" idx="19" hasCustomPrompt="1"/>
          </p:nvPr>
        </p:nvSpPr>
        <p:spPr>
          <a:xfrm>
            <a:off x="276227" y="317449"/>
            <a:ext cx="6297613" cy="5214102"/>
          </a:xfrm>
          <a:custGeom>
            <a:avLst/>
            <a:gdLst>
              <a:gd name="connsiteX0" fmla="*/ 0 w 6297613"/>
              <a:gd name="connsiteY0" fmla="*/ 0 h 5214938"/>
              <a:gd name="connsiteX1" fmla="*/ 6297613 w 6297613"/>
              <a:gd name="connsiteY1" fmla="*/ 0 h 5214938"/>
              <a:gd name="connsiteX2" fmla="*/ 6297613 w 6297613"/>
              <a:gd name="connsiteY2" fmla="*/ 4305018 h 5214938"/>
              <a:gd name="connsiteX3" fmla="*/ 3622444 w 6297613"/>
              <a:gd name="connsiteY3" fmla="*/ 4305018 h 5214938"/>
              <a:gd name="connsiteX4" fmla="*/ 3622444 w 6297613"/>
              <a:gd name="connsiteY4" fmla="*/ 4986661 h 5214938"/>
              <a:gd name="connsiteX5" fmla="*/ 6297613 w 6297613"/>
              <a:gd name="connsiteY5" fmla="*/ 4986661 h 5214938"/>
              <a:gd name="connsiteX6" fmla="*/ 6297613 w 6297613"/>
              <a:gd name="connsiteY6" fmla="*/ 5214938 h 5214938"/>
              <a:gd name="connsiteX7" fmla="*/ 0 w 6297613"/>
              <a:gd name="connsiteY7" fmla="*/ 5214938 h 521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7613" h="5214938">
                <a:moveTo>
                  <a:pt x="0" y="0"/>
                </a:moveTo>
                <a:lnTo>
                  <a:pt x="6297613" y="0"/>
                </a:lnTo>
                <a:lnTo>
                  <a:pt x="6297613" y="4305018"/>
                </a:lnTo>
                <a:lnTo>
                  <a:pt x="3622444" y="4305018"/>
                </a:lnTo>
                <a:lnTo>
                  <a:pt x="3622444" y="4986661"/>
                </a:lnTo>
                <a:lnTo>
                  <a:pt x="6297613" y="4986661"/>
                </a:lnTo>
                <a:lnTo>
                  <a:pt x="6297613" y="5214938"/>
                </a:lnTo>
                <a:lnTo>
                  <a:pt x="0" y="5214938"/>
                </a:lnTo>
                <a:close/>
              </a:path>
            </a:pathLst>
          </a:custGeom>
        </p:spPr>
        <p:txBody>
          <a:bodyPr wrap="square">
            <a:noAutofit/>
          </a:bodyPr>
          <a:lstStyle>
            <a:lvl1pPr marL="0" indent="0">
              <a:buNone/>
              <a:defRPr b="0" i="0">
                <a:solidFill>
                  <a:srgbClr val="2B2B2A"/>
                </a:solidFill>
                <a:latin typeface="Montserrat Light" pitchFamily="2" charset="77"/>
              </a:defRPr>
            </a:lvl1pPr>
          </a:lstStyle>
          <a:p>
            <a:r>
              <a:rPr lang="en-RU" dirty="0"/>
              <a:t>Your Picture Here</a:t>
            </a:r>
          </a:p>
        </p:txBody>
      </p:sp>
      <p:cxnSp>
        <p:nvCxnSpPr>
          <p:cNvPr id="6" name="Straight Connector 5">
            <a:extLst>
              <a:ext uri="{FF2B5EF4-FFF2-40B4-BE49-F238E27FC236}">
                <a16:creationId xmlns:a16="http://schemas.microsoft.com/office/drawing/2014/main" id="{4A1032E2-4179-6A4D-9932-B8EEBC4EE603}"/>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FA61727C-CB1E-A24C-BCD7-4BB485223A47}"/>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03B48C84-DC7D-444C-ACE5-43965C84FC55}"/>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4" name="Text Placeholder 14">
            <a:extLst>
              <a:ext uri="{FF2B5EF4-FFF2-40B4-BE49-F238E27FC236}">
                <a16:creationId xmlns:a16="http://schemas.microsoft.com/office/drawing/2014/main" id="{D041827B-F35C-664F-B232-452779A826E7}"/>
              </a:ext>
            </a:extLst>
          </p:cNvPr>
          <p:cNvSpPr>
            <a:spLocks noGrp="1"/>
          </p:cNvSpPr>
          <p:nvPr>
            <p:ph type="body" sz="quarter" idx="15" hasCustomPrompt="1"/>
          </p:nvPr>
        </p:nvSpPr>
        <p:spPr>
          <a:xfrm>
            <a:off x="3908610" y="4621778"/>
            <a:ext cx="2942017" cy="662445"/>
          </a:xfrm>
        </p:spPr>
        <p:txBody>
          <a:bodyPr anchor="ctr">
            <a:normAutofit/>
          </a:bodyPr>
          <a:lstStyle>
            <a:lvl1pPr marL="0" indent="0" algn="l" defTabSz="685702" rtl="0" eaLnBrk="1" latinLnBrk="0" hangingPunct="1">
              <a:lnSpc>
                <a:spcPct val="90000"/>
              </a:lnSpc>
              <a:spcBef>
                <a:spcPct val="0"/>
              </a:spcBef>
              <a:buNone/>
              <a:defRPr lang="en-RU" sz="1601" b="1" i="0" kern="1200" dirty="0">
                <a:solidFill>
                  <a:schemeClr val="bg1"/>
                </a:solidFill>
                <a:latin typeface="Avenir Next Condensed" panose="020B0506020202020204" pitchFamily="34" charset="0"/>
                <a:ea typeface="Open Sans" panose="020B0606030504020204" pitchFamily="34" charset="0"/>
                <a:cs typeface="Open Sans" panose="020B0606030504020204" pitchFamily="34" charset="0"/>
              </a:defRPr>
            </a:lvl1pPr>
          </a:lstStyle>
          <a:p>
            <a:pPr lvl="0"/>
            <a:r>
              <a:rPr lang="en-GB" dirty="0"/>
              <a:t>Title Goes Here</a:t>
            </a:r>
          </a:p>
          <a:p>
            <a:pPr lvl="0"/>
            <a:r>
              <a:rPr lang="en-GB" dirty="0"/>
              <a:t>Subtitle Text</a:t>
            </a:r>
            <a:endParaRPr lang="en-RU" dirty="0"/>
          </a:p>
        </p:txBody>
      </p:sp>
      <p:sp>
        <p:nvSpPr>
          <p:cNvPr id="17" name="Content Placeholder 2">
            <a:extLst>
              <a:ext uri="{FF2B5EF4-FFF2-40B4-BE49-F238E27FC236}">
                <a16:creationId xmlns:a16="http://schemas.microsoft.com/office/drawing/2014/main" id="{FA396A64-58F2-8140-A3B4-EC2C5EB437CC}"/>
              </a:ext>
            </a:extLst>
          </p:cNvPr>
          <p:cNvSpPr>
            <a:spLocks noGrp="1"/>
          </p:cNvSpPr>
          <p:nvPr>
            <p:ph idx="20" hasCustomPrompt="1"/>
          </p:nvPr>
        </p:nvSpPr>
        <p:spPr>
          <a:xfrm>
            <a:off x="276226" y="5706909"/>
            <a:ext cx="6297601" cy="3497880"/>
          </a:xfrm>
        </p:spPr>
        <p:txBody>
          <a:bodyPr>
            <a:normAutofit/>
          </a:bodyPr>
          <a:lstStyle>
            <a:lvl1pPr marL="0" indent="0">
              <a:buNone/>
              <a:defRPr lang="en-GB" sz="1601" b="1" i="0" kern="1200" dirty="0">
                <a:solidFill>
                  <a:srgbClr val="2D355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Tree>
    <p:extLst>
      <p:ext uri="{BB962C8B-B14F-4D97-AF65-F5344CB8AC3E}">
        <p14:creationId xmlns:p14="http://schemas.microsoft.com/office/powerpoint/2010/main" val="322926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age with tex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99C9826-3F29-D34D-B2A5-A33358297917}"/>
              </a:ext>
            </a:extLst>
          </p:cNvPr>
          <p:cNvSpPr/>
          <p:nvPr userDrawn="1"/>
        </p:nvSpPr>
        <p:spPr>
          <a:xfrm>
            <a:off x="3898671" y="4621778"/>
            <a:ext cx="2959331" cy="681534"/>
          </a:xfrm>
          <a:prstGeom prst="rect">
            <a:avLst/>
          </a:pr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15" name="Picture Placeholder 14">
            <a:extLst>
              <a:ext uri="{FF2B5EF4-FFF2-40B4-BE49-F238E27FC236}">
                <a16:creationId xmlns:a16="http://schemas.microsoft.com/office/drawing/2014/main" id="{EB0E4173-8C6F-B24A-86CF-F4142DD0F1CD}"/>
              </a:ext>
            </a:extLst>
          </p:cNvPr>
          <p:cNvSpPr>
            <a:spLocks noGrp="1"/>
          </p:cNvSpPr>
          <p:nvPr>
            <p:ph type="pic" sz="quarter" idx="19" hasCustomPrompt="1"/>
          </p:nvPr>
        </p:nvSpPr>
        <p:spPr>
          <a:xfrm>
            <a:off x="276227" y="317449"/>
            <a:ext cx="6297613" cy="5214102"/>
          </a:xfrm>
          <a:custGeom>
            <a:avLst/>
            <a:gdLst>
              <a:gd name="connsiteX0" fmla="*/ 0 w 6297613"/>
              <a:gd name="connsiteY0" fmla="*/ 0 h 5214938"/>
              <a:gd name="connsiteX1" fmla="*/ 6297613 w 6297613"/>
              <a:gd name="connsiteY1" fmla="*/ 0 h 5214938"/>
              <a:gd name="connsiteX2" fmla="*/ 6297613 w 6297613"/>
              <a:gd name="connsiteY2" fmla="*/ 4305018 h 5214938"/>
              <a:gd name="connsiteX3" fmla="*/ 3622444 w 6297613"/>
              <a:gd name="connsiteY3" fmla="*/ 4305018 h 5214938"/>
              <a:gd name="connsiteX4" fmla="*/ 3622444 w 6297613"/>
              <a:gd name="connsiteY4" fmla="*/ 4986661 h 5214938"/>
              <a:gd name="connsiteX5" fmla="*/ 6297613 w 6297613"/>
              <a:gd name="connsiteY5" fmla="*/ 4986661 h 5214938"/>
              <a:gd name="connsiteX6" fmla="*/ 6297613 w 6297613"/>
              <a:gd name="connsiteY6" fmla="*/ 5214938 h 5214938"/>
              <a:gd name="connsiteX7" fmla="*/ 0 w 6297613"/>
              <a:gd name="connsiteY7" fmla="*/ 5214938 h 521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7613" h="5214938">
                <a:moveTo>
                  <a:pt x="0" y="0"/>
                </a:moveTo>
                <a:lnTo>
                  <a:pt x="6297613" y="0"/>
                </a:lnTo>
                <a:lnTo>
                  <a:pt x="6297613" y="4305018"/>
                </a:lnTo>
                <a:lnTo>
                  <a:pt x="3622444" y="4305018"/>
                </a:lnTo>
                <a:lnTo>
                  <a:pt x="3622444" y="4986661"/>
                </a:lnTo>
                <a:lnTo>
                  <a:pt x="6297613" y="4986661"/>
                </a:lnTo>
                <a:lnTo>
                  <a:pt x="6297613" y="5214938"/>
                </a:lnTo>
                <a:lnTo>
                  <a:pt x="0" y="5214938"/>
                </a:lnTo>
                <a:close/>
              </a:path>
            </a:pathLst>
          </a:custGeom>
        </p:spPr>
        <p:txBody>
          <a:bodyPr wrap="square">
            <a:noAutofit/>
          </a:bodyPr>
          <a:lstStyle>
            <a:lvl1pPr marL="0" indent="0">
              <a:buNone/>
              <a:defRPr b="0" i="0">
                <a:solidFill>
                  <a:srgbClr val="2B2B2A"/>
                </a:solidFill>
                <a:latin typeface="Montserrat Light" pitchFamily="2" charset="77"/>
              </a:defRPr>
            </a:lvl1pPr>
          </a:lstStyle>
          <a:p>
            <a:r>
              <a:rPr lang="en-RU" dirty="0"/>
              <a:t>Your Picture Here</a:t>
            </a:r>
          </a:p>
        </p:txBody>
      </p:sp>
      <p:cxnSp>
        <p:nvCxnSpPr>
          <p:cNvPr id="6" name="Straight Connector 5">
            <a:extLst>
              <a:ext uri="{FF2B5EF4-FFF2-40B4-BE49-F238E27FC236}">
                <a16:creationId xmlns:a16="http://schemas.microsoft.com/office/drawing/2014/main" id="{4A1032E2-4179-6A4D-9932-B8EEBC4EE603}"/>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FA61727C-CB1E-A24C-BCD7-4BB485223A47}"/>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03B48C84-DC7D-444C-ACE5-43965C84FC55}"/>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4" name="Text Placeholder 14">
            <a:extLst>
              <a:ext uri="{FF2B5EF4-FFF2-40B4-BE49-F238E27FC236}">
                <a16:creationId xmlns:a16="http://schemas.microsoft.com/office/drawing/2014/main" id="{D041827B-F35C-664F-B232-452779A826E7}"/>
              </a:ext>
            </a:extLst>
          </p:cNvPr>
          <p:cNvSpPr>
            <a:spLocks noGrp="1"/>
          </p:cNvSpPr>
          <p:nvPr>
            <p:ph type="body" sz="quarter" idx="15" hasCustomPrompt="1"/>
          </p:nvPr>
        </p:nvSpPr>
        <p:spPr>
          <a:xfrm>
            <a:off x="3908610" y="4621778"/>
            <a:ext cx="2942017" cy="662445"/>
          </a:xfrm>
        </p:spPr>
        <p:txBody>
          <a:bodyPr anchor="ctr">
            <a:normAutofit/>
          </a:bodyPr>
          <a:lstStyle>
            <a:lvl1pPr marL="0" indent="0" algn="l" defTabSz="685702" rtl="0" eaLnBrk="1" latinLnBrk="0" hangingPunct="1">
              <a:lnSpc>
                <a:spcPct val="90000"/>
              </a:lnSpc>
              <a:spcBef>
                <a:spcPct val="0"/>
              </a:spcBef>
              <a:buNone/>
              <a:defRPr lang="en-RU" sz="1601" b="1" i="0" kern="1200" dirty="0">
                <a:solidFill>
                  <a:schemeClr val="bg1"/>
                </a:solidFill>
                <a:latin typeface="Avenir Next Condensed" panose="020B0506020202020204" pitchFamily="34" charset="0"/>
                <a:ea typeface="Open Sans" panose="020B0606030504020204" pitchFamily="34" charset="0"/>
                <a:cs typeface="Open Sans" panose="020B0606030504020204" pitchFamily="34" charset="0"/>
              </a:defRPr>
            </a:lvl1pPr>
          </a:lstStyle>
          <a:p>
            <a:pPr lvl="0"/>
            <a:r>
              <a:rPr lang="en-GB" dirty="0"/>
              <a:t>Title Goes Here</a:t>
            </a:r>
          </a:p>
          <a:p>
            <a:pPr lvl="0"/>
            <a:r>
              <a:rPr lang="en-GB" dirty="0"/>
              <a:t>Subtitle Text</a:t>
            </a:r>
            <a:endParaRPr lang="en-RU" dirty="0"/>
          </a:p>
        </p:txBody>
      </p:sp>
      <p:sp>
        <p:nvSpPr>
          <p:cNvPr id="17" name="Content Placeholder 2">
            <a:extLst>
              <a:ext uri="{FF2B5EF4-FFF2-40B4-BE49-F238E27FC236}">
                <a16:creationId xmlns:a16="http://schemas.microsoft.com/office/drawing/2014/main" id="{FA396A64-58F2-8140-A3B4-EC2C5EB437CC}"/>
              </a:ext>
            </a:extLst>
          </p:cNvPr>
          <p:cNvSpPr>
            <a:spLocks noGrp="1"/>
          </p:cNvSpPr>
          <p:nvPr>
            <p:ph idx="20" hasCustomPrompt="1"/>
          </p:nvPr>
        </p:nvSpPr>
        <p:spPr>
          <a:xfrm>
            <a:off x="276226" y="5706909"/>
            <a:ext cx="6297601" cy="3497880"/>
          </a:xfrm>
        </p:spPr>
        <p:txBody>
          <a:bodyPr>
            <a:normAutofit/>
          </a:bodyPr>
          <a:lstStyle>
            <a:lvl1pPr marL="0" indent="0">
              <a:buNone/>
              <a:defRPr lang="en-GB" sz="1601" b="1" i="0" kern="1200" dirty="0">
                <a:solidFill>
                  <a:srgbClr val="2D355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Tree>
    <p:extLst>
      <p:ext uri="{BB962C8B-B14F-4D97-AF65-F5344CB8AC3E}">
        <p14:creationId xmlns:p14="http://schemas.microsoft.com/office/powerpoint/2010/main" val="1259784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Heavey Page 1">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B9DA3C9-AD4F-6C46-8AC4-BE6E9BDB8231}"/>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B184E474-0E83-AD49-965D-1E91D234DD23}"/>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44F216DE-45F9-434D-8371-01A25E9BB5F7}"/>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9" name="Content Placeholder 2">
            <a:extLst>
              <a:ext uri="{FF2B5EF4-FFF2-40B4-BE49-F238E27FC236}">
                <a16:creationId xmlns:a16="http://schemas.microsoft.com/office/drawing/2014/main" id="{925CADC3-AE14-8E40-ABEC-AD6DA6FBF29B}"/>
              </a:ext>
            </a:extLst>
          </p:cNvPr>
          <p:cNvSpPr>
            <a:spLocks noGrp="1"/>
          </p:cNvSpPr>
          <p:nvPr>
            <p:ph idx="20" hasCustomPrompt="1"/>
          </p:nvPr>
        </p:nvSpPr>
        <p:spPr>
          <a:xfrm>
            <a:off x="276225" y="1154247"/>
            <a:ext cx="2992756" cy="8039115"/>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0" name="Content Placeholder 2">
            <a:extLst>
              <a:ext uri="{FF2B5EF4-FFF2-40B4-BE49-F238E27FC236}">
                <a16:creationId xmlns:a16="http://schemas.microsoft.com/office/drawing/2014/main" id="{CEDB798F-97A0-8548-A10A-78E92F63C9FB}"/>
              </a:ext>
            </a:extLst>
          </p:cNvPr>
          <p:cNvSpPr>
            <a:spLocks noGrp="1"/>
          </p:cNvSpPr>
          <p:nvPr>
            <p:ph idx="21" hasCustomPrompt="1"/>
          </p:nvPr>
        </p:nvSpPr>
        <p:spPr>
          <a:xfrm>
            <a:off x="3602355" y="1154247"/>
            <a:ext cx="2992756" cy="8039115"/>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1" name="Rectangle 10">
            <a:extLst>
              <a:ext uri="{FF2B5EF4-FFF2-40B4-BE49-F238E27FC236}">
                <a16:creationId xmlns:a16="http://schemas.microsoft.com/office/drawing/2014/main" id="{77E221EB-578C-0B40-9679-55C1DAFFC1F0}"/>
              </a:ext>
            </a:extLst>
          </p:cNvPr>
          <p:cNvSpPr/>
          <p:nvPr userDrawn="1"/>
        </p:nvSpPr>
        <p:spPr>
          <a:xfrm>
            <a:off x="2" y="194279"/>
            <a:ext cx="276225" cy="731403"/>
          </a:xfrm>
          <a:prstGeom prst="rect">
            <a:avLst/>
          </a:prstGeom>
          <a:solidFill>
            <a:srgbClr val="2D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Tree>
    <p:extLst>
      <p:ext uri="{BB962C8B-B14F-4D97-AF65-F5344CB8AC3E}">
        <p14:creationId xmlns:p14="http://schemas.microsoft.com/office/powerpoint/2010/main" val="968250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Heavey Page 2">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925CADC3-AE14-8E40-ABEC-AD6DA6FBF29B}"/>
              </a:ext>
            </a:extLst>
          </p:cNvPr>
          <p:cNvSpPr>
            <a:spLocks noGrp="1"/>
          </p:cNvSpPr>
          <p:nvPr>
            <p:ph idx="20" hasCustomPrompt="1"/>
          </p:nvPr>
        </p:nvSpPr>
        <p:spPr>
          <a:xfrm>
            <a:off x="276226" y="1154247"/>
            <a:ext cx="6318869" cy="8039115"/>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cxnSp>
        <p:nvCxnSpPr>
          <p:cNvPr id="6" name="Straight Connector 5">
            <a:extLst>
              <a:ext uri="{FF2B5EF4-FFF2-40B4-BE49-F238E27FC236}">
                <a16:creationId xmlns:a16="http://schemas.microsoft.com/office/drawing/2014/main" id="{3B9DA3C9-AD4F-6C46-8AC4-BE6E9BDB8231}"/>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B184E474-0E83-AD49-965D-1E91D234DD23}"/>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44F216DE-45F9-434D-8371-01A25E9BB5F7}"/>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1" name="Rectangle 10">
            <a:extLst>
              <a:ext uri="{FF2B5EF4-FFF2-40B4-BE49-F238E27FC236}">
                <a16:creationId xmlns:a16="http://schemas.microsoft.com/office/drawing/2014/main" id="{282226C0-65E2-1A41-9F21-7303114A1350}"/>
              </a:ext>
            </a:extLst>
          </p:cNvPr>
          <p:cNvSpPr/>
          <p:nvPr userDrawn="1"/>
        </p:nvSpPr>
        <p:spPr>
          <a:xfrm>
            <a:off x="2" y="194279"/>
            <a:ext cx="276225" cy="731403"/>
          </a:xfrm>
          <a:prstGeom prst="rect">
            <a:avLst/>
          </a:prstGeom>
          <a:solidFill>
            <a:srgbClr val="28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Tree>
    <p:extLst>
      <p:ext uri="{BB962C8B-B14F-4D97-AF65-F5344CB8AC3E}">
        <p14:creationId xmlns:p14="http://schemas.microsoft.com/office/powerpoint/2010/main" val="1307015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Heavey Page 3">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925CADC3-AE14-8E40-ABEC-AD6DA6FBF29B}"/>
              </a:ext>
            </a:extLst>
          </p:cNvPr>
          <p:cNvSpPr>
            <a:spLocks noGrp="1"/>
          </p:cNvSpPr>
          <p:nvPr>
            <p:ph idx="20" hasCustomPrompt="1"/>
          </p:nvPr>
        </p:nvSpPr>
        <p:spPr>
          <a:xfrm>
            <a:off x="276225" y="1142818"/>
            <a:ext cx="1884046" cy="8039115"/>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cxnSp>
        <p:nvCxnSpPr>
          <p:cNvPr id="6" name="Straight Connector 5">
            <a:extLst>
              <a:ext uri="{FF2B5EF4-FFF2-40B4-BE49-F238E27FC236}">
                <a16:creationId xmlns:a16="http://schemas.microsoft.com/office/drawing/2014/main" id="{3B9DA3C9-AD4F-6C46-8AC4-BE6E9BDB8231}"/>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B184E474-0E83-AD49-965D-1E91D234DD23}"/>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44F216DE-45F9-434D-8371-01A25E9BB5F7}"/>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1" name="Rectangle 10">
            <a:extLst>
              <a:ext uri="{FF2B5EF4-FFF2-40B4-BE49-F238E27FC236}">
                <a16:creationId xmlns:a16="http://schemas.microsoft.com/office/drawing/2014/main" id="{282226C0-65E2-1A41-9F21-7303114A1350}"/>
              </a:ext>
            </a:extLst>
          </p:cNvPr>
          <p:cNvSpPr/>
          <p:nvPr userDrawn="1"/>
        </p:nvSpPr>
        <p:spPr>
          <a:xfrm>
            <a:off x="2" y="194279"/>
            <a:ext cx="276225" cy="731403"/>
          </a:xfrm>
          <a:prstGeom prst="rect">
            <a:avLst/>
          </a:pr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solidFill>
                <a:srgbClr val="C1D235"/>
              </a:solidFill>
            </a:endParaRPr>
          </a:p>
        </p:txBody>
      </p:sp>
      <p:sp>
        <p:nvSpPr>
          <p:cNvPr id="10" name="Content Placeholder 2">
            <a:extLst>
              <a:ext uri="{FF2B5EF4-FFF2-40B4-BE49-F238E27FC236}">
                <a16:creationId xmlns:a16="http://schemas.microsoft.com/office/drawing/2014/main" id="{44A3D2DF-A760-A741-ADD5-9ED368388C42}"/>
              </a:ext>
            </a:extLst>
          </p:cNvPr>
          <p:cNvSpPr>
            <a:spLocks noGrp="1"/>
          </p:cNvSpPr>
          <p:nvPr>
            <p:ph idx="21" hasCustomPrompt="1"/>
          </p:nvPr>
        </p:nvSpPr>
        <p:spPr>
          <a:xfrm>
            <a:off x="2476500" y="1142818"/>
            <a:ext cx="1884046" cy="8039115"/>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2" name="Content Placeholder 2">
            <a:extLst>
              <a:ext uri="{FF2B5EF4-FFF2-40B4-BE49-F238E27FC236}">
                <a16:creationId xmlns:a16="http://schemas.microsoft.com/office/drawing/2014/main" id="{D7C43916-113F-4B49-BBA6-438758637429}"/>
              </a:ext>
            </a:extLst>
          </p:cNvPr>
          <p:cNvSpPr>
            <a:spLocks noGrp="1"/>
          </p:cNvSpPr>
          <p:nvPr>
            <p:ph idx="22" hasCustomPrompt="1"/>
          </p:nvPr>
        </p:nvSpPr>
        <p:spPr>
          <a:xfrm>
            <a:off x="4676775" y="1142818"/>
            <a:ext cx="1884046" cy="8039115"/>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Tree>
    <p:extLst>
      <p:ext uri="{BB962C8B-B14F-4D97-AF65-F5344CB8AC3E}">
        <p14:creationId xmlns:p14="http://schemas.microsoft.com/office/powerpoint/2010/main" val="2210785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2 Photo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B9DA3C9-AD4F-6C46-8AC4-BE6E9BDB8231}"/>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B184E474-0E83-AD49-965D-1E91D234DD23}"/>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44F216DE-45F9-434D-8371-01A25E9BB5F7}"/>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9" name="Content Placeholder 2">
            <a:extLst>
              <a:ext uri="{FF2B5EF4-FFF2-40B4-BE49-F238E27FC236}">
                <a16:creationId xmlns:a16="http://schemas.microsoft.com/office/drawing/2014/main" id="{925CADC3-AE14-8E40-ABEC-AD6DA6FBF29B}"/>
              </a:ext>
            </a:extLst>
          </p:cNvPr>
          <p:cNvSpPr>
            <a:spLocks noGrp="1"/>
          </p:cNvSpPr>
          <p:nvPr>
            <p:ph idx="20" hasCustomPrompt="1"/>
          </p:nvPr>
        </p:nvSpPr>
        <p:spPr>
          <a:xfrm>
            <a:off x="276225" y="1153929"/>
            <a:ext cx="2992756" cy="8039115"/>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1" name="Rectangle 10">
            <a:extLst>
              <a:ext uri="{FF2B5EF4-FFF2-40B4-BE49-F238E27FC236}">
                <a16:creationId xmlns:a16="http://schemas.microsoft.com/office/drawing/2014/main" id="{77E221EB-578C-0B40-9679-55C1DAFFC1F0}"/>
              </a:ext>
            </a:extLst>
          </p:cNvPr>
          <p:cNvSpPr/>
          <p:nvPr userDrawn="1"/>
        </p:nvSpPr>
        <p:spPr>
          <a:xfrm>
            <a:off x="2" y="194279"/>
            <a:ext cx="276225" cy="731403"/>
          </a:xfrm>
          <a:prstGeom prst="rect">
            <a:avLst/>
          </a:prstGeom>
          <a:solidFill>
            <a:srgbClr val="2D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3" name="Picture Placeholder 2">
            <a:extLst>
              <a:ext uri="{FF2B5EF4-FFF2-40B4-BE49-F238E27FC236}">
                <a16:creationId xmlns:a16="http://schemas.microsoft.com/office/drawing/2014/main" id="{C1ADC2BA-9B8A-6B4A-AE10-2E01595BCBCA}"/>
              </a:ext>
            </a:extLst>
          </p:cNvPr>
          <p:cNvSpPr>
            <a:spLocks noGrp="1"/>
          </p:cNvSpPr>
          <p:nvPr>
            <p:ph type="pic" sz="quarter" idx="22" hasCustomPrompt="1"/>
          </p:nvPr>
        </p:nvSpPr>
        <p:spPr>
          <a:xfrm>
            <a:off x="3613470" y="1153929"/>
            <a:ext cx="2992437" cy="3861838"/>
          </a:xfrm>
        </p:spPr>
        <p:txBody>
          <a:bodyPr/>
          <a:lstStyle>
            <a:lvl1pPr marL="0" indent="0">
              <a:buNone/>
              <a:defRPr b="0" i="0">
                <a:solidFill>
                  <a:srgbClr val="2B2B2A"/>
                </a:solidFill>
                <a:latin typeface="Montserrat Light" pitchFamily="2" charset="77"/>
              </a:defRPr>
            </a:lvl1pPr>
          </a:lstStyle>
          <a:p>
            <a:r>
              <a:rPr lang="en-RU" dirty="0"/>
              <a:t>Your Picture Here</a:t>
            </a:r>
          </a:p>
        </p:txBody>
      </p:sp>
      <p:sp>
        <p:nvSpPr>
          <p:cNvPr id="14" name="Picture Placeholder 2">
            <a:extLst>
              <a:ext uri="{FF2B5EF4-FFF2-40B4-BE49-F238E27FC236}">
                <a16:creationId xmlns:a16="http://schemas.microsoft.com/office/drawing/2014/main" id="{E2E0F935-A309-AD4E-9988-4CFEC8239AF8}"/>
              </a:ext>
            </a:extLst>
          </p:cNvPr>
          <p:cNvSpPr>
            <a:spLocks noGrp="1"/>
          </p:cNvSpPr>
          <p:nvPr>
            <p:ph type="pic" sz="quarter" idx="23" hasCustomPrompt="1"/>
          </p:nvPr>
        </p:nvSpPr>
        <p:spPr>
          <a:xfrm>
            <a:off x="3613470" y="5348066"/>
            <a:ext cx="2992437" cy="3861838"/>
          </a:xfrm>
        </p:spPr>
        <p:txBody>
          <a:bodyPr/>
          <a:lstStyle>
            <a:lvl1pPr marL="0" indent="0">
              <a:buNone/>
              <a:defRPr b="0" i="0">
                <a:solidFill>
                  <a:srgbClr val="2B2B2A"/>
                </a:solidFill>
                <a:latin typeface="Montserrat Light" pitchFamily="2" charset="77"/>
              </a:defRPr>
            </a:lvl1pPr>
          </a:lstStyle>
          <a:p>
            <a:r>
              <a:rPr lang="en-RU" dirty="0"/>
              <a:t>Your Picture Here</a:t>
            </a:r>
          </a:p>
        </p:txBody>
      </p:sp>
    </p:spTree>
    <p:extLst>
      <p:ext uri="{BB962C8B-B14F-4D97-AF65-F5344CB8AC3E}">
        <p14:creationId xmlns:p14="http://schemas.microsoft.com/office/powerpoint/2010/main" val="2157607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Photo ">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B9DA3C9-AD4F-6C46-8AC4-BE6E9BDB8231}"/>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B184E474-0E83-AD49-965D-1E91D234DD23}"/>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44F216DE-45F9-434D-8371-01A25E9BB5F7}"/>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9" name="Content Placeholder 2">
            <a:extLst>
              <a:ext uri="{FF2B5EF4-FFF2-40B4-BE49-F238E27FC236}">
                <a16:creationId xmlns:a16="http://schemas.microsoft.com/office/drawing/2014/main" id="{925CADC3-AE14-8E40-ABEC-AD6DA6FBF29B}"/>
              </a:ext>
            </a:extLst>
          </p:cNvPr>
          <p:cNvSpPr>
            <a:spLocks noGrp="1"/>
          </p:cNvSpPr>
          <p:nvPr>
            <p:ph idx="20" hasCustomPrompt="1"/>
          </p:nvPr>
        </p:nvSpPr>
        <p:spPr>
          <a:xfrm>
            <a:off x="276225" y="1160561"/>
            <a:ext cx="2992756" cy="8039115"/>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1" name="Rectangle 10">
            <a:extLst>
              <a:ext uri="{FF2B5EF4-FFF2-40B4-BE49-F238E27FC236}">
                <a16:creationId xmlns:a16="http://schemas.microsoft.com/office/drawing/2014/main" id="{77E221EB-578C-0B40-9679-55C1DAFFC1F0}"/>
              </a:ext>
            </a:extLst>
          </p:cNvPr>
          <p:cNvSpPr/>
          <p:nvPr userDrawn="1"/>
        </p:nvSpPr>
        <p:spPr>
          <a:xfrm>
            <a:off x="2" y="194279"/>
            <a:ext cx="276225" cy="731403"/>
          </a:xfrm>
          <a:prstGeom prst="rect">
            <a:avLst/>
          </a:prstGeom>
          <a:solidFill>
            <a:srgbClr val="28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solidFill>
                <a:srgbClr val="28AFAC"/>
              </a:solidFill>
            </a:endParaRPr>
          </a:p>
        </p:txBody>
      </p:sp>
      <p:sp>
        <p:nvSpPr>
          <p:cNvPr id="13" name="Picture Placeholder 2">
            <a:extLst>
              <a:ext uri="{FF2B5EF4-FFF2-40B4-BE49-F238E27FC236}">
                <a16:creationId xmlns:a16="http://schemas.microsoft.com/office/drawing/2014/main" id="{009F1A85-2B62-F345-9B53-0FFD09BA21A9}"/>
              </a:ext>
            </a:extLst>
          </p:cNvPr>
          <p:cNvSpPr>
            <a:spLocks noGrp="1"/>
          </p:cNvSpPr>
          <p:nvPr>
            <p:ph type="pic" sz="quarter" idx="23" hasCustomPrompt="1"/>
          </p:nvPr>
        </p:nvSpPr>
        <p:spPr>
          <a:xfrm>
            <a:off x="3613470" y="5290924"/>
            <a:ext cx="2992437" cy="3908751"/>
          </a:xfrm>
        </p:spPr>
        <p:txBody>
          <a:bodyPr/>
          <a:lstStyle>
            <a:lvl1pPr marL="0" indent="0">
              <a:buNone/>
              <a:defRPr b="0" i="0">
                <a:solidFill>
                  <a:srgbClr val="2B2B2A"/>
                </a:solidFill>
                <a:latin typeface="Montserrat Light" pitchFamily="2" charset="77"/>
              </a:defRPr>
            </a:lvl1pPr>
          </a:lstStyle>
          <a:p>
            <a:r>
              <a:rPr lang="en-RU" dirty="0"/>
              <a:t>Your Picture Here</a:t>
            </a:r>
          </a:p>
        </p:txBody>
      </p:sp>
      <p:sp>
        <p:nvSpPr>
          <p:cNvPr id="10" name="Content Placeholder 2">
            <a:extLst>
              <a:ext uri="{FF2B5EF4-FFF2-40B4-BE49-F238E27FC236}">
                <a16:creationId xmlns:a16="http://schemas.microsoft.com/office/drawing/2014/main" id="{A3F6C53E-AF7E-8541-ACE1-EB6ED13D1372}"/>
              </a:ext>
            </a:extLst>
          </p:cNvPr>
          <p:cNvSpPr>
            <a:spLocks noGrp="1"/>
          </p:cNvSpPr>
          <p:nvPr>
            <p:ph idx="24" hasCustomPrompt="1"/>
          </p:nvPr>
        </p:nvSpPr>
        <p:spPr>
          <a:xfrm>
            <a:off x="3613785" y="1160561"/>
            <a:ext cx="2992756" cy="3803868"/>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Tree>
    <p:extLst>
      <p:ext uri="{BB962C8B-B14F-4D97-AF65-F5344CB8AC3E}">
        <p14:creationId xmlns:p14="http://schemas.microsoft.com/office/powerpoint/2010/main" val="318887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 Quote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76E9C16-5FBC-E74A-BBDE-15570DE7F446}"/>
              </a:ext>
            </a:extLst>
          </p:cNvPr>
          <p:cNvSpPr>
            <a:spLocks noGrp="1"/>
          </p:cNvSpPr>
          <p:nvPr>
            <p:ph type="pic" sz="quarter" idx="20" hasCustomPrompt="1"/>
          </p:nvPr>
        </p:nvSpPr>
        <p:spPr>
          <a:xfrm>
            <a:off x="276227" y="317449"/>
            <a:ext cx="6297613" cy="5214102"/>
          </a:xfrm>
          <a:custGeom>
            <a:avLst/>
            <a:gdLst>
              <a:gd name="connsiteX0" fmla="*/ 0 w 6297613"/>
              <a:gd name="connsiteY0" fmla="*/ 0 h 5214938"/>
              <a:gd name="connsiteX1" fmla="*/ 6297613 w 6297613"/>
              <a:gd name="connsiteY1" fmla="*/ 0 h 5214938"/>
              <a:gd name="connsiteX2" fmla="*/ 6297613 w 6297613"/>
              <a:gd name="connsiteY2" fmla="*/ 4414520 h 5214938"/>
              <a:gd name="connsiteX3" fmla="*/ 1392555 w 6297613"/>
              <a:gd name="connsiteY3" fmla="*/ 4414520 h 5214938"/>
              <a:gd name="connsiteX4" fmla="*/ 1392555 w 6297613"/>
              <a:gd name="connsiteY4" fmla="*/ 5214938 h 5214938"/>
              <a:gd name="connsiteX5" fmla="*/ 0 w 6297613"/>
              <a:gd name="connsiteY5" fmla="*/ 5214938 h 521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7613" h="5214938">
                <a:moveTo>
                  <a:pt x="0" y="0"/>
                </a:moveTo>
                <a:lnTo>
                  <a:pt x="6297613" y="0"/>
                </a:lnTo>
                <a:lnTo>
                  <a:pt x="6297613" y="4414520"/>
                </a:lnTo>
                <a:lnTo>
                  <a:pt x="1392555" y="4414520"/>
                </a:lnTo>
                <a:lnTo>
                  <a:pt x="1392555" y="5214938"/>
                </a:lnTo>
                <a:lnTo>
                  <a:pt x="0" y="5214938"/>
                </a:lnTo>
                <a:close/>
              </a:path>
            </a:pathLst>
          </a:custGeom>
        </p:spPr>
        <p:txBody>
          <a:bodyPr wrap="square">
            <a:noAutofit/>
          </a:bodyPr>
          <a:lstStyle>
            <a:lvl1pPr marL="0" indent="0">
              <a:buNone/>
              <a:defRPr b="0" i="0">
                <a:solidFill>
                  <a:srgbClr val="2B2B2A"/>
                </a:solidFill>
                <a:latin typeface="Montserrat Light" pitchFamily="2" charset="77"/>
              </a:defRPr>
            </a:lvl1pPr>
          </a:lstStyle>
          <a:p>
            <a:r>
              <a:rPr lang="en-RU" dirty="0"/>
              <a:t>Your Picture Here</a:t>
            </a:r>
          </a:p>
        </p:txBody>
      </p:sp>
      <p:cxnSp>
        <p:nvCxnSpPr>
          <p:cNvPr id="6" name="Straight Connector 5">
            <a:extLst>
              <a:ext uri="{FF2B5EF4-FFF2-40B4-BE49-F238E27FC236}">
                <a16:creationId xmlns:a16="http://schemas.microsoft.com/office/drawing/2014/main" id="{7869028E-ACF1-2842-9543-668A83253020}"/>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5AB5C8BD-5A8C-C44A-B7E6-3D6B8DEA8245}"/>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7C012F3C-1EB5-D94F-AF5D-19F823E8CC36}"/>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pic>
        <p:nvPicPr>
          <p:cNvPr id="17" name="Picture 16">
            <a:extLst>
              <a:ext uri="{FF2B5EF4-FFF2-40B4-BE49-F238E27FC236}">
                <a16:creationId xmlns:a16="http://schemas.microsoft.com/office/drawing/2014/main" id="{2C66617C-85B5-9743-BE62-6175E2154C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21510" y="4953001"/>
            <a:ext cx="821690" cy="622245"/>
          </a:xfrm>
          <a:prstGeom prst="rect">
            <a:avLst/>
          </a:prstGeom>
        </p:spPr>
      </p:pic>
      <p:sp>
        <p:nvSpPr>
          <p:cNvPr id="18" name="Content Placeholder 2">
            <a:extLst>
              <a:ext uri="{FF2B5EF4-FFF2-40B4-BE49-F238E27FC236}">
                <a16:creationId xmlns:a16="http://schemas.microsoft.com/office/drawing/2014/main" id="{B127DBAA-7844-EA4A-B685-0830A66303DC}"/>
              </a:ext>
            </a:extLst>
          </p:cNvPr>
          <p:cNvSpPr>
            <a:spLocks noGrp="1"/>
          </p:cNvSpPr>
          <p:nvPr>
            <p:ph idx="21" hasCustomPrompt="1"/>
          </p:nvPr>
        </p:nvSpPr>
        <p:spPr>
          <a:xfrm>
            <a:off x="2930984" y="5575245"/>
            <a:ext cx="3642854" cy="2458757"/>
          </a:xfrm>
        </p:spPr>
        <p:txBody>
          <a:bodyPr>
            <a:normAutofit/>
          </a:bodyPr>
          <a:lstStyle>
            <a:lvl1pPr marL="0" indent="0">
              <a:buNone/>
              <a:defRPr lang="en-GB" sz="1601" b="1" i="0" kern="1200" dirty="0">
                <a:solidFill>
                  <a:srgbClr val="C1D235"/>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Tree>
    <p:extLst>
      <p:ext uri="{BB962C8B-B14F-4D97-AF65-F5344CB8AC3E}">
        <p14:creationId xmlns:p14="http://schemas.microsoft.com/office/powerpoint/2010/main" val="1783785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 Quote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4C693D5-06A6-724F-B52B-2E6C96E92F89}"/>
              </a:ext>
            </a:extLst>
          </p:cNvPr>
          <p:cNvSpPr/>
          <p:nvPr userDrawn="1"/>
        </p:nvSpPr>
        <p:spPr>
          <a:xfrm>
            <a:off x="1668780" y="4731261"/>
            <a:ext cx="5189220" cy="3577017"/>
          </a:xfrm>
          <a:prstGeom prst="rect">
            <a:avLst/>
          </a:prstGeom>
          <a:solidFill>
            <a:srgbClr val="28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solidFill>
                <a:srgbClr val="28AFAC"/>
              </a:solidFill>
            </a:endParaRPr>
          </a:p>
        </p:txBody>
      </p:sp>
      <p:pic>
        <p:nvPicPr>
          <p:cNvPr id="2" name="Picture 1">
            <a:extLst>
              <a:ext uri="{FF2B5EF4-FFF2-40B4-BE49-F238E27FC236}">
                <a16:creationId xmlns:a16="http://schemas.microsoft.com/office/drawing/2014/main" id="{4DDAAB77-CD46-5C40-81ED-F29D545D7B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21510" y="4953001"/>
            <a:ext cx="821690" cy="622245"/>
          </a:xfrm>
          <a:prstGeom prst="rect">
            <a:avLst/>
          </a:prstGeom>
        </p:spPr>
      </p:pic>
      <p:sp>
        <p:nvSpPr>
          <p:cNvPr id="13" name="Picture Placeholder 12">
            <a:extLst>
              <a:ext uri="{FF2B5EF4-FFF2-40B4-BE49-F238E27FC236}">
                <a16:creationId xmlns:a16="http://schemas.microsoft.com/office/drawing/2014/main" id="{076E9C16-5FBC-E74A-BBDE-15570DE7F446}"/>
              </a:ext>
            </a:extLst>
          </p:cNvPr>
          <p:cNvSpPr>
            <a:spLocks noGrp="1"/>
          </p:cNvSpPr>
          <p:nvPr>
            <p:ph type="pic" sz="quarter" idx="20" hasCustomPrompt="1"/>
          </p:nvPr>
        </p:nvSpPr>
        <p:spPr>
          <a:xfrm>
            <a:off x="276227" y="317449"/>
            <a:ext cx="6297613" cy="5214102"/>
          </a:xfrm>
          <a:custGeom>
            <a:avLst/>
            <a:gdLst>
              <a:gd name="connsiteX0" fmla="*/ 0 w 6297613"/>
              <a:gd name="connsiteY0" fmla="*/ 0 h 5214938"/>
              <a:gd name="connsiteX1" fmla="*/ 6297613 w 6297613"/>
              <a:gd name="connsiteY1" fmla="*/ 0 h 5214938"/>
              <a:gd name="connsiteX2" fmla="*/ 6297613 w 6297613"/>
              <a:gd name="connsiteY2" fmla="*/ 4414520 h 5214938"/>
              <a:gd name="connsiteX3" fmla="*/ 1392555 w 6297613"/>
              <a:gd name="connsiteY3" fmla="*/ 4414520 h 5214938"/>
              <a:gd name="connsiteX4" fmla="*/ 1392555 w 6297613"/>
              <a:gd name="connsiteY4" fmla="*/ 5214938 h 5214938"/>
              <a:gd name="connsiteX5" fmla="*/ 0 w 6297613"/>
              <a:gd name="connsiteY5" fmla="*/ 5214938 h 521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7613" h="5214938">
                <a:moveTo>
                  <a:pt x="0" y="0"/>
                </a:moveTo>
                <a:lnTo>
                  <a:pt x="6297613" y="0"/>
                </a:lnTo>
                <a:lnTo>
                  <a:pt x="6297613" y="4414520"/>
                </a:lnTo>
                <a:lnTo>
                  <a:pt x="1392555" y="4414520"/>
                </a:lnTo>
                <a:lnTo>
                  <a:pt x="1392555" y="5214938"/>
                </a:lnTo>
                <a:lnTo>
                  <a:pt x="0" y="5214938"/>
                </a:lnTo>
                <a:close/>
              </a:path>
            </a:pathLst>
          </a:custGeom>
        </p:spPr>
        <p:txBody>
          <a:bodyPr wrap="square">
            <a:noAutofit/>
          </a:bodyPr>
          <a:lstStyle>
            <a:lvl1pPr marL="0" indent="0">
              <a:buNone/>
              <a:defRPr b="0" i="0">
                <a:solidFill>
                  <a:srgbClr val="2B2B2A"/>
                </a:solidFill>
                <a:latin typeface="Montserrat Light" pitchFamily="2" charset="77"/>
              </a:defRPr>
            </a:lvl1pPr>
          </a:lstStyle>
          <a:p>
            <a:r>
              <a:rPr lang="en-RU" dirty="0"/>
              <a:t>Your Picture Here</a:t>
            </a:r>
          </a:p>
        </p:txBody>
      </p:sp>
      <p:cxnSp>
        <p:nvCxnSpPr>
          <p:cNvPr id="6" name="Straight Connector 5">
            <a:extLst>
              <a:ext uri="{FF2B5EF4-FFF2-40B4-BE49-F238E27FC236}">
                <a16:creationId xmlns:a16="http://schemas.microsoft.com/office/drawing/2014/main" id="{7869028E-ACF1-2842-9543-668A83253020}"/>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5AB5C8BD-5A8C-C44A-B7E6-3D6B8DEA8245}"/>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7C012F3C-1EB5-D94F-AF5D-19F823E8CC36}"/>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8" name="Content Placeholder 2">
            <a:extLst>
              <a:ext uri="{FF2B5EF4-FFF2-40B4-BE49-F238E27FC236}">
                <a16:creationId xmlns:a16="http://schemas.microsoft.com/office/drawing/2014/main" id="{B127DBAA-7844-EA4A-B685-0830A66303DC}"/>
              </a:ext>
            </a:extLst>
          </p:cNvPr>
          <p:cNvSpPr>
            <a:spLocks noGrp="1"/>
          </p:cNvSpPr>
          <p:nvPr>
            <p:ph idx="21" hasCustomPrompt="1"/>
          </p:nvPr>
        </p:nvSpPr>
        <p:spPr>
          <a:xfrm>
            <a:off x="2930984" y="5575245"/>
            <a:ext cx="3642854" cy="2458757"/>
          </a:xfrm>
        </p:spPr>
        <p:txBody>
          <a:bodyPr>
            <a:normAutofit/>
          </a:bodyPr>
          <a:lstStyle>
            <a:lvl1pPr marL="0" indent="0">
              <a:buNone/>
              <a:defRPr lang="en-GB" sz="1601" b="1" i="0" kern="1200" dirty="0">
                <a:solidFill>
                  <a:srgbClr val="2D355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Tree>
    <p:extLst>
      <p:ext uri="{BB962C8B-B14F-4D97-AF65-F5344CB8AC3E}">
        <p14:creationId xmlns:p14="http://schemas.microsoft.com/office/powerpoint/2010/main" val="731696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764DE79-268F-4C1A-8933-263129D2AF90}" type="datetimeFigureOut">
              <a:rPr lang="en-US" smtClean="0"/>
              <a:t>5/3/22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4288185834"/>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 Quote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4C693D5-06A6-724F-B52B-2E6C96E92F89}"/>
              </a:ext>
            </a:extLst>
          </p:cNvPr>
          <p:cNvSpPr/>
          <p:nvPr userDrawn="1"/>
        </p:nvSpPr>
        <p:spPr>
          <a:xfrm>
            <a:off x="1668780" y="4731261"/>
            <a:ext cx="5189220" cy="3577017"/>
          </a:xfrm>
          <a:prstGeom prst="rect">
            <a:avLst/>
          </a:pr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solidFill>
                <a:srgbClr val="28AFAC"/>
              </a:solidFill>
            </a:endParaRPr>
          </a:p>
        </p:txBody>
      </p:sp>
      <p:pic>
        <p:nvPicPr>
          <p:cNvPr id="2" name="Picture 1">
            <a:extLst>
              <a:ext uri="{FF2B5EF4-FFF2-40B4-BE49-F238E27FC236}">
                <a16:creationId xmlns:a16="http://schemas.microsoft.com/office/drawing/2014/main" id="{4DDAAB77-CD46-5C40-81ED-F29D545D7B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21510" y="4953001"/>
            <a:ext cx="821690" cy="622245"/>
          </a:xfrm>
          <a:prstGeom prst="rect">
            <a:avLst/>
          </a:prstGeom>
        </p:spPr>
      </p:pic>
      <p:sp>
        <p:nvSpPr>
          <p:cNvPr id="13" name="Picture Placeholder 12">
            <a:extLst>
              <a:ext uri="{FF2B5EF4-FFF2-40B4-BE49-F238E27FC236}">
                <a16:creationId xmlns:a16="http://schemas.microsoft.com/office/drawing/2014/main" id="{076E9C16-5FBC-E74A-BBDE-15570DE7F446}"/>
              </a:ext>
            </a:extLst>
          </p:cNvPr>
          <p:cNvSpPr>
            <a:spLocks noGrp="1"/>
          </p:cNvSpPr>
          <p:nvPr>
            <p:ph type="pic" sz="quarter" idx="20" hasCustomPrompt="1"/>
          </p:nvPr>
        </p:nvSpPr>
        <p:spPr>
          <a:xfrm>
            <a:off x="276227" y="317449"/>
            <a:ext cx="6297613" cy="5214102"/>
          </a:xfrm>
          <a:custGeom>
            <a:avLst/>
            <a:gdLst>
              <a:gd name="connsiteX0" fmla="*/ 0 w 6297613"/>
              <a:gd name="connsiteY0" fmla="*/ 0 h 5214938"/>
              <a:gd name="connsiteX1" fmla="*/ 6297613 w 6297613"/>
              <a:gd name="connsiteY1" fmla="*/ 0 h 5214938"/>
              <a:gd name="connsiteX2" fmla="*/ 6297613 w 6297613"/>
              <a:gd name="connsiteY2" fmla="*/ 4414520 h 5214938"/>
              <a:gd name="connsiteX3" fmla="*/ 1392555 w 6297613"/>
              <a:gd name="connsiteY3" fmla="*/ 4414520 h 5214938"/>
              <a:gd name="connsiteX4" fmla="*/ 1392555 w 6297613"/>
              <a:gd name="connsiteY4" fmla="*/ 5214938 h 5214938"/>
              <a:gd name="connsiteX5" fmla="*/ 0 w 6297613"/>
              <a:gd name="connsiteY5" fmla="*/ 5214938 h 521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7613" h="5214938">
                <a:moveTo>
                  <a:pt x="0" y="0"/>
                </a:moveTo>
                <a:lnTo>
                  <a:pt x="6297613" y="0"/>
                </a:lnTo>
                <a:lnTo>
                  <a:pt x="6297613" y="4414520"/>
                </a:lnTo>
                <a:lnTo>
                  <a:pt x="1392555" y="4414520"/>
                </a:lnTo>
                <a:lnTo>
                  <a:pt x="1392555" y="5214938"/>
                </a:lnTo>
                <a:lnTo>
                  <a:pt x="0" y="5214938"/>
                </a:lnTo>
                <a:close/>
              </a:path>
            </a:pathLst>
          </a:custGeom>
        </p:spPr>
        <p:txBody>
          <a:bodyPr wrap="square">
            <a:noAutofit/>
          </a:bodyPr>
          <a:lstStyle>
            <a:lvl1pPr marL="0" indent="0">
              <a:buNone/>
              <a:defRPr b="0" i="0">
                <a:solidFill>
                  <a:srgbClr val="2B2B2A"/>
                </a:solidFill>
                <a:latin typeface="Montserrat Light" pitchFamily="2" charset="77"/>
              </a:defRPr>
            </a:lvl1pPr>
          </a:lstStyle>
          <a:p>
            <a:r>
              <a:rPr lang="en-RU" dirty="0"/>
              <a:t>Your Picture Here</a:t>
            </a:r>
          </a:p>
        </p:txBody>
      </p:sp>
      <p:cxnSp>
        <p:nvCxnSpPr>
          <p:cNvPr id="6" name="Straight Connector 5">
            <a:extLst>
              <a:ext uri="{FF2B5EF4-FFF2-40B4-BE49-F238E27FC236}">
                <a16:creationId xmlns:a16="http://schemas.microsoft.com/office/drawing/2014/main" id="{7869028E-ACF1-2842-9543-668A83253020}"/>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5AB5C8BD-5A8C-C44A-B7E6-3D6B8DEA8245}"/>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7C012F3C-1EB5-D94F-AF5D-19F823E8CC36}"/>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8" name="Content Placeholder 2">
            <a:extLst>
              <a:ext uri="{FF2B5EF4-FFF2-40B4-BE49-F238E27FC236}">
                <a16:creationId xmlns:a16="http://schemas.microsoft.com/office/drawing/2014/main" id="{B127DBAA-7844-EA4A-B685-0830A66303DC}"/>
              </a:ext>
            </a:extLst>
          </p:cNvPr>
          <p:cNvSpPr>
            <a:spLocks noGrp="1"/>
          </p:cNvSpPr>
          <p:nvPr>
            <p:ph idx="21" hasCustomPrompt="1"/>
          </p:nvPr>
        </p:nvSpPr>
        <p:spPr>
          <a:xfrm>
            <a:off x="2930984" y="5575245"/>
            <a:ext cx="3642854" cy="2458757"/>
          </a:xfrm>
        </p:spPr>
        <p:txBody>
          <a:bodyPr>
            <a:normAutofit/>
          </a:bodyPr>
          <a:lstStyle>
            <a:lvl1pPr marL="0" indent="0">
              <a:buNone/>
              <a:defRPr lang="en-GB" sz="1601" b="1" i="0" kern="1200" dirty="0">
                <a:solidFill>
                  <a:srgbClr val="2D355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Tree>
    <p:extLst>
      <p:ext uri="{BB962C8B-B14F-4D97-AF65-F5344CB8AC3E}">
        <p14:creationId xmlns:p14="http://schemas.microsoft.com/office/powerpoint/2010/main" val="3048004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Quote 1">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CF11FAC-2527-B040-99C0-2E6E8C89678C}"/>
              </a:ext>
            </a:extLst>
          </p:cNvPr>
          <p:cNvSpPr>
            <a:spLocks noGrp="1"/>
          </p:cNvSpPr>
          <p:nvPr>
            <p:ph idx="22" hasCustomPrompt="1"/>
          </p:nvPr>
        </p:nvSpPr>
        <p:spPr>
          <a:xfrm>
            <a:off x="276226" y="1154247"/>
            <a:ext cx="6318869" cy="4377306"/>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cxnSp>
        <p:nvCxnSpPr>
          <p:cNvPr id="6" name="Straight Connector 5">
            <a:extLst>
              <a:ext uri="{FF2B5EF4-FFF2-40B4-BE49-F238E27FC236}">
                <a16:creationId xmlns:a16="http://schemas.microsoft.com/office/drawing/2014/main" id="{7869028E-ACF1-2842-9543-668A83253020}"/>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5AB5C8BD-5A8C-C44A-B7E6-3D6B8DEA8245}"/>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7C012F3C-1EB5-D94F-AF5D-19F823E8CC36}"/>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4" name="Rectangle 13">
            <a:extLst>
              <a:ext uri="{FF2B5EF4-FFF2-40B4-BE49-F238E27FC236}">
                <a16:creationId xmlns:a16="http://schemas.microsoft.com/office/drawing/2014/main" id="{24C693D5-06A6-724F-B52B-2E6C96E92F89}"/>
              </a:ext>
            </a:extLst>
          </p:cNvPr>
          <p:cNvSpPr/>
          <p:nvPr userDrawn="1"/>
        </p:nvSpPr>
        <p:spPr>
          <a:xfrm>
            <a:off x="0" y="5885508"/>
            <a:ext cx="5189220" cy="2296701"/>
          </a:xfrm>
          <a:prstGeom prst="rect">
            <a:avLst/>
          </a:prstGeom>
          <a:solidFill>
            <a:srgbClr val="2D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pic>
        <p:nvPicPr>
          <p:cNvPr id="17" name="Picture 16">
            <a:extLst>
              <a:ext uri="{FF2B5EF4-FFF2-40B4-BE49-F238E27FC236}">
                <a16:creationId xmlns:a16="http://schemas.microsoft.com/office/drawing/2014/main" id="{2C66617C-85B5-9743-BE62-6175E2154C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2730" y="6107246"/>
            <a:ext cx="821690" cy="622245"/>
          </a:xfrm>
          <a:prstGeom prst="rect">
            <a:avLst/>
          </a:prstGeom>
        </p:spPr>
      </p:pic>
      <p:sp>
        <p:nvSpPr>
          <p:cNvPr id="18" name="Content Placeholder 2">
            <a:extLst>
              <a:ext uri="{FF2B5EF4-FFF2-40B4-BE49-F238E27FC236}">
                <a16:creationId xmlns:a16="http://schemas.microsoft.com/office/drawing/2014/main" id="{B127DBAA-7844-EA4A-B685-0830A66303DC}"/>
              </a:ext>
            </a:extLst>
          </p:cNvPr>
          <p:cNvSpPr>
            <a:spLocks noGrp="1"/>
          </p:cNvSpPr>
          <p:nvPr>
            <p:ph idx="21" hasCustomPrompt="1"/>
          </p:nvPr>
        </p:nvSpPr>
        <p:spPr>
          <a:xfrm>
            <a:off x="1262204" y="6729491"/>
            <a:ext cx="3642854" cy="1190231"/>
          </a:xfrm>
        </p:spPr>
        <p:txBody>
          <a:bodyPr>
            <a:normAutofit/>
          </a:bodyPr>
          <a:lstStyle>
            <a:lvl1pPr marL="0" indent="0">
              <a:buNone/>
              <a:defRPr lang="en-GB" sz="1601" b="1" i="0" kern="1200" dirty="0">
                <a:solidFill>
                  <a:srgbClr val="C1D235"/>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0" name="Rectangle 9">
            <a:extLst>
              <a:ext uri="{FF2B5EF4-FFF2-40B4-BE49-F238E27FC236}">
                <a16:creationId xmlns:a16="http://schemas.microsoft.com/office/drawing/2014/main" id="{7CA9CD16-4433-F94A-A235-1CCF72B5E4C7}"/>
              </a:ext>
            </a:extLst>
          </p:cNvPr>
          <p:cNvSpPr/>
          <p:nvPr userDrawn="1"/>
        </p:nvSpPr>
        <p:spPr>
          <a:xfrm>
            <a:off x="2" y="194279"/>
            <a:ext cx="276225" cy="731403"/>
          </a:xfrm>
          <a:prstGeom prst="rect">
            <a:avLst/>
          </a:prstGeom>
          <a:solidFill>
            <a:srgbClr val="2D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Tree>
    <p:extLst>
      <p:ext uri="{BB962C8B-B14F-4D97-AF65-F5344CB8AC3E}">
        <p14:creationId xmlns:p14="http://schemas.microsoft.com/office/powerpoint/2010/main" val="164779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Quote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4C693D5-06A6-724F-B52B-2E6C96E92F89}"/>
              </a:ext>
            </a:extLst>
          </p:cNvPr>
          <p:cNvSpPr/>
          <p:nvPr userDrawn="1"/>
        </p:nvSpPr>
        <p:spPr>
          <a:xfrm>
            <a:off x="0" y="5885508"/>
            <a:ext cx="5189220" cy="2296701"/>
          </a:xfrm>
          <a:prstGeom prst="rect">
            <a:avLst/>
          </a:prstGeom>
          <a:solidFill>
            <a:srgbClr val="28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pic>
        <p:nvPicPr>
          <p:cNvPr id="2" name="Picture 1">
            <a:extLst>
              <a:ext uri="{FF2B5EF4-FFF2-40B4-BE49-F238E27FC236}">
                <a16:creationId xmlns:a16="http://schemas.microsoft.com/office/drawing/2014/main" id="{642E92D2-757E-EB4C-81DF-88338E572A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5585" y="6094261"/>
            <a:ext cx="855980" cy="648212"/>
          </a:xfrm>
          <a:prstGeom prst="rect">
            <a:avLst/>
          </a:prstGeom>
        </p:spPr>
      </p:pic>
      <p:sp>
        <p:nvSpPr>
          <p:cNvPr id="9" name="Content Placeholder 2">
            <a:extLst>
              <a:ext uri="{FF2B5EF4-FFF2-40B4-BE49-F238E27FC236}">
                <a16:creationId xmlns:a16="http://schemas.microsoft.com/office/drawing/2014/main" id="{5CF11FAC-2527-B040-99C0-2E6E8C89678C}"/>
              </a:ext>
            </a:extLst>
          </p:cNvPr>
          <p:cNvSpPr>
            <a:spLocks noGrp="1"/>
          </p:cNvSpPr>
          <p:nvPr>
            <p:ph idx="22" hasCustomPrompt="1"/>
          </p:nvPr>
        </p:nvSpPr>
        <p:spPr>
          <a:xfrm>
            <a:off x="276226" y="1154247"/>
            <a:ext cx="6318869" cy="4377306"/>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cxnSp>
        <p:nvCxnSpPr>
          <p:cNvPr id="6" name="Straight Connector 5">
            <a:extLst>
              <a:ext uri="{FF2B5EF4-FFF2-40B4-BE49-F238E27FC236}">
                <a16:creationId xmlns:a16="http://schemas.microsoft.com/office/drawing/2014/main" id="{7869028E-ACF1-2842-9543-668A83253020}"/>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5AB5C8BD-5A8C-C44A-B7E6-3D6B8DEA8245}"/>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7C012F3C-1EB5-D94F-AF5D-19F823E8CC36}"/>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8" name="Content Placeholder 2">
            <a:extLst>
              <a:ext uri="{FF2B5EF4-FFF2-40B4-BE49-F238E27FC236}">
                <a16:creationId xmlns:a16="http://schemas.microsoft.com/office/drawing/2014/main" id="{B127DBAA-7844-EA4A-B685-0830A66303DC}"/>
              </a:ext>
            </a:extLst>
          </p:cNvPr>
          <p:cNvSpPr>
            <a:spLocks noGrp="1"/>
          </p:cNvSpPr>
          <p:nvPr>
            <p:ph idx="21" hasCustomPrompt="1"/>
          </p:nvPr>
        </p:nvSpPr>
        <p:spPr>
          <a:xfrm>
            <a:off x="1262204" y="6729491"/>
            <a:ext cx="3642854" cy="1190231"/>
          </a:xfrm>
        </p:spPr>
        <p:txBody>
          <a:bodyPr>
            <a:normAutofit/>
          </a:bodyPr>
          <a:lstStyle>
            <a:lvl1pPr marL="0" indent="0">
              <a:buNone/>
              <a:defRPr lang="en-GB" sz="1601" b="1" i="0" kern="1200" dirty="0">
                <a:solidFill>
                  <a:srgbClr val="2D355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0" name="Rectangle 9">
            <a:extLst>
              <a:ext uri="{FF2B5EF4-FFF2-40B4-BE49-F238E27FC236}">
                <a16:creationId xmlns:a16="http://schemas.microsoft.com/office/drawing/2014/main" id="{7CA9CD16-4433-F94A-A235-1CCF72B5E4C7}"/>
              </a:ext>
            </a:extLst>
          </p:cNvPr>
          <p:cNvSpPr/>
          <p:nvPr userDrawn="1"/>
        </p:nvSpPr>
        <p:spPr>
          <a:xfrm>
            <a:off x="2" y="194279"/>
            <a:ext cx="276225" cy="731403"/>
          </a:xfrm>
          <a:prstGeom prst="rect">
            <a:avLst/>
          </a:prstGeom>
          <a:solidFill>
            <a:srgbClr val="28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Tree>
    <p:extLst>
      <p:ext uri="{BB962C8B-B14F-4D97-AF65-F5344CB8AC3E}">
        <p14:creationId xmlns:p14="http://schemas.microsoft.com/office/powerpoint/2010/main" val="2099772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Quote 3">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CF11FAC-2527-B040-99C0-2E6E8C89678C}"/>
              </a:ext>
            </a:extLst>
          </p:cNvPr>
          <p:cNvSpPr>
            <a:spLocks noGrp="1"/>
          </p:cNvSpPr>
          <p:nvPr>
            <p:ph idx="22" hasCustomPrompt="1"/>
          </p:nvPr>
        </p:nvSpPr>
        <p:spPr>
          <a:xfrm>
            <a:off x="276226" y="1154247"/>
            <a:ext cx="6318869" cy="4377306"/>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cxnSp>
        <p:nvCxnSpPr>
          <p:cNvPr id="6" name="Straight Connector 5">
            <a:extLst>
              <a:ext uri="{FF2B5EF4-FFF2-40B4-BE49-F238E27FC236}">
                <a16:creationId xmlns:a16="http://schemas.microsoft.com/office/drawing/2014/main" id="{7869028E-ACF1-2842-9543-668A83253020}"/>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5AB5C8BD-5A8C-C44A-B7E6-3D6B8DEA8245}"/>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7C012F3C-1EB5-D94F-AF5D-19F823E8CC36}"/>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4" name="Rectangle 13">
            <a:extLst>
              <a:ext uri="{FF2B5EF4-FFF2-40B4-BE49-F238E27FC236}">
                <a16:creationId xmlns:a16="http://schemas.microsoft.com/office/drawing/2014/main" id="{24C693D5-06A6-724F-B52B-2E6C96E92F89}"/>
              </a:ext>
            </a:extLst>
          </p:cNvPr>
          <p:cNvSpPr/>
          <p:nvPr userDrawn="1"/>
        </p:nvSpPr>
        <p:spPr>
          <a:xfrm>
            <a:off x="0" y="5885508"/>
            <a:ext cx="5189220" cy="2296701"/>
          </a:xfrm>
          <a:prstGeom prst="rect">
            <a:avLst/>
          </a:pr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18" name="Content Placeholder 2">
            <a:extLst>
              <a:ext uri="{FF2B5EF4-FFF2-40B4-BE49-F238E27FC236}">
                <a16:creationId xmlns:a16="http://schemas.microsoft.com/office/drawing/2014/main" id="{B127DBAA-7844-EA4A-B685-0830A66303DC}"/>
              </a:ext>
            </a:extLst>
          </p:cNvPr>
          <p:cNvSpPr>
            <a:spLocks noGrp="1"/>
          </p:cNvSpPr>
          <p:nvPr>
            <p:ph idx="21" hasCustomPrompt="1"/>
          </p:nvPr>
        </p:nvSpPr>
        <p:spPr>
          <a:xfrm>
            <a:off x="1262204" y="6729491"/>
            <a:ext cx="3642854" cy="1190231"/>
          </a:xfrm>
        </p:spPr>
        <p:txBody>
          <a:bodyPr>
            <a:normAutofit/>
          </a:bodyPr>
          <a:lstStyle>
            <a:lvl1pPr marL="0" indent="0">
              <a:buNone/>
              <a:defRPr lang="en-GB" sz="1601" b="1" i="0" kern="1200" dirty="0">
                <a:solidFill>
                  <a:srgbClr val="2D355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0" name="Rectangle 9">
            <a:extLst>
              <a:ext uri="{FF2B5EF4-FFF2-40B4-BE49-F238E27FC236}">
                <a16:creationId xmlns:a16="http://schemas.microsoft.com/office/drawing/2014/main" id="{7CA9CD16-4433-F94A-A235-1CCF72B5E4C7}"/>
              </a:ext>
            </a:extLst>
          </p:cNvPr>
          <p:cNvSpPr/>
          <p:nvPr userDrawn="1"/>
        </p:nvSpPr>
        <p:spPr>
          <a:xfrm>
            <a:off x="2" y="194279"/>
            <a:ext cx="276225" cy="731403"/>
          </a:xfrm>
          <a:prstGeom prst="rect">
            <a:avLst/>
          </a:pr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pic>
        <p:nvPicPr>
          <p:cNvPr id="11" name="Picture 10">
            <a:extLst>
              <a:ext uri="{FF2B5EF4-FFF2-40B4-BE49-F238E27FC236}">
                <a16:creationId xmlns:a16="http://schemas.microsoft.com/office/drawing/2014/main" id="{7F649D3C-1372-844C-BA10-6796A172DB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5585" y="6094261"/>
            <a:ext cx="855980" cy="648212"/>
          </a:xfrm>
          <a:prstGeom prst="rect">
            <a:avLst/>
          </a:prstGeom>
        </p:spPr>
      </p:pic>
    </p:spTree>
    <p:extLst>
      <p:ext uri="{BB962C8B-B14F-4D97-AF65-F5344CB8AC3E}">
        <p14:creationId xmlns:p14="http://schemas.microsoft.com/office/powerpoint/2010/main" val="1179339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7B5073A-691E-7445-939A-E1BE7C54F14C}"/>
              </a:ext>
            </a:extLst>
          </p:cNvPr>
          <p:cNvSpPr>
            <a:spLocks noGrp="1"/>
          </p:cNvSpPr>
          <p:nvPr>
            <p:ph type="pic" sz="quarter" idx="21" hasCustomPrompt="1"/>
          </p:nvPr>
        </p:nvSpPr>
        <p:spPr>
          <a:xfrm>
            <a:off x="276227" y="317451"/>
            <a:ext cx="6297613" cy="8837783"/>
          </a:xfrm>
        </p:spPr>
        <p:txBody>
          <a:bodyPr/>
          <a:lstStyle>
            <a:lvl1pPr marL="0" indent="0">
              <a:buNone/>
              <a:defRPr b="0" i="0">
                <a:solidFill>
                  <a:srgbClr val="2B2B2A"/>
                </a:solidFill>
                <a:latin typeface="Montserrat Light" pitchFamily="2" charset="77"/>
              </a:defRPr>
            </a:lvl1pPr>
          </a:lstStyle>
          <a:p>
            <a:r>
              <a:rPr lang="en-RU" dirty="0"/>
              <a:t>Your Picture Here</a:t>
            </a:r>
          </a:p>
        </p:txBody>
      </p:sp>
      <p:cxnSp>
        <p:nvCxnSpPr>
          <p:cNvPr id="10" name="Straight Connector 9">
            <a:extLst>
              <a:ext uri="{FF2B5EF4-FFF2-40B4-BE49-F238E27FC236}">
                <a16:creationId xmlns:a16="http://schemas.microsoft.com/office/drawing/2014/main" id="{496461CF-8EA7-8E42-945E-F06F74EF1140}"/>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DE0699AC-F38B-AC4F-96A5-BC68D4FD2D84}"/>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12" name="Slide Number Placeholder 4">
            <a:extLst>
              <a:ext uri="{FF2B5EF4-FFF2-40B4-BE49-F238E27FC236}">
                <a16:creationId xmlns:a16="http://schemas.microsoft.com/office/drawing/2014/main" id="{3E5A92FC-632F-7C48-9650-12BDBCF50022}"/>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Tree>
    <p:extLst>
      <p:ext uri="{BB962C8B-B14F-4D97-AF65-F5344CB8AC3E}">
        <p14:creationId xmlns:p14="http://schemas.microsoft.com/office/powerpoint/2010/main" val="2782194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Pictures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7B5073A-691E-7445-939A-E1BE7C54F14C}"/>
              </a:ext>
            </a:extLst>
          </p:cNvPr>
          <p:cNvSpPr>
            <a:spLocks noGrp="1"/>
          </p:cNvSpPr>
          <p:nvPr>
            <p:ph type="pic" sz="quarter" idx="21" hasCustomPrompt="1"/>
          </p:nvPr>
        </p:nvSpPr>
        <p:spPr>
          <a:xfrm>
            <a:off x="276227" y="317451"/>
            <a:ext cx="6297613" cy="5145890"/>
          </a:xfrm>
        </p:spPr>
        <p:txBody>
          <a:bodyPr/>
          <a:lstStyle>
            <a:lvl1pPr marL="0" indent="0">
              <a:buNone/>
              <a:defRPr b="0" i="0">
                <a:solidFill>
                  <a:srgbClr val="2B2B2A"/>
                </a:solidFill>
                <a:latin typeface="Montserrat Light" pitchFamily="2" charset="77"/>
              </a:defRPr>
            </a:lvl1pPr>
          </a:lstStyle>
          <a:p>
            <a:r>
              <a:rPr lang="en-RU" dirty="0"/>
              <a:t>Your Picture Here</a:t>
            </a:r>
          </a:p>
        </p:txBody>
      </p:sp>
      <p:cxnSp>
        <p:nvCxnSpPr>
          <p:cNvPr id="10" name="Straight Connector 9">
            <a:extLst>
              <a:ext uri="{FF2B5EF4-FFF2-40B4-BE49-F238E27FC236}">
                <a16:creationId xmlns:a16="http://schemas.microsoft.com/office/drawing/2014/main" id="{496461CF-8EA7-8E42-945E-F06F74EF1140}"/>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DE0699AC-F38B-AC4F-96A5-BC68D4FD2D84}"/>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12" name="Slide Number Placeholder 4">
            <a:extLst>
              <a:ext uri="{FF2B5EF4-FFF2-40B4-BE49-F238E27FC236}">
                <a16:creationId xmlns:a16="http://schemas.microsoft.com/office/drawing/2014/main" id="{3E5A92FC-632F-7C48-9650-12BDBCF50022}"/>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6" name="Picture Placeholder 7">
            <a:extLst>
              <a:ext uri="{FF2B5EF4-FFF2-40B4-BE49-F238E27FC236}">
                <a16:creationId xmlns:a16="http://schemas.microsoft.com/office/drawing/2014/main" id="{02A5C8EA-3F26-9145-B7EB-3A433ACF1C30}"/>
              </a:ext>
            </a:extLst>
          </p:cNvPr>
          <p:cNvSpPr>
            <a:spLocks noGrp="1"/>
          </p:cNvSpPr>
          <p:nvPr>
            <p:ph type="pic" sz="quarter" idx="22" hasCustomPrompt="1"/>
          </p:nvPr>
        </p:nvSpPr>
        <p:spPr>
          <a:xfrm>
            <a:off x="272154" y="5821643"/>
            <a:ext cx="6297613" cy="3333590"/>
          </a:xfrm>
        </p:spPr>
        <p:txBody>
          <a:bodyPr/>
          <a:lstStyle>
            <a:lvl1pPr marL="0" indent="0">
              <a:buNone/>
              <a:defRPr b="0" i="0">
                <a:solidFill>
                  <a:srgbClr val="2B2B2A"/>
                </a:solidFill>
                <a:latin typeface="Montserrat Light" pitchFamily="2" charset="77"/>
              </a:defRPr>
            </a:lvl1pPr>
          </a:lstStyle>
          <a:p>
            <a:r>
              <a:rPr lang="en-RU" dirty="0"/>
              <a:t>Your Picture Here</a:t>
            </a:r>
          </a:p>
        </p:txBody>
      </p:sp>
    </p:spTree>
    <p:extLst>
      <p:ext uri="{BB962C8B-B14F-4D97-AF65-F5344CB8AC3E}">
        <p14:creationId xmlns:p14="http://schemas.microsoft.com/office/powerpoint/2010/main" val="3398834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ictures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7B5073A-691E-7445-939A-E1BE7C54F14C}"/>
              </a:ext>
            </a:extLst>
          </p:cNvPr>
          <p:cNvSpPr>
            <a:spLocks noGrp="1"/>
          </p:cNvSpPr>
          <p:nvPr>
            <p:ph type="pic" sz="quarter" idx="21" hasCustomPrompt="1"/>
          </p:nvPr>
        </p:nvSpPr>
        <p:spPr>
          <a:xfrm>
            <a:off x="276226" y="317451"/>
            <a:ext cx="3354481" cy="5145890"/>
          </a:xfrm>
        </p:spPr>
        <p:txBody>
          <a:bodyPr/>
          <a:lstStyle>
            <a:lvl1pPr marL="0" indent="0">
              <a:buNone/>
              <a:defRPr b="0" i="0">
                <a:solidFill>
                  <a:srgbClr val="2B2B2A"/>
                </a:solidFill>
                <a:latin typeface="Montserrat Light" pitchFamily="2" charset="77"/>
              </a:defRPr>
            </a:lvl1pPr>
          </a:lstStyle>
          <a:p>
            <a:r>
              <a:rPr lang="en-RU" dirty="0"/>
              <a:t>Your Picture Here</a:t>
            </a:r>
          </a:p>
        </p:txBody>
      </p:sp>
      <p:cxnSp>
        <p:nvCxnSpPr>
          <p:cNvPr id="10" name="Straight Connector 9">
            <a:extLst>
              <a:ext uri="{FF2B5EF4-FFF2-40B4-BE49-F238E27FC236}">
                <a16:creationId xmlns:a16="http://schemas.microsoft.com/office/drawing/2014/main" id="{496461CF-8EA7-8E42-945E-F06F74EF1140}"/>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DE0699AC-F38B-AC4F-96A5-BC68D4FD2D84}"/>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12" name="Slide Number Placeholder 4">
            <a:extLst>
              <a:ext uri="{FF2B5EF4-FFF2-40B4-BE49-F238E27FC236}">
                <a16:creationId xmlns:a16="http://schemas.microsoft.com/office/drawing/2014/main" id="{3E5A92FC-632F-7C48-9650-12BDBCF50022}"/>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6" name="Picture Placeholder 7">
            <a:extLst>
              <a:ext uri="{FF2B5EF4-FFF2-40B4-BE49-F238E27FC236}">
                <a16:creationId xmlns:a16="http://schemas.microsoft.com/office/drawing/2014/main" id="{02A5C8EA-3F26-9145-B7EB-3A433ACF1C30}"/>
              </a:ext>
            </a:extLst>
          </p:cNvPr>
          <p:cNvSpPr>
            <a:spLocks noGrp="1"/>
          </p:cNvSpPr>
          <p:nvPr>
            <p:ph type="pic" sz="quarter" idx="22" hasCustomPrompt="1"/>
          </p:nvPr>
        </p:nvSpPr>
        <p:spPr>
          <a:xfrm>
            <a:off x="272154" y="5821643"/>
            <a:ext cx="6297613" cy="3333590"/>
          </a:xfrm>
        </p:spPr>
        <p:txBody>
          <a:bodyPr/>
          <a:lstStyle>
            <a:lvl1pPr marL="0" indent="0">
              <a:buNone/>
              <a:defRPr b="0" i="0">
                <a:solidFill>
                  <a:srgbClr val="2B2B2A"/>
                </a:solidFill>
                <a:latin typeface="Montserrat Light" pitchFamily="2" charset="77"/>
              </a:defRPr>
            </a:lvl1pPr>
          </a:lstStyle>
          <a:p>
            <a:r>
              <a:rPr lang="en-RU" dirty="0"/>
              <a:t>Your Picture Here</a:t>
            </a:r>
          </a:p>
        </p:txBody>
      </p:sp>
      <p:sp>
        <p:nvSpPr>
          <p:cNvPr id="7" name="Picture Placeholder 7">
            <a:extLst>
              <a:ext uri="{FF2B5EF4-FFF2-40B4-BE49-F238E27FC236}">
                <a16:creationId xmlns:a16="http://schemas.microsoft.com/office/drawing/2014/main" id="{5BB78C3A-4E82-FF44-B770-F6C7C99C47B7}"/>
              </a:ext>
            </a:extLst>
          </p:cNvPr>
          <p:cNvSpPr>
            <a:spLocks noGrp="1"/>
          </p:cNvSpPr>
          <p:nvPr>
            <p:ph type="pic" sz="quarter" idx="23" hasCustomPrompt="1"/>
          </p:nvPr>
        </p:nvSpPr>
        <p:spPr>
          <a:xfrm>
            <a:off x="3980330" y="317451"/>
            <a:ext cx="2589435" cy="5145890"/>
          </a:xfrm>
        </p:spPr>
        <p:txBody>
          <a:bodyPr/>
          <a:lstStyle>
            <a:lvl1pPr marL="0" indent="0">
              <a:buNone/>
              <a:defRPr b="0" i="0">
                <a:solidFill>
                  <a:srgbClr val="2B2B2A"/>
                </a:solidFill>
                <a:latin typeface="Montserrat Light" pitchFamily="2" charset="77"/>
              </a:defRPr>
            </a:lvl1pPr>
          </a:lstStyle>
          <a:p>
            <a:r>
              <a:rPr lang="en-RU" dirty="0"/>
              <a:t>Your Picture Here</a:t>
            </a:r>
          </a:p>
        </p:txBody>
      </p:sp>
    </p:spTree>
    <p:extLst>
      <p:ext uri="{BB962C8B-B14F-4D97-AF65-F5344CB8AC3E}">
        <p14:creationId xmlns:p14="http://schemas.microsoft.com/office/powerpoint/2010/main" val="2715513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417535F-8EA6-3A4E-B551-1992BF009D7D}"/>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A20074D8-1E8D-C34E-A2A9-907BEF68CCE1}"/>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EF8317DA-4A30-B943-B420-6C51FC6BF9B2}"/>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1" name="Content Placeholder 2">
            <a:extLst>
              <a:ext uri="{FF2B5EF4-FFF2-40B4-BE49-F238E27FC236}">
                <a16:creationId xmlns:a16="http://schemas.microsoft.com/office/drawing/2014/main" id="{0F64BE5F-84FB-A947-B276-1CFDC09E37EF}"/>
              </a:ext>
            </a:extLst>
          </p:cNvPr>
          <p:cNvSpPr>
            <a:spLocks noGrp="1"/>
          </p:cNvSpPr>
          <p:nvPr>
            <p:ph idx="20" hasCustomPrompt="1"/>
          </p:nvPr>
        </p:nvSpPr>
        <p:spPr>
          <a:xfrm>
            <a:off x="276226" y="4692273"/>
            <a:ext cx="6297601" cy="4512515"/>
          </a:xfrm>
        </p:spPr>
        <p:txBody>
          <a:bodyPr>
            <a:normAutofit/>
          </a:bodyPr>
          <a:lstStyle>
            <a:lvl1pPr marL="0" indent="0">
              <a:buNone/>
              <a:defRPr lang="en-GB" sz="1200" b="1" i="0" kern="1200" dirty="0">
                <a:solidFill>
                  <a:srgbClr val="2D355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24" name="Picture Placeholder 23">
            <a:extLst>
              <a:ext uri="{FF2B5EF4-FFF2-40B4-BE49-F238E27FC236}">
                <a16:creationId xmlns:a16="http://schemas.microsoft.com/office/drawing/2014/main" id="{55FE9700-F8D0-8B4A-B754-28995305646B}"/>
              </a:ext>
            </a:extLst>
          </p:cNvPr>
          <p:cNvSpPr>
            <a:spLocks noGrp="1"/>
          </p:cNvSpPr>
          <p:nvPr>
            <p:ph type="pic" sz="quarter" idx="21" hasCustomPrompt="1"/>
          </p:nvPr>
        </p:nvSpPr>
        <p:spPr>
          <a:xfrm>
            <a:off x="276227" y="317450"/>
            <a:ext cx="6297613" cy="3877642"/>
          </a:xfrm>
          <a:custGeom>
            <a:avLst/>
            <a:gdLst>
              <a:gd name="connsiteX0" fmla="*/ 0 w 6297613"/>
              <a:gd name="connsiteY0" fmla="*/ 0 h 3878263"/>
              <a:gd name="connsiteX1" fmla="*/ 6297613 w 6297613"/>
              <a:gd name="connsiteY1" fmla="*/ 0 h 3878263"/>
              <a:gd name="connsiteX2" fmla="*/ 6297613 w 6297613"/>
              <a:gd name="connsiteY2" fmla="*/ 3878263 h 3878263"/>
              <a:gd name="connsiteX3" fmla="*/ 2683106 w 6297613"/>
              <a:gd name="connsiteY3" fmla="*/ 3878263 h 3878263"/>
              <a:gd name="connsiteX4" fmla="*/ 2683106 w 6297613"/>
              <a:gd name="connsiteY4" fmla="*/ 3396263 h 3878263"/>
              <a:gd name="connsiteX5" fmla="*/ 0 w 6297613"/>
              <a:gd name="connsiteY5" fmla="*/ 3396263 h 3878263"/>
              <a:gd name="connsiteX6" fmla="*/ 0 w 6297613"/>
              <a:gd name="connsiteY6" fmla="*/ 3184756 h 3878263"/>
              <a:gd name="connsiteX7" fmla="*/ 2683106 w 6297613"/>
              <a:gd name="connsiteY7" fmla="*/ 3184756 h 3878263"/>
              <a:gd name="connsiteX8" fmla="*/ 2683106 w 6297613"/>
              <a:gd name="connsiteY8" fmla="*/ 2503113 h 3878263"/>
              <a:gd name="connsiteX9" fmla="*/ 0 w 6297613"/>
              <a:gd name="connsiteY9" fmla="*/ 2503113 h 387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7613" h="3878263">
                <a:moveTo>
                  <a:pt x="0" y="0"/>
                </a:moveTo>
                <a:lnTo>
                  <a:pt x="6297613" y="0"/>
                </a:lnTo>
                <a:lnTo>
                  <a:pt x="6297613" y="3878263"/>
                </a:lnTo>
                <a:lnTo>
                  <a:pt x="2683106" y="3878263"/>
                </a:lnTo>
                <a:lnTo>
                  <a:pt x="2683106" y="3396263"/>
                </a:lnTo>
                <a:lnTo>
                  <a:pt x="0" y="3396263"/>
                </a:lnTo>
                <a:lnTo>
                  <a:pt x="0" y="3184756"/>
                </a:lnTo>
                <a:lnTo>
                  <a:pt x="2683106" y="3184756"/>
                </a:lnTo>
                <a:lnTo>
                  <a:pt x="2683106" y="2503113"/>
                </a:lnTo>
                <a:lnTo>
                  <a:pt x="0" y="2503113"/>
                </a:lnTo>
                <a:close/>
              </a:path>
            </a:pathLst>
          </a:custGeom>
        </p:spPr>
        <p:txBody>
          <a:bodyPr wrap="square">
            <a:noAutofit/>
          </a:bodyPr>
          <a:lstStyle>
            <a:lvl1pPr>
              <a:defRPr b="0" i="0">
                <a:solidFill>
                  <a:srgbClr val="2B2B2A"/>
                </a:solidFill>
                <a:latin typeface="Montserrat Light" pitchFamily="2" charset="77"/>
              </a:defRPr>
            </a:lvl1pPr>
          </a:lstStyle>
          <a:p>
            <a:r>
              <a:rPr lang="en-RU" dirty="0"/>
              <a:t>Your Picture Here</a:t>
            </a:r>
          </a:p>
        </p:txBody>
      </p:sp>
      <p:sp>
        <p:nvSpPr>
          <p:cNvPr id="20" name="Rectangle 19">
            <a:extLst>
              <a:ext uri="{FF2B5EF4-FFF2-40B4-BE49-F238E27FC236}">
                <a16:creationId xmlns:a16="http://schemas.microsoft.com/office/drawing/2014/main" id="{2C9913E5-9DEA-094E-A84F-266ADE23F194}"/>
              </a:ext>
            </a:extLst>
          </p:cNvPr>
          <p:cNvSpPr/>
          <p:nvPr userDrawn="1"/>
        </p:nvSpPr>
        <p:spPr>
          <a:xfrm>
            <a:off x="2" y="2820162"/>
            <a:ext cx="2959331" cy="681534"/>
          </a:xfrm>
          <a:prstGeom prst="rect">
            <a:avLst/>
          </a:prstGeom>
          <a:solidFill>
            <a:srgbClr val="2D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solidFill>
                <a:srgbClr val="2B2B2A"/>
              </a:solidFill>
            </a:endParaRPr>
          </a:p>
        </p:txBody>
      </p:sp>
      <p:sp>
        <p:nvSpPr>
          <p:cNvPr id="10" name="Text Placeholder 14">
            <a:extLst>
              <a:ext uri="{FF2B5EF4-FFF2-40B4-BE49-F238E27FC236}">
                <a16:creationId xmlns:a16="http://schemas.microsoft.com/office/drawing/2014/main" id="{D0BF5C64-54D4-7641-9845-ABFAF1ADC398}"/>
              </a:ext>
            </a:extLst>
          </p:cNvPr>
          <p:cNvSpPr>
            <a:spLocks noGrp="1"/>
          </p:cNvSpPr>
          <p:nvPr>
            <p:ph type="body" sz="quarter" idx="15" hasCustomPrompt="1"/>
          </p:nvPr>
        </p:nvSpPr>
        <p:spPr>
          <a:xfrm>
            <a:off x="17316" y="2839250"/>
            <a:ext cx="2942017" cy="662445"/>
          </a:xfrm>
          <a:solidFill>
            <a:srgbClr val="2B2B2A"/>
          </a:solidFill>
        </p:spPr>
        <p:txBody>
          <a:bodyPr anchor="ctr">
            <a:normAutofit/>
          </a:bodyPr>
          <a:lstStyle>
            <a:lvl1pPr marL="0" indent="0" algn="l" defTabSz="685702" rtl="0" eaLnBrk="1" latinLnBrk="0" hangingPunct="1">
              <a:lnSpc>
                <a:spcPct val="90000"/>
              </a:lnSpc>
              <a:spcBef>
                <a:spcPct val="0"/>
              </a:spcBef>
              <a:buNone/>
              <a:defRPr lang="en-RU" sz="1999" b="1" i="0" kern="1200" spc="301" dirty="0">
                <a:solidFill>
                  <a:srgbClr val="C1D235"/>
                </a:solidFill>
                <a:latin typeface="Avenir Next Condensed" panose="020B0506020202020204" pitchFamily="34" charset="0"/>
                <a:ea typeface="Open Sans" panose="020B0606030504020204" pitchFamily="34" charset="0"/>
                <a:cs typeface="Open Sans" panose="020B0606030504020204" pitchFamily="34" charset="0"/>
              </a:defRPr>
            </a:lvl1pPr>
          </a:lstStyle>
          <a:p>
            <a:pPr lvl="0"/>
            <a:r>
              <a:rPr lang="en-GB" dirty="0"/>
              <a:t>CASE STUDY</a:t>
            </a:r>
            <a:endParaRPr lang="en-RU" dirty="0"/>
          </a:p>
        </p:txBody>
      </p:sp>
      <p:sp>
        <p:nvSpPr>
          <p:cNvPr id="25" name="Rectangle 24">
            <a:extLst>
              <a:ext uri="{FF2B5EF4-FFF2-40B4-BE49-F238E27FC236}">
                <a16:creationId xmlns:a16="http://schemas.microsoft.com/office/drawing/2014/main" id="{A8251AEE-A609-1649-BB9C-0AFA3A3148E1}"/>
              </a:ext>
            </a:extLst>
          </p:cNvPr>
          <p:cNvSpPr/>
          <p:nvPr userDrawn="1"/>
        </p:nvSpPr>
        <p:spPr>
          <a:xfrm>
            <a:off x="2" y="3713169"/>
            <a:ext cx="2959331" cy="662445"/>
          </a:xfrm>
          <a:prstGeom prst="rect">
            <a:avLst/>
          </a:prstGeom>
          <a:solidFill>
            <a:srgbClr val="2D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21" name="Text Placeholder 14">
            <a:extLst>
              <a:ext uri="{FF2B5EF4-FFF2-40B4-BE49-F238E27FC236}">
                <a16:creationId xmlns:a16="http://schemas.microsoft.com/office/drawing/2014/main" id="{3EA6714C-4FD6-974D-844D-78F734110F92}"/>
              </a:ext>
            </a:extLst>
          </p:cNvPr>
          <p:cNvSpPr>
            <a:spLocks noGrp="1"/>
          </p:cNvSpPr>
          <p:nvPr>
            <p:ph type="body" sz="quarter" idx="22" hasCustomPrompt="1"/>
          </p:nvPr>
        </p:nvSpPr>
        <p:spPr>
          <a:xfrm>
            <a:off x="17315" y="3713169"/>
            <a:ext cx="2942017" cy="662445"/>
          </a:xfrm>
        </p:spPr>
        <p:txBody>
          <a:bodyPr anchor="ctr">
            <a:normAutofit/>
          </a:bodyPr>
          <a:lstStyle>
            <a:lvl1pPr marL="0" indent="0" algn="l" defTabSz="685702" rtl="0" eaLnBrk="1" latinLnBrk="0" hangingPunct="1">
              <a:lnSpc>
                <a:spcPct val="90000"/>
              </a:lnSpc>
              <a:spcBef>
                <a:spcPct val="0"/>
              </a:spcBef>
              <a:buNone/>
              <a:defRPr lang="en-RU" sz="1601" b="1" i="0" kern="1200" dirty="0">
                <a:solidFill>
                  <a:schemeClr val="bg1"/>
                </a:solidFill>
                <a:latin typeface="Avenir Next Condensed" panose="020B0506020202020204" pitchFamily="34" charset="0"/>
                <a:ea typeface="Open Sans" panose="020B0606030504020204" pitchFamily="34" charset="0"/>
                <a:cs typeface="Open Sans" panose="020B0606030504020204" pitchFamily="34" charset="0"/>
              </a:defRPr>
            </a:lvl1pPr>
          </a:lstStyle>
          <a:p>
            <a:pPr lvl="0"/>
            <a:r>
              <a:rPr lang="en-GB" dirty="0"/>
              <a:t>Title Goes Here</a:t>
            </a:r>
          </a:p>
          <a:p>
            <a:pPr lvl="0"/>
            <a:r>
              <a:rPr lang="en-GB" dirty="0"/>
              <a:t>Subtitle Text</a:t>
            </a:r>
            <a:endParaRPr lang="en-RU" dirty="0"/>
          </a:p>
        </p:txBody>
      </p:sp>
    </p:spTree>
    <p:extLst>
      <p:ext uri="{BB962C8B-B14F-4D97-AF65-F5344CB8AC3E}">
        <p14:creationId xmlns:p14="http://schemas.microsoft.com/office/powerpoint/2010/main" val="1664311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417535F-8EA6-3A4E-B551-1992BF009D7D}"/>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A20074D8-1E8D-C34E-A2A9-907BEF68CCE1}"/>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EF8317DA-4A30-B943-B420-6C51FC6BF9B2}"/>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1" name="Content Placeholder 2">
            <a:extLst>
              <a:ext uri="{FF2B5EF4-FFF2-40B4-BE49-F238E27FC236}">
                <a16:creationId xmlns:a16="http://schemas.microsoft.com/office/drawing/2014/main" id="{0F64BE5F-84FB-A947-B276-1CFDC09E37EF}"/>
              </a:ext>
            </a:extLst>
          </p:cNvPr>
          <p:cNvSpPr>
            <a:spLocks noGrp="1"/>
          </p:cNvSpPr>
          <p:nvPr>
            <p:ph idx="20" hasCustomPrompt="1"/>
          </p:nvPr>
        </p:nvSpPr>
        <p:spPr>
          <a:xfrm>
            <a:off x="276226" y="5808198"/>
            <a:ext cx="6297601" cy="3396590"/>
          </a:xfrm>
        </p:spPr>
        <p:txBody>
          <a:bodyPr>
            <a:normAutofit/>
          </a:bodyPr>
          <a:lstStyle>
            <a:lvl1pPr marL="0" indent="0">
              <a:buNone/>
              <a:defRPr lang="en-GB" sz="1200" b="1" i="0" kern="1200" dirty="0">
                <a:solidFill>
                  <a:srgbClr val="2D355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24" name="Picture Placeholder 23">
            <a:extLst>
              <a:ext uri="{FF2B5EF4-FFF2-40B4-BE49-F238E27FC236}">
                <a16:creationId xmlns:a16="http://schemas.microsoft.com/office/drawing/2014/main" id="{55FE9700-F8D0-8B4A-B754-28995305646B}"/>
              </a:ext>
            </a:extLst>
          </p:cNvPr>
          <p:cNvSpPr>
            <a:spLocks noGrp="1"/>
          </p:cNvSpPr>
          <p:nvPr>
            <p:ph type="pic" sz="quarter" idx="21" hasCustomPrompt="1"/>
          </p:nvPr>
        </p:nvSpPr>
        <p:spPr>
          <a:xfrm>
            <a:off x="276227" y="317450"/>
            <a:ext cx="6297613" cy="3877642"/>
          </a:xfrm>
          <a:custGeom>
            <a:avLst/>
            <a:gdLst>
              <a:gd name="connsiteX0" fmla="*/ 0 w 6297613"/>
              <a:gd name="connsiteY0" fmla="*/ 0 h 3878263"/>
              <a:gd name="connsiteX1" fmla="*/ 6297613 w 6297613"/>
              <a:gd name="connsiteY1" fmla="*/ 0 h 3878263"/>
              <a:gd name="connsiteX2" fmla="*/ 6297613 w 6297613"/>
              <a:gd name="connsiteY2" fmla="*/ 3878263 h 3878263"/>
              <a:gd name="connsiteX3" fmla="*/ 2683106 w 6297613"/>
              <a:gd name="connsiteY3" fmla="*/ 3878263 h 3878263"/>
              <a:gd name="connsiteX4" fmla="*/ 2683106 w 6297613"/>
              <a:gd name="connsiteY4" fmla="*/ 3396263 h 3878263"/>
              <a:gd name="connsiteX5" fmla="*/ 0 w 6297613"/>
              <a:gd name="connsiteY5" fmla="*/ 3396263 h 3878263"/>
              <a:gd name="connsiteX6" fmla="*/ 0 w 6297613"/>
              <a:gd name="connsiteY6" fmla="*/ 3184756 h 3878263"/>
              <a:gd name="connsiteX7" fmla="*/ 2683106 w 6297613"/>
              <a:gd name="connsiteY7" fmla="*/ 3184756 h 3878263"/>
              <a:gd name="connsiteX8" fmla="*/ 2683106 w 6297613"/>
              <a:gd name="connsiteY8" fmla="*/ 2503113 h 3878263"/>
              <a:gd name="connsiteX9" fmla="*/ 0 w 6297613"/>
              <a:gd name="connsiteY9" fmla="*/ 2503113 h 387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7613" h="3878263">
                <a:moveTo>
                  <a:pt x="0" y="0"/>
                </a:moveTo>
                <a:lnTo>
                  <a:pt x="6297613" y="0"/>
                </a:lnTo>
                <a:lnTo>
                  <a:pt x="6297613" y="3878263"/>
                </a:lnTo>
                <a:lnTo>
                  <a:pt x="2683106" y="3878263"/>
                </a:lnTo>
                <a:lnTo>
                  <a:pt x="2683106" y="3396263"/>
                </a:lnTo>
                <a:lnTo>
                  <a:pt x="0" y="3396263"/>
                </a:lnTo>
                <a:lnTo>
                  <a:pt x="0" y="3184756"/>
                </a:lnTo>
                <a:lnTo>
                  <a:pt x="2683106" y="3184756"/>
                </a:lnTo>
                <a:lnTo>
                  <a:pt x="2683106" y="2503113"/>
                </a:lnTo>
                <a:lnTo>
                  <a:pt x="0" y="2503113"/>
                </a:lnTo>
                <a:close/>
              </a:path>
            </a:pathLst>
          </a:custGeom>
        </p:spPr>
        <p:txBody>
          <a:bodyPr wrap="square">
            <a:noAutofit/>
          </a:bodyPr>
          <a:lstStyle>
            <a:lvl1pPr>
              <a:defRPr b="0" i="0">
                <a:solidFill>
                  <a:srgbClr val="2B2B2A"/>
                </a:solidFill>
                <a:latin typeface="Montserrat Light" pitchFamily="2" charset="77"/>
              </a:defRPr>
            </a:lvl1pPr>
          </a:lstStyle>
          <a:p>
            <a:r>
              <a:rPr lang="en-RU" dirty="0"/>
              <a:t>Your Picture Here</a:t>
            </a:r>
          </a:p>
        </p:txBody>
      </p:sp>
      <p:sp>
        <p:nvSpPr>
          <p:cNvPr id="20" name="Rectangle 19">
            <a:extLst>
              <a:ext uri="{FF2B5EF4-FFF2-40B4-BE49-F238E27FC236}">
                <a16:creationId xmlns:a16="http://schemas.microsoft.com/office/drawing/2014/main" id="{2C9913E5-9DEA-094E-A84F-266ADE23F194}"/>
              </a:ext>
            </a:extLst>
          </p:cNvPr>
          <p:cNvSpPr/>
          <p:nvPr userDrawn="1"/>
        </p:nvSpPr>
        <p:spPr>
          <a:xfrm>
            <a:off x="2" y="2820162"/>
            <a:ext cx="2959331" cy="681534"/>
          </a:xfrm>
          <a:prstGeom prst="rect">
            <a:avLst/>
          </a:prstGeom>
          <a:solidFill>
            <a:srgbClr val="2D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solidFill>
                <a:srgbClr val="2B2B2A"/>
              </a:solidFill>
            </a:endParaRPr>
          </a:p>
        </p:txBody>
      </p:sp>
      <p:sp>
        <p:nvSpPr>
          <p:cNvPr id="10" name="Text Placeholder 14">
            <a:extLst>
              <a:ext uri="{FF2B5EF4-FFF2-40B4-BE49-F238E27FC236}">
                <a16:creationId xmlns:a16="http://schemas.microsoft.com/office/drawing/2014/main" id="{D0BF5C64-54D4-7641-9845-ABFAF1ADC398}"/>
              </a:ext>
            </a:extLst>
          </p:cNvPr>
          <p:cNvSpPr>
            <a:spLocks noGrp="1"/>
          </p:cNvSpPr>
          <p:nvPr>
            <p:ph type="body" sz="quarter" idx="15" hasCustomPrompt="1"/>
          </p:nvPr>
        </p:nvSpPr>
        <p:spPr>
          <a:xfrm>
            <a:off x="17316" y="2839250"/>
            <a:ext cx="2942017" cy="662445"/>
          </a:xfrm>
          <a:solidFill>
            <a:srgbClr val="2B2B2A"/>
          </a:solidFill>
        </p:spPr>
        <p:txBody>
          <a:bodyPr anchor="ctr">
            <a:normAutofit/>
          </a:bodyPr>
          <a:lstStyle>
            <a:lvl1pPr marL="0" indent="0" algn="l" defTabSz="685702" rtl="0" eaLnBrk="1" latinLnBrk="0" hangingPunct="1">
              <a:lnSpc>
                <a:spcPct val="90000"/>
              </a:lnSpc>
              <a:spcBef>
                <a:spcPct val="0"/>
              </a:spcBef>
              <a:buNone/>
              <a:defRPr lang="en-RU" sz="1999" b="1" i="0" kern="1200" spc="301" dirty="0">
                <a:solidFill>
                  <a:srgbClr val="C1D235"/>
                </a:solidFill>
                <a:latin typeface="Avenir Next Condensed" panose="020B0506020202020204" pitchFamily="34" charset="0"/>
                <a:ea typeface="Open Sans" panose="020B0606030504020204" pitchFamily="34" charset="0"/>
                <a:cs typeface="Open Sans" panose="020B0606030504020204" pitchFamily="34" charset="0"/>
              </a:defRPr>
            </a:lvl1pPr>
          </a:lstStyle>
          <a:p>
            <a:pPr lvl="0"/>
            <a:r>
              <a:rPr lang="en-GB" dirty="0"/>
              <a:t>CASE STUDY</a:t>
            </a:r>
            <a:endParaRPr lang="en-RU" dirty="0"/>
          </a:p>
        </p:txBody>
      </p:sp>
      <p:sp>
        <p:nvSpPr>
          <p:cNvPr id="25" name="Rectangle 24">
            <a:extLst>
              <a:ext uri="{FF2B5EF4-FFF2-40B4-BE49-F238E27FC236}">
                <a16:creationId xmlns:a16="http://schemas.microsoft.com/office/drawing/2014/main" id="{A8251AEE-A609-1649-BB9C-0AFA3A3148E1}"/>
              </a:ext>
            </a:extLst>
          </p:cNvPr>
          <p:cNvSpPr/>
          <p:nvPr userDrawn="1"/>
        </p:nvSpPr>
        <p:spPr>
          <a:xfrm>
            <a:off x="2" y="3713169"/>
            <a:ext cx="2959331" cy="1786282"/>
          </a:xfrm>
          <a:prstGeom prst="rect">
            <a:avLst/>
          </a:prstGeom>
          <a:solidFill>
            <a:srgbClr val="28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sp>
        <p:nvSpPr>
          <p:cNvPr id="21" name="Text Placeholder 14">
            <a:extLst>
              <a:ext uri="{FF2B5EF4-FFF2-40B4-BE49-F238E27FC236}">
                <a16:creationId xmlns:a16="http://schemas.microsoft.com/office/drawing/2014/main" id="{3EA6714C-4FD6-974D-844D-78F734110F92}"/>
              </a:ext>
            </a:extLst>
          </p:cNvPr>
          <p:cNvSpPr>
            <a:spLocks noGrp="1"/>
          </p:cNvSpPr>
          <p:nvPr>
            <p:ph type="body" sz="quarter" idx="22" hasCustomPrompt="1"/>
          </p:nvPr>
        </p:nvSpPr>
        <p:spPr>
          <a:xfrm>
            <a:off x="17315" y="3713167"/>
            <a:ext cx="2942017" cy="1786281"/>
          </a:xfrm>
        </p:spPr>
        <p:txBody>
          <a:bodyPr anchor="ctr">
            <a:normAutofit/>
          </a:bodyPr>
          <a:lstStyle>
            <a:lvl1pPr marL="0" indent="0" algn="l" defTabSz="685702" rtl="0" eaLnBrk="1" latinLnBrk="0" hangingPunct="1">
              <a:lnSpc>
                <a:spcPct val="90000"/>
              </a:lnSpc>
              <a:spcBef>
                <a:spcPct val="0"/>
              </a:spcBef>
              <a:buNone/>
              <a:defRPr lang="en-RU" sz="1601" b="1" i="0" kern="1200" dirty="0">
                <a:solidFill>
                  <a:schemeClr val="bg1"/>
                </a:solidFill>
                <a:latin typeface="Avenir Next Condensed" panose="020B0506020202020204" pitchFamily="34" charset="0"/>
                <a:ea typeface="Open Sans" panose="020B0606030504020204" pitchFamily="34" charset="0"/>
                <a:cs typeface="Open Sans" panose="020B0606030504020204" pitchFamily="34" charset="0"/>
              </a:defRPr>
            </a:lvl1pPr>
          </a:lstStyle>
          <a:p>
            <a:pPr lvl="0"/>
            <a:r>
              <a:rPr lang="en-GB" dirty="0"/>
              <a:t>Title Goes Here</a:t>
            </a:r>
          </a:p>
          <a:p>
            <a:pPr lvl="0"/>
            <a:r>
              <a:rPr lang="en-GB" dirty="0"/>
              <a:t>Subtitle Text</a:t>
            </a:r>
            <a:endParaRPr lang="en-RU" dirty="0"/>
          </a:p>
        </p:txBody>
      </p:sp>
    </p:spTree>
    <p:extLst>
      <p:ext uri="{BB962C8B-B14F-4D97-AF65-F5344CB8AC3E}">
        <p14:creationId xmlns:p14="http://schemas.microsoft.com/office/powerpoint/2010/main" val="578971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63F25E-F31B-5E4F-A908-644094C9B2DC}"/>
              </a:ext>
            </a:extLst>
          </p:cNvPr>
          <p:cNvSpPr/>
          <p:nvPr userDrawn="1"/>
        </p:nvSpPr>
        <p:spPr>
          <a:xfrm>
            <a:off x="0" y="3713168"/>
            <a:ext cx="4693024" cy="1401634"/>
          </a:xfrm>
          <a:prstGeom prst="rect">
            <a:avLst/>
          </a:pr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p>
        </p:txBody>
      </p:sp>
      <p:cxnSp>
        <p:nvCxnSpPr>
          <p:cNvPr id="6" name="Straight Connector 5">
            <a:extLst>
              <a:ext uri="{FF2B5EF4-FFF2-40B4-BE49-F238E27FC236}">
                <a16:creationId xmlns:a16="http://schemas.microsoft.com/office/drawing/2014/main" id="{A417535F-8EA6-3A4E-B551-1992BF009D7D}"/>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A20074D8-1E8D-C34E-A2A9-907BEF68CCE1}"/>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EF8317DA-4A30-B943-B420-6C51FC6BF9B2}"/>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1" name="Content Placeholder 2">
            <a:extLst>
              <a:ext uri="{FF2B5EF4-FFF2-40B4-BE49-F238E27FC236}">
                <a16:creationId xmlns:a16="http://schemas.microsoft.com/office/drawing/2014/main" id="{0F64BE5F-84FB-A947-B276-1CFDC09E37EF}"/>
              </a:ext>
            </a:extLst>
          </p:cNvPr>
          <p:cNvSpPr>
            <a:spLocks noGrp="1"/>
          </p:cNvSpPr>
          <p:nvPr>
            <p:ph idx="20" hasCustomPrompt="1"/>
          </p:nvPr>
        </p:nvSpPr>
        <p:spPr>
          <a:xfrm>
            <a:off x="276226" y="5431743"/>
            <a:ext cx="6297601" cy="3773046"/>
          </a:xfrm>
        </p:spPr>
        <p:txBody>
          <a:bodyPr>
            <a:normAutofit/>
          </a:bodyPr>
          <a:lstStyle>
            <a:lvl1pPr marL="0" indent="0">
              <a:buNone/>
              <a:defRPr lang="en-GB" sz="1200" b="1" i="0" kern="1200" dirty="0">
                <a:solidFill>
                  <a:srgbClr val="2D355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2" name="Picture Placeholder 11">
            <a:extLst>
              <a:ext uri="{FF2B5EF4-FFF2-40B4-BE49-F238E27FC236}">
                <a16:creationId xmlns:a16="http://schemas.microsoft.com/office/drawing/2014/main" id="{61BA6D80-91BC-0147-8F6D-F533F1E53F79}"/>
              </a:ext>
            </a:extLst>
          </p:cNvPr>
          <p:cNvSpPr>
            <a:spLocks noGrp="1"/>
          </p:cNvSpPr>
          <p:nvPr>
            <p:ph type="pic" sz="quarter" idx="21" hasCustomPrompt="1"/>
          </p:nvPr>
        </p:nvSpPr>
        <p:spPr>
          <a:xfrm>
            <a:off x="276227" y="317450"/>
            <a:ext cx="6297613" cy="3877642"/>
          </a:xfrm>
          <a:custGeom>
            <a:avLst/>
            <a:gdLst>
              <a:gd name="connsiteX0" fmla="*/ 0 w 6297613"/>
              <a:gd name="connsiteY0" fmla="*/ 0 h 3878263"/>
              <a:gd name="connsiteX1" fmla="*/ 6297613 w 6297613"/>
              <a:gd name="connsiteY1" fmla="*/ 0 h 3878263"/>
              <a:gd name="connsiteX2" fmla="*/ 6297613 w 6297613"/>
              <a:gd name="connsiteY2" fmla="*/ 3878263 h 3878263"/>
              <a:gd name="connsiteX3" fmla="*/ 4416799 w 6297613"/>
              <a:gd name="connsiteY3" fmla="*/ 3878263 h 3878263"/>
              <a:gd name="connsiteX4" fmla="*/ 4416799 w 6297613"/>
              <a:gd name="connsiteY4" fmla="*/ 3396263 h 3878263"/>
              <a:gd name="connsiteX5" fmla="*/ 2683106 w 6297613"/>
              <a:gd name="connsiteY5" fmla="*/ 3396263 h 3878263"/>
              <a:gd name="connsiteX6" fmla="*/ 0 w 6297613"/>
              <a:gd name="connsiteY6" fmla="*/ 3396263 h 3878263"/>
              <a:gd name="connsiteX7" fmla="*/ 0 w 6297613"/>
              <a:gd name="connsiteY7" fmla="*/ 3184756 h 3878263"/>
              <a:gd name="connsiteX8" fmla="*/ 2683106 w 6297613"/>
              <a:gd name="connsiteY8" fmla="*/ 3184756 h 3878263"/>
              <a:gd name="connsiteX9" fmla="*/ 2683106 w 6297613"/>
              <a:gd name="connsiteY9" fmla="*/ 2503113 h 3878263"/>
              <a:gd name="connsiteX10" fmla="*/ 0 w 6297613"/>
              <a:gd name="connsiteY10" fmla="*/ 2503113 h 387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97613" h="3878263">
                <a:moveTo>
                  <a:pt x="0" y="0"/>
                </a:moveTo>
                <a:lnTo>
                  <a:pt x="6297613" y="0"/>
                </a:lnTo>
                <a:lnTo>
                  <a:pt x="6297613" y="3878263"/>
                </a:lnTo>
                <a:lnTo>
                  <a:pt x="4416799" y="3878263"/>
                </a:lnTo>
                <a:lnTo>
                  <a:pt x="4416799" y="3396263"/>
                </a:lnTo>
                <a:lnTo>
                  <a:pt x="2683106" y="3396263"/>
                </a:lnTo>
                <a:lnTo>
                  <a:pt x="0" y="3396263"/>
                </a:lnTo>
                <a:lnTo>
                  <a:pt x="0" y="3184756"/>
                </a:lnTo>
                <a:lnTo>
                  <a:pt x="2683106" y="3184756"/>
                </a:lnTo>
                <a:lnTo>
                  <a:pt x="2683106" y="2503113"/>
                </a:lnTo>
                <a:lnTo>
                  <a:pt x="0" y="2503113"/>
                </a:lnTo>
                <a:close/>
              </a:path>
            </a:pathLst>
          </a:custGeom>
        </p:spPr>
        <p:txBody>
          <a:bodyPr wrap="square">
            <a:noAutofit/>
          </a:bodyPr>
          <a:lstStyle>
            <a:lvl1pPr>
              <a:defRPr b="0" i="0">
                <a:solidFill>
                  <a:srgbClr val="2B2B2A"/>
                </a:solidFill>
                <a:latin typeface="Montserrat Light" pitchFamily="2" charset="77"/>
              </a:defRPr>
            </a:lvl1pPr>
          </a:lstStyle>
          <a:p>
            <a:r>
              <a:rPr lang="en-RU" dirty="0"/>
              <a:t>Your Picture Here</a:t>
            </a:r>
          </a:p>
        </p:txBody>
      </p:sp>
      <p:sp>
        <p:nvSpPr>
          <p:cNvPr id="20" name="Rectangle 19">
            <a:extLst>
              <a:ext uri="{FF2B5EF4-FFF2-40B4-BE49-F238E27FC236}">
                <a16:creationId xmlns:a16="http://schemas.microsoft.com/office/drawing/2014/main" id="{2C9913E5-9DEA-094E-A84F-266ADE23F194}"/>
              </a:ext>
            </a:extLst>
          </p:cNvPr>
          <p:cNvSpPr/>
          <p:nvPr userDrawn="1"/>
        </p:nvSpPr>
        <p:spPr>
          <a:xfrm>
            <a:off x="2" y="2820162"/>
            <a:ext cx="2959331" cy="681534"/>
          </a:xfrm>
          <a:prstGeom prst="rect">
            <a:avLst/>
          </a:prstGeom>
          <a:solidFill>
            <a:srgbClr val="2D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sz="1800">
              <a:solidFill>
                <a:srgbClr val="2B2B2A"/>
              </a:solidFill>
            </a:endParaRPr>
          </a:p>
        </p:txBody>
      </p:sp>
      <p:sp>
        <p:nvSpPr>
          <p:cNvPr id="10" name="Text Placeholder 14">
            <a:extLst>
              <a:ext uri="{FF2B5EF4-FFF2-40B4-BE49-F238E27FC236}">
                <a16:creationId xmlns:a16="http://schemas.microsoft.com/office/drawing/2014/main" id="{D0BF5C64-54D4-7641-9845-ABFAF1ADC398}"/>
              </a:ext>
            </a:extLst>
          </p:cNvPr>
          <p:cNvSpPr>
            <a:spLocks noGrp="1"/>
          </p:cNvSpPr>
          <p:nvPr>
            <p:ph type="body" sz="quarter" idx="15" hasCustomPrompt="1"/>
          </p:nvPr>
        </p:nvSpPr>
        <p:spPr>
          <a:xfrm>
            <a:off x="17316" y="2839250"/>
            <a:ext cx="2942017" cy="662445"/>
          </a:xfrm>
          <a:solidFill>
            <a:srgbClr val="2B2B2A"/>
          </a:solidFill>
        </p:spPr>
        <p:txBody>
          <a:bodyPr anchor="ctr">
            <a:normAutofit/>
          </a:bodyPr>
          <a:lstStyle>
            <a:lvl1pPr marL="0" indent="0" algn="l" defTabSz="685702" rtl="0" eaLnBrk="1" latinLnBrk="0" hangingPunct="1">
              <a:lnSpc>
                <a:spcPct val="90000"/>
              </a:lnSpc>
              <a:spcBef>
                <a:spcPct val="0"/>
              </a:spcBef>
              <a:buNone/>
              <a:defRPr lang="en-RU" sz="1999" b="1" i="0" kern="1200" spc="301" dirty="0">
                <a:solidFill>
                  <a:srgbClr val="C1D235"/>
                </a:solidFill>
                <a:latin typeface="Avenir Next Condensed" panose="020B0506020202020204" pitchFamily="34" charset="0"/>
                <a:ea typeface="Open Sans" panose="020B0606030504020204" pitchFamily="34" charset="0"/>
                <a:cs typeface="Open Sans" panose="020B0606030504020204" pitchFamily="34" charset="0"/>
              </a:defRPr>
            </a:lvl1pPr>
          </a:lstStyle>
          <a:p>
            <a:pPr lvl="0"/>
            <a:r>
              <a:rPr lang="en-GB" dirty="0"/>
              <a:t>CASE STUDY</a:t>
            </a:r>
            <a:endParaRPr lang="en-RU" dirty="0"/>
          </a:p>
        </p:txBody>
      </p:sp>
      <p:sp>
        <p:nvSpPr>
          <p:cNvPr id="21" name="Text Placeholder 14">
            <a:extLst>
              <a:ext uri="{FF2B5EF4-FFF2-40B4-BE49-F238E27FC236}">
                <a16:creationId xmlns:a16="http://schemas.microsoft.com/office/drawing/2014/main" id="{3EA6714C-4FD6-974D-844D-78F734110F92}"/>
              </a:ext>
            </a:extLst>
          </p:cNvPr>
          <p:cNvSpPr>
            <a:spLocks noGrp="1"/>
          </p:cNvSpPr>
          <p:nvPr>
            <p:ph type="body" sz="quarter" idx="22" hasCustomPrompt="1"/>
          </p:nvPr>
        </p:nvSpPr>
        <p:spPr>
          <a:xfrm>
            <a:off x="17313" y="3713169"/>
            <a:ext cx="4693024" cy="1401636"/>
          </a:xfrm>
        </p:spPr>
        <p:txBody>
          <a:bodyPr anchor="ctr">
            <a:normAutofit/>
          </a:bodyPr>
          <a:lstStyle>
            <a:lvl1pPr marL="0" indent="0" algn="l" defTabSz="685702" rtl="0" eaLnBrk="1" latinLnBrk="0" hangingPunct="1">
              <a:lnSpc>
                <a:spcPct val="90000"/>
              </a:lnSpc>
              <a:spcBef>
                <a:spcPct val="0"/>
              </a:spcBef>
              <a:buNone/>
              <a:defRPr lang="en-RU" sz="1601" b="1" i="0" kern="1200" dirty="0">
                <a:solidFill>
                  <a:srgbClr val="2D355A"/>
                </a:solidFill>
                <a:latin typeface="Avenir Next Condensed" panose="020B0506020202020204" pitchFamily="34" charset="0"/>
                <a:ea typeface="Open Sans" panose="020B0606030504020204" pitchFamily="34" charset="0"/>
                <a:cs typeface="Open Sans" panose="020B0606030504020204" pitchFamily="34" charset="0"/>
              </a:defRPr>
            </a:lvl1pPr>
          </a:lstStyle>
          <a:p>
            <a:pPr lvl="0"/>
            <a:r>
              <a:rPr lang="en-GB" dirty="0"/>
              <a:t>Title Goes Here</a:t>
            </a:r>
          </a:p>
          <a:p>
            <a:pPr lvl="0"/>
            <a:r>
              <a:rPr lang="en-GB" dirty="0"/>
              <a:t>Subtitle Text</a:t>
            </a:r>
            <a:endParaRPr lang="en-RU" dirty="0"/>
          </a:p>
        </p:txBody>
      </p:sp>
    </p:spTree>
    <p:extLst>
      <p:ext uri="{BB962C8B-B14F-4D97-AF65-F5344CB8AC3E}">
        <p14:creationId xmlns:p14="http://schemas.microsoft.com/office/powerpoint/2010/main" val="378317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5/3/22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3893471874"/>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Bullets Larg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31204EC-B118-C044-A3F0-65A34B8146F4}"/>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44F20329-2CC4-094A-BCD3-EC8725A94409}"/>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9FCE36DC-B5F0-DB44-97F0-01A39F7D4FF2}"/>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9" name="Content Placeholder 2">
            <a:extLst>
              <a:ext uri="{FF2B5EF4-FFF2-40B4-BE49-F238E27FC236}">
                <a16:creationId xmlns:a16="http://schemas.microsoft.com/office/drawing/2014/main" id="{7BCCFE30-00B7-0041-A834-538791A0237E}"/>
              </a:ext>
            </a:extLst>
          </p:cNvPr>
          <p:cNvSpPr>
            <a:spLocks noGrp="1"/>
          </p:cNvSpPr>
          <p:nvPr>
            <p:ph idx="20" hasCustomPrompt="1"/>
          </p:nvPr>
        </p:nvSpPr>
        <p:spPr>
          <a:xfrm>
            <a:off x="2493741" y="1154247"/>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1" name="Content Placeholder 2">
            <a:extLst>
              <a:ext uri="{FF2B5EF4-FFF2-40B4-BE49-F238E27FC236}">
                <a16:creationId xmlns:a16="http://schemas.microsoft.com/office/drawing/2014/main" id="{1D154E74-2C08-7E4B-8960-95805292D8FF}"/>
              </a:ext>
            </a:extLst>
          </p:cNvPr>
          <p:cNvSpPr>
            <a:spLocks noGrp="1"/>
          </p:cNvSpPr>
          <p:nvPr>
            <p:ph idx="21" hasCustomPrompt="1"/>
          </p:nvPr>
        </p:nvSpPr>
        <p:spPr>
          <a:xfrm>
            <a:off x="2493741" y="2143406"/>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2" name="Content Placeholder 2">
            <a:extLst>
              <a:ext uri="{FF2B5EF4-FFF2-40B4-BE49-F238E27FC236}">
                <a16:creationId xmlns:a16="http://schemas.microsoft.com/office/drawing/2014/main" id="{49F9332A-C138-B34F-8518-E327FE650874}"/>
              </a:ext>
            </a:extLst>
          </p:cNvPr>
          <p:cNvSpPr>
            <a:spLocks noGrp="1"/>
          </p:cNvSpPr>
          <p:nvPr>
            <p:ph idx="22" hasCustomPrompt="1"/>
          </p:nvPr>
        </p:nvSpPr>
        <p:spPr>
          <a:xfrm>
            <a:off x="2493741" y="3132567"/>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3" name="Content Placeholder 2">
            <a:extLst>
              <a:ext uri="{FF2B5EF4-FFF2-40B4-BE49-F238E27FC236}">
                <a16:creationId xmlns:a16="http://schemas.microsoft.com/office/drawing/2014/main" id="{454E6273-89A4-774F-9107-EEA279938D78}"/>
              </a:ext>
            </a:extLst>
          </p:cNvPr>
          <p:cNvSpPr>
            <a:spLocks noGrp="1"/>
          </p:cNvSpPr>
          <p:nvPr>
            <p:ph idx="23" hasCustomPrompt="1"/>
          </p:nvPr>
        </p:nvSpPr>
        <p:spPr>
          <a:xfrm>
            <a:off x="2493741" y="4121728"/>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4" name="Content Placeholder 2">
            <a:extLst>
              <a:ext uri="{FF2B5EF4-FFF2-40B4-BE49-F238E27FC236}">
                <a16:creationId xmlns:a16="http://schemas.microsoft.com/office/drawing/2014/main" id="{1906009C-A649-694D-A751-B4776B1AA60C}"/>
              </a:ext>
            </a:extLst>
          </p:cNvPr>
          <p:cNvSpPr>
            <a:spLocks noGrp="1"/>
          </p:cNvSpPr>
          <p:nvPr>
            <p:ph idx="24" hasCustomPrompt="1"/>
          </p:nvPr>
        </p:nvSpPr>
        <p:spPr>
          <a:xfrm>
            <a:off x="2493741" y="5110889"/>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5" name="Content Placeholder 2">
            <a:extLst>
              <a:ext uri="{FF2B5EF4-FFF2-40B4-BE49-F238E27FC236}">
                <a16:creationId xmlns:a16="http://schemas.microsoft.com/office/drawing/2014/main" id="{0EE6F267-2062-1E41-953F-4C53B9C6B83C}"/>
              </a:ext>
            </a:extLst>
          </p:cNvPr>
          <p:cNvSpPr>
            <a:spLocks noGrp="1"/>
          </p:cNvSpPr>
          <p:nvPr>
            <p:ph idx="25" hasCustomPrompt="1"/>
          </p:nvPr>
        </p:nvSpPr>
        <p:spPr>
          <a:xfrm>
            <a:off x="2493741" y="6100049"/>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6" name="Content Placeholder 2">
            <a:extLst>
              <a:ext uri="{FF2B5EF4-FFF2-40B4-BE49-F238E27FC236}">
                <a16:creationId xmlns:a16="http://schemas.microsoft.com/office/drawing/2014/main" id="{760C3605-9107-EC4F-ABDB-6B9E4F44AB19}"/>
              </a:ext>
            </a:extLst>
          </p:cNvPr>
          <p:cNvSpPr>
            <a:spLocks noGrp="1"/>
          </p:cNvSpPr>
          <p:nvPr>
            <p:ph idx="26" hasCustomPrompt="1"/>
          </p:nvPr>
        </p:nvSpPr>
        <p:spPr>
          <a:xfrm>
            <a:off x="2493741" y="7089208"/>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7" name="Content Placeholder 2">
            <a:extLst>
              <a:ext uri="{FF2B5EF4-FFF2-40B4-BE49-F238E27FC236}">
                <a16:creationId xmlns:a16="http://schemas.microsoft.com/office/drawing/2014/main" id="{80C0767D-DE34-114A-94C5-F924105C5248}"/>
              </a:ext>
            </a:extLst>
          </p:cNvPr>
          <p:cNvSpPr>
            <a:spLocks noGrp="1"/>
          </p:cNvSpPr>
          <p:nvPr>
            <p:ph idx="27" hasCustomPrompt="1"/>
          </p:nvPr>
        </p:nvSpPr>
        <p:spPr>
          <a:xfrm>
            <a:off x="2493741" y="8078373"/>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40" name="Freeform 39">
            <a:extLst>
              <a:ext uri="{FF2B5EF4-FFF2-40B4-BE49-F238E27FC236}">
                <a16:creationId xmlns:a16="http://schemas.microsoft.com/office/drawing/2014/main" id="{8FC8CB6F-8ABF-784D-A81B-B68C36791F8A}"/>
              </a:ext>
            </a:extLst>
          </p:cNvPr>
          <p:cNvSpPr/>
          <p:nvPr userDrawn="1"/>
        </p:nvSpPr>
        <p:spPr>
          <a:xfrm>
            <a:off x="565059" y="2166454"/>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20" name="Text Placeholder 19">
            <a:extLst>
              <a:ext uri="{FF2B5EF4-FFF2-40B4-BE49-F238E27FC236}">
                <a16:creationId xmlns:a16="http://schemas.microsoft.com/office/drawing/2014/main" id="{5F0BDD79-ACA4-A642-AF0A-DB81B4142ED4}"/>
              </a:ext>
            </a:extLst>
          </p:cNvPr>
          <p:cNvSpPr>
            <a:spLocks noGrp="1"/>
          </p:cNvSpPr>
          <p:nvPr>
            <p:ph type="body" sz="quarter" idx="28" hasCustomPrompt="1"/>
          </p:nvPr>
        </p:nvSpPr>
        <p:spPr>
          <a:xfrm>
            <a:off x="565054" y="2193520"/>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2</a:t>
            </a:r>
          </a:p>
        </p:txBody>
      </p:sp>
      <p:sp>
        <p:nvSpPr>
          <p:cNvPr id="41" name="Freeform 40">
            <a:extLst>
              <a:ext uri="{FF2B5EF4-FFF2-40B4-BE49-F238E27FC236}">
                <a16:creationId xmlns:a16="http://schemas.microsoft.com/office/drawing/2014/main" id="{CAB67ECE-36B5-BD43-9036-DB2113A81266}"/>
              </a:ext>
            </a:extLst>
          </p:cNvPr>
          <p:cNvSpPr/>
          <p:nvPr userDrawn="1"/>
        </p:nvSpPr>
        <p:spPr>
          <a:xfrm>
            <a:off x="565059" y="1177889"/>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42" name="Text Placeholder 19">
            <a:extLst>
              <a:ext uri="{FF2B5EF4-FFF2-40B4-BE49-F238E27FC236}">
                <a16:creationId xmlns:a16="http://schemas.microsoft.com/office/drawing/2014/main" id="{45CA31A7-7A62-2E4B-A0D7-7423B950B462}"/>
              </a:ext>
            </a:extLst>
          </p:cNvPr>
          <p:cNvSpPr>
            <a:spLocks noGrp="1"/>
          </p:cNvSpPr>
          <p:nvPr>
            <p:ph type="body" sz="quarter" idx="29" hasCustomPrompt="1"/>
          </p:nvPr>
        </p:nvSpPr>
        <p:spPr>
          <a:xfrm>
            <a:off x="565054" y="1200452"/>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1</a:t>
            </a:r>
          </a:p>
        </p:txBody>
      </p:sp>
      <p:sp>
        <p:nvSpPr>
          <p:cNvPr id="43" name="Freeform 42">
            <a:extLst>
              <a:ext uri="{FF2B5EF4-FFF2-40B4-BE49-F238E27FC236}">
                <a16:creationId xmlns:a16="http://schemas.microsoft.com/office/drawing/2014/main" id="{E1A560A1-BEB1-F84E-BD01-7F405EA78BC0}"/>
              </a:ext>
            </a:extLst>
          </p:cNvPr>
          <p:cNvSpPr/>
          <p:nvPr userDrawn="1"/>
        </p:nvSpPr>
        <p:spPr>
          <a:xfrm>
            <a:off x="565059" y="3155019"/>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44" name="Text Placeholder 19">
            <a:extLst>
              <a:ext uri="{FF2B5EF4-FFF2-40B4-BE49-F238E27FC236}">
                <a16:creationId xmlns:a16="http://schemas.microsoft.com/office/drawing/2014/main" id="{015E6190-B859-6646-94F2-A1CE36B1D4A3}"/>
              </a:ext>
            </a:extLst>
          </p:cNvPr>
          <p:cNvSpPr>
            <a:spLocks noGrp="1"/>
          </p:cNvSpPr>
          <p:nvPr>
            <p:ph type="body" sz="quarter" idx="30" hasCustomPrompt="1"/>
          </p:nvPr>
        </p:nvSpPr>
        <p:spPr>
          <a:xfrm>
            <a:off x="565054" y="3170825"/>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3</a:t>
            </a:r>
          </a:p>
        </p:txBody>
      </p:sp>
      <p:sp>
        <p:nvSpPr>
          <p:cNvPr id="45" name="Freeform 44">
            <a:extLst>
              <a:ext uri="{FF2B5EF4-FFF2-40B4-BE49-F238E27FC236}">
                <a16:creationId xmlns:a16="http://schemas.microsoft.com/office/drawing/2014/main" id="{969A1DE4-B227-734E-B9E7-16964629F9A2}"/>
              </a:ext>
            </a:extLst>
          </p:cNvPr>
          <p:cNvSpPr/>
          <p:nvPr userDrawn="1"/>
        </p:nvSpPr>
        <p:spPr>
          <a:xfrm>
            <a:off x="565059" y="4143582"/>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46" name="Text Placeholder 19">
            <a:extLst>
              <a:ext uri="{FF2B5EF4-FFF2-40B4-BE49-F238E27FC236}">
                <a16:creationId xmlns:a16="http://schemas.microsoft.com/office/drawing/2014/main" id="{CF75AA54-20D6-E24F-B9B3-DB9A8E17B948}"/>
              </a:ext>
            </a:extLst>
          </p:cNvPr>
          <p:cNvSpPr>
            <a:spLocks noGrp="1"/>
          </p:cNvSpPr>
          <p:nvPr>
            <p:ph type="body" sz="quarter" idx="31" hasCustomPrompt="1"/>
          </p:nvPr>
        </p:nvSpPr>
        <p:spPr>
          <a:xfrm>
            <a:off x="549289" y="4116604"/>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4</a:t>
            </a:r>
          </a:p>
        </p:txBody>
      </p:sp>
      <p:sp>
        <p:nvSpPr>
          <p:cNvPr id="47" name="Freeform 46">
            <a:extLst>
              <a:ext uri="{FF2B5EF4-FFF2-40B4-BE49-F238E27FC236}">
                <a16:creationId xmlns:a16="http://schemas.microsoft.com/office/drawing/2014/main" id="{E84FFBE6-B0DF-CD4E-835B-6826E70BD1DD}"/>
              </a:ext>
            </a:extLst>
          </p:cNvPr>
          <p:cNvSpPr/>
          <p:nvPr userDrawn="1"/>
        </p:nvSpPr>
        <p:spPr>
          <a:xfrm>
            <a:off x="565059" y="5132146"/>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48" name="Text Placeholder 19">
            <a:extLst>
              <a:ext uri="{FF2B5EF4-FFF2-40B4-BE49-F238E27FC236}">
                <a16:creationId xmlns:a16="http://schemas.microsoft.com/office/drawing/2014/main" id="{3F64327C-72F0-9849-B6F5-ED6E6C81F317}"/>
              </a:ext>
            </a:extLst>
          </p:cNvPr>
          <p:cNvSpPr>
            <a:spLocks noGrp="1"/>
          </p:cNvSpPr>
          <p:nvPr>
            <p:ph type="body" sz="quarter" idx="32" hasCustomPrompt="1"/>
          </p:nvPr>
        </p:nvSpPr>
        <p:spPr>
          <a:xfrm>
            <a:off x="549289" y="5141197"/>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5</a:t>
            </a:r>
          </a:p>
        </p:txBody>
      </p:sp>
      <p:sp>
        <p:nvSpPr>
          <p:cNvPr id="49" name="Freeform 48">
            <a:extLst>
              <a:ext uri="{FF2B5EF4-FFF2-40B4-BE49-F238E27FC236}">
                <a16:creationId xmlns:a16="http://schemas.microsoft.com/office/drawing/2014/main" id="{B375747E-30D2-8E4D-937F-391EA4B2101F}"/>
              </a:ext>
            </a:extLst>
          </p:cNvPr>
          <p:cNvSpPr/>
          <p:nvPr userDrawn="1"/>
        </p:nvSpPr>
        <p:spPr>
          <a:xfrm>
            <a:off x="565059" y="6120711"/>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50" name="Text Placeholder 19">
            <a:extLst>
              <a:ext uri="{FF2B5EF4-FFF2-40B4-BE49-F238E27FC236}">
                <a16:creationId xmlns:a16="http://schemas.microsoft.com/office/drawing/2014/main" id="{06093A85-35D0-0B45-8A6B-08CBC1E5136B}"/>
              </a:ext>
            </a:extLst>
          </p:cNvPr>
          <p:cNvSpPr>
            <a:spLocks noGrp="1"/>
          </p:cNvSpPr>
          <p:nvPr>
            <p:ph type="body" sz="quarter" idx="33" hasCustomPrompt="1"/>
          </p:nvPr>
        </p:nvSpPr>
        <p:spPr>
          <a:xfrm>
            <a:off x="565055" y="6150027"/>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6</a:t>
            </a:r>
          </a:p>
        </p:txBody>
      </p:sp>
      <p:sp>
        <p:nvSpPr>
          <p:cNvPr id="51" name="Freeform 50">
            <a:extLst>
              <a:ext uri="{FF2B5EF4-FFF2-40B4-BE49-F238E27FC236}">
                <a16:creationId xmlns:a16="http://schemas.microsoft.com/office/drawing/2014/main" id="{DD3A1490-BEBA-3442-A795-44B1D3A9A691}"/>
              </a:ext>
            </a:extLst>
          </p:cNvPr>
          <p:cNvSpPr/>
          <p:nvPr userDrawn="1"/>
        </p:nvSpPr>
        <p:spPr>
          <a:xfrm>
            <a:off x="565059" y="7109276"/>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52" name="Text Placeholder 19">
            <a:extLst>
              <a:ext uri="{FF2B5EF4-FFF2-40B4-BE49-F238E27FC236}">
                <a16:creationId xmlns:a16="http://schemas.microsoft.com/office/drawing/2014/main" id="{46B5D184-45CA-CC46-8780-11BBDD5F72A3}"/>
              </a:ext>
            </a:extLst>
          </p:cNvPr>
          <p:cNvSpPr>
            <a:spLocks noGrp="1"/>
          </p:cNvSpPr>
          <p:nvPr>
            <p:ph type="body" sz="quarter" idx="34" hasCustomPrompt="1"/>
          </p:nvPr>
        </p:nvSpPr>
        <p:spPr>
          <a:xfrm>
            <a:off x="565055" y="7174626"/>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7</a:t>
            </a:r>
          </a:p>
        </p:txBody>
      </p:sp>
      <p:sp>
        <p:nvSpPr>
          <p:cNvPr id="53" name="Freeform 52">
            <a:extLst>
              <a:ext uri="{FF2B5EF4-FFF2-40B4-BE49-F238E27FC236}">
                <a16:creationId xmlns:a16="http://schemas.microsoft.com/office/drawing/2014/main" id="{E7987484-C334-7B42-9A0C-24F24A4D0DB1}"/>
              </a:ext>
            </a:extLst>
          </p:cNvPr>
          <p:cNvSpPr/>
          <p:nvPr userDrawn="1"/>
        </p:nvSpPr>
        <p:spPr>
          <a:xfrm>
            <a:off x="565059" y="8097841"/>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54" name="Text Placeholder 19">
            <a:extLst>
              <a:ext uri="{FF2B5EF4-FFF2-40B4-BE49-F238E27FC236}">
                <a16:creationId xmlns:a16="http://schemas.microsoft.com/office/drawing/2014/main" id="{DF368613-A535-AE4A-9021-AF5E3FB208D3}"/>
              </a:ext>
            </a:extLst>
          </p:cNvPr>
          <p:cNvSpPr>
            <a:spLocks noGrp="1"/>
          </p:cNvSpPr>
          <p:nvPr>
            <p:ph type="body" sz="quarter" idx="35" hasCustomPrompt="1"/>
          </p:nvPr>
        </p:nvSpPr>
        <p:spPr>
          <a:xfrm>
            <a:off x="565055" y="8151931"/>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8</a:t>
            </a:r>
          </a:p>
        </p:txBody>
      </p:sp>
    </p:spTree>
    <p:extLst>
      <p:ext uri="{BB962C8B-B14F-4D97-AF65-F5344CB8AC3E}">
        <p14:creationId xmlns:p14="http://schemas.microsoft.com/office/powerpoint/2010/main" val="1134498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Bullets Medium">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31204EC-B118-C044-A3F0-65A34B8146F4}"/>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44F20329-2CC4-094A-BCD3-EC8725A94409}"/>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9FCE36DC-B5F0-DB44-97F0-01A39F7D4FF2}"/>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9" name="Content Placeholder 2">
            <a:extLst>
              <a:ext uri="{FF2B5EF4-FFF2-40B4-BE49-F238E27FC236}">
                <a16:creationId xmlns:a16="http://schemas.microsoft.com/office/drawing/2014/main" id="{7BCCFE30-00B7-0041-A834-538791A0237E}"/>
              </a:ext>
            </a:extLst>
          </p:cNvPr>
          <p:cNvSpPr>
            <a:spLocks noGrp="1"/>
          </p:cNvSpPr>
          <p:nvPr>
            <p:ph idx="20" hasCustomPrompt="1"/>
          </p:nvPr>
        </p:nvSpPr>
        <p:spPr>
          <a:xfrm>
            <a:off x="2493741" y="1154247"/>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1" name="Content Placeholder 2">
            <a:extLst>
              <a:ext uri="{FF2B5EF4-FFF2-40B4-BE49-F238E27FC236}">
                <a16:creationId xmlns:a16="http://schemas.microsoft.com/office/drawing/2014/main" id="{1D154E74-2C08-7E4B-8960-95805292D8FF}"/>
              </a:ext>
            </a:extLst>
          </p:cNvPr>
          <p:cNvSpPr>
            <a:spLocks noGrp="1"/>
          </p:cNvSpPr>
          <p:nvPr>
            <p:ph idx="21" hasCustomPrompt="1"/>
          </p:nvPr>
        </p:nvSpPr>
        <p:spPr>
          <a:xfrm>
            <a:off x="2493741" y="2143406"/>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2" name="Content Placeholder 2">
            <a:extLst>
              <a:ext uri="{FF2B5EF4-FFF2-40B4-BE49-F238E27FC236}">
                <a16:creationId xmlns:a16="http://schemas.microsoft.com/office/drawing/2014/main" id="{49F9332A-C138-B34F-8518-E327FE650874}"/>
              </a:ext>
            </a:extLst>
          </p:cNvPr>
          <p:cNvSpPr>
            <a:spLocks noGrp="1"/>
          </p:cNvSpPr>
          <p:nvPr>
            <p:ph idx="22" hasCustomPrompt="1"/>
          </p:nvPr>
        </p:nvSpPr>
        <p:spPr>
          <a:xfrm>
            <a:off x="2493741" y="3132567"/>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3" name="Content Placeholder 2">
            <a:extLst>
              <a:ext uri="{FF2B5EF4-FFF2-40B4-BE49-F238E27FC236}">
                <a16:creationId xmlns:a16="http://schemas.microsoft.com/office/drawing/2014/main" id="{454E6273-89A4-774F-9107-EEA279938D78}"/>
              </a:ext>
            </a:extLst>
          </p:cNvPr>
          <p:cNvSpPr>
            <a:spLocks noGrp="1"/>
          </p:cNvSpPr>
          <p:nvPr>
            <p:ph idx="23" hasCustomPrompt="1"/>
          </p:nvPr>
        </p:nvSpPr>
        <p:spPr>
          <a:xfrm>
            <a:off x="2493741" y="4121728"/>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4" name="Content Placeholder 2">
            <a:extLst>
              <a:ext uri="{FF2B5EF4-FFF2-40B4-BE49-F238E27FC236}">
                <a16:creationId xmlns:a16="http://schemas.microsoft.com/office/drawing/2014/main" id="{1906009C-A649-694D-A751-B4776B1AA60C}"/>
              </a:ext>
            </a:extLst>
          </p:cNvPr>
          <p:cNvSpPr>
            <a:spLocks noGrp="1"/>
          </p:cNvSpPr>
          <p:nvPr>
            <p:ph idx="24" hasCustomPrompt="1"/>
          </p:nvPr>
        </p:nvSpPr>
        <p:spPr>
          <a:xfrm>
            <a:off x="2493741" y="5110889"/>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40" name="Freeform 39">
            <a:extLst>
              <a:ext uri="{FF2B5EF4-FFF2-40B4-BE49-F238E27FC236}">
                <a16:creationId xmlns:a16="http://schemas.microsoft.com/office/drawing/2014/main" id="{8FC8CB6F-8ABF-784D-A81B-B68C36791F8A}"/>
              </a:ext>
            </a:extLst>
          </p:cNvPr>
          <p:cNvSpPr/>
          <p:nvPr userDrawn="1"/>
        </p:nvSpPr>
        <p:spPr>
          <a:xfrm>
            <a:off x="565059" y="2166454"/>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20" name="Text Placeholder 19">
            <a:extLst>
              <a:ext uri="{FF2B5EF4-FFF2-40B4-BE49-F238E27FC236}">
                <a16:creationId xmlns:a16="http://schemas.microsoft.com/office/drawing/2014/main" id="{5F0BDD79-ACA4-A642-AF0A-DB81B4142ED4}"/>
              </a:ext>
            </a:extLst>
          </p:cNvPr>
          <p:cNvSpPr>
            <a:spLocks noGrp="1"/>
          </p:cNvSpPr>
          <p:nvPr>
            <p:ph type="body" sz="quarter" idx="28" hasCustomPrompt="1"/>
          </p:nvPr>
        </p:nvSpPr>
        <p:spPr>
          <a:xfrm>
            <a:off x="565054" y="2193520"/>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2</a:t>
            </a:r>
          </a:p>
        </p:txBody>
      </p:sp>
      <p:sp>
        <p:nvSpPr>
          <p:cNvPr id="41" name="Freeform 40">
            <a:extLst>
              <a:ext uri="{FF2B5EF4-FFF2-40B4-BE49-F238E27FC236}">
                <a16:creationId xmlns:a16="http://schemas.microsoft.com/office/drawing/2014/main" id="{CAB67ECE-36B5-BD43-9036-DB2113A81266}"/>
              </a:ext>
            </a:extLst>
          </p:cNvPr>
          <p:cNvSpPr/>
          <p:nvPr userDrawn="1"/>
        </p:nvSpPr>
        <p:spPr>
          <a:xfrm>
            <a:off x="565059" y="1177889"/>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42" name="Text Placeholder 19">
            <a:extLst>
              <a:ext uri="{FF2B5EF4-FFF2-40B4-BE49-F238E27FC236}">
                <a16:creationId xmlns:a16="http://schemas.microsoft.com/office/drawing/2014/main" id="{45CA31A7-7A62-2E4B-A0D7-7423B950B462}"/>
              </a:ext>
            </a:extLst>
          </p:cNvPr>
          <p:cNvSpPr>
            <a:spLocks noGrp="1"/>
          </p:cNvSpPr>
          <p:nvPr>
            <p:ph type="body" sz="quarter" idx="29" hasCustomPrompt="1"/>
          </p:nvPr>
        </p:nvSpPr>
        <p:spPr>
          <a:xfrm>
            <a:off x="565054" y="1200452"/>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1</a:t>
            </a:r>
          </a:p>
        </p:txBody>
      </p:sp>
      <p:sp>
        <p:nvSpPr>
          <p:cNvPr id="43" name="Freeform 42">
            <a:extLst>
              <a:ext uri="{FF2B5EF4-FFF2-40B4-BE49-F238E27FC236}">
                <a16:creationId xmlns:a16="http://schemas.microsoft.com/office/drawing/2014/main" id="{E1A560A1-BEB1-F84E-BD01-7F405EA78BC0}"/>
              </a:ext>
            </a:extLst>
          </p:cNvPr>
          <p:cNvSpPr/>
          <p:nvPr userDrawn="1"/>
        </p:nvSpPr>
        <p:spPr>
          <a:xfrm>
            <a:off x="565059" y="3155019"/>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44" name="Text Placeholder 19">
            <a:extLst>
              <a:ext uri="{FF2B5EF4-FFF2-40B4-BE49-F238E27FC236}">
                <a16:creationId xmlns:a16="http://schemas.microsoft.com/office/drawing/2014/main" id="{015E6190-B859-6646-94F2-A1CE36B1D4A3}"/>
              </a:ext>
            </a:extLst>
          </p:cNvPr>
          <p:cNvSpPr>
            <a:spLocks noGrp="1"/>
          </p:cNvSpPr>
          <p:nvPr>
            <p:ph type="body" sz="quarter" idx="30" hasCustomPrompt="1"/>
          </p:nvPr>
        </p:nvSpPr>
        <p:spPr>
          <a:xfrm>
            <a:off x="565054" y="3170825"/>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3</a:t>
            </a:r>
          </a:p>
        </p:txBody>
      </p:sp>
      <p:sp>
        <p:nvSpPr>
          <p:cNvPr id="45" name="Freeform 44">
            <a:extLst>
              <a:ext uri="{FF2B5EF4-FFF2-40B4-BE49-F238E27FC236}">
                <a16:creationId xmlns:a16="http://schemas.microsoft.com/office/drawing/2014/main" id="{969A1DE4-B227-734E-B9E7-16964629F9A2}"/>
              </a:ext>
            </a:extLst>
          </p:cNvPr>
          <p:cNvSpPr/>
          <p:nvPr userDrawn="1"/>
        </p:nvSpPr>
        <p:spPr>
          <a:xfrm>
            <a:off x="565059" y="4143582"/>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46" name="Text Placeholder 19">
            <a:extLst>
              <a:ext uri="{FF2B5EF4-FFF2-40B4-BE49-F238E27FC236}">
                <a16:creationId xmlns:a16="http://schemas.microsoft.com/office/drawing/2014/main" id="{CF75AA54-20D6-E24F-B9B3-DB9A8E17B948}"/>
              </a:ext>
            </a:extLst>
          </p:cNvPr>
          <p:cNvSpPr>
            <a:spLocks noGrp="1"/>
          </p:cNvSpPr>
          <p:nvPr>
            <p:ph type="body" sz="quarter" idx="31" hasCustomPrompt="1"/>
          </p:nvPr>
        </p:nvSpPr>
        <p:spPr>
          <a:xfrm>
            <a:off x="549289" y="4116604"/>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4</a:t>
            </a:r>
          </a:p>
        </p:txBody>
      </p:sp>
      <p:sp>
        <p:nvSpPr>
          <p:cNvPr id="47" name="Freeform 46">
            <a:extLst>
              <a:ext uri="{FF2B5EF4-FFF2-40B4-BE49-F238E27FC236}">
                <a16:creationId xmlns:a16="http://schemas.microsoft.com/office/drawing/2014/main" id="{E84FFBE6-B0DF-CD4E-835B-6826E70BD1DD}"/>
              </a:ext>
            </a:extLst>
          </p:cNvPr>
          <p:cNvSpPr/>
          <p:nvPr userDrawn="1"/>
        </p:nvSpPr>
        <p:spPr>
          <a:xfrm>
            <a:off x="565059" y="5132146"/>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48" name="Text Placeholder 19">
            <a:extLst>
              <a:ext uri="{FF2B5EF4-FFF2-40B4-BE49-F238E27FC236}">
                <a16:creationId xmlns:a16="http://schemas.microsoft.com/office/drawing/2014/main" id="{3F64327C-72F0-9849-B6F5-ED6E6C81F317}"/>
              </a:ext>
            </a:extLst>
          </p:cNvPr>
          <p:cNvSpPr>
            <a:spLocks noGrp="1"/>
          </p:cNvSpPr>
          <p:nvPr>
            <p:ph type="body" sz="quarter" idx="32" hasCustomPrompt="1"/>
          </p:nvPr>
        </p:nvSpPr>
        <p:spPr>
          <a:xfrm>
            <a:off x="549289" y="5141197"/>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5</a:t>
            </a:r>
          </a:p>
        </p:txBody>
      </p:sp>
      <p:sp>
        <p:nvSpPr>
          <p:cNvPr id="29" name="Content Placeholder 2">
            <a:extLst>
              <a:ext uri="{FF2B5EF4-FFF2-40B4-BE49-F238E27FC236}">
                <a16:creationId xmlns:a16="http://schemas.microsoft.com/office/drawing/2014/main" id="{D55D4480-5B0A-2640-B3F1-5AE332CBC3D0}"/>
              </a:ext>
            </a:extLst>
          </p:cNvPr>
          <p:cNvSpPr>
            <a:spLocks noGrp="1"/>
          </p:cNvSpPr>
          <p:nvPr>
            <p:ph idx="33" hasCustomPrompt="1"/>
          </p:nvPr>
        </p:nvSpPr>
        <p:spPr>
          <a:xfrm>
            <a:off x="276226" y="6432469"/>
            <a:ext cx="6297601" cy="2772321"/>
          </a:xfrm>
        </p:spPr>
        <p:txBody>
          <a:bodyPr>
            <a:normAutofit/>
          </a:bodyPr>
          <a:lstStyle>
            <a:lvl1pPr marL="0" indent="0">
              <a:buNone/>
              <a:defRPr lang="en-GB" sz="1200" b="1" i="0" kern="1200" dirty="0">
                <a:solidFill>
                  <a:srgbClr val="2D355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Tree>
    <p:extLst>
      <p:ext uri="{BB962C8B-B14F-4D97-AF65-F5344CB8AC3E}">
        <p14:creationId xmlns:p14="http://schemas.microsoft.com/office/powerpoint/2010/main" val="2491508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Bullets Small">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31204EC-B118-C044-A3F0-65A34B8146F4}"/>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44F20329-2CC4-094A-BCD3-EC8725A94409}"/>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9FCE36DC-B5F0-DB44-97F0-01A39F7D4FF2}"/>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15" name="Content Placeholder 2">
            <a:extLst>
              <a:ext uri="{FF2B5EF4-FFF2-40B4-BE49-F238E27FC236}">
                <a16:creationId xmlns:a16="http://schemas.microsoft.com/office/drawing/2014/main" id="{0EE6F267-2062-1E41-953F-4C53B9C6B83C}"/>
              </a:ext>
            </a:extLst>
          </p:cNvPr>
          <p:cNvSpPr>
            <a:spLocks noGrp="1"/>
          </p:cNvSpPr>
          <p:nvPr>
            <p:ph idx="25" hasCustomPrompt="1"/>
          </p:nvPr>
        </p:nvSpPr>
        <p:spPr>
          <a:xfrm>
            <a:off x="2493741" y="6100049"/>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6" name="Content Placeholder 2">
            <a:extLst>
              <a:ext uri="{FF2B5EF4-FFF2-40B4-BE49-F238E27FC236}">
                <a16:creationId xmlns:a16="http://schemas.microsoft.com/office/drawing/2014/main" id="{760C3605-9107-EC4F-ABDB-6B9E4F44AB19}"/>
              </a:ext>
            </a:extLst>
          </p:cNvPr>
          <p:cNvSpPr>
            <a:spLocks noGrp="1"/>
          </p:cNvSpPr>
          <p:nvPr>
            <p:ph idx="26" hasCustomPrompt="1"/>
          </p:nvPr>
        </p:nvSpPr>
        <p:spPr>
          <a:xfrm>
            <a:off x="2493741" y="7089208"/>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17" name="Content Placeholder 2">
            <a:extLst>
              <a:ext uri="{FF2B5EF4-FFF2-40B4-BE49-F238E27FC236}">
                <a16:creationId xmlns:a16="http://schemas.microsoft.com/office/drawing/2014/main" id="{80C0767D-DE34-114A-94C5-F924105C5248}"/>
              </a:ext>
            </a:extLst>
          </p:cNvPr>
          <p:cNvSpPr>
            <a:spLocks noGrp="1"/>
          </p:cNvSpPr>
          <p:nvPr>
            <p:ph idx="27" hasCustomPrompt="1"/>
          </p:nvPr>
        </p:nvSpPr>
        <p:spPr>
          <a:xfrm>
            <a:off x="2493741" y="8078373"/>
            <a:ext cx="4114801" cy="754932"/>
          </a:xfrm>
        </p:spPr>
        <p:txBody>
          <a:bodyPr>
            <a:normAutofit/>
          </a:bodyPr>
          <a:lstStyle>
            <a:lvl1pPr marL="0" indent="0">
              <a:buNone/>
              <a:defRPr lang="en-GB" sz="1601"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49" name="Freeform 48">
            <a:extLst>
              <a:ext uri="{FF2B5EF4-FFF2-40B4-BE49-F238E27FC236}">
                <a16:creationId xmlns:a16="http://schemas.microsoft.com/office/drawing/2014/main" id="{B375747E-30D2-8E4D-937F-391EA4B2101F}"/>
              </a:ext>
            </a:extLst>
          </p:cNvPr>
          <p:cNvSpPr/>
          <p:nvPr userDrawn="1"/>
        </p:nvSpPr>
        <p:spPr>
          <a:xfrm>
            <a:off x="565059" y="6120711"/>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50" name="Text Placeholder 19">
            <a:extLst>
              <a:ext uri="{FF2B5EF4-FFF2-40B4-BE49-F238E27FC236}">
                <a16:creationId xmlns:a16="http://schemas.microsoft.com/office/drawing/2014/main" id="{06093A85-35D0-0B45-8A6B-08CBC1E5136B}"/>
              </a:ext>
            </a:extLst>
          </p:cNvPr>
          <p:cNvSpPr>
            <a:spLocks noGrp="1"/>
          </p:cNvSpPr>
          <p:nvPr>
            <p:ph type="body" sz="quarter" idx="33" hasCustomPrompt="1"/>
          </p:nvPr>
        </p:nvSpPr>
        <p:spPr>
          <a:xfrm>
            <a:off x="565055" y="6150027"/>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1</a:t>
            </a:r>
          </a:p>
        </p:txBody>
      </p:sp>
      <p:sp>
        <p:nvSpPr>
          <p:cNvPr id="51" name="Freeform 50">
            <a:extLst>
              <a:ext uri="{FF2B5EF4-FFF2-40B4-BE49-F238E27FC236}">
                <a16:creationId xmlns:a16="http://schemas.microsoft.com/office/drawing/2014/main" id="{DD3A1490-BEBA-3442-A795-44B1D3A9A691}"/>
              </a:ext>
            </a:extLst>
          </p:cNvPr>
          <p:cNvSpPr/>
          <p:nvPr userDrawn="1"/>
        </p:nvSpPr>
        <p:spPr>
          <a:xfrm>
            <a:off x="565059" y="7109276"/>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52" name="Text Placeholder 19">
            <a:extLst>
              <a:ext uri="{FF2B5EF4-FFF2-40B4-BE49-F238E27FC236}">
                <a16:creationId xmlns:a16="http://schemas.microsoft.com/office/drawing/2014/main" id="{46B5D184-45CA-CC46-8780-11BBDD5F72A3}"/>
              </a:ext>
            </a:extLst>
          </p:cNvPr>
          <p:cNvSpPr>
            <a:spLocks noGrp="1"/>
          </p:cNvSpPr>
          <p:nvPr>
            <p:ph type="body" sz="quarter" idx="34" hasCustomPrompt="1"/>
          </p:nvPr>
        </p:nvSpPr>
        <p:spPr>
          <a:xfrm>
            <a:off x="565055" y="7174626"/>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2</a:t>
            </a:r>
          </a:p>
        </p:txBody>
      </p:sp>
      <p:sp>
        <p:nvSpPr>
          <p:cNvPr id="53" name="Freeform 52">
            <a:extLst>
              <a:ext uri="{FF2B5EF4-FFF2-40B4-BE49-F238E27FC236}">
                <a16:creationId xmlns:a16="http://schemas.microsoft.com/office/drawing/2014/main" id="{E7987484-C334-7B42-9A0C-24F24A4D0DB1}"/>
              </a:ext>
            </a:extLst>
          </p:cNvPr>
          <p:cNvSpPr/>
          <p:nvPr userDrawn="1"/>
        </p:nvSpPr>
        <p:spPr>
          <a:xfrm>
            <a:off x="565059" y="8097841"/>
            <a:ext cx="1928683" cy="711084"/>
          </a:xfrm>
          <a:custGeom>
            <a:avLst/>
            <a:gdLst>
              <a:gd name="connsiteX0" fmla="*/ 355599 w 1928683"/>
              <a:gd name="connsiteY0" fmla="*/ 0 h 711198"/>
              <a:gd name="connsiteX1" fmla="*/ 683253 w 1928683"/>
              <a:gd name="connsiteY1" fmla="*/ 217184 h 711198"/>
              <a:gd name="connsiteX2" fmla="*/ 706583 w 1928683"/>
              <a:gd name="connsiteY2" fmla="*/ 332739 h 711198"/>
              <a:gd name="connsiteX3" fmla="*/ 1928683 w 1928683"/>
              <a:gd name="connsiteY3" fmla="*/ 332739 h 711198"/>
              <a:gd name="connsiteX4" fmla="*/ 1928683 w 1928683"/>
              <a:gd name="connsiteY4" fmla="*/ 378458 h 711198"/>
              <a:gd name="connsiteX5" fmla="*/ 706583 w 1928683"/>
              <a:gd name="connsiteY5" fmla="*/ 378458 h 711198"/>
              <a:gd name="connsiteX6" fmla="*/ 683253 w 1928683"/>
              <a:gd name="connsiteY6" fmla="*/ 494014 h 711198"/>
              <a:gd name="connsiteX7" fmla="*/ 355599 w 1928683"/>
              <a:gd name="connsiteY7" fmla="*/ 711198 h 711198"/>
              <a:gd name="connsiteX8" fmla="*/ 0 w 1928683"/>
              <a:gd name="connsiteY8" fmla="*/ 355599 h 711198"/>
              <a:gd name="connsiteX9" fmla="*/ 355599 w 1928683"/>
              <a:gd name="connsiteY9" fmla="*/ 0 h 71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683" h="711198">
                <a:moveTo>
                  <a:pt x="355599" y="0"/>
                </a:moveTo>
                <a:cubicBezTo>
                  <a:pt x="502893" y="0"/>
                  <a:pt x="629271" y="89554"/>
                  <a:pt x="683253" y="217184"/>
                </a:cubicBezTo>
                <a:lnTo>
                  <a:pt x="706583" y="332739"/>
                </a:lnTo>
                <a:lnTo>
                  <a:pt x="1928683" y="332739"/>
                </a:lnTo>
                <a:lnTo>
                  <a:pt x="1928683" y="378458"/>
                </a:lnTo>
                <a:lnTo>
                  <a:pt x="706583" y="378458"/>
                </a:lnTo>
                <a:lnTo>
                  <a:pt x="683253" y="494014"/>
                </a:lnTo>
                <a:cubicBezTo>
                  <a:pt x="629271" y="621644"/>
                  <a:pt x="502893" y="711198"/>
                  <a:pt x="355599" y="711198"/>
                </a:cubicBezTo>
                <a:cubicBezTo>
                  <a:pt x="159207" y="711198"/>
                  <a:pt x="0" y="551991"/>
                  <a:pt x="0" y="355599"/>
                </a:cubicBezTo>
                <a:cubicBezTo>
                  <a:pt x="0" y="159207"/>
                  <a:pt x="159207" y="0"/>
                  <a:pt x="355599" y="0"/>
                </a:cubicBezTo>
                <a:close/>
              </a:path>
            </a:pathLst>
          </a:custGeom>
          <a:solidFill>
            <a:srgbClr val="C1D2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sz="1800"/>
          </a:p>
        </p:txBody>
      </p:sp>
      <p:sp>
        <p:nvSpPr>
          <p:cNvPr id="54" name="Text Placeholder 19">
            <a:extLst>
              <a:ext uri="{FF2B5EF4-FFF2-40B4-BE49-F238E27FC236}">
                <a16:creationId xmlns:a16="http://schemas.microsoft.com/office/drawing/2014/main" id="{DF368613-A535-AE4A-9021-AF5E3FB208D3}"/>
              </a:ext>
            </a:extLst>
          </p:cNvPr>
          <p:cNvSpPr>
            <a:spLocks noGrp="1"/>
          </p:cNvSpPr>
          <p:nvPr>
            <p:ph type="body" sz="quarter" idx="35" hasCustomPrompt="1"/>
          </p:nvPr>
        </p:nvSpPr>
        <p:spPr>
          <a:xfrm>
            <a:off x="565055" y="8151931"/>
            <a:ext cx="711200" cy="693088"/>
          </a:xfrm>
        </p:spPr>
        <p:txBody>
          <a:bodyPr anchor="ctr">
            <a:normAutofit/>
          </a:bodyPr>
          <a:lstStyle>
            <a:lvl1pPr marL="0" indent="0" algn="ctr">
              <a:buNone/>
              <a:defRPr sz="3599" b="1">
                <a:solidFill>
                  <a:srgbClr val="2D355A"/>
                </a:solidFill>
                <a:latin typeface="Avenir Next Condensed" panose="020B0506020202020204" pitchFamily="34" charset="0"/>
              </a:defRPr>
            </a:lvl1pPr>
          </a:lstStyle>
          <a:p>
            <a:pPr lvl="0"/>
            <a:r>
              <a:rPr lang="en-RU" dirty="0"/>
              <a:t>3</a:t>
            </a:r>
          </a:p>
        </p:txBody>
      </p:sp>
      <p:sp>
        <p:nvSpPr>
          <p:cNvPr id="29" name="Content Placeholder 2">
            <a:extLst>
              <a:ext uri="{FF2B5EF4-FFF2-40B4-BE49-F238E27FC236}">
                <a16:creationId xmlns:a16="http://schemas.microsoft.com/office/drawing/2014/main" id="{3CF3C8A4-6D2E-FD49-AFE5-D9734FB19FA4}"/>
              </a:ext>
            </a:extLst>
          </p:cNvPr>
          <p:cNvSpPr>
            <a:spLocks noGrp="1"/>
          </p:cNvSpPr>
          <p:nvPr>
            <p:ph idx="20" hasCustomPrompt="1"/>
          </p:nvPr>
        </p:nvSpPr>
        <p:spPr>
          <a:xfrm>
            <a:off x="276226" y="1154247"/>
            <a:ext cx="6318869" cy="4374582"/>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Tree>
    <p:extLst>
      <p:ext uri="{BB962C8B-B14F-4D97-AF65-F5344CB8AC3E}">
        <p14:creationId xmlns:p14="http://schemas.microsoft.com/office/powerpoint/2010/main" val="27469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31204EC-B118-C044-A3F0-65A34B8146F4}"/>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44F20329-2CC4-094A-BCD3-EC8725A94409}"/>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9FCE36DC-B5F0-DB44-97F0-01A39F7D4FF2}"/>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
        <p:nvSpPr>
          <p:cNvPr id="29" name="Content Placeholder 2">
            <a:extLst>
              <a:ext uri="{FF2B5EF4-FFF2-40B4-BE49-F238E27FC236}">
                <a16:creationId xmlns:a16="http://schemas.microsoft.com/office/drawing/2014/main" id="{3CF3C8A4-6D2E-FD49-AFE5-D9734FB19FA4}"/>
              </a:ext>
            </a:extLst>
          </p:cNvPr>
          <p:cNvSpPr>
            <a:spLocks noGrp="1"/>
          </p:cNvSpPr>
          <p:nvPr>
            <p:ph idx="20" hasCustomPrompt="1"/>
          </p:nvPr>
        </p:nvSpPr>
        <p:spPr>
          <a:xfrm>
            <a:off x="276226" y="1154247"/>
            <a:ext cx="6318869" cy="4374582"/>
          </a:xfrm>
        </p:spPr>
        <p:txBody>
          <a:bodyPr>
            <a:normAutofit/>
          </a:bodyPr>
          <a:lstStyle>
            <a:lvl1pPr marL="0" indent="0">
              <a:buNone/>
              <a:defRPr lang="en-GB" sz="1200" b="1" i="0" kern="1200" dirty="0">
                <a:solidFill>
                  <a:srgbClr val="2B2B2A"/>
                </a:solidFill>
                <a:latin typeface="Montserrat Light" pitchFamily="2" charset="77"/>
                <a:ea typeface="Open Sans" panose="020B0606030504020204" pitchFamily="34" charset="0"/>
                <a:cs typeface="Open Sans" panose="020B0606030504020204" pitchFamily="34" charset="0"/>
              </a:defRPr>
            </a:lvl1pPr>
            <a:lvl2pPr>
              <a:defRPr lang="en-GB" sz="1460" b="1" kern="1200" dirty="0">
                <a:solidFill>
                  <a:srgbClr val="A8D2CB"/>
                </a:solidFill>
                <a:latin typeface="JOSEFIN SANS REGULAR ROMAN" pitchFamily="2" charset="77"/>
                <a:ea typeface="+mj-ea"/>
                <a:cs typeface="+mj-cs"/>
              </a:defRPr>
            </a:lvl2pPr>
            <a:lvl3pPr>
              <a:defRPr lang="en-GB" sz="1460" b="1" kern="1200" dirty="0">
                <a:solidFill>
                  <a:srgbClr val="A8D2CB"/>
                </a:solidFill>
                <a:latin typeface="JOSEFIN SANS REGULAR ROMAN" pitchFamily="2" charset="77"/>
                <a:ea typeface="+mj-ea"/>
                <a:cs typeface="+mj-cs"/>
              </a:defRPr>
            </a:lvl3pPr>
            <a:lvl4pPr>
              <a:defRPr lang="en-GB" sz="1460" b="1" kern="1200" dirty="0">
                <a:solidFill>
                  <a:srgbClr val="A8D2CB"/>
                </a:solidFill>
                <a:latin typeface="JOSEFIN SANS REGULAR ROMAN" pitchFamily="2" charset="77"/>
                <a:ea typeface="+mj-ea"/>
                <a:cs typeface="+mj-cs"/>
              </a:defRPr>
            </a:lvl4pPr>
            <a:lvl5pPr>
              <a:defRPr lang="en-US" sz="1460" b="1" kern="1200" dirty="0">
                <a:solidFill>
                  <a:srgbClr val="A8D2CB"/>
                </a:solidFill>
                <a:latin typeface="JOSEFIN SANS REGULAR ROMAN" pitchFamily="2" charset="77"/>
                <a:ea typeface="+mj-ea"/>
                <a:cs typeface="+mj-cs"/>
              </a:defRPr>
            </a:lvl5pPr>
          </a:lstStyle>
          <a:p>
            <a:pPr lvl="0"/>
            <a:r>
              <a:rPr lang="en-GB" dirty="0"/>
              <a:t>Your text goes here</a:t>
            </a:r>
          </a:p>
        </p:txBody>
      </p:sp>
      <p:sp>
        <p:nvSpPr>
          <p:cNvPr id="3" name="Table Placeholder 2">
            <a:extLst>
              <a:ext uri="{FF2B5EF4-FFF2-40B4-BE49-F238E27FC236}">
                <a16:creationId xmlns:a16="http://schemas.microsoft.com/office/drawing/2014/main" id="{75670437-6779-FD4F-83F8-9AF5E4DA1599}"/>
              </a:ext>
            </a:extLst>
          </p:cNvPr>
          <p:cNvSpPr>
            <a:spLocks noGrp="1"/>
          </p:cNvSpPr>
          <p:nvPr>
            <p:ph type="tbl" sz="quarter" idx="21" hasCustomPrompt="1"/>
          </p:nvPr>
        </p:nvSpPr>
        <p:spPr>
          <a:xfrm>
            <a:off x="288925" y="5785512"/>
            <a:ext cx="6305550" cy="3215760"/>
          </a:xfrm>
        </p:spPr>
        <p:txBody>
          <a:bodyPr/>
          <a:lstStyle>
            <a:lvl1pPr marL="0" indent="0">
              <a:buNone/>
              <a:defRPr b="0" i="0">
                <a:solidFill>
                  <a:srgbClr val="2B2B2A"/>
                </a:solidFill>
                <a:latin typeface="Montserrat Light" pitchFamily="2" charset="77"/>
              </a:defRPr>
            </a:lvl1pPr>
          </a:lstStyle>
          <a:p>
            <a:r>
              <a:rPr lang="en-RU" dirty="0"/>
              <a:t>Your Table Here</a:t>
            </a:r>
          </a:p>
        </p:txBody>
      </p:sp>
    </p:spTree>
    <p:extLst>
      <p:ext uri="{BB962C8B-B14F-4D97-AF65-F5344CB8AC3E}">
        <p14:creationId xmlns:p14="http://schemas.microsoft.com/office/powerpoint/2010/main" val="11125781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75670437-6779-FD4F-83F8-9AF5E4DA1599}"/>
              </a:ext>
            </a:extLst>
          </p:cNvPr>
          <p:cNvSpPr>
            <a:spLocks noGrp="1"/>
          </p:cNvSpPr>
          <p:nvPr>
            <p:ph type="tbl" sz="quarter" idx="21" hasCustomPrompt="1"/>
          </p:nvPr>
        </p:nvSpPr>
        <p:spPr>
          <a:xfrm>
            <a:off x="288925" y="1154246"/>
            <a:ext cx="6305550" cy="7847025"/>
          </a:xfrm>
        </p:spPr>
        <p:txBody>
          <a:bodyPr/>
          <a:lstStyle>
            <a:lvl1pPr marL="0" indent="0">
              <a:buNone/>
              <a:defRPr b="0" i="0">
                <a:solidFill>
                  <a:srgbClr val="2B2B2A"/>
                </a:solidFill>
                <a:latin typeface="Montserrat Light" pitchFamily="2" charset="77"/>
              </a:defRPr>
            </a:lvl1pPr>
          </a:lstStyle>
          <a:p>
            <a:r>
              <a:rPr lang="en-RU" dirty="0"/>
              <a:t>Your Table Here</a:t>
            </a:r>
          </a:p>
        </p:txBody>
      </p:sp>
      <p:cxnSp>
        <p:nvCxnSpPr>
          <p:cNvPr id="6" name="Straight Connector 5">
            <a:extLst>
              <a:ext uri="{FF2B5EF4-FFF2-40B4-BE49-F238E27FC236}">
                <a16:creationId xmlns:a16="http://schemas.microsoft.com/office/drawing/2014/main" id="{731204EC-B118-C044-A3F0-65A34B8146F4}"/>
              </a:ext>
            </a:extLst>
          </p:cNvPr>
          <p:cNvCxnSpPr/>
          <p:nvPr userDrawn="1"/>
        </p:nvCxnSpPr>
        <p:spPr>
          <a:xfrm>
            <a:off x="715618" y="9513536"/>
            <a:ext cx="0" cy="265001"/>
          </a:xfrm>
          <a:prstGeom prst="line">
            <a:avLst/>
          </a:prstGeom>
          <a:ln w="19050">
            <a:solidFill>
              <a:srgbClr val="C1D235"/>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44F20329-2CC4-094A-BCD3-EC8725A94409}"/>
              </a:ext>
            </a:extLst>
          </p:cNvPr>
          <p:cNvSpPr>
            <a:spLocks noGrp="1"/>
          </p:cNvSpPr>
          <p:nvPr>
            <p:ph type="ftr" sz="quarter" idx="11"/>
          </p:nvPr>
        </p:nvSpPr>
        <p:spPr>
          <a:xfrm>
            <a:off x="802794" y="9380147"/>
            <a:ext cx="4114801" cy="527403"/>
          </a:xfrm>
          <a:prstGeom prst="rect">
            <a:avLst/>
          </a:prstGeom>
        </p:spPr>
        <p:txBody>
          <a:bodyPr/>
          <a:lstStyle>
            <a:lvl1pPr algn="l">
              <a:defRPr lang="en-RU" sz="999" b="0" kern="1200" dirty="0">
                <a:solidFill>
                  <a:srgbClr val="2B2B2A"/>
                </a:solidFill>
                <a:latin typeface="Avenir Next Condensed" panose="020B0506020202020204" pitchFamily="34" charset="0"/>
                <a:ea typeface="+mn-ea"/>
                <a:cs typeface="+mn-cs"/>
              </a:defRPr>
            </a:lvl1pPr>
          </a:lstStyle>
          <a:p>
            <a:r>
              <a:rPr lang="en-GB" dirty="0"/>
              <a:t>Footer Text Goes Here</a:t>
            </a:r>
            <a:r>
              <a:rPr lang="en-GB" dirty="0">
                <a:solidFill>
                  <a:srgbClr val="C1D235"/>
                </a:solidFill>
              </a:rPr>
              <a:t> | </a:t>
            </a:r>
            <a:r>
              <a:rPr lang="en-GB" dirty="0"/>
              <a:t>Project 2019-3-FR02-KA205-016905</a:t>
            </a:r>
            <a:endParaRPr lang="en-GB" sz="999" b="0" kern="1200" dirty="0">
              <a:solidFill>
                <a:srgbClr val="2B2B2A"/>
              </a:solidFill>
              <a:latin typeface="Avenir Next Condensed" panose="020B0506020202020204" pitchFamily="34" charset="0"/>
              <a:ea typeface="+mn-ea"/>
              <a:cs typeface="+mn-cs"/>
            </a:endParaRPr>
          </a:p>
        </p:txBody>
      </p:sp>
      <p:sp>
        <p:nvSpPr>
          <p:cNvPr id="8" name="Slide Number Placeholder 4">
            <a:extLst>
              <a:ext uri="{FF2B5EF4-FFF2-40B4-BE49-F238E27FC236}">
                <a16:creationId xmlns:a16="http://schemas.microsoft.com/office/drawing/2014/main" id="{9FCE36DC-B5F0-DB44-97F0-01A39F7D4FF2}"/>
              </a:ext>
            </a:extLst>
          </p:cNvPr>
          <p:cNvSpPr>
            <a:spLocks noGrp="1"/>
          </p:cNvSpPr>
          <p:nvPr>
            <p:ph type="sldNum" sz="quarter" idx="12"/>
          </p:nvPr>
        </p:nvSpPr>
        <p:spPr>
          <a:xfrm>
            <a:off x="288237" y="9380147"/>
            <a:ext cx="340201" cy="527403"/>
          </a:xfrm>
          <a:prstGeom prst="rect">
            <a:avLst/>
          </a:prstGeom>
        </p:spPr>
        <p:txBody>
          <a:bodyPr/>
          <a:lstStyle>
            <a:lvl1pPr algn="l">
              <a:defRPr sz="999" b="1">
                <a:solidFill>
                  <a:srgbClr val="2B2B2A"/>
                </a:solidFill>
                <a:latin typeface="Avenir Next Condensed" panose="020B0506020202020204" pitchFamily="34" charset="0"/>
              </a:defRPr>
            </a:lvl1pPr>
          </a:lstStyle>
          <a:p>
            <a:fld id="{EB412618-EBE3-B14B-AE4A-EAE601B06292}" type="slidenum">
              <a:rPr lang="en-RU" smtClean="0"/>
              <a:pPr/>
              <a:t>‹N°›</a:t>
            </a:fld>
            <a:endParaRPr lang="en-RU" dirty="0"/>
          </a:p>
        </p:txBody>
      </p:sp>
    </p:spTree>
    <p:extLst>
      <p:ext uri="{BB962C8B-B14F-4D97-AF65-F5344CB8AC3E}">
        <p14:creationId xmlns:p14="http://schemas.microsoft.com/office/powerpoint/2010/main" val="3303459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F8A6AF-E38E-CB43-B6A9-1AA5408BB2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40" y="282802"/>
            <a:ext cx="3637722" cy="1858983"/>
          </a:xfrm>
          <a:prstGeom prst="rect">
            <a:avLst/>
          </a:prstGeom>
        </p:spPr>
      </p:pic>
      <p:sp>
        <p:nvSpPr>
          <p:cNvPr id="12" name="Picture Placeholder 11">
            <a:extLst>
              <a:ext uri="{FF2B5EF4-FFF2-40B4-BE49-F238E27FC236}">
                <a16:creationId xmlns:a16="http://schemas.microsoft.com/office/drawing/2014/main" id="{B9317110-428F-8840-905E-0015AD0BCBEC}"/>
              </a:ext>
            </a:extLst>
          </p:cNvPr>
          <p:cNvSpPr>
            <a:spLocks noGrp="1"/>
          </p:cNvSpPr>
          <p:nvPr>
            <p:ph type="pic" sz="quarter" idx="15" hasCustomPrompt="1"/>
          </p:nvPr>
        </p:nvSpPr>
        <p:spPr>
          <a:xfrm>
            <a:off x="288926" y="1968184"/>
            <a:ext cx="6280150" cy="4350641"/>
          </a:xfrm>
        </p:spPr>
        <p:txBody>
          <a:bodyPr/>
          <a:lstStyle>
            <a:lvl1pPr marL="0" indent="0">
              <a:buNone/>
              <a:defRPr b="0" i="0">
                <a:solidFill>
                  <a:srgbClr val="2B2B2A"/>
                </a:solidFill>
                <a:latin typeface="Montserrat Light" pitchFamily="2" charset="77"/>
              </a:defRPr>
            </a:lvl1pPr>
          </a:lstStyle>
          <a:p>
            <a:r>
              <a:rPr lang="en-RU" dirty="0"/>
              <a:t>Your Picture Here</a:t>
            </a:r>
          </a:p>
        </p:txBody>
      </p:sp>
    </p:spTree>
    <p:extLst>
      <p:ext uri="{BB962C8B-B14F-4D97-AF65-F5344CB8AC3E}">
        <p14:creationId xmlns:p14="http://schemas.microsoft.com/office/powerpoint/2010/main" val="4482944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6">
    <p:spTree>
      <p:nvGrpSpPr>
        <p:cNvPr id="1" name=""/>
        <p:cNvGrpSpPr/>
        <p:nvPr/>
      </p:nvGrpSpPr>
      <p:grpSpPr>
        <a:xfrm>
          <a:off x="0" y="0"/>
          <a:ext cx="0" cy="0"/>
          <a:chOff x="0" y="0"/>
          <a:chExt cx="0" cy="0"/>
        </a:xfrm>
      </p:grpSpPr>
      <p:sp>
        <p:nvSpPr>
          <p:cNvPr id="8" name="Shape 20"/>
          <p:cNvSpPr>
            <a:spLocks noGrp="1"/>
          </p:cNvSpPr>
          <p:nvPr>
            <p:ph type="pic" idx="21"/>
          </p:nvPr>
        </p:nvSpPr>
        <p:spPr>
          <a:xfrm>
            <a:off x="0" y="0"/>
            <a:ext cx="3429000" cy="4953000"/>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dirty="0"/>
          </a:p>
          <a:p>
            <a:r>
              <a:rPr lang="de-DE" dirty="0"/>
              <a:t>- Drop Image </a:t>
            </a:r>
            <a:r>
              <a:rPr lang="de-DE" dirty="0" err="1"/>
              <a:t>here</a:t>
            </a:r>
            <a:endParaRPr lang="de-DE" dirty="0"/>
          </a:p>
        </p:txBody>
      </p:sp>
      <p:sp>
        <p:nvSpPr>
          <p:cNvPr id="9" name="Shape 20"/>
          <p:cNvSpPr>
            <a:spLocks noGrp="1"/>
          </p:cNvSpPr>
          <p:nvPr>
            <p:ph type="pic" idx="22"/>
          </p:nvPr>
        </p:nvSpPr>
        <p:spPr>
          <a:xfrm>
            <a:off x="3429000" y="0"/>
            <a:ext cx="3429000" cy="4953000"/>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dirty="0"/>
          </a:p>
          <a:p>
            <a:r>
              <a:rPr lang="de-DE" dirty="0"/>
              <a:t>- Drop Image </a:t>
            </a:r>
            <a:r>
              <a:rPr lang="de-DE" dirty="0" err="1"/>
              <a:t>here</a:t>
            </a:r>
            <a:endParaRPr lang="de-DE" dirty="0"/>
          </a:p>
        </p:txBody>
      </p:sp>
      <p:sp>
        <p:nvSpPr>
          <p:cNvPr id="10" name="Shape 20"/>
          <p:cNvSpPr>
            <a:spLocks noGrp="1"/>
          </p:cNvSpPr>
          <p:nvPr>
            <p:ph type="pic" idx="23"/>
          </p:nvPr>
        </p:nvSpPr>
        <p:spPr>
          <a:xfrm>
            <a:off x="0" y="4953000"/>
            <a:ext cx="3429000" cy="4953000"/>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dirty="0"/>
          </a:p>
          <a:p>
            <a:r>
              <a:rPr lang="de-DE" dirty="0"/>
              <a:t>- Drop Image </a:t>
            </a:r>
            <a:r>
              <a:rPr lang="de-DE" dirty="0" err="1"/>
              <a:t>here</a:t>
            </a:r>
            <a:endParaRPr lang="de-DE" dirty="0"/>
          </a:p>
        </p:txBody>
      </p:sp>
      <p:sp>
        <p:nvSpPr>
          <p:cNvPr id="11" name="Shape 20"/>
          <p:cNvSpPr>
            <a:spLocks noGrp="1"/>
          </p:cNvSpPr>
          <p:nvPr>
            <p:ph type="pic" idx="24"/>
          </p:nvPr>
        </p:nvSpPr>
        <p:spPr>
          <a:xfrm>
            <a:off x="3429000" y="4953000"/>
            <a:ext cx="3429000" cy="4953000"/>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dirty="0"/>
          </a:p>
          <a:p>
            <a:r>
              <a:rPr lang="de-DE" dirty="0"/>
              <a:t>- Drop Image </a:t>
            </a:r>
            <a:r>
              <a:rPr lang="de-DE" dirty="0" err="1"/>
              <a:t>here</a:t>
            </a:r>
            <a:endParaRPr lang="de-DE" dirty="0"/>
          </a:p>
        </p:txBody>
      </p:sp>
    </p:spTree>
    <p:extLst>
      <p:ext uri="{BB962C8B-B14F-4D97-AF65-F5344CB8AC3E}">
        <p14:creationId xmlns:p14="http://schemas.microsoft.com/office/powerpoint/2010/main" val="89151374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
    <p:spTree>
      <p:nvGrpSpPr>
        <p:cNvPr id="1" name=""/>
        <p:cNvGrpSpPr/>
        <p:nvPr/>
      </p:nvGrpSpPr>
      <p:grpSpPr>
        <a:xfrm>
          <a:off x="0" y="0"/>
          <a:ext cx="0" cy="0"/>
          <a:chOff x="0" y="0"/>
          <a:chExt cx="0" cy="0"/>
        </a:xfrm>
      </p:grpSpPr>
      <p:sp>
        <p:nvSpPr>
          <p:cNvPr id="5" name="Shape 20"/>
          <p:cNvSpPr>
            <a:spLocks noGrp="1"/>
          </p:cNvSpPr>
          <p:nvPr>
            <p:ph type="pic" idx="14"/>
          </p:nvPr>
        </p:nvSpPr>
        <p:spPr>
          <a:xfrm>
            <a:off x="4037634" y="790674"/>
            <a:ext cx="2820409" cy="7997090"/>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3" name="Text Placeholder 5">
            <a:extLst>
              <a:ext uri="{FF2B5EF4-FFF2-40B4-BE49-F238E27FC236}">
                <a16:creationId xmlns:a16="http://schemas.microsoft.com/office/drawing/2014/main" id="{6687317F-11A1-E847-BB2C-7535C7AD3D6D}"/>
              </a:ext>
            </a:extLst>
          </p:cNvPr>
          <p:cNvSpPr>
            <a:spLocks noGrp="1"/>
          </p:cNvSpPr>
          <p:nvPr>
            <p:ph type="body" sz="quarter" idx="16" hasCustomPrompt="1"/>
          </p:nvPr>
        </p:nvSpPr>
        <p:spPr>
          <a:xfrm>
            <a:off x="723900" y="1016001"/>
            <a:ext cx="3949700" cy="1524000"/>
          </a:xfrm>
        </p:spPr>
        <p:txBody>
          <a:bodyPr/>
          <a:lstStyle>
            <a:lvl1pPr>
              <a:defRPr sz="3200" b="0">
                <a:solidFill>
                  <a:srgbClr val="28AFAC"/>
                </a:solidFill>
                <a:latin typeface="+mj-lt"/>
              </a:defRPr>
            </a:lvl1pPr>
          </a:lstStyle>
          <a:p>
            <a:pPr lvl="0"/>
            <a:r>
              <a:rPr lang="en-GB" dirty="0"/>
              <a:t>Heading Text</a:t>
            </a:r>
            <a:endParaRPr lang="en-US" dirty="0"/>
          </a:p>
        </p:txBody>
      </p:sp>
    </p:spTree>
    <p:extLst>
      <p:ext uri="{BB962C8B-B14F-4D97-AF65-F5344CB8AC3E}">
        <p14:creationId xmlns:p14="http://schemas.microsoft.com/office/powerpoint/2010/main" val="218056737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
    <p:spTree>
      <p:nvGrpSpPr>
        <p:cNvPr id="1" name=""/>
        <p:cNvGrpSpPr/>
        <p:nvPr/>
      </p:nvGrpSpPr>
      <p:grpSpPr>
        <a:xfrm>
          <a:off x="0" y="0"/>
          <a:ext cx="0" cy="0"/>
          <a:chOff x="0" y="0"/>
          <a:chExt cx="0" cy="0"/>
        </a:xfrm>
      </p:grpSpPr>
      <p:sp>
        <p:nvSpPr>
          <p:cNvPr id="5" name="Shape 20"/>
          <p:cNvSpPr>
            <a:spLocks noGrp="1"/>
          </p:cNvSpPr>
          <p:nvPr>
            <p:ph type="pic" idx="16"/>
          </p:nvPr>
        </p:nvSpPr>
        <p:spPr>
          <a:xfrm>
            <a:off x="387145" y="790674"/>
            <a:ext cx="6083668" cy="5420768"/>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Tree>
    <p:extLst>
      <p:ext uri="{BB962C8B-B14F-4D97-AF65-F5344CB8AC3E}">
        <p14:creationId xmlns:p14="http://schemas.microsoft.com/office/powerpoint/2010/main" val="380496472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5">
    <p:spTree>
      <p:nvGrpSpPr>
        <p:cNvPr id="1" name=""/>
        <p:cNvGrpSpPr/>
        <p:nvPr/>
      </p:nvGrpSpPr>
      <p:grpSpPr>
        <a:xfrm>
          <a:off x="0" y="0"/>
          <a:ext cx="0" cy="0"/>
          <a:chOff x="0" y="0"/>
          <a:chExt cx="0" cy="0"/>
        </a:xfrm>
      </p:grpSpPr>
      <p:sp>
        <p:nvSpPr>
          <p:cNvPr id="5" name="Shape 20"/>
          <p:cNvSpPr>
            <a:spLocks noGrp="1"/>
          </p:cNvSpPr>
          <p:nvPr>
            <p:ph type="pic" idx="21"/>
          </p:nvPr>
        </p:nvSpPr>
        <p:spPr>
          <a:xfrm>
            <a:off x="774290" y="2626166"/>
            <a:ext cx="3571954" cy="3939244"/>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3" name="Text Placeholder 5">
            <a:extLst>
              <a:ext uri="{FF2B5EF4-FFF2-40B4-BE49-F238E27FC236}">
                <a16:creationId xmlns:a16="http://schemas.microsoft.com/office/drawing/2014/main" id="{84013084-A220-CF42-B7F0-4E8B831BB013}"/>
              </a:ext>
            </a:extLst>
          </p:cNvPr>
          <p:cNvSpPr>
            <a:spLocks noGrp="1"/>
          </p:cNvSpPr>
          <p:nvPr>
            <p:ph type="body" sz="quarter" idx="16" hasCustomPrompt="1"/>
          </p:nvPr>
        </p:nvSpPr>
        <p:spPr>
          <a:xfrm>
            <a:off x="723900" y="1016001"/>
            <a:ext cx="3949700" cy="1524000"/>
          </a:xfrm>
        </p:spPr>
        <p:txBody>
          <a:bodyPr/>
          <a:lstStyle>
            <a:lvl1pPr>
              <a:defRPr sz="3200" b="0">
                <a:solidFill>
                  <a:srgbClr val="28AFAC"/>
                </a:solidFill>
                <a:latin typeface="+mj-lt"/>
              </a:defRPr>
            </a:lvl1pPr>
          </a:lstStyle>
          <a:p>
            <a:pPr lvl="0"/>
            <a:r>
              <a:rPr lang="en-GB" dirty="0"/>
              <a:t>Heading Text</a:t>
            </a:r>
            <a:endParaRPr lang="en-US" dirty="0"/>
          </a:p>
        </p:txBody>
      </p:sp>
    </p:spTree>
    <p:extLst>
      <p:ext uri="{BB962C8B-B14F-4D97-AF65-F5344CB8AC3E}">
        <p14:creationId xmlns:p14="http://schemas.microsoft.com/office/powerpoint/2010/main" val="99200593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5/3/22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870335317"/>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11">
    <p:spTree>
      <p:nvGrpSpPr>
        <p:cNvPr id="1" name=""/>
        <p:cNvGrpSpPr/>
        <p:nvPr/>
      </p:nvGrpSpPr>
      <p:grpSpPr>
        <a:xfrm>
          <a:off x="0" y="0"/>
          <a:ext cx="0" cy="0"/>
          <a:chOff x="0" y="0"/>
          <a:chExt cx="0" cy="0"/>
        </a:xfrm>
      </p:grpSpPr>
      <p:sp>
        <p:nvSpPr>
          <p:cNvPr id="5" name="Shape 20"/>
          <p:cNvSpPr>
            <a:spLocks noGrp="1"/>
          </p:cNvSpPr>
          <p:nvPr>
            <p:ph type="pic" idx="16"/>
          </p:nvPr>
        </p:nvSpPr>
        <p:spPr>
          <a:xfrm>
            <a:off x="3568130" y="1989074"/>
            <a:ext cx="3289870" cy="6786243"/>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3" name="Text Placeholder 5">
            <a:extLst>
              <a:ext uri="{FF2B5EF4-FFF2-40B4-BE49-F238E27FC236}">
                <a16:creationId xmlns:a16="http://schemas.microsoft.com/office/drawing/2014/main" id="{6B90BA91-A203-BF4F-8CBB-FACE8731EFD8}"/>
              </a:ext>
            </a:extLst>
          </p:cNvPr>
          <p:cNvSpPr>
            <a:spLocks noGrp="1"/>
          </p:cNvSpPr>
          <p:nvPr>
            <p:ph type="body" sz="quarter" idx="17" hasCustomPrompt="1"/>
          </p:nvPr>
        </p:nvSpPr>
        <p:spPr>
          <a:xfrm>
            <a:off x="723900" y="1016001"/>
            <a:ext cx="3949700" cy="1524000"/>
          </a:xfrm>
        </p:spPr>
        <p:txBody>
          <a:bodyPr/>
          <a:lstStyle>
            <a:lvl1pPr>
              <a:defRPr sz="3200" b="0">
                <a:solidFill>
                  <a:srgbClr val="28AFAC"/>
                </a:solidFill>
                <a:latin typeface="+mj-lt"/>
              </a:defRPr>
            </a:lvl1pPr>
          </a:lstStyle>
          <a:p>
            <a:pPr lvl="0"/>
            <a:r>
              <a:rPr lang="en-GB" dirty="0"/>
              <a:t>Heading Text</a:t>
            </a:r>
            <a:endParaRPr lang="en-US" dirty="0"/>
          </a:p>
        </p:txBody>
      </p:sp>
    </p:spTree>
    <p:extLst>
      <p:ext uri="{BB962C8B-B14F-4D97-AF65-F5344CB8AC3E}">
        <p14:creationId xmlns:p14="http://schemas.microsoft.com/office/powerpoint/2010/main" val="88658169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sp>
        <p:nvSpPr>
          <p:cNvPr id="5" name="Shape 20"/>
          <p:cNvSpPr>
            <a:spLocks noGrp="1"/>
          </p:cNvSpPr>
          <p:nvPr>
            <p:ph type="pic" idx="14"/>
          </p:nvPr>
        </p:nvSpPr>
        <p:spPr>
          <a:xfrm>
            <a:off x="779130" y="4953000"/>
            <a:ext cx="6078870" cy="4953000"/>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3" name="Text Placeholder 5">
            <a:extLst>
              <a:ext uri="{FF2B5EF4-FFF2-40B4-BE49-F238E27FC236}">
                <a16:creationId xmlns:a16="http://schemas.microsoft.com/office/drawing/2014/main" id="{6929EC57-2E2F-034E-8013-25DC8F0C803A}"/>
              </a:ext>
            </a:extLst>
          </p:cNvPr>
          <p:cNvSpPr>
            <a:spLocks noGrp="1"/>
          </p:cNvSpPr>
          <p:nvPr>
            <p:ph type="body" sz="quarter" idx="16" hasCustomPrompt="1"/>
          </p:nvPr>
        </p:nvSpPr>
        <p:spPr>
          <a:xfrm>
            <a:off x="723900" y="1016001"/>
            <a:ext cx="3949700" cy="1524000"/>
          </a:xfrm>
        </p:spPr>
        <p:txBody>
          <a:bodyPr/>
          <a:lstStyle>
            <a:lvl1pPr>
              <a:defRPr sz="3200" b="0">
                <a:solidFill>
                  <a:srgbClr val="28AFAC"/>
                </a:solidFill>
                <a:latin typeface="+mj-lt"/>
              </a:defRPr>
            </a:lvl1pPr>
          </a:lstStyle>
          <a:p>
            <a:pPr lvl="0"/>
            <a:r>
              <a:rPr lang="en-GB" dirty="0"/>
              <a:t>Heading Text</a:t>
            </a:r>
            <a:endParaRPr lang="en-US" dirty="0"/>
          </a:p>
        </p:txBody>
      </p:sp>
    </p:spTree>
    <p:extLst>
      <p:ext uri="{BB962C8B-B14F-4D97-AF65-F5344CB8AC3E}">
        <p14:creationId xmlns:p14="http://schemas.microsoft.com/office/powerpoint/2010/main" val="31751994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
    <p:spTree>
      <p:nvGrpSpPr>
        <p:cNvPr id="1" name=""/>
        <p:cNvGrpSpPr/>
        <p:nvPr/>
      </p:nvGrpSpPr>
      <p:grpSpPr>
        <a:xfrm>
          <a:off x="0" y="0"/>
          <a:ext cx="0" cy="0"/>
          <a:chOff x="0" y="0"/>
          <a:chExt cx="0" cy="0"/>
        </a:xfrm>
      </p:grpSpPr>
      <p:sp>
        <p:nvSpPr>
          <p:cNvPr id="7" name="Shape 20"/>
          <p:cNvSpPr>
            <a:spLocks noGrp="1"/>
          </p:cNvSpPr>
          <p:nvPr>
            <p:ph type="pic" idx="17"/>
          </p:nvPr>
        </p:nvSpPr>
        <p:spPr>
          <a:xfrm>
            <a:off x="4" y="3503757"/>
            <a:ext cx="3428996" cy="6402244"/>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6" name="Shape 20"/>
          <p:cNvSpPr>
            <a:spLocks noGrp="1"/>
          </p:cNvSpPr>
          <p:nvPr>
            <p:ph type="pic" idx="16"/>
          </p:nvPr>
        </p:nvSpPr>
        <p:spPr>
          <a:xfrm>
            <a:off x="3429000" y="5"/>
            <a:ext cx="3428996" cy="3503757"/>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4" name="Text Placeholder 5">
            <a:extLst>
              <a:ext uri="{FF2B5EF4-FFF2-40B4-BE49-F238E27FC236}">
                <a16:creationId xmlns:a16="http://schemas.microsoft.com/office/drawing/2014/main" id="{8BE3BFAB-A2E9-9446-AA5F-72F5E4731FA3}"/>
              </a:ext>
            </a:extLst>
          </p:cNvPr>
          <p:cNvSpPr>
            <a:spLocks noGrp="1"/>
          </p:cNvSpPr>
          <p:nvPr>
            <p:ph type="body" sz="quarter" idx="18" hasCustomPrompt="1"/>
          </p:nvPr>
        </p:nvSpPr>
        <p:spPr>
          <a:xfrm>
            <a:off x="723900" y="1016001"/>
            <a:ext cx="3949700" cy="1524000"/>
          </a:xfrm>
        </p:spPr>
        <p:txBody>
          <a:bodyPr/>
          <a:lstStyle>
            <a:lvl1pPr>
              <a:defRPr sz="3200" b="0">
                <a:solidFill>
                  <a:srgbClr val="28AFAC"/>
                </a:solidFill>
                <a:latin typeface="+mj-lt"/>
              </a:defRPr>
            </a:lvl1pPr>
          </a:lstStyle>
          <a:p>
            <a:pPr lvl="0"/>
            <a:r>
              <a:rPr lang="en-GB" dirty="0"/>
              <a:t>Heading Text</a:t>
            </a:r>
            <a:endParaRPr lang="en-US" dirty="0"/>
          </a:p>
        </p:txBody>
      </p:sp>
    </p:spTree>
    <p:extLst>
      <p:ext uri="{BB962C8B-B14F-4D97-AF65-F5344CB8AC3E}">
        <p14:creationId xmlns:p14="http://schemas.microsoft.com/office/powerpoint/2010/main" val="312421212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
    <p:spTree>
      <p:nvGrpSpPr>
        <p:cNvPr id="1" name=""/>
        <p:cNvGrpSpPr/>
        <p:nvPr/>
      </p:nvGrpSpPr>
      <p:grpSpPr>
        <a:xfrm>
          <a:off x="0" y="0"/>
          <a:ext cx="0" cy="0"/>
          <a:chOff x="0" y="0"/>
          <a:chExt cx="0" cy="0"/>
        </a:xfrm>
      </p:grpSpPr>
      <p:sp>
        <p:nvSpPr>
          <p:cNvPr id="5" name="Shape 20"/>
          <p:cNvSpPr>
            <a:spLocks noGrp="1"/>
          </p:cNvSpPr>
          <p:nvPr>
            <p:ph type="pic" idx="14"/>
          </p:nvPr>
        </p:nvSpPr>
        <p:spPr>
          <a:xfrm>
            <a:off x="774332" y="3456370"/>
            <a:ext cx="5309378" cy="2845009"/>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3" name="Text Placeholder 5">
            <a:extLst>
              <a:ext uri="{FF2B5EF4-FFF2-40B4-BE49-F238E27FC236}">
                <a16:creationId xmlns:a16="http://schemas.microsoft.com/office/drawing/2014/main" id="{58A558C4-395E-E342-B3D2-6E1EB36727BB}"/>
              </a:ext>
            </a:extLst>
          </p:cNvPr>
          <p:cNvSpPr>
            <a:spLocks noGrp="1"/>
          </p:cNvSpPr>
          <p:nvPr>
            <p:ph type="body" sz="quarter" idx="16" hasCustomPrompt="1"/>
          </p:nvPr>
        </p:nvSpPr>
        <p:spPr>
          <a:xfrm>
            <a:off x="723900" y="1016001"/>
            <a:ext cx="5575300" cy="1524000"/>
          </a:xfrm>
        </p:spPr>
        <p:txBody>
          <a:bodyPr/>
          <a:lstStyle>
            <a:lvl1pPr>
              <a:defRPr sz="3200" b="0">
                <a:solidFill>
                  <a:srgbClr val="28AFAC"/>
                </a:solidFill>
                <a:latin typeface="+mj-lt"/>
              </a:defRPr>
            </a:lvl1pPr>
          </a:lstStyle>
          <a:p>
            <a:pPr lvl="0"/>
            <a:r>
              <a:rPr lang="en-GB" dirty="0"/>
              <a:t>Heading Text</a:t>
            </a:r>
            <a:endParaRPr lang="en-US" dirty="0"/>
          </a:p>
        </p:txBody>
      </p:sp>
    </p:spTree>
    <p:extLst>
      <p:ext uri="{BB962C8B-B14F-4D97-AF65-F5344CB8AC3E}">
        <p14:creationId xmlns:p14="http://schemas.microsoft.com/office/powerpoint/2010/main" val="371949691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3">
    <p:spTree>
      <p:nvGrpSpPr>
        <p:cNvPr id="1" name=""/>
        <p:cNvGrpSpPr/>
        <p:nvPr/>
      </p:nvGrpSpPr>
      <p:grpSpPr>
        <a:xfrm>
          <a:off x="0" y="0"/>
          <a:ext cx="0" cy="0"/>
          <a:chOff x="0" y="0"/>
          <a:chExt cx="0" cy="0"/>
        </a:xfrm>
      </p:grpSpPr>
      <p:sp>
        <p:nvSpPr>
          <p:cNvPr id="2" name="Shape 20">
            <a:extLst>
              <a:ext uri="{FF2B5EF4-FFF2-40B4-BE49-F238E27FC236}">
                <a16:creationId xmlns:a16="http://schemas.microsoft.com/office/drawing/2014/main" id="{78E5A487-0CFE-A544-AC84-4B2D309A9EA0}"/>
              </a:ext>
            </a:extLst>
          </p:cNvPr>
          <p:cNvSpPr>
            <a:spLocks noGrp="1"/>
          </p:cNvSpPr>
          <p:nvPr>
            <p:ph type="pic" idx="14"/>
          </p:nvPr>
        </p:nvSpPr>
        <p:spPr>
          <a:xfrm>
            <a:off x="4550955" y="934914"/>
            <a:ext cx="1749896" cy="1317201"/>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4" name="Shape 20">
            <a:extLst>
              <a:ext uri="{FF2B5EF4-FFF2-40B4-BE49-F238E27FC236}">
                <a16:creationId xmlns:a16="http://schemas.microsoft.com/office/drawing/2014/main" id="{8278657B-3103-4E42-9802-8BE310D05D10}"/>
              </a:ext>
            </a:extLst>
          </p:cNvPr>
          <p:cNvSpPr>
            <a:spLocks noGrp="1"/>
          </p:cNvSpPr>
          <p:nvPr>
            <p:ph type="pic" idx="15"/>
          </p:nvPr>
        </p:nvSpPr>
        <p:spPr>
          <a:xfrm>
            <a:off x="4550955" y="3124469"/>
            <a:ext cx="1749896" cy="1317201"/>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6" name="Shape 20">
            <a:extLst>
              <a:ext uri="{FF2B5EF4-FFF2-40B4-BE49-F238E27FC236}">
                <a16:creationId xmlns:a16="http://schemas.microsoft.com/office/drawing/2014/main" id="{9FB0AB81-A1AA-DF46-BC90-240ECF3DD345}"/>
              </a:ext>
            </a:extLst>
          </p:cNvPr>
          <p:cNvSpPr>
            <a:spLocks noGrp="1"/>
          </p:cNvSpPr>
          <p:nvPr>
            <p:ph type="pic" idx="16"/>
          </p:nvPr>
        </p:nvSpPr>
        <p:spPr>
          <a:xfrm>
            <a:off x="4550955" y="5314025"/>
            <a:ext cx="1749896" cy="1317201"/>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7" name="Shape 20">
            <a:extLst>
              <a:ext uri="{FF2B5EF4-FFF2-40B4-BE49-F238E27FC236}">
                <a16:creationId xmlns:a16="http://schemas.microsoft.com/office/drawing/2014/main" id="{E68CEC2D-B0ED-7748-B1C6-66728A81F636}"/>
              </a:ext>
            </a:extLst>
          </p:cNvPr>
          <p:cNvSpPr>
            <a:spLocks noGrp="1"/>
          </p:cNvSpPr>
          <p:nvPr>
            <p:ph type="pic" idx="17"/>
          </p:nvPr>
        </p:nvSpPr>
        <p:spPr>
          <a:xfrm>
            <a:off x="4550955" y="7503580"/>
            <a:ext cx="1749896" cy="1317201"/>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Tree>
    <p:extLst>
      <p:ext uri="{BB962C8B-B14F-4D97-AF65-F5344CB8AC3E}">
        <p14:creationId xmlns:p14="http://schemas.microsoft.com/office/powerpoint/2010/main" val="284358362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
    <p:spTree>
      <p:nvGrpSpPr>
        <p:cNvPr id="1" name=""/>
        <p:cNvGrpSpPr/>
        <p:nvPr/>
      </p:nvGrpSpPr>
      <p:grpSpPr>
        <a:xfrm>
          <a:off x="0" y="0"/>
          <a:ext cx="0" cy="0"/>
          <a:chOff x="0" y="0"/>
          <a:chExt cx="0" cy="0"/>
        </a:xfrm>
      </p:grpSpPr>
      <p:sp>
        <p:nvSpPr>
          <p:cNvPr id="2" name="Shape 20">
            <a:extLst>
              <a:ext uri="{FF2B5EF4-FFF2-40B4-BE49-F238E27FC236}">
                <a16:creationId xmlns:a16="http://schemas.microsoft.com/office/drawing/2014/main" id="{78E5A487-0CFE-A544-AC84-4B2D309A9EA0}"/>
              </a:ext>
            </a:extLst>
          </p:cNvPr>
          <p:cNvSpPr>
            <a:spLocks noGrp="1"/>
          </p:cNvSpPr>
          <p:nvPr>
            <p:ph type="pic" idx="14"/>
          </p:nvPr>
        </p:nvSpPr>
        <p:spPr>
          <a:xfrm>
            <a:off x="4566271" y="934914"/>
            <a:ext cx="1749896" cy="2083545"/>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8" name="Shape 20">
            <a:extLst>
              <a:ext uri="{FF2B5EF4-FFF2-40B4-BE49-F238E27FC236}">
                <a16:creationId xmlns:a16="http://schemas.microsoft.com/office/drawing/2014/main" id="{7129BE7E-C4F4-214B-8638-33699F8196B6}"/>
              </a:ext>
            </a:extLst>
          </p:cNvPr>
          <p:cNvSpPr>
            <a:spLocks noGrp="1"/>
          </p:cNvSpPr>
          <p:nvPr>
            <p:ph type="pic" idx="18"/>
          </p:nvPr>
        </p:nvSpPr>
        <p:spPr>
          <a:xfrm>
            <a:off x="4566271" y="3898634"/>
            <a:ext cx="1749896" cy="2083545"/>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9" name="Shape 20">
            <a:extLst>
              <a:ext uri="{FF2B5EF4-FFF2-40B4-BE49-F238E27FC236}">
                <a16:creationId xmlns:a16="http://schemas.microsoft.com/office/drawing/2014/main" id="{D392DB96-55C0-6E49-8DE2-815DFBA207FD}"/>
              </a:ext>
            </a:extLst>
          </p:cNvPr>
          <p:cNvSpPr>
            <a:spLocks noGrp="1"/>
          </p:cNvSpPr>
          <p:nvPr>
            <p:ph type="pic" idx="19"/>
          </p:nvPr>
        </p:nvSpPr>
        <p:spPr>
          <a:xfrm>
            <a:off x="4566271" y="6862352"/>
            <a:ext cx="1749896" cy="2083545"/>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Tree>
    <p:extLst>
      <p:ext uri="{BB962C8B-B14F-4D97-AF65-F5344CB8AC3E}">
        <p14:creationId xmlns:p14="http://schemas.microsoft.com/office/powerpoint/2010/main" val="92294940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
        <p:nvSpPr>
          <p:cNvPr id="5" name="Shape 20"/>
          <p:cNvSpPr>
            <a:spLocks noGrp="1"/>
          </p:cNvSpPr>
          <p:nvPr>
            <p:ph type="pic" idx="16"/>
          </p:nvPr>
        </p:nvSpPr>
        <p:spPr>
          <a:xfrm>
            <a:off x="3568130" y="1989074"/>
            <a:ext cx="3289870" cy="6786243"/>
          </a:xfrm>
          <a:prstGeom prst="rect">
            <a:avLst/>
          </a:prstGeom>
          <a:pattFill prst="pct5">
            <a:fgClr>
              <a:schemeClr val="accent1"/>
            </a:fgClr>
            <a:bgClr>
              <a:schemeClr val="bg2"/>
            </a:bgClr>
          </a:pattFill>
        </p:spPr>
        <p:txBody>
          <a:bodyPr lIns="91439" tIns="45719" rIns="91439" bIns="45719">
            <a:noAutofit/>
          </a:bodyPr>
          <a:lstStyle>
            <a:lvl1pPr marL="0" marR="0" indent="0" algn="l" defTabSz="583646"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
        <p:nvSpPr>
          <p:cNvPr id="3" name="Text Placeholder 5">
            <a:extLst>
              <a:ext uri="{FF2B5EF4-FFF2-40B4-BE49-F238E27FC236}">
                <a16:creationId xmlns:a16="http://schemas.microsoft.com/office/drawing/2014/main" id="{6B90BA91-A203-BF4F-8CBB-FACE8731EFD8}"/>
              </a:ext>
            </a:extLst>
          </p:cNvPr>
          <p:cNvSpPr>
            <a:spLocks noGrp="1"/>
          </p:cNvSpPr>
          <p:nvPr>
            <p:ph type="body" sz="quarter" idx="17" hasCustomPrompt="1"/>
          </p:nvPr>
        </p:nvSpPr>
        <p:spPr>
          <a:xfrm>
            <a:off x="723900" y="1016001"/>
            <a:ext cx="3949700" cy="1524000"/>
          </a:xfrm>
        </p:spPr>
        <p:txBody>
          <a:bodyPr/>
          <a:lstStyle>
            <a:lvl1pPr>
              <a:defRPr sz="3200" b="0">
                <a:solidFill>
                  <a:srgbClr val="28AFAC"/>
                </a:solidFill>
                <a:latin typeface="+mj-lt"/>
              </a:defRPr>
            </a:lvl1pPr>
          </a:lstStyle>
          <a:p>
            <a:pPr lvl="0"/>
            <a:r>
              <a:rPr lang="en-GB" dirty="0"/>
              <a:t>Heading Text</a:t>
            </a:r>
            <a:endParaRPr lang="en-US" dirty="0"/>
          </a:p>
        </p:txBody>
      </p:sp>
    </p:spTree>
    <p:extLst>
      <p:ext uri="{BB962C8B-B14F-4D97-AF65-F5344CB8AC3E}">
        <p14:creationId xmlns:p14="http://schemas.microsoft.com/office/powerpoint/2010/main" val="51369115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el &amp; Unter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49502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0">
    <p:spTree>
      <p:nvGrpSpPr>
        <p:cNvPr id="1" name=""/>
        <p:cNvGrpSpPr/>
        <p:nvPr/>
      </p:nvGrpSpPr>
      <p:grpSpPr>
        <a:xfrm>
          <a:off x="0" y="0"/>
          <a:ext cx="0" cy="0"/>
          <a:chOff x="0" y="0"/>
          <a:chExt cx="0" cy="0"/>
        </a:xfrm>
      </p:grpSpPr>
      <p:sp>
        <p:nvSpPr>
          <p:cNvPr id="5" name="Shape 20"/>
          <p:cNvSpPr>
            <a:spLocks noGrp="1"/>
          </p:cNvSpPr>
          <p:nvPr>
            <p:ph type="pic" idx="26"/>
          </p:nvPr>
        </p:nvSpPr>
        <p:spPr>
          <a:xfrm>
            <a:off x="28" y="0"/>
            <a:ext cx="6858000" cy="4794595"/>
          </a:xfrm>
          <a:prstGeom prst="rect">
            <a:avLst/>
          </a:prstGeom>
          <a:pattFill prst="pct5">
            <a:fgClr>
              <a:schemeClr val="accent1"/>
            </a:fgClr>
            <a:bgClr>
              <a:schemeClr val="bg2"/>
            </a:bgClr>
          </a:pattFill>
        </p:spPr>
        <p:txBody>
          <a:bodyPr lIns="91439" tIns="45719" rIns="91439" bIns="45719">
            <a:noAutofit/>
          </a:bodyPr>
          <a:lstStyle>
            <a:lvl1pPr marL="0" marR="0" indent="0" algn="l" defTabSz="583612" rtl="0" eaLnBrk="1" fontAlgn="auto" latinLnBrk="0" hangingPunct="1">
              <a:lnSpc>
                <a:spcPct val="100000"/>
              </a:lnSpc>
              <a:spcBef>
                <a:spcPts val="0"/>
              </a:spcBef>
              <a:spcAft>
                <a:spcPts val="0"/>
              </a:spcAft>
              <a:buClrTx/>
              <a:buSzTx/>
              <a:buFontTx/>
              <a:buNone/>
              <a:tabLst/>
              <a:defRPr sz="1306" b="0" i="0" u="none"/>
            </a:lvl1pPr>
          </a:lstStyle>
          <a:p>
            <a:endParaRPr lang="de-DE"/>
          </a:p>
          <a:p>
            <a:r>
              <a:rPr lang="de-DE"/>
              <a:t>- Drop Image </a:t>
            </a:r>
            <a:r>
              <a:rPr lang="de-DE" err="1"/>
              <a:t>here</a:t>
            </a:r>
            <a:endParaRPr lang="de-DE"/>
          </a:p>
        </p:txBody>
      </p:sp>
    </p:spTree>
    <p:extLst>
      <p:ext uri="{BB962C8B-B14F-4D97-AF65-F5344CB8AC3E}">
        <p14:creationId xmlns:p14="http://schemas.microsoft.com/office/powerpoint/2010/main" val="190957720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5/3/22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127970265"/>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687277225"/>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764DE79-268F-4C1A-8933-263129D2AF90}" type="datetimeFigureOut">
              <a:rPr lang="en-US" smtClean="0"/>
              <a:t>5/3/22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086890093"/>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764DE79-268F-4C1A-8933-263129D2AF90}" type="datetimeFigureOut">
              <a:rPr lang="en-US" smtClean="0"/>
              <a:t>5/3/22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801145946"/>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5/3/22</a:t>
            </a:fld>
            <a:endParaRPr lang="en-US"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‹N°›</a:t>
            </a:fld>
            <a:endParaRPr lang="en-US" dirty="0"/>
          </a:p>
        </p:txBody>
      </p:sp>
      <p:sp>
        <p:nvSpPr>
          <p:cNvPr id="7" name="Text">
            <a:extLst>
              <a:ext uri="{FF2B5EF4-FFF2-40B4-BE49-F238E27FC236}">
                <a16:creationId xmlns:a16="http://schemas.microsoft.com/office/drawing/2014/main" id="{6A9A6119-0DAD-C746-9E39-B185839D4026}"/>
              </a:ext>
            </a:extLst>
          </p:cNvPr>
          <p:cNvSpPr txBox="1"/>
          <p:nvPr userDrawn="1"/>
        </p:nvSpPr>
        <p:spPr>
          <a:xfrm>
            <a:off x="6484173" y="9535563"/>
            <a:ext cx="239854" cy="142596"/>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4284" tIns="14284" rIns="14284" bIns="14284" anchor="ctr">
            <a:spAutoFit/>
          </a:bodyPr>
          <a:lstStyle/>
          <a:p>
            <a:pPr algn="ctr" defTabSz="583646">
              <a:defRPr sz="4800">
                <a:solidFill>
                  <a:srgbClr val="000000"/>
                </a:solidFill>
                <a:latin typeface="Helvetica Light"/>
                <a:ea typeface="Helvetica Light"/>
                <a:cs typeface="Helvetica Light"/>
                <a:sym typeface="Helvetica Light"/>
              </a:defRPr>
            </a:pPr>
            <a:fld id="{86CB4B4D-7CA3-9044-876B-883B54F8677D}" type="slidenum">
              <a:rPr sz="739" b="0" i="0">
                <a:solidFill>
                  <a:srgbClr val="2B2B2A"/>
                </a:solidFill>
                <a:latin typeface="Montserrat Light" pitchFamily="2" charset="77"/>
              </a:rPr>
              <a:t>‹N°›</a:t>
            </a:fld>
            <a:r>
              <a:rPr sz="739" b="0" i="0" dirty="0">
                <a:solidFill>
                  <a:srgbClr val="2B2B2A"/>
                </a:solidFill>
                <a:latin typeface="Montserrat Light" pitchFamily="2" charset="77"/>
              </a:rPr>
              <a:t>￼</a:t>
            </a:r>
          </a:p>
        </p:txBody>
      </p:sp>
      <p:sp>
        <p:nvSpPr>
          <p:cNvPr id="8" name="Rectangle 7">
            <a:extLst>
              <a:ext uri="{FF2B5EF4-FFF2-40B4-BE49-F238E27FC236}">
                <a16:creationId xmlns:a16="http://schemas.microsoft.com/office/drawing/2014/main" id="{7B73A4B2-6814-3741-87D0-01F7449B30CE}"/>
              </a:ext>
            </a:extLst>
          </p:cNvPr>
          <p:cNvSpPr/>
          <p:nvPr userDrawn="1"/>
        </p:nvSpPr>
        <p:spPr>
          <a:xfrm rot="16200000">
            <a:off x="5814462" y="8444817"/>
            <a:ext cx="1579278" cy="206082"/>
          </a:xfrm>
          <a:prstGeom prst="rect">
            <a:avLst/>
          </a:prstGeom>
        </p:spPr>
        <p:txBody>
          <a:bodyPr wrap="none" anchor="ctr">
            <a:spAutoFit/>
          </a:bodyPr>
          <a:lstStyle/>
          <a:p>
            <a:r>
              <a:rPr lang="en-GB" sz="739" u="none" dirty="0">
                <a:solidFill>
                  <a:srgbClr val="2F355A"/>
                </a:solidFill>
                <a:latin typeface="Montserrat" pitchFamily="2" charset="77"/>
              </a:rPr>
              <a:t>www.europeanyouthroots.eu</a:t>
            </a:r>
          </a:p>
        </p:txBody>
      </p:sp>
      <p:pic>
        <p:nvPicPr>
          <p:cNvPr id="9" name="Picture 8">
            <a:extLst>
              <a:ext uri="{FF2B5EF4-FFF2-40B4-BE49-F238E27FC236}">
                <a16:creationId xmlns:a16="http://schemas.microsoft.com/office/drawing/2014/main" id="{1BA6A5CE-1C73-DB4B-90A9-F9AD405C8CBB}"/>
              </a:ext>
            </a:extLst>
          </p:cNvPr>
          <p:cNvPicPr>
            <a:picLocks noChangeAspect="1"/>
          </p:cNvPicPr>
          <p:nvPr userDrawn="1"/>
        </p:nvPicPr>
        <p:blipFill>
          <a:blip r:embed="rId60" cstate="email">
            <a:extLst>
              <a:ext uri="{28A0092B-C50C-407E-A947-70E740481C1C}">
                <a14:useLocalDpi xmlns:a14="http://schemas.microsoft.com/office/drawing/2010/main"/>
              </a:ext>
            </a:extLst>
          </a:blip>
          <a:stretch>
            <a:fillRect/>
          </a:stretch>
        </p:blipFill>
        <p:spPr>
          <a:xfrm>
            <a:off x="357005" y="9533035"/>
            <a:ext cx="792780" cy="413706"/>
          </a:xfrm>
          <a:prstGeom prst="rect">
            <a:avLst/>
          </a:prstGeom>
        </p:spPr>
      </p:pic>
      <p:cxnSp>
        <p:nvCxnSpPr>
          <p:cNvPr id="10" name="Straight Connector 9">
            <a:extLst>
              <a:ext uri="{FF2B5EF4-FFF2-40B4-BE49-F238E27FC236}">
                <a16:creationId xmlns:a16="http://schemas.microsoft.com/office/drawing/2014/main" id="{D592D280-75C2-C04F-A17D-C6D30DFC8CDA}"/>
              </a:ext>
            </a:extLst>
          </p:cNvPr>
          <p:cNvCxnSpPr>
            <a:cxnSpLocks/>
          </p:cNvCxnSpPr>
          <p:nvPr userDrawn="1"/>
        </p:nvCxnSpPr>
        <p:spPr>
          <a:xfrm>
            <a:off x="6471243" y="9405366"/>
            <a:ext cx="239854" cy="0"/>
          </a:xfrm>
          <a:prstGeom prst="line">
            <a:avLst/>
          </a:prstGeom>
          <a:noFill/>
          <a:ln w="12700" cap="flat">
            <a:solidFill>
              <a:srgbClr val="C2D237"/>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9932475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71" r:id="rId27"/>
    <p:sldLayoutId id="2147483672" r:id="rId28"/>
    <p:sldLayoutId id="2147483673" r:id="rId29"/>
    <p:sldLayoutId id="2147483674" r:id="rId30"/>
    <p:sldLayoutId id="2147483675" r:id="rId31"/>
    <p:sldLayoutId id="2147483676" r:id="rId32"/>
    <p:sldLayoutId id="2147483677" r:id="rId33"/>
    <p:sldLayoutId id="2147483678" r:id="rId34"/>
    <p:sldLayoutId id="2147483679" r:id="rId35"/>
    <p:sldLayoutId id="2147483680" r:id="rId36"/>
    <p:sldLayoutId id="2147483681" r:id="rId37"/>
    <p:sldLayoutId id="2147483682" r:id="rId38"/>
    <p:sldLayoutId id="2147483683" r:id="rId39"/>
    <p:sldLayoutId id="2147483684" r:id="rId40"/>
    <p:sldLayoutId id="2147483685" r:id="rId41"/>
    <p:sldLayoutId id="2147483686" r:id="rId42"/>
    <p:sldLayoutId id="2147483687" r:id="rId43"/>
    <p:sldLayoutId id="2147483688" r:id="rId44"/>
    <p:sldLayoutId id="2147483689" r:id="rId45"/>
    <p:sldLayoutId id="2147483691"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5" r:id="rId55"/>
    <p:sldLayoutId id="2147483706" r:id="rId56"/>
    <p:sldLayoutId id="2147483765" r:id="rId57"/>
    <p:sldLayoutId id="2147483766" r:id="rId58"/>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16.xml"/><Relationship Id="rId4" Type="http://schemas.openxmlformats.org/officeDocument/2006/relationships/image" Target="../media/image18.svg"/></Relationships>
</file>

<file path=ppt/slides/_rels/slide100.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18" Type="http://schemas.openxmlformats.org/officeDocument/2006/relationships/image" Target="../media/image158.jpe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17" Type="http://schemas.openxmlformats.org/officeDocument/2006/relationships/image" Target="../media/image157.jpeg"/><Relationship Id="rId2" Type="http://schemas.openxmlformats.org/officeDocument/2006/relationships/notesSlide" Target="../notesSlides/notesSlide6.xml"/><Relationship Id="rId16" Type="http://schemas.openxmlformats.org/officeDocument/2006/relationships/image" Target="../media/image156.jpeg"/><Relationship Id="rId1" Type="http://schemas.openxmlformats.org/officeDocument/2006/relationships/slideLayout" Target="../slideLayouts/slideLayout16.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155.jpe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slides/_rels/slide10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159.jpeg"/></Relationships>
</file>

<file path=ppt/slides/_rels/slide102.xml.rels><?xml version="1.0" encoding="UTF-8" standalone="yes"?>
<Relationships xmlns="http://schemas.openxmlformats.org/package/2006/relationships"><Relationship Id="rId8" Type="http://schemas.openxmlformats.org/officeDocument/2006/relationships/hyperlink" Target="http://awarewhistler.org/wp-content/uploads/2015/08/bee-friendly-plants.jpg" TargetMode="External"/><Relationship Id="rId3" Type="http://schemas.openxmlformats.org/officeDocument/2006/relationships/hyperlink" Target="https://themicrogardener.com/diy-fertilisers-how-to-use-banana-peels/" TargetMode="External"/><Relationship Id="rId7" Type="http://schemas.openxmlformats.org/officeDocument/2006/relationships/image" Target="../media/image161.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60.jpeg"/><Relationship Id="rId11" Type="http://schemas.openxmlformats.org/officeDocument/2006/relationships/image" Target="../media/image163.jpeg"/><Relationship Id="rId5" Type="http://schemas.openxmlformats.org/officeDocument/2006/relationships/hyperlink" Target="https://www.familyhandyman.com/list/genius-gardening-hacks/" TargetMode="External"/><Relationship Id="rId10" Type="http://schemas.openxmlformats.org/officeDocument/2006/relationships/image" Target="../media/image162.jpeg"/><Relationship Id="rId4" Type="http://schemas.openxmlformats.org/officeDocument/2006/relationships/hyperlink" Target="https://themicrogardener.com/ten-water-saving-tips-for-your-garden/" TargetMode="External"/><Relationship Id="rId9" Type="http://schemas.openxmlformats.org/officeDocument/2006/relationships/hyperlink" Target="https://www.sustainabletourism2030.com/6-ways-tourism-businesses-can-boost-pollination-and-host-mason-bees/"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themicrogardener.com/ten-water-saving-tips-for-your-garden/" TargetMode="External"/><Relationship Id="rId2" Type="http://schemas.openxmlformats.org/officeDocument/2006/relationships/hyperlink" Target="https://themicrogardener.com/diy-fertilisers-how-to-use-banana-peels/" TargetMode="External"/><Relationship Id="rId1" Type="http://schemas.openxmlformats.org/officeDocument/2006/relationships/slideLayout" Target="../slideLayouts/slideLayout16.xml"/><Relationship Id="rId4" Type="http://schemas.openxmlformats.org/officeDocument/2006/relationships/image" Target="../media/image164.jpg"/></Relationships>
</file>

<file path=ppt/slides/_rels/slide10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9.xml"/></Relationships>
</file>

<file path=ppt/slides/_rels/slide10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9.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europeanbestdestinations.com/destinations/eden/sheep-s-head/" TargetMode="External"/><Relationship Id="rId1" Type="http://schemas.openxmlformats.org/officeDocument/2006/relationships/slideLayout" Target="../slideLayouts/slideLayout56.xml"/><Relationship Id="rId5" Type="http://schemas.openxmlformats.org/officeDocument/2006/relationships/image" Target="../media/image167.jpeg"/><Relationship Id="rId4" Type="http://schemas.openxmlformats.org/officeDocument/2006/relationships/image" Target="../media/image23.png"/></Relationships>
</file>

<file path=ppt/slides/_rels/slide108.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9.jpeg"/><Relationship Id="rId7" Type="http://schemas.openxmlformats.org/officeDocument/2006/relationships/hyperlink" Target="https://youtu.be/eF-C226_5gw" TargetMode="External"/><Relationship Id="rId2" Type="http://schemas.openxmlformats.org/officeDocument/2006/relationships/image" Target="../media/image168.jpeg"/><Relationship Id="rId1" Type="http://schemas.openxmlformats.org/officeDocument/2006/relationships/slideLayout" Target="../slideLayouts/slideLayout56.xml"/><Relationship Id="rId6" Type="http://schemas.openxmlformats.org/officeDocument/2006/relationships/hyperlink" Target="https://livingthesheepsheadway.com/responsible-tourism/" TargetMode="External"/><Relationship Id="rId5" Type="http://schemas.openxmlformats.org/officeDocument/2006/relationships/hyperlink" Target="https://livingthesheepsheadway.com/crafts/" TargetMode="External"/><Relationship Id="rId4" Type="http://schemas.openxmlformats.org/officeDocument/2006/relationships/image" Target="../media/image170.jpeg"/><Relationship Id="rId9" Type="http://schemas.openxmlformats.org/officeDocument/2006/relationships/image" Target="../media/image73.png"/></Relationships>
</file>

<file path=ppt/slides/_rels/slide10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8" Type="http://schemas.openxmlformats.org/officeDocument/2006/relationships/hyperlink" Target="https://www.materahub.com/" TargetMode="External"/><Relationship Id="rId3" Type="http://schemas.openxmlformats.org/officeDocument/2006/relationships/hyperlink" Target="https://lelaba.eu/" TargetMode="External"/><Relationship Id="rId7" Type="http://schemas.openxmlformats.org/officeDocument/2006/relationships/hyperlink" Target="https://euei.dk/" TargetMode="External"/><Relationship Id="rId2" Type="http://schemas.openxmlformats.org/officeDocument/2006/relationships/hyperlink" Target="http://creativecommons.org/licenses/by/4.0/" TargetMode="External"/><Relationship Id="rId1" Type="http://schemas.openxmlformats.org/officeDocument/2006/relationships/slideLayout" Target="../slideLayouts/slideLayout58.xml"/><Relationship Id="rId6" Type="http://schemas.openxmlformats.org/officeDocument/2006/relationships/hyperlink" Target="https://www.momentumconsulting.ie/" TargetMode="External"/><Relationship Id="rId5" Type="http://schemas.openxmlformats.org/officeDocument/2006/relationships/hyperlink" Target="http://www.filmworkstrust.co.uk/" TargetMode="External"/><Relationship Id="rId10" Type="http://schemas.openxmlformats.org/officeDocument/2006/relationships/image" Target="../media/image174.png"/><Relationship Id="rId4" Type="http://schemas.openxmlformats.org/officeDocument/2006/relationships/hyperlink" Target="https://lenouveaustudio.fr/" TargetMode="External"/><Relationship Id="rId9" Type="http://schemas.openxmlformats.org/officeDocument/2006/relationships/hyperlink" Target="http://vismednet.org/" TargetMode="External"/></Relationships>
</file>

<file path=ppt/slides/_rels/slide113.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hyperlink" Target="http://www.europeanyouthroots.eu/" TargetMode="External"/><Relationship Id="rId7" Type="http://schemas.openxmlformats.org/officeDocument/2006/relationships/image" Target="../media/image179.jpeg"/><Relationship Id="rId2" Type="http://schemas.openxmlformats.org/officeDocument/2006/relationships/image" Target="../media/image175.jpeg"/><Relationship Id="rId1" Type="http://schemas.openxmlformats.org/officeDocument/2006/relationships/slideLayout" Target="../slideLayouts/slideLayout45.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12.xml.rels><?xml version="1.0" encoding="UTF-8" standalone="yes"?>
<Relationships xmlns="http://schemas.openxmlformats.org/package/2006/relationships"><Relationship Id="rId3" Type="http://schemas.openxmlformats.org/officeDocument/2006/relationships/hyperlink" Target="https://sustainabletourism.nz/home/environment/" TargetMode="External"/><Relationship Id="rId2" Type="http://schemas.openxmlformats.org/officeDocument/2006/relationships/image" Target="../media/image27.jpe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hyperlink" Target="https://www.annualreviews.org/doi/full/10.1146/annurev-environ-041210-132637#:~:text=About%20a%20fifth%20of%20the,outdoor%20natural%20environments%20(4).&amp;text=The%20components%20include%20travel%20and,has%20environmental%20aspects%20(4)." TargetMode="External"/><Relationship Id="rId2" Type="http://schemas.openxmlformats.org/officeDocument/2006/relationships/image" Target="../media/image29.png"/><Relationship Id="rId1" Type="http://schemas.openxmlformats.org/officeDocument/2006/relationships/slideLayout" Target="../slideLayouts/slideLayout50.xml"/><Relationship Id="rId4" Type="http://schemas.openxmlformats.org/officeDocument/2006/relationships/hyperlink" Target="https://www.nomadasaurus.com/sustainable-touris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theworldcounts.com/challenges/consumption/transport-and-tourism/negative-environmental-impacts-of-tourism/story" TargetMode="External"/><Relationship Id="rId2" Type="http://schemas.openxmlformats.org/officeDocument/2006/relationships/image" Target="../media/image30.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aquacity.sk/en/press/destination-green-tourism/" TargetMode="External"/><Relationship Id="rId7" Type="http://schemas.openxmlformats.org/officeDocument/2006/relationships/image" Target="../media/image22.svg"/><Relationship Id="rId2" Type="http://schemas.openxmlformats.org/officeDocument/2006/relationships/image" Target="../media/image31.jpe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hyperlink" Target="https://www.tourismni.com/globalassets/business-development/quality-and-standards/accommodation-start-up-advice/going-green/going-green.pdf" TargetMode="External"/><Relationship Id="rId4" Type="http://schemas.openxmlformats.org/officeDocument/2006/relationships/hyperlink" Target="https://newsroom.accenture.com/news/more-than-half-of-consumers-would-pay-more-for-sustainable-products-designed-to-be-reused-or-recycled-accenture-survey-finds.htm" TargetMode="External"/><Relationship Id="rId9" Type="http://schemas.openxmlformats.org/officeDocument/2006/relationships/image" Target="../media/image33.svg"/></Relationships>
</file>

<file path=ppt/slides/_rels/slide17.xml.rels><?xml version="1.0" encoding="UTF-8" standalone="yes"?>
<Relationships xmlns="http://schemas.openxmlformats.org/package/2006/relationships"><Relationship Id="rId8" Type="http://schemas.openxmlformats.org/officeDocument/2006/relationships/hyperlink" Target="https://www.tourismni.com/globalassets/business-development/quality-and-standards/accommodation-start-up-advice/going-green/going-green.pdf" TargetMode="External"/><Relationship Id="rId3" Type="http://schemas.openxmlformats.org/officeDocument/2006/relationships/hyperlink" Target="https://aquacity.sk/en/press/destination-green-tourism/" TargetMode="External"/><Relationship Id="rId7" Type="http://schemas.openxmlformats.org/officeDocument/2006/relationships/hyperlink" Target="https://www.failteireland.ie/FailteIreland/media/WebsiteStructure/Documents/2_Develop_Your_Business/1_StartGrow_Your_Business/Ecotourism_Handbook-2.pdf" TargetMode="External"/><Relationship Id="rId2" Type="http://schemas.openxmlformats.org/officeDocument/2006/relationships/image" Target="../media/image34.jpeg"/><Relationship Id="rId1" Type="http://schemas.openxmlformats.org/officeDocument/2006/relationships/slideLayout" Target="../slideLayouts/slideLayout50.xml"/><Relationship Id="rId6" Type="http://schemas.openxmlformats.org/officeDocument/2006/relationships/hyperlink" Target="https://www.visitbritain.org/sites/default/files/vb-corporate/business-hub/resources/holiday_parks_sustainabilitybestpracticeguide.pdf" TargetMode="External"/><Relationship Id="rId5" Type="http://schemas.openxmlformats.org/officeDocument/2006/relationships/image" Target="../media/image36.svg"/><Relationship Id="rId10" Type="http://schemas.openxmlformats.org/officeDocument/2006/relationships/image" Target="../media/image22.svg"/><Relationship Id="rId4" Type="http://schemas.openxmlformats.org/officeDocument/2006/relationships/image" Target="../media/image35.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hyperlink" Target="https://www.tourismni.com/globalassets/business-development/quality-and-standards/accommodation-start-up-advice/going-green/going-green.pdf" TargetMode="External"/><Relationship Id="rId3" Type="http://schemas.openxmlformats.org/officeDocument/2006/relationships/hyperlink" Target="https://www.coe.int/en/web/culture-and-heritage/strategy-21-d7" TargetMode="External"/><Relationship Id="rId7" Type="http://schemas.openxmlformats.org/officeDocument/2006/relationships/hyperlink" Target="https://www.strategy-business.com/article/10304" TargetMode="External"/><Relationship Id="rId2" Type="http://schemas.openxmlformats.org/officeDocument/2006/relationships/image" Target="../media/image37.jpeg"/><Relationship Id="rId1" Type="http://schemas.openxmlformats.org/officeDocument/2006/relationships/slideLayout" Target="../slideLayouts/slideLayout50.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22.svg"/><Relationship Id="rId4" Type="http://schemas.openxmlformats.org/officeDocument/2006/relationships/hyperlink" Target="https://eur-lex.europa.eu/legal-content/EN/TXT/?uri=CELEX:52007DC0621" TargetMode="External"/><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irishtimes.com/special-reports/business-of-hospitality/hospitality-sector-needs-to-check-in-to-green-practices-1.4027456" TargetMode="External"/><Relationship Id="rId1" Type="http://schemas.openxmlformats.org/officeDocument/2006/relationships/slideLayout" Target="../slideLayouts/slideLayout16.xml"/><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www.gooverseas.com/blog/benefits-of-sustainable-tourism" TargetMode="External"/><Relationship Id="rId7" Type="http://schemas.openxmlformats.org/officeDocument/2006/relationships/image" Target="../media/image22.svg"/><Relationship Id="rId2" Type="http://schemas.openxmlformats.org/officeDocument/2006/relationships/hyperlink" Target="https://www.visitbritain.org/sites/default/files/vb-corporate/business-hub/resources/5_-_saving_money_and_sustainability.pdf" TargetMode="External"/><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hyperlink" Target="https://www.tourismni.com/globalassets/business-development/quality-and-standards/accommodation-start-up-advice/going-green/going-green.pdf" TargetMode="External"/><Relationship Id="rId4" Type="http://schemas.openxmlformats.org/officeDocument/2006/relationships/hyperlink" Target="https://www.smallfootprintfamily.com/how-to-save-money-by-going-gree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ur-lex.europa.eu/legal-content/EN/TXT/?uri=CELEX:52007DC0621" TargetMode="External"/><Relationship Id="rId2" Type="http://schemas.openxmlformats.org/officeDocument/2006/relationships/image" Target="../media/image41.jpe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hyperlink" Target="https://www.unep-wcmc.org/news/worlds-protected-natural-areas-receive-eight-billion-visits-a-year" TargetMode="External"/><Relationship Id="rId2" Type="http://schemas.openxmlformats.org/officeDocument/2006/relationships/hyperlink" Target="https://www.oecd.org/cfe/tourism/theimpactofcultureontourism.htm" TargetMode="External"/><Relationship Id="rId1" Type="http://schemas.openxmlformats.org/officeDocument/2006/relationships/slideLayout" Target="../slideLayouts/slideLayout50.xml"/><Relationship Id="rId6" Type="http://schemas.openxmlformats.org/officeDocument/2006/relationships/image" Target="../media/image44.jpeg"/><Relationship Id="rId5" Type="http://schemas.openxmlformats.org/officeDocument/2006/relationships/hyperlink" Target="https://whc.unesco.org/en/tourism/" TargetMode="External"/><Relationship Id="rId4" Type="http://schemas.openxmlformats.org/officeDocument/2006/relationships/hyperlink" Target="https://www.seai.ie/publications/SME-Guide-to-Energy-Efficiency.pdf"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localenterprise.ie/green" TargetMode="External"/><Relationship Id="rId7" Type="http://schemas.openxmlformats.org/officeDocument/2006/relationships/hyperlink" Target="https://www.tourismni.com/globalassets/business-development/quality-and-standards/accommodation-start-up-advice/going-green/going-green.pdf" TargetMode="External"/><Relationship Id="rId2" Type="http://schemas.openxmlformats.org/officeDocument/2006/relationships/hyperlink" Target="https://www.seai.ie/business-and-public-sector/business-grants-and-supports/" TargetMode="External"/><Relationship Id="rId1" Type="http://schemas.openxmlformats.org/officeDocument/2006/relationships/slideLayout" Target="../slideLayouts/slideLayout51.xml"/><Relationship Id="rId6" Type="http://schemas.openxmlformats.org/officeDocument/2006/relationships/hyperlink" Target="https://ec.europa.eu/growth/content/eu-launches-european-capital-smart-tourism-2022-competition_en" TargetMode="External"/><Relationship Id="rId11" Type="http://schemas.openxmlformats.org/officeDocument/2006/relationships/image" Target="../media/image47.svg"/><Relationship Id="rId5" Type="http://schemas.openxmlformats.org/officeDocument/2006/relationships/hyperlink" Target="https://www.coe.int/en/web/culture-and-heritage/strategy-21-d8" TargetMode="External"/><Relationship Id="rId10" Type="http://schemas.openxmlformats.org/officeDocument/2006/relationships/image" Target="../media/image46.png"/><Relationship Id="rId4" Type="http://schemas.openxmlformats.org/officeDocument/2006/relationships/hyperlink" Target="https://www.coe.int/en/web/culture-and-heritage/strategy-21-d10" TargetMode="External"/><Relationship Id="rId9"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hyperlink" Target="https://www.yourarticlelibrary.com/ecotourism/sustainable-tourism/sustainable-tourism-concept-principles-and-strategies-ecotourism/69054" TargetMode="Externa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jpeg"/><Relationship Id="rId2" Type="http://schemas.openxmlformats.org/officeDocument/2006/relationships/hyperlink" Target="http://interreg-central.eu/Content.Node/CEETO.html" TargetMode="External"/><Relationship Id="rId1" Type="http://schemas.openxmlformats.org/officeDocument/2006/relationships/slideLayout" Target="../slideLayouts/slideLayout50.xml"/><Relationship Id="rId6" Type="http://schemas.openxmlformats.org/officeDocument/2006/relationships/image" Target="../media/image50.jpeg"/><Relationship Id="rId5" Type="http://schemas.openxmlformats.org/officeDocument/2006/relationships/hyperlink" Target="https://www.europarc.org/news/2019/05/a-sustainable-journey-terres-festival/" TargetMode="Externa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hyperlink" Target="https://www.youtube.com/watch?v=XMMIEtHh03g" TargetMode="External"/><Relationship Id="rId3" Type="http://schemas.openxmlformats.org/officeDocument/2006/relationships/hyperlink" Target="https://youtu.be/sNiOhfGfg_s" TargetMode="External"/><Relationship Id="rId7" Type="http://schemas.openxmlformats.org/officeDocument/2006/relationships/hyperlink" Target="https://www.youtube.com/watch?v=K1ZzYMSrLhc" TargetMode="External"/><Relationship Id="rId2" Type="http://schemas.openxmlformats.org/officeDocument/2006/relationships/image" Target="../media/image23.png"/><Relationship Id="rId1" Type="http://schemas.openxmlformats.org/officeDocument/2006/relationships/slideLayout" Target="../slideLayouts/slideLayout50.xml"/><Relationship Id="rId6" Type="http://schemas.openxmlformats.org/officeDocument/2006/relationships/hyperlink" Target="https://www.europarc.org/sustainable-tourism/" TargetMode="External"/><Relationship Id="rId11" Type="http://schemas.openxmlformats.org/officeDocument/2006/relationships/hyperlink" Target="https://www.europarc.org/news/2019/05/a-sustainable-journey-terres-festival/" TargetMode="External"/><Relationship Id="rId5" Type="http://schemas.openxmlformats.org/officeDocument/2006/relationships/image" Target="../media/image49.png"/><Relationship Id="rId10" Type="http://schemas.openxmlformats.org/officeDocument/2006/relationships/hyperlink" Target="https://www.youtube.com/watch?v=MZuualColss" TargetMode="External"/><Relationship Id="rId4" Type="http://schemas.openxmlformats.org/officeDocument/2006/relationships/image" Target="../media/image53.jpeg"/><Relationship Id="rId9" Type="http://schemas.openxmlformats.org/officeDocument/2006/relationships/hyperlink" Target="https://www.youtube.com/watch?v=BqluAsS-fnk&amp;t=1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europarc.org/sustainable-tourism/" TargetMode="External"/><Relationship Id="rId2" Type="http://schemas.openxmlformats.org/officeDocument/2006/relationships/image" Target="../media/image54.jpeg"/><Relationship Id="rId1" Type="http://schemas.openxmlformats.org/officeDocument/2006/relationships/slideLayout" Target="../slideLayouts/slideLayout50.xml"/><Relationship Id="rId5" Type="http://schemas.openxmlformats.org/officeDocument/2006/relationships/hyperlink" Target="https://europa.eu/cultural-heritage/sites/eych/files/sustainable-cultural-tourism-recommendations_en5097.pdf?token=PsePI9T4#:~:text=Sustainable%20cultural%20tourism%20is%20the,conservation%20and%20sustainable%20tourism%20development." TargetMode="External"/><Relationship Id="rId4" Type="http://schemas.openxmlformats.org/officeDocument/2006/relationships/hyperlink" Target="https://sustainabletourism.ne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strategy-business.com/article/10304" TargetMode="External"/><Relationship Id="rId2" Type="http://schemas.openxmlformats.org/officeDocument/2006/relationships/hyperlink" Target="https://sustainabletourism.net/" TargetMode="External"/><Relationship Id="rId1" Type="http://schemas.openxmlformats.org/officeDocument/2006/relationships/slideLayout" Target="../slideLayouts/slideLayout50.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unwto.org/tourism4sdgs" TargetMode="External"/><Relationship Id="rId1" Type="http://schemas.openxmlformats.org/officeDocument/2006/relationships/slideLayout" Target="../slideLayouts/slideLayout49.xml"/><Relationship Id="rId5" Type="http://schemas.openxmlformats.org/officeDocument/2006/relationships/image" Target="../media/image57.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hyperlink" Target="https://tourism4sdgs.org/sdg-12-responsible-consumption-and-production/" TargetMode="External"/><Relationship Id="rId7" Type="http://schemas.openxmlformats.org/officeDocument/2006/relationships/image" Target="../media/image59.jpeg"/><Relationship Id="rId2" Type="http://schemas.openxmlformats.org/officeDocument/2006/relationships/hyperlink" Target="https://tourism4sdgs.org/sdg-13-climate-action/" TargetMode="External"/><Relationship Id="rId1" Type="http://schemas.openxmlformats.org/officeDocument/2006/relationships/slideLayout" Target="../slideLayouts/slideLayout54.xml"/><Relationship Id="rId6" Type="http://schemas.openxmlformats.org/officeDocument/2006/relationships/image" Target="../media/image58.jpeg"/><Relationship Id="rId5" Type="http://schemas.openxmlformats.org/officeDocument/2006/relationships/hyperlink" Target="https://tourism4sdgs.org/sdg-7-affordable-clean-energy/" TargetMode="External"/><Relationship Id="rId4" Type="http://schemas.openxmlformats.org/officeDocument/2006/relationships/hyperlink" Target="https://tourism4sdgs.org/sdg-6-clear-water-sanitation/" TargetMode="External"/><Relationship Id="rId9"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6.xml"/><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s://www.eea.europa.eu/policy-documents/communication-from-the-commission-agenda" TargetMode="External"/><Relationship Id="rId2" Type="http://schemas.openxmlformats.org/officeDocument/2006/relationships/image" Target="../media/image67.jpeg"/><Relationship Id="rId1" Type="http://schemas.openxmlformats.org/officeDocument/2006/relationships/slideLayout" Target="../slideLayouts/slideLayout49.xml"/><Relationship Id="rId5" Type="http://schemas.openxmlformats.org/officeDocument/2006/relationships/image" Target="../media/image18.sv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hyperlink" Target="https://www.intechopen.com/online-first/73374" TargetMode="External"/><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s://www.sustainabletourism2030.com/how-to-create-a-sustainability-action-plan-for-your-tourism-business/" TargetMode="External"/><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22.svg"/><Relationship Id="rId5" Type="http://schemas.openxmlformats.org/officeDocument/2006/relationships/image" Target="../media/image32.png"/><Relationship Id="rId4" Type="http://schemas.openxmlformats.org/officeDocument/2006/relationships/hyperlink" Target="https://www.tourismni.com/globalassets/business-development/quality-and-standards/accommodation-start-up-advice/going-green/going-green.pdf"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s://eur-lex.europa.eu/legal-content/EN/TXT/?uri=CELEX:52007DC0621&amp;locale=en" TargetMode="Externa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visitscotland.com/blog/eco-tourism/sustainable-businesses/" TargetMode="External"/><Relationship Id="rId1" Type="http://schemas.openxmlformats.org/officeDocument/2006/relationships/slideLayout" Target="../slideLayouts/slideLayout28.xml"/><Relationship Id="rId6" Type="http://schemas.openxmlformats.org/officeDocument/2006/relationships/image" Target="../media/image70.jpeg"/><Relationship Id="rId5" Type="http://schemas.openxmlformats.org/officeDocument/2006/relationships/image" Target="../media/image23.png"/><Relationship Id="rId4" Type="http://schemas.openxmlformats.org/officeDocument/2006/relationships/image" Target="../media/image40.svg"/></Relationships>
</file>

<file path=ppt/slides/_rels/slide44.xml.rels><?xml version="1.0" encoding="UTF-8" standalone="yes"?>
<Relationships xmlns="http://schemas.openxmlformats.org/package/2006/relationships"><Relationship Id="rId8" Type="http://schemas.openxmlformats.org/officeDocument/2006/relationships/hyperlink" Target="https://www.visitscotland.com/blog/eco-tourism/sustainable-businesses/" TargetMode="External"/><Relationship Id="rId13" Type="http://schemas.openxmlformats.org/officeDocument/2006/relationships/image" Target="../media/image71.jpeg"/><Relationship Id="rId3" Type="http://schemas.openxmlformats.org/officeDocument/2006/relationships/hyperlink" Target="https://www.visitscotland.com/blog/eco-tourism/sustainable-experiences/" TargetMode="External"/><Relationship Id="rId7" Type="http://schemas.openxmlformats.org/officeDocument/2006/relationships/hyperlink" Target="https://www.visitscotland.com/holidays-breaks/cheap-budget/off-season/" TargetMode="External"/><Relationship Id="rId12" Type="http://schemas.openxmlformats.org/officeDocument/2006/relationships/image" Target="../media/image23.png"/><Relationship Id="rId2" Type="http://schemas.openxmlformats.org/officeDocument/2006/relationships/hyperlink" Target="https://www.visitscotland.com/about/responsible-tourism/" TargetMode="External"/><Relationship Id="rId16" Type="http://schemas.openxmlformats.org/officeDocument/2006/relationships/hyperlink" Target="https://www.visitscotland.com/responsible-tourism-promise/" TargetMode="External"/><Relationship Id="rId1" Type="http://schemas.openxmlformats.org/officeDocument/2006/relationships/slideLayout" Target="../slideLayouts/slideLayout56.xml"/><Relationship Id="rId6" Type="http://schemas.openxmlformats.org/officeDocument/2006/relationships/hyperlink" Target="https://www.visitscotland.com/blog/cycling/train-accessible-cycle-routes/" TargetMode="External"/><Relationship Id="rId11" Type="http://schemas.openxmlformats.org/officeDocument/2006/relationships/hyperlink" Target="https://www.visitscotland.com/blog/eco-tourism/working-holidays-volunteering/" TargetMode="External"/><Relationship Id="rId5" Type="http://schemas.openxmlformats.org/officeDocument/2006/relationships/hyperlink" Target="https://www.visitscotland.com/blog/eco-tourism/easy-public-transport-trips/" TargetMode="External"/><Relationship Id="rId15" Type="http://schemas.openxmlformats.org/officeDocument/2006/relationships/image" Target="../media/image73.png"/><Relationship Id="rId10" Type="http://schemas.openxmlformats.org/officeDocument/2006/relationships/hyperlink" Target="https://www.visitscotland.com/accommodation/caravan-camping/wild-camping/" TargetMode="External"/><Relationship Id="rId4" Type="http://schemas.openxmlformats.org/officeDocument/2006/relationships/hyperlink" Target="https://www.visitscotland.com/about/responsible-tourism/keeping-beaches-clean/" TargetMode="External"/><Relationship Id="rId9" Type="http://schemas.openxmlformats.org/officeDocument/2006/relationships/hyperlink" Target="https://www.visitscotland.com/accommodation/eco-green/" TargetMode="External"/><Relationship Id="rId1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3.png"/><Relationship Id="rId2" Type="http://schemas.openxmlformats.org/officeDocument/2006/relationships/hyperlink" Target="https://www.visitscotland.com/about/responsible-tourism/" TargetMode="External"/><Relationship Id="rId1" Type="http://schemas.openxmlformats.org/officeDocument/2006/relationships/slideLayout" Target="../slideLayouts/slideLayout56.xml"/><Relationship Id="rId6" Type="http://schemas.openxmlformats.org/officeDocument/2006/relationships/hyperlink" Target="https://www.johnogroat-journal.co.uk/news/responsible-tourism-campaign-asks-visitors-to-protect-countr-233013/" TargetMode="External"/><Relationship Id="rId5" Type="http://schemas.openxmlformats.org/officeDocument/2006/relationships/image" Target="../media/image74.jpeg"/><Relationship Id="rId4" Type="http://schemas.openxmlformats.org/officeDocument/2006/relationships/hyperlink" Target="https://youtu.be/Q1HBKnnGr-g"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5.jpeg"/><Relationship Id="rId7" Type="http://schemas.openxmlformats.org/officeDocument/2006/relationships/image" Target="../media/image77.jpeg"/><Relationship Id="rId2" Type="http://schemas.openxmlformats.org/officeDocument/2006/relationships/hyperlink" Target="https://lochkenecobothies.co.uk/" TargetMode="External"/><Relationship Id="rId1" Type="http://schemas.openxmlformats.org/officeDocument/2006/relationships/slideLayout" Target="../slideLayouts/slideLayout55.xml"/><Relationship Id="rId6" Type="http://schemas.openxmlformats.org/officeDocument/2006/relationships/hyperlink" Target="http://www.visitscotland.com/info/transport/jp-orkney-p1791191" TargetMode="External"/><Relationship Id="rId11" Type="http://schemas.openxmlformats.org/officeDocument/2006/relationships/hyperlink" Target="http://www.visitscotland.com/info/food-drink/loch-arthur-farm-shop-cafe-p304001" TargetMode="External"/><Relationship Id="rId5" Type="http://schemas.openxmlformats.org/officeDocument/2006/relationships/image" Target="../media/image76.jpeg"/><Relationship Id="rId10" Type="http://schemas.openxmlformats.org/officeDocument/2006/relationships/image" Target="../media/image79.jpeg"/><Relationship Id="rId4" Type="http://schemas.openxmlformats.org/officeDocument/2006/relationships/hyperlink" Target="https://aboutargyll.uk/info-booking/booking-form.html" TargetMode="External"/><Relationship Id="rId9" Type="http://schemas.openxmlformats.org/officeDocument/2006/relationships/hyperlink" Target="http://www.visitscotland.com/see-do/active/outdoor-access-covid-19/"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2.jpeg"/><Relationship Id="rId1" Type="http://schemas.openxmlformats.org/officeDocument/2006/relationships/slideLayout" Target="../slideLayouts/slideLayout49.xml"/><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tourismnotes.com/sustainable-tourism/" TargetMode="External"/><Relationship Id="rId1" Type="http://schemas.openxmlformats.org/officeDocument/2006/relationships/slideLayout" Target="../slideLayouts/slideLayout16.xml"/><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hyperlink" Target="https://europa.eu/youth/solidarity_en" TargetMode="External"/><Relationship Id="rId2" Type="http://schemas.openxmlformats.org/officeDocument/2006/relationships/image" Target="../media/image83.jpe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7.jpe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3.png"/><Relationship Id="rId1" Type="http://schemas.openxmlformats.org/officeDocument/2006/relationships/slideLayout" Target="../slideLayouts/slideLayout56.xml"/><Relationship Id="rId5" Type="http://schemas.openxmlformats.org/officeDocument/2006/relationships/hyperlink" Target="https://www.slovenia.info/en/stories/choose-the-green-way-of-visiting-slovenia" TargetMode="Externa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hyperlink" Target="https://www.slovenia.info/en/stories/choose-the-green-way-of-visiting-slovenia" TargetMode="External"/><Relationship Id="rId7" Type="http://schemas.openxmlformats.org/officeDocument/2006/relationships/image" Target="../media/image101.jpeg"/><Relationship Id="rId2" Type="http://schemas.openxmlformats.org/officeDocument/2006/relationships/image" Target="../media/image73.png"/><Relationship Id="rId1" Type="http://schemas.openxmlformats.org/officeDocument/2006/relationships/slideLayout" Target="../slideLayouts/slideLayout5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hyperlink" Target="https://www.slovenia.info/en/business/green-scheme-of-slovenian-tourism"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hyperlink" Target="https://www.etno-muzej.si/en/novice/honey-experience-at-slovene-ethnographic-museum" TargetMode="External"/><Relationship Id="rId3" Type="http://schemas.openxmlformats.org/officeDocument/2006/relationships/hyperlink" Target="http://www.apiturizem.si/en/apiroutes-izleti/" TargetMode="External"/><Relationship Id="rId7" Type="http://schemas.openxmlformats.org/officeDocument/2006/relationships/image" Target="../media/image103.png"/><Relationship Id="rId12" Type="http://schemas.openxmlformats.org/officeDocument/2006/relationships/hyperlink" Target="https://visitzirovnica.si/en/anton-jansa-apiary-world-bee-day/" TargetMode="External"/><Relationship Id="rId2" Type="http://schemas.openxmlformats.org/officeDocument/2006/relationships/image" Target="../media/image102.png"/><Relationship Id="rId1" Type="http://schemas.openxmlformats.org/officeDocument/2006/relationships/slideLayout" Target="../slideLayouts/slideLayout56.xml"/><Relationship Id="rId6" Type="http://schemas.openxmlformats.org/officeDocument/2006/relationships/hyperlink" Target="https://www.slovenia.info/en/stories/choose-the-green-way-of-visiting-slovenia" TargetMode="External"/><Relationship Id="rId11" Type="http://schemas.openxmlformats.org/officeDocument/2006/relationships/hyperlink" Target="https://www.radolca.si/en/attractions/museums-and-galleries/museum-of-apiculture-radovljica" TargetMode="External"/><Relationship Id="rId5" Type="http://schemas.openxmlformats.org/officeDocument/2006/relationships/hyperlink" Target="http://www.apiturizem.si/en/ponudniki/" TargetMode="External"/><Relationship Id="rId10" Type="http://schemas.openxmlformats.org/officeDocument/2006/relationships/image" Target="../media/image106.png"/><Relationship Id="rId4" Type="http://schemas.openxmlformats.org/officeDocument/2006/relationships/hyperlink" Target="http://www.apiturizem.si/en/cebelarsko-turisticni-vodniki/" TargetMode="External"/><Relationship Id="rId9" Type="http://schemas.openxmlformats.org/officeDocument/2006/relationships/image" Target="../media/image105.png"/></Relationships>
</file>

<file path=ppt/slides/_rels/slide57.xml.rels><?xml version="1.0" encoding="UTF-8" standalone="yes"?>
<Relationships xmlns="http://schemas.openxmlformats.org/package/2006/relationships"><Relationship Id="rId8" Type="http://schemas.openxmlformats.org/officeDocument/2006/relationships/hyperlink" Target="https://www.youtube.com/channel/UCqM6GRyiB32ff8mQZ88yQSw" TargetMode="External"/><Relationship Id="rId3" Type="http://schemas.openxmlformats.org/officeDocument/2006/relationships/image" Target="../media/image23.png"/><Relationship Id="rId7" Type="http://schemas.openxmlformats.org/officeDocument/2006/relationships/hyperlink" Target="https://www.youtube.com/channel/UCqM6GRyiB32ff8mQZ88yQSw/featured" TargetMode="External"/><Relationship Id="rId2" Type="http://schemas.openxmlformats.org/officeDocument/2006/relationships/hyperlink" Target="http://www.europarc-fr.org/index.php/fr/charte-europeenne-du-tourisme-durable" TargetMode="External"/><Relationship Id="rId1" Type="http://schemas.openxmlformats.org/officeDocument/2006/relationships/slideLayout" Target="../slideLayouts/slideLayout56.xml"/><Relationship Id="rId6" Type="http://schemas.openxmlformats.org/officeDocument/2006/relationships/hyperlink" Target="https://semellesauvent.com/" TargetMode="External"/><Relationship Id="rId5" Type="http://schemas.openxmlformats.org/officeDocument/2006/relationships/image" Target="../media/image107.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108.jpeg"/></Relationships>
</file>

<file path=ppt/slides/_rels/slide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36.xml"/><Relationship Id="rId4" Type="http://schemas.openxmlformats.org/officeDocument/2006/relationships/image" Target="../media/image11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16.xml"/><Relationship Id="rId4" Type="http://schemas.openxmlformats.org/officeDocument/2006/relationships/image" Target="../media/image3.svg"/></Relationships>
</file>

<file path=ppt/slides/_rels/slide60.xml.rels><?xml version="1.0" encoding="UTF-8" standalone="yes"?>
<Relationships xmlns="http://schemas.openxmlformats.org/package/2006/relationships"><Relationship Id="rId8" Type="http://schemas.openxmlformats.org/officeDocument/2006/relationships/hyperlink" Target="https://www.edx.org/search?q=SUSTAINABLE%20TOURISM%20&amp;tab=course&amp;utm_campaign=mooc-cta&amp;utm_medium=referral&amp;utm_source=mooc.org" TargetMode="External"/><Relationship Id="rId3" Type="http://schemas.openxmlformats.org/officeDocument/2006/relationships/hyperlink" Target="https://nexttourismgeneration.eu/sustainability-and-green-skills-in-hospitality-how-to-make-a-sexy-concept-work/" TargetMode="External"/><Relationship Id="rId7" Type="http://schemas.openxmlformats.org/officeDocument/2006/relationships/image" Target="../media/image23.png"/><Relationship Id="rId2" Type="http://schemas.openxmlformats.org/officeDocument/2006/relationships/hyperlink" Target="https://www.edx.org/?hs_analytics_source=referrals&amp;utm_campaign=Mooc.org&amp;utm_source=mooc.org&amp;utm_medium=referral&amp;utm_content=Free-Online-Courses" TargetMode="External"/><Relationship Id="rId1" Type="http://schemas.openxmlformats.org/officeDocument/2006/relationships/slideLayout" Target="../slideLayouts/slideLayout53.xml"/><Relationship Id="rId6" Type="http://schemas.openxmlformats.org/officeDocument/2006/relationships/image" Target="../media/image22.svg"/><Relationship Id="rId11" Type="http://schemas.openxmlformats.org/officeDocument/2006/relationships/image" Target="../media/image113.png"/><Relationship Id="rId5" Type="http://schemas.openxmlformats.org/officeDocument/2006/relationships/image" Target="../media/image32.png"/><Relationship Id="rId10" Type="http://schemas.openxmlformats.org/officeDocument/2006/relationships/hyperlink" Target="https://www.edx.org/course/solid-waste-management?index=product&amp;queryID=e9c4f8abc4ac61a26736a787caa6ad94&amp;position=6" TargetMode="External"/><Relationship Id="rId4" Type="http://schemas.openxmlformats.org/officeDocument/2006/relationships/hyperlink" Target="https://www.tourismni.com/globalassets/business-development/quality-and-standards/accommodation-start-up-advice/going-green/going-green.pdf" TargetMode="External"/><Relationship Id="rId9" Type="http://schemas.openxmlformats.org/officeDocument/2006/relationships/image" Target="../media/image112.png"/></Relationships>
</file>

<file path=ppt/slides/_rels/slide6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tourismni.com/globalassets/learning-guides-documents/how-to-develop-and-grow-a-viable-and-sustainable-tourism-business/5.-market-research/the-future-of-sustainable-tourism.pdf" TargetMode="Externa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tourismni.com/globalassets/learning-guides-documents/how-to-develop-and-grow-a-viable-and-sustainable-tourism-business/5.-market-research/the-future-of-sustainable-tourism.pdf" TargetMode="Externa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www.tourismni.com/globalassets/learning-guides-documents/how-to-develop-and-grow-a-viable-and-sustainable-tourism-business/5.-market-research/the-future-of-sustainable-tourism.pdf" TargetMode="External"/><Relationship Id="rId1" Type="http://schemas.openxmlformats.org/officeDocument/2006/relationships/slideLayout" Target="../slideLayouts/slideLayout49.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hyperlink" Target="https://sustainabletravel.org/issues/carbon-footprint-tourism/" TargetMode="External"/><Relationship Id="rId2" Type="http://schemas.openxmlformats.org/officeDocument/2006/relationships/image" Target="../media/image117.png"/><Relationship Id="rId1" Type="http://schemas.openxmlformats.org/officeDocument/2006/relationships/slideLayout" Target="../slideLayouts/slideLayout16.xml"/><Relationship Id="rId6" Type="http://schemas.openxmlformats.org/officeDocument/2006/relationships/image" Target="../media/image22.svg"/><Relationship Id="rId5" Type="http://schemas.openxmlformats.org/officeDocument/2006/relationships/image" Target="../media/image32.png"/><Relationship Id="rId4" Type="http://schemas.openxmlformats.org/officeDocument/2006/relationships/hyperlink" Target="https://www.tourismni.com/globalassets/business-development/quality-and-standards/accommodation-start-up-advice/going-green/going-green.pdf"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sustainabletravel.org/our-work/carbon-offsets/calculate-footprint/" TargetMode="External"/><Relationship Id="rId7" Type="http://schemas.openxmlformats.org/officeDocument/2006/relationships/hyperlink" Target="https://www.tourismni.com/globalassets/business-development/quality-and-standards/accommodation-start-up-advice/going-green/going-green.pdf" TargetMode="External"/><Relationship Id="rId12" Type="http://schemas.openxmlformats.org/officeDocument/2006/relationships/image" Target="../media/image120.png"/><Relationship Id="rId2" Type="http://schemas.openxmlformats.org/officeDocument/2006/relationships/image" Target="../media/image118.png"/><Relationship Id="rId1" Type="http://schemas.openxmlformats.org/officeDocument/2006/relationships/slideLayout" Target="../slideLayouts/slideLayout16.xml"/><Relationship Id="rId6" Type="http://schemas.openxmlformats.org/officeDocument/2006/relationships/hyperlink" Target="https://sustainabletravel.org/issues/carbon-footprint-tourism/" TargetMode="External"/><Relationship Id="rId11" Type="http://schemas.openxmlformats.org/officeDocument/2006/relationships/image" Target="../media/image119.png"/><Relationship Id="rId5" Type="http://schemas.openxmlformats.org/officeDocument/2006/relationships/hyperlink" Target="https://sustainabletravel.org/our-work/carbon-offsets/" TargetMode="External"/><Relationship Id="rId10" Type="http://schemas.microsoft.com/office/2017/06/relationships/model3d" Target="../media/model3d1.glb"/><Relationship Id="rId4" Type="http://schemas.openxmlformats.org/officeDocument/2006/relationships/hyperlink" Target="https://sustainabletravel.org/how-to-reduce-travel-carbon-footprint/" TargetMode="External"/><Relationship Id="rId9" Type="http://schemas.openxmlformats.org/officeDocument/2006/relationships/image" Target="../media/image22.svg"/></Relationships>
</file>

<file path=ppt/slides/_rels/slide67.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53.xml"/><Relationship Id="rId4" Type="http://schemas.openxmlformats.org/officeDocument/2006/relationships/image" Target="../media/image123.jpeg"/></Relationships>
</file>

<file path=ppt/slides/_rels/slide6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s>
</file>

<file path=ppt/slides/_rels/slide6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8" Type="http://schemas.openxmlformats.org/officeDocument/2006/relationships/hyperlink" Target="https://www.unwto.org/EU-guidebook-on-sustainable-tourism-for-development" TargetMode="External"/><Relationship Id="rId3" Type="http://schemas.openxmlformats.org/officeDocument/2006/relationships/hyperlink" Target="https://www.gdrc.org/uem/eco-tour/sustour-define.html#:~:text=Sustainable%20tourism%20is%20an%20industry,future%20employment%20for%20local%20people.&amp;text=As%20such%2C%20it%20is%20integral,being%20an%20add%2Don%20component." TargetMode="External"/><Relationship Id="rId7" Type="http://schemas.openxmlformats.org/officeDocument/2006/relationships/image" Target="../media/image18.svg"/><Relationship Id="rId2" Type="http://schemas.openxmlformats.org/officeDocument/2006/relationships/hyperlink" Target="https://www.unwto.org/" TargetMode="Externa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20.jpeg"/><Relationship Id="rId4" Type="http://schemas.openxmlformats.org/officeDocument/2006/relationships/image" Target="../media/image7.emf"/></Relationships>
</file>

<file path=ppt/slides/_rels/slide7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s>
</file>

<file path=ppt/slides/_rels/slide7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36.xml"/><Relationship Id="rId4" Type="http://schemas.openxmlformats.org/officeDocument/2006/relationships/image" Target="../media/image127.jpeg"/></Relationships>
</file>

<file path=ppt/slides/_rels/slide7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128.jpeg"/></Relationships>
</file>

<file path=ppt/slides/_rels/slide7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129.jpeg"/></Relationships>
</file>

<file path=ppt/slides/_rels/slide7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3" Type="http://schemas.openxmlformats.org/officeDocument/2006/relationships/hyperlink" Target="https://europeansmallislands.com/water-saving-project/" TargetMode="External"/><Relationship Id="rId2" Type="http://schemas.openxmlformats.org/officeDocument/2006/relationships/image" Target="../media/image131.png"/><Relationship Id="rId1" Type="http://schemas.openxmlformats.org/officeDocument/2006/relationships/slideLayout" Target="../slideLayouts/slideLayout53.xml"/><Relationship Id="rId4" Type="http://schemas.openxmlformats.org/officeDocument/2006/relationships/hyperlink" Target="https://www.scottish-islands-federation.co.uk/from-water-saving-to-green-tourism/"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hyperlink" Target="https://en.wikipedia.org/wiki/Irrigation" TargetMode="External"/><Relationship Id="rId2" Type="http://schemas.openxmlformats.org/officeDocument/2006/relationships/image" Target="../media/image85.png"/><Relationship Id="rId16" Type="http://schemas.openxmlformats.org/officeDocument/2006/relationships/hyperlink" Target="https://en.wikipedia.org/wiki/Gardening" TargetMode="External"/><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5" Type="http://schemas.openxmlformats.org/officeDocument/2006/relationships/hyperlink" Target="https://en.wikipedia.org/wiki/Garden_design" TargetMode="External"/><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hyperlink" Target="https://en.wikipedia.org/wiki/Xeriscaping"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www.unep.org/resources/report/manual-water-and-waste-management-what-tourism-industry-can-do-improve-its" TargetMode="External"/><Relationship Id="rId3" Type="http://schemas.openxmlformats.org/officeDocument/2006/relationships/hyperlink" Target="https://www.circularcityfundingguide.eu/circular-sector/water-and-wastewater/" TargetMode="External"/><Relationship Id="rId7"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hyperlink" Target="https://www.tourismni.com/globalassets/business-development/quality-and-standards/accommodation-start-up-advice/going-green/going-green.pdf" TargetMode="External"/><Relationship Id="rId4" Type="http://schemas.openxmlformats.org/officeDocument/2006/relationships/image" Target="../media/image1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hyperlink" Target="https://ec.europa.eu/environment/emas/takeagreenstep/pdf/TourismBEMP.pdf" TargetMode="External"/><Relationship Id="rId2" Type="http://schemas.openxmlformats.org/officeDocument/2006/relationships/hyperlink" Target="https://www.unep.org/resources/report/manual-water-and-waste-management-what-tourism-industry-can-do-improve-its" TargetMode="External"/><Relationship Id="rId1" Type="http://schemas.openxmlformats.org/officeDocument/2006/relationships/slideLayout" Target="../slideLayouts/slideLayout16.xml"/><Relationship Id="rId6" Type="http://schemas.openxmlformats.org/officeDocument/2006/relationships/image" Target="../media/image22.svg"/><Relationship Id="rId5" Type="http://schemas.openxmlformats.org/officeDocument/2006/relationships/image" Target="../media/image32.png"/><Relationship Id="rId4" Type="http://schemas.openxmlformats.org/officeDocument/2006/relationships/hyperlink" Target="https://www.tourismni.com/globalassets/business-development/quality-and-standards/accommodation-start-up-advice/going-green/going-green.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www.greentourism.eu/en/Post/Name/SustainableTourism" TargetMode="External"/><Relationship Id="rId7" Type="http://schemas.openxmlformats.org/officeDocument/2006/relationships/image" Target="../media/image23.png"/><Relationship Id="rId2" Type="http://schemas.openxmlformats.org/officeDocument/2006/relationships/hyperlink" Target="https://www.interregeurope.eu/policylearning/news/3537/webinar-on-cultural-heritage-as-an-opportunity-for-sustainable-tourism/?no_cache=1&amp;cHash=651829ef9fbaaf597d9c4c902c424354" TargetMode="External"/><Relationship Id="rId1" Type="http://schemas.openxmlformats.org/officeDocument/2006/relationships/slideLayout" Target="../slideLayouts/slideLayout16.xml"/><Relationship Id="rId6" Type="http://schemas.openxmlformats.org/officeDocument/2006/relationships/image" Target="../media/image22.svg"/><Relationship Id="rId11" Type="http://schemas.openxmlformats.org/officeDocument/2006/relationships/hyperlink" Target="https://www.nationalgeographic.com/maps/article/about-geotourism" TargetMode="External"/><Relationship Id="rId5" Type="http://schemas.openxmlformats.org/officeDocument/2006/relationships/image" Target="../media/image21.png"/><Relationship Id="rId10" Type="http://schemas.openxmlformats.org/officeDocument/2006/relationships/image" Target="../media/image18.svg"/><Relationship Id="rId4" Type="http://schemas.openxmlformats.org/officeDocument/2006/relationships/hyperlink" Target="https://www.tourismni.com/globalassets/business-development/quality-and-standards/accommodation-start-up-advice/going-green/going-green.pdf" TargetMode="External"/><Relationship Id="rId9" Type="http://schemas.openxmlformats.org/officeDocument/2006/relationships/image" Target="../media/image17.png"/></Relationships>
</file>

<file path=ppt/slides/_rels/slide8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www.nationalgeographic.com/travel/article/worlds-most-sustainable-eco-green-country" TargetMode="External"/><Relationship Id="rId3" Type="http://schemas.openxmlformats.org/officeDocument/2006/relationships/hyperlink" Target="https://www.slovenia.info/en/stories/why-is-slovenia-one-of-the-worlds-top-green-destinations" TargetMode="External"/><Relationship Id="rId7" Type="http://schemas.openxmlformats.org/officeDocument/2006/relationships/hyperlink" Target="https://bgtw.org/ita-2020/" TargetMode="External"/><Relationship Id="rId12" Type="http://schemas.openxmlformats.org/officeDocument/2006/relationships/image" Target="../media/image22.svg"/><Relationship Id="rId2" Type="http://schemas.openxmlformats.org/officeDocument/2006/relationships/hyperlink" Target="https://www.slovenia.info/uploads/zelena_shema/2021_02_sto_zsst_ang_v02.pdf" TargetMode="External"/><Relationship Id="rId1" Type="http://schemas.openxmlformats.org/officeDocument/2006/relationships/slideLayout" Target="../slideLayouts/slideLayout28.xml"/><Relationship Id="rId6" Type="http://schemas.openxmlformats.org/officeDocument/2006/relationships/hyperlink" Target="https://www.forbes.com/sites/laurabegleybloom/2020/10/22/the-20-best-places-to-travel-in-2021-where-to-go-next/?sh=54a7e12e4094" TargetMode="External"/><Relationship Id="rId11" Type="http://schemas.openxmlformats.org/officeDocument/2006/relationships/image" Target="../media/image32.png"/><Relationship Id="rId5" Type="http://schemas.openxmlformats.org/officeDocument/2006/relationships/hyperlink" Target="https://www.slovenia.info/en/stories/the-reasons-you-have-to-visit-slovenia-in-2021" TargetMode="External"/><Relationship Id="rId10" Type="http://schemas.openxmlformats.org/officeDocument/2006/relationships/hyperlink" Target="https://www.tourismni.com/globalassets/business-development/quality-and-standards/accommodation-start-up-advice/going-green/going-green.pdf" TargetMode="External"/><Relationship Id="rId4" Type="http://schemas.openxmlformats.org/officeDocument/2006/relationships/hyperlink" Target="https://www.slovenia.info/en/business/green-scheme-of-slovenian-tourism" TargetMode="External"/><Relationship Id="rId9" Type="http://schemas.openxmlformats.org/officeDocument/2006/relationships/image" Target="../media/image133.jpeg"/><Relationship Id="rId14" Type="http://schemas.openxmlformats.org/officeDocument/2006/relationships/hyperlink" Target="http://ec.europa.eu/environment/europeangreencapital/index_en.htm"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3.png"/><Relationship Id="rId1" Type="http://schemas.openxmlformats.org/officeDocument/2006/relationships/slideLayout" Target="../slideLayouts/slideLayout56.xml"/><Relationship Id="rId5" Type="http://schemas.openxmlformats.org/officeDocument/2006/relationships/image" Target="../media/image134.jpeg"/><Relationship Id="rId4" Type="http://schemas.openxmlformats.org/officeDocument/2006/relationships/hyperlink" Target="https://youtu.be/OcAOMqy8h2w"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slovenia.info/en/business/green-scheme-of-slovenian-tourism" TargetMode="External"/><Relationship Id="rId7" Type="http://schemas.openxmlformats.org/officeDocument/2006/relationships/hyperlink" Target="https://www.europeanbestdestinations.com/destinations/eden/soca-valley/" TargetMode="External"/><Relationship Id="rId2" Type="http://schemas.openxmlformats.org/officeDocument/2006/relationships/image" Target="../media/image135.jpeg"/><Relationship Id="rId1" Type="http://schemas.openxmlformats.org/officeDocument/2006/relationships/slideLayout" Target="../slideLayouts/slideLayout56.xml"/><Relationship Id="rId6" Type="http://schemas.openxmlformats.org/officeDocument/2006/relationships/hyperlink" Target="https://www.soca-valley.com/en/" TargetMode="External"/><Relationship Id="rId5" Type="http://schemas.openxmlformats.org/officeDocument/2006/relationships/hyperlink" Target="https://www.slovenia.info/en/stories/green-story-of-slovenia" TargetMode="External"/><Relationship Id="rId4" Type="http://schemas.openxmlformats.org/officeDocument/2006/relationships/image" Target="../media/image73.png"/></Relationships>
</file>

<file path=ppt/slides/_rels/slide83.xml.rels><?xml version="1.0" encoding="UTF-8" standalone="yes"?>
<Relationships xmlns="http://schemas.openxmlformats.org/package/2006/relationships"><Relationship Id="rId8" Type="http://schemas.openxmlformats.org/officeDocument/2006/relationships/hyperlink" Target="https://sustainability-leaders.com/urska-organic-farm-slovenia/" TargetMode="External"/><Relationship Id="rId13" Type="http://schemas.openxmlformats.org/officeDocument/2006/relationships/image" Target="../media/image137.jpeg"/><Relationship Id="rId3" Type="http://schemas.openxmlformats.org/officeDocument/2006/relationships/hyperlink" Target="https://klet-brda.si/wp-content/uploads/2020/10/Sustainable-production-in-Klet-Brda-1.pdf?v=ce774d9cab3a" TargetMode="External"/><Relationship Id="rId7" Type="http://schemas.openxmlformats.org/officeDocument/2006/relationships/hyperlink" Target="https://www.senkovadomacija.si/our-story.html" TargetMode="External"/><Relationship Id="rId12" Type="http://schemas.openxmlformats.org/officeDocument/2006/relationships/image" Target="../media/image136.jpeg"/><Relationship Id="rId2" Type="http://schemas.openxmlformats.org/officeDocument/2006/relationships/hyperlink" Target="http://www.visitscotland.com/info/transport/jp-orkney-p1791191" TargetMode="External"/><Relationship Id="rId16" Type="http://schemas.openxmlformats.org/officeDocument/2006/relationships/image" Target="../media/image140.jpeg"/><Relationship Id="rId1" Type="http://schemas.openxmlformats.org/officeDocument/2006/relationships/slideLayout" Target="../slideLayouts/slideLayout54.xml"/><Relationship Id="rId6" Type="http://schemas.openxmlformats.org/officeDocument/2006/relationships/hyperlink" Target="https://www.ljubljanskigrad.si/en/" TargetMode="External"/><Relationship Id="rId11" Type="http://schemas.openxmlformats.org/officeDocument/2006/relationships/hyperlink" Target="https://travelmassive.com/gguides" TargetMode="External"/><Relationship Id="rId5" Type="http://schemas.openxmlformats.org/officeDocument/2006/relationships/hyperlink" Target="https://klet-brda.si/en/?v=ce774d9cab3a" TargetMode="External"/><Relationship Id="rId15" Type="http://schemas.openxmlformats.org/officeDocument/2006/relationships/image" Target="../media/image139.png"/><Relationship Id="rId10" Type="http://schemas.openxmlformats.org/officeDocument/2006/relationships/hyperlink" Target="http://www.green-microphone.info/" TargetMode="External"/><Relationship Id="rId4" Type="http://schemas.openxmlformats.org/officeDocument/2006/relationships/hyperlink" Target="https://youtu.be/ULlC5ONQ_-o" TargetMode="External"/><Relationship Id="rId9" Type="http://schemas.openxmlformats.org/officeDocument/2006/relationships/hyperlink" Target="https://sustainability-leaders.com/maja-campelj-interview/" TargetMode="External"/><Relationship Id="rId14" Type="http://schemas.openxmlformats.org/officeDocument/2006/relationships/image" Target="../media/image138.png"/></Relationships>
</file>

<file path=ppt/slides/_rels/slide84.xml.rels><?xml version="1.0" encoding="UTF-8" standalone="yes"?>
<Relationships xmlns="http://schemas.openxmlformats.org/package/2006/relationships"><Relationship Id="rId3" Type="http://schemas.openxmlformats.org/officeDocument/2006/relationships/hyperlink" Target="https://www.slovenia.info/en/stories/why-is-slovenia-one-of-the-worlds-top-green-destinations" TargetMode="External"/><Relationship Id="rId2" Type="http://schemas.openxmlformats.org/officeDocument/2006/relationships/hyperlink" Target="https://eng.bergsteigerdoerfer.org/6-1-The-Philosophy-of-Mountaineering-Villages.html" TargetMode="External"/><Relationship Id="rId1" Type="http://schemas.openxmlformats.org/officeDocument/2006/relationships/slideLayout" Target="../slideLayouts/slideLayout57.xml"/><Relationship Id="rId6" Type="http://schemas.openxmlformats.org/officeDocument/2006/relationships/hyperlink" Target="https://eng.bergsteigerdoerfer.org/" TargetMode="External"/><Relationship Id="rId5" Type="http://schemas.openxmlformats.org/officeDocument/2006/relationships/hyperlink" Target="https://www.slovenia.info/en/stories/breeze-around-slovenia-by-e-bike" TargetMode="External"/><Relationship Id="rId4" Type="http://schemas.openxmlformats.org/officeDocument/2006/relationships/hyperlink" Target="https://slovenia.si/business-and-innovation/zero-waste-slovenia/"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scottish-islands-federation.co.uk/from-water-saving-to-green-tourism/" TargetMode="External"/><Relationship Id="rId7" Type="http://schemas.openxmlformats.org/officeDocument/2006/relationships/hyperlink" Target="https://www.tourismni.com/globalassets/business-development/quality-and-standards/accommodation-start-up-advice/going-green/going-green.pdf" TargetMode="External"/><Relationship Id="rId2" Type="http://schemas.openxmlformats.org/officeDocument/2006/relationships/hyperlink" Target="http://www.tz-seget.hr/en/20/trail-of-health" TargetMode="External"/><Relationship Id="rId1" Type="http://schemas.openxmlformats.org/officeDocument/2006/relationships/slideLayout" Target="../slideLayouts/slideLayout16.xml"/><Relationship Id="rId6" Type="http://schemas.openxmlformats.org/officeDocument/2006/relationships/hyperlink" Target="http://www.villa-vinea.com/" TargetMode="External"/><Relationship Id="rId5" Type="http://schemas.openxmlformats.org/officeDocument/2006/relationships/hyperlink" Target="http://dalmatia-green.com/project/villa-vinea/" TargetMode="External"/><Relationship Id="rId10" Type="http://schemas.openxmlformats.org/officeDocument/2006/relationships/image" Target="../media/image141.jpeg"/><Relationship Id="rId4" Type="http://schemas.openxmlformats.org/officeDocument/2006/relationships/hyperlink" Target="http://dalmatia-green.com/" TargetMode="External"/><Relationship Id="rId9" Type="http://schemas.openxmlformats.org/officeDocument/2006/relationships/image" Target="../media/image22.svg"/></Relationships>
</file>

<file path=ppt/slides/_rels/slide8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36.xml"/><Relationship Id="rId4" Type="http://schemas.openxmlformats.org/officeDocument/2006/relationships/image" Target="../media/image144.jpeg"/></Relationships>
</file>

<file path=ppt/slides/_rels/slide87.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85.png"/><Relationship Id="rId16" Type="http://schemas.openxmlformats.org/officeDocument/2006/relationships/image" Target="../media/image145.jpeg"/><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5" Type="http://schemas.openxmlformats.org/officeDocument/2006/relationships/hyperlink" Target="https://www.euractiv.com/section/energy/news/geothermal-the-underground-network-that-says-it-can-power-europe/" TargetMode="External"/><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hyperlink" Target="https://en.wikipedia.org/wiki/Passive_solar_building_design" TargetMode="External"/></Relationships>
</file>

<file path=ppt/slides/_rels/slide8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89.png"/><Relationship Id="rId18" Type="http://schemas.openxmlformats.org/officeDocument/2006/relationships/image" Target="../media/image94.svg"/><Relationship Id="rId3" Type="http://schemas.openxmlformats.org/officeDocument/2006/relationships/hyperlink" Target="https://europa.eu/youreurope/business/product-requirements/labels-markings/energy-labels/index_en.htm" TargetMode="External"/><Relationship Id="rId7" Type="http://schemas.openxmlformats.org/officeDocument/2006/relationships/image" Target="../media/image32.png"/><Relationship Id="rId12" Type="http://schemas.openxmlformats.org/officeDocument/2006/relationships/image" Target="../media/image88.svg"/><Relationship Id="rId17" Type="http://schemas.openxmlformats.org/officeDocument/2006/relationships/image" Target="../media/image93.png"/><Relationship Id="rId2" Type="http://schemas.openxmlformats.org/officeDocument/2006/relationships/hyperlink" Target="https://consumersenergy.amcgmarketplace.com/resources/smart-thermostatsa-smart-choice-for-businesses/" TargetMode="External"/><Relationship Id="rId16" Type="http://schemas.openxmlformats.org/officeDocument/2006/relationships/image" Target="../media/image92.svg"/><Relationship Id="rId20" Type="http://schemas.openxmlformats.org/officeDocument/2006/relationships/image" Target="../media/image96.svg"/><Relationship Id="rId1" Type="http://schemas.openxmlformats.org/officeDocument/2006/relationships/slideLayout" Target="../slideLayouts/slideLayout16.xml"/><Relationship Id="rId6" Type="http://schemas.openxmlformats.org/officeDocument/2006/relationships/hyperlink" Target="https://www.tourismni.com/globalassets/business-development/quality-and-standards/accommodation-start-up-advice/going-green/going-green.pdf" TargetMode="External"/><Relationship Id="rId11" Type="http://schemas.openxmlformats.org/officeDocument/2006/relationships/image" Target="../media/image87.png"/><Relationship Id="rId5" Type="http://schemas.openxmlformats.org/officeDocument/2006/relationships/hyperlink" Target="https://www.intertek.com/appliances-electronics/energy-efficiency/europe/" TargetMode="External"/><Relationship Id="rId15" Type="http://schemas.openxmlformats.org/officeDocument/2006/relationships/image" Target="../media/image91.png"/><Relationship Id="rId10" Type="http://schemas.openxmlformats.org/officeDocument/2006/relationships/image" Target="../media/image86.svg"/><Relationship Id="rId19" Type="http://schemas.openxmlformats.org/officeDocument/2006/relationships/image" Target="../media/image95.png"/><Relationship Id="rId4" Type="http://schemas.openxmlformats.org/officeDocument/2006/relationships/hyperlink" Target="https://ec.europa.eu/environment/emas/takeagreenstep/pdf/TourismBEMP.pdf" TargetMode="External"/><Relationship Id="rId9" Type="http://schemas.openxmlformats.org/officeDocument/2006/relationships/image" Target="../media/image85.png"/><Relationship Id="rId14" Type="http://schemas.openxmlformats.org/officeDocument/2006/relationships/image" Target="../media/image90.svg"/></Relationships>
</file>

<file path=ppt/slides/_rels/slide89.xml.rels><?xml version="1.0" encoding="UTF-8" standalone="yes"?>
<Relationships xmlns="http://schemas.openxmlformats.org/package/2006/relationships"><Relationship Id="rId3" Type="http://schemas.openxmlformats.org/officeDocument/2006/relationships/hyperlink" Target="https://www.tourismni.com/globalassets/business-development/quality-and-standards/accommodation-start-up-advice/going-green/going-green.pdf"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46.jpg"/><Relationship Id="rId5" Type="http://schemas.openxmlformats.org/officeDocument/2006/relationships/image" Target="../media/image22.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greentourism.eu/en/Post/Name/SustainableTourism" TargetMode="External"/><Relationship Id="rId1" Type="http://schemas.openxmlformats.org/officeDocument/2006/relationships/slideLayout" Target="../slideLayouts/slideLayout16.xml"/><Relationship Id="rId4" Type="http://schemas.openxmlformats.org/officeDocument/2006/relationships/image" Target="../media/image18.svg"/></Relationships>
</file>

<file path=ppt/slides/_rels/slide90.xml.rels><?xml version="1.0" encoding="UTF-8" standalone="yes"?>
<Relationships xmlns="http://schemas.openxmlformats.org/package/2006/relationships"><Relationship Id="rId3" Type="http://schemas.openxmlformats.org/officeDocument/2006/relationships/hyperlink" Target="https://www.sustainabletourism2030.com/top-12-ways-to-save-energy-in-your-tourism-business/" TargetMode="External"/><Relationship Id="rId2" Type="http://schemas.openxmlformats.org/officeDocument/2006/relationships/hyperlink" Target="https://blog.constellation.com/2016/03/25/led-vs-cfl-bulbs/" TargetMode="External"/><Relationship Id="rId1" Type="http://schemas.openxmlformats.org/officeDocument/2006/relationships/slideLayout" Target="../slideLayouts/slideLayout16.xml"/><Relationship Id="rId5" Type="http://schemas.openxmlformats.org/officeDocument/2006/relationships/image" Target="../media/image147.jpg"/><Relationship Id="rId4" Type="http://schemas.openxmlformats.org/officeDocument/2006/relationships/hyperlink" Target="https://www.seai.ie/publications/SME-Guide-to-Energy-Efficiency.pdf"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5" Type="http://schemas.openxmlformats.org/officeDocument/2006/relationships/hyperlink" Target="https://www.nibusinessinfo.co.uk/content/benefits-buying-sustainable-goods-and-services" TargetMode="External"/><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hyperlink" Target="https://www.investopedia.com/terms/r/request-for-proposal.asp#:~:text=A%20request%20for%20proposal%20(RFP)%20is%20a%20business%20document%20that,qualified%20contractors%20to%20complete%20it."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s>
</file>

<file path=ppt/slides/_rels/slide9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50.png"/><Relationship Id="rId2" Type="http://schemas.openxmlformats.org/officeDocument/2006/relationships/image" Target="../media/image85.png"/><Relationship Id="rId16" Type="http://schemas.openxmlformats.org/officeDocument/2006/relationships/hyperlink" Target="https://www.tourismni.com/globalassets/business-development/quality-and-standards/accommodation-start-up-advice/going-green/going-green.pdf" TargetMode="External"/><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5" Type="http://schemas.openxmlformats.org/officeDocument/2006/relationships/image" Target="../media/image149.jpe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hyperlink" Target="https://en.wikipedia.org/wiki/Faucet_aerator#:~:text=A%20faucet%20aerator%20(or%20tap,mixture%20of%20water%20and%20air.\"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1.png"/><Relationship Id="rId1" Type="http://schemas.openxmlformats.org/officeDocument/2006/relationships/slideLayout" Target="../slideLayouts/slideLayout56.xml"/><Relationship Id="rId6" Type="http://schemas.openxmlformats.org/officeDocument/2006/relationships/image" Target="../media/image153.png"/><Relationship Id="rId5" Type="http://schemas.openxmlformats.org/officeDocument/2006/relationships/hyperlink" Target="https://www.lossiranta.net/copy-of-now" TargetMode="External"/><Relationship Id="rId4" Type="http://schemas.openxmlformats.org/officeDocument/2006/relationships/image" Target="../media/image152.jpeg"/></Relationships>
</file>

<file path=ppt/slides/_rels/slide96.xml.rels><?xml version="1.0" encoding="UTF-8" standalone="yes"?>
<Relationships xmlns="http://schemas.openxmlformats.org/package/2006/relationships"><Relationship Id="rId3" Type="http://schemas.openxmlformats.org/officeDocument/2006/relationships/hyperlink" Target="https://www.lossiranta.net/copy-of-now" TargetMode="External"/><Relationship Id="rId2" Type="http://schemas.openxmlformats.org/officeDocument/2006/relationships/image" Target="../media/image151.png"/><Relationship Id="rId1" Type="http://schemas.openxmlformats.org/officeDocument/2006/relationships/slideLayout" Target="../slideLayouts/slideLayout56.xml"/><Relationship Id="rId4" Type="http://schemas.openxmlformats.org/officeDocument/2006/relationships/image" Target="../media/image153.png"/></Relationships>
</file>

<file path=ppt/slides/_rels/slide9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hyperlink" Target="https://ec.europa.eu/environment/archives/business/assets/pdf/sectors/Tourism_Best%20Pratice%20Benchmarking_Final.pdf" TargetMode="External"/><Relationship Id="rId7" Type="http://schemas.openxmlformats.org/officeDocument/2006/relationships/image" Target="../media/image88.svg"/><Relationship Id="rId12"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5" Type="http://schemas.openxmlformats.org/officeDocument/2006/relationships/image" Target="../media/image9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95.png"/></Relationships>
</file>

<file path=ppt/slides/_rels/slide9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hyperlink" Target="https://www.water.ie/conservation/home/water-butts/" TargetMode="External"/><Relationship Id="rId7" Type="http://schemas.openxmlformats.org/officeDocument/2006/relationships/image" Target="../media/image88.svg"/><Relationship Id="rId12"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5" Type="http://schemas.openxmlformats.org/officeDocument/2006/relationships/image" Target="../media/image9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5CDB745-F924-A84B-A683-7AEA547CDE1D}"/>
              </a:ext>
            </a:extLst>
          </p:cNvPr>
          <p:cNvPicPr>
            <a:picLocks noGrp="1" noChangeAspect="1"/>
          </p:cNvPicPr>
          <p:nvPr>
            <p:ph type="pic" idx="14"/>
          </p:nvPr>
        </p:nvPicPr>
        <p:blipFill rotWithShape="1">
          <a:blip r:embed="rId2" cstate="email">
            <a:extLst>
              <a:ext uri="{28A0092B-C50C-407E-A947-70E740481C1C}">
                <a14:useLocalDpi xmlns:a14="http://schemas.microsoft.com/office/drawing/2010/main"/>
              </a:ext>
            </a:extLst>
          </a:blip>
          <a:srcRect/>
          <a:stretch/>
        </p:blipFill>
        <p:spPr/>
      </p:pic>
      <p:pic>
        <p:nvPicPr>
          <p:cNvPr id="6" name="Picture 5">
            <a:extLst>
              <a:ext uri="{FF2B5EF4-FFF2-40B4-BE49-F238E27FC236}">
                <a16:creationId xmlns:a16="http://schemas.microsoft.com/office/drawing/2014/main" id="{D8257EB6-03A9-B049-A41A-6FAC149947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 y="295983"/>
            <a:ext cx="4051067" cy="2070546"/>
          </a:xfrm>
          <a:prstGeom prst="rect">
            <a:avLst/>
          </a:prstGeom>
        </p:spPr>
      </p:pic>
      <p:sp>
        <p:nvSpPr>
          <p:cNvPr id="17" name="Rechteck">
            <a:extLst>
              <a:ext uri="{FF2B5EF4-FFF2-40B4-BE49-F238E27FC236}">
                <a16:creationId xmlns:a16="http://schemas.microsoft.com/office/drawing/2014/main" id="{3BF6F197-6C16-AF4A-B7FA-0ED38E185386}"/>
              </a:ext>
            </a:extLst>
          </p:cNvPr>
          <p:cNvSpPr/>
          <p:nvPr/>
        </p:nvSpPr>
        <p:spPr>
          <a:xfrm>
            <a:off x="1077215" y="5996902"/>
            <a:ext cx="5780236" cy="2217761"/>
          </a:xfrm>
          <a:prstGeom prst="rect">
            <a:avLst/>
          </a:prstGeom>
          <a:solidFill>
            <a:srgbClr val="C2D237"/>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FFFFFF"/>
              </a:solidFill>
              <a:latin typeface="Helvetica Light"/>
              <a:sym typeface="Helvetica Light"/>
            </a:endParaRPr>
          </a:p>
        </p:txBody>
      </p:sp>
      <p:sp>
        <p:nvSpPr>
          <p:cNvPr id="18" name="Rectangle 27">
            <a:extLst>
              <a:ext uri="{FF2B5EF4-FFF2-40B4-BE49-F238E27FC236}">
                <a16:creationId xmlns:a16="http://schemas.microsoft.com/office/drawing/2014/main" id="{ED2436DF-13F6-AE4C-BE77-F754038E7CE7}"/>
              </a:ext>
            </a:extLst>
          </p:cNvPr>
          <p:cNvSpPr txBox="1"/>
          <p:nvPr/>
        </p:nvSpPr>
        <p:spPr>
          <a:xfrm>
            <a:off x="1794060" y="6189113"/>
            <a:ext cx="6336149" cy="419406"/>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lnSpc>
                <a:spcPct val="80000"/>
              </a:lnSpc>
              <a:defRPr sz="14800" spc="1480">
                <a:latin typeface="+mn-lt"/>
                <a:ea typeface="+mn-ea"/>
                <a:cs typeface="+mn-cs"/>
                <a:sym typeface="Montserrat Bold"/>
              </a:defRPr>
            </a:lvl1pPr>
          </a:lstStyle>
          <a:p>
            <a:pPr defTabSz="2680963">
              <a:lnSpc>
                <a:spcPts val="3300"/>
              </a:lnSpc>
            </a:pPr>
            <a:r>
              <a:rPr lang="en-IE" sz="2400" b="1" spc="0" dirty="0">
                <a:solidFill>
                  <a:srgbClr val="2D355A"/>
                </a:solidFill>
                <a:latin typeface="Montserrat" pitchFamily="2" charset="77"/>
              </a:rPr>
              <a:t>Le guide des PME du </a:t>
            </a:r>
            <a:r>
              <a:rPr lang="en-IE" sz="2400" b="1" spc="0" dirty="0" err="1">
                <a:solidFill>
                  <a:srgbClr val="2D355A"/>
                </a:solidFill>
                <a:latin typeface="Montserrat" pitchFamily="2" charset="77"/>
              </a:rPr>
              <a:t>tourisme</a:t>
            </a:r>
            <a:endParaRPr lang="en-IE" sz="2400" b="1" spc="0" dirty="0">
              <a:solidFill>
                <a:srgbClr val="2D355A"/>
              </a:solidFill>
              <a:latin typeface="Montserrat" pitchFamily="2" charset="77"/>
            </a:endParaRPr>
          </a:p>
        </p:txBody>
      </p:sp>
      <p:sp>
        <p:nvSpPr>
          <p:cNvPr id="19" name="Rectangle 27">
            <a:extLst>
              <a:ext uri="{FF2B5EF4-FFF2-40B4-BE49-F238E27FC236}">
                <a16:creationId xmlns:a16="http://schemas.microsoft.com/office/drawing/2014/main" id="{C1FC6901-43CA-3146-8561-BD4639A05160}"/>
              </a:ext>
            </a:extLst>
          </p:cNvPr>
          <p:cNvSpPr txBox="1"/>
          <p:nvPr/>
        </p:nvSpPr>
        <p:spPr>
          <a:xfrm>
            <a:off x="1794060" y="7061464"/>
            <a:ext cx="4789196" cy="949295"/>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lnSpc>
                <a:spcPct val="80000"/>
              </a:lnSpc>
              <a:defRPr sz="14800" spc="1480">
                <a:latin typeface="+mn-lt"/>
                <a:ea typeface="+mn-ea"/>
                <a:cs typeface="+mn-cs"/>
                <a:sym typeface="Montserrat Bold"/>
              </a:defRPr>
            </a:lvl1pPr>
          </a:lstStyle>
          <a:p>
            <a:pPr defTabSz="2680963">
              <a:lnSpc>
                <a:spcPct val="100000"/>
              </a:lnSpc>
            </a:pPr>
            <a:r>
              <a:rPr lang="en-IE" sz="2000" spc="0" dirty="0">
                <a:solidFill>
                  <a:srgbClr val="2D355A"/>
                </a:solidFill>
                <a:latin typeface="Montserrat" pitchFamily="2" charset="77"/>
              </a:rPr>
              <a:t>Comment mettre en œuvre des </a:t>
            </a:r>
            <a:r>
              <a:rPr lang="en-IE" sz="2000" spc="0" dirty="0" err="1">
                <a:solidFill>
                  <a:srgbClr val="2D355A"/>
                </a:solidFill>
                <a:latin typeface="Montserrat" pitchFamily="2" charset="77"/>
              </a:rPr>
              <a:t>approches</a:t>
            </a:r>
            <a:r>
              <a:rPr lang="en-IE" sz="2000" spc="0" dirty="0">
                <a:solidFill>
                  <a:srgbClr val="2D355A"/>
                </a:solidFill>
                <a:latin typeface="Montserrat" pitchFamily="2" charset="77"/>
              </a:rPr>
              <a:t> </a:t>
            </a:r>
            <a:r>
              <a:rPr lang="en-IE" sz="2000" spc="0" dirty="0" err="1">
                <a:solidFill>
                  <a:srgbClr val="2D355A"/>
                </a:solidFill>
                <a:latin typeface="Montserrat" pitchFamily="2" charset="77"/>
              </a:rPr>
              <a:t>écologiquement</a:t>
            </a:r>
            <a:endParaRPr lang="en-IE" sz="2000" spc="0" dirty="0">
              <a:solidFill>
                <a:srgbClr val="2D355A"/>
              </a:solidFill>
              <a:latin typeface="Montserrat" pitchFamily="2" charset="77"/>
            </a:endParaRPr>
          </a:p>
          <a:p>
            <a:pPr defTabSz="2680963">
              <a:lnSpc>
                <a:spcPct val="100000"/>
              </a:lnSpc>
            </a:pPr>
            <a:r>
              <a:rPr lang="en-IE" sz="2000" spc="0" dirty="0">
                <a:solidFill>
                  <a:srgbClr val="2D355A"/>
                </a:solidFill>
                <a:latin typeface="Montserrat" pitchFamily="2" charset="77"/>
              </a:rPr>
              <a:t>durables ?</a:t>
            </a:r>
            <a:endParaRPr lang="en-IE" sz="2000" spc="0" dirty="0">
              <a:solidFill>
                <a:srgbClr val="2D355A"/>
              </a:solidFill>
              <a:latin typeface="Montserrat" pitchFamily="2" charset="77"/>
              <a:ea typeface="Verdana" panose="020B0604030504040204" pitchFamily="34" charset="0"/>
            </a:endParaRPr>
          </a:p>
        </p:txBody>
      </p:sp>
      <p:cxnSp>
        <p:nvCxnSpPr>
          <p:cNvPr id="20" name="Straight Connector 19">
            <a:extLst>
              <a:ext uri="{FF2B5EF4-FFF2-40B4-BE49-F238E27FC236}">
                <a16:creationId xmlns:a16="http://schemas.microsoft.com/office/drawing/2014/main" id="{91EAF717-6A9E-A44A-9132-6D148529C0A1}"/>
              </a:ext>
            </a:extLst>
          </p:cNvPr>
          <p:cNvCxnSpPr>
            <a:cxnSpLocks/>
          </p:cNvCxnSpPr>
          <p:nvPr/>
        </p:nvCxnSpPr>
        <p:spPr>
          <a:xfrm>
            <a:off x="1519984" y="6842999"/>
            <a:ext cx="5063272" cy="0"/>
          </a:xfrm>
          <a:prstGeom prst="line">
            <a:avLst/>
          </a:prstGeom>
          <a:noFill/>
          <a:ln w="25400" cap="flat">
            <a:solidFill>
              <a:srgbClr val="2F355A"/>
            </a:solidFill>
            <a:prstDash val="solid"/>
            <a:miter lim="400000"/>
          </a:ln>
          <a:effectLst/>
          <a:sp3d/>
        </p:spPr>
        <p:style>
          <a:lnRef idx="0">
            <a:scrgbClr r="0" g="0" b="0"/>
          </a:lnRef>
          <a:fillRef idx="0">
            <a:scrgbClr r="0" g="0" b="0"/>
          </a:fillRef>
          <a:effectRef idx="0">
            <a:scrgbClr r="0" g="0" b="0"/>
          </a:effectRef>
          <a:fontRef idx="none"/>
        </p:style>
      </p:cxnSp>
      <p:sp>
        <p:nvSpPr>
          <p:cNvPr id="12" name="Rechteck">
            <a:extLst>
              <a:ext uri="{FF2B5EF4-FFF2-40B4-BE49-F238E27FC236}">
                <a16:creationId xmlns:a16="http://schemas.microsoft.com/office/drawing/2014/main" id="{A24AE8E5-DA00-B544-A82A-286A8052EECC}"/>
              </a:ext>
            </a:extLst>
          </p:cNvPr>
          <p:cNvSpPr/>
          <p:nvPr/>
        </p:nvSpPr>
        <p:spPr>
          <a:xfrm>
            <a:off x="-2981" y="8727332"/>
            <a:ext cx="6860432" cy="806210"/>
          </a:xfrm>
          <a:prstGeom prst="rect">
            <a:avLst/>
          </a:prstGeom>
          <a:solidFill>
            <a:schemeClr val="bg1"/>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latin typeface="Helvetica Light"/>
              <a:sym typeface="Helvetica Light"/>
            </a:endParaRPr>
          </a:p>
        </p:txBody>
      </p:sp>
      <p:sp>
        <p:nvSpPr>
          <p:cNvPr id="21" name="TextBox 20">
            <a:extLst>
              <a:ext uri="{FF2B5EF4-FFF2-40B4-BE49-F238E27FC236}">
                <a16:creationId xmlns:a16="http://schemas.microsoft.com/office/drawing/2014/main" id="{9E0A660F-A610-1C46-BD86-9DE3AFC9BD4D}"/>
              </a:ext>
            </a:extLst>
          </p:cNvPr>
          <p:cNvSpPr txBox="1"/>
          <p:nvPr/>
        </p:nvSpPr>
        <p:spPr>
          <a:xfrm>
            <a:off x="2097358" y="8927788"/>
            <a:ext cx="4541082" cy="276999"/>
          </a:xfrm>
          <a:prstGeom prst="rect">
            <a:avLst/>
          </a:prstGeom>
          <a:noFill/>
        </p:spPr>
        <p:txBody>
          <a:bodyPr wrap="square" rtlCol="0">
            <a:spAutoFit/>
          </a:bodyPr>
          <a:lstStyle/>
          <a:p>
            <a:pPr defTabSz="457134"/>
            <a:r>
              <a:rPr lang="en-GB" sz="600" i="1" dirty="0">
                <a:solidFill>
                  <a:srgbClr val="2F355A"/>
                </a:solidFill>
                <a:latin typeface="Calibri Light" panose="020F0302020204030204"/>
              </a:rPr>
              <a:t>"Ce projet a été financé avec le soutien de la Commission européenne. Cette publication n'engage que son auteur et la Commission ne peut être tenue responsable de l'usage qui pourrait être fait des informations qu'elle contient." </a:t>
            </a:r>
            <a:endParaRPr lang="en-RU" sz="600" i="1" dirty="0">
              <a:solidFill>
                <a:srgbClr val="2F355A"/>
              </a:solidFill>
              <a:latin typeface="Calibri Light" panose="020F0302020204030204"/>
            </a:endParaRPr>
          </a:p>
        </p:txBody>
      </p:sp>
      <p:pic>
        <p:nvPicPr>
          <p:cNvPr id="22" name="Picture 21">
            <a:extLst>
              <a:ext uri="{FF2B5EF4-FFF2-40B4-BE49-F238E27FC236}">
                <a16:creationId xmlns:a16="http://schemas.microsoft.com/office/drawing/2014/main" id="{6C83F955-91AF-6940-AFA1-E1CACA4999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059" y="9048650"/>
            <a:ext cx="1134084" cy="247293"/>
          </a:xfrm>
          <a:prstGeom prst="rect">
            <a:avLst/>
          </a:prstGeom>
        </p:spPr>
      </p:pic>
      <p:sp>
        <p:nvSpPr>
          <p:cNvPr id="23" name="TextBox 22">
            <a:extLst>
              <a:ext uri="{FF2B5EF4-FFF2-40B4-BE49-F238E27FC236}">
                <a16:creationId xmlns:a16="http://schemas.microsoft.com/office/drawing/2014/main" id="{569BC308-495A-4C4B-A7D5-73EC01DC25EA}"/>
              </a:ext>
            </a:extLst>
          </p:cNvPr>
          <p:cNvSpPr txBox="1"/>
          <p:nvPr/>
        </p:nvSpPr>
        <p:spPr>
          <a:xfrm>
            <a:off x="2097358" y="9195062"/>
            <a:ext cx="3602037" cy="184666"/>
          </a:xfrm>
          <a:prstGeom prst="rect">
            <a:avLst/>
          </a:prstGeom>
          <a:noFill/>
        </p:spPr>
        <p:txBody>
          <a:bodyPr wrap="square" rtlCol="0">
            <a:spAutoFit/>
          </a:bodyPr>
          <a:lstStyle/>
          <a:p>
            <a:pPr defTabSz="457134"/>
            <a:r>
              <a:rPr lang="en-GB" sz="600" b="1" dirty="0">
                <a:solidFill>
                  <a:srgbClr val="2F355A"/>
                </a:solidFill>
                <a:latin typeface="Montserrat" pitchFamily="2" charset="77"/>
              </a:rPr>
              <a:t>Project 2019-3-FR02-KA205-016905</a:t>
            </a:r>
          </a:p>
        </p:txBody>
      </p:sp>
    </p:spTree>
    <p:extLst>
      <p:ext uri="{BB962C8B-B14F-4D97-AF65-F5344CB8AC3E}">
        <p14:creationId xmlns:p14="http://schemas.microsoft.com/office/powerpoint/2010/main" val="361166635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Rectangle 27"/>
          <p:cNvSpPr txBox="1"/>
          <p:nvPr/>
        </p:nvSpPr>
        <p:spPr>
          <a:xfrm>
            <a:off x="774716" y="701688"/>
            <a:ext cx="4205250" cy="432423"/>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054" name="Rectangle 27"/>
          <p:cNvSpPr txBox="1"/>
          <p:nvPr/>
        </p:nvSpPr>
        <p:spPr>
          <a:xfrm>
            <a:off x="774716" y="4437488"/>
            <a:ext cx="5318109" cy="5792928"/>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spcAft>
                <a:spcPts val="600"/>
              </a:spcAft>
              <a:buClr>
                <a:srgbClr val="28AFAC"/>
              </a:buClr>
              <a:buFont typeface="Arial" panose="020B0604020202020204" pitchFamily="34" charset="0"/>
              <a:buChar char="•"/>
            </a:pP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Maintenir et améliorer l'environnement naturel et physique bâti pour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souligner</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leurs</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qualités</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naturelles</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culturelles et patrimoniales,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leurs</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récits et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l’Histoire</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a:t>
            </a: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Sensibiliser les touristes aux questions et impacts environnementaux </a:t>
            </a: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Améliorer et restaurer les écosystèmes naturels et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leurs</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qualités</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a:t>
            </a: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Remise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en</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service et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entretien</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des terrains et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bâtiments</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abandonnés</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a:t>
            </a: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Améliorer</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l'expérience</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visuelle</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et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environnementale</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a:t>
            </a: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Renforcer</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la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qualité</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de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l'environnement</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local et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faciliter</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la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poursuite</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de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l’épanouissement</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a:t>
            </a: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Souscrire</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à des projets environnementaux et à des améliorations de l'environnement naturel et non-naturel. </a:t>
            </a: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Conserver et améliorer les qualités et les caractéristiques du paysage. </a:t>
            </a:r>
          </a:p>
          <a:p>
            <a:pPr marL="171426" indent="-171426">
              <a:lnSpc>
                <a:spcPct val="100000"/>
              </a:lnSpc>
              <a:spcBef>
                <a:spcPts val="0"/>
              </a:spcBef>
              <a:spcAft>
                <a:spcPts val="600"/>
              </a:spcAft>
              <a:buClr>
                <a:srgbClr val="28AFAC"/>
              </a:buClr>
              <a:buFont typeface="Arial" panose="020B0604020202020204" pitchFamily="34" charset="0"/>
              <a:buChar char="•"/>
            </a:pPr>
            <a:endParaRPr lang="en-IE" sz="1099" dirty="0">
              <a:solidFill>
                <a:srgbClr val="2D355A"/>
              </a:solidFill>
              <a:latin typeface="Montserrat Light" pitchFamily="2" charset="77"/>
              <a:ea typeface="Calibri" panose="020F0502020204030204" pitchFamily="34" charset="0"/>
              <a:cs typeface="Times New Roman" panose="02020603050405020304" pitchFamily="18" charset="0"/>
            </a:endParaRPr>
          </a:p>
          <a:p>
            <a:pPr>
              <a:lnSpc>
                <a:spcPct val="100000"/>
              </a:lnSpc>
              <a:spcBef>
                <a:spcPts val="0"/>
              </a:spcBef>
              <a:spcAft>
                <a:spcPts val="600"/>
              </a:spcAft>
              <a:buClr>
                <a:srgbClr val="28AFAC"/>
              </a:buClr>
            </a:pPr>
            <a:endParaRPr lang="en-IE" sz="1099" dirty="0">
              <a:solidFill>
                <a:srgbClr val="2D355A"/>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spcAft>
                <a:spcPts val="600"/>
              </a:spcAft>
              <a:buClr>
                <a:srgbClr val="28AFAC"/>
              </a:buClr>
              <a:buFont typeface="Arial" panose="020B0604020202020204" pitchFamily="34" charset="0"/>
              <a:buChar char="•"/>
            </a:pPr>
            <a:endParaRPr lang="en-IE" sz="1099" dirty="0">
              <a:solidFill>
                <a:srgbClr val="2D355A"/>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spcAft>
                <a:spcPts val="600"/>
              </a:spcAft>
              <a:buClr>
                <a:srgbClr val="28AFAC"/>
              </a:buClr>
              <a:buFont typeface="Arial" panose="020B0604020202020204" pitchFamily="34" charset="0"/>
              <a:buChar char="•"/>
            </a:pPr>
            <a:endParaRPr lang="en-IE" sz="1099" dirty="0">
              <a:solidFill>
                <a:srgbClr val="2D355A"/>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Améliorer l'accès à l'attrait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visuel</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et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à</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l’atmosphère</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des zones rurales.</a:t>
            </a: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Prioriser</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la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régénération</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et la revitalisation des zones urbaines et rurales, en particulier des villages, et des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communautés</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et attractions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patrimoniales</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culturelles</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99" dirty="0" err="1">
                <a:solidFill>
                  <a:srgbClr val="2D355A"/>
                </a:solidFill>
                <a:latin typeface="Montserrat Light" pitchFamily="2" charset="77"/>
                <a:ea typeface="Calibri" panose="020F0502020204030204" pitchFamily="34" charset="0"/>
                <a:cs typeface="Times New Roman" panose="02020603050405020304" pitchFamily="18" charset="0"/>
              </a:rPr>
              <a:t>éloignées</a:t>
            </a: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a:t>
            </a: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Sensibiliser aux environnements naturels, à la culture, au patrimoine et à la beauté des paysages de la région et promouvoir les efforts de conservation. </a:t>
            </a: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Soutenir une communauté plus large, plus vivante et plus active en attirant des événements artistiques, musicaux et culturels. </a:t>
            </a: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Améliorer la santé et le bien-être de la communauté grâce à une plus grande diversité de services de loisirs, d'activités récréatives, artistiques et culturelles. </a:t>
            </a: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Faciliter un meilleur accès par des modes de transport durables</a:t>
            </a:r>
          </a:p>
          <a:p>
            <a:pPr marL="171426" indent="-171426">
              <a:lnSpc>
                <a:spcPct val="100000"/>
              </a:lnSpc>
              <a:spcBef>
                <a:spcPts val="0"/>
              </a:spcBef>
              <a:spcAft>
                <a:spcPts val="600"/>
              </a:spcAft>
              <a:buClr>
                <a:srgbClr val="28AFAC"/>
              </a:buClr>
              <a:buFont typeface="Arial" panose="020B0604020202020204" pitchFamily="34" charset="0"/>
              <a:buChar char="•"/>
            </a:pPr>
            <a:r>
              <a:rPr lang="en-IE" sz="1099" dirty="0">
                <a:solidFill>
                  <a:srgbClr val="2D355A"/>
                </a:solidFill>
                <a:latin typeface="Montserrat Light" pitchFamily="2" charset="77"/>
                <a:ea typeface="Calibri" panose="020F0502020204030204" pitchFamily="34" charset="0"/>
                <a:cs typeface="Times New Roman" panose="02020603050405020304" pitchFamily="18" charset="0"/>
              </a:rPr>
              <a:t>Respecter la communauté locale, ses valeurs et ses avantages. Fournir des emplois et procurer des avantages économiques et sociaux</a:t>
            </a:r>
          </a:p>
          <a:p>
            <a:pPr marL="171426" indent="-171426" fontAlgn="base">
              <a:lnSpc>
                <a:spcPct val="100000"/>
              </a:lnSpc>
              <a:spcBef>
                <a:spcPts val="0"/>
              </a:spcBef>
              <a:buClr>
                <a:srgbClr val="28AFAC"/>
              </a:buClr>
              <a:buFont typeface="Arial" panose="020B0604020202020204" pitchFamily="34" charset="0"/>
              <a:buChar char="•"/>
            </a:pPr>
            <a:endParaRPr lang="en-IE" sz="1099" dirty="0">
              <a:solidFill>
                <a:srgbClr val="2D355A"/>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buClr>
                <a:srgbClr val="28AFAC"/>
              </a:buClr>
              <a:buFont typeface="Arial" panose="020B0604020202020204" pitchFamily="34" charset="0"/>
              <a:buChar char="•"/>
            </a:pPr>
            <a:endParaRPr sz="1099" dirty="0">
              <a:solidFill>
                <a:srgbClr val="2D355A"/>
              </a:solidFill>
              <a:latin typeface="Montserrat Light" pitchFamily="2" charset="77"/>
            </a:endParaRPr>
          </a:p>
        </p:txBody>
      </p:sp>
      <p:sp>
        <p:nvSpPr>
          <p:cNvPr id="7" name="Text Placeholder 6">
            <a:extLst>
              <a:ext uri="{FF2B5EF4-FFF2-40B4-BE49-F238E27FC236}">
                <a16:creationId xmlns:a16="http://schemas.microsoft.com/office/drawing/2014/main" id="{368F52BE-96B1-4104-9D11-A281C97BADBA}"/>
              </a:ext>
            </a:extLst>
          </p:cNvPr>
          <p:cNvSpPr>
            <a:spLocks noGrp="1"/>
          </p:cNvSpPr>
          <p:nvPr>
            <p:ph type="body" sz="quarter" idx="16"/>
          </p:nvPr>
        </p:nvSpPr>
        <p:spPr>
          <a:xfrm>
            <a:off x="674403" y="235692"/>
            <a:ext cx="5621466" cy="1364413"/>
          </a:xfrm>
        </p:spPr>
        <p:txBody>
          <a:bodyPr>
            <a:noAutofit/>
          </a:bodyPr>
          <a:lstStyle/>
          <a:p>
            <a:pPr marL="0" indent="0">
              <a:lnSpc>
                <a:spcPct val="100000"/>
              </a:lnSpc>
              <a:spcBef>
                <a:spcPts val="0"/>
              </a:spcBef>
              <a:buNone/>
            </a:pPr>
            <a:r>
              <a:rPr lang="en-IE" sz="1800" dirty="0">
                <a:latin typeface="Montserrat" pitchFamily="2" charset="77"/>
                <a:cs typeface="Times New Roman" panose="02020603050405020304" pitchFamily="18" charset="0"/>
              </a:rPr>
              <a:t>Quelques exemples rapides de projets durables dans les domaines environnemental, social, culturel et du patrimoine</a:t>
            </a:r>
          </a:p>
        </p:txBody>
      </p:sp>
      <p:pic>
        <p:nvPicPr>
          <p:cNvPr id="3" name="Picture 2" descr="A picture containing ground, outdoor&#10;&#10;Description automatically generated">
            <a:extLst>
              <a:ext uri="{FF2B5EF4-FFF2-40B4-BE49-F238E27FC236}">
                <a16:creationId xmlns:a16="http://schemas.microsoft.com/office/drawing/2014/main" id="{6E6B495A-9561-4F66-929F-3832AA36DA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34111"/>
            <a:ext cx="6856900" cy="3228427"/>
          </a:xfrm>
          <a:prstGeom prst="rect">
            <a:avLst/>
          </a:prstGeom>
        </p:spPr>
      </p:pic>
      <p:pic>
        <p:nvPicPr>
          <p:cNvPr id="9" name="Graphic 8" descr="Chevron arrows">
            <a:extLst>
              <a:ext uri="{FF2B5EF4-FFF2-40B4-BE49-F238E27FC236}">
                <a16:creationId xmlns:a16="http://schemas.microsoft.com/office/drawing/2014/main" id="{B51D2A3E-1EA2-D346-B076-9D4C62D089B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11971" y="668115"/>
            <a:ext cx="1364413" cy="1364413"/>
          </a:xfrm>
          <a:prstGeom prst="rect">
            <a:avLst/>
          </a:prstGeom>
        </p:spPr>
      </p:pic>
    </p:spTree>
    <p:extLst>
      <p:ext uri="{BB962C8B-B14F-4D97-AF65-F5344CB8AC3E}">
        <p14:creationId xmlns:p14="http://schemas.microsoft.com/office/powerpoint/2010/main" val="2780677563"/>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528181" y="400974"/>
            <a:ext cx="5800537"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Conservation des écosystèmes et de la biodiversité</a:t>
            </a:r>
          </a:p>
          <a:p>
            <a:pPr marL="0" indent="0">
              <a:buNone/>
            </a:pPr>
            <a:r>
              <a:rPr lang="en-IE" sz="1601" dirty="0">
                <a:solidFill>
                  <a:srgbClr val="2D355A"/>
                </a:solidFill>
                <a:latin typeface="Montserrat" pitchFamily="2" charset="77"/>
              </a:rPr>
              <a:t>Travailler avec les communautés et les experts locaux</a:t>
            </a:r>
          </a:p>
        </p:txBody>
      </p:sp>
      <p:sp>
        <p:nvSpPr>
          <p:cNvPr id="19" name="Rectangle 27">
            <a:extLst>
              <a:ext uri="{FF2B5EF4-FFF2-40B4-BE49-F238E27FC236}">
                <a16:creationId xmlns:a16="http://schemas.microsoft.com/office/drawing/2014/main" id="{0B1B2423-86FE-334C-A786-446210E368B2}"/>
              </a:ext>
            </a:extLst>
          </p:cNvPr>
          <p:cNvSpPr txBox="1"/>
          <p:nvPr/>
        </p:nvSpPr>
        <p:spPr>
          <a:xfrm>
            <a:off x="621452" y="2760973"/>
            <a:ext cx="5615100" cy="3045542"/>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Développer des partenariats avec les organisations environnementales et communautaires locales. Organisez un moyen pour que chacun puisse contribuer à la conservation de l'environnement local en versant un pourcentage de ses revenus nets annuels.</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Participer aux efforts locaux en matière d'environnement et de conservation, que ce soit par le biais de parrainages, de contributions monétaires ou de bénévolat, et encourager les employés à le faire.</a:t>
            </a: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Collaborez avec les parcs et les organismes publics compétents pour savoir comment votre entreprise peut participer aux efforts de conservation des écosystèmes et de la biodiversité, par exemple en aidant à réhabiliter ou à améliorer les cours d'eau sur votre propriété au profit de la région.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Si </a:t>
            </a:r>
            <a:r>
              <a:rPr lang="en-GB" sz="1050" dirty="0" err="1">
                <a:solidFill>
                  <a:srgbClr val="2D355A"/>
                </a:solidFill>
              </a:rPr>
              <a:t>vous</a:t>
            </a:r>
            <a:r>
              <a:rPr lang="en-GB" sz="1050" dirty="0">
                <a:solidFill>
                  <a:srgbClr val="2D355A"/>
                </a:solidFill>
              </a:rPr>
              <a:t> le </a:t>
            </a:r>
            <a:r>
              <a:rPr lang="en-GB" sz="1050" dirty="0" err="1">
                <a:solidFill>
                  <a:srgbClr val="2D355A"/>
                </a:solidFill>
              </a:rPr>
              <a:t>pouvez</a:t>
            </a:r>
            <a:r>
              <a:rPr lang="en-GB" sz="1050" dirty="0">
                <a:solidFill>
                  <a:srgbClr val="2D355A"/>
                </a:solidFill>
              </a:rPr>
              <a:t> :  </a:t>
            </a:r>
            <a:r>
              <a:rPr lang="en-GB" sz="1050" dirty="0" err="1">
                <a:solidFill>
                  <a:srgbClr val="2D355A"/>
                </a:solidFill>
              </a:rPr>
              <a:t>mettez</a:t>
            </a:r>
            <a:r>
              <a:rPr lang="en-GB" sz="1050" dirty="0">
                <a:solidFill>
                  <a:srgbClr val="2D355A"/>
                </a:solidFill>
              </a:rPr>
              <a:t> en réserve une propriété et/ou de </a:t>
            </a:r>
            <a:r>
              <a:rPr lang="en-GB" sz="1050" dirty="0" err="1">
                <a:solidFill>
                  <a:srgbClr val="2D355A"/>
                </a:solidFill>
              </a:rPr>
              <a:t>faites</a:t>
            </a:r>
            <a:r>
              <a:rPr lang="en-GB" sz="1050" dirty="0">
                <a:solidFill>
                  <a:srgbClr val="2D355A"/>
                </a:solidFill>
              </a:rPr>
              <a:t> don de terres à une société de conservation protégeant la biodiversité locale.</a:t>
            </a:r>
          </a:p>
        </p:txBody>
      </p:sp>
      <p:sp>
        <p:nvSpPr>
          <p:cNvPr id="7" name="Rechteck">
            <a:extLst>
              <a:ext uri="{FF2B5EF4-FFF2-40B4-BE49-F238E27FC236}">
                <a16:creationId xmlns:a16="http://schemas.microsoft.com/office/drawing/2014/main" id="{8FFC40F3-8797-F642-86B8-845B3DC4F975}"/>
              </a:ext>
            </a:extLst>
          </p:cNvPr>
          <p:cNvSpPr/>
          <p:nvPr/>
        </p:nvSpPr>
        <p:spPr>
          <a:xfrm flipV="1">
            <a:off x="0" y="1686368"/>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8" name="Group 7">
            <a:extLst>
              <a:ext uri="{FF2B5EF4-FFF2-40B4-BE49-F238E27FC236}">
                <a16:creationId xmlns:a16="http://schemas.microsoft.com/office/drawing/2014/main" id="{71C711F7-6CCC-3342-A764-53F1EE210FFC}"/>
              </a:ext>
            </a:extLst>
          </p:cNvPr>
          <p:cNvGrpSpPr/>
          <p:nvPr/>
        </p:nvGrpSpPr>
        <p:grpSpPr>
          <a:xfrm>
            <a:off x="2503225" y="1782452"/>
            <a:ext cx="4089859" cy="678572"/>
            <a:chOff x="693359" y="1173848"/>
            <a:chExt cx="5750156" cy="954042"/>
          </a:xfrm>
        </p:grpSpPr>
        <p:pic>
          <p:nvPicPr>
            <p:cNvPr id="9" name="Graphic 8" descr="Dandelion outline">
              <a:extLst>
                <a:ext uri="{FF2B5EF4-FFF2-40B4-BE49-F238E27FC236}">
                  <a16:creationId xmlns:a16="http://schemas.microsoft.com/office/drawing/2014/main" id="{06B256A7-68CB-0441-8889-71C20921D6E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3359" y="1173848"/>
              <a:ext cx="914400" cy="914400"/>
            </a:xfrm>
            <a:prstGeom prst="rect">
              <a:avLst/>
            </a:prstGeom>
          </p:spPr>
        </p:pic>
        <p:pic>
          <p:nvPicPr>
            <p:cNvPr id="10" name="Graphic 9" descr="Maple Leaf outline">
              <a:extLst>
                <a:ext uri="{FF2B5EF4-FFF2-40B4-BE49-F238E27FC236}">
                  <a16:creationId xmlns:a16="http://schemas.microsoft.com/office/drawing/2014/main" id="{B1CDB9E5-949E-6247-A8E0-1DBCA97F35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56398" y="1184596"/>
              <a:ext cx="914400" cy="914400"/>
            </a:xfrm>
            <a:prstGeom prst="rect">
              <a:avLst/>
            </a:prstGeom>
          </p:spPr>
        </p:pic>
        <p:pic>
          <p:nvPicPr>
            <p:cNvPr id="11" name="Graphic 10" descr="Frangipani outline">
              <a:extLst>
                <a:ext uri="{FF2B5EF4-FFF2-40B4-BE49-F238E27FC236}">
                  <a16:creationId xmlns:a16="http://schemas.microsoft.com/office/drawing/2014/main" id="{ACD1F232-31FA-8F4B-B50D-F9D048896A9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43082" y="1213490"/>
              <a:ext cx="914400" cy="914400"/>
            </a:xfrm>
            <a:prstGeom prst="rect">
              <a:avLst/>
            </a:prstGeom>
          </p:spPr>
        </p:pic>
        <p:pic>
          <p:nvPicPr>
            <p:cNvPr id="12" name="Graphic 11" descr="Deciduous tree outline">
              <a:extLst>
                <a:ext uri="{FF2B5EF4-FFF2-40B4-BE49-F238E27FC236}">
                  <a16:creationId xmlns:a16="http://schemas.microsoft.com/office/drawing/2014/main" id="{819543D5-1856-D444-84DA-067953068D0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30279" y="1173848"/>
              <a:ext cx="914400" cy="914400"/>
            </a:xfrm>
            <a:prstGeom prst="rect">
              <a:avLst/>
            </a:prstGeom>
          </p:spPr>
        </p:pic>
        <p:pic>
          <p:nvPicPr>
            <p:cNvPr id="14" name="Graphic 13" descr="Fir tree outline">
              <a:extLst>
                <a:ext uri="{FF2B5EF4-FFF2-40B4-BE49-F238E27FC236}">
                  <a16:creationId xmlns:a16="http://schemas.microsoft.com/office/drawing/2014/main" id="{2DB38E20-5808-4D41-AA9A-8A08035A091C}"/>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716171" y="1196931"/>
              <a:ext cx="914400" cy="914400"/>
            </a:xfrm>
            <a:prstGeom prst="rect">
              <a:avLst/>
            </a:prstGeom>
          </p:spPr>
        </p:pic>
        <p:pic>
          <p:nvPicPr>
            <p:cNvPr id="15" name="Graphic 14" descr="Hike outline">
              <a:extLst>
                <a:ext uri="{FF2B5EF4-FFF2-40B4-BE49-F238E27FC236}">
                  <a16:creationId xmlns:a16="http://schemas.microsoft.com/office/drawing/2014/main" id="{42C38B8F-38BE-6845-9198-4D7CA304FFB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529115" y="1196931"/>
              <a:ext cx="914400" cy="914400"/>
            </a:xfrm>
            <a:prstGeom prst="rect">
              <a:avLst/>
            </a:prstGeom>
          </p:spPr>
        </p:pic>
      </p:grpSp>
      <p:pic>
        <p:nvPicPr>
          <p:cNvPr id="16" name="Picture 15" descr="A bee on a flower&#10;&#10;Description automatically generated">
            <a:extLst>
              <a:ext uri="{FF2B5EF4-FFF2-40B4-BE49-F238E27FC236}">
                <a16:creationId xmlns:a16="http://schemas.microsoft.com/office/drawing/2014/main" id="{C5695E48-AA2F-0A40-91D3-03BAE46035F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50" y="5283537"/>
            <a:ext cx="3509438" cy="2008984"/>
          </a:xfrm>
          <a:prstGeom prst="rect">
            <a:avLst/>
          </a:prstGeom>
        </p:spPr>
      </p:pic>
      <p:pic>
        <p:nvPicPr>
          <p:cNvPr id="17" name="Picture 16" descr="A field of flowers&#10;&#10;Description automatically generated with medium confidence">
            <a:extLst>
              <a:ext uri="{FF2B5EF4-FFF2-40B4-BE49-F238E27FC236}">
                <a16:creationId xmlns:a16="http://schemas.microsoft.com/office/drawing/2014/main" id="{D46D13F6-5907-7141-877E-1C53865FE3C1}"/>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3429002" y="5274443"/>
            <a:ext cx="3428451" cy="2008984"/>
          </a:xfrm>
          <a:prstGeom prst="rect">
            <a:avLst/>
          </a:prstGeom>
        </p:spPr>
      </p:pic>
      <p:pic>
        <p:nvPicPr>
          <p:cNvPr id="18" name="Picture 17" descr="A field of flowers&#10;&#10;Description automatically generated with medium confidence">
            <a:extLst>
              <a:ext uri="{FF2B5EF4-FFF2-40B4-BE49-F238E27FC236}">
                <a16:creationId xmlns:a16="http://schemas.microsoft.com/office/drawing/2014/main" id="{AA317312-E1BB-404C-B458-A94F7551147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50" y="7292730"/>
            <a:ext cx="3532505" cy="2008984"/>
          </a:xfrm>
          <a:prstGeom prst="rect">
            <a:avLst/>
          </a:prstGeom>
        </p:spPr>
      </p:pic>
      <p:pic>
        <p:nvPicPr>
          <p:cNvPr id="20" name="Picture 19" descr="A butterfly on a flower&#10;&#10;Description automatically generated">
            <a:extLst>
              <a:ext uri="{FF2B5EF4-FFF2-40B4-BE49-F238E27FC236}">
                <a16:creationId xmlns:a16="http://schemas.microsoft.com/office/drawing/2014/main" id="{67CAC590-4DC8-1B4C-9552-E7F478DDB62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429001" y="7292625"/>
            <a:ext cx="3428451" cy="2008984"/>
          </a:xfrm>
          <a:prstGeom prst="rect">
            <a:avLst/>
          </a:prstGeom>
        </p:spPr>
      </p:pic>
    </p:spTree>
    <p:extLst>
      <p:ext uri="{BB962C8B-B14F-4D97-AF65-F5344CB8AC3E}">
        <p14:creationId xmlns:p14="http://schemas.microsoft.com/office/powerpoint/2010/main" val="4236551995"/>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flipV="1">
            <a:off x="552" y="1426399"/>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2" name="Group 1">
            <a:extLst>
              <a:ext uri="{FF2B5EF4-FFF2-40B4-BE49-F238E27FC236}">
                <a16:creationId xmlns:a16="http://schemas.microsoft.com/office/drawing/2014/main" id="{A7262F65-CE77-8E45-825A-3704EE4F90AF}"/>
              </a:ext>
            </a:extLst>
          </p:cNvPr>
          <p:cNvGrpSpPr/>
          <p:nvPr/>
        </p:nvGrpSpPr>
        <p:grpSpPr>
          <a:xfrm>
            <a:off x="2553151" y="1490675"/>
            <a:ext cx="4089859" cy="678572"/>
            <a:chOff x="693359" y="1173848"/>
            <a:chExt cx="5750156" cy="954042"/>
          </a:xfrm>
        </p:grpSpPr>
        <p:pic>
          <p:nvPicPr>
            <p:cNvPr id="3" name="Graphic 2" descr="Dandelion outline">
              <a:extLst>
                <a:ext uri="{FF2B5EF4-FFF2-40B4-BE49-F238E27FC236}">
                  <a16:creationId xmlns:a16="http://schemas.microsoft.com/office/drawing/2014/main" id="{87E73C67-6648-42A7-9198-BF205D45CA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3359" y="1173848"/>
              <a:ext cx="914400" cy="914400"/>
            </a:xfrm>
            <a:prstGeom prst="rect">
              <a:avLst/>
            </a:prstGeom>
          </p:spPr>
        </p:pic>
        <p:pic>
          <p:nvPicPr>
            <p:cNvPr id="6" name="Graphic 5" descr="Maple Leaf outline">
              <a:extLst>
                <a:ext uri="{FF2B5EF4-FFF2-40B4-BE49-F238E27FC236}">
                  <a16:creationId xmlns:a16="http://schemas.microsoft.com/office/drawing/2014/main" id="{2FCD85DC-3B49-4C88-BD3D-7FD7F22417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6398" y="1184596"/>
              <a:ext cx="914400" cy="914400"/>
            </a:xfrm>
            <a:prstGeom prst="rect">
              <a:avLst/>
            </a:prstGeom>
          </p:spPr>
        </p:pic>
        <p:pic>
          <p:nvPicPr>
            <p:cNvPr id="8" name="Graphic 7" descr="Frangipani outline">
              <a:extLst>
                <a:ext uri="{FF2B5EF4-FFF2-40B4-BE49-F238E27FC236}">
                  <a16:creationId xmlns:a16="http://schemas.microsoft.com/office/drawing/2014/main" id="{5170FF65-A79D-41B8-B46C-3E0F7C77107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3082" y="1213490"/>
              <a:ext cx="914400" cy="914400"/>
            </a:xfrm>
            <a:prstGeom prst="rect">
              <a:avLst/>
            </a:prstGeom>
          </p:spPr>
        </p:pic>
        <p:pic>
          <p:nvPicPr>
            <p:cNvPr id="10" name="Graphic 9" descr="Deciduous tree outline">
              <a:extLst>
                <a:ext uri="{FF2B5EF4-FFF2-40B4-BE49-F238E27FC236}">
                  <a16:creationId xmlns:a16="http://schemas.microsoft.com/office/drawing/2014/main" id="{1B734BAA-B401-48C6-97BC-8410A13E5EA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0279" y="1173848"/>
              <a:ext cx="914400" cy="914400"/>
            </a:xfrm>
            <a:prstGeom prst="rect">
              <a:avLst/>
            </a:prstGeom>
          </p:spPr>
        </p:pic>
        <p:pic>
          <p:nvPicPr>
            <p:cNvPr id="21" name="Graphic 20" descr="Fir tree outline">
              <a:extLst>
                <a:ext uri="{FF2B5EF4-FFF2-40B4-BE49-F238E27FC236}">
                  <a16:creationId xmlns:a16="http://schemas.microsoft.com/office/drawing/2014/main" id="{0519AFE9-7385-4F5E-90D8-9B7494D6F4D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16171" y="1196931"/>
              <a:ext cx="914400" cy="914400"/>
            </a:xfrm>
            <a:prstGeom prst="rect">
              <a:avLst/>
            </a:prstGeom>
          </p:spPr>
        </p:pic>
        <p:pic>
          <p:nvPicPr>
            <p:cNvPr id="14" name="Graphic 13" descr="Hike outline">
              <a:extLst>
                <a:ext uri="{FF2B5EF4-FFF2-40B4-BE49-F238E27FC236}">
                  <a16:creationId xmlns:a16="http://schemas.microsoft.com/office/drawing/2014/main" id="{55B3D4BC-EE3D-425A-BEC1-374CE70467E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29115" y="1196931"/>
              <a:ext cx="914400" cy="914400"/>
            </a:xfrm>
            <a:prstGeom prst="rect">
              <a:avLst/>
            </a:prstGeom>
          </p:spPr>
        </p:pic>
      </p:gr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549275" y="488950"/>
            <a:ext cx="5897771"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Aménagement et gestion du territoire</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617694" y="2391888"/>
            <a:ext cx="5609303" cy="3570686"/>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Respecter des normes d'aménagement et de construction qui tiennent compte des </a:t>
            </a:r>
            <a:r>
              <a:rPr lang="en-GB" sz="1050" dirty="0" err="1">
                <a:solidFill>
                  <a:srgbClr val="2D355A"/>
                </a:solidFill>
              </a:rPr>
              <a:t>valeurs</a:t>
            </a:r>
            <a:r>
              <a:rPr lang="en-GB" sz="1050" dirty="0">
                <a:solidFill>
                  <a:srgbClr val="2D355A"/>
                </a:solidFill>
              </a:rPr>
              <a:t> de la </a:t>
            </a:r>
            <a:r>
              <a:rPr lang="en-GB" sz="1050" dirty="0" err="1">
                <a:solidFill>
                  <a:srgbClr val="2D355A"/>
                </a:solidFill>
              </a:rPr>
              <a:t>communauté</a:t>
            </a:r>
            <a:r>
              <a:rPr lang="en-GB" sz="1050" dirty="0">
                <a:solidFill>
                  <a:srgbClr val="2D355A"/>
                </a:solidFill>
              </a:rPr>
              <a:t>, du caractère distinctif et du sens du lieu.</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Orientez</a:t>
            </a:r>
            <a:r>
              <a:rPr lang="en-GB" sz="1050" dirty="0">
                <a:solidFill>
                  <a:srgbClr val="2D355A"/>
                </a:solidFill>
              </a:rPr>
              <a:t> le développement vers les communautés locales existantes qui sont déjà desservies par les infrastructures et utiliser les ressources qu'elles ont à offrir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Soutenez</a:t>
            </a:r>
            <a:r>
              <a:rPr lang="en-GB" sz="1050" dirty="0">
                <a:solidFill>
                  <a:srgbClr val="2D355A"/>
                </a:solidFill>
              </a:rPr>
              <a:t> </a:t>
            </a:r>
            <a:r>
              <a:rPr lang="en-GB" sz="1050" dirty="0" err="1">
                <a:solidFill>
                  <a:srgbClr val="2D355A"/>
                </a:solidFill>
              </a:rPr>
              <a:t>l'utilisation</a:t>
            </a:r>
            <a:r>
              <a:rPr lang="en-GB" sz="1050" dirty="0">
                <a:solidFill>
                  <a:srgbClr val="2D355A"/>
                </a:solidFill>
              </a:rPr>
              <a:t> </a:t>
            </a:r>
            <a:r>
              <a:rPr lang="en-GB" sz="1050" dirty="0" err="1">
                <a:solidFill>
                  <a:srgbClr val="2D355A"/>
                </a:solidFill>
              </a:rPr>
              <a:t>mixte</a:t>
            </a:r>
            <a:r>
              <a:rPr lang="en-GB" sz="1050" dirty="0">
                <a:solidFill>
                  <a:srgbClr val="2D355A"/>
                </a:solidFill>
              </a:rPr>
              <a:t> de </a:t>
            </a:r>
            <a:r>
              <a:rPr lang="en-GB" sz="1050" dirty="0" err="1">
                <a:solidFill>
                  <a:srgbClr val="2D355A"/>
                </a:solidFill>
              </a:rPr>
              <a:t>l’espace</a:t>
            </a:r>
            <a:r>
              <a:rPr lang="en-GB" sz="1050" dirty="0">
                <a:solidFill>
                  <a:srgbClr val="2D355A"/>
                </a:solidFill>
              </a:rPr>
              <a:t> et </a:t>
            </a:r>
            <a:r>
              <a:rPr lang="en-GB" sz="1050" dirty="0" err="1">
                <a:solidFill>
                  <a:srgbClr val="2D355A"/>
                </a:solidFill>
              </a:rPr>
              <a:t>offrez</a:t>
            </a:r>
            <a:r>
              <a:rPr lang="en-GB" sz="1050" dirty="0">
                <a:solidFill>
                  <a:srgbClr val="2D355A"/>
                </a:solidFill>
              </a:rPr>
              <a:t> à la communauté locale davantage de choix en matière de logement, de commerces, et de transport.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Intégrez</a:t>
            </a:r>
            <a:r>
              <a:rPr lang="en-GB" sz="1050" dirty="0">
                <a:solidFill>
                  <a:srgbClr val="2D355A"/>
                </a:solidFill>
              </a:rPr>
              <a:t> la conception de bâtiments écologiques dans les nouvelles constructions et les rénovations. </a:t>
            </a: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Prenez</a:t>
            </a:r>
            <a:r>
              <a:rPr lang="en-GB" sz="1050" dirty="0">
                <a:solidFill>
                  <a:srgbClr val="2D355A"/>
                </a:solidFill>
              </a:rPr>
              <a:t> des </a:t>
            </a:r>
            <a:r>
              <a:rPr lang="en-GB" sz="1050" dirty="0" err="1">
                <a:solidFill>
                  <a:srgbClr val="2D355A"/>
                </a:solidFill>
              </a:rPr>
              <a:t>mesures</a:t>
            </a:r>
            <a:r>
              <a:rPr lang="en-GB" sz="1050" dirty="0">
                <a:solidFill>
                  <a:srgbClr val="2D355A"/>
                </a:solidFill>
              </a:rPr>
              <a:t> pour </a:t>
            </a:r>
            <a:r>
              <a:rPr lang="en-GB" sz="1050" dirty="0" err="1">
                <a:solidFill>
                  <a:srgbClr val="2D355A"/>
                </a:solidFill>
              </a:rPr>
              <a:t>vous</a:t>
            </a:r>
            <a:r>
              <a:rPr lang="en-GB" sz="1050" dirty="0">
                <a:solidFill>
                  <a:srgbClr val="2D355A"/>
                </a:solidFill>
              </a:rPr>
              <a:t> </a:t>
            </a:r>
            <a:r>
              <a:rPr lang="en-GB" sz="1050" dirty="0" err="1">
                <a:solidFill>
                  <a:srgbClr val="2D355A"/>
                </a:solidFill>
              </a:rPr>
              <a:t>assurez</a:t>
            </a:r>
            <a:r>
              <a:rPr lang="en-GB" sz="1050" dirty="0">
                <a:solidFill>
                  <a:srgbClr val="2D355A"/>
                </a:solidFill>
              </a:rPr>
              <a:t> que les operations </a:t>
            </a:r>
            <a:r>
              <a:rPr lang="en-GB" sz="1050" dirty="0" err="1">
                <a:solidFill>
                  <a:srgbClr val="2D355A"/>
                </a:solidFill>
              </a:rPr>
              <a:t>immobilières</a:t>
            </a:r>
            <a:r>
              <a:rPr lang="en-GB" sz="1050" dirty="0">
                <a:solidFill>
                  <a:srgbClr val="2D355A"/>
                </a:solidFill>
              </a:rPr>
              <a:t> ne causent pas de perte de sol, de contamination du sol ou d'autres impacts négatifs, tels que l'érosion et la pollution sédimentaire des terres et des cours d'eau.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Participez</a:t>
            </a:r>
            <a:r>
              <a:rPr lang="en-GB" sz="1050" dirty="0">
                <a:solidFill>
                  <a:srgbClr val="2D355A"/>
                </a:solidFill>
              </a:rPr>
              <a:t> à des </a:t>
            </a:r>
            <a:r>
              <a:rPr lang="en-GB" sz="1050" dirty="0" err="1">
                <a:solidFill>
                  <a:srgbClr val="2D355A"/>
                </a:solidFill>
              </a:rPr>
              <a:t>événements</a:t>
            </a:r>
            <a:r>
              <a:rPr lang="en-GB" sz="1050" dirty="0">
                <a:solidFill>
                  <a:srgbClr val="2D355A"/>
                </a:solidFill>
              </a:rPr>
              <a:t> </a:t>
            </a:r>
            <a:r>
              <a:rPr lang="en-GB" sz="1050" dirty="0" err="1">
                <a:solidFill>
                  <a:srgbClr val="2D355A"/>
                </a:solidFill>
              </a:rPr>
              <a:t>locaux</a:t>
            </a:r>
            <a:r>
              <a:rPr lang="en-GB" sz="1050" dirty="0">
                <a:solidFill>
                  <a:srgbClr val="2D355A"/>
                </a:solidFill>
              </a:rPr>
              <a:t> qui encouragent les pratiques sensibles d'utilisation et de développement des terres</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Préférez</a:t>
            </a:r>
            <a:r>
              <a:rPr lang="en-GB" sz="1050" dirty="0">
                <a:solidFill>
                  <a:srgbClr val="2D355A"/>
                </a:solidFill>
              </a:rPr>
              <a:t> les services et entreprises d'aménagement paysager, de piscines et de construction respectueux de l'environnement.</a:t>
            </a:r>
          </a:p>
        </p:txBody>
      </p:sp>
      <p:pic>
        <p:nvPicPr>
          <p:cNvPr id="15" name="Picture 14" descr="A picture containing ground, rock, outdoor, plant&#10;&#10;Description automatically generated">
            <a:extLst>
              <a:ext uri="{FF2B5EF4-FFF2-40B4-BE49-F238E27FC236}">
                <a16:creationId xmlns:a16="http://schemas.microsoft.com/office/drawing/2014/main" id="{AA78FBB7-4B13-EF4A-A51E-4D06DD7025E1}"/>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52" y="5322685"/>
            <a:ext cx="6856900" cy="3954806"/>
          </a:xfrm>
          <a:prstGeom prst="rect">
            <a:avLst/>
          </a:prstGeom>
        </p:spPr>
      </p:pic>
    </p:spTree>
    <p:extLst>
      <p:ext uri="{BB962C8B-B14F-4D97-AF65-F5344CB8AC3E}">
        <p14:creationId xmlns:p14="http://schemas.microsoft.com/office/powerpoint/2010/main" val="1375869744"/>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flipV="1">
            <a:off x="552" y="879693"/>
            <a:ext cx="6856900" cy="1232086"/>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438750" y="411072"/>
            <a:ext cx="6128609"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Commencez par le jardin !</a:t>
            </a:r>
          </a:p>
        </p:txBody>
      </p:sp>
      <p:sp>
        <p:nvSpPr>
          <p:cNvPr id="16" name="Rectangle 27">
            <a:extLst>
              <a:ext uri="{FF2B5EF4-FFF2-40B4-BE49-F238E27FC236}">
                <a16:creationId xmlns:a16="http://schemas.microsoft.com/office/drawing/2014/main" id="{C523CD23-A1C6-6444-A59C-EB325540796F}"/>
              </a:ext>
            </a:extLst>
          </p:cNvPr>
          <p:cNvSpPr txBox="1"/>
          <p:nvPr/>
        </p:nvSpPr>
        <p:spPr>
          <a:xfrm>
            <a:off x="676664" y="7972978"/>
            <a:ext cx="5615100" cy="1664875"/>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r>
              <a:rPr lang="en-IE" sz="1200" b="1" dirty="0">
                <a:solidFill>
                  <a:schemeClr val="bg1"/>
                </a:solidFill>
                <a:latin typeface="Montserrat" pitchFamily="2" charset="77"/>
              </a:rPr>
              <a:t>Conseils de conservation de l'eau pour votre jardin</a:t>
            </a:r>
          </a:p>
          <a:p>
            <a:pPr marL="228568" indent="-228568">
              <a:buFont typeface="+mj-lt"/>
              <a:buAutoNum type="arabicPeriod"/>
            </a:pPr>
            <a:r>
              <a:rPr lang="en-GB" sz="1050" b="1" dirty="0">
                <a:solidFill>
                  <a:schemeClr val="bg1"/>
                </a:solidFill>
                <a:latin typeface="Oxygen"/>
              </a:rPr>
              <a:t>Économisez votre eau de cuisson.</a:t>
            </a:r>
            <a:r>
              <a:rPr lang="en-GB" sz="1050" dirty="0">
                <a:solidFill>
                  <a:schemeClr val="bg1"/>
                </a:solidFill>
                <a:latin typeface="Oxygen"/>
              </a:rPr>
              <a:t> Si vous faites cuire des légumes à la vapeur ou à l'eau bouillante, conservez l'eau au lieu de la jeter dans l'évier !  Elle est pleine de nutriments et, une fois refroidie, constitue un </a:t>
            </a:r>
            <a:r>
              <a:rPr lang="en-GB" sz="1050" b="1" dirty="0">
                <a:solidFill>
                  <a:schemeClr val="bg1"/>
                </a:solidFill>
                <a:latin typeface="Oxygen"/>
                <a:hlinkClick r:id="rId3">
                  <a:extLst>
                    <a:ext uri="{A12FA001-AC4F-418D-AE19-62706E023703}">
                      <ahyp:hlinkClr xmlns:ahyp="http://schemas.microsoft.com/office/drawing/2018/hyperlinkcolor" val="tx"/>
                    </a:ext>
                  </a:extLst>
                </a:hlinkClick>
              </a:rPr>
              <a:t>engrais gratuit </a:t>
            </a:r>
            <a:r>
              <a:rPr lang="en-GB" sz="1050" dirty="0">
                <a:solidFill>
                  <a:schemeClr val="bg1"/>
                </a:solidFill>
                <a:latin typeface="Oxygen"/>
              </a:rPr>
              <a:t>pour l'arrosage de vos plantes.</a:t>
            </a:r>
          </a:p>
          <a:p>
            <a:pPr marL="228568" indent="-228568">
              <a:buFont typeface="+mj-lt"/>
              <a:buAutoNum type="arabicPeriod"/>
            </a:pPr>
            <a:r>
              <a:rPr lang="en-GB" sz="1050" b="1" dirty="0">
                <a:solidFill>
                  <a:schemeClr val="bg1"/>
                </a:solidFill>
                <a:latin typeface="Oxygen"/>
              </a:rPr>
              <a:t>Récupérez l'eau de la douche.</a:t>
            </a:r>
            <a:r>
              <a:rPr lang="en-GB" sz="1050" dirty="0">
                <a:solidFill>
                  <a:schemeClr val="bg1"/>
                </a:solidFill>
                <a:latin typeface="Oxygen"/>
              </a:rPr>
              <a:t> Mettez quelques seaux au fond de votre douche, pendant que l'eau chauffe. Gardez-les pour arroser votre jardin tous les jours.</a:t>
            </a:r>
          </a:p>
          <a:p>
            <a:pPr marL="228568" indent="-228568" algn="just">
              <a:buFont typeface="+mj-lt"/>
              <a:buAutoNum type="arabicPeriod"/>
            </a:pPr>
            <a:r>
              <a:rPr lang="en-GB" sz="1050" b="1" dirty="0">
                <a:solidFill>
                  <a:schemeClr val="bg1"/>
                </a:solidFill>
                <a:latin typeface="Montserrat" pitchFamily="2" charset="77"/>
              </a:rPr>
              <a:t>Installez un réservoir d'eau plutôt que de gaspiller l'eau de pluie, afin de maximiser l'écoulement du toit et de le rediriger vers votre jardin.  Des réservoirs minces et des systèmes de récupération de l'eau sont disponibles pour les espaces les plus restreints.</a:t>
            </a:r>
          </a:p>
          <a:p>
            <a:pPr algn="just"/>
            <a:r>
              <a:rPr lang="en-GB" sz="1050" b="1" dirty="0">
                <a:solidFill>
                  <a:schemeClr val="bg1"/>
                </a:solidFill>
                <a:latin typeface="Montserrat" pitchFamily="2" charset="77"/>
              </a:rPr>
              <a:t>       Ressources </a:t>
            </a:r>
            <a:r>
              <a:rPr lang="en-GB" sz="1050" b="1" dirty="0">
                <a:solidFill>
                  <a:schemeClr val="bg1"/>
                </a:solidFill>
                <a:latin typeface="Montserrat" pitchFamily="2" charset="77"/>
                <a:hlinkClick r:id="rId4">
                  <a:extLst>
                    <a:ext uri="{A12FA001-AC4F-418D-AE19-62706E023703}">
                      <ahyp:hlinkClr xmlns:ahyp="http://schemas.microsoft.com/office/drawing/2018/hyperlinkcolor" val="tx"/>
                    </a:ext>
                  </a:extLst>
                </a:hlinkClick>
              </a:rPr>
              <a:t>10 conseils pour économiser l'eau dans votre jardin</a:t>
            </a:r>
            <a:endParaRPr lang="en-GB" sz="1050" b="1" dirty="0">
              <a:solidFill>
                <a:schemeClr val="bg1"/>
              </a:solidFill>
              <a:latin typeface="Montserrat" pitchFamily="2" charset="77"/>
            </a:endParaRPr>
          </a:p>
        </p:txBody>
      </p:sp>
      <p:sp>
        <p:nvSpPr>
          <p:cNvPr id="23" name="Rectangle 27">
            <a:extLst>
              <a:ext uri="{FF2B5EF4-FFF2-40B4-BE49-F238E27FC236}">
                <a16:creationId xmlns:a16="http://schemas.microsoft.com/office/drawing/2014/main" id="{94463935-6088-834B-AEAF-120FB1E0B26B}"/>
              </a:ext>
            </a:extLst>
          </p:cNvPr>
          <p:cNvSpPr txBox="1"/>
          <p:nvPr/>
        </p:nvSpPr>
        <p:spPr>
          <a:xfrm>
            <a:off x="2000268" y="1097205"/>
            <a:ext cx="4079504" cy="1157044"/>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gn="just"/>
            <a:r>
              <a:rPr lang="en-GB" sz="1050" dirty="0">
                <a:solidFill>
                  <a:schemeClr val="bg1"/>
                </a:solidFill>
                <a:latin typeface="Montserrat Light" pitchFamily="2" charset="77"/>
              </a:rPr>
              <a:t>Pour les jardinières profondes, remplissez le fond de vieilles boîtes de conserve et de pots de plantes. Les boîtes de conserve et les pots améliorent le drainage et créent des poches d'air pour une meilleure aération et un sol plus sain. Sources : pour le </a:t>
            </a:r>
            <a:r>
              <a:rPr lang="en-GB" sz="1050" dirty="0">
                <a:solidFill>
                  <a:schemeClr val="bg1"/>
                </a:solidFill>
                <a:latin typeface="Montserrat Light" pitchFamily="2" charset="77"/>
                <a:hlinkClick r:id="rId5">
                  <a:extLst>
                    <a:ext uri="{A12FA001-AC4F-418D-AE19-62706E023703}">
                      <ahyp:hlinkClr xmlns:ahyp="http://schemas.microsoft.com/office/drawing/2018/hyperlinkcolor" val="tx"/>
                    </a:ext>
                  </a:extLst>
                </a:hlinkClick>
              </a:rPr>
              <a:t>jardinage vert</a:t>
            </a:r>
            <a:endParaRPr lang="en-GB" sz="1050" dirty="0">
              <a:solidFill>
                <a:schemeClr val="bg1"/>
              </a:solidFill>
              <a:latin typeface="Montserrat Light" pitchFamily="2" charset="77"/>
            </a:endParaRPr>
          </a:p>
          <a:p>
            <a:pPr algn="just"/>
            <a:endParaRPr lang="en-GB" sz="1050" dirty="0">
              <a:solidFill>
                <a:schemeClr val="bg1"/>
              </a:solidFill>
              <a:latin typeface="Montserrat Light" pitchFamily="2" charset="77"/>
            </a:endParaRPr>
          </a:p>
          <a:p>
            <a:pPr algn="just"/>
            <a:endParaRPr lang="en-GB" sz="1050" dirty="0">
              <a:solidFill>
                <a:schemeClr val="bg1"/>
              </a:solidFill>
              <a:latin typeface="Montserrat Light" pitchFamily="2" charset="77"/>
            </a:endParaRPr>
          </a:p>
        </p:txBody>
      </p:sp>
      <p:sp>
        <p:nvSpPr>
          <p:cNvPr id="24" name="Rectangle 27">
            <a:extLst>
              <a:ext uri="{FF2B5EF4-FFF2-40B4-BE49-F238E27FC236}">
                <a16:creationId xmlns:a16="http://schemas.microsoft.com/office/drawing/2014/main" id="{A63A8BAD-D987-904F-89B5-840D206EC4FC}"/>
              </a:ext>
            </a:extLst>
          </p:cNvPr>
          <p:cNvSpPr txBox="1"/>
          <p:nvPr/>
        </p:nvSpPr>
        <p:spPr>
          <a:xfrm>
            <a:off x="1981428" y="917691"/>
            <a:ext cx="5615100" cy="255259"/>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sz="1200" b="1" dirty="0">
                <a:solidFill>
                  <a:srgbClr val="28AFAC"/>
                </a:solidFill>
                <a:latin typeface="Montserrat" pitchFamily="2" charset="77"/>
              </a:rPr>
              <a:t>Sauvez la terre avec les vieilles boîtes de conserve</a:t>
            </a:r>
          </a:p>
          <a:p>
            <a:endParaRPr lang="en-IE" sz="145" dirty="0">
              <a:solidFill>
                <a:srgbClr val="2D355A"/>
              </a:solidFill>
            </a:endParaRPr>
          </a:p>
          <a:p>
            <a:endParaRPr lang="en-IE" sz="145" dirty="0">
              <a:solidFill>
                <a:srgbClr val="2D355A"/>
              </a:solidFill>
            </a:endParaRPr>
          </a:p>
        </p:txBody>
      </p:sp>
      <p:pic>
        <p:nvPicPr>
          <p:cNvPr id="14" name="Picture 2" descr="HH Handy Hints Pop cans save soil gardening">
            <a:extLst>
              <a:ext uri="{FF2B5EF4-FFF2-40B4-BE49-F238E27FC236}">
                <a16:creationId xmlns:a16="http://schemas.microsoft.com/office/drawing/2014/main" id="{AD99BA72-51DA-8240-A54F-1585BEF9C1D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245" y="873642"/>
            <a:ext cx="1631800" cy="1232086"/>
          </a:xfrm>
          <a:prstGeom prst="rect">
            <a:avLst/>
          </a:prstGeom>
          <a:noFill/>
          <a:extLst>
            <a:ext uri="{909E8E84-426E-40DD-AFC4-6F175D3DCCD1}">
              <a14:hiddenFill xmlns:a14="http://schemas.microsoft.com/office/drawing/2010/main">
                <a:solidFill>
                  <a:srgbClr val="FFFFFF"/>
                </a:solidFill>
              </a14:hiddenFill>
            </a:ext>
          </a:extLst>
        </p:spPr>
      </p:pic>
      <p:sp>
        <p:nvSpPr>
          <p:cNvPr id="20" name="Rechteck">
            <a:extLst>
              <a:ext uri="{FF2B5EF4-FFF2-40B4-BE49-F238E27FC236}">
                <a16:creationId xmlns:a16="http://schemas.microsoft.com/office/drawing/2014/main" id="{43FC2634-4461-154B-A3DA-CAD0D5D15511}"/>
              </a:ext>
            </a:extLst>
          </p:cNvPr>
          <p:cNvSpPr/>
          <p:nvPr/>
        </p:nvSpPr>
        <p:spPr>
          <a:xfrm flipV="1">
            <a:off x="6346" y="4426251"/>
            <a:ext cx="6856900" cy="1640710"/>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sp>
        <p:nvSpPr>
          <p:cNvPr id="21" name="Rectangle 27">
            <a:extLst>
              <a:ext uri="{FF2B5EF4-FFF2-40B4-BE49-F238E27FC236}">
                <a16:creationId xmlns:a16="http://schemas.microsoft.com/office/drawing/2014/main" id="{FDCC0591-0EF9-824D-B3A0-B9F461C7DD3C}"/>
              </a:ext>
            </a:extLst>
          </p:cNvPr>
          <p:cNvSpPr txBox="1"/>
          <p:nvPr/>
        </p:nvSpPr>
        <p:spPr>
          <a:xfrm>
            <a:off x="2006065" y="4864745"/>
            <a:ext cx="4079504" cy="1318627"/>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gn="just"/>
            <a:r>
              <a:rPr lang="en-GB" sz="1050" dirty="0">
                <a:solidFill>
                  <a:schemeClr val="bg1"/>
                </a:solidFill>
                <a:latin typeface="Montserrat Light" pitchFamily="2" charset="77"/>
              </a:rPr>
              <a:t>L'eau qui se dépose au fond des pots peut entraîner la pourriture des racines. Pour combattre ce problème, découpez de vieilles éponges et mettez-les au fond du pot. Les éponges retiennent l'humidité et créent l'espace d'air nécessaire. Elles empêchent également l'eau de s'écouler par le fond. L'éponge agit comme une réserve d'eau et garde le sol humide plus longtemps.</a:t>
            </a:r>
          </a:p>
          <a:p>
            <a:pPr algn="just"/>
            <a:endParaRPr lang="en-GB" sz="1050" dirty="0">
              <a:solidFill>
                <a:schemeClr val="bg1"/>
              </a:solidFill>
              <a:latin typeface="Montserrat Light" pitchFamily="2" charset="77"/>
            </a:endParaRPr>
          </a:p>
          <a:p>
            <a:pPr algn="just"/>
            <a:endParaRPr lang="en-GB" sz="1050" dirty="0">
              <a:solidFill>
                <a:schemeClr val="bg1"/>
              </a:solidFill>
              <a:latin typeface="Montserrat Light" pitchFamily="2" charset="77"/>
            </a:endParaRPr>
          </a:p>
        </p:txBody>
      </p:sp>
      <p:sp>
        <p:nvSpPr>
          <p:cNvPr id="26" name="Rectangle 27">
            <a:extLst>
              <a:ext uri="{FF2B5EF4-FFF2-40B4-BE49-F238E27FC236}">
                <a16:creationId xmlns:a16="http://schemas.microsoft.com/office/drawing/2014/main" id="{5B6BB646-B0DE-1148-9943-74A3511D1C84}"/>
              </a:ext>
            </a:extLst>
          </p:cNvPr>
          <p:cNvSpPr txBox="1"/>
          <p:nvPr/>
        </p:nvSpPr>
        <p:spPr>
          <a:xfrm>
            <a:off x="1987224" y="4494730"/>
            <a:ext cx="4323381" cy="439925"/>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sz="1200" b="1" dirty="0">
                <a:solidFill>
                  <a:srgbClr val="28AFAC"/>
                </a:solidFill>
                <a:latin typeface="Montserrat" pitchFamily="2" charset="77"/>
              </a:rPr>
              <a:t>Hydratation des plantes saines &amp; </a:t>
            </a:r>
            <a:r>
              <a:rPr lang="en-IE" sz="1200" b="1" dirty="0" err="1">
                <a:solidFill>
                  <a:srgbClr val="28AFAC"/>
                </a:solidFill>
                <a:latin typeface="Montserrat" pitchFamily="2" charset="77"/>
              </a:rPr>
              <a:t>Recyclage</a:t>
            </a:r>
            <a:r>
              <a:rPr lang="en-IE" sz="1200" b="1" dirty="0">
                <a:solidFill>
                  <a:srgbClr val="28AFAC"/>
                </a:solidFill>
                <a:latin typeface="Montserrat" pitchFamily="2" charset="77"/>
              </a:rPr>
              <a:t> des </a:t>
            </a:r>
            <a:r>
              <a:rPr lang="en-IE" sz="1200" b="1" dirty="0" err="1">
                <a:solidFill>
                  <a:srgbClr val="28AFAC"/>
                </a:solidFill>
                <a:latin typeface="Montserrat" pitchFamily="2" charset="77"/>
              </a:rPr>
              <a:t>vieilles</a:t>
            </a:r>
            <a:r>
              <a:rPr lang="en-IE" sz="1200" b="1" dirty="0">
                <a:solidFill>
                  <a:srgbClr val="28AFAC"/>
                </a:solidFill>
                <a:latin typeface="Montserrat" pitchFamily="2" charset="77"/>
              </a:rPr>
              <a:t> </a:t>
            </a:r>
            <a:r>
              <a:rPr lang="en-IE" sz="1200" b="1" dirty="0" err="1">
                <a:solidFill>
                  <a:srgbClr val="28AFAC"/>
                </a:solidFill>
                <a:latin typeface="Montserrat" pitchFamily="2" charset="77"/>
              </a:rPr>
              <a:t>éponges</a:t>
            </a:r>
            <a:endParaRPr lang="en-IE" sz="1200" b="1" dirty="0">
              <a:solidFill>
                <a:srgbClr val="28AFAC"/>
              </a:solidFill>
              <a:latin typeface="Montserrat" pitchFamily="2" charset="77"/>
            </a:endParaRPr>
          </a:p>
          <a:p>
            <a:endParaRPr lang="en-IE" sz="145" dirty="0">
              <a:solidFill>
                <a:srgbClr val="2D355A"/>
              </a:solidFill>
            </a:endParaRPr>
          </a:p>
          <a:p>
            <a:endParaRPr lang="en-IE" sz="145" dirty="0">
              <a:solidFill>
                <a:srgbClr val="2D355A"/>
              </a:solidFill>
            </a:endParaRPr>
          </a:p>
        </p:txBody>
      </p:sp>
      <p:pic>
        <p:nvPicPr>
          <p:cNvPr id="28" name="Picture 6" descr="HH Handy Hint Sponges stay plants stay hydrated">
            <a:extLst>
              <a:ext uri="{FF2B5EF4-FFF2-40B4-BE49-F238E27FC236}">
                <a16:creationId xmlns:a16="http://schemas.microsoft.com/office/drawing/2014/main" id="{537BE982-AF52-C541-83E7-72D47E55CD4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245" y="4427547"/>
            <a:ext cx="1799711" cy="164071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7">
            <a:extLst>
              <a:ext uri="{FF2B5EF4-FFF2-40B4-BE49-F238E27FC236}">
                <a16:creationId xmlns:a16="http://schemas.microsoft.com/office/drawing/2014/main" id="{502F6E99-F4BC-B94D-A961-1849154C1BA6}"/>
              </a:ext>
            </a:extLst>
          </p:cNvPr>
          <p:cNvSpPr txBox="1"/>
          <p:nvPr/>
        </p:nvSpPr>
        <p:spPr>
          <a:xfrm>
            <a:off x="687885" y="2729739"/>
            <a:ext cx="4079504" cy="1803375"/>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gn="just"/>
            <a:r>
              <a:rPr lang="en-GB" sz="1050" dirty="0" err="1">
                <a:solidFill>
                  <a:srgbClr val="2D355A"/>
                </a:solidFill>
                <a:latin typeface="Montserrat Light" pitchFamily="2" charset="77"/>
              </a:rPr>
              <a:t>Moyen</a:t>
            </a:r>
            <a:r>
              <a:rPr lang="en-GB" sz="1050" dirty="0">
                <a:solidFill>
                  <a:srgbClr val="2D355A"/>
                </a:solidFill>
                <a:latin typeface="Montserrat Light" pitchFamily="2" charset="77"/>
              </a:rPr>
              <a:t> facile et écologique de démarrer des graines, conservez vos tubes de papier toilette et </a:t>
            </a:r>
            <a:r>
              <a:rPr lang="en-GB" sz="1050" dirty="0" err="1">
                <a:solidFill>
                  <a:srgbClr val="2D355A"/>
                </a:solidFill>
                <a:latin typeface="Montserrat Light" pitchFamily="2" charset="77"/>
              </a:rPr>
              <a:t>d'essuie</a:t>
            </a:r>
            <a:r>
              <a:rPr lang="en-GB" sz="1050" dirty="0">
                <a:solidFill>
                  <a:srgbClr val="2D355A"/>
                </a:solidFill>
                <a:latin typeface="Montserrat Light" pitchFamily="2" charset="77"/>
              </a:rPr>
              <a:t>-tout ! Coupez les tubes de 2 </a:t>
            </a:r>
            <a:r>
              <a:rPr lang="en-GB" sz="1050" dirty="0" err="1">
                <a:solidFill>
                  <a:srgbClr val="2D355A"/>
                </a:solidFill>
                <a:latin typeface="Montserrat Light" pitchFamily="2" charset="77"/>
              </a:rPr>
              <a:t>pouces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en</a:t>
            </a:r>
            <a:r>
              <a:rPr lang="en-GB" sz="1050" dirty="0">
                <a:solidFill>
                  <a:srgbClr val="2D355A"/>
                </a:solidFill>
                <a:latin typeface="Montserrat Light" pitchFamily="2" charset="77"/>
              </a:rPr>
              <a:t> longueurs et placez-les dans un plateau imperméable. Remplissez les tubes de terreau et plantez vos graines. Lorsque les semis sont prêts à être déplacés dans le jardin, plantez-les directement dans leur tube en carton. Le carton se décomposera. Veillez à maintenir le tube sous la surface du sol, afin qu'il n'évacue pas l'humidité des racines...</a:t>
            </a:r>
          </a:p>
          <a:p>
            <a:pPr algn="just"/>
            <a:endParaRPr lang="en-GB" sz="1050" dirty="0">
              <a:solidFill>
                <a:srgbClr val="2D355A"/>
              </a:solidFill>
              <a:latin typeface="Montserrat Light" pitchFamily="2" charset="77"/>
            </a:endParaRPr>
          </a:p>
          <a:p>
            <a:pPr algn="just"/>
            <a:endParaRPr lang="en-GB" sz="1050" dirty="0">
              <a:solidFill>
                <a:srgbClr val="2D355A"/>
              </a:solidFill>
              <a:latin typeface="Montserrat Light" pitchFamily="2" charset="77"/>
            </a:endParaRPr>
          </a:p>
        </p:txBody>
      </p:sp>
      <p:sp>
        <p:nvSpPr>
          <p:cNvPr id="30" name="Rectangle 27">
            <a:extLst>
              <a:ext uri="{FF2B5EF4-FFF2-40B4-BE49-F238E27FC236}">
                <a16:creationId xmlns:a16="http://schemas.microsoft.com/office/drawing/2014/main" id="{E65056A5-78A5-4A43-83B6-AFEFC72AB114}"/>
              </a:ext>
            </a:extLst>
          </p:cNvPr>
          <p:cNvSpPr txBox="1"/>
          <p:nvPr/>
        </p:nvSpPr>
        <p:spPr>
          <a:xfrm>
            <a:off x="669044" y="2336864"/>
            <a:ext cx="5615100" cy="255259"/>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sz="1200" b="1" dirty="0">
                <a:solidFill>
                  <a:srgbClr val="28AFAC"/>
                </a:solidFill>
                <a:latin typeface="Montserrat" pitchFamily="2" charset="77"/>
              </a:rPr>
              <a:t>Démarrez vos semences de manière écologique en recyclant les rouleaux de papier toilette</a:t>
            </a:r>
          </a:p>
          <a:p>
            <a:endParaRPr lang="en-IE" sz="145" dirty="0">
              <a:solidFill>
                <a:srgbClr val="2D355A"/>
              </a:solidFill>
            </a:endParaRPr>
          </a:p>
          <a:p>
            <a:endParaRPr lang="en-IE" sz="145" dirty="0">
              <a:solidFill>
                <a:srgbClr val="2D355A"/>
              </a:solidFill>
            </a:endParaRPr>
          </a:p>
        </p:txBody>
      </p:sp>
      <p:sp>
        <p:nvSpPr>
          <p:cNvPr id="31" name="Rectangle 27">
            <a:extLst>
              <a:ext uri="{FF2B5EF4-FFF2-40B4-BE49-F238E27FC236}">
                <a16:creationId xmlns:a16="http://schemas.microsoft.com/office/drawing/2014/main" id="{C8043C09-1B61-7547-AF12-2715726ACDB3}"/>
              </a:ext>
            </a:extLst>
          </p:cNvPr>
          <p:cNvSpPr txBox="1"/>
          <p:nvPr/>
        </p:nvSpPr>
        <p:spPr>
          <a:xfrm>
            <a:off x="714346" y="6503631"/>
            <a:ext cx="4079504" cy="1964957"/>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gn="just"/>
            <a:r>
              <a:rPr lang="en-GB" sz="1050" dirty="0">
                <a:solidFill>
                  <a:srgbClr val="2D355A"/>
                </a:solidFill>
                <a:latin typeface="Montserrat Light" pitchFamily="2" charset="77"/>
              </a:rPr>
              <a:t>La meilleure façon d'améliorer la végétation autour de votre entreprise est d'augmenter la quantité de plantes pollinisatrices favorables aux abeilles sur votre propriété. Il existe plusieurs herbes, plantes vivaces et annales qui sont les types les plus courants, largement appréciés par de nombreux pollinisateurs. Téléchargez cette affiche pratique intitulée "</a:t>
            </a:r>
            <a:r>
              <a:rPr lang="en-GB" sz="1050" dirty="0">
                <a:solidFill>
                  <a:srgbClr val="2D355A"/>
                </a:solidFill>
                <a:latin typeface="Montserrat Light" pitchFamily="2" charset="77"/>
                <a:hlinkClick r:id="rId8">
                  <a:extLst>
                    <a:ext uri="{A12FA001-AC4F-418D-AE19-62706E023703}">
                      <ahyp:hlinkClr xmlns:ahyp="http://schemas.microsoft.com/office/drawing/2018/hyperlinkcolor" val="tx"/>
                    </a:ext>
                  </a:extLst>
                </a:hlinkClick>
              </a:rPr>
              <a:t>Plant These To Help Save Bees" (Plantez ces plantes pour sauver les abeilles) </a:t>
            </a:r>
            <a:r>
              <a:rPr lang="en-GB" sz="1050" dirty="0">
                <a:solidFill>
                  <a:srgbClr val="2D355A"/>
                </a:solidFill>
                <a:latin typeface="Montserrat Light" pitchFamily="2" charset="77"/>
              </a:rPr>
              <a:t>pour obtenir un excellent aperçu des meilleures variétés à planter. Vous pouvez également : Construire une maison/hôtel à abeilles Demander des conseils et une certification et informer les clients et les employés par le biais de la signalisation. </a:t>
            </a:r>
            <a:r>
              <a:rPr lang="en-GB" sz="1050" dirty="0">
                <a:solidFill>
                  <a:srgbClr val="2D355A"/>
                </a:solidFill>
                <a:latin typeface="Montserrat Light" pitchFamily="2" charset="77"/>
                <a:sym typeface="Wingdings" panose="05000000000000000000" pitchFamily="2" charset="2"/>
              </a:rPr>
              <a:t>Ressource </a:t>
            </a:r>
            <a:r>
              <a:rPr lang="en-GB" sz="1050" dirty="0">
                <a:solidFill>
                  <a:srgbClr val="2D355A"/>
                </a:solidFill>
                <a:latin typeface="Montserrat Light" pitchFamily="2" charset="77"/>
                <a:sym typeface="Wingdings" panose="05000000000000000000" pitchFamily="2" charset="2"/>
                <a:hlinkClick r:id="rId9">
                  <a:extLst>
                    <a:ext uri="{A12FA001-AC4F-418D-AE19-62706E023703}">
                      <ahyp:hlinkClr xmlns:ahyp="http://schemas.microsoft.com/office/drawing/2018/hyperlinkcolor" val="tx"/>
                    </a:ext>
                  </a:extLst>
                </a:hlinkClick>
              </a:rPr>
              <a:t>6 façons dont les entreprises touristiques peuvent stimuler la pollinisation</a:t>
            </a:r>
            <a:endParaRPr lang="en-GB" sz="1050" dirty="0">
              <a:solidFill>
                <a:srgbClr val="2D355A"/>
              </a:solidFill>
              <a:latin typeface="Montserrat Light" pitchFamily="2" charset="77"/>
            </a:endParaRPr>
          </a:p>
          <a:p>
            <a:pPr algn="just"/>
            <a:endParaRPr lang="en-GB" sz="1050" dirty="0">
              <a:solidFill>
                <a:srgbClr val="2D355A"/>
              </a:solidFill>
              <a:latin typeface="Montserrat Light" pitchFamily="2" charset="77"/>
            </a:endParaRPr>
          </a:p>
          <a:p>
            <a:pPr algn="just"/>
            <a:endParaRPr lang="en-GB" sz="1050" dirty="0">
              <a:solidFill>
                <a:srgbClr val="2D355A"/>
              </a:solidFill>
              <a:latin typeface="Montserrat Light" pitchFamily="2" charset="77"/>
            </a:endParaRPr>
          </a:p>
        </p:txBody>
      </p:sp>
      <p:sp>
        <p:nvSpPr>
          <p:cNvPr id="32" name="Rectangle 27">
            <a:extLst>
              <a:ext uri="{FF2B5EF4-FFF2-40B4-BE49-F238E27FC236}">
                <a16:creationId xmlns:a16="http://schemas.microsoft.com/office/drawing/2014/main" id="{70F459E7-889B-334E-8A45-A1B1CF0A86F9}"/>
              </a:ext>
            </a:extLst>
          </p:cNvPr>
          <p:cNvSpPr txBox="1"/>
          <p:nvPr/>
        </p:nvSpPr>
        <p:spPr>
          <a:xfrm>
            <a:off x="695505" y="6286017"/>
            <a:ext cx="5615100" cy="255259"/>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sz="1200" b="1" dirty="0">
                <a:solidFill>
                  <a:srgbClr val="28AFAC"/>
                </a:solidFill>
                <a:latin typeface="Montserrat" pitchFamily="2" charset="77"/>
              </a:rPr>
              <a:t>Aidez à sauver les </a:t>
            </a:r>
            <a:r>
              <a:rPr lang="en-IE" sz="1200" b="1" dirty="0" err="1">
                <a:solidFill>
                  <a:srgbClr val="28AFAC"/>
                </a:solidFill>
                <a:latin typeface="Montserrat" pitchFamily="2" charset="77"/>
              </a:rPr>
              <a:t>abeilles</a:t>
            </a:r>
            <a:r>
              <a:rPr lang="en-IE" sz="1200" b="1" dirty="0">
                <a:solidFill>
                  <a:srgbClr val="28AFAC"/>
                </a:solidFill>
                <a:latin typeface="Montserrat" pitchFamily="2" charset="77"/>
              </a:rPr>
              <a:t> </a:t>
            </a:r>
            <a:r>
              <a:rPr lang="en-IE" sz="1200" b="1" dirty="0" err="1">
                <a:solidFill>
                  <a:srgbClr val="28AFAC"/>
                </a:solidFill>
                <a:latin typeface="Montserrat" pitchFamily="2" charset="77"/>
              </a:rPr>
              <a:t>en</a:t>
            </a:r>
            <a:r>
              <a:rPr lang="en-IE" sz="1200" b="1" dirty="0">
                <a:solidFill>
                  <a:srgbClr val="28AFAC"/>
                </a:solidFill>
                <a:latin typeface="Montserrat" pitchFamily="2" charset="77"/>
              </a:rPr>
              <a:t> plantant !</a:t>
            </a:r>
          </a:p>
          <a:p>
            <a:endParaRPr lang="en-IE" sz="145" dirty="0">
              <a:solidFill>
                <a:srgbClr val="2D355A"/>
              </a:solidFill>
            </a:endParaRPr>
          </a:p>
          <a:p>
            <a:endParaRPr lang="en-IE" sz="145" dirty="0">
              <a:solidFill>
                <a:srgbClr val="2D355A"/>
              </a:solidFill>
            </a:endParaRPr>
          </a:p>
        </p:txBody>
      </p:sp>
      <p:pic>
        <p:nvPicPr>
          <p:cNvPr id="33" name="Picture 4" descr="HH Handy Hint Plant seeds in toilet paper tubes">
            <a:extLst>
              <a:ext uri="{FF2B5EF4-FFF2-40B4-BE49-F238E27FC236}">
                <a16:creationId xmlns:a16="http://schemas.microsoft.com/office/drawing/2014/main" id="{0542A1F1-D6CF-8640-9939-25721E416265}"/>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259071" y="2569453"/>
            <a:ext cx="1590761" cy="14793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pollinatorplants">
            <a:extLst>
              <a:ext uri="{FF2B5EF4-FFF2-40B4-BE49-F238E27FC236}">
                <a16:creationId xmlns:a16="http://schemas.microsoft.com/office/drawing/2014/main" id="{07650F6A-CD14-BB4F-A3EC-E5D8D4F0F61D}"/>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069787" y="6373931"/>
            <a:ext cx="1642216" cy="173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224127"/>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E6C81795-D9EE-4B4B-8A28-EE914BAC5DF1}"/>
              </a:ext>
            </a:extLst>
          </p:cNvPr>
          <p:cNvSpPr>
            <a:spLocks noGrp="1"/>
          </p:cNvSpPr>
          <p:nvPr>
            <p:ph type="body" sz="quarter" idx="16"/>
          </p:nvPr>
        </p:nvSpPr>
        <p:spPr/>
        <p:txBody>
          <a:bodyPr/>
          <a:lstStyle/>
          <a:p>
            <a:endParaRPr lang="fr-FR"/>
          </a:p>
        </p:txBody>
      </p:sp>
      <p:sp>
        <p:nvSpPr>
          <p:cNvPr id="5" name="Rechteck">
            <a:extLst>
              <a:ext uri="{FF2B5EF4-FFF2-40B4-BE49-F238E27FC236}">
                <a16:creationId xmlns:a16="http://schemas.microsoft.com/office/drawing/2014/main" id="{59872909-A9DA-B246-96A4-B4CE4BC74E2E}"/>
              </a:ext>
            </a:extLst>
          </p:cNvPr>
          <p:cNvSpPr/>
          <p:nvPr/>
        </p:nvSpPr>
        <p:spPr>
          <a:xfrm>
            <a:off x="551" y="4931090"/>
            <a:ext cx="6862697" cy="2321047"/>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sp>
        <p:nvSpPr>
          <p:cNvPr id="6" name="Rectangle 27">
            <a:extLst>
              <a:ext uri="{FF2B5EF4-FFF2-40B4-BE49-F238E27FC236}">
                <a16:creationId xmlns:a16="http://schemas.microsoft.com/office/drawing/2014/main" id="{65EF5DA0-CE2F-E546-BC90-0BEB939F6820}"/>
              </a:ext>
            </a:extLst>
          </p:cNvPr>
          <p:cNvSpPr txBox="1"/>
          <p:nvPr/>
        </p:nvSpPr>
        <p:spPr>
          <a:xfrm>
            <a:off x="676664" y="5099188"/>
            <a:ext cx="5615100" cy="198804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r>
              <a:rPr lang="en-IE" sz="1200" b="1" dirty="0">
                <a:solidFill>
                  <a:schemeClr val="bg1"/>
                </a:solidFill>
                <a:latin typeface="Montserrat" pitchFamily="2" charset="77"/>
              </a:rPr>
              <a:t>Conseils de conservation de l'eau pour votre jardin</a:t>
            </a:r>
          </a:p>
          <a:p>
            <a:pPr marL="228568" indent="-228568">
              <a:buFont typeface="+mj-lt"/>
              <a:buAutoNum type="arabicPeriod"/>
            </a:pPr>
            <a:r>
              <a:rPr lang="en-GB" sz="1050" b="1" dirty="0">
                <a:solidFill>
                  <a:schemeClr val="bg1"/>
                </a:solidFill>
                <a:latin typeface="Oxygen"/>
              </a:rPr>
              <a:t>Économisez votre eau de cuisson.</a:t>
            </a:r>
            <a:r>
              <a:rPr lang="en-GB" sz="1050" dirty="0">
                <a:solidFill>
                  <a:schemeClr val="bg1"/>
                </a:solidFill>
                <a:latin typeface="Oxygen"/>
              </a:rPr>
              <a:t> Si vous faites cuire des légumes à la vapeur ou à l'eau bouillante, conservez l'eau au lieu de la jeter dans l'évier !  Elle est pleine de nutriments et, une fois refroidie, constitue un </a:t>
            </a:r>
            <a:r>
              <a:rPr lang="en-GB" sz="1050" b="1" dirty="0">
                <a:solidFill>
                  <a:schemeClr val="bg1"/>
                </a:solidFill>
                <a:latin typeface="Oxygen"/>
                <a:hlinkClick r:id="rId2">
                  <a:extLst>
                    <a:ext uri="{A12FA001-AC4F-418D-AE19-62706E023703}">
                      <ahyp:hlinkClr xmlns:ahyp="http://schemas.microsoft.com/office/drawing/2018/hyperlinkcolor" val="tx"/>
                    </a:ext>
                  </a:extLst>
                </a:hlinkClick>
              </a:rPr>
              <a:t>engrais gratuit </a:t>
            </a:r>
            <a:r>
              <a:rPr lang="en-GB" sz="1050" dirty="0">
                <a:solidFill>
                  <a:schemeClr val="bg1"/>
                </a:solidFill>
                <a:latin typeface="Oxygen"/>
              </a:rPr>
              <a:t>pour l'arrosage de vos plantes.</a:t>
            </a:r>
          </a:p>
          <a:p>
            <a:pPr marL="228568" indent="-228568">
              <a:buFont typeface="+mj-lt"/>
              <a:buAutoNum type="arabicPeriod"/>
            </a:pPr>
            <a:r>
              <a:rPr lang="en-GB" sz="1050" b="1" dirty="0">
                <a:solidFill>
                  <a:schemeClr val="bg1"/>
                </a:solidFill>
                <a:latin typeface="Oxygen"/>
              </a:rPr>
              <a:t>Récupérez l'eau de la douche.</a:t>
            </a:r>
            <a:r>
              <a:rPr lang="en-GB" sz="1050" dirty="0">
                <a:solidFill>
                  <a:schemeClr val="bg1"/>
                </a:solidFill>
                <a:latin typeface="Oxygen"/>
              </a:rPr>
              <a:t> Mettez quelques seaux au fond de votre douche, pendant que l'eau chauffe. </a:t>
            </a:r>
            <a:r>
              <a:rPr lang="en-GB" sz="1050" dirty="0" err="1">
                <a:solidFill>
                  <a:schemeClr val="bg1"/>
                </a:solidFill>
                <a:latin typeface="Oxygen"/>
              </a:rPr>
              <a:t>Gardez</a:t>
            </a:r>
            <a:r>
              <a:rPr lang="en-GB" sz="1050" dirty="0">
                <a:solidFill>
                  <a:schemeClr val="bg1"/>
                </a:solidFill>
                <a:latin typeface="Oxygen"/>
              </a:rPr>
              <a:t>-la pour arroser votre jardin tous les jours.</a:t>
            </a:r>
          </a:p>
          <a:p>
            <a:pPr marL="228568" indent="-228568" algn="just">
              <a:buFont typeface="+mj-lt"/>
              <a:buAutoNum type="arabicPeriod"/>
            </a:pPr>
            <a:r>
              <a:rPr lang="en-GB" sz="1050" b="1" dirty="0">
                <a:solidFill>
                  <a:schemeClr val="bg1"/>
                </a:solidFill>
                <a:latin typeface="Montserrat" pitchFamily="2" charset="77"/>
              </a:rPr>
              <a:t>Installez un réservoir d'eau plutôt que de gaspiller l'eau de pluie, afin de maximiser </a:t>
            </a:r>
            <a:r>
              <a:rPr lang="en-GB" sz="1050" b="1" dirty="0" err="1">
                <a:solidFill>
                  <a:schemeClr val="bg1"/>
                </a:solidFill>
                <a:latin typeface="Montserrat" pitchFamily="2" charset="77"/>
              </a:rPr>
              <a:t>l'écoulement</a:t>
            </a:r>
            <a:r>
              <a:rPr lang="en-GB" sz="1050" b="1" dirty="0">
                <a:solidFill>
                  <a:schemeClr val="bg1"/>
                </a:solidFill>
                <a:latin typeface="Montserrat" pitchFamily="2" charset="77"/>
              </a:rPr>
              <a:t> </a:t>
            </a:r>
            <a:r>
              <a:rPr lang="en-GB" sz="1050" b="1" dirty="0" err="1">
                <a:solidFill>
                  <a:schemeClr val="bg1"/>
                </a:solidFill>
                <a:latin typeface="Montserrat" pitchFamily="2" charset="77"/>
              </a:rPr>
              <a:t>d’au</a:t>
            </a:r>
            <a:r>
              <a:rPr lang="en-GB" sz="1050" b="1" dirty="0">
                <a:solidFill>
                  <a:schemeClr val="bg1"/>
                </a:solidFill>
                <a:latin typeface="Montserrat" pitchFamily="2" charset="77"/>
              </a:rPr>
              <a:t> du toit et de la rediriger vers votre jardin.  Des réservoirs minces et des systèmes de récupération de l'eau sont disponibles pour les </a:t>
            </a:r>
            <a:r>
              <a:rPr lang="en-GB" sz="1050" b="1" dirty="0" err="1">
                <a:solidFill>
                  <a:schemeClr val="bg1"/>
                </a:solidFill>
                <a:latin typeface="Montserrat" pitchFamily="2" charset="77"/>
              </a:rPr>
              <a:t>espaces</a:t>
            </a:r>
            <a:r>
              <a:rPr lang="en-GB" sz="1050" b="1" dirty="0">
                <a:solidFill>
                  <a:schemeClr val="bg1"/>
                </a:solidFill>
                <a:latin typeface="Montserrat" pitchFamily="2" charset="77"/>
              </a:rPr>
              <a:t> </a:t>
            </a:r>
            <a:r>
              <a:rPr lang="en-GB" sz="1050" b="1" dirty="0" err="1">
                <a:solidFill>
                  <a:schemeClr val="bg1"/>
                </a:solidFill>
                <a:latin typeface="Montserrat" pitchFamily="2" charset="77"/>
              </a:rPr>
              <a:t>ayant</a:t>
            </a:r>
            <a:r>
              <a:rPr lang="en-GB" sz="1050" b="1" dirty="0">
                <a:solidFill>
                  <a:schemeClr val="bg1"/>
                </a:solidFill>
                <a:latin typeface="Montserrat" pitchFamily="2" charset="77"/>
              </a:rPr>
              <a:t> le plus de </a:t>
            </a:r>
            <a:r>
              <a:rPr lang="en-GB" sz="1050" b="1" dirty="0" err="1">
                <a:solidFill>
                  <a:schemeClr val="bg1"/>
                </a:solidFill>
                <a:latin typeface="Montserrat" pitchFamily="2" charset="77"/>
              </a:rPr>
              <a:t>contraintes</a:t>
            </a:r>
            <a:r>
              <a:rPr lang="en-GB" sz="1050" b="1" dirty="0">
                <a:solidFill>
                  <a:schemeClr val="bg1"/>
                </a:solidFill>
                <a:latin typeface="Montserrat" pitchFamily="2" charset="77"/>
              </a:rPr>
              <a:t>.</a:t>
            </a:r>
            <a:endParaRPr lang="en-GB" sz="1050" b="1" dirty="0">
              <a:solidFill>
                <a:schemeClr val="tx1"/>
              </a:solidFill>
              <a:latin typeface="Montserrat" pitchFamily="2" charset="77"/>
            </a:endParaRPr>
          </a:p>
          <a:p>
            <a:pPr algn="just"/>
            <a:endParaRPr lang="en-GB" sz="1050" b="1" dirty="0">
              <a:solidFill>
                <a:schemeClr val="bg1"/>
              </a:solidFill>
              <a:latin typeface="Montserrat" pitchFamily="2" charset="77"/>
            </a:endParaRPr>
          </a:p>
          <a:p>
            <a:pPr algn="just"/>
            <a:r>
              <a:rPr lang="en-GB" sz="1050" b="1" dirty="0">
                <a:solidFill>
                  <a:schemeClr val="bg1"/>
                </a:solidFill>
                <a:latin typeface="Montserrat" pitchFamily="2" charset="77"/>
              </a:rPr>
              <a:t>       Ressources </a:t>
            </a:r>
            <a:r>
              <a:rPr lang="en-GB" sz="1050" b="1" dirty="0">
                <a:solidFill>
                  <a:schemeClr val="bg1"/>
                </a:solidFill>
                <a:latin typeface="Montserrat" pitchFamily="2" charset="77"/>
                <a:hlinkClick r:id="rId3">
                  <a:extLst>
                    <a:ext uri="{A12FA001-AC4F-418D-AE19-62706E023703}">
                      <ahyp:hlinkClr xmlns:ahyp="http://schemas.microsoft.com/office/drawing/2018/hyperlinkcolor" val="tx"/>
                    </a:ext>
                  </a:extLst>
                </a:hlinkClick>
              </a:rPr>
              <a:t>10 conseils pour économiser l'eau dans votre jardin</a:t>
            </a:r>
            <a:endParaRPr lang="en-GB" sz="1050" b="1" dirty="0">
              <a:solidFill>
                <a:schemeClr val="bg1"/>
              </a:solidFill>
              <a:latin typeface="Montserrat" pitchFamily="2" charset="77"/>
            </a:endParaRPr>
          </a:p>
        </p:txBody>
      </p:sp>
      <p:pic>
        <p:nvPicPr>
          <p:cNvPr id="3" name="Image 2" descr="Une image contenant pluie, neige, nature&#10;&#10;Description générée automatiquement">
            <a:extLst>
              <a:ext uri="{FF2B5EF4-FFF2-40B4-BE49-F238E27FC236}">
                <a16:creationId xmlns:a16="http://schemas.microsoft.com/office/drawing/2014/main" id="{B2065D16-D6A7-F249-96DA-C5D62F2178A1}"/>
              </a:ext>
            </a:extLst>
          </p:cNvPr>
          <p:cNvPicPr>
            <a:picLocks noChangeAspect="1"/>
          </p:cNvPicPr>
          <p:nvPr/>
        </p:nvPicPr>
        <p:blipFill>
          <a:blip r:embed="rId4"/>
          <a:stretch>
            <a:fillRect/>
          </a:stretch>
        </p:blipFill>
        <p:spPr>
          <a:xfrm>
            <a:off x="0" y="0"/>
            <a:ext cx="6858000" cy="4570884"/>
          </a:xfrm>
          <a:prstGeom prst="rect">
            <a:avLst/>
          </a:prstGeom>
        </p:spPr>
      </p:pic>
    </p:spTree>
    <p:extLst>
      <p:ext uri="{BB962C8B-B14F-4D97-AF65-F5344CB8AC3E}">
        <p14:creationId xmlns:p14="http://schemas.microsoft.com/office/powerpoint/2010/main" val="3741019475"/>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837BA91D-74C2-F34C-9525-A41E7DEC2697}"/>
              </a:ext>
            </a:extLst>
          </p:cNvPr>
          <p:cNvPicPr>
            <a:picLocks noGrp="1" noChangeAspect="1"/>
          </p:cNvPicPr>
          <p:nvPr>
            <p:ph type="pic" idx="16"/>
          </p:nvPr>
        </p:nvPicPr>
        <p:blipFill>
          <a:blip r:embed="rId2" cstate="print">
            <a:extLst>
              <a:ext uri="{28A0092B-C50C-407E-A947-70E740481C1C}">
                <a14:useLocalDpi xmlns:a14="http://schemas.microsoft.com/office/drawing/2010/main"/>
              </a:ext>
            </a:extLst>
          </a:blip>
          <a:srcRect t="41" b="41"/>
          <a:stretch>
            <a:fillRect/>
          </a:stretch>
        </p:blipFill>
        <p:spPr/>
      </p:pic>
      <p:sp>
        <p:nvSpPr>
          <p:cNvPr id="4" name="Text Placeholder 3">
            <a:extLst>
              <a:ext uri="{FF2B5EF4-FFF2-40B4-BE49-F238E27FC236}">
                <a16:creationId xmlns:a16="http://schemas.microsoft.com/office/drawing/2014/main" id="{A05545A4-268E-A44D-A6E1-511067104F53}"/>
              </a:ext>
            </a:extLst>
          </p:cNvPr>
          <p:cNvSpPr>
            <a:spLocks noGrp="1"/>
          </p:cNvSpPr>
          <p:nvPr>
            <p:ph type="body" sz="quarter" idx="17"/>
          </p:nvPr>
        </p:nvSpPr>
        <p:spPr/>
        <p:txBody>
          <a:bodyPr/>
          <a:lstStyle/>
          <a:p>
            <a:r>
              <a:rPr lang="en-US" dirty="0"/>
              <a:t>Section</a:t>
            </a:r>
          </a:p>
        </p:txBody>
      </p:sp>
      <p:sp>
        <p:nvSpPr>
          <p:cNvPr id="5" name="Text Placeholder 4">
            <a:extLst>
              <a:ext uri="{FF2B5EF4-FFF2-40B4-BE49-F238E27FC236}">
                <a16:creationId xmlns:a16="http://schemas.microsoft.com/office/drawing/2014/main" id="{3E613CC8-F628-A94B-8F38-C4C35655D6BD}"/>
              </a:ext>
            </a:extLst>
          </p:cNvPr>
          <p:cNvSpPr>
            <a:spLocks noGrp="1"/>
          </p:cNvSpPr>
          <p:nvPr>
            <p:ph type="body" sz="quarter" idx="18"/>
          </p:nvPr>
        </p:nvSpPr>
        <p:spPr/>
        <p:txBody>
          <a:bodyPr/>
          <a:lstStyle/>
          <a:p>
            <a:r>
              <a:rPr lang="en-US" dirty="0"/>
              <a:t>04</a:t>
            </a:r>
          </a:p>
        </p:txBody>
      </p:sp>
      <p:sp>
        <p:nvSpPr>
          <p:cNvPr id="10" name="Text Placeholder 9">
            <a:extLst>
              <a:ext uri="{FF2B5EF4-FFF2-40B4-BE49-F238E27FC236}">
                <a16:creationId xmlns:a16="http://schemas.microsoft.com/office/drawing/2014/main" id="{4C31784C-4147-F741-9E74-768245353BAC}"/>
              </a:ext>
            </a:extLst>
          </p:cNvPr>
          <p:cNvSpPr>
            <a:spLocks noGrp="1"/>
          </p:cNvSpPr>
          <p:nvPr>
            <p:ph type="body" sz="quarter" idx="19"/>
          </p:nvPr>
        </p:nvSpPr>
        <p:spPr>
          <a:xfrm>
            <a:off x="2976609" y="6886974"/>
            <a:ext cx="3185214" cy="1428499"/>
          </a:xfrm>
        </p:spPr>
        <p:txBody>
          <a:bodyPr>
            <a:normAutofit fontScale="85000" lnSpcReduction="20000"/>
          </a:bodyPr>
          <a:lstStyle/>
          <a:p>
            <a:r>
              <a:rPr lang="en-IE" sz="3599" b="1" dirty="0"/>
              <a:t>Pourquoi certains projets échouent-ils ?</a:t>
            </a:r>
          </a:p>
          <a:p>
            <a:endParaRPr lang="en-US" dirty="0"/>
          </a:p>
        </p:txBody>
      </p:sp>
    </p:spTree>
    <p:extLst>
      <p:ext uri="{BB962C8B-B14F-4D97-AF65-F5344CB8AC3E}">
        <p14:creationId xmlns:p14="http://schemas.microsoft.com/office/powerpoint/2010/main" val="45690729"/>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ouple of people walking on a dirt road with mountains in the background&#10;&#10;Description automatically generated with medium confidence">
            <a:extLst>
              <a:ext uri="{FF2B5EF4-FFF2-40B4-BE49-F238E27FC236}">
                <a16:creationId xmlns:a16="http://schemas.microsoft.com/office/drawing/2014/main" id="{B9148222-525B-4626-B88E-D51ABCCEE5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55" y="1158402"/>
            <a:ext cx="6860607" cy="8129583"/>
          </a:xfrm>
          <a:prstGeom prst="rect">
            <a:avLst/>
          </a:prstGeom>
        </p:spPr>
      </p:pic>
      <p:sp>
        <p:nvSpPr>
          <p:cNvPr id="4" name="Rechteck"/>
          <p:cNvSpPr/>
          <p:nvPr/>
        </p:nvSpPr>
        <p:spPr>
          <a:xfrm>
            <a:off x="584945" y="1954924"/>
            <a:ext cx="5742471" cy="4895581"/>
          </a:xfrm>
          <a:prstGeom prst="rect">
            <a:avLst/>
          </a:prstGeom>
          <a:solidFill>
            <a:srgbClr val="2F355A"/>
          </a:solidFill>
          <a:ln w="12700">
            <a:miter lim="400000"/>
          </a:ln>
        </p:spPr>
        <p:txBody>
          <a:bodyPr lIns="14284" tIns="14284" rIns="14284" bIns="14284" anchor="ctr"/>
          <a:lstStyle/>
          <a:p>
            <a:pPr defTabSz="583646">
              <a:defRPr sz="10200">
                <a:solidFill>
                  <a:srgbClr val="FFFFFF"/>
                </a:solidFill>
                <a:latin typeface="Helvetica Light"/>
                <a:ea typeface="Helvetica Light"/>
                <a:cs typeface="Helvetica Light"/>
                <a:sym typeface="Helvetica Light"/>
              </a:defRPr>
            </a:pPr>
            <a:endParaRPr sz="1099" b="1" dirty="0">
              <a:latin typeface="Montserrat" pitchFamily="2" charset="77"/>
            </a:endParaRPr>
          </a:p>
        </p:txBody>
      </p:sp>
      <p:sp>
        <p:nvSpPr>
          <p:cNvPr id="6" name="Rectangle 27"/>
          <p:cNvSpPr txBox="1"/>
          <p:nvPr/>
        </p:nvSpPr>
        <p:spPr>
          <a:xfrm>
            <a:off x="690211" y="2066735"/>
            <a:ext cx="5535698" cy="1318627"/>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chemeClr val="bg1"/>
                </a:solidFill>
                <a:latin typeface="Montserrat Light" pitchFamily="2" charset="77"/>
              </a:rPr>
              <a:t>L'importance du tourisme durable a été de plus en plus reconnue ces dernières années, soulignant le potentiel et l'importance de l'intégration des objectifs de développement durable (ODD).  D'un autre côté, la mise en œuvre réussie d'initiatives de tourisme durable reste un défi. L'une des principales raisons de l'échec des projets de tourisme écologiquement durable est l'absence d'une gestion adéquate.  Quelle que soit la taille de l'initiative, il y aura toujours des défis, des questions et des obstacles, non-</a:t>
            </a:r>
            <a:r>
              <a:rPr lang="en-GB" sz="1050" dirty="0" err="1">
                <a:solidFill>
                  <a:schemeClr val="bg1"/>
                </a:solidFill>
                <a:latin typeface="Montserrat Light" pitchFamily="2" charset="77"/>
              </a:rPr>
              <a:t>préalablement</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identifiés</a:t>
            </a:r>
            <a:r>
              <a:rPr lang="en-GB" sz="1050" dirty="0">
                <a:solidFill>
                  <a:schemeClr val="bg1"/>
                </a:solidFill>
                <a:latin typeface="Montserrat Light" pitchFamily="2" charset="77"/>
              </a:rPr>
              <a:t>, qui </a:t>
            </a:r>
            <a:r>
              <a:rPr lang="en-GB" sz="1050" dirty="0" err="1">
                <a:solidFill>
                  <a:schemeClr val="bg1"/>
                </a:solidFill>
                <a:latin typeface="Montserrat Light" pitchFamily="2" charset="77"/>
              </a:rPr>
              <a:t>apparaîtront</a:t>
            </a:r>
            <a:r>
              <a:rPr lang="en-GB" sz="1050" dirty="0">
                <a:solidFill>
                  <a:schemeClr val="bg1"/>
                </a:solidFill>
                <a:latin typeface="Montserrat Light" pitchFamily="2" charset="77"/>
              </a:rPr>
              <a:t>. Les raisons </a:t>
            </a:r>
            <a:r>
              <a:rPr lang="en-GB" sz="1050" dirty="0" err="1">
                <a:solidFill>
                  <a:schemeClr val="bg1"/>
                </a:solidFill>
                <a:latin typeface="Montserrat Light" pitchFamily="2" charset="77"/>
              </a:rPr>
              <a:t>spécifiques</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sont</a:t>
            </a:r>
            <a:r>
              <a:rPr lang="en-GB" sz="1050" dirty="0">
                <a:solidFill>
                  <a:schemeClr val="bg1"/>
                </a:solidFill>
                <a:latin typeface="Montserrat Light" pitchFamily="2" charset="77"/>
              </a:rPr>
              <a:t> les suivantes ;</a:t>
            </a:r>
          </a:p>
        </p:txBody>
      </p:sp>
      <p:sp>
        <p:nvSpPr>
          <p:cNvPr id="7" name="Text Placeholder 3">
            <a:extLst>
              <a:ext uri="{FF2B5EF4-FFF2-40B4-BE49-F238E27FC236}">
                <a16:creationId xmlns:a16="http://schemas.microsoft.com/office/drawing/2014/main" id="{2AB77DC4-2921-9B48-A408-D6BF3709C043}"/>
              </a:ext>
            </a:extLst>
          </p:cNvPr>
          <p:cNvSpPr txBox="1">
            <a:spLocks/>
          </p:cNvSpPr>
          <p:nvPr/>
        </p:nvSpPr>
        <p:spPr>
          <a:xfrm>
            <a:off x="526879" y="396524"/>
            <a:ext cx="5800537"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b="1" dirty="0">
                <a:latin typeface="Montserrat" pitchFamily="2" charset="77"/>
              </a:rPr>
              <a:t>Pourquoi certains projets échouent-ils ?</a:t>
            </a:r>
          </a:p>
        </p:txBody>
      </p:sp>
      <p:sp>
        <p:nvSpPr>
          <p:cNvPr id="10" name="Rectangle 27">
            <a:extLst>
              <a:ext uri="{FF2B5EF4-FFF2-40B4-BE49-F238E27FC236}">
                <a16:creationId xmlns:a16="http://schemas.microsoft.com/office/drawing/2014/main" id="{7D3D7E4B-38E5-B44F-98B3-7BFD32BB96D3}"/>
              </a:ext>
            </a:extLst>
          </p:cNvPr>
          <p:cNvSpPr txBox="1"/>
          <p:nvPr/>
        </p:nvSpPr>
        <p:spPr>
          <a:xfrm>
            <a:off x="690211" y="3497173"/>
            <a:ext cx="5535699" cy="3203758"/>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r>
              <a:rPr lang="en-IE" sz="1050" b="1" dirty="0">
                <a:solidFill>
                  <a:schemeClr val="bg1"/>
                </a:solidFill>
                <a:latin typeface="Montserrat" pitchFamily="2" charset="77"/>
                <a:ea typeface="Calibri" panose="020F0502020204030204" pitchFamily="34" charset="0"/>
                <a:cs typeface="Times New Roman" panose="02020603050405020304" pitchFamily="18" charset="0"/>
              </a:rPr>
              <a:t>Personne n'est responsable : </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Désignez un coordinateur écologique, que ce soit vous ou un membre du personnel.  Il est important que quelqu'un dirige, gère et organise vos efforts environnementaux. Il est important d'avoir un point de contact clé, quelqu'un qui se concentre sur la manière dont l'entreprise peut atteindre au mieux ses résultats et ses initiatives en matière de durabilité environnementale.</a:t>
            </a:r>
          </a:p>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endParaRPr lang="en-IE" sz="700" b="1" dirty="0">
              <a:solidFill>
                <a:schemeClr val="bg1"/>
              </a:solidFill>
              <a:latin typeface="Montserrat Light" pitchFamily="2" charset="77"/>
              <a:ea typeface="Calibri" panose="020F0502020204030204" pitchFamily="34" charset="0"/>
              <a:cs typeface="Times New Roman" panose="02020603050405020304" pitchFamily="18" charset="0"/>
            </a:endParaRPr>
          </a:p>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r>
              <a:rPr lang="en-IE" sz="1050" b="1" dirty="0">
                <a:solidFill>
                  <a:schemeClr val="bg1"/>
                </a:solidFill>
                <a:latin typeface="Montserrat" pitchFamily="2" charset="77"/>
                <a:ea typeface="Calibri" panose="020F0502020204030204" pitchFamily="34" charset="0"/>
                <a:cs typeface="Times New Roman" panose="02020603050405020304" pitchFamily="18" charset="0"/>
              </a:rPr>
              <a:t>Gérer à l'aveugle ou sans information : </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Si vous ne comprenez pas correctement comment "votre" entreprise fonctionne sur le plan de la durabilité environnementale, vous ne pourrez pas mettre en œuvre ou réaliser une gestion optimale. Faites appel à un expert, cet investissement vous fera gagner beaucoup de temps et d'argent à long terme. Il vous conseillera et évaluera votre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entreprise</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et déterminera la meilleure façon pour elle d'établir une liste de priorités. Il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réalisera</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un audit et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vous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mettra</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sur la bonne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voie</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dès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le depart : il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vous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épargnera</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de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nombreuses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recherches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vous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expliquera</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ce à quoi vous devez donner la priorité, comment vous pouvez adapter et mettre en œuvre les meilleures pratiques, ce qu'il faut prendre en compte et éviter, les risques encourus et en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vous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proposera</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différentes options tarifaires. Il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pourra</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même vous informer sur les conseils, l'aide, les subventions ou les financements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gratuits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753991486"/>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A couple of people walking on a dirt road with mountains in the background&#10;&#10;Description automatically generated with medium confidence">
            <a:extLst>
              <a:ext uri="{FF2B5EF4-FFF2-40B4-BE49-F238E27FC236}">
                <a16:creationId xmlns:a16="http://schemas.microsoft.com/office/drawing/2014/main" id="{757C885B-F882-374F-8D3C-C3E51A9A04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55" y="1158402"/>
            <a:ext cx="6860607" cy="8129583"/>
          </a:xfrm>
          <a:prstGeom prst="rect">
            <a:avLst/>
          </a:prstGeom>
        </p:spPr>
      </p:pic>
      <p:sp>
        <p:nvSpPr>
          <p:cNvPr id="8" name="Rechteck">
            <a:extLst>
              <a:ext uri="{FF2B5EF4-FFF2-40B4-BE49-F238E27FC236}">
                <a16:creationId xmlns:a16="http://schemas.microsoft.com/office/drawing/2014/main" id="{B1D3D55F-420E-C64A-A369-136E235A8DA5}"/>
              </a:ext>
            </a:extLst>
          </p:cNvPr>
          <p:cNvSpPr/>
          <p:nvPr/>
        </p:nvSpPr>
        <p:spPr>
          <a:xfrm>
            <a:off x="584945" y="2651998"/>
            <a:ext cx="5760293" cy="4573261"/>
          </a:xfrm>
          <a:prstGeom prst="rect">
            <a:avLst/>
          </a:prstGeom>
          <a:solidFill>
            <a:srgbClr val="2F355A"/>
          </a:solidFill>
          <a:ln w="12700">
            <a:miter lim="400000"/>
          </a:ln>
        </p:spPr>
        <p:txBody>
          <a:bodyPr lIns="14284" tIns="14284" rIns="14284" bIns="14284" anchor="ctr"/>
          <a:lstStyle/>
          <a:p>
            <a:pPr defTabSz="583646">
              <a:defRPr sz="10200">
                <a:solidFill>
                  <a:srgbClr val="FFFFFF"/>
                </a:solidFill>
                <a:latin typeface="Helvetica Light"/>
                <a:ea typeface="Helvetica Light"/>
                <a:cs typeface="Helvetica Light"/>
                <a:sym typeface="Helvetica Light"/>
              </a:defRPr>
            </a:pPr>
            <a:endParaRPr sz="1099" b="1" dirty="0">
              <a:latin typeface="Montserrat" pitchFamily="2" charset="77"/>
            </a:endParaRPr>
          </a:p>
        </p:txBody>
      </p:sp>
      <p:sp>
        <p:nvSpPr>
          <p:cNvPr id="5" name="Rectangle 27">
            <a:extLst>
              <a:ext uri="{FF2B5EF4-FFF2-40B4-BE49-F238E27FC236}">
                <a16:creationId xmlns:a16="http://schemas.microsoft.com/office/drawing/2014/main" id="{747E9B2B-D7F5-7D42-9AEA-7D83A2FF5EAB}"/>
              </a:ext>
            </a:extLst>
          </p:cNvPr>
          <p:cNvSpPr txBox="1"/>
          <p:nvPr/>
        </p:nvSpPr>
        <p:spPr>
          <a:xfrm>
            <a:off x="690211" y="2273159"/>
            <a:ext cx="5535699" cy="5304333"/>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endParaRPr lang="en-IE" sz="700" b="1" dirty="0">
              <a:solidFill>
                <a:schemeClr val="bg1"/>
              </a:solidFill>
              <a:latin typeface="Montserrat Light" pitchFamily="2" charset="77"/>
              <a:ea typeface="Calibri" panose="020F0502020204030204" pitchFamily="34" charset="0"/>
              <a:cs typeface="Times New Roman" panose="02020603050405020304" pitchFamily="18" charset="0"/>
            </a:endParaRPr>
          </a:p>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endParaRPr lang="en-IE" sz="700" dirty="0">
              <a:solidFill>
                <a:schemeClr val="bg1"/>
              </a:solidFill>
              <a:latin typeface="Montserrat Light" pitchFamily="2" charset="77"/>
              <a:ea typeface="Calibri" panose="020F0502020204030204" pitchFamily="34" charset="0"/>
              <a:cs typeface="Times New Roman" panose="02020603050405020304" pitchFamily="18" charset="0"/>
            </a:endParaRPr>
          </a:p>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endParaRPr lang="en-IE" sz="700" b="1" dirty="0">
              <a:solidFill>
                <a:schemeClr val="bg1"/>
              </a:solidFill>
              <a:latin typeface="Montserrat" pitchFamily="2" charset="77"/>
              <a:ea typeface="Calibri" panose="020F0502020204030204" pitchFamily="34" charset="0"/>
              <a:cs typeface="Times New Roman" panose="02020603050405020304" pitchFamily="18" charset="0"/>
            </a:endParaRPr>
          </a:p>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r>
              <a:rPr lang="en-IE" sz="1050" b="1" dirty="0" err="1">
                <a:solidFill>
                  <a:schemeClr val="bg1"/>
                </a:solidFill>
                <a:latin typeface="Montserrat" pitchFamily="2" charset="77"/>
                <a:ea typeface="Calibri" panose="020F0502020204030204" pitchFamily="34" charset="0"/>
                <a:cs typeface="Times New Roman" panose="02020603050405020304" pitchFamily="18" charset="0"/>
              </a:rPr>
              <a:t>Mauvaise</a:t>
            </a:r>
            <a:r>
              <a:rPr lang="en-IE" sz="1050" b="1" dirty="0">
                <a:solidFill>
                  <a:schemeClr val="bg1"/>
                </a:solidFill>
                <a:latin typeface="Montserrat" pitchFamily="2" charset="77"/>
                <a:ea typeface="Calibri" panose="020F0502020204030204" pitchFamily="34" charset="0"/>
                <a:cs typeface="Times New Roman" panose="02020603050405020304" pitchFamily="18" charset="0"/>
              </a:rPr>
              <a:t> planification :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organisez-vous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en</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priorisant</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actions,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mettez</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en</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place un plan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indiquant</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quand</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et comment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activités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de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durabilité</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environnementale</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doivent</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avoir</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lieu ;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envisagez</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d'organiser</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votre</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 dossier vert "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afin</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de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pouvoir</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développer</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votre</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propre politique,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processus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listes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de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contrôle</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et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directives.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Mettez</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en</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place un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calendrier</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afin</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de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pouvoir</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planifier</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et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contrôler</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l’activité</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et la gestion de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votre</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entreprise</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à</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différents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moments de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l'année</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ceci</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est</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particulièrement</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important pour les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entreprises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saisonnières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a:t>
            </a:r>
          </a:p>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r>
              <a:rPr lang="en-IE" sz="1050" b="1" dirty="0" err="1">
                <a:solidFill>
                  <a:schemeClr val="bg1"/>
                </a:solidFill>
                <a:latin typeface="Montserrat" pitchFamily="2" charset="77"/>
                <a:ea typeface="Calibri" panose="020F0502020204030204" pitchFamily="34" charset="0"/>
                <a:cs typeface="Times New Roman" panose="02020603050405020304" pitchFamily="18" charset="0"/>
              </a:rPr>
              <a:t>Suivi</a:t>
            </a:r>
            <a:r>
              <a:rPr lang="en-IE" sz="1050" b="1" dirty="0">
                <a:solidFill>
                  <a:schemeClr val="bg1"/>
                </a:solidFill>
                <a:latin typeface="Montserrat" pitchFamily="2" charset="77"/>
                <a:ea typeface="Calibri" panose="020F0502020204030204" pitchFamily="34" charset="0"/>
                <a:cs typeface="Times New Roman" panose="02020603050405020304" pitchFamily="18" charset="0"/>
              </a:rPr>
              <a:t> et évaluation inadéquats : </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"vous ne pouvez pas gérer ce que vous ne mesurez pas". Veillez à surveiller, mesurer, comparer, évaluer et gérer ce que vous utilisez, comment vous l'utilisez et comment vous pouvez l'améliorer. Commencez par contacter votre fournisseur local d'énergie ou d'eau, qui devrait vous conseiller sur la meilleure façon de gérer et de contrôler ces ressources. Ils disposent souvent d'un service de surveillance des entreprises disponible gratuitement afin que vous puissiez optimiser votre consommation. </a:t>
            </a:r>
          </a:p>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endParaRPr lang="en-IE" sz="700" dirty="0">
              <a:solidFill>
                <a:schemeClr val="bg1"/>
              </a:solidFill>
              <a:latin typeface="Montserrat Light" pitchFamily="2" charset="77"/>
              <a:ea typeface="Calibri" panose="020F0502020204030204" pitchFamily="34" charset="0"/>
              <a:cs typeface="Times New Roman" panose="02020603050405020304" pitchFamily="18" charset="0"/>
            </a:endParaRPr>
          </a:p>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r>
              <a:rPr lang="en-IE" sz="1050" b="1" dirty="0">
                <a:solidFill>
                  <a:schemeClr val="bg1"/>
                </a:solidFill>
                <a:latin typeface="Montserrat" pitchFamily="2" charset="77"/>
                <a:ea typeface="Calibri" panose="020F0502020204030204" pitchFamily="34" charset="0"/>
                <a:cs typeface="Times New Roman" panose="02020603050405020304" pitchFamily="18" charset="0"/>
              </a:rPr>
              <a:t>Une activité ponctuelle : </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la durabilité environnementale n'est pas quelque chose que l'on fait une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fois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et que l'on oublie ; si elle est bien menée, elle doit faire partie de votre stratégie commerciale à long terme et s'inscrire dans votre éthique et votre culture d'entreprise. Elle doit imprégner tous les niveaux et domaines de l'entreprise (par exemple, la formation, la communication,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l'information</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aux clients). Elle doit être contrôlé, géré, révisé et mis à jour régulièrement afin de s'assurer que vous optimisez et améliorez continuellement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vos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efforts : y a-t-il une meilleure façon ou une façon plus rentable de faire ceci ? Sommes-nous à jour ? Y a-t-il d'autres priorités à prendre en compte ? Existe-t-il des systèmes gratuits que nous pouvons utiliser pour nous aider à mieux contrôler et nous adapter) ?</a:t>
            </a:r>
          </a:p>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185712" indent="-185712" algn="just">
              <a:lnSpc>
                <a:spcPct val="100000"/>
              </a:lnSpc>
              <a:spcBef>
                <a:spcPts val="0"/>
              </a:spcBef>
              <a:buClr>
                <a:srgbClr val="28AFAC"/>
              </a:buClr>
              <a:buSzPts val="1000"/>
              <a:buFont typeface="Symbol" panose="05050102010706020507" pitchFamily="18" charset="2"/>
              <a:buChar char=""/>
              <a:tabLst>
                <a:tab pos="457134" algn="l"/>
              </a:tabLst>
            </a:pP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p:txBody>
      </p:sp>
      <p:sp>
        <p:nvSpPr>
          <p:cNvPr id="9" name="Text Placeholder 3">
            <a:extLst>
              <a:ext uri="{FF2B5EF4-FFF2-40B4-BE49-F238E27FC236}">
                <a16:creationId xmlns:a16="http://schemas.microsoft.com/office/drawing/2014/main" id="{023C039E-F616-1F48-BDA1-B0A1DFB73203}"/>
              </a:ext>
            </a:extLst>
          </p:cNvPr>
          <p:cNvSpPr txBox="1">
            <a:spLocks/>
          </p:cNvSpPr>
          <p:nvPr/>
        </p:nvSpPr>
        <p:spPr>
          <a:xfrm>
            <a:off x="508188" y="396524"/>
            <a:ext cx="5800537"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b="1" dirty="0">
                <a:latin typeface="Montserrat" pitchFamily="2" charset="77"/>
              </a:rPr>
              <a:t>Pourquoi certains projets échouent-ils ?</a:t>
            </a:r>
          </a:p>
        </p:txBody>
      </p:sp>
    </p:spTree>
    <p:extLst>
      <p:ext uri="{BB962C8B-B14F-4D97-AF65-F5344CB8AC3E}">
        <p14:creationId xmlns:p14="http://schemas.microsoft.com/office/powerpoint/2010/main" val="1845121728"/>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extLst>
              <a:ext uri="{FF2B5EF4-FFF2-40B4-BE49-F238E27FC236}">
                <a16:creationId xmlns:a16="http://schemas.microsoft.com/office/drawing/2014/main" id="{5D3F6149-E7FA-40AE-A85E-6D42655BDE5E}"/>
              </a:ext>
            </a:extLst>
          </p:cNvPr>
          <p:cNvSpPr/>
          <p:nvPr/>
        </p:nvSpPr>
        <p:spPr>
          <a:xfrm>
            <a:off x="550" y="816741"/>
            <a:ext cx="6856900" cy="3795740"/>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C683CE97-2648-476A-8903-F78CD2CF3DD5}"/>
              </a:ext>
            </a:extLst>
          </p:cNvPr>
          <p:cNvSpPr txBox="1"/>
          <p:nvPr/>
        </p:nvSpPr>
        <p:spPr>
          <a:xfrm>
            <a:off x="7461523" y="2877133"/>
            <a:ext cx="5577500" cy="364263"/>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endParaRPr lang="en-GB" sz="1099" dirty="0">
              <a:solidFill>
                <a:srgbClr val="222222"/>
              </a:solidFill>
            </a:endParaRPr>
          </a:p>
          <a:p>
            <a:pPr fontAlgn="base">
              <a:lnSpc>
                <a:spcPct val="100000"/>
              </a:lnSpc>
              <a:spcBef>
                <a:spcPts val="0"/>
              </a:spcBef>
            </a:pPr>
            <a:endParaRPr lang="en-GB" sz="1099" dirty="0">
              <a:solidFill>
                <a:srgbClr val="222222"/>
              </a:solidFill>
            </a:endParaRPr>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2" name="Rectangle 27">
            <a:extLst>
              <a:ext uri="{FF2B5EF4-FFF2-40B4-BE49-F238E27FC236}">
                <a16:creationId xmlns:a16="http://schemas.microsoft.com/office/drawing/2014/main" id="{4F5EF7CC-AF24-4023-B5FF-95ED53EF7E2A}"/>
              </a:ext>
            </a:extLst>
          </p:cNvPr>
          <p:cNvSpPr txBox="1"/>
          <p:nvPr/>
        </p:nvSpPr>
        <p:spPr>
          <a:xfrm>
            <a:off x="565870" y="901748"/>
            <a:ext cx="2649707" cy="672296"/>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US" sz="1400" b="1" dirty="0">
                <a:solidFill>
                  <a:srgbClr val="C1D235"/>
                </a:solidFill>
                <a:latin typeface="Montserrat" pitchFamily="2" charset="77"/>
                <a:hlinkClick r:id="rId2">
                  <a:extLst>
                    <a:ext uri="{A12FA001-AC4F-418D-AE19-62706E023703}">
                      <ahyp:hlinkClr xmlns:ahyp="http://schemas.microsoft.com/office/drawing/2018/hyperlinkcolor" val="tx"/>
                    </a:ext>
                  </a:extLst>
                </a:hlinkClick>
              </a:rPr>
              <a:t>Meilleure destination européenne pour le tourisme durable</a:t>
            </a:r>
            <a:endParaRPr lang="en-US" sz="1400" b="1" dirty="0">
              <a:solidFill>
                <a:srgbClr val="C1D235"/>
              </a:solidFill>
              <a:latin typeface="Montserrat" pitchFamily="2" charset="77"/>
            </a:endParaRPr>
          </a:p>
        </p:txBody>
      </p:sp>
      <p:sp>
        <p:nvSpPr>
          <p:cNvPr id="17" name="Rectangle 27">
            <a:extLst>
              <a:ext uri="{FF2B5EF4-FFF2-40B4-BE49-F238E27FC236}">
                <a16:creationId xmlns:a16="http://schemas.microsoft.com/office/drawing/2014/main" id="{71ADE0AA-1FA6-44F8-9E9C-BAA5A013DEEE}"/>
              </a:ext>
            </a:extLst>
          </p:cNvPr>
          <p:cNvSpPr txBox="1"/>
          <p:nvPr/>
        </p:nvSpPr>
        <p:spPr>
          <a:xfrm>
            <a:off x="565870" y="1650541"/>
            <a:ext cx="2566685" cy="2934454"/>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fontAlgn="base">
              <a:lnSpc>
                <a:spcPct val="100000"/>
              </a:lnSpc>
              <a:spcBef>
                <a:spcPts val="0"/>
              </a:spcBef>
            </a:pPr>
            <a:r>
              <a:rPr lang="en-IE" sz="1050" dirty="0">
                <a:solidFill>
                  <a:schemeClr val="bg1"/>
                </a:solidFill>
                <a:latin typeface="Montserrat Light" pitchFamily="2" charset="77"/>
                <a:ea typeface="Calibri" panose="020F0502020204030204" pitchFamily="34" charset="0"/>
                <a:cs typeface="Calibri" panose="020F0502020204030204" pitchFamily="34" charset="0"/>
              </a:rPr>
              <a:t>La péninsule de Sheep's Head est une partie intacte du monde qui s'avance dans l'océan Atlantique sur la côte sud-ouest de l'Irlande et qui abrite l'un des sentiers de randonnée les plus appréciés d'Europe. Un sentier primé de 88 km qui s'étend sur toute la côte de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cette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mince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péninsule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Commencez par la ville portuaire historique de Bantry, à l'ouest de Cork, et marchez jusqu'à Sheep's Head. Vous trouverez de nombreux sites du patrimoine local et des paysages anciens en cours de route ; des chemins de falaise, des promenades sur les crêtes et des chemins de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ferme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composent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cet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itinéraire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de randonnée varié et bien balisé.</a:t>
            </a:r>
          </a:p>
        </p:txBody>
      </p:sp>
      <p:sp>
        <p:nvSpPr>
          <p:cNvPr id="20" name="Rectangle 27">
            <a:extLst>
              <a:ext uri="{FF2B5EF4-FFF2-40B4-BE49-F238E27FC236}">
                <a16:creationId xmlns:a16="http://schemas.microsoft.com/office/drawing/2014/main" id="{0C666690-9E61-1944-B229-4B487B49F398}"/>
              </a:ext>
            </a:extLst>
          </p:cNvPr>
          <p:cNvSpPr txBox="1"/>
          <p:nvPr/>
        </p:nvSpPr>
        <p:spPr>
          <a:xfrm>
            <a:off x="549275" y="6522827"/>
            <a:ext cx="5612952" cy="4620973"/>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IE" sz="1050" b="1" dirty="0">
                <a:solidFill>
                  <a:srgbClr val="28AFAC"/>
                </a:solidFill>
                <a:latin typeface="Montserrat" pitchFamily="2" charset="77"/>
              </a:rPr>
              <a:t>Marches </a:t>
            </a:r>
            <a:r>
              <a:rPr lang="en-IE" sz="1050" b="1" dirty="0" err="1">
                <a:solidFill>
                  <a:srgbClr val="28AFAC"/>
                </a:solidFill>
                <a:latin typeface="Montserrat" pitchFamily="2" charset="77"/>
              </a:rPr>
              <a:t>autour</a:t>
            </a:r>
            <a:r>
              <a:rPr lang="en-IE" sz="1050" b="1" dirty="0">
                <a:solidFill>
                  <a:srgbClr val="28AFAC"/>
                </a:solidFill>
                <a:latin typeface="Montserrat" pitchFamily="2" charset="77"/>
              </a:rPr>
              <a:t> de la culture et du patrimoine </a:t>
            </a:r>
            <a:r>
              <a:rPr lang="en-IE" sz="1050" dirty="0">
                <a:solidFill>
                  <a:srgbClr val="2D355A"/>
                </a:solidFill>
                <a:latin typeface="Montserrat Light" pitchFamily="2" charset="77"/>
              </a:rPr>
              <a:t>Il y a 20 </a:t>
            </a:r>
            <a:r>
              <a:rPr lang="en-IE" sz="1050" dirty="0" err="1">
                <a:solidFill>
                  <a:srgbClr val="2D355A"/>
                </a:solidFill>
                <a:latin typeface="Montserrat Light" pitchFamily="2" charset="77"/>
              </a:rPr>
              <a:t>poissibilités</a:t>
            </a:r>
            <a:r>
              <a:rPr lang="en-IE" sz="1050" dirty="0">
                <a:solidFill>
                  <a:srgbClr val="2D355A"/>
                </a:solidFill>
                <a:latin typeface="Montserrat Light" pitchFamily="2" charset="77"/>
              </a:rPr>
              <a:t> de </a:t>
            </a:r>
            <a:r>
              <a:rPr lang="en-IE" sz="1050" dirty="0" err="1">
                <a:solidFill>
                  <a:srgbClr val="2D355A"/>
                </a:solidFill>
                <a:latin typeface="Montserrat Light" pitchFamily="2" charset="77"/>
              </a:rPr>
              <a:t>marche</a:t>
            </a:r>
            <a:r>
              <a:rPr lang="en-IE" sz="1050" dirty="0">
                <a:solidFill>
                  <a:srgbClr val="2D355A"/>
                </a:solidFill>
                <a:latin typeface="Montserrat Light" pitchFamily="2" charset="77"/>
              </a:rPr>
              <a:t> dans ce fantastique réseau de sentiers de 200 km sur le Sheep's Head Way, et il y en a pour tous les goûts. Marchez sur l'île de Whiddy, allez jusqu'au phare, faites une randonnée le long de la crête de Peakeen, ou allez au château de Carriganass. </a:t>
            </a:r>
          </a:p>
          <a:p>
            <a:pPr algn="just">
              <a:lnSpc>
                <a:spcPct val="100000"/>
              </a:lnSpc>
              <a:spcBef>
                <a:spcPts val="0"/>
              </a:spcBef>
            </a:pPr>
            <a:endParaRPr lang="en-IE" sz="1050" b="1" dirty="0">
              <a:solidFill>
                <a:srgbClr val="28AFAC"/>
              </a:solidFill>
              <a:latin typeface="Montserrat" pitchFamily="2" charset="77"/>
            </a:endParaRPr>
          </a:p>
          <a:p>
            <a:pPr algn="just">
              <a:lnSpc>
                <a:spcPct val="100000"/>
              </a:lnSpc>
              <a:spcBef>
                <a:spcPts val="0"/>
              </a:spcBef>
            </a:pPr>
            <a:r>
              <a:rPr lang="en-IE" sz="1050" b="1" dirty="0">
                <a:solidFill>
                  <a:srgbClr val="28AFAC"/>
                </a:solidFill>
                <a:latin typeface="Montserrat" pitchFamily="2" charset="77"/>
              </a:rPr>
              <a:t>Activités basées sur la nature </a:t>
            </a:r>
            <a:r>
              <a:rPr lang="en-IE" sz="1050" dirty="0">
                <a:solidFill>
                  <a:srgbClr val="2D355A"/>
                </a:solidFill>
                <a:latin typeface="Montserrat Light" pitchFamily="2" charset="77"/>
              </a:rPr>
              <a:t>Faites du vélo le long de Sheep's Head, avec ses virages en épingle à cheveux et ses villages au bord de la baie. La randonnée à dos de poney, la voile, le kayak et la pêche côtière sont d'autres façons merveilleuses d'explorer ce joyau caché sur le Wild Atlantic Way d'Irlande. </a:t>
            </a:r>
          </a:p>
          <a:p>
            <a:pPr algn="just">
              <a:lnSpc>
                <a:spcPct val="100000"/>
              </a:lnSpc>
              <a:spcBef>
                <a:spcPts val="0"/>
              </a:spcBef>
            </a:pPr>
            <a:endParaRPr lang="en-IE" sz="1050" dirty="0">
              <a:solidFill>
                <a:srgbClr val="2D355A"/>
              </a:solidFill>
              <a:latin typeface="Montserrat Light" pitchFamily="2" charset="77"/>
            </a:endParaRPr>
          </a:p>
          <a:p>
            <a:pPr algn="just">
              <a:lnSpc>
                <a:spcPct val="100000"/>
              </a:lnSpc>
              <a:spcBef>
                <a:spcPts val="0"/>
              </a:spcBef>
            </a:pPr>
            <a:endParaRPr lang="en-IE" sz="1050" dirty="0">
              <a:solidFill>
                <a:srgbClr val="2D355A"/>
              </a:solidFill>
              <a:latin typeface="Montserrat Light" pitchFamily="2" charset="77"/>
            </a:endParaRPr>
          </a:p>
          <a:p>
            <a:pPr algn="just">
              <a:lnSpc>
                <a:spcPct val="100000"/>
              </a:lnSpc>
              <a:spcBef>
                <a:spcPts val="0"/>
              </a:spcBef>
            </a:pPr>
            <a:endParaRPr lang="en-IE" sz="1050" dirty="0">
              <a:solidFill>
                <a:srgbClr val="2D355A"/>
              </a:solidFill>
              <a:latin typeface="Montserrat Light" pitchFamily="2" charset="77"/>
            </a:endParaRPr>
          </a:p>
          <a:p>
            <a:pPr algn="just">
              <a:lnSpc>
                <a:spcPct val="100000"/>
              </a:lnSpc>
              <a:spcBef>
                <a:spcPts val="0"/>
              </a:spcBef>
            </a:pPr>
            <a:endParaRPr lang="en-IE" sz="1050" dirty="0">
              <a:solidFill>
                <a:srgbClr val="2D355A"/>
              </a:solidFill>
              <a:latin typeface="Montserrat Light" pitchFamily="2" charset="77"/>
            </a:endParaRPr>
          </a:p>
          <a:p>
            <a:pPr algn="just">
              <a:lnSpc>
                <a:spcPct val="100000"/>
              </a:lnSpc>
              <a:spcBef>
                <a:spcPts val="0"/>
              </a:spcBef>
            </a:pPr>
            <a:endParaRPr lang="en-IE" sz="1050" dirty="0">
              <a:solidFill>
                <a:srgbClr val="2D355A"/>
              </a:solidFill>
              <a:latin typeface="Montserrat Light" pitchFamily="2" charset="77"/>
            </a:endParaRPr>
          </a:p>
          <a:p>
            <a:pPr algn="just">
              <a:lnSpc>
                <a:spcPct val="100000"/>
              </a:lnSpc>
              <a:spcBef>
                <a:spcPts val="0"/>
              </a:spcBef>
            </a:pPr>
            <a:endParaRPr lang="en-IE" sz="1050" dirty="0">
              <a:solidFill>
                <a:srgbClr val="2D355A"/>
              </a:solidFill>
              <a:latin typeface="Montserrat Light" pitchFamily="2" charset="77"/>
            </a:endParaRPr>
          </a:p>
          <a:p>
            <a:pPr algn="just">
              <a:lnSpc>
                <a:spcPct val="100000"/>
              </a:lnSpc>
              <a:spcBef>
                <a:spcPts val="0"/>
              </a:spcBef>
            </a:pPr>
            <a:endParaRPr lang="en-IE" sz="1050" dirty="0">
              <a:solidFill>
                <a:srgbClr val="2D355A"/>
              </a:solidFill>
              <a:latin typeface="Montserrat Light" pitchFamily="2" charset="77"/>
            </a:endParaRPr>
          </a:p>
          <a:p>
            <a:pPr algn="just">
              <a:lnSpc>
                <a:spcPct val="100000"/>
              </a:lnSpc>
              <a:spcBef>
                <a:spcPts val="0"/>
              </a:spcBef>
            </a:pPr>
            <a:endParaRPr lang="en-IE" sz="1050" dirty="0">
              <a:solidFill>
                <a:srgbClr val="2D355A"/>
              </a:solidFill>
              <a:latin typeface="Montserrat Light" pitchFamily="2" charset="77"/>
            </a:endParaRPr>
          </a:p>
          <a:p>
            <a:pPr algn="just">
              <a:lnSpc>
                <a:spcPct val="100000"/>
              </a:lnSpc>
              <a:spcBef>
                <a:spcPts val="0"/>
              </a:spcBef>
            </a:pPr>
            <a:endParaRPr lang="en-IE" sz="1050" dirty="0">
              <a:solidFill>
                <a:srgbClr val="2D355A"/>
              </a:solidFill>
              <a:latin typeface="Montserrat Light" pitchFamily="2" charset="77"/>
            </a:endParaRPr>
          </a:p>
          <a:p>
            <a:pPr algn="just">
              <a:lnSpc>
                <a:spcPct val="100000"/>
              </a:lnSpc>
              <a:spcBef>
                <a:spcPts val="0"/>
              </a:spcBef>
            </a:pPr>
            <a:endParaRPr lang="en-IE" sz="1050" dirty="0">
              <a:solidFill>
                <a:srgbClr val="2D355A"/>
              </a:solidFill>
              <a:latin typeface="Montserrat Light" pitchFamily="2" charset="77"/>
            </a:endParaRPr>
          </a:p>
          <a:p>
            <a:pPr algn="just">
              <a:lnSpc>
                <a:spcPct val="100000"/>
              </a:lnSpc>
              <a:spcBef>
                <a:spcPts val="0"/>
              </a:spcBef>
            </a:pPr>
            <a:r>
              <a:rPr lang="en-IE" sz="1050" b="1" dirty="0">
                <a:solidFill>
                  <a:srgbClr val="28AFAC"/>
                </a:solidFill>
                <a:latin typeface="Montserrat" pitchFamily="2" charset="77"/>
              </a:rPr>
              <a:t>Alimentation et </a:t>
            </a:r>
            <a:r>
              <a:rPr lang="en-IE" sz="1050" b="1" dirty="0" err="1">
                <a:solidFill>
                  <a:srgbClr val="28AFAC"/>
                </a:solidFill>
                <a:latin typeface="Montserrat" pitchFamily="2" charset="77"/>
              </a:rPr>
              <a:t>artisanat</a:t>
            </a:r>
            <a:r>
              <a:rPr lang="en-IE" sz="1050" b="1" dirty="0">
                <a:solidFill>
                  <a:srgbClr val="28AFAC"/>
                </a:solidFill>
                <a:latin typeface="Montserrat" pitchFamily="2" charset="77"/>
              </a:rPr>
              <a:t> </a:t>
            </a:r>
            <a:r>
              <a:rPr lang="en-IE" sz="1050" b="1" dirty="0" err="1">
                <a:solidFill>
                  <a:srgbClr val="2D355A"/>
                </a:solidFill>
                <a:latin typeface="Montserrat Light" pitchFamily="2" charset="77"/>
              </a:rPr>
              <a:t>D</a:t>
            </a:r>
            <a:r>
              <a:rPr lang="en-IE" sz="1050" dirty="0" err="1">
                <a:solidFill>
                  <a:srgbClr val="2D355A"/>
                </a:solidFill>
                <a:latin typeface="Montserrat Light" pitchFamily="2" charset="77"/>
              </a:rPr>
              <a:t>égustez</a:t>
            </a:r>
            <a:r>
              <a:rPr lang="en-IE" sz="1050" dirty="0">
                <a:solidFill>
                  <a:srgbClr val="2D355A"/>
                </a:solidFill>
                <a:latin typeface="Montserrat Light" pitchFamily="2" charset="77"/>
              </a:rPr>
              <a:t> de délicieux produits locaux comme le fromage Durrus, le beurre Glenilen et les moules de la baie de Bantry dans les restaurants et cafés </a:t>
            </a:r>
            <a:r>
              <a:rPr lang="en-IE" sz="1050" dirty="0" err="1">
                <a:solidFill>
                  <a:srgbClr val="2D355A"/>
                </a:solidFill>
                <a:latin typeface="Montserrat Light" pitchFamily="2" charset="77"/>
              </a:rPr>
              <a:t>familiaux</a:t>
            </a:r>
            <a:r>
              <a:rPr lang="en-IE" sz="1050" dirty="0">
                <a:solidFill>
                  <a:srgbClr val="2D355A"/>
                </a:solidFill>
                <a:latin typeface="Montserrat Light" pitchFamily="2" charset="77"/>
              </a:rPr>
              <a:t>.  </a:t>
            </a:r>
          </a:p>
          <a:p>
            <a:pPr algn="just">
              <a:lnSpc>
                <a:spcPct val="100000"/>
              </a:lnSpc>
              <a:spcBef>
                <a:spcPts val="0"/>
              </a:spcBef>
            </a:pPr>
            <a:endParaRPr lang="en-IE" sz="1050" dirty="0">
              <a:solidFill>
                <a:srgbClr val="2D355A"/>
              </a:solidFill>
              <a:latin typeface="Montserrat Light" pitchFamily="2" charset="77"/>
            </a:endParaRPr>
          </a:p>
          <a:p>
            <a:pPr algn="just">
              <a:lnSpc>
                <a:spcPct val="100000"/>
              </a:lnSpc>
              <a:spcBef>
                <a:spcPts val="0"/>
              </a:spcBef>
            </a:pPr>
            <a:r>
              <a:rPr lang="en-IE" sz="1050" dirty="0" err="1">
                <a:solidFill>
                  <a:srgbClr val="2D355A"/>
                </a:solidFill>
                <a:latin typeface="Montserrat Light" pitchFamily="2" charset="77"/>
              </a:rPr>
              <a:t>Imaginez-vous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en</a:t>
            </a:r>
            <a:r>
              <a:rPr lang="en-IE" sz="1050" dirty="0">
                <a:solidFill>
                  <a:srgbClr val="2D355A"/>
                </a:solidFill>
                <a:latin typeface="Montserrat Light" pitchFamily="2" charset="77"/>
              </a:rPr>
              <a:t> train de </a:t>
            </a:r>
            <a:r>
              <a:rPr lang="en-IE" sz="1050" dirty="0" err="1">
                <a:solidFill>
                  <a:srgbClr val="2D355A"/>
                </a:solidFill>
                <a:latin typeface="Montserrat Light" pitchFamily="2" charset="77"/>
              </a:rPr>
              <a:t>déguster</a:t>
            </a:r>
            <a:r>
              <a:rPr lang="en-IE" sz="1050" dirty="0">
                <a:solidFill>
                  <a:srgbClr val="2D355A"/>
                </a:solidFill>
                <a:latin typeface="Montserrat Light" pitchFamily="2" charset="77"/>
              </a:rPr>
              <a:t> du </a:t>
            </a:r>
            <a:r>
              <a:rPr lang="en-IE" sz="1050" dirty="0" err="1">
                <a:solidFill>
                  <a:srgbClr val="2D355A"/>
                </a:solidFill>
                <a:latin typeface="Montserrat Light" pitchFamily="2" charset="77"/>
              </a:rPr>
              <a:t>poisson</a:t>
            </a:r>
            <a:r>
              <a:rPr lang="en-IE" sz="1050" dirty="0">
                <a:solidFill>
                  <a:srgbClr val="2D355A"/>
                </a:solidFill>
                <a:latin typeface="Montserrat Light" pitchFamily="2" charset="77"/>
              </a:rPr>
              <a:t> frais, </a:t>
            </a:r>
            <a:r>
              <a:rPr lang="en-IE" sz="1050" dirty="0" err="1">
                <a:solidFill>
                  <a:srgbClr val="2D355A"/>
                </a:solidFill>
                <a:latin typeface="Montserrat Light" pitchFamily="2" charset="77"/>
              </a:rPr>
              <a:t>vous</a:t>
            </a:r>
            <a:r>
              <a:rPr lang="en-IE" sz="1050" dirty="0">
                <a:solidFill>
                  <a:srgbClr val="2D355A"/>
                </a:solidFill>
                <a:latin typeface="Montserrat Light" pitchFamily="2" charset="77"/>
              </a:rPr>
              <a:t> connecter à la riche histoire de l'Irlande, faire des </a:t>
            </a:r>
            <a:r>
              <a:rPr lang="en-IE" sz="1050" dirty="0" err="1">
                <a:solidFill>
                  <a:srgbClr val="2D355A"/>
                </a:solidFill>
                <a:latin typeface="Montserrat Light" pitchFamily="2" charset="77"/>
              </a:rPr>
              <a:t>randonnées</a:t>
            </a:r>
            <a:r>
              <a:rPr lang="en-IE" sz="1050" dirty="0">
                <a:solidFill>
                  <a:srgbClr val="2D355A"/>
                </a:solidFill>
                <a:latin typeface="Montserrat Light" pitchFamily="2" charset="77"/>
              </a:rPr>
              <a:t> dans sur </a:t>
            </a:r>
            <a:r>
              <a:rPr lang="en-IE" sz="1050" dirty="0" err="1">
                <a:solidFill>
                  <a:srgbClr val="2D355A"/>
                </a:solidFill>
                <a:latin typeface="Montserrat Light" pitchFamily="2" charset="77"/>
              </a:rPr>
              <a:t>ces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terres</a:t>
            </a:r>
            <a:r>
              <a:rPr lang="en-IE" sz="1050" dirty="0">
                <a:solidFill>
                  <a:srgbClr val="2D355A"/>
                </a:solidFill>
                <a:latin typeface="Montserrat Light" pitchFamily="2" charset="77"/>
              </a:rPr>
              <a:t> ou boire de la Guinness avec les habitants. Le Monte Isola a obtenu le titre de "Presidio Slow Food" grâce à la tradition millénaire liée à la conservation de la "sardine du lac". L'huile d'olive extra vierge et le salami sont </a:t>
            </a:r>
            <a:r>
              <a:rPr lang="en-IE" sz="1050" dirty="0" err="1">
                <a:solidFill>
                  <a:srgbClr val="2D355A"/>
                </a:solidFill>
                <a:latin typeface="Montserrat Light" pitchFamily="2" charset="77"/>
              </a:rPr>
              <a:t>d'autres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spécialités</a:t>
            </a:r>
            <a:r>
              <a:rPr lang="en-IE" sz="1050" dirty="0">
                <a:solidFill>
                  <a:srgbClr val="2D355A"/>
                </a:solidFill>
                <a:latin typeface="Montserrat Light" pitchFamily="2" charset="77"/>
              </a:rPr>
              <a:t> locales.</a:t>
            </a:r>
          </a:p>
        </p:txBody>
      </p:sp>
      <p:pic>
        <p:nvPicPr>
          <p:cNvPr id="23" name="Picture 22">
            <a:extLst>
              <a:ext uri="{FF2B5EF4-FFF2-40B4-BE49-F238E27FC236}">
                <a16:creationId xmlns:a16="http://schemas.microsoft.com/office/drawing/2014/main" id="{A8DE5278-A462-C447-82F5-0A0AA7C4A8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343" b="-1133"/>
          <a:stretch/>
        </p:blipFill>
        <p:spPr>
          <a:xfrm>
            <a:off x="3642424" y="-9041"/>
            <a:ext cx="3207776" cy="2886175"/>
          </a:xfrm>
          <a:prstGeom prst="rect">
            <a:avLst/>
          </a:prstGeom>
        </p:spPr>
      </p:pic>
      <p:sp>
        <p:nvSpPr>
          <p:cNvPr id="24" name="Text Placeholder 3">
            <a:extLst>
              <a:ext uri="{FF2B5EF4-FFF2-40B4-BE49-F238E27FC236}">
                <a16:creationId xmlns:a16="http://schemas.microsoft.com/office/drawing/2014/main" id="{CDE9D1A6-4E4D-914B-9ED7-D3C823ED0657}"/>
              </a:ext>
            </a:extLst>
          </p:cNvPr>
          <p:cNvSpPr txBox="1">
            <a:spLocks/>
          </p:cNvSpPr>
          <p:nvPr/>
        </p:nvSpPr>
        <p:spPr>
          <a:xfrm>
            <a:off x="4072798" y="426276"/>
            <a:ext cx="2634733" cy="1523756"/>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ctr">
              <a:lnSpc>
                <a:spcPct val="100000"/>
              </a:lnSpc>
              <a:spcBef>
                <a:spcPts val="0"/>
              </a:spcBef>
            </a:pPr>
            <a:r>
              <a:rPr lang="en-IE" sz="1601" b="1" dirty="0">
                <a:solidFill>
                  <a:srgbClr val="C1D235"/>
                </a:solidFill>
              </a:rPr>
              <a:t>Étude de cas </a:t>
            </a:r>
          </a:p>
          <a:p>
            <a:pPr algn="ctr">
              <a:lnSpc>
                <a:spcPct val="100000"/>
              </a:lnSpc>
              <a:spcBef>
                <a:spcPts val="0"/>
              </a:spcBef>
            </a:pPr>
            <a:r>
              <a:rPr lang="en-IE" sz="1601" b="1" dirty="0">
                <a:solidFill>
                  <a:schemeClr val="bg1"/>
                </a:solidFill>
              </a:rPr>
              <a:t>Sheep’s Head</a:t>
            </a:r>
          </a:p>
          <a:p>
            <a:pPr algn="ctr">
              <a:lnSpc>
                <a:spcPct val="100000"/>
              </a:lnSpc>
              <a:spcBef>
                <a:spcPts val="0"/>
              </a:spcBef>
            </a:pPr>
            <a:r>
              <a:rPr lang="en-IE" sz="1601" b="1" dirty="0" err="1">
                <a:solidFill>
                  <a:schemeClr val="bg1"/>
                </a:solidFill>
              </a:rPr>
              <a:t>Rassembler</a:t>
            </a:r>
            <a:r>
              <a:rPr lang="en-IE" sz="1601" b="1" dirty="0">
                <a:solidFill>
                  <a:schemeClr val="bg1"/>
                </a:solidFill>
              </a:rPr>
              <a:t> les </a:t>
            </a:r>
          </a:p>
          <a:p>
            <a:pPr algn="ctr">
              <a:lnSpc>
                <a:spcPct val="100000"/>
              </a:lnSpc>
              <a:spcBef>
                <a:spcPts val="0"/>
              </a:spcBef>
            </a:pPr>
            <a:r>
              <a:rPr lang="en-IE" sz="1601" b="1" dirty="0">
                <a:solidFill>
                  <a:schemeClr val="bg1"/>
                </a:solidFill>
              </a:rPr>
              <a:t>parties prenantes </a:t>
            </a:r>
          </a:p>
          <a:p>
            <a:pPr algn="ctr">
              <a:lnSpc>
                <a:spcPct val="100000"/>
              </a:lnSpc>
              <a:spcBef>
                <a:spcPts val="0"/>
              </a:spcBef>
            </a:pPr>
            <a:r>
              <a:rPr lang="en-IE" sz="1601" b="1" i="1" dirty="0" err="1">
                <a:solidFill>
                  <a:schemeClr val="bg1"/>
                </a:solidFill>
              </a:rPr>
              <a:t>Irlande</a:t>
            </a:r>
            <a:endParaRPr lang="en-IE" sz="1601" i="1" dirty="0">
              <a:solidFill>
                <a:schemeClr val="bg1"/>
              </a:solidFill>
            </a:endParaRPr>
          </a:p>
          <a:p>
            <a:pPr>
              <a:lnSpc>
                <a:spcPct val="100000"/>
              </a:lnSpc>
              <a:spcBef>
                <a:spcPts val="0"/>
              </a:spcBef>
            </a:pPr>
            <a:endParaRPr lang="en-IE" sz="1601" b="1" dirty="0">
              <a:solidFill>
                <a:schemeClr val="bg1"/>
              </a:solidFill>
            </a:endParaRPr>
          </a:p>
        </p:txBody>
      </p:sp>
      <p:sp>
        <p:nvSpPr>
          <p:cNvPr id="25" name="Rectangle 27">
            <a:extLst>
              <a:ext uri="{FF2B5EF4-FFF2-40B4-BE49-F238E27FC236}">
                <a16:creationId xmlns:a16="http://schemas.microsoft.com/office/drawing/2014/main" id="{68CB92E4-7109-7647-ABCA-1C86A744265D}"/>
              </a:ext>
            </a:extLst>
          </p:cNvPr>
          <p:cNvSpPr txBox="1"/>
          <p:nvPr/>
        </p:nvSpPr>
        <p:spPr>
          <a:xfrm>
            <a:off x="608710" y="5492428"/>
            <a:ext cx="5612952" cy="980072"/>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400" b="1" dirty="0">
                <a:solidFill>
                  <a:srgbClr val="28AFAC"/>
                </a:solidFill>
                <a:latin typeface="Montserrat" pitchFamily="2" charset="77"/>
              </a:rPr>
              <a:t>Les </a:t>
            </a:r>
            <a:r>
              <a:rPr lang="en-GB" sz="1400" b="1" dirty="0" err="1">
                <a:solidFill>
                  <a:srgbClr val="28AFAC"/>
                </a:solidFill>
                <a:latin typeface="Montserrat" pitchFamily="2" charset="77"/>
              </a:rPr>
              <a:t>meilleures</a:t>
            </a:r>
            <a:r>
              <a:rPr lang="en-GB" sz="1400" b="1" dirty="0">
                <a:solidFill>
                  <a:srgbClr val="28AFAC"/>
                </a:solidFill>
                <a:latin typeface="Montserrat" pitchFamily="2" charset="77"/>
              </a:rPr>
              <a:t> </a:t>
            </a:r>
            <a:r>
              <a:rPr lang="en-GB" sz="1400" b="1" dirty="0" err="1">
                <a:solidFill>
                  <a:srgbClr val="28AFAC"/>
                </a:solidFill>
                <a:latin typeface="Montserrat" pitchFamily="2" charset="77"/>
              </a:rPr>
              <a:t>activités</a:t>
            </a:r>
            <a:r>
              <a:rPr lang="en-GB" sz="1400" b="1" dirty="0">
                <a:solidFill>
                  <a:srgbClr val="28AFAC"/>
                </a:solidFill>
                <a:latin typeface="Montserrat" pitchFamily="2" charset="77"/>
              </a:rPr>
              <a:t> !</a:t>
            </a:r>
          </a:p>
          <a:p>
            <a:pPr>
              <a:lnSpc>
                <a:spcPct val="100000"/>
              </a:lnSpc>
              <a:spcBef>
                <a:spcPts val="0"/>
              </a:spcBef>
            </a:pPr>
            <a:endParaRPr lang="en-GB" sz="1200" b="1" dirty="0">
              <a:solidFill>
                <a:srgbClr val="28AFAC"/>
              </a:solidFill>
              <a:latin typeface="Montserrat" pitchFamily="2" charset="77"/>
            </a:endParaRPr>
          </a:p>
          <a:p>
            <a:pPr>
              <a:lnSpc>
                <a:spcPct val="100000"/>
              </a:lnSpc>
              <a:spcBef>
                <a:spcPts val="0"/>
              </a:spcBef>
            </a:pPr>
            <a:r>
              <a:rPr lang="en-GB" sz="1200" dirty="0">
                <a:solidFill>
                  <a:srgbClr val="2D355A"/>
                </a:solidFill>
                <a:latin typeface="Montserrat" pitchFamily="2" charset="77"/>
              </a:rPr>
              <a:t>Marcher sur le chemin de Sheep's Head, faire une grande randonnée en boucle, naviguer sur les baies de West Cork, visiter la maison et les jardins de Bantry, graver des lettres dans la pierre... </a:t>
            </a:r>
          </a:p>
        </p:txBody>
      </p:sp>
      <p:grpSp>
        <p:nvGrpSpPr>
          <p:cNvPr id="3" name="Group 2">
            <a:extLst>
              <a:ext uri="{FF2B5EF4-FFF2-40B4-BE49-F238E27FC236}">
                <a16:creationId xmlns:a16="http://schemas.microsoft.com/office/drawing/2014/main" id="{6A80F228-72E0-774F-B32B-59E133A2E637}"/>
              </a:ext>
            </a:extLst>
          </p:cNvPr>
          <p:cNvGrpSpPr/>
          <p:nvPr/>
        </p:nvGrpSpPr>
        <p:grpSpPr>
          <a:xfrm>
            <a:off x="2449389" y="2385349"/>
            <a:ext cx="4395502" cy="3402670"/>
            <a:chOff x="1563438" y="2310309"/>
            <a:chExt cx="4990178" cy="3863024"/>
          </a:xfrm>
        </p:grpSpPr>
        <p:pic>
          <p:nvPicPr>
            <p:cNvPr id="16" name="Picture 15">
              <a:extLst>
                <a:ext uri="{FF2B5EF4-FFF2-40B4-BE49-F238E27FC236}">
                  <a16:creationId xmlns:a16="http://schemas.microsoft.com/office/drawing/2014/main" id="{0900A5B6-B8CE-4A44-AE8E-DD45D6B5507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343" r="-1465"/>
            <a:stretch/>
          </p:blipFill>
          <p:spPr>
            <a:xfrm flipH="1">
              <a:off x="1563438" y="2310309"/>
              <a:ext cx="4990178" cy="3863024"/>
            </a:xfrm>
            <a:prstGeom prst="rect">
              <a:avLst/>
            </a:prstGeom>
          </p:spPr>
        </p:pic>
        <p:sp>
          <p:nvSpPr>
            <p:cNvPr id="2" name="Rectangle 1">
              <a:extLst>
                <a:ext uri="{FF2B5EF4-FFF2-40B4-BE49-F238E27FC236}">
                  <a16:creationId xmlns:a16="http://schemas.microsoft.com/office/drawing/2014/main" id="{99148614-AFF8-DF4D-BABA-2D6FA3425936}"/>
                </a:ext>
              </a:extLst>
            </p:cNvPr>
            <p:cNvSpPr/>
            <p:nvPr/>
          </p:nvSpPr>
          <p:spPr>
            <a:xfrm>
              <a:off x="2659900" y="2837099"/>
              <a:ext cx="3885819" cy="2758611"/>
            </a:xfrm>
            <a:prstGeom prst="rect">
              <a:avLst/>
            </a:prstGeom>
            <a:blipFill>
              <a:blip r:embed="rId5" cstate="print">
                <a:extLst>
                  <a:ext uri="{28A0092B-C50C-407E-A947-70E740481C1C}">
                    <a14:useLocalDpi xmlns:a14="http://schemas.microsoft.com/office/drawing/2010/main"/>
                  </a:ext>
                </a:extLst>
              </a:blip>
              <a:srcRect/>
              <a:stretch>
                <a:fillRect b="8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91552669"/>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6A16691-EB2F-3C4C-A538-4BBE801473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18659" y="-9042"/>
            <a:ext cx="2960078" cy="2094592"/>
          </a:xfrm>
          <a:prstGeom prst="rect">
            <a:avLst/>
          </a:prstGeom>
        </p:spPr>
      </p:pic>
      <p:pic>
        <p:nvPicPr>
          <p:cNvPr id="15" name="Picture 14">
            <a:extLst>
              <a:ext uri="{FF2B5EF4-FFF2-40B4-BE49-F238E27FC236}">
                <a16:creationId xmlns:a16="http://schemas.microsoft.com/office/drawing/2014/main" id="{ADFC98E6-1B52-FB4C-9528-C8D9FD2317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00" y="-6564"/>
            <a:ext cx="2960078" cy="2094592"/>
          </a:xfrm>
          <a:prstGeom prst="rect">
            <a:avLst/>
          </a:prstGeom>
        </p:spPr>
      </p:pic>
      <p:pic>
        <p:nvPicPr>
          <p:cNvPr id="26" name="Picture 25">
            <a:extLst>
              <a:ext uri="{FF2B5EF4-FFF2-40B4-BE49-F238E27FC236}">
                <a16:creationId xmlns:a16="http://schemas.microsoft.com/office/drawing/2014/main" id="{A75DCACE-2738-F64F-9632-102D51CCDCB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10396" y="-11653"/>
            <a:ext cx="2237521" cy="2094592"/>
          </a:xfrm>
          <a:prstGeom prst="rect">
            <a:avLst/>
          </a:prstGeom>
        </p:spPr>
      </p:pic>
      <p:sp>
        <p:nvSpPr>
          <p:cNvPr id="14" name="Rechteck">
            <a:extLst>
              <a:ext uri="{FF2B5EF4-FFF2-40B4-BE49-F238E27FC236}">
                <a16:creationId xmlns:a16="http://schemas.microsoft.com/office/drawing/2014/main" id="{5D3F6149-E7FA-40AE-A85E-6D42655BDE5E}"/>
              </a:ext>
            </a:extLst>
          </p:cNvPr>
          <p:cNvSpPr/>
          <p:nvPr/>
        </p:nvSpPr>
        <p:spPr>
          <a:xfrm>
            <a:off x="-21203" y="2048324"/>
            <a:ext cx="6885905" cy="2818042"/>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C683CE97-2648-476A-8903-F78CD2CF3DD5}"/>
              </a:ext>
            </a:extLst>
          </p:cNvPr>
          <p:cNvSpPr txBox="1"/>
          <p:nvPr/>
        </p:nvSpPr>
        <p:spPr>
          <a:xfrm>
            <a:off x="7461523" y="2877133"/>
            <a:ext cx="5577500" cy="364263"/>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endParaRPr lang="en-GB" sz="1099" dirty="0">
              <a:solidFill>
                <a:srgbClr val="222222"/>
              </a:solidFill>
            </a:endParaRPr>
          </a:p>
          <a:p>
            <a:pPr fontAlgn="base">
              <a:lnSpc>
                <a:spcPct val="100000"/>
              </a:lnSpc>
              <a:spcBef>
                <a:spcPts val="0"/>
              </a:spcBef>
            </a:pPr>
            <a:endParaRPr lang="en-GB" sz="1099" dirty="0">
              <a:solidFill>
                <a:srgbClr val="222222"/>
              </a:solidFill>
            </a:endParaRPr>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2" name="Rectangle 27">
            <a:extLst>
              <a:ext uri="{FF2B5EF4-FFF2-40B4-BE49-F238E27FC236}">
                <a16:creationId xmlns:a16="http://schemas.microsoft.com/office/drawing/2014/main" id="{4F5EF7CC-AF24-4023-B5FF-95ED53EF7E2A}"/>
              </a:ext>
            </a:extLst>
          </p:cNvPr>
          <p:cNvSpPr txBox="1"/>
          <p:nvPr/>
        </p:nvSpPr>
        <p:spPr>
          <a:xfrm>
            <a:off x="531314" y="2116618"/>
            <a:ext cx="3803716" cy="241409"/>
          </a:xfrm>
          <a:prstGeom prst="rect">
            <a:avLst/>
          </a:prstGeom>
          <a:noFill/>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US" sz="1400" b="1" dirty="0">
                <a:solidFill>
                  <a:srgbClr val="C1D235"/>
                </a:solidFill>
                <a:latin typeface="Montserrat" pitchFamily="2" charset="77"/>
              </a:rPr>
              <a:t>Tourisme responsable et durable </a:t>
            </a:r>
          </a:p>
        </p:txBody>
      </p:sp>
      <p:sp>
        <p:nvSpPr>
          <p:cNvPr id="20" name="Rectangle 27">
            <a:extLst>
              <a:ext uri="{FF2B5EF4-FFF2-40B4-BE49-F238E27FC236}">
                <a16:creationId xmlns:a16="http://schemas.microsoft.com/office/drawing/2014/main" id="{0C666690-9E61-1944-B229-4B487B49F398}"/>
              </a:ext>
            </a:extLst>
          </p:cNvPr>
          <p:cNvSpPr txBox="1"/>
          <p:nvPr/>
        </p:nvSpPr>
        <p:spPr>
          <a:xfrm>
            <a:off x="615273" y="6326673"/>
            <a:ext cx="5612952" cy="2449706"/>
          </a:xfrm>
          <a:prstGeom prst="rect">
            <a:avLst/>
          </a:prstGeom>
          <a:noFill/>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28568" indent="-228568" algn="just">
              <a:lnSpc>
                <a:spcPct val="100000"/>
              </a:lnSpc>
              <a:spcBef>
                <a:spcPts val="0"/>
              </a:spcBef>
              <a:buClr>
                <a:srgbClr val="28AFAC"/>
              </a:buClr>
              <a:buFont typeface="+mj-lt"/>
              <a:buAutoNum type="arabicPeriod"/>
            </a:pPr>
            <a:r>
              <a:rPr lang="en-IE" sz="1050" b="1" dirty="0">
                <a:solidFill>
                  <a:srgbClr val="28AFAC"/>
                </a:solidFill>
                <a:latin typeface="Montserrat" pitchFamily="2" charset="77"/>
              </a:rPr>
              <a:t>Protéger </a:t>
            </a:r>
            <a:r>
              <a:rPr lang="en-IE" sz="1050" dirty="0">
                <a:solidFill>
                  <a:srgbClr val="2D355A"/>
                </a:solidFill>
                <a:latin typeface="Montserrat Light" pitchFamily="2" charset="77"/>
              </a:rPr>
              <a:t>- Nous nous engageons à protéger nos environnements terrestres et marins, ainsi que la </a:t>
            </a:r>
            <a:r>
              <a:rPr lang="en-IE" sz="1050" dirty="0" err="1">
                <a:solidFill>
                  <a:srgbClr val="2D355A"/>
                </a:solidFill>
                <a:latin typeface="Montserrat Light" pitchFamily="2" charset="77"/>
              </a:rPr>
              <a:t>faune</a:t>
            </a:r>
            <a:r>
              <a:rPr lang="en-IE" sz="1050" dirty="0">
                <a:solidFill>
                  <a:srgbClr val="2D355A"/>
                </a:solidFill>
                <a:latin typeface="Montserrat Light" pitchFamily="2" charset="77"/>
              </a:rPr>
              <a:t>, la </a:t>
            </a:r>
            <a:r>
              <a:rPr lang="en-IE" sz="1050" dirty="0" err="1">
                <a:solidFill>
                  <a:srgbClr val="2D355A"/>
                </a:solidFill>
                <a:latin typeface="Montserrat Light" pitchFamily="2" charset="77"/>
              </a:rPr>
              <a:t>flore</a:t>
            </a:r>
            <a:r>
              <a:rPr lang="en-IE" sz="1050" dirty="0">
                <a:solidFill>
                  <a:srgbClr val="2D355A"/>
                </a:solidFill>
                <a:latin typeface="Montserrat Light" pitchFamily="2" charset="77"/>
              </a:rPr>
              <a:t> et la flore marine qui nous entourent.</a:t>
            </a:r>
          </a:p>
          <a:p>
            <a:pPr marL="228568" indent="-228568" algn="just">
              <a:lnSpc>
                <a:spcPct val="100000"/>
              </a:lnSpc>
              <a:spcBef>
                <a:spcPts val="0"/>
              </a:spcBef>
              <a:buClr>
                <a:srgbClr val="28AFAC"/>
              </a:buClr>
              <a:buFont typeface="+mj-lt"/>
              <a:buAutoNum type="arabicPeriod"/>
            </a:pPr>
            <a:r>
              <a:rPr lang="en-IE" sz="1050" b="1" dirty="0">
                <a:solidFill>
                  <a:srgbClr val="28AFAC"/>
                </a:solidFill>
                <a:latin typeface="Montserrat" pitchFamily="2" charset="77"/>
              </a:rPr>
              <a:t>Conserver </a:t>
            </a:r>
            <a:r>
              <a:rPr lang="en-IE" sz="1050" dirty="0">
                <a:solidFill>
                  <a:srgbClr val="2D355A"/>
                </a:solidFill>
                <a:latin typeface="Montserrat Light" pitchFamily="2" charset="77"/>
              </a:rPr>
              <a:t>- Nous nous efforçons de conserver les traces que les générations précédentes ont laissées sous diverses formes, notamment l'environnement bâti, les histoires, l'artisanat et les compétences.</a:t>
            </a:r>
          </a:p>
          <a:p>
            <a:pPr marL="228568" indent="-228568" algn="just">
              <a:lnSpc>
                <a:spcPct val="100000"/>
              </a:lnSpc>
              <a:spcBef>
                <a:spcPts val="0"/>
              </a:spcBef>
              <a:buClr>
                <a:srgbClr val="28AFAC"/>
              </a:buClr>
              <a:buFont typeface="+mj-lt"/>
              <a:buAutoNum type="arabicPeriod"/>
            </a:pPr>
            <a:r>
              <a:rPr lang="en-IE" sz="1050" b="1" dirty="0">
                <a:solidFill>
                  <a:srgbClr val="28AFAC"/>
                </a:solidFill>
                <a:latin typeface="Montserrat" pitchFamily="2" charset="77"/>
              </a:rPr>
              <a:t>Minimiser </a:t>
            </a:r>
            <a:r>
              <a:rPr lang="en-IE" sz="1050" dirty="0">
                <a:solidFill>
                  <a:srgbClr val="2D355A"/>
                </a:solidFill>
                <a:latin typeface="Montserrat Light" pitchFamily="2" charset="77"/>
              </a:rPr>
              <a:t>- Nous cherchons à minimiser notre impact sur l'environnement et </a:t>
            </a:r>
            <a:r>
              <a:rPr lang="en-IE" sz="1050" dirty="0" err="1">
                <a:solidFill>
                  <a:srgbClr val="2D355A"/>
                </a:solidFill>
                <a:latin typeface="Montserrat Light" pitchFamily="2" charset="77"/>
              </a:rPr>
              <a:t>notre</a:t>
            </a:r>
            <a:r>
              <a:rPr lang="en-IE" sz="1050" dirty="0">
                <a:solidFill>
                  <a:srgbClr val="2D355A"/>
                </a:solidFill>
                <a:latin typeface="Montserrat Light" pitchFamily="2" charset="77"/>
              </a:rPr>
              <a:t> utilisation des ressources.</a:t>
            </a:r>
          </a:p>
          <a:p>
            <a:pPr marL="228568" indent="-228568" algn="just">
              <a:lnSpc>
                <a:spcPct val="100000"/>
              </a:lnSpc>
              <a:spcBef>
                <a:spcPts val="0"/>
              </a:spcBef>
              <a:buClr>
                <a:srgbClr val="28AFAC"/>
              </a:buClr>
              <a:buFont typeface="+mj-lt"/>
              <a:buAutoNum type="arabicPeriod"/>
            </a:pPr>
            <a:r>
              <a:rPr lang="en-IE" sz="1050" b="1" dirty="0">
                <a:solidFill>
                  <a:srgbClr val="28AFAC"/>
                </a:solidFill>
                <a:latin typeface="Montserrat" pitchFamily="2" charset="77"/>
              </a:rPr>
              <a:t>Partager </a:t>
            </a:r>
            <a:r>
              <a:rPr lang="en-IE" sz="1050" dirty="0">
                <a:solidFill>
                  <a:srgbClr val="2D355A"/>
                </a:solidFill>
                <a:latin typeface="Montserrat Light" pitchFamily="2" charset="77"/>
              </a:rPr>
              <a:t>- Nous sommes inspirés par le mode de vie que nous avons ici, et par l'endroit où nous vivons. Nous voulons partager ce qu'il y a de mieux avec les visiteurs qui souhaitent établir un lien authentique avec le Sheep's Head Way.</a:t>
            </a:r>
          </a:p>
          <a:p>
            <a:pPr marL="228568" indent="-228568" algn="just">
              <a:lnSpc>
                <a:spcPct val="100000"/>
              </a:lnSpc>
              <a:spcBef>
                <a:spcPts val="0"/>
              </a:spcBef>
              <a:buClr>
                <a:srgbClr val="28AFAC"/>
              </a:buClr>
              <a:buFont typeface="+mj-lt"/>
              <a:buAutoNum type="arabicPeriod"/>
            </a:pPr>
            <a:r>
              <a:rPr lang="en-IE" sz="1050" b="1" dirty="0">
                <a:solidFill>
                  <a:srgbClr val="28AFAC"/>
                </a:solidFill>
                <a:latin typeface="Montserrat" pitchFamily="2" charset="77"/>
              </a:rPr>
              <a:t>Inspirer </a:t>
            </a:r>
            <a:r>
              <a:rPr lang="en-IE" sz="1050" dirty="0">
                <a:solidFill>
                  <a:srgbClr val="2D355A"/>
                </a:solidFill>
                <a:latin typeface="Montserrat Light" pitchFamily="2" charset="77"/>
              </a:rPr>
              <a:t>- Notre réussite se mesurera à notre capacité à vous inspirer, vous, nos visiteurs, un sens aigu de la responsabilité envers les communautés et l'environnement naturel.</a:t>
            </a:r>
          </a:p>
        </p:txBody>
      </p:sp>
      <p:sp>
        <p:nvSpPr>
          <p:cNvPr id="25" name="Rectangle 27">
            <a:extLst>
              <a:ext uri="{FF2B5EF4-FFF2-40B4-BE49-F238E27FC236}">
                <a16:creationId xmlns:a16="http://schemas.microsoft.com/office/drawing/2014/main" id="{68CB92E4-7109-7647-ABCA-1C86A744265D}"/>
              </a:ext>
            </a:extLst>
          </p:cNvPr>
          <p:cNvSpPr txBox="1"/>
          <p:nvPr/>
        </p:nvSpPr>
        <p:spPr>
          <a:xfrm>
            <a:off x="615273" y="5636059"/>
            <a:ext cx="5612952" cy="510713"/>
          </a:xfrm>
          <a:prstGeom prst="rect">
            <a:avLst/>
          </a:prstGeom>
          <a:noFill/>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rgbClr val="2D355A"/>
                </a:solidFill>
                <a:latin typeface="Montserrat Light" pitchFamily="2" charset="77"/>
              </a:rPr>
              <a:t>La péninsule de Sheep's Head est une zone spéciale de conservation, et constitue une zone protégée pour les faucons pèlerins et les choucas. Les </a:t>
            </a:r>
            <a:r>
              <a:rPr lang="en-GB" sz="1050" dirty="0">
                <a:solidFill>
                  <a:srgbClr val="2D355A"/>
                </a:solidFill>
                <a:latin typeface="Montserrat Light" pitchFamily="2" charset="77"/>
                <a:hlinkClick r:id="rId5" tooltip="Crafts">
                  <a:extLst>
                    <a:ext uri="{A12FA001-AC4F-418D-AE19-62706E023703}">
                      <ahyp:hlinkClr xmlns:ahyp="http://schemas.microsoft.com/office/drawing/2018/hyperlinkcolor" val="tx"/>
                    </a:ext>
                  </a:extLst>
                </a:hlinkClick>
              </a:rPr>
              <a:t>artisans locaux </a:t>
            </a:r>
            <a:r>
              <a:rPr lang="en-GB" sz="1050" dirty="0">
                <a:solidFill>
                  <a:srgbClr val="2D355A"/>
                </a:solidFill>
                <a:latin typeface="Montserrat Light" pitchFamily="2" charset="77"/>
              </a:rPr>
              <a:t>utilisent des compétences traditionnelles pour créer des objets originaux et intemporels, et les visiteurs se rendent souvent ici pour apprendre d'eux. </a:t>
            </a:r>
          </a:p>
        </p:txBody>
      </p:sp>
      <p:sp>
        <p:nvSpPr>
          <p:cNvPr id="4" name="Rectangle 3">
            <a:extLst>
              <a:ext uri="{FF2B5EF4-FFF2-40B4-BE49-F238E27FC236}">
                <a16:creationId xmlns:a16="http://schemas.microsoft.com/office/drawing/2014/main" id="{538DE3FF-6271-4044-8DD6-357665F34CB9}"/>
              </a:ext>
            </a:extLst>
          </p:cNvPr>
          <p:cNvSpPr/>
          <p:nvPr/>
        </p:nvSpPr>
        <p:spPr>
          <a:xfrm>
            <a:off x="590867" y="8776379"/>
            <a:ext cx="6039673" cy="692882"/>
          </a:xfrm>
          <a:prstGeom prst="rect">
            <a:avLst/>
          </a:prstGeom>
        </p:spPr>
        <p:txBody>
          <a:bodyPr wrap="square">
            <a:spAutoFit/>
          </a:bodyPr>
          <a:lstStyle/>
          <a:p>
            <a:r>
              <a:rPr lang="en-GB" sz="1050" b="1" dirty="0">
                <a:solidFill>
                  <a:srgbClr val="28AFAC"/>
                </a:solidFill>
                <a:latin typeface="Montserrat" pitchFamily="2" charset="77"/>
              </a:rPr>
              <a:t>Tourisme responsable </a:t>
            </a:r>
          </a:p>
          <a:p>
            <a:r>
              <a:rPr lang="en-GB" sz="951" dirty="0">
                <a:solidFill>
                  <a:srgbClr val="2D355A"/>
                </a:solidFill>
                <a:latin typeface="Montserrat Light" pitchFamily="2" charset="77"/>
                <a:hlinkClick r:id="rId6">
                  <a:extLst>
                    <a:ext uri="{A12FA001-AC4F-418D-AE19-62706E023703}">
                      <ahyp:hlinkClr xmlns:ahyp="http://schemas.microsoft.com/office/drawing/2018/hyperlinkcolor" val="tx"/>
                    </a:ext>
                  </a:extLst>
                </a:hlinkClick>
              </a:rPr>
              <a:t>https://livingthesheepsheadway.com/responsible-tourism/ </a:t>
            </a:r>
          </a:p>
          <a:p>
            <a:r>
              <a:rPr lang="en-GB" sz="951" dirty="0">
                <a:solidFill>
                  <a:srgbClr val="2D355A"/>
                </a:solidFill>
                <a:latin typeface="Montserrat Light" pitchFamily="2" charset="77"/>
                <a:hlinkClick r:id="rId7">
                  <a:extLst>
                    <a:ext uri="{A12FA001-AC4F-418D-AE19-62706E023703}">
                      <ahyp:hlinkClr xmlns:ahyp="http://schemas.microsoft.com/office/drawing/2018/hyperlinkcolor" val="tx"/>
                    </a:ext>
                  </a:extLst>
                </a:hlinkClick>
              </a:rPr>
              <a:t>Marché des producteurs </a:t>
            </a:r>
            <a:endParaRPr lang="en-GB" sz="951" dirty="0">
              <a:solidFill>
                <a:srgbClr val="2D355A"/>
              </a:solidFill>
              <a:latin typeface="Montserrat Light" pitchFamily="2" charset="77"/>
            </a:endParaRPr>
          </a:p>
          <a:p>
            <a:r>
              <a:rPr lang="en-GB" sz="951" dirty="0">
                <a:solidFill>
                  <a:srgbClr val="2D355A"/>
                </a:solidFill>
                <a:latin typeface="Montserrat Light" pitchFamily="2" charset="77"/>
              </a:rPr>
              <a:t>https://livingthesheepsheadway.com/sheeps-head-producers-market-shop/ </a:t>
            </a:r>
          </a:p>
        </p:txBody>
      </p:sp>
      <p:pic>
        <p:nvPicPr>
          <p:cNvPr id="18" name="Picture 2" descr="Irish Responsible Tourism Awards 2015">
            <a:extLst>
              <a:ext uri="{FF2B5EF4-FFF2-40B4-BE49-F238E27FC236}">
                <a16:creationId xmlns:a16="http://schemas.microsoft.com/office/drawing/2014/main" id="{A87A87F4-6578-F541-AB89-B48C6C22536B}"/>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68453" y="-6564"/>
            <a:ext cx="1501043" cy="630160"/>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a:extLst>
              <a:ext uri="{FF2B5EF4-FFF2-40B4-BE49-F238E27FC236}">
                <a16:creationId xmlns:a16="http://schemas.microsoft.com/office/drawing/2014/main" id="{9F030474-4C13-2147-BF33-736E319B1E2B}"/>
              </a:ext>
            </a:extLst>
          </p:cNvPr>
          <p:cNvSpPr/>
          <p:nvPr/>
        </p:nvSpPr>
        <p:spPr>
          <a:xfrm>
            <a:off x="0" y="4369091"/>
            <a:ext cx="5612952" cy="1127930"/>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21" name="Rectangle 27">
            <a:extLst>
              <a:ext uri="{FF2B5EF4-FFF2-40B4-BE49-F238E27FC236}">
                <a16:creationId xmlns:a16="http://schemas.microsoft.com/office/drawing/2014/main" id="{15F1A679-C6CB-AC44-B47A-AF7AF13E333F}"/>
              </a:ext>
            </a:extLst>
          </p:cNvPr>
          <p:cNvSpPr txBox="1"/>
          <p:nvPr/>
        </p:nvSpPr>
        <p:spPr>
          <a:xfrm>
            <a:off x="549275" y="4388126"/>
            <a:ext cx="4653288" cy="1087794"/>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fontAlgn="base">
              <a:lnSpc>
                <a:spcPct val="100000"/>
              </a:lnSpc>
              <a:spcBef>
                <a:spcPts val="0"/>
              </a:spcBef>
            </a:pPr>
            <a:r>
              <a:rPr lang="en-IE" sz="1150" i="1" dirty="0">
                <a:solidFill>
                  <a:schemeClr val="bg1"/>
                </a:solidFill>
                <a:latin typeface="Montserrat Light" pitchFamily="2" charset="77"/>
                <a:ea typeface="Calibri" panose="020F0502020204030204" pitchFamily="34" charset="0"/>
                <a:cs typeface="Calibri" panose="020F0502020204030204" pitchFamily="34" charset="0"/>
              </a:rPr>
              <a:t>Pour nous, "vivre le Sheep's Head Way", c'est célébrer nos paysages, nos habitants, notre patrimoine, notre artisanat et nos produits. Il s'agit également de partager tout cela avec des visiteurs partageant les mêmes idées, et de s'assurer que nous </a:t>
            </a:r>
            <a:r>
              <a:rPr lang="en-IE" sz="1150" i="1" dirty="0" err="1">
                <a:solidFill>
                  <a:schemeClr val="bg1"/>
                </a:solidFill>
                <a:latin typeface="Montserrat Light" pitchFamily="2" charset="77"/>
                <a:ea typeface="Calibri" panose="020F0502020204030204" pitchFamily="34" charset="0"/>
                <a:cs typeface="Calibri" panose="020F0502020204030204" pitchFamily="34" charset="0"/>
              </a:rPr>
              <a:t>transmettons</a:t>
            </a:r>
            <a:r>
              <a:rPr lang="en-IE" sz="1150" i="1" dirty="0">
                <a:solidFill>
                  <a:schemeClr val="bg1"/>
                </a:solidFill>
                <a:latin typeface="Montserrat Light" pitchFamily="2" charset="77"/>
                <a:ea typeface="Calibri" panose="020F0502020204030204" pitchFamily="34" charset="0"/>
                <a:cs typeface="Calibri" panose="020F0502020204030204" pitchFamily="34" charset="0"/>
              </a:rPr>
              <a:t> </a:t>
            </a:r>
            <a:r>
              <a:rPr lang="en-IE" sz="1150" i="1" dirty="0" err="1">
                <a:solidFill>
                  <a:schemeClr val="bg1"/>
                </a:solidFill>
                <a:latin typeface="Montserrat Light" pitchFamily="2" charset="77"/>
                <a:ea typeface="Calibri" panose="020F0502020204030204" pitchFamily="34" charset="0"/>
                <a:cs typeface="Calibri" panose="020F0502020204030204" pitchFamily="34" charset="0"/>
              </a:rPr>
              <a:t>à</a:t>
            </a:r>
            <a:r>
              <a:rPr lang="en-IE" sz="1150" i="1" dirty="0">
                <a:solidFill>
                  <a:schemeClr val="bg1"/>
                </a:solidFill>
                <a:latin typeface="Montserrat Light" pitchFamily="2" charset="77"/>
                <a:ea typeface="Calibri" panose="020F0502020204030204" pitchFamily="34" charset="0"/>
                <a:cs typeface="Calibri" panose="020F0502020204030204" pitchFamily="34" charset="0"/>
              </a:rPr>
              <a:t> la prochaine génération le paysage et les traditions que nous </a:t>
            </a:r>
            <a:r>
              <a:rPr lang="en-IE" sz="1150" i="1" dirty="0" err="1">
                <a:solidFill>
                  <a:schemeClr val="bg1"/>
                </a:solidFill>
                <a:latin typeface="Montserrat Light" pitchFamily="2" charset="77"/>
                <a:ea typeface="Calibri" panose="020F0502020204030204" pitchFamily="34" charset="0"/>
                <a:cs typeface="Calibri" panose="020F0502020204030204" pitchFamily="34" charset="0"/>
              </a:rPr>
              <a:t>aimons</a:t>
            </a:r>
            <a:r>
              <a:rPr lang="en-IE" sz="1150" i="1" dirty="0">
                <a:solidFill>
                  <a:schemeClr val="bg1"/>
                </a:solidFill>
                <a:latin typeface="Montserrat Light" pitchFamily="2" charset="77"/>
                <a:ea typeface="Calibri" panose="020F0502020204030204" pitchFamily="34" charset="0"/>
                <a:cs typeface="Calibri" panose="020F0502020204030204" pitchFamily="34" charset="0"/>
              </a:rPr>
              <a:t> </a:t>
            </a:r>
            <a:r>
              <a:rPr lang="en-IE" sz="1150" i="1" dirty="0" err="1">
                <a:solidFill>
                  <a:schemeClr val="bg1"/>
                </a:solidFill>
                <a:latin typeface="Montserrat Light" pitchFamily="2" charset="77"/>
                <a:ea typeface="Calibri" panose="020F0502020204030204" pitchFamily="34" charset="0"/>
                <a:cs typeface="Calibri" panose="020F0502020204030204" pitchFamily="34" charset="0"/>
              </a:rPr>
              <a:t>ici</a:t>
            </a:r>
            <a:r>
              <a:rPr lang="en-IE" sz="1150" i="1" dirty="0">
                <a:solidFill>
                  <a:schemeClr val="bg1"/>
                </a:solidFill>
                <a:latin typeface="Montserrat Light" pitchFamily="2" charset="77"/>
                <a:ea typeface="Calibri" panose="020F0502020204030204" pitchFamily="34" charset="0"/>
                <a:cs typeface="Calibri" panose="020F0502020204030204" pitchFamily="34" charset="0"/>
              </a:rPr>
              <a:t>, de manière </a:t>
            </a:r>
            <a:r>
              <a:rPr lang="en-IE" sz="1150" i="1" dirty="0" err="1">
                <a:solidFill>
                  <a:schemeClr val="bg1"/>
                </a:solidFill>
                <a:latin typeface="Montserrat Light" pitchFamily="2" charset="77"/>
                <a:ea typeface="Calibri" panose="020F0502020204030204" pitchFamily="34" charset="0"/>
                <a:cs typeface="Calibri" panose="020F0502020204030204" pitchFamily="34" charset="0"/>
              </a:rPr>
              <a:t>intacte</a:t>
            </a:r>
            <a:r>
              <a:rPr lang="en-IE" sz="1150" i="1" dirty="0">
                <a:solidFill>
                  <a:schemeClr val="bg1"/>
                </a:solidFill>
                <a:latin typeface="Montserrat Light" pitchFamily="2" charset="77"/>
                <a:ea typeface="Calibri" panose="020F0502020204030204" pitchFamily="34" charset="0"/>
                <a:cs typeface="Calibri" panose="020F0502020204030204" pitchFamily="34" charset="0"/>
              </a:rPr>
              <a:t>.</a:t>
            </a:r>
          </a:p>
        </p:txBody>
      </p:sp>
      <p:pic>
        <p:nvPicPr>
          <p:cNvPr id="28" name="Picture 27">
            <a:extLst>
              <a:ext uri="{FF2B5EF4-FFF2-40B4-BE49-F238E27FC236}">
                <a16:creationId xmlns:a16="http://schemas.microsoft.com/office/drawing/2014/main" id="{578C49BD-9CCC-6A4D-B6BC-69EE1869951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8343" b="-1133"/>
          <a:stretch/>
        </p:blipFill>
        <p:spPr>
          <a:xfrm>
            <a:off x="3697032" y="-435389"/>
            <a:ext cx="3207776" cy="2886175"/>
          </a:xfrm>
          <a:prstGeom prst="rect">
            <a:avLst/>
          </a:prstGeom>
        </p:spPr>
      </p:pic>
      <p:sp>
        <p:nvSpPr>
          <p:cNvPr id="22" name="Freeform 21">
            <a:extLst>
              <a:ext uri="{FF2B5EF4-FFF2-40B4-BE49-F238E27FC236}">
                <a16:creationId xmlns:a16="http://schemas.microsoft.com/office/drawing/2014/main" id="{DD5BBB3A-31FA-7E4C-91E0-6DAA282463B2}"/>
              </a:ext>
            </a:extLst>
          </p:cNvPr>
          <p:cNvSpPr/>
          <p:nvPr/>
        </p:nvSpPr>
        <p:spPr>
          <a:xfrm rot="10800000">
            <a:off x="5323111" y="4848343"/>
            <a:ext cx="967965" cy="731974"/>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C2D237"/>
          </a:solidFill>
          <a:ln w="5715" cap="flat">
            <a:noFill/>
            <a:prstDash val="solid"/>
            <a:miter/>
          </a:ln>
        </p:spPr>
        <p:txBody>
          <a:bodyPr rtlCol="0" anchor="ctr"/>
          <a:lstStyle/>
          <a:p>
            <a:endParaRPr lang="en-US" dirty="0"/>
          </a:p>
        </p:txBody>
      </p:sp>
      <p:sp>
        <p:nvSpPr>
          <p:cNvPr id="23" name="Text Placeholder 3">
            <a:extLst>
              <a:ext uri="{FF2B5EF4-FFF2-40B4-BE49-F238E27FC236}">
                <a16:creationId xmlns:a16="http://schemas.microsoft.com/office/drawing/2014/main" id="{AE9EBB30-53C4-3042-851C-841C05C5DA79}"/>
              </a:ext>
            </a:extLst>
          </p:cNvPr>
          <p:cNvSpPr txBox="1">
            <a:spLocks/>
          </p:cNvSpPr>
          <p:nvPr/>
        </p:nvSpPr>
        <p:spPr>
          <a:xfrm>
            <a:off x="4187437" y="154281"/>
            <a:ext cx="2634733" cy="1523756"/>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ctr">
              <a:lnSpc>
                <a:spcPct val="100000"/>
              </a:lnSpc>
              <a:spcBef>
                <a:spcPts val="0"/>
              </a:spcBef>
            </a:pPr>
            <a:r>
              <a:rPr lang="en-IE" sz="1601" b="1" dirty="0">
                <a:solidFill>
                  <a:srgbClr val="C1D235"/>
                </a:solidFill>
              </a:rPr>
              <a:t>Étude de cas </a:t>
            </a:r>
          </a:p>
          <a:p>
            <a:pPr algn="ctr">
              <a:lnSpc>
                <a:spcPct val="100000"/>
              </a:lnSpc>
              <a:spcBef>
                <a:spcPts val="0"/>
              </a:spcBef>
            </a:pPr>
            <a:r>
              <a:rPr lang="en-IE" sz="1601" b="1" dirty="0">
                <a:solidFill>
                  <a:schemeClr val="bg1"/>
                </a:solidFill>
              </a:rPr>
              <a:t>Sheep’s Head</a:t>
            </a:r>
          </a:p>
          <a:p>
            <a:pPr algn="ctr">
              <a:lnSpc>
                <a:spcPct val="100000"/>
              </a:lnSpc>
              <a:spcBef>
                <a:spcPts val="0"/>
              </a:spcBef>
            </a:pPr>
            <a:r>
              <a:rPr lang="en-IE" sz="1601" b="1" dirty="0" err="1">
                <a:solidFill>
                  <a:schemeClr val="bg1"/>
                </a:solidFill>
              </a:rPr>
              <a:t>Rassembler</a:t>
            </a:r>
            <a:r>
              <a:rPr lang="en-IE" sz="1601" b="1" dirty="0">
                <a:solidFill>
                  <a:schemeClr val="bg1"/>
                </a:solidFill>
              </a:rPr>
              <a:t> les </a:t>
            </a:r>
          </a:p>
          <a:p>
            <a:pPr algn="ctr">
              <a:lnSpc>
                <a:spcPct val="100000"/>
              </a:lnSpc>
              <a:spcBef>
                <a:spcPts val="0"/>
              </a:spcBef>
            </a:pPr>
            <a:r>
              <a:rPr lang="en-IE" sz="1601" b="1" dirty="0">
                <a:solidFill>
                  <a:schemeClr val="bg1"/>
                </a:solidFill>
              </a:rPr>
              <a:t>parties prenantes </a:t>
            </a:r>
          </a:p>
          <a:p>
            <a:pPr algn="ctr">
              <a:lnSpc>
                <a:spcPct val="100000"/>
              </a:lnSpc>
              <a:spcBef>
                <a:spcPts val="0"/>
              </a:spcBef>
            </a:pPr>
            <a:r>
              <a:rPr lang="en-IE" sz="1601" b="1" i="1" dirty="0" err="1">
                <a:solidFill>
                  <a:schemeClr val="bg1"/>
                </a:solidFill>
              </a:rPr>
              <a:t>Irlande</a:t>
            </a:r>
            <a:endParaRPr lang="en-IE" sz="1601" i="1" dirty="0">
              <a:solidFill>
                <a:schemeClr val="bg1"/>
              </a:solidFill>
            </a:endParaRPr>
          </a:p>
          <a:p>
            <a:pPr>
              <a:lnSpc>
                <a:spcPct val="100000"/>
              </a:lnSpc>
              <a:spcBef>
                <a:spcPts val="0"/>
              </a:spcBef>
            </a:pPr>
            <a:endParaRPr lang="en-IE" sz="1601" b="1" dirty="0">
              <a:solidFill>
                <a:schemeClr val="bg1"/>
              </a:solidFill>
            </a:endParaRPr>
          </a:p>
        </p:txBody>
      </p:sp>
      <p:sp>
        <p:nvSpPr>
          <p:cNvPr id="17" name="Rectangle 27">
            <a:extLst>
              <a:ext uri="{FF2B5EF4-FFF2-40B4-BE49-F238E27FC236}">
                <a16:creationId xmlns:a16="http://schemas.microsoft.com/office/drawing/2014/main" id="{71ADE0AA-1FA6-44F8-9E9C-BAA5A013DEEE}"/>
              </a:ext>
            </a:extLst>
          </p:cNvPr>
          <p:cNvSpPr txBox="1"/>
          <p:nvPr/>
        </p:nvSpPr>
        <p:spPr>
          <a:xfrm>
            <a:off x="526420" y="2389095"/>
            <a:ext cx="5615100" cy="1803375"/>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fontAlgn="base">
              <a:lnSpc>
                <a:spcPct val="100000"/>
              </a:lnSpc>
              <a:spcBef>
                <a:spcPts val="0"/>
              </a:spcBef>
            </a:pPr>
            <a:r>
              <a:rPr lang="en-IE" sz="1050" dirty="0">
                <a:solidFill>
                  <a:schemeClr val="bg1"/>
                </a:solidFill>
                <a:latin typeface="Montserrat Light" pitchFamily="2" charset="77"/>
                <a:ea typeface="Calibri" panose="020F0502020204030204" pitchFamily="34" charset="0"/>
                <a:cs typeface="Calibri" panose="020F0502020204030204" pitchFamily="34" charset="0"/>
              </a:rPr>
              <a:t>La péninsule de Sheep's Head a remporté un prix EDEN pour ses pratiques de tourisme durable en 2009 ; elle a également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remporté</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la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médaille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d’argent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dans la catégorie meilleure destination lors des Irish Responsible Tourism Awards 2015. L'itinéraire de randonnée Sheep's Head Way a été développé après que 100 propriétaires fonciers locaux se soient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réunis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afin</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de partager les droits d'accès et que leur engagement à honorer ce lieu magnifique, et à permettre aux visiteurs d'en profiter, les ait aidés à surmonter tous les obstacles pratiques liés à la mise en place d'un sentier balisé.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Depuis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une nouvelle signalisation et des améliorations constantes ont contribué à faire du Sheep's Head Way l'une des promenades les plus appréciées d'Europe.  Chaque année,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chaque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propriétaire participant au programme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prend</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la responsabilité d'entretenir son tronçon du Sheep's Head Way. </a:t>
            </a:r>
          </a:p>
        </p:txBody>
      </p:sp>
    </p:spTree>
    <p:extLst>
      <p:ext uri="{BB962C8B-B14F-4D97-AF65-F5344CB8AC3E}">
        <p14:creationId xmlns:p14="http://schemas.microsoft.com/office/powerpoint/2010/main" val="2109325682"/>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C73E201-0244-4B4A-AE35-F423425D91EF}"/>
              </a:ext>
            </a:extLst>
          </p:cNvPr>
          <p:cNvPicPr>
            <a:picLocks noGrp="1" noChangeAspect="1"/>
          </p:cNvPicPr>
          <p:nvPr>
            <p:ph type="pic" idx="16"/>
          </p:nvPr>
        </p:nvPicPr>
        <p:blipFill>
          <a:blip r:embed="rId2" cstate="email">
            <a:extLst>
              <a:ext uri="{28A0092B-C50C-407E-A947-70E740481C1C}">
                <a14:useLocalDpi xmlns:a14="http://schemas.microsoft.com/office/drawing/2010/main"/>
              </a:ext>
            </a:extLst>
          </a:blip>
          <a:srcRect t="99" b="99"/>
          <a:stretch>
            <a:fillRect/>
          </a:stretch>
        </p:blipFill>
        <p:spPr/>
      </p:pic>
      <p:sp>
        <p:nvSpPr>
          <p:cNvPr id="3" name="Text Placeholder 2">
            <a:extLst>
              <a:ext uri="{FF2B5EF4-FFF2-40B4-BE49-F238E27FC236}">
                <a16:creationId xmlns:a16="http://schemas.microsoft.com/office/drawing/2014/main" id="{B8EA0EE1-0D8B-DB4F-A872-C0C46A9A9135}"/>
              </a:ext>
            </a:extLst>
          </p:cNvPr>
          <p:cNvSpPr>
            <a:spLocks noGrp="1"/>
          </p:cNvSpPr>
          <p:nvPr>
            <p:ph type="body" sz="quarter" idx="17"/>
          </p:nvPr>
        </p:nvSpPr>
        <p:spPr/>
        <p:txBody>
          <a:bodyPr/>
          <a:lstStyle/>
          <a:p>
            <a:r>
              <a:rPr lang="en-US" dirty="0"/>
              <a:t>Section</a:t>
            </a:r>
          </a:p>
        </p:txBody>
      </p:sp>
      <p:sp>
        <p:nvSpPr>
          <p:cNvPr id="4" name="Text Placeholder 3">
            <a:extLst>
              <a:ext uri="{FF2B5EF4-FFF2-40B4-BE49-F238E27FC236}">
                <a16:creationId xmlns:a16="http://schemas.microsoft.com/office/drawing/2014/main" id="{FD775A0F-B083-1145-BA50-171961ADA980}"/>
              </a:ext>
            </a:extLst>
          </p:cNvPr>
          <p:cNvSpPr>
            <a:spLocks noGrp="1"/>
          </p:cNvSpPr>
          <p:nvPr>
            <p:ph type="body" sz="quarter" idx="18"/>
          </p:nvPr>
        </p:nvSpPr>
        <p:spPr/>
        <p:txBody>
          <a:bodyPr/>
          <a:lstStyle/>
          <a:p>
            <a:r>
              <a:rPr lang="en-US" dirty="0"/>
              <a:t>05</a:t>
            </a:r>
          </a:p>
        </p:txBody>
      </p:sp>
      <p:sp>
        <p:nvSpPr>
          <p:cNvPr id="5" name="Text Placeholder 4">
            <a:extLst>
              <a:ext uri="{FF2B5EF4-FFF2-40B4-BE49-F238E27FC236}">
                <a16:creationId xmlns:a16="http://schemas.microsoft.com/office/drawing/2014/main" id="{185ECC71-08E1-7641-9DD4-892E9C338996}"/>
              </a:ext>
            </a:extLst>
          </p:cNvPr>
          <p:cNvSpPr>
            <a:spLocks noGrp="1"/>
          </p:cNvSpPr>
          <p:nvPr>
            <p:ph type="body" sz="quarter" idx="19"/>
          </p:nvPr>
        </p:nvSpPr>
        <p:spPr/>
        <p:txBody>
          <a:bodyPr>
            <a:normAutofit/>
          </a:bodyPr>
          <a:lstStyle/>
          <a:p>
            <a:r>
              <a:rPr lang="en-US" sz="3599" b="1" dirty="0"/>
              <a:t>Conclusion</a:t>
            </a:r>
          </a:p>
          <a:p>
            <a:endParaRPr lang="en-US" sz="3599" b="1" dirty="0"/>
          </a:p>
        </p:txBody>
      </p:sp>
    </p:spTree>
    <p:extLst>
      <p:ext uri="{BB962C8B-B14F-4D97-AF65-F5344CB8AC3E}">
        <p14:creationId xmlns:p14="http://schemas.microsoft.com/office/powerpoint/2010/main" val="360635250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1172E6F-CD06-9A47-83AF-960A8A54FF81}"/>
              </a:ext>
            </a:extLst>
          </p:cNvPr>
          <p:cNvPicPr>
            <a:picLocks noGrp="1" noChangeAspect="1"/>
          </p:cNvPicPr>
          <p:nvPr>
            <p:ph type="pic" idx="16"/>
          </p:nvPr>
        </p:nvPicPr>
        <p:blipFill>
          <a:blip r:embed="rId2" cstate="print">
            <a:extLst>
              <a:ext uri="{28A0092B-C50C-407E-A947-70E740481C1C}">
                <a14:useLocalDpi xmlns:a14="http://schemas.microsoft.com/office/drawing/2010/main"/>
              </a:ext>
            </a:extLst>
          </a:blip>
          <a:srcRect t="43" b="43"/>
          <a:stretch>
            <a:fillRect/>
          </a:stretch>
        </p:blipFill>
        <p:spPr/>
      </p:pic>
      <p:sp>
        <p:nvSpPr>
          <p:cNvPr id="4" name="Text Placeholder 3">
            <a:extLst>
              <a:ext uri="{FF2B5EF4-FFF2-40B4-BE49-F238E27FC236}">
                <a16:creationId xmlns:a16="http://schemas.microsoft.com/office/drawing/2014/main" id="{417F3FB7-0BA2-9D49-8255-850D96750395}"/>
              </a:ext>
            </a:extLst>
          </p:cNvPr>
          <p:cNvSpPr>
            <a:spLocks noGrp="1"/>
          </p:cNvSpPr>
          <p:nvPr>
            <p:ph type="body" sz="quarter" idx="17"/>
          </p:nvPr>
        </p:nvSpPr>
        <p:spPr/>
        <p:txBody>
          <a:bodyPr/>
          <a:lstStyle/>
          <a:p>
            <a:r>
              <a:rPr lang="en-US" dirty="0"/>
              <a:t>Section</a:t>
            </a:r>
          </a:p>
        </p:txBody>
      </p:sp>
      <p:sp>
        <p:nvSpPr>
          <p:cNvPr id="5" name="Text Placeholder 4">
            <a:extLst>
              <a:ext uri="{FF2B5EF4-FFF2-40B4-BE49-F238E27FC236}">
                <a16:creationId xmlns:a16="http://schemas.microsoft.com/office/drawing/2014/main" id="{BD99B47D-2AF4-194F-A804-58991327A822}"/>
              </a:ext>
            </a:extLst>
          </p:cNvPr>
          <p:cNvSpPr>
            <a:spLocks noGrp="1"/>
          </p:cNvSpPr>
          <p:nvPr>
            <p:ph type="body" sz="quarter" idx="18"/>
          </p:nvPr>
        </p:nvSpPr>
        <p:spPr>
          <a:xfrm>
            <a:off x="126678" y="7217592"/>
            <a:ext cx="2831647" cy="1576136"/>
          </a:xfrm>
        </p:spPr>
        <p:txBody>
          <a:bodyPr/>
          <a:lstStyle/>
          <a:p>
            <a:r>
              <a:rPr lang="en-US" dirty="0"/>
              <a:t>	02</a:t>
            </a:r>
          </a:p>
        </p:txBody>
      </p:sp>
      <p:sp>
        <p:nvSpPr>
          <p:cNvPr id="6" name="Text Placeholder 5">
            <a:extLst>
              <a:ext uri="{FF2B5EF4-FFF2-40B4-BE49-F238E27FC236}">
                <a16:creationId xmlns:a16="http://schemas.microsoft.com/office/drawing/2014/main" id="{33E3D794-DDCE-EF4C-9136-01F893C2A4B7}"/>
              </a:ext>
            </a:extLst>
          </p:cNvPr>
          <p:cNvSpPr>
            <a:spLocks noGrp="1"/>
          </p:cNvSpPr>
          <p:nvPr>
            <p:ph type="body" sz="quarter" idx="19"/>
          </p:nvPr>
        </p:nvSpPr>
        <p:spPr/>
        <p:txBody>
          <a:bodyPr>
            <a:normAutofit/>
          </a:bodyPr>
          <a:lstStyle/>
          <a:p>
            <a:r>
              <a:rPr lang="en-IE" sz="3200" b="1" dirty="0"/>
              <a:t>7 Raisons de changer les choses</a:t>
            </a:r>
            <a:endParaRPr lang="en-US" dirty="0"/>
          </a:p>
        </p:txBody>
      </p:sp>
    </p:spTree>
    <p:extLst>
      <p:ext uri="{BB962C8B-B14F-4D97-AF65-F5344CB8AC3E}">
        <p14:creationId xmlns:p14="http://schemas.microsoft.com/office/powerpoint/2010/main" val="2204714991"/>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7"/>
          <p:cNvSpPr txBox="1"/>
          <p:nvPr/>
        </p:nvSpPr>
        <p:spPr>
          <a:xfrm>
            <a:off x="3849147" y="4718645"/>
            <a:ext cx="2498990" cy="347592"/>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endParaRPr sz="2090" b="1" dirty="0">
              <a:solidFill>
                <a:srgbClr val="28AFAC"/>
              </a:solidFill>
              <a:highlight>
                <a:srgbClr val="FFFF00"/>
              </a:highlight>
            </a:endParaRPr>
          </a:p>
        </p:txBody>
      </p:sp>
      <p:sp>
        <p:nvSpPr>
          <p:cNvPr id="7" name="Rectangle 27"/>
          <p:cNvSpPr txBox="1"/>
          <p:nvPr/>
        </p:nvSpPr>
        <p:spPr>
          <a:xfrm>
            <a:off x="801184" y="1562742"/>
            <a:ext cx="5492013" cy="9005923"/>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spcBef>
                <a:spcPts val="0"/>
              </a:spcBef>
            </a:pPr>
            <a:r>
              <a:rPr lang="en-GB" sz="1050" dirty="0">
                <a:solidFill>
                  <a:srgbClr val="2D355A"/>
                </a:solidFill>
                <a:latin typeface="Montserrat Light" pitchFamily="2" charset="77"/>
              </a:rPr>
              <a:t>Enfin, pour réussir à mettre en œuvre des progrès durables sur le plan environnemental, il faut communiquer avec les habitants, les visiteurs, les parties prenantes, les communautés et les touristes et les inclure afin qu'ils puissent également contribuer et jouer leur rôle. L'implication de toutes les parties prenantes nécessitera une participation étendue et engagée dans la prise de décision et une mise en œuvre pratique réalisable par toutes les personnes impliquées.</a:t>
            </a:r>
          </a:p>
          <a:p>
            <a:pPr algn="just">
              <a:spcBef>
                <a:spcPts val="0"/>
              </a:spcBef>
            </a:pPr>
            <a:endParaRPr lang="en-GB" sz="1050" dirty="0">
              <a:solidFill>
                <a:srgbClr val="2D355A"/>
              </a:solidFill>
              <a:latin typeface="Montserrat Light" pitchFamily="2" charset="77"/>
            </a:endParaRPr>
          </a:p>
          <a:p>
            <a:pPr algn="just">
              <a:spcBef>
                <a:spcPts val="0"/>
              </a:spcBef>
            </a:pPr>
            <a:r>
              <a:rPr lang="en-GB" sz="1050" dirty="0">
                <a:solidFill>
                  <a:srgbClr val="2D355A"/>
                </a:solidFill>
                <a:latin typeface="Montserrat Light" pitchFamily="2" charset="77"/>
              </a:rPr>
              <a:t>Dans les entreprises et les régions, la sensibilisation à la durabilité et l'éthique peuvent faciliter la création d'attitudes et de pratiques individuelles responsables pour chacun. Chacun peut apporter sa contribution de manière réalisable, même les efforts les plus simples comptent. Il est inévitable que la compréhension croissante des consommateurs en matière de durabilité environnementale puisse inciter les entreprises à démontrer leur influence et à agir en conséquence.</a:t>
            </a:r>
          </a:p>
          <a:p>
            <a:pPr algn="just">
              <a:spcBef>
                <a:spcPts val="0"/>
              </a:spcBef>
            </a:pPr>
            <a:endParaRPr lang="en-GB" sz="1050" dirty="0">
              <a:solidFill>
                <a:srgbClr val="2D355A"/>
              </a:solidFill>
              <a:latin typeface="Montserrat Light" pitchFamily="2" charset="77"/>
            </a:endParaRPr>
          </a:p>
          <a:p>
            <a:pPr algn="just">
              <a:spcBef>
                <a:spcPts val="0"/>
              </a:spcBef>
            </a:pPr>
            <a:r>
              <a:rPr lang="en-GB" sz="1050" dirty="0">
                <a:solidFill>
                  <a:srgbClr val="2D355A"/>
                </a:solidFill>
                <a:latin typeface="Montserrat Light" pitchFamily="2" charset="77"/>
              </a:rPr>
              <a:t>Une approche intégrée holistique de la destination ou de la région est toujours préférable afin que tous les différents impacts du tourisme puissent être compris et pris en compte dans sa planification et son développement. Pour soutenir le tourisme fondé sur la nature, la culture et le patrimoine, il faut le considérer comme un élément de la société et de l'environnement dans son</a:t>
            </a:r>
          </a:p>
          <a:p>
            <a:pPr algn="just">
              <a:spcBef>
                <a:spcPts val="0"/>
              </a:spcBef>
            </a:pPr>
            <a:r>
              <a:rPr lang="en-GB" sz="1050" dirty="0">
                <a:solidFill>
                  <a:srgbClr val="2D355A"/>
                </a:solidFill>
                <a:latin typeface="Montserrat Light" pitchFamily="2" charset="77"/>
              </a:rPr>
              <a:t>ensemble. Il doit être abordé de manière équilibrée et intégrée, </a:t>
            </a:r>
            <a:r>
              <a:rPr lang="en-GB" sz="1050" dirty="0" err="1">
                <a:solidFill>
                  <a:srgbClr val="2D355A"/>
                </a:solidFill>
                <a:latin typeface="Montserrat Light" pitchFamily="2" charset="77"/>
              </a:rPr>
              <a:t>en</a:t>
            </a:r>
            <a:endParaRPr lang="en-GB" sz="1050" dirty="0">
              <a:solidFill>
                <a:srgbClr val="2D355A"/>
              </a:solidFill>
              <a:latin typeface="Montserrat Light" pitchFamily="2" charset="77"/>
            </a:endParaRPr>
          </a:p>
          <a:p>
            <a:pPr algn="just">
              <a:spcBef>
                <a:spcPts val="0"/>
              </a:spcBef>
            </a:pPr>
            <a:endParaRPr lang="en-GB" sz="1050" dirty="0">
              <a:solidFill>
                <a:srgbClr val="2D355A"/>
              </a:solidFill>
              <a:latin typeface="Montserrat Light" pitchFamily="2" charset="77"/>
            </a:endParaRPr>
          </a:p>
          <a:p>
            <a:pPr algn="just">
              <a:spcBef>
                <a:spcPts val="0"/>
              </a:spcBef>
            </a:pPr>
            <a:endParaRPr lang="en-GB" sz="1050" dirty="0">
              <a:solidFill>
                <a:srgbClr val="2D355A"/>
              </a:solidFill>
              <a:latin typeface="Montserrat Light" pitchFamily="2" charset="77"/>
            </a:endParaRPr>
          </a:p>
          <a:p>
            <a:pPr algn="just">
              <a:spcBef>
                <a:spcPts val="0"/>
              </a:spcBef>
            </a:pPr>
            <a:endParaRPr lang="en-GB" sz="1050" dirty="0">
              <a:solidFill>
                <a:srgbClr val="2D355A"/>
              </a:solidFill>
              <a:latin typeface="Montserrat Light" pitchFamily="2" charset="77"/>
            </a:endParaRPr>
          </a:p>
          <a:p>
            <a:pPr algn="just">
              <a:spcBef>
                <a:spcPts val="0"/>
              </a:spcBef>
            </a:pPr>
            <a:endParaRPr lang="en-GB" sz="1050" dirty="0">
              <a:solidFill>
                <a:srgbClr val="2D355A"/>
              </a:solidFill>
              <a:latin typeface="Montserrat Light" pitchFamily="2" charset="77"/>
            </a:endParaRPr>
          </a:p>
          <a:p>
            <a:pPr algn="just">
              <a:spcBef>
                <a:spcPts val="0"/>
              </a:spcBef>
            </a:pPr>
            <a:endParaRPr lang="en-GB" sz="1050" dirty="0">
              <a:solidFill>
                <a:srgbClr val="2D355A"/>
              </a:solidFill>
              <a:latin typeface="Montserrat Light" pitchFamily="2" charset="77"/>
            </a:endParaRPr>
          </a:p>
          <a:p>
            <a:pPr algn="just">
              <a:spcBef>
                <a:spcPts val="0"/>
              </a:spcBef>
            </a:pPr>
            <a:endParaRPr lang="en-GB" sz="1050" dirty="0">
              <a:solidFill>
                <a:srgbClr val="2D355A"/>
              </a:solidFill>
              <a:latin typeface="Montserrat Light" pitchFamily="2" charset="77"/>
            </a:endParaRPr>
          </a:p>
          <a:p>
            <a:pPr algn="just">
              <a:spcBef>
                <a:spcPts val="0"/>
              </a:spcBef>
            </a:pPr>
            <a:r>
              <a:rPr lang="en-GB" sz="1050" dirty="0">
                <a:solidFill>
                  <a:srgbClr val="2D355A"/>
                </a:solidFill>
                <a:latin typeface="Montserrat Light" pitchFamily="2" charset="77"/>
              </a:rPr>
              <a:t> tenant compte de toute une série d'activités qui affectent la société et </a:t>
            </a:r>
            <a:r>
              <a:rPr lang="en-GB" sz="1050" dirty="0" err="1">
                <a:solidFill>
                  <a:srgbClr val="2D355A"/>
                </a:solidFill>
                <a:latin typeface="Montserrat Light" pitchFamily="2" charset="77"/>
              </a:rPr>
              <a:t>l'environnement</a:t>
            </a:r>
            <a:r>
              <a:rPr lang="en-GB" sz="1050" dirty="0">
                <a:solidFill>
                  <a:srgbClr val="2D355A"/>
                </a:solidFill>
                <a:latin typeface="Montserrat Light" pitchFamily="2" charset="77"/>
              </a:rPr>
              <a:t>.</a:t>
            </a:r>
          </a:p>
          <a:p>
            <a:pPr algn="just">
              <a:spcBef>
                <a:spcPts val="0"/>
              </a:spcBef>
            </a:pPr>
            <a:endParaRPr lang="en-GB" sz="1050" dirty="0">
              <a:solidFill>
                <a:srgbClr val="2D355A"/>
              </a:solidFill>
              <a:latin typeface="Montserrat Light" pitchFamily="2" charset="77"/>
            </a:endParaRPr>
          </a:p>
          <a:p>
            <a:pPr algn="just">
              <a:spcBef>
                <a:spcPts val="0"/>
              </a:spcBef>
            </a:pPr>
            <a:r>
              <a:rPr lang="en-GB" sz="1050" dirty="0">
                <a:solidFill>
                  <a:srgbClr val="2D355A"/>
                </a:solidFill>
                <a:latin typeface="Montserrat Light" pitchFamily="2" charset="77"/>
              </a:rPr>
              <a:t>Planifier à long terme. Le développement durable consiste à prendre en charge les besoins des générations futures ainsi que les nôtres. La planification à long terme exige la capacité de maintenir les actions dans le temps, de sorte que les consultations et les plans à long terme doivent être développés pour soutenir cela.</a:t>
            </a:r>
          </a:p>
          <a:p>
            <a:pPr algn="just">
              <a:spcBef>
                <a:spcPts val="0"/>
              </a:spcBef>
            </a:pPr>
            <a:endParaRPr lang="en-GB" sz="1050" dirty="0">
              <a:solidFill>
                <a:srgbClr val="2D355A"/>
              </a:solidFill>
              <a:latin typeface="Montserrat Light" pitchFamily="2" charset="77"/>
            </a:endParaRPr>
          </a:p>
          <a:p>
            <a:pPr algn="just">
              <a:spcBef>
                <a:spcPts val="0"/>
              </a:spcBef>
            </a:pPr>
            <a:r>
              <a:rPr lang="en-GB" sz="1050" dirty="0">
                <a:solidFill>
                  <a:srgbClr val="2D355A"/>
                </a:solidFill>
                <a:latin typeface="Montserrat Light" pitchFamily="2" charset="77"/>
              </a:rPr>
              <a:t>Les entreprises doivent s'efforcer de parvenir à un rythme de développement approprié. Veillez à commencer par les "fruits mûrs" et ce qui sera rentable et bénéfique pour leurs activités. Les entreprises doivent s'efforcer de s'appuyer sur leur propre plan de développement durable à un niveau et à un rythme qui reflètent le caractère, les ressources et les besoins de leur entreprise, des communautés d'accueil et des destinations.</a:t>
            </a:r>
          </a:p>
          <a:p>
            <a:pPr algn="just">
              <a:spcBef>
                <a:spcPts val="0"/>
              </a:spcBef>
            </a:pPr>
            <a:endParaRPr lang="en-GB" sz="1050" dirty="0">
              <a:solidFill>
                <a:srgbClr val="2D355A"/>
              </a:solidFill>
              <a:latin typeface="Montserrat Light" pitchFamily="2" charset="77"/>
            </a:endParaRPr>
          </a:p>
          <a:p>
            <a:pPr algn="just">
              <a:spcBef>
                <a:spcPts val="0"/>
              </a:spcBef>
            </a:pPr>
            <a:r>
              <a:rPr lang="en-GB" sz="1050" dirty="0">
                <a:solidFill>
                  <a:srgbClr val="2D355A"/>
                </a:solidFill>
                <a:latin typeface="Montserrat Light" pitchFamily="2" charset="77"/>
              </a:rPr>
              <a:t>Utilisez les meilleures connaissances disponibles. Ce guide est un excellent point de départ, mais il est également important de se tenir au courant des politiques, soutiens et actions locaux, régionaux et nationaux afin d'être informé des dernières et meilleures connaissances disponibles. Les informations sur les tendances et les impacts du tourisme, ainsi que les compétences et l'expérience, doivent être partagées dans toute votre région.</a:t>
            </a:r>
          </a:p>
        </p:txBody>
      </p:sp>
      <p:sp>
        <p:nvSpPr>
          <p:cNvPr id="15" name="Rectangle 27">
            <a:extLst>
              <a:ext uri="{FF2B5EF4-FFF2-40B4-BE49-F238E27FC236}">
                <a16:creationId xmlns:a16="http://schemas.microsoft.com/office/drawing/2014/main" id="{38C97F08-A5A8-4D56-A175-9711164DE9AE}"/>
              </a:ext>
            </a:extLst>
          </p:cNvPr>
          <p:cNvSpPr txBox="1"/>
          <p:nvPr/>
        </p:nvSpPr>
        <p:spPr>
          <a:xfrm>
            <a:off x="757306" y="1925121"/>
            <a:ext cx="5707483" cy="213068"/>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spcBef>
                <a:spcPts val="0"/>
              </a:spcBef>
            </a:pPr>
            <a:endParaRPr lang="en-IE" sz="1099" dirty="0">
              <a:solidFill>
                <a:srgbClr val="2B2B2A"/>
              </a:solidFill>
              <a:ea typeface="Verdana" panose="020B0604030504040204" pitchFamily="34" charset="0"/>
            </a:endParaRPr>
          </a:p>
        </p:txBody>
      </p:sp>
      <p:sp>
        <p:nvSpPr>
          <p:cNvPr id="8" name="Rechteck">
            <a:extLst>
              <a:ext uri="{FF2B5EF4-FFF2-40B4-BE49-F238E27FC236}">
                <a16:creationId xmlns:a16="http://schemas.microsoft.com/office/drawing/2014/main" id="{31DAAA60-4BE4-D24E-9D75-0D9F72DBECCB}"/>
              </a:ext>
            </a:extLst>
          </p:cNvPr>
          <p:cNvSpPr/>
          <p:nvPr/>
        </p:nvSpPr>
        <p:spPr>
          <a:xfrm>
            <a:off x="-16861" y="175159"/>
            <a:ext cx="6891722" cy="1294228"/>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08BC766A-8F75-4E42-A25B-75CDF6FE4BF4}"/>
              </a:ext>
            </a:extLst>
          </p:cNvPr>
          <p:cNvSpPr txBox="1"/>
          <p:nvPr/>
        </p:nvSpPr>
        <p:spPr>
          <a:xfrm>
            <a:off x="774716" y="587690"/>
            <a:ext cx="5608241" cy="456724"/>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sz="2799" dirty="0">
                <a:solidFill>
                  <a:schemeClr val="bg1"/>
                </a:solidFill>
                <a:ea typeface="Verdana" panose="020B0604030504040204" pitchFamily="34" charset="0"/>
              </a:rPr>
              <a:t>Conclusion</a:t>
            </a:r>
          </a:p>
        </p:txBody>
      </p:sp>
      <p:grpSp>
        <p:nvGrpSpPr>
          <p:cNvPr id="11" name="Graphic 3">
            <a:extLst>
              <a:ext uri="{FF2B5EF4-FFF2-40B4-BE49-F238E27FC236}">
                <a16:creationId xmlns:a16="http://schemas.microsoft.com/office/drawing/2014/main" id="{4E149318-6B6F-D14D-8F67-B24E617C5C0C}"/>
              </a:ext>
            </a:extLst>
          </p:cNvPr>
          <p:cNvGrpSpPr/>
          <p:nvPr/>
        </p:nvGrpSpPr>
        <p:grpSpPr>
          <a:xfrm>
            <a:off x="5445531" y="403551"/>
            <a:ext cx="879313" cy="825062"/>
            <a:chOff x="6615628" y="2116894"/>
            <a:chExt cx="1066935" cy="1001108"/>
          </a:xfrm>
          <a:solidFill>
            <a:schemeClr val="bg1"/>
          </a:solidFill>
        </p:grpSpPr>
        <p:sp>
          <p:nvSpPr>
            <p:cNvPr id="12" name="Freeform 11">
              <a:extLst>
                <a:ext uri="{FF2B5EF4-FFF2-40B4-BE49-F238E27FC236}">
                  <a16:creationId xmlns:a16="http://schemas.microsoft.com/office/drawing/2014/main" id="{71B3CC51-71E4-AA42-8E8A-C18E927CFFE3}"/>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C4418FD-B057-D84A-8792-700F59246B8F}"/>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FA715CA5-8492-5140-9867-8080AF7DAA2A}"/>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9C55002D-ADA7-834B-ACD8-5370925229F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BA76F723-E0F4-8040-B079-AF6D5A2C5E20}"/>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3DDD1420-09A3-AA44-9348-60817A92FFF7}"/>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060A41DD-3050-F845-A1BC-0C357EC02179}"/>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E86E522-F24B-594A-A76A-5FD27E79079E}"/>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3072136-7ABF-5F4B-A543-C48B4F576CCE}"/>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2DABDA1-7767-0F4D-B469-62E5C059C956}"/>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EDE8E36-808D-404F-9982-62212DAFE8A5}"/>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24C431D-ACAD-6D4A-8A63-DB5D88D576DD}"/>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296964528"/>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7"/>
          <p:cNvSpPr txBox="1"/>
          <p:nvPr/>
        </p:nvSpPr>
        <p:spPr>
          <a:xfrm>
            <a:off x="3849147" y="4718645"/>
            <a:ext cx="2498990" cy="347592"/>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endParaRPr sz="2090" b="1" dirty="0">
              <a:solidFill>
                <a:srgbClr val="28AFAC"/>
              </a:solidFill>
              <a:highlight>
                <a:srgbClr val="FFFF00"/>
              </a:highlight>
            </a:endParaRPr>
          </a:p>
        </p:txBody>
      </p:sp>
      <p:sp>
        <p:nvSpPr>
          <p:cNvPr id="7" name="Rectangle 27"/>
          <p:cNvSpPr txBox="1"/>
          <p:nvPr/>
        </p:nvSpPr>
        <p:spPr>
          <a:xfrm>
            <a:off x="689859" y="5740620"/>
            <a:ext cx="5492013" cy="4480518"/>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spcBef>
                <a:spcPts val="0"/>
              </a:spcBef>
            </a:pPr>
            <a:r>
              <a:rPr lang="en-GB" sz="1050" dirty="0">
                <a:solidFill>
                  <a:srgbClr val="2D355A"/>
                </a:solidFill>
                <a:latin typeface="Montserrat Light" pitchFamily="2" charset="77"/>
              </a:rPr>
              <a:t>Donnez la priorité à la réduction et à la gestion du risque. Évaluez les situations d'incertitude ou de risque bien avant qu'elles ne se produisent afin de pouvoir mettre en œuvre les actions préventives qui s'imposent pour éviter les </a:t>
            </a:r>
            <a:r>
              <a:rPr lang="en-GB" sz="1050" dirty="0" err="1">
                <a:solidFill>
                  <a:srgbClr val="2D355A"/>
                </a:solidFill>
                <a:latin typeface="Montserrat Light" pitchFamily="2" charset="77"/>
              </a:rPr>
              <a:t>dommages</a:t>
            </a:r>
            <a:r>
              <a:rPr lang="en-GB" sz="1050" dirty="0">
                <a:solidFill>
                  <a:srgbClr val="2D355A"/>
                </a:solidFill>
                <a:latin typeface="Montserrat Light" pitchFamily="2" charset="77"/>
              </a:rPr>
              <a:t> faits </a:t>
            </a:r>
            <a:r>
              <a:rPr lang="en-GB" sz="1050" dirty="0" err="1">
                <a:solidFill>
                  <a:srgbClr val="2D355A"/>
                </a:solidFill>
                <a:latin typeface="Montserrat Light" pitchFamily="2" charset="77"/>
              </a:rPr>
              <a:t>à</a:t>
            </a:r>
            <a:r>
              <a:rPr lang="en-GB" sz="1050" dirty="0">
                <a:solidFill>
                  <a:srgbClr val="2D355A"/>
                </a:solidFill>
                <a:latin typeface="Montserrat Light" pitchFamily="2" charset="77"/>
              </a:rPr>
              <a:t> l'environnement ou à la société. (</a:t>
            </a:r>
            <a:r>
              <a:rPr lang="en-GB" sz="1050" dirty="0" err="1">
                <a:solidFill>
                  <a:srgbClr val="2D355A"/>
                </a:solidFill>
                <a:latin typeface="Montserrat Light" pitchFamily="2" charset="77"/>
              </a:rPr>
              <a:t>voir</a:t>
            </a:r>
            <a:r>
              <a:rPr lang="en-GB" sz="1050" dirty="0">
                <a:solidFill>
                  <a:srgbClr val="2D355A"/>
                </a:solidFill>
                <a:latin typeface="Montserrat Light" pitchFamily="2" charset="77"/>
              </a:rPr>
              <a:t> les check-lists).</a:t>
            </a:r>
          </a:p>
          <a:p>
            <a:pPr algn="just">
              <a:spcBef>
                <a:spcPts val="0"/>
              </a:spcBef>
            </a:pPr>
            <a:endParaRPr lang="en-GB" sz="1050" dirty="0">
              <a:solidFill>
                <a:srgbClr val="2D355A"/>
              </a:solidFill>
              <a:latin typeface="Montserrat Light" pitchFamily="2" charset="77"/>
            </a:endParaRPr>
          </a:p>
          <a:p>
            <a:pPr algn="just">
              <a:spcBef>
                <a:spcPts val="0"/>
              </a:spcBef>
            </a:pPr>
            <a:r>
              <a:rPr lang="en-GB" sz="1050" dirty="0">
                <a:solidFill>
                  <a:srgbClr val="2D355A"/>
                </a:solidFill>
                <a:latin typeface="Montserrat Light" pitchFamily="2" charset="77"/>
              </a:rPr>
              <a:t>Réfléchissez régulièrement à vos activités durables sur le plan environnemental (par exemple, en surveillant la </a:t>
            </a:r>
            <a:r>
              <a:rPr lang="en-GB" sz="1050" dirty="0" err="1">
                <a:solidFill>
                  <a:srgbClr val="2D355A"/>
                </a:solidFill>
                <a:latin typeface="Montserrat Light" pitchFamily="2" charset="77"/>
              </a:rPr>
              <a:t>consommation</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d'énergie</a:t>
            </a:r>
            <a:r>
              <a:rPr lang="en-GB" sz="1050" dirty="0">
                <a:solidFill>
                  <a:srgbClr val="2D355A"/>
                </a:solidFill>
                <a:latin typeface="Montserrat Light" pitchFamily="2" charset="77"/>
              </a:rPr>
              <a:t>, en </a:t>
            </a:r>
            <a:r>
              <a:rPr lang="en-GB" sz="1050" dirty="0" err="1">
                <a:solidFill>
                  <a:srgbClr val="2D355A"/>
                </a:solidFill>
                <a:latin typeface="Montserrat Light" pitchFamily="2" charset="77"/>
              </a:rPr>
              <a:t>mesurant</a:t>
            </a:r>
            <a:r>
              <a:rPr lang="en-GB" sz="1050" dirty="0">
                <a:solidFill>
                  <a:srgbClr val="2D355A"/>
                </a:solidFill>
                <a:latin typeface="Montserrat Light" pitchFamily="2" charset="77"/>
              </a:rPr>
              <a:t> la </a:t>
            </a:r>
            <a:r>
              <a:rPr lang="en-GB" sz="1050" dirty="0" err="1">
                <a:solidFill>
                  <a:srgbClr val="2D355A"/>
                </a:solidFill>
                <a:latin typeface="Montserrat Light" pitchFamily="2" charset="77"/>
              </a:rPr>
              <a:t>capacité</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d’accueil</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en</a:t>
            </a:r>
            <a:r>
              <a:rPr lang="en-GB" sz="1050" dirty="0">
                <a:solidFill>
                  <a:srgbClr val="2D355A"/>
                </a:solidFill>
                <a:latin typeface="Montserrat Light" pitchFamily="2" charset="77"/>
              </a:rPr>
              <a:t> examinant </a:t>
            </a:r>
            <a:r>
              <a:rPr lang="en-GB" sz="1050" dirty="0" err="1">
                <a:solidFill>
                  <a:srgbClr val="2D355A"/>
                </a:solidFill>
                <a:latin typeface="Montserrat Light" pitchFamily="2" charset="77"/>
              </a:rPr>
              <a:t>vos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appareils</a:t>
            </a:r>
            <a:r>
              <a:rPr lang="en-GB" sz="1050" dirty="0">
                <a:solidFill>
                  <a:srgbClr val="2D355A"/>
                </a:solidFill>
                <a:latin typeface="Montserrat Light" pitchFamily="2" charset="77"/>
              </a:rPr>
              <a:t>, etc) afin de pouvoir évaluer et comprendre </a:t>
            </a:r>
            <a:r>
              <a:rPr lang="en-GB" sz="1050" dirty="0" err="1">
                <a:solidFill>
                  <a:srgbClr val="2D355A"/>
                </a:solidFill>
                <a:latin typeface="Montserrat Light" pitchFamily="2" charset="77"/>
              </a:rPr>
              <a:t>pleinement</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votre</a:t>
            </a:r>
            <a:r>
              <a:rPr lang="en-GB" sz="1050" dirty="0">
                <a:solidFill>
                  <a:srgbClr val="2D355A"/>
                </a:solidFill>
                <a:latin typeface="Montserrat Light" pitchFamily="2" charset="77"/>
              </a:rPr>
              <a:t> niveau d'impact et les coûts. </a:t>
            </a:r>
          </a:p>
          <a:p>
            <a:pPr algn="just">
              <a:spcBef>
                <a:spcPts val="0"/>
              </a:spcBef>
            </a:pPr>
            <a:endParaRPr lang="en-GB" sz="1050" dirty="0">
              <a:solidFill>
                <a:srgbClr val="2D355A"/>
              </a:solidFill>
              <a:latin typeface="Montserrat Light" pitchFamily="2" charset="77"/>
            </a:endParaRPr>
          </a:p>
          <a:p>
            <a:pPr algn="just">
              <a:spcBef>
                <a:spcPts val="0"/>
              </a:spcBef>
            </a:pPr>
            <a:endParaRPr lang="en-GB" sz="1050" dirty="0">
              <a:solidFill>
                <a:srgbClr val="2D355A"/>
              </a:solidFill>
              <a:latin typeface="Montserrat Light" pitchFamily="2" charset="77"/>
            </a:endParaRPr>
          </a:p>
          <a:p>
            <a:pPr algn="just">
              <a:spcBef>
                <a:spcPts val="0"/>
              </a:spcBef>
            </a:pPr>
            <a:endParaRPr lang="en-GB" sz="1050" dirty="0">
              <a:solidFill>
                <a:srgbClr val="2D355A"/>
              </a:solidFill>
              <a:latin typeface="Montserrat Light" pitchFamily="2" charset="77"/>
            </a:endParaRPr>
          </a:p>
          <a:p>
            <a:pPr algn="just">
              <a:spcBef>
                <a:spcPts val="0"/>
              </a:spcBef>
            </a:pPr>
            <a:endParaRPr lang="en-GB" sz="1050" dirty="0">
              <a:solidFill>
                <a:srgbClr val="2D355A"/>
              </a:solidFill>
              <a:latin typeface="Montserrat Light" pitchFamily="2" charset="77"/>
            </a:endParaRPr>
          </a:p>
          <a:p>
            <a:pPr algn="just">
              <a:spcBef>
                <a:spcPts val="0"/>
              </a:spcBef>
            </a:pPr>
            <a:endParaRPr lang="en-GB" sz="1050" dirty="0">
              <a:solidFill>
                <a:srgbClr val="2D355A"/>
              </a:solidFill>
              <a:latin typeface="Montserrat Light" pitchFamily="2" charset="77"/>
            </a:endParaRPr>
          </a:p>
          <a:p>
            <a:pPr algn="just">
              <a:spcBef>
                <a:spcPts val="0"/>
              </a:spcBef>
            </a:pPr>
            <a:r>
              <a:rPr lang="en-GB" sz="1050" dirty="0">
                <a:solidFill>
                  <a:srgbClr val="2D355A"/>
                </a:solidFill>
                <a:latin typeface="Montserrat Light" pitchFamily="2" charset="77"/>
              </a:rPr>
              <a:t>Vous devrez peut-être mettre en place des "droits de visite" afin que le visiteur paie en </a:t>
            </a:r>
            <a:r>
              <a:rPr lang="en-GB" sz="1050" dirty="0" err="1">
                <a:solidFill>
                  <a:srgbClr val="2D355A"/>
                </a:solidFill>
                <a:latin typeface="Montserrat Light" pitchFamily="2" charset="77"/>
              </a:rPr>
              <a:t>conséquence</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afin</a:t>
            </a:r>
            <a:r>
              <a:rPr lang="en-GB" sz="1050" dirty="0">
                <a:solidFill>
                  <a:srgbClr val="2D355A"/>
                </a:solidFill>
                <a:latin typeface="Montserrat Light" pitchFamily="2" charset="77"/>
              </a:rPr>
              <a:t> de gérer les flux touristiques et protéger et conserver les environnements. </a:t>
            </a:r>
          </a:p>
          <a:p>
            <a:pPr algn="just">
              <a:spcBef>
                <a:spcPts val="0"/>
              </a:spcBef>
            </a:pPr>
            <a:endParaRPr lang="en-GB" sz="1050" dirty="0">
              <a:solidFill>
                <a:srgbClr val="2D355A"/>
              </a:solidFill>
              <a:latin typeface="Montserrat Light" pitchFamily="2" charset="77"/>
            </a:endParaRPr>
          </a:p>
          <a:p>
            <a:pPr algn="just">
              <a:spcBef>
                <a:spcPts val="0"/>
              </a:spcBef>
            </a:pPr>
            <a:r>
              <a:rPr lang="en-GB" sz="1050" dirty="0">
                <a:solidFill>
                  <a:srgbClr val="2D355A"/>
                </a:solidFill>
                <a:latin typeface="Montserrat Light" pitchFamily="2" charset="77"/>
              </a:rPr>
              <a:t>Effectuer un suivi </a:t>
            </a:r>
            <a:r>
              <a:rPr lang="en-GB" sz="1050" dirty="0" err="1">
                <a:solidFill>
                  <a:srgbClr val="2D355A"/>
                </a:solidFill>
                <a:latin typeface="Montserrat Light" pitchFamily="2" charset="77"/>
              </a:rPr>
              <a:t>continu</a:t>
            </a:r>
            <a:r>
              <a:rPr lang="en-GB" sz="1050" dirty="0">
                <a:solidFill>
                  <a:srgbClr val="2D355A"/>
                </a:solidFill>
                <a:latin typeface="Montserrat Light" pitchFamily="2" charset="77"/>
              </a:rPr>
              <a:t> pour </a:t>
            </a:r>
            <a:r>
              <a:rPr lang="en-GB" sz="1050" dirty="0" err="1">
                <a:solidFill>
                  <a:srgbClr val="2D355A"/>
                </a:solidFill>
                <a:latin typeface="Montserrat Light" pitchFamily="2" charset="77"/>
              </a:rPr>
              <a:t>constament</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améliorer</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vos</a:t>
            </a:r>
            <a:r>
              <a:rPr lang="en-GB" sz="1050" dirty="0">
                <a:solidFill>
                  <a:srgbClr val="2D355A"/>
                </a:solidFill>
                <a:latin typeface="Montserrat Light" pitchFamily="2" charset="77"/>
              </a:rPr>
              <a:t> pratiques. Assurez-vous d'inclure tous les éléments que vous n'avez peut-être pas pris en compte ; ces informations peuvent être recueillies par le </a:t>
            </a:r>
            <a:r>
              <a:rPr lang="en-GB" sz="1050" dirty="0" err="1">
                <a:solidFill>
                  <a:srgbClr val="2D355A"/>
                </a:solidFill>
                <a:latin typeface="Montserrat Light" pitchFamily="2" charset="77"/>
              </a:rPr>
              <a:t>biais</a:t>
            </a:r>
            <a:r>
              <a:rPr lang="en-GB" sz="1050" dirty="0">
                <a:solidFill>
                  <a:srgbClr val="2D355A"/>
                </a:solidFill>
                <a:latin typeface="Montserrat Light" pitchFamily="2" charset="77"/>
              </a:rPr>
              <a:t> d'enquêtes, de demandes de renseignements, etc. </a:t>
            </a:r>
          </a:p>
          <a:p>
            <a:pPr algn="just">
              <a:spcBef>
                <a:spcPts val="0"/>
              </a:spcBef>
            </a:pPr>
            <a:r>
              <a:rPr lang="en-GB" sz="1050" dirty="0">
                <a:solidFill>
                  <a:srgbClr val="2D355A"/>
                </a:solidFill>
                <a:latin typeface="Montserrat Light" pitchFamily="2" charset="77"/>
              </a:rPr>
              <a:t>La durabilité consiste à comprendre les impacts </a:t>
            </a:r>
            <a:r>
              <a:rPr lang="en-GB" sz="1050" dirty="0" err="1">
                <a:solidFill>
                  <a:srgbClr val="2D355A"/>
                </a:solidFill>
                <a:latin typeface="Montserrat Light" pitchFamily="2" charset="77"/>
              </a:rPr>
              <a:t>existants</a:t>
            </a:r>
            <a:r>
              <a:rPr lang="en-GB" sz="1050" dirty="0">
                <a:solidFill>
                  <a:srgbClr val="2D355A"/>
                </a:solidFill>
                <a:latin typeface="Montserrat Light" pitchFamily="2" charset="77"/>
              </a:rPr>
              <a:t> ET </a:t>
            </a:r>
            <a:r>
              <a:rPr lang="en-GB" sz="1050" dirty="0" err="1">
                <a:solidFill>
                  <a:srgbClr val="2D355A"/>
                </a:solidFill>
                <a:latin typeface="Montserrat Light" pitchFamily="2" charset="77"/>
              </a:rPr>
              <a:t>potentiels</a:t>
            </a:r>
            <a:r>
              <a:rPr lang="en-GB" sz="1050" dirty="0">
                <a:solidFill>
                  <a:srgbClr val="2D355A"/>
                </a:solidFill>
                <a:latin typeface="Montserrat Light" pitchFamily="2" charset="77"/>
              </a:rPr>
              <a:t> et à y être attentif en permanence, afin d'apporter les changements et les améliorations nécessaires.</a:t>
            </a:r>
          </a:p>
        </p:txBody>
      </p:sp>
      <p:sp>
        <p:nvSpPr>
          <p:cNvPr id="9" name="Rechteck">
            <a:extLst>
              <a:ext uri="{FF2B5EF4-FFF2-40B4-BE49-F238E27FC236}">
                <a16:creationId xmlns:a16="http://schemas.microsoft.com/office/drawing/2014/main" id="{6CB0BDB6-AA5A-45D5-8AEC-1481ADE142AD}"/>
              </a:ext>
            </a:extLst>
          </p:cNvPr>
          <p:cNvSpPr/>
          <p:nvPr/>
        </p:nvSpPr>
        <p:spPr>
          <a:xfrm>
            <a:off x="-16861" y="175159"/>
            <a:ext cx="6891722" cy="1294228"/>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4" name="Rectangle 27">
            <a:extLst>
              <a:ext uri="{FF2B5EF4-FFF2-40B4-BE49-F238E27FC236}">
                <a16:creationId xmlns:a16="http://schemas.microsoft.com/office/drawing/2014/main" id="{5CA70EC5-C9DF-4F54-B2C4-AA3EBDF5F2A9}"/>
              </a:ext>
            </a:extLst>
          </p:cNvPr>
          <p:cNvSpPr txBox="1"/>
          <p:nvPr/>
        </p:nvSpPr>
        <p:spPr>
          <a:xfrm>
            <a:off x="774716" y="587690"/>
            <a:ext cx="5608241" cy="456724"/>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sz="2799" dirty="0">
                <a:solidFill>
                  <a:schemeClr val="bg1"/>
                </a:solidFill>
                <a:ea typeface="Verdana" panose="020B0604030504040204" pitchFamily="34" charset="0"/>
              </a:rPr>
              <a:t>Conclusion</a:t>
            </a:r>
          </a:p>
        </p:txBody>
      </p:sp>
      <p:sp>
        <p:nvSpPr>
          <p:cNvPr id="15" name="Rectangle 27">
            <a:extLst>
              <a:ext uri="{FF2B5EF4-FFF2-40B4-BE49-F238E27FC236}">
                <a16:creationId xmlns:a16="http://schemas.microsoft.com/office/drawing/2014/main" id="{38C97F08-A5A8-4D56-A175-9711164DE9AE}"/>
              </a:ext>
            </a:extLst>
          </p:cNvPr>
          <p:cNvSpPr txBox="1"/>
          <p:nvPr/>
        </p:nvSpPr>
        <p:spPr>
          <a:xfrm>
            <a:off x="757306" y="1925121"/>
            <a:ext cx="5707483" cy="213068"/>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spcBef>
                <a:spcPts val="0"/>
              </a:spcBef>
            </a:pPr>
            <a:endParaRPr lang="en-IE" sz="1099" dirty="0">
              <a:solidFill>
                <a:srgbClr val="2B2B2A"/>
              </a:solidFill>
              <a:ea typeface="Verdana" panose="020B0604030504040204" pitchFamily="34" charset="0"/>
            </a:endParaRPr>
          </a:p>
        </p:txBody>
      </p:sp>
      <p:pic>
        <p:nvPicPr>
          <p:cNvPr id="3" name="Picture 2" descr="A picture containing tree, outdoor, grass, truck&#10;&#10;Description automatically generated">
            <a:extLst>
              <a:ext uri="{FF2B5EF4-FFF2-40B4-BE49-F238E27FC236}">
                <a16:creationId xmlns:a16="http://schemas.microsoft.com/office/drawing/2014/main" id="{F7387FAA-38CA-4965-9FAC-3560528138B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861" y="1439936"/>
            <a:ext cx="6891722" cy="4297536"/>
          </a:xfrm>
          <a:prstGeom prst="rect">
            <a:avLst/>
          </a:prstGeom>
        </p:spPr>
      </p:pic>
      <p:grpSp>
        <p:nvGrpSpPr>
          <p:cNvPr id="11" name="Graphic 3">
            <a:extLst>
              <a:ext uri="{FF2B5EF4-FFF2-40B4-BE49-F238E27FC236}">
                <a16:creationId xmlns:a16="http://schemas.microsoft.com/office/drawing/2014/main" id="{5B329BAB-632E-404D-A75F-919F8B47ECBD}"/>
              </a:ext>
            </a:extLst>
          </p:cNvPr>
          <p:cNvGrpSpPr/>
          <p:nvPr/>
        </p:nvGrpSpPr>
        <p:grpSpPr>
          <a:xfrm>
            <a:off x="5445531" y="403551"/>
            <a:ext cx="879313" cy="825062"/>
            <a:chOff x="6615628" y="2116894"/>
            <a:chExt cx="1066935" cy="1001108"/>
          </a:xfrm>
          <a:solidFill>
            <a:schemeClr val="bg1"/>
          </a:solidFill>
        </p:grpSpPr>
        <p:sp>
          <p:nvSpPr>
            <p:cNvPr id="12" name="Freeform 11">
              <a:extLst>
                <a:ext uri="{FF2B5EF4-FFF2-40B4-BE49-F238E27FC236}">
                  <a16:creationId xmlns:a16="http://schemas.microsoft.com/office/drawing/2014/main" id="{CE61AAF3-C01E-2349-AC8E-23156329870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02C55A69-AE66-1B4A-8775-E6BA2102781A}"/>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6462AC5C-D99C-A543-9A89-2BC62E17DF6D}"/>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5B2C5785-8B12-AA42-937C-542CE35F90A7}"/>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A25E29D5-05DE-D249-8033-A502D817F09D}"/>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4E449422-B4F3-2F48-BAAC-4EB28CD8175B}"/>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31A53FB5-44CA-6746-AE4B-07C2A14E067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39602D57-D25B-8F41-856D-FA4D5EADDE03}"/>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AA0DC9FA-F777-1744-9134-8E45303258F0}"/>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6AD660D-B0BA-524E-9D38-66088D352D25}"/>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A35AF867-A0A2-A445-A8FB-818E7D00E714}"/>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59D52F80-9626-E845-A5FA-91FD704DC0A9}"/>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004087939"/>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22BCBD-4ACF-44D7-85A7-3CEEBB2411D6}"/>
              </a:ext>
            </a:extLst>
          </p:cNvPr>
          <p:cNvSpPr txBox="1"/>
          <p:nvPr/>
        </p:nvSpPr>
        <p:spPr>
          <a:xfrm>
            <a:off x="663765" y="2039422"/>
            <a:ext cx="5736559" cy="31353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605" tIns="65605" rIns="65605" bIns="65605" numCol="1" spcCol="38100" rtlCol="0" anchor="ctr">
            <a:spAutoFit/>
          </a:bodyPr>
          <a:lstStyle/>
          <a:p>
            <a:pPr>
              <a:spcAft>
                <a:spcPts val="400"/>
              </a:spcAft>
            </a:pPr>
            <a:r>
              <a:rPr lang="en-IE" sz="1050" b="1" dirty="0">
                <a:solidFill>
                  <a:schemeClr val="bg2">
                    <a:lumMod val="10000"/>
                  </a:schemeClr>
                </a:solidFill>
                <a:latin typeface="Montserrat Light"/>
                <a:sym typeface="Montserrat Light"/>
              </a:rPr>
              <a:t>EYR - European Youth Roots is a project funded by the European Union</a:t>
            </a:r>
          </a:p>
          <a:p>
            <a:pPr algn="l"/>
            <a:r>
              <a:rPr lang="en-IE" sz="1050" dirty="0">
                <a:solidFill>
                  <a:schemeClr val="bg2">
                    <a:lumMod val="10000"/>
                  </a:schemeClr>
                </a:solidFill>
                <a:latin typeface="Montserrat Light"/>
                <a:sym typeface="Montserrat Light"/>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a:t>
            </a:r>
          </a:p>
          <a:p>
            <a:pPr algn="l"/>
            <a:r>
              <a:rPr lang="en-IE" sz="1050" dirty="0">
                <a:solidFill>
                  <a:schemeClr val="bg2">
                    <a:lumMod val="10000"/>
                  </a:schemeClr>
                </a:solidFill>
                <a:latin typeface="Montserrat Light"/>
                <a:sym typeface="Montserrat Light"/>
              </a:rPr>
              <a:t> </a:t>
            </a:r>
          </a:p>
          <a:p>
            <a:pPr>
              <a:spcAft>
                <a:spcPts val="400"/>
              </a:spcAft>
            </a:pPr>
            <a:r>
              <a:rPr lang="en-IE" sz="1050" b="1" dirty="0">
                <a:solidFill>
                  <a:schemeClr val="bg2">
                    <a:lumMod val="10000"/>
                  </a:schemeClr>
                </a:solidFill>
                <a:latin typeface="Montserrat Light"/>
                <a:sym typeface="Montserrat Light"/>
              </a:rPr>
              <a:t>EYR - European Youth Roots is a Creative Commons licensed project</a:t>
            </a:r>
          </a:p>
          <a:p>
            <a:pPr algn="l"/>
            <a:r>
              <a:rPr lang="en-IE" sz="1050" dirty="0">
                <a:solidFill>
                  <a:schemeClr val="bg2">
                    <a:lumMod val="10000"/>
                  </a:schemeClr>
                </a:solidFill>
                <a:latin typeface="Montserrat Light"/>
                <a:sym typeface="Montserrat Light"/>
              </a:rPr>
              <a:t>This work is made available within the framework of the EU Project EYR (European Youth Roots), 2019-3-FR02-KA205-016905 under the terms of the </a:t>
            </a:r>
            <a:r>
              <a:rPr lang="en-IE" sz="1050" u="sng" dirty="0">
                <a:solidFill>
                  <a:schemeClr val="bg2">
                    <a:lumMod val="10000"/>
                  </a:schemeClr>
                </a:solidFill>
                <a:latin typeface="Montserrat Light" panose="00000400000000000000" pitchFamily="2" charset="0"/>
                <a:ea typeface="Times New Roman" panose="02020603050405020304" pitchFamily="18" charset="0"/>
                <a:hlinkClick r:id="rId2">
                  <a:extLst>
                    <a:ext uri="{A12FA001-AC4F-418D-AE19-62706E023703}">
                      <ahyp:hlinkClr xmlns:ahyp="http://schemas.microsoft.com/office/drawing/2018/hyperlinkcolor" val="tx"/>
                    </a:ext>
                  </a:extLst>
                </a:hlinkClick>
              </a:rPr>
              <a:t>Creative Commons Attribution 4.0 International License </a:t>
            </a:r>
            <a:r>
              <a:rPr lang="en-IE" sz="1050" dirty="0">
                <a:solidFill>
                  <a:schemeClr val="bg2">
                    <a:lumMod val="10000"/>
                  </a:schemeClr>
                </a:solidFill>
                <a:latin typeface="Montserrat Light" panose="00000400000000000000" pitchFamily="2" charset="0"/>
                <a:ea typeface="Times New Roman" panose="02020603050405020304" pitchFamily="18" charset="0"/>
              </a:rPr>
              <a:t>conducted by </a:t>
            </a:r>
            <a:r>
              <a:rPr lang="en-IE" sz="1050" u="sng" dirty="0">
                <a:solidFill>
                  <a:schemeClr val="bg2">
                    <a:lumMod val="10000"/>
                  </a:schemeClr>
                </a:solidFill>
                <a:latin typeface="Montserrat Light" panose="00000400000000000000" pitchFamily="2" charset="0"/>
                <a:ea typeface="Times New Roman" panose="02020603050405020304" pitchFamily="18" charset="0"/>
                <a:hlinkClick r:id="rId3">
                  <a:extLst>
                    <a:ext uri="{A12FA001-AC4F-418D-AE19-62706E023703}">
                      <ahyp:hlinkClr xmlns:ahyp="http://schemas.microsoft.com/office/drawing/2018/hyperlinkcolor" val="tx"/>
                    </a:ext>
                  </a:extLst>
                </a:hlinkClick>
              </a:rPr>
              <a:t>Le LABA</a:t>
            </a:r>
            <a:r>
              <a:rPr lang="en-IE" sz="1050" dirty="0">
                <a:solidFill>
                  <a:schemeClr val="bg2">
                    <a:lumMod val="10000"/>
                  </a:schemeClr>
                </a:solidFill>
                <a:latin typeface="Montserrat Light" panose="00000400000000000000" pitchFamily="2" charset="0"/>
                <a:ea typeface="Times New Roman" panose="02020603050405020304" pitchFamily="18" charset="0"/>
              </a:rPr>
              <a:t>, </a:t>
            </a:r>
            <a:r>
              <a:rPr lang="en-IE" sz="1050" u="sng" dirty="0">
                <a:solidFill>
                  <a:schemeClr val="bg2">
                    <a:lumMod val="10000"/>
                  </a:schemeClr>
                </a:solidFill>
                <a:latin typeface="Montserrat Light" panose="00000400000000000000" pitchFamily="2" charset="0"/>
                <a:ea typeface="Times New Roman" panose="02020603050405020304" pitchFamily="18" charset="0"/>
                <a:hlinkClick r:id="rId4">
                  <a:extLst>
                    <a:ext uri="{A12FA001-AC4F-418D-AE19-62706E023703}">
                      <ahyp:hlinkClr xmlns:ahyp="http://schemas.microsoft.com/office/drawing/2018/hyperlinkcolor" val="tx"/>
                    </a:ext>
                  </a:extLst>
                </a:hlinkClick>
              </a:rPr>
              <a:t>Le Nouveau Studio</a:t>
            </a:r>
            <a:r>
              <a:rPr lang="en-IE" sz="1050" dirty="0">
                <a:solidFill>
                  <a:schemeClr val="bg2">
                    <a:lumMod val="10000"/>
                  </a:schemeClr>
                </a:solidFill>
                <a:latin typeface="Montserrat Light" panose="00000400000000000000" pitchFamily="2" charset="0"/>
                <a:ea typeface="Times New Roman" panose="02020603050405020304" pitchFamily="18" charset="0"/>
              </a:rPr>
              <a:t>, </a:t>
            </a:r>
            <a:r>
              <a:rPr lang="en-IE" sz="1050" u="sng" dirty="0" err="1">
                <a:solidFill>
                  <a:schemeClr val="bg2">
                    <a:lumMod val="10000"/>
                  </a:schemeClr>
                </a:solidFill>
                <a:latin typeface="Montserrat Light" panose="00000400000000000000" pitchFamily="2" charset="0"/>
                <a:ea typeface="Times New Roman" panose="02020603050405020304" pitchFamily="18" charset="0"/>
                <a:hlinkClick r:id="rId5">
                  <a:extLst>
                    <a:ext uri="{A12FA001-AC4F-418D-AE19-62706E023703}">
                      <ahyp:hlinkClr xmlns:ahyp="http://schemas.microsoft.com/office/drawing/2018/hyperlinkcolor" val="tx"/>
                    </a:ext>
                  </a:extLst>
                </a:hlinkClick>
              </a:rPr>
              <a:t>FilmWorks</a:t>
            </a:r>
            <a:r>
              <a:rPr lang="en-IE" sz="1050" u="sng" dirty="0">
                <a:solidFill>
                  <a:schemeClr val="bg2">
                    <a:lumMod val="10000"/>
                  </a:schemeClr>
                </a:solidFill>
                <a:latin typeface="Montserrat Light" panose="00000400000000000000" pitchFamily="2" charset="0"/>
                <a:ea typeface="Times New Roman" panose="02020603050405020304" pitchFamily="18" charset="0"/>
                <a:hlinkClick r:id="rId5">
                  <a:extLst>
                    <a:ext uri="{A12FA001-AC4F-418D-AE19-62706E023703}">
                      <ahyp:hlinkClr xmlns:ahyp="http://schemas.microsoft.com/office/drawing/2018/hyperlinkcolor" val="tx"/>
                    </a:ext>
                  </a:extLst>
                </a:hlinkClick>
              </a:rPr>
              <a:t> Trust </a:t>
            </a:r>
            <a:r>
              <a:rPr lang="en-IE" sz="1050" dirty="0">
                <a:solidFill>
                  <a:schemeClr val="bg2">
                    <a:lumMod val="10000"/>
                  </a:schemeClr>
                </a:solidFill>
                <a:latin typeface="Montserrat Light" panose="00000400000000000000" pitchFamily="2" charset="0"/>
                <a:ea typeface="Times New Roman" panose="02020603050405020304" pitchFamily="18" charset="0"/>
              </a:rPr>
              <a:t>, </a:t>
            </a:r>
            <a:r>
              <a:rPr lang="en-IE" sz="1050" u="sng" dirty="0">
                <a:solidFill>
                  <a:schemeClr val="bg2">
                    <a:lumMod val="10000"/>
                  </a:schemeClr>
                </a:solidFill>
                <a:latin typeface="Montserrat Light" panose="00000400000000000000" pitchFamily="2" charset="0"/>
                <a:ea typeface="Times New Roman" panose="02020603050405020304" pitchFamily="18" charset="0"/>
                <a:hlinkClick r:id="rId6">
                  <a:extLst>
                    <a:ext uri="{A12FA001-AC4F-418D-AE19-62706E023703}">
                      <ahyp:hlinkClr xmlns:ahyp="http://schemas.microsoft.com/office/drawing/2018/hyperlinkcolor" val="tx"/>
                    </a:ext>
                  </a:extLst>
                </a:hlinkClick>
              </a:rPr>
              <a:t>Momentum Marketing Services Ltd </a:t>
            </a:r>
            <a:r>
              <a:rPr lang="en-IE" sz="1050" dirty="0">
                <a:solidFill>
                  <a:schemeClr val="bg2">
                    <a:lumMod val="10000"/>
                  </a:schemeClr>
                </a:solidFill>
                <a:latin typeface="Montserrat Light" panose="00000400000000000000" pitchFamily="2" charset="0"/>
                <a:ea typeface="Times New Roman" panose="02020603050405020304" pitchFamily="18" charset="0"/>
              </a:rPr>
              <a:t>, </a:t>
            </a:r>
            <a:r>
              <a:rPr lang="en-IE" sz="1050" u="sng" dirty="0">
                <a:solidFill>
                  <a:schemeClr val="bg2">
                    <a:lumMod val="10000"/>
                  </a:schemeClr>
                </a:solidFill>
                <a:latin typeface="Montserrat Light" panose="00000400000000000000" pitchFamily="2" charset="0"/>
                <a:ea typeface="Times New Roman" panose="02020603050405020304" pitchFamily="18" charset="0"/>
                <a:hlinkClick r:id="rId7">
                  <a:extLst>
                    <a:ext uri="{A12FA001-AC4F-418D-AE19-62706E023703}">
                      <ahyp:hlinkClr xmlns:ahyp="http://schemas.microsoft.com/office/drawing/2018/hyperlinkcolor" val="tx"/>
                    </a:ext>
                  </a:extLst>
                </a:hlinkClick>
              </a:rPr>
              <a:t>European E-Learning Institute</a:t>
            </a:r>
            <a:r>
              <a:rPr lang="en-IE" sz="1050" dirty="0">
                <a:solidFill>
                  <a:schemeClr val="bg2">
                    <a:lumMod val="10000"/>
                  </a:schemeClr>
                </a:solidFill>
                <a:latin typeface="Montserrat Light" panose="00000400000000000000" pitchFamily="2" charset="0"/>
                <a:ea typeface="Times New Roman" panose="02020603050405020304" pitchFamily="18" charset="0"/>
              </a:rPr>
              <a:t>, </a:t>
            </a:r>
            <a:r>
              <a:rPr lang="en-IE" sz="1050" u="sng" dirty="0" err="1">
                <a:solidFill>
                  <a:schemeClr val="bg2">
                    <a:lumMod val="10000"/>
                  </a:schemeClr>
                </a:solidFill>
                <a:latin typeface="Montserrat Light" panose="00000400000000000000" pitchFamily="2" charset="0"/>
                <a:ea typeface="Times New Roman" panose="02020603050405020304" pitchFamily="18" charset="0"/>
                <a:hlinkClick r:id="rId8">
                  <a:extLst>
                    <a:ext uri="{A12FA001-AC4F-418D-AE19-62706E023703}">
                      <ahyp:hlinkClr xmlns:ahyp="http://schemas.microsoft.com/office/drawing/2018/hyperlinkcolor" val="tx"/>
                    </a:ext>
                  </a:extLst>
                </a:hlinkClick>
              </a:rPr>
              <a:t>Materahub</a:t>
            </a:r>
            <a:r>
              <a:rPr lang="en-IE" sz="1050" dirty="0">
                <a:solidFill>
                  <a:schemeClr val="bg2">
                    <a:lumMod val="10000"/>
                  </a:schemeClr>
                </a:solidFill>
                <a:latin typeface="Montserrat Light" panose="00000400000000000000" pitchFamily="2" charset="0"/>
                <a:ea typeface="Times New Roman" panose="02020603050405020304" pitchFamily="18" charset="0"/>
              </a:rPr>
              <a:t>, </a:t>
            </a:r>
            <a:r>
              <a:rPr lang="en-IE" sz="1050" u="sng" dirty="0">
                <a:solidFill>
                  <a:schemeClr val="bg2">
                    <a:lumMod val="10000"/>
                  </a:schemeClr>
                </a:solidFill>
                <a:latin typeface="Montserrat Light" panose="00000400000000000000" pitchFamily="2" charset="0"/>
                <a:ea typeface="Times New Roman" panose="02020603050405020304" pitchFamily="18" charset="0"/>
                <a:hlinkClick r:id="rId9">
                  <a:extLst>
                    <a:ext uri="{A12FA001-AC4F-418D-AE19-62706E023703}">
                      <ahyp:hlinkClr xmlns:ahyp="http://schemas.microsoft.com/office/drawing/2018/hyperlinkcolor" val="tx"/>
                    </a:ext>
                  </a:extLst>
                </a:hlinkClick>
              </a:rPr>
              <a:t>VisMedNet Association</a:t>
            </a:r>
            <a:endParaRPr lang="en-IE" sz="1050" dirty="0">
              <a:solidFill>
                <a:schemeClr val="bg2">
                  <a:lumMod val="10000"/>
                </a:schemeClr>
              </a:solidFill>
              <a:latin typeface="Montserrat Light" panose="00000400000000000000" pitchFamily="2" charset="0"/>
              <a:ea typeface="Calibri" panose="020F0502020204030204" pitchFamily="34" charset="0"/>
            </a:endParaRPr>
          </a:p>
          <a:p>
            <a:pPr algn="l"/>
            <a:r>
              <a:rPr lang="en-IE" sz="1050" dirty="0">
                <a:solidFill>
                  <a:schemeClr val="bg2">
                    <a:lumMod val="10000"/>
                  </a:schemeClr>
                </a:solidFill>
                <a:latin typeface="Montserrat Light" panose="00000400000000000000" pitchFamily="2" charset="0"/>
                <a:ea typeface="Calibri" panose="020F0502020204030204" pitchFamily="34" charset="0"/>
              </a:rPr>
              <a:t> </a:t>
            </a:r>
          </a:p>
          <a:p>
            <a:pPr>
              <a:spcAft>
                <a:spcPts val="400"/>
              </a:spcAft>
            </a:pPr>
            <a:r>
              <a:rPr lang="en-IE" sz="1050" b="1" dirty="0">
                <a:solidFill>
                  <a:schemeClr val="bg2">
                    <a:lumMod val="10000"/>
                  </a:schemeClr>
                </a:solidFill>
                <a:latin typeface="Montserrat Light" panose="00000400000000000000" pitchFamily="2" charset="0"/>
                <a:ea typeface="Calibri" panose="020F0502020204030204" pitchFamily="34" charset="0"/>
              </a:rPr>
              <a:t>ERASMUS+ / CREATIVE COMMONS / PARTNERS</a:t>
            </a:r>
          </a:p>
          <a:p>
            <a:pPr>
              <a:spcAft>
                <a:spcPts val="400"/>
              </a:spcAft>
            </a:pPr>
            <a:endParaRPr lang="en-IE" sz="1050" dirty="0">
              <a:latin typeface="Montserrat Light" panose="00000400000000000000" pitchFamily="2" charset="0"/>
              <a:ea typeface="Calibri" panose="020F0502020204030204" pitchFamily="34" charset="0"/>
            </a:endParaRPr>
          </a:p>
          <a:p>
            <a:pPr>
              <a:spcAft>
                <a:spcPts val="400"/>
              </a:spcAft>
            </a:pPr>
            <a:endParaRPr lang="en-IE" sz="1050" dirty="0">
              <a:latin typeface="Montserrat Light" panose="00000400000000000000" pitchFamily="2" charset="0"/>
              <a:ea typeface="Calibri" panose="020F0502020204030204" pitchFamily="34" charset="0"/>
            </a:endParaRPr>
          </a:p>
          <a:p>
            <a:pPr defTabSz="825335" hangingPunct="0"/>
            <a:endParaRPr lang="en-IE" sz="1050" dirty="0">
              <a:latin typeface="Montserrat Light" panose="00000400000000000000" pitchFamily="2" charset="0"/>
              <a:sym typeface="FontAwesome"/>
            </a:endParaRPr>
          </a:p>
        </p:txBody>
      </p:sp>
      <p:pic>
        <p:nvPicPr>
          <p:cNvPr id="12" name="4825EAA1-E00B-4BDA-A7ED-6F33C4D3B063">
            <a:extLst>
              <a:ext uri="{FF2B5EF4-FFF2-40B4-BE49-F238E27FC236}">
                <a16:creationId xmlns:a16="http://schemas.microsoft.com/office/drawing/2014/main" id="{97F466FD-E300-47AA-B6D5-2E77AF20B6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446" y="5094250"/>
            <a:ext cx="6333110" cy="184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512718"/>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EB7088B-1B65-EB47-9EE9-167326164EFD}"/>
              </a:ext>
            </a:extLst>
          </p:cNvPr>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t="7943" b="7943"/>
          <a:stretch/>
        </p:blipFill>
        <p:spPr/>
      </p:pic>
      <p:sp>
        <p:nvSpPr>
          <p:cNvPr id="10" name="Text Placeholder 9">
            <a:extLst>
              <a:ext uri="{FF2B5EF4-FFF2-40B4-BE49-F238E27FC236}">
                <a16:creationId xmlns:a16="http://schemas.microsoft.com/office/drawing/2014/main" id="{46AA8485-102E-0C4C-AC37-73940340A270}"/>
              </a:ext>
            </a:extLst>
          </p:cNvPr>
          <p:cNvSpPr>
            <a:spLocks noGrp="1"/>
          </p:cNvSpPr>
          <p:nvPr>
            <p:ph type="body" sz="quarter" idx="4294967295"/>
          </p:nvPr>
        </p:nvSpPr>
        <p:spPr>
          <a:xfrm>
            <a:off x="1588" y="7348538"/>
            <a:ext cx="6856412" cy="536575"/>
          </a:xfrm>
        </p:spPr>
        <p:txBody>
          <a:bodyPr>
            <a:noAutofit/>
          </a:bodyPr>
          <a:lstStyle/>
          <a:p>
            <a:pPr marL="0" indent="0" algn="ctr">
              <a:buNone/>
            </a:pPr>
            <a:r>
              <a:rPr lang="en-IE" sz="1800" dirty="0">
                <a:solidFill>
                  <a:schemeClr val="bg1"/>
                </a:solidFill>
                <a:latin typeface="Montserrat" pitchFamily="2" charset="77"/>
                <a:hlinkClick r:id="rId3">
                  <a:extLst>
                    <a:ext uri="{A12FA001-AC4F-418D-AE19-62706E023703}">
                      <ahyp:hlinkClr xmlns:ahyp="http://schemas.microsoft.com/office/drawing/2018/hyperlinkcolor" val="tx"/>
                    </a:ext>
                  </a:extLst>
                </a:hlinkClick>
              </a:rPr>
              <a:t>www.europeanyouthroots.eu</a:t>
            </a:r>
            <a:endParaRPr lang="en-RU" sz="1800" dirty="0">
              <a:solidFill>
                <a:schemeClr val="bg1"/>
              </a:solidFill>
              <a:latin typeface="Montserrat" pitchFamily="2" charset="77"/>
            </a:endParaRPr>
          </a:p>
        </p:txBody>
      </p:sp>
      <p:sp>
        <p:nvSpPr>
          <p:cNvPr id="14" name="Rechteck">
            <a:extLst>
              <a:ext uri="{FF2B5EF4-FFF2-40B4-BE49-F238E27FC236}">
                <a16:creationId xmlns:a16="http://schemas.microsoft.com/office/drawing/2014/main" id="{400289B2-D4EA-4741-B5AD-2843F08470AB}"/>
              </a:ext>
            </a:extLst>
          </p:cNvPr>
          <p:cNvSpPr/>
          <p:nvPr/>
        </p:nvSpPr>
        <p:spPr>
          <a:xfrm>
            <a:off x="552" y="6805475"/>
            <a:ext cx="6856900" cy="140185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grpSp>
        <p:nvGrpSpPr>
          <p:cNvPr id="2" name="Group 1">
            <a:extLst>
              <a:ext uri="{FF2B5EF4-FFF2-40B4-BE49-F238E27FC236}">
                <a16:creationId xmlns:a16="http://schemas.microsoft.com/office/drawing/2014/main" id="{66EC21D0-1DBF-4A44-89A0-0DD2EBFE818F}"/>
              </a:ext>
            </a:extLst>
          </p:cNvPr>
          <p:cNvGrpSpPr>
            <a:grpSpLocks noChangeAspect="1"/>
          </p:cNvGrpSpPr>
          <p:nvPr/>
        </p:nvGrpSpPr>
        <p:grpSpPr>
          <a:xfrm>
            <a:off x="544362" y="8761945"/>
            <a:ext cx="4500353" cy="405701"/>
            <a:chOff x="401467" y="8211777"/>
            <a:chExt cx="6511738" cy="587031"/>
          </a:xfrm>
        </p:grpSpPr>
        <p:pic>
          <p:nvPicPr>
            <p:cNvPr id="21" name="Picture 20" descr="Text&#10;&#10;Description automatically generated">
              <a:extLst>
                <a:ext uri="{FF2B5EF4-FFF2-40B4-BE49-F238E27FC236}">
                  <a16:creationId xmlns:a16="http://schemas.microsoft.com/office/drawing/2014/main" id="{1BE60CDE-CEE2-4F11-8506-F726BFA480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1467" y="8325286"/>
              <a:ext cx="830364" cy="360022"/>
            </a:xfrm>
            <a:prstGeom prst="rect">
              <a:avLst/>
            </a:prstGeom>
          </p:spPr>
        </p:pic>
        <p:pic>
          <p:nvPicPr>
            <p:cNvPr id="23" name="Picture 22" descr="A planet in space&#10;&#10;Description automatically generated with low confidence">
              <a:extLst>
                <a:ext uri="{FF2B5EF4-FFF2-40B4-BE49-F238E27FC236}">
                  <a16:creationId xmlns:a16="http://schemas.microsoft.com/office/drawing/2014/main" id="{5B235F54-010D-4372-8F9D-8013F88FFA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8853" y="8372128"/>
              <a:ext cx="1274352" cy="266320"/>
            </a:xfrm>
            <a:prstGeom prst="rect">
              <a:avLst/>
            </a:prstGeom>
          </p:spPr>
        </p:pic>
        <p:pic>
          <p:nvPicPr>
            <p:cNvPr id="25" name="Picture 24" descr="Logo&#10;&#10;Description automatically generated with medium confidence">
              <a:extLst>
                <a:ext uri="{FF2B5EF4-FFF2-40B4-BE49-F238E27FC236}">
                  <a16:creationId xmlns:a16="http://schemas.microsoft.com/office/drawing/2014/main" id="{71670EDF-3DF6-4454-8D56-496B9283D48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38821" y="8211777"/>
              <a:ext cx="663725" cy="587029"/>
            </a:xfrm>
            <a:prstGeom prst="rect">
              <a:avLst/>
            </a:prstGeom>
          </p:spPr>
        </p:pic>
        <p:pic>
          <p:nvPicPr>
            <p:cNvPr id="27" name="Picture 26" descr="Logo, company name&#10;&#10;Description automatically generated">
              <a:extLst>
                <a:ext uri="{FF2B5EF4-FFF2-40B4-BE49-F238E27FC236}">
                  <a16:creationId xmlns:a16="http://schemas.microsoft.com/office/drawing/2014/main" id="{AA127504-B30A-4E56-A13C-78BAB6F3BCB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40863" y="8264313"/>
              <a:ext cx="530448" cy="481950"/>
            </a:xfrm>
            <a:prstGeom prst="rect">
              <a:avLst/>
            </a:prstGeom>
          </p:spPr>
        </p:pic>
        <p:pic>
          <p:nvPicPr>
            <p:cNvPr id="29" name="Picture 28" descr="A picture containing text, clock&#10;&#10;Description automatically generated">
              <a:extLst>
                <a:ext uri="{FF2B5EF4-FFF2-40B4-BE49-F238E27FC236}">
                  <a16:creationId xmlns:a16="http://schemas.microsoft.com/office/drawing/2014/main" id="{F4509624-0E5F-42E2-904E-BC5D726388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09626" y="8362257"/>
              <a:ext cx="1190911" cy="286063"/>
            </a:xfrm>
            <a:prstGeom prst="rect">
              <a:avLst/>
            </a:prstGeom>
          </p:spPr>
        </p:pic>
        <p:pic>
          <p:nvPicPr>
            <p:cNvPr id="31" name="Picture 30" descr="Logo&#10;&#10;Description automatically generated with low confidence">
              <a:extLst>
                <a:ext uri="{FF2B5EF4-FFF2-40B4-BE49-F238E27FC236}">
                  <a16:creationId xmlns:a16="http://schemas.microsoft.com/office/drawing/2014/main" id="{C47A8FA2-6099-4A28-9F35-581CED9D956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70145" y="8211779"/>
              <a:ext cx="830362" cy="587029"/>
            </a:xfrm>
            <a:prstGeom prst="rect">
              <a:avLst/>
            </a:prstGeom>
          </p:spPr>
        </p:pic>
      </p:grpSp>
      <p:sp>
        <p:nvSpPr>
          <p:cNvPr id="11" name="TextBox 10">
            <a:extLst>
              <a:ext uri="{FF2B5EF4-FFF2-40B4-BE49-F238E27FC236}">
                <a16:creationId xmlns:a16="http://schemas.microsoft.com/office/drawing/2014/main" id="{5D4C856B-035A-3E47-88BE-A64B1A11EC23}"/>
              </a:ext>
            </a:extLst>
          </p:cNvPr>
          <p:cNvSpPr txBox="1"/>
          <p:nvPr/>
        </p:nvSpPr>
        <p:spPr>
          <a:xfrm>
            <a:off x="552" y="8083372"/>
            <a:ext cx="6856900" cy="276999"/>
          </a:xfrm>
          <a:prstGeom prst="rect">
            <a:avLst/>
          </a:prstGeom>
          <a:noFill/>
        </p:spPr>
        <p:txBody>
          <a:bodyPr wrap="square" rtlCol="0">
            <a:spAutoFit/>
          </a:bodyPr>
          <a:lstStyle/>
          <a:p>
            <a:pPr algn="ctr" defTabSz="457134">
              <a:defRPr/>
            </a:pPr>
            <a:r>
              <a:rPr lang="en-GB" sz="1200" dirty="0">
                <a:solidFill>
                  <a:schemeClr val="bg1"/>
                </a:solidFill>
                <a:highlight>
                  <a:srgbClr val="28AFAC"/>
                </a:highlight>
                <a:latin typeface="Montserrat" pitchFamily="2" charset="77"/>
              </a:rPr>
              <a:t>Fièrement soutenu par des partenaires européens</a:t>
            </a:r>
          </a:p>
        </p:txBody>
      </p:sp>
      <p:sp>
        <p:nvSpPr>
          <p:cNvPr id="12" name="TextBox 11">
            <a:extLst>
              <a:ext uri="{FF2B5EF4-FFF2-40B4-BE49-F238E27FC236}">
                <a16:creationId xmlns:a16="http://schemas.microsoft.com/office/drawing/2014/main" id="{D2230AE6-A1E7-7A45-B11B-835DA929B6E2}"/>
              </a:ext>
            </a:extLst>
          </p:cNvPr>
          <p:cNvSpPr txBox="1"/>
          <p:nvPr/>
        </p:nvSpPr>
        <p:spPr>
          <a:xfrm>
            <a:off x="552" y="7096505"/>
            <a:ext cx="6856900" cy="307777"/>
          </a:xfrm>
          <a:prstGeom prst="rect">
            <a:avLst/>
          </a:prstGeom>
          <a:noFill/>
        </p:spPr>
        <p:txBody>
          <a:bodyPr wrap="square" rtlCol="0">
            <a:spAutoFit/>
          </a:bodyPr>
          <a:lstStyle/>
          <a:p>
            <a:pPr algn="ctr" defTabSz="457134">
              <a:defRPr/>
            </a:pPr>
            <a:r>
              <a:rPr lang="en-GB" sz="1400" b="1" dirty="0" err="1">
                <a:solidFill>
                  <a:schemeClr val="bg1"/>
                </a:solidFill>
                <a:latin typeface="Montserrat" pitchFamily="2" charset="77"/>
              </a:rPr>
              <a:t>Contactez</a:t>
            </a:r>
            <a:r>
              <a:rPr lang="en-GB" sz="1400" b="1" dirty="0">
                <a:solidFill>
                  <a:schemeClr val="bg1"/>
                </a:solidFill>
                <a:latin typeface="Montserrat" pitchFamily="2" charset="77"/>
              </a:rPr>
              <a:t>-nous ! </a:t>
            </a:r>
          </a:p>
        </p:txBody>
      </p:sp>
      <p:pic>
        <p:nvPicPr>
          <p:cNvPr id="22" name="Picture 21">
            <a:extLst>
              <a:ext uri="{FF2B5EF4-FFF2-40B4-BE49-F238E27FC236}">
                <a16:creationId xmlns:a16="http://schemas.microsoft.com/office/drawing/2014/main" id="{45B7C82F-BCD4-9642-8F9A-BF52A8A0398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77246" y="8842064"/>
            <a:ext cx="1058423" cy="230795"/>
          </a:xfrm>
          <a:prstGeom prst="rect">
            <a:avLst/>
          </a:prstGeom>
        </p:spPr>
      </p:pic>
      <p:sp>
        <p:nvSpPr>
          <p:cNvPr id="24" name="TextBox 23">
            <a:extLst>
              <a:ext uri="{FF2B5EF4-FFF2-40B4-BE49-F238E27FC236}">
                <a16:creationId xmlns:a16="http://schemas.microsoft.com/office/drawing/2014/main" id="{AC293FB8-6FA5-2440-8A6A-0FB14A5F5724}"/>
              </a:ext>
            </a:extLst>
          </p:cNvPr>
          <p:cNvSpPr txBox="1"/>
          <p:nvPr/>
        </p:nvSpPr>
        <p:spPr>
          <a:xfrm>
            <a:off x="422334" y="9167645"/>
            <a:ext cx="6013335" cy="276999"/>
          </a:xfrm>
          <a:prstGeom prst="rect">
            <a:avLst/>
          </a:prstGeom>
          <a:noFill/>
        </p:spPr>
        <p:txBody>
          <a:bodyPr wrap="square" rtlCol="0">
            <a:spAutoFit/>
          </a:bodyPr>
          <a:lstStyle/>
          <a:p>
            <a:pPr algn="ctr" defTabSz="457134">
              <a:defRPr/>
            </a:pPr>
            <a:r>
              <a:rPr lang="en-GB" sz="600" dirty="0">
                <a:solidFill>
                  <a:srgbClr val="2D355A"/>
                </a:solidFill>
                <a:latin typeface="Montserrat Light" pitchFamily="2" charset="77"/>
              </a:rPr>
              <a:t>Ce projet a été financé avec le soutien de la Commission européenne. Cette publication n'engage que son auteur et la Commission ne peut être tenue responsable de l'usage qui pourrait être fait des informations qu'elle contient - Projet 2019-3-FR02-KA205-016905</a:t>
            </a:r>
          </a:p>
        </p:txBody>
      </p:sp>
      <p:sp>
        <p:nvSpPr>
          <p:cNvPr id="16" name="Text Placeholder 9">
            <a:extLst>
              <a:ext uri="{FF2B5EF4-FFF2-40B4-BE49-F238E27FC236}">
                <a16:creationId xmlns:a16="http://schemas.microsoft.com/office/drawing/2014/main" id="{EEC7929A-93D1-114C-B21B-68E28267ACFD}"/>
              </a:ext>
            </a:extLst>
          </p:cNvPr>
          <p:cNvSpPr txBox="1">
            <a:spLocks/>
          </p:cNvSpPr>
          <p:nvPr/>
        </p:nvSpPr>
        <p:spPr>
          <a:xfrm>
            <a:off x="0" y="7349187"/>
            <a:ext cx="6858000" cy="53734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IE" sz="1800">
                <a:solidFill>
                  <a:schemeClr val="bg1"/>
                </a:solidFill>
                <a:latin typeface="Montserrat" pitchFamily="2" charset="77"/>
                <a:hlinkClick r:id="rId3">
                  <a:extLst>
                    <a:ext uri="{A12FA001-AC4F-418D-AE19-62706E023703}">
                      <ahyp:hlinkClr xmlns:ahyp="http://schemas.microsoft.com/office/drawing/2018/hyperlinkcolor" val="tx"/>
                    </a:ext>
                  </a:extLst>
                </a:hlinkClick>
              </a:rPr>
              <a:t>www.europeanyouthroots.eu</a:t>
            </a:r>
            <a:endParaRPr lang="en-RU" sz="1800" dirty="0">
              <a:solidFill>
                <a:schemeClr val="bg1"/>
              </a:solidFill>
              <a:latin typeface="Montserrat" pitchFamily="2" charset="77"/>
            </a:endParaRPr>
          </a:p>
        </p:txBody>
      </p:sp>
    </p:spTree>
    <p:extLst>
      <p:ext uri="{BB962C8B-B14F-4D97-AF65-F5344CB8AC3E}">
        <p14:creationId xmlns:p14="http://schemas.microsoft.com/office/powerpoint/2010/main" val="905462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A1F615C-6E05-034F-963A-4C5B98265BD6}"/>
              </a:ext>
            </a:extLst>
          </p:cNvPr>
          <p:cNvPicPr>
            <a:picLocks noGrp="1" noChangeAspect="1"/>
          </p:cNvPicPr>
          <p:nvPr>
            <p:ph type="pic" idx="16"/>
          </p:nvPr>
        </p:nvPicPr>
        <p:blipFill rotWithShape="1">
          <a:blip r:embed="rId2" cstate="email">
            <a:extLst>
              <a:ext uri="{28A0092B-C50C-407E-A947-70E740481C1C}">
                <a14:useLocalDpi xmlns:a14="http://schemas.microsoft.com/office/drawing/2010/main"/>
              </a:ext>
            </a:extLst>
          </a:blip>
          <a:srcRect l="12595" t="18860" r="12591"/>
          <a:stretch/>
        </p:blipFill>
        <p:spPr>
          <a:xfrm>
            <a:off x="0" y="2305912"/>
            <a:ext cx="6870105" cy="4957786"/>
          </a:xfrm>
        </p:spPr>
      </p:pic>
      <p:sp>
        <p:nvSpPr>
          <p:cNvPr id="4" name="Rectangle 27"/>
          <p:cNvSpPr txBox="1"/>
          <p:nvPr/>
        </p:nvSpPr>
        <p:spPr>
          <a:xfrm>
            <a:off x="789386" y="560388"/>
            <a:ext cx="5303439" cy="1765800"/>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IE" sz="1800" dirty="0">
                <a:solidFill>
                  <a:srgbClr val="28AFAC"/>
                </a:solidFill>
                <a:ea typeface="Calibri" panose="020F0502020204030204" pitchFamily="34" charset="0"/>
                <a:cs typeface="Times New Roman" panose="02020603050405020304" pitchFamily="18" charset="0"/>
              </a:rPr>
              <a:t>Alors pourquoi mettre en œuvre la durabilité environnementale dans les PME du </a:t>
            </a:r>
            <a:r>
              <a:rPr lang="en-IE" sz="1800" dirty="0" err="1">
                <a:solidFill>
                  <a:srgbClr val="28AFAC"/>
                </a:solidFill>
                <a:ea typeface="Calibri" panose="020F0502020204030204" pitchFamily="34" charset="0"/>
                <a:cs typeface="Times New Roman" panose="02020603050405020304" pitchFamily="18" charset="0"/>
              </a:rPr>
              <a:t>tourisme</a:t>
            </a:r>
            <a:r>
              <a:rPr lang="en-IE" sz="1800" dirty="0">
                <a:solidFill>
                  <a:srgbClr val="28AFAC"/>
                </a:solidFill>
                <a:ea typeface="Calibri" panose="020F0502020204030204" pitchFamily="34" charset="0"/>
                <a:cs typeface="Times New Roman" panose="02020603050405020304" pitchFamily="18" charset="0"/>
              </a:rPr>
              <a:t> ?</a:t>
            </a:r>
            <a:endParaRPr lang="en-IE" sz="1800" b="1" dirty="0">
              <a:solidFill>
                <a:srgbClr val="2D355A"/>
              </a:solidFill>
              <a:ea typeface="Calibri" panose="020F0502020204030204" pitchFamily="34" charset="0"/>
              <a:cs typeface="Times New Roman" panose="02020603050405020304" pitchFamily="18" charset="0"/>
            </a:endParaRPr>
          </a:p>
          <a:p>
            <a:pPr algn="just">
              <a:lnSpc>
                <a:spcPct val="107000"/>
              </a:lnSpc>
              <a:spcAft>
                <a:spcPts val="173"/>
              </a:spcAft>
            </a:pPr>
            <a:r>
              <a:rPr lang="en-IE" sz="1400" dirty="0">
                <a:solidFill>
                  <a:srgbClr val="2D355A"/>
                </a:solidFill>
                <a:ea typeface="Calibri" panose="020F0502020204030204" pitchFamily="34" charset="0"/>
                <a:cs typeface="Times New Roman" panose="02020603050405020304" pitchFamily="18" charset="0"/>
              </a:rPr>
              <a:t>Cette section explique </a:t>
            </a:r>
            <a:r>
              <a:rPr lang="en-IE" sz="1400" dirty="0" err="1">
                <a:solidFill>
                  <a:srgbClr val="2D355A"/>
                </a:solidFill>
                <a:ea typeface="Calibri" panose="020F0502020204030204" pitchFamily="34" charset="0"/>
                <a:cs typeface="Times New Roman" panose="02020603050405020304" pitchFamily="18" charset="0"/>
              </a:rPr>
              <a:t>pourquoi</a:t>
            </a:r>
            <a:r>
              <a:rPr lang="en-IE" sz="1400" dirty="0">
                <a:solidFill>
                  <a:srgbClr val="2D355A"/>
                </a:solidFill>
                <a:ea typeface="Calibri" panose="020F0502020204030204" pitchFamily="34" charset="0"/>
                <a:cs typeface="Times New Roman" panose="02020603050405020304" pitchFamily="18" charset="0"/>
              </a:rPr>
              <a:t> le </a:t>
            </a:r>
            <a:r>
              <a:rPr lang="en-IE" sz="1400" dirty="0" err="1">
                <a:solidFill>
                  <a:srgbClr val="2D355A"/>
                </a:solidFill>
                <a:ea typeface="Calibri" panose="020F0502020204030204" pitchFamily="34" charset="0"/>
                <a:cs typeface="Times New Roman" panose="02020603050405020304" pitchFamily="18" charset="0"/>
              </a:rPr>
              <a:t>tourisme</a:t>
            </a:r>
            <a:r>
              <a:rPr lang="en-IE" sz="1400" dirty="0">
                <a:solidFill>
                  <a:srgbClr val="2D355A"/>
                </a:solidFill>
                <a:ea typeface="Calibri" panose="020F0502020204030204" pitchFamily="34" charset="0"/>
                <a:cs typeface="Times New Roman" panose="02020603050405020304" pitchFamily="18" charset="0"/>
              </a:rPr>
              <a:t> écologiquement durable est important et comment il peut changer les choses pour les entreprises et les régions touristiques.</a:t>
            </a:r>
          </a:p>
        </p:txBody>
      </p:sp>
      <p:sp>
        <p:nvSpPr>
          <p:cNvPr id="8" name="Rectangle 27"/>
          <p:cNvSpPr txBox="1"/>
          <p:nvPr/>
        </p:nvSpPr>
        <p:spPr>
          <a:xfrm>
            <a:off x="789386" y="7942785"/>
            <a:ext cx="5303439" cy="1503293"/>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pPr algn="just"/>
            <a:r>
              <a:rPr lang="en-GB" sz="1050" i="1" dirty="0">
                <a:solidFill>
                  <a:srgbClr val="2D355A"/>
                </a:solidFill>
                <a:latin typeface="Montserrat Light" pitchFamily="2" charset="77"/>
              </a:rPr>
              <a:t>Le </a:t>
            </a:r>
            <a:r>
              <a:rPr lang="en-GB" sz="1050" i="1" dirty="0" err="1">
                <a:solidFill>
                  <a:srgbClr val="2D355A"/>
                </a:solidFill>
                <a:latin typeface="Montserrat Light" pitchFamily="2" charset="77"/>
              </a:rPr>
              <a:t>tourisme</a:t>
            </a:r>
            <a:r>
              <a:rPr lang="en-GB" sz="1050" i="1" dirty="0">
                <a:solidFill>
                  <a:srgbClr val="2D355A"/>
                </a:solidFill>
                <a:latin typeface="Montserrat Light" pitchFamily="2" charset="77"/>
              </a:rPr>
              <a:t> durable </a:t>
            </a:r>
            <a:r>
              <a:rPr lang="en-GB" sz="1050" i="1" dirty="0" err="1">
                <a:solidFill>
                  <a:srgbClr val="2D355A"/>
                </a:solidFill>
                <a:latin typeface="Montserrat Light" pitchFamily="2" charset="77"/>
              </a:rPr>
              <a:t>contribue</a:t>
            </a:r>
            <a:r>
              <a:rPr lang="en-GB" sz="1050" i="1" dirty="0">
                <a:solidFill>
                  <a:srgbClr val="2D355A"/>
                </a:solidFill>
                <a:latin typeface="Montserrat Light" pitchFamily="2" charset="77"/>
              </a:rPr>
              <a:t> fortement à protéger, restaurer et améliorer l'environnement naturel et la biodiversité de la Nouvelle-Zélande. </a:t>
            </a:r>
            <a:r>
              <a:rPr lang="en-GB" sz="1050" i="1" dirty="0">
                <a:solidFill>
                  <a:srgbClr val="28AFAC"/>
                </a:solidFill>
                <a:latin typeface="Montserrat Light" pitchFamily="2" charset="77"/>
                <a:hlinkClick r:id="rId3">
                  <a:extLst>
                    <a:ext uri="{A12FA001-AC4F-418D-AE19-62706E023703}">
                      <ahyp:hlinkClr xmlns:ahyp="http://schemas.microsoft.com/office/drawing/2018/hyperlinkcolor" val="tx"/>
                    </a:ext>
                  </a:extLst>
                </a:hlinkClick>
              </a:rPr>
              <a:t>Tourisme durable en Nouvelle-Zélande </a:t>
            </a:r>
            <a:endParaRPr lang="en-GB" sz="1050" i="1" dirty="0">
              <a:solidFill>
                <a:srgbClr val="28AFAC"/>
              </a:solidFill>
              <a:latin typeface="Montserrat Light" pitchFamily="2" charset="77"/>
            </a:endParaRPr>
          </a:p>
          <a:p>
            <a:pPr algn="just"/>
            <a:endParaRPr lang="en-GB" sz="1050" i="1" dirty="0">
              <a:solidFill>
                <a:srgbClr val="2D355A"/>
              </a:solidFill>
              <a:latin typeface="Montserrat Light" pitchFamily="2" charset="77"/>
            </a:endParaRPr>
          </a:p>
          <a:p>
            <a:pPr algn="just"/>
            <a:r>
              <a:rPr lang="en-GB" sz="1050" i="1" dirty="0">
                <a:solidFill>
                  <a:srgbClr val="2D355A"/>
                </a:solidFill>
                <a:latin typeface="Montserrat Light" pitchFamily="2" charset="77"/>
              </a:rPr>
              <a:t>Grâce à des actions pratiques, les entreprises touristiques peuvent être bénéfiques pour l'environnement : restaurer la nature, réduire l'utilisation du </a:t>
            </a:r>
            <a:r>
              <a:rPr lang="en-GB" sz="1050" i="1" dirty="0" err="1">
                <a:solidFill>
                  <a:srgbClr val="2D355A"/>
                </a:solidFill>
                <a:latin typeface="Montserrat Light" pitchFamily="2" charset="77"/>
              </a:rPr>
              <a:t>carbone</a:t>
            </a:r>
            <a:r>
              <a:rPr lang="en-GB" sz="1050" i="1" dirty="0">
                <a:solidFill>
                  <a:srgbClr val="2D355A"/>
                </a:solidFill>
                <a:latin typeface="Montserrat Light" pitchFamily="2" charset="77"/>
              </a:rPr>
              <a:t> et minimiser son impact, </a:t>
            </a:r>
            <a:r>
              <a:rPr lang="en-GB" sz="1050" i="1" dirty="0" err="1">
                <a:solidFill>
                  <a:srgbClr val="2D355A"/>
                </a:solidFill>
                <a:latin typeface="Montserrat Light" pitchFamily="2" charset="77"/>
              </a:rPr>
              <a:t>puis</a:t>
            </a:r>
            <a:r>
              <a:rPr lang="en-GB" sz="1050" i="1" dirty="0">
                <a:solidFill>
                  <a:srgbClr val="2D355A"/>
                </a:solidFill>
                <a:latin typeface="Montserrat Light" pitchFamily="2" charset="77"/>
              </a:rPr>
              <a:t> </a:t>
            </a:r>
            <a:r>
              <a:rPr lang="en-GB" sz="1050" i="1" dirty="0" err="1">
                <a:solidFill>
                  <a:srgbClr val="2D355A"/>
                </a:solidFill>
                <a:latin typeface="Montserrat Light" pitchFamily="2" charset="77"/>
              </a:rPr>
              <a:t>finalement</a:t>
            </a:r>
            <a:r>
              <a:rPr lang="en-GB" sz="1050" i="1" dirty="0">
                <a:solidFill>
                  <a:srgbClr val="2D355A"/>
                </a:solidFill>
                <a:latin typeface="Montserrat Light" pitchFamily="2" charset="77"/>
              </a:rPr>
              <a:t> éliminer, les déchets</a:t>
            </a:r>
            <a:r>
              <a:rPr lang="en-GB" sz="1050" i="1" dirty="0">
                <a:solidFill>
                  <a:srgbClr val="28AFAC"/>
                </a:solidFill>
                <a:latin typeface="Montserrat Light" pitchFamily="2" charset="77"/>
              </a:rPr>
              <a:t>.</a:t>
            </a:r>
            <a:r>
              <a:rPr lang="en-GB" sz="1050" i="1" dirty="0">
                <a:solidFill>
                  <a:srgbClr val="28AFAC"/>
                </a:solidFill>
                <a:latin typeface="Montserrat Light" pitchFamily="2" charset="77"/>
                <a:hlinkClick r:id="rId3">
                  <a:extLst>
                    <a:ext uri="{A12FA001-AC4F-418D-AE19-62706E023703}">
                      <ahyp:hlinkClr xmlns:ahyp="http://schemas.microsoft.com/office/drawing/2018/hyperlinkcolor" val="tx"/>
                    </a:ext>
                  </a:extLst>
                </a:hlinkClick>
              </a:rPr>
              <a:t> Tourisme durable en Nouvelle-Zélande </a:t>
            </a:r>
            <a:endParaRPr lang="en-GB" sz="1050" i="1" dirty="0">
              <a:solidFill>
                <a:srgbClr val="28AFAC"/>
              </a:solidFill>
              <a:latin typeface="Montserrat Light" pitchFamily="2" charset="77"/>
            </a:endParaRPr>
          </a:p>
          <a:p>
            <a:pPr algn="l"/>
            <a:endParaRPr lang="en-GB" sz="1200" b="1" dirty="0">
              <a:solidFill>
                <a:srgbClr val="2D355A"/>
              </a:solidFill>
              <a:latin typeface="Montserrat" pitchFamily="2" charset="77"/>
            </a:endParaRPr>
          </a:p>
        </p:txBody>
      </p:sp>
      <p:sp>
        <p:nvSpPr>
          <p:cNvPr id="7" name="Rechteck">
            <a:extLst>
              <a:ext uri="{FF2B5EF4-FFF2-40B4-BE49-F238E27FC236}">
                <a16:creationId xmlns:a16="http://schemas.microsoft.com/office/drawing/2014/main" id="{91248573-B55A-094A-8A49-B51C38AEF5C7}"/>
              </a:ext>
            </a:extLst>
          </p:cNvPr>
          <p:cNvSpPr/>
          <p:nvPr/>
        </p:nvSpPr>
        <p:spPr>
          <a:xfrm>
            <a:off x="0" y="6169320"/>
            <a:ext cx="5556762" cy="1425236"/>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11" name="Rectangle 27">
            <a:extLst>
              <a:ext uri="{FF2B5EF4-FFF2-40B4-BE49-F238E27FC236}">
                <a16:creationId xmlns:a16="http://schemas.microsoft.com/office/drawing/2014/main" id="{184F7F58-4107-0348-9C38-116F52019D54}"/>
              </a:ext>
            </a:extLst>
          </p:cNvPr>
          <p:cNvSpPr txBox="1"/>
          <p:nvPr/>
        </p:nvSpPr>
        <p:spPr>
          <a:xfrm>
            <a:off x="596261" y="6577598"/>
            <a:ext cx="4275657" cy="747253"/>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ctr">
              <a:spcBef>
                <a:spcPts val="0"/>
              </a:spcBef>
            </a:pPr>
            <a:r>
              <a:rPr lang="en-GB" sz="1400" i="1" dirty="0">
                <a:solidFill>
                  <a:schemeClr val="bg1"/>
                </a:solidFill>
                <a:latin typeface="Montserrat" pitchFamily="2" charset="77"/>
              </a:rPr>
              <a:t>Ne prenez que des souvenirs, ne laissez que des empreintes</a:t>
            </a:r>
            <a:endParaRPr lang="en-GB" sz="1400" i="1" dirty="0">
              <a:solidFill>
                <a:schemeClr val="bg1"/>
              </a:solidFill>
              <a:highlight>
                <a:srgbClr val="FFFF00"/>
              </a:highlight>
              <a:latin typeface="Montserrat" pitchFamily="2" charset="77"/>
            </a:endParaRPr>
          </a:p>
          <a:p>
            <a:pPr algn="ctr">
              <a:spcBef>
                <a:spcPts val="0"/>
              </a:spcBef>
            </a:pPr>
            <a:r>
              <a:rPr lang="en-IE" sz="1400" b="1" dirty="0">
                <a:solidFill>
                  <a:schemeClr val="bg1"/>
                </a:solidFill>
                <a:latin typeface="Montserrat" pitchFamily="2" charset="77"/>
              </a:rPr>
              <a:t>Chef Seattle</a:t>
            </a:r>
          </a:p>
          <a:p>
            <a:pPr algn="ctr">
              <a:spcBef>
                <a:spcPts val="0"/>
              </a:spcBef>
            </a:pPr>
            <a:endParaRPr sz="1200" i="1" dirty="0">
              <a:solidFill>
                <a:schemeClr val="bg1"/>
              </a:solidFill>
              <a:highlight>
                <a:srgbClr val="FFFF00"/>
              </a:highlight>
              <a:latin typeface="Montserrat" pitchFamily="2" charset="77"/>
            </a:endParaRPr>
          </a:p>
        </p:txBody>
      </p:sp>
      <p:sp>
        <p:nvSpPr>
          <p:cNvPr id="13" name="Freeform 12">
            <a:extLst>
              <a:ext uri="{FF2B5EF4-FFF2-40B4-BE49-F238E27FC236}">
                <a16:creationId xmlns:a16="http://schemas.microsoft.com/office/drawing/2014/main" id="{6217B5C7-AEA9-674D-848F-F5085A3F6600}"/>
              </a:ext>
            </a:extLst>
          </p:cNvPr>
          <p:cNvSpPr/>
          <p:nvPr/>
        </p:nvSpPr>
        <p:spPr>
          <a:xfrm rot="10800000">
            <a:off x="4483214" y="7354908"/>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2D355A"/>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341252214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1F7B414-FE98-476A-80E9-3445A51F99C6}"/>
              </a:ext>
            </a:extLst>
          </p:cNvPr>
          <p:cNvPicPr>
            <a:picLocks noGrp="1" noChangeAspect="1"/>
          </p:cNvPicPr>
          <p:nvPr>
            <p:ph type="pic" idx="14"/>
          </p:nvPr>
        </p:nvPicPr>
        <p:blipFill rotWithShape="1">
          <a:blip r:embed="rId2" cstate="email">
            <a:extLst>
              <a:ext uri="{28A0092B-C50C-407E-A947-70E740481C1C}">
                <a14:useLocalDpi xmlns:a14="http://schemas.microsoft.com/office/drawing/2010/main"/>
              </a:ext>
            </a:extLst>
          </a:blip>
          <a:srcRect t="1" r="3754" b="144"/>
          <a:stretch/>
        </p:blipFill>
        <p:spPr>
          <a:xfrm>
            <a:off x="4290617" y="157303"/>
            <a:ext cx="2656945" cy="9259747"/>
          </a:xfrm>
        </p:spPr>
      </p:pic>
      <p:sp>
        <p:nvSpPr>
          <p:cNvPr id="5" name="Text Placeholder 1">
            <a:extLst>
              <a:ext uri="{FF2B5EF4-FFF2-40B4-BE49-F238E27FC236}">
                <a16:creationId xmlns:a16="http://schemas.microsoft.com/office/drawing/2014/main" id="{0AEB3556-D2CF-43E8-9556-D025D836EFB2}"/>
              </a:ext>
            </a:extLst>
          </p:cNvPr>
          <p:cNvSpPr txBox="1">
            <a:spLocks/>
          </p:cNvSpPr>
          <p:nvPr/>
        </p:nvSpPr>
        <p:spPr>
          <a:xfrm>
            <a:off x="0" y="333742"/>
            <a:ext cx="6638306" cy="976631"/>
          </a:xfrm>
          <a:prstGeom prst="rect">
            <a:avLst/>
          </a:prstGeom>
          <a:solidFill>
            <a:srgbClr val="2D355A"/>
          </a:solidFill>
        </p:spPr>
        <p:txBody>
          <a:bodyPr vert="horz" lIns="91425" tIns="45712" rIns="91425" bIns="45712"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endParaRPr lang="en-IE" dirty="0">
              <a:solidFill>
                <a:schemeClr val="bg1"/>
              </a:solidFill>
            </a:endParaRPr>
          </a:p>
        </p:txBody>
      </p:sp>
      <p:sp>
        <p:nvSpPr>
          <p:cNvPr id="11" name="Text Placeholder 1">
            <a:extLst>
              <a:ext uri="{FF2B5EF4-FFF2-40B4-BE49-F238E27FC236}">
                <a16:creationId xmlns:a16="http://schemas.microsoft.com/office/drawing/2014/main" id="{3F24C982-6EC3-478A-BA73-4B9E59F62ED0}"/>
              </a:ext>
            </a:extLst>
          </p:cNvPr>
          <p:cNvSpPr>
            <a:spLocks noGrp="1"/>
          </p:cNvSpPr>
          <p:nvPr>
            <p:ph type="body" sz="quarter" idx="16"/>
          </p:nvPr>
        </p:nvSpPr>
        <p:spPr>
          <a:xfrm>
            <a:off x="549275" y="400711"/>
            <a:ext cx="6535712" cy="1411817"/>
          </a:xfrm>
        </p:spPr>
        <p:txBody>
          <a:bodyPr>
            <a:noAutofit/>
          </a:bodyPr>
          <a:lstStyle/>
          <a:p>
            <a:pPr marL="0" indent="0">
              <a:lnSpc>
                <a:spcPct val="100000"/>
              </a:lnSpc>
              <a:spcBef>
                <a:spcPts val="0"/>
              </a:spcBef>
              <a:buNone/>
            </a:pPr>
            <a:r>
              <a:rPr lang="en-IE" sz="2399" dirty="0">
                <a:solidFill>
                  <a:schemeClr val="bg1"/>
                </a:solidFill>
                <a:latin typeface="Montserrat" pitchFamily="2" charset="77"/>
              </a:rPr>
              <a:t>Les PME européennes du tourisme doivent être écologiquement durables</a:t>
            </a:r>
          </a:p>
        </p:txBody>
      </p:sp>
      <p:sp>
        <p:nvSpPr>
          <p:cNvPr id="3" name="Rectangle 27"/>
          <p:cNvSpPr txBox="1"/>
          <p:nvPr/>
        </p:nvSpPr>
        <p:spPr>
          <a:xfrm>
            <a:off x="662556" y="1331592"/>
            <a:ext cx="3490636" cy="9350826"/>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ts val="1200"/>
              </a:lnSpc>
              <a:spcBef>
                <a:spcPts val="0"/>
              </a:spcBef>
            </a:pPr>
            <a:r>
              <a:rPr lang="en-GB" sz="1050" dirty="0">
                <a:solidFill>
                  <a:srgbClr val="2D355A"/>
                </a:solidFill>
                <a:latin typeface="Montserrat Light" pitchFamily="2" charset="77"/>
              </a:rPr>
              <a:t>Les impacts environnementaux négatifs du </a:t>
            </a:r>
            <a:r>
              <a:rPr lang="en-GB" sz="1050" dirty="0" err="1">
                <a:solidFill>
                  <a:srgbClr val="2D355A"/>
                </a:solidFill>
                <a:latin typeface="Montserrat Light" pitchFamily="2" charset="77"/>
              </a:rPr>
              <a:t>tourisme</a:t>
            </a:r>
            <a:r>
              <a:rPr lang="en-GB" sz="1050" dirty="0">
                <a:solidFill>
                  <a:srgbClr val="2D355A"/>
                </a:solidFill>
                <a:latin typeface="Montserrat Light" pitchFamily="2" charset="77"/>
              </a:rPr>
              <a:t> des visiteurs, des communautés et des entreprises sont déjà considérables. Ils épuisent les ressources naturelles locales et provoquent d'importants problèmes de pollution et de déchets. L'industrie et les entreprises du tourisme exercent déjà une pression croissante sur les ressources naturelles par le biais de la surconsommation, de </a:t>
            </a:r>
            <a:r>
              <a:rPr lang="en-GB" sz="1050" dirty="0" err="1">
                <a:solidFill>
                  <a:srgbClr val="2D355A"/>
                </a:solidFill>
                <a:latin typeface="Montserrat Light" pitchFamily="2" charset="77"/>
              </a:rPr>
              <a:t>l'utilisation</a:t>
            </a:r>
            <a:r>
              <a:rPr lang="en-GB" sz="1050" dirty="0">
                <a:solidFill>
                  <a:srgbClr val="2D355A"/>
                </a:solidFill>
                <a:latin typeface="Montserrat Light" pitchFamily="2" charset="77"/>
              </a:rPr>
              <a:t> beaucoup trop </a:t>
            </a:r>
            <a:r>
              <a:rPr lang="en-GB" sz="1050" dirty="0" err="1">
                <a:solidFill>
                  <a:srgbClr val="2D355A"/>
                </a:solidFill>
                <a:latin typeface="Montserrat Light" pitchFamily="2" charset="77"/>
              </a:rPr>
              <a:t>importante</a:t>
            </a:r>
            <a:r>
              <a:rPr lang="en-GB" sz="1050" dirty="0">
                <a:solidFill>
                  <a:srgbClr val="2D355A"/>
                </a:solidFill>
                <a:latin typeface="Montserrat Light" pitchFamily="2" charset="77"/>
              </a:rPr>
              <a:t> des terres locales, qui entraîne l'érosion des sols, l'augmentation de la pollution, la perte d'habitats naturels et la mise en danger des espèces. En outre, cela se produit souvent dans des endroits où les ressources sont déjà rares.  Ces effets négatifs peuvent progressivement détruire les ressources environnementales dont dépend le tourisme </a:t>
            </a:r>
            <a:r>
              <a:rPr lang="en-GB" sz="1099" dirty="0">
                <a:solidFill>
                  <a:srgbClr val="2D355A"/>
                </a:solidFill>
                <a:latin typeface="Montserrat Light" pitchFamily="2" charset="77"/>
              </a:rPr>
              <a:t>et, par conséquent, détruire l'industrie.</a:t>
            </a:r>
          </a:p>
          <a:p>
            <a:pPr>
              <a:lnSpc>
                <a:spcPts val="1200"/>
              </a:lnSpc>
              <a:spcBef>
                <a:spcPts val="0"/>
              </a:spcBef>
            </a:pPr>
            <a:endParaRPr lang="en-GB" sz="1099" dirty="0">
              <a:solidFill>
                <a:srgbClr val="2D355A"/>
              </a:solidFill>
              <a:latin typeface="Montserrat Light" pitchFamily="2" charset="77"/>
            </a:endParaRPr>
          </a:p>
          <a:p>
            <a:pPr>
              <a:lnSpc>
                <a:spcPts val="1200"/>
              </a:lnSpc>
              <a:spcBef>
                <a:spcPts val="0"/>
              </a:spcBef>
            </a:pPr>
            <a:r>
              <a:rPr lang="en-GB" sz="1200" dirty="0">
                <a:solidFill>
                  <a:srgbClr val="28AFAC"/>
                </a:solidFill>
                <a:latin typeface="Montserrat" pitchFamily="2" charset="77"/>
              </a:rPr>
              <a:t>Réfléchissez aux raisons pour lesquelles le tourisme écologiquement durable </a:t>
            </a:r>
            <a:r>
              <a:rPr lang="en-GB" sz="1200" dirty="0" err="1">
                <a:solidFill>
                  <a:srgbClr val="28AFAC"/>
                </a:solidFill>
                <a:latin typeface="Montserrat" pitchFamily="2" charset="77"/>
              </a:rPr>
              <a:t>est</a:t>
            </a:r>
            <a:r>
              <a:rPr lang="en-GB" sz="1200" dirty="0">
                <a:solidFill>
                  <a:srgbClr val="28AFAC"/>
                </a:solidFill>
                <a:latin typeface="Montserrat" pitchFamily="2" charset="77"/>
              </a:rPr>
              <a:t> important </a:t>
            </a:r>
            <a:r>
              <a:rPr lang="en-GB" sz="1200" dirty="0" err="1">
                <a:solidFill>
                  <a:srgbClr val="28AFAC"/>
                </a:solidFill>
                <a:latin typeface="Montserrat" pitchFamily="2" charset="77"/>
              </a:rPr>
              <a:t>en</a:t>
            </a:r>
            <a:r>
              <a:rPr lang="en-GB" sz="1200" dirty="0">
                <a:solidFill>
                  <a:srgbClr val="28AFAC"/>
                </a:solidFill>
                <a:latin typeface="Montserrat" pitchFamily="2" charset="77"/>
              </a:rPr>
              <a:t> les </a:t>
            </a:r>
            <a:r>
              <a:rPr lang="en-GB" sz="1200" dirty="0" err="1">
                <a:solidFill>
                  <a:srgbClr val="28AFAC"/>
                </a:solidFill>
                <a:latin typeface="Montserrat" pitchFamily="2" charset="77"/>
              </a:rPr>
              <a:t>comparant</a:t>
            </a:r>
            <a:r>
              <a:rPr lang="en-GB" sz="1200" dirty="0">
                <a:solidFill>
                  <a:srgbClr val="28AFAC"/>
                </a:solidFill>
                <a:latin typeface="Montserrat" pitchFamily="2" charset="77"/>
              </a:rPr>
              <a:t> aux principales raisons pour lesquelles les gens </a:t>
            </a:r>
            <a:r>
              <a:rPr lang="en-GB" sz="1200" dirty="0" err="1">
                <a:solidFill>
                  <a:srgbClr val="28AFAC"/>
                </a:solidFill>
                <a:latin typeface="Montserrat" pitchFamily="2" charset="77"/>
              </a:rPr>
              <a:t>voyagent</a:t>
            </a:r>
            <a:r>
              <a:rPr lang="en-GB" sz="1200" dirty="0">
                <a:solidFill>
                  <a:srgbClr val="28AFAC"/>
                </a:solidFill>
                <a:latin typeface="Montserrat" pitchFamily="2" charset="77"/>
              </a:rPr>
              <a:t> </a:t>
            </a:r>
          </a:p>
          <a:p>
            <a:pPr>
              <a:lnSpc>
                <a:spcPts val="1200"/>
              </a:lnSpc>
              <a:spcBef>
                <a:spcPts val="0"/>
              </a:spcBef>
            </a:pPr>
            <a:endParaRPr lang="en-GB" sz="800" dirty="0">
              <a:solidFill>
                <a:srgbClr val="2D355A"/>
              </a:solidFill>
              <a:latin typeface="Montserrat Light" pitchFamily="2" charset="77"/>
            </a:endParaRPr>
          </a:p>
          <a:p>
            <a:pPr marL="171426" indent="-171426">
              <a:lnSpc>
                <a:spcPts val="12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rPr>
              <a:t>Les principaux motifs des voyageurs sont souvent directement liés à la nature, à la culture et au patrimoine propres à la destination choisie. Ils veulent voyager pour de nombreuses raisons telles que ;</a:t>
            </a:r>
          </a:p>
          <a:p>
            <a:pPr marL="171426" indent="-171426">
              <a:lnSpc>
                <a:spcPts val="1200"/>
              </a:lnSpc>
              <a:spcBef>
                <a:spcPts val="0"/>
              </a:spcBef>
              <a:buClr>
                <a:srgbClr val="28AFAC"/>
              </a:buClr>
              <a:buFont typeface="Arial" panose="020B0604020202020204" pitchFamily="34" charset="0"/>
              <a:buChar char="•"/>
            </a:pPr>
            <a:endParaRPr lang="en-GB" sz="600" dirty="0">
              <a:solidFill>
                <a:srgbClr val="2D355A"/>
              </a:solidFill>
              <a:latin typeface="Montserrat Light" pitchFamily="2" charset="77"/>
            </a:endParaRPr>
          </a:p>
          <a:p>
            <a:pPr marL="171426" indent="-171426">
              <a:lnSpc>
                <a:spcPts val="1200"/>
              </a:lnSpc>
              <a:spcBef>
                <a:spcPts val="0"/>
              </a:spcBef>
              <a:buClr>
                <a:srgbClr val="28AFAC"/>
              </a:buClr>
              <a:buFont typeface="Arial" panose="020B0604020202020204" pitchFamily="34" charset="0"/>
              <a:buChar char="•"/>
            </a:pPr>
            <a:r>
              <a:rPr lang="en-GB" sz="1050" dirty="0" err="1">
                <a:solidFill>
                  <a:srgbClr val="2D355A"/>
                </a:solidFill>
                <a:latin typeface="Montserrat Light" pitchFamily="2" charset="77"/>
              </a:rPr>
              <a:t>Découvrir</a:t>
            </a:r>
            <a:r>
              <a:rPr lang="en-GB" sz="1050" dirty="0">
                <a:solidFill>
                  <a:srgbClr val="2D355A"/>
                </a:solidFill>
                <a:latin typeface="Montserrat Light" pitchFamily="2" charset="77"/>
              </a:rPr>
              <a:t> l'histoire moderne et ancienne, </a:t>
            </a:r>
            <a:r>
              <a:rPr lang="en-GB" sz="1050" dirty="0" err="1">
                <a:solidFill>
                  <a:srgbClr val="2D355A"/>
                </a:solidFill>
                <a:latin typeface="Montserrat Light" pitchFamily="2" charset="77"/>
              </a:rPr>
              <a:t>en</a:t>
            </a:r>
            <a:r>
              <a:rPr lang="en-GB" sz="1050" dirty="0">
                <a:solidFill>
                  <a:srgbClr val="2D355A"/>
                </a:solidFill>
                <a:latin typeface="Montserrat Light" pitchFamily="2" charset="77"/>
              </a:rPr>
              <a:t> se plongeant dans les récits qui ont contribué à façonner les civilisations.</a:t>
            </a:r>
          </a:p>
          <a:p>
            <a:pPr marL="171426" indent="-171426">
              <a:lnSpc>
                <a:spcPts val="1200"/>
              </a:lnSpc>
              <a:spcBef>
                <a:spcPts val="0"/>
              </a:spcBef>
              <a:buClr>
                <a:srgbClr val="28AFAC"/>
              </a:buClr>
              <a:buFont typeface="Arial" panose="020B0604020202020204" pitchFamily="34" charset="0"/>
              <a:buChar char="•"/>
            </a:pPr>
            <a:endParaRPr lang="en-GB" sz="600" dirty="0">
              <a:solidFill>
                <a:srgbClr val="2D355A"/>
              </a:solidFill>
              <a:latin typeface="Montserrat Light" pitchFamily="2" charset="77"/>
            </a:endParaRPr>
          </a:p>
          <a:p>
            <a:pPr marL="171426" indent="-171426">
              <a:lnSpc>
                <a:spcPts val="12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rPr>
              <a:t>Se </a:t>
            </a:r>
            <a:r>
              <a:rPr lang="en-GB" sz="1050" dirty="0" err="1">
                <a:solidFill>
                  <a:srgbClr val="2D355A"/>
                </a:solidFill>
                <a:latin typeface="Montserrat Light" pitchFamily="2" charset="77"/>
              </a:rPr>
              <a:t>promener</a:t>
            </a:r>
            <a:r>
              <a:rPr lang="en-GB" sz="1050" dirty="0">
                <a:solidFill>
                  <a:srgbClr val="2D355A"/>
                </a:solidFill>
                <a:latin typeface="Montserrat Light" pitchFamily="2" charset="77"/>
              </a:rPr>
              <a:t> dans des paysages impeccables que </a:t>
            </a:r>
            <a:r>
              <a:rPr lang="en-GB" sz="1050" dirty="0" err="1">
                <a:solidFill>
                  <a:srgbClr val="2D355A"/>
                </a:solidFill>
                <a:latin typeface="Montserrat Light" pitchFamily="2" charset="77"/>
              </a:rPr>
              <a:t>l’on</a:t>
            </a:r>
            <a:r>
              <a:rPr lang="en-GB" sz="1050" dirty="0">
                <a:solidFill>
                  <a:srgbClr val="2D355A"/>
                </a:solidFill>
                <a:latin typeface="Montserrat Light" pitchFamily="2" charset="77"/>
              </a:rPr>
              <a:t> ne </a:t>
            </a:r>
            <a:r>
              <a:rPr lang="en-GB" sz="1050" dirty="0" err="1">
                <a:solidFill>
                  <a:srgbClr val="2D355A"/>
                </a:solidFill>
                <a:latin typeface="Montserrat Light" pitchFamily="2" charset="77"/>
              </a:rPr>
              <a:t>peut</a:t>
            </a:r>
            <a:r>
              <a:rPr lang="en-GB" sz="1050" dirty="0">
                <a:solidFill>
                  <a:srgbClr val="2D355A"/>
                </a:solidFill>
                <a:latin typeface="Montserrat Light" pitchFamily="2" charset="77"/>
              </a:rPr>
              <a:t> voir nulle part ailleurs. </a:t>
            </a:r>
            <a:r>
              <a:rPr lang="en-GB" sz="1050" dirty="0" err="1">
                <a:solidFill>
                  <a:srgbClr val="2D355A"/>
                </a:solidFill>
                <a:latin typeface="Montserrat Light" pitchFamily="2" charset="77"/>
              </a:rPr>
              <a:t>Etre</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en</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constante</a:t>
            </a:r>
            <a:r>
              <a:rPr lang="en-GB" sz="1050" dirty="0">
                <a:solidFill>
                  <a:srgbClr val="2D355A"/>
                </a:solidFill>
                <a:latin typeface="Montserrat Light" pitchFamily="2" charset="77"/>
              </a:rPr>
              <a:t> inspiration </a:t>
            </a:r>
            <a:r>
              <a:rPr lang="en-GB" sz="1050" dirty="0" err="1">
                <a:solidFill>
                  <a:srgbClr val="2D355A"/>
                </a:solidFill>
                <a:latin typeface="Montserrat Light" pitchFamily="2" charset="77"/>
              </a:rPr>
              <a:t>en</a:t>
            </a:r>
            <a:r>
              <a:rPr lang="en-GB" sz="1050" dirty="0">
                <a:solidFill>
                  <a:srgbClr val="2D355A"/>
                </a:solidFill>
                <a:latin typeface="Montserrat Light" pitchFamily="2" charset="77"/>
              </a:rPr>
              <a:t> se </a:t>
            </a:r>
            <a:r>
              <a:rPr lang="en-GB" sz="1050" dirty="0" err="1">
                <a:solidFill>
                  <a:srgbClr val="2D355A"/>
                </a:solidFill>
                <a:latin typeface="Montserrat Light" pitchFamily="2" charset="77"/>
              </a:rPr>
              <a:t>rapprochant</a:t>
            </a:r>
            <a:r>
              <a:rPr lang="en-GB" sz="1050" dirty="0">
                <a:solidFill>
                  <a:srgbClr val="2D355A"/>
                </a:solidFill>
                <a:latin typeface="Montserrat Light" pitchFamily="2" charset="77"/>
              </a:rPr>
              <a:t> de la nature et de la vie sauvage qui font la beauté de ce monde.</a:t>
            </a:r>
          </a:p>
          <a:p>
            <a:pPr marL="171426" indent="-171426">
              <a:lnSpc>
                <a:spcPts val="1200"/>
              </a:lnSpc>
              <a:spcBef>
                <a:spcPts val="0"/>
              </a:spcBef>
              <a:buClr>
                <a:srgbClr val="28AFAC"/>
              </a:buClr>
              <a:buFont typeface="Arial" panose="020B0604020202020204" pitchFamily="34" charset="0"/>
              <a:buChar char="•"/>
            </a:pPr>
            <a:endParaRPr lang="en-GB" sz="600" dirty="0">
              <a:solidFill>
                <a:srgbClr val="2D355A"/>
              </a:solidFill>
              <a:latin typeface="Montserrat Light" pitchFamily="2" charset="77"/>
            </a:endParaRPr>
          </a:p>
          <a:p>
            <a:pPr marL="171426" indent="-171426">
              <a:lnSpc>
                <a:spcPts val="1200"/>
              </a:lnSpc>
              <a:spcBef>
                <a:spcPts val="0"/>
              </a:spcBef>
              <a:buClr>
                <a:srgbClr val="28AFAC"/>
              </a:buClr>
              <a:buFont typeface="Arial" panose="020B0604020202020204" pitchFamily="34" charset="0"/>
              <a:buChar char="•"/>
            </a:pPr>
            <a:r>
              <a:rPr lang="en-GB" sz="1050" dirty="0" err="1">
                <a:solidFill>
                  <a:srgbClr val="2D355A"/>
                </a:solidFill>
                <a:latin typeface="Montserrat Light" pitchFamily="2" charset="77"/>
              </a:rPr>
              <a:t>Chercher</a:t>
            </a:r>
            <a:r>
              <a:rPr lang="en-GB" sz="1050" dirty="0">
                <a:solidFill>
                  <a:srgbClr val="2D355A"/>
                </a:solidFill>
                <a:latin typeface="Montserrat Light" pitchFamily="2" charset="77"/>
              </a:rPr>
              <a:t> à interagir avec des cultures étrangères, en élargissant leurs horizons pour comprendre la nature diverse de l'humanité et les différents </a:t>
            </a:r>
            <a:r>
              <a:rPr lang="en-GB" sz="1050" dirty="0" err="1">
                <a:solidFill>
                  <a:srgbClr val="2D355A"/>
                </a:solidFill>
                <a:latin typeface="Montserrat Light" pitchFamily="2" charset="77"/>
              </a:rPr>
              <a:t>environnements</a:t>
            </a:r>
            <a:r>
              <a:rPr lang="en-GB" sz="1050" dirty="0">
                <a:solidFill>
                  <a:srgbClr val="2D355A"/>
                </a:solidFill>
                <a:latin typeface="Montserrat Light" pitchFamily="2" charset="77"/>
              </a:rPr>
              <a:t> qui </a:t>
            </a:r>
            <a:r>
              <a:rPr lang="en-GB" sz="1050" dirty="0" err="1">
                <a:solidFill>
                  <a:srgbClr val="2D355A"/>
                </a:solidFill>
                <a:latin typeface="Montserrat Light" pitchFamily="2" charset="77"/>
              </a:rPr>
              <a:t>l’entoure</a:t>
            </a:r>
            <a:endParaRPr lang="en-GB" sz="1050" dirty="0">
              <a:solidFill>
                <a:srgbClr val="2D355A"/>
              </a:solidFill>
              <a:latin typeface="Montserrat Light" pitchFamily="2" charset="77"/>
            </a:endParaRPr>
          </a:p>
          <a:p>
            <a:pPr marL="171426" indent="-171426">
              <a:lnSpc>
                <a:spcPts val="1200"/>
              </a:lnSpc>
              <a:spcBef>
                <a:spcPts val="0"/>
              </a:spcBef>
              <a:buClr>
                <a:srgbClr val="28AFAC"/>
              </a:buClr>
              <a:buFont typeface="Arial" panose="020B0604020202020204" pitchFamily="34" charset="0"/>
              <a:buChar char="•"/>
            </a:pPr>
            <a:endParaRPr lang="en-GB" sz="600" dirty="0">
              <a:solidFill>
                <a:srgbClr val="2D355A"/>
              </a:solidFill>
              <a:latin typeface="Montserrat Light" pitchFamily="2" charset="77"/>
            </a:endParaRPr>
          </a:p>
          <a:p>
            <a:pPr marL="171426" indent="-171426">
              <a:lnSpc>
                <a:spcPts val="1200"/>
              </a:lnSpc>
              <a:spcBef>
                <a:spcPts val="0"/>
              </a:spcBef>
              <a:buClr>
                <a:srgbClr val="28AFAC"/>
              </a:buClr>
              <a:buFont typeface="Arial" panose="020B0604020202020204" pitchFamily="34" charset="0"/>
              <a:buChar char="•"/>
            </a:pPr>
            <a:r>
              <a:rPr lang="en-GB" sz="1050" dirty="0" err="1">
                <a:solidFill>
                  <a:srgbClr val="2D355A"/>
                </a:solidFill>
                <a:latin typeface="Montserrat Light" pitchFamily="2" charset="77"/>
              </a:rPr>
              <a:t>Goûter</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voir</a:t>
            </a:r>
            <a:r>
              <a:rPr lang="en-GB" sz="1050" dirty="0">
                <a:solidFill>
                  <a:srgbClr val="2D355A"/>
                </a:solidFill>
                <a:latin typeface="Montserrat Light" pitchFamily="2" charset="77"/>
              </a:rPr>
              <a:t> et faire </a:t>
            </a:r>
            <a:r>
              <a:rPr lang="en-GB" sz="1050" dirty="0" err="1">
                <a:solidFill>
                  <a:srgbClr val="2D355A"/>
                </a:solidFill>
                <a:latin typeface="Montserrat Light" pitchFamily="2" charset="77"/>
              </a:rPr>
              <a:t>quelque</a:t>
            </a:r>
            <a:r>
              <a:rPr lang="en-GB" sz="1050" dirty="0">
                <a:solidFill>
                  <a:srgbClr val="2D355A"/>
                </a:solidFill>
                <a:latin typeface="Montserrat Light" pitchFamily="2" charset="77"/>
              </a:rPr>
              <a:t> chose de différent pour </a:t>
            </a:r>
            <a:r>
              <a:rPr lang="en-GB" sz="1050" dirty="0" err="1">
                <a:solidFill>
                  <a:srgbClr val="2D355A"/>
                </a:solidFill>
                <a:latin typeface="Montserrat Light" pitchFamily="2" charset="77"/>
              </a:rPr>
              <a:t>pouvoir</a:t>
            </a:r>
            <a:r>
              <a:rPr lang="en-GB" sz="1050" dirty="0">
                <a:solidFill>
                  <a:srgbClr val="2D355A"/>
                </a:solidFill>
                <a:latin typeface="Montserrat Light" pitchFamily="2" charset="77"/>
              </a:rPr>
              <a:t>  vraiment </a:t>
            </a:r>
            <a:r>
              <a:rPr lang="en-GB" sz="1050" dirty="0" err="1">
                <a:solidFill>
                  <a:srgbClr val="2D355A"/>
                </a:solidFill>
                <a:latin typeface="Montserrat Light" pitchFamily="2" charset="77"/>
              </a:rPr>
              <a:t>s'échapper</a:t>
            </a:r>
            <a:r>
              <a:rPr lang="en-GB" sz="1050" dirty="0">
                <a:solidFill>
                  <a:srgbClr val="2D355A"/>
                </a:solidFill>
                <a:latin typeface="Montserrat Light" pitchFamily="2" charset="77"/>
              </a:rPr>
              <a:t> de leur vie stressante et chaotique.</a:t>
            </a:r>
          </a:p>
          <a:p>
            <a:pPr>
              <a:lnSpc>
                <a:spcPts val="1200"/>
              </a:lnSpc>
              <a:spcBef>
                <a:spcPts val="0"/>
              </a:spcBef>
            </a:pPr>
            <a:endParaRPr lang="en-GB" sz="1050" dirty="0">
              <a:solidFill>
                <a:srgbClr val="2D355A"/>
              </a:solidFill>
              <a:latin typeface="Montserrat Light" pitchFamily="2" charset="77"/>
            </a:endParaRPr>
          </a:p>
          <a:p>
            <a:pPr algn="just">
              <a:lnSpc>
                <a:spcPts val="1200"/>
              </a:lnSpc>
              <a:spcBef>
                <a:spcPts val="0"/>
              </a:spcBef>
            </a:pPr>
            <a:r>
              <a:rPr lang="en-GB" sz="1050" dirty="0">
                <a:solidFill>
                  <a:srgbClr val="2D355A"/>
                </a:solidFill>
                <a:latin typeface="Montserrat Light" pitchFamily="2" charset="77"/>
              </a:rPr>
              <a:t>Quelles que soient les raisons, qu'il s'agisse d'une combinaison de tout ce qui précède ou d'une simple envie de se reposer et de récupérer dans des environnements magnifiques, voyager est l'une des plus belles expériences que l'on puisse vivre !</a:t>
            </a:r>
          </a:p>
          <a:p>
            <a:pPr>
              <a:lnSpc>
                <a:spcPct val="100000"/>
              </a:lnSpc>
              <a:spcBef>
                <a:spcPts val="0"/>
              </a:spcBef>
            </a:pPr>
            <a:endParaRPr lang="en-IE" sz="1099" dirty="0">
              <a:solidFill>
                <a:srgbClr val="2D355A"/>
              </a:solidFill>
              <a:latin typeface="Montserrat Light" pitchFamily="2" charset="77"/>
              <a:ea typeface="Calibri" panose="020F0502020204030204" pitchFamily="34" charset="0"/>
              <a:cs typeface="Times New Roman" panose="02020603050405020304" pitchFamily="18" charset="0"/>
            </a:endParaRPr>
          </a:p>
          <a:p>
            <a:pPr>
              <a:lnSpc>
                <a:spcPct val="100000"/>
              </a:lnSpc>
              <a:spcBef>
                <a:spcPts val="0"/>
              </a:spcBef>
            </a:pPr>
            <a:endParaRPr lang="en-GB" sz="1099" dirty="0">
              <a:solidFill>
                <a:srgbClr val="2D355A"/>
              </a:solidFill>
              <a:latin typeface="Montserrat Light" pitchFamily="2" charset="77"/>
            </a:endParaRPr>
          </a:p>
          <a:p>
            <a:pPr>
              <a:lnSpc>
                <a:spcPct val="100000"/>
              </a:lnSpc>
              <a:spcBef>
                <a:spcPts val="0"/>
              </a:spcBef>
            </a:pPr>
            <a:endParaRPr lang="en-GB" sz="1099" dirty="0">
              <a:solidFill>
                <a:srgbClr val="2D355A"/>
              </a:solidFill>
              <a:latin typeface="Montserrat Light" pitchFamily="2" charset="77"/>
            </a:endParaRPr>
          </a:p>
          <a:p>
            <a:pPr>
              <a:lnSpc>
                <a:spcPct val="100000"/>
              </a:lnSpc>
              <a:spcBef>
                <a:spcPts val="0"/>
              </a:spcBef>
            </a:pPr>
            <a:endParaRPr lang="en-GB" sz="1099" dirty="0">
              <a:solidFill>
                <a:srgbClr val="2D355A"/>
              </a:solidFill>
              <a:latin typeface="Montserrat Light" pitchFamily="2" charset="77"/>
            </a:endParaRPr>
          </a:p>
          <a:p>
            <a:pPr>
              <a:lnSpc>
                <a:spcPct val="100000"/>
              </a:lnSpc>
              <a:spcBef>
                <a:spcPts val="0"/>
              </a:spcBef>
            </a:pPr>
            <a:endParaRPr lang="en-GB" sz="1099" dirty="0">
              <a:solidFill>
                <a:srgbClr val="2D355A"/>
              </a:solidFill>
              <a:latin typeface="Montserrat Light" pitchFamily="2" charset="77"/>
            </a:endParaRPr>
          </a:p>
          <a:p>
            <a:pPr>
              <a:lnSpc>
                <a:spcPct val="100000"/>
              </a:lnSpc>
              <a:spcBef>
                <a:spcPts val="0"/>
              </a:spcBef>
            </a:pPr>
            <a:endParaRPr lang="en-GB" sz="1099" dirty="0">
              <a:solidFill>
                <a:srgbClr val="2D355A"/>
              </a:solidFill>
              <a:latin typeface="Montserrat Light" pitchFamily="2" charset="77"/>
            </a:endParaRPr>
          </a:p>
        </p:txBody>
      </p:sp>
    </p:spTree>
    <p:extLst>
      <p:ext uri="{BB962C8B-B14F-4D97-AF65-F5344CB8AC3E}">
        <p14:creationId xmlns:p14="http://schemas.microsoft.com/office/powerpoint/2010/main" val="348067115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a:extLst>
              <a:ext uri="{FF2B5EF4-FFF2-40B4-BE49-F238E27FC236}">
                <a16:creationId xmlns:a16="http://schemas.microsoft.com/office/drawing/2014/main" id="{D8D47CBE-6486-E944-B3BE-9172933E7BB1}"/>
              </a:ext>
            </a:extLst>
          </p:cNvPr>
          <p:cNvSpPr/>
          <p:nvPr/>
        </p:nvSpPr>
        <p:spPr>
          <a:xfrm>
            <a:off x="-2368" y="7037406"/>
            <a:ext cx="6856900" cy="2418101"/>
          </a:xfrm>
          <a:prstGeom prst="rect">
            <a:avLst/>
          </a:prstGeom>
          <a:blipFill>
            <a:blip r:embed="rId2" cstate="email">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23" name="Rechteck">
            <a:extLst>
              <a:ext uri="{FF2B5EF4-FFF2-40B4-BE49-F238E27FC236}">
                <a16:creationId xmlns:a16="http://schemas.microsoft.com/office/drawing/2014/main" id="{C25465AF-1102-7C4A-B7B5-B17C7E48B9EA}"/>
              </a:ext>
            </a:extLst>
          </p:cNvPr>
          <p:cNvSpPr/>
          <p:nvPr/>
        </p:nvSpPr>
        <p:spPr>
          <a:xfrm>
            <a:off x="550" y="5569309"/>
            <a:ext cx="6856900" cy="1560236"/>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7" name="Rectangle 27"/>
          <p:cNvSpPr txBox="1"/>
          <p:nvPr/>
        </p:nvSpPr>
        <p:spPr>
          <a:xfrm>
            <a:off x="765175" y="5569309"/>
            <a:ext cx="5276703" cy="1503293"/>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chemeClr val="bg1"/>
              </a:buClr>
              <a:buFont typeface="Arial" panose="020B0604020202020204" pitchFamily="34" charset="0"/>
              <a:buChar char="•"/>
            </a:pPr>
            <a:r>
              <a:rPr lang="en-GB" sz="1200" dirty="0">
                <a:solidFill>
                  <a:schemeClr val="bg1"/>
                </a:solidFill>
                <a:latin typeface="Montserrat Light" pitchFamily="2" charset="77"/>
                <a:ea typeface="Calibri" panose="020F0502020204030204" pitchFamily="34" charset="0"/>
                <a:cs typeface="Calibri" panose="020F0502020204030204" pitchFamily="34" charset="0"/>
              </a:rPr>
              <a:t>45 arrivées par seconde</a:t>
            </a:r>
            <a:endParaRPr lang="en-IE" sz="1200" dirty="0">
              <a:solidFill>
                <a:schemeClr val="bg1"/>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buClr>
                <a:schemeClr val="bg1"/>
              </a:buClr>
              <a:buFont typeface="Arial" panose="020B0604020202020204" pitchFamily="34" charset="0"/>
              <a:buChar char="•"/>
            </a:pPr>
            <a:r>
              <a:rPr lang="en-GB" sz="1200" dirty="0">
                <a:solidFill>
                  <a:schemeClr val="bg1"/>
                </a:solidFill>
                <a:latin typeface="Montserrat Light" pitchFamily="2" charset="77"/>
                <a:ea typeface="Calibri" panose="020F0502020204030204" pitchFamily="34" charset="0"/>
                <a:cs typeface="Calibri" panose="020F0502020204030204" pitchFamily="34" charset="0"/>
              </a:rPr>
              <a:t>Il y a plus de 1,4 milliard de touristes qui </a:t>
            </a:r>
            <a:r>
              <a:rPr lang="en-GB" sz="1200" dirty="0" err="1">
                <a:solidFill>
                  <a:schemeClr val="bg1"/>
                </a:solidFill>
                <a:latin typeface="Montserrat Light" pitchFamily="2" charset="77"/>
                <a:ea typeface="Calibri" panose="020F0502020204030204" pitchFamily="34" charset="0"/>
                <a:cs typeface="Calibri" panose="020F0502020204030204" pitchFamily="34" charset="0"/>
              </a:rPr>
              <a:t>arrivent</a:t>
            </a:r>
            <a:r>
              <a:rPr lang="en-GB" sz="1200" dirty="0">
                <a:solidFill>
                  <a:schemeClr val="bg1"/>
                </a:solidFill>
                <a:latin typeface="Montserrat Light" pitchFamily="2" charset="77"/>
                <a:ea typeface="Calibri" panose="020F0502020204030204" pitchFamily="34" charset="0"/>
                <a:cs typeface="Calibri" panose="020F0502020204030204" pitchFamily="34" charset="0"/>
              </a:rPr>
              <a:t> dans </a:t>
            </a:r>
            <a:r>
              <a:rPr lang="en-GB" sz="1200" dirty="0" err="1">
                <a:solidFill>
                  <a:schemeClr val="bg1"/>
                </a:solidFill>
                <a:latin typeface="Montserrat Light" pitchFamily="2" charset="77"/>
                <a:ea typeface="Calibri" panose="020F0502020204030204" pitchFamily="34" charset="0"/>
                <a:cs typeface="Calibri" panose="020F0502020204030204" pitchFamily="34" charset="0"/>
              </a:rPr>
              <a:t>une</a:t>
            </a:r>
            <a:r>
              <a:rPr lang="en-GB" sz="1200" dirty="0">
                <a:solidFill>
                  <a:schemeClr val="bg1"/>
                </a:solidFill>
                <a:latin typeface="Montserrat Light" pitchFamily="2" charset="77"/>
                <a:ea typeface="Calibri" panose="020F0502020204030204" pitchFamily="34" charset="0"/>
                <a:cs typeface="Calibri" panose="020F0502020204030204" pitchFamily="34" charset="0"/>
              </a:rPr>
              <a:t> destination </a:t>
            </a:r>
            <a:r>
              <a:rPr lang="en-GB" sz="1200" dirty="0" err="1">
                <a:solidFill>
                  <a:schemeClr val="bg1"/>
                </a:solidFill>
                <a:latin typeface="Montserrat Light" pitchFamily="2" charset="77"/>
                <a:ea typeface="Calibri" panose="020F0502020204030204" pitchFamily="34" charset="0"/>
                <a:cs typeface="Calibri" panose="020F0502020204030204" pitchFamily="34" charset="0"/>
              </a:rPr>
              <a:t>touristique</a:t>
            </a:r>
            <a:r>
              <a:rPr lang="en-GB" sz="1200" dirty="0">
                <a:solidFill>
                  <a:schemeClr val="bg1"/>
                </a:solidFill>
                <a:latin typeface="Montserrat Light" pitchFamily="2" charset="77"/>
                <a:ea typeface="Calibri" panose="020F0502020204030204" pitchFamily="34" charset="0"/>
                <a:cs typeface="Calibri" panose="020F0502020204030204" pitchFamily="34" charset="0"/>
              </a:rPr>
              <a:t> </a:t>
            </a:r>
            <a:r>
              <a:rPr lang="en-GB" sz="1200" dirty="0" err="1">
                <a:solidFill>
                  <a:schemeClr val="bg1"/>
                </a:solidFill>
                <a:latin typeface="Montserrat Light" pitchFamily="2" charset="77"/>
                <a:ea typeface="Calibri" panose="020F0502020204030204" pitchFamily="34" charset="0"/>
                <a:cs typeface="Calibri" panose="020F0502020204030204" pitchFamily="34" charset="0"/>
              </a:rPr>
              <a:t>chaque</a:t>
            </a:r>
            <a:r>
              <a:rPr lang="en-GB" sz="1200" dirty="0">
                <a:solidFill>
                  <a:schemeClr val="bg1"/>
                </a:solidFill>
                <a:latin typeface="Montserrat Light" pitchFamily="2" charset="77"/>
                <a:ea typeface="Calibri" panose="020F0502020204030204" pitchFamily="34" charset="0"/>
                <a:cs typeface="Calibri" panose="020F0502020204030204" pitchFamily="34" charset="0"/>
              </a:rPr>
              <a:t> année. Cela représente 45 arrivées par seconde (Nations unies).</a:t>
            </a:r>
            <a:endParaRPr lang="en-IE" sz="1200" dirty="0">
              <a:solidFill>
                <a:schemeClr val="bg1"/>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buClr>
                <a:schemeClr val="bg1"/>
              </a:buClr>
              <a:buFont typeface="Arial" panose="020B0604020202020204" pitchFamily="34" charset="0"/>
              <a:buChar char="•"/>
            </a:pPr>
            <a:r>
              <a:rPr lang="en-GB" sz="1200" dirty="0">
                <a:solidFill>
                  <a:schemeClr val="bg1"/>
                </a:solidFill>
                <a:latin typeface="Montserrat Light" pitchFamily="2" charset="77"/>
                <a:cs typeface="Calibri" panose="020F0502020204030204" pitchFamily="34" charset="0"/>
              </a:rPr>
              <a:t>Le tourisme entraîne souvent une surconsommation d'eau</a:t>
            </a:r>
            <a:endParaRPr lang="en-IE" sz="1200" dirty="0">
              <a:solidFill>
                <a:schemeClr val="bg1"/>
              </a:solidFill>
              <a:latin typeface="Montserrat Light" pitchFamily="2" charset="77"/>
              <a:cs typeface="Calibri" panose="020F0502020204030204" pitchFamily="34" charset="0"/>
            </a:endParaRPr>
          </a:p>
          <a:p>
            <a:pPr marL="171426" indent="-171426">
              <a:lnSpc>
                <a:spcPct val="100000"/>
              </a:lnSpc>
              <a:spcBef>
                <a:spcPts val="0"/>
              </a:spcBef>
              <a:buClr>
                <a:schemeClr val="bg1"/>
              </a:buClr>
              <a:buFont typeface="Arial" panose="020B0604020202020204" pitchFamily="34" charset="0"/>
              <a:buChar char="•"/>
            </a:pPr>
            <a:r>
              <a:rPr lang="en-GB" sz="1200" dirty="0">
                <a:solidFill>
                  <a:schemeClr val="bg1"/>
                </a:solidFill>
                <a:latin typeface="Montserrat Light" pitchFamily="2" charset="77"/>
                <a:ea typeface="Calibri" panose="020F0502020204030204" pitchFamily="34" charset="0"/>
                <a:cs typeface="Calibri" panose="020F0502020204030204" pitchFamily="34" charset="0"/>
              </a:rPr>
              <a:t>Par </a:t>
            </a:r>
            <a:r>
              <a:rPr lang="en-GB" sz="1200" dirty="0" err="1">
                <a:solidFill>
                  <a:schemeClr val="bg1"/>
                </a:solidFill>
                <a:latin typeface="Montserrat Light" pitchFamily="2" charset="77"/>
                <a:ea typeface="Calibri" panose="020F0502020204030204" pitchFamily="34" charset="0"/>
                <a:cs typeface="Calibri" panose="020F0502020204030204" pitchFamily="34" charset="0"/>
              </a:rPr>
              <a:t>exemple</a:t>
            </a:r>
            <a:r>
              <a:rPr lang="en-GB" sz="1200" dirty="0">
                <a:solidFill>
                  <a:schemeClr val="bg1"/>
                </a:solidFill>
                <a:latin typeface="Montserrat Light" pitchFamily="2" charset="77"/>
                <a:ea typeface="Calibri" panose="020F0502020204030204" pitchFamily="34" charset="0"/>
                <a:cs typeface="Calibri" panose="020F0502020204030204" pitchFamily="34" charset="0"/>
              </a:rPr>
              <a:t>, un terrain de golf moyen dans un pays tropical utilise autant d'eau que 60 000 villageois. Il utilise également 1500 kilos d'engrais chimiques, de pesticides et d'herbicides par an.</a:t>
            </a:r>
          </a:p>
        </p:txBody>
      </p:sp>
      <p:sp>
        <p:nvSpPr>
          <p:cNvPr id="14" name="Rechteck">
            <a:extLst>
              <a:ext uri="{FF2B5EF4-FFF2-40B4-BE49-F238E27FC236}">
                <a16:creationId xmlns:a16="http://schemas.microsoft.com/office/drawing/2014/main" id="{1A814DF6-4A63-5344-8FD9-D97BBA7CD606}"/>
              </a:ext>
            </a:extLst>
          </p:cNvPr>
          <p:cNvSpPr/>
          <p:nvPr/>
        </p:nvSpPr>
        <p:spPr>
          <a:xfrm>
            <a:off x="550" y="280144"/>
            <a:ext cx="6110144" cy="1560236"/>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5" name="Rectangle 27">
            <a:extLst>
              <a:ext uri="{FF2B5EF4-FFF2-40B4-BE49-F238E27FC236}">
                <a16:creationId xmlns:a16="http://schemas.microsoft.com/office/drawing/2014/main" id="{9528DA40-8E18-DB4A-A4C8-EAACA32F8A54}"/>
              </a:ext>
            </a:extLst>
          </p:cNvPr>
          <p:cNvSpPr txBox="1"/>
          <p:nvPr/>
        </p:nvSpPr>
        <p:spPr>
          <a:xfrm>
            <a:off x="729524" y="1133486"/>
            <a:ext cx="4460313" cy="518664"/>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1601" dirty="0">
                <a:solidFill>
                  <a:schemeClr val="bg1"/>
                </a:solidFill>
              </a:rPr>
              <a:t>La nature et </a:t>
            </a:r>
            <a:r>
              <a:rPr lang="en-IE" sz="1601" dirty="0" err="1">
                <a:solidFill>
                  <a:schemeClr val="bg1"/>
                </a:solidFill>
              </a:rPr>
              <a:t>l’environnement</a:t>
            </a:r>
            <a:r>
              <a:rPr lang="en-IE" sz="1601" dirty="0">
                <a:solidFill>
                  <a:schemeClr val="bg1"/>
                </a:solidFill>
              </a:rPr>
              <a:t> </a:t>
            </a:r>
            <a:r>
              <a:rPr lang="en-IE" sz="1601" dirty="0" err="1">
                <a:solidFill>
                  <a:schemeClr val="bg1"/>
                </a:solidFill>
              </a:rPr>
              <a:t>sont</a:t>
            </a:r>
            <a:r>
              <a:rPr lang="en-IE" sz="1601" dirty="0">
                <a:solidFill>
                  <a:schemeClr val="bg1"/>
                </a:solidFill>
              </a:rPr>
              <a:t> les </a:t>
            </a:r>
            <a:r>
              <a:rPr lang="en-IE" sz="1601" dirty="0" err="1">
                <a:solidFill>
                  <a:schemeClr val="bg1"/>
                </a:solidFill>
              </a:rPr>
              <a:t>éléments</a:t>
            </a:r>
            <a:r>
              <a:rPr lang="en-IE" sz="1601" dirty="0">
                <a:solidFill>
                  <a:schemeClr val="bg1"/>
                </a:solidFill>
              </a:rPr>
              <a:t> sur </a:t>
            </a:r>
            <a:r>
              <a:rPr lang="en-IE" sz="1601" dirty="0" err="1">
                <a:solidFill>
                  <a:schemeClr val="bg1"/>
                </a:solidFill>
              </a:rPr>
              <a:t>lesquels</a:t>
            </a:r>
            <a:r>
              <a:rPr lang="en-IE" sz="1601" dirty="0">
                <a:solidFill>
                  <a:schemeClr val="bg1"/>
                </a:solidFill>
              </a:rPr>
              <a:t> </a:t>
            </a:r>
            <a:r>
              <a:rPr lang="en-IE" sz="1601" dirty="0" err="1">
                <a:solidFill>
                  <a:schemeClr val="bg1"/>
                </a:solidFill>
              </a:rPr>
              <a:t>est</a:t>
            </a:r>
            <a:r>
              <a:rPr lang="en-IE" sz="1601" dirty="0">
                <a:solidFill>
                  <a:schemeClr val="bg1"/>
                </a:solidFill>
              </a:rPr>
              <a:t> </a:t>
            </a:r>
            <a:r>
              <a:rPr lang="en-IE" sz="1601" dirty="0" err="1">
                <a:solidFill>
                  <a:schemeClr val="bg1"/>
                </a:solidFill>
              </a:rPr>
              <a:t>basé</a:t>
            </a:r>
            <a:r>
              <a:rPr lang="en-IE" sz="1601" dirty="0">
                <a:solidFill>
                  <a:schemeClr val="bg1"/>
                </a:solidFill>
              </a:rPr>
              <a:t> le </a:t>
            </a:r>
            <a:r>
              <a:rPr lang="en-IE" sz="1601" dirty="0" err="1">
                <a:solidFill>
                  <a:schemeClr val="bg1"/>
                </a:solidFill>
              </a:rPr>
              <a:t>tourisme</a:t>
            </a:r>
            <a:r>
              <a:rPr lang="en-IE" sz="1601" dirty="0">
                <a:solidFill>
                  <a:schemeClr val="bg1"/>
                </a:solidFill>
              </a:rPr>
              <a:t> ! </a:t>
            </a:r>
          </a:p>
        </p:txBody>
      </p:sp>
      <p:sp>
        <p:nvSpPr>
          <p:cNvPr id="16" name="Rectangle 27">
            <a:extLst>
              <a:ext uri="{FF2B5EF4-FFF2-40B4-BE49-F238E27FC236}">
                <a16:creationId xmlns:a16="http://schemas.microsoft.com/office/drawing/2014/main" id="{57D2A41A-A1B6-1E4D-B5A2-2205C08D9C33}"/>
              </a:ext>
            </a:extLst>
          </p:cNvPr>
          <p:cNvSpPr txBox="1"/>
          <p:nvPr/>
        </p:nvSpPr>
        <p:spPr>
          <a:xfrm>
            <a:off x="5073926" y="87362"/>
            <a:ext cx="1454732" cy="1179999"/>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7499" b="1" dirty="0">
                <a:solidFill>
                  <a:schemeClr val="bg1"/>
                </a:solidFill>
                <a:latin typeface="Montserrat" pitchFamily="2" charset="77"/>
              </a:rPr>
              <a:t>01</a:t>
            </a:r>
          </a:p>
        </p:txBody>
      </p:sp>
      <p:sp>
        <p:nvSpPr>
          <p:cNvPr id="17" name="Rectangle 27">
            <a:extLst>
              <a:ext uri="{FF2B5EF4-FFF2-40B4-BE49-F238E27FC236}">
                <a16:creationId xmlns:a16="http://schemas.microsoft.com/office/drawing/2014/main" id="{7297AB87-47E4-7340-8AD7-BD2496865A89}"/>
              </a:ext>
            </a:extLst>
          </p:cNvPr>
          <p:cNvSpPr txBox="1"/>
          <p:nvPr/>
        </p:nvSpPr>
        <p:spPr>
          <a:xfrm>
            <a:off x="765175" y="522203"/>
            <a:ext cx="4359235" cy="456852"/>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2800" b="1" dirty="0">
                <a:solidFill>
                  <a:schemeClr val="bg1"/>
                </a:solidFill>
                <a:latin typeface="Montserrat Semi Bold" pitchFamily="2" charset="77"/>
              </a:rPr>
              <a:t>Raison de changer les choses</a:t>
            </a:r>
          </a:p>
        </p:txBody>
      </p:sp>
      <p:cxnSp>
        <p:nvCxnSpPr>
          <p:cNvPr id="18" name="Straight Connector 17">
            <a:extLst>
              <a:ext uri="{FF2B5EF4-FFF2-40B4-BE49-F238E27FC236}">
                <a16:creationId xmlns:a16="http://schemas.microsoft.com/office/drawing/2014/main" id="{6DA72354-E311-9540-A39D-BA9704E9D0BF}"/>
              </a:ext>
            </a:extLst>
          </p:cNvPr>
          <p:cNvCxnSpPr>
            <a:cxnSpLocks/>
          </p:cNvCxnSpPr>
          <p:nvPr/>
        </p:nvCxnSpPr>
        <p:spPr>
          <a:xfrm flipH="1">
            <a:off x="549" y="997809"/>
            <a:ext cx="472941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9" name="Rectangle 27">
            <a:extLst>
              <a:ext uri="{FF2B5EF4-FFF2-40B4-BE49-F238E27FC236}">
                <a16:creationId xmlns:a16="http://schemas.microsoft.com/office/drawing/2014/main" id="{89E4D5D7-5439-BB40-9234-822F8E0DC420}"/>
              </a:ext>
            </a:extLst>
          </p:cNvPr>
          <p:cNvSpPr txBox="1"/>
          <p:nvPr/>
        </p:nvSpPr>
        <p:spPr>
          <a:xfrm>
            <a:off x="765175" y="1940284"/>
            <a:ext cx="5267788" cy="4264626"/>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defRPr sz="8000">
                <a:solidFill>
                  <a:srgbClr val="595457"/>
                </a:solidFill>
                <a:latin typeface="Montserrat Light"/>
                <a:ea typeface="Montserrat Light"/>
                <a:cs typeface="Montserrat Light"/>
                <a:sym typeface="Montserrat Light"/>
              </a:defRPr>
            </a:lvl1pPr>
          </a:lstStyle>
          <a:p>
            <a:pPr algn="just"/>
            <a:r>
              <a:rPr lang="en-IE" sz="1050" dirty="0">
                <a:solidFill>
                  <a:srgbClr val="2D355A"/>
                </a:solidFill>
                <a:ea typeface="Calibri" panose="020F0502020204030204" pitchFamily="34" charset="0"/>
                <a:cs typeface="Times New Roman" panose="02020603050405020304" pitchFamily="18" charset="0"/>
              </a:rPr>
              <a:t>Les gens </a:t>
            </a:r>
            <a:r>
              <a:rPr lang="en-IE" sz="1050" dirty="0" err="1">
                <a:solidFill>
                  <a:srgbClr val="2D355A"/>
                </a:solidFill>
                <a:ea typeface="Calibri" panose="020F0502020204030204" pitchFamily="34" charset="0"/>
                <a:cs typeface="Times New Roman" panose="02020603050405020304" pitchFamily="18" charset="0"/>
              </a:rPr>
              <a:t>voyagent</a:t>
            </a:r>
            <a:r>
              <a:rPr lang="en-IE" sz="1050" dirty="0">
                <a:solidFill>
                  <a:srgbClr val="2D355A"/>
                </a:solidFill>
                <a:ea typeface="Calibri" panose="020F0502020204030204" pitchFamily="34" charset="0"/>
                <a:cs typeface="Times New Roman" panose="02020603050405020304" pitchFamily="18" charset="0"/>
              </a:rPr>
              <a:t> pour render </a:t>
            </a:r>
            <a:r>
              <a:rPr lang="en-IE" sz="1050" dirty="0" err="1">
                <a:solidFill>
                  <a:srgbClr val="2D355A"/>
                </a:solidFill>
                <a:ea typeface="Calibri" panose="020F0502020204030204" pitchFamily="34" charset="0"/>
                <a:cs typeface="Times New Roman" panose="02020603050405020304" pitchFamily="18" charset="0"/>
              </a:rPr>
              <a:t>visite</a:t>
            </a:r>
            <a:r>
              <a:rPr lang="en-IE" sz="1050" dirty="0">
                <a:solidFill>
                  <a:srgbClr val="2D355A"/>
                </a:solidFill>
                <a:ea typeface="Calibri" panose="020F0502020204030204" pitchFamily="34" charset="0"/>
                <a:cs typeface="Times New Roman" panose="02020603050405020304" pitchFamily="18" charset="0"/>
              </a:rPr>
              <a:t> </a:t>
            </a:r>
            <a:r>
              <a:rPr lang="en-IE" sz="1050" dirty="0" err="1">
                <a:solidFill>
                  <a:srgbClr val="2D355A"/>
                </a:solidFill>
                <a:ea typeface="Calibri" panose="020F0502020204030204" pitchFamily="34" charset="0"/>
                <a:cs typeface="Times New Roman" panose="02020603050405020304" pitchFamily="18" charset="0"/>
              </a:rPr>
              <a:t>à</a:t>
            </a:r>
            <a:r>
              <a:rPr lang="en-IE" sz="1050" dirty="0">
                <a:solidFill>
                  <a:srgbClr val="2D355A"/>
                </a:solidFill>
                <a:ea typeface="Calibri" panose="020F0502020204030204" pitchFamily="34" charset="0"/>
                <a:cs typeface="Times New Roman" panose="02020603050405020304" pitchFamily="18" charset="0"/>
              </a:rPr>
              <a:t> </a:t>
            </a:r>
            <a:r>
              <a:rPr lang="en-IE" sz="1050" dirty="0" err="1">
                <a:solidFill>
                  <a:srgbClr val="2D355A"/>
                </a:solidFill>
                <a:ea typeface="Calibri" panose="020F0502020204030204" pitchFamily="34" charset="0"/>
                <a:cs typeface="Times New Roman" panose="02020603050405020304" pitchFamily="18" charset="0"/>
              </a:rPr>
              <a:t>d'autres</a:t>
            </a:r>
            <a:r>
              <a:rPr lang="en-IE" sz="1050" dirty="0">
                <a:solidFill>
                  <a:srgbClr val="2D355A"/>
                </a:solidFill>
                <a:ea typeface="Calibri" panose="020F0502020204030204" pitchFamily="34" charset="0"/>
                <a:cs typeface="Times New Roman" panose="02020603050405020304" pitchFamily="18" charset="0"/>
              </a:rPr>
              <a:t> </a:t>
            </a:r>
            <a:r>
              <a:rPr lang="en-IE" sz="1050" dirty="0" err="1">
                <a:solidFill>
                  <a:srgbClr val="2D355A"/>
                </a:solidFill>
                <a:ea typeface="Calibri" panose="020F0502020204030204" pitchFamily="34" charset="0"/>
                <a:cs typeface="Times New Roman" panose="02020603050405020304" pitchFamily="18" charset="0"/>
              </a:rPr>
              <a:t>personnes</a:t>
            </a:r>
            <a:r>
              <a:rPr lang="en-IE" sz="1050" dirty="0">
                <a:solidFill>
                  <a:srgbClr val="2D355A"/>
                </a:solidFill>
                <a:ea typeface="Calibri" panose="020F0502020204030204" pitchFamily="34" charset="0"/>
                <a:cs typeface="Times New Roman" panose="02020603050405020304" pitchFamily="18" charset="0"/>
              </a:rPr>
              <a:t> et </a:t>
            </a:r>
            <a:r>
              <a:rPr lang="en-IE" sz="1050" dirty="0" err="1">
                <a:solidFill>
                  <a:srgbClr val="2D355A"/>
                </a:solidFill>
                <a:ea typeface="Calibri" panose="020F0502020204030204" pitchFamily="34" charset="0"/>
                <a:cs typeface="Times New Roman" panose="02020603050405020304" pitchFamily="18" charset="0"/>
              </a:rPr>
              <a:t>visiter</a:t>
            </a:r>
            <a:r>
              <a:rPr lang="en-IE" sz="1050" dirty="0">
                <a:solidFill>
                  <a:srgbClr val="2D355A"/>
                </a:solidFill>
                <a:ea typeface="Calibri" panose="020F0502020204030204" pitchFamily="34" charset="0"/>
                <a:cs typeface="Times New Roman" panose="02020603050405020304" pitchFamily="18" charset="0"/>
              </a:rPr>
              <a:t> de nouveaux lieux, et attractions emblématiques qui incluent la nature, le patrimoine et la culture. Environ un cinquième de l'industrie mondiale du tourisme et des voyages, qui représente environ un trillion de dollars américains par an, dépend fortement des environnements naturels extérieurs. De nombreuses activités touristiques nécessitent des environnements naturels tels que les plages, les parcs nationaux, les montagnes enneigées pour le ski, les ports de plaisance pour la navigation, les lacs et les rivières pour les sports nautiques, les sentiers de campagne et de forêt pour le cyclisme... et bien d'autres encore. </a:t>
            </a:r>
            <a:r>
              <a:rPr lang="en-IE" sz="1050" dirty="0">
                <a:solidFill>
                  <a:srgbClr val="2D355A"/>
                </a:solidFill>
                <a:ea typeface="Calibri" panose="020F0502020204030204" pitchFamily="34" charset="0"/>
                <a:cs typeface="Times New Roman" panose="02020603050405020304" pitchFamily="18" charset="0"/>
                <a:hlinkClick r:id="rId3"/>
              </a:rPr>
              <a:t>(Revues annuelles)</a:t>
            </a:r>
            <a:endParaRPr lang="en-IE" sz="1050" dirty="0">
              <a:solidFill>
                <a:srgbClr val="2D355A"/>
              </a:solidFill>
              <a:ea typeface="Calibri" panose="020F0502020204030204" pitchFamily="34" charset="0"/>
              <a:cs typeface="Times New Roman" panose="02020603050405020304" pitchFamily="18" charset="0"/>
            </a:endParaRPr>
          </a:p>
          <a:p>
            <a:pPr algn="just"/>
            <a:endParaRPr lang="en-IE" sz="1050" dirty="0">
              <a:solidFill>
                <a:srgbClr val="2D355A"/>
              </a:solidFill>
              <a:ea typeface="Calibri" panose="020F0502020204030204" pitchFamily="34" charset="0"/>
              <a:cs typeface="Times New Roman" panose="02020603050405020304" pitchFamily="18" charset="0"/>
            </a:endParaRPr>
          </a:p>
          <a:p>
            <a:pPr algn="just"/>
            <a:endParaRPr lang="en-IE" sz="1050" dirty="0">
              <a:solidFill>
                <a:srgbClr val="2D355A"/>
              </a:solidFill>
              <a:ea typeface="Calibri" panose="020F0502020204030204" pitchFamily="34" charset="0"/>
              <a:cs typeface="Times New Roman" panose="02020603050405020304" pitchFamily="18" charset="0"/>
            </a:endParaRPr>
          </a:p>
          <a:p>
            <a:pPr algn="just"/>
            <a:endParaRPr lang="en-IE" sz="1050" dirty="0">
              <a:solidFill>
                <a:srgbClr val="2D355A"/>
              </a:solidFill>
              <a:ea typeface="Calibri" panose="020F0502020204030204" pitchFamily="34" charset="0"/>
              <a:cs typeface="Times New Roman" panose="02020603050405020304" pitchFamily="18" charset="0"/>
            </a:endParaRPr>
          </a:p>
          <a:p>
            <a:pPr algn="just"/>
            <a:endParaRPr lang="en-IE" sz="1050" dirty="0">
              <a:solidFill>
                <a:srgbClr val="2D355A"/>
              </a:solidFill>
              <a:ea typeface="Calibri" panose="020F0502020204030204" pitchFamily="34" charset="0"/>
              <a:cs typeface="Times New Roman" panose="02020603050405020304" pitchFamily="18" charset="0"/>
            </a:endParaRPr>
          </a:p>
          <a:p>
            <a:pPr algn="just"/>
            <a:endParaRPr lang="en-IE" sz="1050" dirty="0">
              <a:solidFill>
                <a:srgbClr val="2D355A"/>
              </a:solidFill>
              <a:ea typeface="Calibri" panose="020F0502020204030204" pitchFamily="34" charset="0"/>
              <a:cs typeface="Times New Roman" panose="02020603050405020304" pitchFamily="18" charset="0"/>
            </a:endParaRPr>
          </a:p>
          <a:p>
            <a:pPr algn="just"/>
            <a:endParaRPr lang="en-IE" sz="1050" dirty="0">
              <a:solidFill>
                <a:srgbClr val="2D355A"/>
              </a:solidFill>
              <a:ea typeface="Calibri" panose="020F0502020204030204" pitchFamily="34" charset="0"/>
              <a:cs typeface="Times New Roman" panose="02020603050405020304" pitchFamily="18" charset="0"/>
            </a:endParaRPr>
          </a:p>
          <a:p>
            <a:pPr algn="just"/>
            <a:r>
              <a:rPr lang="en-IE" sz="1050" dirty="0">
                <a:solidFill>
                  <a:srgbClr val="2D355A"/>
                </a:solidFill>
                <a:ea typeface="Calibri" panose="020F0502020204030204" pitchFamily="34" charset="0"/>
                <a:cs typeface="Times New Roman" panose="02020603050405020304" pitchFamily="18" charset="0"/>
              </a:rPr>
              <a:t>Le tourisme exerce souvent une pression sur ces ressources naturelles par le biais d'une surconsommation et souvent dans des endroits où les ressources sont déjà rares. Ces impacts environnementaux négatifs du tourisme peuvent être considérables. Non seulement ils épuisent les ressources naturelles locales, l'habitat naturel et exercent une pression sur les espèces menacées, mais ils peuvent aussi provoquer des encombrements, l'érosion des sols, des comportements antisociaux, des problèmes de pollution et de déchets. Ces effets peuvent détruire progressivement les ressources environnementales dont dépendent les PME touristiques elles-mêmes. Voici quelques statistiques sur l'impact actuel du tourisme sur l'industrie et les ressources naturelles</a:t>
            </a:r>
            <a:r>
              <a:rPr lang="en-IE" sz="1200" dirty="0">
                <a:solidFill>
                  <a:srgbClr val="2D355A"/>
                </a:solidFill>
                <a:ea typeface="Calibri" panose="020F0502020204030204" pitchFamily="34" charset="0"/>
                <a:cs typeface="Times New Roman" panose="02020603050405020304" pitchFamily="18" charset="0"/>
              </a:rPr>
              <a:t>.</a:t>
            </a:r>
          </a:p>
          <a:p>
            <a:pPr algn="just"/>
            <a:endParaRPr lang="en-IE" sz="1200" dirty="0">
              <a:solidFill>
                <a:srgbClr val="2D355A"/>
              </a:solidFill>
              <a:ea typeface="Calibri" panose="020F0502020204030204" pitchFamily="34" charset="0"/>
              <a:cs typeface="Times New Roman" panose="02020603050405020304" pitchFamily="18" charset="0"/>
            </a:endParaRPr>
          </a:p>
        </p:txBody>
      </p:sp>
      <p:sp>
        <p:nvSpPr>
          <p:cNvPr id="20" name="Rechteck">
            <a:extLst>
              <a:ext uri="{FF2B5EF4-FFF2-40B4-BE49-F238E27FC236}">
                <a16:creationId xmlns:a16="http://schemas.microsoft.com/office/drawing/2014/main" id="{A947C46D-D2C3-D240-8DE1-BFA5B1CF2C14}"/>
              </a:ext>
            </a:extLst>
          </p:cNvPr>
          <p:cNvSpPr/>
          <p:nvPr/>
        </p:nvSpPr>
        <p:spPr>
          <a:xfrm>
            <a:off x="549" y="8285218"/>
            <a:ext cx="6110145" cy="1179942"/>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21" name="Rectangle 27">
            <a:extLst>
              <a:ext uri="{FF2B5EF4-FFF2-40B4-BE49-F238E27FC236}">
                <a16:creationId xmlns:a16="http://schemas.microsoft.com/office/drawing/2014/main" id="{E99276E4-D0E4-AD46-9514-6C2267B69866}"/>
              </a:ext>
            </a:extLst>
          </p:cNvPr>
          <p:cNvSpPr txBox="1"/>
          <p:nvPr/>
        </p:nvSpPr>
        <p:spPr>
          <a:xfrm>
            <a:off x="782365" y="8383448"/>
            <a:ext cx="4914399" cy="607471"/>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7000"/>
              </a:lnSpc>
              <a:spcAft>
                <a:spcPts val="800"/>
              </a:spcAft>
            </a:pPr>
            <a:r>
              <a:rPr lang="en-GB" sz="1200" i="1" dirty="0">
                <a:solidFill>
                  <a:schemeClr val="bg1"/>
                </a:solidFill>
                <a:latin typeface="Montserrat" pitchFamily="2" charset="77"/>
                <a:ea typeface="Calibri" panose="020F0502020204030204" pitchFamily="34" charset="0"/>
                <a:cs typeface="Calibri" panose="020F0502020204030204" pitchFamily="34" charset="0"/>
              </a:rPr>
              <a:t>Le tourisme durable est le concept qui consiste à visiter un endroit en tant que touriste en essayant d'avoir un impact positif sur l'environnement, la société et l'économie. </a:t>
            </a:r>
            <a:r>
              <a:rPr lang="en-GB" sz="1200" dirty="0">
                <a:solidFill>
                  <a:schemeClr val="bg1"/>
                </a:solidFill>
                <a:latin typeface="Montserrat" pitchFamily="2" charset="77"/>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Nomadasuaras</a:t>
            </a:r>
            <a:endParaRPr lang="en-IE" sz="1200" dirty="0">
              <a:solidFill>
                <a:schemeClr val="bg1"/>
              </a:solidFill>
              <a:latin typeface="Montserrat" pitchFamily="2" charset="77"/>
              <a:ea typeface="Calibri" panose="020F0502020204030204" pitchFamily="34" charset="0"/>
              <a:cs typeface="Times New Roman" panose="02020603050405020304" pitchFamily="18" charset="0"/>
            </a:endParaRPr>
          </a:p>
        </p:txBody>
      </p:sp>
      <p:sp>
        <p:nvSpPr>
          <p:cNvPr id="22" name="Freeform 21">
            <a:extLst>
              <a:ext uri="{FF2B5EF4-FFF2-40B4-BE49-F238E27FC236}">
                <a16:creationId xmlns:a16="http://schemas.microsoft.com/office/drawing/2014/main" id="{264AC6FD-BF2C-9F46-940F-9D8FEF6D13B8}"/>
              </a:ext>
            </a:extLst>
          </p:cNvPr>
          <p:cNvSpPr/>
          <p:nvPr/>
        </p:nvSpPr>
        <p:spPr>
          <a:xfrm rot="10800000">
            <a:off x="5088760" y="8990919"/>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C1D235"/>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46957574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a:extLst>
              <a:ext uri="{FF2B5EF4-FFF2-40B4-BE49-F238E27FC236}">
                <a16:creationId xmlns:a16="http://schemas.microsoft.com/office/drawing/2014/main" id="{090C8FCC-9570-45D7-84DC-5C54E997FC69}"/>
              </a:ext>
            </a:extLst>
          </p:cNvPr>
          <p:cNvSpPr/>
          <p:nvPr/>
        </p:nvSpPr>
        <p:spPr>
          <a:xfrm>
            <a:off x="552" y="1"/>
            <a:ext cx="6856900" cy="2266063"/>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3" name="Rectangle 27"/>
          <p:cNvSpPr txBox="1"/>
          <p:nvPr/>
        </p:nvSpPr>
        <p:spPr>
          <a:xfrm>
            <a:off x="768579" y="1949598"/>
            <a:ext cx="3081531" cy="364263"/>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endParaRPr lang="en-GB" sz="1099" b="1" dirty="0">
              <a:solidFill>
                <a:schemeClr val="tx1">
                  <a:lumMod val="75000"/>
                  <a:lumOff val="25000"/>
                </a:schemeClr>
              </a:solidFill>
              <a:latin typeface="Montserrat" pitchFamily="2" charset="77"/>
            </a:endParaRPr>
          </a:p>
          <a:p>
            <a:pPr>
              <a:lnSpc>
                <a:spcPct val="100000"/>
              </a:lnSpc>
              <a:spcBef>
                <a:spcPts val="0"/>
              </a:spcBef>
            </a:pPr>
            <a:endParaRPr lang="en-GB" sz="1099" b="1" dirty="0">
              <a:solidFill>
                <a:schemeClr val="tx1">
                  <a:lumMod val="75000"/>
                  <a:lumOff val="25000"/>
                </a:schemeClr>
              </a:solidFill>
              <a:latin typeface="Montserrat" pitchFamily="2" charset="77"/>
            </a:endParaRPr>
          </a:p>
        </p:txBody>
      </p:sp>
      <p:pic>
        <p:nvPicPr>
          <p:cNvPr id="9" name="Picture 8" descr="A group of plastic bottles&#10;&#10;Description automatically generated with low confidence">
            <a:extLst>
              <a:ext uri="{FF2B5EF4-FFF2-40B4-BE49-F238E27FC236}">
                <a16:creationId xmlns:a16="http://schemas.microsoft.com/office/drawing/2014/main" id="{2C3995FE-ED66-416B-BE5D-93710B229D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1" y="2216744"/>
            <a:ext cx="6892063" cy="1816234"/>
          </a:xfrm>
          <a:prstGeom prst="rect">
            <a:avLst/>
          </a:prstGeom>
        </p:spPr>
      </p:pic>
      <p:sp>
        <p:nvSpPr>
          <p:cNvPr id="10" name="Rectangle 27">
            <a:extLst>
              <a:ext uri="{FF2B5EF4-FFF2-40B4-BE49-F238E27FC236}">
                <a16:creationId xmlns:a16="http://schemas.microsoft.com/office/drawing/2014/main" id="{0C451C2B-3424-CD4E-A3A8-FB886C0839B5}"/>
              </a:ext>
            </a:extLst>
          </p:cNvPr>
          <p:cNvSpPr txBox="1"/>
          <p:nvPr/>
        </p:nvSpPr>
        <p:spPr>
          <a:xfrm>
            <a:off x="549275" y="462383"/>
            <a:ext cx="5759450" cy="1718736"/>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400" b="1" dirty="0">
                <a:solidFill>
                  <a:schemeClr val="bg1"/>
                </a:solidFill>
                <a:latin typeface="Montserrat Light" pitchFamily="2" charset="77"/>
                <a:cs typeface="Calibri" panose="020F0502020204030204" pitchFamily="34" charset="0"/>
              </a:rPr>
              <a:t>Tourisme et changement climatique</a:t>
            </a:r>
            <a:endParaRPr lang="en-IE" sz="1400" b="1" dirty="0">
              <a:solidFill>
                <a:schemeClr val="bg1"/>
              </a:solidFill>
              <a:latin typeface="Montserrat Light" pitchFamily="2" charset="77"/>
              <a:cs typeface="Calibri" panose="020F0502020204030204" pitchFamily="34" charset="0"/>
            </a:endParaRPr>
          </a:p>
          <a:p>
            <a:pPr marL="171426" indent="-171426">
              <a:lnSpc>
                <a:spcPct val="100000"/>
              </a:lnSpc>
              <a:spcBef>
                <a:spcPts val="0"/>
              </a:spcBef>
              <a:buFont typeface="Arial" panose="020B0604020202020204" pitchFamily="34" charset="0"/>
              <a:buChar char="•"/>
            </a:pPr>
            <a:r>
              <a:rPr lang="en-GB" sz="1200" dirty="0">
                <a:solidFill>
                  <a:schemeClr val="bg1"/>
                </a:solidFill>
                <a:latin typeface="Montserrat Light" pitchFamily="2" charset="77"/>
                <a:ea typeface="Calibri" panose="020F0502020204030204" pitchFamily="34" charset="0"/>
                <a:cs typeface="Calibri" panose="020F0502020204030204" pitchFamily="34" charset="0"/>
              </a:rPr>
              <a:t>Le tourisme contribue à plus de 5 % des émissions mondiales de gaz à effet de serre, les transports représentant 90 % de ces émissions.</a:t>
            </a:r>
            <a:endParaRPr lang="en-IE" sz="1200" dirty="0">
              <a:solidFill>
                <a:schemeClr val="bg1"/>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buFont typeface="Arial" panose="020B0604020202020204" pitchFamily="34" charset="0"/>
              <a:buChar char="•"/>
            </a:pPr>
            <a:r>
              <a:rPr lang="en-GB" sz="1200" dirty="0">
                <a:solidFill>
                  <a:schemeClr val="bg1"/>
                </a:solidFill>
                <a:latin typeface="Montserrat Light" pitchFamily="2" charset="77"/>
                <a:ea typeface="Calibri" panose="020F0502020204030204" pitchFamily="34" charset="0"/>
                <a:cs typeface="Calibri" panose="020F0502020204030204" pitchFamily="34" charset="0"/>
              </a:rPr>
              <a:t>D'ici 2030, on s'attend à une augmentation de 25 % des émissions de CO2 dues au tourisme par rapport </a:t>
            </a:r>
            <a:r>
              <a:rPr lang="en-GB" sz="1200" dirty="0" err="1">
                <a:solidFill>
                  <a:schemeClr val="bg1"/>
                </a:solidFill>
                <a:latin typeface="Montserrat Light" pitchFamily="2" charset="77"/>
                <a:ea typeface="Calibri" panose="020F0502020204030204" pitchFamily="34" charset="0"/>
                <a:cs typeface="Calibri" panose="020F0502020204030204" pitchFamily="34" charset="0"/>
              </a:rPr>
              <a:t>à</a:t>
            </a:r>
            <a:r>
              <a:rPr lang="en-GB" sz="1200" dirty="0">
                <a:solidFill>
                  <a:schemeClr val="bg1"/>
                </a:solidFill>
                <a:latin typeface="Montserrat Light" pitchFamily="2" charset="77"/>
                <a:ea typeface="Calibri" panose="020F0502020204030204" pitchFamily="34" charset="0"/>
                <a:cs typeface="Calibri" panose="020F0502020204030204" pitchFamily="34" charset="0"/>
              </a:rPr>
              <a:t> 2016 : de 1,597 million de tonnes à 1,998 million de tonnes.</a:t>
            </a:r>
            <a:endParaRPr lang="en-IE" sz="1200" dirty="0">
              <a:solidFill>
                <a:schemeClr val="bg1"/>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spcAft>
                <a:spcPts val="800"/>
              </a:spcAft>
              <a:buFont typeface="Arial" panose="020B0604020202020204" pitchFamily="34" charset="0"/>
              <a:buChar char="•"/>
            </a:pPr>
            <a:r>
              <a:rPr lang="en-GB" sz="1200" dirty="0">
                <a:solidFill>
                  <a:schemeClr val="bg1"/>
                </a:solidFill>
                <a:latin typeface="Montserrat Light" pitchFamily="2" charset="77"/>
                <a:ea typeface="Calibri" panose="020F0502020204030204" pitchFamily="34" charset="0"/>
                <a:cs typeface="Calibri" panose="020F0502020204030204" pitchFamily="34" charset="0"/>
              </a:rPr>
              <a:t>Ce nombre de voyageurs, ainsi que la croissance rapide de la population mondiale, soulignent l'importance de se concentrer sur le tourisme durable. </a:t>
            </a:r>
            <a:r>
              <a:rPr lang="en-GB" sz="1200" u="sng" dirty="0">
                <a:solidFill>
                  <a:schemeClr val="bg1"/>
                </a:solidFill>
                <a:latin typeface="Montserrat Light" pitchFamily="2" charset="77"/>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Le monde compte</a:t>
            </a:r>
            <a:endParaRPr lang="en-GB" sz="1200" dirty="0">
              <a:latin typeface="Montserrat Light" pitchFamily="2" charset="77"/>
            </a:endParaRPr>
          </a:p>
        </p:txBody>
      </p:sp>
      <p:sp>
        <p:nvSpPr>
          <p:cNvPr id="12" name="Rectangle 27">
            <a:extLst>
              <a:ext uri="{FF2B5EF4-FFF2-40B4-BE49-F238E27FC236}">
                <a16:creationId xmlns:a16="http://schemas.microsoft.com/office/drawing/2014/main" id="{86670BE4-DD24-7248-8878-3E2F3027A804}"/>
              </a:ext>
            </a:extLst>
          </p:cNvPr>
          <p:cNvSpPr txBox="1"/>
          <p:nvPr/>
        </p:nvSpPr>
        <p:spPr>
          <a:xfrm>
            <a:off x="549275" y="4086754"/>
            <a:ext cx="5759450" cy="1480209"/>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rgbClr val="2D355A"/>
                </a:solidFill>
                <a:latin typeface="Montserrat Light" pitchFamily="2" charset="77"/>
              </a:rPr>
              <a:t>Si des mesures durables sur le plan environnemental ne sont pas mises en œuvre rapidement, la croissance rapide et la forte demande de tourisme naturel, culturel et patrimonial prévues pour l'avenir peuvent entraîner des problèmes touristiques majeurs pour les entreprises, les destinations </a:t>
            </a:r>
            <a:r>
              <a:rPr lang="en-GB" sz="1050" dirty="0" err="1">
                <a:solidFill>
                  <a:srgbClr val="2D355A"/>
                </a:solidFill>
                <a:latin typeface="Montserrat Light" pitchFamily="2" charset="77"/>
              </a:rPr>
              <a:t>touristiques</a:t>
            </a:r>
            <a:r>
              <a:rPr lang="en-GB" sz="1050" dirty="0">
                <a:solidFill>
                  <a:srgbClr val="2D355A"/>
                </a:solidFill>
                <a:latin typeface="Montserrat Light" pitchFamily="2" charset="77"/>
              </a:rPr>
              <a:t>, les visiteurs et les </a:t>
            </a:r>
            <a:r>
              <a:rPr lang="en-GB" sz="1050" dirty="0" err="1">
                <a:solidFill>
                  <a:srgbClr val="2D355A"/>
                </a:solidFill>
                <a:latin typeface="Montserrat Light" pitchFamily="2" charset="77"/>
              </a:rPr>
              <a:t>communautés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Surpopulation</a:t>
            </a:r>
            <a:r>
              <a:rPr lang="en-GB" sz="1050" dirty="0">
                <a:solidFill>
                  <a:srgbClr val="2D355A"/>
                </a:solidFill>
                <a:latin typeface="Montserrat Light" pitchFamily="2" charset="77"/>
              </a:rPr>
              <a:t>, destruction des environnements naturels, déchets et pollution impossibles à gérer, baisse du nombre de visiteurs, infrastructures endommagées, mauvaise réputation et, en fin de compte, diminution de la demande touristique, ralentissement économique, augmentation de la criminalité et diminution du bien-être. </a:t>
            </a:r>
          </a:p>
        </p:txBody>
      </p:sp>
      <p:sp>
        <p:nvSpPr>
          <p:cNvPr id="13" name="Rectangle 27">
            <a:extLst>
              <a:ext uri="{FF2B5EF4-FFF2-40B4-BE49-F238E27FC236}">
                <a16:creationId xmlns:a16="http://schemas.microsoft.com/office/drawing/2014/main" id="{8DED05A1-8080-8A43-8715-99AC9E3826EA}"/>
              </a:ext>
            </a:extLst>
          </p:cNvPr>
          <p:cNvSpPr txBox="1"/>
          <p:nvPr/>
        </p:nvSpPr>
        <p:spPr>
          <a:xfrm>
            <a:off x="784457" y="5562486"/>
            <a:ext cx="5304964" cy="4065532"/>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rPr>
              <a:t>Si les destinations reçoivent trop de touristes, cela peut entraîner une surpopulation et des comportements antisociaux, des environnements endommagés et l'éviction des habitants.</a:t>
            </a:r>
          </a:p>
          <a:p>
            <a:pPr marL="171426" indent="-171426">
              <a:lnSpc>
                <a:spcPct val="100000"/>
              </a:lnSpc>
              <a:spcBef>
                <a:spcPts val="0"/>
              </a:spcBef>
              <a:buClr>
                <a:srgbClr val="28AFAC"/>
              </a:buClr>
              <a:buFont typeface="Arial" panose="020B0604020202020204" pitchFamily="34" charset="0"/>
              <a:buChar char="•"/>
            </a:pPr>
            <a:endParaRPr lang="en-GB" sz="1050" dirty="0">
              <a:solidFill>
                <a:srgbClr val="2D355A"/>
              </a:solidFill>
              <a:latin typeface="Montserrat Light" pitchFamily="2" charset="77"/>
            </a:endParaRP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rPr>
              <a:t>Peut créer une concurrence pour des ressources rares, ce qui les rend inaccessibles, et </a:t>
            </a:r>
            <a:r>
              <a:rPr lang="en-GB" sz="1050" dirty="0" err="1">
                <a:solidFill>
                  <a:srgbClr val="2D355A"/>
                </a:solidFill>
                <a:latin typeface="Montserrat Light" pitchFamily="2" charset="77"/>
              </a:rPr>
              <a:t>inabordables</a:t>
            </a:r>
            <a:endParaRPr lang="en-GB" sz="1050" dirty="0">
              <a:solidFill>
                <a:srgbClr val="2D355A"/>
              </a:solidFill>
              <a:latin typeface="Montserrat Light" pitchFamily="2" charset="77"/>
            </a:endParaRPr>
          </a:p>
          <a:p>
            <a:pPr marL="171426" indent="-171426">
              <a:lnSpc>
                <a:spcPct val="100000"/>
              </a:lnSpc>
              <a:spcBef>
                <a:spcPts val="0"/>
              </a:spcBef>
              <a:buClr>
                <a:srgbClr val="28AFAC"/>
              </a:buClr>
              <a:buFont typeface="Arial" panose="020B0604020202020204" pitchFamily="34" charset="0"/>
              <a:buChar char="•"/>
            </a:pPr>
            <a:endParaRPr lang="en-GB" sz="1050" dirty="0">
              <a:solidFill>
                <a:srgbClr val="2D355A"/>
              </a:solidFill>
              <a:latin typeface="Montserrat Light" pitchFamily="2" charset="77"/>
            </a:endParaRP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rPr>
              <a:t>Un taux de fréquentation élevé peut réduire la qualité de </a:t>
            </a:r>
            <a:r>
              <a:rPr lang="en-GB" sz="1050" dirty="0" err="1">
                <a:solidFill>
                  <a:srgbClr val="2D355A"/>
                </a:solidFill>
                <a:latin typeface="Montserrat Light" pitchFamily="2" charset="77"/>
              </a:rPr>
              <a:t>l'expérience</a:t>
            </a:r>
            <a:r>
              <a:rPr lang="en-GB" sz="1050" dirty="0">
                <a:solidFill>
                  <a:srgbClr val="2D355A"/>
                </a:solidFill>
                <a:latin typeface="Montserrat Light" pitchFamily="2" charset="77"/>
              </a:rPr>
              <a:t> des </a:t>
            </a:r>
            <a:r>
              <a:rPr lang="en-GB" sz="1050" dirty="0" err="1">
                <a:solidFill>
                  <a:srgbClr val="2D355A"/>
                </a:solidFill>
                <a:latin typeface="Montserrat Light" pitchFamily="2" charset="77"/>
              </a:rPr>
              <a:t>visiteurs</a:t>
            </a:r>
            <a:r>
              <a:rPr lang="en-GB" sz="1050" dirty="0">
                <a:solidFill>
                  <a:srgbClr val="2D355A"/>
                </a:solidFill>
                <a:latin typeface="Montserrat Light" pitchFamily="2" charset="77"/>
              </a:rPr>
              <a:t> (recherche de solitude </a:t>
            </a:r>
            <a:r>
              <a:rPr lang="en-GB" sz="1050" dirty="0" err="1">
                <a:solidFill>
                  <a:srgbClr val="2D355A"/>
                </a:solidFill>
                <a:latin typeface="Montserrat Light" pitchFamily="2" charset="77"/>
              </a:rPr>
              <a:t>ou</a:t>
            </a:r>
            <a:r>
              <a:rPr lang="en-GB" sz="1050" dirty="0">
                <a:solidFill>
                  <a:srgbClr val="2D355A"/>
                </a:solidFill>
                <a:latin typeface="Montserrat Light" pitchFamily="2" charset="77"/>
              </a:rPr>
              <a:t> de </a:t>
            </a:r>
            <a:r>
              <a:rPr lang="en-GB" sz="1050" dirty="0" err="1">
                <a:solidFill>
                  <a:srgbClr val="2D355A"/>
                </a:solidFill>
                <a:latin typeface="Montserrat Light" pitchFamily="2" charset="77"/>
              </a:rPr>
              <a:t>paix</a:t>
            </a:r>
            <a:r>
              <a:rPr lang="en-GB" sz="1050" dirty="0">
                <a:solidFill>
                  <a:srgbClr val="2D355A"/>
                </a:solidFill>
                <a:latin typeface="Montserrat Light" pitchFamily="2" charset="77"/>
              </a:rPr>
              <a:t>). Cela peut restreindre leur capacité à s'immerger complètement dans la nature et à s'y engager.  </a:t>
            </a:r>
          </a:p>
          <a:p>
            <a:pPr marL="171426" indent="-171426">
              <a:lnSpc>
                <a:spcPct val="100000"/>
              </a:lnSpc>
              <a:spcBef>
                <a:spcPts val="0"/>
              </a:spcBef>
              <a:buClr>
                <a:srgbClr val="28AFAC"/>
              </a:buClr>
              <a:buFont typeface="Arial" panose="020B0604020202020204" pitchFamily="34" charset="0"/>
              <a:buChar char="•"/>
            </a:pPr>
            <a:endParaRPr lang="en-GB" sz="1050" dirty="0">
              <a:solidFill>
                <a:srgbClr val="2D355A"/>
              </a:solidFill>
              <a:latin typeface="Montserrat Light" pitchFamily="2" charset="77"/>
            </a:endParaRP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rPr>
              <a:t>La surpopulation peut entraîner une dilution des biens culturels et du patrimoine, des coutumes, de la langue et des traditions. Les destinations </a:t>
            </a:r>
            <a:r>
              <a:rPr lang="en-GB" sz="1050" dirty="0" err="1">
                <a:solidFill>
                  <a:srgbClr val="2D355A"/>
                </a:solidFill>
                <a:latin typeface="Montserrat Light" pitchFamily="2" charset="77"/>
              </a:rPr>
              <a:t>perdent</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leur</a:t>
            </a:r>
            <a:endParaRPr lang="en-GB" sz="1050" dirty="0">
              <a:solidFill>
                <a:srgbClr val="2D355A"/>
              </a:solidFill>
              <a:latin typeface="Montserrat Light" pitchFamily="2" charset="77"/>
            </a:endParaRPr>
          </a:p>
          <a:p>
            <a:pPr marL="171426" indent="-171426">
              <a:lnSpc>
                <a:spcPct val="100000"/>
              </a:lnSpc>
              <a:spcBef>
                <a:spcPts val="0"/>
              </a:spcBef>
              <a:buClr>
                <a:srgbClr val="28AFAC"/>
              </a:buClr>
              <a:buFont typeface="Arial" panose="020B0604020202020204" pitchFamily="34" charset="0"/>
              <a:buChar char="•"/>
            </a:pPr>
            <a:endParaRPr lang="en-GB" sz="1050" dirty="0">
              <a:solidFill>
                <a:srgbClr val="2D355A"/>
              </a:solidFill>
              <a:latin typeface="Montserrat Light" pitchFamily="2" charset="77"/>
            </a:endParaRPr>
          </a:p>
          <a:p>
            <a:pPr marL="147638">
              <a:lnSpc>
                <a:spcPct val="100000"/>
              </a:lnSpc>
              <a:spcBef>
                <a:spcPts val="0"/>
              </a:spcBef>
              <a:buClr>
                <a:srgbClr val="28AFAC"/>
              </a:buClr>
            </a:pPr>
            <a:r>
              <a:rPr lang="en-GB" sz="1050" dirty="0" err="1">
                <a:solidFill>
                  <a:srgbClr val="2D355A"/>
                </a:solidFill>
                <a:latin typeface="Montserrat Light" pitchFamily="2" charset="77"/>
              </a:rPr>
              <a:t>compétitivité</a:t>
            </a:r>
            <a:r>
              <a:rPr lang="en-GB" sz="1050" dirty="0">
                <a:solidFill>
                  <a:srgbClr val="2D355A"/>
                </a:solidFill>
                <a:latin typeface="Montserrat Light" pitchFamily="2" charset="77"/>
              </a:rPr>
              <a:t> et leur authenticité. Par exemple, les contraintes en matière de personnel et de ressources locales </a:t>
            </a:r>
            <a:r>
              <a:rPr lang="en-GB" sz="1050" dirty="0" err="1">
                <a:solidFill>
                  <a:srgbClr val="2D355A"/>
                </a:solidFill>
                <a:latin typeface="Montserrat Light" pitchFamily="2" charset="77"/>
              </a:rPr>
              <a:t>conduisent</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à</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l'externalisation</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vers</a:t>
            </a:r>
            <a:r>
              <a:rPr lang="en-GB" sz="1050" dirty="0">
                <a:solidFill>
                  <a:srgbClr val="2D355A"/>
                </a:solidFill>
                <a:latin typeface="Montserrat Light" pitchFamily="2" charset="77"/>
              </a:rPr>
              <a:t> des </a:t>
            </a:r>
            <a:r>
              <a:rPr lang="en-GB" sz="1050" dirty="0" err="1">
                <a:solidFill>
                  <a:srgbClr val="2D355A"/>
                </a:solidFill>
                <a:latin typeface="Montserrat Light" pitchFamily="2" charset="77"/>
              </a:rPr>
              <a:t>travailleurs</a:t>
            </a:r>
            <a:r>
              <a:rPr lang="en-GB" sz="1050" dirty="0">
                <a:solidFill>
                  <a:srgbClr val="2D355A"/>
                </a:solidFill>
                <a:latin typeface="Montserrat Light" pitchFamily="2" charset="77"/>
              </a:rPr>
              <a:t> non locaux.</a:t>
            </a:r>
          </a:p>
          <a:p>
            <a:pPr marL="171426" indent="-171426">
              <a:lnSpc>
                <a:spcPct val="100000"/>
              </a:lnSpc>
              <a:spcBef>
                <a:spcPts val="0"/>
              </a:spcBef>
              <a:buClr>
                <a:srgbClr val="28AFAC"/>
              </a:buClr>
              <a:buFont typeface="Arial" panose="020B0604020202020204" pitchFamily="34" charset="0"/>
              <a:buChar char="•"/>
            </a:pPr>
            <a:endParaRPr lang="en-GB" sz="1050" dirty="0">
              <a:solidFill>
                <a:srgbClr val="2D355A"/>
              </a:solidFill>
              <a:latin typeface="Montserrat Light" pitchFamily="2" charset="77"/>
            </a:endParaRP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rPr>
              <a:t>Un tourisme durable non géré sur le plan environnemental peut entraîner des environnements endommagés, une forte pollution et des déchets, des inondations, des feux de forêt non sollicités, une infestation de </a:t>
            </a:r>
            <a:r>
              <a:rPr lang="en-GB" sz="1050" dirty="0" err="1">
                <a:solidFill>
                  <a:srgbClr val="2D355A"/>
                </a:solidFill>
                <a:latin typeface="Montserrat Light" pitchFamily="2" charset="77"/>
              </a:rPr>
              <a:t>nuisibles</a:t>
            </a:r>
            <a:r>
              <a:rPr lang="en-GB" sz="1050" dirty="0">
                <a:solidFill>
                  <a:srgbClr val="2D355A"/>
                </a:solidFill>
                <a:latin typeface="Montserrat Light" pitchFamily="2" charset="77"/>
              </a:rPr>
              <a:t> et une réduction des zones de loisirs.</a:t>
            </a:r>
          </a:p>
          <a:p>
            <a:pPr marL="171426" indent="-171426">
              <a:lnSpc>
                <a:spcPct val="100000"/>
              </a:lnSpc>
              <a:spcBef>
                <a:spcPts val="0"/>
              </a:spcBef>
              <a:buClr>
                <a:srgbClr val="28AFAC"/>
              </a:buClr>
              <a:buFont typeface="Arial" panose="020B0604020202020204" pitchFamily="34" charset="0"/>
              <a:buChar char="•"/>
            </a:pPr>
            <a:endParaRPr lang="en-GB" sz="1050" dirty="0">
              <a:solidFill>
                <a:srgbClr val="2D355A"/>
              </a:solidFill>
              <a:latin typeface="Montserrat Light" pitchFamily="2" charset="77"/>
            </a:endParaRP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rPr>
              <a:t>Le tourisme non durable peut entraîner des atteintes à la réputation, des conflits et des comportements antisociaux entre </a:t>
            </a:r>
            <a:r>
              <a:rPr lang="en-GB" sz="1050" dirty="0" err="1">
                <a:solidFill>
                  <a:srgbClr val="2D355A"/>
                </a:solidFill>
                <a:latin typeface="Montserrat Light" pitchFamily="2" charset="77"/>
              </a:rPr>
              <a:t>différents</a:t>
            </a:r>
            <a:r>
              <a:rPr lang="en-GB" sz="1050" dirty="0">
                <a:solidFill>
                  <a:srgbClr val="2D355A"/>
                </a:solidFill>
                <a:latin typeface="Montserrat Light" pitchFamily="2" charset="77"/>
              </a:rPr>
              <a:t> visiteurs ayant des normes sociales et une éthique différentes (par exemple, le niveau de bruit et les déchets). </a:t>
            </a:r>
          </a:p>
          <a:p>
            <a:pPr marL="171426" indent="-171426">
              <a:lnSpc>
                <a:spcPct val="100000"/>
              </a:lnSpc>
              <a:spcBef>
                <a:spcPts val="0"/>
              </a:spcBef>
              <a:buClr>
                <a:srgbClr val="28AFAC"/>
              </a:buClr>
              <a:buFont typeface="Arial" panose="020B0604020202020204" pitchFamily="34" charset="0"/>
              <a:buChar char="•"/>
            </a:pPr>
            <a:endParaRPr lang="en-GB" sz="1050" dirty="0">
              <a:solidFill>
                <a:srgbClr val="2D355A"/>
              </a:solidFill>
              <a:latin typeface="Montserrat Light" pitchFamily="2" charset="77"/>
            </a:endParaRPr>
          </a:p>
        </p:txBody>
      </p:sp>
    </p:spTree>
    <p:extLst>
      <p:ext uri="{BB962C8B-B14F-4D97-AF65-F5344CB8AC3E}">
        <p14:creationId xmlns:p14="http://schemas.microsoft.com/office/powerpoint/2010/main" val="39788621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a:extLst>
              <a:ext uri="{FF2B5EF4-FFF2-40B4-BE49-F238E27FC236}">
                <a16:creationId xmlns:a16="http://schemas.microsoft.com/office/drawing/2014/main" id="{6B89E5F9-314C-4DAB-883F-1791202EFE01}"/>
              </a:ext>
            </a:extLst>
          </p:cNvPr>
          <p:cNvSpPr/>
          <p:nvPr/>
        </p:nvSpPr>
        <p:spPr>
          <a:xfrm>
            <a:off x="0" y="5660418"/>
            <a:ext cx="6856900" cy="3738828"/>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pic>
        <p:nvPicPr>
          <p:cNvPr id="4" name="Picture Placeholder 3" descr="A dirt road with trees and mountains in the background&#10;&#10;Description automatically generated with low confidence">
            <a:extLst>
              <a:ext uri="{FF2B5EF4-FFF2-40B4-BE49-F238E27FC236}">
                <a16:creationId xmlns:a16="http://schemas.microsoft.com/office/drawing/2014/main" id="{2ABA0739-D832-462E-A2CB-C386B9D2BFE5}"/>
              </a:ext>
            </a:extLst>
          </p:cNvPr>
          <p:cNvPicPr>
            <a:picLocks noGrp="1" noChangeAspect="1"/>
          </p:cNvPicPr>
          <p:nvPr>
            <p:ph type="pic" idx="14"/>
          </p:nvPr>
        </p:nvPicPr>
        <p:blipFill rotWithShape="1">
          <a:blip r:embed="rId2" cstate="email">
            <a:extLst>
              <a:ext uri="{28A0092B-C50C-407E-A947-70E740481C1C}">
                <a14:useLocalDpi xmlns:a14="http://schemas.microsoft.com/office/drawing/2010/main"/>
              </a:ext>
            </a:extLst>
          </a:blip>
          <a:srcRect/>
          <a:stretch/>
        </p:blipFill>
        <p:spPr>
          <a:xfrm>
            <a:off x="0" y="3416626"/>
            <a:ext cx="6856900" cy="2490774"/>
          </a:xfrm>
        </p:spPr>
      </p:pic>
      <p:sp>
        <p:nvSpPr>
          <p:cNvPr id="8" name="Rectangle 27"/>
          <p:cNvSpPr txBox="1"/>
          <p:nvPr/>
        </p:nvSpPr>
        <p:spPr>
          <a:xfrm>
            <a:off x="765174" y="1701374"/>
            <a:ext cx="5327649" cy="1687959"/>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defRPr sz="8000">
                <a:solidFill>
                  <a:srgbClr val="595457"/>
                </a:solidFill>
                <a:latin typeface="Montserrat Light"/>
                <a:ea typeface="Montserrat Light"/>
                <a:cs typeface="Montserrat Light"/>
                <a:sym typeface="Montserrat Light"/>
              </a:defRPr>
            </a:lvl1pPr>
          </a:lstStyle>
          <a:p>
            <a:pPr algn="just"/>
            <a:r>
              <a:rPr lang="en-IE" sz="1200"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Les touristes sont de plus en plus soucieux de l'environnement et recherchent des options de vacances écologiques.</a:t>
            </a:r>
          </a:p>
          <a:p>
            <a:pPr algn="just"/>
            <a:endParaRPr lang="en-IE" sz="1050" b="1"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algn="just"/>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Le tourisme écologiquement durable est populaire depuis des années, mais il est récemment devenu une attente dans la prise de décision des touristes. Les touristes sont sensibles à l'environnement et recherchent des vacances vertes,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en</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raison des avantages pour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l'environnement</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Les entreprises qui font un effort proactif pour aborder les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problématiques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telles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que les émissions de carbone, la conservation de la biodiversité, la gestion des déchets et l'approvisionnement en eau. </a:t>
            </a: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p:txBody>
      </p:sp>
      <p:sp>
        <p:nvSpPr>
          <p:cNvPr id="13" name="Rectangle 27">
            <a:extLst>
              <a:ext uri="{FF2B5EF4-FFF2-40B4-BE49-F238E27FC236}">
                <a16:creationId xmlns:a16="http://schemas.microsoft.com/office/drawing/2014/main" id="{C08383DA-6280-4CB7-A5C7-8713783462FF}"/>
              </a:ext>
            </a:extLst>
          </p:cNvPr>
          <p:cNvSpPr txBox="1"/>
          <p:nvPr/>
        </p:nvSpPr>
        <p:spPr>
          <a:xfrm>
            <a:off x="1187892" y="5995243"/>
            <a:ext cx="4904931" cy="3411507"/>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ts val="1200"/>
              </a:lnSpc>
              <a:spcBef>
                <a:spcPts val="0"/>
              </a:spcBef>
            </a:pPr>
            <a:r>
              <a:rPr lang="en-GB" sz="1050" dirty="0">
                <a:solidFill>
                  <a:schemeClr val="bg1"/>
                </a:solidFill>
                <a:latin typeface="Montserrat" pitchFamily="2" charset="77"/>
                <a:cs typeface="Times New Roman" panose="02020603050405020304" pitchFamily="18" charset="0"/>
              </a:rPr>
              <a:t>Une </a:t>
            </a:r>
            <a:r>
              <a:rPr lang="en-GB" sz="1050" dirty="0">
                <a:solidFill>
                  <a:schemeClr val="bg1"/>
                </a:solidFill>
                <a:latin typeface="Montserrat" pitchFamily="2" charset="77"/>
                <a:cs typeface="Times New Roman" panose="02020603050405020304" pitchFamily="18" charset="0"/>
                <a:hlinkClick r:id="rId3">
                  <a:extLst>
                    <a:ext uri="{A12FA001-AC4F-418D-AE19-62706E023703}">
                      <ahyp:hlinkClr xmlns:ahyp="http://schemas.microsoft.com/office/drawing/2018/hyperlinkcolor" val="tx"/>
                    </a:ext>
                  </a:extLst>
                </a:hlinkClick>
              </a:rPr>
              <a:t>enquête réalisée en 2005 </a:t>
            </a:r>
            <a:r>
              <a:rPr lang="en-GB" sz="1050" dirty="0">
                <a:solidFill>
                  <a:schemeClr val="bg1"/>
                </a:solidFill>
                <a:latin typeface="Montserrat" pitchFamily="2" charset="77"/>
                <a:cs typeface="Times New Roman" panose="02020603050405020304" pitchFamily="18" charset="0"/>
              </a:rPr>
              <a:t>par le conseil du comté de Devon, au Royaume-Uni, a révélé que 54 % des personnes interrogées tiennent compte des questions environnementales lorsqu'elles réservent un voyage et que 82 % sont prêtes à payer plus cher pour des services et des produits écologiques. En outre, 72 % des personnes interrogées pensent qu'une entreprise verte est plus susceptible d'être soucieuse de la qualité.</a:t>
            </a:r>
          </a:p>
          <a:p>
            <a:pPr algn="just">
              <a:lnSpc>
                <a:spcPts val="1200"/>
              </a:lnSpc>
              <a:spcBef>
                <a:spcPts val="0"/>
              </a:spcBef>
            </a:pPr>
            <a:endParaRPr lang="en-GB" sz="1050" dirty="0">
              <a:solidFill>
                <a:schemeClr val="bg1"/>
              </a:solidFill>
              <a:latin typeface="Montserrat" pitchFamily="2" charset="77"/>
              <a:cs typeface="Times New Roman" panose="02020603050405020304" pitchFamily="18" charset="0"/>
            </a:endParaRPr>
          </a:p>
          <a:p>
            <a:pPr algn="just">
              <a:lnSpc>
                <a:spcPts val="1200"/>
              </a:lnSpc>
              <a:spcBef>
                <a:spcPts val="0"/>
              </a:spcBef>
            </a:pPr>
            <a:r>
              <a:rPr lang="en-GB" sz="1050" dirty="0">
                <a:solidFill>
                  <a:schemeClr val="bg1"/>
                </a:solidFill>
                <a:latin typeface="Montserrat" pitchFamily="2" charset="77"/>
              </a:rPr>
              <a:t>Plus de la moitié des consommateurs paieraient davantage pour des produits durables conçus pour être réutilisés ou recyclés, selon l'</a:t>
            </a:r>
            <a:r>
              <a:rPr lang="en-GB" sz="1050" dirty="0">
                <a:solidFill>
                  <a:schemeClr val="bg1"/>
                </a:solidFill>
                <a:latin typeface="Montserrat" pitchFamily="2" charset="77"/>
                <a:hlinkClick r:id="rId4">
                  <a:extLst>
                    <a:ext uri="{A12FA001-AC4F-418D-AE19-62706E023703}">
                      <ahyp:hlinkClr xmlns:ahyp="http://schemas.microsoft.com/office/drawing/2018/hyperlinkcolor" val="tx"/>
                    </a:ext>
                  </a:extLst>
                </a:hlinkClick>
              </a:rPr>
              <a:t>enquête d'Accenture </a:t>
            </a:r>
            <a:r>
              <a:rPr lang="en-GB" sz="1050" dirty="0">
                <a:solidFill>
                  <a:schemeClr val="bg1"/>
                </a:solidFill>
                <a:latin typeface="Montserrat" pitchFamily="2" charset="77"/>
              </a:rPr>
              <a:t>: "Plus de la moitié des consommateurs ont déclaré qu'ils paieraient davantage pour des produits durables conçus pour être réutilisés ou recyclés".</a:t>
            </a:r>
          </a:p>
          <a:p>
            <a:pPr algn="just">
              <a:lnSpc>
                <a:spcPts val="1200"/>
              </a:lnSpc>
              <a:spcBef>
                <a:spcPts val="0"/>
              </a:spcBef>
            </a:pPr>
            <a:endParaRPr lang="en-GB" sz="1050" dirty="0">
              <a:solidFill>
                <a:schemeClr val="bg1"/>
              </a:solidFill>
              <a:latin typeface="Montserrat" pitchFamily="2" charset="77"/>
              <a:cs typeface="Times New Roman" panose="02020603050405020304" pitchFamily="18" charset="0"/>
            </a:endParaRPr>
          </a:p>
          <a:p>
            <a:pPr algn="just">
              <a:lnSpc>
                <a:spcPts val="1200"/>
              </a:lnSpc>
              <a:spcBef>
                <a:spcPts val="0"/>
              </a:spcBef>
            </a:pPr>
            <a:r>
              <a:rPr lang="en-GB" sz="1050" dirty="0">
                <a:solidFill>
                  <a:schemeClr val="bg1"/>
                </a:solidFill>
                <a:latin typeface="Montserrat" pitchFamily="2" charset="77"/>
              </a:rPr>
              <a:t>Ils ont également constaté que, si les consommateurs restent principalement axés sur la qualité et le prix, 83 % d'entre eux estiment qu'il est important ou extrêmement important que les entreprises conçoivent des produits destinés à être réutilisés ou recyclés. Près des trois quarts (72 %) des personnes interrogées ont déclaré qu'elles achetaient actuellement plus de produits respectueux de l'environnement qu'il y a cinq ans, et 81 % ont dit qu'elles prévoyaient d'en acheter davantage au cours des cinq prochaines années.</a:t>
            </a:r>
            <a:endParaRPr lang="en-GB" sz="1050" dirty="0">
              <a:solidFill>
                <a:schemeClr val="bg1"/>
              </a:solidFill>
              <a:latin typeface="Montserrat" pitchFamily="2" charset="77"/>
              <a:cs typeface="Times New Roman" panose="02020603050405020304" pitchFamily="18" charset="0"/>
            </a:endParaRPr>
          </a:p>
        </p:txBody>
      </p:sp>
      <p:sp>
        <p:nvSpPr>
          <p:cNvPr id="17" name="Rechteck">
            <a:extLst>
              <a:ext uri="{FF2B5EF4-FFF2-40B4-BE49-F238E27FC236}">
                <a16:creationId xmlns:a16="http://schemas.microsoft.com/office/drawing/2014/main" id="{7E8F2ED3-C027-C34B-8C61-56CBD6ADCE07}"/>
              </a:ext>
            </a:extLst>
          </p:cNvPr>
          <p:cNvSpPr/>
          <p:nvPr/>
        </p:nvSpPr>
        <p:spPr>
          <a:xfrm>
            <a:off x="549" y="315768"/>
            <a:ext cx="6092275" cy="1333146"/>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8" name="Rectangle 27">
            <a:extLst>
              <a:ext uri="{FF2B5EF4-FFF2-40B4-BE49-F238E27FC236}">
                <a16:creationId xmlns:a16="http://schemas.microsoft.com/office/drawing/2014/main" id="{CC22BFDE-8DB0-974D-AC5A-1A8DDB155928}"/>
              </a:ext>
            </a:extLst>
          </p:cNvPr>
          <p:cNvSpPr txBox="1"/>
          <p:nvPr/>
        </p:nvSpPr>
        <p:spPr>
          <a:xfrm>
            <a:off x="729525" y="1133487"/>
            <a:ext cx="5008990" cy="279945"/>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10000"/>
              </a:lnSpc>
              <a:spcBef>
                <a:spcPts val="0"/>
              </a:spcBef>
            </a:pPr>
            <a:r>
              <a:rPr lang="en-IE" sz="1601" dirty="0">
                <a:solidFill>
                  <a:schemeClr val="bg1"/>
                </a:solidFill>
                <a:ea typeface="Verdana" panose="020B0604030504040204" pitchFamily="34" charset="0"/>
              </a:rPr>
              <a:t>Les touristes sont soucieux de l'environnement</a:t>
            </a:r>
          </a:p>
        </p:txBody>
      </p:sp>
      <p:sp>
        <p:nvSpPr>
          <p:cNvPr id="19" name="Rectangle 27">
            <a:extLst>
              <a:ext uri="{FF2B5EF4-FFF2-40B4-BE49-F238E27FC236}">
                <a16:creationId xmlns:a16="http://schemas.microsoft.com/office/drawing/2014/main" id="{8585E3D2-2F24-5E4A-8E06-F7D4C4FE6372}"/>
              </a:ext>
            </a:extLst>
          </p:cNvPr>
          <p:cNvSpPr txBox="1"/>
          <p:nvPr/>
        </p:nvSpPr>
        <p:spPr>
          <a:xfrm>
            <a:off x="4915570" y="78607"/>
            <a:ext cx="1454732" cy="1179999"/>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7499" b="1" dirty="0">
                <a:solidFill>
                  <a:schemeClr val="bg1"/>
                </a:solidFill>
                <a:latin typeface="Montserrat" pitchFamily="2" charset="77"/>
              </a:rPr>
              <a:t>02</a:t>
            </a:r>
          </a:p>
        </p:txBody>
      </p:sp>
      <p:sp>
        <p:nvSpPr>
          <p:cNvPr id="20" name="Rectangle 27">
            <a:extLst>
              <a:ext uri="{FF2B5EF4-FFF2-40B4-BE49-F238E27FC236}">
                <a16:creationId xmlns:a16="http://schemas.microsoft.com/office/drawing/2014/main" id="{B4C145D7-80F3-AA4A-AF89-30781AED1C0F}"/>
              </a:ext>
            </a:extLst>
          </p:cNvPr>
          <p:cNvSpPr txBox="1"/>
          <p:nvPr/>
        </p:nvSpPr>
        <p:spPr>
          <a:xfrm>
            <a:off x="651898" y="598326"/>
            <a:ext cx="5150415" cy="456852"/>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2800" b="1" dirty="0">
                <a:solidFill>
                  <a:schemeClr val="bg1"/>
                </a:solidFill>
                <a:latin typeface="Montserrat Semi Bold" pitchFamily="2" charset="77"/>
              </a:rPr>
              <a:t>Raison de changer les choses</a:t>
            </a:r>
          </a:p>
        </p:txBody>
      </p:sp>
      <p:cxnSp>
        <p:nvCxnSpPr>
          <p:cNvPr id="21" name="Straight Connector 20">
            <a:extLst>
              <a:ext uri="{FF2B5EF4-FFF2-40B4-BE49-F238E27FC236}">
                <a16:creationId xmlns:a16="http://schemas.microsoft.com/office/drawing/2014/main" id="{95F41DAA-11AA-A447-9093-0AE8C173396D}"/>
              </a:ext>
            </a:extLst>
          </p:cNvPr>
          <p:cNvCxnSpPr>
            <a:cxnSpLocks/>
          </p:cNvCxnSpPr>
          <p:nvPr/>
        </p:nvCxnSpPr>
        <p:spPr>
          <a:xfrm flipH="1">
            <a:off x="549" y="997809"/>
            <a:ext cx="472941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22" name="Graphic 21" descr="Storytelling outline">
            <a:hlinkClick r:id="rId5"/>
            <a:extLst>
              <a:ext uri="{FF2B5EF4-FFF2-40B4-BE49-F238E27FC236}">
                <a16:creationId xmlns:a16="http://schemas.microsoft.com/office/drawing/2014/main" id="{FC12DB58-7E16-AE4E-AC0B-C2F1DCA4381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9937" y="6158806"/>
            <a:ext cx="624868" cy="624868"/>
          </a:xfrm>
          <a:prstGeom prst="rect">
            <a:avLst/>
          </a:prstGeom>
        </p:spPr>
      </p:pic>
      <p:pic>
        <p:nvPicPr>
          <p:cNvPr id="23" name="Graphic 22" descr="Grain">
            <a:extLst>
              <a:ext uri="{FF2B5EF4-FFF2-40B4-BE49-F238E27FC236}">
                <a16:creationId xmlns:a16="http://schemas.microsoft.com/office/drawing/2014/main" id="{A1CA8E2B-476D-D349-9F39-4C1928CAD75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5738515" y="5039058"/>
            <a:ext cx="1245478" cy="1245478"/>
          </a:xfrm>
          <a:prstGeom prst="rect">
            <a:avLst/>
          </a:prstGeom>
        </p:spPr>
      </p:pic>
    </p:spTree>
    <p:extLst>
      <p:ext uri="{BB962C8B-B14F-4D97-AF65-F5344CB8AC3E}">
        <p14:creationId xmlns:p14="http://schemas.microsoft.com/office/powerpoint/2010/main" val="375210476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plant&#10;&#10;Description automatically generated">
            <a:extLst>
              <a:ext uri="{FF2B5EF4-FFF2-40B4-BE49-F238E27FC236}">
                <a16:creationId xmlns:a16="http://schemas.microsoft.com/office/drawing/2014/main" id="{1AC701DA-3B05-4254-9F9F-B767E81EC80F}"/>
              </a:ext>
            </a:extLst>
          </p:cNvPr>
          <p:cNvPicPr>
            <a:picLocks noGrp="1" noChangeAspect="1"/>
          </p:cNvPicPr>
          <p:nvPr>
            <p:ph type="pic" idx="16"/>
          </p:nvPr>
        </p:nvPicPr>
        <p:blipFill rotWithShape="1">
          <a:blip r:embed="rId2" cstate="email">
            <a:extLst>
              <a:ext uri="{28A0092B-C50C-407E-A947-70E740481C1C}">
                <a14:useLocalDpi xmlns:a14="http://schemas.microsoft.com/office/drawing/2010/main"/>
              </a:ext>
            </a:extLst>
          </a:blip>
          <a:srcRect/>
          <a:stretch/>
        </p:blipFill>
        <p:spPr>
          <a:xfrm>
            <a:off x="4632362" y="117973"/>
            <a:ext cx="2352734" cy="7599694"/>
          </a:xfrm>
        </p:spPr>
      </p:pic>
      <p:sp>
        <p:nvSpPr>
          <p:cNvPr id="7" name="Rectangle 27"/>
          <p:cNvSpPr txBox="1"/>
          <p:nvPr/>
        </p:nvSpPr>
        <p:spPr>
          <a:xfrm>
            <a:off x="549275" y="488950"/>
            <a:ext cx="3939598" cy="7104826"/>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ts val="1200"/>
              </a:lnSpc>
              <a:spcBef>
                <a:spcPts val="0"/>
              </a:spcBef>
            </a:pPr>
            <a:r>
              <a:rPr lang="en-GB" sz="1150" dirty="0">
                <a:solidFill>
                  <a:srgbClr val="28AFAC"/>
                </a:solidFill>
                <a:latin typeface="Montserrat" pitchFamily="2" charset="77"/>
                <a:ea typeface="Calibri" panose="020F0502020204030204" pitchFamily="34" charset="0"/>
                <a:cs typeface="Times New Roman" panose="02020603050405020304" pitchFamily="18" charset="0"/>
              </a:rPr>
              <a:t>Aucun autre secteur n'a à franchir la ligne étroite d'une croissance respectueuse de l'environnement avec autant de précaution que le secteur du tourisme ; </a:t>
            </a:r>
            <a:r>
              <a:rPr lang="en-GB" sz="1150" dirty="0" err="1">
                <a:solidFill>
                  <a:srgbClr val="28AFAC"/>
                </a:solidFill>
                <a:latin typeface="Montserrat" pitchFamily="2" charset="77"/>
                <a:ea typeface="Calibri" panose="020F0502020204030204" pitchFamily="34" charset="0"/>
                <a:cs typeface="Times New Roman" panose="02020603050405020304" pitchFamily="18" charset="0"/>
              </a:rPr>
              <a:t>aucun</a:t>
            </a:r>
            <a:r>
              <a:rPr lang="en-GB" sz="1150" dirty="0">
                <a:solidFill>
                  <a:srgbClr val="28AFAC"/>
                </a:solidFill>
                <a:latin typeface="Montserrat" pitchFamily="2" charset="77"/>
                <a:ea typeface="Calibri" panose="020F0502020204030204" pitchFamily="34" charset="0"/>
                <a:cs typeface="Times New Roman" panose="02020603050405020304" pitchFamily="18" charset="0"/>
              </a:rPr>
              <a:t> autre secteur n'a autant à gagner ou à perdre. </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Sentant la pression des touristes, les principaux voyagistes, tels que TUI et Thomas Cook Group, privilégient les destinations écologiquement durables en matière de marketing et de réservation et exigent des normes écologiques plus strictes de la part des hôtels et des centres de villégiature. En outre, les grandes sociétés mondiales de voyage telles que National Geographic utilisent désormais la durabilité environnementale comme critère clé dans leur classement des destinations. En bref, si les destinations touristiques veulent rester compétitives, elles devront adopter des politiques durables ou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risquer</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de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s'aliéner</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une clientèle importante et croissante (</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Link</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a:t>
            </a:r>
          </a:p>
          <a:p>
            <a:pPr algn="just">
              <a:lnSpc>
                <a:spcPts val="1200"/>
              </a:lnSpc>
              <a:spcBef>
                <a:spcPts val="0"/>
              </a:spcBef>
            </a:pPr>
            <a:endParaRPr lang="en-IE" sz="1050" dirty="0">
              <a:solidFill>
                <a:srgbClr val="28AFAC"/>
              </a:solidFill>
              <a:latin typeface="Montserrat Light" pitchFamily="2" charset="77"/>
              <a:ea typeface="Calibri" panose="020F0502020204030204" pitchFamily="34" charset="0"/>
              <a:cs typeface="Times New Roman" panose="02020603050405020304" pitchFamily="18" charset="0"/>
            </a:endParaRPr>
          </a:p>
          <a:p>
            <a:pPr algn="just">
              <a:lnSpc>
                <a:spcPts val="1200"/>
              </a:lnSpc>
              <a:spcBef>
                <a:spcPts val="0"/>
              </a:spcBef>
            </a:pPr>
            <a:r>
              <a:rPr lang="en-GB" sz="1150" dirty="0">
                <a:solidFill>
                  <a:srgbClr val="28AFAC"/>
                </a:solidFill>
                <a:latin typeface="Montserrat" pitchFamily="2" charset="77"/>
                <a:ea typeface="Calibri" panose="020F0502020204030204" pitchFamily="34" charset="0"/>
                <a:cs typeface="Times New Roman" panose="02020603050405020304" pitchFamily="18" charset="0"/>
              </a:rPr>
              <a:t>De petits changements peuvent faire une grande différence dans l'expérience de vos </a:t>
            </a:r>
            <a:r>
              <a:rPr lang="en-GB" sz="1150" dirty="0" err="1">
                <a:solidFill>
                  <a:srgbClr val="28AFAC"/>
                </a:solidFill>
                <a:latin typeface="Montserrat" pitchFamily="2" charset="77"/>
                <a:ea typeface="Calibri" panose="020F0502020204030204" pitchFamily="34" charset="0"/>
                <a:cs typeface="Times New Roman" panose="02020603050405020304" pitchFamily="18" charset="0"/>
              </a:rPr>
              <a:t>visiteurs</a:t>
            </a:r>
            <a:r>
              <a:rPr lang="en-GB" sz="1150" dirty="0">
                <a:solidFill>
                  <a:srgbClr val="28AFAC"/>
                </a:solidFill>
                <a:latin typeface="Montserrat" pitchFamily="2" charset="77"/>
                <a:ea typeface="Calibri" panose="020F0502020204030204" pitchFamily="34" charset="0"/>
                <a:cs typeface="Times New Roman" panose="02020603050405020304" pitchFamily="18" charset="0"/>
              </a:rPr>
              <a:t> !</a:t>
            </a:r>
          </a:p>
          <a:p>
            <a:pPr algn="just">
              <a:lnSpc>
                <a:spcPts val="1200"/>
              </a:lnSpc>
              <a:spcBef>
                <a:spcPts val="0"/>
              </a:spcBef>
            </a:pPr>
            <a:endParaRPr lang="en-GB" sz="1150" dirty="0">
              <a:solidFill>
                <a:srgbClr val="28AFAC"/>
              </a:solidFill>
              <a:latin typeface="Montserrat" pitchFamily="2" charset="77"/>
              <a:ea typeface="Calibri" panose="020F0502020204030204" pitchFamily="34" charset="0"/>
              <a:cs typeface="Times New Roman" panose="02020603050405020304" pitchFamily="18" charset="0"/>
            </a:endParaRPr>
          </a:p>
          <a:p>
            <a:pPr algn="just">
              <a:lnSpc>
                <a:spcPts val="1200"/>
              </a:lnSpc>
              <a:spcBef>
                <a:spcPts val="0"/>
              </a:spcBef>
            </a:pPr>
            <a:r>
              <a:rPr lang="en-GB" sz="1050" dirty="0">
                <a:solidFill>
                  <a:srgbClr val="2D355A"/>
                </a:solidFill>
                <a:latin typeface="Montserrat Light" pitchFamily="2" charset="77"/>
                <a:cs typeface="Times New Roman" panose="02020603050405020304" pitchFamily="18" charset="0"/>
              </a:rPr>
              <a:t>Mais comment cela se traduit-il pour une petite PME touristique ? </a:t>
            </a:r>
            <a:r>
              <a:rPr lang="en-GB" sz="1050" dirty="0">
                <a:solidFill>
                  <a:srgbClr val="2D355A"/>
                </a:solidFill>
                <a:latin typeface="Montserrat Light" pitchFamily="2" charset="77"/>
              </a:rPr>
              <a:t>Que vous soyez motivé par la réduction des factures d'électricité, que vous souhaitiez améliorer votre impact sur l'environnement ou que vous souhaitiez améliorer l'expérience de vos clients, l'adoption d'une approche "verte" ou "durable" est une bonne décision commerciale. Plutôt que d'être un "boulon" séparé, l'intégration d'une approche durable consiste à améliorer la gestion existante de votre entreprise - en utilisant les ressources plus efficacement, en enrichissant l'offre que vous proposez à vos clients et en améliorant vos relations avec votre voisinage et votre personnel. </a:t>
            </a:r>
          </a:p>
          <a:p>
            <a:pPr algn="just">
              <a:lnSpc>
                <a:spcPts val="1200"/>
              </a:lnSpc>
              <a:spcBef>
                <a:spcPts val="0"/>
              </a:spcBef>
            </a:pPr>
            <a:endParaRPr lang="en-GB" sz="1050" dirty="0">
              <a:solidFill>
                <a:srgbClr val="2D355A"/>
              </a:solidFill>
              <a:latin typeface="Montserrat Light" pitchFamily="2" charset="77"/>
            </a:endParaRPr>
          </a:p>
          <a:p>
            <a:pPr algn="just">
              <a:lnSpc>
                <a:spcPts val="1200"/>
              </a:lnSpc>
              <a:spcBef>
                <a:spcPts val="0"/>
              </a:spcBef>
            </a:pPr>
            <a:r>
              <a:rPr lang="en-GB" sz="1050" dirty="0">
                <a:solidFill>
                  <a:srgbClr val="2D355A"/>
                </a:solidFill>
                <a:latin typeface="Montserrat Light" pitchFamily="2" charset="77"/>
              </a:rPr>
              <a:t>Les touristes ne recherchent peut-être pas activement un "hébergement vert", mais l'adoption de pratiques écologiques est aujourd'hui considérée comme une pratique standard. Ils veulent faire </a:t>
            </a:r>
            <a:r>
              <a:rPr lang="en-GB" sz="1050" dirty="0" err="1">
                <a:solidFill>
                  <a:srgbClr val="2D355A"/>
                </a:solidFill>
                <a:latin typeface="Montserrat Light" pitchFamily="2" charset="77"/>
              </a:rPr>
              <a:t>partie</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d’une</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offre</a:t>
            </a:r>
            <a:r>
              <a:rPr lang="en-GB" sz="1050" dirty="0">
                <a:solidFill>
                  <a:srgbClr val="2D355A"/>
                </a:solidFill>
                <a:latin typeface="Montserrat Light" pitchFamily="2" charset="77"/>
              </a:rPr>
              <a:t> qui a des références éthiques, par exemple des produits éthiques, la protection de l'environnement qu'ils </a:t>
            </a:r>
            <a:r>
              <a:rPr lang="en-GB" sz="1050" dirty="0" err="1">
                <a:solidFill>
                  <a:srgbClr val="2D355A"/>
                </a:solidFill>
                <a:latin typeface="Montserrat Light" pitchFamily="2" charset="77"/>
              </a:rPr>
              <a:t>sont</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venus</a:t>
            </a:r>
            <a:r>
              <a:rPr lang="en-GB" sz="1050" dirty="0">
                <a:solidFill>
                  <a:srgbClr val="2D355A"/>
                </a:solidFill>
                <a:latin typeface="Montserrat Light" pitchFamily="2" charset="77"/>
              </a:rPr>
              <a:t>, la réduction de l'énergie en utilisant un éclairage automatique, etc. Le fait de se sentir bien et de faire du bien à l'environnement dans le cadre de ses vacances ajoute à la qualité de l'expérience. La plupart du temps, ils pratiquent déjà des activités respectueuses de l'environnement à la maison, c'est donc une continuité ou une habitude pour beaucoup.</a:t>
            </a:r>
          </a:p>
        </p:txBody>
      </p:sp>
      <p:sp>
        <p:nvSpPr>
          <p:cNvPr id="5" name="Rechteck">
            <a:extLst>
              <a:ext uri="{FF2B5EF4-FFF2-40B4-BE49-F238E27FC236}">
                <a16:creationId xmlns:a16="http://schemas.microsoft.com/office/drawing/2014/main" id="{972796D4-7EB9-4B74-BC4B-82E57C129A91}"/>
              </a:ext>
            </a:extLst>
          </p:cNvPr>
          <p:cNvSpPr/>
          <p:nvPr/>
        </p:nvSpPr>
        <p:spPr>
          <a:xfrm>
            <a:off x="1" y="8167103"/>
            <a:ext cx="6889412" cy="1354475"/>
          </a:xfrm>
          <a:prstGeom prst="rect">
            <a:avLst/>
          </a:prstGeom>
          <a:solidFill>
            <a:srgbClr val="C2D237"/>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6" name="Rectangle 27">
            <a:extLst>
              <a:ext uri="{FF2B5EF4-FFF2-40B4-BE49-F238E27FC236}">
                <a16:creationId xmlns:a16="http://schemas.microsoft.com/office/drawing/2014/main" id="{AF37BB0C-46A1-4B02-9E64-C095577F291D}"/>
              </a:ext>
            </a:extLst>
          </p:cNvPr>
          <p:cNvSpPr txBox="1"/>
          <p:nvPr/>
        </p:nvSpPr>
        <p:spPr>
          <a:xfrm>
            <a:off x="967479" y="8526117"/>
            <a:ext cx="5125346" cy="995461"/>
          </a:xfrm>
          <a:prstGeom prst="rect">
            <a:avLst/>
          </a:prstGeom>
          <a:noFill/>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IE" sz="1050" dirty="0">
                <a:solidFill>
                  <a:schemeClr val="bg1"/>
                </a:solidFill>
                <a:latin typeface="Montserrat Light" pitchFamily="2" charset="77"/>
                <a:ea typeface="Calibri" panose="020F0502020204030204" pitchFamily="34" charset="0"/>
                <a:cs typeface="Calibri" panose="020F0502020204030204" pitchFamily="34" charset="0"/>
              </a:rPr>
              <a:t>Une attraction culturelle et patrimoniale peut améliorer l'expérience des touristes et la bouleverser en ajoutant une cuisine sur le toit, une salle à manger extérieure et un jacuzzi naturel. Ils peuvent profiter de la vue, dépenser plus et avoir un endroit pour manger. Fournissez des détails sur les endroits où ils peuvent s'approvisionner en nourriture locale et soutenir l'économie locale.  </a:t>
            </a: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p:txBody>
      </p:sp>
      <p:pic>
        <p:nvPicPr>
          <p:cNvPr id="3" name="Graphic 2" descr="Lightbulb and gear outline">
            <a:extLst>
              <a:ext uri="{FF2B5EF4-FFF2-40B4-BE49-F238E27FC236}">
                <a16:creationId xmlns:a16="http://schemas.microsoft.com/office/drawing/2014/main" id="{0ADE7193-5D20-4E36-AB7F-76B39FA8C96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0627" y="8672761"/>
            <a:ext cx="520083" cy="520083"/>
          </a:xfrm>
          <a:prstGeom prst="rect">
            <a:avLst/>
          </a:prstGeom>
        </p:spPr>
      </p:pic>
      <p:sp>
        <p:nvSpPr>
          <p:cNvPr id="9" name="Rechteck">
            <a:extLst>
              <a:ext uri="{FF2B5EF4-FFF2-40B4-BE49-F238E27FC236}">
                <a16:creationId xmlns:a16="http://schemas.microsoft.com/office/drawing/2014/main" id="{BCD18D5D-D5A1-DC4A-B732-41DFEEAC237D}"/>
              </a:ext>
            </a:extLst>
          </p:cNvPr>
          <p:cNvSpPr/>
          <p:nvPr/>
        </p:nvSpPr>
        <p:spPr>
          <a:xfrm>
            <a:off x="-104931" y="7884369"/>
            <a:ext cx="6994343" cy="565469"/>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sp>
        <p:nvSpPr>
          <p:cNvPr id="10" name="Rectangle 27">
            <a:extLst>
              <a:ext uri="{FF2B5EF4-FFF2-40B4-BE49-F238E27FC236}">
                <a16:creationId xmlns:a16="http://schemas.microsoft.com/office/drawing/2014/main" id="{82117BC9-744A-B444-9397-BF179D29D752}"/>
              </a:ext>
            </a:extLst>
          </p:cNvPr>
          <p:cNvSpPr txBox="1"/>
          <p:nvPr/>
        </p:nvSpPr>
        <p:spPr>
          <a:xfrm>
            <a:off x="967479" y="7923515"/>
            <a:ext cx="5271535" cy="495068"/>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r>
              <a:rPr lang="en-GB" sz="1050" b="1" dirty="0">
                <a:solidFill>
                  <a:schemeClr val="bg1"/>
                </a:solidFill>
                <a:latin typeface="Montserrat" pitchFamily="2" charset="77"/>
                <a:cs typeface="Times New Roman" panose="02020603050405020304" pitchFamily="18" charset="0"/>
              </a:rPr>
              <a:t>Ressources </a:t>
            </a:r>
          </a:p>
          <a:p>
            <a:r>
              <a:rPr lang="en-GB" sz="999" dirty="0">
                <a:solidFill>
                  <a:schemeClr val="bg1"/>
                </a:solidFill>
                <a:latin typeface="Montserrat" pitchFamily="2" charset="77"/>
                <a:cs typeface="Times New Roman" panose="02020603050405020304" pitchFamily="18" charset="0"/>
                <a:hlinkClick r:id="rId6">
                  <a:extLst>
                    <a:ext uri="{A12FA001-AC4F-418D-AE19-62706E023703}">
                      <ahyp:hlinkClr xmlns:ahyp="http://schemas.microsoft.com/office/drawing/2018/hyperlinkcolor" val="tx"/>
                    </a:ext>
                  </a:extLst>
                </a:hlinkClick>
              </a:rPr>
              <a:t>Guide des meilleures pratiques du tourisme durable de Visit Britain </a:t>
            </a:r>
            <a:r>
              <a:rPr lang="en-GB" sz="999" dirty="0">
                <a:solidFill>
                  <a:schemeClr val="bg1"/>
                </a:solidFill>
                <a:latin typeface="Montserrat" pitchFamily="2" charset="77"/>
                <a:cs typeface="Times New Roman" panose="02020603050405020304" pitchFamily="18" charset="0"/>
              </a:rPr>
              <a:t>.  </a:t>
            </a:r>
          </a:p>
          <a:p>
            <a:r>
              <a:rPr lang="en-GB" sz="999" dirty="0">
                <a:solidFill>
                  <a:schemeClr val="bg1"/>
                </a:solidFill>
                <a:latin typeface="Montserrat" pitchFamily="2" charset="77"/>
                <a:cs typeface="Times New Roman" panose="02020603050405020304" pitchFamily="18" charset="0"/>
                <a:hlinkClick r:id="rId7">
                  <a:extLst>
                    <a:ext uri="{A12FA001-AC4F-418D-AE19-62706E023703}">
                      <ahyp:hlinkClr xmlns:ahyp="http://schemas.microsoft.com/office/drawing/2018/hyperlinkcolor" val="tx"/>
                    </a:ext>
                  </a:extLst>
                </a:hlinkClick>
              </a:rPr>
              <a:t>Guide de l'écotourisme</a:t>
            </a:r>
            <a:endParaRPr lang="en-GB" sz="999" dirty="0">
              <a:solidFill>
                <a:schemeClr val="bg1"/>
              </a:solidFill>
              <a:latin typeface="Montserrat" pitchFamily="2" charset="77"/>
              <a:cs typeface="Times New Roman" panose="02020603050405020304" pitchFamily="18" charset="0"/>
            </a:endParaRPr>
          </a:p>
        </p:txBody>
      </p:sp>
      <p:pic>
        <p:nvPicPr>
          <p:cNvPr id="12" name="Graphic 11" descr="Storytelling outline">
            <a:hlinkClick r:id="rId8"/>
            <a:extLst>
              <a:ext uri="{FF2B5EF4-FFF2-40B4-BE49-F238E27FC236}">
                <a16:creationId xmlns:a16="http://schemas.microsoft.com/office/drawing/2014/main" id="{9FB4C4BD-DE7C-3644-BF06-5BA014198EA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4892" y="7923515"/>
            <a:ext cx="512668" cy="512668"/>
          </a:xfrm>
          <a:prstGeom prst="rect">
            <a:avLst/>
          </a:prstGeom>
        </p:spPr>
      </p:pic>
    </p:spTree>
    <p:extLst>
      <p:ext uri="{BB962C8B-B14F-4D97-AF65-F5344CB8AC3E}">
        <p14:creationId xmlns:p14="http://schemas.microsoft.com/office/powerpoint/2010/main" val="326790881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walking down a path in the woods&#10;&#10;Description automatically generated with medium confidence">
            <a:extLst>
              <a:ext uri="{FF2B5EF4-FFF2-40B4-BE49-F238E27FC236}">
                <a16:creationId xmlns:a16="http://schemas.microsoft.com/office/drawing/2014/main" id="{AB7D1BB1-AC3E-461E-9A73-D4A5081F580D}"/>
              </a:ext>
            </a:extLst>
          </p:cNvPr>
          <p:cNvPicPr>
            <a:picLocks noGrp="1" noChangeAspect="1"/>
          </p:cNvPicPr>
          <p:nvPr>
            <p:ph type="pic" idx="16"/>
          </p:nvPr>
        </p:nvPicPr>
        <p:blipFill rotWithShape="1">
          <a:blip r:embed="rId2" cstate="email">
            <a:extLst>
              <a:ext uri="{28A0092B-C50C-407E-A947-70E740481C1C}">
                <a14:useLocalDpi xmlns:a14="http://schemas.microsoft.com/office/drawing/2010/main"/>
              </a:ext>
            </a:extLst>
          </a:blip>
          <a:srcRect/>
          <a:stretch/>
        </p:blipFill>
        <p:spPr>
          <a:xfrm>
            <a:off x="343" y="-17598"/>
            <a:ext cx="2032319" cy="8074185"/>
          </a:xfrm>
        </p:spPr>
      </p:pic>
      <p:sp>
        <p:nvSpPr>
          <p:cNvPr id="7" name="Rectangle 27"/>
          <p:cNvSpPr txBox="1"/>
          <p:nvPr/>
        </p:nvSpPr>
        <p:spPr>
          <a:xfrm>
            <a:off x="2213308" y="488950"/>
            <a:ext cx="4095417" cy="7258714"/>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ts val="1200"/>
              </a:lnSpc>
              <a:spcBef>
                <a:spcPts val="0"/>
              </a:spcBef>
            </a:pPr>
            <a:r>
              <a:rPr lang="en-IE" sz="1150" dirty="0">
                <a:solidFill>
                  <a:srgbClr val="28AFAC"/>
                </a:solidFill>
                <a:latin typeface="Montserrat" pitchFamily="2" charset="77"/>
                <a:ea typeface="Calibri" panose="020F0502020204030204" pitchFamily="34" charset="0"/>
                <a:cs typeface="Times New Roman" panose="02020603050405020304" pitchFamily="18" charset="0"/>
              </a:rPr>
              <a:t>Construisez d'abord votre propre réputation et </a:t>
            </a:r>
            <a:r>
              <a:rPr lang="en-IE" sz="1150" dirty="0" err="1">
                <a:solidFill>
                  <a:srgbClr val="28AFAC"/>
                </a:solidFill>
                <a:latin typeface="Montserrat" pitchFamily="2" charset="77"/>
                <a:ea typeface="Calibri" panose="020F0502020204030204" pitchFamily="34" charset="0"/>
                <a:cs typeface="Times New Roman" panose="02020603050405020304" pitchFamily="18" charset="0"/>
              </a:rPr>
              <a:t>devenez</a:t>
            </a:r>
            <a:r>
              <a:rPr lang="en-IE" sz="1150" dirty="0">
                <a:solidFill>
                  <a:srgbClr val="28AFAC"/>
                </a:solidFill>
                <a:latin typeface="Montserrat" pitchFamily="2" charset="77"/>
                <a:ea typeface="Calibri" panose="020F0502020204030204" pitchFamily="34" charset="0"/>
                <a:cs typeface="Times New Roman" panose="02020603050405020304" pitchFamily="18" charset="0"/>
              </a:rPr>
              <a:t> </a:t>
            </a:r>
            <a:r>
              <a:rPr lang="en-IE" sz="1150" dirty="0" err="1">
                <a:solidFill>
                  <a:srgbClr val="28AFAC"/>
                </a:solidFill>
                <a:latin typeface="Montserrat" pitchFamily="2" charset="77"/>
                <a:ea typeface="Calibri" panose="020F0502020204030204" pitchFamily="34" charset="0"/>
                <a:cs typeface="Times New Roman" panose="02020603050405020304" pitchFamily="18" charset="0"/>
              </a:rPr>
              <a:t>actif</a:t>
            </a:r>
            <a:r>
              <a:rPr lang="en-IE" sz="1150" dirty="0">
                <a:solidFill>
                  <a:srgbClr val="28AFAC"/>
                </a:solidFill>
                <a:latin typeface="Montserrat" pitchFamily="2" charset="77"/>
                <a:ea typeface="Calibri" panose="020F0502020204030204" pitchFamily="34" charset="0"/>
                <a:cs typeface="Times New Roman" panose="02020603050405020304" pitchFamily="18" charset="0"/>
              </a:rPr>
              <a:t> en utilisant ce guide</a:t>
            </a:r>
            <a:r>
              <a:rPr lang="en-IE" sz="1050" dirty="0">
                <a:solidFill>
                  <a:srgbClr val="28AFAC"/>
                </a:solidFill>
                <a:latin typeface="Montserrat Light" pitchFamily="2" charset="77"/>
                <a:ea typeface="Calibri" panose="020F0502020204030204" pitchFamily="34" charset="0"/>
                <a:cs typeface="Times New Roman" panose="02020603050405020304" pitchFamily="18" charset="0"/>
              </a:rPr>
              <a:t>. </a:t>
            </a:r>
            <a:r>
              <a:rPr lang="en-IE" sz="1050" dirty="0">
                <a:solidFill>
                  <a:srgbClr val="2D355A"/>
                </a:solidFill>
                <a:latin typeface="Montserrat Light" pitchFamily="2" charset="77"/>
                <a:cs typeface="Times New Roman" panose="02020603050405020304" pitchFamily="18" charset="0"/>
              </a:rPr>
              <a:t>Vous serez bientôt considéré par vos hôtes et votre communauté comme quelqu'un qui assume la responsabilité de son impact sur l'environnement. Vous pourrez ainsi devenir un chef de file des meilleures pratiques ou un </a:t>
            </a:r>
            <a:r>
              <a:rPr lang="en-IE" sz="1050" dirty="0" err="1">
                <a:solidFill>
                  <a:srgbClr val="2D355A"/>
                </a:solidFill>
                <a:latin typeface="Montserrat Light" pitchFamily="2" charset="77"/>
                <a:cs typeface="Times New Roman" panose="02020603050405020304" pitchFamily="18" charset="0"/>
              </a:rPr>
              <a:t>exemple</a:t>
            </a:r>
            <a:r>
              <a:rPr lang="en-IE" sz="1050" dirty="0">
                <a:solidFill>
                  <a:srgbClr val="2D355A"/>
                </a:solidFill>
                <a:latin typeface="Montserrat Light" pitchFamily="2" charset="77"/>
                <a:cs typeface="Times New Roman" panose="02020603050405020304" pitchFamily="18" charset="0"/>
              </a:rPr>
              <a:t> </a:t>
            </a:r>
            <a:r>
              <a:rPr lang="en-IE" sz="1050" dirty="0" err="1">
                <a:solidFill>
                  <a:srgbClr val="2D355A"/>
                </a:solidFill>
                <a:latin typeface="Montserrat Light" pitchFamily="2" charset="77"/>
                <a:cs typeface="Times New Roman" panose="02020603050405020304" pitchFamily="18" charset="0"/>
              </a:rPr>
              <a:t>protégeant</a:t>
            </a:r>
            <a:r>
              <a:rPr lang="en-IE" sz="1050" dirty="0">
                <a:solidFill>
                  <a:srgbClr val="2D355A"/>
                </a:solidFill>
                <a:latin typeface="Montserrat Light" pitchFamily="2" charset="77"/>
                <a:cs typeface="Times New Roman" panose="02020603050405020304" pitchFamily="18" charset="0"/>
              </a:rPr>
              <a:t> </a:t>
            </a:r>
            <a:r>
              <a:rPr lang="en-IE" sz="1050" dirty="0" err="1">
                <a:solidFill>
                  <a:srgbClr val="2D355A"/>
                </a:solidFill>
                <a:latin typeface="Montserrat Light" pitchFamily="2" charset="77"/>
                <a:cs typeface="Times New Roman" panose="02020603050405020304" pitchFamily="18" charset="0"/>
              </a:rPr>
              <a:t>l'environnement</a:t>
            </a:r>
            <a:r>
              <a:rPr lang="en-IE" sz="1050" dirty="0">
                <a:solidFill>
                  <a:srgbClr val="2D355A"/>
                </a:solidFill>
                <a:latin typeface="Montserrat Light" pitchFamily="2" charset="77"/>
                <a:cs typeface="Times New Roman" panose="02020603050405020304" pitchFamily="18" charset="0"/>
              </a:rPr>
              <a:t>. </a:t>
            </a:r>
            <a:r>
              <a:rPr lang="en-IE" sz="1050" dirty="0">
                <a:solidFill>
                  <a:srgbClr val="2D355A"/>
                </a:solidFill>
                <a:latin typeface="Montserrat Light" pitchFamily="2" charset="77"/>
                <a:ea typeface="Calibri" panose="020F0502020204030204" pitchFamily="34" charset="0"/>
                <a:cs typeface="Times New Roman" panose="02020603050405020304" pitchFamily="18" charset="0"/>
              </a:rPr>
              <a:t>Il existe également un grand nombre d'experts, de réseaux et de plates-formes pour vous aider et vous former tout au long de votre parcours. Commencez par mettre en œuvre ce qui est réalisable pour votre entreprise, puis allez voir votre communauté locale et les entreprises de tourisme pour leur montrer comment ils peuvent faire de même. Ensuite, en tant que destination </a:t>
            </a:r>
            <a:r>
              <a:rPr lang="en-IE" sz="1050" dirty="0" err="1">
                <a:solidFill>
                  <a:srgbClr val="2D355A"/>
                </a:solidFill>
                <a:latin typeface="Montserrat Light" pitchFamily="2" charset="77"/>
                <a:ea typeface="Calibri" panose="020F0502020204030204" pitchFamily="34" charset="0"/>
                <a:cs typeface="Times New Roman" panose="02020603050405020304" pitchFamily="18" charset="0"/>
              </a:rPr>
              <a:t>touristique</a:t>
            </a:r>
            <a:r>
              <a:rPr lang="en-IE" sz="1050" dirty="0">
                <a:solidFill>
                  <a:srgbClr val="2D355A"/>
                </a:solidFill>
                <a:latin typeface="Montserrat Light" pitchFamily="2" charset="77"/>
                <a:ea typeface="Calibri" panose="020F0502020204030204" pitchFamily="34" charset="0"/>
                <a:cs typeface="Times New Roman" panose="02020603050405020304" pitchFamily="18" charset="0"/>
              </a:rPr>
              <a:t>, vous pouvez, en collaboration, étendre vos connaissances à la mise en œuvre de pratiques durables et </a:t>
            </a:r>
            <a:r>
              <a:rPr lang="en-IE" sz="1050" dirty="0" err="1">
                <a:solidFill>
                  <a:srgbClr val="2D355A"/>
                </a:solidFill>
                <a:latin typeface="Montserrat Light" pitchFamily="2" charset="77"/>
                <a:ea typeface="Calibri" panose="020F0502020204030204" pitchFamily="34" charset="0"/>
                <a:cs typeface="Times New Roman" panose="02020603050405020304" pitchFamily="18" charset="0"/>
              </a:rPr>
              <a:t>respectueuses</a:t>
            </a:r>
            <a:r>
              <a:rPr lang="en-IE" sz="1050" dirty="0">
                <a:solidFill>
                  <a:srgbClr val="2D355A"/>
                </a:solidFill>
                <a:latin typeface="Montserrat Light" pitchFamily="2" charset="77"/>
                <a:ea typeface="Calibri" panose="020F0502020204030204" pitchFamily="34" charset="0"/>
                <a:cs typeface="Times New Roman" panose="02020603050405020304" pitchFamily="18" charset="0"/>
              </a:rPr>
              <a:t> de l'environnement dans votre destination. Ensemble, vous pouvez protéger et conserver les paysages et la biodiversité locale. Vous pouvez trouver des solutions ou des alternatives ensemble, mettre en commun les ressources, vous soutenir mutuellement afin que chacun ait un rôle à jouer.   </a:t>
            </a:r>
          </a:p>
          <a:p>
            <a:pPr>
              <a:lnSpc>
                <a:spcPts val="1200"/>
              </a:lnSpc>
              <a:spcBef>
                <a:spcPts val="0"/>
              </a:spcBef>
            </a:pPr>
            <a:endParaRPr lang="en-IE" sz="1050" dirty="0">
              <a:latin typeface="Montserrat Light" pitchFamily="2" charset="77"/>
              <a:ea typeface="Calibri" panose="020F0502020204030204" pitchFamily="34" charset="0"/>
              <a:cs typeface="Times New Roman" panose="02020603050405020304" pitchFamily="18" charset="0"/>
            </a:endParaRPr>
          </a:p>
          <a:p>
            <a:pPr algn="just">
              <a:lnSpc>
                <a:spcPts val="1200"/>
              </a:lnSpc>
              <a:spcBef>
                <a:spcPts val="0"/>
              </a:spcBef>
            </a:pPr>
            <a:r>
              <a:rPr lang="en-IE" sz="1150" i="1" dirty="0">
                <a:solidFill>
                  <a:srgbClr val="28AFAC"/>
                </a:solidFill>
                <a:latin typeface="Montserrat" pitchFamily="2" charset="77"/>
                <a:ea typeface="Calibri" panose="020F0502020204030204" pitchFamily="34" charset="0"/>
                <a:cs typeface="Calibri" panose="020F0502020204030204" pitchFamily="34" charset="0"/>
              </a:rPr>
              <a:t>Le développement d'un tourisme durable nécessite à la fois la satisfaction des attentes des visiteurs et la préservation du patrimoine, ainsi que de la qualité de vie des habitants. Il est essentiel de diversifier et de faire connaître les attraits touristiques des zones moins connues et d'offrir une expérience culturelle authentique tout en renforçant l'identité locale. (</a:t>
            </a:r>
            <a:r>
              <a:rPr lang="en-IE" sz="1150" i="1" u="sng" dirty="0">
                <a:solidFill>
                  <a:srgbClr val="28AFAC"/>
                </a:solidFill>
                <a:latin typeface="Montserrat" pitchFamily="2" charset="77"/>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D7</a:t>
            </a:r>
            <a:r>
              <a:rPr lang="en-IE" sz="1150" i="1" dirty="0">
                <a:solidFill>
                  <a:srgbClr val="28AFAC"/>
                </a:solidFill>
                <a:latin typeface="Montserrat" pitchFamily="2" charset="77"/>
                <a:ea typeface="Calibri" panose="020F0502020204030204" pitchFamily="34" charset="0"/>
                <a:cs typeface="Calibri" panose="020F0502020204030204" pitchFamily="34" charset="0"/>
              </a:rPr>
              <a:t>)</a:t>
            </a:r>
          </a:p>
          <a:p>
            <a:pPr algn="ctr">
              <a:lnSpc>
                <a:spcPts val="1200"/>
              </a:lnSpc>
              <a:spcBef>
                <a:spcPts val="0"/>
              </a:spcBef>
            </a:pP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a:lnSpc>
                <a:spcPts val="1200"/>
              </a:lnSpc>
              <a:spcBef>
                <a:spcPts val="0"/>
              </a:spcBef>
            </a:pPr>
            <a:r>
              <a:rPr lang="en-GB" sz="1050" dirty="0">
                <a:solidFill>
                  <a:srgbClr val="28AFAC"/>
                </a:solidFill>
                <a:latin typeface="Montserrat" pitchFamily="2" charset="77"/>
                <a:ea typeface="Calibri" panose="020F0502020204030204" pitchFamily="34" charset="0"/>
                <a:cs typeface="Calibri" panose="020F0502020204030204" pitchFamily="34" charset="0"/>
              </a:rPr>
              <a:t>Allez plus loin pour </a:t>
            </a:r>
            <a:r>
              <a:rPr lang="en-GB" sz="1050" dirty="0" err="1">
                <a:solidFill>
                  <a:srgbClr val="28AFAC"/>
                </a:solidFill>
                <a:latin typeface="Montserrat" pitchFamily="2" charset="77"/>
                <a:ea typeface="Calibri" panose="020F0502020204030204" pitchFamily="34" charset="0"/>
                <a:cs typeface="Calibri" panose="020F0502020204030204" pitchFamily="34" charset="0"/>
              </a:rPr>
              <a:t>valoriser</a:t>
            </a:r>
            <a:r>
              <a:rPr lang="en-GB" sz="1050" dirty="0">
                <a:solidFill>
                  <a:srgbClr val="28AFAC"/>
                </a:solidFill>
                <a:latin typeface="Montserrat" pitchFamily="2" charset="77"/>
                <a:ea typeface="Calibri" panose="020F0502020204030204" pitchFamily="34" charset="0"/>
                <a:cs typeface="Calibri" panose="020F0502020204030204" pitchFamily="34" charset="0"/>
              </a:rPr>
              <a:t> </a:t>
            </a:r>
            <a:r>
              <a:rPr lang="en-GB" sz="1050" dirty="0" err="1">
                <a:solidFill>
                  <a:srgbClr val="28AFAC"/>
                </a:solidFill>
                <a:latin typeface="Montserrat" pitchFamily="2" charset="77"/>
                <a:ea typeface="Calibri" panose="020F0502020204030204" pitchFamily="34" charset="0"/>
                <a:cs typeface="Calibri" panose="020F0502020204030204" pitchFamily="34" charset="0"/>
              </a:rPr>
              <a:t>votre</a:t>
            </a:r>
            <a:r>
              <a:rPr lang="en-GB" sz="1050" dirty="0">
                <a:solidFill>
                  <a:srgbClr val="28AFAC"/>
                </a:solidFill>
                <a:latin typeface="Montserrat" pitchFamily="2" charset="77"/>
                <a:ea typeface="Calibri" panose="020F0502020204030204" pitchFamily="34" charset="0"/>
                <a:cs typeface="Calibri" panose="020F0502020204030204" pitchFamily="34" charset="0"/>
              </a:rPr>
              <a:t> destination en promouvant les entreprises et les attractions locales</a:t>
            </a:r>
            <a:r>
              <a:rPr lang="en-GB" sz="1050" dirty="0">
                <a:solidFill>
                  <a:srgbClr val="28AFAC"/>
                </a:solidFill>
                <a:latin typeface="Montserrat Light" pitchFamily="2" charset="77"/>
                <a:ea typeface="Calibri" panose="020F0502020204030204" pitchFamily="34" charset="0"/>
                <a:cs typeface="Calibri" panose="020F0502020204030204" pitchFamily="34" charset="0"/>
              </a:rPr>
              <a:t>. </a:t>
            </a:r>
            <a:r>
              <a:rPr lang="en-GB" sz="1050" dirty="0">
                <a:solidFill>
                  <a:srgbClr val="2D355A"/>
                </a:solidFill>
                <a:latin typeface="Montserrat Light" pitchFamily="2" charset="77"/>
                <a:cs typeface="Times New Roman" panose="02020603050405020304" pitchFamily="18" charset="0"/>
              </a:rPr>
              <a:t>Faites la promotion des restaurants, bals, événements, festivals, boutiques et marchés locaux. </a:t>
            </a:r>
            <a:r>
              <a:rPr lang="en-GB" sz="1050" dirty="0" err="1">
                <a:solidFill>
                  <a:srgbClr val="2D355A"/>
                </a:solidFill>
                <a:latin typeface="Montserrat Light" pitchFamily="2" charset="77"/>
                <a:cs typeface="Times New Roman" panose="02020603050405020304" pitchFamily="18" charset="0"/>
              </a:rPr>
              <a:t>Proposez</a:t>
            </a:r>
            <a:r>
              <a:rPr lang="en-GB" sz="1050" dirty="0">
                <a:solidFill>
                  <a:srgbClr val="2D355A"/>
                </a:solidFill>
                <a:latin typeface="Montserrat Light" pitchFamily="2" charset="77"/>
                <a:cs typeface="Times New Roman" panose="02020603050405020304" pitchFamily="18" charset="0"/>
              </a:rPr>
              <a:t> aux </a:t>
            </a:r>
            <a:r>
              <a:rPr lang="en-GB" sz="1050" dirty="0" err="1">
                <a:solidFill>
                  <a:srgbClr val="2D355A"/>
                </a:solidFill>
                <a:latin typeface="Montserrat Light" pitchFamily="2" charset="77"/>
                <a:cs typeface="Times New Roman" panose="02020603050405020304" pitchFamily="18" charset="0"/>
              </a:rPr>
              <a:t>visiteurs</a:t>
            </a:r>
            <a:r>
              <a:rPr lang="en-GB" sz="1050" dirty="0">
                <a:solidFill>
                  <a:srgbClr val="2D355A"/>
                </a:solidFill>
                <a:latin typeface="Montserrat Light" pitchFamily="2" charset="77"/>
                <a:cs typeface="Times New Roman" panose="02020603050405020304" pitchFamily="18" charset="0"/>
              </a:rPr>
              <a:t> des aliments d'origine locale pour </a:t>
            </a:r>
            <a:r>
              <a:rPr lang="en-GB" sz="1050" dirty="0" err="1">
                <a:solidFill>
                  <a:srgbClr val="2D355A"/>
                </a:solidFill>
                <a:latin typeface="Montserrat Light" pitchFamily="2" charset="77"/>
                <a:cs typeface="Times New Roman" panose="02020603050405020304" pitchFamily="18" charset="0"/>
              </a:rPr>
              <a:t>ajouter</a:t>
            </a:r>
            <a:r>
              <a:rPr lang="en-GB" sz="1050" dirty="0">
                <a:solidFill>
                  <a:srgbClr val="2D355A"/>
                </a:solidFill>
                <a:latin typeface="Montserrat Light" pitchFamily="2" charset="77"/>
                <a:cs typeface="Times New Roman" panose="02020603050405020304" pitchFamily="18" charset="0"/>
              </a:rPr>
              <a:t> de </a:t>
            </a:r>
            <a:r>
              <a:rPr lang="en-GB" sz="1050" dirty="0" err="1">
                <a:solidFill>
                  <a:srgbClr val="2D355A"/>
                </a:solidFill>
                <a:latin typeface="Montserrat Light" pitchFamily="2" charset="77"/>
                <a:cs typeface="Times New Roman" panose="02020603050405020304" pitchFamily="18" charset="0"/>
              </a:rPr>
              <a:t>l'originalité</a:t>
            </a:r>
            <a:r>
              <a:rPr lang="en-GB" sz="1050" dirty="0">
                <a:solidFill>
                  <a:srgbClr val="2D355A"/>
                </a:solidFill>
                <a:latin typeface="Montserrat Light" pitchFamily="2" charset="77"/>
                <a:cs typeface="Times New Roman" panose="02020603050405020304" pitchFamily="18" charset="0"/>
              </a:rPr>
              <a:t> aux repas. </a:t>
            </a:r>
            <a:r>
              <a:rPr lang="en-GB" sz="1050" dirty="0" err="1">
                <a:solidFill>
                  <a:srgbClr val="2D355A"/>
                </a:solidFill>
                <a:latin typeface="Montserrat Light" pitchFamily="2" charset="77"/>
                <a:cs typeface="Times New Roman" panose="02020603050405020304" pitchFamily="18" charset="0"/>
              </a:rPr>
              <a:t>Vous</a:t>
            </a:r>
            <a:r>
              <a:rPr lang="en-GB" sz="1050" dirty="0">
                <a:solidFill>
                  <a:srgbClr val="2D355A"/>
                </a:solidFill>
                <a:latin typeface="Montserrat Light" pitchFamily="2" charset="77"/>
                <a:cs typeface="Times New Roman" panose="02020603050405020304" pitchFamily="18" charset="0"/>
              </a:rPr>
              <a:t> </a:t>
            </a:r>
            <a:r>
              <a:rPr lang="en-GB" sz="1050" dirty="0" err="1">
                <a:solidFill>
                  <a:srgbClr val="2D355A"/>
                </a:solidFill>
                <a:latin typeface="Montserrat Light" pitchFamily="2" charset="77"/>
                <a:cs typeface="Times New Roman" panose="02020603050405020304" pitchFamily="18" charset="0"/>
              </a:rPr>
              <a:t>bénéficierez</a:t>
            </a:r>
            <a:r>
              <a:rPr lang="en-GB" sz="1050" dirty="0">
                <a:solidFill>
                  <a:srgbClr val="2D355A"/>
                </a:solidFill>
                <a:latin typeface="Montserrat Light" pitchFamily="2" charset="77"/>
                <a:cs typeface="Times New Roman" panose="02020603050405020304" pitchFamily="18" charset="0"/>
              </a:rPr>
              <a:t> </a:t>
            </a:r>
            <a:r>
              <a:rPr lang="en-GB" sz="1050" dirty="0" err="1">
                <a:solidFill>
                  <a:srgbClr val="2D355A"/>
                </a:solidFill>
                <a:latin typeface="Montserrat Light" pitchFamily="2" charset="77"/>
                <a:cs typeface="Times New Roman" panose="02020603050405020304" pitchFamily="18" charset="0"/>
              </a:rPr>
              <a:t>ainsi</a:t>
            </a:r>
            <a:r>
              <a:rPr lang="en-GB" sz="1050" dirty="0">
                <a:solidFill>
                  <a:srgbClr val="2D355A"/>
                </a:solidFill>
                <a:latin typeface="Montserrat Light" pitchFamily="2" charset="77"/>
                <a:cs typeface="Times New Roman" panose="02020603050405020304" pitchFamily="18" charset="0"/>
              </a:rPr>
              <a:t> </a:t>
            </a:r>
            <a:r>
              <a:rPr lang="en-GB" sz="1050" dirty="0" err="1">
                <a:solidFill>
                  <a:srgbClr val="2D355A"/>
                </a:solidFill>
                <a:latin typeface="Montserrat Light" pitchFamily="2" charset="77"/>
                <a:cs typeface="Times New Roman" panose="02020603050405020304" pitchFamily="18" charset="0"/>
              </a:rPr>
              <a:t>d’</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économies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réalisées en minimisant les coûts d'importation, en réinjectant de l'argent et des emplois dans l'économie, ce qui aura un impact positif sur le portefeuille des visiteurs. Allez encore plus loin et collaborez avec d'autres régions touristiques et parties prenantes qui partagent les mêmes objectifs.</a:t>
            </a:r>
          </a:p>
          <a:p>
            <a:pPr>
              <a:lnSpc>
                <a:spcPts val="1200"/>
              </a:lnSpc>
              <a:spcBef>
                <a:spcPts val="0"/>
              </a:spcBef>
            </a:pPr>
            <a:endParaRPr lang="en-IE" sz="1050" dirty="0">
              <a:latin typeface="Montserrat Light" pitchFamily="2" charset="77"/>
              <a:ea typeface="Calibri" panose="020F0502020204030204" pitchFamily="34" charset="0"/>
              <a:cs typeface="Times New Roman" panose="02020603050405020304" pitchFamily="18" charset="0"/>
            </a:endParaRPr>
          </a:p>
          <a:p>
            <a:pPr algn="just">
              <a:lnSpc>
                <a:spcPts val="1200"/>
              </a:lnSpc>
              <a:spcBef>
                <a:spcPts val="0"/>
              </a:spcBef>
            </a:pPr>
            <a:r>
              <a:rPr lang="en-GB" sz="1150" dirty="0">
                <a:solidFill>
                  <a:srgbClr val="28AFAC"/>
                </a:solidFill>
                <a:latin typeface="Montserrat" pitchFamily="2" charset="77"/>
                <a:cs typeface="Calibri" panose="020F0502020204030204" pitchFamily="34" charset="0"/>
              </a:rPr>
              <a:t>La création d'un juste équilibre entre le bien-être des touristes, les besoins de l'environnement naturel et culturel et le développement et la compétitivité des destinations et des entreprises nécessite une approche politique intégrée et holistique où toutes les parties prenantes partagent les mêmes objectifs. </a:t>
            </a:r>
            <a:r>
              <a:rPr lang="en-GB" sz="1150" dirty="0">
                <a:solidFill>
                  <a:srgbClr val="28AFAC"/>
                </a:solidFill>
                <a:latin typeface="Montserrat" pitchFamily="2" charset="77"/>
                <a:cs typeface="Calibri" panose="020F0502020204030204" pitchFamily="34" charset="0"/>
                <a:hlinkClick r:id="rId4">
                  <a:extLst>
                    <a:ext uri="{A12FA001-AC4F-418D-AE19-62706E023703}">
                      <ahyp:hlinkClr xmlns:ahyp="http://schemas.microsoft.com/office/drawing/2018/hyperlinkcolor" val="tx"/>
                    </a:ext>
                  </a:extLst>
                </a:hlinkClick>
              </a:rPr>
              <a:t>Europa.eu</a:t>
            </a:r>
            <a:endParaRPr lang="en-IE" sz="1150" dirty="0">
              <a:solidFill>
                <a:srgbClr val="2B2B2A"/>
              </a:solidFill>
              <a:latin typeface="Montserrat" pitchFamily="2" charset="77"/>
            </a:endParaRPr>
          </a:p>
        </p:txBody>
      </p:sp>
      <p:sp>
        <p:nvSpPr>
          <p:cNvPr id="19" name="Rechteck">
            <a:extLst>
              <a:ext uri="{FF2B5EF4-FFF2-40B4-BE49-F238E27FC236}">
                <a16:creationId xmlns:a16="http://schemas.microsoft.com/office/drawing/2014/main" id="{29EC82D8-E131-764C-A9B3-85C24A877A99}"/>
              </a:ext>
            </a:extLst>
          </p:cNvPr>
          <p:cNvSpPr/>
          <p:nvPr/>
        </p:nvSpPr>
        <p:spPr>
          <a:xfrm>
            <a:off x="-105377" y="8409020"/>
            <a:ext cx="7008784" cy="1054509"/>
          </a:xfrm>
          <a:prstGeom prst="rect">
            <a:avLst/>
          </a:prstGeom>
          <a:solidFill>
            <a:srgbClr val="C2D237"/>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20" name="Rectangle 27">
            <a:extLst>
              <a:ext uri="{FF2B5EF4-FFF2-40B4-BE49-F238E27FC236}">
                <a16:creationId xmlns:a16="http://schemas.microsoft.com/office/drawing/2014/main" id="{B2CD2153-D3E7-AE4E-9039-5EFAFB4347AB}"/>
              </a:ext>
            </a:extLst>
          </p:cNvPr>
          <p:cNvSpPr txBox="1"/>
          <p:nvPr/>
        </p:nvSpPr>
        <p:spPr>
          <a:xfrm>
            <a:off x="1259517" y="8501486"/>
            <a:ext cx="4938807" cy="833879"/>
          </a:xfrm>
          <a:prstGeom prst="rect">
            <a:avLst/>
          </a:prstGeom>
          <a:noFill/>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IE" sz="1050" dirty="0">
                <a:solidFill>
                  <a:schemeClr val="bg1"/>
                </a:solidFill>
                <a:latin typeface="Montserrat Light" pitchFamily="2" charset="77"/>
                <a:ea typeface="Calibri" panose="020F0502020204030204" pitchFamily="34" charset="0"/>
                <a:cs typeface="Calibri" panose="020F0502020204030204" pitchFamily="34" charset="0"/>
              </a:rPr>
              <a:t>Un exploitant de séjours à la ferme peut améliorer les valeurs de l'habitat naturel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en</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plantant et en entretenant des couloirs pour la faune (par exemple, les cerfs, les lapins). Ce type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d’élément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environnemental</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correspond bien aux motivations des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visiteurs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qui souhaitent se rapprocher de la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faune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présente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sur le lieu de destination.</a:t>
            </a:r>
          </a:p>
        </p:txBody>
      </p:sp>
      <p:pic>
        <p:nvPicPr>
          <p:cNvPr id="21" name="Graphic 20" descr="Lightbulb and gear outline">
            <a:extLst>
              <a:ext uri="{FF2B5EF4-FFF2-40B4-BE49-F238E27FC236}">
                <a16:creationId xmlns:a16="http://schemas.microsoft.com/office/drawing/2014/main" id="{4F8DC42F-F31B-414E-8B82-17BA1EB9FCB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3012" y="8658526"/>
            <a:ext cx="553490" cy="553490"/>
          </a:xfrm>
          <a:prstGeom prst="rect">
            <a:avLst/>
          </a:prstGeom>
        </p:spPr>
      </p:pic>
      <p:sp>
        <p:nvSpPr>
          <p:cNvPr id="22" name="Rechteck">
            <a:extLst>
              <a:ext uri="{FF2B5EF4-FFF2-40B4-BE49-F238E27FC236}">
                <a16:creationId xmlns:a16="http://schemas.microsoft.com/office/drawing/2014/main" id="{A517D567-36FE-7C43-A1D8-62112ADAAB76}"/>
              </a:ext>
            </a:extLst>
          </p:cNvPr>
          <p:cNvSpPr/>
          <p:nvPr/>
        </p:nvSpPr>
        <p:spPr>
          <a:xfrm>
            <a:off x="0" y="7855530"/>
            <a:ext cx="6903407" cy="553490"/>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sp>
        <p:nvSpPr>
          <p:cNvPr id="23" name="Rectangle 27">
            <a:extLst>
              <a:ext uri="{FF2B5EF4-FFF2-40B4-BE49-F238E27FC236}">
                <a16:creationId xmlns:a16="http://schemas.microsoft.com/office/drawing/2014/main" id="{F8B7E8B5-9E1C-9146-AC01-2780CB53D56D}"/>
              </a:ext>
            </a:extLst>
          </p:cNvPr>
          <p:cNvSpPr txBox="1"/>
          <p:nvPr/>
        </p:nvSpPr>
        <p:spPr>
          <a:xfrm>
            <a:off x="1259517" y="7970324"/>
            <a:ext cx="5271535" cy="341308"/>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r>
              <a:rPr lang="en-GB" sz="1050" b="1" dirty="0">
                <a:solidFill>
                  <a:schemeClr val="bg1"/>
                </a:solidFill>
                <a:latin typeface="Montserrat" pitchFamily="2" charset="77"/>
                <a:cs typeface="Times New Roman" panose="02020603050405020304" pitchFamily="18" charset="0"/>
              </a:rPr>
              <a:t>Ressources </a:t>
            </a:r>
          </a:p>
          <a:p>
            <a:r>
              <a:rPr lang="en-IE" sz="999" u="sng" dirty="0">
                <a:solidFill>
                  <a:schemeClr val="bg1"/>
                </a:solidFill>
                <a:latin typeface="Montserrat" pitchFamily="2" charset="77"/>
                <a:ea typeface="Calibri" panose="020F0502020204030204" pitchFamily="34" charset="0"/>
                <a:cs typeface="Times New Roman" panose="02020603050405020304" pitchFamily="18" charset="0"/>
                <a:hlinkClick r:id="rId7"/>
              </a:rPr>
              <a:t>Les destinations de tourisme vert</a:t>
            </a:r>
            <a:endParaRPr lang="en-GB" sz="999" dirty="0">
              <a:solidFill>
                <a:schemeClr val="bg1"/>
              </a:solidFill>
              <a:latin typeface="Montserrat" pitchFamily="2" charset="77"/>
              <a:cs typeface="Times New Roman" panose="02020603050405020304" pitchFamily="18" charset="0"/>
            </a:endParaRPr>
          </a:p>
        </p:txBody>
      </p:sp>
      <p:pic>
        <p:nvPicPr>
          <p:cNvPr id="24" name="Graphic 23" descr="Storytelling outline">
            <a:hlinkClick r:id="rId8"/>
            <a:extLst>
              <a:ext uri="{FF2B5EF4-FFF2-40B4-BE49-F238E27FC236}">
                <a16:creationId xmlns:a16="http://schemas.microsoft.com/office/drawing/2014/main" id="{C63F4FF6-0CAA-A144-A9CE-46D69B0660BE}"/>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5262" y="7876715"/>
            <a:ext cx="534312" cy="534312"/>
          </a:xfrm>
          <a:prstGeom prst="rect">
            <a:avLst/>
          </a:prstGeom>
        </p:spPr>
      </p:pic>
    </p:spTree>
    <p:extLst>
      <p:ext uri="{BB962C8B-B14F-4D97-AF65-F5344CB8AC3E}">
        <p14:creationId xmlns:p14="http://schemas.microsoft.com/office/powerpoint/2010/main" val="18721317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7"/>
          <p:cNvSpPr txBox="1"/>
          <p:nvPr/>
        </p:nvSpPr>
        <p:spPr>
          <a:xfrm>
            <a:off x="765175" y="3319609"/>
            <a:ext cx="5368718" cy="8727618"/>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84124" indent="-184124">
              <a:lnSpc>
                <a:spcPct val="100000"/>
              </a:lnSpc>
              <a:spcBef>
                <a:spcPts val="0"/>
              </a:spcBef>
              <a:buFont typeface="Symbol" panose="05050102010706020507" pitchFamily="18" charset="2"/>
              <a:buChar char=""/>
            </a:pPr>
            <a:r>
              <a:rPr lang="en-IE" sz="1150"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Veillez à ce que vos hôtes s'engagent dans la qualité de vie locale, vivent une expérience en harmonie avec la culture et le patrimoine et les environnements naturels</a:t>
            </a:r>
            <a:r>
              <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Préparez une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liste</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d’ activités et des atouts culturels et patrimoniaux qui font partie de votre destination, puis mettez-les en valeur dans le cadre de votre offre. Mieux encore, travaillez avec vos opérateurs locaux et concevez ensemble des forfaits et du matériel promotionnel pour les touristes (par ex, guides, guides touristiques virtuels, guides touristiques locaux, etc.)</a:t>
            </a: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r>
              <a:rPr lang="en-IE" sz="1150"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Organisez un réseau ou un partenariat avec les entreprises touristiques locales </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pour promouvoir un tourisme durable et responsable, fondé sur les valeurs du patrimoine culturel. C'est important d’ organiser et de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planifier</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à l'avance, de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s'aligner</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et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d’atteindre</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des objectifs durables (par exemple, des frais de rehabilitation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intégrés</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aux billets pour les zones protégées, événements qui encouragent la protection de l'environnement, restrictions de fréquentation et de capacité).</a:t>
            </a: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r>
              <a:rPr lang="en-IE" sz="1150"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Développer une coopération intersectorielle avec les habitants, les experts et la communauté au sens large</a:t>
            </a:r>
            <a:r>
              <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a:t>
            </a: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90500">
              <a:lnSpc>
                <a:spcPct val="100000"/>
              </a:lnSpc>
              <a:spcBef>
                <a:spcPts val="0"/>
              </a:spcBef>
            </a:pPr>
            <a:r>
              <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IE" sz="1000" dirty="0">
                <a:solidFill>
                  <a:srgbClr val="2D355A"/>
                </a:solidFill>
                <a:latin typeface="Montserrat Light" panose="00000400000000000000" pitchFamily="2" charset="0"/>
                <a:cs typeface="Times New Roman" panose="02020603050405020304" pitchFamily="18" charset="0"/>
              </a:rPr>
              <a:t>Évaluez ensuite les impacts négatifs et envisagez des réglementations de limitation et </a:t>
            </a:r>
            <a:r>
              <a:rPr lang="en-IE" sz="1000" dirty="0" err="1">
                <a:solidFill>
                  <a:srgbClr val="2D355A"/>
                </a:solidFill>
                <a:latin typeface="Montserrat Light" panose="00000400000000000000" pitchFamily="2" charset="0"/>
                <a:cs typeface="Times New Roman" panose="02020603050405020304" pitchFamily="18" charset="0"/>
              </a:rPr>
              <a:t>toutes</a:t>
            </a:r>
            <a:r>
              <a:rPr lang="en-IE" sz="1000" dirty="0">
                <a:solidFill>
                  <a:srgbClr val="2D355A"/>
                </a:solidFill>
                <a:latin typeface="Montserrat Light" panose="00000400000000000000" pitchFamily="2" charset="0"/>
                <a:cs typeface="Times New Roman" panose="02020603050405020304" pitchFamily="18" charset="0"/>
              </a:rPr>
              <a:t> les solutions </a:t>
            </a:r>
            <a:r>
              <a:rPr lang="en-IE" sz="1000" dirty="0" err="1">
                <a:solidFill>
                  <a:srgbClr val="2D355A"/>
                </a:solidFill>
                <a:latin typeface="Montserrat Light" panose="00000400000000000000" pitchFamily="2" charset="0"/>
                <a:cs typeface="Times New Roman" panose="02020603050405020304" pitchFamily="18" charset="0"/>
              </a:rPr>
              <a:t>possibles</a:t>
            </a:r>
            <a:r>
              <a:rPr lang="en-IE" sz="1000" dirty="0">
                <a:solidFill>
                  <a:srgbClr val="2D355A"/>
                </a:solidFill>
                <a:latin typeface="Montserrat Light" panose="00000400000000000000" pitchFamily="2" charset="0"/>
                <a:cs typeface="Times New Roman" panose="02020603050405020304" pitchFamily="18" charset="0"/>
              </a:rPr>
              <a:t> pour assurer la </a:t>
            </a:r>
            <a:r>
              <a:rPr lang="en-IE" sz="1000" dirty="0" err="1">
                <a:solidFill>
                  <a:srgbClr val="2D355A"/>
                </a:solidFill>
                <a:latin typeface="Montserrat Light" panose="00000400000000000000" pitchFamily="2" charset="0"/>
                <a:cs typeface="Times New Roman" panose="02020603050405020304" pitchFamily="18" charset="0"/>
              </a:rPr>
              <a:t>durabilité</a:t>
            </a:r>
            <a:r>
              <a:rPr lang="en-IE" sz="1000" dirty="0">
                <a:solidFill>
                  <a:srgbClr val="2D355A"/>
                </a:solidFill>
                <a:latin typeface="Montserrat Light" panose="00000400000000000000" pitchFamily="2" charset="0"/>
                <a:cs typeface="Times New Roman" panose="02020603050405020304" pitchFamily="18" charset="0"/>
              </a:rPr>
              <a:t> de </a:t>
            </a:r>
            <a:r>
              <a:rPr lang="en-IE" sz="1000" dirty="0" err="1">
                <a:solidFill>
                  <a:srgbClr val="2D355A"/>
                </a:solidFill>
                <a:latin typeface="Montserrat Light" panose="00000400000000000000" pitchFamily="2" charset="0"/>
                <a:cs typeface="Times New Roman" panose="02020603050405020304" pitchFamily="18" charset="0"/>
              </a:rPr>
              <a:t>votre</a:t>
            </a:r>
            <a:r>
              <a:rPr lang="en-IE" sz="1000" dirty="0">
                <a:solidFill>
                  <a:srgbClr val="2D355A"/>
                </a:solidFill>
                <a:latin typeface="Montserrat Light" panose="00000400000000000000" pitchFamily="2" charset="0"/>
                <a:cs typeface="Times New Roman" panose="02020603050405020304" pitchFamily="18" charset="0"/>
              </a:rPr>
              <a:t> destination. </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Élaborez quelques lignes directrices ou actions clés qui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peuvent</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facilement</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être</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mises en œuvre selon le principe de la conservation intégrée. </a:t>
            </a:r>
          </a:p>
          <a:p>
            <a:pPr marL="190500">
              <a:lnSpc>
                <a:spcPct val="100000"/>
              </a:lnSpc>
              <a:spcBef>
                <a:spcPts val="0"/>
              </a:spcBef>
            </a:pP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Exemple</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d’impacts</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négatifs</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 la pollution sonore, les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heures</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de fermeture des lieux de rencontre, les bâtiments construits trop hauts et trop peuplés, les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déchets</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l'air</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pollué</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la nature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ou</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le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patrimoine</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endommagés, les embouteillages vers une attraction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culturelle</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l'érosion</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la surpopulation de touristes sur un site patrimonial très vulnérable, les graffitis, les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incendies</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non gérés qui deviennent incontrôlables, la disparition de la faune et de la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flore</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les comportements antisociaux (de la part des habitants et des touristes), les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eaux</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polluées,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l'épuisement</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des poissons, de la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flore</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de la </a:t>
            </a:r>
            <a:r>
              <a:rPr lang="en-IE" sz="100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faune</a:t>
            </a:r>
            <a:r>
              <a:rPr lang="en-IE" sz="100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et du patrimoine local...</a:t>
            </a:r>
          </a:p>
          <a:p>
            <a:pPr marL="184124" indent="-184124">
              <a:lnSpc>
                <a:spcPct val="100000"/>
              </a:lnSpc>
              <a:spcBef>
                <a:spcPts val="0"/>
              </a:spcBef>
              <a:buFont typeface="Symbol" panose="05050102010706020507" pitchFamily="18" charset="2"/>
              <a:buChar char=""/>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marL="184124" indent="-184124">
              <a:lnSpc>
                <a:spcPct val="100000"/>
              </a:lnSpc>
              <a:spcBef>
                <a:spcPts val="0"/>
              </a:spcBef>
              <a:buFont typeface="Symbol" panose="05050102010706020507" pitchFamily="18" charset="2"/>
              <a:buChar char=""/>
            </a:pPr>
            <a:r>
              <a:rPr lang="en-IE" sz="1150"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Informer et sensibiliser les prestataires externes impliqués dans le tourisme </a:t>
            </a:r>
            <a:r>
              <a:rPr lang="en-IE" sz="1000" dirty="0">
                <a:solidFill>
                  <a:srgbClr val="2C355A"/>
                </a:solidFill>
                <a:latin typeface="Montserrat Light" panose="00000400000000000000" pitchFamily="2" charset="0"/>
                <a:ea typeface="Calibri" panose="020F0502020204030204" pitchFamily="34" charset="0"/>
                <a:cs typeface="Times New Roman" panose="02020603050405020304" pitchFamily="18" charset="0"/>
              </a:rPr>
              <a:t>(professionnels, plombiers, électriciens, </a:t>
            </a:r>
            <a:r>
              <a:rPr lang="en-IE" sz="1000" dirty="0" err="1">
                <a:solidFill>
                  <a:srgbClr val="2C355A"/>
                </a:solidFill>
                <a:latin typeface="Montserrat Light" panose="00000400000000000000" pitchFamily="2" charset="0"/>
                <a:ea typeface="Calibri" panose="020F0502020204030204" pitchFamily="34" charset="0"/>
                <a:cs typeface="Times New Roman" panose="02020603050405020304" pitchFamily="18" charset="0"/>
              </a:rPr>
              <a:t>vendeurs</a:t>
            </a:r>
            <a:r>
              <a:rPr lang="en-IE" sz="1000" dirty="0">
                <a:solidFill>
                  <a:srgbClr val="2C355A"/>
                </a:solidFill>
                <a:latin typeface="Montserrat Light" panose="00000400000000000000" pitchFamily="2" charset="0"/>
                <a:ea typeface="Calibri" panose="020F0502020204030204" pitchFamily="34" charset="0"/>
                <a:cs typeface="Times New Roman" panose="02020603050405020304" pitchFamily="18" charset="0"/>
              </a:rPr>
              <a:t>, </a:t>
            </a:r>
            <a:r>
              <a:rPr lang="en-IE" sz="1000" dirty="0" err="1">
                <a:solidFill>
                  <a:srgbClr val="2C355A"/>
                </a:solidFill>
                <a:latin typeface="Montserrat Light" panose="00000400000000000000" pitchFamily="2" charset="0"/>
                <a:ea typeface="Calibri" panose="020F0502020204030204" pitchFamily="34" charset="0"/>
                <a:cs typeface="Times New Roman" panose="02020603050405020304" pitchFamily="18" charset="0"/>
              </a:rPr>
              <a:t>fournisseurs</a:t>
            </a:r>
            <a:r>
              <a:rPr lang="en-IE" sz="1000" dirty="0">
                <a:solidFill>
                  <a:srgbClr val="2C355A"/>
                </a:solidFill>
                <a:latin typeface="Montserrat Light" panose="00000400000000000000" pitchFamily="2" charset="0"/>
                <a:ea typeface="Calibri" panose="020F0502020204030204" pitchFamily="34" charset="0"/>
                <a:cs typeface="Times New Roman" panose="02020603050405020304" pitchFamily="18" charset="0"/>
              </a:rPr>
              <a:t>) au patrimoine culturel écologiquement durable, à son potential, à ses vulnérabilités et à la manière dont ils peuvent contribuer et s'impliquer davantage. </a:t>
            </a:r>
          </a:p>
          <a:p>
            <a:pPr marL="342851" indent="-342851">
              <a:lnSpc>
                <a:spcPct val="100000"/>
              </a:lnSpc>
              <a:spcBef>
                <a:spcPts val="0"/>
              </a:spcBef>
              <a:buFont typeface="Symbol" panose="05050102010706020507" pitchFamily="18" charset="2"/>
              <a:buChar char=""/>
            </a:pPr>
            <a:endParaRPr lang="en-IE" sz="1099" dirty="0">
              <a:latin typeface="Montserrat Light" panose="00000400000000000000" pitchFamily="2" charset="0"/>
              <a:ea typeface="Calibri" panose="020F0502020204030204" pitchFamily="34" charset="0"/>
              <a:cs typeface="Times New Roman" panose="02020603050405020304" pitchFamily="18" charset="0"/>
            </a:endParaRPr>
          </a:p>
          <a:p>
            <a:pPr>
              <a:lnSpc>
                <a:spcPct val="100000"/>
              </a:lnSpc>
              <a:spcBef>
                <a:spcPts val="0"/>
              </a:spcBef>
            </a:pPr>
            <a:endParaRPr lang="en-GB" sz="1099" dirty="0">
              <a:solidFill>
                <a:srgbClr val="28AFAC"/>
              </a:solidFill>
              <a:latin typeface="Montserrat Light" panose="00000400000000000000" pitchFamily="2" charset="0"/>
              <a:ea typeface="Calibri" panose="020F0502020204030204" pitchFamily="34" charset="0"/>
              <a:cs typeface="Calibri" panose="020F0502020204030204" pitchFamily="34" charset="0"/>
            </a:endParaRPr>
          </a:p>
          <a:p>
            <a:pPr>
              <a:lnSpc>
                <a:spcPct val="100000"/>
              </a:lnSpc>
              <a:spcBef>
                <a:spcPts val="0"/>
              </a:spcBef>
            </a:pPr>
            <a:endParaRPr lang="en-IE" sz="1099" dirty="0">
              <a:solidFill>
                <a:srgbClr val="2B2B2A"/>
              </a:solidFill>
              <a:latin typeface="Montserrat Light" panose="00000400000000000000" pitchFamily="2" charset="0"/>
            </a:endParaRPr>
          </a:p>
          <a:p>
            <a:pPr>
              <a:lnSpc>
                <a:spcPct val="100000"/>
              </a:lnSpc>
              <a:spcBef>
                <a:spcPts val="0"/>
              </a:spcBef>
            </a:pPr>
            <a:endParaRPr lang="en-IE" sz="1099" dirty="0">
              <a:solidFill>
                <a:srgbClr val="2B2B2A"/>
              </a:solidFill>
              <a:latin typeface="Montserrat Light" panose="00000400000000000000" pitchFamily="2" charset="0"/>
            </a:endParaRPr>
          </a:p>
        </p:txBody>
      </p:sp>
      <p:pic>
        <p:nvPicPr>
          <p:cNvPr id="6" name="Picture Placeholder 5" descr="A person walking on a cobblestone street&#10;&#10;Description automatically generated with low confidence">
            <a:extLst>
              <a:ext uri="{FF2B5EF4-FFF2-40B4-BE49-F238E27FC236}">
                <a16:creationId xmlns:a16="http://schemas.microsoft.com/office/drawing/2014/main" id="{B330A0A0-141A-42C5-ABC8-901233F80389}"/>
              </a:ext>
            </a:extLst>
          </p:cNvPr>
          <p:cNvPicPr>
            <a:picLocks noGrp="1" noChangeAspect="1"/>
          </p:cNvPicPr>
          <p:nvPr>
            <p:ph type="pic" idx="16"/>
          </p:nvPr>
        </p:nvPicPr>
        <p:blipFill rotWithShape="1">
          <a:blip r:embed="rId2" cstate="email">
            <a:extLst>
              <a:ext uri="{28A0092B-C50C-407E-A947-70E740481C1C}">
                <a14:useLocalDpi xmlns:a14="http://schemas.microsoft.com/office/drawing/2010/main"/>
              </a:ext>
            </a:extLst>
          </a:blip>
          <a:srcRect b="20552"/>
          <a:stretch/>
        </p:blipFill>
        <p:spPr>
          <a:xfrm>
            <a:off x="552" y="-11574"/>
            <a:ext cx="6856900" cy="2442258"/>
          </a:xfrm>
        </p:spPr>
      </p:pic>
      <p:sp>
        <p:nvSpPr>
          <p:cNvPr id="4" name="Rectangle 27">
            <a:extLst>
              <a:ext uri="{FF2B5EF4-FFF2-40B4-BE49-F238E27FC236}">
                <a16:creationId xmlns:a16="http://schemas.microsoft.com/office/drawing/2014/main" id="{0A2EE820-9C65-E441-9823-E1EC1E5EB7EC}"/>
              </a:ext>
            </a:extLst>
          </p:cNvPr>
          <p:cNvSpPr txBox="1"/>
          <p:nvPr/>
        </p:nvSpPr>
        <p:spPr>
          <a:xfrm>
            <a:off x="765175" y="2472077"/>
            <a:ext cx="5327650" cy="1210520"/>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IE" sz="1150"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N'oubliez pas la culture et le patrimoine lorsque vous mettez en œuvre des pratiques touristiques écologiquement durables</a:t>
            </a:r>
            <a:r>
              <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Cela peut se faire de plusieurs manières, mais la meilleure façon d'y parvenir est de travailler en partenariat avec d'autres parties prenantes de </a:t>
            </a:r>
            <a:r>
              <a:rPr lang="en-IE"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votre</a:t>
            </a:r>
            <a:r>
              <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destination. </a:t>
            </a:r>
          </a:p>
          <a:p>
            <a:pPr>
              <a:lnSpc>
                <a:spcPct val="100000"/>
              </a:lnSpc>
              <a:spcBef>
                <a:spcPts val="0"/>
              </a:spcBef>
            </a:pPr>
            <a:endParaRPr lang="en-GB" sz="1099" dirty="0">
              <a:solidFill>
                <a:srgbClr val="28AFAC"/>
              </a:solidFill>
              <a:latin typeface="Montserrat Light" panose="00000400000000000000" pitchFamily="2" charset="0"/>
              <a:ea typeface="Calibri" panose="020F0502020204030204" pitchFamily="34" charset="0"/>
              <a:cs typeface="Calibri" panose="020F0502020204030204" pitchFamily="34" charset="0"/>
            </a:endParaRPr>
          </a:p>
          <a:p>
            <a:pPr>
              <a:lnSpc>
                <a:spcPct val="100000"/>
              </a:lnSpc>
              <a:spcBef>
                <a:spcPts val="0"/>
              </a:spcBef>
            </a:pPr>
            <a:endParaRPr lang="en-IE" sz="1099" dirty="0">
              <a:solidFill>
                <a:srgbClr val="2B2B2A"/>
              </a:solidFill>
              <a:latin typeface="Montserrat Light" panose="00000400000000000000" pitchFamily="2" charset="0"/>
            </a:endParaRPr>
          </a:p>
          <a:p>
            <a:pPr>
              <a:lnSpc>
                <a:spcPct val="100000"/>
              </a:lnSpc>
              <a:spcBef>
                <a:spcPts val="0"/>
              </a:spcBef>
            </a:pPr>
            <a:endParaRPr lang="en-IE" sz="1099" dirty="0">
              <a:solidFill>
                <a:srgbClr val="2B2B2A"/>
              </a:solidFill>
              <a:latin typeface="Montserrat Light" panose="00000400000000000000" pitchFamily="2" charset="0"/>
            </a:endParaRPr>
          </a:p>
        </p:txBody>
      </p:sp>
    </p:spTree>
    <p:extLst>
      <p:ext uri="{BB962C8B-B14F-4D97-AF65-F5344CB8AC3E}">
        <p14:creationId xmlns:p14="http://schemas.microsoft.com/office/powerpoint/2010/main" val="42857632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Placeholder 11" descr="A close-up of a plant&#10;&#10;Description automatically generated with medium confidence">
            <a:extLst>
              <a:ext uri="{FF2B5EF4-FFF2-40B4-BE49-F238E27FC236}">
                <a16:creationId xmlns:a16="http://schemas.microsoft.com/office/drawing/2014/main" id="{B9302F5A-78C6-E142-BE36-07223EE27B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009" y="0"/>
            <a:ext cx="3121505" cy="9906000"/>
          </a:xfrm>
          <a:prstGeom prst="rect">
            <a:avLst/>
          </a:prstGeom>
          <a:pattFill prst="pct5">
            <a:fgClr>
              <a:schemeClr val="accent1"/>
            </a:fgClr>
            <a:bgClr>
              <a:schemeClr val="bg2"/>
            </a:bgClr>
          </a:pattFill>
        </p:spPr>
      </p:pic>
      <p:sp>
        <p:nvSpPr>
          <p:cNvPr id="23" name="Rechteck">
            <a:extLst>
              <a:ext uri="{FF2B5EF4-FFF2-40B4-BE49-F238E27FC236}">
                <a16:creationId xmlns:a16="http://schemas.microsoft.com/office/drawing/2014/main" id="{50295296-98B7-4278-8366-A0C2653C60FC}"/>
              </a:ext>
            </a:extLst>
          </p:cNvPr>
          <p:cNvSpPr/>
          <p:nvPr/>
        </p:nvSpPr>
        <p:spPr>
          <a:xfrm>
            <a:off x="2251602" y="6559515"/>
            <a:ext cx="4224620" cy="503163"/>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FFFFFF"/>
              </a:solidFill>
              <a:latin typeface="Montserrat Light"/>
              <a:sym typeface="Helvetica Light"/>
            </a:endParaRPr>
          </a:p>
        </p:txBody>
      </p:sp>
      <p:sp>
        <p:nvSpPr>
          <p:cNvPr id="22" name="Rechteck">
            <a:extLst>
              <a:ext uri="{FF2B5EF4-FFF2-40B4-BE49-F238E27FC236}">
                <a16:creationId xmlns:a16="http://schemas.microsoft.com/office/drawing/2014/main" id="{5A34FA1B-7880-4DAB-9E4E-24F0E910377B}"/>
              </a:ext>
            </a:extLst>
          </p:cNvPr>
          <p:cNvSpPr/>
          <p:nvPr/>
        </p:nvSpPr>
        <p:spPr>
          <a:xfrm>
            <a:off x="2220232" y="3340903"/>
            <a:ext cx="4224620" cy="503163"/>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FFFFFF"/>
              </a:solidFill>
              <a:latin typeface="Montserrat Light"/>
              <a:sym typeface="Helvetica Light"/>
            </a:endParaRPr>
          </a:p>
        </p:txBody>
      </p:sp>
      <p:sp>
        <p:nvSpPr>
          <p:cNvPr id="21" name="Rechteck">
            <a:extLst>
              <a:ext uri="{FF2B5EF4-FFF2-40B4-BE49-F238E27FC236}">
                <a16:creationId xmlns:a16="http://schemas.microsoft.com/office/drawing/2014/main" id="{5F989B10-AAC8-4E27-9641-019A889E738E}"/>
              </a:ext>
            </a:extLst>
          </p:cNvPr>
          <p:cNvSpPr/>
          <p:nvPr/>
        </p:nvSpPr>
        <p:spPr>
          <a:xfrm>
            <a:off x="2220233" y="1693005"/>
            <a:ext cx="4224620" cy="503163"/>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FFFFFF"/>
              </a:solidFill>
              <a:latin typeface="Montserrat Light"/>
              <a:sym typeface="Helvetica Light"/>
            </a:endParaRPr>
          </a:p>
        </p:txBody>
      </p:sp>
      <p:sp>
        <p:nvSpPr>
          <p:cNvPr id="18" name="Rechteck">
            <a:extLst>
              <a:ext uri="{FF2B5EF4-FFF2-40B4-BE49-F238E27FC236}">
                <a16:creationId xmlns:a16="http://schemas.microsoft.com/office/drawing/2014/main" id="{89CBAF76-1FFC-470E-BA1E-D59A74961297}"/>
              </a:ext>
            </a:extLst>
          </p:cNvPr>
          <p:cNvSpPr/>
          <p:nvPr/>
        </p:nvSpPr>
        <p:spPr>
          <a:xfrm>
            <a:off x="2251602" y="583680"/>
            <a:ext cx="4224620" cy="503163"/>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FFFFFF"/>
              </a:solidFill>
              <a:latin typeface="Montserrat Light"/>
              <a:sym typeface="Helvetica Light"/>
            </a:endParaRPr>
          </a:p>
        </p:txBody>
      </p:sp>
      <p:sp>
        <p:nvSpPr>
          <p:cNvPr id="6" name="Rectangle 27"/>
          <p:cNvSpPr txBox="1"/>
          <p:nvPr/>
        </p:nvSpPr>
        <p:spPr>
          <a:xfrm>
            <a:off x="3222576" y="665070"/>
            <a:ext cx="3039645" cy="332331"/>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lnSpc>
                <a:spcPct val="120000"/>
              </a:lnSpc>
              <a:spcBef>
                <a:spcPts val="19100"/>
              </a:spcBef>
              <a:defRPr sz="5600">
                <a:latin typeface="+mn-lt"/>
                <a:ea typeface="+mn-ea"/>
                <a:cs typeface="+mn-cs"/>
                <a:sym typeface="Montserrat Bold"/>
              </a:defRPr>
            </a:lvl1pPr>
          </a:lstStyle>
          <a:p>
            <a:pPr defTabSz="2680963">
              <a:spcBef>
                <a:spcPts val="1800"/>
              </a:spcBef>
              <a:spcAft>
                <a:spcPts val="1800"/>
              </a:spcAft>
              <a:tabLst>
                <a:tab pos="2476145" algn="l"/>
              </a:tabLst>
            </a:pPr>
            <a:r>
              <a:rPr lang="en-IE" sz="1800" b="1" dirty="0">
                <a:solidFill>
                  <a:prstClr val="white"/>
                </a:solidFill>
                <a:latin typeface="Montserrat Light"/>
                <a:ea typeface="Verdana" panose="020B0604030504040204" pitchFamily="34" charset="0"/>
              </a:rPr>
              <a:t>SECTION 01</a:t>
            </a:r>
            <a:endParaRPr sz="1200" dirty="0">
              <a:solidFill>
                <a:prstClr val="white"/>
              </a:solidFill>
              <a:latin typeface="Montserrat Light"/>
              <a:ea typeface="Verdana" panose="020B0604030504040204" pitchFamily="34" charset="0"/>
            </a:endParaRPr>
          </a:p>
        </p:txBody>
      </p:sp>
      <p:pic>
        <p:nvPicPr>
          <p:cNvPr id="33" name="Graphic 32" descr="Open hand with plant">
            <a:extLst>
              <a:ext uri="{FF2B5EF4-FFF2-40B4-BE49-F238E27FC236}">
                <a16:creationId xmlns:a16="http://schemas.microsoft.com/office/drawing/2014/main" id="{9080D6EB-68EA-2A4B-B0D2-8264D42C9A0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85673" y="1695127"/>
            <a:ext cx="490982" cy="490982"/>
          </a:xfrm>
          <a:prstGeom prst="rect">
            <a:avLst/>
          </a:prstGeom>
        </p:spPr>
      </p:pic>
      <p:sp>
        <p:nvSpPr>
          <p:cNvPr id="25" name="Rectangle 27">
            <a:extLst>
              <a:ext uri="{FF2B5EF4-FFF2-40B4-BE49-F238E27FC236}">
                <a16:creationId xmlns:a16="http://schemas.microsoft.com/office/drawing/2014/main" id="{43035999-2411-46AC-A480-FC3D40AEAFF4}"/>
              </a:ext>
            </a:extLst>
          </p:cNvPr>
          <p:cNvSpPr txBox="1"/>
          <p:nvPr/>
        </p:nvSpPr>
        <p:spPr>
          <a:xfrm>
            <a:off x="3202536" y="3378129"/>
            <a:ext cx="3191932" cy="332331"/>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lnSpc>
                <a:spcPct val="120000"/>
              </a:lnSpc>
              <a:spcBef>
                <a:spcPts val="19100"/>
              </a:spcBef>
              <a:defRPr sz="5600">
                <a:latin typeface="+mn-lt"/>
                <a:ea typeface="+mn-ea"/>
                <a:cs typeface="+mn-cs"/>
                <a:sym typeface="Montserrat Bold"/>
              </a:defRPr>
            </a:lvl1pPr>
          </a:lstStyle>
          <a:p>
            <a:pPr defTabSz="2680963">
              <a:spcBef>
                <a:spcPts val="19097"/>
              </a:spcBef>
              <a:tabLst>
                <a:tab pos="2476145" algn="l"/>
              </a:tabLst>
            </a:pPr>
            <a:r>
              <a:rPr lang="en-IE" sz="1800" b="1" dirty="0">
                <a:solidFill>
                  <a:prstClr val="white"/>
                </a:solidFill>
                <a:latin typeface="Montserrat Light"/>
                <a:ea typeface="Verdana" panose="020B0604030504040204" pitchFamily="34" charset="0"/>
              </a:rPr>
              <a:t>SECTION 03</a:t>
            </a:r>
            <a:endParaRPr sz="1200" dirty="0">
              <a:solidFill>
                <a:prstClr val="white"/>
              </a:solidFill>
              <a:latin typeface="Montserrat Light"/>
              <a:ea typeface="Verdana" panose="020B0604030504040204" pitchFamily="34" charset="0"/>
            </a:endParaRPr>
          </a:p>
        </p:txBody>
      </p:sp>
      <p:sp>
        <p:nvSpPr>
          <p:cNvPr id="28" name="Rectangle 27">
            <a:extLst>
              <a:ext uri="{FF2B5EF4-FFF2-40B4-BE49-F238E27FC236}">
                <a16:creationId xmlns:a16="http://schemas.microsoft.com/office/drawing/2014/main" id="{C30A2947-3E78-4787-B7A2-1910F3BEA967}"/>
              </a:ext>
            </a:extLst>
          </p:cNvPr>
          <p:cNvSpPr txBox="1"/>
          <p:nvPr/>
        </p:nvSpPr>
        <p:spPr>
          <a:xfrm>
            <a:off x="3222575" y="6637041"/>
            <a:ext cx="3422490" cy="332331"/>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lnSpc>
                <a:spcPct val="120000"/>
              </a:lnSpc>
              <a:spcBef>
                <a:spcPts val="19100"/>
              </a:spcBef>
              <a:defRPr sz="5600">
                <a:latin typeface="+mn-lt"/>
                <a:ea typeface="+mn-ea"/>
                <a:cs typeface="+mn-cs"/>
                <a:sym typeface="Montserrat Bold"/>
              </a:defRPr>
            </a:lvl1pPr>
          </a:lstStyle>
          <a:p>
            <a:pPr defTabSz="2680963">
              <a:spcBef>
                <a:spcPts val="19097"/>
              </a:spcBef>
              <a:tabLst>
                <a:tab pos="2476145" algn="l"/>
              </a:tabLst>
            </a:pPr>
            <a:r>
              <a:rPr lang="en-IE" sz="1800" b="1" dirty="0">
                <a:solidFill>
                  <a:prstClr val="white"/>
                </a:solidFill>
                <a:latin typeface="Montserrat Light"/>
                <a:ea typeface="Verdana" panose="020B0604030504040204" pitchFamily="34" charset="0"/>
              </a:rPr>
              <a:t>SECTION 04</a:t>
            </a:r>
            <a:endParaRPr sz="1200" dirty="0">
              <a:solidFill>
                <a:prstClr val="white"/>
              </a:solidFill>
              <a:latin typeface="Montserrat Light"/>
              <a:ea typeface="Verdana" panose="020B0604030504040204" pitchFamily="34" charset="0"/>
            </a:endParaRPr>
          </a:p>
        </p:txBody>
      </p:sp>
      <p:sp>
        <p:nvSpPr>
          <p:cNvPr id="8" name="TextBox 7">
            <a:extLst>
              <a:ext uri="{FF2B5EF4-FFF2-40B4-BE49-F238E27FC236}">
                <a16:creationId xmlns:a16="http://schemas.microsoft.com/office/drawing/2014/main" id="{CA970AF7-91F2-4EC2-BE61-8179477BE345}"/>
              </a:ext>
            </a:extLst>
          </p:cNvPr>
          <p:cNvSpPr txBox="1"/>
          <p:nvPr/>
        </p:nvSpPr>
        <p:spPr>
          <a:xfrm>
            <a:off x="3223933" y="1166968"/>
            <a:ext cx="3039645" cy="3171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605" tIns="65605" rIns="65605" bIns="65605" numCol="1" spcCol="38100" rtlCol="0" anchor="ctr">
            <a:spAutoFit/>
          </a:bodyPr>
          <a:lstStyle/>
          <a:p>
            <a:pPr defTabSz="825381" hangingPunct="0"/>
            <a:r>
              <a:rPr lang="en-IE" sz="1200" b="1" dirty="0">
                <a:solidFill>
                  <a:srgbClr val="2D355A"/>
                </a:solidFill>
                <a:latin typeface="Montserrat Light"/>
              </a:rPr>
              <a:t>Introduction</a:t>
            </a:r>
            <a:endParaRPr lang="en-IE" sz="1200" dirty="0">
              <a:solidFill>
                <a:srgbClr val="2D355A"/>
              </a:solidFill>
              <a:latin typeface="Montserrat Light"/>
            </a:endParaRPr>
          </a:p>
        </p:txBody>
      </p:sp>
      <p:sp>
        <p:nvSpPr>
          <p:cNvPr id="38" name="TextBox 37">
            <a:extLst>
              <a:ext uri="{FF2B5EF4-FFF2-40B4-BE49-F238E27FC236}">
                <a16:creationId xmlns:a16="http://schemas.microsoft.com/office/drawing/2014/main" id="{875C9A8C-CF67-4458-A8B4-7887248F8A84}"/>
              </a:ext>
            </a:extLst>
          </p:cNvPr>
          <p:cNvSpPr txBox="1"/>
          <p:nvPr/>
        </p:nvSpPr>
        <p:spPr>
          <a:xfrm>
            <a:off x="3187371" y="2138861"/>
            <a:ext cx="3114856" cy="12404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605" tIns="65605" rIns="65605" bIns="65605" numCol="1" spcCol="38100" rtlCol="0" anchor="ctr">
            <a:spAutoFit/>
          </a:bodyPr>
          <a:lstStyle/>
          <a:p>
            <a:pPr defTabSz="825381" hangingPunct="0"/>
            <a:r>
              <a:rPr lang="en-IE" sz="1200" b="1" dirty="0">
                <a:solidFill>
                  <a:srgbClr val="2D355A"/>
                </a:solidFill>
                <a:latin typeface="Montserrat Light"/>
              </a:rPr>
              <a:t>7 Raisons de changer les choses: </a:t>
            </a:r>
            <a:r>
              <a:rPr lang="en-IE" sz="1200" dirty="0">
                <a:solidFill>
                  <a:srgbClr val="2D355A"/>
                </a:solidFill>
                <a:latin typeface="Montserrat Light"/>
              </a:rPr>
              <a:t>Pourquoi le tourisme culturel et patrimonial </a:t>
            </a:r>
            <a:r>
              <a:rPr lang="en-IE" sz="1200" dirty="0" err="1">
                <a:solidFill>
                  <a:srgbClr val="2D355A"/>
                </a:solidFill>
                <a:latin typeface="Montserrat Light"/>
              </a:rPr>
              <a:t>pensé</a:t>
            </a:r>
            <a:r>
              <a:rPr lang="en-IE" sz="1200" dirty="0">
                <a:solidFill>
                  <a:srgbClr val="2D355A"/>
                </a:solidFill>
                <a:latin typeface="Montserrat Light"/>
              </a:rPr>
              <a:t> de manière </a:t>
            </a:r>
            <a:r>
              <a:rPr lang="en-IE" sz="1200" dirty="0" err="1">
                <a:solidFill>
                  <a:srgbClr val="2D355A"/>
                </a:solidFill>
                <a:latin typeface="Montserrat Light"/>
              </a:rPr>
              <a:t>écologiquement</a:t>
            </a:r>
            <a:r>
              <a:rPr lang="en-IE" sz="1200" dirty="0">
                <a:solidFill>
                  <a:srgbClr val="2D355A"/>
                </a:solidFill>
                <a:latin typeface="Montserrat Light"/>
              </a:rPr>
              <a:t> durable est important pour les entreprises touristiques </a:t>
            </a:r>
            <a:r>
              <a:rPr lang="en-IE" sz="1200" dirty="0" err="1">
                <a:solidFill>
                  <a:srgbClr val="2D355A"/>
                </a:solidFill>
                <a:latin typeface="Montserrat Light"/>
              </a:rPr>
              <a:t>européennes</a:t>
            </a:r>
            <a:r>
              <a:rPr lang="en-IE" sz="1200" dirty="0">
                <a:solidFill>
                  <a:srgbClr val="2D355A"/>
                </a:solidFill>
                <a:latin typeface="Montserrat Light"/>
              </a:rPr>
              <a:t> </a:t>
            </a:r>
          </a:p>
        </p:txBody>
      </p:sp>
      <p:sp>
        <p:nvSpPr>
          <p:cNvPr id="39" name="Rectangle 27">
            <a:extLst>
              <a:ext uri="{FF2B5EF4-FFF2-40B4-BE49-F238E27FC236}">
                <a16:creationId xmlns:a16="http://schemas.microsoft.com/office/drawing/2014/main" id="{E4E0F23C-2681-46BB-AF25-E061E67299F1}"/>
              </a:ext>
            </a:extLst>
          </p:cNvPr>
          <p:cNvSpPr txBox="1"/>
          <p:nvPr/>
        </p:nvSpPr>
        <p:spPr>
          <a:xfrm>
            <a:off x="3206171" y="1779573"/>
            <a:ext cx="3238681" cy="332331"/>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lnSpc>
                <a:spcPct val="120000"/>
              </a:lnSpc>
              <a:spcBef>
                <a:spcPts val="19100"/>
              </a:spcBef>
              <a:defRPr sz="5600">
                <a:latin typeface="+mn-lt"/>
                <a:ea typeface="+mn-ea"/>
                <a:cs typeface="+mn-cs"/>
                <a:sym typeface="Montserrat Bold"/>
              </a:defRPr>
            </a:lvl1pPr>
          </a:lstStyle>
          <a:p>
            <a:pPr defTabSz="2680963">
              <a:spcBef>
                <a:spcPts val="19097"/>
              </a:spcBef>
              <a:tabLst>
                <a:tab pos="2476145" algn="l"/>
              </a:tabLst>
            </a:pPr>
            <a:r>
              <a:rPr lang="en-IE" sz="1800" b="1" dirty="0">
                <a:solidFill>
                  <a:prstClr val="white"/>
                </a:solidFill>
                <a:latin typeface="Montserrat Light"/>
                <a:ea typeface="Verdana" panose="020B0604030504040204" pitchFamily="34" charset="0"/>
              </a:rPr>
              <a:t>SECTION 02</a:t>
            </a:r>
            <a:endParaRPr sz="1200" dirty="0">
              <a:solidFill>
                <a:prstClr val="white"/>
              </a:solidFill>
              <a:latin typeface="Montserrat Light"/>
              <a:ea typeface="Verdana" panose="020B0604030504040204" pitchFamily="34" charset="0"/>
            </a:endParaRPr>
          </a:p>
        </p:txBody>
      </p:sp>
      <p:sp>
        <p:nvSpPr>
          <p:cNvPr id="40" name="TextBox 39">
            <a:extLst>
              <a:ext uri="{FF2B5EF4-FFF2-40B4-BE49-F238E27FC236}">
                <a16:creationId xmlns:a16="http://schemas.microsoft.com/office/drawing/2014/main" id="{4FCF7D64-558D-49AA-B9C7-3163E83D37F5}"/>
              </a:ext>
            </a:extLst>
          </p:cNvPr>
          <p:cNvSpPr txBox="1"/>
          <p:nvPr/>
        </p:nvSpPr>
        <p:spPr>
          <a:xfrm>
            <a:off x="3223932" y="3755862"/>
            <a:ext cx="3114856" cy="3087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605" tIns="65605" rIns="65605" bIns="65605" numCol="1" spcCol="38100" rtlCol="0" anchor="ctr">
            <a:spAutoFit/>
          </a:bodyPr>
          <a:lstStyle/>
          <a:p>
            <a:pPr defTabSz="825381" hangingPunct="0"/>
            <a:r>
              <a:rPr lang="en-IE" sz="1200" b="1" dirty="0">
                <a:solidFill>
                  <a:srgbClr val="2D355A"/>
                </a:solidFill>
                <a:latin typeface="Montserrat Light"/>
              </a:rPr>
              <a:t>Mise en œuvre : </a:t>
            </a:r>
            <a:r>
              <a:rPr lang="en-IE" sz="1200" dirty="0">
                <a:solidFill>
                  <a:srgbClr val="2D355A"/>
                </a:solidFill>
                <a:latin typeface="Montserrat Light"/>
              </a:rPr>
              <a:t>Comment classer par ordre de priorité et mettre en œuvre des actions environnementales, culturelles et patrimoniales durables dans une entreprise touristique ?</a:t>
            </a:r>
          </a:p>
          <a:p>
            <a:pPr defTabSz="825381" hangingPunct="0"/>
            <a:endParaRPr lang="en-IE" sz="1200" dirty="0">
              <a:solidFill>
                <a:srgbClr val="2D355A"/>
              </a:solidFill>
              <a:latin typeface="Montserrat Light"/>
            </a:endParaRPr>
          </a:p>
          <a:p>
            <a:pPr defTabSz="825381" hangingPunct="0">
              <a:tabLst>
                <a:tab pos="615863" algn="l"/>
              </a:tabLst>
            </a:pPr>
            <a:r>
              <a:rPr lang="en-IE" sz="1200" b="1" dirty="0">
                <a:solidFill>
                  <a:srgbClr val="2D355A"/>
                </a:solidFill>
                <a:latin typeface="Montserrat Light"/>
              </a:rPr>
              <a:t>Partie 1 </a:t>
            </a:r>
            <a:r>
              <a:rPr lang="en-IE" sz="1200" dirty="0">
                <a:solidFill>
                  <a:srgbClr val="2D355A"/>
                </a:solidFill>
                <a:latin typeface="Montserrat Light"/>
              </a:rPr>
              <a:t>: Culture, patrimoine et </a:t>
            </a:r>
            <a:r>
              <a:rPr lang="en-IE" sz="1200" dirty="0" err="1">
                <a:solidFill>
                  <a:srgbClr val="2D355A"/>
                </a:solidFill>
                <a:latin typeface="Montserrat Light"/>
              </a:rPr>
              <a:t>activités</a:t>
            </a:r>
            <a:r>
              <a:rPr lang="en-IE" sz="1200" dirty="0">
                <a:solidFill>
                  <a:srgbClr val="2D355A"/>
                </a:solidFill>
                <a:latin typeface="Montserrat Light"/>
              </a:rPr>
              <a:t> 	 </a:t>
            </a:r>
            <a:r>
              <a:rPr lang="en-IE" sz="1200" dirty="0" err="1">
                <a:solidFill>
                  <a:srgbClr val="2D355A"/>
                </a:solidFill>
                <a:latin typeface="Montserrat Light"/>
              </a:rPr>
              <a:t>liées</a:t>
            </a:r>
            <a:r>
              <a:rPr lang="en-IE" sz="1200" dirty="0">
                <a:solidFill>
                  <a:srgbClr val="2D355A"/>
                </a:solidFill>
                <a:latin typeface="Montserrat Light"/>
              </a:rPr>
              <a:t> à la nature P46</a:t>
            </a:r>
          </a:p>
          <a:p>
            <a:pPr defTabSz="825381" hangingPunct="0">
              <a:tabLst>
                <a:tab pos="615863" algn="l"/>
              </a:tabLst>
            </a:pPr>
            <a:r>
              <a:rPr lang="en-IE" sz="1200" b="1" dirty="0">
                <a:solidFill>
                  <a:srgbClr val="2D355A"/>
                </a:solidFill>
                <a:latin typeface="Montserrat Light"/>
              </a:rPr>
              <a:t>Partie 2 : </a:t>
            </a:r>
            <a:r>
              <a:rPr lang="en-IE" sz="1200" dirty="0">
                <a:solidFill>
                  <a:srgbClr val="2D355A"/>
                </a:solidFill>
                <a:latin typeface="Montserrat Light"/>
              </a:rPr>
              <a:t>Eau, déchets, consommation, 	  </a:t>
            </a:r>
            <a:r>
              <a:rPr lang="en-IE" sz="1200" dirty="0" err="1">
                <a:solidFill>
                  <a:srgbClr val="2D355A"/>
                </a:solidFill>
                <a:latin typeface="Montserrat Light"/>
              </a:rPr>
              <a:t>émissions</a:t>
            </a:r>
            <a:r>
              <a:rPr lang="en-IE" sz="1200" dirty="0">
                <a:solidFill>
                  <a:srgbClr val="2D355A"/>
                </a:solidFill>
                <a:latin typeface="Montserrat Light"/>
              </a:rPr>
              <a:t> et énergie P60</a:t>
            </a:r>
          </a:p>
          <a:p>
            <a:pPr defTabSz="825381" hangingPunct="0">
              <a:tabLst>
                <a:tab pos="615863" algn="l"/>
              </a:tabLst>
            </a:pPr>
            <a:r>
              <a:rPr lang="en-IE" sz="1200" b="1" dirty="0">
                <a:solidFill>
                  <a:srgbClr val="2D355A"/>
                </a:solidFill>
                <a:latin typeface="Montserrat Light"/>
              </a:rPr>
              <a:t>Partie 3 : </a:t>
            </a:r>
            <a:r>
              <a:rPr lang="en-IE" sz="1200" dirty="0">
                <a:solidFill>
                  <a:srgbClr val="2D355A"/>
                </a:solidFill>
                <a:latin typeface="Montserrat Light"/>
              </a:rPr>
              <a:t>Hébergement, toilettes et 	  salles de bain P89</a:t>
            </a:r>
          </a:p>
          <a:p>
            <a:pPr defTabSz="825381" hangingPunct="0">
              <a:tabLst>
                <a:tab pos="615863" algn="l"/>
              </a:tabLst>
            </a:pPr>
            <a:r>
              <a:rPr lang="en-IE" sz="1200" b="1" dirty="0">
                <a:solidFill>
                  <a:srgbClr val="2D355A"/>
                </a:solidFill>
                <a:latin typeface="Montserrat Light"/>
              </a:rPr>
              <a:t>Partie 4 : </a:t>
            </a:r>
            <a:r>
              <a:rPr lang="en-IE" sz="1200" dirty="0">
                <a:solidFill>
                  <a:srgbClr val="2D355A"/>
                </a:solidFill>
                <a:latin typeface="Montserrat Light"/>
              </a:rPr>
              <a:t>Jardins, utilisation des sols, 	  </a:t>
            </a:r>
            <a:r>
              <a:rPr lang="en-IE" sz="1200" dirty="0" err="1">
                <a:solidFill>
                  <a:srgbClr val="2D355A"/>
                </a:solidFill>
                <a:latin typeface="Montserrat Light"/>
              </a:rPr>
              <a:t>biodiversité</a:t>
            </a:r>
            <a:r>
              <a:rPr lang="en-IE" sz="1200" dirty="0">
                <a:solidFill>
                  <a:srgbClr val="2D355A"/>
                </a:solidFill>
                <a:latin typeface="Montserrat Light"/>
              </a:rPr>
              <a:t> et </a:t>
            </a:r>
            <a:r>
              <a:rPr lang="en-IE" sz="1200" dirty="0" err="1">
                <a:solidFill>
                  <a:srgbClr val="2D355A"/>
                </a:solidFill>
                <a:latin typeface="Montserrat Light"/>
              </a:rPr>
              <a:t>écosystèmes</a:t>
            </a:r>
            <a:r>
              <a:rPr lang="en-IE" sz="1200" dirty="0">
                <a:solidFill>
                  <a:srgbClr val="2D355A"/>
                </a:solidFill>
                <a:latin typeface="Montserrat Light"/>
              </a:rPr>
              <a:t> 	  P94</a:t>
            </a:r>
          </a:p>
          <a:p>
            <a:pPr defTabSz="825381" hangingPunct="0"/>
            <a:endParaRPr lang="en-IE" sz="1200" b="1" dirty="0">
              <a:solidFill>
                <a:srgbClr val="2D355A"/>
              </a:solidFill>
              <a:latin typeface="Montserrat Light"/>
            </a:endParaRPr>
          </a:p>
        </p:txBody>
      </p:sp>
      <p:sp>
        <p:nvSpPr>
          <p:cNvPr id="42" name="TextBox 41">
            <a:extLst>
              <a:ext uri="{FF2B5EF4-FFF2-40B4-BE49-F238E27FC236}">
                <a16:creationId xmlns:a16="http://schemas.microsoft.com/office/drawing/2014/main" id="{B22DA161-5112-46ED-80D2-63B757FF5683}"/>
              </a:ext>
            </a:extLst>
          </p:cNvPr>
          <p:cNvSpPr txBox="1"/>
          <p:nvPr/>
        </p:nvSpPr>
        <p:spPr>
          <a:xfrm>
            <a:off x="3223932" y="7028490"/>
            <a:ext cx="3116441" cy="8711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605" tIns="65605" rIns="65605" bIns="65605" numCol="1" spcCol="38100" rtlCol="0" anchor="ctr">
            <a:spAutoFit/>
          </a:bodyPr>
          <a:lstStyle/>
          <a:p>
            <a:pPr defTabSz="825381" hangingPunct="0"/>
            <a:r>
              <a:rPr lang="en-IE" sz="1200" b="1" dirty="0">
                <a:solidFill>
                  <a:srgbClr val="2D355A"/>
                </a:solidFill>
                <a:latin typeface="Montserrat Light"/>
              </a:rPr>
              <a:t>Pourquoi certains projets échouent : </a:t>
            </a:r>
            <a:r>
              <a:rPr lang="en-IE" sz="1200" dirty="0">
                <a:solidFill>
                  <a:srgbClr val="2D355A"/>
                </a:solidFill>
                <a:latin typeface="Montserrat Light"/>
              </a:rPr>
              <a:t>comment gérer une mise en œuvre réussie</a:t>
            </a:r>
          </a:p>
          <a:p>
            <a:pPr defTabSz="825381" hangingPunct="0"/>
            <a:endParaRPr lang="en-IE" sz="1200" dirty="0">
              <a:solidFill>
                <a:srgbClr val="2D355A"/>
              </a:solidFill>
              <a:latin typeface="Montserrat Light"/>
            </a:endParaRPr>
          </a:p>
        </p:txBody>
      </p:sp>
      <p:grpSp>
        <p:nvGrpSpPr>
          <p:cNvPr id="11" name="Graphic 23" descr="Users with solid fill">
            <a:extLst>
              <a:ext uri="{FF2B5EF4-FFF2-40B4-BE49-F238E27FC236}">
                <a16:creationId xmlns:a16="http://schemas.microsoft.com/office/drawing/2014/main" id="{CB1947E0-185D-5345-9F93-744783E399C0}"/>
              </a:ext>
            </a:extLst>
          </p:cNvPr>
          <p:cNvGrpSpPr/>
          <p:nvPr/>
        </p:nvGrpSpPr>
        <p:grpSpPr>
          <a:xfrm>
            <a:off x="2399249" y="6632286"/>
            <a:ext cx="564506" cy="352144"/>
            <a:chOff x="2262410" y="6304453"/>
            <a:chExt cx="631960" cy="394222"/>
          </a:xfrm>
          <a:noFill/>
        </p:grpSpPr>
        <p:sp>
          <p:nvSpPr>
            <p:cNvPr id="12" name="Freeform 11">
              <a:extLst>
                <a:ext uri="{FF2B5EF4-FFF2-40B4-BE49-F238E27FC236}">
                  <a16:creationId xmlns:a16="http://schemas.microsoft.com/office/drawing/2014/main" id="{784F6DC5-BB05-9D4A-A1C0-DEB753667E67}"/>
                </a:ext>
              </a:extLst>
            </p:cNvPr>
            <p:cNvSpPr/>
            <p:nvPr/>
          </p:nvSpPr>
          <p:spPr>
            <a:xfrm>
              <a:off x="2330120" y="6304453"/>
              <a:ext cx="135420" cy="135419"/>
            </a:xfrm>
            <a:custGeom>
              <a:avLst/>
              <a:gdLst>
                <a:gd name="connsiteX0" fmla="*/ 135420 w 135420"/>
                <a:gd name="connsiteY0" fmla="*/ 67710 h 135419"/>
                <a:gd name="connsiteX1" fmla="*/ 67710 w 135420"/>
                <a:gd name="connsiteY1" fmla="*/ 135420 h 135419"/>
                <a:gd name="connsiteX2" fmla="*/ 0 w 135420"/>
                <a:gd name="connsiteY2" fmla="*/ 67710 h 135419"/>
                <a:gd name="connsiteX3" fmla="*/ 67710 w 135420"/>
                <a:gd name="connsiteY3" fmla="*/ 0 h 135419"/>
                <a:gd name="connsiteX4" fmla="*/ 135420 w 135420"/>
                <a:gd name="connsiteY4" fmla="*/ 67710 h 135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20" h="135419">
                  <a:moveTo>
                    <a:pt x="135420" y="67710"/>
                  </a:moveTo>
                  <a:cubicBezTo>
                    <a:pt x="135420" y="105105"/>
                    <a:pt x="105105" y="135420"/>
                    <a:pt x="67710" y="135420"/>
                  </a:cubicBezTo>
                  <a:cubicBezTo>
                    <a:pt x="30315" y="135420"/>
                    <a:pt x="0" y="105105"/>
                    <a:pt x="0" y="67710"/>
                  </a:cubicBezTo>
                  <a:cubicBezTo>
                    <a:pt x="0" y="30315"/>
                    <a:pt x="30315" y="0"/>
                    <a:pt x="67710" y="0"/>
                  </a:cubicBezTo>
                  <a:cubicBezTo>
                    <a:pt x="105105" y="0"/>
                    <a:pt x="135420" y="30315"/>
                    <a:pt x="135420" y="67710"/>
                  </a:cubicBezTo>
                  <a:close/>
                </a:path>
              </a:pathLst>
            </a:custGeom>
            <a:grpFill/>
            <a:ln w="12700"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sp>
          <p:nvSpPr>
            <p:cNvPr id="13" name="Freeform 12">
              <a:extLst>
                <a:ext uri="{FF2B5EF4-FFF2-40B4-BE49-F238E27FC236}">
                  <a16:creationId xmlns:a16="http://schemas.microsoft.com/office/drawing/2014/main" id="{3D26FB1A-6B5E-814C-9EA5-8B33C961B347}"/>
                </a:ext>
              </a:extLst>
            </p:cNvPr>
            <p:cNvSpPr/>
            <p:nvPr/>
          </p:nvSpPr>
          <p:spPr>
            <a:xfrm>
              <a:off x="2691240" y="6304453"/>
              <a:ext cx="135420" cy="135419"/>
            </a:xfrm>
            <a:custGeom>
              <a:avLst/>
              <a:gdLst>
                <a:gd name="connsiteX0" fmla="*/ 135420 w 135420"/>
                <a:gd name="connsiteY0" fmla="*/ 67710 h 135419"/>
                <a:gd name="connsiteX1" fmla="*/ 67710 w 135420"/>
                <a:gd name="connsiteY1" fmla="*/ 135420 h 135419"/>
                <a:gd name="connsiteX2" fmla="*/ 0 w 135420"/>
                <a:gd name="connsiteY2" fmla="*/ 67710 h 135419"/>
                <a:gd name="connsiteX3" fmla="*/ 67710 w 135420"/>
                <a:gd name="connsiteY3" fmla="*/ 0 h 135419"/>
                <a:gd name="connsiteX4" fmla="*/ 135420 w 135420"/>
                <a:gd name="connsiteY4" fmla="*/ 67710 h 135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20" h="135419">
                  <a:moveTo>
                    <a:pt x="135420" y="67710"/>
                  </a:moveTo>
                  <a:cubicBezTo>
                    <a:pt x="135420" y="105105"/>
                    <a:pt x="105105" y="135420"/>
                    <a:pt x="67710" y="135420"/>
                  </a:cubicBezTo>
                  <a:cubicBezTo>
                    <a:pt x="30315" y="135420"/>
                    <a:pt x="0" y="105105"/>
                    <a:pt x="0" y="67710"/>
                  </a:cubicBezTo>
                  <a:cubicBezTo>
                    <a:pt x="0" y="30315"/>
                    <a:pt x="30315" y="0"/>
                    <a:pt x="67710" y="0"/>
                  </a:cubicBezTo>
                  <a:cubicBezTo>
                    <a:pt x="105105" y="0"/>
                    <a:pt x="135420" y="30315"/>
                    <a:pt x="135420" y="67710"/>
                  </a:cubicBezTo>
                  <a:close/>
                </a:path>
              </a:pathLst>
            </a:custGeom>
            <a:grpFill/>
            <a:ln w="12700"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sp>
          <p:nvSpPr>
            <p:cNvPr id="14" name="Freeform 13">
              <a:extLst>
                <a:ext uri="{FF2B5EF4-FFF2-40B4-BE49-F238E27FC236}">
                  <a16:creationId xmlns:a16="http://schemas.microsoft.com/office/drawing/2014/main" id="{2259274B-C8D8-A94E-94AC-A55852281CF0}"/>
                </a:ext>
              </a:extLst>
            </p:cNvPr>
            <p:cNvSpPr/>
            <p:nvPr/>
          </p:nvSpPr>
          <p:spPr>
            <a:xfrm>
              <a:off x="2442970" y="6563256"/>
              <a:ext cx="270840" cy="135419"/>
            </a:xfrm>
            <a:custGeom>
              <a:avLst/>
              <a:gdLst>
                <a:gd name="connsiteX0" fmla="*/ 270840 w 270840"/>
                <a:gd name="connsiteY0" fmla="*/ 135420 h 135419"/>
                <a:gd name="connsiteX1" fmla="*/ 270840 w 270840"/>
                <a:gd name="connsiteY1" fmla="*/ 67710 h 135419"/>
                <a:gd name="connsiteX2" fmla="*/ 257298 w 270840"/>
                <a:gd name="connsiteY2" fmla="*/ 40626 h 135419"/>
                <a:gd name="connsiteX3" fmla="*/ 191093 w 270840"/>
                <a:gd name="connsiteY3" fmla="*/ 9028 h 135419"/>
                <a:gd name="connsiteX4" fmla="*/ 135420 w 270840"/>
                <a:gd name="connsiteY4" fmla="*/ 0 h 135419"/>
                <a:gd name="connsiteX5" fmla="*/ 79747 w 270840"/>
                <a:gd name="connsiteY5" fmla="*/ 9028 h 135419"/>
                <a:gd name="connsiteX6" fmla="*/ 13542 w 270840"/>
                <a:gd name="connsiteY6" fmla="*/ 40626 h 135419"/>
                <a:gd name="connsiteX7" fmla="*/ 0 w 270840"/>
                <a:gd name="connsiteY7" fmla="*/ 67710 h 135419"/>
                <a:gd name="connsiteX8" fmla="*/ 0 w 270840"/>
                <a:gd name="connsiteY8" fmla="*/ 135420 h 135419"/>
                <a:gd name="connsiteX9" fmla="*/ 270840 w 270840"/>
                <a:gd name="connsiteY9" fmla="*/ 135420 h 1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840" h="135419">
                  <a:moveTo>
                    <a:pt x="270840" y="135420"/>
                  </a:moveTo>
                  <a:lnTo>
                    <a:pt x="270840" y="67710"/>
                  </a:lnTo>
                  <a:cubicBezTo>
                    <a:pt x="270840" y="57177"/>
                    <a:pt x="266326" y="46645"/>
                    <a:pt x="257298" y="40626"/>
                  </a:cubicBezTo>
                  <a:cubicBezTo>
                    <a:pt x="239242" y="25579"/>
                    <a:pt x="215167" y="15047"/>
                    <a:pt x="191093" y="9028"/>
                  </a:cubicBezTo>
                  <a:cubicBezTo>
                    <a:pt x="174541" y="4514"/>
                    <a:pt x="154981" y="0"/>
                    <a:pt x="135420" y="0"/>
                  </a:cubicBezTo>
                  <a:cubicBezTo>
                    <a:pt x="117364" y="0"/>
                    <a:pt x="97803" y="3009"/>
                    <a:pt x="79747" y="9028"/>
                  </a:cubicBezTo>
                  <a:cubicBezTo>
                    <a:pt x="55673" y="15047"/>
                    <a:pt x="33103" y="27084"/>
                    <a:pt x="13542" y="40626"/>
                  </a:cubicBezTo>
                  <a:cubicBezTo>
                    <a:pt x="4514" y="48149"/>
                    <a:pt x="0" y="57177"/>
                    <a:pt x="0" y="67710"/>
                  </a:cubicBezTo>
                  <a:lnTo>
                    <a:pt x="0" y="135420"/>
                  </a:lnTo>
                  <a:lnTo>
                    <a:pt x="270840" y="135420"/>
                  </a:lnTo>
                  <a:close/>
                </a:path>
              </a:pathLst>
            </a:custGeom>
            <a:grpFill/>
            <a:ln w="12700"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sp>
          <p:nvSpPr>
            <p:cNvPr id="15" name="Freeform 14">
              <a:extLst>
                <a:ext uri="{FF2B5EF4-FFF2-40B4-BE49-F238E27FC236}">
                  <a16:creationId xmlns:a16="http://schemas.microsoft.com/office/drawing/2014/main" id="{BFA9F4E1-0CB9-3F43-85D2-3D80F18E2C92}"/>
                </a:ext>
              </a:extLst>
            </p:cNvPr>
            <p:cNvSpPr/>
            <p:nvPr/>
          </p:nvSpPr>
          <p:spPr>
            <a:xfrm>
              <a:off x="2510680" y="6409780"/>
              <a:ext cx="135420" cy="135420"/>
            </a:xfrm>
            <a:custGeom>
              <a:avLst/>
              <a:gdLst>
                <a:gd name="connsiteX0" fmla="*/ 135420 w 135420"/>
                <a:gd name="connsiteY0" fmla="*/ 67710 h 135420"/>
                <a:gd name="connsiteX1" fmla="*/ 67710 w 135420"/>
                <a:gd name="connsiteY1" fmla="*/ 135420 h 135420"/>
                <a:gd name="connsiteX2" fmla="*/ 0 w 135420"/>
                <a:gd name="connsiteY2" fmla="*/ 67710 h 135420"/>
                <a:gd name="connsiteX3" fmla="*/ 67710 w 135420"/>
                <a:gd name="connsiteY3" fmla="*/ 0 h 135420"/>
                <a:gd name="connsiteX4" fmla="*/ 135420 w 135420"/>
                <a:gd name="connsiteY4" fmla="*/ 67710 h 1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20" h="135420">
                  <a:moveTo>
                    <a:pt x="135420" y="67710"/>
                  </a:moveTo>
                  <a:cubicBezTo>
                    <a:pt x="135420" y="105105"/>
                    <a:pt x="105105" y="135420"/>
                    <a:pt x="67710" y="135420"/>
                  </a:cubicBezTo>
                  <a:cubicBezTo>
                    <a:pt x="30315" y="135420"/>
                    <a:pt x="0" y="105105"/>
                    <a:pt x="0" y="67710"/>
                  </a:cubicBezTo>
                  <a:cubicBezTo>
                    <a:pt x="0" y="30315"/>
                    <a:pt x="30315" y="0"/>
                    <a:pt x="67710" y="0"/>
                  </a:cubicBezTo>
                  <a:cubicBezTo>
                    <a:pt x="105105" y="0"/>
                    <a:pt x="135420" y="30315"/>
                    <a:pt x="135420" y="67710"/>
                  </a:cubicBezTo>
                  <a:close/>
                </a:path>
              </a:pathLst>
            </a:custGeom>
            <a:grpFill/>
            <a:ln w="12700"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sp>
          <p:nvSpPr>
            <p:cNvPr id="16" name="Freeform 15">
              <a:extLst>
                <a:ext uri="{FF2B5EF4-FFF2-40B4-BE49-F238E27FC236}">
                  <a16:creationId xmlns:a16="http://schemas.microsoft.com/office/drawing/2014/main" id="{2A322337-6708-E542-AD93-B8123ABBC1B7}"/>
                </a:ext>
              </a:extLst>
            </p:cNvPr>
            <p:cNvSpPr/>
            <p:nvPr/>
          </p:nvSpPr>
          <p:spPr>
            <a:xfrm>
              <a:off x="2649109" y="6457929"/>
              <a:ext cx="245260" cy="135420"/>
            </a:xfrm>
            <a:custGeom>
              <a:avLst/>
              <a:gdLst>
                <a:gd name="connsiteX0" fmla="*/ 231719 w 245260"/>
                <a:gd name="connsiteY0" fmla="*/ 40626 h 135420"/>
                <a:gd name="connsiteX1" fmla="*/ 165513 w 245260"/>
                <a:gd name="connsiteY1" fmla="*/ 9028 h 135420"/>
                <a:gd name="connsiteX2" fmla="*/ 109841 w 245260"/>
                <a:gd name="connsiteY2" fmla="*/ 0 h 135420"/>
                <a:gd name="connsiteX3" fmla="*/ 54168 w 245260"/>
                <a:gd name="connsiteY3" fmla="*/ 9028 h 135420"/>
                <a:gd name="connsiteX4" fmla="*/ 27084 w 245260"/>
                <a:gd name="connsiteY4" fmla="*/ 19561 h 135420"/>
                <a:gd name="connsiteX5" fmla="*/ 27084 w 245260"/>
                <a:gd name="connsiteY5" fmla="*/ 21065 h 135420"/>
                <a:gd name="connsiteX6" fmla="*/ 0 w 245260"/>
                <a:gd name="connsiteY6" fmla="*/ 87271 h 135420"/>
                <a:gd name="connsiteX7" fmla="*/ 69215 w 245260"/>
                <a:gd name="connsiteY7" fmla="*/ 121878 h 135420"/>
                <a:gd name="connsiteX8" fmla="*/ 81252 w 245260"/>
                <a:gd name="connsiteY8" fmla="*/ 135420 h 135420"/>
                <a:gd name="connsiteX9" fmla="*/ 245261 w 245260"/>
                <a:gd name="connsiteY9" fmla="*/ 135420 h 135420"/>
                <a:gd name="connsiteX10" fmla="*/ 245261 w 245260"/>
                <a:gd name="connsiteY10" fmla="*/ 67710 h 135420"/>
                <a:gd name="connsiteX11" fmla="*/ 231719 w 245260"/>
                <a:gd name="connsiteY11" fmla="*/ 40626 h 13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260" h="135420">
                  <a:moveTo>
                    <a:pt x="231719" y="40626"/>
                  </a:moveTo>
                  <a:cubicBezTo>
                    <a:pt x="213663" y="25579"/>
                    <a:pt x="189588" y="15047"/>
                    <a:pt x="165513" y="9028"/>
                  </a:cubicBezTo>
                  <a:cubicBezTo>
                    <a:pt x="148962" y="4514"/>
                    <a:pt x="129401" y="0"/>
                    <a:pt x="109841" y="0"/>
                  </a:cubicBezTo>
                  <a:cubicBezTo>
                    <a:pt x="91785" y="0"/>
                    <a:pt x="72224" y="3009"/>
                    <a:pt x="54168" y="9028"/>
                  </a:cubicBezTo>
                  <a:cubicBezTo>
                    <a:pt x="45140" y="12037"/>
                    <a:pt x="36112" y="15047"/>
                    <a:pt x="27084" y="19561"/>
                  </a:cubicBezTo>
                  <a:lnTo>
                    <a:pt x="27084" y="21065"/>
                  </a:lnTo>
                  <a:cubicBezTo>
                    <a:pt x="27084" y="46645"/>
                    <a:pt x="16551" y="70719"/>
                    <a:pt x="0" y="87271"/>
                  </a:cubicBezTo>
                  <a:cubicBezTo>
                    <a:pt x="28589" y="96299"/>
                    <a:pt x="51159" y="108336"/>
                    <a:pt x="69215" y="121878"/>
                  </a:cubicBezTo>
                  <a:cubicBezTo>
                    <a:pt x="73729" y="126392"/>
                    <a:pt x="78243" y="129401"/>
                    <a:pt x="81252" y="135420"/>
                  </a:cubicBezTo>
                  <a:lnTo>
                    <a:pt x="245261" y="135420"/>
                  </a:lnTo>
                  <a:lnTo>
                    <a:pt x="245261" y="67710"/>
                  </a:lnTo>
                  <a:cubicBezTo>
                    <a:pt x="245261" y="57177"/>
                    <a:pt x="240747" y="46645"/>
                    <a:pt x="231719" y="40626"/>
                  </a:cubicBezTo>
                  <a:close/>
                </a:path>
              </a:pathLst>
            </a:custGeom>
            <a:grpFill/>
            <a:ln w="12700"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sp>
          <p:nvSpPr>
            <p:cNvPr id="17" name="Freeform 16">
              <a:extLst>
                <a:ext uri="{FF2B5EF4-FFF2-40B4-BE49-F238E27FC236}">
                  <a16:creationId xmlns:a16="http://schemas.microsoft.com/office/drawing/2014/main" id="{77D09D85-8EE0-E04F-A42B-EDBFF95E4161}"/>
                </a:ext>
              </a:extLst>
            </p:cNvPr>
            <p:cNvSpPr/>
            <p:nvPr/>
          </p:nvSpPr>
          <p:spPr>
            <a:xfrm>
              <a:off x="2262410" y="6457929"/>
              <a:ext cx="245260" cy="135420"/>
            </a:xfrm>
            <a:custGeom>
              <a:avLst/>
              <a:gdLst>
                <a:gd name="connsiteX0" fmla="*/ 176046 w 245260"/>
                <a:gd name="connsiteY0" fmla="*/ 121878 h 135420"/>
                <a:gd name="connsiteX1" fmla="*/ 176046 w 245260"/>
                <a:gd name="connsiteY1" fmla="*/ 121878 h 135420"/>
                <a:gd name="connsiteX2" fmla="*/ 245261 w 245260"/>
                <a:gd name="connsiteY2" fmla="*/ 87271 h 135420"/>
                <a:gd name="connsiteX3" fmla="*/ 218177 w 245260"/>
                <a:gd name="connsiteY3" fmla="*/ 21065 h 135420"/>
                <a:gd name="connsiteX4" fmla="*/ 218177 w 245260"/>
                <a:gd name="connsiteY4" fmla="*/ 18056 h 135420"/>
                <a:gd name="connsiteX5" fmla="*/ 191093 w 245260"/>
                <a:gd name="connsiteY5" fmla="*/ 9028 h 135420"/>
                <a:gd name="connsiteX6" fmla="*/ 135420 w 245260"/>
                <a:gd name="connsiteY6" fmla="*/ 0 h 135420"/>
                <a:gd name="connsiteX7" fmla="*/ 79747 w 245260"/>
                <a:gd name="connsiteY7" fmla="*/ 9028 h 135420"/>
                <a:gd name="connsiteX8" fmla="*/ 13542 w 245260"/>
                <a:gd name="connsiteY8" fmla="*/ 40626 h 135420"/>
                <a:gd name="connsiteX9" fmla="*/ 0 w 245260"/>
                <a:gd name="connsiteY9" fmla="*/ 67710 h 135420"/>
                <a:gd name="connsiteX10" fmla="*/ 0 w 245260"/>
                <a:gd name="connsiteY10" fmla="*/ 135420 h 135420"/>
                <a:gd name="connsiteX11" fmla="*/ 162504 w 245260"/>
                <a:gd name="connsiteY11" fmla="*/ 135420 h 135420"/>
                <a:gd name="connsiteX12" fmla="*/ 176046 w 245260"/>
                <a:gd name="connsiteY12" fmla="*/ 121878 h 13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260" h="135420">
                  <a:moveTo>
                    <a:pt x="176046" y="121878"/>
                  </a:moveTo>
                  <a:lnTo>
                    <a:pt x="176046" y="121878"/>
                  </a:lnTo>
                  <a:cubicBezTo>
                    <a:pt x="197111" y="106831"/>
                    <a:pt x="221186" y="94794"/>
                    <a:pt x="245261" y="87271"/>
                  </a:cubicBezTo>
                  <a:cubicBezTo>
                    <a:pt x="228709" y="69215"/>
                    <a:pt x="218177" y="46645"/>
                    <a:pt x="218177" y="21065"/>
                  </a:cubicBezTo>
                  <a:cubicBezTo>
                    <a:pt x="218177" y="19561"/>
                    <a:pt x="218177" y="19561"/>
                    <a:pt x="218177" y="18056"/>
                  </a:cubicBezTo>
                  <a:cubicBezTo>
                    <a:pt x="209149" y="15047"/>
                    <a:pt x="200121" y="10533"/>
                    <a:pt x="191093" y="9028"/>
                  </a:cubicBezTo>
                  <a:cubicBezTo>
                    <a:pt x="174541" y="4514"/>
                    <a:pt x="154981" y="0"/>
                    <a:pt x="135420" y="0"/>
                  </a:cubicBezTo>
                  <a:cubicBezTo>
                    <a:pt x="117364" y="0"/>
                    <a:pt x="97803" y="3009"/>
                    <a:pt x="79747" y="9028"/>
                  </a:cubicBezTo>
                  <a:cubicBezTo>
                    <a:pt x="55673" y="16551"/>
                    <a:pt x="33103" y="27084"/>
                    <a:pt x="13542" y="40626"/>
                  </a:cubicBezTo>
                  <a:cubicBezTo>
                    <a:pt x="4514" y="46645"/>
                    <a:pt x="0" y="57177"/>
                    <a:pt x="0" y="67710"/>
                  </a:cubicBezTo>
                  <a:lnTo>
                    <a:pt x="0" y="135420"/>
                  </a:lnTo>
                  <a:lnTo>
                    <a:pt x="162504" y="135420"/>
                  </a:lnTo>
                  <a:cubicBezTo>
                    <a:pt x="167018" y="129401"/>
                    <a:pt x="170027" y="126392"/>
                    <a:pt x="176046" y="121878"/>
                  </a:cubicBezTo>
                  <a:close/>
                </a:path>
              </a:pathLst>
            </a:custGeom>
            <a:grpFill/>
            <a:ln w="12700"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grpSp>
      <p:grpSp>
        <p:nvGrpSpPr>
          <p:cNvPr id="2" name="Graphic 25" descr="Watering pot with solid fill">
            <a:extLst>
              <a:ext uri="{FF2B5EF4-FFF2-40B4-BE49-F238E27FC236}">
                <a16:creationId xmlns:a16="http://schemas.microsoft.com/office/drawing/2014/main" id="{850F142E-7B4C-B745-B008-F118595802F6}"/>
              </a:ext>
            </a:extLst>
          </p:cNvPr>
          <p:cNvGrpSpPr/>
          <p:nvPr/>
        </p:nvGrpSpPr>
        <p:grpSpPr>
          <a:xfrm rot="20595099">
            <a:off x="2428140" y="3304691"/>
            <a:ext cx="564990" cy="519952"/>
            <a:chOff x="2412031" y="3138764"/>
            <a:chExt cx="739140" cy="680219"/>
          </a:xfrm>
          <a:noFill/>
        </p:grpSpPr>
        <p:sp>
          <p:nvSpPr>
            <p:cNvPr id="3" name="Freeform 2">
              <a:extLst>
                <a:ext uri="{FF2B5EF4-FFF2-40B4-BE49-F238E27FC236}">
                  <a16:creationId xmlns:a16="http://schemas.microsoft.com/office/drawing/2014/main" id="{52D080E7-AEBA-794D-ACA4-0AF12A240C0A}"/>
                </a:ext>
              </a:extLst>
            </p:cNvPr>
            <p:cNvSpPr/>
            <p:nvPr/>
          </p:nvSpPr>
          <p:spPr>
            <a:xfrm>
              <a:off x="3022584" y="3657058"/>
              <a:ext cx="47625" cy="75247"/>
            </a:xfrm>
            <a:custGeom>
              <a:avLst/>
              <a:gdLst>
                <a:gd name="connsiteX0" fmla="*/ 23813 w 47625"/>
                <a:gd name="connsiteY0" fmla="*/ 0 h 75247"/>
                <a:gd name="connsiteX1" fmla="*/ 47625 w 47625"/>
                <a:gd name="connsiteY1" fmla="*/ 51435 h 75247"/>
                <a:gd name="connsiteX2" fmla="*/ 23813 w 47625"/>
                <a:gd name="connsiteY2" fmla="*/ 75248 h 75247"/>
                <a:gd name="connsiteX3" fmla="*/ 0 w 47625"/>
                <a:gd name="connsiteY3" fmla="*/ 51435 h 75247"/>
                <a:gd name="connsiteX4" fmla="*/ 23813 w 47625"/>
                <a:gd name="connsiteY4" fmla="*/ 0 h 75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75247">
                  <a:moveTo>
                    <a:pt x="23813" y="0"/>
                  </a:moveTo>
                  <a:cubicBezTo>
                    <a:pt x="23813" y="0"/>
                    <a:pt x="47625" y="35243"/>
                    <a:pt x="47625" y="51435"/>
                  </a:cubicBezTo>
                  <a:cubicBezTo>
                    <a:pt x="47625" y="64770"/>
                    <a:pt x="37147" y="75248"/>
                    <a:pt x="23813" y="75248"/>
                  </a:cubicBezTo>
                  <a:cubicBezTo>
                    <a:pt x="10477" y="75248"/>
                    <a:pt x="0" y="64770"/>
                    <a:pt x="0" y="51435"/>
                  </a:cubicBezTo>
                  <a:cubicBezTo>
                    <a:pt x="0" y="35243"/>
                    <a:pt x="23813" y="0"/>
                    <a:pt x="23813" y="0"/>
                  </a:cubicBezTo>
                  <a:close/>
                </a:path>
              </a:pathLst>
            </a:custGeom>
            <a:grpFill/>
            <a:ln w="9525"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sp>
          <p:nvSpPr>
            <p:cNvPr id="4" name="Freeform 3">
              <a:extLst>
                <a:ext uri="{FF2B5EF4-FFF2-40B4-BE49-F238E27FC236}">
                  <a16:creationId xmlns:a16="http://schemas.microsoft.com/office/drawing/2014/main" id="{E1CBD453-B86C-014B-B8FC-89F7D82E5FA3}"/>
                </a:ext>
              </a:extLst>
            </p:cNvPr>
            <p:cNvSpPr/>
            <p:nvPr/>
          </p:nvSpPr>
          <p:spPr>
            <a:xfrm>
              <a:off x="2932096" y="3723733"/>
              <a:ext cx="47625" cy="75247"/>
            </a:xfrm>
            <a:custGeom>
              <a:avLst/>
              <a:gdLst>
                <a:gd name="connsiteX0" fmla="*/ 23813 w 47625"/>
                <a:gd name="connsiteY0" fmla="*/ 0 h 75247"/>
                <a:gd name="connsiteX1" fmla="*/ 47625 w 47625"/>
                <a:gd name="connsiteY1" fmla="*/ 51435 h 75247"/>
                <a:gd name="connsiteX2" fmla="*/ 23813 w 47625"/>
                <a:gd name="connsiteY2" fmla="*/ 75248 h 75247"/>
                <a:gd name="connsiteX3" fmla="*/ 0 w 47625"/>
                <a:gd name="connsiteY3" fmla="*/ 51435 h 75247"/>
                <a:gd name="connsiteX4" fmla="*/ 23813 w 47625"/>
                <a:gd name="connsiteY4" fmla="*/ 0 h 75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75247">
                  <a:moveTo>
                    <a:pt x="23813" y="0"/>
                  </a:moveTo>
                  <a:cubicBezTo>
                    <a:pt x="23813" y="0"/>
                    <a:pt x="47625" y="35243"/>
                    <a:pt x="47625" y="51435"/>
                  </a:cubicBezTo>
                  <a:cubicBezTo>
                    <a:pt x="47625" y="64770"/>
                    <a:pt x="37147" y="75248"/>
                    <a:pt x="23813" y="75248"/>
                  </a:cubicBezTo>
                  <a:cubicBezTo>
                    <a:pt x="10478" y="75248"/>
                    <a:pt x="0" y="64770"/>
                    <a:pt x="0" y="51435"/>
                  </a:cubicBezTo>
                  <a:cubicBezTo>
                    <a:pt x="0" y="35243"/>
                    <a:pt x="23813" y="0"/>
                    <a:pt x="23813" y="0"/>
                  </a:cubicBezTo>
                  <a:close/>
                </a:path>
              </a:pathLst>
            </a:custGeom>
            <a:grpFill/>
            <a:ln w="9525"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sp>
          <p:nvSpPr>
            <p:cNvPr id="7" name="Freeform 6">
              <a:extLst>
                <a:ext uri="{FF2B5EF4-FFF2-40B4-BE49-F238E27FC236}">
                  <a16:creationId xmlns:a16="http://schemas.microsoft.com/office/drawing/2014/main" id="{601F5D0E-BE91-A14B-AA6E-2173C48738DA}"/>
                </a:ext>
              </a:extLst>
            </p:cNvPr>
            <p:cNvSpPr/>
            <p:nvPr/>
          </p:nvSpPr>
          <p:spPr>
            <a:xfrm>
              <a:off x="3103547" y="3742783"/>
              <a:ext cx="47625" cy="76200"/>
            </a:xfrm>
            <a:custGeom>
              <a:avLst/>
              <a:gdLst>
                <a:gd name="connsiteX0" fmla="*/ 23813 w 47625"/>
                <a:gd name="connsiteY0" fmla="*/ 0 h 76200"/>
                <a:gd name="connsiteX1" fmla="*/ 47625 w 47625"/>
                <a:gd name="connsiteY1" fmla="*/ 51435 h 76200"/>
                <a:gd name="connsiteX2" fmla="*/ 23813 w 47625"/>
                <a:gd name="connsiteY2" fmla="*/ 76200 h 76200"/>
                <a:gd name="connsiteX3" fmla="*/ 0 w 47625"/>
                <a:gd name="connsiteY3" fmla="*/ 51435 h 76200"/>
                <a:gd name="connsiteX4" fmla="*/ 23813 w 47625"/>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76200">
                  <a:moveTo>
                    <a:pt x="23813" y="0"/>
                  </a:moveTo>
                  <a:cubicBezTo>
                    <a:pt x="23813" y="0"/>
                    <a:pt x="47625" y="35243"/>
                    <a:pt x="47625" y="51435"/>
                  </a:cubicBezTo>
                  <a:cubicBezTo>
                    <a:pt x="47625" y="64770"/>
                    <a:pt x="37147" y="76200"/>
                    <a:pt x="23813" y="76200"/>
                  </a:cubicBezTo>
                  <a:cubicBezTo>
                    <a:pt x="10477" y="76200"/>
                    <a:pt x="0" y="64770"/>
                    <a:pt x="0" y="51435"/>
                  </a:cubicBezTo>
                  <a:cubicBezTo>
                    <a:pt x="0" y="35243"/>
                    <a:pt x="23813" y="0"/>
                    <a:pt x="23813" y="0"/>
                  </a:cubicBezTo>
                  <a:close/>
                </a:path>
              </a:pathLst>
            </a:custGeom>
            <a:grpFill/>
            <a:ln w="9525"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sp>
          <p:nvSpPr>
            <p:cNvPr id="9" name="Freeform 8">
              <a:extLst>
                <a:ext uri="{FF2B5EF4-FFF2-40B4-BE49-F238E27FC236}">
                  <a16:creationId xmlns:a16="http://schemas.microsoft.com/office/drawing/2014/main" id="{F0653D8B-1183-D441-9DF2-7075A474ED83}"/>
                </a:ext>
              </a:extLst>
            </p:cNvPr>
            <p:cNvSpPr/>
            <p:nvPr/>
          </p:nvSpPr>
          <p:spPr>
            <a:xfrm>
              <a:off x="2412031" y="3138764"/>
              <a:ext cx="632459" cy="518294"/>
            </a:xfrm>
            <a:custGeom>
              <a:avLst/>
              <a:gdLst>
                <a:gd name="connsiteX0" fmla="*/ 116205 w 632459"/>
                <a:gd name="connsiteY0" fmla="*/ 193492 h 518294"/>
                <a:gd name="connsiteX1" fmla="*/ 217170 w 632459"/>
                <a:gd name="connsiteY1" fmla="*/ 44902 h 518294"/>
                <a:gd name="connsiteX2" fmla="*/ 388620 w 632459"/>
                <a:gd name="connsiteY2" fmla="*/ 95384 h 518294"/>
                <a:gd name="connsiteX3" fmla="*/ 393383 w 632459"/>
                <a:gd name="connsiteY3" fmla="*/ 274454 h 518294"/>
                <a:gd name="connsiteX4" fmla="*/ 228600 w 632459"/>
                <a:gd name="connsiteY4" fmla="*/ 108719 h 518294"/>
                <a:gd name="connsiteX5" fmla="*/ 215265 w 632459"/>
                <a:gd name="connsiteY5" fmla="*/ 103004 h 518294"/>
                <a:gd name="connsiteX6" fmla="*/ 201930 w 632459"/>
                <a:gd name="connsiteY6" fmla="*/ 108719 h 518294"/>
                <a:gd name="connsiteX7" fmla="*/ 116205 w 632459"/>
                <a:gd name="connsiteY7" fmla="*/ 193492 h 518294"/>
                <a:gd name="connsiteX8" fmla="*/ 116205 w 632459"/>
                <a:gd name="connsiteY8" fmla="*/ 193492 h 518294"/>
                <a:gd name="connsiteX9" fmla="*/ 81915 w 632459"/>
                <a:gd name="connsiteY9" fmla="*/ 227782 h 518294"/>
                <a:gd name="connsiteX10" fmla="*/ 5715 w 632459"/>
                <a:gd name="connsiteY10" fmla="*/ 303982 h 518294"/>
                <a:gd name="connsiteX11" fmla="*/ 0 w 632459"/>
                <a:gd name="connsiteY11" fmla="*/ 317317 h 518294"/>
                <a:gd name="connsiteX12" fmla="*/ 5715 w 632459"/>
                <a:gd name="connsiteY12" fmla="*/ 330652 h 518294"/>
                <a:gd name="connsiteX13" fmla="*/ 187643 w 632459"/>
                <a:gd name="connsiteY13" fmla="*/ 512579 h 518294"/>
                <a:gd name="connsiteX14" fmla="*/ 200978 w 632459"/>
                <a:gd name="connsiteY14" fmla="*/ 518294 h 518294"/>
                <a:gd name="connsiteX15" fmla="*/ 214313 w 632459"/>
                <a:gd name="connsiteY15" fmla="*/ 512579 h 518294"/>
                <a:gd name="connsiteX16" fmla="*/ 247650 w 632459"/>
                <a:gd name="connsiteY16" fmla="*/ 479242 h 518294"/>
                <a:gd name="connsiteX17" fmla="*/ 594360 w 632459"/>
                <a:gd name="connsiteY17" fmla="*/ 439237 h 518294"/>
                <a:gd name="connsiteX18" fmla="*/ 594360 w 632459"/>
                <a:gd name="connsiteY18" fmla="*/ 457334 h 518294"/>
                <a:gd name="connsiteX19" fmla="*/ 613410 w 632459"/>
                <a:gd name="connsiteY19" fmla="*/ 476384 h 518294"/>
                <a:gd name="connsiteX20" fmla="*/ 632460 w 632459"/>
                <a:gd name="connsiteY20" fmla="*/ 457334 h 518294"/>
                <a:gd name="connsiteX21" fmla="*/ 632460 w 632459"/>
                <a:gd name="connsiteY21" fmla="*/ 375419 h 518294"/>
                <a:gd name="connsiteX22" fmla="*/ 613410 w 632459"/>
                <a:gd name="connsiteY22" fmla="*/ 356369 h 518294"/>
                <a:gd name="connsiteX23" fmla="*/ 594360 w 632459"/>
                <a:gd name="connsiteY23" fmla="*/ 375419 h 518294"/>
                <a:gd name="connsiteX24" fmla="*/ 593408 w 632459"/>
                <a:gd name="connsiteY24" fmla="*/ 397327 h 518294"/>
                <a:gd name="connsiteX25" fmla="*/ 329565 w 632459"/>
                <a:gd name="connsiteY25" fmla="*/ 397327 h 518294"/>
                <a:gd name="connsiteX26" fmla="*/ 410528 w 632459"/>
                <a:gd name="connsiteY26" fmla="*/ 316364 h 518294"/>
                <a:gd name="connsiteX27" fmla="*/ 413385 w 632459"/>
                <a:gd name="connsiteY27" fmla="*/ 312554 h 518294"/>
                <a:gd name="connsiteX28" fmla="*/ 397193 w 632459"/>
                <a:gd name="connsiteY28" fmla="*/ 50617 h 518294"/>
                <a:gd name="connsiteX29" fmla="*/ 134303 w 632459"/>
                <a:gd name="connsiteY29" fmla="*/ 54427 h 518294"/>
                <a:gd name="connsiteX30" fmla="*/ 81915 w 632459"/>
                <a:gd name="connsiteY30" fmla="*/ 227782 h 51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459" h="518294">
                  <a:moveTo>
                    <a:pt x="116205" y="193492"/>
                  </a:moveTo>
                  <a:cubicBezTo>
                    <a:pt x="114300" y="126817"/>
                    <a:pt x="155258" y="67762"/>
                    <a:pt x="217170" y="44902"/>
                  </a:cubicBezTo>
                  <a:cubicBezTo>
                    <a:pt x="279083" y="22994"/>
                    <a:pt x="348615" y="42997"/>
                    <a:pt x="388620" y="95384"/>
                  </a:cubicBezTo>
                  <a:cubicBezTo>
                    <a:pt x="428625" y="147772"/>
                    <a:pt x="431483" y="220162"/>
                    <a:pt x="393383" y="274454"/>
                  </a:cubicBezTo>
                  <a:lnTo>
                    <a:pt x="228600" y="108719"/>
                  </a:lnTo>
                  <a:cubicBezTo>
                    <a:pt x="224790" y="104909"/>
                    <a:pt x="220028" y="103004"/>
                    <a:pt x="215265" y="103004"/>
                  </a:cubicBezTo>
                  <a:cubicBezTo>
                    <a:pt x="210503" y="103004"/>
                    <a:pt x="205740" y="104909"/>
                    <a:pt x="201930" y="108719"/>
                  </a:cubicBezTo>
                  <a:lnTo>
                    <a:pt x="116205" y="193492"/>
                  </a:lnTo>
                  <a:lnTo>
                    <a:pt x="116205" y="193492"/>
                  </a:lnTo>
                  <a:close/>
                  <a:moveTo>
                    <a:pt x="81915" y="227782"/>
                  </a:moveTo>
                  <a:lnTo>
                    <a:pt x="5715" y="303982"/>
                  </a:lnTo>
                  <a:cubicBezTo>
                    <a:pt x="1905" y="307792"/>
                    <a:pt x="0" y="312554"/>
                    <a:pt x="0" y="317317"/>
                  </a:cubicBezTo>
                  <a:cubicBezTo>
                    <a:pt x="0" y="322079"/>
                    <a:pt x="1905" y="326842"/>
                    <a:pt x="5715" y="330652"/>
                  </a:cubicBezTo>
                  <a:lnTo>
                    <a:pt x="187643" y="512579"/>
                  </a:lnTo>
                  <a:cubicBezTo>
                    <a:pt x="191453" y="516389"/>
                    <a:pt x="196215" y="518294"/>
                    <a:pt x="200978" y="518294"/>
                  </a:cubicBezTo>
                  <a:cubicBezTo>
                    <a:pt x="205740" y="518294"/>
                    <a:pt x="210503" y="516389"/>
                    <a:pt x="214313" y="512579"/>
                  </a:cubicBezTo>
                  <a:lnTo>
                    <a:pt x="247650" y="479242"/>
                  </a:lnTo>
                  <a:lnTo>
                    <a:pt x="594360" y="439237"/>
                  </a:lnTo>
                  <a:lnTo>
                    <a:pt x="594360" y="457334"/>
                  </a:lnTo>
                  <a:cubicBezTo>
                    <a:pt x="594360" y="467812"/>
                    <a:pt x="602933" y="476384"/>
                    <a:pt x="613410" y="476384"/>
                  </a:cubicBezTo>
                  <a:cubicBezTo>
                    <a:pt x="623888" y="476384"/>
                    <a:pt x="632460" y="467812"/>
                    <a:pt x="632460" y="457334"/>
                  </a:cubicBezTo>
                  <a:lnTo>
                    <a:pt x="632460" y="375419"/>
                  </a:lnTo>
                  <a:cubicBezTo>
                    <a:pt x="632460" y="364942"/>
                    <a:pt x="623888" y="356369"/>
                    <a:pt x="613410" y="356369"/>
                  </a:cubicBezTo>
                  <a:cubicBezTo>
                    <a:pt x="602933" y="356369"/>
                    <a:pt x="594360" y="364942"/>
                    <a:pt x="594360" y="375419"/>
                  </a:cubicBezTo>
                  <a:lnTo>
                    <a:pt x="593408" y="397327"/>
                  </a:lnTo>
                  <a:lnTo>
                    <a:pt x="329565" y="397327"/>
                  </a:lnTo>
                  <a:lnTo>
                    <a:pt x="410528" y="316364"/>
                  </a:lnTo>
                  <a:cubicBezTo>
                    <a:pt x="411480" y="315412"/>
                    <a:pt x="412433" y="313507"/>
                    <a:pt x="413385" y="312554"/>
                  </a:cubicBezTo>
                  <a:cubicBezTo>
                    <a:pt x="479108" y="234449"/>
                    <a:pt x="471488" y="119197"/>
                    <a:pt x="397193" y="50617"/>
                  </a:cubicBezTo>
                  <a:cubicBezTo>
                    <a:pt x="322898" y="-17963"/>
                    <a:pt x="206693" y="-17011"/>
                    <a:pt x="134303" y="54427"/>
                  </a:cubicBezTo>
                  <a:cubicBezTo>
                    <a:pt x="88583" y="100147"/>
                    <a:pt x="69533" y="164917"/>
                    <a:pt x="81915" y="227782"/>
                  </a:cubicBezTo>
                  <a:close/>
                </a:path>
              </a:pathLst>
            </a:custGeom>
            <a:grpFill/>
            <a:ln w="9525"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grpSp>
      <p:sp>
        <p:nvSpPr>
          <p:cNvPr id="29" name="Rechteck">
            <a:extLst>
              <a:ext uri="{FF2B5EF4-FFF2-40B4-BE49-F238E27FC236}">
                <a16:creationId xmlns:a16="http://schemas.microsoft.com/office/drawing/2014/main" id="{D489BADB-4AAE-8C4B-9625-B90EFEF75DD7}"/>
              </a:ext>
            </a:extLst>
          </p:cNvPr>
          <p:cNvSpPr/>
          <p:nvPr/>
        </p:nvSpPr>
        <p:spPr>
          <a:xfrm>
            <a:off x="2169848" y="7874845"/>
            <a:ext cx="4224620" cy="503163"/>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FFFFFF"/>
              </a:solidFill>
              <a:latin typeface="Montserrat Light"/>
              <a:sym typeface="Helvetica Light"/>
            </a:endParaRPr>
          </a:p>
        </p:txBody>
      </p:sp>
      <p:sp>
        <p:nvSpPr>
          <p:cNvPr id="30" name="Rectangle 27">
            <a:extLst>
              <a:ext uri="{FF2B5EF4-FFF2-40B4-BE49-F238E27FC236}">
                <a16:creationId xmlns:a16="http://schemas.microsoft.com/office/drawing/2014/main" id="{222CE56A-8F65-8748-862C-8CD5414CACCB}"/>
              </a:ext>
            </a:extLst>
          </p:cNvPr>
          <p:cNvSpPr txBox="1"/>
          <p:nvPr/>
        </p:nvSpPr>
        <p:spPr>
          <a:xfrm>
            <a:off x="3140820" y="7967120"/>
            <a:ext cx="3422490" cy="332331"/>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lnSpc>
                <a:spcPct val="120000"/>
              </a:lnSpc>
              <a:spcBef>
                <a:spcPts val="19100"/>
              </a:spcBef>
              <a:defRPr sz="5600">
                <a:latin typeface="+mn-lt"/>
                <a:ea typeface="+mn-ea"/>
                <a:cs typeface="+mn-cs"/>
                <a:sym typeface="Montserrat Bold"/>
              </a:defRPr>
            </a:lvl1pPr>
          </a:lstStyle>
          <a:p>
            <a:pPr defTabSz="2680963">
              <a:spcBef>
                <a:spcPts val="19097"/>
              </a:spcBef>
              <a:tabLst>
                <a:tab pos="2476145" algn="l"/>
              </a:tabLst>
            </a:pPr>
            <a:r>
              <a:rPr lang="en-IE" sz="1800" b="1" dirty="0">
                <a:solidFill>
                  <a:prstClr val="white"/>
                </a:solidFill>
                <a:latin typeface="Montserrat Light"/>
                <a:ea typeface="Verdana" panose="020B0604030504040204" pitchFamily="34" charset="0"/>
              </a:rPr>
              <a:t>SECTION 05</a:t>
            </a:r>
            <a:endParaRPr sz="1200" dirty="0">
              <a:solidFill>
                <a:prstClr val="white"/>
              </a:solidFill>
              <a:latin typeface="Montserrat Light"/>
              <a:ea typeface="Verdana" panose="020B0604030504040204" pitchFamily="34" charset="0"/>
            </a:endParaRPr>
          </a:p>
        </p:txBody>
      </p:sp>
      <p:sp>
        <p:nvSpPr>
          <p:cNvPr id="34" name="TextBox 33">
            <a:extLst>
              <a:ext uri="{FF2B5EF4-FFF2-40B4-BE49-F238E27FC236}">
                <a16:creationId xmlns:a16="http://schemas.microsoft.com/office/drawing/2014/main" id="{0349C9C4-696E-2947-B9D6-D06CB73DF179}"/>
              </a:ext>
            </a:extLst>
          </p:cNvPr>
          <p:cNvSpPr txBox="1"/>
          <p:nvPr/>
        </p:nvSpPr>
        <p:spPr>
          <a:xfrm>
            <a:off x="3223932" y="8353295"/>
            <a:ext cx="3116441" cy="3171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605" tIns="65605" rIns="65605" bIns="65605" numCol="1" spcCol="38100" rtlCol="0" anchor="ctr">
            <a:spAutoFit/>
          </a:bodyPr>
          <a:lstStyle/>
          <a:p>
            <a:pPr defTabSz="825381" hangingPunct="0"/>
            <a:r>
              <a:rPr lang="en-IE" sz="1200" b="1" dirty="0">
                <a:solidFill>
                  <a:srgbClr val="2D355A"/>
                </a:solidFill>
                <a:latin typeface="Montserrat Light"/>
              </a:rPr>
              <a:t>Conclusion</a:t>
            </a:r>
            <a:endParaRPr lang="en-IE" sz="1200" dirty="0">
              <a:solidFill>
                <a:srgbClr val="2D355A"/>
              </a:solidFill>
              <a:latin typeface="Montserrat Light"/>
            </a:endParaRPr>
          </a:p>
        </p:txBody>
      </p:sp>
      <p:sp>
        <p:nvSpPr>
          <p:cNvPr id="10" name="Graphic 35" descr="Chat bubble with solid fill">
            <a:extLst>
              <a:ext uri="{FF2B5EF4-FFF2-40B4-BE49-F238E27FC236}">
                <a16:creationId xmlns:a16="http://schemas.microsoft.com/office/drawing/2014/main" id="{F8C2D3C8-CEB9-5C4E-95E1-54D9D4E513F0}"/>
              </a:ext>
            </a:extLst>
          </p:cNvPr>
          <p:cNvSpPr/>
          <p:nvPr/>
        </p:nvSpPr>
        <p:spPr>
          <a:xfrm>
            <a:off x="2478774" y="667560"/>
            <a:ext cx="407047" cy="371131"/>
          </a:xfrm>
          <a:custGeom>
            <a:avLst/>
            <a:gdLst>
              <a:gd name="connsiteX0" fmla="*/ 32386 w 647701"/>
              <a:gd name="connsiteY0" fmla="*/ 0 h 590550"/>
              <a:gd name="connsiteX1" fmla="*/ 1 w 647701"/>
              <a:gd name="connsiteY1" fmla="*/ 32765 h 590550"/>
              <a:gd name="connsiteX2" fmla="*/ 1 w 647701"/>
              <a:gd name="connsiteY2" fmla="*/ 32766 h 590550"/>
              <a:gd name="connsiteX3" fmla="*/ 1 w 647701"/>
              <a:gd name="connsiteY3" fmla="*/ 426530 h 590550"/>
              <a:gd name="connsiteX4" fmla="*/ 1 w 647701"/>
              <a:gd name="connsiteY4" fmla="*/ 426530 h 590550"/>
              <a:gd name="connsiteX5" fmla="*/ 32385 w 647701"/>
              <a:gd name="connsiteY5" fmla="*/ 459296 h 590550"/>
              <a:gd name="connsiteX6" fmla="*/ 32386 w 647701"/>
              <a:gd name="connsiteY6" fmla="*/ 459296 h 590550"/>
              <a:gd name="connsiteX7" fmla="*/ 129541 w 647701"/>
              <a:gd name="connsiteY7" fmla="*/ 459296 h 590550"/>
              <a:gd name="connsiteX8" fmla="*/ 129541 w 647701"/>
              <a:gd name="connsiteY8" fmla="*/ 590550 h 590550"/>
              <a:gd name="connsiteX9" fmla="*/ 259081 w 647701"/>
              <a:gd name="connsiteY9" fmla="*/ 459296 h 590550"/>
              <a:gd name="connsiteX10" fmla="*/ 615316 w 647701"/>
              <a:gd name="connsiteY10" fmla="*/ 459296 h 590550"/>
              <a:gd name="connsiteX11" fmla="*/ 647701 w 647701"/>
              <a:gd name="connsiteY11" fmla="*/ 426530 h 590550"/>
              <a:gd name="connsiteX12" fmla="*/ 647701 w 647701"/>
              <a:gd name="connsiteY12" fmla="*/ 426530 h 590550"/>
              <a:gd name="connsiteX13" fmla="*/ 647701 w 647701"/>
              <a:gd name="connsiteY13" fmla="*/ 32766 h 590550"/>
              <a:gd name="connsiteX14" fmla="*/ 647701 w 647701"/>
              <a:gd name="connsiteY14" fmla="*/ 32766 h 590550"/>
              <a:gd name="connsiteX15" fmla="*/ 615317 w 647701"/>
              <a:gd name="connsiteY15" fmla="*/ 0 h 590550"/>
              <a:gd name="connsiteX16" fmla="*/ 615316 w 647701"/>
              <a:gd name="connsiteY16" fmla="*/ 0 h 590550"/>
              <a:gd name="connsiteX17" fmla="*/ 428626 w 647701"/>
              <a:gd name="connsiteY17" fmla="*/ 228600 h 590550"/>
              <a:gd name="connsiteX18" fmla="*/ 476251 w 647701"/>
              <a:gd name="connsiteY18" fmla="*/ 180975 h 590550"/>
              <a:gd name="connsiteX19" fmla="*/ 523876 w 647701"/>
              <a:gd name="connsiteY19" fmla="*/ 228600 h 590550"/>
              <a:gd name="connsiteX20" fmla="*/ 476251 w 647701"/>
              <a:gd name="connsiteY20" fmla="*/ 276225 h 590550"/>
              <a:gd name="connsiteX21" fmla="*/ 428626 w 647701"/>
              <a:gd name="connsiteY21" fmla="*/ 228600 h 590550"/>
              <a:gd name="connsiteX22" fmla="*/ 276226 w 647701"/>
              <a:gd name="connsiteY22" fmla="*/ 228600 h 590550"/>
              <a:gd name="connsiteX23" fmla="*/ 323851 w 647701"/>
              <a:gd name="connsiteY23" fmla="*/ 180975 h 590550"/>
              <a:gd name="connsiteX24" fmla="*/ 371476 w 647701"/>
              <a:gd name="connsiteY24" fmla="*/ 228600 h 590550"/>
              <a:gd name="connsiteX25" fmla="*/ 323851 w 647701"/>
              <a:gd name="connsiteY25" fmla="*/ 276225 h 590550"/>
              <a:gd name="connsiteX26" fmla="*/ 276226 w 647701"/>
              <a:gd name="connsiteY26" fmla="*/ 228600 h 590550"/>
              <a:gd name="connsiteX27" fmla="*/ 123826 w 647701"/>
              <a:gd name="connsiteY27" fmla="*/ 228600 h 590550"/>
              <a:gd name="connsiteX28" fmla="*/ 171451 w 647701"/>
              <a:gd name="connsiteY28" fmla="*/ 180975 h 590550"/>
              <a:gd name="connsiteX29" fmla="*/ 219076 w 647701"/>
              <a:gd name="connsiteY29" fmla="*/ 228600 h 590550"/>
              <a:gd name="connsiteX30" fmla="*/ 171451 w 647701"/>
              <a:gd name="connsiteY30" fmla="*/ 276225 h 590550"/>
              <a:gd name="connsiteX31" fmla="*/ 123826 w 647701"/>
              <a:gd name="connsiteY31" fmla="*/ 2286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7701" h="590550">
                <a:moveTo>
                  <a:pt x="32386" y="0"/>
                </a:moveTo>
                <a:cubicBezTo>
                  <a:pt x="14395" y="105"/>
                  <a:pt x="-104" y="14774"/>
                  <a:pt x="1" y="32765"/>
                </a:cubicBezTo>
                <a:cubicBezTo>
                  <a:pt x="1" y="32765"/>
                  <a:pt x="1" y="32766"/>
                  <a:pt x="1" y="32766"/>
                </a:cubicBezTo>
                <a:lnTo>
                  <a:pt x="1" y="426530"/>
                </a:lnTo>
                <a:lnTo>
                  <a:pt x="1" y="426530"/>
                </a:lnTo>
                <a:cubicBezTo>
                  <a:pt x="-105" y="444520"/>
                  <a:pt x="14394" y="459190"/>
                  <a:pt x="32385" y="459296"/>
                </a:cubicBezTo>
                <a:cubicBezTo>
                  <a:pt x="32385" y="459296"/>
                  <a:pt x="32386" y="459296"/>
                  <a:pt x="32386" y="459296"/>
                </a:cubicBezTo>
                <a:lnTo>
                  <a:pt x="129541" y="459296"/>
                </a:lnTo>
                <a:lnTo>
                  <a:pt x="129541" y="590550"/>
                </a:lnTo>
                <a:lnTo>
                  <a:pt x="259081" y="459296"/>
                </a:lnTo>
                <a:lnTo>
                  <a:pt x="615316" y="459296"/>
                </a:lnTo>
                <a:cubicBezTo>
                  <a:pt x="633306" y="459191"/>
                  <a:pt x="647805" y="444521"/>
                  <a:pt x="647701" y="426530"/>
                </a:cubicBezTo>
                <a:cubicBezTo>
                  <a:pt x="647701" y="426530"/>
                  <a:pt x="647701" y="426530"/>
                  <a:pt x="647701" y="426530"/>
                </a:cubicBezTo>
                <a:lnTo>
                  <a:pt x="647701" y="32766"/>
                </a:lnTo>
                <a:lnTo>
                  <a:pt x="647701" y="32766"/>
                </a:lnTo>
                <a:cubicBezTo>
                  <a:pt x="647806" y="14775"/>
                  <a:pt x="633307" y="106"/>
                  <a:pt x="615317" y="0"/>
                </a:cubicBezTo>
                <a:cubicBezTo>
                  <a:pt x="615317" y="0"/>
                  <a:pt x="615316" y="0"/>
                  <a:pt x="615316" y="0"/>
                </a:cubicBezTo>
                <a:close/>
                <a:moveTo>
                  <a:pt x="428626" y="228600"/>
                </a:moveTo>
                <a:cubicBezTo>
                  <a:pt x="428626" y="202298"/>
                  <a:pt x="449948" y="180975"/>
                  <a:pt x="476251" y="180975"/>
                </a:cubicBezTo>
                <a:cubicBezTo>
                  <a:pt x="502553" y="180975"/>
                  <a:pt x="523876" y="202298"/>
                  <a:pt x="523876" y="228600"/>
                </a:cubicBezTo>
                <a:cubicBezTo>
                  <a:pt x="523876" y="254902"/>
                  <a:pt x="502553" y="276225"/>
                  <a:pt x="476251" y="276225"/>
                </a:cubicBezTo>
                <a:cubicBezTo>
                  <a:pt x="449948" y="276225"/>
                  <a:pt x="428626" y="254902"/>
                  <a:pt x="428626" y="228600"/>
                </a:cubicBezTo>
                <a:close/>
                <a:moveTo>
                  <a:pt x="276226" y="228600"/>
                </a:moveTo>
                <a:cubicBezTo>
                  <a:pt x="276226" y="202298"/>
                  <a:pt x="297548" y="180975"/>
                  <a:pt x="323851" y="180975"/>
                </a:cubicBezTo>
                <a:cubicBezTo>
                  <a:pt x="350153" y="180975"/>
                  <a:pt x="371476" y="202298"/>
                  <a:pt x="371476" y="228600"/>
                </a:cubicBezTo>
                <a:cubicBezTo>
                  <a:pt x="371476" y="254902"/>
                  <a:pt x="350153" y="276225"/>
                  <a:pt x="323851" y="276225"/>
                </a:cubicBezTo>
                <a:cubicBezTo>
                  <a:pt x="297548" y="276225"/>
                  <a:pt x="276226" y="254902"/>
                  <a:pt x="276226" y="228600"/>
                </a:cubicBezTo>
                <a:close/>
                <a:moveTo>
                  <a:pt x="123826" y="228600"/>
                </a:moveTo>
                <a:cubicBezTo>
                  <a:pt x="123826" y="202298"/>
                  <a:pt x="145148" y="180975"/>
                  <a:pt x="171451" y="180975"/>
                </a:cubicBezTo>
                <a:cubicBezTo>
                  <a:pt x="197753" y="180975"/>
                  <a:pt x="219076" y="202298"/>
                  <a:pt x="219076" y="228600"/>
                </a:cubicBezTo>
                <a:cubicBezTo>
                  <a:pt x="219076" y="254902"/>
                  <a:pt x="197753" y="276225"/>
                  <a:pt x="171451" y="276225"/>
                </a:cubicBezTo>
                <a:cubicBezTo>
                  <a:pt x="145148" y="276225"/>
                  <a:pt x="123826" y="254902"/>
                  <a:pt x="123826" y="228600"/>
                </a:cubicBezTo>
                <a:close/>
              </a:path>
            </a:pathLst>
          </a:custGeom>
          <a:noFill/>
          <a:ln w="9525"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grpSp>
        <p:nvGrpSpPr>
          <p:cNvPr id="50" name="Group 49">
            <a:extLst>
              <a:ext uri="{FF2B5EF4-FFF2-40B4-BE49-F238E27FC236}">
                <a16:creationId xmlns:a16="http://schemas.microsoft.com/office/drawing/2014/main" id="{C773BFCC-37A3-1F4C-A954-A3390261B35A}"/>
              </a:ext>
            </a:extLst>
          </p:cNvPr>
          <p:cNvGrpSpPr/>
          <p:nvPr/>
        </p:nvGrpSpPr>
        <p:grpSpPr>
          <a:xfrm>
            <a:off x="2329597" y="7895881"/>
            <a:ext cx="599324" cy="488693"/>
            <a:chOff x="2305669" y="7951294"/>
            <a:chExt cx="620395" cy="505874"/>
          </a:xfrm>
          <a:noFill/>
        </p:grpSpPr>
        <p:sp>
          <p:nvSpPr>
            <p:cNvPr id="44" name="Freeform 43">
              <a:extLst>
                <a:ext uri="{FF2B5EF4-FFF2-40B4-BE49-F238E27FC236}">
                  <a16:creationId xmlns:a16="http://schemas.microsoft.com/office/drawing/2014/main" id="{D3C159E5-62AF-144B-B0CA-32B888630B1B}"/>
                </a:ext>
              </a:extLst>
            </p:cNvPr>
            <p:cNvSpPr/>
            <p:nvPr/>
          </p:nvSpPr>
          <p:spPr>
            <a:xfrm>
              <a:off x="2305669" y="8241530"/>
              <a:ext cx="512613" cy="215638"/>
            </a:xfrm>
            <a:custGeom>
              <a:avLst/>
              <a:gdLst>
                <a:gd name="connsiteX0" fmla="*/ 221343 w 512613"/>
                <a:gd name="connsiteY0" fmla="*/ 163186 h 215638"/>
                <a:gd name="connsiteX1" fmla="*/ 330209 w 512613"/>
                <a:gd name="connsiteY1" fmla="*/ 163186 h 215638"/>
                <a:gd name="connsiteX2" fmla="*/ 343990 w 512613"/>
                <a:gd name="connsiteY2" fmla="*/ 158669 h 215638"/>
                <a:gd name="connsiteX3" fmla="*/ 503980 w 512613"/>
                <a:gd name="connsiteY3" fmla="*/ 41263 h 215638"/>
                <a:gd name="connsiteX4" fmla="*/ 507468 w 512613"/>
                <a:gd name="connsiteY4" fmla="*/ 8635 h 215638"/>
                <a:gd name="connsiteX5" fmla="*/ 477238 w 512613"/>
                <a:gd name="connsiteY5" fmla="*/ 3450 h 215638"/>
                <a:gd name="connsiteX6" fmla="*/ 377634 w 512613"/>
                <a:gd name="connsiteY6" fmla="*/ 60431 h 215638"/>
                <a:gd name="connsiteX7" fmla="*/ 377511 w 512613"/>
                <a:gd name="connsiteY7" fmla="*/ 80078 h 215638"/>
                <a:gd name="connsiteX8" fmla="*/ 330534 w 512613"/>
                <a:gd name="connsiteY8" fmla="*/ 116561 h 215638"/>
                <a:gd name="connsiteX9" fmla="*/ 227168 w 512613"/>
                <a:gd name="connsiteY9" fmla="*/ 116561 h 215638"/>
                <a:gd name="connsiteX10" fmla="*/ 227168 w 512613"/>
                <a:gd name="connsiteY10" fmla="*/ 93249 h 215638"/>
                <a:gd name="connsiteX11" fmla="*/ 332014 w 512613"/>
                <a:gd name="connsiteY11" fmla="*/ 93249 h 215638"/>
                <a:gd name="connsiteX12" fmla="*/ 355286 w 512613"/>
                <a:gd name="connsiteY12" fmla="*/ 69897 h 215638"/>
                <a:gd name="connsiteX13" fmla="*/ 332014 w 512613"/>
                <a:gd name="connsiteY13" fmla="*/ 46624 h 215638"/>
                <a:gd name="connsiteX14" fmla="*/ 192219 w 512613"/>
                <a:gd name="connsiteY14" fmla="*/ 46624 h 215638"/>
                <a:gd name="connsiteX15" fmla="*/ 164720 w 512613"/>
                <a:gd name="connsiteY15" fmla="*/ 54480 h 215638"/>
                <a:gd name="connsiteX16" fmla="*/ 0 w 512613"/>
                <a:gd name="connsiteY16" fmla="*/ 134046 h 215638"/>
                <a:gd name="connsiteX17" fmla="*/ 81547 w 512613"/>
                <a:gd name="connsiteY17" fmla="*/ 215639 h 215638"/>
                <a:gd name="connsiteX18" fmla="*/ 221343 w 512613"/>
                <a:gd name="connsiteY18" fmla="*/ 163186 h 2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2613" h="215638">
                  <a:moveTo>
                    <a:pt x="221343" y="163186"/>
                  </a:moveTo>
                  <a:lnTo>
                    <a:pt x="330209" y="163186"/>
                  </a:lnTo>
                  <a:cubicBezTo>
                    <a:pt x="335166" y="163185"/>
                    <a:pt x="339994" y="161603"/>
                    <a:pt x="343990" y="158669"/>
                  </a:cubicBezTo>
                  <a:lnTo>
                    <a:pt x="503980" y="41263"/>
                  </a:lnTo>
                  <a:cubicBezTo>
                    <a:pt x="513953" y="33216"/>
                    <a:pt x="515515" y="18608"/>
                    <a:pt x="507468" y="8635"/>
                  </a:cubicBezTo>
                  <a:cubicBezTo>
                    <a:pt x="500133" y="-457"/>
                    <a:pt x="487183" y="-2678"/>
                    <a:pt x="477238" y="3450"/>
                  </a:cubicBezTo>
                  <a:lnTo>
                    <a:pt x="377634" y="60431"/>
                  </a:lnTo>
                  <a:cubicBezTo>
                    <a:pt x="378979" y="66915"/>
                    <a:pt x="378937" y="73611"/>
                    <a:pt x="377511" y="80078"/>
                  </a:cubicBezTo>
                  <a:cubicBezTo>
                    <a:pt x="372293" y="101716"/>
                    <a:pt x="352792" y="116861"/>
                    <a:pt x="330534" y="116561"/>
                  </a:cubicBezTo>
                  <a:lnTo>
                    <a:pt x="227168" y="116561"/>
                  </a:lnTo>
                  <a:lnTo>
                    <a:pt x="227168" y="93249"/>
                  </a:lnTo>
                  <a:lnTo>
                    <a:pt x="332014" y="93249"/>
                  </a:lnTo>
                  <a:cubicBezTo>
                    <a:pt x="344888" y="93227"/>
                    <a:pt x="355308" y="82772"/>
                    <a:pt x="355286" y="69897"/>
                  </a:cubicBezTo>
                  <a:cubicBezTo>
                    <a:pt x="355265" y="57053"/>
                    <a:pt x="344857" y="46646"/>
                    <a:pt x="332014" y="46624"/>
                  </a:cubicBezTo>
                  <a:lnTo>
                    <a:pt x="192219" y="46624"/>
                  </a:lnTo>
                  <a:cubicBezTo>
                    <a:pt x="182499" y="46626"/>
                    <a:pt x="172974" y="49348"/>
                    <a:pt x="164720" y="54480"/>
                  </a:cubicBezTo>
                  <a:lnTo>
                    <a:pt x="0" y="134046"/>
                  </a:lnTo>
                  <a:lnTo>
                    <a:pt x="81547" y="215639"/>
                  </a:lnTo>
                  <a:cubicBezTo>
                    <a:pt x="119228" y="177938"/>
                    <a:pt x="168191" y="163186"/>
                    <a:pt x="221343" y="163186"/>
                  </a:cubicBezTo>
                  <a:close/>
                </a:path>
              </a:pathLst>
            </a:custGeom>
            <a:grpFill/>
            <a:ln w="9525"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sp>
          <p:nvSpPr>
            <p:cNvPr id="45" name="Freeform 44">
              <a:extLst>
                <a:ext uri="{FF2B5EF4-FFF2-40B4-BE49-F238E27FC236}">
                  <a16:creationId xmlns:a16="http://schemas.microsoft.com/office/drawing/2014/main" id="{D05D9540-3BE8-554C-BB19-07F552DF0782}"/>
                </a:ext>
              </a:extLst>
            </p:cNvPr>
            <p:cNvSpPr/>
            <p:nvPr/>
          </p:nvSpPr>
          <p:spPr>
            <a:xfrm>
              <a:off x="2604689" y="7951294"/>
              <a:ext cx="321375" cy="141987"/>
            </a:xfrm>
            <a:custGeom>
              <a:avLst/>
              <a:gdLst>
                <a:gd name="connsiteX0" fmla="*/ 0 w 321375"/>
                <a:gd name="connsiteY0" fmla="*/ 115073 h 141987"/>
                <a:gd name="connsiteX1" fmla="*/ 0 w 321375"/>
                <a:gd name="connsiteY1" fmla="*/ 141988 h 141987"/>
                <a:gd name="connsiteX2" fmla="*/ 73605 w 321375"/>
                <a:gd name="connsiteY2" fmla="*/ 141988 h 141987"/>
                <a:gd name="connsiteX3" fmla="*/ 73605 w 321375"/>
                <a:gd name="connsiteY3" fmla="*/ 115073 h 141987"/>
                <a:gd name="connsiteX4" fmla="*/ 115007 w 321375"/>
                <a:gd name="connsiteY4" fmla="*/ 73647 h 141987"/>
                <a:gd name="connsiteX5" fmla="*/ 321376 w 321375"/>
                <a:gd name="connsiteY5" fmla="*/ 73647 h 141987"/>
                <a:gd name="connsiteX6" fmla="*/ 321376 w 321375"/>
                <a:gd name="connsiteY6" fmla="*/ 0 h 141987"/>
                <a:gd name="connsiteX7" fmla="*/ 115008 w 321375"/>
                <a:gd name="connsiteY7" fmla="*/ 0 h 141987"/>
                <a:gd name="connsiteX8" fmla="*/ 0 w 321375"/>
                <a:gd name="connsiteY8" fmla="*/ 115073 h 14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375" h="141987">
                  <a:moveTo>
                    <a:pt x="0" y="115073"/>
                  </a:moveTo>
                  <a:lnTo>
                    <a:pt x="0" y="141988"/>
                  </a:lnTo>
                  <a:lnTo>
                    <a:pt x="73605" y="141988"/>
                  </a:lnTo>
                  <a:lnTo>
                    <a:pt x="73605" y="115073"/>
                  </a:lnTo>
                  <a:cubicBezTo>
                    <a:pt x="73625" y="92211"/>
                    <a:pt x="92146" y="73679"/>
                    <a:pt x="115007" y="73647"/>
                  </a:cubicBezTo>
                  <a:lnTo>
                    <a:pt x="321376" y="73647"/>
                  </a:lnTo>
                  <a:lnTo>
                    <a:pt x="321376" y="0"/>
                  </a:lnTo>
                  <a:lnTo>
                    <a:pt x="115008" y="0"/>
                  </a:lnTo>
                  <a:cubicBezTo>
                    <a:pt x="51502" y="88"/>
                    <a:pt x="53" y="51567"/>
                    <a:pt x="0" y="115073"/>
                  </a:cubicBezTo>
                  <a:close/>
                </a:path>
              </a:pathLst>
            </a:custGeom>
            <a:grpFill/>
            <a:ln w="9525"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sp>
          <p:nvSpPr>
            <p:cNvPr id="46" name="Freeform 45">
              <a:extLst>
                <a:ext uri="{FF2B5EF4-FFF2-40B4-BE49-F238E27FC236}">
                  <a16:creationId xmlns:a16="http://schemas.microsoft.com/office/drawing/2014/main" id="{92188822-1739-7F44-B793-8B329E11618B}"/>
                </a:ext>
              </a:extLst>
            </p:cNvPr>
            <p:cNvSpPr/>
            <p:nvPr/>
          </p:nvSpPr>
          <p:spPr>
            <a:xfrm>
              <a:off x="2555445" y="8133713"/>
              <a:ext cx="33693" cy="33693"/>
            </a:xfrm>
            <a:custGeom>
              <a:avLst/>
              <a:gdLst>
                <a:gd name="connsiteX0" fmla="*/ 33693 w 33693"/>
                <a:gd name="connsiteY0" fmla="*/ 16847 h 33693"/>
                <a:gd name="connsiteX1" fmla="*/ 16847 w 33693"/>
                <a:gd name="connsiteY1" fmla="*/ 33693 h 33693"/>
                <a:gd name="connsiteX2" fmla="*/ 0 w 33693"/>
                <a:gd name="connsiteY2" fmla="*/ 16847 h 33693"/>
                <a:gd name="connsiteX3" fmla="*/ 16847 w 33693"/>
                <a:gd name="connsiteY3" fmla="*/ 0 h 33693"/>
                <a:gd name="connsiteX4" fmla="*/ 33693 w 33693"/>
                <a:gd name="connsiteY4" fmla="*/ 16847 h 33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3" h="33693">
                  <a:moveTo>
                    <a:pt x="33693" y="16847"/>
                  </a:moveTo>
                  <a:cubicBezTo>
                    <a:pt x="33693" y="26151"/>
                    <a:pt x="26151" y="33693"/>
                    <a:pt x="16847" y="33693"/>
                  </a:cubicBezTo>
                  <a:cubicBezTo>
                    <a:pt x="7542" y="33693"/>
                    <a:pt x="0" y="26151"/>
                    <a:pt x="0" y="16847"/>
                  </a:cubicBezTo>
                  <a:cubicBezTo>
                    <a:pt x="0" y="7543"/>
                    <a:pt x="7542" y="0"/>
                    <a:pt x="16847" y="0"/>
                  </a:cubicBezTo>
                  <a:cubicBezTo>
                    <a:pt x="26151" y="0"/>
                    <a:pt x="33693" y="7543"/>
                    <a:pt x="33693" y="16847"/>
                  </a:cubicBezTo>
                  <a:close/>
                </a:path>
              </a:pathLst>
            </a:custGeom>
            <a:grpFill/>
            <a:ln w="9525"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sp>
          <p:nvSpPr>
            <p:cNvPr id="47" name="Freeform 46">
              <a:extLst>
                <a:ext uri="{FF2B5EF4-FFF2-40B4-BE49-F238E27FC236}">
                  <a16:creationId xmlns:a16="http://schemas.microsoft.com/office/drawing/2014/main" id="{8667AF91-EB83-004E-ADEE-2443252544C9}"/>
                </a:ext>
              </a:extLst>
            </p:cNvPr>
            <p:cNvSpPr/>
            <p:nvPr/>
          </p:nvSpPr>
          <p:spPr>
            <a:xfrm>
              <a:off x="2521752" y="8194361"/>
              <a:ext cx="40431" cy="40431"/>
            </a:xfrm>
            <a:custGeom>
              <a:avLst/>
              <a:gdLst>
                <a:gd name="connsiteX0" fmla="*/ 40432 w 40431"/>
                <a:gd name="connsiteY0" fmla="*/ 20216 h 40431"/>
                <a:gd name="connsiteX1" fmla="*/ 20216 w 40431"/>
                <a:gd name="connsiteY1" fmla="*/ 40432 h 40431"/>
                <a:gd name="connsiteX2" fmla="*/ 0 w 40431"/>
                <a:gd name="connsiteY2" fmla="*/ 20216 h 40431"/>
                <a:gd name="connsiteX3" fmla="*/ 20216 w 40431"/>
                <a:gd name="connsiteY3" fmla="*/ 0 h 40431"/>
                <a:gd name="connsiteX4" fmla="*/ 40432 w 40431"/>
                <a:gd name="connsiteY4" fmla="*/ 20216 h 40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31" h="40431">
                  <a:moveTo>
                    <a:pt x="40432" y="20216"/>
                  </a:moveTo>
                  <a:cubicBezTo>
                    <a:pt x="40432" y="31381"/>
                    <a:pt x="31381" y="40432"/>
                    <a:pt x="20216" y="40432"/>
                  </a:cubicBezTo>
                  <a:cubicBezTo>
                    <a:pt x="9051" y="40432"/>
                    <a:pt x="0" y="31381"/>
                    <a:pt x="0" y="20216"/>
                  </a:cubicBezTo>
                  <a:cubicBezTo>
                    <a:pt x="0" y="9051"/>
                    <a:pt x="9051" y="0"/>
                    <a:pt x="20216" y="0"/>
                  </a:cubicBezTo>
                  <a:cubicBezTo>
                    <a:pt x="31381" y="0"/>
                    <a:pt x="40432" y="9051"/>
                    <a:pt x="40432" y="20216"/>
                  </a:cubicBezTo>
                  <a:close/>
                </a:path>
              </a:pathLst>
            </a:custGeom>
            <a:grpFill/>
            <a:ln w="9525"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sp>
          <p:nvSpPr>
            <p:cNvPr id="48" name="Freeform 47">
              <a:extLst>
                <a:ext uri="{FF2B5EF4-FFF2-40B4-BE49-F238E27FC236}">
                  <a16:creationId xmlns:a16="http://schemas.microsoft.com/office/drawing/2014/main" id="{ADDA3552-9CBD-EA47-8964-36C448F30518}"/>
                </a:ext>
              </a:extLst>
            </p:cNvPr>
            <p:cNvSpPr/>
            <p:nvPr/>
          </p:nvSpPr>
          <p:spPr>
            <a:xfrm>
              <a:off x="2720542" y="8180884"/>
              <a:ext cx="33693" cy="33693"/>
            </a:xfrm>
            <a:custGeom>
              <a:avLst/>
              <a:gdLst>
                <a:gd name="connsiteX0" fmla="*/ 33693 w 33693"/>
                <a:gd name="connsiteY0" fmla="*/ 16847 h 33693"/>
                <a:gd name="connsiteX1" fmla="*/ 16847 w 33693"/>
                <a:gd name="connsiteY1" fmla="*/ 33693 h 33693"/>
                <a:gd name="connsiteX2" fmla="*/ 0 w 33693"/>
                <a:gd name="connsiteY2" fmla="*/ 16847 h 33693"/>
                <a:gd name="connsiteX3" fmla="*/ 16847 w 33693"/>
                <a:gd name="connsiteY3" fmla="*/ 0 h 33693"/>
                <a:gd name="connsiteX4" fmla="*/ 33693 w 33693"/>
                <a:gd name="connsiteY4" fmla="*/ 16847 h 33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3" h="33693">
                  <a:moveTo>
                    <a:pt x="33693" y="16847"/>
                  </a:moveTo>
                  <a:cubicBezTo>
                    <a:pt x="33693" y="26151"/>
                    <a:pt x="26151" y="33693"/>
                    <a:pt x="16847" y="33693"/>
                  </a:cubicBezTo>
                  <a:cubicBezTo>
                    <a:pt x="7542" y="33693"/>
                    <a:pt x="0" y="26151"/>
                    <a:pt x="0" y="16847"/>
                  </a:cubicBezTo>
                  <a:cubicBezTo>
                    <a:pt x="0" y="7543"/>
                    <a:pt x="7542" y="0"/>
                    <a:pt x="16847" y="0"/>
                  </a:cubicBezTo>
                  <a:cubicBezTo>
                    <a:pt x="26151" y="0"/>
                    <a:pt x="33693" y="7543"/>
                    <a:pt x="33693" y="16847"/>
                  </a:cubicBezTo>
                  <a:close/>
                </a:path>
              </a:pathLst>
            </a:custGeom>
            <a:grpFill/>
            <a:ln w="9525"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sp>
          <p:nvSpPr>
            <p:cNvPr id="49" name="Freeform 48">
              <a:extLst>
                <a:ext uri="{FF2B5EF4-FFF2-40B4-BE49-F238E27FC236}">
                  <a16:creationId xmlns:a16="http://schemas.microsoft.com/office/drawing/2014/main" id="{1A1B8A09-1883-CA46-BEA3-F1CDC6879276}"/>
                </a:ext>
              </a:extLst>
            </p:cNvPr>
            <p:cNvSpPr/>
            <p:nvPr/>
          </p:nvSpPr>
          <p:spPr>
            <a:xfrm>
              <a:off x="2606785" y="8120236"/>
              <a:ext cx="74428" cy="114536"/>
            </a:xfrm>
            <a:custGeom>
              <a:avLst/>
              <a:gdLst>
                <a:gd name="connsiteX0" fmla="*/ 74426 w 74428"/>
                <a:gd name="connsiteY0" fmla="*/ 76871 h 114536"/>
                <a:gd name="connsiteX1" fmla="*/ 37213 w 74428"/>
                <a:gd name="connsiteY1" fmla="*/ 0 h 114536"/>
                <a:gd name="connsiteX2" fmla="*/ 3 w 74428"/>
                <a:gd name="connsiteY2" fmla="*/ 76871 h 114536"/>
                <a:gd name="connsiteX3" fmla="*/ 3 w 74428"/>
                <a:gd name="connsiteY3" fmla="*/ 77773 h 114536"/>
                <a:gd name="connsiteX4" fmla="*/ 37665 w 74428"/>
                <a:gd name="connsiteY4" fmla="*/ 114534 h 114536"/>
                <a:gd name="connsiteX5" fmla="*/ 74426 w 74428"/>
                <a:gd name="connsiteY5" fmla="*/ 76871 h 11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28" h="114536">
                  <a:moveTo>
                    <a:pt x="74426" y="76871"/>
                  </a:moveTo>
                  <a:cubicBezTo>
                    <a:pt x="74426" y="53057"/>
                    <a:pt x="37213" y="0"/>
                    <a:pt x="37213" y="0"/>
                  </a:cubicBezTo>
                  <a:cubicBezTo>
                    <a:pt x="37213" y="0"/>
                    <a:pt x="-2" y="52906"/>
                    <a:pt x="3" y="76871"/>
                  </a:cubicBezTo>
                  <a:cubicBezTo>
                    <a:pt x="-1" y="77172"/>
                    <a:pt x="-1" y="77472"/>
                    <a:pt x="3" y="77773"/>
                  </a:cubicBezTo>
                  <a:cubicBezTo>
                    <a:pt x="252" y="98324"/>
                    <a:pt x="17114" y="114782"/>
                    <a:pt x="37665" y="114534"/>
                  </a:cubicBezTo>
                  <a:cubicBezTo>
                    <a:pt x="58217" y="114284"/>
                    <a:pt x="74675" y="97422"/>
                    <a:pt x="74426" y="76871"/>
                  </a:cubicBezTo>
                  <a:close/>
                </a:path>
              </a:pathLst>
            </a:custGeom>
            <a:grpFill/>
            <a:ln w="9525" cap="flat">
              <a:solidFill>
                <a:schemeClr val="bg1"/>
              </a:solidFill>
              <a:prstDash val="solid"/>
              <a:miter/>
            </a:ln>
          </p:spPr>
          <p:txBody>
            <a:bodyPr rtlCol="0" anchor="ctr"/>
            <a:lstStyle/>
            <a:p>
              <a:pPr defTabSz="457134"/>
              <a:endParaRPr lang="en-US" dirty="0">
                <a:solidFill>
                  <a:prstClr val="black"/>
                </a:solidFill>
                <a:latin typeface="Calibri" panose="020F0502020204030204"/>
              </a:endParaRPr>
            </a:p>
          </p:txBody>
        </p:sp>
      </p:grpSp>
      <p:sp>
        <p:nvSpPr>
          <p:cNvPr id="5" name="ZoneTexte 4">
            <a:extLst>
              <a:ext uri="{FF2B5EF4-FFF2-40B4-BE49-F238E27FC236}">
                <a16:creationId xmlns:a16="http://schemas.microsoft.com/office/drawing/2014/main" id="{D9BBFF08-E289-544E-9ACE-D2C82B0CCCD9}"/>
              </a:ext>
            </a:extLst>
          </p:cNvPr>
          <p:cNvSpPr txBox="1"/>
          <p:nvPr/>
        </p:nvSpPr>
        <p:spPr>
          <a:xfrm>
            <a:off x="5631543" y="690407"/>
            <a:ext cx="707245" cy="276999"/>
          </a:xfrm>
          <a:prstGeom prst="rect">
            <a:avLst/>
          </a:prstGeom>
          <a:noFill/>
        </p:spPr>
        <p:txBody>
          <a:bodyPr wrap="none" rtlCol="0">
            <a:spAutoFit/>
          </a:bodyPr>
          <a:lstStyle/>
          <a:p>
            <a:r>
              <a:rPr lang="fr-FR" sz="1200" dirty="0">
                <a:solidFill>
                  <a:schemeClr val="bg1"/>
                </a:solidFill>
                <a:latin typeface="Montserrat Light"/>
                <a:ea typeface="Verdana" panose="020B0604030504040204" pitchFamily="34" charset="0"/>
                <a:sym typeface="Montserrat Bold"/>
              </a:rPr>
              <a:t>Page</a:t>
            </a:r>
            <a:r>
              <a:rPr lang="zh-CN" altLang="fr-FR" sz="1200" dirty="0">
                <a:solidFill>
                  <a:schemeClr val="bg1"/>
                </a:solidFill>
                <a:latin typeface="Montserrat Light"/>
                <a:sym typeface="Montserrat Bold"/>
              </a:rPr>
              <a:t> </a:t>
            </a:r>
            <a:r>
              <a:rPr lang="fr-FR" altLang="zh-CN" sz="1200" dirty="0">
                <a:solidFill>
                  <a:schemeClr val="bg1"/>
                </a:solidFill>
                <a:latin typeface="Montserrat Light"/>
                <a:ea typeface="Verdana" panose="020B0604030504040204" pitchFamily="34" charset="0"/>
                <a:sym typeface="Montserrat Bold"/>
              </a:rPr>
              <a:t>3</a:t>
            </a:r>
            <a:endParaRPr lang="fr-FR" sz="1200" dirty="0">
              <a:solidFill>
                <a:schemeClr val="bg1"/>
              </a:solidFill>
              <a:latin typeface="Montserrat Light"/>
              <a:ea typeface="Verdana" panose="020B0604030504040204" pitchFamily="34" charset="0"/>
              <a:sym typeface="Montserrat Bold"/>
            </a:endParaRPr>
          </a:p>
        </p:txBody>
      </p:sp>
      <p:sp>
        <p:nvSpPr>
          <p:cNvPr id="41" name="ZoneTexte 40">
            <a:extLst>
              <a:ext uri="{FF2B5EF4-FFF2-40B4-BE49-F238E27FC236}">
                <a16:creationId xmlns:a16="http://schemas.microsoft.com/office/drawing/2014/main" id="{DA17040D-4E8F-E54F-A084-087F997C825E}"/>
              </a:ext>
            </a:extLst>
          </p:cNvPr>
          <p:cNvSpPr txBox="1"/>
          <p:nvPr/>
        </p:nvSpPr>
        <p:spPr>
          <a:xfrm>
            <a:off x="5532534" y="1816460"/>
            <a:ext cx="729687" cy="276999"/>
          </a:xfrm>
          <a:prstGeom prst="rect">
            <a:avLst/>
          </a:prstGeom>
          <a:noFill/>
        </p:spPr>
        <p:txBody>
          <a:bodyPr wrap="none" rtlCol="0">
            <a:spAutoFit/>
          </a:bodyPr>
          <a:lstStyle/>
          <a:p>
            <a:r>
              <a:rPr lang="fr-FR" sz="1200" dirty="0">
                <a:solidFill>
                  <a:schemeClr val="bg1"/>
                </a:solidFill>
                <a:latin typeface="Montserrat Light"/>
                <a:ea typeface="Verdana" panose="020B0604030504040204" pitchFamily="34" charset="0"/>
                <a:sym typeface="Montserrat Bold"/>
              </a:rPr>
              <a:t>Page</a:t>
            </a:r>
            <a:r>
              <a:rPr lang="zh-CN" altLang="fr-FR" sz="1200" dirty="0">
                <a:solidFill>
                  <a:schemeClr val="bg1"/>
                </a:solidFill>
                <a:latin typeface="Montserrat Light"/>
                <a:sym typeface="Montserrat Bold"/>
              </a:rPr>
              <a:t> </a:t>
            </a:r>
            <a:r>
              <a:rPr lang="fr-FR" altLang="zh-CN" sz="1200" dirty="0">
                <a:solidFill>
                  <a:schemeClr val="bg1"/>
                </a:solidFill>
                <a:latin typeface="Montserrat Light"/>
                <a:ea typeface="Verdana" panose="020B0604030504040204" pitchFamily="34" charset="0"/>
                <a:sym typeface="Montserrat Bold"/>
              </a:rPr>
              <a:t>11</a:t>
            </a:r>
            <a:endParaRPr lang="fr-FR" sz="1200" dirty="0">
              <a:solidFill>
                <a:schemeClr val="bg1"/>
              </a:solidFill>
              <a:latin typeface="Montserrat Light"/>
              <a:ea typeface="Verdana" panose="020B0604030504040204" pitchFamily="34" charset="0"/>
              <a:sym typeface="Montserrat Bold"/>
            </a:endParaRPr>
          </a:p>
        </p:txBody>
      </p:sp>
      <p:sp>
        <p:nvSpPr>
          <p:cNvPr id="43" name="ZoneTexte 42">
            <a:extLst>
              <a:ext uri="{FF2B5EF4-FFF2-40B4-BE49-F238E27FC236}">
                <a16:creationId xmlns:a16="http://schemas.microsoft.com/office/drawing/2014/main" id="{349CCDA5-F591-544F-ABEA-4A332364AA88}"/>
              </a:ext>
            </a:extLst>
          </p:cNvPr>
          <p:cNvSpPr txBox="1"/>
          <p:nvPr/>
        </p:nvSpPr>
        <p:spPr>
          <a:xfrm>
            <a:off x="5538892" y="3406305"/>
            <a:ext cx="793807" cy="276999"/>
          </a:xfrm>
          <a:prstGeom prst="rect">
            <a:avLst/>
          </a:prstGeom>
          <a:noFill/>
        </p:spPr>
        <p:txBody>
          <a:bodyPr wrap="none" rtlCol="0">
            <a:spAutoFit/>
          </a:bodyPr>
          <a:lstStyle/>
          <a:p>
            <a:r>
              <a:rPr lang="fr-FR" sz="1200" dirty="0">
                <a:solidFill>
                  <a:schemeClr val="bg1"/>
                </a:solidFill>
                <a:latin typeface="Montserrat Light"/>
                <a:ea typeface="Verdana" panose="020B0604030504040204" pitchFamily="34" charset="0"/>
                <a:sym typeface="Montserrat Bold"/>
              </a:rPr>
              <a:t>Page</a:t>
            </a:r>
            <a:r>
              <a:rPr lang="zh-CN" altLang="fr-FR" sz="1200" dirty="0">
                <a:solidFill>
                  <a:schemeClr val="bg1"/>
                </a:solidFill>
                <a:latin typeface="Montserrat Light"/>
                <a:sym typeface="Montserrat Bold"/>
              </a:rPr>
              <a:t> </a:t>
            </a:r>
            <a:r>
              <a:rPr lang="fr-FR" altLang="zh-CN" sz="1200" dirty="0">
                <a:solidFill>
                  <a:schemeClr val="bg1"/>
                </a:solidFill>
                <a:latin typeface="Montserrat Light"/>
                <a:ea typeface="Verdana" panose="020B0604030504040204" pitchFamily="34" charset="0"/>
                <a:sym typeface="Montserrat Bold"/>
              </a:rPr>
              <a:t>35</a:t>
            </a:r>
            <a:endParaRPr lang="fr-FR" sz="1200" dirty="0">
              <a:solidFill>
                <a:schemeClr val="bg1"/>
              </a:solidFill>
              <a:latin typeface="Montserrat Light"/>
              <a:ea typeface="Verdana" panose="020B0604030504040204" pitchFamily="34" charset="0"/>
              <a:sym typeface="Montserrat Bold"/>
            </a:endParaRPr>
          </a:p>
        </p:txBody>
      </p:sp>
      <p:sp>
        <p:nvSpPr>
          <p:cNvPr id="52" name="ZoneTexte 51">
            <a:extLst>
              <a:ext uri="{FF2B5EF4-FFF2-40B4-BE49-F238E27FC236}">
                <a16:creationId xmlns:a16="http://schemas.microsoft.com/office/drawing/2014/main" id="{99974102-E8BB-A34C-A908-6111E7D28A21}"/>
              </a:ext>
            </a:extLst>
          </p:cNvPr>
          <p:cNvSpPr txBox="1"/>
          <p:nvPr/>
        </p:nvSpPr>
        <p:spPr>
          <a:xfrm>
            <a:off x="5538892" y="6676078"/>
            <a:ext cx="806631" cy="276999"/>
          </a:xfrm>
          <a:prstGeom prst="rect">
            <a:avLst/>
          </a:prstGeom>
          <a:noFill/>
        </p:spPr>
        <p:txBody>
          <a:bodyPr wrap="none" rtlCol="0">
            <a:spAutoFit/>
          </a:bodyPr>
          <a:lstStyle/>
          <a:p>
            <a:r>
              <a:rPr lang="fr-FR" sz="1200" dirty="0">
                <a:solidFill>
                  <a:schemeClr val="bg1"/>
                </a:solidFill>
                <a:latin typeface="Montserrat Light"/>
                <a:ea typeface="Verdana" panose="020B0604030504040204" pitchFamily="34" charset="0"/>
                <a:sym typeface="Montserrat Bold"/>
              </a:rPr>
              <a:t>Page</a:t>
            </a:r>
            <a:r>
              <a:rPr lang="zh-CN" altLang="fr-FR" sz="1200" dirty="0">
                <a:solidFill>
                  <a:schemeClr val="bg1"/>
                </a:solidFill>
                <a:latin typeface="Montserrat Light"/>
                <a:sym typeface="Montserrat Bold"/>
              </a:rPr>
              <a:t> </a:t>
            </a:r>
            <a:r>
              <a:rPr lang="fr-FR" altLang="zh-CN" sz="1200" dirty="0">
                <a:solidFill>
                  <a:schemeClr val="bg1"/>
                </a:solidFill>
                <a:latin typeface="Montserrat Light"/>
                <a:ea typeface="Verdana" panose="020B0604030504040204" pitchFamily="34" charset="0"/>
                <a:sym typeface="Montserrat Bold"/>
              </a:rPr>
              <a:t>99</a:t>
            </a:r>
            <a:endParaRPr lang="fr-FR" sz="1200" dirty="0">
              <a:solidFill>
                <a:schemeClr val="bg1"/>
              </a:solidFill>
              <a:latin typeface="Montserrat Light"/>
              <a:ea typeface="Verdana" panose="020B0604030504040204" pitchFamily="34" charset="0"/>
              <a:sym typeface="Montserrat Bold"/>
            </a:endParaRPr>
          </a:p>
        </p:txBody>
      </p:sp>
      <p:sp>
        <p:nvSpPr>
          <p:cNvPr id="53" name="ZoneTexte 52">
            <a:extLst>
              <a:ext uri="{FF2B5EF4-FFF2-40B4-BE49-F238E27FC236}">
                <a16:creationId xmlns:a16="http://schemas.microsoft.com/office/drawing/2014/main" id="{C8CFD238-9836-9E4E-9DAD-3B2E2CF0B3A1}"/>
              </a:ext>
            </a:extLst>
          </p:cNvPr>
          <p:cNvSpPr txBox="1"/>
          <p:nvPr/>
        </p:nvSpPr>
        <p:spPr>
          <a:xfrm>
            <a:off x="5495596" y="7978487"/>
            <a:ext cx="862737" cy="276999"/>
          </a:xfrm>
          <a:prstGeom prst="rect">
            <a:avLst/>
          </a:prstGeom>
          <a:noFill/>
        </p:spPr>
        <p:txBody>
          <a:bodyPr wrap="none" rtlCol="0">
            <a:spAutoFit/>
          </a:bodyPr>
          <a:lstStyle/>
          <a:p>
            <a:r>
              <a:rPr lang="fr-FR" sz="1200" dirty="0">
                <a:solidFill>
                  <a:schemeClr val="bg1"/>
                </a:solidFill>
                <a:latin typeface="Montserrat Light"/>
                <a:ea typeface="Verdana" panose="020B0604030504040204" pitchFamily="34" charset="0"/>
                <a:sym typeface="Montserrat Bold"/>
              </a:rPr>
              <a:t>Page</a:t>
            </a:r>
            <a:r>
              <a:rPr lang="zh-CN" altLang="fr-FR" sz="1200" dirty="0">
                <a:solidFill>
                  <a:schemeClr val="bg1"/>
                </a:solidFill>
                <a:latin typeface="Montserrat Light"/>
                <a:sym typeface="Montserrat Bold"/>
              </a:rPr>
              <a:t> </a:t>
            </a:r>
            <a:r>
              <a:rPr lang="fr-FR" altLang="zh-CN" sz="1200" dirty="0">
                <a:solidFill>
                  <a:schemeClr val="bg1"/>
                </a:solidFill>
                <a:latin typeface="Montserrat Light"/>
                <a:ea typeface="Verdana" panose="020B0604030504040204" pitchFamily="34" charset="0"/>
                <a:sym typeface="Montserrat Bold"/>
              </a:rPr>
              <a:t>103</a:t>
            </a:r>
            <a:endParaRPr lang="fr-FR" sz="1200" dirty="0">
              <a:solidFill>
                <a:schemeClr val="bg1"/>
              </a:solidFill>
              <a:latin typeface="Montserrat Light"/>
              <a:ea typeface="Verdana" panose="020B0604030504040204" pitchFamily="34" charset="0"/>
              <a:sym typeface="Montserrat Bold"/>
            </a:endParaRPr>
          </a:p>
        </p:txBody>
      </p:sp>
    </p:spTree>
    <p:extLst>
      <p:ext uri="{BB962C8B-B14F-4D97-AF65-F5344CB8AC3E}">
        <p14:creationId xmlns:p14="http://schemas.microsoft.com/office/powerpoint/2010/main" val="104334706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7">
            <a:extLst>
              <a:ext uri="{FF2B5EF4-FFF2-40B4-BE49-F238E27FC236}">
                <a16:creationId xmlns:a16="http://schemas.microsoft.com/office/drawing/2014/main" id="{51C5E263-8527-4CE8-B528-21E3986D4EC0}"/>
              </a:ext>
            </a:extLst>
          </p:cNvPr>
          <p:cNvSpPr txBox="1"/>
          <p:nvPr/>
        </p:nvSpPr>
        <p:spPr>
          <a:xfrm>
            <a:off x="1425520" y="520915"/>
            <a:ext cx="5205577" cy="825543"/>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7000"/>
              </a:lnSpc>
              <a:spcBef>
                <a:spcPts val="600"/>
              </a:spcBef>
              <a:spcAft>
                <a:spcPts val="600"/>
              </a:spcAft>
            </a:pPr>
            <a:r>
              <a:rPr lang="en-IE" sz="2500" b="1" dirty="0">
                <a:solidFill>
                  <a:srgbClr val="28AFAC"/>
                </a:solidFill>
                <a:latin typeface="Montserrat" pitchFamily="2" charset="77"/>
                <a:ea typeface="Calibri" panose="020F0502020204030204" pitchFamily="34" charset="0"/>
                <a:cs typeface="Calibri" panose="020F0502020204030204" pitchFamily="34" charset="0"/>
              </a:rPr>
              <a:t>Coup de </a:t>
            </a:r>
            <a:r>
              <a:rPr lang="en-IE" sz="2500" b="1" dirty="0" err="1">
                <a:solidFill>
                  <a:srgbClr val="28AFAC"/>
                </a:solidFill>
                <a:latin typeface="Montserrat" pitchFamily="2" charset="77"/>
                <a:ea typeface="Calibri" panose="020F0502020204030204" pitchFamily="34" charset="0"/>
                <a:cs typeface="Calibri" panose="020F0502020204030204" pitchFamily="34" charset="0"/>
              </a:rPr>
              <a:t>projecteur</a:t>
            </a:r>
            <a:r>
              <a:rPr lang="en-IE" sz="2500" b="1" dirty="0">
                <a:solidFill>
                  <a:srgbClr val="28AFAC"/>
                </a:solidFill>
                <a:latin typeface="Montserrat" pitchFamily="2" charset="77"/>
                <a:ea typeface="Calibri" panose="020F0502020204030204" pitchFamily="34" charset="0"/>
                <a:cs typeface="Calibri" panose="020F0502020204030204" pitchFamily="34" charset="0"/>
              </a:rPr>
              <a:t> sur l'Irlande </a:t>
            </a:r>
            <a:endParaRPr lang="en-IE" sz="2500" b="1" dirty="0">
              <a:solidFill>
                <a:srgbClr val="28AFAC"/>
              </a:solidFill>
              <a:latin typeface="Montserrat" pitchFamily="2" charset="77"/>
              <a:ea typeface="Calibri" panose="020F0502020204030204" pitchFamily="34" charset="0"/>
              <a:cs typeface="Times New Roman" panose="02020603050405020304" pitchFamily="18" charset="0"/>
            </a:endParaRPr>
          </a:p>
        </p:txBody>
      </p:sp>
      <p:sp>
        <p:nvSpPr>
          <p:cNvPr id="9" name="Rechteck">
            <a:extLst>
              <a:ext uri="{FF2B5EF4-FFF2-40B4-BE49-F238E27FC236}">
                <a16:creationId xmlns:a16="http://schemas.microsoft.com/office/drawing/2014/main" id="{C51401F6-653D-384C-852A-36BE28C19AE6}"/>
              </a:ext>
            </a:extLst>
          </p:cNvPr>
          <p:cNvSpPr/>
          <p:nvPr/>
        </p:nvSpPr>
        <p:spPr>
          <a:xfrm>
            <a:off x="551" y="1838732"/>
            <a:ext cx="6074974" cy="1364122"/>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10" name="Rectangle 27">
            <a:extLst>
              <a:ext uri="{FF2B5EF4-FFF2-40B4-BE49-F238E27FC236}">
                <a16:creationId xmlns:a16="http://schemas.microsoft.com/office/drawing/2014/main" id="{6A2923BD-0E9D-B342-89C9-7D4C39694FC7}"/>
              </a:ext>
            </a:extLst>
          </p:cNvPr>
          <p:cNvSpPr txBox="1"/>
          <p:nvPr/>
        </p:nvSpPr>
        <p:spPr>
          <a:xfrm>
            <a:off x="806721" y="2037207"/>
            <a:ext cx="4602007" cy="1088885"/>
          </a:xfrm>
          <a:prstGeom prst="rect">
            <a:avLst/>
          </a:prstGeom>
          <a:ln w="12700">
            <a:miter lim="400000"/>
          </a:ln>
          <a:extLst>
            <a:ext uri="{C572A759-6A51-4108-AA02-DFA0A04FC94B}">
              <ma14:wrappingTextBoxFlag xmlns="" xmlns:a16="http://schemas.microsoft.com/office/drawing/2014/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spcBef>
                <a:spcPts val="0"/>
              </a:spcBef>
            </a:pPr>
            <a:r>
              <a:rPr lang="en-GB" sz="1200" i="1" dirty="0">
                <a:solidFill>
                  <a:schemeClr val="bg1"/>
                </a:solidFill>
                <a:latin typeface="Montserrat" pitchFamily="2" charset="77"/>
              </a:rPr>
              <a:t>“La sauvegarde et la croissance réussie du secteur touristique irlandais exigent une approche durable et </a:t>
            </a:r>
            <a:r>
              <a:rPr lang="en-GB" sz="1200" i="1" dirty="0" err="1">
                <a:solidFill>
                  <a:schemeClr val="bg1"/>
                </a:solidFill>
                <a:latin typeface="Montserrat" pitchFamily="2" charset="77"/>
              </a:rPr>
              <a:t>équilibrée</a:t>
            </a:r>
            <a:r>
              <a:rPr lang="en-GB" sz="1200" i="1" dirty="0">
                <a:solidFill>
                  <a:schemeClr val="bg1"/>
                </a:solidFill>
                <a:latin typeface="Montserrat" pitchFamily="2" charset="77"/>
              </a:rPr>
              <a:t>”, </a:t>
            </a:r>
            <a:r>
              <a:rPr lang="en-GB" sz="1050" dirty="0">
                <a:solidFill>
                  <a:schemeClr val="bg1"/>
                </a:solidFill>
                <a:latin typeface="Montserrat" pitchFamily="2" charset="77"/>
              </a:rPr>
              <a:t>selon Orla Carroll, directrice du développement des produits chez </a:t>
            </a:r>
            <a:r>
              <a:rPr lang="en-GB" sz="1050" dirty="0">
                <a:solidFill>
                  <a:schemeClr val="bg1"/>
                </a:solidFill>
                <a:latin typeface="Montserrat" pitchFamily="2" charset="77"/>
                <a:hlinkClick r:id="rId2">
                  <a:extLst>
                    <a:ext uri="{A12FA001-AC4F-418D-AE19-62706E023703}">
                      <ahyp:hlinkClr xmlns:ahyp="http://schemas.microsoft.com/office/drawing/2018/hyperlinkcolor" val="tx"/>
                    </a:ext>
                  </a:extLst>
                </a:hlinkClick>
              </a:rPr>
              <a:t>Fáilte Ireland</a:t>
            </a:r>
            <a:r>
              <a:rPr lang="en-GB" sz="1050" dirty="0">
                <a:solidFill>
                  <a:schemeClr val="bg1"/>
                </a:solidFill>
                <a:latin typeface="Montserrat" pitchFamily="2" charset="77"/>
              </a:rPr>
              <a:t>.</a:t>
            </a:r>
          </a:p>
          <a:p>
            <a:pPr algn="ctr">
              <a:spcBef>
                <a:spcPts val="0"/>
              </a:spcBef>
            </a:pPr>
            <a:endParaRPr sz="1200" i="1" dirty="0">
              <a:solidFill>
                <a:schemeClr val="bg1"/>
              </a:solidFill>
              <a:highlight>
                <a:srgbClr val="FFFF00"/>
              </a:highlight>
              <a:latin typeface="Montserrat" pitchFamily="2" charset="77"/>
            </a:endParaRPr>
          </a:p>
        </p:txBody>
      </p:sp>
      <p:sp>
        <p:nvSpPr>
          <p:cNvPr id="12" name="Rechteck">
            <a:extLst>
              <a:ext uri="{FF2B5EF4-FFF2-40B4-BE49-F238E27FC236}">
                <a16:creationId xmlns:a16="http://schemas.microsoft.com/office/drawing/2014/main" id="{80FF329A-AB6C-1A4C-B8D9-5D33C673FCC7}"/>
              </a:ext>
            </a:extLst>
          </p:cNvPr>
          <p:cNvSpPr/>
          <p:nvPr/>
        </p:nvSpPr>
        <p:spPr>
          <a:xfrm>
            <a:off x="942728" y="4550931"/>
            <a:ext cx="5914723" cy="1097809"/>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sp>
        <p:nvSpPr>
          <p:cNvPr id="13" name="Rectangle 27">
            <a:extLst>
              <a:ext uri="{FF2B5EF4-FFF2-40B4-BE49-F238E27FC236}">
                <a16:creationId xmlns:a16="http://schemas.microsoft.com/office/drawing/2014/main" id="{B4A800B0-221C-8145-9925-FCD6CE42FAE7}"/>
              </a:ext>
            </a:extLst>
          </p:cNvPr>
          <p:cNvSpPr txBox="1"/>
          <p:nvPr/>
        </p:nvSpPr>
        <p:spPr>
          <a:xfrm>
            <a:off x="1293581" y="4801985"/>
            <a:ext cx="4787447" cy="451787"/>
          </a:xfrm>
          <a:prstGeom prst="rect">
            <a:avLst/>
          </a:prstGeom>
          <a:ln w="12700">
            <a:miter lim="400000"/>
          </a:ln>
          <a:extLst>
            <a:ext uri="{C572A759-6A51-4108-AA02-DFA0A04FC94B}">
              <ma14:wrappingTextBoxFlag xmlns="" xmlns:a16="http://schemas.microsoft.com/office/drawing/2014/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r">
              <a:spcBef>
                <a:spcPts val="0"/>
              </a:spcBef>
            </a:pPr>
            <a:r>
              <a:rPr lang="en-GB" sz="1200" i="1" dirty="0">
                <a:solidFill>
                  <a:schemeClr val="bg1"/>
                </a:solidFill>
                <a:latin typeface="Montserrat" pitchFamily="2" charset="77"/>
              </a:rPr>
              <a:t>“La réalité est que la plupart des vacanciers qui viennent en Irlande le font en raison de l'environnement immaculé."</a:t>
            </a:r>
          </a:p>
        </p:txBody>
      </p:sp>
      <p:sp>
        <p:nvSpPr>
          <p:cNvPr id="15" name="Freeform 14">
            <a:extLst>
              <a:ext uri="{FF2B5EF4-FFF2-40B4-BE49-F238E27FC236}">
                <a16:creationId xmlns:a16="http://schemas.microsoft.com/office/drawing/2014/main" id="{CB2EFE88-FAC2-3E47-A2C9-8575AA18589D}"/>
              </a:ext>
            </a:extLst>
          </p:cNvPr>
          <p:cNvSpPr/>
          <p:nvPr/>
        </p:nvSpPr>
        <p:spPr>
          <a:xfrm>
            <a:off x="400530" y="4746715"/>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C2D237"/>
          </a:solidFill>
          <a:ln w="5715" cap="flat">
            <a:noFill/>
            <a:prstDash val="solid"/>
            <a:miter/>
          </a:ln>
        </p:spPr>
        <p:txBody>
          <a:bodyPr rtlCol="0" anchor="ctr"/>
          <a:lstStyle/>
          <a:p>
            <a:endParaRPr lang="en-US" dirty="0"/>
          </a:p>
        </p:txBody>
      </p:sp>
      <p:sp>
        <p:nvSpPr>
          <p:cNvPr id="20" name="Rechteck">
            <a:extLst>
              <a:ext uri="{FF2B5EF4-FFF2-40B4-BE49-F238E27FC236}">
                <a16:creationId xmlns:a16="http://schemas.microsoft.com/office/drawing/2014/main" id="{E04CBCF8-1EDB-C24B-85D1-F0B03365511C}"/>
              </a:ext>
            </a:extLst>
          </p:cNvPr>
          <p:cNvSpPr/>
          <p:nvPr/>
        </p:nvSpPr>
        <p:spPr>
          <a:xfrm>
            <a:off x="-4952" y="6848669"/>
            <a:ext cx="6080477" cy="2204490"/>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21" name="Rectangle 27">
            <a:extLst>
              <a:ext uri="{FF2B5EF4-FFF2-40B4-BE49-F238E27FC236}">
                <a16:creationId xmlns:a16="http://schemas.microsoft.com/office/drawing/2014/main" id="{AC9C1864-3568-084A-A6B3-48BE7E649ED9}"/>
              </a:ext>
            </a:extLst>
          </p:cNvPr>
          <p:cNvSpPr txBox="1"/>
          <p:nvPr/>
        </p:nvSpPr>
        <p:spPr>
          <a:xfrm>
            <a:off x="782475" y="7036632"/>
            <a:ext cx="4921080" cy="1781382"/>
          </a:xfrm>
          <a:prstGeom prst="rect">
            <a:avLst/>
          </a:prstGeom>
          <a:ln w="12700">
            <a:miter lim="400000"/>
          </a:ln>
          <a:extLst>
            <a:ext uri="{C572A759-6A51-4108-AA02-DFA0A04FC94B}">
              <ma14:wrappingTextBoxFlag xmlns="" xmlns:a16="http://schemas.microsoft.com/office/drawing/2014/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spcBef>
                <a:spcPts val="0"/>
              </a:spcBef>
            </a:pPr>
            <a:r>
              <a:rPr lang="en-GB" sz="1200" i="1" dirty="0">
                <a:solidFill>
                  <a:schemeClr val="bg1"/>
                </a:solidFill>
                <a:latin typeface="Montserrat" pitchFamily="2" charset="77"/>
              </a:rPr>
              <a:t>“Le tourisme responsable et le tourisme efficace vont de pair. Si vous gérez vos ressources de manière responsable, vous économisez de l'argent, vous utilisez moins d'énergie et d'eau et produisez moins de déchets. C'est bon pour l'environnement et c'est bon pour les résultats. Il y a </a:t>
            </a:r>
            <a:r>
              <a:rPr lang="en-GB" sz="1200" i="1" dirty="0" err="1">
                <a:solidFill>
                  <a:schemeClr val="bg1"/>
                </a:solidFill>
                <a:latin typeface="Montserrat" pitchFamily="2" charset="77"/>
              </a:rPr>
              <a:t>énormément</a:t>
            </a:r>
            <a:r>
              <a:rPr lang="en-GB" sz="1200" i="1" dirty="0">
                <a:solidFill>
                  <a:schemeClr val="bg1"/>
                </a:solidFill>
                <a:latin typeface="Montserrat" pitchFamily="2" charset="77"/>
              </a:rPr>
              <a:t> de </a:t>
            </a:r>
            <a:r>
              <a:rPr lang="en-GB" sz="1200" i="1" dirty="0" err="1">
                <a:solidFill>
                  <a:schemeClr val="bg1"/>
                </a:solidFill>
                <a:latin typeface="Montserrat" pitchFamily="2" charset="77"/>
              </a:rPr>
              <a:t>moyens</a:t>
            </a:r>
            <a:r>
              <a:rPr lang="en-GB" sz="1200" i="1" dirty="0">
                <a:solidFill>
                  <a:schemeClr val="bg1"/>
                </a:solidFill>
                <a:latin typeface="Montserrat" pitchFamily="2" charset="77"/>
              </a:rPr>
              <a:t> faciles d'économiser de </a:t>
            </a:r>
            <a:r>
              <a:rPr lang="en-GB" sz="1200" i="1" dirty="0" err="1">
                <a:solidFill>
                  <a:schemeClr val="bg1"/>
                </a:solidFill>
                <a:latin typeface="Montserrat" pitchFamily="2" charset="77"/>
              </a:rPr>
              <a:t>l'argent</a:t>
            </a:r>
            <a:r>
              <a:rPr lang="en-GB" sz="1200" i="1" dirty="0">
                <a:solidFill>
                  <a:schemeClr val="bg1"/>
                </a:solidFill>
                <a:latin typeface="Montserrat" pitchFamily="2" charset="77"/>
              </a:rPr>
              <a:t> </a:t>
            </a:r>
            <a:r>
              <a:rPr lang="en-GB" sz="1200" i="1" dirty="0" err="1">
                <a:solidFill>
                  <a:schemeClr val="bg1"/>
                </a:solidFill>
                <a:latin typeface="Montserrat" pitchFamily="2" charset="77"/>
              </a:rPr>
              <a:t>en</a:t>
            </a:r>
            <a:r>
              <a:rPr lang="en-GB" sz="1200" i="1" dirty="0">
                <a:solidFill>
                  <a:schemeClr val="bg1"/>
                </a:solidFill>
                <a:latin typeface="Montserrat" pitchFamily="2" charset="77"/>
              </a:rPr>
              <a:t> étant plus intelligent. Cela peut être aussi simple que </a:t>
            </a:r>
            <a:r>
              <a:rPr lang="en-GB" sz="1200" i="1" dirty="0" err="1">
                <a:solidFill>
                  <a:schemeClr val="bg1"/>
                </a:solidFill>
                <a:latin typeface="Montserrat" pitchFamily="2" charset="77"/>
              </a:rPr>
              <a:t>d’éteindre</a:t>
            </a:r>
            <a:r>
              <a:rPr lang="en-GB" sz="1200" i="1" dirty="0">
                <a:solidFill>
                  <a:schemeClr val="bg1"/>
                </a:solidFill>
                <a:latin typeface="Montserrat" pitchFamily="2" charset="77"/>
              </a:rPr>
              <a:t> les lumières, ou ne pas gaspiller autant de </a:t>
            </a:r>
            <a:r>
              <a:rPr lang="en-GB" sz="1200" i="1" dirty="0" err="1">
                <a:solidFill>
                  <a:schemeClr val="bg1"/>
                </a:solidFill>
                <a:latin typeface="Montserrat" pitchFamily="2" charset="77"/>
              </a:rPr>
              <a:t>nourriture</a:t>
            </a:r>
            <a:r>
              <a:rPr lang="en-GB" sz="1200" i="1" dirty="0">
                <a:solidFill>
                  <a:schemeClr val="bg1"/>
                </a:solidFill>
                <a:latin typeface="Montserrat" pitchFamily="2" charset="77"/>
              </a:rPr>
              <a:t>.”</a:t>
            </a:r>
          </a:p>
        </p:txBody>
      </p:sp>
      <p:sp>
        <p:nvSpPr>
          <p:cNvPr id="22" name="Rectangle 27">
            <a:extLst>
              <a:ext uri="{FF2B5EF4-FFF2-40B4-BE49-F238E27FC236}">
                <a16:creationId xmlns:a16="http://schemas.microsoft.com/office/drawing/2014/main" id="{7D9187DE-176A-0A47-8C4B-DB6058013EA0}"/>
              </a:ext>
            </a:extLst>
          </p:cNvPr>
          <p:cNvSpPr txBox="1"/>
          <p:nvPr/>
        </p:nvSpPr>
        <p:spPr>
          <a:xfrm>
            <a:off x="1426137" y="1340885"/>
            <a:ext cx="4666688" cy="456852"/>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IE" sz="1400" dirty="0">
                <a:solidFill>
                  <a:srgbClr val="2D355A"/>
                </a:solidFill>
                <a:latin typeface="Montserrat" pitchFamily="2" charset="77"/>
                <a:ea typeface="Calibri" panose="020F0502020204030204" pitchFamily="34" charset="0"/>
                <a:cs typeface="Times New Roman" panose="02020603050405020304" pitchFamily="18" charset="0"/>
              </a:rPr>
              <a:t>Le </a:t>
            </a:r>
            <a:r>
              <a:rPr lang="en-IE" sz="1400" dirty="0" err="1">
                <a:solidFill>
                  <a:srgbClr val="2D355A"/>
                </a:solidFill>
                <a:latin typeface="Montserrat" pitchFamily="2" charset="77"/>
                <a:ea typeface="Calibri" panose="020F0502020204030204" pitchFamily="34" charset="0"/>
                <a:cs typeface="Times New Roman" panose="02020603050405020304" pitchFamily="18" charset="0"/>
              </a:rPr>
              <a:t>secteur</a:t>
            </a:r>
            <a:r>
              <a:rPr lang="en-IE" sz="1400" dirty="0">
                <a:solidFill>
                  <a:srgbClr val="2D355A"/>
                </a:solidFill>
                <a:latin typeface="Montserrat" pitchFamily="2" charset="77"/>
                <a:ea typeface="Calibri" panose="020F0502020204030204" pitchFamily="34" charset="0"/>
                <a:cs typeface="Times New Roman" panose="02020603050405020304" pitchFamily="18" charset="0"/>
              </a:rPr>
              <a:t> du </a:t>
            </a:r>
            <a:r>
              <a:rPr lang="en-IE" sz="1400" dirty="0" err="1">
                <a:solidFill>
                  <a:srgbClr val="2D355A"/>
                </a:solidFill>
                <a:latin typeface="Montserrat" pitchFamily="2" charset="77"/>
                <a:ea typeface="Calibri" panose="020F0502020204030204" pitchFamily="34" charset="0"/>
                <a:cs typeface="Times New Roman" panose="02020603050405020304" pitchFamily="18" charset="0"/>
              </a:rPr>
              <a:t>tourisme</a:t>
            </a:r>
            <a:r>
              <a:rPr lang="en-IE" sz="1400" dirty="0">
                <a:solidFill>
                  <a:srgbClr val="2D355A"/>
                </a:solidFill>
                <a:latin typeface="Montserrat" pitchFamily="2" charset="77"/>
                <a:ea typeface="Calibri" panose="020F0502020204030204" pitchFamily="34" charset="0"/>
                <a:cs typeface="Times New Roman" panose="02020603050405020304" pitchFamily="18" charset="0"/>
              </a:rPr>
              <a:t> </a:t>
            </a:r>
            <a:r>
              <a:rPr lang="en-IE" sz="1400" dirty="0" err="1">
                <a:solidFill>
                  <a:srgbClr val="2D355A"/>
                </a:solidFill>
                <a:latin typeface="Montserrat" pitchFamily="2" charset="77"/>
                <a:ea typeface="Calibri" panose="020F0502020204030204" pitchFamily="34" charset="0"/>
                <a:cs typeface="Times New Roman" panose="02020603050405020304" pitchFamily="18" charset="0"/>
              </a:rPr>
              <a:t>irlandais</a:t>
            </a:r>
            <a:r>
              <a:rPr lang="en-IE" sz="1400" dirty="0">
                <a:solidFill>
                  <a:srgbClr val="2D355A"/>
                </a:solidFill>
                <a:latin typeface="Montserrat" pitchFamily="2" charset="77"/>
                <a:ea typeface="Calibri" panose="020F0502020204030204" pitchFamily="34" charset="0"/>
                <a:cs typeface="Times New Roman" panose="02020603050405020304" pitchFamily="18" charset="0"/>
              </a:rPr>
              <a:t> doit devenir plus vert</a:t>
            </a:r>
          </a:p>
        </p:txBody>
      </p:sp>
      <p:sp>
        <p:nvSpPr>
          <p:cNvPr id="23" name="Rectangle 27">
            <a:extLst>
              <a:ext uri="{FF2B5EF4-FFF2-40B4-BE49-F238E27FC236}">
                <a16:creationId xmlns:a16="http://schemas.microsoft.com/office/drawing/2014/main" id="{CAB3A1A9-63DD-4E41-8CEB-6848DD537636}"/>
              </a:ext>
            </a:extLst>
          </p:cNvPr>
          <p:cNvSpPr txBox="1"/>
          <p:nvPr/>
        </p:nvSpPr>
        <p:spPr>
          <a:xfrm>
            <a:off x="765175" y="3357814"/>
            <a:ext cx="5310350" cy="1157044"/>
          </a:xfrm>
          <a:prstGeom prst="rect">
            <a:avLst/>
          </a:prstGeom>
          <a:ln w="12700">
            <a:miter lim="400000"/>
          </a:ln>
          <a:extLst>
            <a:ext uri="{C572A759-6A51-4108-AA02-DFA0A04FC94B}">
              <ma14:wrappingTextBoxFlag xmlns="" xmlns:a16="http://schemas.microsoft.com/office/drawing/2014/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Pourtant, les efforts déployés jusqu'à présent par le secteur irlandais de l'hôtellerie </a:t>
            </a:r>
            <a:r>
              <a:rPr lang="en-IE"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sont</a:t>
            </a:r>
            <a:r>
              <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IE"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en</a:t>
            </a:r>
            <a:r>
              <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demi </a:t>
            </a:r>
            <a:r>
              <a:rPr lang="en-IE"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teinte</a:t>
            </a:r>
            <a:r>
              <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Maurice Bergin, de GreenHospitality.ie et GreenTravel.ie, travaille dans le domaine de l'accueil durable depuis 2001. "À l'époque, l'impact sur l'environnement ne faisait pas partie de l'ADN du tourisme - nous ne voyions pas l'attention qui lui était portée", note-t-il. Pourtant, M. Bergin estime qu'il devrait être au cœur de toute stratégie ou approche touristique.</a:t>
            </a:r>
          </a:p>
        </p:txBody>
      </p:sp>
      <p:sp>
        <p:nvSpPr>
          <p:cNvPr id="24" name="Rectangle 27">
            <a:extLst>
              <a:ext uri="{FF2B5EF4-FFF2-40B4-BE49-F238E27FC236}">
                <a16:creationId xmlns:a16="http://schemas.microsoft.com/office/drawing/2014/main" id="{79C2BBD6-2680-CF45-BE9E-A90C7644A87E}"/>
              </a:ext>
            </a:extLst>
          </p:cNvPr>
          <p:cNvSpPr txBox="1"/>
          <p:nvPr/>
        </p:nvSpPr>
        <p:spPr>
          <a:xfrm>
            <a:off x="782475" y="5803396"/>
            <a:ext cx="5293050" cy="995461"/>
          </a:xfrm>
          <a:prstGeom prst="rect">
            <a:avLst/>
          </a:prstGeom>
          <a:ln w="12700">
            <a:miter lim="400000"/>
          </a:ln>
          <a:extLst>
            <a:ext uri="{C572A759-6A51-4108-AA02-DFA0A04FC94B}">
              <ma14:wrappingTextBoxFlag xmlns="" xmlns:a16="http://schemas.microsoft.com/office/drawing/2014/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Il y a quelques années, Bergin a tenté de comparer les hôtels irlandais à leurs homologues d'autres pays, et il dit que les résultats étaient "alarmants". "Cela m'a vraiment inquiété, car nous avons constaté que les hôtels irlandais avaient en moyenne une empreinte de 60 à 300 % pire que celle des autres hôtels dans des climats similaires - en matière de consommation d'énergie, nous étions 60 % plus mauvais que la moyenne mondiale."</a:t>
            </a:r>
          </a:p>
        </p:txBody>
      </p:sp>
      <p:sp>
        <p:nvSpPr>
          <p:cNvPr id="25" name="Freeform 24">
            <a:extLst>
              <a:ext uri="{FF2B5EF4-FFF2-40B4-BE49-F238E27FC236}">
                <a16:creationId xmlns:a16="http://schemas.microsoft.com/office/drawing/2014/main" id="{19A4457E-0B66-A643-B002-0B48C3950C33}"/>
              </a:ext>
            </a:extLst>
          </p:cNvPr>
          <p:cNvSpPr/>
          <p:nvPr/>
        </p:nvSpPr>
        <p:spPr>
          <a:xfrm rot="10800000">
            <a:off x="5847846" y="2026057"/>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C2D237"/>
          </a:solidFill>
          <a:ln w="571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5DEF5862-4E81-3E48-98EF-3D7B956B81BD}"/>
              </a:ext>
            </a:extLst>
          </p:cNvPr>
          <p:cNvSpPr/>
          <p:nvPr/>
        </p:nvSpPr>
        <p:spPr>
          <a:xfrm rot="10800000">
            <a:off x="5797432" y="6998594"/>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C2D237"/>
          </a:solidFill>
          <a:ln w="5715" cap="flat">
            <a:noFill/>
            <a:prstDash val="solid"/>
            <a:miter/>
          </a:ln>
        </p:spPr>
        <p:txBody>
          <a:bodyPr rtlCol="0" anchor="ctr"/>
          <a:lstStyle/>
          <a:p>
            <a:endParaRPr lang="en-US" dirty="0"/>
          </a:p>
        </p:txBody>
      </p:sp>
      <p:sp>
        <p:nvSpPr>
          <p:cNvPr id="2" name="Rectangle 1">
            <a:extLst>
              <a:ext uri="{FF2B5EF4-FFF2-40B4-BE49-F238E27FC236}">
                <a16:creationId xmlns:a16="http://schemas.microsoft.com/office/drawing/2014/main" id="{617FE4DF-C767-934A-8458-96EAD045113A}"/>
              </a:ext>
            </a:extLst>
          </p:cNvPr>
          <p:cNvSpPr/>
          <p:nvPr/>
        </p:nvSpPr>
        <p:spPr>
          <a:xfrm>
            <a:off x="4840839" y="9017556"/>
            <a:ext cx="1007007" cy="276999"/>
          </a:xfrm>
          <a:prstGeom prst="rect">
            <a:avLst/>
          </a:prstGeom>
        </p:spPr>
        <p:txBody>
          <a:bodyPr wrap="none">
            <a:spAutoFit/>
          </a:bodyPr>
          <a:lstStyle/>
          <a:p>
            <a:r>
              <a:rPr lang="en-GB" sz="1200" dirty="0">
                <a:solidFill>
                  <a:srgbClr val="28AFAC"/>
                </a:solidFill>
                <a:latin typeface="Montserrat" pitchFamily="2" charset="77"/>
                <a:hlinkClick r:id="rId2">
                  <a:extLst>
                    <a:ext uri="{A12FA001-AC4F-418D-AE19-62706E023703}">
                      <ahyp:hlinkClr xmlns:ahyp="http://schemas.microsoft.com/office/drawing/2018/hyperlinkcolor" val="tx"/>
                    </a:ext>
                  </a:extLst>
                </a:hlinkClick>
              </a:rPr>
              <a:t>Article complet</a:t>
            </a:r>
            <a:endParaRPr lang="en-GB" sz="1200" dirty="0">
              <a:solidFill>
                <a:srgbClr val="28AFAC"/>
              </a:solidFill>
              <a:latin typeface="Montserrat" pitchFamily="2" charset="77"/>
            </a:endParaRPr>
          </a:p>
        </p:txBody>
      </p:sp>
      <p:pic>
        <p:nvPicPr>
          <p:cNvPr id="27" name="Graphic 26" descr="Lightbulb and gear outline">
            <a:extLst>
              <a:ext uri="{FF2B5EF4-FFF2-40B4-BE49-F238E27FC236}">
                <a16:creationId xmlns:a16="http://schemas.microsoft.com/office/drawing/2014/main" id="{E67D6523-A791-374B-8DF7-31E99C2C54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991" y="403063"/>
            <a:ext cx="986271" cy="986271"/>
          </a:xfrm>
          <a:prstGeom prst="rect">
            <a:avLst/>
          </a:prstGeom>
        </p:spPr>
      </p:pic>
    </p:spTree>
    <p:extLst>
      <p:ext uri="{BB962C8B-B14F-4D97-AF65-F5344CB8AC3E}">
        <p14:creationId xmlns:p14="http://schemas.microsoft.com/office/powerpoint/2010/main" val="230958189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9" descr="A picture containing grass, outdoor, mammal, sheep&#10;&#10;Description automatically generated">
            <a:extLst>
              <a:ext uri="{FF2B5EF4-FFF2-40B4-BE49-F238E27FC236}">
                <a16:creationId xmlns:a16="http://schemas.microsoft.com/office/drawing/2014/main" id="{D8E0CEE0-6CBF-3D44-99A6-AC5734072A9C}"/>
              </a:ext>
            </a:extLst>
          </p:cNvPr>
          <p:cNvPicPr>
            <a:picLocks noGrp="1" noChangeAspect="1"/>
          </p:cNvPicPr>
          <p:nvPr>
            <p:ph type="pic" idx="16"/>
          </p:nvPr>
        </p:nvPicPr>
        <p:blipFill rotWithShape="1">
          <a:blip r:embed="rId2" cstate="email">
            <a:extLst>
              <a:ext uri="{28A0092B-C50C-407E-A947-70E740481C1C}">
                <a14:useLocalDpi xmlns:a14="http://schemas.microsoft.com/office/drawing/2010/main"/>
              </a:ext>
            </a:extLst>
          </a:blip>
          <a:srcRect/>
          <a:stretch/>
        </p:blipFill>
        <p:spPr>
          <a:xfrm>
            <a:off x="4070195" y="7512188"/>
            <a:ext cx="2787805" cy="1800181"/>
          </a:xfrm>
        </p:spPr>
      </p:pic>
      <p:sp>
        <p:nvSpPr>
          <p:cNvPr id="8" name="Rechteck">
            <a:extLst>
              <a:ext uri="{FF2B5EF4-FFF2-40B4-BE49-F238E27FC236}">
                <a16:creationId xmlns:a16="http://schemas.microsoft.com/office/drawing/2014/main" id="{95D0CA6D-3095-4CF0-AA89-7467CC5339EC}"/>
              </a:ext>
            </a:extLst>
          </p:cNvPr>
          <p:cNvSpPr/>
          <p:nvPr/>
        </p:nvSpPr>
        <p:spPr>
          <a:xfrm>
            <a:off x="550" y="7512188"/>
            <a:ext cx="4147591" cy="1793728"/>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10" name="Rectangle 27">
            <a:extLst>
              <a:ext uri="{FF2B5EF4-FFF2-40B4-BE49-F238E27FC236}">
                <a16:creationId xmlns:a16="http://schemas.microsoft.com/office/drawing/2014/main" id="{5F3DF61B-8265-4E7F-AB2D-D62BD9CD0A43}"/>
              </a:ext>
            </a:extLst>
          </p:cNvPr>
          <p:cNvSpPr txBox="1"/>
          <p:nvPr/>
        </p:nvSpPr>
        <p:spPr>
          <a:xfrm>
            <a:off x="823966" y="7588156"/>
            <a:ext cx="3284839" cy="1641792"/>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IE" sz="1200" i="1" dirty="0">
                <a:solidFill>
                  <a:schemeClr val="bg1"/>
                </a:solidFill>
                <a:latin typeface="Montserrat" pitchFamily="2" charset="77"/>
                <a:cs typeface="Calibri" panose="020F0502020204030204" pitchFamily="34" charset="0"/>
              </a:rPr>
              <a:t>Le tourisme durable est défini </a:t>
            </a:r>
            <a:r>
              <a:rPr lang="en-IE" sz="1200" i="1" dirty="0" err="1">
                <a:solidFill>
                  <a:schemeClr val="bg1"/>
                </a:solidFill>
                <a:latin typeface="Montserrat" pitchFamily="2" charset="77"/>
                <a:cs typeface="Calibri" panose="020F0502020204030204" pitchFamily="34" charset="0"/>
              </a:rPr>
              <a:t>comme</a:t>
            </a:r>
            <a:r>
              <a:rPr lang="en-IE" sz="1200" i="1" dirty="0">
                <a:solidFill>
                  <a:schemeClr val="bg1"/>
                </a:solidFill>
                <a:latin typeface="Montserrat" pitchFamily="2" charset="77"/>
                <a:cs typeface="Calibri" panose="020F0502020204030204" pitchFamily="34" charset="0"/>
              </a:rPr>
              <a:t> </a:t>
            </a:r>
          </a:p>
          <a:p>
            <a:pPr>
              <a:lnSpc>
                <a:spcPct val="100000"/>
              </a:lnSpc>
              <a:spcBef>
                <a:spcPts val="0"/>
              </a:spcBef>
            </a:pPr>
            <a:r>
              <a:rPr lang="en-IE" sz="1200" i="1" dirty="0">
                <a:solidFill>
                  <a:schemeClr val="bg1"/>
                </a:solidFill>
                <a:latin typeface="Montserrat" pitchFamily="2" charset="77"/>
                <a:cs typeface="Calibri" panose="020F0502020204030204" pitchFamily="34" charset="0"/>
              </a:rPr>
              <a:t>"... une approche positive visant à réduire les tensions et les frictions créées par les interactions complexes entre l'industrie du tourisme, les touristes, l'environnement naturel et les communautés locales qui accueillent les touristes".</a:t>
            </a:r>
          </a:p>
          <a:p>
            <a:pPr>
              <a:lnSpc>
                <a:spcPct val="100000"/>
              </a:lnSpc>
              <a:spcBef>
                <a:spcPts val="0"/>
              </a:spcBef>
            </a:pPr>
            <a:endParaRPr lang="en-IE" sz="1050" dirty="0">
              <a:solidFill>
                <a:schemeClr val="bg1"/>
              </a:solidFill>
              <a:latin typeface="Montserrat" pitchFamily="2" charset="77"/>
              <a:cs typeface="Calibri" panose="020F0502020204030204" pitchFamily="34" charset="0"/>
            </a:endParaRPr>
          </a:p>
          <a:p>
            <a:pPr>
              <a:lnSpc>
                <a:spcPct val="100000"/>
              </a:lnSpc>
              <a:spcBef>
                <a:spcPts val="0"/>
              </a:spcBef>
            </a:pPr>
            <a:r>
              <a:rPr lang="en-IE" sz="1050" dirty="0">
                <a:solidFill>
                  <a:schemeClr val="bg1"/>
                </a:solidFill>
                <a:latin typeface="Montserrat" pitchFamily="2" charset="77"/>
                <a:cs typeface="Calibri" panose="020F0502020204030204" pitchFamily="34" charset="0"/>
              </a:rPr>
              <a:t>(Journal du tourisme durable, 1993). </a:t>
            </a:r>
            <a:endParaRPr lang="en-IE" sz="1050" dirty="0">
              <a:solidFill>
                <a:schemeClr val="bg1"/>
              </a:solidFill>
              <a:latin typeface="Montserrat" pitchFamily="2" charset="77"/>
              <a:ea typeface="Calibri" panose="020F0502020204030204" pitchFamily="34" charset="0"/>
              <a:cs typeface="Times New Roman" panose="02020603050405020304" pitchFamily="18" charset="0"/>
            </a:endParaRPr>
          </a:p>
        </p:txBody>
      </p:sp>
      <p:sp>
        <p:nvSpPr>
          <p:cNvPr id="12" name="Rectangle 27">
            <a:extLst>
              <a:ext uri="{FF2B5EF4-FFF2-40B4-BE49-F238E27FC236}">
                <a16:creationId xmlns:a16="http://schemas.microsoft.com/office/drawing/2014/main" id="{89BD47F7-3473-4EA0-BE72-D258A50A28BF}"/>
              </a:ext>
            </a:extLst>
          </p:cNvPr>
          <p:cNvSpPr txBox="1"/>
          <p:nvPr/>
        </p:nvSpPr>
        <p:spPr>
          <a:xfrm>
            <a:off x="344308" y="600085"/>
            <a:ext cx="2958043" cy="364519"/>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endParaRPr lang="en-IE" sz="2200" dirty="0">
              <a:solidFill>
                <a:srgbClr val="2D355A"/>
              </a:solidFill>
              <a:ea typeface="Verdana" panose="020B0604030504040204" pitchFamily="34" charset="0"/>
            </a:endParaRPr>
          </a:p>
        </p:txBody>
      </p:sp>
      <p:sp>
        <p:nvSpPr>
          <p:cNvPr id="16" name="Rectangle 27">
            <a:extLst>
              <a:ext uri="{FF2B5EF4-FFF2-40B4-BE49-F238E27FC236}">
                <a16:creationId xmlns:a16="http://schemas.microsoft.com/office/drawing/2014/main" id="{47544F62-2551-4369-8C46-898B50E100A0}"/>
              </a:ext>
            </a:extLst>
          </p:cNvPr>
          <p:cNvSpPr txBox="1"/>
          <p:nvPr/>
        </p:nvSpPr>
        <p:spPr>
          <a:xfrm>
            <a:off x="765175" y="1658146"/>
            <a:ext cx="5327650" cy="579963"/>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FFFFFF"/>
                </a:solidFill>
                <a:latin typeface="Montserrat Light"/>
                <a:ea typeface="Montserrat Light"/>
                <a:cs typeface="Montserrat Light"/>
                <a:sym typeface="Montserrat Light"/>
              </a:defRPr>
            </a:lvl1pPr>
          </a:lstStyle>
          <a:p>
            <a:pPr>
              <a:lnSpc>
                <a:spcPct val="100000"/>
              </a:lnSpc>
              <a:spcBef>
                <a:spcPts val="0"/>
              </a:spcBef>
            </a:pPr>
            <a:r>
              <a:rPr lang="en-IE" sz="1200" dirty="0">
                <a:solidFill>
                  <a:srgbClr val="28AFAC"/>
                </a:solidFill>
                <a:latin typeface="Montserrat" pitchFamily="2" charset="77"/>
                <a:ea typeface="Calibri" panose="020F0502020204030204" pitchFamily="34" charset="0"/>
                <a:cs typeface="Calibri" panose="020F0502020204030204" pitchFamily="34" charset="0"/>
              </a:rPr>
              <a:t>La durabilité environnementale profite à l'entreprise touristique, aux visiteurs, </a:t>
            </a:r>
            <a:r>
              <a:rPr lang="en-IE" sz="1200" dirty="0" err="1">
                <a:solidFill>
                  <a:srgbClr val="28AFAC"/>
                </a:solidFill>
                <a:latin typeface="Montserrat" pitchFamily="2" charset="77"/>
                <a:ea typeface="Calibri" panose="020F0502020204030204" pitchFamily="34" charset="0"/>
                <a:cs typeface="Calibri" panose="020F0502020204030204" pitchFamily="34" charset="0"/>
              </a:rPr>
              <a:t>à</a:t>
            </a:r>
            <a:r>
              <a:rPr lang="en-IE" sz="1200" dirty="0">
                <a:solidFill>
                  <a:srgbClr val="28AFAC"/>
                </a:solidFill>
                <a:latin typeface="Montserrat" pitchFamily="2" charset="77"/>
                <a:ea typeface="Calibri" panose="020F0502020204030204" pitchFamily="34" charset="0"/>
                <a:cs typeface="Calibri" panose="020F0502020204030204" pitchFamily="34" charset="0"/>
              </a:rPr>
              <a:t> </a:t>
            </a:r>
            <a:r>
              <a:rPr lang="en-IE" sz="1200" dirty="0" err="1">
                <a:solidFill>
                  <a:srgbClr val="28AFAC"/>
                </a:solidFill>
                <a:latin typeface="Montserrat" pitchFamily="2" charset="77"/>
                <a:ea typeface="Calibri" panose="020F0502020204030204" pitchFamily="34" charset="0"/>
                <a:cs typeface="Calibri" panose="020F0502020204030204" pitchFamily="34" charset="0"/>
              </a:rPr>
              <a:t>l’environnement</a:t>
            </a:r>
            <a:r>
              <a:rPr lang="en-IE" sz="1200" dirty="0">
                <a:solidFill>
                  <a:srgbClr val="28AFAC"/>
                </a:solidFill>
                <a:latin typeface="Montserrat" pitchFamily="2" charset="77"/>
                <a:ea typeface="Calibri" panose="020F0502020204030204" pitchFamily="34" charset="0"/>
                <a:cs typeface="Calibri" panose="020F0502020204030204" pitchFamily="34" charset="0"/>
              </a:rPr>
              <a:t>, à sa communauté locale, à l'Europe et au monde.</a:t>
            </a:r>
          </a:p>
        </p:txBody>
      </p:sp>
      <p:sp>
        <p:nvSpPr>
          <p:cNvPr id="13" name="Rechteck">
            <a:extLst>
              <a:ext uri="{FF2B5EF4-FFF2-40B4-BE49-F238E27FC236}">
                <a16:creationId xmlns:a16="http://schemas.microsoft.com/office/drawing/2014/main" id="{2287D250-5B52-484D-B2D9-ADE8D9CAA165}"/>
              </a:ext>
            </a:extLst>
          </p:cNvPr>
          <p:cNvSpPr/>
          <p:nvPr/>
        </p:nvSpPr>
        <p:spPr>
          <a:xfrm>
            <a:off x="549" y="253825"/>
            <a:ext cx="6127925" cy="1328354"/>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8" name="Rectangle 27">
            <a:extLst>
              <a:ext uri="{FF2B5EF4-FFF2-40B4-BE49-F238E27FC236}">
                <a16:creationId xmlns:a16="http://schemas.microsoft.com/office/drawing/2014/main" id="{97B0A94D-07EB-EF4E-92C7-74F9FD573989}"/>
              </a:ext>
            </a:extLst>
          </p:cNvPr>
          <p:cNvSpPr txBox="1"/>
          <p:nvPr/>
        </p:nvSpPr>
        <p:spPr>
          <a:xfrm>
            <a:off x="823966" y="1045414"/>
            <a:ext cx="3781343" cy="274431"/>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7000"/>
              </a:lnSpc>
              <a:spcAft>
                <a:spcPts val="800"/>
              </a:spcAft>
            </a:pPr>
            <a:r>
              <a:rPr lang="en-IE" sz="1601" b="1" dirty="0">
                <a:solidFill>
                  <a:schemeClr val="bg1"/>
                </a:solidFill>
                <a:ea typeface="Verdana" panose="020B0604030504040204" pitchFamily="34" charset="0"/>
              </a:rPr>
              <a:t>Tout le monde y gagne !</a:t>
            </a:r>
          </a:p>
        </p:txBody>
      </p:sp>
      <p:sp>
        <p:nvSpPr>
          <p:cNvPr id="19" name="Rectangle 27">
            <a:extLst>
              <a:ext uri="{FF2B5EF4-FFF2-40B4-BE49-F238E27FC236}">
                <a16:creationId xmlns:a16="http://schemas.microsoft.com/office/drawing/2014/main" id="{91F0B750-7349-3D42-833F-DDE4C32AAB2E}"/>
              </a:ext>
            </a:extLst>
          </p:cNvPr>
          <p:cNvSpPr txBox="1"/>
          <p:nvPr/>
        </p:nvSpPr>
        <p:spPr>
          <a:xfrm>
            <a:off x="5044344" y="88546"/>
            <a:ext cx="1454732" cy="1041628"/>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6600" b="1" dirty="0">
                <a:solidFill>
                  <a:schemeClr val="bg1"/>
                </a:solidFill>
                <a:latin typeface="Montserrat" pitchFamily="2" charset="77"/>
              </a:rPr>
              <a:t>03</a:t>
            </a:r>
          </a:p>
        </p:txBody>
      </p:sp>
      <p:cxnSp>
        <p:nvCxnSpPr>
          <p:cNvPr id="22" name="Straight Connector 21">
            <a:extLst>
              <a:ext uri="{FF2B5EF4-FFF2-40B4-BE49-F238E27FC236}">
                <a16:creationId xmlns:a16="http://schemas.microsoft.com/office/drawing/2014/main" id="{49FA344D-050D-BD49-81B2-FF13E89B961A}"/>
              </a:ext>
            </a:extLst>
          </p:cNvPr>
          <p:cNvCxnSpPr>
            <a:cxnSpLocks/>
          </p:cNvCxnSpPr>
          <p:nvPr/>
        </p:nvCxnSpPr>
        <p:spPr>
          <a:xfrm flipH="1">
            <a:off x="549" y="997809"/>
            <a:ext cx="472941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4" name="Freeform 23">
            <a:extLst>
              <a:ext uri="{FF2B5EF4-FFF2-40B4-BE49-F238E27FC236}">
                <a16:creationId xmlns:a16="http://schemas.microsoft.com/office/drawing/2014/main" id="{6606ED33-DD94-244C-83CE-9443B2B9EB36}"/>
              </a:ext>
            </a:extLst>
          </p:cNvPr>
          <p:cNvSpPr/>
          <p:nvPr/>
        </p:nvSpPr>
        <p:spPr>
          <a:xfrm rot="10800000">
            <a:off x="3965926" y="7636323"/>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2D355A"/>
          </a:solidFill>
          <a:ln w="5715" cap="flat">
            <a:noFill/>
            <a:prstDash val="solid"/>
            <a:miter/>
          </a:ln>
        </p:spPr>
        <p:txBody>
          <a:bodyPr rtlCol="0" anchor="ctr"/>
          <a:lstStyle/>
          <a:p>
            <a:endParaRPr lang="en-US" dirty="0"/>
          </a:p>
        </p:txBody>
      </p:sp>
      <p:sp>
        <p:nvSpPr>
          <p:cNvPr id="14" name="Rectangle 27">
            <a:extLst>
              <a:ext uri="{FF2B5EF4-FFF2-40B4-BE49-F238E27FC236}">
                <a16:creationId xmlns:a16="http://schemas.microsoft.com/office/drawing/2014/main" id="{8181495C-985E-DA49-A4DC-828FBA7F044A}"/>
              </a:ext>
            </a:extLst>
          </p:cNvPr>
          <p:cNvSpPr txBox="1"/>
          <p:nvPr/>
        </p:nvSpPr>
        <p:spPr>
          <a:xfrm>
            <a:off x="758334" y="524355"/>
            <a:ext cx="4359235" cy="456852"/>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2800" b="1" dirty="0">
                <a:solidFill>
                  <a:schemeClr val="bg1"/>
                </a:solidFill>
                <a:latin typeface="Montserrat Semi Bold" pitchFamily="2" charset="77"/>
              </a:rPr>
              <a:t>Raison de changer les choses</a:t>
            </a:r>
          </a:p>
        </p:txBody>
      </p:sp>
      <p:sp>
        <p:nvSpPr>
          <p:cNvPr id="23" name="Rectangle 27">
            <a:extLst>
              <a:ext uri="{FF2B5EF4-FFF2-40B4-BE49-F238E27FC236}">
                <a16:creationId xmlns:a16="http://schemas.microsoft.com/office/drawing/2014/main" id="{C3FFE0B1-213B-AD44-B4A0-FEBBD8E37659}"/>
              </a:ext>
            </a:extLst>
          </p:cNvPr>
          <p:cNvSpPr txBox="1"/>
          <p:nvPr/>
        </p:nvSpPr>
        <p:spPr>
          <a:xfrm>
            <a:off x="765175" y="2282519"/>
            <a:ext cx="5327650" cy="5781002"/>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rgbClr val="28AFAC"/>
                </a:solidFill>
                <a:latin typeface="Montserrat" pitchFamily="2" charset="77"/>
                <a:cs typeface="Times New Roman" panose="02020603050405020304" pitchFamily="18" charset="0"/>
              </a:rPr>
              <a:t>Tout le monde y gagne ! </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Il est important de se rappeler que non seulement les visiteurs, les communautés mais aussi les entreprises peuvent tirer d'énormes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avantages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à</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mettre</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en</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place des pratiques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touristiques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écologiquement durables. Les entreprises ne protègent pas seulement la ressource dont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elles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dependent ;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en</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la protégeant et en la conservant,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elles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la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protègent</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également</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pour les générations futures.</a:t>
            </a: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Pour rester compétitifs et durables, les prestataires et les destinations touristiques doivent examiner comment leurs actions affectent les personnes concernées. Tout le monde y gagne, les clients et la population locale ;</a:t>
            </a:r>
          </a:p>
          <a:p>
            <a:pPr>
              <a:lnSpc>
                <a:spcPct val="100000"/>
              </a:lnSpc>
              <a:spcBef>
                <a:spcPts val="0"/>
              </a:spcBef>
            </a:pP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a:lnSpc>
                <a:spcPct val="100000"/>
              </a:lnSpc>
              <a:spcBef>
                <a:spcPts val="0"/>
              </a:spcBef>
              <a:buFont typeface="Arial" panose="020B0604020202020204" pitchFamily="34" charset="0"/>
              <a:buChar char="•"/>
              <a:tabLst>
                <a:tab pos="457134" algn="l"/>
              </a:tabLst>
            </a:pPr>
            <a:r>
              <a:rPr lang="en-GB" sz="1150" dirty="0">
                <a:solidFill>
                  <a:srgbClr val="28AFAC"/>
                </a:solidFill>
                <a:latin typeface="Montserrat" pitchFamily="2" charset="77"/>
                <a:ea typeface="Calibri" panose="020F0502020204030204" pitchFamily="34" charset="0"/>
                <a:cs typeface="Times New Roman" panose="02020603050405020304" pitchFamily="18" charset="0"/>
              </a:rPr>
              <a:t>Les communautés locales </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se développeront, prospéreront et vivront de manière positive, stimulant ainsi les économies sociales, économiques et environnementales.</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a:lnSpc>
                <a:spcPct val="100000"/>
              </a:lnSpc>
              <a:spcBef>
                <a:spcPts val="0"/>
              </a:spcBef>
              <a:buFont typeface="Arial" panose="020B0604020202020204" pitchFamily="34" charset="0"/>
              <a:buChar char="•"/>
              <a:tabLst>
                <a:tab pos="457134" algn="l"/>
              </a:tabLst>
            </a:pPr>
            <a:r>
              <a:rPr lang="en-GB" sz="1150" dirty="0">
                <a:solidFill>
                  <a:srgbClr val="28AFAC"/>
                </a:solidFill>
                <a:latin typeface="Montserrat" pitchFamily="2" charset="77"/>
                <a:ea typeface="Calibri" panose="020F0502020204030204" pitchFamily="34" charset="0"/>
                <a:cs typeface="Times New Roman" panose="02020603050405020304" pitchFamily="18" charset="0"/>
              </a:rPr>
              <a:t>Les conditions de vies </a:t>
            </a:r>
            <a:r>
              <a:rPr lang="en-GB" sz="1150" dirty="0" err="1">
                <a:solidFill>
                  <a:srgbClr val="28AFAC"/>
                </a:solidFill>
                <a:latin typeface="Montserrat" pitchFamily="2" charset="77"/>
                <a:ea typeface="Calibri" panose="020F0502020204030204" pitchFamily="34" charset="0"/>
                <a:cs typeface="Times New Roman" panose="02020603050405020304" pitchFamily="18" charset="0"/>
              </a:rPr>
              <a:t>s’améliorent</a:t>
            </a:r>
            <a:r>
              <a:rPr lang="en-GB" sz="1150" dirty="0">
                <a:solidFill>
                  <a:srgbClr val="28AFAC"/>
                </a:solidFill>
                <a:latin typeface="Montserrat" pitchFamily="2" charset="77"/>
                <a:ea typeface="Calibri" panose="020F0502020204030204" pitchFamily="34" charset="0"/>
                <a:cs typeface="Times New Roman" panose="02020603050405020304" pitchFamily="18" charset="0"/>
              </a:rPr>
              <a:t>. </a:t>
            </a:r>
          </a:p>
          <a:p>
            <a:pPr marL="342851" indent="-342851">
              <a:lnSpc>
                <a:spcPct val="100000"/>
              </a:lnSpc>
              <a:spcBef>
                <a:spcPts val="0"/>
              </a:spcBef>
              <a:buFont typeface="Arial" panose="020B0604020202020204" pitchFamily="34" charset="0"/>
              <a:buChar char="•"/>
              <a:tabLst>
                <a:tab pos="457134" algn="l"/>
              </a:tabLst>
            </a:pPr>
            <a:endParaRPr lang="en-GB" sz="1150" dirty="0">
              <a:solidFill>
                <a:srgbClr val="28AFAC"/>
              </a:solidFill>
              <a:latin typeface="Montserrat" pitchFamily="2" charset="77"/>
              <a:ea typeface="Calibri" panose="020F0502020204030204" pitchFamily="34" charset="0"/>
              <a:cs typeface="Times New Roman" panose="02020603050405020304" pitchFamily="18" charset="0"/>
            </a:endParaRPr>
          </a:p>
          <a:p>
            <a:pPr marL="342851" indent="-342851">
              <a:lnSpc>
                <a:spcPct val="100000"/>
              </a:lnSpc>
              <a:spcBef>
                <a:spcPts val="0"/>
              </a:spcBef>
              <a:buFont typeface="Arial" panose="020B0604020202020204" pitchFamily="34" charset="0"/>
              <a:buChar char="•"/>
              <a:tabLst>
                <a:tab pos="457134" algn="l"/>
              </a:tabLst>
            </a:pPr>
            <a:endParaRPr lang="en-GB" sz="1150" dirty="0">
              <a:solidFill>
                <a:srgbClr val="28AFAC"/>
              </a:solidFill>
              <a:latin typeface="Montserrat" pitchFamily="2" charset="77"/>
              <a:ea typeface="Calibri" panose="020F0502020204030204" pitchFamily="34" charset="0"/>
              <a:cs typeface="Times New Roman" panose="02020603050405020304" pitchFamily="18" charset="0"/>
            </a:endParaRPr>
          </a:p>
          <a:p>
            <a:pPr>
              <a:lnSpc>
                <a:spcPct val="100000"/>
              </a:lnSpc>
              <a:spcBef>
                <a:spcPts val="0"/>
              </a:spcBef>
              <a:tabLst>
                <a:tab pos="457134" algn="l"/>
              </a:tabLst>
            </a:pPr>
            <a:endParaRPr lang="en-GB" sz="1150" dirty="0">
              <a:solidFill>
                <a:srgbClr val="28AFAC"/>
              </a:solidFill>
              <a:latin typeface="Montserrat" pitchFamily="2" charset="77"/>
              <a:ea typeface="Calibri" panose="020F0502020204030204" pitchFamily="34" charset="0"/>
              <a:cs typeface="Times New Roman" panose="02020603050405020304" pitchFamily="18" charset="0"/>
            </a:endParaRPr>
          </a:p>
          <a:p>
            <a:pPr>
              <a:lnSpc>
                <a:spcPct val="100000"/>
              </a:lnSpc>
              <a:spcBef>
                <a:spcPts val="0"/>
              </a:spcBef>
              <a:tabLst>
                <a:tab pos="457134" algn="l"/>
              </a:tabLst>
            </a:pPr>
            <a:endParaRPr lang="en-GB" sz="1150" dirty="0">
              <a:solidFill>
                <a:srgbClr val="28AFAC"/>
              </a:solidFill>
              <a:latin typeface="Montserrat" pitchFamily="2" charset="77"/>
              <a:ea typeface="Calibri" panose="020F0502020204030204" pitchFamily="34" charset="0"/>
              <a:cs typeface="Times New Roman" panose="02020603050405020304" pitchFamily="18" charset="0"/>
            </a:endParaRPr>
          </a:p>
          <a:p>
            <a:pPr marL="323850">
              <a:lnSpc>
                <a:spcPct val="100000"/>
              </a:lnSpc>
              <a:spcBef>
                <a:spcPts val="0"/>
              </a:spcBef>
              <a:tabLst>
                <a:tab pos="455613" algn="l"/>
              </a:tabLst>
            </a:pP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Ces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actions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contribuent</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à</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protéger l'environnement où les gens se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rendent</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vivent</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travaillent</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et se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divertissent</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Les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avantages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du plein air et de la nature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améliore</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en</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tout point les conditions de vie : la santé physique et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mentale</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la réduction du stress, la gestion du poids et l'amélioration du bien-être.</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a:lnSpc>
                <a:spcPct val="100000"/>
              </a:lnSpc>
              <a:spcBef>
                <a:spcPts val="0"/>
              </a:spcBef>
              <a:buFont typeface="Arial" panose="020B0604020202020204" pitchFamily="34" charset="0"/>
              <a:buChar char="•"/>
              <a:tabLst>
                <a:tab pos="457134" algn="l"/>
              </a:tabLst>
            </a:pPr>
            <a:r>
              <a:rPr lang="en-GB" sz="1150" dirty="0">
                <a:solidFill>
                  <a:srgbClr val="28AFAC"/>
                </a:solidFill>
                <a:latin typeface="Montserrat" pitchFamily="2" charset="77"/>
                <a:ea typeface="Calibri" panose="020F0502020204030204" pitchFamily="34" charset="0"/>
                <a:cs typeface="Times New Roman" panose="02020603050405020304" pitchFamily="18" charset="0"/>
              </a:rPr>
              <a:t>Permet à chacun de </a:t>
            </a:r>
            <a:r>
              <a:rPr lang="en-GB" sz="1150" dirty="0" err="1">
                <a:solidFill>
                  <a:srgbClr val="28AFAC"/>
                </a:solidFill>
                <a:latin typeface="Montserrat" pitchFamily="2" charset="77"/>
                <a:ea typeface="Calibri" panose="020F0502020204030204" pitchFamily="34" charset="0"/>
                <a:cs typeface="Times New Roman" panose="02020603050405020304" pitchFamily="18" charset="0"/>
              </a:rPr>
              <a:t>mieux</a:t>
            </a:r>
            <a:r>
              <a:rPr lang="en-GB" sz="1150" dirty="0">
                <a:solidFill>
                  <a:srgbClr val="28AFAC"/>
                </a:solidFill>
                <a:latin typeface="Montserrat" pitchFamily="2" charset="77"/>
                <a:ea typeface="Calibri" panose="020F0502020204030204" pitchFamily="34" charset="0"/>
                <a:cs typeface="Times New Roman" panose="02020603050405020304" pitchFamily="18" charset="0"/>
              </a:rPr>
              <a:t> se </a:t>
            </a:r>
            <a:r>
              <a:rPr lang="en-GB" sz="1150" dirty="0" err="1">
                <a:solidFill>
                  <a:srgbClr val="28AFAC"/>
                </a:solidFill>
                <a:latin typeface="Montserrat" pitchFamily="2" charset="77"/>
                <a:ea typeface="Calibri" panose="020F0502020204030204" pitchFamily="34" charset="0"/>
                <a:cs typeface="Times New Roman" panose="02020603050405020304" pitchFamily="18" charset="0"/>
              </a:rPr>
              <a:t>comprendre</a:t>
            </a:r>
            <a:r>
              <a:rPr lang="en-GB" sz="1150" dirty="0">
                <a:solidFill>
                  <a:srgbClr val="28AFAC"/>
                </a:solidFill>
                <a:latin typeface="Montserrat" pitchFamily="2" charset="77"/>
                <a:ea typeface="Calibri" panose="020F0502020204030204" pitchFamily="34" charset="0"/>
                <a:cs typeface="Times New Roman" panose="02020603050405020304" pitchFamily="18" charset="0"/>
              </a:rPr>
              <a:t> </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(la façon dont les gens communiquent, partagent et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interagissent</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ce qui permet de mieux se connaître et de mieux connaître les visiteurs.</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a:lnSpc>
                <a:spcPct val="100000"/>
              </a:lnSpc>
              <a:spcBef>
                <a:spcPts val="0"/>
              </a:spcBef>
              <a:buFont typeface="Arial" panose="020B0604020202020204" pitchFamily="34" charset="0"/>
              <a:buChar char="•"/>
              <a:tabLst>
                <a:tab pos="457134" algn="l"/>
              </a:tabLst>
            </a:pPr>
            <a:r>
              <a:rPr lang="en-GB" sz="1150" dirty="0">
                <a:solidFill>
                  <a:srgbClr val="28AFAC"/>
                </a:solidFill>
                <a:latin typeface="Montserrat" pitchFamily="2" charset="77"/>
                <a:ea typeface="Calibri" panose="020F0502020204030204" pitchFamily="34" charset="0"/>
                <a:cs typeface="Times New Roman" panose="02020603050405020304" pitchFamily="18" charset="0"/>
              </a:rPr>
              <a:t>Les visiteurs </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comprennent, respectent et veulent laisser les lieux qu'ils visitent dans un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meilleur</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état</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que lorsqu'ils sont arrivés</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a:lnSpc>
                <a:spcPct val="100000"/>
              </a:lnSpc>
              <a:spcBef>
                <a:spcPts val="0"/>
              </a:spcBef>
              <a:buFont typeface="Arial" panose="020B0604020202020204" pitchFamily="34" charset="0"/>
              <a:buChar char="•"/>
              <a:tabLst>
                <a:tab pos="457134" algn="l"/>
              </a:tabLst>
            </a:pPr>
            <a:r>
              <a:rPr lang="en-GB" sz="1150" dirty="0">
                <a:solidFill>
                  <a:srgbClr val="28AFAC"/>
                </a:solidFill>
                <a:latin typeface="Montserrat" pitchFamily="2" charset="77"/>
                <a:ea typeface="Calibri" panose="020F0502020204030204" pitchFamily="34" charset="0"/>
                <a:cs typeface="Times New Roman" panose="02020603050405020304" pitchFamily="18" charset="0"/>
              </a:rPr>
              <a:t>La </a:t>
            </a:r>
            <a:r>
              <a:rPr lang="en-GB" sz="1150" dirty="0" err="1">
                <a:solidFill>
                  <a:srgbClr val="28AFAC"/>
                </a:solidFill>
                <a:latin typeface="Montserrat" pitchFamily="2" charset="77"/>
                <a:ea typeface="Calibri" panose="020F0502020204030204" pitchFamily="34" charset="0"/>
                <a:cs typeface="Times New Roman" panose="02020603050405020304" pitchFamily="18" charset="0"/>
              </a:rPr>
              <a:t>faune</a:t>
            </a:r>
            <a:r>
              <a:rPr lang="en-GB" sz="1150" dirty="0">
                <a:solidFill>
                  <a:srgbClr val="28AFAC"/>
                </a:solidFill>
                <a:latin typeface="Montserrat" pitchFamily="2" charset="77"/>
                <a:ea typeface="Calibri" panose="020F0502020204030204" pitchFamily="34" charset="0"/>
                <a:cs typeface="Times New Roman" panose="02020603050405020304" pitchFamily="18" charset="0"/>
              </a:rPr>
              <a:t> et la </a:t>
            </a:r>
            <a:r>
              <a:rPr lang="en-GB" sz="1150" dirty="0" err="1">
                <a:solidFill>
                  <a:srgbClr val="28AFAC"/>
                </a:solidFill>
                <a:latin typeface="Montserrat" pitchFamily="2" charset="77"/>
                <a:ea typeface="Calibri" panose="020F0502020204030204" pitchFamily="34" charset="0"/>
                <a:cs typeface="Times New Roman" panose="02020603050405020304" pitchFamily="18" charset="0"/>
              </a:rPr>
              <a:t>flore</a:t>
            </a:r>
            <a:r>
              <a:rPr lang="en-GB" sz="1150" dirty="0">
                <a:solidFill>
                  <a:srgbClr val="28AFAC"/>
                </a:solidFill>
                <a:latin typeface="Montserrat" pitchFamily="2" charset="77"/>
                <a:ea typeface="Calibri" panose="020F0502020204030204" pitchFamily="34" charset="0"/>
                <a:cs typeface="Times New Roman" panose="02020603050405020304" pitchFamily="18" charset="0"/>
              </a:rPr>
              <a:t> sont valorisés. </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La gestion et la conservation de l'environnement, de la culture et du patrimoine d'une destination sont également un élément clé de son attractivité, car elles ont un effet positif sur la valeur des biens immobiliers.</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nSpc>
                <a:spcPct val="100000"/>
              </a:lnSpc>
              <a:spcBef>
                <a:spcPts val="0"/>
              </a:spcBef>
            </a:pPr>
            <a:endParaRPr lang="en-GB" sz="1099"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en-GB" sz="1099" dirty="0">
              <a:latin typeface="Montserrat" pitchFamily="2" charset="77"/>
              <a:ea typeface="Calibri" panose="020F0502020204030204" pitchFamily="34" charset="0"/>
              <a:cs typeface="Calibri" panose="020F0502020204030204" pitchFamily="34" charset="0"/>
            </a:endParaRPr>
          </a:p>
          <a:p>
            <a:pPr>
              <a:lnSpc>
                <a:spcPct val="100000"/>
              </a:lnSpc>
              <a:spcBef>
                <a:spcPts val="0"/>
              </a:spcBef>
            </a:pPr>
            <a:endParaRPr lang="en-IE" sz="1099" dirty="0">
              <a:latin typeface="Montserrat" pitchFamily="2" charset="77"/>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38AF8D23-8DCF-D449-9711-7B6EF4D18E68}"/>
              </a:ext>
            </a:extLst>
          </p:cNvPr>
          <p:cNvSpPr/>
          <p:nvPr/>
        </p:nvSpPr>
        <p:spPr>
          <a:xfrm>
            <a:off x="3448747" y="2765766"/>
            <a:ext cx="164248" cy="248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4967362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7"/>
          <p:cNvSpPr txBox="1"/>
          <p:nvPr/>
        </p:nvSpPr>
        <p:spPr>
          <a:xfrm>
            <a:off x="765175" y="593466"/>
            <a:ext cx="5327650" cy="3626694"/>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150" b="1"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Les entreprises </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qui font preuve d'appréciation et de respect en conservant la grande valeur de leurs ressources culturelles et patrimoniales naturelles se forgent une réputation, économisent de l'argent et protègent leur activité, en évitant la surutilisation, le surpeuplement et la pollution, en réduisant la production de déchets, les coûts et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en</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effectuant</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les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réaménagements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nécessaires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p>
          <a:p>
            <a:pPr algn="just">
              <a:lnSpc>
                <a:spcPct val="100000"/>
              </a:lnSpc>
              <a:spcBef>
                <a:spcPts val="0"/>
              </a:spcBef>
            </a:pPr>
            <a:endPar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0000"/>
              </a:lnSpc>
              <a:spcBef>
                <a:spcPts val="0"/>
              </a:spcBef>
            </a:pPr>
            <a:r>
              <a:rPr lang="en-GB" sz="1150" b="1"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Les entreprises </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peuvent maintenir leurs prix en s'assurant que l'environnement reste géré de manière durable, qu'il est esthétique et florissant. Elles bénéficient d'une bonne réputation en gérant les intérêts et le bien-être de la communauté et des visiteurs. Elles peuvent tirer un avantage financier d'une saison prolongée et de prix plus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élevés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mais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avec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moins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de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visiteurs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car beaucoup sont prêts à payer pour l'exclusivité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ou</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pour se render dans des endroits peu fréquentés.</a:t>
            </a:r>
          </a:p>
          <a:p>
            <a:pPr algn="just">
              <a:lnSpc>
                <a:spcPct val="100000"/>
              </a:lnSpc>
              <a:spcBef>
                <a:spcPts val="0"/>
              </a:spcBef>
            </a:pPr>
            <a:endParaRPr lang="en-GB" sz="1050" b="1"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0000"/>
              </a:lnSpc>
              <a:spcBef>
                <a:spcPts val="0"/>
              </a:spcBef>
            </a:pPr>
            <a:r>
              <a:rPr lang="en-GB" sz="1050" dirty="0">
                <a:solidFill>
                  <a:srgbClr val="2D355A"/>
                </a:solidFill>
                <a:latin typeface="Montserrat Light" panose="00000400000000000000" pitchFamily="2" charset="0"/>
                <a:ea typeface="Calibri" panose="020F0502020204030204" pitchFamily="34" charset="0"/>
                <a:cs typeface="Calibri" panose="020F0502020204030204" pitchFamily="34" charset="0"/>
              </a:rPr>
              <a:t>Allez plus loin </a:t>
            </a:r>
            <a:r>
              <a:rPr lang="en-GB" sz="1050" dirty="0" err="1">
                <a:solidFill>
                  <a:srgbClr val="2D355A"/>
                </a:solidFill>
                <a:latin typeface="Montserrat Light" panose="00000400000000000000" pitchFamily="2" charset="0"/>
                <a:ea typeface="Calibri" panose="020F0502020204030204" pitchFamily="34" charset="0"/>
                <a:cs typeface="Calibri" panose="020F0502020204030204" pitchFamily="34" charset="0"/>
              </a:rPr>
              <a:t>en</a:t>
            </a:r>
            <a:r>
              <a:rPr lang="en-GB" sz="1050" dirty="0">
                <a:solidFill>
                  <a:srgbClr val="2D355A"/>
                </a:solidFill>
                <a:latin typeface="Montserrat Light" panose="00000400000000000000" pitchFamily="2" charset="0"/>
                <a:ea typeface="Calibri" panose="020F0502020204030204" pitchFamily="34" charset="0"/>
                <a:cs typeface="Calibri" panose="020F0502020204030204" pitchFamily="34" charset="0"/>
              </a:rPr>
              <a:t> </a:t>
            </a:r>
            <a:r>
              <a:rPr lang="en-GB" sz="1050" dirty="0" err="1">
                <a:solidFill>
                  <a:srgbClr val="2D355A"/>
                </a:solidFill>
                <a:latin typeface="Montserrat Light" panose="00000400000000000000" pitchFamily="2" charset="0"/>
                <a:ea typeface="Calibri" panose="020F0502020204030204" pitchFamily="34" charset="0"/>
                <a:cs typeface="Calibri" panose="020F0502020204030204" pitchFamily="34" charset="0"/>
              </a:rPr>
              <a:t>éduquant</a:t>
            </a:r>
            <a:r>
              <a:rPr lang="en-GB" sz="1050" dirty="0">
                <a:solidFill>
                  <a:srgbClr val="2D355A"/>
                </a:solidFill>
                <a:latin typeface="Montserrat Light" panose="00000400000000000000" pitchFamily="2" charset="0"/>
                <a:ea typeface="Calibri" panose="020F0502020204030204" pitchFamily="34" charset="0"/>
                <a:cs typeface="Calibri" panose="020F0502020204030204" pitchFamily="34" charset="0"/>
              </a:rPr>
              <a:t> et </a:t>
            </a:r>
            <a:r>
              <a:rPr lang="en-GB" sz="1050" dirty="0" err="1">
                <a:solidFill>
                  <a:srgbClr val="2D355A"/>
                </a:solidFill>
                <a:latin typeface="Montserrat Light" panose="00000400000000000000" pitchFamily="2" charset="0"/>
                <a:ea typeface="Calibri" panose="020F0502020204030204" pitchFamily="34" charset="0"/>
                <a:cs typeface="Calibri" panose="020F0502020204030204" pitchFamily="34" charset="0"/>
              </a:rPr>
              <a:t>en</a:t>
            </a:r>
            <a:r>
              <a:rPr lang="en-GB" sz="1050" dirty="0">
                <a:solidFill>
                  <a:srgbClr val="2D355A"/>
                </a:solidFill>
                <a:latin typeface="Montserrat Light" panose="00000400000000000000" pitchFamily="2" charset="0"/>
                <a:ea typeface="Calibri" panose="020F0502020204030204" pitchFamily="34" charset="0"/>
                <a:cs typeface="Calibri" panose="020F0502020204030204" pitchFamily="34" charset="0"/>
              </a:rPr>
              <a:t> </a:t>
            </a:r>
            <a:r>
              <a:rPr lang="en-GB" sz="1050" dirty="0" err="1">
                <a:solidFill>
                  <a:srgbClr val="2D355A"/>
                </a:solidFill>
                <a:latin typeface="Montserrat Light" panose="00000400000000000000" pitchFamily="2" charset="0"/>
                <a:ea typeface="Calibri" panose="020F0502020204030204" pitchFamily="34" charset="0"/>
                <a:cs typeface="Calibri" panose="020F0502020204030204" pitchFamily="34" charset="0"/>
              </a:rPr>
              <a:t>encourageant</a:t>
            </a:r>
            <a:r>
              <a:rPr lang="en-GB" sz="1050" dirty="0">
                <a:solidFill>
                  <a:srgbClr val="2D355A"/>
                </a:solidFill>
                <a:latin typeface="Montserrat Light" panose="00000400000000000000" pitchFamily="2" charset="0"/>
                <a:ea typeface="Calibri" panose="020F0502020204030204" pitchFamily="34" charset="0"/>
                <a:cs typeface="Calibri" panose="020F0502020204030204" pitchFamily="34" charset="0"/>
              </a:rPr>
              <a:t> vos visiteurs, votre communauté et les acteurs régionaux à devenir écologiquement durables. Cette approche holistique permettra non seulement </a:t>
            </a:r>
            <a:r>
              <a:rPr lang="en-GB" sz="1050" dirty="0" err="1">
                <a:solidFill>
                  <a:srgbClr val="2D355A"/>
                </a:solidFill>
                <a:latin typeface="Montserrat Light" panose="00000400000000000000" pitchFamily="2" charset="0"/>
                <a:ea typeface="Calibri" panose="020F0502020204030204" pitchFamily="34" charset="0"/>
                <a:cs typeface="Calibri" panose="020F0502020204030204" pitchFamily="34" charset="0"/>
              </a:rPr>
              <a:t>d'alléger</a:t>
            </a:r>
            <a:r>
              <a:rPr lang="en-GB" sz="1050" dirty="0">
                <a:solidFill>
                  <a:srgbClr val="2D355A"/>
                </a:solidFill>
                <a:latin typeface="Montserrat Light" panose="00000400000000000000" pitchFamily="2" charset="0"/>
                <a:ea typeface="Calibri" panose="020F0502020204030204" pitchFamily="34" charset="0"/>
                <a:cs typeface="Calibri" panose="020F0502020204030204" pitchFamily="34" charset="0"/>
              </a:rPr>
              <a:t> </a:t>
            </a:r>
            <a:r>
              <a:rPr lang="en-GB" sz="1050" dirty="0" err="1">
                <a:solidFill>
                  <a:srgbClr val="2D355A"/>
                </a:solidFill>
                <a:latin typeface="Montserrat Light" panose="00000400000000000000" pitchFamily="2" charset="0"/>
                <a:ea typeface="Calibri" panose="020F0502020204030204" pitchFamily="34" charset="0"/>
                <a:cs typeface="Calibri" panose="020F0502020204030204" pitchFamily="34" charset="0"/>
              </a:rPr>
              <a:t>votre</a:t>
            </a:r>
            <a:r>
              <a:rPr lang="en-GB" sz="1050" dirty="0">
                <a:solidFill>
                  <a:srgbClr val="2D355A"/>
                </a:solidFill>
                <a:latin typeface="Montserrat Light" panose="00000400000000000000" pitchFamily="2" charset="0"/>
                <a:ea typeface="Calibri" panose="020F0502020204030204" pitchFamily="34" charset="0"/>
                <a:cs typeface="Calibri" panose="020F0502020204030204" pitchFamily="34" charset="0"/>
              </a:rPr>
              <a:t> charge, mais aussi de créer une relation gagnant-gagnant entre l'environnement, ses habitants et ses visiteurs. </a:t>
            </a:r>
          </a:p>
          <a:p>
            <a:pPr>
              <a:lnSpc>
                <a:spcPct val="100000"/>
              </a:lnSpc>
              <a:spcBef>
                <a:spcPts val="0"/>
              </a:spcBef>
            </a:pPr>
            <a:endParaRPr lang="en-GB" sz="1099" b="1" dirty="0">
              <a:latin typeface="Montserrat Light" panose="00000400000000000000" pitchFamily="2" charset="0"/>
              <a:ea typeface="Calibri" panose="020F0502020204030204" pitchFamily="34" charset="0"/>
              <a:cs typeface="Calibri" panose="020F0502020204030204" pitchFamily="34" charset="0"/>
            </a:endParaRPr>
          </a:p>
          <a:p>
            <a:pPr>
              <a:lnSpc>
                <a:spcPct val="100000"/>
              </a:lnSpc>
              <a:spcBef>
                <a:spcPts val="0"/>
              </a:spcBef>
            </a:pPr>
            <a:endParaRPr lang="en-IE" sz="1099" b="1" dirty="0">
              <a:latin typeface="Montserrat Light" panose="00000400000000000000" pitchFamily="2" charset="0"/>
              <a:ea typeface="Calibri" panose="020F0502020204030204" pitchFamily="34" charset="0"/>
              <a:cs typeface="Times New Roman" panose="02020603050405020304" pitchFamily="18" charset="0"/>
            </a:endParaRPr>
          </a:p>
        </p:txBody>
      </p:sp>
      <p:sp>
        <p:nvSpPr>
          <p:cNvPr id="12" name="Rectangle 27">
            <a:extLst>
              <a:ext uri="{FF2B5EF4-FFF2-40B4-BE49-F238E27FC236}">
                <a16:creationId xmlns:a16="http://schemas.microsoft.com/office/drawing/2014/main" id="{89BD47F7-3473-4EA0-BE72-D258A50A28BF}"/>
              </a:ext>
            </a:extLst>
          </p:cNvPr>
          <p:cNvSpPr txBox="1"/>
          <p:nvPr/>
        </p:nvSpPr>
        <p:spPr>
          <a:xfrm>
            <a:off x="344308" y="600085"/>
            <a:ext cx="2958043" cy="364519"/>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endParaRPr lang="en-IE" sz="2200" dirty="0">
              <a:solidFill>
                <a:srgbClr val="2D355A"/>
              </a:solidFill>
              <a:ea typeface="Verdana" panose="020B0604030504040204" pitchFamily="34" charset="0"/>
            </a:endParaRPr>
          </a:p>
        </p:txBody>
      </p:sp>
      <p:pic>
        <p:nvPicPr>
          <p:cNvPr id="5" name="Picture Placeholder 4" descr="A person's feet on the sand&#10;&#10;Description automatically generated with low confidence">
            <a:extLst>
              <a:ext uri="{FF2B5EF4-FFF2-40B4-BE49-F238E27FC236}">
                <a16:creationId xmlns:a16="http://schemas.microsoft.com/office/drawing/2014/main" id="{3341E2A7-737D-43F5-B7A4-6D6C7EF1951C}"/>
              </a:ext>
            </a:extLst>
          </p:cNvPr>
          <p:cNvPicPr>
            <a:picLocks noGrp="1" noChangeAspect="1"/>
          </p:cNvPicPr>
          <p:nvPr>
            <p:ph type="pic" idx="16"/>
          </p:nvPr>
        </p:nvPicPr>
        <p:blipFill rotWithShape="1">
          <a:blip r:embed="rId2" cstate="email">
            <a:extLst>
              <a:ext uri="{28A0092B-C50C-407E-A947-70E740481C1C}">
                <a14:useLocalDpi xmlns:a14="http://schemas.microsoft.com/office/drawing/2010/main"/>
              </a:ext>
            </a:extLst>
          </a:blip>
          <a:srcRect/>
          <a:stretch/>
        </p:blipFill>
        <p:spPr>
          <a:xfrm>
            <a:off x="0" y="3898763"/>
            <a:ext cx="3301801" cy="5407152"/>
          </a:xfrm>
        </p:spPr>
      </p:pic>
      <p:sp>
        <p:nvSpPr>
          <p:cNvPr id="9" name="Rechteck">
            <a:extLst>
              <a:ext uri="{FF2B5EF4-FFF2-40B4-BE49-F238E27FC236}">
                <a16:creationId xmlns:a16="http://schemas.microsoft.com/office/drawing/2014/main" id="{42809F4C-EA5F-F842-A77A-82AAC1BA8C51}"/>
              </a:ext>
            </a:extLst>
          </p:cNvPr>
          <p:cNvSpPr/>
          <p:nvPr/>
        </p:nvSpPr>
        <p:spPr>
          <a:xfrm>
            <a:off x="2466693" y="4294004"/>
            <a:ext cx="4391307" cy="3106837"/>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13" name="Rectangle 27">
            <a:extLst>
              <a:ext uri="{FF2B5EF4-FFF2-40B4-BE49-F238E27FC236}">
                <a16:creationId xmlns:a16="http://schemas.microsoft.com/office/drawing/2014/main" id="{BB5AE2A4-237C-DA46-A2A1-8C6D1AB88158}"/>
              </a:ext>
            </a:extLst>
          </p:cNvPr>
          <p:cNvSpPr txBox="1"/>
          <p:nvPr/>
        </p:nvSpPr>
        <p:spPr>
          <a:xfrm>
            <a:off x="2945720" y="4543981"/>
            <a:ext cx="3366977" cy="1872624"/>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ctr">
              <a:lnSpc>
                <a:spcPct val="100000"/>
              </a:lnSpc>
              <a:spcBef>
                <a:spcPts val="0"/>
              </a:spcBef>
            </a:pPr>
            <a:r>
              <a:rPr lang="en-IE" sz="1200" i="1" dirty="0">
                <a:solidFill>
                  <a:schemeClr val="bg1"/>
                </a:solidFill>
                <a:latin typeface="Montserrat" pitchFamily="2" charset="77"/>
                <a:cs typeface="Calibri" panose="020F0502020204030204" pitchFamily="34" charset="0"/>
              </a:rPr>
              <a:t>Le tourisme durable est défini </a:t>
            </a:r>
            <a:r>
              <a:rPr lang="en-IE" sz="1200" i="1" dirty="0" err="1">
                <a:solidFill>
                  <a:schemeClr val="bg1"/>
                </a:solidFill>
                <a:latin typeface="Montserrat" pitchFamily="2" charset="77"/>
                <a:cs typeface="Calibri" panose="020F0502020204030204" pitchFamily="34" charset="0"/>
              </a:rPr>
              <a:t>comme</a:t>
            </a:r>
            <a:r>
              <a:rPr lang="en-IE" sz="1200" i="1" dirty="0">
                <a:solidFill>
                  <a:schemeClr val="bg1"/>
                </a:solidFill>
                <a:latin typeface="Montserrat" pitchFamily="2" charset="77"/>
                <a:cs typeface="Calibri" panose="020F0502020204030204" pitchFamily="34" charset="0"/>
              </a:rPr>
              <a:t> </a:t>
            </a:r>
          </a:p>
          <a:p>
            <a:pPr algn="ctr">
              <a:lnSpc>
                <a:spcPct val="100000"/>
              </a:lnSpc>
              <a:spcBef>
                <a:spcPts val="0"/>
              </a:spcBef>
            </a:pPr>
            <a:r>
              <a:rPr lang="en-IE" sz="1200" i="1" dirty="0">
                <a:solidFill>
                  <a:schemeClr val="bg1"/>
                </a:solidFill>
                <a:latin typeface="Montserrat" pitchFamily="2" charset="77"/>
                <a:cs typeface="Calibri" panose="020F0502020204030204" pitchFamily="34" charset="0"/>
              </a:rPr>
              <a:t>"... une approche positive visant à réduire les tensions et les frictions créées par les interactions complexes entre l'industrie du tourisme, les touristes, l'environnement naturel et les communautés locales qui accueillent les touristes". </a:t>
            </a:r>
          </a:p>
          <a:p>
            <a:pPr algn="ctr">
              <a:lnSpc>
                <a:spcPct val="100000"/>
              </a:lnSpc>
              <a:spcBef>
                <a:spcPts val="0"/>
              </a:spcBef>
            </a:pPr>
            <a:endParaRPr lang="en-IE" sz="1200" i="1" dirty="0">
              <a:solidFill>
                <a:schemeClr val="bg1"/>
              </a:solidFill>
              <a:latin typeface="Montserrat" pitchFamily="2" charset="77"/>
              <a:cs typeface="Calibri" panose="020F0502020204030204" pitchFamily="34" charset="0"/>
            </a:endParaRPr>
          </a:p>
          <a:p>
            <a:pPr algn="ctr">
              <a:lnSpc>
                <a:spcPct val="100000"/>
              </a:lnSpc>
              <a:spcBef>
                <a:spcPts val="0"/>
              </a:spcBef>
            </a:pPr>
            <a:endParaRPr lang="en-IE" sz="1200" i="1" dirty="0">
              <a:solidFill>
                <a:schemeClr val="bg1"/>
              </a:solidFill>
              <a:latin typeface="Montserrat" pitchFamily="2" charset="77"/>
              <a:cs typeface="Calibri" panose="020F0502020204030204" pitchFamily="34" charset="0"/>
            </a:endParaRPr>
          </a:p>
          <a:p>
            <a:pPr algn="ctr">
              <a:lnSpc>
                <a:spcPct val="100000"/>
              </a:lnSpc>
              <a:spcBef>
                <a:spcPts val="0"/>
              </a:spcBef>
            </a:pPr>
            <a:r>
              <a:rPr lang="en-IE" sz="1200" dirty="0">
                <a:solidFill>
                  <a:schemeClr val="bg1"/>
                </a:solidFill>
                <a:latin typeface="Montserrat" pitchFamily="2" charset="77"/>
                <a:cs typeface="Calibri" panose="020F0502020204030204" pitchFamily="34" charset="0"/>
              </a:rPr>
              <a:t>(Journal du tourisme durable, 1993). </a:t>
            </a:r>
            <a:endParaRPr lang="en-IE" sz="1200" dirty="0">
              <a:solidFill>
                <a:schemeClr val="bg1"/>
              </a:solidFill>
              <a:latin typeface="Montserrat" pitchFamily="2" charset="77"/>
              <a:ea typeface="Calibri" panose="020F0502020204030204" pitchFamily="34" charset="0"/>
              <a:cs typeface="Times New Roman" panose="02020603050405020304" pitchFamily="18" charset="0"/>
            </a:endParaRPr>
          </a:p>
        </p:txBody>
      </p:sp>
      <p:sp>
        <p:nvSpPr>
          <p:cNvPr id="15" name="Freeform 14">
            <a:extLst>
              <a:ext uri="{FF2B5EF4-FFF2-40B4-BE49-F238E27FC236}">
                <a16:creationId xmlns:a16="http://schemas.microsoft.com/office/drawing/2014/main" id="{B2449F77-EDF6-5B49-AC02-FFF4A96AFAF2}"/>
              </a:ext>
            </a:extLst>
          </p:cNvPr>
          <p:cNvSpPr/>
          <p:nvPr/>
        </p:nvSpPr>
        <p:spPr>
          <a:xfrm>
            <a:off x="1928522" y="6030787"/>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2D355A"/>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62105798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7"/>
          <p:cNvSpPr txBox="1"/>
          <p:nvPr/>
        </p:nvSpPr>
        <p:spPr>
          <a:xfrm>
            <a:off x="780472" y="3584354"/>
            <a:ext cx="5316758" cy="3639455"/>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7774" indent="-177774">
              <a:lnSpc>
                <a:spcPct val="107000"/>
              </a:lnSpc>
              <a:spcBef>
                <a:spcPts val="0"/>
              </a:spcBef>
              <a:spcAft>
                <a:spcPts val="800"/>
              </a:spcAft>
              <a:buFont typeface="+mj-lt"/>
              <a:buAutoNum type="arabicPeriod"/>
              <a:tabLst>
                <a:tab pos="457134" algn="l"/>
              </a:tabLst>
            </a:pPr>
            <a:r>
              <a:rPr lang="en-GB" sz="1150" dirty="0">
                <a:solidFill>
                  <a:srgbClr val="28AFAC"/>
                </a:solidFill>
                <a:latin typeface="Montserrat" pitchFamily="2" charset="77"/>
                <a:ea typeface="Calibri" panose="020F0502020204030204" pitchFamily="34" charset="0"/>
                <a:cs typeface="Calibri" panose="020F0502020204030204" pitchFamily="34" charset="0"/>
              </a:rPr>
              <a:t>Évitez d'utiliser inutilement des matériaux et des ressources</a:t>
            </a:r>
            <a:r>
              <a:rPr lang="en-GB" sz="1050" dirty="0">
                <a:solidFill>
                  <a:srgbClr val="28AFAC"/>
                </a:solidFill>
                <a:latin typeface="Montserrat Light" pitchFamily="2" charset="77"/>
                <a:ea typeface="Calibri" panose="020F0502020204030204" pitchFamily="34" charset="0"/>
                <a:cs typeface="Calibri" panose="020F0502020204030204" pitchFamily="34" charset="0"/>
              </a:rPr>
              <a:t>. </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Adoptez une approche allégée en installant des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éclairages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avec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détecteurs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des robinets qui se coupent automatiquement, des chasses d'eau automatiques et commencez à composter les déchets naturels.</a:t>
            </a:r>
          </a:p>
          <a:p>
            <a:pPr marL="177774">
              <a:lnSpc>
                <a:spcPct val="107000"/>
              </a:lnSpc>
              <a:spcBef>
                <a:spcPts val="0"/>
              </a:spcBef>
              <a:spcAft>
                <a:spcPts val="800"/>
              </a:spcAft>
              <a:tabLst>
                <a:tab pos="457134" algn="l"/>
              </a:tabLst>
            </a:pPr>
            <a:r>
              <a:rPr lang="en-GB" sz="1150" dirty="0">
                <a:solidFill>
                  <a:srgbClr val="28AFAC"/>
                </a:solidFill>
                <a:latin typeface="Montserrat" pitchFamily="2" charset="77"/>
              </a:rPr>
              <a:t>Ne laissez pas les appareils en veille - </a:t>
            </a:r>
            <a:r>
              <a:rPr lang="en-GB" sz="1150" dirty="0" err="1">
                <a:solidFill>
                  <a:srgbClr val="28AFAC"/>
                </a:solidFill>
                <a:latin typeface="Montserrat" pitchFamily="2" charset="77"/>
              </a:rPr>
              <a:t>ils</a:t>
            </a:r>
            <a:r>
              <a:rPr lang="en-GB" sz="1150" dirty="0">
                <a:solidFill>
                  <a:srgbClr val="28AFAC"/>
                </a:solidFill>
                <a:latin typeface="Montserrat" pitchFamily="2" charset="77"/>
              </a:rPr>
              <a:t> </a:t>
            </a:r>
            <a:r>
              <a:rPr lang="en-GB" sz="1150" dirty="0" err="1">
                <a:solidFill>
                  <a:srgbClr val="28AFAC"/>
                </a:solidFill>
                <a:latin typeface="Montserrat" pitchFamily="2" charset="77"/>
              </a:rPr>
              <a:t>continuent</a:t>
            </a:r>
            <a:r>
              <a:rPr lang="en-GB" sz="1150" dirty="0">
                <a:solidFill>
                  <a:srgbClr val="28AFAC"/>
                </a:solidFill>
                <a:latin typeface="Montserrat" pitchFamily="2" charset="77"/>
              </a:rPr>
              <a:t> </a:t>
            </a:r>
            <a:r>
              <a:rPr lang="en-GB" sz="1150" dirty="0" err="1">
                <a:solidFill>
                  <a:srgbClr val="28AFAC"/>
                </a:solidFill>
                <a:latin typeface="Montserrat" pitchFamily="2" charset="77"/>
              </a:rPr>
              <a:t>à</a:t>
            </a:r>
            <a:r>
              <a:rPr lang="en-GB" sz="1150" dirty="0">
                <a:solidFill>
                  <a:srgbClr val="28AFAC"/>
                </a:solidFill>
                <a:latin typeface="Montserrat" pitchFamily="2" charset="77"/>
              </a:rPr>
              <a:t> </a:t>
            </a:r>
            <a:r>
              <a:rPr lang="en-GB" sz="1150" dirty="0" err="1">
                <a:solidFill>
                  <a:srgbClr val="28AFAC"/>
                </a:solidFill>
                <a:latin typeface="Montserrat" pitchFamily="2" charset="77"/>
              </a:rPr>
              <a:t>consommer</a:t>
            </a:r>
            <a:r>
              <a:rPr lang="en-GB" sz="1150" dirty="0">
                <a:solidFill>
                  <a:srgbClr val="28AFAC"/>
                </a:solidFill>
                <a:latin typeface="Montserrat" pitchFamily="2" charset="77"/>
              </a:rPr>
              <a:t> jusqu'à 85 % de leur énergie de </a:t>
            </a:r>
            <a:r>
              <a:rPr lang="en-GB" sz="1150" dirty="0" err="1">
                <a:solidFill>
                  <a:srgbClr val="28AFAC"/>
                </a:solidFill>
                <a:latin typeface="Montserrat" pitchFamily="2" charset="77"/>
              </a:rPr>
              <a:t>fonctionnement</a:t>
            </a:r>
            <a:r>
              <a:rPr lang="en-GB" sz="1150" dirty="0">
                <a:solidFill>
                  <a:srgbClr val="28AFAC"/>
                </a:solidFill>
                <a:latin typeface="Montserrat" pitchFamily="2" charset="77"/>
              </a:rPr>
              <a:t>.</a:t>
            </a:r>
          </a:p>
          <a:p>
            <a:pPr marL="177774">
              <a:lnSpc>
                <a:spcPct val="107000"/>
              </a:lnSpc>
              <a:spcBef>
                <a:spcPts val="0"/>
              </a:spcBef>
              <a:spcAft>
                <a:spcPts val="800"/>
              </a:spcAft>
              <a:tabLst>
                <a:tab pos="457134" algn="l"/>
              </a:tabLst>
            </a:pPr>
            <a:endParaRPr lang="en-GB" sz="1150" dirty="0">
              <a:solidFill>
                <a:srgbClr val="28AFAC"/>
              </a:solidFill>
              <a:latin typeface="Montserrat" pitchFamily="2" charset="77"/>
            </a:endParaRPr>
          </a:p>
          <a:p>
            <a:pPr marL="177774">
              <a:lnSpc>
                <a:spcPct val="107000"/>
              </a:lnSpc>
              <a:spcBef>
                <a:spcPts val="0"/>
              </a:spcBef>
              <a:spcAft>
                <a:spcPts val="800"/>
              </a:spcAft>
              <a:tabLst>
                <a:tab pos="457134" algn="l"/>
              </a:tabLst>
            </a:pPr>
            <a:endParaRPr lang="en-GB" sz="1150" dirty="0">
              <a:solidFill>
                <a:srgbClr val="28AFAC"/>
              </a:solidFill>
              <a:latin typeface="Montserrat" pitchFamily="2" charset="77"/>
            </a:endParaRPr>
          </a:p>
          <a:p>
            <a:pPr marL="177774">
              <a:lnSpc>
                <a:spcPct val="107000"/>
              </a:lnSpc>
              <a:spcBef>
                <a:spcPts val="0"/>
              </a:spcBef>
              <a:spcAft>
                <a:spcPts val="800"/>
              </a:spcAft>
              <a:tabLst>
                <a:tab pos="457134" algn="l"/>
              </a:tabLst>
            </a:pPr>
            <a:endParaRPr lang="en-GB" sz="1150" dirty="0">
              <a:solidFill>
                <a:srgbClr val="28AFAC"/>
              </a:solidFill>
              <a:latin typeface="Montserrat" pitchFamily="2" charset="77"/>
            </a:endParaRPr>
          </a:p>
          <a:p>
            <a:pPr marL="177774" indent="-177774">
              <a:lnSpc>
                <a:spcPct val="107000"/>
              </a:lnSpc>
              <a:spcBef>
                <a:spcPts val="0"/>
              </a:spcBef>
              <a:spcAft>
                <a:spcPts val="800"/>
              </a:spcAft>
              <a:buFont typeface="+mj-lt"/>
              <a:buAutoNum type="arabicPeriod" startAt="2"/>
              <a:tabLst>
                <a:tab pos="457134" algn="l"/>
              </a:tabLst>
            </a:pPr>
            <a:r>
              <a:rPr lang="en-GB" sz="1150" dirty="0">
                <a:solidFill>
                  <a:srgbClr val="28B0AC"/>
                </a:solidFill>
                <a:latin typeface="Montserrat" pitchFamily="2" charset="77"/>
                <a:ea typeface="Calibri" panose="020F0502020204030204" pitchFamily="34" charset="0"/>
                <a:cs typeface="Calibri" panose="020F0502020204030204" pitchFamily="34" charset="0"/>
              </a:rPr>
              <a:t>Faites participer </a:t>
            </a:r>
            <a:r>
              <a:rPr lang="en-GB" sz="1150" dirty="0">
                <a:solidFill>
                  <a:srgbClr val="28AFAC"/>
                </a:solidFill>
                <a:latin typeface="Montserrat" pitchFamily="2" charset="77"/>
                <a:ea typeface="Calibri" panose="020F0502020204030204" pitchFamily="34" charset="0"/>
                <a:cs typeface="Calibri" panose="020F0502020204030204" pitchFamily="34" charset="0"/>
              </a:rPr>
              <a:t>le personnel et les invités </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(par exemple, réduisez vos besoins en papier en demandant au personnel d'imprimer en recto-verso et d'utiliser du papier brouillon pour prendre des messages au lieu d'acheter des blocs-notes. Proposez aux clients des liens numériques et fournissez des informations par le biais d'écrans d'information au lieu d'imprimer des brochures). Les LED permettent d'économiser des centaines, voire des milliers d'euros (et beaucoup d'énergie) grâce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à</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la durée de vie de ces ampoules, qui peut atteindre 10 ans ! </a:t>
            </a:r>
          </a:p>
          <a:p>
            <a:pPr marL="177774" indent="-177774">
              <a:lnSpc>
                <a:spcPct val="107000"/>
              </a:lnSpc>
              <a:spcBef>
                <a:spcPts val="0"/>
              </a:spcBef>
              <a:spcAft>
                <a:spcPts val="800"/>
              </a:spcAft>
              <a:buFont typeface="+mj-lt"/>
              <a:buAutoNum type="arabicPeriod" startAt="2"/>
              <a:tabLst>
                <a:tab pos="457134" algn="l"/>
              </a:tabLst>
            </a:pPr>
            <a:endParaRPr lang="en-GB" sz="1050" dirty="0">
              <a:solidFill>
                <a:srgbClr val="2D355A"/>
              </a:solidFill>
              <a:latin typeface="Montserrat Light" pitchFamily="2" charset="77"/>
              <a:ea typeface="Calibri" panose="020F0502020204030204" pitchFamily="34" charset="0"/>
              <a:cs typeface="Calibri" panose="020F0502020204030204" pitchFamily="34" charset="0"/>
            </a:endParaRPr>
          </a:p>
        </p:txBody>
      </p:sp>
      <p:sp>
        <p:nvSpPr>
          <p:cNvPr id="14" name="Rectangle 27">
            <a:extLst>
              <a:ext uri="{FF2B5EF4-FFF2-40B4-BE49-F238E27FC236}">
                <a16:creationId xmlns:a16="http://schemas.microsoft.com/office/drawing/2014/main" id="{3FB1F943-0C69-4171-A773-3F6CDBC35957}"/>
              </a:ext>
            </a:extLst>
          </p:cNvPr>
          <p:cNvSpPr txBox="1"/>
          <p:nvPr/>
        </p:nvSpPr>
        <p:spPr>
          <a:xfrm>
            <a:off x="8602778" y="1144739"/>
            <a:ext cx="2958043" cy="364519"/>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endParaRPr lang="en-IE" sz="2200" dirty="0">
              <a:solidFill>
                <a:srgbClr val="2D355A"/>
              </a:solidFill>
              <a:ea typeface="Verdana" panose="020B0604030504040204" pitchFamily="34" charset="0"/>
            </a:endParaRPr>
          </a:p>
        </p:txBody>
      </p:sp>
      <p:sp>
        <p:nvSpPr>
          <p:cNvPr id="17" name="Rectangle 27">
            <a:extLst>
              <a:ext uri="{FF2B5EF4-FFF2-40B4-BE49-F238E27FC236}">
                <a16:creationId xmlns:a16="http://schemas.microsoft.com/office/drawing/2014/main" id="{2C520AFA-A856-429A-A7DC-B5A40D5C1818}"/>
              </a:ext>
            </a:extLst>
          </p:cNvPr>
          <p:cNvSpPr txBox="1"/>
          <p:nvPr/>
        </p:nvSpPr>
        <p:spPr>
          <a:xfrm>
            <a:off x="780472" y="1690871"/>
            <a:ext cx="5312353" cy="473716"/>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FFFFFF"/>
                </a:solidFill>
                <a:latin typeface="Montserrat Light"/>
                <a:ea typeface="Montserrat Light"/>
                <a:cs typeface="Montserrat Light"/>
                <a:sym typeface="Montserrat Light"/>
              </a:defRPr>
            </a:lvl1pPr>
          </a:lstStyle>
          <a:p>
            <a:pPr>
              <a:lnSpc>
                <a:spcPct val="107000"/>
              </a:lnSpc>
              <a:spcAft>
                <a:spcPts val="800"/>
              </a:spcAft>
            </a:pPr>
            <a:r>
              <a:rPr lang="en-IE" sz="1400" dirty="0">
                <a:solidFill>
                  <a:srgbClr val="28AFAC"/>
                </a:solidFill>
                <a:latin typeface="Montserrat" pitchFamily="2" charset="77"/>
                <a:ea typeface="Verdana" panose="020B0604030504040204" pitchFamily="34" charset="0"/>
                <a:cs typeface="+mj-cs"/>
              </a:rPr>
              <a:t>Vous économisez de l'argent à long terme et vous devenez plus efficace dans vos opérations !</a:t>
            </a:r>
            <a:endParaRPr lang="en-IE" sz="1400" dirty="0">
              <a:solidFill>
                <a:srgbClr val="28AFAC"/>
              </a:solidFill>
              <a:latin typeface="Montserrat" pitchFamily="2" charset="77"/>
              <a:ea typeface="Calibri" panose="020F0502020204030204" pitchFamily="34" charset="0"/>
              <a:cs typeface="Times New Roman" panose="02020603050405020304" pitchFamily="18" charset="0"/>
            </a:endParaRPr>
          </a:p>
        </p:txBody>
      </p:sp>
      <p:sp>
        <p:nvSpPr>
          <p:cNvPr id="20" name="Rechteck">
            <a:extLst>
              <a:ext uri="{FF2B5EF4-FFF2-40B4-BE49-F238E27FC236}">
                <a16:creationId xmlns:a16="http://schemas.microsoft.com/office/drawing/2014/main" id="{FDF9B62F-3436-3347-A313-5C0EA07AD027}"/>
              </a:ext>
            </a:extLst>
          </p:cNvPr>
          <p:cNvSpPr/>
          <p:nvPr/>
        </p:nvSpPr>
        <p:spPr>
          <a:xfrm>
            <a:off x="550" y="269824"/>
            <a:ext cx="6235358" cy="1398963"/>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21" name="Rectangle 27">
            <a:extLst>
              <a:ext uri="{FF2B5EF4-FFF2-40B4-BE49-F238E27FC236}">
                <a16:creationId xmlns:a16="http://schemas.microsoft.com/office/drawing/2014/main" id="{32B48F3E-C0BC-2748-86B3-44BF22E15ADA}"/>
              </a:ext>
            </a:extLst>
          </p:cNvPr>
          <p:cNvSpPr txBox="1"/>
          <p:nvPr/>
        </p:nvSpPr>
        <p:spPr>
          <a:xfrm>
            <a:off x="765175" y="1019894"/>
            <a:ext cx="4359233" cy="538028"/>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7000"/>
              </a:lnSpc>
              <a:spcAft>
                <a:spcPts val="800"/>
              </a:spcAft>
            </a:pPr>
            <a:r>
              <a:rPr lang="en-IE" sz="1601" b="1" dirty="0">
                <a:solidFill>
                  <a:schemeClr val="bg1"/>
                </a:solidFill>
                <a:ea typeface="Verdana" panose="020B0604030504040204" pitchFamily="34" charset="0"/>
              </a:rPr>
              <a:t>C'est un bon investissement commercial.           Il permet d'économiser de l'argent. </a:t>
            </a:r>
          </a:p>
        </p:txBody>
      </p:sp>
      <p:cxnSp>
        <p:nvCxnSpPr>
          <p:cNvPr id="24" name="Straight Connector 23">
            <a:extLst>
              <a:ext uri="{FF2B5EF4-FFF2-40B4-BE49-F238E27FC236}">
                <a16:creationId xmlns:a16="http://schemas.microsoft.com/office/drawing/2014/main" id="{45219504-72B5-5E42-A801-C93CDEDDFD5E}"/>
              </a:ext>
            </a:extLst>
          </p:cNvPr>
          <p:cNvCxnSpPr>
            <a:cxnSpLocks/>
          </p:cNvCxnSpPr>
          <p:nvPr/>
        </p:nvCxnSpPr>
        <p:spPr>
          <a:xfrm flipH="1">
            <a:off x="549" y="997809"/>
            <a:ext cx="472941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6" name="Rectangle 27">
            <a:extLst>
              <a:ext uri="{FF2B5EF4-FFF2-40B4-BE49-F238E27FC236}">
                <a16:creationId xmlns:a16="http://schemas.microsoft.com/office/drawing/2014/main" id="{0895CA55-4C4B-A248-B15B-9887A6A540DA}"/>
              </a:ext>
            </a:extLst>
          </p:cNvPr>
          <p:cNvSpPr txBox="1"/>
          <p:nvPr/>
        </p:nvSpPr>
        <p:spPr>
          <a:xfrm>
            <a:off x="786382" y="2177366"/>
            <a:ext cx="5306443" cy="1398970"/>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7000"/>
              </a:lnSpc>
              <a:spcBef>
                <a:spcPts val="0"/>
              </a:spcBef>
              <a:spcAft>
                <a:spcPts val="800"/>
              </a:spcAft>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Le respect de l'environnement n'est pas seulement bénéfique pour les ressources dont vous dépendez, il peut aussi vous faire économiser de l'argent à long terme et vous faire gagner un nouveau marché cible (le voyageur soucieux de l'environnement). L'utilisation de pratiques respectueuses de l'environnement et d'une approche allégée,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comme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réduire, réutiliser, recycler et s'approvisionner localement, peut réduire vos coûts. Voici quelques changements simples qui vous permettront d'être rentable, de respecter l'environnement et d'économiser de l'argent :</a:t>
            </a:r>
          </a:p>
        </p:txBody>
      </p:sp>
      <p:sp>
        <p:nvSpPr>
          <p:cNvPr id="30" name="Rechteck">
            <a:extLst>
              <a:ext uri="{FF2B5EF4-FFF2-40B4-BE49-F238E27FC236}">
                <a16:creationId xmlns:a16="http://schemas.microsoft.com/office/drawing/2014/main" id="{E707C284-E203-C048-9646-E3744BE034EA}"/>
              </a:ext>
            </a:extLst>
          </p:cNvPr>
          <p:cNvSpPr/>
          <p:nvPr/>
        </p:nvSpPr>
        <p:spPr>
          <a:xfrm>
            <a:off x="549" y="6557589"/>
            <a:ext cx="4727023" cy="2134209"/>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31" name="Rectangle 27">
            <a:extLst>
              <a:ext uri="{FF2B5EF4-FFF2-40B4-BE49-F238E27FC236}">
                <a16:creationId xmlns:a16="http://schemas.microsoft.com/office/drawing/2014/main" id="{B1F31654-2F49-4A40-8391-4100B12A332B}"/>
              </a:ext>
            </a:extLst>
          </p:cNvPr>
          <p:cNvSpPr txBox="1"/>
          <p:nvPr/>
        </p:nvSpPr>
        <p:spPr>
          <a:xfrm>
            <a:off x="776035" y="6640219"/>
            <a:ext cx="3891416" cy="2034207"/>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IE" sz="1200" i="1" dirty="0">
                <a:solidFill>
                  <a:schemeClr val="bg1"/>
                </a:solidFill>
                <a:latin typeface="Montserrat" pitchFamily="2" charset="77"/>
                <a:cs typeface="Calibri" panose="020F0502020204030204" pitchFamily="34" charset="0"/>
              </a:rPr>
              <a:t>Le développement durable n'est pas seulement une question d'environnement, il s'agit aussi de </a:t>
            </a:r>
            <a:r>
              <a:rPr lang="en-IE" sz="1200" i="1" dirty="0" err="1">
                <a:solidFill>
                  <a:schemeClr val="bg1"/>
                </a:solidFill>
                <a:latin typeface="Montserrat" pitchFamily="2" charset="77"/>
                <a:cs typeface="Calibri" panose="020F0502020204030204" pitchFamily="34" charset="0"/>
              </a:rPr>
              <a:t>mieux</a:t>
            </a:r>
            <a:r>
              <a:rPr lang="en-IE" sz="1200" i="1" dirty="0">
                <a:solidFill>
                  <a:schemeClr val="bg1"/>
                </a:solidFill>
                <a:latin typeface="Montserrat" pitchFamily="2" charset="77"/>
                <a:cs typeface="Calibri" panose="020F0502020204030204" pitchFamily="34" charset="0"/>
              </a:rPr>
              <a:t> </a:t>
            </a:r>
            <a:r>
              <a:rPr lang="en-IE" sz="1200" i="1" dirty="0" err="1">
                <a:solidFill>
                  <a:schemeClr val="bg1"/>
                </a:solidFill>
                <a:latin typeface="Montserrat" pitchFamily="2" charset="77"/>
                <a:cs typeface="Calibri" panose="020F0502020204030204" pitchFamily="34" charset="0"/>
              </a:rPr>
              <a:t>gérer</a:t>
            </a:r>
            <a:r>
              <a:rPr lang="en-IE" sz="1200" i="1" dirty="0">
                <a:solidFill>
                  <a:schemeClr val="bg1"/>
                </a:solidFill>
                <a:latin typeface="Montserrat" pitchFamily="2" charset="77"/>
                <a:cs typeface="Calibri" panose="020F0502020204030204" pitchFamily="34" charset="0"/>
              </a:rPr>
              <a:t> son </a:t>
            </a:r>
            <a:r>
              <a:rPr lang="en-IE" sz="1200" i="1" dirty="0" err="1">
                <a:solidFill>
                  <a:schemeClr val="bg1"/>
                </a:solidFill>
                <a:latin typeface="Montserrat" pitchFamily="2" charset="77"/>
                <a:cs typeface="Calibri" panose="020F0502020204030204" pitchFamily="34" charset="0"/>
              </a:rPr>
              <a:t>entreprise</a:t>
            </a:r>
            <a:r>
              <a:rPr lang="en-IE" sz="1200" i="1" dirty="0">
                <a:solidFill>
                  <a:schemeClr val="bg1"/>
                </a:solidFill>
                <a:latin typeface="Montserrat" pitchFamily="2" charset="77"/>
                <a:cs typeface="Calibri" panose="020F0502020204030204" pitchFamily="34" charset="0"/>
              </a:rPr>
              <a:t>. Les avantages sont clairs : économiser de l'argent, réduire les risques commerciaux, augmenter la rentabilité et accéder à un marché croissant de clients qui s'intéressent aux expériences authentiques. Il ne faut pas </a:t>
            </a:r>
            <a:r>
              <a:rPr lang="en-IE" sz="1200" i="1" dirty="0" err="1">
                <a:solidFill>
                  <a:schemeClr val="bg1"/>
                </a:solidFill>
                <a:latin typeface="Montserrat" pitchFamily="2" charset="77"/>
                <a:cs typeface="Calibri" panose="020F0502020204030204" pitchFamily="34" charset="0"/>
              </a:rPr>
              <a:t>hésiter</a:t>
            </a:r>
            <a:r>
              <a:rPr lang="en-IE" sz="1200" i="1" dirty="0">
                <a:solidFill>
                  <a:schemeClr val="bg1"/>
                </a:solidFill>
                <a:latin typeface="Montserrat" pitchFamily="2" charset="77"/>
                <a:cs typeface="Calibri" panose="020F0502020204030204" pitchFamily="34" charset="0"/>
              </a:rPr>
              <a:t> </a:t>
            </a:r>
            <a:r>
              <a:rPr lang="en-IE" sz="1200" i="1" dirty="0" err="1">
                <a:solidFill>
                  <a:schemeClr val="bg1"/>
                </a:solidFill>
                <a:latin typeface="Montserrat" pitchFamily="2" charset="77"/>
                <a:cs typeface="Calibri" panose="020F0502020204030204" pitchFamily="34" charset="0"/>
              </a:rPr>
              <a:t>à</a:t>
            </a:r>
            <a:r>
              <a:rPr lang="en-IE" sz="1200" i="1" dirty="0">
                <a:solidFill>
                  <a:schemeClr val="bg1"/>
                </a:solidFill>
                <a:latin typeface="Montserrat" pitchFamily="2" charset="77"/>
                <a:cs typeface="Calibri" panose="020F0502020204030204" pitchFamily="34" charset="0"/>
              </a:rPr>
              <a:t> </a:t>
            </a:r>
            <a:r>
              <a:rPr lang="en-IE" sz="1200" i="1" dirty="0" err="1">
                <a:solidFill>
                  <a:schemeClr val="bg1"/>
                </a:solidFill>
                <a:latin typeface="Montserrat" pitchFamily="2" charset="77"/>
                <a:cs typeface="Calibri" panose="020F0502020204030204" pitchFamily="34" charset="0"/>
              </a:rPr>
              <a:t>communiquer</a:t>
            </a:r>
            <a:r>
              <a:rPr lang="en-IE" sz="1200" i="1" dirty="0">
                <a:solidFill>
                  <a:schemeClr val="bg1"/>
                </a:solidFill>
                <a:latin typeface="Montserrat" pitchFamily="2" charset="77"/>
                <a:cs typeface="Calibri" panose="020F0502020204030204" pitchFamily="34" charset="0"/>
              </a:rPr>
              <a:t> sur </a:t>
            </a:r>
            <a:r>
              <a:rPr lang="en-IE" sz="1200" i="1" dirty="0" err="1">
                <a:solidFill>
                  <a:schemeClr val="bg1"/>
                </a:solidFill>
                <a:latin typeface="Montserrat" pitchFamily="2" charset="77"/>
                <a:cs typeface="Calibri" panose="020F0502020204030204" pitchFamily="34" charset="0"/>
              </a:rPr>
              <a:t>vos</a:t>
            </a:r>
            <a:r>
              <a:rPr lang="en-IE" sz="1200" i="1" dirty="0">
                <a:solidFill>
                  <a:schemeClr val="bg1"/>
                </a:solidFill>
                <a:latin typeface="Montserrat" pitchFamily="2" charset="77"/>
                <a:cs typeface="Calibri" panose="020F0502020204030204" pitchFamily="34" charset="0"/>
              </a:rPr>
              <a:t> actions. Vos réalisations ajoutent une corde à votre arc et peuvent vous distinguer de vos concurrents.  </a:t>
            </a:r>
            <a:r>
              <a:rPr lang="en-GB" sz="1050" dirty="0">
                <a:solidFill>
                  <a:schemeClr val="bg1"/>
                </a:solidFill>
                <a:latin typeface="Montserrat" pitchFamily="2" charset="77"/>
              </a:rPr>
              <a:t>(</a:t>
            </a:r>
            <a:r>
              <a:rPr lang="en-GB" sz="1050" dirty="0">
                <a:solidFill>
                  <a:schemeClr val="bg1"/>
                </a:solidFill>
                <a:latin typeface="Montserrat" pitchFamily="2" charset="77"/>
                <a:hlinkClick r:id="rId2">
                  <a:extLst>
                    <a:ext uri="{A12FA001-AC4F-418D-AE19-62706E023703}">
                      <ahyp:hlinkClr xmlns:ahyp="http://schemas.microsoft.com/office/drawing/2018/hyperlinkcolor" val="tx"/>
                    </a:ext>
                  </a:extLst>
                </a:hlinkClick>
              </a:rPr>
              <a:t>Visit Britain</a:t>
            </a:r>
            <a:r>
              <a:rPr lang="en-GB" sz="1050" dirty="0">
                <a:solidFill>
                  <a:schemeClr val="bg1"/>
                </a:solidFill>
                <a:latin typeface="Montserrat" pitchFamily="2" charset="77"/>
              </a:rPr>
              <a:t>)</a:t>
            </a:r>
            <a:endParaRPr lang="en-IE" sz="1050" dirty="0">
              <a:solidFill>
                <a:schemeClr val="bg1"/>
              </a:solidFill>
              <a:latin typeface="Montserrat" pitchFamily="2" charset="77"/>
              <a:ea typeface="Calibri" panose="020F0502020204030204" pitchFamily="34" charset="0"/>
              <a:cs typeface="Times New Roman" panose="02020603050405020304" pitchFamily="18" charset="0"/>
            </a:endParaRPr>
          </a:p>
        </p:txBody>
      </p:sp>
      <p:sp>
        <p:nvSpPr>
          <p:cNvPr id="33" name="Rechteck">
            <a:extLst>
              <a:ext uri="{FF2B5EF4-FFF2-40B4-BE49-F238E27FC236}">
                <a16:creationId xmlns:a16="http://schemas.microsoft.com/office/drawing/2014/main" id="{0E9DE304-2B0D-F043-9122-CBF72DB77CE2}"/>
              </a:ext>
            </a:extLst>
          </p:cNvPr>
          <p:cNvSpPr/>
          <p:nvPr/>
        </p:nvSpPr>
        <p:spPr>
          <a:xfrm>
            <a:off x="-15091" y="8674426"/>
            <a:ext cx="4743416" cy="720848"/>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sp>
        <p:nvSpPr>
          <p:cNvPr id="34" name="Rectangle 27">
            <a:extLst>
              <a:ext uri="{FF2B5EF4-FFF2-40B4-BE49-F238E27FC236}">
                <a16:creationId xmlns:a16="http://schemas.microsoft.com/office/drawing/2014/main" id="{491F98B2-2F4E-804A-8CF2-C7032080961A}"/>
              </a:ext>
            </a:extLst>
          </p:cNvPr>
          <p:cNvSpPr txBox="1"/>
          <p:nvPr/>
        </p:nvSpPr>
        <p:spPr>
          <a:xfrm>
            <a:off x="1235055" y="8685577"/>
            <a:ext cx="5271535" cy="648828"/>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r>
              <a:rPr lang="en-GB" sz="1050" b="1" dirty="0">
                <a:solidFill>
                  <a:schemeClr val="bg1"/>
                </a:solidFill>
                <a:latin typeface="Montserrat" pitchFamily="2" charset="77"/>
                <a:cs typeface="Times New Roman" panose="02020603050405020304" pitchFamily="18" charset="0"/>
              </a:rPr>
              <a:t>Lire la suite </a:t>
            </a:r>
          </a:p>
          <a:p>
            <a:pPr>
              <a:tabLst>
                <a:tab pos="457134" algn="l"/>
              </a:tabLst>
            </a:pPr>
            <a:r>
              <a:rPr lang="en-GB" sz="999" dirty="0">
                <a:solidFill>
                  <a:schemeClr val="bg1"/>
                </a:solidFill>
                <a:latin typeface="Montserrat" pitchFamily="2" charset="77"/>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Avantages du tourisme durable </a:t>
            </a:r>
            <a:r>
              <a:rPr lang="en-GB" sz="999" dirty="0">
                <a:solidFill>
                  <a:schemeClr val="bg1"/>
                </a:solidFill>
                <a:latin typeface="Montserrat" pitchFamily="2" charset="77"/>
                <a:ea typeface="Calibri" panose="020F0502020204030204" pitchFamily="34" charset="0"/>
                <a:cs typeface="Calibri" panose="020F0502020204030204" pitchFamily="34" charset="0"/>
              </a:rPr>
              <a:t>.        </a:t>
            </a:r>
          </a:p>
          <a:p>
            <a:pPr>
              <a:tabLst>
                <a:tab pos="457134" algn="l"/>
              </a:tabLst>
            </a:pPr>
            <a:r>
              <a:rPr lang="en-GB" sz="999" dirty="0">
                <a:solidFill>
                  <a:schemeClr val="bg1"/>
                </a:solidFill>
                <a:latin typeface="Montserrat" pitchFamily="2" charset="77"/>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Économiser de l'argent Être durable</a:t>
            </a:r>
            <a:endParaRPr lang="en-GB" sz="999" dirty="0">
              <a:solidFill>
                <a:schemeClr val="bg1"/>
              </a:solidFill>
              <a:latin typeface="Montserrat" pitchFamily="2" charset="77"/>
              <a:ea typeface="Calibri" panose="020F0502020204030204" pitchFamily="34" charset="0"/>
              <a:cs typeface="Calibri" panose="020F0502020204030204" pitchFamily="34" charset="0"/>
            </a:endParaRPr>
          </a:p>
          <a:p>
            <a:pPr>
              <a:tabLst>
                <a:tab pos="457134" algn="l"/>
              </a:tabLst>
            </a:pPr>
            <a:r>
              <a:rPr lang="en-GB" sz="999" dirty="0">
                <a:solidFill>
                  <a:schemeClr val="bg1"/>
                </a:solidFill>
                <a:latin typeface="Montserrat" pitchFamily="2" charset="77"/>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40 façons d'économiser de l'argent en passant au vert</a:t>
            </a:r>
            <a:endParaRPr lang="en-IE" sz="999" dirty="0">
              <a:solidFill>
                <a:schemeClr val="bg1"/>
              </a:solidFill>
              <a:latin typeface="Montserrat" pitchFamily="2" charset="77"/>
              <a:ea typeface="Calibri" panose="020F0502020204030204" pitchFamily="34" charset="0"/>
              <a:cs typeface="Times New Roman" panose="02020603050405020304" pitchFamily="18" charset="0"/>
            </a:endParaRPr>
          </a:p>
        </p:txBody>
      </p:sp>
      <p:pic>
        <p:nvPicPr>
          <p:cNvPr id="35" name="Graphic 34" descr="Storytelling outline">
            <a:hlinkClick r:id="rId5"/>
            <a:extLst>
              <a:ext uri="{FF2B5EF4-FFF2-40B4-BE49-F238E27FC236}">
                <a16:creationId xmlns:a16="http://schemas.microsoft.com/office/drawing/2014/main" id="{02499E28-5348-B740-AE86-7C41089D030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3480" y="8714104"/>
            <a:ext cx="624868" cy="624868"/>
          </a:xfrm>
          <a:prstGeom prst="rect">
            <a:avLst/>
          </a:prstGeom>
        </p:spPr>
      </p:pic>
      <p:pic>
        <p:nvPicPr>
          <p:cNvPr id="36" name="Picture Placeholder 18" descr="A picture containing mountain, nature, outdoor&#10;&#10;Description automatically generated">
            <a:extLst>
              <a:ext uri="{FF2B5EF4-FFF2-40B4-BE49-F238E27FC236}">
                <a16:creationId xmlns:a16="http://schemas.microsoft.com/office/drawing/2014/main" id="{4D94597F-3904-D445-931C-0FFABA0ACD4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27574" y="6557588"/>
            <a:ext cx="2129878" cy="2815383"/>
          </a:xfrm>
          <a:prstGeom prst="rect">
            <a:avLst/>
          </a:prstGeom>
          <a:pattFill prst="pct5">
            <a:fgClr>
              <a:schemeClr val="accent1"/>
            </a:fgClr>
            <a:bgClr>
              <a:schemeClr val="bg2"/>
            </a:bgClr>
          </a:pattFill>
        </p:spPr>
      </p:pic>
      <p:sp>
        <p:nvSpPr>
          <p:cNvPr id="37" name="Freeform 36">
            <a:extLst>
              <a:ext uri="{FF2B5EF4-FFF2-40B4-BE49-F238E27FC236}">
                <a16:creationId xmlns:a16="http://schemas.microsoft.com/office/drawing/2014/main" id="{A8365A45-0D8F-5B41-BEF8-5B2F2FEE21BB}"/>
              </a:ext>
            </a:extLst>
          </p:cNvPr>
          <p:cNvSpPr/>
          <p:nvPr/>
        </p:nvSpPr>
        <p:spPr>
          <a:xfrm rot="10800000">
            <a:off x="4521540" y="6929871"/>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28AFAC"/>
          </a:solidFill>
          <a:ln w="5715" cap="flat">
            <a:noFill/>
            <a:prstDash val="solid"/>
            <a:miter/>
          </a:ln>
        </p:spPr>
        <p:txBody>
          <a:bodyPr rtlCol="0" anchor="ctr"/>
          <a:lstStyle/>
          <a:p>
            <a:endParaRPr lang="en-US" dirty="0"/>
          </a:p>
        </p:txBody>
      </p:sp>
      <p:sp>
        <p:nvSpPr>
          <p:cNvPr id="18" name="Rectangle 27">
            <a:extLst>
              <a:ext uri="{FF2B5EF4-FFF2-40B4-BE49-F238E27FC236}">
                <a16:creationId xmlns:a16="http://schemas.microsoft.com/office/drawing/2014/main" id="{B6CA76AC-9429-1349-A73E-CCFBE0A3EB2D}"/>
              </a:ext>
            </a:extLst>
          </p:cNvPr>
          <p:cNvSpPr txBox="1"/>
          <p:nvPr/>
        </p:nvSpPr>
        <p:spPr>
          <a:xfrm>
            <a:off x="5044344" y="88546"/>
            <a:ext cx="1454732" cy="1041628"/>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6400" b="1" dirty="0">
                <a:solidFill>
                  <a:schemeClr val="bg1"/>
                </a:solidFill>
                <a:latin typeface="Montserrat" pitchFamily="2" charset="77"/>
              </a:rPr>
              <a:t>04</a:t>
            </a:r>
          </a:p>
        </p:txBody>
      </p:sp>
      <p:sp>
        <p:nvSpPr>
          <p:cNvPr id="19" name="Rectangle 27">
            <a:extLst>
              <a:ext uri="{FF2B5EF4-FFF2-40B4-BE49-F238E27FC236}">
                <a16:creationId xmlns:a16="http://schemas.microsoft.com/office/drawing/2014/main" id="{46FD0307-13BB-724C-80CB-139E8DB9DBC2}"/>
              </a:ext>
            </a:extLst>
          </p:cNvPr>
          <p:cNvSpPr txBox="1"/>
          <p:nvPr/>
        </p:nvSpPr>
        <p:spPr>
          <a:xfrm>
            <a:off x="783476" y="594319"/>
            <a:ext cx="4359235" cy="456852"/>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2800" b="1" dirty="0">
                <a:solidFill>
                  <a:schemeClr val="bg1"/>
                </a:solidFill>
                <a:latin typeface="Montserrat Semi Bold" pitchFamily="2" charset="77"/>
              </a:rPr>
              <a:t>Raison de changer les choses</a:t>
            </a:r>
          </a:p>
        </p:txBody>
      </p:sp>
    </p:spTree>
    <p:extLst>
      <p:ext uri="{BB962C8B-B14F-4D97-AF65-F5344CB8AC3E}">
        <p14:creationId xmlns:p14="http://schemas.microsoft.com/office/powerpoint/2010/main" val="96729412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9" descr="A picture containing grass, outdoor, mammal, sheep&#10;&#10;Description automatically generated">
            <a:extLst>
              <a:ext uri="{FF2B5EF4-FFF2-40B4-BE49-F238E27FC236}">
                <a16:creationId xmlns:a16="http://schemas.microsoft.com/office/drawing/2014/main" id="{5BD49AAC-924E-A44A-8EEE-ABE434436614}"/>
              </a:ext>
            </a:extLst>
          </p:cNvPr>
          <p:cNvPicPr>
            <a:picLocks noGrp="1" noChangeAspect="1"/>
          </p:cNvPicPr>
          <p:nvPr>
            <p:ph type="pic" idx="16"/>
          </p:nvPr>
        </p:nvPicPr>
        <p:blipFill rotWithShape="1">
          <a:blip r:embed="rId2" cstate="email">
            <a:extLst>
              <a:ext uri="{28A0092B-C50C-407E-A947-70E740481C1C}">
                <a14:useLocalDpi xmlns:a14="http://schemas.microsoft.com/office/drawing/2010/main"/>
              </a:ext>
            </a:extLst>
          </a:blip>
          <a:srcRect/>
          <a:stretch/>
        </p:blipFill>
        <p:spPr>
          <a:xfrm>
            <a:off x="4036645" y="7354334"/>
            <a:ext cx="3058406" cy="1974917"/>
          </a:xfrm>
        </p:spPr>
      </p:pic>
      <p:sp>
        <p:nvSpPr>
          <p:cNvPr id="9" name="Rectangle 27">
            <a:extLst>
              <a:ext uri="{FF2B5EF4-FFF2-40B4-BE49-F238E27FC236}">
                <a16:creationId xmlns:a16="http://schemas.microsoft.com/office/drawing/2014/main" id="{1885C7C2-5906-9245-97D0-E5CAC514D0A7}"/>
              </a:ext>
            </a:extLst>
          </p:cNvPr>
          <p:cNvSpPr txBox="1"/>
          <p:nvPr/>
        </p:nvSpPr>
        <p:spPr>
          <a:xfrm>
            <a:off x="765175" y="576751"/>
            <a:ext cx="5327650" cy="6077622"/>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28568" indent="-228568" algn="just">
              <a:lnSpc>
                <a:spcPct val="100000"/>
              </a:lnSpc>
              <a:spcBef>
                <a:spcPts val="0"/>
              </a:spcBef>
              <a:buFont typeface="+mj-lt"/>
              <a:buAutoNum type="arabicPeriod" startAt="3"/>
              <a:tabLst>
                <a:tab pos="457134" algn="l"/>
              </a:tabLst>
            </a:pPr>
            <a:r>
              <a:rPr lang="en-GB" sz="1150" dirty="0">
                <a:solidFill>
                  <a:srgbClr val="28AFAC"/>
                </a:solidFill>
                <a:latin typeface="Montserrat" pitchFamily="2" charset="77"/>
                <a:ea typeface="Calibri" panose="020F0502020204030204" pitchFamily="34" charset="0"/>
                <a:cs typeface="Calibri" panose="020F0502020204030204" pitchFamily="34" charset="0"/>
              </a:rPr>
              <a:t>Achetez des produits locaux auprès d'entreprises locales</a:t>
            </a:r>
            <a:r>
              <a:rPr lang="en-GB" sz="1050" dirty="0">
                <a:solidFill>
                  <a:srgbClr val="2D355A"/>
                </a:solidFill>
                <a:latin typeface="Montserrat" pitchFamily="2" charset="77"/>
                <a:ea typeface="Calibri" panose="020F0502020204030204" pitchFamily="34" charset="0"/>
                <a:cs typeface="Calibri" panose="020F0502020204030204" pitchFamily="34" charset="0"/>
              </a:rPr>
              <a:t>. </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En ce qui concerne l'alimentation, non seulement vos visiteurs pourront goûter à des produits nouveaux et différents, mais vous pourrez également tenir compte du gain économique et de la creation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d'emploi</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que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représentent</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les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chaînes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d'approvisionnement</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courtes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pour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votre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localité</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L'importation de nourriture peut représenter un coût énorme, alors que les produits locaux ont souvent un meilleur goût et sont plus frais. Vos clients sont prêts à payer un supplément pour un produit authentiquement local.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Vous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éviterez</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également</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des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émissions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de C02 inutiles. </a:t>
            </a: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marL="228568" indent="-228568">
              <a:lnSpc>
                <a:spcPct val="100000"/>
              </a:lnSpc>
              <a:spcBef>
                <a:spcPts val="0"/>
              </a:spcBef>
              <a:buFont typeface="+mj-lt"/>
              <a:buAutoNum type="arabicPeriod" startAt="3"/>
              <a:tabLst>
                <a:tab pos="457134" algn="l"/>
              </a:tabLst>
            </a:pPr>
            <a:r>
              <a:rPr lang="en-GB" sz="1150" dirty="0">
                <a:solidFill>
                  <a:srgbClr val="28AFAC"/>
                </a:solidFill>
                <a:latin typeface="Montserrat" pitchFamily="2" charset="77"/>
                <a:cs typeface="Calibri" panose="020F0502020204030204" pitchFamily="34" charset="0"/>
              </a:rPr>
              <a:t>Acheter des produits, des équipements et des services respectueux de </a:t>
            </a:r>
            <a:r>
              <a:rPr lang="en-GB" sz="1150" dirty="0" err="1">
                <a:solidFill>
                  <a:srgbClr val="28AFAC"/>
                </a:solidFill>
                <a:latin typeface="Montserrat" pitchFamily="2" charset="77"/>
                <a:cs typeface="Calibri" panose="020F0502020204030204" pitchFamily="34" charset="0"/>
              </a:rPr>
              <a:t>l'environnement</a:t>
            </a:r>
            <a:r>
              <a:rPr lang="en-GB" sz="1150" dirty="0">
                <a:solidFill>
                  <a:srgbClr val="28AFAC"/>
                </a:solidFill>
                <a:latin typeface="Montserrat" pitchFamily="2" charset="77"/>
                <a:cs typeface="Calibri" panose="020F0502020204030204" pitchFamily="34" charset="0"/>
              </a:rPr>
              <a:t> </a:t>
            </a:r>
          </a:p>
          <a:p>
            <a:pPr>
              <a:lnSpc>
                <a:spcPct val="100000"/>
              </a:lnSpc>
              <a:spcBef>
                <a:spcPts val="0"/>
              </a:spcBef>
              <a:tabLst>
                <a:tab pos="457134" algn="l"/>
              </a:tabLst>
            </a:pPr>
            <a:endParaRPr lang="en-GB" sz="1050" dirty="0">
              <a:solidFill>
                <a:srgbClr val="2D355A"/>
              </a:solidFill>
              <a:latin typeface="Montserrat" pitchFamily="2" charset="77"/>
              <a:ea typeface="Calibri" panose="020F0502020204030204" pitchFamily="34" charset="0"/>
              <a:cs typeface="Calibri" panose="020F0502020204030204" pitchFamily="34" charset="0"/>
            </a:endParaRPr>
          </a:p>
          <a:p>
            <a:pPr marL="171426" indent="-171426">
              <a:lnSpc>
                <a:spcPct val="100000"/>
              </a:lnSpc>
              <a:spcBef>
                <a:spcPts val="0"/>
              </a:spcBef>
              <a:buClr>
                <a:srgbClr val="28AFAC"/>
              </a:buClr>
              <a:buFont typeface="Arial" panose="020B0604020202020204" pitchFamily="34" charset="0"/>
              <a:buChar char="•"/>
              <a:tabLst>
                <a:tab pos="457134" algn="l"/>
              </a:tabLst>
            </a:pPr>
            <a:r>
              <a:rPr lang="en-GB" sz="1050" dirty="0" err="1">
                <a:solidFill>
                  <a:srgbClr val="28AFAC"/>
                </a:solidFill>
                <a:latin typeface="Montserrat" pitchFamily="2" charset="77"/>
                <a:ea typeface="Calibri" panose="020F0502020204030204" pitchFamily="34" charset="0"/>
                <a:cs typeface="Calibri" panose="020F0502020204030204" pitchFamily="34" charset="0"/>
              </a:rPr>
              <a:t>Réduisez</a:t>
            </a:r>
            <a:r>
              <a:rPr lang="en-GB" sz="1050" dirty="0">
                <a:solidFill>
                  <a:srgbClr val="28AFAC"/>
                </a:solidFill>
                <a:latin typeface="Montserrat" pitchFamily="2" charset="77"/>
                <a:ea typeface="Calibri" panose="020F0502020204030204" pitchFamily="34" charset="0"/>
                <a:cs typeface="Calibri" panose="020F0502020204030204" pitchFamily="34" charset="0"/>
              </a:rPr>
              <a:t> votre consommation de ressources naturelles </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telles que l'eau en investissant dans des réservoirs d'eau de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pluie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ou</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des douches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solaires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a:t>
            </a:r>
          </a:p>
          <a:p>
            <a:pPr marL="171426" indent="-171426">
              <a:lnSpc>
                <a:spcPct val="100000"/>
              </a:lnSpc>
              <a:spcBef>
                <a:spcPts val="0"/>
              </a:spcBef>
              <a:buClr>
                <a:srgbClr val="28AFAC"/>
              </a:buClr>
              <a:buFont typeface="Arial" panose="020B0604020202020204" pitchFamily="34" charset="0"/>
              <a:buChar char="•"/>
              <a:tabLst>
                <a:tab pos="457134" algn="l"/>
              </a:tabLst>
            </a:pPr>
            <a:endParaRPr lang="en-GB" sz="600" dirty="0">
              <a:solidFill>
                <a:srgbClr val="2D355A"/>
              </a:solidFill>
              <a:latin typeface="Montserrat" pitchFamily="2" charset="77"/>
              <a:ea typeface="Calibri" panose="020F0502020204030204" pitchFamily="34" charset="0"/>
              <a:cs typeface="Calibri" panose="020F0502020204030204" pitchFamily="34" charset="0"/>
            </a:endParaRPr>
          </a:p>
          <a:p>
            <a:pPr marL="171426" indent="-171426">
              <a:lnSpc>
                <a:spcPct val="100000"/>
              </a:lnSpc>
              <a:spcBef>
                <a:spcPts val="0"/>
              </a:spcBef>
              <a:buClr>
                <a:srgbClr val="28AFAC"/>
              </a:buClr>
              <a:buFont typeface="Arial" panose="020B0604020202020204" pitchFamily="34" charset="0"/>
              <a:buChar char="•"/>
              <a:tabLst>
                <a:tab pos="457134" algn="l"/>
              </a:tabLst>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Utilisez des produits de seconde main ou </a:t>
            </a:r>
            <a:r>
              <a:rPr lang="en-GB" sz="1050" dirty="0">
                <a:solidFill>
                  <a:srgbClr val="28AFAC"/>
                </a:solidFill>
                <a:latin typeface="Montserrat" pitchFamily="2" charset="77"/>
                <a:ea typeface="Calibri" panose="020F0502020204030204" pitchFamily="34" charset="0"/>
                <a:cs typeface="Calibri" panose="020F0502020204030204" pitchFamily="34" charset="0"/>
              </a:rPr>
              <a:t>fabriqués à partir de matériaux recyclés </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(par exemple, des meubles en plastique recyclé ou en papier recyclé).</a:t>
            </a:r>
          </a:p>
          <a:p>
            <a:pPr marL="171426" indent="-171426">
              <a:lnSpc>
                <a:spcPct val="100000"/>
              </a:lnSpc>
              <a:spcBef>
                <a:spcPts val="0"/>
              </a:spcBef>
              <a:buClr>
                <a:srgbClr val="28AFAC"/>
              </a:buClr>
              <a:buFont typeface="Arial" panose="020B0604020202020204" pitchFamily="34" charset="0"/>
              <a:buChar char="•"/>
              <a:tabLst>
                <a:tab pos="457134" algn="l"/>
              </a:tabLst>
            </a:pPr>
            <a:endParaRPr lang="en-IE" sz="6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buClr>
                <a:srgbClr val="28AFAC"/>
              </a:buClr>
              <a:buFont typeface="Arial" panose="020B0604020202020204" pitchFamily="34" charset="0"/>
              <a:buChar char="•"/>
              <a:tabLst>
                <a:tab pos="457134" algn="l"/>
              </a:tabLst>
            </a:pP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Approvisionnez-vous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en produits </a:t>
            </a:r>
            <a:r>
              <a:rPr lang="en-GB" sz="1050" dirty="0">
                <a:solidFill>
                  <a:srgbClr val="28AFAC"/>
                </a:solidFill>
                <a:latin typeface="Montserrat" pitchFamily="2" charset="77"/>
                <a:ea typeface="Calibri" panose="020F0502020204030204" pitchFamily="34" charset="0"/>
                <a:cs typeface="Calibri" panose="020F0502020204030204" pitchFamily="34" charset="0"/>
              </a:rPr>
              <a:t>locaux </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et, mieux encore, en produits biologiques (par exemple, aliments frais, savons, détergents écologiques).</a:t>
            </a:r>
          </a:p>
          <a:p>
            <a:pPr marL="171426" indent="-171426">
              <a:lnSpc>
                <a:spcPct val="100000"/>
              </a:lnSpc>
              <a:spcBef>
                <a:spcPts val="0"/>
              </a:spcBef>
              <a:buClr>
                <a:srgbClr val="28AFAC"/>
              </a:buClr>
              <a:buFont typeface="Arial" panose="020B0604020202020204" pitchFamily="34" charset="0"/>
              <a:buChar char="•"/>
              <a:tabLst>
                <a:tab pos="457134" algn="l"/>
              </a:tabLst>
            </a:pPr>
            <a:endParaRPr lang="en-IE" sz="6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buClr>
                <a:srgbClr val="28AFAC"/>
              </a:buClr>
              <a:buFont typeface="Arial" panose="020B0604020202020204" pitchFamily="34" charset="0"/>
              <a:buChar char="•"/>
              <a:tabLst>
                <a:tab pos="457134" algn="l"/>
              </a:tabLst>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Examinez l'</a:t>
            </a:r>
            <a:r>
              <a:rPr lang="en-GB" sz="1050" dirty="0">
                <a:solidFill>
                  <a:srgbClr val="28AFAC"/>
                </a:solidFill>
                <a:latin typeface="Montserrat" pitchFamily="2" charset="77"/>
                <a:ea typeface="Calibri" panose="020F0502020204030204" pitchFamily="34" charset="0"/>
                <a:cs typeface="Calibri" panose="020F0502020204030204" pitchFamily="34" charset="0"/>
              </a:rPr>
              <a:t>infrastructure et les </a:t>
            </a:r>
            <a:r>
              <a:rPr lang="en-GB" sz="1050" dirty="0" err="1">
                <a:solidFill>
                  <a:srgbClr val="28AFAC"/>
                </a:solidFill>
                <a:latin typeface="Montserrat" pitchFamily="2" charset="77"/>
                <a:ea typeface="Calibri" panose="020F0502020204030204" pitchFamily="34" charset="0"/>
                <a:cs typeface="Calibri" panose="020F0502020204030204" pitchFamily="34" charset="0"/>
              </a:rPr>
              <a:t>activités</a:t>
            </a:r>
            <a:r>
              <a:rPr lang="en-GB" sz="1050" dirty="0">
                <a:solidFill>
                  <a:srgbClr val="28AFAC"/>
                </a:solidFill>
                <a:latin typeface="Montserrat" pitchFamily="2" charset="77"/>
                <a:ea typeface="Calibri" panose="020F0502020204030204" pitchFamily="34" charset="0"/>
                <a:cs typeface="Calibri" panose="020F0502020204030204" pitchFamily="34" charset="0"/>
              </a:rPr>
              <a:t> de </a:t>
            </a:r>
            <a:r>
              <a:rPr lang="en-GB" sz="1050" dirty="0" err="1">
                <a:solidFill>
                  <a:srgbClr val="28AFAC"/>
                </a:solidFill>
                <a:latin typeface="Montserrat" pitchFamily="2" charset="77"/>
                <a:ea typeface="Calibri" panose="020F0502020204030204" pitchFamily="34" charset="0"/>
                <a:cs typeface="Calibri" panose="020F0502020204030204" pitchFamily="34" charset="0"/>
              </a:rPr>
              <a:t>votre</a:t>
            </a:r>
            <a:r>
              <a:rPr lang="en-GB" sz="1050" dirty="0">
                <a:solidFill>
                  <a:srgbClr val="28AFAC"/>
                </a:solidFill>
                <a:latin typeface="Montserrat" pitchFamily="2" charset="77"/>
                <a:ea typeface="Calibri" panose="020F0502020204030204" pitchFamily="34" charset="0"/>
                <a:cs typeface="Calibri" panose="020F0502020204030204" pitchFamily="34" charset="0"/>
              </a:rPr>
              <a:t> </a:t>
            </a:r>
            <a:r>
              <a:rPr lang="en-GB" sz="1050" dirty="0" err="1">
                <a:solidFill>
                  <a:srgbClr val="28AFAC"/>
                </a:solidFill>
                <a:latin typeface="Montserrat" pitchFamily="2" charset="77"/>
                <a:ea typeface="Calibri" panose="020F0502020204030204" pitchFamily="34" charset="0"/>
                <a:cs typeface="Calibri" panose="020F0502020204030204" pitchFamily="34" charset="0"/>
              </a:rPr>
              <a:t>entreprise</a:t>
            </a:r>
            <a:r>
              <a:rPr lang="en-GB" sz="1050" dirty="0">
                <a:solidFill>
                  <a:srgbClr val="28AFAC"/>
                </a:solidFill>
                <a:latin typeface="Montserrat" pitchFamily="2" charset="77"/>
                <a:ea typeface="Calibri" panose="020F0502020204030204" pitchFamily="34" charset="0"/>
                <a:cs typeface="Calibri" panose="020F0502020204030204" pitchFamily="34" charset="0"/>
              </a:rPr>
              <a:t> </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pour voir si vous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pouvez</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changer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certaines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choses (par exemple, vérifiez si votre isolation garde la chaleur et le froid à l'intérieur, si vous utilisez les transports en commun autant que possible, si vous utilisez des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lampes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LED, etc).</a:t>
            </a:r>
          </a:p>
        </p:txBody>
      </p:sp>
      <p:sp>
        <p:nvSpPr>
          <p:cNvPr id="12" name="Rectangle 27">
            <a:extLst>
              <a:ext uri="{FF2B5EF4-FFF2-40B4-BE49-F238E27FC236}">
                <a16:creationId xmlns:a16="http://schemas.microsoft.com/office/drawing/2014/main" id="{8BCEC5D8-3182-9543-A420-C269C206D83E}"/>
              </a:ext>
            </a:extLst>
          </p:cNvPr>
          <p:cNvSpPr txBox="1"/>
          <p:nvPr/>
        </p:nvSpPr>
        <p:spPr>
          <a:xfrm>
            <a:off x="765174" y="5681039"/>
            <a:ext cx="5327651" cy="1318627"/>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“Les tendances et les priorités mondiales changent - plus que jamais, le défi majeur pour le secteur du tourisme est de rester compétitif tout en adoptant la durabilité.  Reconnaître qu'à long terme, la compétitivité dépend de la </a:t>
            </a:r>
            <a:r>
              <a:rPr lang="en-GB" sz="1050" i="1" dirty="0" err="1">
                <a:solidFill>
                  <a:srgbClr val="2D355A"/>
                </a:solidFill>
                <a:latin typeface="Montserrat Light" pitchFamily="2" charset="77"/>
                <a:ea typeface="Calibri" panose="020F0502020204030204" pitchFamily="34" charset="0"/>
                <a:cs typeface="Times New Roman" panose="02020603050405020304" pitchFamily="18" charset="0"/>
              </a:rPr>
              <a:t>durabilité</a:t>
            </a: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i="1" dirty="0" err="1">
                <a:solidFill>
                  <a:srgbClr val="2D355A"/>
                </a:solidFill>
                <a:latin typeface="Montserrat Light" pitchFamily="2" charset="77"/>
                <a:ea typeface="Calibri" panose="020F0502020204030204" pitchFamily="34" charset="0"/>
                <a:cs typeface="Times New Roman" panose="02020603050405020304" pitchFamily="18" charset="0"/>
              </a:rPr>
              <a:t>En</a:t>
            </a: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i="1" dirty="0" err="1">
                <a:solidFill>
                  <a:srgbClr val="2D355A"/>
                </a:solidFill>
                <a:latin typeface="Montserrat Light" pitchFamily="2" charset="77"/>
                <a:ea typeface="Calibri" panose="020F0502020204030204" pitchFamily="34" charset="0"/>
                <a:cs typeface="Times New Roman" panose="02020603050405020304" pitchFamily="18" charset="0"/>
              </a:rPr>
              <a:t>effer</a:t>
            </a: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 le changement climatique est désormais considéré comme </a:t>
            </a:r>
            <a:r>
              <a:rPr lang="en-GB" sz="1050" i="1" dirty="0" err="1">
                <a:solidFill>
                  <a:srgbClr val="2D355A"/>
                </a:solidFill>
                <a:latin typeface="Montserrat Light" pitchFamily="2" charset="77"/>
                <a:ea typeface="Calibri" panose="020F0502020204030204" pitchFamily="34" charset="0"/>
                <a:cs typeface="Times New Roman" panose="02020603050405020304" pitchFamily="18" charset="0"/>
              </a:rPr>
              <a:t>une</a:t>
            </a: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 question fondamentale qui exige également que l'industrie du tourisme réduise sa contribution aux émissions de gaz à effet de serre et que les destinations s'adaptent aux </a:t>
            </a:r>
            <a:r>
              <a:rPr lang="en-GB" sz="1050" i="1" dirty="0" err="1">
                <a:solidFill>
                  <a:srgbClr val="2D355A"/>
                </a:solidFill>
                <a:latin typeface="Montserrat Light" pitchFamily="2" charset="77"/>
                <a:ea typeface="Calibri" panose="020F0502020204030204" pitchFamily="34" charset="0"/>
                <a:cs typeface="Times New Roman" panose="02020603050405020304" pitchFamily="18" charset="0"/>
              </a:rPr>
              <a:t>changements</a:t>
            </a: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i="1" dirty="0" err="1">
                <a:solidFill>
                  <a:srgbClr val="2D355A"/>
                </a:solidFill>
                <a:latin typeface="Montserrat Light" pitchFamily="2" charset="77"/>
                <a:ea typeface="Calibri" panose="020F0502020204030204" pitchFamily="34" charset="0"/>
                <a:cs typeface="Times New Roman" panose="02020603050405020304" pitchFamily="18" charset="0"/>
              </a:rPr>
              <a:t>à</a:t>
            </a: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 la </a:t>
            </a:r>
            <a:r>
              <a:rPr lang="en-GB" sz="1050" i="1" dirty="0" err="1">
                <a:solidFill>
                  <a:srgbClr val="2D355A"/>
                </a:solidFill>
                <a:latin typeface="Montserrat Light" pitchFamily="2" charset="77"/>
                <a:ea typeface="Calibri" panose="020F0502020204030204" pitchFamily="34" charset="0"/>
                <a:cs typeface="Times New Roman" panose="02020603050405020304" pitchFamily="18" charset="0"/>
              </a:rPr>
              <a:t>fois</a:t>
            </a: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 face </a:t>
            </a:r>
            <a:r>
              <a:rPr lang="en-GB" sz="1050" i="1" dirty="0" err="1">
                <a:solidFill>
                  <a:srgbClr val="2D355A"/>
                </a:solidFill>
                <a:latin typeface="Montserrat Light" pitchFamily="2" charset="77"/>
                <a:ea typeface="Calibri" panose="020F0502020204030204" pitchFamily="34" charset="0"/>
                <a:cs typeface="Times New Roman" panose="02020603050405020304" pitchFamily="18" charset="0"/>
              </a:rPr>
              <a:t>à</a:t>
            </a: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 la </a:t>
            </a:r>
            <a:r>
              <a:rPr lang="en-GB" sz="1050" i="1" dirty="0" err="1">
                <a:solidFill>
                  <a:srgbClr val="2D355A"/>
                </a:solidFill>
                <a:latin typeface="Montserrat Light" pitchFamily="2" charset="77"/>
                <a:ea typeface="Calibri" panose="020F0502020204030204" pitchFamily="34" charset="0"/>
                <a:cs typeface="Times New Roman" panose="02020603050405020304" pitchFamily="18" charset="0"/>
              </a:rPr>
              <a:t>demande</a:t>
            </a: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i="1" dirty="0" err="1">
                <a:solidFill>
                  <a:srgbClr val="2D355A"/>
                </a:solidFill>
                <a:latin typeface="Montserrat Light" pitchFamily="2" charset="77"/>
                <a:ea typeface="Calibri" panose="020F0502020204030204" pitchFamily="34" charset="0"/>
                <a:cs typeface="Times New Roman" panose="02020603050405020304" pitchFamily="18" charset="0"/>
              </a:rPr>
              <a:t>mais</a:t>
            </a: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i="1" dirty="0" err="1">
                <a:solidFill>
                  <a:srgbClr val="2D355A"/>
                </a:solidFill>
                <a:latin typeface="Montserrat Light" pitchFamily="2" charset="77"/>
                <a:ea typeface="Calibri" panose="020F0502020204030204" pitchFamily="34" charset="0"/>
                <a:cs typeface="Times New Roman" panose="02020603050405020304" pitchFamily="18" charset="0"/>
              </a:rPr>
              <a:t>également</a:t>
            </a: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 dans les types de tourisme </a:t>
            </a:r>
            <a:r>
              <a:rPr lang="en-GB" sz="1050" i="1" dirty="0" err="1">
                <a:solidFill>
                  <a:srgbClr val="2D355A"/>
                </a:solidFill>
                <a:latin typeface="Montserrat Light" pitchFamily="2" charset="77"/>
                <a:ea typeface="Calibri" panose="020F0502020204030204" pitchFamily="34" charset="0"/>
                <a:cs typeface="Times New Roman" panose="02020603050405020304" pitchFamily="18" charset="0"/>
              </a:rPr>
              <a:t>qu'elles</a:t>
            </a: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i="1" dirty="0" err="1">
                <a:solidFill>
                  <a:srgbClr val="2D355A"/>
                </a:solidFill>
                <a:latin typeface="Montserrat Light" pitchFamily="2" charset="77"/>
                <a:ea typeface="Calibri" panose="020F0502020204030204" pitchFamily="34" charset="0"/>
                <a:cs typeface="Times New Roman" panose="02020603050405020304" pitchFamily="18" charset="0"/>
              </a:rPr>
              <a:t>proposent</a:t>
            </a:r>
            <a:r>
              <a:rPr lang="en-GB" sz="1050" i="1"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i="1" u="sng" dirty="0">
                <a:solidFill>
                  <a:srgbClr val="2D355A"/>
                </a:solidFill>
                <a:latin typeface="Montserrat" pitchFamily="2" charset="77"/>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Europa.eu</a:t>
            </a:r>
            <a:endParaRPr lang="en-GB" sz="1050" i="1" u="sng" dirty="0">
              <a:solidFill>
                <a:srgbClr val="2D355A"/>
              </a:solidFill>
              <a:latin typeface="Montserrat" pitchFamily="2" charset="77"/>
              <a:ea typeface="Calibri" panose="020F0502020204030204" pitchFamily="34" charset="0"/>
              <a:cs typeface="Times New Roman" panose="02020603050405020304" pitchFamily="18" charset="0"/>
            </a:endParaRPr>
          </a:p>
        </p:txBody>
      </p:sp>
      <p:sp>
        <p:nvSpPr>
          <p:cNvPr id="13" name="Rechteck">
            <a:extLst>
              <a:ext uri="{FF2B5EF4-FFF2-40B4-BE49-F238E27FC236}">
                <a16:creationId xmlns:a16="http://schemas.microsoft.com/office/drawing/2014/main" id="{EFD507D5-89ED-D042-90DE-DC64FC768A82}"/>
              </a:ext>
            </a:extLst>
          </p:cNvPr>
          <p:cNvSpPr/>
          <p:nvPr/>
        </p:nvSpPr>
        <p:spPr>
          <a:xfrm>
            <a:off x="551" y="7354334"/>
            <a:ext cx="4036094" cy="1974917"/>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14" name="Rectangle 27">
            <a:extLst>
              <a:ext uri="{FF2B5EF4-FFF2-40B4-BE49-F238E27FC236}">
                <a16:creationId xmlns:a16="http://schemas.microsoft.com/office/drawing/2014/main" id="{60E97101-6E3B-D14C-B453-1BEE86E2FBDD}"/>
              </a:ext>
            </a:extLst>
          </p:cNvPr>
          <p:cNvSpPr txBox="1"/>
          <p:nvPr/>
        </p:nvSpPr>
        <p:spPr>
          <a:xfrm>
            <a:off x="765174" y="7425597"/>
            <a:ext cx="3016558" cy="1872624"/>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200" i="1" dirty="0">
                <a:solidFill>
                  <a:schemeClr val="bg1"/>
                </a:solidFill>
                <a:latin typeface="Montserrat" pitchFamily="2" charset="77"/>
                <a:ea typeface="Calibri" panose="020F0502020204030204" pitchFamily="34" charset="0"/>
                <a:cs typeface="Calibri" panose="020F0502020204030204" pitchFamily="34" charset="0"/>
              </a:rPr>
              <a:t>Le tourisme durable est défini comme "... une approche positive visant à réduire les tensions et les frictions créées par les interactions complexes entre l'industrie du tourisme, les touristes, l'environnement naturel et les communautés locales qui accueillent les touristes". </a:t>
            </a:r>
            <a:endParaRPr lang="en-IE" sz="1200" b="1" i="1" dirty="0">
              <a:solidFill>
                <a:schemeClr val="bg1"/>
              </a:solidFill>
              <a:latin typeface="Montserrat" pitchFamily="2" charset="77"/>
              <a:ea typeface="Calibri" panose="020F0502020204030204" pitchFamily="34" charset="0"/>
              <a:cs typeface="Calibri" panose="020F0502020204030204" pitchFamily="34" charset="0"/>
            </a:endParaRPr>
          </a:p>
          <a:p>
            <a:pPr>
              <a:lnSpc>
                <a:spcPct val="100000"/>
              </a:lnSpc>
              <a:spcBef>
                <a:spcPts val="0"/>
              </a:spcBef>
            </a:pPr>
            <a:endParaRPr lang="en-IE" sz="1200" b="1" i="1" dirty="0">
              <a:solidFill>
                <a:schemeClr val="bg1"/>
              </a:solidFill>
              <a:latin typeface="Montserrat" pitchFamily="2" charset="77"/>
              <a:cs typeface="Calibri" panose="020F0502020204030204" pitchFamily="34" charset="0"/>
            </a:endParaRPr>
          </a:p>
          <a:p>
            <a:pPr>
              <a:lnSpc>
                <a:spcPct val="100000"/>
              </a:lnSpc>
              <a:spcBef>
                <a:spcPts val="0"/>
              </a:spcBef>
            </a:pPr>
            <a:r>
              <a:rPr lang="en-IE" sz="1200" b="1" dirty="0">
                <a:solidFill>
                  <a:schemeClr val="bg1"/>
                </a:solidFill>
                <a:latin typeface="Montserrat" pitchFamily="2" charset="77"/>
                <a:cs typeface="Calibri" panose="020F0502020204030204" pitchFamily="34" charset="0"/>
              </a:rPr>
              <a:t> (Journal du tourisme durable, 1993). </a:t>
            </a:r>
            <a:endParaRPr lang="en-IE" sz="1200" b="1" dirty="0">
              <a:solidFill>
                <a:schemeClr val="bg1"/>
              </a:solidFill>
              <a:latin typeface="Montserrat" pitchFamily="2" charset="77"/>
              <a:ea typeface="Calibri" panose="020F0502020204030204" pitchFamily="34" charset="0"/>
              <a:cs typeface="Times New Roman" panose="02020603050405020304" pitchFamily="18" charset="0"/>
            </a:endParaRPr>
          </a:p>
        </p:txBody>
      </p:sp>
      <p:sp>
        <p:nvSpPr>
          <p:cNvPr id="15" name="Freeform 14">
            <a:extLst>
              <a:ext uri="{FF2B5EF4-FFF2-40B4-BE49-F238E27FC236}">
                <a16:creationId xmlns:a16="http://schemas.microsoft.com/office/drawing/2014/main" id="{5255E16D-A82F-BD42-BCF2-FD92495FC579}"/>
              </a:ext>
            </a:extLst>
          </p:cNvPr>
          <p:cNvSpPr/>
          <p:nvPr/>
        </p:nvSpPr>
        <p:spPr>
          <a:xfrm rot="10800000">
            <a:off x="3781733" y="7169927"/>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C1D235"/>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222301860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a:extLst>
              <a:ext uri="{FF2B5EF4-FFF2-40B4-BE49-F238E27FC236}">
                <a16:creationId xmlns:a16="http://schemas.microsoft.com/office/drawing/2014/main" id="{73D5CDC7-4255-43E1-B59F-AC35FE213B3A}"/>
              </a:ext>
            </a:extLst>
          </p:cNvPr>
          <p:cNvSpPr/>
          <p:nvPr/>
        </p:nvSpPr>
        <p:spPr>
          <a:xfrm>
            <a:off x="-22429" y="7095957"/>
            <a:ext cx="5753785" cy="2281745"/>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7" name="Rectangle 27"/>
          <p:cNvSpPr txBox="1"/>
          <p:nvPr/>
        </p:nvSpPr>
        <p:spPr>
          <a:xfrm>
            <a:off x="765175" y="1975257"/>
            <a:ext cx="5327650" cy="5539974"/>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La qualité de l'environnement, tant naturel qu'artificiel, est essentielle pour les PME du tourisme en Europe. Cependant, la relation entre le tourisme et l'environnement est complexe et de nombreuses activités peuvent avoir des effets négatifs sur l'environnement si une planification et une gestion prudentes du tourisme ne sont pas mises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en</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place.</a:t>
            </a:r>
          </a:p>
          <a:p>
            <a:pPr algn="just">
              <a:lnSpc>
                <a:spcPct val="100000"/>
              </a:lnSpc>
              <a:spcBef>
                <a:spcPts val="0"/>
              </a:spcBef>
            </a:pP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0000"/>
              </a:lnSpc>
              <a:spcBef>
                <a:spcPts val="0"/>
              </a:spcBef>
              <a:tabLst>
                <a:tab pos="457134" algn="l"/>
              </a:tabLst>
            </a:pP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Les activités liées à la nature, à la culture, au patrimoine et à l'environnement sont de plus en plus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populaires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Elles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dépendent</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généralement</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des destinations naturelles. </a:t>
            </a:r>
          </a:p>
          <a:p>
            <a:pPr algn="just">
              <a:lnSpc>
                <a:spcPct val="100000"/>
              </a:lnSpc>
              <a:spcBef>
                <a:spcPts val="0"/>
              </a:spcBef>
              <a:tabLst>
                <a:tab pos="457134" algn="l"/>
              </a:tabLst>
            </a:pPr>
            <a:endParaRPr lang="en-GB" sz="1050" dirty="0">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0000"/>
              </a:lnSpc>
              <a:spcBef>
                <a:spcPts val="0"/>
              </a:spcBef>
              <a:tabLst>
                <a:tab pos="457134" algn="l"/>
              </a:tabLst>
            </a:pPr>
            <a:r>
              <a:rPr lang="en-IE" sz="1050" i="1" dirty="0">
                <a:solidFill>
                  <a:srgbClr val="28AFAC"/>
                </a:solidFill>
                <a:latin typeface="Montserrat Light" panose="00000400000000000000" pitchFamily="2" charset="0"/>
                <a:ea typeface="Times New Roman" panose="02020603050405020304" pitchFamily="18" charset="0"/>
              </a:rPr>
              <a:t>“Le tourisme culturel est l'un des marchés touristiques mondiaux les plus importants et à la </a:t>
            </a:r>
            <a:r>
              <a:rPr lang="en-IE" sz="1050" i="1" dirty="0" err="1">
                <a:solidFill>
                  <a:srgbClr val="28AFAC"/>
                </a:solidFill>
                <a:latin typeface="Montserrat Light" panose="00000400000000000000" pitchFamily="2" charset="0"/>
                <a:ea typeface="Times New Roman" panose="02020603050405020304" pitchFamily="18" charset="0"/>
              </a:rPr>
              <a:t>croissance</a:t>
            </a:r>
            <a:r>
              <a:rPr lang="en-IE" sz="1050" i="1" dirty="0">
                <a:solidFill>
                  <a:srgbClr val="28AFAC"/>
                </a:solidFill>
                <a:latin typeface="Montserrat Light" panose="00000400000000000000" pitchFamily="2" charset="0"/>
                <a:ea typeface="Times New Roman" panose="02020603050405020304" pitchFamily="18" charset="0"/>
              </a:rPr>
              <a:t> la</a:t>
            </a:r>
          </a:p>
          <a:p>
            <a:pPr algn="just">
              <a:lnSpc>
                <a:spcPct val="100000"/>
              </a:lnSpc>
              <a:spcBef>
                <a:spcPts val="0"/>
              </a:spcBef>
              <a:tabLst>
                <a:tab pos="457134" algn="l"/>
              </a:tabLst>
            </a:pP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r>
              <a:rPr lang="en-IE" sz="1050" i="1" dirty="0">
                <a:solidFill>
                  <a:srgbClr val="28AFAC"/>
                </a:solidFill>
                <a:latin typeface="Montserrat Light" panose="00000400000000000000" pitchFamily="2" charset="0"/>
                <a:ea typeface="Times New Roman" panose="02020603050405020304" pitchFamily="18" charset="0"/>
              </a:rPr>
              <a:t>plus rapide. La culture et les industries créatives sont de plus en plus utilisées pour promouvoir les destinations et renforcer leur compétitivité et leur </a:t>
            </a:r>
            <a:r>
              <a:rPr lang="en-IE" sz="1050" i="1" dirty="0" err="1">
                <a:solidFill>
                  <a:srgbClr val="28AFAC"/>
                </a:solidFill>
                <a:latin typeface="Montserrat Light" panose="00000400000000000000" pitchFamily="2" charset="0"/>
                <a:ea typeface="Times New Roman" panose="02020603050405020304" pitchFamily="18" charset="0"/>
              </a:rPr>
              <a:t>attractivité</a:t>
            </a:r>
            <a:r>
              <a:rPr lang="en-IE" sz="1050" i="1" dirty="0">
                <a:solidFill>
                  <a:srgbClr val="28AFAC"/>
                </a:solidFill>
                <a:latin typeface="Montserrat Light" panose="00000400000000000000" pitchFamily="2" charset="0"/>
                <a:ea typeface="Times New Roman" panose="02020603050405020304" pitchFamily="18" charset="0"/>
              </a:rPr>
              <a:t>.” </a:t>
            </a:r>
            <a:r>
              <a:rPr lang="en-IE" sz="1050" i="1" u="sng" dirty="0">
                <a:solidFill>
                  <a:srgbClr val="28AFAC"/>
                </a:solidFill>
                <a:latin typeface="Montserrat Light" panose="00000400000000000000" pitchFamily="2" charset="0"/>
                <a:ea typeface="Times New Roman" panose="02020603050405020304" pitchFamily="18" charset="0"/>
                <a:hlinkClick r:id="rId2">
                  <a:extLst>
                    <a:ext uri="{A12FA001-AC4F-418D-AE19-62706E023703}">
                      <ahyp:hlinkClr xmlns:ahyp="http://schemas.microsoft.com/office/drawing/2018/hyperlinkcolor" val="tx"/>
                    </a:ext>
                  </a:extLst>
                </a:hlinkClick>
              </a:rPr>
              <a:t>(L'impact de la culture sur le tourisme - OCDE)</a:t>
            </a:r>
            <a:endParaRPr lang="en-IE" sz="1050" i="1" dirty="0">
              <a:solidFill>
                <a:srgbClr val="28AFAC"/>
              </a:solidFill>
              <a:latin typeface="Montserrat Light" panose="00000400000000000000" pitchFamily="2" charset="0"/>
              <a:ea typeface="Times New Roman" panose="02020603050405020304" pitchFamily="18" charset="0"/>
            </a:endParaRPr>
          </a:p>
          <a:p>
            <a:pPr algn="just">
              <a:lnSpc>
                <a:spcPct val="100000"/>
              </a:lnSpc>
              <a:spcBef>
                <a:spcPts val="0"/>
              </a:spcBef>
              <a:tabLst>
                <a:tab pos="457134" algn="l"/>
              </a:tabLst>
            </a:pPr>
            <a:endParaRPr lang="en-GB" sz="1050" dirty="0">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0000"/>
              </a:lnSpc>
              <a:spcBef>
                <a:spcPts val="0"/>
              </a:spcBef>
              <a:tabLst>
                <a:tab pos="457134" algn="l"/>
              </a:tabLst>
            </a:pP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Le tourisme fondé sur la nature est l'un des secteurs touristiques qui connaît la croissance la plus rapide et de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nombreuses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parcs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nationaux</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et zones protégées sont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devenues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de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grandes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destinations </a:t>
            </a:r>
            <a:r>
              <a:rPr lang="en-GB" sz="1050" dirty="0" err="1">
                <a:solidFill>
                  <a:srgbClr val="2D355A"/>
                </a:solidFill>
                <a:latin typeface="Montserrat Light" panose="00000400000000000000" pitchFamily="2" charset="0"/>
                <a:ea typeface="Calibri" panose="020F0502020204030204" pitchFamily="34" charset="0"/>
                <a:cs typeface="Times New Roman" panose="02020603050405020304" pitchFamily="18" charset="0"/>
              </a:rPr>
              <a:t>touristiques</a:t>
            </a:r>
            <a:r>
              <a:rPr lang="en-GB"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rPr>
              <a:t> qui doivent être protégées pour rester durables.</a:t>
            </a:r>
            <a:endParaRPr lang="en-IE" sz="1050" dirty="0">
              <a:solidFill>
                <a:srgbClr val="2D355A"/>
              </a:solidFill>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0000"/>
              </a:lnSpc>
              <a:spcBef>
                <a:spcPts val="0"/>
              </a:spcBef>
            </a:pPr>
            <a:endParaRPr lang="en-GB" sz="1050" dirty="0">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0000"/>
              </a:lnSpc>
              <a:spcBef>
                <a:spcPts val="0"/>
              </a:spcBef>
            </a:pPr>
            <a:r>
              <a:rPr lang="en-GB" sz="1050" i="1"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a:t>
            </a:r>
            <a:r>
              <a:rPr lang="en-GB" sz="1050" i="1" dirty="0" err="1">
                <a:solidFill>
                  <a:srgbClr val="28AFAC"/>
                </a:solidFill>
                <a:latin typeface="Montserrat Light" panose="00000400000000000000" pitchFamily="2" charset="0"/>
                <a:ea typeface="Calibri" panose="020F0502020204030204" pitchFamily="34" charset="0"/>
                <a:cs typeface="Times New Roman" panose="02020603050405020304" pitchFamily="18" charset="0"/>
              </a:rPr>
              <a:t>Collectivement</a:t>
            </a:r>
            <a:r>
              <a:rPr lang="en-GB" sz="1050" i="1"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 les aires protégées reçoivent 8 milliards de visites par an, ce qui représente 600 milliards de dollars de dépenses pour les </a:t>
            </a:r>
            <a:r>
              <a:rPr lang="en-GB" sz="1050" i="1" dirty="0" err="1">
                <a:solidFill>
                  <a:srgbClr val="28AFAC"/>
                </a:solidFill>
                <a:latin typeface="Montserrat Light" panose="00000400000000000000" pitchFamily="2" charset="0"/>
                <a:ea typeface="Calibri" panose="020F0502020204030204" pitchFamily="34" charset="0"/>
                <a:cs typeface="Times New Roman" panose="02020603050405020304" pitchFamily="18" charset="0"/>
              </a:rPr>
              <a:t>visiteurs</a:t>
            </a:r>
            <a:r>
              <a:rPr lang="en-GB" sz="1050" i="1"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 (</a:t>
            </a:r>
            <a:r>
              <a:rPr lang="en-GB" sz="1050" i="1" dirty="0">
                <a:solidFill>
                  <a:srgbClr val="28AFAC"/>
                </a:solidFill>
                <a:latin typeface="Montserrat Light" panose="00000400000000000000"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PNUE</a:t>
            </a:r>
            <a:r>
              <a:rPr lang="en-GB" sz="1050" i="1"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a:t>
            </a:r>
            <a:endParaRPr lang="en-IE" sz="1050" i="1" dirty="0">
              <a:solidFill>
                <a:srgbClr val="28AFAC"/>
              </a:solidFill>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0000"/>
              </a:lnSpc>
              <a:spcBef>
                <a:spcPts val="0"/>
              </a:spcBef>
            </a:pPr>
            <a:endParaRPr lang="en-IE" sz="1050" dirty="0">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0000"/>
              </a:lnSpc>
              <a:spcBef>
                <a:spcPts val="0"/>
              </a:spcBef>
            </a:pPr>
            <a:endParaRPr lang="en-GB" sz="1050" u="sng" dirty="0">
              <a:solidFill>
                <a:srgbClr val="0563C1"/>
              </a:solidFill>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0000"/>
              </a:lnSpc>
              <a:spcBef>
                <a:spcPts val="0"/>
              </a:spcBef>
            </a:pPr>
            <a:endParaRPr lang="en-IE" sz="1050" dirty="0">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0000"/>
              </a:lnSpc>
              <a:spcBef>
                <a:spcPts val="0"/>
              </a:spcBef>
            </a:pPr>
            <a:endParaRPr lang="en-IE" sz="1050" dirty="0">
              <a:solidFill>
                <a:srgbClr val="2B2B2A"/>
              </a:solidFill>
              <a:latin typeface="Montserrat Light" panose="00000400000000000000" pitchFamily="2" charset="0"/>
            </a:endParaRPr>
          </a:p>
        </p:txBody>
      </p:sp>
      <p:sp>
        <p:nvSpPr>
          <p:cNvPr id="10" name="TextBox 9">
            <a:extLst>
              <a:ext uri="{FF2B5EF4-FFF2-40B4-BE49-F238E27FC236}">
                <a16:creationId xmlns:a16="http://schemas.microsoft.com/office/drawing/2014/main" id="{E330A13C-94F8-4445-87C9-FF963061DBA8}"/>
              </a:ext>
            </a:extLst>
          </p:cNvPr>
          <p:cNvSpPr txBox="1"/>
          <p:nvPr/>
        </p:nvSpPr>
        <p:spPr>
          <a:xfrm>
            <a:off x="729524" y="7291211"/>
            <a:ext cx="4200892" cy="2262158"/>
          </a:xfrm>
          <a:prstGeom prst="rect">
            <a:avLst/>
          </a:prstGeom>
          <a:noFill/>
        </p:spPr>
        <p:txBody>
          <a:bodyPr wrap="square">
            <a:spAutoFit/>
          </a:bodyPr>
          <a:lstStyle/>
          <a:p>
            <a:r>
              <a:rPr lang="en-GB" sz="1200" i="1" dirty="0">
                <a:solidFill>
                  <a:schemeClr val="bg1"/>
                </a:solidFill>
                <a:latin typeface="Montserrat Light" pitchFamily="2" charset="77"/>
              </a:rPr>
              <a:t>La gestion intelligente de l'énergie est au cœur de tout modèle économique durable. Un investissement dans l'efficacité énergétique - aussi petit soit-il - contribuera à accroître la compétitivité et à renforcer la resistance face aux </a:t>
            </a:r>
            <a:r>
              <a:rPr lang="en-GB" sz="1200" i="1" dirty="0" err="1">
                <a:solidFill>
                  <a:schemeClr val="bg1"/>
                </a:solidFill>
                <a:latin typeface="Montserrat Light" pitchFamily="2" charset="77"/>
              </a:rPr>
              <a:t>incertitudes</a:t>
            </a:r>
            <a:r>
              <a:rPr lang="en-GB" sz="1200" i="1" dirty="0">
                <a:solidFill>
                  <a:schemeClr val="bg1"/>
                </a:solidFill>
                <a:latin typeface="Montserrat Light" pitchFamily="2" charset="77"/>
              </a:rPr>
              <a:t> du marché et </a:t>
            </a:r>
            <a:r>
              <a:rPr lang="en-GB" sz="1200" i="1" dirty="0" err="1">
                <a:solidFill>
                  <a:schemeClr val="bg1"/>
                </a:solidFill>
                <a:latin typeface="Montserrat Light" pitchFamily="2" charset="77"/>
              </a:rPr>
              <a:t>à</a:t>
            </a:r>
            <a:r>
              <a:rPr lang="en-GB" sz="1200" i="1" dirty="0">
                <a:solidFill>
                  <a:schemeClr val="bg1"/>
                </a:solidFill>
                <a:latin typeface="Montserrat Light" pitchFamily="2" charset="77"/>
              </a:rPr>
              <a:t> la volatilité des prix de l'énergie. Dans le même temps, une empreinte environnementale réduite séduira un consommateur de plus en plus soucieux de l'environnement.</a:t>
            </a:r>
          </a:p>
          <a:p>
            <a:endParaRPr lang="en-GB" sz="1200" dirty="0">
              <a:solidFill>
                <a:schemeClr val="bg1"/>
              </a:solidFill>
              <a:latin typeface="Montserrat Light" pitchFamily="2" charset="77"/>
            </a:endParaRPr>
          </a:p>
          <a:p>
            <a:r>
              <a:rPr lang="en-GB" sz="1050" dirty="0">
                <a:solidFill>
                  <a:schemeClr val="bg1"/>
                </a:solidFill>
                <a:latin typeface="Montserrat" pitchFamily="2" charset="77"/>
                <a:hlinkClick r:id="rId4">
                  <a:extLst>
                    <a:ext uri="{A12FA001-AC4F-418D-AE19-62706E023703}">
                      <ahyp:hlinkClr xmlns:ahyp="http://schemas.microsoft.com/office/drawing/2018/hyperlinkcolor" val="tx"/>
                    </a:ext>
                  </a:extLst>
                </a:hlinkClick>
              </a:rPr>
              <a:t>Sven Spollen-Behrens, directeur de la SFA </a:t>
            </a:r>
            <a:endParaRPr lang="en-GB" sz="1050" dirty="0">
              <a:solidFill>
                <a:schemeClr val="bg1"/>
              </a:solidFill>
              <a:latin typeface="Montserrat" pitchFamily="2" charset="77"/>
            </a:endParaRPr>
          </a:p>
          <a:p>
            <a:endParaRPr lang="en-IE" sz="1050" dirty="0">
              <a:solidFill>
                <a:schemeClr val="bg1"/>
              </a:solidFill>
              <a:latin typeface="Montserrat" pitchFamily="2" charset="77"/>
            </a:endParaRPr>
          </a:p>
        </p:txBody>
      </p:sp>
      <p:sp>
        <p:nvSpPr>
          <p:cNvPr id="14" name="Rechteck">
            <a:extLst>
              <a:ext uri="{FF2B5EF4-FFF2-40B4-BE49-F238E27FC236}">
                <a16:creationId xmlns:a16="http://schemas.microsoft.com/office/drawing/2014/main" id="{70496C2F-2A4A-E643-B29E-AD93560A053A}"/>
              </a:ext>
            </a:extLst>
          </p:cNvPr>
          <p:cNvSpPr/>
          <p:nvPr/>
        </p:nvSpPr>
        <p:spPr>
          <a:xfrm>
            <a:off x="549" y="206785"/>
            <a:ext cx="6092275" cy="163359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5" name="Rectangle 27">
            <a:extLst>
              <a:ext uri="{FF2B5EF4-FFF2-40B4-BE49-F238E27FC236}">
                <a16:creationId xmlns:a16="http://schemas.microsoft.com/office/drawing/2014/main" id="{CB698C45-E15F-AF40-B813-F5066AA61E20}"/>
              </a:ext>
            </a:extLst>
          </p:cNvPr>
          <p:cNvSpPr txBox="1"/>
          <p:nvPr/>
        </p:nvSpPr>
        <p:spPr>
          <a:xfrm>
            <a:off x="729525" y="1133486"/>
            <a:ext cx="3781343" cy="550917"/>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10000"/>
              </a:lnSpc>
              <a:spcBef>
                <a:spcPts val="0"/>
              </a:spcBef>
            </a:pPr>
            <a:r>
              <a:rPr lang="en-IE" sz="1601" b="1" dirty="0">
                <a:solidFill>
                  <a:schemeClr val="bg1"/>
                </a:solidFill>
                <a:ea typeface="Verdana" panose="020B0604030504040204" pitchFamily="34" charset="0"/>
              </a:rPr>
              <a:t>La compétitivité des PME touristiques dépend de la durabilité</a:t>
            </a:r>
            <a:endParaRPr lang="en-IE" sz="1601" dirty="0">
              <a:solidFill>
                <a:schemeClr val="bg1"/>
              </a:solidFill>
              <a:ea typeface="Verdana" panose="020B0604030504040204" pitchFamily="34" charset="0"/>
            </a:endParaRPr>
          </a:p>
        </p:txBody>
      </p:sp>
      <p:cxnSp>
        <p:nvCxnSpPr>
          <p:cNvPr id="18" name="Straight Connector 17">
            <a:extLst>
              <a:ext uri="{FF2B5EF4-FFF2-40B4-BE49-F238E27FC236}">
                <a16:creationId xmlns:a16="http://schemas.microsoft.com/office/drawing/2014/main" id="{80E339B4-6403-EA47-852A-D4C6D5D1391A}"/>
              </a:ext>
            </a:extLst>
          </p:cNvPr>
          <p:cNvCxnSpPr>
            <a:cxnSpLocks/>
          </p:cNvCxnSpPr>
          <p:nvPr/>
        </p:nvCxnSpPr>
        <p:spPr>
          <a:xfrm flipH="1">
            <a:off x="549" y="997809"/>
            <a:ext cx="472941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9" name="Rechteck">
            <a:extLst>
              <a:ext uri="{FF2B5EF4-FFF2-40B4-BE49-F238E27FC236}">
                <a16:creationId xmlns:a16="http://schemas.microsoft.com/office/drawing/2014/main" id="{B53C5097-A092-4649-A900-A4374D56ECD0}"/>
              </a:ext>
            </a:extLst>
          </p:cNvPr>
          <p:cNvSpPr/>
          <p:nvPr/>
        </p:nvSpPr>
        <p:spPr>
          <a:xfrm>
            <a:off x="-22428" y="5652763"/>
            <a:ext cx="5753785" cy="1633595"/>
          </a:xfrm>
          <a:prstGeom prst="rect">
            <a:avLst/>
          </a:prstGeom>
          <a:solidFill>
            <a:srgbClr val="2F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20" name="Rectangle 27">
            <a:extLst>
              <a:ext uri="{FF2B5EF4-FFF2-40B4-BE49-F238E27FC236}">
                <a16:creationId xmlns:a16="http://schemas.microsoft.com/office/drawing/2014/main" id="{C78A6434-3FCA-8E4D-948B-2AE25B7209AC}"/>
              </a:ext>
            </a:extLst>
          </p:cNvPr>
          <p:cNvSpPr txBox="1"/>
          <p:nvPr/>
        </p:nvSpPr>
        <p:spPr>
          <a:xfrm>
            <a:off x="729524" y="5820028"/>
            <a:ext cx="4098729" cy="1318627"/>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FFFFFF"/>
                </a:solidFill>
                <a:latin typeface="Montserrat Light"/>
                <a:ea typeface="Montserrat Light"/>
                <a:cs typeface="Montserrat Light"/>
                <a:sym typeface="Montserrat Light"/>
              </a:defRPr>
            </a:lvl1pPr>
          </a:lstStyle>
          <a:p>
            <a:pPr>
              <a:lnSpc>
                <a:spcPct val="100000"/>
              </a:lnSpc>
              <a:spcBef>
                <a:spcPts val="0"/>
              </a:spcBef>
            </a:pPr>
            <a:r>
              <a:rPr lang="en-GB" sz="1200" i="1" dirty="0">
                <a:solidFill>
                  <a:schemeClr val="bg1"/>
                </a:solidFill>
                <a:latin typeface="Montserrat Light" pitchFamily="2" charset="77"/>
                <a:ea typeface="Calibri" panose="020F0502020204030204" pitchFamily="34" charset="0"/>
                <a:cs typeface="Calibri" panose="020F0502020204030204" pitchFamily="34" charset="0"/>
              </a:rPr>
              <a:t>L'UNESCO (Organisation des Nations unies pour l'éducation, la science et la culture) reconnaît que la compétitivité repose sur des expériences uniques de haute qualité. L'objectif est de promouvoir un développement durable fondé sur les valeurs du patrimoine et de créer une valeur touristique ajoutée pour les sites.  </a:t>
            </a:r>
            <a:r>
              <a:rPr lang="en-IE" sz="1050" u="sng" dirty="0">
                <a:solidFill>
                  <a:schemeClr val="bg1"/>
                </a:solidFill>
                <a:latin typeface="Montserrat" pitchFamily="2" charset="77"/>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UNESCO </a:t>
            </a:r>
            <a:endParaRPr lang="en-IE" sz="1200" dirty="0">
              <a:solidFill>
                <a:schemeClr val="bg1"/>
              </a:solidFill>
              <a:latin typeface="Montserrat" pitchFamily="2" charset="77"/>
              <a:ea typeface="Calibri" panose="020F0502020204030204" pitchFamily="34" charset="0"/>
              <a:cs typeface="Times New Roman" panose="02020603050405020304" pitchFamily="18" charset="0"/>
            </a:endParaRPr>
          </a:p>
        </p:txBody>
      </p:sp>
      <p:pic>
        <p:nvPicPr>
          <p:cNvPr id="23" name="Picture Placeholder 7" descr="A couple of people walking on a dirt road with mountains in the background&#10;&#10;Description automatically generated with medium confidence">
            <a:extLst>
              <a:ext uri="{FF2B5EF4-FFF2-40B4-BE49-F238E27FC236}">
                <a16:creationId xmlns:a16="http://schemas.microsoft.com/office/drawing/2014/main" id="{03BE5085-4CC5-1F46-927D-CB72F0C5C5EF}"/>
              </a:ext>
            </a:extLst>
          </p:cNvPr>
          <p:cNvPicPr>
            <a:picLocks noGrp="1" noChangeAspect="1"/>
          </p:cNvPicPr>
          <p:nvPr>
            <p:ph type="pic" idx="16"/>
          </p:nvPr>
        </p:nvPicPr>
        <p:blipFill rotWithShape="1">
          <a:blip r:embed="rId6" cstate="email">
            <a:extLst>
              <a:ext uri="{28A0092B-C50C-407E-A947-70E740481C1C}">
                <a14:useLocalDpi xmlns:a14="http://schemas.microsoft.com/office/drawing/2010/main"/>
              </a:ext>
            </a:extLst>
          </a:blip>
          <a:srcRect t="1276" b="1276"/>
          <a:stretch/>
        </p:blipFill>
        <p:spPr>
          <a:xfrm>
            <a:off x="5055495" y="5652762"/>
            <a:ext cx="1915105" cy="3724939"/>
          </a:xfrm>
        </p:spPr>
      </p:pic>
      <p:sp>
        <p:nvSpPr>
          <p:cNvPr id="24" name="Freeform 23">
            <a:extLst>
              <a:ext uri="{FF2B5EF4-FFF2-40B4-BE49-F238E27FC236}">
                <a16:creationId xmlns:a16="http://schemas.microsoft.com/office/drawing/2014/main" id="{727D77A4-1D46-2A43-84B9-EBC1E8B2FEB8}"/>
              </a:ext>
            </a:extLst>
          </p:cNvPr>
          <p:cNvSpPr/>
          <p:nvPr/>
        </p:nvSpPr>
        <p:spPr>
          <a:xfrm rot="10800000">
            <a:off x="4772837" y="5884983"/>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C1D235"/>
          </a:solidFill>
          <a:ln w="5715" cap="flat">
            <a:noFill/>
            <a:prstDash val="solid"/>
            <a:miter/>
          </a:ln>
        </p:spPr>
        <p:txBody>
          <a:bodyPr rtlCol="0" anchor="ctr"/>
          <a:lstStyle/>
          <a:p>
            <a:endParaRPr lang="en-US" dirty="0"/>
          </a:p>
        </p:txBody>
      </p:sp>
      <p:sp>
        <p:nvSpPr>
          <p:cNvPr id="21" name="Rectangle 27">
            <a:extLst>
              <a:ext uri="{FF2B5EF4-FFF2-40B4-BE49-F238E27FC236}">
                <a16:creationId xmlns:a16="http://schemas.microsoft.com/office/drawing/2014/main" id="{78371E9D-A432-6F40-8153-CF9FF3A4A660}"/>
              </a:ext>
            </a:extLst>
          </p:cNvPr>
          <p:cNvSpPr txBox="1"/>
          <p:nvPr/>
        </p:nvSpPr>
        <p:spPr>
          <a:xfrm>
            <a:off x="5055495" y="88546"/>
            <a:ext cx="1454732" cy="1041628"/>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6400" b="1" dirty="0">
                <a:solidFill>
                  <a:schemeClr val="bg1"/>
                </a:solidFill>
                <a:latin typeface="Montserrat" pitchFamily="2" charset="77"/>
              </a:rPr>
              <a:t>05</a:t>
            </a:r>
          </a:p>
        </p:txBody>
      </p:sp>
      <p:sp>
        <p:nvSpPr>
          <p:cNvPr id="22" name="Rectangle 27">
            <a:extLst>
              <a:ext uri="{FF2B5EF4-FFF2-40B4-BE49-F238E27FC236}">
                <a16:creationId xmlns:a16="http://schemas.microsoft.com/office/drawing/2014/main" id="{136BAD55-78FE-A34A-85CF-35213EF73760}"/>
              </a:ext>
            </a:extLst>
          </p:cNvPr>
          <p:cNvSpPr txBox="1"/>
          <p:nvPr/>
        </p:nvSpPr>
        <p:spPr>
          <a:xfrm>
            <a:off x="729525" y="487969"/>
            <a:ext cx="4359235" cy="456852"/>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2800" b="1" dirty="0">
                <a:solidFill>
                  <a:schemeClr val="bg1"/>
                </a:solidFill>
                <a:latin typeface="Montserrat Semi Bold" pitchFamily="2" charset="77"/>
              </a:rPr>
              <a:t>Raison de changer les choses</a:t>
            </a:r>
          </a:p>
        </p:txBody>
      </p:sp>
    </p:spTree>
    <p:extLst>
      <p:ext uri="{BB962C8B-B14F-4D97-AF65-F5344CB8AC3E}">
        <p14:creationId xmlns:p14="http://schemas.microsoft.com/office/powerpoint/2010/main" val="264299245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a:extLst>
              <a:ext uri="{FF2B5EF4-FFF2-40B4-BE49-F238E27FC236}">
                <a16:creationId xmlns:a16="http://schemas.microsoft.com/office/drawing/2014/main" id="{1EA2411B-E195-48CD-AAEA-8317792B7578}"/>
              </a:ext>
            </a:extLst>
          </p:cNvPr>
          <p:cNvSpPr/>
          <p:nvPr/>
        </p:nvSpPr>
        <p:spPr>
          <a:xfrm>
            <a:off x="-17245" y="7740760"/>
            <a:ext cx="6875245" cy="1604853"/>
          </a:xfrm>
          <a:prstGeom prst="rect">
            <a:avLst/>
          </a:prstGeom>
          <a:solidFill>
            <a:srgbClr val="C2D237"/>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7" name="Rechteck"/>
          <p:cNvSpPr/>
          <p:nvPr/>
        </p:nvSpPr>
        <p:spPr>
          <a:xfrm>
            <a:off x="-19266" y="1403227"/>
            <a:ext cx="6876718" cy="2405009"/>
          </a:xfrm>
          <a:prstGeom prst="rect">
            <a:avLst/>
          </a:prstGeom>
          <a:solidFill>
            <a:srgbClr val="2F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sp>
        <p:nvSpPr>
          <p:cNvPr id="6" name="Rectangle 27"/>
          <p:cNvSpPr txBox="1"/>
          <p:nvPr/>
        </p:nvSpPr>
        <p:spPr>
          <a:xfrm>
            <a:off x="1367110" y="1468459"/>
            <a:ext cx="4725715" cy="1964957"/>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b="1" u="sng" dirty="0">
                <a:solidFill>
                  <a:schemeClr val="bg1"/>
                </a:solidFill>
                <a:latin typeface="Montserrat Light" pitchFamily="2" charset="77"/>
                <a:ea typeface="Calibri" panose="020F0502020204030204" pitchFamily="34" charset="0"/>
                <a:cs typeface="Calibri" panose="020F0502020204030204" pitchFamily="34" charset="0"/>
              </a:rPr>
              <a:t>Obtenir un soutien financier et une expertise – </a:t>
            </a:r>
            <a:r>
              <a:rPr lang="en-GB" sz="1050" b="1" u="sng" dirty="0" err="1">
                <a:solidFill>
                  <a:schemeClr val="bg1"/>
                </a:solidFill>
                <a:latin typeface="Montserrat Light" pitchFamily="2" charset="77"/>
                <a:ea typeface="Calibri" panose="020F0502020204030204" pitchFamily="34" charset="0"/>
                <a:cs typeface="Calibri" panose="020F0502020204030204" pitchFamily="34" charset="0"/>
              </a:rPr>
              <a:t>exemple</a:t>
            </a:r>
            <a:r>
              <a:rPr lang="en-GB" sz="1050" b="1" u="sng" dirty="0">
                <a:solidFill>
                  <a:schemeClr val="bg1"/>
                </a:solidFill>
                <a:latin typeface="Montserrat Light" pitchFamily="2" charset="77"/>
                <a:ea typeface="Calibri" panose="020F0502020204030204" pitchFamily="34" charset="0"/>
                <a:cs typeface="Calibri" panose="020F0502020204030204" pitchFamily="34" charset="0"/>
              </a:rPr>
              <a:t> : </a:t>
            </a:r>
            <a:r>
              <a:rPr lang="en-GB" sz="1050" b="1" u="sng" dirty="0" err="1">
                <a:solidFill>
                  <a:schemeClr val="bg1"/>
                </a:solidFill>
                <a:latin typeface="Montserrat Light" pitchFamily="2" charset="77"/>
                <a:ea typeface="Calibri" panose="020F0502020204030204" pitchFamily="34" charset="0"/>
                <a:cs typeface="Calibri" panose="020F0502020204030204" pitchFamily="34" charset="0"/>
              </a:rPr>
              <a:t>l’IRLANDE</a:t>
            </a:r>
            <a:endParaRPr lang="en-GB" sz="1050" b="1" u="sng" dirty="0">
              <a:solidFill>
                <a:schemeClr val="bg1"/>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endParaRPr lang="en-GB" sz="1050" dirty="0">
              <a:solidFill>
                <a:schemeClr val="bg1"/>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r>
              <a:rPr lang="en-GB" sz="1050" dirty="0">
                <a:solidFill>
                  <a:schemeClr val="bg1"/>
                </a:solidFill>
                <a:latin typeface="Montserrat Light" pitchFamily="2" charset="77"/>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L'Autorité irlandaise pour l'énergie durable (SEAI) </a:t>
            </a:r>
            <a:r>
              <a:rPr lang="en-GB" sz="1050" dirty="0">
                <a:solidFill>
                  <a:schemeClr val="bg1"/>
                </a:solidFill>
                <a:latin typeface="Montserrat Light" pitchFamily="2" charset="77"/>
                <a:ea typeface="Calibri" panose="020F0502020204030204" pitchFamily="34" charset="0"/>
                <a:cs typeface="Calibri" panose="020F0502020204030204" pitchFamily="34" charset="0"/>
              </a:rPr>
              <a:t>offre des subventions et des aides aux entreprises qui souhaitent réduire leurs coûts énergétiques,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réaliser</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des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économies</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d'énergie ou devenir plus efficaces et conscientes de leur consommation. </a:t>
            </a:r>
          </a:p>
          <a:p>
            <a:pPr algn="just">
              <a:lnSpc>
                <a:spcPct val="100000"/>
              </a:lnSpc>
              <a:spcBef>
                <a:spcPts val="0"/>
              </a:spcBef>
            </a:pPr>
            <a:endParaRPr lang="en-GB" sz="1050" dirty="0">
              <a:solidFill>
                <a:schemeClr val="bg1"/>
              </a:solidFill>
              <a:latin typeface="Montserrat Light" pitchFamily="2" charset="77"/>
            </a:endParaRPr>
          </a:p>
          <a:p>
            <a:pPr algn="just">
              <a:lnSpc>
                <a:spcPct val="100000"/>
              </a:lnSpc>
              <a:spcBef>
                <a:spcPts val="0"/>
              </a:spcBef>
            </a:pPr>
            <a:r>
              <a:rPr lang="en-GB" sz="1050" dirty="0">
                <a:solidFill>
                  <a:schemeClr val="bg1"/>
                </a:solidFill>
                <a:latin typeface="Montserrat Light" pitchFamily="2" charset="77"/>
                <a:hlinkClick r:id="rId3">
                  <a:extLst>
                    <a:ext uri="{A12FA001-AC4F-418D-AE19-62706E023703}">
                      <ahyp:hlinkClr xmlns:ahyp="http://schemas.microsoft.com/office/drawing/2018/hyperlinkcolor" val="tx"/>
                    </a:ext>
                  </a:extLst>
                </a:hlinkClick>
              </a:rPr>
              <a:t>Le programme Green for Micro du Local Enterprise Office </a:t>
            </a:r>
            <a:r>
              <a:rPr lang="en-GB" sz="1050" dirty="0">
                <a:solidFill>
                  <a:schemeClr val="bg1"/>
                </a:solidFill>
                <a:latin typeface="Montserrat Light" pitchFamily="2" charset="77"/>
              </a:rPr>
              <a:t>offre deux jours de services de conseil aux micro-entreprises ou aux PME qui souhaitent bénéficier de conseils. Le programme Green Start offre 5 000 € pour l'embauche d'un consultant en environnement pour une durée maximale de sept jours,</a:t>
            </a:r>
            <a:endParaRPr lang="en-IE" sz="1050" dirty="0">
              <a:solidFill>
                <a:schemeClr val="bg1"/>
              </a:solidFill>
              <a:latin typeface="Montserrat Light" pitchFamily="2" charset="77"/>
            </a:endParaRPr>
          </a:p>
        </p:txBody>
      </p:sp>
      <p:sp>
        <p:nvSpPr>
          <p:cNvPr id="10" name="Rechteck">
            <a:extLst>
              <a:ext uri="{FF2B5EF4-FFF2-40B4-BE49-F238E27FC236}">
                <a16:creationId xmlns:a16="http://schemas.microsoft.com/office/drawing/2014/main" id="{4FA01665-15FF-4BA0-B066-54F784F04AA3}"/>
              </a:ext>
            </a:extLst>
          </p:cNvPr>
          <p:cNvSpPr/>
          <p:nvPr/>
        </p:nvSpPr>
        <p:spPr>
          <a:xfrm>
            <a:off x="-35038" y="3727152"/>
            <a:ext cx="6893038" cy="4013608"/>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lang="en-IE" sz="2220" dirty="0">
              <a:solidFill>
                <a:schemeClr val="bg1"/>
              </a:solidFill>
            </a:endParaRPr>
          </a:p>
        </p:txBody>
      </p:sp>
      <p:sp>
        <p:nvSpPr>
          <p:cNvPr id="11" name="Rectangle 27">
            <a:extLst>
              <a:ext uri="{FF2B5EF4-FFF2-40B4-BE49-F238E27FC236}">
                <a16:creationId xmlns:a16="http://schemas.microsoft.com/office/drawing/2014/main" id="{7281C1EF-CF80-4F63-AC84-42B0C31C6EE3}"/>
              </a:ext>
            </a:extLst>
          </p:cNvPr>
          <p:cNvSpPr txBox="1"/>
          <p:nvPr/>
        </p:nvSpPr>
        <p:spPr>
          <a:xfrm>
            <a:off x="1409132" y="7814488"/>
            <a:ext cx="4670103" cy="1480209"/>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b="1" u="sng" dirty="0">
                <a:solidFill>
                  <a:schemeClr val="bg1"/>
                </a:solidFill>
                <a:latin typeface="Montserrat Light" pitchFamily="2" charset="77"/>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VOUS VOULEZ EN SAVOIR PLUS SUR LE PATRIMOINE ?    </a:t>
            </a:r>
          </a:p>
          <a:p>
            <a:pPr algn="just">
              <a:lnSpc>
                <a:spcPct val="100000"/>
              </a:lnSpc>
              <a:spcBef>
                <a:spcPts val="0"/>
              </a:spcBef>
            </a:pPr>
            <a:endParaRPr lang="en-GB" sz="1050" u="sng" dirty="0">
              <a:solidFill>
                <a:schemeClr val="bg1"/>
              </a:solidFill>
              <a:latin typeface="Montserrat Light" pitchFamily="2" charset="77"/>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algn="just">
              <a:lnSpc>
                <a:spcPct val="100000"/>
              </a:lnSpc>
              <a:spcBef>
                <a:spcPts val="0"/>
              </a:spcBef>
            </a:pPr>
            <a:r>
              <a:rPr lang="en-GB" sz="1050" u="sng" dirty="0">
                <a:solidFill>
                  <a:schemeClr val="bg1"/>
                </a:solidFill>
                <a:latin typeface="Montserrat Light" pitchFamily="2" charset="77"/>
                <a:ea typeface="Calibri" panose="020F0502020204030204" pitchFamily="34" charset="0"/>
                <a:cs typeface="Times New Roman" panose="02020603050405020304" pitchFamily="18" charset="0"/>
              </a:rPr>
              <a:t> La stratégie D10 </a:t>
            </a:r>
            <a:r>
              <a:rPr lang="en-GB" sz="1050" dirty="0">
                <a:solidFill>
                  <a:schemeClr val="bg1"/>
                </a:solidFill>
                <a:latin typeface="Montserrat Light" pitchFamily="2" charset="77"/>
                <a:ea typeface="Calibri" panose="020F0502020204030204" pitchFamily="34" charset="0"/>
                <a:cs typeface="Times New Roman" panose="02020603050405020304" pitchFamily="18" charset="0"/>
              </a:rPr>
              <a:t>explique comment le patrimoine culturel confère à la région un caractère distinctif qui la rend plus attrayante et mieux connue. Le patrimoine est unique à l'endroit où il se trouve, il est également un atout pour l'attrait social et économique et la réputation d'une région. Prenez en compte la diversité de la région, ses </a:t>
            </a:r>
            <a:r>
              <a:rPr lang="en-GB" sz="1050" dirty="0" err="1">
                <a:solidFill>
                  <a:schemeClr val="bg1"/>
                </a:solidFill>
                <a:latin typeface="Montserrat Light" pitchFamily="2" charset="77"/>
                <a:ea typeface="Calibri" panose="020F0502020204030204" pitchFamily="34" charset="0"/>
                <a:cs typeface="Times New Roman" panose="02020603050405020304" pitchFamily="18" charset="0"/>
              </a:rPr>
              <a:t>activités</a:t>
            </a:r>
            <a:r>
              <a:rPr lang="en-GB"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GB" sz="1050" dirty="0" err="1">
                <a:solidFill>
                  <a:schemeClr val="bg1"/>
                </a:solidFill>
                <a:latin typeface="Montserrat Light" pitchFamily="2" charset="77"/>
                <a:ea typeface="Calibri" panose="020F0502020204030204" pitchFamily="34" charset="0"/>
                <a:cs typeface="Times New Roman" panose="02020603050405020304" pitchFamily="18" charset="0"/>
              </a:rPr>
              <a:t>traditionnelles</a:t>
            </a:r>
            <a:r>
              <a:rPr lang="en-GB" sz="1050" dirty="0">
                <a:solidFill>
                  <a:schemeClr val="bg1"/>
                </a:solidFill>
                <a:latin typeface="Montserrat Light" pitchFamily="2" charset="77"/>
                <a:ea typeface="Calibri" panose="020F0502020204030204" pitchFamily="34" charset="0"/>
                <a:cs typeface="Times New Roman" panose="02020603050405020304" pitchFamily="18" charset="0"/>
              </a:rPr>
              <a:t> et la qualité de son </a:t>
            </a:r>
            <a:r>
              <a:rPr lang="en-GB" sz="1050" dirty="0" err="1">
                <a:solidFill>
                  <a:schemeClr val="bg1"/>
                </a:solidFill>
                <a:latin typeface="Montserrat Light" pitchFamily="2" charset="77"/>
                <a:ea typeface="Calibri" panose="020F0502020204030204" pitchFamily="34" charset="0"/>
                <a:cs typeface="Times New Roman" panose="02020603050405020304" pitchFamily="18" charset="0"/>
              </a:rPr>
              <a:t>patrimoine</a:t>
            </a:r>
            <a:r>
              <a:rPr lang="en-GB"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GB" sz="1050" dirty="0" err="1">
                <a:solidFill>
                  <a:schemeClr val="bg1"/>
                </a:solidFill>
                <a:latin typeface="Montserrat Light" pitchFamily="2" charset="77"/>
                <a:ea typeface="Calibri" panose="020F0502020204030204" pitchFamily="34" charset="0"/>
                <a:cs typeface="Times New Roman" panose="02020603050405020304" pitchFamily="18" charset="0"/>
              </a:rPr>
              <a:t>en</a:t>
            </a:r>
            <a:r>
              <a:rPr lang="en-GB" sz="1050" dirty="0">
                <a:solidFill>
                  <a:schemeClr val="bg1"/>
                </a:solidFill>
                <a:latin typeface="Montserrat Light" pitchFamily="2" charset="77"/>
                <a:ea typeface="Calibri" panose="020F0502020204030204" pitchFamily="34" charset="0"/>
                <a:cs typeface="Times New Roman" panose="02020603050405020304" pitchFamily="18" charset="0"/>
              </a:rPr>
              <a:t> lien aux </a:t>
            </a:r>
            <a:r>
              <a:rPr lang="en-GB" sz="1050" dirty="0" err="1">
                <a:solidFill>
                  <a:schemeClr val="bg1"/>
                </a:solidFill>
                <a:latin typeface="Montserrat Light" pitchFamily="2" charset="77"/>
                <a:ea typeface="Calibri" panose="020F0502020204030204" pitchFamily="34" charset="0"/>
                <a:cs typeface="Times New Roman" panose="02020603050405020304" pitchFamily="18" charset="0"/>
              </a:rPr>
              <a:t>ressources</a:t>
            </a:r>
            <a:r>
              <a:rPr lang="en-GB" sz="1050" dirty="0">
                <a:solidFill>
                  <a:schemeClr val="bg1"/>
                </a:solidFill>
                <a:latin typeface="Montserrat Light" pitchFamily="2" charset="77"/>
                <a:ea typeface="Calibri" panose="020F0502020204030204" pitchFamily="34" charset="0"/>
                <a:cs typeface="Times New Roman" panose="02020603050405020304" pitchFamily="18" charset="0"/>
              </a:rPr>
              <a:t> locales. </a:t>
            </a: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p:txBody>
      </p:sp>
      <p:sp>
        <p:nvSpPr>
          <p:cNvPr id="12" name="Rectangle 27">
            <a:extLst>
              <a:ext uri="{FF2B5EF4-FFF2-40B4-BE49-F238E27FC236}">
                <a16:creationId xmlns:a16="http://schemas.microsoft.com/office/drawing/2014/main" id="{27A3DE69-D66C-4110-9CA2-C8FF8C955765}"/>
              </a:ext>
            </a:extLst>
          </p:cNvPr>
          <p:cNvSpPr txBox="1"/>
          <p:nvPr/>
        </p:nvSpPr>
        <p:spPr>
          <a:xfrm>
            <a:off x="765175" y="532844"/>
            <a:ext cx="5918988" cy="410686"/>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sz="2500" dirty="0" err="1">
                <a:solidFill>
                  <a:srgbClr val="28AFAC"/>
                </a:solidFill>
                <a:ea typeface="Verdana" panose="020B0604030504040204" pitchFamily="34" charset="0"/>
              </a:rPr>
              <a:t>Ressources</a:t>
            </a:r>
            <a:r>
              <a:rPr lang="en-IE" sz="2500" dirty="0">
                <a:solidFill>
                  <a:srgbClr val="28AFAC"/>
                </a:solidFill>
                <a:ea typeface="Verdana" panose="020B0604030504040204" pitchFamily="34" charset="0"/>
              </a:rPr>
              <a:t> et </a:t>
            </a:r>
            <a:r>
              <a:rPr lang="en-IE" sz="2500" dirty="0" err="1">
                <a:solidFill>
                  <a:srgbClr val="28AFAC"/>
                </a:solidFill>
                <a:ea typeface="Verdana" panose="020B0604030504040204" pitchFamily="34" charset="0"/>
              </a:rPr>
              <a:t>soutiens</a:t>
            </a:r>
            <a:r>
              <a:rPr lang="en-IE" sz="2500" dirty="0">
                <a:solidFill>
                  <a:srgbClr val="28AFAC"/>
                </a:solidFill>
                <a:ea typeface="Verdana" panose="020B0604030504040204" pitchFamily="34" charset="0"/>
              </a:rPr>
              <a:t> financiers</a:t>
            </a:r>
          </a:p>
        </p:txBody>
      </p:sp>
      <p:sp>
        <p:nvSpPr>
          <p:cNvPr id="16" name="Rectangle 27">
            <a:extLst>
              <a:ext uri="{FF2B5EF4-FFF2-40B4-BE49-F238E27FC236}">
                <a16:creationId xmlns:a16="http://schemas.microsoft.com/office/drawing/2014/main" id="{A2B2C359-30B5-4EED-BCB6-E22DE4C60DD5}"/>
              </a:ext>
            </a:extLst>
          </p:cNvPr>
          <p:cNvSpPr txBox="1"/>
          <p:nvPr/>
        </p:nvSpPr>
        <p:spPr>
          <a:xfrm>
            <a:off x="1422722" y="3793938"/>
            <a:ext cx="4664804" cy="3903950"/>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La numérisation de vos projets peut les protéger et en accroître l'accessibilité au niveau mondial, stimulant ainsi la croissance et la compétitivité du tourisme culturel et patrimonial en Europe. Les Smart Technologies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peuvent</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aider les entreprises à être plus efficaces dans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leurs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mise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en</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oeuvre de pratiques durables sur le plan environnemental.</a:t>
            </a:r>
          </a:p>
          <a:p>
            <a:pPr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r>
              <a:rPr lang="en-IE" sz="1050" u="sng" dirty="0">
                <a:solidFill>
                  <a:schemeClr val="bg1"/>
                </a:solidFill>
                <a:latin typeface="Montserrat Light" pitchFamily="2" charset="77"/>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Le D8 du Conseil de l'Europe </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finance la protection, la restauration et la valorisation du patrimoine, par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l’utilisation</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des nouvelles technologies. Le travail entre opérateurs du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patrimoine</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et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spécialistes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des nouvelles technologies, de leur potentiel et de leurs limites. La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réflexion</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autour</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des techniques de pré-restauration et d'exploration par la numérisation, la réalité augmentée, les scanners 3D, la modélisation, les drones, le LiDAR, etc. </a:t>
            </a:r>
          </a:p>
          <a:p>
            <a:pPr algn="just">
              <a:lnSpc>
                <a:spcPct val="100000"/>
              </a:lnSpc>
              <a:spcBef>
                <a:spcPts val="0"/>
              </a:spcBef>
            </a:pP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Exemple</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projet</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de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développement</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des représentations du patrimoine grâce aux nouvelles technologies : modélisation et impression 3D.</a:t>
            </a:r>
          </a:p>
          <a:p>
            <a:pPr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r>
              <a:rPr lang="en-IE" sz="1050" u="sng" dirty="0">
                <a:solidFill>
                  <a:schemeClr val="bg1"/>
                </a:solidFill>
                <a:latin typeface="Montserrat Light" pitchFamily="2" charset="77"/>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Pour les villes - La capitale européenne du tourisme intelligent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récompense</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les pratiques exceptionnelles des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villes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touristiques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a:t>
            </a:r>
            <a:r>
              <a:rPr lang="en-IE" sz="1050" dirty="0" err="1">
                <a:solidFill>
                  <a:schemeClr val="bg1"/>
                </a:solidFill>
                <a:latin typeface="Montserrat Light" pitchFamily="2" charset="77"/>
                <a:ea typeface="Calibri" panose="020F0502020204030204" pitchFamily="34" charset="0"/>
                <a:cs typeface="Times New Roman" panose="02020603050405020304" pitchFamily="18" charset="0"/>
              </a:rPr>
              <a:t>européennes</a:t>
            </a:r>
            <a:r>
              <a:rPr lang="en-IE" sz="1050" dirty="0">
                <a:solidFill>
                  <a:schemeClr val="bg1"/>
                </a:solidFill>
                <a:latin typeface="Montserrat Light" pitchFamily="2" charset="77"/>
                <a:ea typeface="Calibri" panose="020F0502020204030204" pitchFamily="34" charset="0"/>
                <a:cs typeface="Times New Roman" panose="02020603050405020304" pitchFamily="18" charset="0"/>
              </a:rPr>
              <a:t> dans quatre catégories : durabilité, accessibilité, numérisation ainsi que patrimoine culturel et créativité. Cette nouvelle initiative de l'UE encourage l'innovation dans les destinations touristiques de l'UE et le développement du tourisme durable. </a:t>
            </a:r>
          </a:p>
        </p:txBody>
      </p:sp>
      <p:pic>
        <p:nvPicPr>
          <p:cNvPr id="14" name="Graphic 13" descr="Storytelling outline">
            <a:hlinkClick r:id="rId7"/>
            <a:extLst>
              <a:ext uri="{FF2B5EF4-FFF2-40B4-BE49-F238E27FC236}">
                <a16:creationId xmlns:a16="http://schemas.microsoft.com/office/drawing/2014/main" id="{980584E9-07C8-4AF4-A69C-3BC0ED03F0A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0286" y="1804491"/>
            <a:ext cx="678558" cy="678558"/>
          </a:xfrm>
          <a:prstGeom prst="rect">
            <a:avLst/>
          </a:prstGeom>
        </p:spPr>
      </p:pic>
      <p:grpSp>
        <p:nvGrpSpPr>
          <p:cNvPr id="19" name="Graphic 3">
            <a:extLst>
              <a:ext uri="{FF2B5EF4-FFF2-40B4-BE49-F238E27FC236}">
                <a16:creationId xmlns:a16="http://schemas.microsoft.com/office/drawing/2014/main" id="{D6B13395-797D-394C-881C-67EADD9A3207}"/>
              </a:ext>
            </a:extLst>
          </p:cNvPr>
          <p:cNvGrpSpPr/>
          <p:nvPr/>
        </p:nvGrpSpPr>
        <p:grpSpPr>
          <a:xfrm>
            <a:off x="316215" y="8181435"/>
            <a:ext cx="664107" cy="677647"/>
            <a:chOff x="8424689" y="5374597"/>
            <a:chExt cx="1088878" cy="1111078"/>
          </a:xfrm>
          <a:solidFill>
            <a:schemeClr val="bg1"/>
          </a:solidFill>
        </p:grpSpPr>
        <p:grpSp>
          <p:nvGrpSpPr>
            <p:cNvPr id="20" name="Graphic 3">
              <a:extLst>
                <a:ext uri="{FF2B5EF4-FFF2-40B4-BE49-F238E27FC236}">
                  <a16:creationId xmlns:a16="http://schemas.microsoft.com/office/drawing/2014/main" id="{4D63FA16-3313-1044-91A6-F8B6BE29DC2A}"/>
                </a:ext>
              </a:extLst>
            </p:cNvPr>
            <p:cNvGrpSpPr/>
            <p:nvPr/>
          </p:nvGrpSpPr>
          <p:grpSpPr>
            <a:xfrm>
              <a:off x="8424689" y="5374597"/>
              <a:ext cx="943956" cy="1111078"/>
              <a:chOff x="8424689" y="5374597"/>
              <a:chExt cx="943956" cy="1111078"/>
            </a:xfrm>
            <a:grpFill/>
          </p:grpSpPr>
          <p:sp>
            <p:nvSpPr>
              <p:cNvPr id="30" name="Freeform 29">
                <a:extLst>
                  <a:ext uri="{FF2B5EF4-FFF2-40B4-BE49-F238E27FC236}">
                    <a16:creationId xmlns:a16="http://schemas.microsoft.com/office/drawing/2014/main" id="{764C71D2-B3BF-D348-8965-769ACB6DE543}"/>
                  </a:ext>
                </a:extLst>
              </p:cNvPr>
              <p:cNvSpPr/>
              <p:nvPr/>
            </p:nvSpPr>
            <p:spPr>
              <a:xfrm>
                <a:off x="8424689" y="6118146"/>
                <a:ext cx="943956" cy="367529"/>
              </a:xfrm>
              <a:custGeom>
                <a:avLst/>
                <a:gdLst>
                  <a:gd name="connsiteX0" fmla="*/ 833801 w 943956"/>
                  <a:gd name="connsiteY0" fmla="*/ 24685 h 367529"/>
                  <a:gd name="connsiteX1" fmla="*/ 671978 w 943956"/>
                  <a:gd name="connsiteY1" fmla="*/ 106968 h 367529"/>
                  <a:gd name="connsiteX2" fmla="*/ 617123 w 943956"/>
                  <a:gd name="connsiteY2" fmla="*/ 85026 h 367529"/>
                  <a:gd name="connsiteX3" fmla="*/ 507412 w 943956"/>
                  <a:gd name="connsiteY3" fmla="*/ 85026 h 367529"/>
                  <a:gd name="connsiteX4" fmla="*/ 499183 w 943956"/>
                  <a:gd name="connsiteY4" fmla="*/ 85026 h 367529"/>
                  <a:gd name="connsiteX5" fmla="*/ 493698 w 943956"/>
                  <a:gd name="connsiteY5" fmla="*/ 79540 h 367529"/>
                  <a:gd name="connsiteX6" fmla="*/ 493698 w 943956"/>
                  <a:gd name="connsiteY6" fmla="*/ 79540 h 367529"/>
                  <a:gd name="connsiteX7" fmla="*/ 241363 w 943956"/>
                  <a:gd name="connsiteY7" fmla="*/ 32913 h 367529"/>
                  <a:gd name="connsiteX8" fmla="*/ 213936 w 943956"/>
                  <a:gd name="connsiteY8" fmla="*/ 38399 h 367529"/>
                  <a:gd name="connsiteX9" fmla="*/ 189251 w 943956"/>
                  <a:gd name="connsiteY9" fmla="*/ 38399 h 367529"/>
                  <a:gd name="connsiteX10" fmla="*/ 137138 w 943956"/>
                  <a:gd name="connsiteY10" fmla="*/ 0 h 367529"/>
                  <a:gd name="connsiteX11" fmla="*/ 54855 w 943956"/>
                  <a:gd name="connsiteY11" fmla="*/ 0 h 367529"/>
                  <a:gd name="connsiteX12" fmla="*/ 0 w 943956"/>
                  <a:gd name="connsiteY12" fmla="*/ 54855 h 367529"/>
                  <a:gd name="connsiteX13" fmla="*/ 0 w 943956"/>
                  <a:gd name="connsiteY13" fmla="*/ 268790 h 367529"/>
                  <a:gd name="connsiteX14" fmla="*/ 54855 w 943956"/>
                  <a:gd name="connsiteY14" fmla="*/ 323646 h 367529"/>
                  <a:gd name="connsiteX15" fmla="*/ 137138 w 943956"/>
                  <a:gd name="connsiteY15" fmla="*/ 323646 h 367529"/>
                  <a:gd name="connsiteX16" fmla="*/ 189251 w 943956"/>
                  <a:gd name="connsiteY16" fmla="*/ 285247 h 367529"/>
                  <a:gd name="connsiteX17" fmla="*/ 233135 w 943956"/>
                  <a:gd name="connsiteY17" fmla="*/ 285247 h 367529"/>
                  <a:gd name="connsiteX18" fmla="*/ 246849 w 943956"/>
                  <a:gd name="connsiteY18" fmla="*/ 287990 h 367529"/>
                  <a:gd name="connsiteX19" fmla="*/ 458042 w 943956"/>
                  <a:gd name="connsiteY19" fmla="*/ 345588 h 367529"/>
                  <a:gd name="connsiteX20" fmla="*/ 482727 w 943956"/>
                  <a:gd name="connsiteY20" fmla="*/ 353816 h 367529"/>
                  <a:gd name="connsiteX21" fmla="*/ 556781 w 943956"/>
                  <a:gd name="connsiteY21" fmla="*/ 367530 h 367529"/>
                  <a:gd name="connsiteX22" fmla="*/ 650035 w 943956"/>
                  <a:gd name="connsiteY22" fmla="*/ 334616 h 367529"/>
                  <a:gd name="connsiteX23" fmla="*/ 650035 w 943956"/>
                  <a:gd name="connsiteY23" fmla="*/ 334616 h 367529"/>
                  <a:gd name="connsiteX24" fmla="*/ 910598 w 943956"/>
                  <a:gd name="connsiteY24" fmla="*/ 150852 h 367529"/>
                  <a:gd name="connsiteX25" fmla="*/ 932541 w 943956"/>
                  <a:gd name="connsiteY25" fmla="*/ 49369 h 367529"/>
                  <a:gd name="connsiteX26" fmla="*/ 833801 w 943956"/>
                  <a:gd name="connsiteY26" fmla="*/ 24685 h 367529"/>
                  <a:gd name="connsiteX27" fmla="*/ 833801 w 943956"/>
                  <a:gd name="connsiteY27" fmla="*/ 24685 h 367529"/>
                  <a:gd name="connsiteX28" fmla="*/ 148109 w 943956"/>
                  <a:gd name="connsiteY28" fmla="*/ 271533 h 367529"/>
                  <a:gd name="connsiteX29" fmla="*/ 137138 w 943956"/>
                  <a:gd name="connsiteY29" fmla="*/ 282504 h 367529"/>
                  <a:gd name="connsiteX30" fmla="*/ 54855 w 943956"/>
                  <a:gd name="connsiteY30" fmla="*/ 282504 h 367529"/>
                  <a:gd name="connsiteX31" fmla="*/ 43884 w 943956"/>
                  <a:gd name="connsiteY31" fmla="*/ 271533 h 367529"/>
                  <a:gd name="connsiteX32" fmla="*/ 43884 w 943956"/>
                  <a:gd name="connsiteY32" fmla="*/ 57598 h 367529"/>
                  <a:gd name="connsiteX33" fmla="*/ 54855 w 943956"/>
                  <a:gd name="connsiteY33" fmla="*/ 46626 h 367529"/>
                  <a:gd name="connsiteX34" fmla="*/ 137138 w 943956"/>
                  <a:gd name="connsiteY34" fmla="*/ 46626 h 367529"/>
                  <a:gd name="connsiteX35" fmla="*/ 148109 w 943956"/>
                  <a:gd name="connsiteY35" fmla="*/ 57598 h 367529"/>
                  <a:gd name="connsiteX36" fmla="*/ 148109 w 943956"/>
                  <a:gd name="connsiteY36" fmla="*/ 271533 h 367529"/>
                  <a:gd name="connsiteX37" fmla="*/ 885914 w 943956"/>
                  <a:gd name="connsiteY37" fmla="*/ 117938 h 367529"/>
                  <a:gd name="connsiteX38" fmla="*/ 625351 w 943956"/>
                  <a:gd name="connsiteY38" fmla="*/ 301704 h 367529"/>
                  <a:gd name="connsiteX39" fmla="*/ 496441 w 943956"/>
                  <a:gd name="connsiteY39" fmla="*/ 315418 h 367529"/>
                  <a:gd name="connsiteX40" fmla="*/ 469013 w 943956"/>
                  <a:gd name="connsiteY40" fmla="*/ 307189 h 367529"/>
                  <a:gd name="connsiteX41" fmla="*/ 257820 w 943956"/>
                  <a:gd name="connsiteY41" fmla="*/ 249592 h 367529"/>
                  <a:gd name="connsiteX42" fmla="*/ 230392 w 943956"/>
                  <a:gd name="connsiteY42" fmla="*/ 244106 h 367529"/>
                  <a:gd name="connsiteX43" fmla="*/ 189251 w 943956"/>
                  <a:gd name="connsiteY43" fmla="*/ 244106 h 367529"/>
                  <a:gd name="connsiteX44" fmla="*/ 189251 w 943956"/>
                  <a:gd name="connsiteY44" fmla="*/ 82283 h 367529"/>
                  <a:gd name="connsiteX45" fmla="*/ 211193 w 943956"/>
                  <a:gd name="connsiteY45" fmla="*/ 82283 h 367529"/>
                  <a:gd name="connsiteX46" fmla="*/ 252334 w 943956"/>
                  <a:gd name="connsiteY46" fmla="*/ 74054 h 367529"/>
                  <a:gd name="connsiteX47" fmla="*/ 458042 w 943956"/>
                  <a:gd name="connsiteY47" fmla="*/ 109710 h 367529"/>
                  <a:gd name="connsiteX48" fmla="*/ 458042 w 943956"/>
                  <a:gd name="connsiteY48" fmla="*/ 109710 h 367529"/>
                  <a:gd name="connsiteX49" fmla="*/ 501926 w 943956"/>
                  <a:gd name="connsiteY49" fmla="*/ 126167 h 367529"/>
                  <a:gd name="connsiteX50" fmla="*/ 611637 w 943956"/>
                  <a:gd name="connsiteY50" fmla="*/ 126167 h 367529"/>
                  <a:gd name="connsiteX51" fmla="*/ 644550 w 943956"/>
                  <a:gd name="connsiteY51" fmla="*/ 159080 h 367529"/>
                  <a:gd name="connsiteX52" fmla="*/ 611637 w 943956"/>
                  <a:gd name="connsiteY52" fmla="*/ 191993 h 367529"/>
                  <a:gd name="connsiteX53" fmla="*/ 433357 w 943956"/>
                  <a:gd name="connsiteY53" fmla="*/ 191993 h 367529"/>
                  <a:gd name="connsiteX54" fmla="*/ 411415 w 943956"/>
                  <a:gd name="connsiteY54" fmla="*/ 213935 h 367529"/>
                  <a:gd name="connsiteX55" fmla="*/ 433357 w 943956"/>
                  <a:gd name="connsiteY55" fmla="*/ 235878 h 367529"/>
                  <a:gd name="connsiteX56" fmla="*/ 611637 w 943956"/>
                  <a:gd name="connsiteY56" fmla="*/ 235878 h 367529"/>
                  <a:gd name="connsiteX57" fmla="*/ 688435 w 943956"/>
                  <a:gd name="connsiteY57" fmla="*/ 159080 h 367529"/>
                  <a:gd name="connsiteX58" fmla="*/ 685692 w 943956"/>
                  <a:gd name="connsiteY58" fmla="*/ 142623 h 367529"/>
                  <a:gd name="connsiteX59" fmla="*/ 844772 w 943956"/>
                  <a:gd name="connsiteY59" fmla="*/ 60340 h 367529"/>
                  <a:gd name="connsiteX60" fmla="*/ 888656 w 943956"/>
                  <a:gd name="connsiteY60" fmla="*/ 68569 h 367529"/>
                  <a:gd name="connsiteX61" fmla="*/ 885914 w 943956"/>
                  <a:gd name="connsiteY61" fmla="*/ 117938 h 367529"/>
                  <a:gd name="connsiteX62" fmla="*/ 885914 w 943956"/>
                  <a:gd name="connsiteY62" fmla="*/ 117938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3956" h="367529">
                    <a:moveTo>
                      <a:pt x="833801" y="24685"/>
                    </a:moveTo>
                    <a:lnTo>
                      <a:pt x="671978" y="106968"/>
                    </a:lnTo>
                    <a:cubicBezTo>
                      <a:pt x="658264" y="93254"/>
                      <a:pt x="639064" y="85026"/>
                      <a:pt x="617123" y="85026"/>
                    </a:cubicBezTo>
                    <a:lnTo>
                      <a:pt x="507412" y="85026"/>
                    </a:lnTo>
                    <a:cubicBezTo>
                      <a:pt x="501926" y="85026"/>
                      <a:pt x="501926" y="85026"/>
                      <a:pt x="499183" y="85026"/>
                    </a:cubicBezTo>
                    <a:cubicBezTo>
                      <a:pt x="499183" y="85026"/>
                      <a:pt x="496441" y="82283"/>
                      <a:pt x="493698" y="79540"/>
                    </a:cubicBezTo>
                    <a:lnTo>
                      <a:pt x="493698" y="79540"/>
                    </a:lnTo>
                    <a:cubicBezTo>
                      <a:pt x="403186" y="-5486"/>
                      <a:pt x="326389" y="0"/>
                      <a:pt x="241363" y="32913"/>
                    </a:cubicBezTo>
                    <a:cubicBezTo>
                      <a:pt x="227649" y="38399"/>
                      <a:pt x="227649" y="38399"/>
                      <a:pt x="213936" y="38399"/>
                    </a:cubicBezTo>
                    <a:lnTo>
                      <a:pt x="189251" y="38399"/>
                    </a:lnTo>
                    <a:cubicBezTo>
                      <a:pt x="181023" y="16457"/>
                      <a:pt x="161823" y="0"/>
                      <a:pt x="137138" y="0"/>
                    </a:cubicBezTo>
                    <a:lnTo>
                      <a:pt x="54855" y="0"/>
                    </a:lnTo>
                    <a:cubicBezTo>
                      <a:pt x="24685" y="0"/>
                      <a:pt x="0" y="24685"/>
                      <a:pt x="0" y="54855"/>
                    </a:cubicBezTo>
                    <a:lnTo>
                      <a:pt x="0" y="268790"/>
                    </a:lnTo>
                    <a:cubicBezTo>
                      <a:pt x="0" y="298961"/>
                      <a:pt x="24685" y="323646"/>
                      <a:pt x="54855" y="323646"/>
                    </a:cubicBezTo>
                    <a:lnTo>
                      <a:pt x="137138" y="323646"/>
                    </a:lnTo>
                    <a:cubicBezTo>
                      <a:pt x="161823" y="323646"/>
                      <a:pt x="181023" y="307189"/>
                      <a:pt x="189251" y="285247"/>
                    </a:cubicBezTo>
                    <a:lnTo>
                      <a:pt x="233135" y="285247"/>
                    </a:lnTo>
                    <a:cubicBezTo>
                      <a:pt x="238620" y="285247"/>
                      <a:pt x="244106" y="287990"/>
                      <a:pt x="246849" y="287990"/>
                    </a:cubicBezTo>
                    <a:lnTo>
                      <a:pt x="458042" y="345588"/>
                    </a:lnTo>
                    <a:cubicBezTo>
                      <a:pt x="466270" y="348330"/>
                      <a:pt x="474498" y="351073"/>
                      <a:pt x="482727" y="353816"/>
                    </a:cubicBezTo>
                    <a:cubicBezTo>
                      <a:pt x="510155" y="362044"/>
                      <a:pt x="532097" y="367530"/>
                      <a:pt x="556781" y="367530"/>
                    </a:cubicBezTo>
                    <a:cubicBezTo>
                      <a:pt x="584209" y="367530"/>
                      <a:pt x="611637" y="359302"/>
                      <a:pt x="650035" y="334616"/>
                    </a:cubicBezTo>
                    <a:cubicBezTo>
                      <a:pt x="650035" y="334616"/>
                      <a:pt x="650035" y="334616"/>
                      <a:pt x="650035" y="334616"/>
                    </a:cubicBezTo>
                    <a:lnTo>
                      <a:pt x="910598" y="150852"/>
                    </a:lnTo>
                    <a:cubicBezTo>
                      <a:pt x="943512" y="126167"/>
                      <a:pt x="954483" y="82283"/>
                      <a:pt x="932541" y="49369"/>
                    </a:cubicBezTo>
                    <a:cubicBezTo>
                      <a:pt x="913341" y="16457"/>
                      <a:pt x="869457" y="5485"/>
                      <a:pt x="833801" y="24685"/>
                    </a:cubicBezTo>
                    <a:lnTo>
                      <a:pt x="833801" y="24685"/>
                    </a:lnTo>
                    <a:close/>
                    <a:moveTo>
                      <a:pt x="148109" y="271533"/>
                    </a:moveTo>
                    <a:cubicBezTo>
                      <a:pt x="148109" y="277019"/>
                      <a:pt x="142623" y="282504"/>
                      <a:pt x="137138" y="282504"/>
                    </a:cubicBezTo>
                    <a:lnTo>
                      <a:pt x="54855" y="282504"/>
                    </a:lnTo>
                    <a:cubicBezTo>
                      <a:pt x="49369" y="282504"/>
                      <a:pt x="43884" y="277019"/>
                      <a:pt x="43884" y="271533"/>
                    </a:cubicBezTo>
                    <a:lnTo>
                      <a:pt x="43884" y="57598"/>
                    </a:lnTo>
                    <a:cubicBezTo>
                      <a:pt x="43884" y="52112"/>
                      <a:pt x="49369" y="46626"/>
                      <a:pt x="54855" y="46626"/>
                    </a:cubicBezTo>
                    <a:lnTo>
                      <a:pt x="137138" y="46626"/>
                    </a:lnTo>
                    <a:cubicBezTo>
                      <a:pt x="142623" y="46626"/>
                      <a:pt x="148109" y="52112"/>
                      <a:pt x="148109" y="57598"/>
                    </a:cubicBezTo>
                    <a:lnTo>
                      <a:pt x="148109" y="271533"/>
                    </a:lnTo>
                    <a:close/>
                    <a:moveTo>
                      <a:pt x="885914" y="117938"/>
                    </a:moveTo>
                    <a:lnTo>
                      <a:pt x="625351" y="301704"/>
                    </a:lnTo>
                    <a:cubicBezTo>
                      <a:pt x="573238" y="337359"/>
                      <a:pt x="551296" y="329131"/>
                      <a:pt x="496441" y="315418"/>
                    </a:cubicBezTo>
                    <a:cubicBezTo>
                      <a:pt x="488212" y="312675"/>
                      <a:pt x="479984" y="309932"/>
                      <a:pt x="469013" y="307189"/>
                    </a:cubicBezTo>
                    <a:lnTo>
                      <a:pt x="257820" y="249592"/>
                    </a:lnTo>
                    <a:cubicBezTo>
                      <a:pt x="249592" y="246849"/>
                      <a:pt x="241363" y="244106"/>
                      <a:pt x="230392" y="244106"/>
                    </a:cubicBezTo>
                    <a:lnTo>
                      <a:pt x="189251" y="244106"/>
                    </a:lnTo>
                    <a:lnTo>
                      <a:pt x="189251" y="82283"/>
                    </a:lnTo>
                    <a:lnTo>
                      <a:pt x="211193" y="82283"/>
                    </a:lnTo>
                    <a:cubicBezTo>
                      <a:pt x="227649" y="82283"/>
                      <a:pt x="233135" y="82283"/>
                      <a:pt x="252334" y="74054"/>
                    </a:cubicBezTo>
                    <a:cubicBezTo>
                      <a:pt x="326389" y="43884"/>
                      <a:pt x="383987" y="41141"/>
                      <a:pt x="458042" y="109710"/>
                    </a:cubicBezTo>
                    <a:lnTo>
                      <a:pt x="458042" y="109710"/>
                    </a:lnTo>
                    <a:cubicBezTo>
                      <a:pt x="471755" y="120681"/>
                      <a:pt x="479984" y="126167"/>
                      <a:pt x="501926" y="126167"/>
                    </a:cubicBezTo>
                    <a:lnTo>
                      <a:pt x="611637" y="126167"/>
                    </a:lnTo>
                    <a:cubicBezTo>
                      <a:pt x="630837" y="126167"/>
                      <a:pt x="644550" y="139881"/>
                      <a:pt x="644550" y="159080"/>
                    </a:cubicBezTo>
                    <a:cubicBezTo>
                      <a:pt x="644550" y="178280"/>
                      <a:pt x="630837" y="191993"/>
                      <a:pt x="611637" y="191993"/>
                    </a:cubicBezTo>
                    <a:lnTo>
                      <a:pt x="433357" y="191993"/>
                    </a:lnTo>
                    <a:cubicBezTo>
                      <a:pt x="422386" y="191993"/>
                      <a:pt x="411415" y="202964"/>
                      <a:pt x="411415" y="213935"/>
                    </a:cubicBezTo>
                    <a:cubicBezTo>
                      <a:pt x="411415" y="224906"/>
                      <a:pt x="422386" y="235878"/>
                      <a:pt x="433357" y="235878"/>
                    </a:cubicBezTo>
                    <a:lnTo>
                      <a:pt x="611637" y="235878"/>
                    </a:lnTo>
                    <a:cubicBezTo>
                      <a:pt x="652778" y="235878"/>
                      <a:pt x="688435" y="200221"/>
                      <a:pt x="688435" y="159080"/>
                    </a:cubicBezTo>
                    <a:cubicBezTo>
                      <a:pt x="688435" y="153595"/>
                      <a:pt x="688435" y="148109"/>
                      <a:pt x="685692" y="142623"/>
                    </a:cubicBezTo>
                    <a:lnTo>
                      <a:pt x="844772" y="60340"/>
                    </a:lnTo>
                    <a:cubicBezTo>
                      <a:pt x="858486" y="52112"/>
                      <a:pt x="880429" y="54855"/>
                      <a:pt x="888656" y="68569"/>
                    </a:cubicBezTo>
                    <a:cubicBezTo>
                      <a:pt x="905113" y="87768"/>
                      <a:pt x="902370" y="106968"/>
                      <a:pt x="885914" y="117938"/>
                    </a:cubicBezTo>
                    <a:lnTo>
                      <a:pt x="885914" y="117938"/>
                    </a:lnTo>
                    <a:close/>
                  </a:path>
                </a:pathLst>
              </a:custGeom>
              <a:grpFill/>
              <a:ln w="27426"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E90CFCDA-E735-D542-BFDA-10CCB6B0944E}"/>
                  </a:ext>
                </a:extLst>
              </p:cNvPr>
              <p:cNvSpPr/>
              <p:nvPr/>
            </p:nvSpPr>
            <p:spPr>
              <a:xfrm>
                <a:off x="8803190" y="5374597"/>
                <a:ext cx="488213" cy="746291"/>
              </a:xfrm>
              <a:custGeom>
                <a:avLst/>
                <a:gdLst>
                  <a:gd name="connsiteX0" fmla="*/ 123425 w 488213"/>
                  <a:gd name="connsiteY0" fmla="*/ 513157 h 746291"/>
                  <a:gd name="connsiteX1" fmla="*/ 82283 w 488213"/>
                  <a:gd name="connsiteY1" fmla="*/ 576240 h 746291"/>
                  <a:gd name="connsiteX2" fmla="*/ 128910 w 488213"/>
                  <a:gd name="connsiteY2" fmla="*/ 642066 h 746291"/>
                  <a:gd name="connsiteX3" fmla="*/ 128910 w 488213"/>
                  <a:gd name="connsiteY3" fmla="*/ 674980 h 746291"/>
                  <a:gd name="connsiteX4" fmla="*/ 200223 w 488213"/>
                  <a:gd name="connsiteY4" fmla="*/ 746292 h 746291"/>
                  <a:gd name="connsiteX5" fmla="*/ 296219 w 488213"/>
                  <a:gd name="connsiteY5" fmla="*/ 746292 h 746291"/>
                  <a:gd name="connsiteX6" fmla="*/ 367531 w 488213"/>
                  <a:gd name="connsiteY6" fmla="*/ 674980 h 746291"/>
                  <a:gd name="connsiteX7" fmla="*/ 367531 w 488213"/>
                  <a:gd name="connsiteY7" fmla="*/ 644809 h 746291"/>
                  <a:gd name="connsiteX8" fmla="*/ 414158 w 488213"/>
                  <a:gd name="connsiteY8" fmla="*/ 578983 h 746291"/>
                  <a:gd name="connsiteX9" fmla="*/ 373017 w 488213"/>
                  <a:gd name="connsiteY9" fmla="*/ 515899 h 746291"/>
                  <a:gd name="connsiteX10" fmla="*/ 422386 w 488213"/>
                  <a:gd name="connsiteY10" fmla="*/ 425388 h 746291"/>
                  <a:gd name="connsiteX11" fmla="*/ 488213 w 488213"/>
                  <a:gd name="connsiteY11" fmla="*/ 249851 h 746291"/>
                  <a:gd name="connsiteX12" fmla="*/ 488213 w 488213"/>
                  <a:gd name="connsiteY12" fmla="*/ 227909 h 746291"/>
                  <a:gd name="connsiteX13" fmla="*/ 463528 w 488213"/>
                  <a:gd name="connsiteY13" fmla="*/ 208710 h 746291"/>
                  <a:gd name="connsiteX14" fmla="*/ 444329 w 488213"/>
                  <a:gd name="connsiteY14" fmla="*/ 233395 h 746291"/>
                  <a:gd name="connsiteX15" fmla="*/ 444329 w 488213"/>
                  <a:gd name="connsiteY15" fmla="*/ 252594 h 746291"/>
                  <a:gd name="connsiteX16" fmla="*/ 386730 w 488213"/>
                  <a:gd name="connsiteY16" fmla="*/ 403446 h 746291"/>
                  <a:gd name="connsiteX17" fmla="*/ 329132 w 488213"/>
                  <a:gd name="connsiteY17" fmla="*/ 513157 h 746291"/>
                  <a:gd name="connsiteX18" fmla="*/ 159081 w 488213"/>
                  <a:gd name="connsiteY18" fmla="*/ 513157 h 746291"/>
                  <a:gd name="connsiteX19" fmla="*/ 101483 w 488213"/>
                  <a:gd name="connsiteY19" fmla="*/ 403446 h 746291"/>
                  <a:gd name="connsiteX20" fmla="*/ 43884 w 488213"/>
                  <a:gd name="connsiteY20" fmla="*/ 252594 h 746291"/>
                  <a:gd name="connsiteX21" fmla="*/ 104226 w 488213"/>
                  <a:gd name="connsiteY21" fmla="*/ 101742 h 746291"/>
                  <a:gd name="connsiteX22" fmla="*/ 244106 w 488213"/>
                  <a:gd name="connsiteY22" fmla="*/ 44144 h 746291"/>
                  <a:gd name="connsiteX23" fmla="*/ 244106 w 488213"/>
                  <a:gd name="connsiteY23" fmla="*/ 44144 h 746291"/>
                  <a:gd name="connsiteX24" fmla="*/ 364789 w 488213"/>
                  <a:gd name="connsiteY24" fmla="*/ 82543 h 746291"/>
                  <a:gd name="connsiteX25" fmla="*/ 394958 w 488213"/>
                  <a:gd name="connsiteY25" fmla="*/ 77057 h 746291"/>
                  <a:gd name="connsiteX26" fmla="*/ 389473 w 488213"/>
                  <a:gd name="connsiteY26" fmla="*/ 46887 h 746291"/>
                  <a:gd name="connsiteX27" fmla="*/ 244106 w 488213"/>
                  <a:gd name="connsiteY27" fmla="*/ 260 h 746291"/>
                  <a:gd name="connsiteX28" fmla="*/ 71312 w 488213"/>
                  <a:gd name="connsiteY28" fmla="*/ 68829 h 746291"/>
                  <a:gd name="connsiteX29" fmla="*/ 0 w 488213"/>
                  <a:gd name="connsiteY29" fmla="*/ 249851 h 746291"/>
                  <a:gd name="connsiteX30" fmla="*/ 65826 w 488213"/>
                  <a:gd name="connsiteY30" fmla="*/ 425388 h 746291"/>
                  <a:gd name="connsiteX31" fmla="*/ 123425 w 488213"/>
                  <a:gd name="connsiteY31" fmla="*/ 513157 h 746291"/>
                  <a:gd name="connsiteX32" fmla="*/ 123425 w 488213"/>
                  <a:gd name="connsiteY32" fmla="*/ 513157 h 746291"/>
                  <a:gd name="connsiteX33" fmla="*/ 329132 w 488213"/>
                  <a:gd name="connsiteY33" fmla="*/ 677723 h 746291"/>
                  <a:gd name="connsiteX34" fmla="*/ 301704 w 488213"/>
                  <a:gd name="connsiteY34" fmla="*/ 705150 h 746291"/>
                  <a:gd name="connsiteX35" fmla="*/ 205708 w 488213"/>
                  <a:gd name="connsiteY35" fmla="*/ 705150 h 746291"/>
                  <a:gd name="connsiteX36" fmla="*/ 178280 w 488213"/>
                  <a:gd name="connsiteY36" fmla="*/ 677723 h 746291"/>
                  <a:gd name="connsiteX37" fmla="*/ 178280 w 488213"/>
                  <a:gd name="connsiteY37" fmla="*/ 650295 h 746291"/>
                  <a:gd name="connsiteX38" fmla="*/ 331875 w 488213"/>
                  <a:gd name="connsiteY38" fmla="*/ 650295 h 746291"/>
                  <a:gd name="connsiteX39" fmla="*/ 331875 w 488213"/>
                  <a:gd name="connsiteY39" fmla="*/ 677723 h 746291"/>
                  <a:gd name="connsiteX40" fmla="*/ 153595 w 488213"/>
                  <a:gd name="connsiteY40" fmla="*/ 551555 h 746291"/>
                  <a:gd name="connsiteX41" fmla="*/ 348332 w 488213"/>
                  <a:gd name="connsiteY41" fmla="*/ 551555 h 746291"/>
                  <a:gd name="connsiteX42" fmla="*/ 375759 w 488213"/>
                  <a:gd name="connsiteY42" fmla="*/ 578983 h 746291"/>
                  <a:gd name="connsiteX43" fmla="*/ 348332 w 488213"/>
                  <a:gd name="connsiteY43" fmla="*/ 606411 h 746291"/>
                  <a:gd name="connsiteX44" fmla="*/ 153595 w 488213"/>
                  <a:gd name="connsiteY44" fmla="*/ 606411 h 746291"/>
                  <a:gd name="connsiteX45" fmla="*/ 126167 w 488213"/>
                  <a:gd name="connsiteY45" fmla="*/ 578983 h 746291"/>
                  <a:gd name="connsiteX46" fmla="*/ 153595 w 488213"/>
                  <a:gd name="connsiteY46" fmla="*/ 551555 h 746291"/>
                  <a:gd name="connsiteX47" fmla="*/ 153595 w 488213"/>
                  <a:gd name="connsiteY47" fmla="*/ 551555 h 7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213" h="746291">
                    <a:moveTo>
                      <a:pt x="123425" y="513157"/>
                    </a:moveTo>
                    <a:cubicBezTo>
                      <a:pt x="98740" y="524128"/>
                      <a:pt x="82283" y="548812"/>
                      <a:pt x="82283" y="576240"/>
                    </a:cubicBezTo>
                    <a:cubicBezTo>
                      <a:pt x="82283" y="606411"/>
                      <a:pt x="101483" y="633838"/>
                      <a:pt x="128910" y="642066"/>
                    </a:cubicBezTo>
                    <a:lnTo>
                      <a:pt x="128910" y="674980"/>
                    </a:lnTo>
                    <a:cubicBezTo>
                      <a:pt x="128910" y="716121"/>
                      <a:pt x="161823" y="746292"/>
                      <a:pt x="200223" y="746292"/>
                    </a:cubicBezTo>
                    <a:lnTo>
                      <a:pt x="296219" y="746292"/>
                    </a:lnTo>
                    <a:cubicBezTo>
                      <a:pt x="337361" y="746292"/>
                      <a:pt x="367531" y="713378"/>
                      <a:pt x="367531" y="674980"/>
                    </a:cubicBezTo>
                    <a:lnTo>
                      <a:pt x="367531" y="644809"/>
                    </a:lnTo>
                    <a:cubicBezTo>
                      <a:pt x="394958" y="633838"/>
                      <a:pt x="414158" y="609153"/>
                      <a:pt x="414158" y="578983"/>
                    </a:cubicBezTo>
                    <a:cubicBezTo>
                      <a:pt x="414158" y="551555"/>
                      <a:pt x="397701" y="526871"/>
                      <a:pt x="373017" y="515899"/>
                    </a:cubicBezTo>
                    <a:cubicBezTo>
                      <a:pt x="381245" y="480243"/>
                      <a:pt x="403187" y="452816"/>
                      <a:pt x="422386" y="425388"/>
                    </a:cubicBezTo>
                    <a:cubicBezTo>
                      <a:pt x="452557" y="381504"/>
                      <a:pt x="488213" y="334877"/>
                      <a:pt x="488213" y="249851"/>
                    </a:cubicBezTo>
                    <a:cubicBezTo>
                      <a:pt x="488213" y="241623"/>
                      <a:pt x="488213" y="233395"/>
                      <a:pt x="488213" y="227909"/>
                    </a:cubicBezTo>
                    <a:cubicBezTo>
                      <a:pt x="488213" y="216938"/>
                      <a:pt x="477241" y="205967"/>
                      <a:pt x="463528" y="208710"/>
                    </a:cubicBezTo>
                    <a:cubicBezTo>
                      <a:pt x="452557" y="208710"/>
                      <a:pt x="441586" y="219681"/>
                      <a:pt x="444329" y="233395"/>
                    </a:cubicBezTo>
                    <a:cubicBezTo>
                      <a:pt x="444329" y="238881"/>
                      <a:pt x="444329" y="247109"/>
                      <a:pt x="444329" y="252594"/>
                    </a:cubicBezTo>
                    <a:cubicBezTo>
                      <a:pt x="444329" y="323906"/>
                      <a:pt x="416901" y="362305"/>
                      <a:pt x="386730" y="403446"/>
                    </a:cubicBezTo>
                    <a:cubicBezTo>
                      <a:pt x="364789" y="433616"/>
                      <a:pt x="340103" y="466529"/>
                      <a:pt x="329132" y="513157"/>
                    </a:cubicBezTo>
                    <a:lnTo>
                      <a:pt x="159081" y="513157"/>
                    </a:lnTo>
                    <a:cubicBezTo>
                      <a:pt x="148109" y="466529"/>
                      <a:pt x="123425" y="436359"/>
                      <a:pt x="101483" y="403446"/>
                    </a:cubicBezTo>
                    <a:cubicBezTo>
                      <a:pt x="71312" y="362305"/>
                      <a:pt x="43884" y="323906"/>
                      <a:pt x="43884" y="252594"/>
                    </a:cubicBezTo>
                    <a:cubicBezTo>
                      <a:pt x="43884" y="175797"/>
                      <a:pt x="76798" y="129170"/>
                      <a:pt x="104226" y="101742"/>
                    </a:cubicBezTo>
                    <a:cubicBezTo>
                      <a:pt x="142624" y="66086"/>
                      <a:pt x="191994" y="44144"/>
                      <a:pt x="244106" y="44144"/>
                    </a:cubicBezTo>
                    <a:cubicBezTo>
                      <a:pt x="244106" y="44144"/>
                      <a:pt x="244106" y="44144"/>
                      <a:pt x="244106" y="44144"/>
                    </a:cubicBezTo>
                    <a:cubicBezTo>
                      <a:pt x="285248" y="44144"/>
                      <a:pt x="329132" y="57858"/>
                      <a:pt x="364789" y="82543"/>
                    </a:cubicBezTo>
                    <a:cubicBezTo>
                      <a:pt x="375759" y="90771"/>
                      <a:pt x="389473" y="88029"/>
                      <a:pt x="394958" y="77057"/>
                    </a:cubicBezTo>
                    <a:cubicBezTo>
                      <a:pt x="403187" y="66086"/>
                      <a:pt x="400444" y="52372"/>
                      <a:pt x="389473" y="46887"/>
                    </a:cubicBezTo>
                    <a:cubicBezTo>
                      <a:pt x="348332" y="16717"/>
                      <a:pt x="296219" y="-2483"/>
                      <a:pt x="244106" y="260"/>
                    </a:cubicBezTo>
                    <a:cubicBezTo>
                      <a:pt x="181023" y="260"/>
                      <a:pt x="117940" y="24945"/>
                      <a:pt x="71312" y="68829"/>
                    </a:cubicBezTo>
                    <a:cubicBezTo>
                      <a:pt x="24685" y="115456"/>
                      <a:pt x="0" y="178539"/>
                      <a:pt x="0" y="249851"/>
                    </a:cubicBezTo>
                    <a:cubicBezTo>
                      <a:pt x="0" y="334877"/>
                      <a:pt x="35656" y="384247"/>
                      <a:pt x="65826" y="425388"/>
                    </a:cubicBezTo>
                    <a:cubicBezTo>
                      <a:pt x="95997" y="452816"/>
                      <a:pt x="115197" y="477500"/>
                      <a:pt x="123425" y="513157"/>
                    </a:cubicBezTo>
                    <a:lnTo>
                      <a:pt x="123425" y="513157"/>
                    </a:lnTo>
                    <a:close/>
                    <a:moveTo>
                      <a:pt x="329132" y="677723"/>
                    </a:moveTo>
                    <a:cubicBezTo>
                      <a:pt x="329132" y="694178"/>
                      <a:pt x="315418" y="705150"/>
                      <a:pt x="301704" y="705150"/>
                    </a:cubicBezTo>
                    <a:lnTo>
                      <a:pt x="205708" y="705150"/>
                    </a:lnTo>
                    <a:cubicBezTo>
                      <a:pt x="189251" y="705150"/>
                      <a:pt x="178280" y="691436"/>
                      <a:pt x="178280" y="677723"/>
                    </a:cubicBezTo>
                    <a:lnTo>
                      <a:pt x="178280" y="650295"/>
                    </a:lnTo>
                    <a:lnTo>
                      <a:pt x="331875" y="650295"/>
                    </a:lnTo>
                    <a:lnTo>
                      <a:pt x="331875" y="677723"/>
                    </a:lnTo>
                    <a:close/>
                    <a:moveTo>
                      <a:pt x="153595" y="551555"/>
                    </a:moveTo>
                    <a:lnTo>
                      <a:pt x="348332" y="551555"/>
                    </a:lnTo>
                    <a:cubicBezTo>
                      <a:pt x="362046" y="551555"/>
                      <a:pt x="375759" y="562526"/>
                      <a:pt x="375759" y="578983"/>
                    </a:cubicBezTo>
                    <a:cubicBezTo>
                      <a:pt x="375759" y="592697"/>
                      <a:pt x="364789" y="606411"/>
                      <a:pt x="348332" y="606411"/>
                    </a:cubicBezTo>
                    <a:lnTo>
                      <a:pt x="153595" y="606411"/>
                    </a:lnTo>
                    <a:cubicBezTo>
                      <a:pt x="139881" y="606411"/>
                      <a:pt x="126167" y="595440"/>
                      <a:pt x="126167" y="578983"/>
                    </a:cubicBezTo>
                    <a:cubicBezTo>
                      <a:pt x="126167" y="562526"/>
                      <a:pt x="139881" y="551555"/>
                      <a:pt x="153595" y="551555"/>
                    </a:cubicBezTo>
                    <a:lnTo>
                      <a:pt x="153595" y="551555"/>
                    </a:lnTo>
                    <a:close/>
                  </a:path>
                </a:pathLst>
              </a:custGeom>
              <a:grpFill/>
              <a:ln w="27426" cap="flat">
                <a:noFill/>
                <a:prstDash val="solid"/>
                <a:miter/>
              </a:ln>
            </p:spPr>
            <p:txBody>
              <a:bodyPr rtlCol="0" anchor="ctr"/>
              <a:lstStyle/>
              <a:p>
                <a:endParaRPr lang="en-US" dirty="0"/>
              </a:p>
            </p:txBody>
          </p:sp>
        </p:grpSp>
        <p:sp>
          <p:nvSpPr>
            <p:cNvPr id="21" name="Freeform 20">
              <a:extLst>
                <a:ext uri="{FF2B5EF4-FFF2-40B4-BE49-F238E27FC236}">
                  <a16:creationId xmlns:a16="http://schemas.microsoft.com/office/drawing/2014/main" id="{4F8DE26E-ECFF-BE4B-BB7F-26EFEF7371D9}"/>
                </a:ext>
              </a:extLst>
            </p:cNvPr>
            <p:cNvSpPr/>
            <p:nvPr/>
          </p:nvSpPr>
          <p:spPr>
            <a:xfrm>
              <a:off x="9033583" y="5509252"/>
              <a:ext cx="43884" cy="178279"/>
            </a:xfrm>
            <a:custGeom>
              <a:avLst/>
              <a:gdLst>
                <a:gd name="connsiteX0" fmla="*/ 43884 w 43884"/>
                <a:gd name="connsiteY0" fmla="*/ 21943 h 178279"/>
                <a:gd name="connsiteX1" fmla="*/ 21943 w 43884"/>
                <a:gd name="connsiteY1" fmla="*/ 0 h 178279"/>
                <a:gd name="connsiteX2" fmla="*/ 0 w 43884"/>
                <a:gd name="connsiteY2" fmla="*/ 21943 h 178279"/>
                <a:gd name="connsiteX3" fmla="*/ 0 w 43884"/>
                <a:gd name="connsiteY3" fmla="*/ 156338 h 178279"/>
                <a:gd name="connsiteX4" fmla="*/ 21943 w 43884"/>
                <a:gd name="connsiteY4" fmla="*/ 178280 h 178279"/>
                <a:gd name="connsiteX5" fmla="*/ 43884 w 43884"/>
                <a:gd name="connsiteY5" fmla="*/ 156338 h 178279"/>
                <a:gd name="connsiteX6" fmla="*/ 43884 w 43884"/>
                <a:gd name="connsiteY6" fmla="*/ 21943 h 1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178279">
                  <a:moveTo>
                    <a:pt x="43884" y="21943"/>
                  </a:moveTo>
                  <a:cubicBezTo>
                    <a:pt x="43884" y="10971"/>
                    <a:pt x="32914" y="0"/>
                    <a:pt x="21943" y="0"/>
                  </a:cubicBezTo>
                  <a:cubicBezTo>
                    <a:pt x="10972" y="0"/>
                    <a:pt x="0" y="10971"/>
                    <a:pt x="0" y="21943"/>
                  </a:cubicBezTo>
                  <a:lnTo>
                    <a:pt x="0" y="156338"/>
                  </a:lnTo>
                  <a:cubicBezTo>
                    <a:pt x="0" y="167309"/>
                    <a:pt x="10972" y="178280"/>
                    <a:pt x="21943" y="178280"/>
                  </a:cubicBezTo>
                  <a:cubicBezTo>
                    <a:pt x="32914" y="178280"/>
                    <a:pt x="43884" y="167309"/>
                    <a:pt x="43884" y="156338"/>
                  </a:cubicBezTo>
                  <a:lnTo>
                    <a:pt x="43884" y="21943"/>
                  </a:lnTo>
                  <a:close/>
                </a:path>
              </a:pathLst>
            </a:custGeom>
            <a:grpFill/>
            <a:ln w="27426"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1A9DA13E-3195-6E43-97C1-4BA32DFB1FB5}"/>
                </a:ext>
              </a:extLst>
            </p:cNvPr>
            <p:cNvSpPr/>
            <p:nvPr/>
          </p:nvSpPr>
          <p:spPr>
            <a:xfrm>
              <a:off x="9033583" y="5745130"/>
              <a:ext cx="43884" cy="43884"/>
            </a:xfrm>
            <a:custGeom>
              <a:avLst/>
              <a:gdLst>
                <a:gd name="connsiteX0" fmla="*/ 21943 w 43884"/>
                <a:gd name="connsiteY0" fmla="*/ 0 h 43884"/>
                <a:gd name="connsiteX1" fmla="*/ 0 w 43884"/>
                <a:gd name="connsiteY1" fmla="*/ 21942 h 43884"/>
                <a:gd name="connsiteX2" fmla="*/ 0 w 43884"/>
                <a:gd name="connsiteY2" fmla="*/ 21942 h 43884"/>
                <a:gd name="connsiteX3" fmla="*/ 21943 w 43884"/>
                <a:gd name="connsiteY3" fmla="*/ 43884 h 43884"/>
                <a:gd name="connsiteX4" fmla="*/ 43884 w 43884"/>
                <a:gd name="connsiteY4" fmla="*/ 21942 h 43884"/>
                <a:gd name="connsiteX5" fmla="*/ 21943 w 43884"/>
                <a:gd name="connsiteY5" fmla="*/ 0 h 43884"/>
                <a:gd name="connsiteX6" fmla="*/ 21943 w 43884"/>
                <a:gd name="connsiteY6"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43884">
                  <a:moveTo>
                    <a:pt x="21943" y="0"/>
                  </a:moveTo>
                  <a:cubicBezTo>
                    <a:pt x="10972" y="0"/>
                    <a:pt x="0" y="10971"/>
                    <a:pt x="0" y="21942"/>
                  </a:cubicBezTo>
                  <a:lnTo>
                    <a:pt x="0" y="21942"/>
                  </a:lnTo>
                  <a:cubicBezTo>
                    <a:pt x="0" y="32913"/>
                    <a:pt x="10972" y="43884"/>
                    <a:pt x="21943" y="43884"/>
                  </a:cubicBezTo>
                  <a:cubicBezTo>
                    <a:pt x="32914" y="43884"/>
                    <a:pt x="43884" y="32913"/>
                    <a:pt x="43884" y="21942"/>
                  </a:cubicBezTo>
                  <a:cubicBezTo>
                    <a:pt x="43884" y="8228"/>
                    <a:pt x="32914" y="0"/>
                    <a:pt x="21943" y="0"/>
                  </a:cubicBezTo>
                  <a:lnTo>
                    <a:pt x="21943" y="0"/>
                  </a:lnTo>
                  <a:close/>
                </a:path>
              </a:pathLst>
            </a:custGeom>
            <a:grpFill/>
            <a:ln w="27426"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E4242BB-F96F-3840-B62A-E29B16C4C2F8}"/>
                </a:ext>
              </a:extLst>
            </p:cNvPr>
            <p:cNvSpPr/>
            <p:nvPr/>
          </p:nvSpPr>
          <p:spPr>
            <a:xfrm>
              <a:off x="9381914" y="5621705"/>
              <a:ext cx="131652" cy="43884"/>
            </a:xfrm>
            <a:custGeom>
              <a:avLst/>
              <a:gdLst>
                <a:gd name="connsiteX0" fmla="*/ 109711 w 131652"/>
                <a:gd name="connsiteY0" fmla="*/ 0 h 43884"/>
                <a:gd name="connsiteX1" fmla="*/ 21942 w 131652"/>
                <a:gd name="connsiteY1" fmla="*/ 0 h 43884"/>
                <a:gd name="connsiteX2" fmla="*/ 0 w 131652"/>
                <a:gd name="connsiteY2" fmla="*/ 21942 h 43884"/>
                <a:gd name="connsiteX3" fmla="*/ 21942 w 131652"/>
                <a:gd name="connsiteY3" fmla="*/ 43884 h 43884"/>
                <a:gd name="connsiteX4" fmla="*/ 109711 w 131652"/>
                <a:gd name="connsiteY4" fmla="*/ 43884 h 43884"/>
                <a:gd name="connsiteX5" fmla="*/ 131653 w 131652"/>
                <a:gd name="connsiteY5" fmla="*/ 21942 h 43884"/>
                <a:gd name="connsiteX6" fmla="*/ 109711 w 131652"/>
                <a:gd name="connsiteY6" fmla="*/ 0 h 43884"/>
                <a:gd name="connsiteX7" fmla="*/ 109711 w 131652"/>
                <a:gd name="connsiteY7"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2" h="43884">
                  <a:moveTo>
                    <a:pt x="109711" y="0"/>
                  </a:moveTo>
                  <a:lnTo>
                    <a:pt x="21942" y="0"/>
                  </a:lnTo>
                  <a:cubicBezTo>
                    <a:pt x="10971" y="0"/>
                    <a:pt x="0" y="10971"/>
                    <a:pt x="0" y="21942"/>
                  </a:cubicBezTo>
                  <a:cubicBezTo>
                    <a:pt x="0" y="32913"/>
                    <a:pt x="10971" y="43884"/>
                    <a:pt x="21942" y="43884"/>
                  </a:cubicBezTo>
                  <a:lnTo>
                    <a:pt x="109711" y="43884"/>
                  </a:lnTo>
                  <a:cubicBezTo>
                    <a:pt x="120682" y="43884"/>
                    <a:pt x="131653" y="32913"/>
                    <a:pt x="131653" y="21942"/>
                  </a:cubicBezTo>
                  <a:cubicBezTo>
                    <a:pt x="131653" y="10971"/>
                    <a:pt x="120682" y="0"/>
                    <a:pt x="109711" y="0"/>
                  </a:cubicBezTo>
                  <a:lnTo>
                    <a:pt x="109711" y="0"/>
                  </a:lnTo>
                  <a:close/>
                </a:path>
              </a:pathLst>
            </a:custGeom>
            <a:grpFill/>
            <a:ln w="27426"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AC3D5DFD-072C-5242-909B-36FE33127481}"/>
                </a:ext>
              </a:extLst>
            </p:cNvPr>
            <p:cNvSpPr/>
            <p:nvPr/>
          </p:nvSpPr>
          <p:spPr>
            <a:xfrm>
              <a:off x="9341474" y="5389272"/>
              <a:ext cx="119279" cy="92552"/>
            </a:xfrm>
            <a:custGeom>
              <a:avLst/>
              <a:gdLst>
                <a:gd name="connsiteX0" fmla="*/ 23984 w 119279"/>
                <a:gd name="connsiteY0" fmla="*/ 92553 h 92552"/>
                <a:gd name="connsiteX1" fmla="*/ 34954 w 119279"/>
                <a:gd name="connsiteY1" fmla="*/ 89810 h 92552"/>
                <a:gd name="connsiteX2" fmla="*/ 109009 w 119279"/>
                <a:gd name="connsiteY2" fmla="*/ 40440 h 92552"/>
                <a:gd name="connsiteX3" fmla="*/ 114495 w 119279"/>
                <a:gd name="connsiteY3" fmla="*/ 10270 h 92552"/>
                <a:gd name="connsiteX4" fmla="*/ 84325 w 119279"/>
                <a:gd name="connsiteY4" fmla="*/ 4785 h 92552"/>
                <a:gd name="connsiteX5" fmla="*/ 10270 w 119279"/>
                <a:gd name="connsiteY5" fmla="*/ 54154 h 92552"/>
                <a:gd name="connsiteX6" fmla="*/ 4785 w 119279"/>
                <a:gd name="connsiteY6" fmla="*/ 84325 h 92552"/>
                <a:gd name="connsiteX7" fmla="*/ 23984 w 119279"/>
                <a:gd name="connsiteY7" fmla="*/ 92553 h 92552"/>
                <a:gd name="connsiteX8" fmla="*/ 23984 w 119279"/>
                <a:gd name="connsiteY8" fmla="*/ 92553 h 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2552">
                  <a:moveTo>
                    <a:pt x="23984" y="92553"/>
                  </a:moveTo>
                  <a:cubicBezTo>
                    <a:pt x="29469" y="92553"/>
                    <a:pt x="32212" y="92553"/>
                    <a:pt x="34954" y="89810"/>
                  </a:cubicBezTo>
                  <a:lnTo>
                    <a:pt x="109009" y="40440"/>
                  </a:lnTo>
                  <a:cubicBezTo>
                    <a:pt x="119980" y="34954"/>
                    <a:pt x="122723" y="21241"/>
                    <a:pt x="114495" y="10270"/>
                  </a:cubicBezTo>
                  <a:cubicBezTo>
                    <a:pt x="109009" y="-701"/>
                    <a:pt x="95296" y="-3444"/>
                    <a:pt x="84325" y="4785"/>
                  </a:cubicBezTo>
                  <a:lnTo>
                    <a:pt x="10270" y="54154"/>
                  </a:lnTo>
                  <a:cubicBezTo>
                    <a:pt x="-701" y="59640"/>
                    <a:pt x="-3444" y="73354"/>
                    <a:pt x="4785" y="84325"/>
                  </a:cubicBezTo>
                  <a:cubicBezTo>
                    <a:pt x="10270" y="89810"/>
                    <a:pt x="18498" y="92553"/>
                    <a:pt x="23984" y="92553"/>
                  </a:cubicBezTo>
                  <a:lnTo>
                    <a:pt x="23984" y="92553"/>
                  </a:lnTo>
                  <a:close/>
                </a:path>
              </a:pathLst>
            </a:custGeom>
            <a:grpFill/>
            <a:ln w="27426"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7639DC69-E66F-624D-ACA4-EA4BF9935464}"/>
                </a:ext>
              </a:extLst>
            </p:cNvPr>
            <p:cNvSpPr/>
            <p:nvPr/>
          </p:nvSpPr>
          <p:spPr>
            <a:xfrm>
              <a:off x="9343405" y="5808102"/>
              <a:ext cx="117348" cy="90622"/>
            </a:xfrm>
            <a:custGeom>
              <a:avLst/>
              <a:gdLst>
                <a:gd name="connsiteX0" fmla="*/ 107079 w 117348"/>
                <a:gd name="connsiteY0" fmla="*/ 52224 h 90622"/>
                <a:gd name="connsiteX1" fmla="*/ 33024 w 117348"/>
                <a:gd name="connsiteY1" fmla="*/ 2854 h 90622"/>
                <a:gd name="connsiteX2" fmla="*/ 2854 w 117348"/>
                <a:gd name="connsiteY2" fmla="*/ 8340 h 90622"/>
                <a:gd name="connsiteX3" fmla="*/ 8339 w 117348"/>
                <a:gd name="connsiteY3" fmla="*/ 38510 h 90622"/>
                <a:gd name="connsiteX4" fmla="*/ 82394 w 117348"/>
                <a:gd name="connsiteY4" fmla="*/ 87879 h 90622"/>
                <a:gd name="connsiteX5" fmla="*/ 93365 w 117348"/>
                <a:gd name="connsiteY5" fmla="*/ 90622 h 90622"/>
                <a:gd name="connsiteX6" fmla="*/ 112565 w 117348"/>
                <a:gd name="connsiteY6" fmla="*/ 79652 h 90622"/>
                <a:gd name="connsiteX7" fmla="*/ 107079 w 117348"/>
                <a:gd name="connsiteY7" fmla="*/ 52224 h 90622"/>
                <a:gd name="connsiteX8" fmla="*/ 107079 w 117348"/>
                <a:gd name="connsiteY8" fmla="*/ 52224 h 9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 h="90622">
                  <a:moveTo>
                    <a:pt x="107079" y="52224"/>
                  </a:moveTo>
                  <a:lnTo>
                    <a:pt x="33024" y="2854"/>
                  </a:lnTo>
                  <a:cubicBezTo>
                    <a:pt x="22053" y="-2631"/>
                    <a:pt x="8339" y="111"/>
                    <a:pt x="2854" y="8340"/>
                  </a:cubicBezTo>
                  <a:cubicBezTo>
                    <a:pt x="-2632" y="19310"/>
                    <a:pt x="111" y="33024"/>
                    <a:pt x="8339" y="38510"/>
                  </a:cubicBezTo>
                  <a:lnTo>
                    <a:pt x="82394" y="87879"/>
                  </a:lnTo>
                  <a:cubicBezTo>
                    <a:pt x="85137" y="90622"/>
                    <a:pt x="90622" y="90622"/>
                    <a:pt x="93365" y="90622"/>
                  </a:cubicBezTo>
                  <a:cubicBezTo>
                    <a:pt x="101593" y="90622"/>
                    <a:pt x="107079" y="87879"/>
                    <a:pt x="112565" y="79652"/>
                  </a:cubicBezTo>
                  <a:cubicBezTo>
                    <a:pt x="120793" y="71423"/>
                    <a:pt x="118050" y="57709"/>
                    <a:pt x="107079" y="52224"/>
                  </a:cubicBezTo>
                  <a:lnTo>
                    <a:pt x="107079" y="52224"/>
                  </a:lnTo>
                  <a:close/>
                </a:path>
              </a:pathLst>
            </a:custGeom>
            <a:grpFill/>
            <a:ln w="27426"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BAC054E4-8702-394F-BEA3-8748F40B97D8}"/>
                </a:ext>
              </a:extLst>
            </p:cNvPr>
            <p:cNvSpPr/>
            <p:nvPr/>
          </p:nvSpPr>
          <p:spPr>
            <a:xfrm>
              <a:off x="8597483" y="5621705"/>
              <a:ext cx="131653" cy="43884"/>
            </a:xfrm>
            <a:custGeom>
              <a:avLst/>
              <a:gdLst>
                <a:gd name="connsiteX0" fmla="*/ 21943 w 131653"/>
                <a:gd name="connsiteY0" fmla="*/ 43884 h 43884"/>
                <a:gd name="connsiteX1" fmla="*/ 109711 w 131653"/>
                <a:gd name="connsiteY1" fmla="*/ 43884 h 43884"/>
                <a:gd name="connsiteX2" fmla="*/ 131653 w 131653"/>
                <a:gd name="connsiteY2" fmla="*/ 21942 h 43884"/>
                <a:gd name="connsiteX3" fmla="*/ 109711 w 131653"/>
                <a:gd name="connsiteY3" fmla="*/ 0 h 43884"/>
                <a:gd name="connsiteX4" fmla="*/ 21943 w 131653"/>
                <a:gd name="connsiteY4" fmla="*/ 0 h 43884"/>
                <a:gd name="connsiteX5" fmla="*/ 0 w 131653"/>
                <a:gd name="connsiteY5" fmla="*/ 21942 h 43884"/>
                <a:gd name="connsiteX6" fmla="*/ 21943 w 131653"/>
                <a:gd name="connsiteY6" fmla="*/ 43884 h 43884"/>
                <a:gd name="connsiteX7" fmla="*/ 21943 w 131653"/>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3" h="43884">
                  <a:moveTo>
                    <a:pt x="21943" y="43884"/>
                  </a:moveTo>
                  <a:lnTo>
                    <a:pt x="109711" y="43884"/>
                  </a:lnTo>
                  <a:cubicBezTo>
                    <a:pt x="120682" y="43884"/>
                    <a:pt x="131653" y="32913"/>
                    <a:pt x="131653" y="21942"/>
                  </a:cubicBezTo>
                  <a:cubicBezTo>
                    <a:pt x="131653" y="10971"/>
                    <a:pt x="120682" y="0"/>
                    <a:pt x="109711" y="0"/>
                  </a:cubicBezTo>
                  <a:lnTo>
                    <a:pt x="21943" y="0"/>
                  </a:lnTo>
                  <a:cubicBezTo>
                    <a:pt x="10971" y="0"/>
                    <a:pt x="0" y="10971"/>
                    <a:pt x="0" y="21942"/>
                  </a:cubicBezTo>
                  <a:cubicBezTo>
                    <a:pt x="0" y="35656"/>
                    <a:pt x="8229" y="43884"/>
                    <a:pt x="21943" y="43884"/>
                  </a:cubicBezTo>
                  <a:lnTo>
                    <a:pt x="21943" y="43884"/>
                  </a:lnTo>
                  <a:close/>
                </a:path>
              </a:pathLst>
            </a:custGeom>
            <a:grpFill/>
            <a:ln w="27426"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461209E-D9A0-9B4B-A479-71142DE2F54D}"/>
                </a:ext>
              </a:extLst>
            </p:cNvPr>
            <p:cNvSpPr/>
            <p:nvPr/>
          </p:nvSpPr>
          <p:spPr>
            <a:xfrm>
              <a:off x="8648735" y="5388459"/>
              <a:ext cx="116167" cy="93364"/>
            </a:xfrm>
            <a:custGeom>
              <a:avLst/>
              <a:gdLst>
                <a:gd name="connsiteX0" fmla="*/ 9089 w 116167"/>
                <a:gd name="connsiteY0" fmla="*/ 41253 h 93364"/>
                <a:gd name="connsiteX1" fmla="*/ 83143 w 116167"/>
                <a:gd name="connsiteY1" fmla="*/ 90622 h 93364"/>
                <a:gd name="connsiteX2" fmla="*/ 94115 w 116167"/>
                <a:gd name="connsiteY2" fmla="*/ 93365 h 93364"/>
                <a:gd name="connsiteX3" fmla="*/ 113314 w 116167"/>
                <a:gd name="connsiteY3" fmla="*/ 82394 h 93364"/>
                <a:gd name="connsiteX4" fmla="*/ 107828 w 116167"/>
                <a:gd name="connsiteY4" fmla="*/ 52223 h 93364"/>
                <a:gd name="connsiteX5" fmla="*/ 33773 w 116167"/>
                <a:gd name="connsiteY5" fmla="*/ 2854 h 93364"/>
                <a:gd name="connsiteX6" fmla="*/ 3603 w 116167"/>
                <a:gd name="connsiteY6" fmla="*/ 8339 h 93364"/>
                <a:gd name="connsiteX7" fmla="*/ 9089 w 116167"/>
                <a:gd name="connsiteY7" fmla="*/ 41253 h 93364"/>
                <a:gd name="connsiteX8" fmla="*/ 9089 w 116167"/>
                <a:gd name="connsiteY8" fmla="*/ 41253 h 9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7" h="93364">
                  <a:moveTo>
                    <a:pt x="9089" y="41253"/>
                  </a:moveTo>
                  <a:lnTo>
                    <a:pt x="83143" y="90622"/>
                  </a:lnTo>
                  <a:cubicBezTo>
                    <a:pt x="85886" y="93365"/>
                    <a:pt x="91372" y="93365"/>
                    <a:pt x="94115" y="93365"/>
                  </a:cubicBezTo>
                  <a:cubicBezTo>
                    <a:pt x="102343" y="93365"/>
                    <a:pt x="107828" y="90622"/>
                    <a:pt x="113314" y="82394"/>
                  </a:cubicBezTo>
                  <a:cubicBezTo>
                    <a:pt x="118799" y="71423"/>
                    <a:pt x="116056" y="57709"/>
                    <a:pt x="107828" y="52223"/>
                  </a:cubicBezTo>
                  <a:lnTo>
                    <a:pt x="33773" y="2854"/>
                  </a:lnTo>
                  <a:cubicBezTo>
                    <a:pt x="22803" y="-2632"/>
                    <a:pt x="9089" y="111"/>
                    <a:pt x="3603" y="8339"/>
                  </a:cubicBezTo>
                  <a:cubicBezTo>
                    <a:pt x="-1882" y="19311"/>
                    <a:pt x="-1882" y="33025"/>
                    <a:pt x="9089" y="41253"/>
                  </a:cubicBezTo>
                  <a:lnTo>
                    <a:pt x="9089" y="41253"/>
                  </a:lnTo>
                  <a:close/>
                </a:path>
              </a:pathLst>
            </a:custGeom>
            <a:grpFill/>
            <a:ln w="27426"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7B2D1B0-EB0A-7A44-90CB-E47B3314EA99}"/>
                </a:ext>
              </a:extLst>
            </p:cNvPr>
            <p:cNvSpPr/>
            <p:nvPr/>
          </p:nvSpPr>
          <p:spPr>
            <a:xfrm>
              <a:off x="8647554" y="5806328"/>
              <a:ext cx="119279" cy="95139"/>
            </a:xfrm>
            <a:custGeom>
              <a:avLst/>
              <a:gdLst>
                <a:gd name="connsiteX0" fmla="*/ 84324 w 119279"/>
                <a:gd name="connsiteY0" fmla="*/ 4628 h 95139"/>
                <a:gd name="connsiteX1" fmla="*/ 10270 w 119279"/>
                <a:gd name="connsiteY1" fmla="*/ 53998 h 95139"/>
                <a:gd name="connsiteX2" fmla="*/ 4784 w 119279"/>
                <a:gd name="connsiteY2" fmla="*/ 84168 h 95139"/>
                <a:gd name="connsiteX3" fmla="*/ 23984 w 119279"/>
                <a:gd name="connsiteY3" fmla="*/ 95140 h 95139"/>
                <a:gd name="connsiteX4" fmla="*/ 34955 w 119279"/>
                <a:gd name="connsiteY4" fmla="*/ 92397 h 95139"/>
                <a:gd name="connsiteX5" fmla="*/ 109010 w 119279"/>
                <a:gd name="connsiteY5" fmla="*/ 43027 h 95139"/>
                <a:gd name="connsiteX6" fmla="*/ 114495 w 119279"/>
                <a:gd name="connsiteY6" fmla="*/ 12857 h 95139"/>
                <a:gd name="connsiteX7" fmla="*/ 84324 w 119279"/>
                <a:gd name="connsiteY7" fmla="*/ 4628 h 95139"/>
                <a:gd name="connsiteX8" fmla="*/ 84324 w 119279"/>
                <a:gd name="connsiteY8" fmla="*/ 4628 h 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5139">
                  <a:moveTo>
                    <a:pt x="84324" y="4628"/>
                  </a:moveTo>
                  <a:lnTo>
                    <a:pt x="10270" y="53998"/>
                  </a:lnTo>
                  <a:cubicBezTo>
                    <a:pt x="-701" y="59483"/>
                    <a:pt x="-3444" y="73197"/>
                    <a:pt x="4784" y="84168"/>
                  </a:cubicBezTo>
                  <a:cubicBezTo>
                    <a:pt x="10270" y="89654"/>
                    <a:pt x="15755" y="95140"/>
                    <a:pt x="23984" y="95140"/>
                  </a:cubicBezTo>
                  <a:cubicBezTo>
                    <a:pt x="29469" y="95140"/>
                    <a:pt x="32212" y="95140"/>
                    <a:pt x="34955" y="92397"/>
                  </a:cubicBezTo>
                  <a:lnTo>
                    <a:pt x="109010" y="43027"/>
                  </a:lnTo>
                  <a:cubicBezTo>
                    <a:pt x="119981" y="37542"/>
                    <a:pt x="122723" y="23828"/>
                    <a:pt x="114495" y="12857"/>
                  </a:cubicBezTo>
                  <a:cubicBezTo>
                    <a:pt x="109010" y="-857"/>
                    <a:pt x="95296" y="-3600"/>
                    <a:pt x="84324" y="4628"/>
                  </a:cubicBezTo>
                  <a:lnTo>
                    <a:pt x="84324" y="4628"/>
                  </a:lnTo>
                  <a:close/>
                </a:path>
              </a:pathLst>
            </a:custGeom>
            <a:grpFill/>
            <a:ln w="27426"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AAD14A1D-A246-5A40-9533-E280FF0E7BC7}"/>
                </a:ext>
              </a:extLst>
            </p:cNvPr>
            <p:cNvSpPr/>
            <p:nvPr/>
          </p:nvSpPr>
          <p:spPr>
            <a:xfrm>
              <a:off x="9227940" y="5486624"/>
              <a:ext cx="44949" cy="41827"/>
            </a:xfrm>
            <a:custGeom>
              <a:avLst/>
              <a:gdLst>
                <a:gd name="connsiteX0" fmla="*/ 5866 w 44949"/>
                <a:gd name="connsiteY0" fmla="*/ 36342 h 41827"/>
                <a:gd name="connsiteX1" fmla="*/ 22322 w 44949"/>
                <a:gd name="connsiteY1" fmla="*/ 41827 h 41827"/>
                <a:gd name="connsiteX2" fmla="*/ 38778 w 44949"/>
                <a:gd name="connsiteY2" fmla="*/ 36342 h 41827"/>
                <a:gd name="connsiteX3" fmla="*/ 38778 w 44949"/>
                <a:gd name="connsiteY3" fmla="*/ 6171 h 41827"/>
                <a:gd name="connsiteX4" fmla="*/ 8609 w 44949"/>
                <a:gd name="connsiteY4" fmla="*/ 6171 h 41827"/>
                <a:gd name="connsiteX5" fmla="*/ 5866 w 44949"/>
                <a:gd name="connsiteY5" fmla="*/ 36342 h 41827"/>
                <a:gd name="connsiteX6" fmla="*/ 5866 w 44949"/>
                <a:gd name="connsiteY6" fmla="*/ 36342 h 4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9" h="41827">
                  <a:moveTo>
                    <a:pt x="5866" y="36342"/>
                  </a:moveTo>
                  <a:cubicBezTo>
                    <a:pt x="11351" y="41827"/>
                    <a:pt x="16837" y="41827"/>
                    <a:pt x="22322" y="41827"/>
                  </a:cubicBezTo>
                  <a:cubicBezTo>
                    <a:pt x="27807" y="41827"/>
                    <a:pt x="33293" y="39084"/>
                    <a:pt x="38778" y="36342"/>
                  </a:cubicBezTo>
                  <a:cubicBezTo>
                    <a:pt x="47007" y="28114"/>
                    <a:pt x="47007" y="14400"/>
                    <a:pt x="38778" y="6171"/>
                  </a:cubicBezTo>
                  <a:cubicBezTo>
                    <a:pt x="30550" y="-2057"/>
                    <a:pt x="16837" y="-2057"/>
                    <a:pt x="8609" y="6171"/>
                  </a:cubicBezTo>
                  <a:cubicBezTo>
                    <a:pt x="-2363" y="14400"/>
                    <a:pt x="-2363" y="28114"/>
                    <a:pt x="5866" y="36342"/>
                  </a:cubicBezTo>
                  <a:lnTo>
                    <a:pt x="5866" y="36342"/>
                  </a:lnTo>
                  <a:close/>
                </a:path>
              </a:pathLst>
            </a:custGeom>
            <a:grpFill/>
            <a:ln w="27426" cap="flat">
              <a:noFill/>
              <a:prstDash val="solid"/>
              <a:miter/>
            </a:ln>
          </p:spPr>
          <p:txBody>
            <a:bodyPr rtlCol="0" anchor="ctr"/>
            <a:lstStyle/>
            <a:p>
              <a:endParaRPr lang="en-US" dirty="0"/>
            </a:p>
          </p:txBody>
        </p:sp>
      </p:grpSp>
      <p:pic>
        <p:nvPicPr>
          <p:cNvPr id="35" name="Graphic 34">
            <a:extLst>
              <a:ext uri="{FF2B5EF4-FFF2-40B4-BE49-F238E27FC236}">
                <a16:creationId xmlns:a16="http://schemas.microsoft.com/office/drawing/2014/main" id="{22F8A750-1548-E647-B57B-1C53B06EDF3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16214" y="4446455"/>
            <a:ext cx="678557" cy="678557"/>
          </a:xfrm>
          <a:prstGeom prst="rect">
            <a:avLst/>
          </a:prstGeom>
        </p:spPr>
      </p:pic>
    </p:spTree>
    <p:extLst>
      <p:ext uri="{BB962C8B-B14F-4D97-AF65-F5344CB8AC3E}">
        <p14:creationId xmlns:p14="http://schemas.microsoft.com/office/powerpoint/2010/main" val="15866275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a:extLst>
              <a:ext uri="{FF2B5EF4-FFF2-40B4-BE49-F238E27FC236}">
                <a16:creationId xmlns:a16="http://schemas.microsoft.com/office/drawing/2014/main" id="{79B51F80-CC4F-324A-828F-2674AC7E0095}"/>
              </a:ext>
            </a:extLst>
          </p:cNvPr>
          <p:cNvSpPr/>
          <p:nvPr/>
        </p:nvSpPr>
        <p:spPr>
          <a:xfrm>
            <a:off x="9458" y="5550740"/>
            <a:ext cx="3419542" cy="1865247"/>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29" name="Rechteck">
            <a:extLst>
              <a:ext uri="{FF2B5EF4-FFF2-40B4-BE49-F238E27FC236}">
                <a16:creationId xmlns:a16="http://schemas.microsoft.com/office/drawing/2014/main" id="{67DFC20D-1112-1743-9B27-92FCFC61F2A4}"/>
              </a:ext>
            </a:extLst>
          </p:cNvPr>
          <p:cNvSpPr/>
          <p:nvPr/>
        </p:nvSpPr>
        <p:spPr>
          <a:xfrm>
            <a:off x="549" y="2178371"/>
            <a:ext cx="3428451" cy="2135240"/>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7" name="Rectangle 27"/>
          <p:cNvSpPr txBox="1"/>
          <p:nvPr/>
        </p:nvSpPr>
        <p:spPr>
          <a:xfrm>
            <a:off x="674022" y="5565730"/>
            <a:ext cx="5449526" cy="4489687"/>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IE" sz="1050" i="1" dirty="0">
                <a:solidFill>
                  <a:schemeClr val="bg1"/>
                </a:solidFill>
                <a:latin typeface="Montserrat Light" pitchFamily="2" charset="77"/>
                <a:ea typeface="Times New Roman" panose="02020603050405020304" pitchFamily="18" charset="0"/>
                <a:cs typeface="Calibri" panose="020F0502020204030204" pitchFamily="34" charset="0"/>
              </a:rPr>
              <a:t>En outre, elle vise à minimiser les dommages environnementaux et culturels, à optimiser la satisfaction des visiteurs et à maximiser la croissance économique à long terme de la région. C'est un moyen d'obtenir un équilibre entre le potentiel de croissance du tourisme et les besoins de conservation de l'environnement. </a:t>
            </a:r>
          </a:p>
          <a:p>
            <a:pPr>
              <a:lnSpc>
                <a:spcPct val="100000"/>
              </a:lnSpc>
              <a:spcBef>
                <a:spcPts val="0"/>
              </a:spcBef>
            </a:pPr>
            <a:endParaRPr lang="en-IE" sz="1050" i="1" dirty="0">
              <a:solidFill>
                <a:schemeClr val="bg1"/>
              </a:solidFill>
              <a:latin typeface="Montserrat Light" pitchFamily="2" charset="77"/>
              <a:ea typeface="Times New Roman" panose="02020603050405020304" pitchFamily="18" charset="0"/>
              <a:cs typeface="Calibri" panose="020F0502020204030204" pitchFamily="34" charset="0"/>
            </a:endParaRPr>
          </a:p>
          <a:p>
            <a:pPr>
              <a:lnSpc>
                <a:spcPct val="100000"/>
              </a:lnSpc>
              <a:spcBef>
                <a:spcPts val="0"/>
              </a:spcBef>
            </a:pPr>
            <a:r>
              <a:rPr lang="en-IE" sz="1050" b="1" u="sng" dirty="0">
                <a:solidFill>
                  <a:schemeClr val="bg1"/>
                </a:solidFill>
                <a:latin typeface="Montserrat" pitchFamily="2" charset="77"/>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Bibliothèque Next Generation</a:t>
            </a: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La valorisation, la conservation et la protection de votre environnement touristique local peuvent soutenir les zones fragiles, régénérer les zones rurales, diversifier les entreprises et créer des expériences culturelles uniques pour les visiteurs. Ces expériences attirent généralement des touristes soucieux de l'environnement qui respectent et apprécient le patrimoine naturel et culturel local. </a:t>
            </a: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Ils recherchent ces lieux en quête de paysages vierges de grande qualité, de paix, de calme et d'apprentissage.</a:t>
            </a: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171426" indent="-171426" algn="just">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L'utilisation de vélos électriques à la place des voitures peut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rendre</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accessibles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ces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endroits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magnifiques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à</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tous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le monde (voir les études de cas en Slovénie).  </a:t>
            </a:r>
          </a:p>
          <a:p>
            <a:pPr marL="171426" indent="-171426" algn="just">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Les séjours à la ferme deviennent de plus en plus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populaires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Ils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attirent les visiteurs qui veulent vivre des expériences culturelles et patrimoniales authentiques. Les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visiteurs</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souhaitent</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séjourner</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dans une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ferme</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ou</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une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maison</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locale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authentique</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manger des plats faits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maison</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voir</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les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animaux</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de la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ferme</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apprendre</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à traire une vache, </a:t>
            </a:r>
            <a:r>
              <a:rPr lang="en-GB" sz="1050" dirty="0" err="1">
                <a:solidFill>
                  <a:srgbClr val="2D355A"/>
                </a:solidFill>
                <a:latin typeface="Montserrat Light" pitchFamily="2" charset="77"/>
                <a:ea typeface="Calibri" panose="020F0502020204030204" pitchFamily="34" charset="0"/>
                <a:cs typeface="Times New Roman" panose="02020603050405020304" pitchFamily="18" charset="0"/>
              </a:rPr>
              <a:t>ou</a:t>
            </a: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 encore prendre une leçon de poterie avec l'artisan local. </a:t>
            </a:r>
            <a:endParaRPr lang="en-IE" sz="1050" dirty="0">
              <a:solidFill>
                <a:srgbClr val="2B2B2A"/>
              </a:solidFill>
              <a:latin typeface="Montserrat Light" pitchFamily="2" charset="77"/>
            </a:endParaRPr>
          </a:p>
        </p:txBody>
      </p:sp>
      <p:sp>
        <p:nvSpPr>
          <p:cNvPr id="14" name="Rechteck">
            <a:extLst>
              <a:ext uri="{FF2B5EF4-FFF2-40B4-BE49-F238E27FC236}">
                <a16:creationId xmlns:a16="http://schemas.microsoft.com/office/drawing/2014/main" id="{70496C2F-2A4A-E643-B29E-AD93560A053A}"/>
              </a:ext>
            </a:extLst>
          </p:cNvPr>
          <p:cNvSpPr/>
          <p:nvPr/>
        </p:nvSpPr>
        <p:spPr>
          <a:xfrm>
            <a:off x="549" y="239844"/>
            <a:ext cx="6092275" cy="1425836"/>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5" name="Rectangle 27">
            <a:extLst>
              <a:ext uri="{FF2B5EF4-FFF2-40B4-BE49-F238E27FC236}">
                <a16:creationId xmlns:a16="http://schemas.microsoft.com/office/drawing/2014/main" id="{CB698C45-E15F-AF40-B813-F5066AA61E20}"/>
              </a:ext>
            </a:extLst>
          </p:cNvPr>
          <p:cNvSpPr txBox="1"/>
          <p:nvPr/>
        </p:nvSpPr>
        <p:spPr>
          <a:xfrm>
            <a:off x="729525" y="1092848"/>
            <a:ext cx="4969872" cy="594006"/>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r>
              <a:rPr lang="en-IE" sz="1601" dirty="0">
                <a:solidFill>
                  <a:schemeClr val="bg1"/>
                </a:solidFill>
                <a:ea typeface="Verdana" panose="020B0604030504040204" pitchFamily="34" charset="0"/>
              </a:rPr>
              <a:t>Le </a:t>
            </a:r>
            <a:r>
              <a:rPr lang="en-IE" sz="1601" dirty="0" err="1">
                <a:solidFill>
                  <a:schemeClr val="bg1"/>
                </a:solidFill>
                <a:ea typeface="Verdana" panose="020B0604030504040204" pitchFamily="34" charset="0"/>
              </a:rPr>
              <a:t>tourisme</a:t>
            </a:r>
            <a:r>
              <a:rPr lang="en-IE" sz="1601" dirty="0">
                <a:solidFill>
                  <a:schemeClr val="bg1"/>
                </a:solidFill>
                <a:ea typeface="Verdana" panose="020B0604030504040204" pitchFamily="34" charset="0"/>
              </a:rPr>
              <a:t> durable </a:t>
            </a:r>
            <a:r>
              <a:rPr lang="en-IE" sz="1601" dirty="0" err="1">
                <a:solidFill>
                  <a:schemeClr val="bg1"/>
                </a:solidFill>
                <a:ea typeface="Verdana" panose="020B0604030504040204" pitchFamily="34" charset="0"/>
              </a:rPr>
              <a:t>améliore</a:t>
            </a:r>
            <a:r>
              <a:rPr lang="en-IE" sz="1601" dirty="0">
                <a:solidFill>
                  <a:schemeClr val="bg1"/>
                </a:solidFill>
                <a:ea typeface="Verdana" panose="020B0604030504040204" pitchFamily="34" charset="0"/>
              </a:rPr>
              <a:t> l'offre d'expérience touristique  </a:t>
            </a:r>
          </a:p>
        </p:txBody>
      </p:sp>
      <p:cxnSp>
        <p:nvCxnSpPr>
          <p:cNvPr id="18" name="Straight Connector 17">
            <a:extLst>
              <a:ext uri="{FF2B5EF4-FFF2-40B4-BE49-F238E27FC236}">
                <a16:creationId xmlns:a16="http://schemas.microsoft.com/office/drawing/2014/main" id="{80E339B4-6403-EA47-852A-D4C6D5D1391A}"/>
              </a:ext>
            </a:extLst>
          </p:cNvPr>
          <p:cNvCxnSpPr>
            <a:cxnSpLocks/>
          </p:cNvCxnSpPr>
          <p:nvPr/>
        </p:nvCxnSpPr>
        <p:spPr>
          <a:xfrm flipH="1">
            <a:off x="549" y="997809"/>
            <a:ext cx="472941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1" name="Rectangle 27">
            <a:extLst>
              <a:ext uri="{FF2B5EF4-FFF2-40B4-BE49-F238E27FC236}">
                <a16:creationId xmlns:a16="http://schemas.microsoft.com/office/drawing/2014/main" id="{F77A0B1B-B042-3A48-AB51-811A6ECB564A}"/>
              </a:ext>
            </a:extLst>
          </p:cNvPr>
          <p:cNvSpPr txBox="1"/>
          <p:nvPr/>
        </p:nvSpPr>
        <p:spPr>
          <a:xfrm>
            <a:off x="714253" y="2228235"/>
            <a:ext cx="5449526" cy="4393828"/>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050" dirty="0">
                <a:solidFill>
                  <a:schemeClr val="bg1"/>
                </a:solidFill>
                <a:latin typeface="Montserrat Light" pitchFamily="2" charset="77"/>
                <a:ea typeface="Calibri" panose="020F0502020204030204" pitchFamily="34" charset="0"/>
                <a:cs typeface="Calibri" panose="020F0502020204030204" pitchFamily="34" charset="0"/>
              </a:rPr>
              <a:t>Le développement du tourisme durable implique l'équilibre entre les objectifs sociaux, économiques et environnementaux. Le tourisme durable considère le tourisme dans les zones de destination comme une relation triangulaire entre les zones d'accueil, leurs habitats et leurs populations, les vacanciers et l'industrie du tourisme.</a:t>
            </a:r>
          </a:p>
          <a:p>
            <a:pPr>
              <a:lnSpc>
                <a:spcPct val="100000"/>
              </a:lnSpc>
              <a:spcBef>
                <a:spcPts val="0"/>
              </a:spcBef>
            </a:pPr>
            <a:endParaRPr lang="en-GB" sz="1050" i="1" dirty="0">
              <a:solidFill>
                <a:schemeClr val="bg1"/>
              </a:solidFill>
              <a:latin typeface="Montserrat Light" pitchFamily="2" charset="77"/>
              <a:ea typeface="Calibri" panose="020F0502020204030204" pitchFamily="34" charset="0"/>
              <a:cs typeface="Calibri" panose="020F0502020204030204" pitchFamily="34" charset="0"/>
            </a:endParaRPr>
          </a:p>
          <a:p>
            <a:pPr>
              <a:lnSpc>
                <a:spcPct val="100000"/>
              </a:lnSpc>
              <a:spcBef>
                <a:spcPts val="0"/>
              </a:spcBef>
            </a:pPr>
            <a:r>
              <a:rPr lang="en-IE" sz="1050" b="1" u="sng" dirty="0">
                <a:solidFill>
                  <a:schemeClr val="bg1"/>
                </a:solidFill>
                <a:latin typeface="Montserrat" pitchFamily="2" charset="77"/>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Bibliothèque Next Generation</a:t>
            </a:r>
          </a:p>
          <a:p>
            <a:pPr>
              <a:lnSpc>
                <a:spcPct val="100000"/>
              </a:lnSpc>
              <a:spcBef>
                <a:spcPts val="0"/>
              </a:spcBef>
            </a:pPr>
            <a:endParaRPr lang="en-IE" sz="1050" b="1" dirty="0">
              <a:solidFill>
                <a:srgbClr val="2D355A"/>
              </a:solidFill>
              <a:latin typeface="Montserrat" pitchFamily="2" charset="77"/>
              <a:ea typeface="Calibri" panose="020F0502020204030204" pitchFamily="34" charset="0"/>
              <a:cs typeface="Calibri" panose="020F0502020204030204" pitchFamily="34" charset="0"/>
            </a:endParaRPr>
          </a:p>
          <a:p>
            <a:pPr>
              <a:lnSpc>
                <a:spcPct val="100000"/>
              </a:lnSpc>
              <a:spcBef>
                <a:spcPts val="0"/>
              </a:spcBef>
            </a:pPr>
            <a:endParaRPr lang="en-IE" sz="1050" b="1" dirty="0">
              <a:solidFill>
                <a:srgbClr val="2D355A"/>
              </a:solidFill>
              <a:latin typeface="Montserrat" pitchFamily="2" charset="77"/>
              <a:ea typeface="Calibri" panose="020F0502020204030204" pitchFamily="34" charset="0"/>
              <a:cs typeface="Calibri" panose="020F0502020204030204" pitchFamily="34" charset="0"/>
            </a:endParaRPr>
          </a:p>
          <a:p>
            <a:pPr>
              <a:lnSpc>
                <a:spcPct val="100000"/>
              </a:lnSpc>
              <a:spcBef>
                <a:spcPts val="0"/>
              </a:spcBef>
            </a:pPr>
            <a:endParaRPr lang="en-IE" sz="1050" b="1" dirty="0">
              <a:solidFill>
                <a:srgbClr val="2D355A"/>
              </a:solidFill>
              <a:latin typeface="Montserrat" pitchFamily="2" charset="77"/>
              <a:ea typeface="Calibri" panose="020F0502020204030204" pitchFamily="34" charset="0"/>
              <a:cs typeface="Calibri" panose="020F0502020204030204" pitchFamily="34" charset="0"/>
            </a:endParaRPr>
          </a:p>
          <a:p>
            <a:pPr>
              <a:lnSpc>
                <a:spcPct val="100000"/>
              </a:lnSpc>
              <a:spcBef>
                <a:spcPts val="0"/>
              </a:spcBef>
            </a:pPr>
            <a:endParaRPr lang="en-IE" sz="1050" b="1" dirty="0">
              <a:solidFill>
                <a:srgbClr val="2D355A"/>
              </a:solidFill>
              <a:latin typeface="Montserrat" pitchFamily="2" charset="77"/>
              <a:ea typeface="Calibri" panose="020F0502020204030204" pitchFamily="34" charset="0"/>
              <a:cs typeface="Calibri" panose="020F0502020204030204" pitchFamily="34" charset="0"/>
            </a:endParaRPr>
          </a:p>
          <a:p>
            <a:pPr>
              <a:lnSpc>
                <a:spcPct val="100000"/>
              </a:lnSpc>
              <a:spcBef>
                <a:spcPts val="0"/>
              </a:spcBef>
            </a:pPr>
            <a:endParaRPr lang="en-IE" sz="1050" b="1" dirty="0">
              <a:solidFill>
                <a:srgbClr val="2D355A"/>
              </a:solidFill>
              <a:latin typeface="Montserrat" pitchFamily="2" charset="77"/>
              <a:ea typeface="Calibri" panose="020F0502020204030204" pitchFamily="34" charset="0"/>
              <a:cs typeface="Calibri" panose="020F0502020204030204" pitchFamily="34" charset="0"/>
            </a:endParaRPr>
          </a:p>
          <a:p>
            <a:pPr>
              <a:lnSpc>
                <a:spcPct val="100000"/>
              </a:lnSpc>
              <a:spcBef>
                <a:spcPts val="0"/>
              </a:spcBef>
            </a:pPr>
            <a:endParaRPr lang="en-IE" sz="1050" b="1" dirty="0">
              <a:solidFill>
                <a:srgbClr val="2D355A"/>
              </a:solidFill>
              <a:latin typeface="Montserrat" pitchFamily="2" charset="77"/>
              <a:ea typeface="Calibri" panose="020F0502020204030204" pitchFamily="34" charset="0"/>
              <a:cs typeface="Calibri" panose="020F0502020204030204" pitchFamily="34" charset="0"/>
            </a:endParaRPr>
          </a:p>
          <a:p>
            <a:pPr>
              <a:lnSpc>
                <a:spcPct val="100000"/>
              </a:lnSpc>
              <a:spcBef>
                <a:spcPts val="0"/>
              </a:spcBef>
            </a:pPr>
            <a:endParaRPr lang="en-IE" sz="1050" b="1" dirty="0">
              <a:solidFill>
                <a:srgbClr val="2D355A"/>
              </a:solidFill>
              <a:latin typeface="Montserrat" pitchFamily="2" charset="77"/>
              <a:ea typeface="Calibri" panose="020F0502020204030204" pitchFamily="34" charset="0"/>
              <a:cs typeface="Calibri" panose="020F0502020204030204" pitchFamily="34" charset="0"/>
            </a:endParaRPr>
          </a:p>
          <a:p>
            <a:pPr>
              <a:lnSpc>
                <a:spcPct val="100000"/>
              </a:lnSpc>
              <a:spcBef>
                <a:spcPts val="0"/>
              </a:spcBef>
            </a:pPr>
            <a:endParaRPr lang="en-IE" sz="1050" b="1" dirty="0">
              <a:solidFill>
                <a:srgbClr val="2D355A"/>
              </a:solidFill>
              <a:latin typeface="Montserrat" pitchFamily="2" charset="77"/>
              <a:ea typeface="Calibri" panose="020F0502020204030204" pitchFamily="34" charset="0"/>
              <a:cs typeface="Calibri" panose="020F0502020204030204" pitchFamily="34" charset="0"/>
            </a:endParaRPr>
          </a:p>
          <a:p>
            <a:pPr>
              <a:lnSpc>
                <a:spcPct val="100000"/>
              </a:lnSpc>
              <a:spcBef>
                <a:spcPts val="0"/>
              </a:spcBef>
            </a:pPr>
            <a:endParaRPr lang="en-IE" sz="1050" b="1" dirty="0">
              <a:solidFill>
                <a:srgbClr val="2D355A"/>
              </a:solidFill>
              <a:latin typeface="Montserrat" pitchFamily="2" charset="77"/>
              <a:ea typeface="Calibri" panose="020F0502020204030204" pitchFamily="34" charset="0"/>
              <a:cs typeface="Times New Roman" panose="02020603050405020304" pitchFamily="18" charset="0"/>
            </a:endParaRPr>
          </a:p>
          <a:p>
            <a:pPr>
              <a:lnSpc>
                <a:spcPct val="100000"/>
              </a:lnSpc>
              <a:spcBef>
                <a:spcPts val="0"/>
              </a:spcBef>
            </a:pPr>
            <a:endParaRPr lang="en-IE" sz="1050" b="1" dirty="0">
              <a:solidFill>
                <a:srgbClr val="2D355A"/>
              </a:solidFill>
              <a:latin typeface="Montserrat" pitchFamily="2" charset="77"/>
              <a:ea typeface="Calibri" panose="020F0502020204030204" pitchFamily="34" charset="0"/>
              <a:cs typeface="Times New Roman" panose="02020603050405020304" pitchFamily="18" charset="0"/>
            </a:endParaRPr>
          </a:p>
          <a:p>
            <a:pPr>
              <a:lnSpc>
                <a:spcPct val="100000"/>
              </a:lnSpc>
              <a:spcBef>
                <a:spcPts val="0"/>
              </a:spcBef>
            </a:pPr>
            <a:endParaRPr lang="en-IE" sz="1050" b="1" dirty="0">
              <a:solidFill>
                <a:srgbClr val="2D355A"/>
              </a:solidFill>
              <a:latin typeface="Montserrat" pitchFamily="2" charset="77"/>
              <a:ea typeface="Calibri" panose="020F0502020204030204" pitchFamily="34" charset="0"/>
              <a:cs typeface="Times New Roman" panose="02020603050405020304" pitchFamily="18" charset="0"/>
            </a:endParaRPr>
          </a:p>
          <a:p>
            <a:pPr>
              <a:lnSpc>
                <a:spcPct val="100000"/>
              </a:lnSpc>
              <a:spcBef>
                <a:spcPts val="0"/>
              </a:spcBef>
            </a:pPr>
            <a:endParaRPr lang="en-IE" sz="1050" b="1" dirty="0">
              <a:solidFill>
                <a:srgbClr val="2D355A"/>
              </a:solidFill>
              <a:latin typeface="Montserrat" pitchFamily="2" charset="77"/>
              <a:ea typeface="Calibri" panose="020F0502020204030204" pitchFamily="34" charset="0"/>
              <a:cs typeface="Times New Roman" panose="02020603050405020304" pitchFamily="18" charset="0"/>
            </a:endParaRPr>
          </a:p>
          <a:p>
            <a:pPr>
              <a:lnSpc>
                <a:spcPct val="100000"/>
              </a:lnSpc>
              <a:spcBef>
                <a:spcPts val="0"/>
              </a:spcBef>
            </a:pPr>
            <a:endParaRPr lang="en-IE" sz="1050" b="1" dirty="0">
              <a:solidFill>
                <a:srgbClr val="2D355A"/>
              </a:solidFill>
              <a:latin typeface="Montserrat" pitchFamily="2" charset="77"/>
              <a:ea typeface="Calibri" panose="020F0502020204030204" pitchFamily="34" charset="0"/>
              <a:cs typeface="Times New Roman" panose="02020603050405020304" pitchFamily="18" charset="0"/>
            </a:endParaRPr>
          </a:p>
          <a:p>
            <a:pPr algn="just">
              <a:lnSpc>
                <a:spcPct val="100000"/>
              </a:lnSpc>
              <a:spcBef>
                <a:spcPts val="0"/>
              </a:spcBef>
              <a:spcAft>
                <a:spcPts val="800"/>
              </a:spcAft>
            </a:pPr>
            <a:endParaRPr lang="en-IE" sz="1050" dirty="0">
              <a:solidFill>
                <a:srgbClr val="2D355A"/>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spcAft>
                <a:spcPts val="800"/>
              </a:spcAft>
            </a:pPr>
            <a:r>
              <a:rPr lang="en-IE" sz="1050" dirty="0">
                <a:solidFill>
                  <a:srgbClr val="2D355A"/>
                </a:solidFill>
                <a:latin typeface="Montserrat Light" pitchFamily="2" charset="77"/>
                <a:ea typeface="Calibri" panose="020F0502020204030204" pitchFamily="34" charset="0"/>
                <a:cs typeface="Calibri" panose="020F0502020204030204" pitchFamily="34" charset="0"/>
              </a:rPr>
              <a:t>Le tourisme durable encourage un faible impact sur l'environnement et la culture locale, tout en contribuant à générer des revenus économiques locaux, des emplois et à préserver les écosystèmes locaux. Cela permet d'atteindre la durabilité sociale et de minimiser l'hostilité des touristes. En conséquence, vous améliorez la vie et l'environnement des communautés locales ; elles sont plus heureuses, elles ne sont pas dérangées ou affectées négativement et ont de </a:t>
            </a:r>
            <a:r>
              <a:rPr lang="en-IE" sz="1050" dirty="0" err="1">
                <a:solidFill>
                  <a:srgbClr val="2D355A"/>
                </a:solidFill>
                <a:latin typeface="Montserrat Light" pitchFamily="2" charset="77"/>
                <a:ea typeface="Calibri" panose="020F0502020204030204" pitchFamily="34" charset="0"/>
                <a:cs typeface="Calibri" panose="020F0502020204030204" pitchFamily="34" charset="0"/>
              </a:rPr>
              <a:t>meilleures</a:t>
            </a:r>
            <a:r>
              <a:rPr lang="en-IE" sz="1050" dirty="0">
                <a:solidFill>
                  <a:srgbClr val="2D355A"/>
                </a:solidFill>
                <a:latin typeface="Montserrat Light" pitchFamily="2" charset="77"/>
                <a:ea typeface="Calibri" panose="020F0502020204030204" pitchFamily="34" charset="0"/>
                <a:cs typeface="Calibri" panose="020F0502020204030204" pitchFamily="34" charset="0"/>
              </a:rPr>
              <a:t> conditions de vie. Elles feront donc en sorte que vos invités se sentent les bienvenus, qu'ils partagent et </a:t>
            </a:r>
            <a:r>
              <a:rPr lang="en-IE" sz="1050" dirty="0" err="1">
                <a:solidFill>
                  <a:srgbClr val="2D355A"/>
                </a:solidFill>
                <a:latin typeface="Montserrat Light" pitchFamily="2" charset="77"/>
                <a:ea typeface="Calibri" panose="020F0502020204030204" pitchFamily="34" charset="0"/>
                <a:cs typeface="Calibri" panose="020F0502020204030204" pitchFamily="34" charset="0"/>
              </a:rPr>
              <a:t>s’impliquent</a:t>
            </a:r>
            <a:r>
              <a:rPr lang="en-IE" sz="1050" dirty="0">
                <a:solidFill>
                  <a:srgbClr val="2D355A"/>
                </a:solidFill>
                <a:latin typeface="Montserrat Light" pitchFamily="2" charset="77"/>
                <a:ea typeface="Calibri" panose="020F0502020204030204" pitchFamily="34" charset="0"/>
                <a:cs typeface="Calibri" panose="020F0502020204030204" pitchFamily="34" charset="0"/>
              </a:rPr>
              <a:t> avec eux - et même </a:t>
            </a:r>
            <a:r>
              <a:rPr lang="en-IE" sz="1050" dirty="0" err="1">
                <a:solidFill>
                  <a:srgbClr val="2D355A"/>
                </a:solidFill>
                <a:latin typeface="Montserrat Light" pitchFamily="2" charset="77"/>
                <a:ea typeface="Calibri" panose="020F0502020204030204" pitchFamily="34" charset="0"/>
                <a:cs typeface="Calibri" panose="020F0502020204030204" pitchFamily="34" charset="0"/>
              </a:rPr>
              <a:t>qu'ils</a:t>
            </a:r>
            <a:r>
              <a:rPr lang="en-IE" sz="1050" dirty="0">
                <a:solidFill>
                  <a:srgbClr val="2D355A"/>
                </a:solidFill>
                <a:latin typeface="Montserrat Light" pitchFamily="2" charset="77"/>
                <a:ea typeface="Calibri" panose="020F0502020204030204" pitchFamily="34" charset="0"/>
                <a:cs typeface="Calibri" panose="020F0502020204030204" pitchFamily="34" charset="0"/>
              </a:rPr>
              <a:t> </a:t>
            </a:r>
            <a:r>
              <a:rPr lang="en-IE" sz="1050" dirty="0" err="1">
                <a:solidFill>
                  <a:srgbClr val="2D355A"/>
                </a:solidFill>
                <a:latin typeface="Montserrat Light" pitchFamily="2" charset="77"/>
                <a:ea typeface="Calibri" panose="020F0502020204030204" pitchFamily="34" charset="0"/>
                <a:cs typeface="Calibri" panose="020F0502020204030204" pitchFamily="34" charset="0"/>
              </a:rPr>
              <a:t>partagent</a:t>
            </a:r>
            <a:r>
              <a:rPr lang="en-IE" sz="1050" dirty="0">
                <a:solidFill>
                  <a:srgbClr val="2D355A"/>
                </a:solidFill>
                <a:latin typeface="Montserrat Light" pitchFamily="2" charset="77"/>
                <a:ea typeface="Calibri" panose="020F0502020204030204" pitchFamily="34" charset="0"/>
                <a:cs typeface="Calibri" panose="020F0502020204030204" pitchFamily="34" charset="0"/>
              </a:rPr>
              <a:t> </a:t>
            </a:r>
            <a:r>
              <a:rPr lang="en-IE" sz="1050" dirty="0" err="1">
                <a:solidFill>
                  <a:srgbClr val="2D355A"/>
                </a:solidFill>
                <a:latin typeface="Montserrat Light" pitchFamily="2" charset="77"/>
                <a:ea typeface="Calibri" panose="020F0502020204030204" pitchFamily="34" charset="0"/>
                <a:cs typeface="Calibri" panose="020F0502020204030204" pitchFamily="34" charset="0"/>
              </a:rPr>
              <a:t>leurs</a:t>
            </a:r>
            <a:r>
              <a:rPr lang="en-IE" sz="1050" dirty="0">
                <a:solidFill>
                  <a:srgbClr val="2D355A"/>
                </a:solidFill>
                <a:latin typeface="Montserrat Light" pitchFamily="2" charset="77"/>
                <a:ea typeface="Calibri" panose="020F0502020204030204" pitchFamily="34" charset="0"/>
                <a:cs typeface="Calibri" panose="020F0502020204030204" pitchFamily="34" charset="0"/>
              </a:rPr>
              <a:t> histoires ! </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nSpc>
                <a:spcPct val="100000"/>
              </a:lnSpc>
              <a:spcBef>
                <a:spcPts val="0"/>
              </a:spcBef>
            </a:pPr>
            <a:endParaRPr lang="en-IE" sz="1050" dirty="0">
              <a:solidFill>
                <a:srgbClr val="2D355A"/>
              </a:solidFill>
              <a:latin typeface="Montserrat Light" pitchFamily="2" charset="77"/>
              <a:ea typeface="Verdana" panose="020B0604030504040204" pitchFamily="34" charset="0"/>
            </a:endParaRPr>
          </a:p>
        </p:txBody>
      </p:sp>
      <p:sp>
        <p:nvSpPr>
          <p:cNvPr id="4" name="Rectangle 3">
            <a:extLst>
              <a:ext uri="{FF2B5EF4-FFF2-40B4-BE49-F238E27FC236}">
                <a16:creationId xmlns:a16="http://schemas.microsoft.com/office/drawing/2014/main" id="{2A4D7822-0C55-694D-A0D7-18782068C275}"/>
              </a:ext>
            </a:extLst>
          </p:cNvPr>
          <p:cNvSpPr/>
          <p:nvPr/>
        </p:nvSpPr>
        <p:spPr>
          <a:xfrm>
            <a:off x="521893" y="5190317"/>
            <a:ext cx="5753785" cy="338682"/>
          </a:xfrm>
          <a:prstGeom prst="rect">
            <a:avLst/>
          </a:prstGeom>
        </p:spPr>
        <p:txBody>
          <a:bodyPr wrap="square">
            <a:spAutoFit/>
          </a:bodyPr>
          <a:lstStyle/>
          <a:p>
            <a:pPr>
              <a:spcAft>
                <a:spcPts val="800"/>
              </a:spcAft>
            </a:pPr>
            <a:r>
              <a:rPr lang="en-IE" sz="1601" b="1" dirty="0">
                <a:solidFill>
                  <a:srgbClr val="28AFAC"/>
                </a:solidFill>
                <a:latin typeface="Montserrat Semi Bold" pitchFamily="2" charset="77"/>
              </a:rPr>
              <a:t>Régénérer, diversifier et revigorer les régions vulnérables</a:t>
            </a:r>
          </a:p>
        </p:txBody>
      </p:sp>
      <p:sp>
        <p:nvSpPr>
          <p:cNvPr id="26" name="Freeform 25">
            <a:extLst>
              <a:ext uri="{FF2B5EF4-FFF2-40B4-BE49-F238E27FC236}">
                <a16:creationId xmlns:a16="http://schemas.microsoft.com/office/drawing/2014/main" id="{678247C8-4CCC-6A4E-94B4-EEF6A5C97885}"/>
              </a:ext>
            </a:extLst>
          </p:cNvPr>
          <p:cNvSpPr/>
          <p:nvPr/>
        </p:nvSpPr>
        <p:spPr>
          <a:xfrm rot="10800000">
            <a:off x="2788652" y="4077253"/>
            <a:ext cx="470484" cy="355779"/>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2D355A"/>
          </a:solidFill>
          <a:ln w="5715" cap="flat">
            <a:noFill/>
            <a:prstDash val="solid"/>
            <a:miter/>
          </a:ln>
        </p:spPr>
        <p:txBody>
          <a:bodyPr rtlCol="0" anchor="ctr"/>
          <a:lstStyle/>
          <a:p>
            <a:endParaRPr lang="en-US" dirty="0"/>
          </a:p>
        </p:txBody>
      </p:sp>
      <p:sp>
        <p:nvSpPr>
          <p:cNvPr id="5" name="Rectangle 4">
            <a:extLst>
              <a:ext uri="{FF2B5EF4-FFF2-40B4-BE49-F238E27FC236}">
                <a16:creationId xmlns:a16="http://schemas.microsoft.com/office/drawing/2014/main" id="{54D64B2A-688A-8F46-BA7D-1B45EAF81BC2}"/>
              </a:ext>
            </a:extLst>
          </p:cNvPr>
          <p:cNvSpPr/>
          <p:nvPr/>
        </p:nvSpPr>
        <p:spPr>
          <a:xfrm>
            <a:off x="674022" y="1632015"/>
            <a:ext cx="5449526" cy="338682"/>
          </a:xfrm>
          <a:prstGeom prst="rect">
            <a:avLst/>
          </a:prstGeom>
        </p:spPr>
        <p:txBody>
          <a:bodyPr wrap="square">
            <a:spAutoFit/>
          </a:bodyPr>
          <a:lstStyle/>
          <a:p>
            <a:pPr fontAlgn="base"/>
            <a:r>
              <a:rPr lang="en-IE" sz="1601" b="1" dirty="0">
                <a:solidFill>
                  <a:srgbClr val="28AFAC"/>
                </a:solidFill>
                <a:latin typeface="Montserrat Semi Bold" pitchFamily="2" charset="77"/>
                <a:ea typeface="Times New Roman" panose="02020603050405020304" pitchFamily="18" charset="0"/>
              </a:rPr>
              <a:t>Un accueil et une expérience plus chaleureux pour vos invités</a:t>
            </a:r>
          </a:p>
        </p:txBody>
      </p:sp>
      <p:sp>
        <p:nvSpPr>
          <p:cNvPr id="19" name="Rectangle 27">
            <a:extLst>
              <a:ext uri="{FF2B5EF4-FFF2-40B4-BE49-F238E27FC236}">
                <a16:creationId xmlns:a16="http://schemas.microsoft.com/office/drawing/2014/main" id="{A684E36F-713F-AB40-8D5E-7B420B6F675E}"/>
              </a:ext>
            </a:extLst>
          </p:cNvPr>
          <p:cNvSpPr txBox="1"/>
          <p:nvPr/>
        </p:nvSpPr>
        <p:spPr>
          <a:xfrm>
            <a:off x="5010891" y="88546"/>
            <a:ext cx="1454732" cy="1041628"/>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6400" b="1" dirty="0">
                <a:solidFill>
                  <a:schemeClr val="bg1"/>
                </a:solidFill>
                <a:latin typeface="Montserrat" pitchFamily="2" charset="77"/>
              </a:rPr>
              <a:t>06</a:t>
            </a:r>
          </a:p>
        </p:txBody>
      </p:sp>
      <p:sp>
        <p:nvSpPr>
          <p:cNvPr id="20" name="Rectangle 27">
            <a:extLst>
              <a:ext uri="{FF2B5EF4-FFF2-40B4-BE49-F238E27FC236}">
                <a16:creationId xmlns:a16="http://schemas.microsoft.com/office/drawing/2014/main" id="{ADFC2AD2-FB4F-4D4A-AF69-AB73B6A645FD}"/>
              </a:ext>
            </a:extLst>
          </p:cNvPr>
          <p:cNvSpPr txBox="1"/>
          <p:nvPr/>
        </p:nvSpPr>
        <p:spPr>
          <a:xfrm>
            <a:off x="765176" y="523055"/>
            <a:ext cx="4359235" cy="456852"/>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2800" b="1" dirty="0">
                <a:solidFill>
                  <a:schemeClr val="bg1"/>
                </a:solidFill>
                <a:latin typeface="Montserrat Semi Bold" pitchFamily="2" charset="77"/>
              </a:rPr>
              <a:t>Raison de changer les choses</a:t>
            </a:r>
          </a:p>
        </p:txBody>
      </p:sp>
      <p:sp>
        <p:nvSpPr>
          <p:cNvPr id="22" name="Freeform 25">
            <a:extLst>
              <a:ext uri="{FF2B5EF4-FFF2-40B4-BE49-F238E27FC236}">
                <a16:creationId xmlns:a16="http://schemas.microsoft.com/office/drawing/2014/main" id="{5102FB49-FB09-694D-8687-D872A8AA3BC9}"/>
              </a:ext>
            </a:extLst>
          </p:cNvPr>
          <p:cNvSpPr/>
          <p:nvPr/>
        </p:nvSpPr>
        <p:spPr>
          <a:xfrm rot="10800000">
            <a:off x="2788652" y="7085612"/>
            <a:ext cx="470484" cy="355779"/>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2D355A"/>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111011628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a:extLst>
              <a:ext uri="{FF2B5EF4-FFF2-40B4-BE49-F238E27FC236}">
                <a16:creationId xmlns:a16="http://schemas.microsoft.com/office/drawing/2014/main" id="{A1C1714B-0C47-F64C-84FA-87CB5517EE65}"/>
              </a:ext>
            </a:extLst>
          </p:cNvPr>
          <p:cNvSpPr/>
          <p:nvPr/>
        </p:nvSpPr>
        <p:spPr>
          <a:xfrm>
            <a:off x="-24154" y="2177735"/>
            <a:ext cx="6881606" cy="2043633"/>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14" name="Rechteck">
            <a:extLst>
              <a:ext uri="{FF2B5EF4-FFF2-40B4-BE49-F238E27FC236}">
                <a16:creationId xmlns:a16="http://schemas.microsoft.com/office/drawing/2014/main" id="{70496C2F-2A4A-E643-B29E-AD93560A053A}"/>
              </a:ext>
            </a:extLst>
          </p:cNvPr>
          <p:cNvSpPr/>
          <p:nvPr/>
        </p:nvSpPr>
        <p:spPr>
          <a:xfrm>
            <a:off x="549" y="239844"/>
            <a:ext cx="6127925" cy="1425836"/>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cxnSp>
        <p:nvCxnSpPr>
          <p:cNvPr id="18" name="Straight Connector 17">
            <a:extLst>
              <a:ext uri="{FF2B5EF4-FFF2-40B4-BE49-F238E27FC236}">
                <a16:creationId xmlns:a16="http://schemas.microsoft.com/office/drawing/2014/main" id="{80E339B4-6403-EA47-852A-D4C6D5D1391A}"/>
              </a:ext>
            </a:extLst>
          </p:cNvPr>
          <p:cNvCxnSpPr>
            <a:cxnSpLocks/>
          </p:cNvCxnSpPr>
          <p:nvPr/>
        </p:nvCxnSpPr>
        <p:spPr>
          <a:xfrm flipH="1">
            <a:off x="549" y="997809"/>
            <a:ext cx="472941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7" name="Rectangle 27">
            <a:extLst>
              <a:ext uri="{FF2B5EF4-FFF2-40B4-BE49-F238E27FC236}">
                <a16:creationId xmlns:a16="http://schemas.microsoft.com/office/drawing/2014/main" id="{4DA4EA9C-D40B-9E4E-A32A-7A18C61293C3}"/>
              </a:ext>
            </a:extLst>
          </p:cNvPr>
          <p:cNvSpPr txBox="1"/>
          <p:nvPr/>
        </p:nvSpPr>
        <p:spPr>
          <a:xfrm>
            <a:off x="765174" y="2296137"/>
            <a:ext cx="5296241" cy="1641792"/>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endParaRPr lang="en-GB" sz="1050" b="1" dirty="0">
              <a:solidFill>
                <a:schemeClr val="bg1"/>
              </a:solidFill>
              <a:latin typeface="Montserrat" pitchFamily="2" charset="77"/>
              <a:ea typeface="Calibri" panose="020F0502020204030204" pitchFamily="34" charset="0"/>
              <a:cs typeface="Times New Roman" panose="02020603050405020304" pitchFamily="18" charset="0"/>
            </a:endParaRPr>
          </a:p>
          <a:p>
            <a:pPr algn="just">
              <a:lnSpc>
                <a:spcPct val="100000"/>
              </a:lnSpc>
              <a:spcBef>
                <a:spcPts val="0"/>
              </a:spcBef>
            </a:pPr>
            <a:r>
              <a:rPr lang="en-GB" sz="1050" dirty="0">
                <a:solidFill>
                  <a:schemeClr val="bg1"/>
                </a:solidFill>
                <a:latin typeface="Montserrat Light" pitchFamily="2" charset="77"/>
                <a:ea typeface="Calibri" panose="020F0502020204030204" pitchFamily="34" charset="0"/>
                <a:cs typeface="Times New Roman" panose="02020603050405020304" pitchFamily="18" charset="0"/>
              </a:rPr>
              <a:t>En éduquant les touristes et la population locale, en leur donnant une meilleure compréhension et appréciation de leurs impacts, vous pouvez améliorer leur attitude personnelle, réduire les impacts environnementaux et améliorer votre offre. Veiller à ce que votre environnement soit préservé, intact et entretenu vaut son pesant d'or - pensez à l'air pur, aux eaux non polluées, aux paysages </a:t>
            </a:r>
            <a:r>
              <a:rPr lang="en-GB" sz="1050" dirty="0" err="1">
                <a:solidFill>
                  <a:schemeClr val="bg1"/>
                </a:solidFill>
                <a:latin typeface="Montserrat Light" pitchFamily="2" charset="77"/>
                <a:ea typeface="Calibri" panose="020F0502020204030204" pitchFamily="34" charset="0"/>
                <a:cs typeface="Times New Roman" panose="02020603050405020304" pitchFamily="18" charset="0"/>
              </a:rPr>
              <a:t>préservés</a:t>
            </a:r>
            <a:r>
              <a:rPr lang="en-GB" sz="1050" dirty="0">
                <a:solidFill>
                  <a:schemeClr val="bg1"/>
                </a:solidFill>
                <a:latin typeface="Montserrat Light" pitchFamily="2" charset="77"/>
                <a:ea typeface="Calibri" panose="020F0502020204030204" pitchFamily="34" charset="0"/>
                <a:cs typeface="Times New Roman" panose="02020603050405020304" pitchFamily="18" charset="0"/>
              </a:rPr>
              <a:t>, etc. </a:t>
            </a:r>
            <a:r>
              <a:rPr lang="en-GB" sz="1050" dirty="0" err="1">
                <a:solidFill>
                  <a:schemeClr val="bg1"/>
                </a:solidFill>
                <a:latin typeface="Montserrat Light" pitchFamily="2" charset="77"/>
                <a:ea typeface="Calibri" panose="020F0502020204030204" pitchFamily="34" charset="0"/>
                <a:cs typeface="Times New Roman" panose="02020603050405020304" pitchFamily="18" charset="0"/>
              </a:rPr>
              <a:t>Vous</a:t>
            </a:r>
            <a:r>
              <a:rPr lang="en-GB" sz="1050" dirty="0">
                <a:solidFill>
                  <a:schemeClr val="bg1"/>
                </a:solidFill>
                <a:latin typeface="Montserrat Light" pitchFamily="2" charset="77"/>
                <a:ea typeface="Calibri" panose="020F0502020204030204" pitchFamily="34" charset="0"/>
                <a:cs typeface="Times New Roman" panose="02020603050405020304" pitchFamily="18" charset="0"/>
              </a:rPr>
              <a:t> contribuez à la santé économique de votre destination en aidant à créer, maintenir et conserver des emplois locaux. Les habitants de la communauté s'instruisent et sont plus heureux, ils ont donc envie de rester et de conserver les coutumes, les traditions et la culture locales. </a:t>
            </a:r>
          </a:p>
        </p:txBody>
      </p:sp>
      <p:sp>
        <p:nvSpPr>
          <p:cNvPr id="5" name="Rectangle 4">
            <a:extLst>
              <a:ext uri="{FF2B5EF4-FFF2-40B4-BE49-F238E27FC236}">
                <a16:creationId xmlns:a16="http://schemas.microsoft.com/office/drawing/2014/main" id="{54D64B2A-688A-8F46-BA7D-1B45EAF81BC2}"/>
              </a:ext>
            </a:extLst>
          </p:cNvPr>
          <p:cNvSpPr/>
          <p:nvPr/>
        </p:nvSpPr>
        <p:spPr>
          <a:xfrm>
            <a:off x="729523" y="1685646"/>
            <a:ext cx="5052388" cy="585032"/>
          </a:xfrm>
          <a:prstGeom prst="rect">
            <a:avLst/>
          </a:prstGeom>
        </p:spPr>
        <p:txBody>
          <a:bodyPr wrap="square">
            <a:spAutoFit/>
          </a:bodyPr>
          <a:lstStyle/>
          <a:p>
            <a:pPr fontAlgn="base"/>
            <a:r>
              <a:rPr lang="en-GB" sz="1601" b="1" dirty="0">
                <a:solidFill>
                  <a:srgbClr val="28AFAC"/>
                </a:solidFill>
                <a:latin typeface="Montserrat Semi Bold" pitchFamily="2" charset="77"/>
              </a:rPr>
              <a:t>Préserver et protéger la culture et le patrimoine locaux </a:t>
            </a:r>
          </a:p>
          <a:p>
            <a:pPr fontAlgn="base"/>
            <a:endParaRPr lang="en-IE" sz="1601" dirty="0">
              <a:solidFill>
                <a:srgbClr val="28AFAC"/>
              </a:solidFill>
              <a:latin typeface="Montserrat Semi Bold" pitchFamily="2" charset="77"/>
              <a:ea typeface="Times New Roman" panose="02020603050405020304" pitchFamily="18" charset="0"/>
            </a:endParaRPr>
          </a:p>
        </p:txBody>
      </p:sp>
      <p:pic>
        <p:nvPicPr>
          <p:cNvPr id="8" name="Picture 7">
            <a:extLst>
              <a:ext uri="{FF2B5EF4-FFF2-40B4-BE49-F238E27FC236}">
                <a16:creationId xmlns:a16="http://schemas.microsoft.com/office/drawing/2014/main" id="{4A231AF4-7B8B-4144-ADC1-CF47B0ED18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 y="4655267"/>
            <a:ext cx="6856900" cy="4442129"/>
          </a:xfrm>
          <a:prstGeom prst="rect">
            <a:avLst/>
          </a:prstGeom>
        </p:spPr>
      </p:pic>
      <p:sp>
        <p:nvSpPr>
          <p:cNvPr id="12" name="Rectangle 27">
            <a:extLst>
              <a:ext uri="{FF2B5EF4-FFF2-40B4-BE49-F238E27FC236}">
                <a16:creationId xmlns:a16="http://schemas.microsoft.com/office/drawing/2014/main" id="{4BC3E19B-C00D-434D-A431-DFDE4563DAA1}"/>
              </a:ext>
            </a:extLst>
          </p:cNvPr>
          <p:cNvSpPr txBox="1"/>
          <p:nvPr/>
        </p:nvSpPr>
        <p:spPr>
          <a:xfrm>
            <a:off x="5010891" y="88546"/>
            <a:ext cx="1454732" cy="1041628"/>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6400" b="1" dirty="0">
                <a:solidFill>
                  <a:schemeClr val="bg1"/>
                </a:solidFill>
                <a:latin typeface="Montserrat" pitchFamily="2" charset="77"/>
              </a:rPr>
              <a:t>06</a:t>
            </a:r>
          </a:p>
        </p:txBody>
      </p:sp>
      <p:sp>
        <p:nvSpPr>
          <p:cNvPr id="13" name="Rectangle 27">
            <a:extLst>
              <a:ext uri="{FF2B5EF4-FFF2-40B4-BE49-F238E27FC236}">
                <a16:creationId xmlns:a16="http://schemas.microsoft.com/office/drawing/2014/main" id="{F7D8AB9F-C4C2-7D4E-92BC-E57F2519DBDE}"/>
              </a:ext>
            </a:extLst>
          </p:cNvPr>
          <p:cNvSpPr txBox="1"/>
          <p:nvPr/>
        </p:nvSpPr>
        <p:spPr>
          <a:xfrm>
            <a:off x="729523" y="372279"/>
            <a:ext cx="4359235" cy="456852"/>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2800" b="1" dirty="0">
                <a:solidFill>
                  <a:schemeClr val="bg1"/>
                </a:solidFill>
                <a:latin typeface="Montserrat Semi Bold" pitchFamily="2" charset="77"/>
              </a:rPr>
              <a:t>Raison de changer les choses</a:t>
            </a:r>
          </a:p>
        </p:txBody>
      </p:sp>
      <p:sp>
        <p:nvSpPr>
          <p:cNvPr id="15" name="Rectangle 27">
            <a:extLst>
              <a:ext uri="{FF2B5EF4-FFF2-40B4-BE49-F238E27FC236}">
                <a16:creationId xmlns:a16="http://schemas.microsoft.com/office/drawing/2014/main" id="{A4D90CEC-0B09-7456-89FB-8315380FC764}"/>
              </a:ext>
            </a:extLst>
          </p:cNvPr>
          <p:cNvSpPr txBox="1"/>
          <p:nvPr/>
        </p:nvSpPr>
        <p:spPr>
          <a:xfrm>
            <a:off x="729525" y="1092848"/>
            <a:ext cx="4969872" cy="594006"/>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r>
              <a:rPr lang="en-IE" sz="1601" dirty="0">
                <a:solidFill>
                  <a:schemeClr val="bg1"/>
                </a:solidFill>
                <a:ea typeface="Verdana" panose="020B0604030504040204" pitchFamily="34" charset="0"/>
              </a:rPr>
              <a:t>Le </a:t>
            </a:r>
            <a:r>
              <a:rPr lang="en-IE" sz="1601" dirty="0" err="1">
                <a:solidFill>
                  <a:schemeClr val="bg1"/>
                </a:solidFill>
                <a:ea typeface="Verdana" panose="020B0604030504040204" pitchFamily="34" charset="0"/>
              </a:rPr>
              <a:t>tourisme</a:t>
            </a:r>
            <a:r>
              <a:rPr lang="en-IE" sz="1601" dirty="0">
                <a:solidFill>
                  <a:schemeClr val="bg1"/>
                </a:solidFill>
                <a:ea typeface="Verdana" panose="020B0604030504040204" pitchFamily="34" charset="0"/>
              </a:rPr>
              <a:t> durable </a:t>
            </a:r>
            <a:r>
              <a:rPr lang="en-IE" sz="1601" dirty="0" err="1">
                <a:solidFill>
                  <a:schemeClr val="bg1"/>
                </a:solidFill>
                <a:ea typeface="Verdana" panose="020B0604030504040204" pitchFamily="34" charset="0"/>
              </a:rPr>
              <a:t>améliore</a:t>
            </a:r>
            <a:r>
              <a:rPr lang="en-IE" sz="1601" dirty="0">
                <a:solidFill>
                  <a:schemeClr val="bg1"/>
                </a:solidFill>
                <a:ea typeface="Verdana" panose="020B0604030504040204" pitchFamily="34" charset="0"/>
              </a:rPr>
              <a:t> l'offre d'expérience touristique  </a:t>
            </a:r>
          </a:p>
        </p:txBody>
      </p:sp>
    </p:spTree>
    <p:extLst>
      <p:ext uri="{BB962C8B-B14F-4D97-AF65-F5344CB8AC3E}">
        <p14:creationId xmlns:p14="http://schemas.microsoft.com/office/powerpoint/2010/main" val="302355937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extLst>
              <a:ext uri="{FF2B5EF4-FFF2-40B4-BE49-F238E27FC236}">
                <a16:creationId xmlns:a16="http://schemas.microsoft.com/office/drawing/2014/main" id="{5D3F6149-E7FA-40AE-A85E-6D42655BDE5E}"/>
              </a:ext>
            </a:extLst>
          </p:cNvPr>
          <p:cNvSpPr/>
          <p:nvPr/>
        </p:nvSpPr>
        <p:spPr>
          <a:xfrm>
            <a:off x="552" y="5708805"/>
            <a:ext cx="6856900" cy="3523556"/>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C683CE97-2648-476A-8903-F78CD2CF3DD5}"/>
              </a:ext>
            </a:extLst>
          </p:cNvPr>
          <p:cNvSpPr txBox="1"/>
          <p:nvPr/>
        </p:nvSpPr>
        <p:spPr>
          <a:xfrm>
            <a:off x="7461523" y="2877133"/>
            <a:ext cx="5577500" cy="364263"/>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endParaRPr lang="en-GB" sz="1099" dirty="0">
              <a:solidFill>
                <a:srgbClr val="222222"/>
              </a:solidFill>
            </a:endParaRPr>
          </a:p>
          <a:p>
            <a:pPr fontAlgn="base">
              <a:lnSpc>
                <a:spcPct val="100000"/>
              </a:lnSpc>
              <a:spcBef>
                <a:spcPts val="0"/>
              </a:spcBef>
            </a:pPr>
            <a:endParaRPr lang="en-GB" sz="1099" dirty="0">
              <a:solidFill>
                <a:srgbClr val="222222"/>
              </a:solidFill>
            </a:endParaRPr>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2" name="Rectangle 27">
            <a:extLst>
              <a:ext uri="{FF2B5EF4-FFF2-40B4-BE49-F238E27FC236}">
                <a16:creationId xmlns:a16="http://schemas.microsoft.com/office/drawing/2014/main" id="{4F5EF7CC-AF24-4023-B5FF-95ED53EF7E2A}"/>
              </a:ext>
            </a:extLst>
          </p:cNvPr>
          <p:cNvSpPr txBox="1"/>
          <p:nvPr/>
        </p:nvSpPr>
        <p:spPr>
          <a:xfrm>
            <a:off x="765175" y="848033"/>
            <a:ext cx="3886874" cy="1687830"/>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fontAlgn="base"/>
            <a:r>
              <a:rPr lang="en-IE" sz="2400" b="1" i="1" dirty="0">
                <a:solidFill>
                  <a:srgbClr val="28AFAC"/>
                </a:solidFill>
                <a:latin typeface="Montserrat" pitchFamily="2" charset="77"/>
              </a:rPr>
              <a:t>Un Voyage Durable</a:t>
            </a:r>
            <a:endParaRPr lang="en-IE" sz="1400" b="1" i="1" dirty="0">
              <a:solidFill>
                <a:srgbClr val="28AFAC"/>
              </a:solidFill>
              <a:latin typeface="Montserrat" pitchFamily="2" charset="77"/>
            </a:endParaRPr>
          </a:p>
          <a:p>
            <a:pPr fontAlgn="base"/>
            <a:endParaRPr lang="en-IE" sz="2399" dirty="0">
              <a:solidFill>
                <a:srgbClr val="28AFAC"/>
              </a:solidFill>
              <a:latin typeface="Montserrat" pitchFamily="2" charset="77"/>
            </a:endParaRPr>
          </a:p>
          <a:p>
            <a:pPr fontAlgn="base"/>
            <a:r>
              <a:rPr lang="en-IE" sz="2000" dirty="0">
                <a:solidFill>
                  <a:srgbClr val="28AFAC"/>
                </a:solidFill>
                <a:latin typeface="Montserrat" pitchFamily="2" charset="77"/>
              </a:rPr>
              <a:t>Prix du </a:t>
            </a:r>
            <a:r>
              <a:rPr lang="en-IE" sz="2000" dirty="0" err="1">
                <a:solidFill>
                  <a:srgbClr val="28AFAC"/>
                </a:solidFill>
                <a:latin typeface="Montserrat" pitchFamily="2" charset="77"/>
              </a:rPr>
              <a:t>meilleur</a:t>
            </a:r>
            <a:r>
              <a:rPr lang="en-IE" sz="2000" dirty="0">
                <a:solidFill>
                  <a:srgbClr val="28AFAC"/>
                </a:solidFill>
                <a:latin typeface="Montserrat" pitchFamily="2" charset="77"/>
              </a:rPr>
              <a:t> film promouvant le développement durable</a:t>
            </a:r>
          </a:p>
        </p:txBody>
      </p:sp>
      <p:sp>
        <p:nvSpPr>
          <p:cNvPr id="17" name="Rectangle 27">
            <a:extLst>
              <a:ext uri="{FF2B5EF4-FFF2-40B4-BE49-F238E27FC236}">
                <a16:creationId xmlns:a16="http://schemas.microsoft.com/office/drawing/2014/main" id="{71ADE0AA-1FA6-44F8-9E9C-BAA5A013DEEE}"/>
              </a:ext>
            </a:extLst>
          </p:cNvPr>
          <p:cNvSpPr txBox="1"/>
          <p:nvPr/>
        </p:nvSpPr>
        <p:spPr>
          <a:xfrm>
            <a:off x="765175" y="7334952"/>
            <a:ext cx="5327650" cy="2126540"/>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IE" sz="1050" i="1" dirty="0">
                <a:solidFill>
                  <a:schemeClr val="bg1"/>
                </a:solidFill>
                <a:latin typeface="Montserrat Light" pitchFamily="2" charset="77"/>
                <a:ea typeface="Calibri" panose="020F0502020204030204" pitchFamily="34" charset="0"/>
                <a:cs typeface="Calibri" panose="020F0502020204030204" pitchFamily="34" charset="0"/>
              </a:rPr>
              <a:t>"Un Voyage Durable" dépeint l'histoire d'un voyageur qui cherche à échapper aux pressions du </a:t>
            </a:r>
            <a:r>
              <a:rPr lang="en-IE" sz="1050" i="1" dirty="0" err="1">
                <a:solidFill>
                  <a:schemeClr val="bg1"/>
                </a:solidFill>
                <a:latin typeface="Montserrat Light" pitchFamily="2" charset="77"/>
                <a:ea typeface="Calibri" panose="020F0502020204030204" pitchFamily="34" charset="0"/>
                <a:cs typeface="Calibri" panose="020F0502020204030204" pitchFamily="34" charset="0"/>
              </a:rPr>
              <a:t>quotidien</a:t>
            </a:r>
            <a:r>
              <a:rPr lang="en-IE" sz="1050" i="1"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i="1" dirty="0" err="1">
                <a:solidFill>
                  <a:schemeClr val="bg1"/>
                </a:solidFill>
                <a:latin typeface="Montserrat Light" pitchFamily="2" charset="77"/>
                <a:ea typeface="Calibri" panose="020F0502020204030204" pitchFamily="34" charset="0"/>
                <a:cs typeface="Calibri" panose="020F0502020204030204" pitchFamily="34" charset="0"/>
              </a:rPr>
              <a:t>en</a:t>
            </a:r>
            <a:r>
              <a:rPr lang="en-IE" sz="1050" i="1" dirty="0">
                <a:solidFill>
                  <a:schemeClr val="bg1"/>
                </a:solidFill>
                <a:latin typeface="Montserrat Light" pitchFamily="2" charset="77"/>
                <a:ea typeface="Calibri" panose="020F0502020204030204" pitchFamily="34" charset="0"/>
                <a:cs typeface="Calibri" panose="020F0502020204030204" pitchFamily="34" charset="0"/>
              </a:rPr>
              <a:t> se tournant vers un tourisme différent, bon pour la nature et bon pour les gens. Le voyageur invite les téléspectateurs à faire des choix de vacances plus </a:t>
            </a:r>
            <a:r>
              <a:rPr lang="en-IE" sz="1050" i="1" dirty="0" err="1">
                <a:solidFill>
                  <a:schemeClr val="bg1"/>
                </a:solidFill>
                <a:latin typeface="Montserrat Light" pitchFamily="2" charset="77"/>
                <a:ea typeface="Calibri" panose="020F0502020204030204" pitchFamily="34" charset="0"/>
                <a:cs typeface="Calibri" panose="020F0502020204030204" pitchFamily="34" charset="0"/>
              </a:rPr>
              <a:t>éthiques</a:t>
            </a:r>
            <a:r>
              <a:rPr lang="en-IE" sz="1050" i="1" dirty="0">
                <a:solidFill>
                  <a:schemeClr val="bg1"/>
                </a:solidFill>
                <a:latin typeface="Montserrat Light" pitchFamily="2" charset="77"/>
                <a:ea typeface="Calibri" panose="020F0502020204030204" pitchFamily="34" charset="0"/>
                <a:cs typeface="Calibri" panose="020F0502020204030204" pitchFamily="34" charset="0"/>
              </a:rPr>
              <a:t>.</a:t>
            </a:r>
          </a:p>
          <a:p>
            <a:pPr algn="just">
              <a:lnSpc>
                <a:spcPct val="100000"/>
              </a:lnSpc>
              <a:spcBef>
                <a:spcPts val="0"/>
              </a:spcBef>
            </a:pPr>
            <a:endParaRPr lang="en-IE" sz="1050" i="1" dirty="0">
              <a:solidFill>
                <a:schemeClr val="bg1"/>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endParaRPr lang="en-IE" sz="1050" i="1" dirty="0">
              <a:solidFill>
                <a:schemeClr val="bg1"/>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endParaRPr lang="en-IE" sz="1050" i="1" dirty="0">
              <a:solidFill>
                <a:schemeClr val="bg1"/>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endParaRPr lang="en-IE" sz="1050" i="1" dirty="0">
              <a:solidFill>
                <a:schemeClr val="bg1"/>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endParaRPr lang="en-IE" sz="1050" i="1" dirty="0">
              <a:solidFill>
                <a:schemeClr val="bg1"/>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r>
              <a:rPr lang="en-IE" sz="1050" i="1" dirty="0">
                <a:solidFill>
                  <a:schemeClr val="bg1"/>
                </a:solidFill>
                <a:latin typeface="Montserrat Light" pitchFamily="2" charset="77"/>
                <a:ea typeface="Calibri" panose="020F0502020204030204" pitchFamily="34" charset="0"/>
                <a:cs typeface="Calibri" panose="020F0502020204030204" pitchFamily="34" charset="0"/>
              </a:rPr>
              <a:t>Il a été produit par la Fédération EUROPARC dans le cadre du </a:t>
            </a:r>
            <a:r>
              <a:rPr lang="en-IE" sz="1050" i="1" u="sng" dirty="0">
                <a:solidFill>
                  <a:schemeClr val="bg1"/>
                </a:solidFill>
                <a:latin typeface="Montserrat Light" pitchFamily="2" charset="77"/>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projet CEETO </a:t>
            </a:r>
            <a:r>
              <a:rPr lang="en-IE" sz="1050" i="1" dirty="0">
                <a:solidFill>
                  <a:schemeClr val="bg1"/>
                </a:solidFill>
                <a:latin typeface="Montserrat Light" pitchFamily="2" charset="77"/>
                <a:ea typeface="Calibri" panose="020F0502020204030204" pitchFamily="34" charset="0"/>
                <a:cs typeface="Calibri" panose="020F0502020204030204" pitchFamily="34" charset="0"/>
              </a:rPr>
              <a:t>et avec le soutien d'Interreg Europe centrale. Il a été </a:t>
            </a:r>
            <a:r>
              <a:rPr lang="en-IE" sz="1050" i="1" dirty="0" err="1">
                <a:solidFill>
                  <a:schemeClr val="bg1"/>
                </a:solidFill>
                <a:latin typeface="Montserrat Light" pitchFamily="2" charset="77"/>
                <a:ea typeface="Calibri" panose="020F0502020204030204" pitchFamily="34" charset="0"/>
                <a:cs typeface="Calibri" panose="020F0502020204030204" pitchFamily="34" charset="0"/>
              </a:rPr>
              <a:t>filmé</a:t>
            </a:r>
            <a:r>
              <a:rPr lang="en-IE" sz="1050" i="1" dirty="0">
                <a:solidFill>
                  <a:schemeClr val="bg1"/>
                </a:solidFill>
                <a:latin typeface="Montserrat Light" pitchFamily="2" charset="77"/>
                <a:ea typeface="Calibri" panose="020F0502020204030204" pitchFamily="34" charset="0"/>
                <a:cs typeface="Calibri" panose="020F0502020204030204" pitchFamily="34" charset="0"/>
              </a:rPr>
              <a:t> dans le parc naturel </a:t>
            </a:r>
            <a:r>
              <a:rPr lang="en-IE" sz="1050" i="1" dirty="0" err="1">
                <a:solidFill>
                  <a:schemeClr val="bg1"/>
                </a:solidFill>
                <a:latin typeface="Montserrat Light" pitchFamily="2" charset="77"/>
                <a:ea typeface="Calibri" panose="020F0502020204030204" pitchFamily="34" charset="0"/>
                <a:cs typeface="Calibri" panose="020F0502020204030204" pitchFamily="34" charset="0"/>
              </a:rPr>
              <a:t>Alpi</a:t>
            </a:r>
            <a:r>
              <a:rPr lang="en-IE" sz="1050" i="1"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i="1" dirty="0" err="1">
                <a:solidFill>
                  <a:schemeClr val="bg1"/>
                </a:solidFill>
                <a:latin typeface="Montserrat Light" pitchFamily="2" charset="77"/>
                <a:ea typeface="Calibri" panose="020F0502020204030204" pitchFamily="34" charset="0"/>
                <a:cs typeface="Calibri" panose="020F0502020204030204" pitchFamily="34" charset="0"/>
              </a:rPr>
              <a:t>Marittime</a:t>
            </a:r>
            <a:r>
              <a:rPr lang="en-IE" sz="1050" i="1" dirty="0">
                <a:solidFill>
                  <a:schemeClr val="bg1"/>
                </a:solidFill>
                <a:latin typeface="Montserrat Light" pitchFamily="2" charset="77"/>
                <a:ea typeface="Calibri" panose="020F0502020204030204" pitchFamily="34" charset="0"/>
                <a:cs typeface="Calibri" panose="020F0502020204030204" pitchFamily="34" charset="0"/>
              </a:rPr>
              <a:t>, le parc naturel Marguareis en Italie, et dans le parc national du Mercantour en France. Il a </a:t>
            </a:r>
            <a:r>
              <a:rPr lang="en-IE" sz="1050" i="1" dirty="0">
                <a:solidFill>
                  <a:schemeClr val="bg1"/>
                </a:solidFill>
                <a:latin typeface="Montserrat Light" pitchFamily="2" charset="77"/>
                <a:ea typeface="Times New Roman" panose="02020603050405020304" pitchFamily="18" charset="0"/>
              </a:rPr>
              <a:t>été sélectionné parmi plus d'une centaine de productions audiovisuelles provenant de 24 pays différents.</a:t>
            </a:r>
          </a:p>
        </p:txBody>
      </p:sp>
      <p:pic>
        <p:nvPicPr>
          <p:cNvPr id="23" name="Picture 22">
            <a:extLst>
              <a:ext uri="{FF2B5EF4-FFF2-40B4-BE49-F238E27FC236}">
                <a16:creationId xmlns:a16="http://schemas.microsoft.com/office/drawing/2014/main" id="{EBE3034D-A369-064E-A978-2208E91CE4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051" b="-1133"/>
          <a:stretch/>
        </p:blipFill>
        <p:spPr>
          <a:xfrm>
            <a:off x="3429001" y="1"/>
            <a:ext cx="3315683" cy="2886175"/>
          </a:xfrm>
          <a:prstGeom prst="rect">
            <a:avLst/>
          </a:prstGeom>
        </p:spPr>
      </p:pic>
      <p:sp>
        <p:nvSpPr>
          <p:cNvPr id="24" name="Text Placeholder 3">
            <a:extLst>
              <a:ext uri="{FF2B5EF4-FFF2-40B4-BE49-F238E27FC236}">
                <a16:creationId xmlns:a16="http://schemas.microsoft.com/office/drawing/2014/main" id="{1B9834D1-8665-EB49-80E6-42F1F97BF768}"/>
              </a:ext>
            </a:extLst>
          </p:cNvPr>
          <p:cNvSpPr txBox="1">
            <a:spLocks/>
          </p:cNvSpPr>
          <p:nvPr/>
        </p:nvSpPr>
        <p:spPr>
          <a:xfrm>
            <a:off x="4332618" y="510935"/>
            <a:ext cx="2497795" cy="1324813"/>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nSpc>
                <a:spcPct val="100000"/>
              </a:lnSpc>
              <a:spcBef>
                <a:spcPts val="0"/>
              </a:spcBef>
            </a:pPr>
            <a:r>
              <a:rPr lang="en-IE" sz="1400" b="1" dirty="0">
                <a:solidFill>
                  <a:srgbClr val="C1D235"/>
                </a:solidFill>
              </a:rPr>
              <a:t>EUROPARC</a:t>
            </a:r>
          </a:p>
          <a:p>
            <a:pPr>
              <a:lnSpc>
                <a:spcPct val="100000"/>
              </a:lnSpc>
              <a:spcBef>
                <a:spcPts val="0"/>
              </a:spcBef>
            </a:pPr>
            <a:r>
              <a:rPr lang="en-IE" sz="1400" b="1" dirty="0" err="1">
                <a:solidFill>
                  <a:schemeClr val="bg1"/>
                </a:solidFill>
              </a:rPr>
              <a:t>Vidéo</a:t>
            </a:r>
            <a:r>
              <a:rPr lang="en-IE" sz="1400" b="1" dirty="0">
                <a:solidFill>
                  <a:schemeClr val="bg1"/>
                </a:solidFill>
              </a:rPr>
              <a:t> sur la culture et le </a:t>
            </a:r>
            <a:r>
              <a:rPr lang="en-IE" sz="1400" b="1" dirty="0" err="1">
                <a:solidFill>
                  <a:schemeClr val="bg1"/>
                </a:solidFill>
              </a:rPr>
              <a:t>tourisme</a:t>
            </a:r>
            <a:r>
              <a:rPr lang="en-IE" sz="1400" b="1" dirty="0">
                <a:solidFill>
                  <a:schemeClr val="bg1"/>
                </a:solidFill>
              </a:rPr>
              <a:t> durable et </a:t>
            </a:r>
            <a:r>
              <a:rPr lang="en-IE" sz="1400" b="1" dirty="0" err="1">
                <a:solidFill>
                  <a:schemeClr val="bg1"/>
                </a:solidFill>
              </a:rPr>
              <a:t>environnemental</a:t>
            </a:r>
            <a:endParaRPr lang="en-IE" sz="1400" b="1" dirty="0">
              <a:solidFill>
                <a:schemeClr val="bg1"/>
              </a:solidFill>
            </a:endParaRPr>
          </a:p>
        </p:txBody>
      </p:sp>
      <p:grpSp>
        <p:nvGrpSpPr>
          <p:cNvPr id="5" name="Group 4">
            <a:extLst>
              <a:ext uri="{FF2B5EF4-FFF2-40B4-BE49-F238E27FC236}">
                <a16:creationId xmlns:a16="http://schemas.microsoft.com/office/drawing/2014/main" id="{A93DB00F-EDC6-314F-BEEB-F4C737163257}"/>
              </a:ext>
            </a:extLst>
          </p:cNvPr>
          <p:cNvGrpSpPr/>
          <p:nvPr/>
        </p:nvGrpSpPr>
        <p:grpSpPr>
          <a:xfrm>
            <a:off x="547" y="3196838"/>
            <a:ext cx="7329764" cy="4178141"/>
            <a:chOff x="-2" y="3197350"/>
            <a:chExt cx="7330939" cy="4178810"/>
          </a:xfrm>
        </p:grpSpPr>
        <p:grpSp>
          <p:nvGrpSpPr>
            <p:cNvPr id="4" name="Group 3">
              <a:extLst>
                <a:ext uri="{FF2B5EF4-FFF2-40B4-BE49-F238E27FC236}">
                  <a16:creationId xmlns:a16="http://schemas.microsoft.com/office/drawing/2014/main" id="{92A2078A-DE16-E74C-92E4-3C38225C3900}"/>
                </a:ext>
              </a:extLst>
            </p:cNvPr>
            <p:cNvGrpSpPr/>
            <p:nvPr/>
          </p:nvGrpSpPr>
          <p:grpSpPr>
            <a:xfrm>
              <a:off x="-2" y="3197350"/>
              <a:ext cx="7330939" cy="4178810"/>
              <a:chOff x="-2" y="3197350"/>
              <a:chExt cx="7330939" cy="4178810"/>
            </a:xfrm>
          </p:grpSpPr>
          <p:grpSp>
            <p:nvGrpSpPr>
              <p:cNvPr id="3" name="Group 2">
                <a:extLst>
                  <a:ext uri="{FF2B5EF4-FFF2-40B4-BE49-F238E27FC236}">
                    <a16:creationId xmlns:a16="http://schemas.microsoft.com/office/drawing/2014/main" id="{FEA83F20-29A0-C649-93A3-31BE9EFA734B}"/>
                  </a:ext>
                </a:extLst>
              </p:cNvPr>
              <p:cNvGrpSpPr/>
              <p:nvPr/>
            </p:nvGrpSpPr>
            <p:grpSpPr>
              <a:xfrm>
                <a:off x="-2" y="3197350"/>
                <a:ext cx="7330939" cy="4178810"/>
                <a:chOff x="-1" y="3197350"/>
                <a:chExt cx="5374640" cy="3063673"/>
              </a:xfrm>
            </p:grpSpPr>
            <p:pic>
              <p:nvPicPr>
                <p:cNvPr id="16" name="Picture 15">
                  <a:extLst>
                    <a:ext uri="{FF2B5EF4-FFF2-40B4-BE49-F238E27FC236}">
                      <a16:creationId xmlns:a16="http://schemas.microsoft.com/office/drawing/2014/main" id="{0900A5B6-B8CE-4A44-AE8E-DD45D6B5507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987" r="-1465"/>
                <a:stretch/>
              </p:blipFill>
              <p:spPr>
                <a:xfrm flipH="1">
                  <a:off x="-1" y="3197350"/>
                  <a:ext cx="5374640" cy="3063673"/>
                </a:xfrm>
                <a:prstGeom prst="rect">
                  <a:avLst/>
                </a:prstGeom>
              </p:spPr>
            </p:pic>
            <p:pic>
              <p:nvPicPr>
                <p:cNvPr id="19" name="Picture 18">
                  <a:hlinkClick r:id="rId5"/>
                  <a:extLst>
                    <a:ext uri="{FF2B5EF4-FFF2-40B4-BE49-F238E27FC236}">
                      <a16:creationId xmlns:a16="http://schemas.microsoft.com/office/drawing/2014/main" id="{6810CD27-82A7-BE42-87CD-D39FAAF45C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63020" y="3605997"/>
                  <a:ext cx="3431949" cy="2128821"/>
                </a:xfrm>
                <a:prstGeom prst="rect">
                  <a:avLst/>
                </a:prstGeom>
              </p:spPr>
            </p:pic>
          </p:grpSp>
          <p:pic>
            <p:nvPicPr>
              <p:cNvPr id="25" name="Picture 24">
                <a:hlinkClick r:id="rId5"/>
                <a:extLst>
                  <a:ext uri="{FF2B5EF4-FFF2-40B4-BE49-F238E27FC236}">
                    <a16:creationId xmlns:a16="http://schemas.microsoft.com/office/drawing/2014/main" id="{7723E5B0-4E9D-8A46-839F-90E715D2100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99" b="-107197"/>
              <a:stretch/>
            </p:blipFill>
            <p:spPr>
              <a:xfrm>
                <a:off x="1177147" y="6444857"/>
                <a:ext cx="4681134" cy="450663"/>
              </a:xfrm>
              <a:prstGeom prst="rect">
                <a:avLst/>
              </a:prstGeom>
            </p:spPr>
          </p:pic>
        </p:grpSp>
        <p:pic>
          <p:nvPicPr>
            <p:cNvPr id="26" name="Picture 4" descr="A new logo, a new life: European Charter for Sustainable Tourism in  Protected Areas - EUROPARC Federation">
              <a:extLst>
                <a:ext uri="{FF2B5EF4-FFF2-40B4-BE49-F238E27FC236}">
                  <a16:creationId xmlns:a16="http://schemas.microsoft.com/office/drawing/2014/main" id="{E3F840D1-5075-3F4A-B74E-C913C26603E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6885" y="5192588"/>
              <a:ext cx="1933968" cy="10287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881847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55908490-F380-D643-8CDD-3F4CB7AEDB4E}"/>
              </a:ext>
            </a:extLst>
          </p:cNvPr>
          <p:cNvPicPr>
            <a:picLocks noGrp="1" noChangeAspect="1"/>
          </p:cNvPicPr>
          <p:nvPr>
            <p:ph type="pic" idx="16"/>
          </p:nvPr>
        </p:nvPicPr>
        <p:blipFill>
          <a:blip r:embed="rId2" cstate="email">
            <a:extLst>
              <a:ext uri="{28A0092B-C50C-407E-A947-70E740481C1C}">
                <a14:useLocalDpi xmlns:a14="http://schemas.microsoft.com/office/drawing/2010/main"/>
              </a:ext>
            </a:extLst>
          </a:blip>
          <a:srcRect t="121" b="121"/>
          <a:stretch>
            <a:fillRect/>
          </a:stretch>
        </p:blipFill>
        <p:spPr/>
      </p:pic>
      <p:sp>
        <p:nvSpPr>
          <p:cNvPr id="13" name="Text Placeholder 12">
            <a:extLst>
              <a:ext uri="{FF2B5EF4-FFF2-40B4-BE49-F238E27FC236}">
                <a16:creationId xmlns:a16="http://schemas.microsoft.com/office/drawing/2014/main" id="{5CE2F024-86EB-F141-BBB2-7DB388129724}"/>
              </a:ext>
            </a:extLst>
          </p:cNvPr>
          <p:cNvSpPr>
            <a:spLocks noGrp="1"/>
          </p:cNvSpPr>
          <p:nvPr>
            <p:ph type="body" sz="quarter" idx="17"/>
          </p:nvPr>
        </p:nvSpPr>
        <p:spPr/>
        <p:txBody>
          <a:bodyPr/>
          <a:lstStyle/>
          <a:p>
            <a:r>
              <a:rPr lang="en-US" dirty="0"/>
              <a:t>Section</a:t>
            </a:r>
          </a:p>
        </p:txBody>
      </p:sp>
      <p:sp>
        <p:nvSpPr>
          <p:cNvPr id="14" name="Text Placeholder 13">
            <a:extLst>
              <a:ext uri="{FF2B5EF4-FFF2-40B4-BE49-F238E27FC236}">
                <a16:creationId xmlns:a16="http://schemas.microsoft.com/office/drawing/2014/main" id="{DA4816F1-2327-734B-BBF7-B7D166F81A90}"/>
              </a:ext>
            </a:extLst>
          </p:cNvPr>
          <p:cNvSpPr>
            <a:spLocks noGrp="1"/>
          </p:cNvSpPr>
          <p:nvPr>
            <p:ph type="body" sz="quarter" idx="18"/>
          </p:nvPr>
        </p:nvSpPr>
        <p:spPr>
          <a:xfrm>
            <a:off x="850453" y="7253449"/>
            <a:ext cx="2831647" cy="1576136"/>
          </a:xfrm>
        </p:spPr>
        <p:txBody>
          <a:bodyPr/>
          <a:lstStyle/>
          <a:p>
            <a:r>
              <a:rPr lang="en-US" dirty="0"/>
              <a:t>01</a:t>
            </a:r>
          </a:p>
        </p:txBody>
      </p:sp>
      <p:sp>
        <p:nvSpPr>
          <p:cNvPr id="15" name="Text Placeholder 14">
            <a:extLst>
              <a:ext uri="{FF2B5EF4-FFF2-40B4-BE49-F238E27FC236}">
                <a16:creationId xmlns:a16="http://schemas.microsoft.com/office/drawing/2014/main" id="{2F6095F9-9327-1D49-AF04-6098C559DE61}"/>
              </a:ext>
            </a:extLst>
          </p:cNvPr>
          <p:cNvSpPr>
            <a:spLocks noGrp="1"/>
          </p:cNvSpPr>
          <p:nvPr>
            <p:ph type="body" sz="quarter" idx="19"/>
          </p:nvPr>
        </p:nvSpPr>
        <p:spPr/>
        <p:txBody>
          <a:bodyPr anchor="ctr"/>
          <a:lstStyle/>
          <a:p>
            <a:r>
              <a:rPr lang="en-IE" sz="3200" b="1" dirty="0"/>
              <a:t>Introduction</a:t>
            </a:r>
          </a:p>
          <a:p>
            <a:endParaRPr lang="en-US" dirty="0"/>
          </a:p>
        </p:txBody>
      </p:sp>
    </p:spTree>
    <p:extLst>
      <p:ext uri="{BB962C8B-B14F-4D97-AF65-F5344CB8AC3E}">
        <p14:creationId xmlns:p14="http://schemas.microsoft.com/office/powerpoint/2010/main" val="346175354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extLst>
              <a:ext uri="{FF2B5EF4-FFF2-40B4-BE49-F238E27FC236}">
                <a16:creationId xmlns:a16="http://schemas.microsoft.com/office/drawing/2014/main" id="{5D3F6149-E7FA-40AE-A85E-6D42655BDE5E}"/>
              </a:ext>
            </a:extLst>
          </p:cNvPr>
          <p:cNvSpPr/>
          <p:nvPr/>
        </p:nvSpPr>
        <p:spPr>
          <a:xfrm>
            <a:off x="552" y="4808036"/>
            <a:ext cx="6856900" cy="4631948"/>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C683CE97-2648-476A-8903-F78CD2CF3DD5}"/>
              </a:ext>
            </a:extLst>
          </p:cNvPr>
          <p:cNvSpPr txBox="1"/>
          <p:nvPr/>
        </p:nvSpPr>
        <p:spPr>
          <a:xfrm>
            <a:off x="7461523" y="2877133"/>
            <a:ext cx="5577500" cy="364263"/>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endParaRPr lang="en-GB" sz="1099" dirty="0">
              <a:solidFill>
                <a:srgbClr val="222222"/>
              </a:solidFill>
            </a:endParaRPr>
          </a:p>
          <a:p>
            <a:pPr fontAlgn="base">
              <a:lnSpc>
                <a:spcPct val="100000"/>
              </a:lnSpc>
              <a:spcBef>
                <a:spcPts val="0"/>
              </a:spcBef>
            </a:pPr>
            <a:endParaRPr lang="en-GB" sz="1099" dirty="0">
              <a:solidFill>
                <a:srgbClr val="222222"/>
              </a:solidFill>
            </a:endParaRPr>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2" name="Rectangle 27">
            <a:extLst>
              <a:ext uri="{FF2B5EF4-FFF2-40B4-BE49-F238E27FC236}">
                <a16:creationId xmlns:a16="http://schemas.microsoft.com/office/drawing/2014/main" id="{4F5EF7CC-AF24-4023-B5FF-95ED53EF7E2A}"/>
              </a:ext>
            </a:extLst>
          </p:cNvPr>
          <p:cNvSpPr txBox="1"/>
          <p:nvPr/>
        </p:nvSpPr>
        <p:spPr>
          <a:xfrm>
            <a:off x="785964" y="3177119"/>
            <a:ext cx="2526801" cy="1133576"/>
          </a:xfrm>
          <a:prstGeom prst="rect">
            <a:avLst/>
          </a:prstGeom>
          <a:noFill/>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GB" sz="2399" dirty="0">
                <a:solidFill>
                  <a:srgbClr val="28AFAC"/>
                </a:solidFill>
                <a:latin typeface="Montserrat" pitchFamily="2" charset="77"/>
                <a:ea typeface="Calibri" panose="020F0502020204030204" pitchFamily="34" charset="0"/>
                <a:cs typeface="Times New Roman" panose="02020603050405020304" pitchFamily="18" charset="0"/>
              </a:rPr>
              <a:t>Quelques points essentiels à retenir du film !</a:t>
            </a:r>
          </a:p>
        </p:txBody>
      </p:sp>
      <p:sp>
        <p:nvSpPr>
          <p:cNvPr id="17" name="Rectangle 27">
            <a:extLst>
              <a:ext uri="{FF2B5EF4-FFF2-40B4-BE49-F238E27FC236}">
                <a16:creationId xmlns:a16="http://schemas.microsoft.com/office/drawing/2014/main" id="{71ADE0AA-1FA6-44F8-9E9C-BAA5A013DEEE}"/>
              </a:ext>
            </a:extLst>
          </p:cNvPr>
          <p:cNvSpPr txBox="1"/>
          <p:nvPr/>
        </p:nvSpPr>
        <p:spPr>
          <a:xfrm>
            <a:off x="593979" y="5160429"/>
            <a:ext cx="5498846" cy="4358401"/>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50" indent="-171450" fontAlgn="base">
              <a:lnSpc>
                <a:spcPct val="100000"/>
              </a:lnSpc>
              <a:spcBef>
                <a:spcPts val="0"/>
              </a:spcBef>
              <a:buFont typeface="Wingdings" pitchFamily="2" charset="2"/>
              <a:buChar char="ü"/>
            </a:pPr>
            <a:r>
              <a:rPr lang="en-IE" sz="1050" dirty="0">
                <a:solidFill>
                  <a:schemeClr val="bg1"/>
                </a:solidFill>
                <a:latin typeface="Montserrat Light" pitchFamily="2" charset="77"/>
                <a:ea typeface="Calibri" panose="020F0502020204030204" pitchFamily="34" charset="0"/>
                <a:cs typeface="Calibri" panose="020F0502020204030204" pitchFamily="34" charset="0"/>
              </a:rPr>
              <a:t>Un mouvement grandissant pour les personnes qui veulent des expériences simples, réelles, naturelles et authentiques.</a:t>
            </a:r>
          </a:p>
          <a:p>
            <a:pPr marL="171426" indent="-171426" fontAlgn="base">
              <a:lnSpc>
                <a:spcPct val="100000"/>
              </a:lnSpc>
              <a:spcBef>
                <a:spcPts val="0"/>
              </a:spcBef>
              <a:buFont typeface="Wingdings" pitchFamily="2" charset="2"/>
              <a:buChar char="ü"/>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71426" indent="-171426" fontAlgn="base">
              <a:lnSpc>
                <a:spcPct val="100000"/>
              </a:lnSpc>
              <a:spcBef>
                <a:spcPts val="0"/>
              </a:spcBef>
              <a:buFont typeface="Wingdings" pitchFamily="2" charset="2"/>
              <a:buChar char="ü"/>
            </a:pPr>
            <a:r>
              <a:rPr lang="en-IE" sz="1050" dirty="0">
                <a:solidFill>
                  <a:schemeClr val="bg1"/>
                </a:solidFill>
                <a:latin typeface="Montserrat Light" pitchFamily="2" charset="77"/>
                <a:ea typeface="Calibri" panose="020F0502020204030204" pitchFamily="34" charset="0"/>
                <a:cs typeface="Calibri" panose="020F0502020204030204" pitchFamily="34" charset="0"/>
              </a:rPr>
              <a:t>Les gens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veulent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pouvoir</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respirer</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de l'air frais, dormir correctement, manger de la bonne nourriture simple et saine, découvrir des choses authentiques et vivre des expériences qui n'affectent pas la terre ou les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environnements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dans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lesquels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ils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se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rendent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a:t>
            </a:r>
          </a:p>
          <a:p>
            <a:pPr marL="171426" indent="-171426" fontAlgn="base">
              <a:lnSpc>
                <a:spcPct val="100000"/>
              </a:lnSpc>
              <a:spcBef>
                <a:spcPts val="0"/>
              </a:spcBef>
              <a:buFont typeface="Wingdings" pitchFamily="2" charset="2"/>
              <a:buChar char="ü"/>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71426" indent="-171426" fontAlgn="base">
              <a:lnSpc>
                <a:spcPct val="100000"/>
              </a:lnSpc>
              <a:spcBef>
                <a:spcPts val="0"/>
              </a:spcBef>
              <a:buFont typeface="Wingdings" pitchFamily="2" charset="2"/>
              <a:buChar char="ü"/>
            </a:pPr>
            <a:r>
              <a:rPr lang="en-IE" sz="1050" dirty="0">
                <a:solidFill>
                  <a:schemeClr val="bg1"/>
                </a:solidFill>
                <a:latin typeface="Montserrat Light" pitchFamily="2" charset="77"/>
                <a:ea typeface="Calibri" panose="020F0502020204030204" pitchFamily="34" charset="0"/>
                <a:cs typeface="Calibri" panose="020F0502020204030204" pitchFamily="34" charset="0"/>
              </a:rPr>
              <a:t>Un lieu où l'on peut avoir une relation avec la nature, soi-même et les autres. La nature nous permet de créer des liens forts et des souvenirs qui resteront gravés dans notre mémoire.</a:t>
            </a:r>
          </a:p>
          <a:p>
            <a:pPr marL="171426" indent="-171426" fontAlgn="base">
              <a:lnSpc>
                <a:spcPct val="100000"/>
              </a:lnSpc>
              <a:spcBef>
                <a:spcPts val="0"/>
              </a:spcBef>
              <a:buFont typeface="Wingdings" pitchFamily="2" charset="2"/>
              <a:buChar char="ü"/>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71426" indent="-171426" fontAlgn="base">
              <a:lnSpc>
                <a:spcPct val="100000"/>
              </a:lnSpc>
              <a:spcBef>
                <a:spcPts val="0"/>
              </a:spcBef>
              <a:buFont typeface="Wingdings" pitchFamily="2" charset="2"/>
              <a:buChar char="ü"/>
            </a:pPr>
            <a:r>
              <a:rPr lang="en-IE" sz="1050" dirty="0">
                <a:solidFill>
                  <a:schemeClr val="bg1"/>
                </a:solidFill>
                <a:latin typeface="Montserrat Light" pitchFamily="2" charset="77"/>
                <a:ea typeface="Calibri" panose="020F0502020204030204" pitchFamily="34" charset="0"/>
                <a:cs typeface="Calibri" panose="020F0502020204030204" pitchFamily="34" charset="0"/>
              </a:rPr>
              <a:t>Respecter, comprendre, apprendre, découvrir, s'immerger, ressentir le climat, voir des vues incroyables,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soutenir</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l’économie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locale, découvrir la culture, s'informer sur les habitats</a:t>
            </a:r>
          </a:p>
          <a:p>
            <a:pPr marL="171426" indent="-171426" fontAlgn="base">
              <a:lnSpc>
                <a:spcPct val="100000"/>
              </a:lnSpc>
              <a:spcBef>
                <a:spcPts val="0"/>
              </a:spcBef>
              <a:buFont typeface="Wingdings" pitchFamily="2" charset="2"/>
              <a:buChar char="ü"/>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47638" indent="-44450" fontAlgn="base">
              <a:lnSpc>
                <a:spcPct val="100000"/>
              </a:lnSpc>
              <a:spcBef>
                <a:spcPts val="0"/>
              </a:spcBef>
            </a:pPr>
            <a:r>
              <a:rPr lang="en-IE" sz="1050" dirty="0">
                <a:solidFill>
                  <a:schemeClr val="bg1"/>
                </a:solidFill>
                <a:latin typeface="Montserrat Light" pitchFamily="2" charset="77"/>
                <a:ea typeface="Calibri" panose="020F0502020204030204" pitchFamily="34" charset="0"/>
                <a:cs typeface="Calibri" panose="020F0502020204030204" pitchFamily="34" charset="0"/>
              </a:rPr>
              <a:t> et le nouvel environnement dans lequel vous vous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trouvez</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p>
          <a:p>
            <a:pPr marL="171426" indent="-171426" fontAlgn="base">
              <a:lnSpc>
                <a:spcPct val="100000"/>
              </a:lnSpc>
              <a:spcBef>
                <a:spcPts val="0"/>
              </a:spcBef>
              <a:buFont typeface="Wingdings" pitchFamily="2" charset="2"/>
              <a:buChar char="ü"/>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71426" indent="-171426" fontAlgn="base">
              <a:lnSpc>
                <a:spcPct val="100000"/>
              </a:lnSpc>
              <a:spcBef>
                <a:spcPts val="0"/>
              </a:spcBef>
              <a:buFont typeface="Wingdings" pitchFamily="2" charset="2"/>
              <a:buChar char="ü"/>
            </a:pPr>
            <a:r>
              <a:rPr lang="en-IE" sz="1050" dirty="0">
                <a:solidFill>
                  <a:schemeClr val="bg1"/>
                </a:solidFill>
                <a:latin typeface="Montserrat Light" pitchFamily="2" charset="77"/>
                <a:ea typeface="Calibri" panose="020F0502020204030204" pitchFamily="34" charset="0"/>
                <a:cs typeface="Calibri" panose="020F0502020204030204" pitchFamily="34" charset="0"/>
              </a:rPr>
              <a:t>manger des aliments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naturels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sains,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avoir</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la bonne attitude pour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protéger</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la nature, protéger ce que vous aimez et en tirer des leçons, protéger l'avenir du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tourisme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a:t>
            </a:r>
          </a:p>
          <a:p>
            <a:pPr marL="171426" indent="-171426" fontAlgn="base">
              <a:lnSpc>
                <a:spcPct val="100000"/>
              </a:lnSpc>
              <a:spcBef>
                <a:spcPts val="0"/>
              </a:spcBef>
              <a:buFont typeface="Wingdings" pitchFamily="2" charset="2"/>
              <a:buChar char="ü"/>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71426" indent="-171426" fontAlgn="base">
              <a:lnSpc>
                <a:spcPct val="100000"/>
              </a:lnSpc>
              <a:spcBef>
                <a:spcPts val="0"/>
              </a:spcBef>
              <a:buFont typeface="Wingdings" pitchFamily="2" charset="2"/>
              <a:buChar char="ü"/>
            </a:pPr>
            <a:r>
              <a:rPr lang="en-IE" sz="1050" dirty="0">
                <a:solidFill>
                  <a:schemeClr val="bg1"/>
                </a:solidFill>
                <a:latin typeface="Montserrat Light" pitchFamily="2" charset="77"/>
                <a:ea typeface="Calibri" panose="020F0502020204030204" pitchFamily="34" charset="0"/>
                <a:cs typeface="Calibri" panose="020F0502020204030204" pitchFamily="34" charset="0"/>
              </a:rPr>
              <a:t>Les règles sont simples : l'environnement appartient à tout le monde et doit être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respecté</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pas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détruit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ou</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endommagé</a:t>
            </a:r>
            <a:r>
              <a:rPr lang="en-IE" sz="1050" dirty="0">
                <a:solidFill>
                  <a:schemeClr val="bg1"/>
                </a:solidFill>
                <a:latin typeface="Montserrat Light" pitchFamily="2" charset="77"/>
                <a:ea typeface="Calibri" panose="020F0502020204030204" pitchFamily="34" charset="0"/>
                <a:cs typeface="Calibri" panose="020F0502020204030204" pitchFamily="34" charset="0"/>
              </a:rPr>
              <a:t>.</a:t>
            </a:r>
          </a:p>
          <a:p>
            <a:pPr marL="171426" indent="-171426" fontAlgn="base">
              <a:lnSpc>
                <a:spcPct val="100000"/>
              </a:lnSpc>
              <a:spcBef>
                <a:spcPts val="0"/>
              </a:spcBef>
              <a:buFont typeface="Wingdings" pitchFamily="2" charset="2"/>
              <a:buChar char="ü"/>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71426" indent="-171426" fontAlgn="base">
              <a:lnSpc>
                <a:spcPct val="100000"/>
              </a:lnSpc>
              <a:spcBef>
                <a:spcPts val="0"/>
              </a:spcBef>
              <a:buFont typeface="Wingdings" pitchFamily="2" charset="2"/>
              <a:buChar char="ü"/>
            </a:pPr>
            <a:r>
              <a:rPr lang="en-IE" sz="1050" dirty="0">
                <a:solidFill>
                  <a:schemeClr val="bg1"/>
                </a:solidFill>
                <a:latin typeface="Montserrat Light" pitchFamily="2" charset="77"/>
                <a:ea typeface="Calibri" panose="020F0502020204030204" pitchFamily="34" charset="0"/>
                <a:cs typeface="Calibri" panose="020F0502020204030204" pitchFamily="34" charset="0"/>
              </a:rPr>
              <a:t>Échappez à l'agitation, faites une pause dans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votre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consommation d'aliments transformés, établissez des liens avec la population locale, apprenez la culture et les traditions,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écoutez</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des musiques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différentes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découvrez</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de nouveaux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lieux</a:t>
            </a:r>
            <a:r>
              <a:rPr lang="en-IE" sz="1050" dirty="0">
                <a:solidFill>
                  <a:schemeClr val="bg1"/>
                </a:solidFill>
                <a:latin typeface="Montserrat Light" pitchFamily="2" charset="77"/>
                <a:ea typeface="Calibri" panose="020F0502020204030204" pitchFamily="34" charset="0"/>
                <a:cs typeface="Calibri" panose="020F0502020204030204" pitchFamily="34" charset="0"/>
              </a:rPr>
              <a:t>.</a:t>
            </a:r>
          </a:p>
        </p:txBody>
      </p:sp>
      <p:grpSp>
        <p:nvGrpSpPr>
          <p:cNvPr id="2" name="Group 1">
            <a:extLst>
              <a:ext uri="{FF2B5EF4-FFF2-40B4-BE49-F238E27FC236}">
                <a16:creationId xmlns:a16="http://schemas.microsoft.com/office/drawing/2014/main" id="{FF09F388-2836-DF40-ABC1-4833A1CC3649}"/>
              </a:ext>
            </a:extLst>
          </p:cNvPr>
          <p:cNvGrpSpPr/>
          <p:nvPr/>
        </p:nvGrpSpPr>
        <p:grpSpPr>
          <a:xfrm>
            <a:off x="3429000" y="2768089"/>
            <a:ext cx="3428451" cy="2490065"/>
            <a:chOff x="-72605" y="3402078"/>
            <a:chExt cx="5892890" cy="4279972"/>
          </a:xfrm>
        </p:grpSpPr>
        <p:pic>
          <p:nvPicPr>
            <p:cNvPr id="16" name="Picture 15">
              <a:extLst>
                <a:ext uri="{FF2B5EF4-FFF2-40B4-BE49-F238E27FC236}">
                  <a16:creationId xmlns:a16="http://schemas.microsoft.com/office/drawing/2014/main" id="{0900A5B6-B8CE-4A44-AE8E-DD45D6B550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7132" r="-1465"/>
            <a:stretch/>
          </p:blipFill>
          <p:spPr>
            <a:xfrm flipH="1">
              <a:off x="-72605" y="3402078"/>
              <a:ext cx="5892890" cy="4279972"/>
            </a:xfrm>
            <a:prstGeom prst="rect">
              <a:avLst/>
            </a:prstGeom>
          </p:spPr>
        </p:pic>
        <p:pic>
          <p:nvPicPr>
            <p:cNvPr id="15" name="Picture 14" descr="Graphical user interface, website&#10;&#10;Description automatically generated">
              <a:hlinkClick r:id="rId3"/>
              <a:extLst>
                <a:ext uri="{FF2B5EF4-FFF2-40B4-BE49-F238E27FC236}">
                  <a16:creationId xmlns:a16="http://schemas.microsoft.com/office/drawing/2014/main" id="{5A5A129D-A236-8649-83CE-A82F11B1BF60}"/>
                </a:ext>
              </a:extLst>
            </p:cNvPr>
            <p:cNvPicPr/>
            <p:nvPr/>
          </p:nvPicPr>
          <p:blipFill rotWithShape="1">
            <a:blip r:embed="rId4" cstate="email">
              <a:extLst>
                <a:ext uri="{28A0092B-C50C-407E-A947-70E740481C1C}">
                  <a14:useLocalDpi xmlns:a14="http://schemas.microsoft.com/office/drawing/2010/main"/>
                </a:ext>
              </a:extLst>
            </a:blip>
            <a:srcRect/>
            <a:stretch/>
          </p:blipFill>
          <p:spPr>
            <a:xfrm>
              <a:off x="1116372" y="3995904"/>
              <a:ext cx="4690330" cy="3027275"/>
            </a:xfrm>
            <a:prstGeom prst="rect">
              <a:avLst/>
            </a:prstGeom>
          </p:spPr>
        </p:pic>
      </p:grpSp>
      <p:pic>
        <p:nvPicPr>
          <p:cNvPr id="13" name="Picture 12">
            <a:extLst>
              <a:ext uri="{FF2B5EF4-FFF2-40B4-BE49-F238E27FC236}">
                <a16:creationId xmlns:a16="http://schemas.microsoft.com/office/drawing/2014/main" id="{19E8C304-79B0-214F-813F-F3F0C996F16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051" b="-1133"/>
          <a:stretch/>
        </p:blipFill>
        <p:spPr>
          <a:xfrm>
            <a:off x="3429001" y="1"/>
            <a:ext cx="3315683" cy="2886175"/>
          </a:xfrm>
          <a:prstGeom prst="rect">
            <a:avLst/>
          </a:prstGeom>
        </p:spPr>
      </p:pic>
      <p:sp>
        <p:nvSpPr>
          <p:cNvPr id="21" name="Rectangle 27">
            <a:extLst>
              <a:ext uri="{FF2B5EF4-FFF2-40B4-BE49-F238E27FC236}">
                <a16:creationId xmlns:a16="http://schemas.microsoft.com/office/drawing/2014/main" id="{77B75E25-F7EE-004F-BE37-876070C6E228}"/>
              </a:ext>
            </a:extLst>
          </p:cNvPr>
          <p:cNvSpPr txBox="1"/>
          <p:nvPr/>
        </p:nvSpPr>
        <p:spPr>
          <a:xfrm>
            <a:off x="785964" y="546366"/>
            <a:ext cx="2951609" cy="2468493"/>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nSpc>
                <a:spcPct val="107000"/>
              </a:lnSpc>
              <a:spcAft>
                <a:spcPts val="800"/>
              </a:spcAft>
            </a:pPr>
            <a:r>
              <a:rPr lang="en-IE" sz="1050" i="1" dirty="0">
                <a:solidFill>
                  <a:srgbClr val="2D355A"/>
                </a:solidFill>
                <a:latin typeface="Montserrat Light" pitchFamily="2" charset="77"/>
                <a:ea typeface="Calibri" panose="020F0502020204030204" pitchFamily="34" charset="0"/>
                <a:cs typeface="Calibri" panose="020F0502020204030204" pitchFamily="34" charset="0"/>
              </a:rPr>
              <a:t>Nous pensons que le tourisme durable est un état d'esprit, un choix conscient de travailler, de vivre et d'être en vacances d'une manière différente. </a:t>
            </a:r>
            <a:r>
              <a:rPr lang="en-IE" sz="1050" i="1" dirty="0">
                <a:solidFill>
                  <a:srgbClr val="28AFAC"/>
                </a:solidFill>
                <a:latin typeface="Montserrat" pitchFamily="2" charset="77"/>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Fédération EUROPARC, </a:t>
            </a:r>
            <a:r>
              <a:rPr lang="en-IE" sz="1050" i="1" dirty="0">
                <a:solidFill>
                  <a:srgbClr val="2D355A"/>
                </a:solidFill>
                <a:latin typeface="Montserrat Light" pitchFamily="2" charset="77"/>
                <a:ea typeface="Calibri" panose="020F0502020204030204" pitchFamily="34" charset="0"/>
                <a:cs typeface="Calibri" panose="020F0502020204030204" pitchFamily="34" charset="0"/>
              </a:rPr>
              <a:t>2012</a:t>
            </a:r>
          </a:p>
          <a:p>
            <a:pPr>
              <a:lnSpc>
                <a:spcPct val="107000"/>
              </a:lnSpc>
              <a:spcAft>
                <a:spcPts val="800"/>
              </a:spcAft>
            </a:pPr>
            <a:r>
              <a:rPr lang="en-IE" sz="1050" i="1" dirty="0">
                <a:solidFill>
                  <a:srgbClr val="2D355A"/>
                </a:solidFill>
                <a:latin typeface="Montserrat Light" pitchFamily="2" charset="77"/>
                <a:ea typeface="Times New Roman" panose="02020603050405020304" pitchFamily="18" charset="0"/>
              </a:rPr>
              <a:t>”A Sustainable Journey" nous guide à travers une expérience de tourisme qui parle à notre cœur et à notre esprit. Nous pouvons profiter de nos vacances tout en étant responsables et attentifs à la nature et à la culture de la destination choisie. </a:t>
            </a:r>
          </a:p>
          <a:p>
            <a:pPr>
              <a:lnSpc>
                <a:spcPct val="107000"/>
              </a:lnSpc>
              <a:spcAft>
                <a:spcPts val="800"/>
              </a:spcAft>
            </a:pPr>
            <a:r>
              <a:rPr lang="en-IE" sz="1050" i="1" dirty="0" err="1">
                <a:solidFill>
                  <a:srgbClr val="2D355A"/>
                </a:solidFill>
                <a:latin typeface="Montserrat Light" pitchFamily="2" charset="77"/>
                <a:ea typeface="Times New Roman" panose="02020603050405020304" pitchFamily="18" charset="0"/>
              </a:rPr>
              <a:t>Regardez</a:t>
            </a:r>
            <a:r>
              <a:rPr lang="en-IE" sz="1050" i="1" dirty="0">
                <a:solidFill>
                  <a:srgbClr val="2D355A"/>
                </a:solidFill>
                <a:latin typeface="Montserrat Light" pitchFamily="2" charset="77"/>
                <a:ea typeface="Times New Roman" panose="02020603050405020304" pitchFamily="18" charset="0"/>
              </a:rPr>
              <a:t> ce film en </a:t>
            </a:r>
            <a:r>
              <a:rPr lang="en-IE" sz="1050" i="1" u="sng" dirty="0">
                <a:solidFill>
                  <a:srgbClr val="28AFAC"/>
                </a:solidFill>
                <a:latin typeface="Montserrat" pitchFamily="2" charset="77"/>
                <a:ea typeface="Times New Roman" panose="02020603050405020304" pitchFamily="18" charset="0"/>
                <a:hlinkClick r:id="rId7">
                  <a:extLst>
                    <a:ext uri="{A12FA001-AC4F-418D-AE19-62706E023703}">
                      <ahyp:hlinkClr xmlns:ahyp="http://schemas.microsoft.com/office/drawing/2018/hyperlinkcolor" val="tx"/>
                    </a:ext>
                  </a:extLst>
                </a:hlinkClick>
              </a:rPr>
              <a:t>allemand</a:t>
            </a:r>
            <a:r>
              <a:rPr lang="en-IE" sz="1050" i="1" dirty="0">
                <a:solidFill>
                  <a:srgbClr val="28AFAC"/>
                </a:solidFill>
                <a:latin typeface="Montserrat" pitchFamily="2" charset="77"/>
                <a:ea typeface="Times New Roman" panose="02020603050405020304" pitchFamily="18" charset="0"/>
              </a:rPr>
              <a:t>, </a:t>
            </a:r>
            <a:r>
              <a:rPr lang="en-IE" sz="1050" i="1" u="sng" dirty="0">
                <a:solidFill>
                  <a:srgbClr val="28AFAC"/>
                </a:solidFill>
                <a:latin typeface="Montserrat" pitchFamily="2" charset="77"/>
                <a:ea typeface="Times New Roman" panose="02020603050405020304" pitchFamily="18" charset="0"/>
                <a:hlinkClick r:id="rId8">
                  <a:extLst>
                    <a:ext uri="{A12FA001-AC4F-418D-AE19-62706E023703}">
                      <ahyp:hlinkClr xmlns:ahyp="http://schemas.microsoft.com/office/drawing/2018/hyperlinkcolor" val="tx"/>
                    </a:ext>
                  </a:extLst>
                </a:hlinkClick>
              </a:rPr>
              <a:t>italien</a:t>
            </a:r>
            <a:r>
              <a:rPr lang="en-IE" sz="1050" i="1" dirty="0">
                <a:solidFill>
                  <a:srgbClr val="28AFAC"/>
                </a:solidFill>
                <a:latin typeface="Montserrat" pitchFamily="2" charset="77"/>
                <a:ea typeface="Times New Roman" panose="02020603050405020304" pitchFamily="18" charset="0"/>
              </a:rPr>
              <a:t>, </a:t>
            </a:r>
            <a:r>
              <a:rPr lang="en-IE" sz="1050" i="1" u="sng" dirty="0">
                <a:solidFill>
                  <a:srgbClr val="28AFAC"/>
                </a:solidFill>
                <a:latin typeface="Montserrat" pitchFamily="2" charset="77"/>
                <a:ea typeface="Times New Roman" panose="02020603050405020304" pitchFamily="18" charset="0"/>
                <a:hlinkClick r:id="rId9">
                  <a:extLst>
                    <a:ext uri="{A12FA001-AC4F-418D-AE19-62706E023703}">
                      <ahyp:hlinkClr xmlns:ahyp="http://schemas.microsoft.com/office/drawing/2018/hyperlinkcolor" val="tx"/>
                    </a:ext>
                  </a:extLst>
                </a:hlinkClick>
              </a:rPr>
              <a:t>français </a:t>
            </a:r>
            <a:r>
              <a:rPr lang="en-IE" sz="1050" i="1" dirty="0">
                <a:solidFill>
                  <a:srgbClr val="2D355A"/>
                </a:solidFill>
                <a:latin typeface="Montserrat Light" pitchFamily="2" charset="77"/>
                <a:ea typeface="Times New Roman" panose="02020603050405020304" pitchFamily="18" charset="0"/>
              </a:rPr>
              <a:t>ou </a:t>
            </a:r>
            <a:r>
              <a:rPr lang="en-IE" sz="1050" i="1" u="sng" dirty="0">
                <a:solidFill>
                  <a:srgbClr val="28AFAC"/>
                </a:solidFill>
                <a:latin typeface="Montserrat" pitchFamily="2" charset="77"/>
                <a:ea typeface="Times New Roman" panose="02020603050405020304" pitchFamily="18" charset="0"/>
                <a:hlinkClick r:id="rId10">
                  <a:extLst>
                    <a:ext uri="{A12FA001-AC4F-418D-AE19-62706E023703}">
                      <ahyp:hlinkClr xmlns:ahyp="http://schemas.microsoft.com/office/drawing/2018/hyperlinkcolor" val="tx"/>
                    </a:ext>
                  </a:extLst>
                </a:hlinkClick>
              </a:rPr>
              <a:t>espagnol</a:t>
            </a:r>
            <a:r>
              <a:rPr lang="en-IE" sz="1050" i="1" dirty="0">
                <a:solidFill>
                  <a:srgbClr val="28AFAC"/>
                </a:solidFill>
                <a:latin typeface="Montserrat" pitchFamily="2" charset="77"/>
                <a:ea typeface="Times New Roman" panose="02020603050405020304" pitchFamily="18" charset="0"/>
              </a:rPr>
              <a:t>.</a:t>
            </a:r>
            <a:endParaRPr lang="en-IE" sz="1050" i="1" dirty="0">
              <a:solidFill>
                <a:srgbClr val="28AFAC"/>
              </a:solidFill>
              <a:latin typeface="Montserrat" pitchFamily="2" charset="77"/>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BBEB242-3C1A-CB42-A524-5B94BAE41C4C}"/>
              </a:ext>
            </a:extLst>
          </p:cNvPr>
          <p:cNvSpPr/>
          <p:nvPr/>
        </p:nvSpPr>
        <p:spPr>
          <a:xfrm>
            <a:off x="124002" y="8901494"/>
            <a:ext cx="6193577" cy="253916"/>
          </a:xfrm>
          <a:prstGeom prst="rect">
            <a:avLst/>
          </a:prstGeom>
        </p:spPr>
        <p:txBody>
          <a:bodyPr wrap="square">
            <a:spAutoFit/>
          </a:bodyPr>
          <a:lstStyle/>
          <a:p>
            <a:pPr algn="r"/>
            <a:r>
              <a:rPr lang="en-GB" sz="1050" b="1" dirty="0">
                <a:solidFill>
                  <a:schemeClr val="bg1"/>
                </a:solidFill>
                <a:latin typeface="Montserrat" pitchFamily="2" charset="77"/>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Articles complets</a:t>
            </a:r>
            <a:endParaRPr lang="en-GB" sz="1050" b="1" dirty="0">
              <a:solidFill>
                <a:schemeClr val="bg1"/>
              </a:solidFill>
              <a:latin typeface="Montserrat" pitchFamily="2" charset="77"/>
            </a:endParaRPr>
          </a:p>
        </p:txBody>
      </p:sp>
      <p:sp>
        <p:nvSpPr>
          <p:cNvPr id="18" name="Text Placeholder 3">
            <a:extLst>
              <a:ext uri="{FF2B5EF4-FFF2-40B4-BE49-F238E27FC236}">
                <a16:creationId xmlns:a16="http://schemas.microsoft.com/office/drawing/2014/main" id="{D9CB051E-30EF-494A-865A-E012409EE2C7}"/>
              </a:ext>
            </a:extLst>
          </p:cNvPr>
          <p:cNvSpPr txBox="1">
            <a:spLocks/>
          </p:cNvSpPr>
          <p:nvPr/>
        </p:nvSpPr>
        <p:spPr>
          <a:xfrm>
            <a:off x="4332618" y="510935"/>
            <a:ext cx="2497795" cy="1324813"/>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nSpc>
                <a:spcPct val="100000"/>
              </a:lnSpc>
              <a:spcBef>
                <a:spcPts val="0"/>
              </a:spcBef>
            </a:pPr>
            <a:r>
              <a:rPr lang="en-IE" sz="1400" b="1" dirty="0">
                <a:solidFill>
                  <a:srgbClr val="C1D235"/>
                </a:solidFill>
              </a:rPr>
              <a:t>EUROPARC</a:t>
            </a:r>
          </a:p>
          <a:p>
            <a:pPr>
              <a:lnSpc>
                <a:spcPct val="100000"/>
              </a:lnSpc>
              <a:spcBef>
                <a:spcPts val="0"/>
              </a:spcBef>
            </a:pPr>
            <a:r>
              <a:rPr lang="en-IE" sz="1400" b="1" dirty="0" err="1">
                <a:solidFill>
                  <a:schemeClr val="bg1"/>
                </a:solidFill>
              </a:rPr>
              <a:t>Vidéo</a:t>
            </a:r>
            <a:r>
              <a:rPr lang="en-IE" sz="1400" b="1" dirty="0">
                <a:solidFill>
                  <a:schemeClr val="bg1"/>
                </a:solidFill>
              </a:rPr>
              <a:t> sur la culture et le </a:t>
            </a:r>
            <a:r>
              <a:rPr lang="en-IE" sz="1400" b="1" dirty="0" err="1">
                <a:solidFill>
                  <a:schemeClr val="bg1"/>
                </a:solidFill>
              </a:rPr>
              <a:t>tourisme</a:t>
            </a:r>
            <a:r>
              <a:rPr lang="en-IE" sz="1400" b="1" dirty="0">
                <a:solidFill>
                  <a:schemeClr val="bg1"/>
                </a:solidFill>
              </a:rPr>
              <a:t> durable et </a:t>
            </a:r>
            <a:r>
              <a:rPr lang="en-IE" sz="1400" b="1" dirty="0" err="1">
                <a:solidFill>
                  <a:schemeClr val="bg1"/>
                </a:solidFill>
              </a:rPr>
              <a:t>environnemental</a:t>
            </a:r>
            <a:endParaRPr lang="en-IE" sz="1400" b="1" dirty="0">
              <a:solidFill>
                <a:schemeClr val="bg1"/>
              </a:solidFill>
            </a:endParaRPr>
          </a:p>
        </p:txBody>
      </p:sp>
    </p:spTree>
    <p:extLst>
      <p:ext uri="{BB962C8B-B14F-4D97-AF65-F5344CB8AC3E}">
        <p14:creationId xmlns:p14="http://schemas.microsoft.com/office/powerpoint/2010/main" val="212003855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13" descr="A picture containing many, covered, several, group&#10;&#10;Description automatically generated">
            <a:extLst>
              <a:ext uri="{FF2B5EF4-FFF2-40B4-BE49-F238E27FC236}">
                <a16:creationId xmlns:a16="http://schemas.microsoft.com/office/drawing/2014/main" id="{F0AF4D85-6C13-1341-9712-9250DE9FC620}"/>
              </a:ext>
            </a:extLst>
          </p:cNvPr>
          <p:cNvPicPr>
            <a:picLocks noGrp="1" noChangeAspect="1"/>
          </p:cNvPicPr>
          <p:nvPr>
            <p:ph type="pic" idx="16"/>
          </p:nvPr>
        </p:nvPicPr>
        <p:blipFill rotWithShape="1">
          <a:blip r:embed="rId2" cstate="email">
            <a:extLst>
              <a:ext uri="{28A0092B-C50C-407E-A947-70E740481C1C}">
                <a14:useLocalDpi xmlns:a14="http://schemas.microsoft.com/office/drawing/2010/main"/>
              </a:ext>
            </a:extLst>
          </a:blip>
          <a:srcRect/>
          <a:stretch/>
        </p:blipFill>
        <p:spPr>
          <a:xfrm>
            <a:off x="4129693" y="5478036"/>
            <a:ext cx="2825403" cy="3932388"/>
          </a:xfrm>
        </p:spPr>
      </p:pic>
      <p:sp>
        <p:nvSpPr>
          <p:cNvPr id="19" name="Rechteck">
            <a:extLst>
              <a:ext uri="{FF2B5EF4-FFF2-40B4-BE49-F238E27FC236}">
                <a16:creationId xmlns:a16="http://schemas.microsoft.com/office/drawing/2014/main" id="{B53C5097-A092-4649-A900-A4374D56ECD0}"/>
              </a:ext>
            </a:extLst>
          </p:cNvPr>
          <p:cNvSpPr/>
          <p:nvPr/>
        </p:nvSpPr>
        <p:spPr>
          <a:xfrm>
            <a:off x="-26466" y="5478036"/>
            <a:ext cx="4156159" cy="3939014"/>
          </a:xfrm>
          <a:prstGeom prst="rect">
            <a:avLst/>
          </a:prstGeom>
          <a:solidFill>
            <a:srgbClr val="2F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20" name="Rectangle 27">
            <a:extLst>
              <a:ext uri="{FF2B5EF4-FFF2-40B4-BE49-F238E27FC236}">
                <a16:creationId xmlns:a16="http://schemas.microsoft.com/office/drawing/2014/main" id="{C78A6434-3FCA-8E4D-948B-2AE25B7209AC}"/>
              </a:ext>
            </a:extLst>
          </p:cNvPr>
          <p:cNvSpPr txBox="1"/>
          <p:nvPr/>
        </p:nvSpPr>
        <p:spPr>
          <a:xfrm>
            <a:off x="765173" y="5492702"/>
            <a:ext cx="3065083" cy="4227115"/>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FFFFFF"/>
                </a:solidFill>
                <a:latin typeface="Montserrat Light"/>
                <a:ea typeface="Montserrat Light"/>
                <a:cs typeface="Montserrat Light"/>
                <a:sym typeface="Montserrat Light"/>
              </a:defRPr>
            </a:lvl1pPr>
          </a:lstStyle>
          <a:p>
            <a:pPr>
              <a:lnSpc>
                <a:spcPct val="100000"/>
              </a:lnSpc>
              <a:spcBef>
                <a:spcPts val="0"/>
              </a:spcBef>
            </a:pPr>
            <a:r>
              <a:rPr lang="en-GB" sz="1200" i="1" dirty="0">
                <a:solidFill>
                  <a:schemeClr val="bg1"/>
                </a:solidFill>
                <a:latin typeface="Montserrat Light" pitchFamily="2" charset="77"/>
                <a:ea typeface="Calibri" panose="020F0502020204030204" pitchFamily="34" charset="0"/>
                <a:cs typeface="Calibri" panose="020F0502020204030204" pitchFamily="34" charset="0"/>
              </a:rPr>
              <a:t>L'avenir du tourisme européen repose sur la qualité de l'expérience touristique - les touristes reconnaîtront que les lieux qui prennent soin de l'environnement, de leurs employés et des communautés locales sont également plus susceptibles de prendre soin d'eux. En intégrant les préoccupations de durabilité dans leurs activités, les acteurs du tourisme protégeront ainsi les avantages concurrentiels qui font de l'Europe la destination touristique la plus attrayante au monde - sa diversité intrinsèque, sa variété de paysages et de cultures. En outre, le fait d'aborder les questions de durabilité d'une manière socialement responsable aidera l'industrie du tourisme à </a:t>
            </a:r>
            <a:r>
              <a:rPr lang="en-GB" sz="1200" i="1" dirty="0" err="1">
                <a:solidFill>
                  <a:schemeClr val="bg1"/>
                </a:solidFill>
                <a:latin typeface="Montserrat Light" pitchFamily="2" charset="77"/>
                <a:ea typeface="Calibri" panose="020F0502020204030204" pitchFamily="34" charset="0"/>
                <a:cs typeface="Calibri" panose="020F0502020204030204" pitchFamily="34" charset="0"/>
              </a:rPr>
              <a:t>innover</a:t>
            </a:r>
            <a:r>
              <a:rPr lang="en-GB" sz="1200" i="1" dirty="0">
                <a:solidFill>
                  <a:schemeClr val="bg1"/>
                </a:solidFill>
                <a:latin typeface="Montserrat Light" pitchFamily="2" charset="77"/>
                <a:ea typeface="Calibri" panose="020F0502020204030204" pitchFamily="34" charset="0"/>
                <a:cs typeface="Calibri" panose="020F0502020204030204" pitchFamily="34" charset="0"/>
              </a:rPr>
              <a:t> pour </a:t>
            </a:r>
            <a:r>
              <a:rPr lang="en-GB" sz="1200" i="1" dirty="0" err="1">
                <a:solidFill>
                  <a:schemeClr val="bg1"/>
                </a:solidFill>
                <a:latin typeface="Montserrat Light" pitchFamily="2" charset="77"/>
                <a:ea typeface="Calibri" panose="020F0502020204030204" pitchFamily="34" charset="0"/>
                <a:cs typeface="Calibri" panose="020F0502020204030204" pitchFamily="34" charset="0"/>
              </a:rPr>
              <a:t>ses</a:t>
            </a:r>
            <a:r>
              <a:rPr lang="en-GB" sz="1200" i="1" dirty="0">
                <a:solidFill>
                  <a:schemeClr val="bg1"/>
                </a:solidFill>
                <a:latin typeface="Montserrat Light" pitchFamily="2" charset="77"/>
                <a:ea typeface="Calibri" panose="020F0502020204030204" pitchFamily="34" charset="0"/>
                <a:cs typeface="Calibri" panose="020F0502020204030204" pitchFamily="34" charset="0"/>
              </a:rPr>
              <a:t> produits et services et à accroître leur qualité et leur </a:t>
            </a:r>
            <a:r>
              <a:rPr lang="en-GB" sz="1200" i="1" dirty="0" err="1">
                <a:solidFill>
                  <a:schemeClr val="bg1"/>
                </a:solidFill>
                <a:latin typeface="Montserrat Light" pitchFamily="2" charset="77"/>
                <a:ea typeface="Calibri" panose="020F0502020204030204" pitchFamily="34" charset="0"/>
                <a:cs typeface="Calibri" panose="020F0502020204030204" pitchFamily="34" charset="0"/>
              </a:rPr>
              <a:t>valeur</a:t>
            </a:r>
            <a:r>
              <a:rPr lang="en-GB" sz="1200" i="1" dirty="0">
                <a:solidFill>
                  <a:schemeClr val="bg1"/>
                </a:solidFill>
                <a:latin typeface="Montserrat Light" pitchFamily="2" charset="77"/>
                <a:ea typeface="Calibri" panose="020F0502020204030204" pitchFamily="34" charset="0"/>
                <a:cs typeface="Calibri" panose="020F0502020204030204" pitchFamily="34" charset="0"/>
              </a:rPr>
              <a:t>.</a:t>
            </a:r>
          </a:p>
          <a:p>
            <a:pPr>
              <a:lnSpc>
                <a:spcPct val="100000"/>
              </a:lnSpc>
              <a:spcBef>
                <a:spcPts val="0"/>
              </a:spcBef>
            </a:pPr>
            <a:r>
              <a:rPr lang="en-IE" sz="1050" b="1" dirty="0">
                <a:solidFill>
                  <a:schemeClr val="bg1"/>
                </a:solidFill>
                <a:latin typeface="Montserrat" pitchFamily="2" charset="77"/>
                <a:ea typeface="Times New Roman" panose="02020603050405020304" pitchFamily="18" charset="0"/>
                <a:cs typeface="Arial" panose="020B0604020202020204" pitchFamily="34" charset="0"/>
              </a:rPr>
              <a:t>                                                            (Europa.eu) </a:t>
            </a:r>
            <a:endParaRPr lang="en-IE" sz="1200" b="1" dirty="0">
              <a:solidFill>
                <a:schemeClr val="bg1"/>
              </a:solidFill>
              <a:latin typeface="Montserrat" pitchFamily="2" charset="77"/>
              <a:ea typeface="Calibri" panose="020F0502020204030204" pitchFamily="34" charset="0"/>
              <a:cs typeface="Times New Roman" panose="02020603050405020304" pitchFamily="18" charset="0"/>
            </a:endParaRPr>
          </a:p>
        </p:txBody>
      </p:sp>
      <p:sp>
        <p:nvSpPr>
          <p:cNvPr id="7" name="Rectangle 27"/>
          <p:cNvSpPr txBox="1"/>
          <p:nvPr/>
        </p:nvSpPr>
        <p:spPr>
          <a:xfrm>
            <a:off x="765174" y="2009058"/>
            <a:ext cx="5327651" cy="3570686"/>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fontAlgn="base">
              <a:lnSpc>
                <a:spcPct val="100000"/>
              </a:lnSpc>
              <a:spcBef>
                <a:spcPts val="0"/>
              </a:spcBef>
            </a:pPr>
            <a:r>
              <a:rPr lang="en-IE" sz="1050" i="1" dirty="0">
                <a:solidFill>
                  <a:srgbClr val="2D355A"/>
                </a:solidFill>
                <a:latin typeface="Montserrat Light" pitchFamily="2" charset="77"/>
                <a:ea typeface="Times New Roman" panose="02020603050405020304" pitchFamily="18" charset="0"/>
                <a:cs typeface="Arial" panose="020B0604020202020204" pitchFamily="34" charset="0"/>
              </a:rPr>
              <a:t>Nos paysages emblématiques sont souvent l'une des raisons les plus citées par les touristes pour visiter l'Europe. Le tourisme est une activité en plein essor. Il produit près de 5 % du chiffre d'affaires économique mondial, emploie environ 200 millions de personnes dans le monde et est le secteur qui connaît la croissance la plus rapide. Le tourisme est également l'un des principaux moteurs économiques des économies rurales d'Europe ; directement et indirectement, il représente environ 10 % du PIB européen et 20 millions d'emplois</a:t>
            </a:r>
            <a:r>
              <a:rPr lang="en-IE" sz="1050" i="1" dirty="0">
                <a:solidFill>
                  <a:srgbClr val="28AFAC"/>
                </a:solidFill>
                <a:latin typeface="Montserrat" pitchFamily="2" charset="77"/>
                <a:ea typeface="Times New Roman" panose="02020603050405020304" pitchFamily="18" charset="0"/>
                <a:cs typeface="Arial" panose="020B0604020202020204" pitchFamily="34" charset="0"/>
              </a:rPr>
              <a:t>. (</a:t>
            </a:r>
            <a:r>
              <a:rPr lang="en-IE" sz="1050" i="1" u="sng" dirty="0">
                <a:solidFill>
                  <a:srgbClr val="28AFAC"/>
                </a:solidFill>
                <a:latin typeface="Montserrat" pitchFamily="2" charset="77"/>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EUROPARC</a:t>
            </a:r>
            <a:r>
              <a:rPr lang="en-IE" sz="1050" i="1" dirty="0">
                <a:solidFill>
                  <a:srgbClr val="28AFAC"/>
                </a:solidFill>
                <a:latin typeface="Montserrat" pitchFamily="2" charset="77"/>
                <a:ea typeface="Times New Roman" panose="02020603050405020304" pitchFamily="18" charset="0"/>
                <a:cs typeface="Arial" panose="020B0604020202020204" pitchFamily="34" charset="0"/>
              </a:rPr>
              <a:t>)</a:t>
            </a:r>
          </a:p>
          <a:p>
            <a:pPr algn="just" fontAlgn="base">
              <a:lnSpc>
                <a:spcPct val="100000"/>
              </a:lnSpc>
              <a:spcBef>
                <a:spcPts val="0"/>
              </a:spcBef>
            </a:pPr>
            <a:endParaRPr lang="en-IE" sz="1050" i="1" dirty="0">
              <a:solidFill>
                <a:srgbClr val="28AFAC"/>
              </a:solidFill>
              <a:latin typeface="Montserrat" pitchFamily="2" charset="77"/>
              <a:ea typeface="Times New Roman" panose="02020603050405020304" pitchFamily="18" charset="0"/>
            </a:endParaRPr>
          </a:p>
          <a:p>
            <a:pPr algn="just" fontAlgn="base">
              <a:lnSpc>
                <a:spcPct val="100000"/>
              </a:lnSpc>
              <a:spcBef>
                <a:spcPts val="0"/>
              </a:spcBef>
            </a:pPr>
            <a:r>
              <a:rPr lang="en-IE" sz="1050" i="1" dirty="0">
                <a:solidFill>
                  <a:srgbClr val="2D355A"/>
                </a:solidFill>
                <a:latin typeface="Montserrat Light" pitchFamily="2" charset="77"/>
                <a:ea typeface="Times New Roman" panose="02020603050405020304" pitchFamily="18" charset="0"/>
                <a:cs typeface="Arial" panose="020B0604020202020204" pitchFamily="34" charset="0"/>
              </a:rPr>
              <a:t>Le développement de l'industrie touristique dans de plus en plus de régions et de pays a des </a:t>
            </a:r>
            <a:r>
              <a:rPr lang="en-IE" sz="1050" i="1" dirty="0" err="1">
                <a:solidFill>
                  <a:srgbClr val="2D355A"/>
                </a:solidFill>
                <a:latin typeface="Montserrat Light" pitchFamily="2" charset="77"/>
                <a:ea typeface="Times New Roman" panose="02020603050405020304" pitchFamily="18" charset="0"/>
                <a:cs typeface="Arial" panose="020B0604020202020204" pitchFamily="34" charset="0"/>
              </a:rPr>
              <a:t>répercussions</a:t>
            </a:r>
            <a:endParaRPr lang="en-IE" sz="1050" i="1" dirty="0">
              <a:solidFill>
                <a:srgbClr val="2D355A"/>
              </a:solidFill>
              <a:latin typeface="Montserrat Light" pitchFamily="2" charset="77"/>
              <a:ea typeface="Times New Roman" panose="02020603050405020304" pitchFamily="18" charset="0"/>
              <a:cs typeface="Arial" panose="020B0604020202020204" pitchFamily="34" charset="0"/>
            </a:endParaRPr>
          </a:p>
          <a:p>
            <a:pPr algn="just" fontAlgn="base">
              <a:lnSpc>
                <a:spcPct val="100000"/>
              </a:lnSpc>
              <a:spcBef>
                <a:spcPts val="0"/>
              </a:spcBef>
            </a:pPr>
            <a:endParaRPr lang="en-IE" sz="1050" i="1" dirty="0">
              <a:solidFill>
                <a:srgbClr val="2D355A"/>
              </a:solidFill>
              <a:latin typeface="Montserrat Light" pitchFamily="2" charset="77"/>
              <a:ea typeface="Times New Roman" panose="02020603050405020304" pitchFamily="18" charset="0"/>
              <a:cs typeface="Arial" panose="020B0604020202020204" pitchFamily="34" charset="0"/>
            </a:endParaRPr>
          </a:p>
          <a:p>
            <a:pPr algn="just" fontAlgn="base">
              <a:lnSpc>
                <a:spcPct val="100000"/>
              </a:lnSpc>
              <a:spcBef>
                <a:spcPts val="0"/>
              </a:spcBef>
            </a:pPr>
            <a:endParaRPr lang="en-IE" sz="1050" i="1" dirty="0">
              <a:solidFill>
                <a:srgbClr val="2D355A"/>
              </a:solidFill>
              <a:latin typeface="Montserrat Light" pitchFamily="2" charset="77"/>
              <a:ea typeface="Times New Roman" panose="02020603050405020304" pitchFamily="18" charset="0"/>
              <a:cs typeface="Arial" panose="020B0604020202020204" pitchFamily="34" charset="0"/>
            </a:endParaRPr>
          </a:p>
          <a:p>
            <a:pPr algn="just" fontAlgn="base">
              <a:lnSpc>
                <a:spcPct val="100000"/>
              </a:lnSpc>
              <a:spcBef>
                <a:spcPts val="0"/>
              </a:spcBef>
            </a:pPr>
            <a:r>
              <a:rPr lang="en-IE" sz="1050" i="1" dirty="0" err="1">
                <a:solidFill>
                  <a:srgbClr val="2D355A"/>
                </a:solidFill>
                <a:latin typeface="Montserrat Light" pitchFamily="2" charset="77"/>
                <a:ea typeface="Times New Roman" panose="02020603050405020304" pitchFamily="18" charset="0"/>
                <a:cs typeface="Arial" panose="020B0604020202020204" pitchFamily="34" charset="0"/>
              </a:rPr>
              <a:t>importantes</a:t>
            </a:r>
            <a:r>
              <a:rPr lang="en-IE" sz="1050" i="1" dirty="0">
                <a:solidFill>
                  <a:srgbClr val="2D355A"/>
                </a:solidFill>
                <a:latin typeface="Montserrat Light" pitchFamily="2" charset="77"/>
                <a:ea typeface="Times New Roman" panose="02020603050405020304" pitchFamily="18" charset="0"/>
                <a:cs typeface="Arial" panose="020B0604020202020204" pitchFamily="34" charset="0"/>
              </a:rPr>
              <a:t> sur les ressources naturelles, les modes de consommation, la pollution et les systèmes sociaux. La nécessité d'une planification et d'une gestion durables/responsables est impérative pour que l'industrie survive dans son ensemble. </a:t>
            </a:r>
            <a:r>
              <a:rPr lang="en-IE" sz="1050" i="1" u="sng" dirty="0">
                <a:solidFill>
                  <a:srgbClr val="28AFAC"/>
                </a:solidFill>
                <a:latin typeface="Montserrat" pitchFamily="2" charset="77"/>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Tourisme durable.net </a:t>
            </a:r>
          </a:p>
          <a:p>
            <a:pPr algn="just" fontAlgn="base">
              <a:lnSpc>
                <a:spcPct val="100000"/>
              </a:lnSpc>
              <a:spcBef>
                <a:spcPts val="0"/>
              </a:spcBef>
            </a:pPr>
            <a:endParaRPr lang="en-IE" sz="1050" i="1" dirty="0">
              <a:solidFill>
                <a:srgbClr val="28AFAC"/>
              </a:solidFill>
              <a:latin typeface="Montserrat" pitchFamily="2" charset="77"/>
              <a:ea typeface="Times New Roman" panose="02020603050405020304" pitchFamily="18" charset="0"/>
            </a:endParaRPr>
          </a:p>
          <a:p>
            <a:pPr algn="just">
              <a:lnSpc>
                <a:spcPct val="100000"/>
              </a:lnSpc>
              <a:spcBef>
                <a:spcPts val="0"/>
              </a:spcBef>
            </a:pPr>
            <a:r>
              <a:rPr lang="en-IE" sz="1050" b="1" i="1" dirty="0">
                <a:solidFill>
                  <a:srgbClr val="2D355A"/>
                </a:solidFill>
                <a:latin typeface="Montserrat Light" pitchFamily="2" charset="77"/>
                <a:ea typeface="Calibri" panose="020F0502020204030204" pitchFamily="34" charset="0"/>
                <a:cs typeface="Times New Roman" panose="02020603050405020304" pitchFamily="18" charset="0"/>
              </a:rPr>
              <a:t>Le tourisme culturel durable </a:t>
            </a:r>
            <a:r>
              <a:rPr lang="en-IE" sz="1050" i="1" dirty="0">
                <a:solidFill>
                  <a:srgbClr val="2D355A"/>
                </a:solidFill>
                <a:latin typeface="Montserrat Light" pitchFamily="2" charset="77"/>
                <a:ea typeface="Calibri" panose="020F0502020204030204" pitchFamily="34" charset="0"/>
                <a:cs typeface="Times New Roman" panose="02020603050405020304" pitchFamily="18" charset="0"/>
              </a:rPr>
              <a:t>est la gestion intégrée du patrimoine culturel et des activités touristiques en collaboration avec la communauté locale, créant des avantages sociaux, environnementaux et économiques pour toutes les parties prenantes, afin de réaliser la conservation du patrimoine culturel matériel et immatériel et le développement du tourisme durable </a:t>
            </a:r>
            <a:r>
              <a:rPr lang="en-IE" sz="1050" i="1" dirty="0">
                <a:solidFill>
                  <a:srgbClr val="28AFAC"/>
                </a:solidFill>
                <a:latin typeface="Montserrat" pitchFamily="2" charset="77"/>
                <a:ea typeface="Calibri" panose="020F0502020204030204" pitchFamily="34" charset="0"/>
                <a:cs typeface="Times New Roman" panose="02020603050405020304" pitchFamily="18" charset="0"/>
              </a:rPr>
              <a:t>(</a:t>
            </a:r>
            <a:r>
              <a:rPr lang="en-IE" sz="1050" i="1" u="sng" dirty="0">
                <a:solidFill>
                  <a:srgbClr val="28AFAC"/>
                </a:solidFill>
                <a:latin typeface="Montserrat" pitchFamily="2" charset="77"/>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Europa.eu</a:t>
            </a:r>
            <a:r>
              <a:rPr lang="en-IE" sz="1050" i="1" dirty="0">
                <a:solidFill>
                  <a:srgbClr val="28AFAC"/>
                </a:solidFill>
                <a:latin typeface="Montserrat" pitchFamily="2" charset="77"/>
                <a:ea typeface="Calibri" panose="020F0502020204030204" pitchFamily="34" charset="0"/>
                <a:cs typeface="Times New Roman" panose="02020603050405020304" pitchFamily="18" charset="0"/>
              </a:rPr>
              <a:t>)</a:t>
            </a:r>
          </a:p>
        </p:txBody>
      </p:sp>
      <p:sp>
        <p:nvSpPr>
          <p:cNvPr id="14" name="Rechteck">
            <a:extLst>
              <a:ext uri="{FF2B5EF4-FFF2-40B4-BE49-F238E27FC236}">
                <a16:creationId xmlns:a16="http://schemas.microsoft.com/office/drawing/2014/main" id="{70496C2F-2A4A-E643-B29E-AD93560A053A}"/>
              </a:ext>
            </a:extLst>
          </p:cNvPr>
          <p:cNvSpPr/>
          <p:nvPr/>
        </p:nvSpPr>
        <p:spPr>
          <a:xfrm>
            <a:off x="549" y="254833"/>
            <a:ext cx="6127927" cy="1585547"/>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5" name="Rectangle 27">
            <a:extLst>
              <a:ext uri="{FF2B5EF4-FFF2-40B4-BE49-F238E27FC236}">
                <a16:creationId xmlns:a16="http://schemas.microsoft.com/office/drawing/2014/main" id="{CB698C45-E15F-AF40-B813-F5066AA61E20}"/>
              </a:ext>
            </a:extLst>
          </p:cNvPr>
          <p:cNvSpPr txBox="1"/>
          <p:nvPr/>
        </p:nvSpPr>
        <p:spPr>
          <a:xfrm>
            <a:off x="729523" y="1133486"/>
            <a:ext cx="4292723" cy="550917"/>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10000"/>
              </a:lnSpc>
              <a:spcBef>
                <a:spcPts val="0"/>
              </a:spcBef>
            </a:pPr>
            <a:r>
              <a:rPr lang="en-IE" sz="1601" b="1" dirty="0">
                <a:solidFill>
                  <a:schemeClr val="bg1"/>
                </a:solidFill>
                <a:ea typeface="Verdana" panose="020B0604030504040204" pitchFamily="34" charset="0"/>
              </a:rPr>
              <a:t>L'avenir du tourisme européen passe par des expériences touristiques de qualité</a:t>
            </a:r>
            <a:endParaRPr lang="en-IE" sz="1601" dirty="0">
              <a:solidFill>
                <a:schemeClr val="bg1"/>
              </a:solidFill>
              <a:ea typeface="Verdana" panose="020B0604030504040204" pitchFamily="34" charset="0"/>
            </a:endParaRPr>
          </a:p>
        </p:txBody>
      </p:sp>
      <p:cxnSp>
        <p:nvCxnSpPr>
          <p:cNvPr id="18" name="Straight Connector 17">
            <a:extLst>
              <a:ext uri="{FF2B5EF4-FFF2-40B4-BE49-F238E27FC236}">
                <a16:creationId xmlns:a16="http://schemas.microsoft.com/office/drawing/2014/main" id="{80E339B4-6403-EA47-852A-D4C6D5D1391A}"/>
              </a:ext>
            </a:extLst>
          </p:cNvPr>
          <p:cNvCxnSpPr>
            <a:cxnSpLocks/>
          </p:cNvCxnSpPr>
          <p:nvPr/>
        </p:nvCxnSpPr>
        <p:spPr>
          <a:xfrm flipH="1">
            <a:off x="549" y="997809"/>
            <a:ext cx="472941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4" name="Freeform 23">
            <a:extLst>
              <a:ext uri="{FF2B5EF4-FFF2-40B4-BE49-F238E27FC236}">
                <a16:creationId xmlns:a16="http://schemas.microsoft.com/office/drawing/2014/main" id="{727D77A4-1D46-2A43-84B9-EBC1E8B2FEB8}"/>
              </a:ext>
            </a:extLst>
          </p:cNvPr>
          <p:cNvSpPr/>
          <p:nvPr/>
        </p:nvSpPr>
        <p:spPr>
          <a:xfrm rot="10800000">
            <a:off x="3952554" y="5526155"/>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28AFAC"/>
          </a:solidFill>
          <a:ln w="5715" cap="flat">
            <a:noFill/>
            <a:prstDash val="solid"/>
            <a:miter/>
          </a:ln>
        </p:spPr>
        <p:txBody>
          <a:bodyPr rtlCol="0" anchor="ctr"/>
          <a:lstStyle/>
          <a:p>
            <a:endParaRPr lang="en-US" dirty="0"/>
          </a:p>
        </p:txBody>
      </p:sp>
      <p:sp>
        <p:nvSpPr>
          <p:cNvPr id="12" name="Rectangle 27">
            <a:extLst>
              <a:ext uri="{FF2B5EF4-FFF2-40B4-BE49-F238E27FC236}">
                <a16:creationId xmlns:a16="http://schemas.microsoft.com/office/drawing/2014/main" id="{E4D75061-DA13-8249-ACBA-124DC8CEC229}"/>
              </a:ext>
            </a:extLst>
          </p:cNvPr>
          <p:cNvSpPr txBox="1"/>
          <p:nvPr/>
        </p:nvSpPr>
        <p:spPr>
          <a:xfrm>
            <a:off x="5010891" y="88546"/>
            <a:ext cx="1454732" cy="1041628"/>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6400" b="1" dirty="0">
                <a:solidFill>
                  <a:schemeClr val="bg1"/>
                </a:solidFill>
                <a:latin typeface="Montserrat" pitchFamily="2" charset="77"/>
              </a:rPr>
              <a:t>07</a:t>
            </a:r>
          </a:p>
        </p:txBody>
      </p:sp>
      <p:sp>
        <p:nvSpPr>
          <p:cNvPr id="13" name="Rectangle 27">
            <a:extLst>
              <a:ext uri="{FF2B5EF4-FFF2-40B4-BE49-F238E27FC236}">
                <a16:creationId xmlns:a16="http://schemas.microsoft.com/office/drawing/2014/main" id="{C5D7C29D-DBDD-6E48-9F4A-EE4B941B7E5D}"/>
              </a:ext>
            </a:extLst>
          </p:cNvPr>
          <p:cNvSpPr txBox="1"/>
          <p:nvPr/>
        </p:nvSpPr>
        <p:spPr>
          <a:xfrm>
            <a:off x="729523" y="495576"/>
            <a:ext cx="4359235" cy="456852"/>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914"/>
              </a:spcBef>
            </a:pPr>
            <a:r>
              <a:rPr lang="en-IE" sz="2800" b="1" dirty="0">
                <a:solidFill>
                  <a:schemeClr val="bg1"/>
                </a:solidFill>
                <a:latin typeface="Montserrat Semi Bold" pitchFamily="2" charset="77"/>
              </a:rPr>
              <a:t>Raison de changer les choses</a:t>
            </a:r>
          </a:p>
        </p:txBody>
      </p:sp>
    </p:spTree>
    <p:extLst>
      <p:ext uri="{BB962C8B-B14F-4D97-AF65-F5344CB8AC3E}">
        <p14:creationId xmlns:p14="http://schemas.microsoft.com/office/powerpoint/2010/main" val="77131305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a:extLst>
              <a:ext uri="{FF2B5EF4-FFF2-40B4-BE49-F238E27FC236}">
                <a16:creationId xmlns:a16="http://schemas.microsoft.com/office/drawing/2014/main" id="{EA57666D-8CF3-0240-8117-29E9DD0FFDA0}"/>
              </a:ext>
            </a:extLst>
          </p:cNvPr>
          <p:cNvSpPr/>
          <p:nvPr/>
        </p:nvSpPr>
        <p:spPr>
          <a:xfrm>
            <a:off x="1100" y="1955101"/>
            <a:ext cx="6856900" cy="3128283"/>
          </a:xfrm>
          <a:prstGeom prst="rect">
            <a:avLst/>
          </a:prstGeom>
          <a:solidFill>
            <a:srgbClr val="2F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7" name="Rectangle 27"/>
          <p:cNvSpPr txBox="1"/>
          <p:nvPr/>
        </p:nvSpPr>
        <p:spPr>
          <a:xfrm>
            <a:off x="3463968" y="494993"/>
            <a:ext cx="2663822" cy="5219695"/>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fontAlgn="base">
              <a:lnSpc>
                <a:spcPct val="100000"/>
              </a:lnSpc>
              <a:spcBef>
                <a:spcPts val="0"/>
              </a:spcBef>
            </a:pPr>
            <a:r>
              <a:rPr lang="en-IE" sz="1200" dirty="0" err="1">
                <a:solidFill>
                  <a:srgbClr val="28AFAC"/>
                </a:solidFill>
                <a:latin typeface="Montserrat" pitchFamily="2" charset="77"/>
                <a:ea typeface="Times New Roman" panose="02020603050405020304" pitchFamily="18" charset="0"/>
                <a:cs typeface="Arial" panose="020B0604020202020204" pitchFamily="34" charset="0"/>
              </a:rPr>
              <a:t>S’il</a:t>
            </a:r>
            <a:r>
              <a:rPr lang="en-IE" sz="1200" dirty="0">
                <a:solidFill>
                  <a:srgbClr val="28AFAC"/>
                </a:solidFill>
                <a:latin typeface="Montserrat" pitchFamily="2" charset="77"/>
                <a:ea typeface="Times New Roman" panose="02020603050405020304" pitchFamily="18" charset="0"/>
                <a:cs typeface="Arial" panose="020B0604020202020204" pitchFamily="34" charset="0"/>
              </a:rPr>
              <a:t> </a:t>
            </a:r>
            <a:r>
              <a:rPr lang="en-IE" sz="1200" dirty="0" err="1">
                <a:solidFill>
                  <a:srgbClr val="28AFAC"/>
                </a:solidFill>
                <a:latin typeface="Montserrat" pitchFamily="2" charset="77"/>
                <a:ea typeface="Times New Roman" panose="02020603050405020304" pitchFamily="18" charset="0"/>
                <a:cs typeface="Arial" panose="020B0604020202020204" pitchFamily="34" charset="0"/>
              </a:rPr>
              <a:t>est</a:t>
            </a:r>
            <a:r>
              <a:rPr lang="en-IE" sz="1200" dirty="0">
                <a:solidFill>
                  <a:srgbClr val="28AFAC"/>
                </a:solidFill>
                <a:latin typeface="Montserrat" pitchFamily="2" charset="77"/>
                <a:ea typeface="Times New Roman" panose="02020603050405020304" pitchFamily="18" charset="0"/>
                <a:cs typeface="Arial" panose="020B0604020202020204" pitchFamily="34" charset="0"/>
              </a:rPr>
              <a:t> bien </a:t>
            </a:r>
            <a:r>
              <a:rPr lang="en-IE" sz="1200" dirty="0" err="1">
                <a:solidFill>
                  <a:srgbClr val="28AFAC"/>
                </a:solidFill>
                <a:latin typeface="Montserrat" pitchFamily="2" charset="77"/>
                <a:ea typeface="Times New Roman" panose="02020603050405020304" pitchFamily="18" charset="0"/>
                <a:cs typeface="Arial" panose="020B0604020202020204" pitchFamily="34" charset="0"/>
              </a:rPr>
              <a:t>pensé</a:t>
            </a:r>
            <a:r>
              <a:rPr lang="en-IE" sz="1200" dirty="0">
                <a:solidFill>
                  <a:srgbClr val="28AFAC"/>
                </a:solidFill>
                <a:latin typeface="Montserrat" pitchFamily="2" charset="77"/>
                <a:ea typeface="Times New Roman" panose="02020603050405020304" pitchFamily="18" charset="0"/>
                <a:cs typeface="Arial" panose="020B0604020202020204" pitchFamily="34" charset="0"/>
              </a:rPr>
              <a:t>, le </a:t>
            </a:r>
            <a:r>
              <a:rPr lang="en-IE" sz="1200" dirty="0" err="1">
                <a:solidFill>
                  <a:srgbClr val="28AFAC"/>
                </a:solidFill>
                <a:latin typeface="Montserrat" pitchFamily="2" charset="77"/>
                <a:ea typeface="Times New Roman" panose="02020603050405020304" pitchFamily="18" charset="0"/>
                <a:cs typeface="Arial" panose="020B0604020202020204" pitchFamily="34" charset="0"/>
              </a:rPr>
              <a:t>tourisme</a:t>
            </a:r>
            <a:r>
              <a:rPr lang="en-IE" sz="1200" dirty="0">
                <a:solidFill>
                  <a:srgbClr val="28AFAC"/>
                </a:solidFill>
                <a:latin typeface="Montserrat" pitchFamily="2" charset="77"/>
                <a:ea typeface="Times New Roman" panose="02020603050405020304" pitchFamily="18" charset="0"/>
                <a:cs typeface="Arial" panose="020B0604020202020204" pitchFamily="34" charset="0"/>
              </a:rPr>
              <a:t> </a:t>
            </a:r>
            <a:r>
              <a:rPr lang="en-IE" sz="1200" dirty="0" err="1">
                <a:solidFill>
                  <a:srgbClr val="28AFAC"/>
                </a:solidFill>
                <a:latin typeface="Montserrat" pitchFamily="2" charset="77"/>
                <a:ea typeface="Times New Roman" panose="02020603050405020304" pitchFamily="18" charset="0"/>
                <a:cs typeface="Arial" panose="020B0604020202020204" pitchFamily="34" charset="0"/>
              </a:rPr>
              <a:t>offre</a:t>
            </a:r>
            <a:r>
              <a:rPr lang="en-IE" sz="1200" dirty="0">
                <a:solidFill>
                  <a:srgbClr val="28AFAC"/>
                </a:solidFill>
                <a:latin typeface="Montserrat" pitchFamily="2" charset="77"/>
                <a:ea typeface="Times New Roman" panose="02020603050405020304" pitchFamily="18" charset="0"/>
                <a:cs typeface="Arial" panose="020B0604020202020204" pitchFamily="34" charset="0"/>
              </a:rPr>
              <a:t> des avantages pour notre patrimoine mondial et peut être accessible aux générations actuelles et futures. Si </a:t>
            </a:r>
            <a:r>
              <a:rPr lang="en-IE" sz="1200" dirty="0" err="1">
                <a:solidFill>
                  <a:srgbClr val="28AFAC"/>
                </a:solidFill>
                <a:latin typeface="Montserrat" pitchFamily="2" charset="77"/>
                <a:ea typeface="Times New Roman" panose="02020603050405020304" pitchFamily="18" charset="0"/>
                <a:cs typeface="Arial" panose="020B0604020202020204" pitchFamily="34" charset="0"/>
              </a:rPr>
              <a:t>ce</a:t>
            </a:r>
            <a:r>
              <a:rPr lang="en-IE" sz="1200" dirty="0">
                <a:solidFill>
                  <a:srgbClr val="28AFAC"/>
                </a:solidFill>
                <a:latin typeface="Montserrat" pitchFamily="2" charset="77"/>
                <a:ea typeface="Times New Roman" panose="02020603050405020304" pitchFamily="18" charset="0"/>
                <a:cs typeface="Arial" panose="020B0604020202020204" pitchFamily="34" charset="0"/>
              </a:rPr>
              <a:t> </a:t>
            </a:r>
            <a:r>
              <a:rPr lang="en-IE" sz="1200" dirty="0" err="1">
                <a:solidFill>
                  <a:srgbClr val="28AFAC"/>
                </a:solidFill>
                <a:latin typeface="Montserrat" pitchFamily="2" charset="77"/>
                <a:ea typeface="Times New Roman" panose="02020603050405020304" pitchFamily="18" charset="0"/>
                <a:cs typeface="Arial" panose="020B0604020202020204" pitchFamily="34" charset="0"/>
              </a:rPr>
              <a:t>n’est</a:t>
            </a:r>
            <a:r>
              <a:rPr lang="en-IE" sz="1200" dirty="0">
                <a:solidFill>
                  <a:srgbClr val="28AFAC"/>
                </a:solidFill>
                <a:latin typeface="Montserrat" pitchFamily="2" charset="77"/>
                <a:ea typeface="Times New Roman" panose="02020603050405020304" pitchFamily="18" charset="0"/>
                <a:cs typeface="Arial" panose="020B0604020202020204" pitchFamily="34" charset="0"/>
              </a:rPr>
              <a:t> pas le </a:t>
            </a:r>
            <a:r>
              <a:rPr lang="en-IE" sz="1200" dirty="0" err="1">
                <a:solidFill>
                  <a:srgbClr val="28AFAC"/>
                </a:solidFill>
                <a:latin typeface="Montserrat" pitchFamily="2" charset="77"/>
                <a:ea typeface="Times New Roman" panose="02020603050405020304" pitchFamily="18" charset="0"/>
                <a:cs typeface="Arial" panose="020B0604020202020204" pitchFamily="34" charset="0"/>
              </a:rPr>
              <a:t>cas</a:t>
            </a:r>
            <a:r>
              <a:rPr lang="en-IE" sz="1200" dirty="0">
                <a:solidFill>
                  <a:srgbClr val="28AFAC"/>
                </a:solidFill>
                <a:latin typeface="Montserrat" pitchFamily="2" charset="77"/>
                <a:ea typeface="Times New Roman" panose="02020603050405020304" pitchFamily="18" charset="0"/>
                <a:cs typeface="Arial" panose="020B0604020202020204" pitchFamily="34" charset="0"/>
              </a:rPr>
              <a:t>, il constitue une menace pour les biens du patrimoine mondial. (UNESCO)</a:t>
            </a:r>
            <a:endParaRPr lang="en-IE" sz="1050" dirty="0">
              <a:latin typeface="Montserrat" pitchFamily="2" charset="77"/>
              <a:ea typeface="Times New Roman" panose="02020603050405020304" pitchFamily="18" charset="0"/>
            </a:endParaRPr>
          </a:p>
          <a:p>
            <a:pPr algn="just" fontAlgn="base">
              <a:lnSpc>
                <a:spcPct val="100000"/>
              </a:lnSpc>
              <a:spcBef>
                <a:spcPts val="0"/>
              </a:spcBef>
            </a:pP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Il faut trouver un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équilibre</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entre les pratiques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actuelles</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et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leurs</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limites</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de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sorte</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qu’une</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planification, un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suivi</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continu</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et des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changements</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puissent</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permettre</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de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repenser</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et de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superviser</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le tourisme. Il faut pour cela penser à long terme (10, 20+ ans) et se rendre </a:t>
            </a:r>
            <a:r>
              <a:rPr lang="en-IE" sz="1050" i="1" dirty="0" err="1">
                <a:solidFill>
                  <a:schemeClr val="bg1"/>
                </a:solidFill>
                <a:latin typeface="Montserrat Light" pitchFamily="2" charset="77"/>
                <a:ea typeface="Times New Roman" panose="02020603050405020304" pitchFamily="18" charset="0"/>
                <a:cs typeface="Arial" panose="020B0604020202020204" pitchFamily="34" charset="0"/>
              </a:rPr>
              <a:t>compte</a:t>
            </a: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 que le changement est souvent cumulatif, progressif et irréversible. </a:t>
            </a:r>
          </a:p>
          <a:p>
            <a:pPr algn="just" fontAlgn="base">
              <a:lnSpc>
                <a:spcPct val="100000"/>
              </a:lnSpc>
              <a:spcBef>
                <a:spcPts val="0"/>
              </a:spcBef>
            </a:pPr>
            <a:r>
              <a:rPr lang="en-IE" sz="1050" i="1" dirty="0">
                <a:solidFill>
                  <a:schemeClr val="bg1"/>
                </a:solidFill>
                <a:latin typeface="Montserrat Light" pitchFamily="2" charset="77"/>
                <a:ea typeface="Times New Roman" panose="02020603050405020304" pitchFamily="18" charset="0"/>
                <a:cs typeface="Arial" panose="020B0604020202020204" pitchFamily="34" charset="0"/>
              </a:rPr>
              <a:t>Les aspects économiques, sociaux et environnementaux du développement durable doivent inclure les intérêts de toutes les parties prenantes, y compris les populations autochtones, les communautés locales, les visiteurs, les industries et le gouvernement.</a:t>
            </a:r>
          </a:p>
          <a:p>
            <a:pPr algn="just" fontAlgn="base">
              <a:lnSpc>
                <a:spcPct val="100000"/>
              </a:lnSpc>
              <a:spcBef>
                <a:spcPts val="0"/>
              </a:spcBef>
            </a:pPr>
            <a:endParaRPr lang="en-IE" sz="1050" dirty="0">
              <a:solidFill>
                <a:schemeClr val="bg1"/>
              </a:solidFill>
              <a:latin typeface="Montserrat Light" pitchFamily="2" charset="77"/>
              <a:ea typeface="Times New Roman" panose="02020603050405020304" pitchFamily="18" charset="0"/>
              <a:cs typeface="Arial" panose="020B0604020202020204" pitchFamily="34" charset="0"/>
            </a:endParaRPr>
          </a:p>
          <a:p>
            <a:pPr algn="just" fontAlgn="base">
              <a:lnSpc>
                <a:spcPct val="100000"/>
              </a:lnSpc>
              <a:spcBef>
                <a:spcPts val="0"/>
              </a:spcBef>
            </a:pPr>
            <a:r>
              <a:rPr lang="en-IE" sz="1050" u="sng" dirty="0">
                <a:solidFill>
                  <a:schemeClr val="bg1"/>
                </a:solidFill>
                <a:latin typeface="Montserrat Light" pitchFamily="2" charset="77"/>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https://sustainabletourism.net/ </a:t>
            </a:r>
          </a:p>
          <a:p>
            <a:pPr fontAlgn="base">
              <a:lnSpc>
                <a:spcPct val="100000"/>
              </a:lnSpc>
              <a:spcBef>
                <a:spcPts val="0"/>
              </a:spcBef>
            </a:pPr>
            <a:endParaRPr lang="en-IE" sz="1050" dirty="0">
              <a:solidFill>
                <a:srgbClr val="2D355A"/>
              </a:solidFill>
              <a:latin typeface="Montserrat" pitchFamily="2" charset="77"/>
              <a:ea typeface="Calibri" panose="020F0502020204030204" pitchFamily="34" charset="0"/>
              <a:cs typeface="Times New Roman" panose="02020603050405020304" pitchFamily="18" charset="0"/>
            </a:endParaRPr>
          </a:p>
          <a:p>
            <a:pPr>
              <a:lnSpc>
                <a:spcPct val="100000"/>
              </a:lnSpc>
              <a:spcBef>
                <a:spcPts val="0"/>
              </a:spcBef>
            </a:pPr>
            <a:endParaRPr lang="en-GB" sz="1050" u="sng" dirty="0">
              <a:solidFill>
                <a:srgbClr val="0563C1"/>
              </a:solidFill>
              <a:latin typeface="Montserrat" pitchFamily="2" charset="77"/>
              <a:ea typeface="Calibri" panose="020F0502020204030204" pitchFamily="34" charset="0"/>
              <a:cs typeface="Times New Roman" panose="02020603050405020304" pitchFamily="18" charset="0"/>
            </a:endParaRPr>
          </a:p>
          <a:p>
            <a:pPr>
              <a:lnSpc>
                <a:spcPct val="100000"/>
              </a:lnSpc>
              <a:spcBef>
                <a:spcPts val="0"/>
              </a:spcBef>
            </a:pPr>
            <a:endParaRPr lang="en-IE" sz="1050" dirty="0">
              <a:latin typeface="Montserrat" pitchFamily="2" charset="77"/>
              <a:ea typeface="Calibri" panose="020F0502020204030204" pitchFamily="34" charset="0"/>
              <a:cs typeface="Times New Roman" panose="02020603050405020304" pitchFamily="18" charset="0"/>
            </a:endParaRPr>
          </a:p>
          <a:p>
            <a:pPr>
              <a:lnSpc>
                <a:spcPct val="100000"/>
              </a:lnSpc>
              <a:spcBef>
                <a:spcPts val="0"/>
              </a:spcBef>
            </a:pPr>
            <a:endParaRPr lang="en-IE" sz="1050" dirty="0">
              <a:solidFill>
                <a:srgbClr val="2B2B2A"/>
              </a:solidFill>
              <a:latin typeface="Montserrat" pitchFamily="2" charset="77"/>
            </a:endParaRPr>
          </a:p>
        </p:txBody>
      </p:sp>
      <p:sp>
        <p:nvSpPr>
          <p:cNvPr id="8" name="Rectangle 27">
            <a:extLst>
              <a:ext uri="{FF2B5EF4-FFF2-40B4-BE49-F238E27FC236}">
                <a16:creationId xmlns:a16="http://schemas.microsoft.com/office/drawing/2014/main" id="{34DD1EFB-28C2-3443-A11E-BFA9E3AD84A2}"/>
              </a:ext>
            </a:extLst>
          </p:cNvPr>
          <p:cNvSpPr txBox="1"/>
          <p:nvPr/>
        </p:nvSpPr>
        <p:spPr>
          <a:xfrm>
            <a:off x="730210" y="5152922"/>
            <a:ext cx="5397589" cy="6927855"/>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fontAlgn="base">
              <a:lnSpc>
                <a:spcPct val="100000"/>
              </a:lnSpc>
              <a:spcBef>
                <a:spcPts val="0"/>
              </a:spcBef>
            </a:pPr>
            <a:r>
              <a:rPr lang="en-IE" sz="1050" i="1" dirty="0">
                <a:solidFill>
                  <a:srgbClr val="2D355A"/>
                </a:solidFill>
                <a:latin typeface="Montserrat Light" pitchFamily="2" charset="77"/>
                <a:ea typeface="Times New Roman" panose="02020603050405020304" pitchFamily="18" charset="0"/>
                <a:cs typeface="Arial" panose="020B0604020202020204" pitchFamily="34" charset="0"/>
              </a:rPr>
              <a:t>Dans le même temps, la dégradation de l'environnement et le changement climatique sont susceptibles de perturber considérablement les schémas </a:t>
            </a:r>
            <a:r>
              <a:rPr lang="en-IE" sz="1050" i="1" dirty="0" err="1">
                <a:solidFill>
                  <a:srgbClr val="2D355A"/>
                </a:solidFill>
                <a:latin typeface="Montserrat Light" pitchFamily="2" charset="77"/>
                <a:ea typeface="Times New Roman" panose="02020603050405020304" pitchFamily="18" charset="0"/>
                <a:cs typeface="Arial" panose="020B0604020202020204" pitchFamily="34" charset="0"/>
              </a:rPr>
              <a:t>touristiques</a:t>
            </a:r>
            <a:r>
              <a:rPr lang="en-IE" sz="1050" i="1" dirty="0">
                <a:solidFill>
                  <a:srgbClr val="2D355A"/>
                </a:solidFill>
                <a:latin typeface="Montserrat Light" pitchFamily="2" charset="77"/>
                <a:ea typeface="Times New Roman" panose="02020603050405020304" pitchFamily="18" charset="0"/>
                <a:cs typeface="Arial" panose="020B0604020202020204" pitchFamily="34" charset="0"/>
              </a:rPr>
              <a:t> types et de causer des dommages considérables à </a:t>
            </a:r>
            <a:r>
              <a:rPr lang="en-IE" sz="1050" i="1" dirty="0" err="1">
                <a:solidFill>
                  <a:srgbClr val="2D355A"/>
                </a:solidFill>
                <a:latin typeface="Montserrat Light" pitchFamily="2" charset="77"/>
                <a:ea typeface="Times New Roman" panose="02020603050405020304" pitchFamily="18" charset="0"/>
                <a:cs typeface="Arial" panose="020B0604020202020204" pitchFamily="34" charset="0"/>
              </a:rPr>
              <a:t>certaines</a:t>
            </a:r>
            <a:r>
              <a:rPr lang="en-IE" sz="1050" i="1" dirty="0">
                <a:solidFill>
                  <a:srgbClr val="2D355A"/>
                </a:solidFill>
                <a:latin typeface="Montserrat Light" pitchFamily="2" charset="77"/>
                <a:ea typeface="Times New Roman" panose="02020603050405020304" pitchFamily="18" charset="0"/>
                <a:cs typeface="Arial" panose="020B0604020202020204" pitchFamily="34" charset="0"/>
              </a:rPr>
              <a:t> destinations </a:t>
            </a:r>
            <a:r>
              <a:rPr lang="en-IE" sz="1050" i="1" dirty="0" err="1">
                <a:solidFill>
                  <a:srgbClr val="2D355A"/>
                </a:solidFill>
                <a:latin typeface="Montserrat Light" pitchFamily="2" charset="77"/>
                <a:ea typeface="Times New Roman" panose="02020603050405020304" pitchFamily="18" charset="0"/>
                <a:cs typeface="Arial" panose="020B0604020202020204" pitchFamily="34" charset="0"/>
              </a:rPr>
              <a:t>touristiques</a:t>
            </a:r>
            <a:r>
              <a:rPr lang="en-IE" sz="1050" i="1" dirty="0">
                <a:solidFill>
                  <a:srgbClr val="2D355A"/>
                </a:solidFill>
                <a:latin typeface="Montserrat Light" pitchFamily="2" charset="77"/>
                <a:ea typeface="Times New Roman" panose="02020603050405020304" pitchFamily="18" charset="0"/>
                <a:cs typeface="Arial" panose="020B0604020202020204" pitchFamily="34" charset="0"/>
              </a:rPr>
              <a:t>. L'élévation du niveau de la mer, la désertification et l'évolution des conditions météorologiques sont susceptibles d'endommager ou de détruire les éléments mêmes qui attirent les touristes. (</a:t>
            </a:r>
            <a:r>
              <a:rPr lang="en-IE" sz="1050" i="1" u="sng" dirty="0">
                <a:solidFill>
                  <a:srgbClr val="2D355A"/>
                </a:solidFill>
                <a:latin typeface="Montserrat Light" pitchFamily="2" charset="77"/>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Strategy Business</a:t>
            </a:r>
            <a:r>
              <a:rPr lang="en-IE" sz="1050" i="1" dirty="0">
                <a:solidFill>
                  <a:srgbClr val="2D355A"/>
                </a:solidFill>
                <a:latin typeface="Montserrat Light" pitchFamily="2" charset="77"/>
                <a:ea typeface="Times New Roman" panose="02020603050405020304" pitchFamily="18" charset="0"/>
                <a:cs typeface="Arial" panose="020B0604020202020204" pitchFamily="34" charset="0"/>
              </a:rPr>
              <a:t>)</a:t>
            </a:r>
          </a:p>
          <a:p>
            <a:pPr algn="just" fontAlgn="base">
              <a:lnSpc>
                <a:spcPct val="100000"/>
              </a:lnSpc>
              <a:spcBef>
                <a:spcPts val="0"/>
              </a:spcBef>
            </a:pP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C'est déjà le cas et cela empire d'année en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année</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Le monde occidental (avec 17% de la population mondiale) consomme actuellement 52% de l'énergie mondiale totale. Un Européen consomme 14x plus d'énergie qu'une personne vivant en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Inde</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a:t>
            </a: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D'ici 2050, le changement climatique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pourrait</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avoir</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directement</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entraîné</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l'extinction</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de 30 % des espèces, la mort de 90% des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récifs</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coralliens</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et la </a:t>
            </a: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fontAlgn="base">
              <a:lnSpc>
                <a:spcPct val="100000"/>
              </a:lnSpc>
              <a:spcBef>
                <a:spcPts val="0"/>
              </a:spcBef>
              <a:buClr>
                <a:srgbClr val="28AFAC"/>
              </a:buClr>
              <a:buSzPts val="1000"/>
              <a:tabLst>
                <a:tab pos="457134"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23850" fontAlgn="base">
              <a:lnSpc>
                <a:spcPct val="100000"/>
              </a:lnSpc>
              <a:spcBef>
                <a:spcPts val="0"/>
              </a:spcBef>
              <a:buClr>
                <a:srgbClr val="28AFAC"/>
              </a:buClr>
              <a:buSzPts val="1000"/>
              <a:tabLst>
                <a:tab pos="455613" algn="l"/>
              </a:tabLst>
            </a:pP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23850" fontAlgn="base">
              <a:lnSpc>
                <a:spcPct val="100000"/>
              </a:lnSpc>
              <a:spcBef>
                <a:spcPts val="0"/>
              </a:spcBef>
              <a:buClr>
                <a:srgbClr val="28AFAC"/>
              </a:buClr>
              <a:buSzPts val="1000"/>
              <a:tabLst>
                <a:tab pos="455613" algn="l"/>
              </a:tabLst>
            </a:pP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disparition</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de la moitié de la forêt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amazonienne</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a:t>
            </a: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Depuis 1970, un tiers du monde naturel a été détruit par l'activité humaine. Près de 2/3 sont dégradés par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l'activité</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humaine</a:t>
            </a:r>
            <a:endParaRPr lang="en-IE" sz="100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Au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Royaume</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-Uni,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une</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personne</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utilise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en</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moyenne</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environ 150 litres d'eau par jour, soit trois fois plus qu'un village d'Asie. La consommation de viande de bœuf est la pratique la plus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consommatrice</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d’eau</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chez les voyageurs.</a:t>
            </a: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L'achat local pourrait permettre de réduire de 4 à 5 % les émissions de gaz à effet de serre en raison des importantes sources d'émissions de CO2 et d'autres gaz lors de la production des aliments.</a:t>
            </a: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2016 a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été</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de loin,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l'année</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la plus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chaude</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 jamais enregistrée. L'eau de mer devrait augmenter de 70 cm au cours des dix prochaines </a:t>
            </a:r>
            <a:r>
              <a:rPr lang="en-IE" sz="1000" dirty="0" err="1">
                <a:solidFill>
                  <a:srgbClr val="2D355A"/>
                </a:solidFill>
                <a:latin typeface="Montserrat Light" pitchFamily="2" charset="77"/>
                <a:ea typeface="Calibri" panose="020F0502020204030204" pitchFamily="34" charset="0"/>
                <a:cs typeface="Times New Roman" panose="02020603050405020304" pitchFamily="18" charset="0"/>
              </a:rPr>
              <a:t>années</a:t>
            </a: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a:t>
            </a:r>
          </a:p>
          <a:p>
            <a:pPr marL="342851" indent="-342851" fontAlgn="base">
              <a:lnSpc>
                <a:spcPct val="100000"/>
              </a:lnSpc>
              <a:spcBef>
                <a:spcPts val="0"/>
              </a:spcBef>
              <a:buClr>
                <a:srgbClr val="28AFAC"/>
              </a:buClr>
              <a:buSzPts val="1000"/>
              <a:buFont typeface="Symbol" panose="05050102010706020507" pitchFamily="18" charset="2"/>
              <a:buChar char=""/>
              <a:tabLst>
                <a:tab pos="457134" algn="l"/>
              </a:tabLst>
            </a:pPr>
            <a:r>
              <a:rPr lang="en-IE" sz="1000" dirty="0">
                <a:solidFill>
                  <a:srgbClr val="2D355A"/>
                </a:solidFill>
                <a:latin typeface="Montserrat Light" pitchFamily="2" charset="77"/>
                <a:ea typeface="Calibri" panose="020F0502020204030204" pitchFamily="34" charset="0"/>
                <a:cs typeface="Times New Roman" panose="02020603050405020304" pitchFamily="18" charset="0"/>
              </a:rPr>
              <a:t>Chaque année, nous rejetons 40 millions de tonnes de pollution au carbone dans notre atmosphère.</a:t>
            </a:r>
          </a:p>
          <a:p>
            <a:pPr marL="457134">
              <a:lnSpc>
                <a:spcPct val="100000"/>
              </a:lnSpc>
              <a:spcBef>
                <a:spcPts val="0"/>
              </a:spcBef>
            </a:pPr>
            <a:r>
              <a:rPr lang="en-IE" sz="1000" dirty="0">
                <a:solidFill>
                  <a:schemeClr val="tx1">
                    <a:lumMod val="75000"/>
                    <a:lumOff val="25000"/>
                  </a:schemeClr>
                </a:solidFill>
                <a:latin typeface="Montserrat Light" pitchFamily="2" charset="77"/>
                <a:ea typeface="Calibri" panose="020F0502020204030204" pitchFamily="34" charset="0"/>
                <a:cs typeface="Times New Roman" panose="02020603050405020304" pitchFamily="18" charset="0"/>
              </a:rPr>
              <a:t> </a:t>
            </a:r>
          </a:p>
          <a:p>
            <a:pPr>
              <a:lnSpc>
                <a:spcPct val="100000"/>
              </a:lnSpc>
              <a:spcBef>
                <a:spcPts val="0"/>
              </a:spcBef>
            </a:pPr>
            <a:endParaRPr lang="en-GB" sz="1000" u="sng" dirty="0">
              <a:solidFill>
                <a:srgbClr val="0563C1"/>
              </a:solidFill>
              <a:latin typeface="Montserrat Light" pitchFamily="2" charset="77"/>
              <a:ea typeface="Calibri" panose="020F0502020204030204" pitchFamily="34" charset="0"/>
              <a:cs typeface="Times New Roman" panose="02020603050405020304" pitchFamily="18" charset="0"/>
            </a:endParaRPr>
          </a:p>
          <a:p>
            <a:pPr>
              <a:lnSpc>
                <a:spcPct val="100000"/>
              </a:lnSpc>
              <a:spcBef>
                <a:spcPts val="0"/>
              </a:spcBef>
            </a:pPr>
            <a:endParaRPr lang="en-IE" sz="1050" dirty="0">
              <a:latin typeface="Montserrat Light" pitchFamily="2" charset="77"/>
              <a:ea typeface="Calibri" panose="020F0502020204030204" pitchFamily="34" charset="0"/>
              <a:cs typeface="Times New Roman" panose="02020603050405020304" pitchFamily="18" charset="0"/>
            </a:endParaRPr>
          </a:p>
          <a:p>
            <a:pPr>
              <a:lnSpc>
                <a:spcPct val="100000"/>
              </a:lnSpc>
              <a:spcBef>
                <a:spcPts val="0"/>
              </a:spcBef>
            </a:pPr>
            <a:endParaRPr lang="en-IE" sz="1050" dirty="0">
              <a:solidFill>
                <a:srgbClr val="2B2B2A"/>
              </a:solidFill>
              <a:latin typeface="Montserrat Light" pitchFamily="2" charset="77"/>
            </a:endParaRPr>
          </a:p>
        </p:txBody>
      </p:sp>
      <p:pic>
        <p:nvPicPr>
          <p:cNvPr id="17" name="Picture 16">
            <a:extLst>
              <a:ext uri="{FF2B5EF4-FFF2-40B4-BE49-F238E27FC236}">
                <a16:creationId xmlns:a16="http://schemas.microsoft.com/office/drawing/2014/main" id="{5C9F9764-3242-9748-B0EB-812AFD1629A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4344" y="23750"/>
            <a:ext cx="3350249" cy="5096705"/>
          </a:xfrm>
          <a:prstGeom prst="rect">
            <a:avLst/>
          </a:prstGeom>
        </p:spPr>
      </p:pic>
    </p:spTree>
    <p:extLst>
      <p:ext uri="{BB962C8B-B14F-4D97-AF65-F5344CB8AC3E}">
        <p14:creationId xmlns:p14="http://schemas.microsoft.com/office/powerpoint/2010/main" val="124772092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p:cNvSpPr/>
          <p:nvPr/>
        </p:nvSpPr>
        <p:spPr>
          <a:xfrm>
            <a:off x="550" y="2068184"/>
            <a:ext cx="6856900" cy="3015465"/>
          </a:xfrm>
          <a:prstGeom prst="rect">
            <a:avLst/>
          </a:prstGeom>
          <a:solidFill>
            <a:srgbClr val="2D355A"/>
          </a:solidFill>
          <a:ln w="12700">
            <a:miter lim="400000"/>
          </a:ln>
        </p:spPr>
        <p:txBody>
          <a:bodyPr lIns="14284" tIns="14284" rIns="14284" bIns="14284" anchor="ct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6" name="Rectangle 27"/>
          <p:cNvSpPr txBox="1"/>
          <p:nvPr/>
        </p:nvSpPr>
        <p:spPr>
          <a:xfrm>
            <a:off x="888692" y="2177085"/>
            <a:ext cx="5080615" cy="2772871"/>
          </a:xfrm>
          <a:prstGeom prst="rect">
            <a:avLst/>
          </a:prstGeom>
          <a:ln w="12700">
            <a:miter lim="400000"/>
          </a:ln>
          <a:extLst>
            <a:ext uri="{C572A759-6A51-4108-AA02-DFA0A04FC94B}">
              <ma14:wrappingTextBoxFlag xmlns="" xmlns:ahyp="http://schemas.microsoft.com/office/drawing/2018/hyperlinkcolor"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chemeClr val="bg1"/>
                </a:solidFill>
                <a:latin typeface="Montserrat Light" pitchFamily="2" charset="77"/>
              </a:rPr>
              <a:t>L'OMT est responsable de la promotion d'un tourisme responsable, durable et universellement accessible, orienté vers la réalisation de </a:t>
            </a:r>
            <a:r>
              <a:rPr lang="en-GB" sz="1050" dirty="0" err="1">
                <a:solidFill>
                  <a:schemeClr val="bg1"/>
                </a:solidFill>
                <a:latin typeface="Montserrat Light" pitchFamily="2" charset="77"/>
              </a:rPr>
              <a:t>l'</a:t>
            </a:r>
            <a:r>
              <a:rPr lang="en-GB" sz="1050" dirty="0" err="1">
                <a:solidFill>
                  <a:schemeClr val="bg1"/>
                </a:solidFill>
                <a:latin typeface="Montserrat Light" pitchFamily="2" charset="77"/>
                <a:hlinkClick r:id="rId2">
                  <a:extLst>
                    <a:ext uri="{A12FA001-AC4F-418D-AE19-62706E023703}">
                      <ahyp:hlinkClr xmlns:ahyp="http://schemas.microsoft.com/office/drawing/2018/hyperlinkcolor" val="tx"/>
                    </a:ext>
                  </a:extLst>
                </a:hlinkClick>
              </a:rPr>
              <a:t>Agenda</a:t>
            </a:r>
            <a:r>
              <a:rPr lang="en-GB" sz="1050" dirty="0">
                <a:solidFill>
                  <a:schemeClr val="bg1"/>
                </a:solidFill>
                <a:latin typeface="Montserrat Light" pitchFamily="2" charset="77"/>
                <a:hlinkClick r:id="rId2">
                  <a:extLst>
                    <a:ext uri="{A12FA001-AC4F-418D-AE19-62706E023703}">
                      <ahyp:hlinkClr xmlns:ahyp="http://schemas.microsoft.com/office/drawing/2018/hyperlinkcolor" val="tx"/>
                    </a:ext>
                  </a:extLst>
                </a:hlinkClick>
              </a:rPr>
              <a:t> 2030 </a:t>
            </a:r>
            <a:r>
              <a:rPr lang="en-GB" sz="1050" dirty="0">
                <a:solidFill>
                  <a:schemeClr val="bg1"/>
                </a:solidFill>
                <a:latin typeface="Montserrat Light" pitchFamily="2" charset="77"/>
              </a:rPr>
              <a:t>universel </a:t>
            </a:r>
            <a:r>
              <a:rPr lang="en-GB" sz="1050" dirty="0">
                <a:solidFill>
                  <a:schemeClr val="bg1"/>
                </a:solidFill>
                <a:latin typeface="Montserrat Light" pitchFamily="2" charset="77"/>
                <a:hlinkClick r:id="rId2">
                  <a:extLst>
                    <a:ext uri="{A12FA001-AC4F-418D-AE19-62706E023703}">
                      <ahyp:hlinkClr xmlns:ahyp="http://schemas.microsoft.com/office/drawing/2018/hyperlinkcolor" val="tx"/>
                    </a:ext>
                  </a:extLst>
                </a:hlinkClick>
              </a:rPr>
              <a:t>pour le développement durable</a:t>
            </a:r>
            <a:r>
              <a:rPr lang="en-GB" sz="1050" dirty="0">
                <a:solidFill>
                  <a:schemeClr val="bg1"/>
                </a:solidFill>
                <a:latin typeface="Montserrat Light" pitchFamily="2" charset="77"/>
              </a:rPr>
              <a:t> et qui </a:t>
            </a:r>
            <a:r>
              <a:rPr lang="en-GB" sz="1050" dirty="0" err="1">
                <a:solidFill>
                  <a:schemeClr val="bg1"/>
                </a:solidFill>
                <a:latin typeface="Montserrat Light" pitchFamily="2" charset="77"/>
              </a:rPr>
              <a:t>définit</a:t>
            </a:r>
            <a:r>
              <a:rPr lang="en-GB" sz="1050" dirty="0">
                <a:solidFill>
                  <a:schemeClr val="bg1"/>
                </a:solidFill>
                <a:latin typeface="Montserrat Light" pitchFamily="2" charset="77"/>
              </a:rPr>
              <a:t> </a:t>
            </a:r>
            <a:r>
              <a:rPr lang="en-GB" sz="1050" dirty="0">
                <a:solidFill>
                  <a:schemeClr val="bg1"/>
                </a:solidFill>
                <a:latin typeface="Montserrat Light" pitchFamily="2" charset="77"/>
                <a:hlinkClick r:id="rId2">
                  <a:extLst>
                    <a:ext uri="{A12FA001-AC4F-418D-AE19-62706E023703}">
                      <ahyp:hlinkClr xmlns:ahyp="http://schemas.microsoft.com/office/drawing/2018/hyperlinkcolor" val="tx"/>
                    </a:ext>
                  </a:extLst>
                </a:hlinkClick>
              </a:rPr>
              <a:t>les Objectifs de développement durable </a:t>
            </a:r>
            <a:r>
              <a:rPr lang="en-GB" sz="1050" dirty="0">
                <a:solidFill>
                  <a:schemeClr val="bg1"/>
                </a:solidFill>
                <a:latin typeface="Montserrat Light" pitchFamily="2" charset="77"/>
              </a:rPr>
              <a:t>(ODD). </a:t>
            </a:r>
          </a:p>
          <a:p>
            <a:pPr algn="just">
              <a:lnSpc>
                <a:spcPct val="100000"/>
              </a:lnSpc>
              <a:spcBef>
                <a:spcPts val="0"/>
              </a:spcBef>
            </a:pPr>
            <a:endParaRPr lang="en-GB" sz="1050" dirty="0">
              <a:solidFill>
                <a:schemeClr val="bg1"/>
              </a:solidFill>
              <a:latin typeface="Montserrat Light" pitchFamily="2" charset="77"/>
              <a:hlinkClick r:id="" action="ppaction://noaction">
                <a:extLst>
                  <a:ext uri="{A12FA001-AC4F-418D-AE19-62706E023703}">
                    <ahyp:hlinkClr xmlns:ahyp="http://schemas.microsoft.com/office/drawing/2018/hyperlinkcolor" val="tx"/>
                  </a:ext>
                </a:extLst>
              </a:hlinkClick>
            </a:endParaRPr>
          </a:p>
          <a:p>
            <a:pPr algn="just">
              <a:lnSpc>
                <a:spcPct val="100000"/>
              </a:lnSpc>
              <a:spcBef>
                <a:spcPts val="0"/>
              </a:spcBef>
            </a:pPr>
            <a:r>
              <a:rPr lang="en-GB" sz="1050" dirty="0">
                <a:solidFill>
                  <a:schemeClr val="bg1"/>
                </a:solidFill>
                <a:latin typeface="Montserrat Light" pitchFamily="2" charset="77"/>
                <a:hlinkClick r:id="" action="ppaction://noaction">
                  <a:extLst>
                    <a:ext uri="{A12FA001-AC4F-418D-AE19-62706E023703}">
                      <ahyp:hlinkClr xmlns:ahyp="http://schemas.microsoft.com/office/drawing/2018/hyperlinkcolor" val="tx"/>
                    </a:ext>
                  </a:extLst>
                </a:hlinkClick>
              </a:rPr>
              <a:t>Le programme de développement durable à l'horizon 2030 </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contribut</a:t>
            </a:r>
            <a:r>
              <a:rPr lang="en-GB" sz="1050" dirty="0">
                <a:solidFill>
                  <a:schemeClr val="bg1"/>
                </a:solidFill>
                <a:latin typeface="Montserrat Light" pitchFamily="2" charset="77"/>
              </a:rPr>
              <a:t> en proposant un plan commun pour la paix et la prospérité des populations et de la planète, aujourd'hui et à l'avenir. Au cœur de ce programme se trouvent les 17 objectifs de développement durable (ODD), qui constituent un appel urgent à l'action de tous les pays - développés et en développement - dans le cadre d'un partenariat mondial.  Pour le tourisme, les opérations environnementales et la compétitivité sont deux des principaux moteurs commerciaux de la durabilité. Les entreprises peuvent tirer parti de l'Agenda 2030 en adoptant, à titre d'exemple, des modèles et des pratiques commerciales durables. Les ODD peuvent être utilisés comme un cadre général lorsqu'ils sont liés à des opérations durables et à des stratégies de responsabilité sociale des entreprises (RSE).</a:t>
            </a:r>
          </a:p>
        </p:txBody>
      </p:sp>
      <p:sp>
        <p:nvSpPr>
          <p:cNvPr id="8" name="Text Placeholder 3">
            <a:extLst>
              <a:ext uri="{FF2B5EF4-FFF2-40B4-BE49-F238E27FC236}">
                <a16:creationId xmlns:a16="http://schemas.microsoft.com/office/drawing/2014/main" id="{4977683B-494D-42E5-A843-5E13F622128F}"/>
              </a:ext>
            </a:extLst>
          </p:cNvPr>
          <p:cNvSpPr>
            <a:spLocks noGrp="1"/>
          </p:cNvSpPr>
          <p:nvPr>
            <p:ph type="body" sz="quarter" idx="16"/>
          </p:nvPr>
        </p:nvSpPr>
        <p:spPr>
          <a:xfrm>
            <a:off x="765175" y="479413"/>
            <a:ext cx="5347866" cy="1523756"/>
          </a:xfrm>
        </p:spPr>
        <p:txBody>
          <a:bodyPr>
            <a:normAutofit lnSpcReduction="10000"/>
          </a:bodyPr>
          <a:lstStyle/>
          <a:p>
            <a:pPr marL="0" indent="0">
              <a:lnSpc>
                <a:spcPct val="100000"/>
              </a:lnSpc>
              <a:buNone/>
            </a:pPr>
            <a:r>
              <a:rPr lang="en-IE" sz="2600" dirty="0">
                <a:latin typeface="Montserrat" pitchFamily="2" charset="77"/>
              </a:rPr>
              <a:t>Les </a:t>
            </a:r>
            <a:r>
              <a:rPr lang="en-IE" sz="2600" dirty="0" err="1">
                <a:latin typeface="Montserrat" pitchFamily="2" charset="77"/>
              </a:rPr>
              <a:t>soutiens</a:t>
            </a:r>
            <a:r>
              <a:rPr lang="en-IE" sz="2600" dirty="0">
                <a:latin typeface="Montserrat" pitchFamily="2" charset="77"/>
              </a:rPr>
              <a:t> </a:t>
            </a:r>
            <a:r>
              <a:rPr lang="en-IE" sz="2600" dirty="0" err="1">
                <a:latin typeface="Montserrat" pitchFamily="2" charset="77"/>
              </a:rPr>
              <a:t>européens</a:t>
            </a:r>
            <a:r>
              <a:rPr lang="en-IE" sz="2600" dirty="0">
                <a:latin typeface="Montserrat" pitchFamily="2" charset="77"/>
              </a:rPr>
              <a:t> et internationaux</a:t>
            </a:r>
          </a:p>
          <a:p>
            <a:pPr marL="0" indent="0">
              <a:lnSpc>
                <a:spcPct val="100000"/>
              </a:lnSpc>
              <a:buNone/>
            </a:pPr>
            <a:r>
              <a:rPr lang="en-IE" sz="2100" dirty="0" err="1">
                <a:solidFill>
                  <a:srgbClr val="2F355A"/>
                </a:solidFill>
                <a:latin typeface="Montserrat Light" pitchFamily="2" charset="77"/>
              </a:rPr>
              <a:t>Tourisme</a:t>
            </a:r>
            <a:r>
              <a:rPr lang="en-IE" sz="2100" dirty="0">
                <a:solidFill>
                  <a:srgbClr val="2F355A"/>
                </a:solidFill>
                <a:latin typeface="Montserrat Light" pitchFamily="2" charset="77"/>
              </a:rPr>
              <a:t> ODD (Objectifs de développement durable)</a:t>
            </a:r>
          </a:p>
        </p:txBody>
      </p:sp>
      <p:pic>
        <p:nvPicPr>
          <p:cNvPr id="7" name="Picture 2" descr="Home | UNWTO">
            <a:extLst>
              <a:ext uri="{FF2B5EF4-FFF2-40B4-BE49-F238E27FC236}">
                <a16:creationId xmlns:a16="http://schemas.microsoft.com/office/drawing/2014/main" id="{66467E93-A8B5-422B-B1CE-EED42887833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30004" y="857304"/>
            <a:ext cx="1368939" cy="118608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457CCD4-4549-AB49-8603-3967B2175F22}"/>
              </a:ext>
            </a:extLst>
          </p:cNvPr>
          <p:cNvGrpSpPr/>
          <p:nvPr/>
        </p:nvGrpSpPr>
        <p:grpSpPr>
          <a:xfrm>
            <a:off x="1666974" y="5821066"/>
            <a:ext cx="5391748" cy="3695612"/>
            <a:chOff x="-1" y="5504760"/>
            <a:chExt cx="6096713" cy="4178810"/>
          </a:xfrm>
        </p:grpSpPr>
        <p:pic>
          <p:nvPicPr>
            <p:cNvPr id="18" name="Picture 17">
              <a:extLst>
                <a:ext uri="{FF2B5EF4-FFF2-40B4-BE49-F238E27FC236}">
                  <a16:creationId xmlns:a16="http://schemas.microsoft.com/office/drawing/2014/main" id="{2533B57D-4D3F-F14F-9685-C2EE5C53CAD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5439" r="-1465"/>
            <a:stretch/>
          </p:blipFill>
          <p:spPr>
            <a:xfrm flipH="1">
              <a:off x="-1" y="5504760"/>
              <a:ext cx="5869126" cy="4178810"/>
            </a:xfrm>
            <a:prstGeom prst="rect">
              <a:avLst/>
            </a:prstGeom>
          </p:spPr>
        </p:pic>
        <p:sp>
          <p:nvSpPr>
            <p:cNvPr id="19" name="Rechteck">
              <a:extLst>
                <a:ext uri="{FF2B5EF4-FFF2-40B4-BE49-F238E27FC236}">
                  <a16:creationId xmlns:a16="http://schemas.microsoft.com/office/drawing/2014/main" id="{3D184129-C146-E54D-BC0F-5A11775C1AAB}"/>
                </a:ext>
              </a:extLst>
            </p:cNvPr>
            <p:cNvSpPr/>
            <p:nvPr/>
          </p:nvSpPr>
          <p:spPr>
            <a:xfrm>
              <a:off x="1192250" y="6070108"/>
              <a:ext cx="4618239" cy="2946570"/>
            </a:xfrm>
            <a:prstGeom prst="rect">
              <a:avLst/>
            </a:prstGeom>
            <a:solidFill>
              <a:schemeClr val="bg1"/>
            </a:solidFill>
            <a:ln w="12700">
              <a:miter lim="400000"/>
            </a:ln>
          </p:spPr>
          <p:txBody>
            <a:bodyPr lIns="14284" tIns="14284" rIns="14284" bIns="14284" anchor="ctr"/>
            <a:lstStyle/>
            <a:p>
              <a:pPr defTabSz="583646">
                <a:defRPr sz="10200">
                  <a:solidFill>
                    <a:srgbClr val="FFFFFF"/>
                  </a:solidFill>
                  <a:latin typeface="Helvetica Light"/>
                  <a:ea typeface="Helvetica Light"/>
                  <a:cs typeface="Helvetica Light"/>
                  <a:sym typeface="Helvetica Light"/>
                </a:defRPr>
              </a:pPr>
              <a:endParaRPr sz="2220" dirty="0"/>
            </a:p>
          </p:txBody>
        </p:sp>
        <p:pic>
          <p:nvPicPr>
            <p:cNvPr id="20" name="Picture 19">
              <a:extLst>
                <a:ext uri="{FF2B5EF4-FFF2-40B4-BE49-F238E27FC236}">
                  <a16:creationId xmlns:a16="http://schemas.microsoft.com/office/drawing/2014/main" id="{BC2675F3-D9E6-BD4E-A705-4459E63875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2038" y="6743405"/>
              <a:ext cx="4404051" cy="2148172"/>
            </a:xfrm>
            <a:prstGeom prst="rect">
              <a:avLst/>
            </a:prstGeom>
          </p:spPr>
        </p:pic>
        <p:sp>
          <p:nvSpPr>
            <p:cNvPr id="21" name="Text Placeholder 3">
              <a:extLst>
                <a:ext uri="{FF2B5EF4-FFF2-40B4-BE49-F238E27FC236}">
                  <a16:creationId xmlns:a16="http://schemas.microsoft.com/office/drawing/2014/main" id="{386A1D13-C12B-2743-8BF1-C278FDCB5DF8}"/>
                </a:ext>
              </a:extLst>
            </p:cNvPr>
            <p:cNvSpPr txBox="1">
              <a:spLocks/>
            </p:cNvSpPr>
            <p:nvPr/>
          </p:nvSpPr>
          <p:spPr>
            <a:xfrm>
              <a:off x="1181912" y="6190646"/>
              <a:ext cx="4914800" cy="152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IE" sz="1600" b="1" dirty="0">
                  <a:solidFill>
                    <a:srgbClr val="2F355A"/>
                  </a:solidFill>
                  <a:latin typeface="Montserrat" pitchFamily="2" charset="77"/>
                </a:rPr>
                <a:t>Exemples d'ODD pour le tourisme</a:t>
              </a:r>
            </a:p>
          </p:txBody>
        </p:sp>
      </p:grpSp>
      <p:sp>
        <p:nvSpPr>
          <p:cNvPr id="22" name="Rectangle 27">
            <a:extLst>
              <a:ext uri="{FF2B5EF4-FFF2-40B4-BE49-F238E27FC236}">
                <a16:creationId xmlns:a16="http://schemas.microsoft.com/office/drawing/2014/main" id="{693EC33F-23CE-DE40-8907-EAB4BB9A8A5F}"/>
              </a:ext>
            </a:extLst>
          </p:cNvPr>
          <p:cNvSpPr txBox="1"/>
          <p:nvPr/>
        </p:nvSpPr>
        <p:spPr>
          <a:xfrm>
            <a:off x="867753" y="5983399"/>
            <a:ext cx="1750465" cy="3096036"/>
          </a:xfrm>
          <a:prstGeom prst="rect">
            <a:avLst/>
          </a:prstGeom>
          <a:ln w="12700">
            <a:miter lim="400000"/>
          </a:ln>
          <a:extLst>
            <a:ext uri="{C572A759-6A51-4108-AA02-DFA0A04FC94B}">
              <ma14:wrappingTextBoxFlag xmlns="" xmlns:ahyp="http://schemas.microsoft.com/office/drawing/2018/hyperlinkcolor"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tabLst>
                <a:tab pos="879350" algn="l"/>
                <a:tab pos="971411" algn="l"/>
              </a:tabLst>
            </a:pPr>
            <a:r>
              <a:rPr lang="en-GB" sz="1050" b="1" dirty="0">
                <a:solidFill>
                  <a:srgbClr val="2D355A"/>
                </a:solidFill>
                <a:latin typeface="Montserrat" pitchFamily="2" charset="77"/>
              </a:rPr>
              <a:t>Numéro 06</a:t>
            </a:r>
          </a:p>
          <a:p>
            <a:pPr>
              <a:lnSpc>
                <a:spcPct val="100000"/>
              </a:lnSpc>
              <a:spcBef>
                <a:spcPts val="0"/>
              </a:spcBef>
              <a:tabLst>
                <a:tab pos="879350" algn="l"/>
                <a:tab pos="971411" algn="l"/>
              </a:tabLst>
            </a:pPr>
            <a:r>
              <a:rPr lang="en-IE" sz="1050" dirty="0">
                <a:solidFill>
                  <a:srgbClr val="2D355A"/>
                </a:solidFill>
                <a:latin typeface="Montserrat Light" pitchFamily="2" charset="77"/>
              </a:rPr>
              <a:t>Eau propre et assainissement</a:t>
            </a:r>
            <a:endParaRPr lang="en-GB" sz="1050" dirty="0">
              <a:solidFill>
                <a:srgbClr val="2D355A"/>
              </a:solidFill>
              <a:latin typeface="Montserrat Light" pitchFamily="2" charset="77"/>
            </a:endParaRPr>
          </a:p>
          <a:p>
            <a:pPr>
              <a:lnSpc>
                <a:spcPct val="100000"/>
              </a:lnSpc>
              <a:spcBef>
                <a:spcPts val="0"/>
              </a:spcBef>
              <a:tabLst>
                <a:tab pos="879350" algn="l"/>
                <a:tab pos="971411" algn="l"/>
              </a:tabLst>
            </a:pPr>
            <a:r>
              <a:rPr lang="en-GB" sz="1050" b="1" dirty="0">
                <a:solidFill>
                  <a:srgbClr val="2D355A"/>
                </a:solidFill>
                <a:latin typeface="Montserrat" pitchFamily="2" charset="77"/>
              </a:rPr>
              <a:t>Numéro 07</a:t>
            </a:r>
          </a:p>
          <a:p>
            <a:pPr>
              <a:lnSpc>
                <a:spcPct val="100000"/>
              </a:lnSpc>
              <a:spcBef>
                <a:spcPts val="0"/>
              </a:spcBef>
              <a:tabLst>
                <a:tab pos="879350" algn="l"/>
                <a:tab pos="971411" algn="l"/>
              </a:tabLst>
            </a:pPr>
            <a:r>
              <a:rPr lang="en-GB" sz="1050" dirty="0">
                <a:solidFill>
                  <a:srgbClr val="2D355A"/>
                </a:solidFill>
                <a:latin typeface="Montserrat Light" pitchFamily="2" charset="77"/>
              </a:rPr>
              <a:t>Une énergie propre et abordable</a:t>
            </a:r>
          </a:p>
          <a:p>
            <a:pPr>
              <a:lnSpc>
                <a:spcPct val="100000"/>
              </a:lnSpc>
              <a:spcBef>
                <a:spcPts val="0"/>
              </a:spcBef>
              <a:tabLst>
                <a:tab pos="879350" algn="l"/>
                <a:tab pos="971411" algn="l"/>
              </a:tabLst>
            </a:pPr>
            <a:r>
              <a:rPr lang="en-GB" sz="1050" b="1" dirty="0">
                <a:solidFill>
                  <a:srgbClr val="2D355A"/>
                </a:solidFill>
                <a:latin typeface="Montserrat" pitchFamily="2" charset="77"/>
              </a:rPr>
              <a:t>Numéro 09</a:t>
            </a:r>
          </a:p>
          <a:p>
            <a:pPr>
              <a:lnSpc>
                <a:spcPct val="100000"/>
              </a:lnSpc>
              <a:spcBef>
                <a:spcPts val="0"/>
              </a:spcBef>
              <a:tabLst>
                <a:tab pos="879350" algn="l"/>
                <a:tab pos="971411" algn="l"/>
              </a:tabLst>
            </a:pPr>
            <a:r>
              <a:rPr lang="en-IE" sz="1050" dirty="0">
                <a:solidFill>
                  <a:srgbClr val="2D355A"/>
                </a:solidFill>
                <a:latin typeface="Montserrat Light" pitchFamily="2" charset="77"/>
              </a:rPr>
              <a:t>Industrie, Innovation </a:t>
            </a:r>
          </a:p>
          <a:p>
            <a:pPr>
              <a:lnSpc>
                <a:spcPct val="100000"/>
              </a:lnSpc>
              <a:spcBef>
                <a:spcPts val="0"/>
              </a:spcBef>
              <a:tabLst>
                <a:tab pos="879350" algn="l"/>
                <a:tab pos="971411" algn="l"/>
              </a:tabLst>
            </a:pPr>
            <a:r>
              <a:rPr lang="en-IE" sz="1050" dirty="0">
                <a:solidFill>
                  <a:srgbClr val="2D355A"/>
                </a:solidFill>
                <a:latin typeface="Montserrat Light" pitchFamily="2" charset="77"/>
              </a:rPr>
              <a:t>et infrastructures</a:t>
            </a:r>
            <a:endParaRPr lang="en-GB" sz="1050" dirty="0">
              <a:solidFill>
                <a:srgbClr val="2D355A"/>
              </a:solidFill>
              <a:latin typeface="Montserrat Light" pitchFamily="2" charset="77"/>
            </a:endParaRPr>
          </a:p>
          <a:p>
            <a:pPr>
              <a:lnSpc>
                <a:spcPct val="100000"/>
              </a:lnSpc>
              <a:spcBef>
                <a:spcPts val="0"/>
              </a:spcBef>
              <a:tabLst>
                <a:tab pos="879350" algn="l"/>
                <a:tab pos="971411" algn="l"/>
              </a:tabLst>
            </a:pPr>
            <a:r>
              <a:rPr lang="en-GB" sz="1050" b="1" dirty="0">
                <a:solidFill>
                  <a:srgbClr val="2D355A"/>
                </a:solidFill>
                <a:latin typeface="Montserrat" pitchFamily="2" charset="77"/>
              </a:rPr>
              <a:t>Numéro 12</a:t>
            </a:r>
          </a:p>
          <a:p>
            <a:pPr>
              <a:lnSpc>
                <a:spcPct val="100000"/>
              </a:lnSpc>
              <a:spcBef>
                <a:spcPts val="0"/>
              </a:spcBef>
              <a:tabLst>
                <a:tab pos="879350" algn="l"/>
                <a:tab pos="971411" algn="l"/>
              </a:tabLst>
            </a:pPr>
            <a:r>
              <a:rPr lang="en-IE" sz="1050" dirty="0">
                <a:solidFill>
                  <a:srgbClr val="2D355A"/>
                </a:solidFill>
                <a:latin typeface="Montserrat Light" pitchFamily="2" charset="77"/>
              </a:rPr>
              <a:t>Consommation et production responsables</a:t>
            </a:r>
            <a:endParaRPr lang="en-GB" sz="1050" dirty="0">
              <a:solidFill>
                <a:srgbClr val="2D355A"/>
              </a:solidFill>
              <a:latin typeface="Montserrat Light" pitchFamily="2" charset="77"/>
            </a:endParaRPr>
          </a:p>
          <a:p>
            <a:pPr>
              <a:lnSpc>
                <a:spcPct val="100000"/>
              </a:lnSpc>
              <a:spcBef>
                <a:spcPts val="0"/>
              </a:spcBef>
              <a:tabLst>
                <a:tab pos="879350" algn="l"/>
                <a:tab pos="971411" algn="l"/>
              </a:tabLst>
            </a:pPr>
            <a:r>
              <a:rPr lang="en-GB" sz="1050" b="1" dirty="0">
                <a:solidFill>
                  <a:srgbClr val="2D355A"/>
                </a:solidFill>
                <a:latin typeface="Montserrat" pitchFamily="2" charset="77"/>
              </a:rPr>
              <a:t>Numéro 13</a:t>
            </a:r>
          </a:p>
          <a:p>
            <a:pPr>
              <a:lnSpc>
                <a:spcPct val="100000"/>
              </a:lnSpc>
              <a:spcBef>
                <a:spcPts val="0"/>
              </a:spcBef>
              <a:tabLst>
                <a:tab pos="879350" algn="l"/>
                <a:tab pos="971411" algn="l"/>
              </a:tabLst>
            </a:pPr>
            <a:r>
              <a:rPr lang="en-IE" sz="1050" dirty="0">
                <a:solidFill>
                  <a:srgbClr val="2D355A"/>
                </a:solidFill>
                <a:latin typeface="Montserrat Light" pitchFamily="2" charset="77"/>
              </a:rPr>
              <a:t>Action pour le climat</a:t>
            </a:r>
            <a:endParaRPr lang="en-GB" sz="1050" dirty="0">
              <a:solidFill>
                <a:srgbClr val="2D355A"/>
              </a:solidFill>
              <a:latin typeface="Montserrat Light" pitchFamily="2" charset="77"/>
            </a:endParaRPr>
          </a:p>
          <a:p>
            <a:pPr>
              <a:lnSpc>
                <a:spcPct val="100000"/>
              </a:lnSpc>
              <a:spcBef>
                <a:spcPts val="0"/>
              </a:spcBef>
              <a:tabLst>
                <a:tab pos="879350" algn="l"/>
                <a:tab pos="971411" algn="l"/>
              </a:tabLst>
            </a:pPr>
            <a:r>
              <a:rPr lang="en-GB" sz="1050" b="1" dirty="0">
                <a:solidFill>
                  <a:srgbClr val="2D355A"/>
                </a:solidFill>
                <a:latin typeface="Montserrat" pitchFamily="2" charset="77"/>
              </a:rPr>
              <a:t>Numéro 14</a:t>
            </a:r>
          </a:p>
          <a:p>
            <a:pPr>
              <a:lnSpc>
                <a:spcPct val="100000"/>
              </a:lnSpc>
              <a:spcBef>
                <a:spcPts val="0"/>
              </a:spcBef>
              <a:tabLst>
                <a:tab pos="879350" algn="l"/>
                <a:tab pos="971411" algn="l"/>
              </a:tabLst>
            </a:pPr>
            <a:r>
              <a:rPr lang="en-GB" sz="1050" dirty="0">
                <a:solidFill>
                  <a:srgbClr val="2D355A"/>
                </a:solidFill>
                <a:latin typeface="Montserrat Light" pitchFamily="2" charset="77"/>
              </a:rPr>
              <a:t>La vie sous l'eau</a:t>
            </a:r>
          </a:p>
          <a:p>
            <a:pPr>
              <a:lnSpc>
                <a:spcPct val="100000"/>
              </a:lnSpc>
              <a:spcBef>
                <a:spcPts val="0"/>
              </a:spcBef>
              <a:tabLst>
                <a:tab pos="879350" algn="l"/>
                <a:tab pos="971411" algn="l"/>
              </a:tabLst>
            </a:pPr>
            <a:r>
              <a:rPr lang="en-GB" sz="1050" b="1" dirty="0">
                <a:solidFill>
                  <a:srgbClr val="2D355A"/>
                </a:solidFill>
                <a:latin typeface="Montserrat" pitchFamily="2" charset="77"/>
              </a:rPr>
              <a:t>Numéro 15</a:t>
            </a:r>
          </a:p>
          <a:p>
            <a:pPr>
              <a:lnSpc>
                <a:spcPct val="100000"/>
              </a:lnSpc>
              <a:spcBef>
                <a:spcPts val="0"/>
              </a:spcBef>
              <a:tabLst>
                <a:tab pos="879350" algn="l"/>
                <a:tab pos="971411" algn="l"/>
              </a:tabLst>
            </a:pPr>
            <a:r>
              <a:rPr lang="en-GB" sz="1050" dirty="0">
                <a:solidFill>
                  <a:srgbClr val="2D355A"/>
                </a:solidFill>
                <a:latin typeface="Montserrat Light" pitchFamily="2" charset="77"/>
              </a:rPr>
              <a:t>La vie sur terre </a:t>
            </a:r>
          </a:p>
        </p:txBody>
      </p:sp>
      <p:sp>
        <p:nvSpPr>
          <p:cNvPr id="24" name="Rectangle 27">
            <a:extLst>
              <a:ext uri="{FF2B5EF4-FFF2-40B4-BE49-F238E27FC236}">
                <a16:creationId xmlns:a16="http://schemas.microsoft.com/office/drawing/2014/main" id="{B7F5221A-1285-8344-90B2-005040CF1AB2}"/>
              </a:ext>
            </a:extLst>
          </p:cNvPr>
          <p:cNvSpPr txBox="1"/>
          <p:nvPr/>
        </p:nvSpPr>
        <p:spPr>
          <a:xfrm>
            <a:off x="879550" y="5254709"/>
            <a:ext cx="5089757" cy="395297"/>
          </a:xfrm>
          <a:prstGeom prst="rect">
            <a:avLst/>
          </a:prstGeom>
          <a:ln w="12700">
            <a:miter lim="400000"/>
          </a:ln>
          <a:extLst>
            <a:ext uri="{C572A759-6A51-4108-AA02-DFA0A04FC94B}">
              <ma14:wrappingTextBoxFlag xmlns="" xmlns:ahyp="http://schemas.microsoft.com/office/drawing/2018/hyperlinkcolor"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200" b="1" dirty="0">
                <a:solidFill>
                  <a:srgbClr val="28AFAC"/>
                </a:solidFill>
                <a:latin typeface="Montserrat" pitchFamily="2" charset="77"/>
              </a:rPr>
              <a:t>Dans la section suivante, nous examinerons quelques-uns des principaux ODD qui s'appliquent aux entreprises touristiques écologiquement durables ;</a:t>
            </a:r>
            <a:endParaRPr lang="en-GB" sz="1050" dirty="0">
              <a:solidFill>
                <a:srgbClr val="2D355A"/>
              </a:solidFill>
              <a:latin typeface="Montserrat Light" pitchFamily="2" charset="77"/>
            </a:endParaRPr>
          </a:p>
        </p:txBody>
      </p:sp>
    </p:spTree>
    <p:extLst>
      <p:ext uri="{BB962C8B-B14F-4D97-AF65-F5344CB8AC3E}">
        <p14:creationId xmlns:p14="http://schemas.microsoft.com/office/powerpoint/2010/main" val="381771713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A226AB0E-FF5D-264D-98EC-67992D9085D2}"/>
              </a:ext>
            </a:extLst>
          </p:cNvPr>
          <p:cNvSpPr/>
          <p:nvPr/>
        </p:nvSpPr>
        <p:spPr>
          <a:xfrm>
            <a:off x="552" y="-51711"/>
            <a:ext cx="6856900" cy="1011294"/>
          </a:xfrm>
          <a:prstGeom prst="rect">
            <a:avLst/>
          </a:prstGeom>
          <a:solidFill>
            <a:srgbClr val="2D355A"/>
          </a:solidFill>
          <a:ln w="12700">
            <a:miter lim="400000"/>
          </a:ln>
        </p:spPr>
        <p:txBody>
          <a:bodyPr lIns="14284" tIns="14284" rIns="14284" bIns="14284" anchor="ct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7" name="Rectangle 27">
            <a:extLst>
              <a:ext uri="{FF2B5EF4-FFF2-40B4-BE49-F238E27FC236}">
                <a16:creationId xmlns:a16="http://schemas.microsoft.com/office/drawing/2014/main" id="{B44C061A-7C89-1541-99B1-508E997537AE}"/>
              </a:ext>
            </a:extLst>
          </p:cNvPr>
          <p:cNvSpPr txBox="1"/>
          <p:nvPr/>
        </p:nvSpPr>
        <p:spPr>
          <a:xfrm>
            <a:off x="765175" y="1514957"/>
            <a:ext cx="3630127" cy="1480209"/>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rgbClr val="2D355A"/>
                </a:solidFill>
                <a:latin typeface="Montserrat Light" pitchFamily="2" charset="77"/>
              </a:rPr>
              <a:t>Le tourisme contribue au changement climatique et est affecté par celui-ci. Les acteurs du tourisme doivent jouer un rôle de premier plan dans la réponse </a:t>
            </a:r>
            <a:r>
              <a:rPr lang="en-GB" sz="1050" dirty="0" err="1">
                <a:solidFill>
                  <a:srgbClr val="2D355A"/>
                </a:solidFill>
                <a:latin typeface="Montserrat Light" pitchFamily="2" charset="77"/>
              </a:rPr>
              <a:t>mondiale</a:t>
            </a:r>
            <a:r>
              <a:rPr lang="en-GB" sz="1050" dirty="0">
                <a:solidFill>
                  <a:srgbClr val="2D355A"/>
                </a:solidFill>
                <a:latin typeface="Montserrat Light" pitchFamily="2" charset="77"/>
              </a:rPr>
              <a:t> face au changement climatique. En réduisant son empreinte carbone, dans le secteur des transports et de l'hébergement, le tourisme peut bénéficier d'une croissance à faible émission de carbone et contribuer à relever l'un des défis les plus pressants de notre époque.</a:t>
            </a:r>
            <a:endParaRPr sz="1050" dirty="0">
              <a:solidFill>
                <a:srgbClr val="2D355A"/>
              </a:solidFill>
              <a:latin typeface="Montserrat Light" pitchFamily="2" charset="77"/>
            </a:endParaRPr>
          </a:p>
        </p:txBody>
      </p:sp>
      <p:sp>
        <p:nvSpPr>
          <p:cNvPr id="8" name="Rectangle 27">
            <a:extLst>
              <a:ext uri="{FF2B5EF4-FFF2-40B4-BE49-F238E27FC236}">
                <a16:creationId xmlns:a16="http://schemas.microsoft.com/office/drawing/2014/main" id="{EC8F0520-D17D-0540-9E7F-9B591799C88A}"/>
              </a:ext>
            </a:extLst>
          </p:cNvPr>
          <p:cNvSpPr txBox="1"/>
          <p:nvPr/>
        </p:nvSpPr>
        <p:spPr>
          <a:xfrm>
            <a:off x="791488" y="1152561"/>
            <a:ext cx="3700317" cy="210631"/>
          </a:xfrm>
          <a:prstGeom prst="rect">
            <a:avLst/>
          </a:prstGeom>
          <a:solidFill>
            <a:schemeClr val="bg1"/>
          </a:solid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latin typeface="+mn-lt"/>
                <a:ea typeface="+mn-ea"/>
                <a:cs typeface="+mn-cs"/>
                <a:sym typeface="Montserrat Bold"/>
              </a:defRPr>
            </a:lvl1pPr>
          </a:lstStyle>
          <a:p>
            <a:pPr>
              <a:lnSpc>
                <a:spcPct val="100000"/>
              </a:lnSpc>
              <a:spcBef>
                <a:spcPts val="0"/>
              </a:spcBef>
            </a:pPr>
            <a:r>
              <a:rPr lang="en-IE" sz="1200" b="1" dirty="0">
                <a:solidFill>
                  <a:srgbClr val="28AFAC"/>
                </a:solidFill>
                <a:latin typeface="Montserrat" pitchFamily="2" charset="77"/>
                <a:hlinkClick r:id="rId2">
                  <a:extLst>
                    <a:ext uri="{A12FA001-AC4F-418D-AE19-62706E023703}">
                      <ahyp:hlinkClr xmlns:ahyp="http://schemas.microsoft.com/office/drawing/2018/hyperlinkcolor" val="tx"/>
                    </a:ext>
                  </a:extLst>
                </a:hlinkClick>
              </a:rPr>
              <a:t>ODD 13 - ACTION POUR LE CLIMAT</a:t>
            </a:r>
            <a:endParaRPr sz="1200" b="1" dirty="0">
              <a:solidFill>
                <a:srgbClr val="28AFAC"/>
              </a:solidFill>
              <a:latin typeface="Montserrat" pitchFamily="2" charset="77"/>
            </a:endParaRPr>
          </a:p>
        </p:txBody>
      </p:sp>
      <p:sp>
        <p:nvSpPr>
          <p:cNvPr id="9" name="Rectangle 27">
            <a:extLst>
              <a:ext uri="{FF2B5EF4-FFF2-40B4-BE49-F238E27FC236}">
                <a16:creationId xmlns:a16="http://schemas.microsoft.com/office/drawing/2014/main" id="{FD042380-9813-874B-B6BF-19FE3B77F66F}"/>
              </a:ext>
            </a:extLst>
          </p:cNvPr>
          <p:cNvSpPr txBox="1"/>
          <p:nvPr/>
        </p:nvSpPr>
        <p:spPr>
          <a:xfrm>
            <a:off x="2575622" y="3190865"/>
            <a:ext cx="3833079" cy="395297"/>
          </a:xfrm>
          <a:prstGeom prst="rect">
            <a:avLst/>
          </a:prstGeom>
          <a:solidFill>
            <a:schemeClr val="bg1"/>
          </a:solid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latin typeface="+mn-lt"/>
                <a:ea typeface="+mn-ea"/>
                <a:cs typeface="+mn-cs"/>
                <a:sym typeface="Montserrat Bold"/>
              </a:defRPr>
            </a:lvl1pPr>
          </a:lstStyle>
          <a:p>
            <a:pPr>
              <a:lnSpc>
                <a:spcPct val="100000"/>
              </a:lnSpc>
              <a:spcBef>
                <a:spcPts val="0"/>
              </a:spcBef>
            </a:pPr>
            <a:r>
              <a:rPr lang="en-IE" sz="1200" b="1" dirty="0">
                <a:solidFill>
                  <a:srgbClr val="28AFAC"/>
                </a:solidFill>
                <a:latin typeface="Montserrat" pitchFamily="2" charset="77"/>
                <a:hlinkClick r:id="rId3">
                  <a:extLst>
                    <a:ext uri="{A12FA001-AC4F-418D-AE19-62706E023703}">
                      <ahyp:hlinkClr xmlns:ahyp="http://schemas.microsoft.com/office/drawing/2018/hyperlinkcolor" val="tx"/>
                    </a:ext>
                  </a:extLst>
                </a:hlinkClick>
              </a:rPr>
              <a:t>ODD 12 - CONSOMMATION ET PRODUCTION RESPONSABLES</a:t>
            </a:r>
            <a:endParaRPr sz="1200" b="1" dirty="0">
              <a:solidFill>
                <a:srgbClr val="28AFAC"/>
              </a:solidFill>
              <a:latin typeface="Montserrat" pitchFamily="2" charset="77"/>
            </a:endParaRPr>
          </a:p>
        </p:txBody>
      </p:sp>
      <p:sp>
        <p:nvSpPr>
          <p:cNvPr id="10" name="Rectangle 27">
            <a:extLst>
              <a:ext uri="{FF2B5EF4-FFF2-40B4-BE49-F238E27FC236}">
                <a16:creationId xmlns:a16="http://schemas.microsoft.com/office/drawing/2014/main" id="{291A6A5D-7F03-744B-BC0D-DD726A35797E}"/>
              </a:ext>
            </a:extLst>
          </p:cNvPr>
          <p:cNvSpPr txBox="1"/>
          <p:nvPr/>
        </p:nvSpPr>
        <p:spPr>
          <a:xfrm>
            <a:off x="2581291" y="3685847"/>
            <a:ext cx="3511534" cy="1480209"/>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rgbClr val="2D355A"/>
                </a:solidFill>
                <a:latin typeface="Montserrat Light" pitchFamily="2" charset="77"/>
              </a:rPr>
              <a:t>Le secteur du tourisme doit adopter des modes de consommation et de production durables (CPD), accélérant ainsi le passage à la durabilité. Des outils de suivi des impacts du tourisme sur le développement durable, notamment en matière d'énergie, d'eau, de déchets, de biodiversité et de création d'emplois, permettront d'améliorer les résultats économiques, sociaux et environnementaux.</a:t>
            </a:r>
          </a:p>
        </p:txBody>
      </p:sp>
      <p:sp>
        <p:nvSpPr>
          <p:cNvPr id="11" name="Rectangle 27">
            <a:extLst>
              <a:ext uri="{FF2B5EF4-FFF2-40B4-BE49-F238E27FC236}">
                <a16:creationId xmlns:a16="http://schemas.microsoft.com/office/drawing/2014/main" id="{43D9C94D-A19B-A44F-A0DC-3F4C53E674C8}"/>
              </a:ext>
            </a:extLst>
          </p:cNvPr>
          <p:cNvSpPr txBox="1"/>
          <p:nvPr/>
        </p:nvSpPr>
        <p:spPr>
          <a:xfrm>
            <a:off x="791486" y="5682638"/>
            <a:ext cx="3700317" cy="99546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rgbClr val="2D355A"/>
                </a:solidFill>
                <a:latin typeface="Montserrat Light" pitchFamily="2" charset="77"/>
              </a:rPr>
              <a:t>Les investissements nécessaires au tourisme pour fournir des services publics peuvent jouer un rôle essentiel dans l'accès à l'eau et sa sécurité, ainsi que dans l'hygiène et l'assainissement pour tous. L'utilisation efficace de l'eau dans le tourisme, la lutte contre la pollution et l'efficacité technologique peuvent être des éléments clés pour sauvegarder notre ressource la plus précieuse.</a:t>
            </a:r>
            <a:endParaRPr sz="1050" dirty="0">
              <a:solidFill>
                <a:srgbClr val="2D355A"/>
              </a:solidFill>
              <a:latin typeface="Montserrat Light" pitchFamily="2" charset="77"/>
            </a:endParaRPr>
          </a:p>
        </p:txBody>
      </p:sp>
      <p:sp>
        <p:nvSpPr>
          <p:cNvPr id="12" name="Rectangle 27">
            <a:extLst>
              <a:ext uri="{FF2B5EF4-FFF2-40B4-BE49-F238E27FC236}">
                <a16:creationId xmlns:a16="http://schemas.microsoft.com/office/drawing/2014/main" id="{DDC0A8EB-75A8-994C-AC93-49585581736A}"/>
              </a:ext>
            </a:extLst>
          </p:cNvPr>
          <p:cNvSpPr txBox="1"/>
          <p:nvPr/>
        </p:nvSpPr>
        <p:spPr>
          <a:xfrm>
            <a:off x="791487" y="5344018"/>
            <a:ext cx="3700317" cy="21063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latin typeface="+mn-lt"/>
                <a:ea typeface="+mn-ea"/>
                <a:cs typeface="+mn-cs"/>
                <a:sym typeface="Montserrat Bold"/>
              </a:defRPr>
            </a:lvl1pPr>
          </a:lstStyle>
          <a:p>
            <a:pPr>
              <a:lnSpc>
                <a:spcPct val="100000"/>
              </a:lnSpc>
              <a:spcBef>
                <a:spcPts val="0"/>
              </a:spcBef>
            </a:pPr>
            <a:r>
              <a:rPr lang="en-IE" sz="1200" b="1" dirty="0">
                <a:solidFill>
                  <a:srgbClr val="28AFAC"/>
                </a:solidFill>
                <a:latin typeface="Montserrat" pitchFamily="2" charset="77"/>
                <a:hlinkClick r:id="rId4">
                  <a:extLst>
                    <a:ext uri="{A12FA001-AC4F-418D-AE19-62706E023703}">
                      <ahyp:hlinkClr xmlns:ahyp="http://schemas.microsoft.com/office/drawing/2018/hyperlinkcolor" val="tx"/>
                    </a:ext>
                  </a:extLst>
                </a:hlinkClick>
              </a:rPr>
              <a:t>ODD 6 - EAU PROPRE ET ASSAINISSEMENT</a:t>
            </a:r>
            <a:endParaRPr sz="1200" b="1" dirty="0">
              <a:solidFill>
                <a:srgbClr val="28AFAC"/>
              </a:solidFill>
              <a:latin typeface="Montserrat" pitchFamily="2" charset="77"/>
            </a:endParaRPr>
          </a:p>
        </p:txBody>
      </p:sp>
      <p:sp>
        <p:nvSpPr>
          <p:cNvPr id="13" name="Rectangle 27">
            <a:extLst>
              <a:ext uri="{FF2B5EF4-FFF2-40B4-BE49-F238E27FC236}">
                <a16:creationId xmlns:a16="http://schemas.microsoft.com/office/drawing/2014/main" id="{4A4B7509-A17F-8048-910D-672FCB0937E7}"/>
              </a:ext>
            </a:extLst>
          </p:cNvPr>
          <p:cNvSpPr txBox="1"/>
          <p:nvPr/>
        </p:nvSpPr>
        <p:spPr>
          <a:xfrm>
            <a:off x="2406287" y="7872614"/>
            <a:ext cx="3686538" cy="1318627"/>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rgbClr val="2D355A"/>
                </a:solidFill>
                <a:latin typeface="Montserrat Light" pitchFamily="2" charset="77"/>
              </a:rPr>
              <a:t>En tant que secteur à forte intensité énergétique, le tourisme peut accélérer le passage </a:t>
            </a:r>
            <a:r>
              <a:rPr lang="en-GB" sz="1050" dirty="0" err="1">
                <a:solidFill>
                  <a:srgbClr val="2D355A"/>
                </a:solidFill>
                <a:latin typeface="Montserrat Light" pitchFamily="2" charset="77"/>
              </a:rPr>
              <a:t>à</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l’utilisation</a:t>
            </a:r>
            <a:r>
              <a:rPr lang="en-GB" sz="1050" dirty="0">
                <a:solidFill>
                  <a:srgbClr val="2D355A"/>
                </a:solidFill>
                <a:latin typeface="Montserrat Light" pitchFamily="2" charset="77"/>
              </a:rPr>
              <a:t> accrue d'énergies renouvelables dans le mix énergétique mondial. En favorisant les investissements dans les sources d'énergie propres, le tourisme peut contribuer à réduire les gaz à effet de serre, à atténuer le changement climatique et à favoriser l'accès à l'énergie pour tous.</a:t>
            </a:r>
            <a:endParaRPr sz="1050" dirty="0">
              <a:solidFill>
                <a:srgbClr val="2D355A"/>
              </a:solidFill>
              <a:latin typeface="Montserrat Light" pitchFamily="2" charset="77"/>
            </a:endParaRPr>
          </a:p>
        </p:txBody>
      </p:sp>
      <p:sp>
        <p:nvSpPr>
          <p:cNvPr id="14" name="Rectangle 27">
            <a:extLst>
              <a:ext uri="{FF2B5EF4-FFF2-40B4-BE49-F238E27FC236}">
                <a16:creationId xmlns:a16="http://schemas.microsoft.com/office/drawing/2014/main" id="{2CD80389-5013-6E4A-BEA1-48021487149E}"/>
              </a:ext>
            </a:extLst>
          </p:cNvPr>
          <p:cNvSpPr txBox="1"/>
          <p:nvPr/>
        </p:nvSpPr>
        <p:spPr>
          <a:xfrm>
            <a:off x="2577710" y="7579859"/>
            <a:ext cx="3686538" cy="21358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latin typeface="+mn-lt"/>
                <a:ea typeface="+mn-ea"/>
                <a:cs typeface="+mn-cs"/>
                <a:sym typeface="Montserrat Bold"/>
              </a:defRPr>
            </a:lvl1pPr>
          </a:lstStyle>
          <a:p>
            <a:pPr>
              <a:lnSpc>
                <a:spcPct val="100000"/>
              </a:lnSpc>
              <a:spcBef>
                <a:spcPts val="0"/>
              </a:spcBef>
            </a:pPr>
            <a:r>
              <a:rPr lang="en-IE" sz="1219" b="1" dirty="0">
                <a:solidFill>
                  <a:srgbClr val="28AFAC"/>
                </a:solidFill>
                <a:latin typeface="Montserrat" pitchFamily="2" charset="77"/>
                <a:hlinkClick r:id="rId5">
                  <a:extLst>
                    <a:ext uri="{A12FA001-AC4F-418D-AE19-62706E023703}">
                      <ahyp:hlinkClr xmlns:ahyp="http://schemas.microsoft.com/office/drawing/2018/hyperlinkcolor" val="tx"/>
                    </a:ext>
                  </a:extLst>
                </a:hlinkClick>
              </a:rPr>
              <a:t>ODD 7 – ENERGIE PROPRE ET ABORDABLE </a:t>
            </a:r>
            <a:endParaRPr sz="1219" b="1" dirty="0">
              <a:solidFill>
                <a:srgbClr val="28AFAC"/>
              </a:solidFill>
              <a:latin typeface="Montserrat" pitchFamily="2" charset="77"/>
            </a:endParaRPr>
          </a:p>
        </p:txBody>
      </p:sp>
      <p:sp>
        <p:nvSpPr>
          <p:cNvPr id="15" name="Text Placeholder 3">
            <a:extLst>
              <a:ext uri="{FF2B5EF4-FFF2-40B4-BE49-F238E27FC236}">
                <a16:creationId xmlns:a16="http://schemas.microsoft.com/office/drawing/2014/main" id="{11FC822E-F4C3-4ED8-9C61-256DC00F2C5F}"/>
              </a:ext>
            </a:extLst>
          </p:cNvPr>
          <p:cNvSpPr txBox="1">
            <a:spLocks/>
          </p:cNvSpPr>
          <p:nvPr/>
        </p:nvSpPr>
        <p:spPr>
          <a:xfrm>
            <a:off x="637343" y="383789"/>
            <a:ext cx="5800877" cy="152375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IE" sz="2399" dirty="0">
                <a:solidFill>
                  <a:schemeClr val="bg1"/>
                </a:solidFill>
                <a:latin typeface="Montserrat" pitchFamily="2" charset="77"/>
              </a:rPr>
              <a:t>Exemples d'ODD pour le tourisme</a:t>
            </a:r>
          </a:p>
        </p:txBody>
      </p:sp>
      <p:pic>
        <p:nvPicPr>
          <p:cNvPr id="2050" name="Picture 2">
            <a:hlinkClick r:id="rId2"/>
            <a:extLst>
              <a:ext uri="{FF2B5EF4-FFF2-40B4-BE49-F238E27FC236}">
                <a16:creationId xmlns:a16="http://schemas.microsoft.com/office/drawing/2014/main" id="{13DC2928-B45F-4201-A631-215425A758E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87816" y="1217140"/>
            <a:ext cx="1657890" cy="16578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hlinkClick r:id="rId3"/>
            <a:extLst>
              <a:ext uri="{FF2B5EF4-FFF2-40B4-BE49-F238E27FC236}">
                <a16:creationId xmlns:a16="http://schemas.microsoft.com/office/drawing/2014/main" id="{D4BC38B5-5F27-4381-8A04-EC5BB37CA67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7341" y="3235576"/>
            <a:ext cx="1657890" cy="16578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hlinkClick r:id="rId4"/>
            <a:extLst>
              <a:ext uri="{FF2B5EF4-FFF2-40B4-BE49-F238E27FC236}">
                <a16:creationId xmlns:a16="http://schemas.microsoft.com/office/drawing/2014/main" id="{EED76054-EBBB-4DAE-A8A3-CF9B9542EE9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06358" y="5402572"/>
            <a:ext cx="1657890" cy="16578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hlinkClick r:id="rId5"/>
            <a:extLst>
              <a:ext uri="{FF2B5EF4-FFF2-40B4-BE49-F238E27FC236}">
                <a16:creationId xmlns:a16="http://schemas.microsoft.com/office/drawing/2014/main" id="{3D4425DF-E6D6-4DE3-8D94-4A4AC976AD3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5658" y="7533351"/>
            <a:ext cx="1657890" cy="165789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EA8DE29C-2C56-3941-ABA5-B4E7F189D2E6}"/>
              </a:ext>
            </a:extLst>
          </p:cNvPr>
          <p:cNvCxnSpPr/>
          <p:nvPr/>
        </p:nvCxnSpPr>
        <p:spPr>
          <a:xfrm>
            <a:off x="266727" y="7256164"/>
            <a:ext cx="6399774" cy="0"/>
          </a:xfrm>
          <a:prstGeom prst="line">
            <a:avLst/>
          </a:prstGeom>
          <a:ln w="15875">
            <a:solidFill>
              <a:srgbClr val="2D355A"/>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A0B4409-D675-914E-AF81-C5023F962792}"/>
              </a:ext>
            </a:extLst>
          </p:cNvPr>
          <p:cNvCxnSpPr/>
          <p:nvPr/>
        </p:nvCxnSpPr>
        <p:spPr>
          <a:xfrm>
            <a:off x="266727" y="5163240"/>
            <a:ext cx="6399774" cy="0"/>
          </a:xfrm>
          <a:prstGeom prst="line">
            <a:avLst/>
          </a:prstGeom>
          <a:ln w="15875">
            <a:solidFill>
              <a:srgbClr val="2D355A"/>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D6DA7E1-7878-3345-9EEC-650230F3A8B4}"/>
              </a:ext>
            </a:extLst>
          </p:cNvPr>
          <p:cNvCxnSpPr/>
          <p:nvPr/>
        </p:nvCxnSpPr>
        <p:spPr>
          <a:xfrm>
            <a:off x="229115" y="3058380"/>
            <a:ext cx="6399774" cy="0"/>
          </a:xfrm>
          <a:prstGeom prst="line">
            <a:avLst/>
          </a:prstGeom>
          <a:ln w="15875">
            <a:solidFill>
              <a:srgbClr val="2D355A"/>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40419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AD2AA83-D585-D24E-8FF8-7A72A707BEA5}"/>
              </a:ext>
            </a:extLst>
          </p:cNvPr>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a:fillRect/>
          </a:stretch>
        </p:blipFill>
        <p:spPr/>
      </p:pic>
      <p:pic>
        <p:nvPicPr>
          <p:cNvPr id="9" name="Picture Placeholder 8">
            <a:extLst>
              <a:ext uri="{FF2B5EF4-FFF2-40B4-BE49-F238E27FC236}">
                <a16:creationId xmlns:a16="http://schemas.microsoft.com/office/drawing/2014/main" id="{A4C883B8-0DA5-CC48-B9DE-00378A5DE15E}"/>
              </a:ext>
            </a:extLst>
          </p:cNvPr>
          <p:cNvPicPr>
            <a:picLocks noGrp="1" noChangeAspect="1"/>
          </p:cNvPicPr>
          <p:nvPr>
            <p:ph type="pic" idx="22"/>
          </p:nvPr>
        </p:nvPicPr>
        <p:blipFill>
          <a:blip r:embed="rId3" cstate="email">
            <a:extLst>
              <a:ext uri="{28A0092B-C50C-407E-A947-70E740481C1C}">
                <a14:useLocalDpi xmlns:a14="http://schemas.microsoft.com/office/drawing/2010/main"/>
              </a:ext>
            </a:extLst>
          </a:blip>
          <a:srcRect/>
          <a:stretch>
            <a:fillRect/>
          </a:stretch>
        </p:blipFill>
        <p:spPr/>
      </p:pic>
      <p:pic>
        <p:nvPicPr>
          <p:cNvPr id="11" name="Picture Placeholder 10">
            <a:extLst>
              <a:ext uri="{FF2B5EF4-FFF2-40B4-BE49-F238E27FC236}">
                <a16:creationId xmlns:a16="http://schemas.microsoft.com/office/drawing/2014/main" id="{082D2671-F270-5749-84CB-2F6CB6D23E88}"/>
              </a:ext>
            </a:extLst>
          </p:cNvPr>
          <p:cNvPicPr>
            <a:picLocks noGrp="1" noChangeAspect="1"/>
          </p:cNvPicPr>
          <p:nvPr>
            <p:ph type="pic" idx="23"/>
          </p:nvPr>
        </p:nvPicPr>
        <p:blipFill>
          <a:blip r:embed="rId4" cstate="email">
            <a:extLst>
              <a:ext uri="{28A0092B-C50C-407E-A947-70E740481C1C}">
                <a14:useLocalDpi xmlns:a14="http://schemas.microsoft.com/office/drawing/2010/main"/>
              </a:ext>
            </a:extLst>
          </a:blip>
          <a:srcRect/>
          <a:stretch>
            <a:fillRect/>
          </a:stretch>
        </p:blipFill>
        <p:spPr/>
      </p:pic>
      <p:pic>
        <p:nvPicPr>
          <p:cNvPr id="15" name="Picture Placeholder 14">
            <a:extLst>
              <a:ext uri="{FF2B5EF4-FFF2-40B4-BE49-F238E27FC236}">
                <a16:creationId xmlns:a16="http://schemas.microsoft.com/office/drawing/2014/main" id="{DD2F0395-4F18-E543-AD93-C714B9B7B9E5}"/>
              </a:ext>
            </a:extLst>
          </p:cNvPr>
          <p:cNvPicPr>
            <a:picLocks noGrp="1" noChangeAspect="1"/>
          </p:cNvPicPr>
          <p:nvPr>
            <p:ph type="pic" idx="24"/>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8224376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28AEE3BD-75E9-6C43-BB03-56FE62111FEB}"/>
              </a:ext>
            </a:extLst>
          </p:cNvPr>
          <p:cNvPicPr>
            <a:picLocks noGrp="1" noChangeAspect="1"/>
          </p:cNvPicPr>
          <p:nvPr>
            <p:ph type="pic" idx="16"/>
          </p:nvPr>
        </p:nvPicPr>
        <p:blipFill>
          <a:blip r:embed="rId2" cstate="email">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1864F6FC-489F-B14E-B6DD-5185A4DDFCD6}"/>
              </a:ext>
            </a:extLst>
          </p:cNvPr>
          <p:cNvSpPr>
            <a:spLocks noGrp="1"/>
          </p:cNvSpPr>
          <p:nvPr>
            <p:ph type="body" sz="quarter" idx="17"/>
          </p:nvPr>
        </p:nvSpPr>
        <p:spPr/>
        <p:txBody>
          <a:bodyPr/>
          <a:lstStyle/>
          <a:p>
            <a:r>
              <a:rPr lang="en-US" dirty="0"/>
              <a:t>Section</a:t>
            </a:r>
          </a:p>
        </p:txBody>
      </p:sp>
      <p:sp>
        <p:nvSpPr>
          <p:cNvPr id="4" name="Text Placeholder 3">
            <a:extLst>
              <a:ext uri="{FF2B5EF4-FFF2-40B4-BE49-F238E27FC236}">
                <a16:creationId xmlns:a16="http://schemas.microsoft.com/office/drawing/2014/main" id="{EF4605D9-256C-4341-943F-0A8CEEC0837D}"/>
              </a:ext>
            </a:extLst>
          </p:cNvPr>
          <p:cNvSpPr>
            <a:spLocks noGrp="1"/>
          </p:cNvSpPr>
          <p:nvPr>
            <p:ph type="body" sz="quarter" idx="18"/>
          </p:nvPr>
        </p:nvSpPr>
        <p:spPr/>
        <p:txBody>
          <a:bodyPr/>
          <a:lstStyle/>
          <a:p>
            <a:r>
              <a:rPr lang="en-US" dirty="0"/>
              <a:t>03</a:t>
            </a:r>
          </a:p>
        </p:txBody>
      </p:sp>
      <p:sp>
        <p:nvSpPr>
          <p:cNvPr id="5" name="Text Placeholder 4">
            <a:extLst>
              <a:ext uri="{FF2B5EF4-FFF2-40B4-BE49-F238E27FC236}">
                <a16:creationId xmlns:a16="http://schemas.microsoft.com/office/drawing/2014/main" id="{BE99581F-FFF9-614B-A552-7C19A9DC0E7E}"/>
              </a:ext>
            </a:extLst>
          </p:cNvPr>
          <p:cNvSpPr>
            <a:spLocks noGrp="1"/>
          </p:cNvSpPr>
          <p:nvPr>
            <p:ph type="body" sz="quarter" idx="19"/>
          </p:nvPr>
        </p:nvSpPr>
        <p:spPr>
          <a:xfrm>
            <a:off x="2773289" y="7058686"/>
            <a:ext cx="4099468" cy="1428499"/>
          </a:xfrm>
        </p:spPr>
        <p:txBody>
          <a:bodyPr anchor="ctr"/>
          <a:lstStyle/>
          <a:p>
            <a:r>
              <a:rPr lang="en-US" sz="3599" dirty="0"/>
              <a:t>Mise en œuvre</a:t>
            </a:r>
          </a:p>
          <a:p>
            <a:endParaRPr lang="en-US" dirty="0"/>
          </a:p>
        </p:txBody>
      </p:sp>
    </p:spTree>
    <p:extLst>
      <p:ext uri="{BB962C8B-B14F-4D97-AF65-F5344CB8AC3E}">
        <p14:creationId xmlns:p14="http://schemas.microsoft.com/office/powerpoint/2010/main" val="208018473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tree, outdoor, water, nature&#10;&#10;Description automatically generated">
            <a:extLst>
              <a:ext uri="{FF2B5EF4-FFF2-40B4-BE49-F238E27FC236}">
                <a16:creationId xmlns:a16="http://schemas.microsoft.com/office/drawing/2014/main" id="{17FB0EF6-877E-4D3D-93CD-A5DE6B953115}"/>
              </a:ext>
            </a:extLst>
          </p:cNvPr>
          <p:cNvPicPr>
            <a:picLocks noGrp="1" noChangeAspect="1"/>
          </p:cNvPicPr>
          <p:nvPr>
            <p:ph type="pic" idx="21"/>
          </p:nvPr>
        </p:nvPicPr>
        <p:blipFill rotWithShape="1">
          <a:blip r:embed="rId2" cstate="email">
            <a:extLst>
              <a:ext uri="{28A0092B-C50C-407E-A947-70E740481C1C}">
                <a14:useLocalDpi xmlns:a14="http://schemas.microsoft.com/office/drawing/2010/main"/>
              </a:ext>
            </a:extLst>
          </a:blip>
          <a:srcRect/>
          <a:stretch/>
        </p:blipFill>
        <p:spPr>
          <a:xfrm>
            <a:off x="-8756" y="1801954"/>
            <a:ext cx="6866207" cy="3029249"/>
          </a:xfrm>
        </p:spPr>
      </p:pic>
      <p:sp>
        <p:nvSpPr>
          <p:cNvPr id="4" name="Rechteck"/>
          <p:cNvSpPr/>
          <p:nvPr/>
        </p:nvSpPr>
        <p:spPr>
          <a:xfrm>
            <a:off x="-8756" y="4512365"/>
            <a:ext cx="6866207" cy="4916555"/>
          </a:xfrm>
          <a:prstGeom prst="rect">
            <a:avLst/>
          </a:prstGeom>
          <a:solidFill>
            <a:srgbClr val="2F355A"/>
          </a:solidFill>
          <a:ln w="12700">
            <a:miter lim="400000"/>
          </a:ln>
        </p:spPr>
        <p:txBody>
          <a:bodyPr lIns="14284" tIns="14284" rIns="14284" bIns="14284" anchor="ct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6" name="Rectangle 27"/>
          <p:cNvSpPr txBox="1"/>
          <p:nvPr/>
        </p:nvSpPr>
        <p:spPr>
          <a:xfrm>
            <a:off x="765175" y="4646042"/>
            <a:ext cx="5327650" cy="4711863"/>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fontAlgn="base">
              <a:lnSpc>
                <a:spcPct val="100000"/>
              </a:lnSpc>
              <a:spcBef>
                <a:spcPts val="0"/>
              </a:spcBef>
            </a:pP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Ce guide EYR est le point de départ idéal pour que les PME du </a:t>
            </a:r>
            <a:r>
              <a:rPr lang="en-IE" sz="1050" dirty="0" err="1">
                <a:solidFill>
                  <a:schemeClr val="bg1"/>
                </a:solidFill>
                <a:latin typeface="Montserrat Light" pitchFamily="2" charset="77"/>
                <a:ea typeface="Times New Roman" panose="02020603050405020304" pitchFamily="18" charset="0"/>
                <a:cs typeface="Arial" panose="020B0604020202020204" pitchFamily="34" charset="0"/>
              </a:rPr>
              <a:t>tourisme</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 </a:t>
            </a:r>
            <a:r>
              <a:rPr lang="en-IE" sz="1050" dirty="0" err="1">
                <a:solidFill>
                  <a:schemeClr val="bg1"/>
                </a:solidFill>
                <a:latin typeface="Montserrat Light" pitchFamily="2" charset="77"/>
                <a:ea typeface="Times New Roman" panose="02020603050405020304" pitchFamily="18" charset="0"/>
                <a:cs typeface="Arial" panose="020B0604020202020204" pitchFamily="34" charset="0"/>
              </a:rPr>
              <a:t>axées</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 sur la nature, la culture et le patrimoine deviennent des </a:t>
            </a:r>
            <a:r>
              <a:rPr lang="en-IE" sz="1050" dirty="0" err="1">
                <a:solidFill>
                  <a:schemeClr val="bg1"/>
                </a:solidFill>
                <a:latin typeface="Montserrat Light" pitchFamily="2" charset="77"/>
                <a:ea typeface="Times New Roman" panose="02020603050405020304" pitchFamily="18" charset="0"/>
                <a:cs typeface="Arial" panose="020B0604020202020204" pitchFamily="34" charset="0"/>
              </a:rPr>
              <a:t>championnes</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 de la croissance durable en Europe. Vous y serez guidé à l'aide d'une approche étape par étape, de check-lists, d'études de cas, de vidéos, d'articles, de ressources et bien plus encore. Plus les acteurs du </a:t>
            </a:r>
            <a:r>
              <a:rPr lang="en-IE" sz="1050" dirty="0" err="1">
                <a:solidFill>
                  <a:schemeClr val="bg1"/>
                </a:solidFill>
                <a:latin typeface="Montserrat Light" pitchFamily="2" charset="77"/>
                <a:ea typeface="Times New Roman" panose="02020603050405020304" pitchFamily="18" charset="0"/>
                <a:cs typeface="Arial" panose="020B0604020202020204" pitchFamily="34" charset="0"/>
              </a:rPr>
              <a:t>tourisme</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 </a:t>
            </a:r>
            <a:r>
              <a:rPr lang="en-IE" sz="1050" dirty="0" err="1">
                <a:solidFill>
                  <a:schemeClr val="bg1"/>
                </a:solidFill>
                <a:latin typeface="Montserrat Light" pitchFamily="2" charset="77"/>
                <a:ea typeface="Times New Roman" panose="02020603050405020304" pitchFamily="18" charset="0"/>
                <a:cs typeface="Arial" panose="020B0604020202020204" pitchFamily="34" charset="0"/>
              </a:rPr>
              <a:t>saisissant</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 les opportunités offertes par la durabilité seront nombreux à mettre en œuvre les pratiques décrites, plus nous pourrons atténuer les impacts négatifs du tourisme, pour notre bien à tous. </a:t>
            </a:r>
          </a:p>
          <a:p>
            <a:pPr algn="just" fontAlgn="base">
              <a:lnSpc>
                <a:spcPct val="100000"/>
              </a:lnSpc>
              <a:spcBef>
                <a:spcPts val="0"/>
              </a:spcBef>
            </a:pPr>
            <a:endParaRPr lang="en-IE" sz="1050" dirty="0">
              <a:solidFill>
                <a:schemeClr val="bg1"/>
              </a:solidFill>
              <a:latin typeface="Montserrat Light" pitchFamily="2" charset="77"/>
              <a:ea typeface="Times New Roman" panose="02020603050405020304" pitchFamily="18" charset="0"/>
            </a:endParaRPr>
          </a:p>
          <a:p>
            <a:pPr algn="just" fontAlgn="base">
              <a:lnSpc>
                <a:spcPct val="100000"/>
              </a:lnSpc>
              <a:spcBef>
                <a:spcPts val="0"/>
              </a:spcBef>
            </a:pP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L'Europe est la destination touristique la plus attrayante au monde. Le tourisme joue un rôle majeur dans la croissance et la création d'emplois en Europe. La compétitivité du secteur est étroitement liée à sa durabilité, car la qualité des destinations touristiques est fortement influencée par leur environnement naturel et leur communauté locale. C'est pourquoi il est nécessaire d'adopter une approche holistique, en s'intéressant non seulement à la prospérité économique du secteur, mais aussi à la cohésion sociale, à la protection de l'environnement et à la promotion de la culture des destinations touristiques européennes. (</a:t>
            </a:r>
            <a:r>
              <a:rPr lang="en-IE" sz="1050" u="sng" dirty="0">
                <a:solidFill>
                  <a:schemeClr val="bg1"/>
                </a:solidFill>
                <a:latin typeface="Montserrat Light" pitchFamily="2" charset="77"/>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Europa.eu</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a:t>
            </a:r>
          </a:p>
          <a:p>
            <a:pPr algn="just" fontAlgn="base">
              <a:lnSpc>
                <a:spcPct val="100000"/>
              </a:lnSpc>
              <a:spcBef>
                <a:spcPts val="0"/>
              </a:spcBef>
            </a:pPr>
            <a:endParaRPr lang="en-IE" sz="1050" dirty="0">
              <a:solidFill>
                <a:schemeClr val="bg1"/>
              </a:solidFill>
              <a:latin typeface="Montserrat Light" pitchFamily="2" charset="77"/>
              <a:ea typeface="Times New Roman" panose="02020603050405020304" pitchFamily="18" charset="0"/>
            </a:endParaRPr>
          </a:p>
          <a:p>
            <a:pPr algn="just" fontAlgn="base">
              <a:lnSpc>
                <a:spcPct val="100000"/>
              </a:lnSpc>
              <a:spcBef>
                <a:spcPts val="0"/>
              </a:spcBef>
            </a:pP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Il en va de l'intérêt des entreprises touristiques, qui ont une responsabilité et un rôle majeurs à jouer. Si les entreprises touristiques ne mettent pas en œuvre des pratiques commerciales durables sur le plan environnemental, elles seront confrontées à des problèmes liés à l'offre et à la demande, tels que le changement climatique, la pénurie d'eau, les problèmes sociétaux, la hausse des températures, l'épuisement des </a:t>
            </a:r>
            <a:r>
              <a:rPr lang="en-IE" sz="1050" dirty="0" err="1">
                <a:solidFill>
                  <a:schemeClr val="bg1"/>
                </a:solidFill>
                <a:latin typeface="Montserrat Light" pitchFamily="2" charset="77"/>
                <a:ea typeface="Times New Roman" panose="02020603050405020304" pitchFamily="18" charset="0"/>
                <a:cs typeface="Arial" panose="020B0604020202020204" pitchFamily="34" charset="0"/>
              </a:rPr>
              <a:t>ressources</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 </a:t>
            </a:r>
            <a:r>
              <a:rPr lang="en-IE" sz="1050" dirty="0" err="1">
                <a:solidFill>
                  <a:schemeClr val="bg1"/>
                </a:solidFill>
                <a:latin typeface="Montserrat Light" pitchFamily="2" charset="77"/>
                <a:ea typeface="Times New Roman" panose="02020603050405020304" pitchFamily="18" charset="0"/>
                <a:cs typeface="Arial" panose="020B0604020202020204" pitchFamily="34" charset="0"/>
              </a:rPr>
              <a:t>naturelles</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 Les PME touristiques doivent commencer </a:t>
            </a:r>
            <a:r>
              <a:rPr lang="en-IE" sz="1050" dirty="0" err="1">
                <a:solidFill>
                  <a:schemeClr val="bg1"/>
                </a:solidFill>
                <a:latin typeface="Montserrat Light" pitchFamily="2" charset="77"/>
                <a:ea typeface="Times New Roman" panose="02020603050405020304" pitchFamily="18" charset="0"/>
                <a:cs typeface="Arial" panose="020B0604020202020204" pitchFamily="34" charset="0"/>
              </a:rPr>
              <a:t>immédiatement</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 </a:t>
            </a:r>
            <a:r>
              <a:rPr lang="en-IE" sz="1050" dirty="0" err="1">
                <a:solidFill>
                  <a:schemeClr val="bg1"/>
                </a:solidFill>
                <a:latin typeface="Montserrat Light" pitchFamily="2" charset="77"/>
                <a:ea typeface="Times New Roman" panose="02020603050405020304" pitchFamily="18" charset="0"/>
                <a:cs typeface="Arial" panose="020B0604020202020204" pitchFamily="34" charset="0"/>
              </a:rPr>
              <a:t>à</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 s'attaquer aux préoccupations environnementales et sociales dans leurs </a:t>
            </a:r>
            <a:r>
              <a:rPr lang="en-IE" sz="1050" dirty="0" err="1">
                <a:solidFill>
                  <a:schemeClr val="bg1"/>
                </a:solidFill>
                <a:latin typeface="Montserrat Light" pitchFamily="2" charset="77"/>
                <a:ea typeface="Times New Roman" panose="02020603050405020304" pitchFamily="18" charset="0"/>
                <a:cs typeface="Arial" panose="020B0604020202020204" pitchFamily="34" charset="0"/>
              </a:rPr>
              <a:t>activités</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 </a:t>
            </a:r>
            <a:r>
              <a:rPr lang="en-IE" sz="1050" dirty="0" err="1">
                <a:solidFill>
                  <a:schemeClr val="bg1"/>
                </a:solidFill>
                <a:latin typeface="Montserrat Light" pitchFamily="2" charset="77"/>
                <a:ea typeface="Times New Roman" panose="02020603050405020304" pitchFamily="18" charset="0"/>
                <a:cs typeface="Arial" panose="020B0604020202020204" pitchFamily="34" charset="0"/>
              </a:rPr>
              <a:t>commerciales</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 leurs environnements, leurs politiques, leurs pratiques et leurs initiatives afin de prévenir et de gérer les menaces et les impacts </a:t>
            </a:r>
            <a:r>
              <a:rPr lang="en-IE" sz="1050" dirty="0" err="1">
                <a:solidFill>
                  <a:schemeClr val="bg1"/>
                </a:solidFill>
                <a:latin typeface="Montserrat Light" pitchFamily="2" charset="77"/>
                <a:ea typeface="Times New Roman" panose="02020603050405020304" pitchFamily="18" charset="0"/>
                <a:cs typeface="Arial" panose="020B0604020202020204" pitchFamily="34" charset="0"/>
              </a:rPr>
              <a:t>futurs</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 du tourisme.  </a:t>
            </a:r>
            <a:endParaRPr lang="en-IE" sz="1050" dirty="0">
              <a:solidFill>
                <a:schemeClr val="bg1"/>
              </a:solidFill>
              <a:latin typeface="Montserrat Light" pitchFamily="2" charset="77"/>
              <a:ea typeface="Times New Roman" panose="02020603050405020304" pitchFamily="18" charset="0"/>
            </a:endParaRPr>
          </a:p>
        </p:txBody>
      </p:sp>
      <p:sp>
        <p:nvSpPr>
          <p:cNvPr id="9" name="Text Placeholder 6">
            <a:extLst>
              <a:ext uri="{FF2B5EF4-FFF2-40B4-BE49-F238E27FC236}">
                <a16:creationId xmlns:a16="http://schemas.microsoft.com/office/drawing/2014/main" id="{6F48F950-5640-5A45-A31B-C2AD3914C54E}"/>
              </a:ext>
            </a:extLst>
          </p:cNvPr>
          <p:cNvSpPr txBox="1">
            <a:spLocks/>
          </p:cNvSpPr>
          <p:nvPr/>
        </p:nvSpPr>
        <p:spPr>
          <a:xfrm>
            <a:off x="690586" y="477080"/>
            <a:ext cx="4890588" cy="610005"/>
          </a:xfrm>
          <a:prstGeom prst="rect">
            <a:avLst/>
          </a:prstGeom>
        </p:spPr>
        <p:txBody>
          <a:bodyPr vert="horz" lIns="91425" tIns="45712" rIns="91425" bIns="45712" rtlCol="0">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2500" dirty="0">
                <a:latin typeface="Montserrat" pitchFamily="2" charset="77"/>
              </a:rPr>
              <a:t>Que peuvent faire les </a:t>
            </a:r>
            <a:r>
              <a:rPr lang="en-IE" sz="2500" dirty="0" err="1">
                <a:latin typeface="Montserrat" pitchFamily="2" charset="77"/>
              </a:rPr>
              <a:t>entreprises</a:t>
            </a:r>
            <a:r>
              <a:rPr lang="en-IE" sz="2500" dirty="0">
                <a:latin typeface="Montserrat" pitchFamily="2" charset="77"/>
              </a:rPr>
              <a:t> du tourisme pour devenir plus durables ?</a:t>
            </a:r>
          </a:p>
        </p:txBody>
      </p:sp>
      <p:pic>
        <p:nvPicPr>
          <p:cNvPr id="10" name="Graphic 9" descr="Chevron arrows">
            <a:extLst>
              <a:ext uri="{FF2B5EF4-FFF2-40B4-BE49-F238E27FC236}">
                <a16:creationId xmlns:a16="http://schemas.microsoft.com/office/drawing/2014/main" id="{47976AA9-C15A-9C4D-B272-C42997959C4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86398" y="240575"/>
            <a:ext cx="1132723" cy="1132723"/>
          </a:xfrm>
          <a:prstGeom prst="rect">
            <a:avLst/>
          </a:prstGeom>
        </p:spPr>
      </p:pic>
    </p:spTree>
    <p:extLst>
      <p:ext uri="{BB962C8B-B14F-4D97-AF65-F5344CB8AC3E}">
        <p14:creationId xmlns:p14="http://schemas.microsoft.com/office/powerpoint/2010/main" val="119596968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7">
            <a:extLst>
              <a:ext uri="{FF2B5EF4-FFF2-40B4-BE49-F238E27FC236}">
                <a16:creationId xmlns:a16="http://schemas.microsoft.com/office/drawing/2014/main" id="{0E54BF1F-36B3-4836-A56F-2B803E808D41}"/>
              </a:ext>
            </a:extLst>
          </p:cNvPr>
          <p:cNvSpPr txBox="1"/>
          <p:nvPr/>
        </p:nvSpPr>
        <p:spPr>
          <a:xfrm>
            <a:off x="757306" y="1816356"/>
            <a:ext cx="5840876" cy="1026432"/>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US" sz="2503" b="1" dirty="0">
                <a:solidFill>
                  <a:schemeClr val="bg1"/>
                </a:solidFill>
              </a:rPr>
              <a:t>Étape 1 </a:t>
            </a:r>
            <a:r>
              <a:rPr lang="en-US" sz="1999" dirty="0">
                <a:solidFill>
                  <a:schemeClr val="bg1"/>
                </a:solidFill>
              </a:rPr>
              <a:t>Évaluez le parcours actuel de vos clients pour déterminer si votre entreprise est sans obstacle et accessible aux personnes souffrant d'un handicap ou d'une déficience.</a:t>
            </a:r>
            <a:endParaRPr sz="1999" dirty="0">
              <a:solidFill>
                <a:schemeClr val="bg1"/>
              </a:solidFill>
            </a:endParaRPr>
          </a:p>
        </p:txBody>
      </p:sp>
      <p:sp>
        <p:nvSpPr>
          <p:cNvPr id="13" name="Rectangle 27">
            <a:extLst>
              <a:ext uri="{FF2B5EF4-FFF2-40B4-BE49-F238E27FC236}">
                <a16:creationId xmlns:a16="http://schemas.microsoft.com/office/drawing/2014/main" id="{C22C57F0-E027-48EE-A28F-7FC15C425003}"/>
              </a:ext>
            </a:extLst>
          </p:cNvPr>
          <p:cNvSpPr txBox="1"/>
          <p:nvPr/>
        </p:nvSpPr>
        <p:spPr>
          <a:xfrm>
            <a:off x="774714" y="3322825"/>
            <a:ext cx="5318111" cy="1641792"/>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IE" sz="1050" dirty="0">
                <a:solidFill>
                  <a:srgbClr val="2D355A"/>
                </a:solidFill>
                <a:latin typeface="Montserrat Light" pitchFamily="2" charset="77"/>
                <a:ea typeface="Calibri" panose="020F0502020204030204" pitchFamily="34" charset="0"/>
                <a:cs typeface="Calibri" panose="020F0502020204030204" pitchFamily="34" charset="0"/>
              </a:rPr>
              <a:t>Vous devez </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comprendre les effets de vos activités sur l'environnement. Commencez par considérer vos activités internes, ce que vous achetez, votre environnement externe et vos paysages, comment vous conservez, protégez, réutilisez et recyclez lorsque cela est possible. </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p>
          <a:p>
            <a:pPr algn="just">
              <a:lnSpc>
                <a:spcPct val="100000"/>
              </a:lnSpc>
              <a:spcBef>
                <a:spcPts val="0"/>
              </a:spcBef>
            </a:pP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Voici une liste de questions rapides pour comprendre votre orientation actuelle et savoir s'il existe d'autres pratiques écologiquement durables que vous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pouvez</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mettre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en</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place. Si vous cochez la plupart de ces questions, vous êtes sur la bonne voie pour devenir écologiquement durable.</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p:txBody>
      </p:sp>
      <p:sp>
        <p:nvSpPr>
          <p:cNvPr id="14" name="Rechteck">
            <a:extLst>
              <a:ext uri="{FF2B5EF4-FFF2-40B4-BE49-F238E27FC236}">
                <a16:creationId xmlns:a16="http://schemas.microsoft.com/office/drawing/2014/main" id="{2B32BE47-C1C3-4757-B291-2B525CD14970}"/>
              </a:ext>
            </a:extLst>
          </p:cNvPr>
          <p:cNvSpPr/>
          <p:nvPr/>
        </p:nvSpPr>
        <p:spPr>
          <a:xfrm>
            <a:off x="-16861" y="1291765"/>
            <a:ext cx="6891722" cy="1686857"/>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5" name="Rectangle 27">
            <a:extLst>
              <a:ext uri="{FF2B5EF4-FFF2-40B4-BE49-F238E27FC236}">
                <a16:creationId xmlns:a16="http://schemas.microsoft.com/office/drawing/2014/main" id="{2E8998FA-3782-467A-A41E-E0BDFF8F5909}"/>
              </a:ext>
            </a:extLst>
          </p:cNvPr>
          <p:cNvSpPr txBox="1"/>
          <p:nvPr/>
        </p:nvSpPr>
        <p:spPr>
          <a:xfrm>
            <a:off x="774714" y="1349274"/>
            <a:ext cx="5149436" cy="1571838"/>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gn="just">
              <a:lnSpc>
                <a:spcPct val="107000"/>
              </a:lnSpc>
              <a:spcAft>
                <a:spcPts val="800"/>
              </a:spcAft>
            </a:pPr>
            <a:r>
              <a:rPr lang="en-GB" sz="1050" dirty="0">
                <a:solidFill>
                  <a:schemeClr val="bg1"/>
                </a:solidFill>
                <a:latin typeface="Montserrat Light" pitchFamily="2" charset="77"/>
                <a:ea typeface="Calibri" panose="020F0502020204030204" pitchFamily="34" charset="0"/>
                <a:cs typeface="Calibri" panose="020F0502020204030204" pitchFamily="34" charset="0"/>
              </a:rPr>
              <a:t>Cette section vous fournira une base et une approche progressive pour mettre en œuvre avec succès des pratiques écologiquement durables afin de vous développer et de vous diversifier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d'une</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manière qui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complète</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votre entreprise et l'environnement naturel. Elle couvrira la manière dont vous pouvez adapter les valeurs et les stratégies environnementales naturelles qui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vous</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concernent</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ainsi que votre personnel, votre communauté et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vos</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visiteurs</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Elle explique comment incorporer et gérer avec soin ce qui est fondamental pour votre attraction ou expérience touristique,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notamment</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pour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l’environnement</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la faune et les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atouts</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culturels</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et patrimoniales. </a:t>
            </a: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p:txBody>
      </p:sp>
      <p:sp>
        <p:nvSpPr>
          <p:cNvPr id="24" name="Rectangle 27">
            <a:extLst>
              <a:ext uri="{FF2B5EF4-FFF2-40B4-BE49-F238E27FC236}">
                <a16:creationId xmlns:a16="http://schemas.microsoft.com/office/drawing/2014/main" id="{01BCC103-1A4E-4A2B-8F7E-4D03C0EF7516}"/>
              </a:ext>
            </a:extLst>
          </p:cNvPr>
          <p:cNvSpPr txBox="1"/>
          <p:nvPr/>
        </p:nvSpPr>
        <p:spPr>
          <a:xfrm>
            <a:off x="757306" y="3044181"/>
            <a:ext cx="5872117" cy="243204"/>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nSpc>
                <a:spcPct val="107000"/>
              </a:lnSpc>
              <a:spcAft>
                <a:spcPts val="800"/>
              </a:spcAft>
            </a:pPr>
            <a:r>
              <a:rPr lang="en-IE" sz="1400" b="1" dirty="0">
                <a:solidFill>
                  <a:srgbClr val="2D355A"/>
                </a:solidFill>
                <a:latin typeface="Montserrat" pitchFamily="2" charset="77"/>
                <a:ea typeface="Calibri" panose="020F0502020204030204" pitchFamily="34" charset="0"/>
                <a:cs typeface="Calibri" panose="020F0502020204030204" pitchFamily="34" charset="0"/>
              </a:rPr>
              <a:t>Étape 1 - </a:t>
            </a:r>
            <a:r>
              <a:rPr lang="en-IE" sz="1400" b="1" dirty="0">
                <a:solidFill>
                  <a:srgbClr val="28AFAC"/>
                </a:solidFill>
                <a:latin typeface="Montserrat" pitchFamily="2" charset="77"/>
                <a:ea typeface="Calibri" panose="020F0502020204030204" pitchFamily="34" charset="0"/>
                <a:cs typeface="Calibri" panose="020F0502020204030204" pitchFamily="34" charset="0"/>
              </a:rPr>
              <a:t>Évaluer votre impact actuel sur l'environnement</a:t>
            </a:r>
            <a:endParaRPr lang="en-IE" sz="1400" b="1" dirty="0">
              <a:solidFill>
                <a:srgbClr val="28AFAC"/>
              </a:solidFill>
              <a:latin typeface="Montserrat" pitchFamily="2" charset="77"/>
              <a:ea typeface="Calibri" panose="020F0502020204030204" pitchFamily="34" charset="0"/>
              <a:cs typeface="Times New Roman" panose="02020603050405020304" pitchFamily="18" charset="0"/>
            </a:endParaRPr>
          </a:p>
        </p:txBody>
      </p:sp>
      <p:sp>
        <p:nvSpPr>
          <p:cNvPr id="28" name="Rechteck">
            <a:extLst>
              <a:ext uri="{FF2B5EF4-FFF2-40B4-BE49-F238E27FC236}">
                <a16:creationId xmlns:a16="http://schemas.microsoft.com/office/drawing/2014/main" id="{3F3169DD-F125-4833-A342-43FEEB1716FA}"/>
              </a:ext>
            </a:extLst>
          </p:cNvPr>
          <p:cNvSpPr/>
          <p:nvPr/>
        </p:nvSpPr>
        <p:spPr>
          <a:xfrm>
            <a:off x="-16861" y="5000057"/>
            <a:ext cx="6891722" cy="4403986"/>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21" name="Rectangle 27">
            <a:extLst>
              <a:ext uri="{FF2B5EF4-FFF2-40B4-BE49-F238E27FC236}">
                <a16:creationId xmlns:a16="http://schemas.microsoft.com/office/drawing/2014/main" id="{3BC3C3DB-E605-4306-97A9-2F43E12F8BFC}"/>
              </a:ext>
            </a:extLst>
          </p:cNvPr>
          <p:cNvSpPr txBox="1"/>
          <p:nvPr/>
        </p:nvSpPr>
        <p:spPr>
          <a:xfrm>
            <a:off x="757306" y="5011300"/>
            <a:ext cx="5318111" cy="5014830"/>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12857" tIns="12857" rIns="12857" bIns="12857" numCol="2">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74598" indent="-274598" fontAlgn="base">
              <a:lnSpc>
                <a:spcPct val="100000"/>
              </a:lnSpc>
              <a:spcBef>
                <a:spcPts val="0"/>
              </a:spcBef>
              <a:buSzPts val="1000"/>
              <a:buFont typeface="Symbol" panose="05050102010706020507" pitchFamily="18" charset="2"/>
              <a:buChar char=""/>
              <a:tabLst>
                <a:tab pos="457134" algn="l"/>
              </a:tabLst>
            </a:pPr>
            <a:r>
              <a:rPr lang="en-IE" sz="1050" b="1" dirty="0">
                <a:solidFill>
                  <a:schemeClr val="bg1"/>
                </a:solidFill>
                <a:latin typeface="Montserrat" pitchFamily="2" charset="77"/>
                <a:ea typeface="Calibri" panose="020F0502020204030204" pitchFamily="34" charset="0"/>
                <a:cs typeface="Calibri" panose="020F0502020204030204" pitchFamily="34" charset="0"/>
              </a:rPr>
              <a:t>Assumez-vous déjà la responsabilité des dommages que votre entreprise cause à l'environnement ?  </a:t>
            </a:r>
            <a:r>
              <a:rPr lang="en-IE" sz="1050" dirty="0">
                <a:solidFill>
                  <a:schemeClr val="bg1"/>
                </a:solidFill>
                <a:latin typeface="Montserrat Light" pitchFamily="2" charset="77"/>
                <a:ea typeface="Calibri" panose="020F0502020204030204" pitchFamily="34" charset="0"/>
                <a:cs typeface="Calibri" panose="020F0502020204030204" pitchFamily="34" charset="0"/>
              </a:rPr>
              <a:t>(par exemple, gérez-vous vos eaux usées et savez-vous où elles vont ? Encouragez-vous votre personnel à faire du covoiturage ou à utiliser les transports publics ? Si vous proposez des visites guidées, quelle est la taille de vos groupes ? Voyager en petits groupes a moins d'impact sur la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faune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et la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flore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d'une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région que d'avoir des centaines de personnes visitant une destination en même temps).</a:t>
            </a: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274598" indent="-274598" fontAlgn="base">
              <a:lnSpc>
                <a:spcPct val="100000"/>
              </a:lnSpc>
              <a:spcBef>
                <a:spcPts val="0"/>
              </a:spcBef>
              <a:tabLst>
                <a:tab pos="457134" algn="l"/>
              </a:tabLst>
            </a:pP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274598" indent="-274598" fontAlgn="base">
              <a:lnSpc>
                <a:spcPct val="100000"/>
              </a:lnSpc>
              <a:spcBef>
                <a:spcPts val="0"/>
              </a:spcBef>
              <a:buSzPts val="1000"/>
              <a:buFont typeface="Symbol" panose="05050102010706020507" pitchFamily="18" charset="2"/>
              <a:buChar char=""/>
              <a:tabLst>
                <a:tab pos="457134" algn="l"/>
              </a:tabLst>
            </a:pPr>
            <a:r>
              <a:rPr lang="en-IE" sz="1050" b="1" dirty="0">
                <a:solidFill>
                  <a:schemeClr val="bg1"/>
                </a:solidFill>
                <a:latin typeface="Montserrat" pitchFamily="2" charset="77"/>
                <a:ea typeface="Calibri" panose="020F0502020204030204" pitchFamily="34" charset="0"/>
                <a:cs typeface="Calibri" panose="020F0502020204030204" pitchFamily="34" charset="0"/>
              </a:rPr>
              <a:t>Quelles sont les mesures de conservation/réduction que vous prenez pour l'eau, les déchets et </a:t>
            </a:r>
            <a:r>
              <a:rPr lang="en-IE" sz="1050" b="1" dirty="0" err="1">
                <a:solidFill>
                  <a:schemeClr val="bg1"/>
                </a:solidFill>
                <a:latin typeface="Montserrat" pitchFamily="2" charset="77"/>
                <a:ea typeface="Calibri" panose="020F0502020204030204" pitchFamily="34" charset="0"/>
                <a:cs typeface="Calibri" panose="020F0502020204030204" pitchFamily="34" charset="0"/>
              </a:rPr>
              <a:t>l'énergie</a:t>
            </a:r>
            <a:r>
              <a:rPr lang="en-IE" sz="1050" b="1" dirty="0">
                <a:solidFill>
                  <a:schemeClr val="bg1"/>
                </a:solidFill>
                <a:latin typeface="Montserrat" pitchFamily="2" charset="77"/>
                <a:ea typeface="Calibri" panose="020F0502020204030204" pitchFamily="34" charset="0"/>
                <a:cs typeface="Calibri" panose="020F0502020204030204" pitchFamily="34" charset="0"/>
              </a:rPr>
              <a:t> ?</a:t>
            </a:r>
            <a:r>
              <a:rPr lang="en-IE" sz="1050" dirty="0">
                <a:solidFill>
                  <a:schemeClr val="bg1"/>
                </a:solidFill>
                <a:latin typeface="Montserrat Light" pitchFamily="2" charset="77"/>
                <a:ea typeface="Calibri" panose="020F0502020204030204" pitchFamily="34" charset="0"/>
                <a:cs typeface="Calibri" panose="020F0502020204030204" pitchFamily="34" charset="0"/>
              </a:rPr>
              <a:t>(par exemple, utilisez-vous un éclairage à faible consommation d'énergie ? Conservez-vous l'eau de pluie ? Avez-vous des détecteurs de lumière ? Avez-vous des toilettes à double chasse ?)</a:t>
            </a: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274598" indent="-274598" fontAlgn="base">
              <a:lnSpc>
                <a:spcPct val="100000"/>
              </a:lnSpc>
              <a:spcBef>
                <a:spcPts val="0"/>
              </a:spcBef>
              <a:tabLst>
                <a:tab pos="457134" algn="l"/>
              </a:tabLst>
            </a:pP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p>
          <a:p>
            <a:pPr marL="274598" indent="-274598" fontAlgn="base">
              <a:lnSpc>
                <a:spcPct val="100000"/>
              </a:lnSpc>
              <a:spcBef>
                <a:spcPts val="0"/>
              </a:spcBef>
              <a:tabLst>
                <a:tab pos="457134" algn="l"/>
              </a:tabLst>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274598" indent="-274598" fontAlgn="base">
              <a:lnSpc>
                <a:spcPct val="100000"/>
              </a:lnSpc>
              <a:spcBef>
                <a:spcPts val="0"/>
              </a:spcBef>
              <a:tabLst>
                <a:tab pos="457134" algn="l"/>
              </a:tabLst>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274598" indent="-274598" fontAlgn="base">
              <a:lnSpc>
                <a:spcPct val="100000"/>
              </a:lnSpc>
              <a:spcBef>
                <a:spcPts val="0"/>
              </a:spcBef>
              <a:tabLst>
                <a:tab pos="457134" algn="l"/>
              </a:tabLst>
            </a:pP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274598" indent="-274598" fontAlgn="base">
              <a:lnSpc>
                <a:spcPct val="100000"/>
              </a:lnSpc>
              <a:spcBef>
                <a:spcPts val="0"/>
              </a:spcBef>
              <a:buSzPts val="1000"/>
              <a:buFont typeface="Symbol" panose="05050102010706020507" pitchFamily="18" charset="2"/>
              <a:buChar char=""/>
              <a:tabLst>
                <a:tab pos="457134" algn="l"/>
              </a:tabLst>
            </a:pPr>
            <a:r>
              <a:rPr lang="en-IE" sz="1050" b="1" dirty="0">
                <a:solidFill>
                  <a:schemeClr val="bg1"/>
                </a:solidFill>
                <a:latin typeface="Montserrat" pitchFamily="2" charset="77"/>
                <a:ea typeface="Calibri" panose="020F0502020204030204" pitchFamily="34" charset="0"/>
                <a:cs typeface="Calibri" panose="020F0502020204030204" pitchFamily="34" charset="0"/>
              </a:rPr>
              <a:t>Effectuez-vous déjà des </a:t>
            </a:r>
            <a:r>
              <a:rPr lang="en-IE" sz="1050" b="1" dirty="0" err="1">
                <a:solidFill>
                  <a:schemeClr val="bg1"/>
                </a:solidFill>
                <a:latin typeface="Montserrat" pitchFamily="2" charset="77"/>
                <a:ea typeface="Calibri" panose="020F0502020204030204" pitchFamily="34" charset="0"/>
                <a:cs typeface="Calibri" panose="020F0502020204030204" pitchFamily="34" charset="0"/>
              </a:rPr>
              <a:t>recherches</a:t>
            </a:r>
            <a:r>
              <a:rPr lang="en-IE" sz="1050" b="1" dirty="0">
                <a:solidFill>
                  <a:schemeClr val="bg1"/>
                </a:solidFill>
                <a:latin typeface="Montserrat" pitchFamily="2" charset="77"/>
                <a:ea typeface="Calibri" panose="020F0502020204030204" pitchFamily="34" charset="0"/>
                <a:cs typeface="Calibri" panose="020F0502020204030204" pitchFamily="34" charset="0"/>
              </a:rPr>
              <a:t> </a:t>
            </a:r>
            <a:r>
              <a:rPr lang="en-IE" sz="1050" b="1" dirty="0" err="1">
                <a:solidFill>
                  <a:schemeClr val="bg1"/>
                </a:solidFill>
                <a:latin typeface="Montserrat" pitchFamily="2" charset="77"/>
                <a:ea typeface="Calibri" panose="020F0502020204030204" pitchFamily="34" charset="0"/>
                <a:cs typeface="Calibri" panose="020F0502020204030204" pitchFamily="34" charset="0"/>
              </a:rPr>
              <a:t>ou</a:t>
            </a:r>
            <a:r>
              <a:rPr lang="en-IE" sz="1050" b="1" dirty="0">
                <a:solidFill>
                  <a:schemeClr val="bg1"/>
                </a:solidFill>
                <a:latin typeface="Montserrat" pitchFamily="2" charset="77"/>
                <a:ea typeface="Calibri" panose="020F0502020204030204" pitchFamily="34" charset="0"/>
                <a:cs typeface="Calibri" panose="020F0502020204030204" pitchFamily="34" charset="0"/>
              </a:rPr>
              <a:t> </a:t>
            </a:r>
            <a:r>
              <a:rPr lang="en-IE" sz="1050" b="1" dirty="0" err="1">
                <a:solidFill>
                  <a:schemeClr val="bg1"/>
                </a:solidFill>
                <a:latin typeface="Montserrat" pitchFamily="2" charset="77"/>
                <a:ea typeface="Calibri" panose="020F0502020204030204" pitchFamily="34" charset="0"/>
                <a:cs typeface="Calibri" panose="020F0502020204030204" pitchFamily="34" charset="0"/>
              </a:rPr>
              <a:t>collaborez-vous</a:t>
            </a:r>
            <a:r>
              <a:rPr lang="en-IE" sz="1050" b="1" dirty="0">
                <a:solidFill>
                  <a:schemeClr val="bg1"/>
                </a:solidFill>
                <a:latin typeface="Montserrat" pitchFamily="2" charset="77"/>
                <a:ea typeface="Calibri" panose="020F0502020204030204" pitchFamily="34" charset="0"/>
                <a:cs typeface="Calibri" panose="020F0502020204030204" pitchFamily="34" charset="0"/>
              </a:rPr>
              <a:t> avec </a:t>
            </a:r>
            <a:r>
              <a:rPr lang="en-IE" sz="1050" b="1" dirty="0" err="1">
                <a:solidFill>
                  <a:schemeClr val="bg1"/>
                </a:solidFill>
                <a:latin typeface="Montserrat" pitchFamily="2" charset="77"/>
                <a:ea typeface="Calibri" panose="020F0502020204030204" pitchFamily="34" charset="0"/>
                <a:cs typeface="Calibri" panose="020F0502020204030204" pitchFamily="34" charset="0"/>
              </a:rPr>
              <a:t>d'autres</a:t>
            </a:r>
            <a:r>
              <a:rPr lang="en-IE" sz="1050" b="1" dirty="0">
                <a:solidFill>
                  <a:schemeClr val="bg1"/>
                </a:solidFill>
                <a:latin typeface="Montserrat" pitchFamily="2" charset="77"/>
                <a:ea typeface="Calibri" panose="020F0502020204030204" pitchFamily="34" charset="0"/>
                <a:cs typeface="Calibri" panose="020F0502020204030204" pitchFamily="34" charset="0"/>
              </a:rPr>
              <a:t> entreprises touristiques en termes de performances environnementales ? </a:t>
            </a:r>
            <a:endParaRPr lang="en-IE" sz="1050" b="1" dirty="0">
              <a:solidFill>
                <a:schemeClr val="bg1"/>
              </a:solidFill>
              <a:latin typeface="Montserrat" pitchFamily="2" charset="77"/>
              <a:ea typeface="Calibri" panose="020F0502020204030204" pitchFamily="34" charset="0"/>
              <a:cs typeface="Times New Roman" panose="02020603050405020304" pitchFamily="18" charset="0"/>
            </a:endParaRPr>
          </a:p>
          <a:p>
            <a:pPr marL="274598" indent="-274598" fontAlgn="base">
              <a:lnSpc>
                <a:spcPct val="100000"/>
              </a:lnSpc>
              <a:spcBef>
                <a:spcPts val="0"/>
              </a:spcBef>
              <a:tabLst>
                <a:tab pos="457134" algn="l"/>
              </a:tabLst>
            </a:pP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274598" indent="-274598" fontAlgn="base">
              <a:lnSpc>
                <a:spcPct val="100000"/>
              </a:lnSpc>
              <a:spcBef>
                <a:spcPts val="0"/>
              </a:spcBef>
              <a:buSzPts val="1000"/>
              <a:buFont typeface="Symbol" panose="05050102010706020507" pitchFamily="18" charset="2"/>
              <a:buChar char=""/>
              <a:tabLst>
                <a:tab pos="457134" algn="l"/>
              </a:tabLst>
            </a:pPr>
            <a:r>
              <a:rPr lang="en-IE" sz="1050" b="1" dirty="0">
                <a:solidFill>
                  <a:schemeClr val="bg1"/>
                </a:solidFill>
                <a:latin typeface="Montserrat" pitchFamily="2" charset="77"/>
                <a:ea typeface="Calibri" panose="020F0502020204030204" pitchFamily="34" charset="0"/>
                <a:cs typeface="Calibri" panose="020F0502020204030204" pitchFamily="34" charset="0"/>
              </a:rPr>
              <a:t>Informez-vous les clients et éduquez-vous le personnel sur vos ambitions en matière d'environnement et de durabilité ? </a:t>
            </a:r>
            <a:r>
              <a:rPr lang="en-IE" sz="1050" dirty="0">
                <a:solidFill>
                  <a:schemeClr val="bg1"/>
                </a:solidFill>
                <a:latin typeface="Montserrat Light" pitchFamily="2" charset="77"/>
                <a:ea typeface="Calibri" panose="020F0502020204030204" pitchFamily="34" charset="0"/>
                <a:cs typeface="Calibri" panose="020F0502020204030204" pitchFamily="34" charset="0"/>
              </a:rPr>
              <a:t>(Par exemple, disposez-vous d'une signalisation et d'informations sur la manière dont ils peuvent contribuer à la durabilité environnementale ? Votre personnel imprime-t-il sur du papier recyclé ? Avez-vous déjà une politique environnementale) ?</a:t>
            </a: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274598" indent="-274598">
              <a:lnSpc>
                <a:spcPct val="100000"/>
              </a:lnSpc>
              <a:spcBef>
                <a:spcPts val="0"/>
              </a:spcBef>
              <a:tabLst>
                <a:tab pos="457134" algn="l"/>
              </a:tabLst>
            </a:pP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274598" indent="-274598" fontAlgn="base">
              <a:lnSpc>
                <a:spcPct val="100000"/>
              </a:lnSpc>
              <a:spcBef>
                <a:spcPts val="0"/>
              </a:spcBef>
              <a:buSzPts val="1000"/>
              <a:buFont typeface="Symbol" panose="05050102010706020507" pitchFamily="18" charset="2"/>
              <a:buChar char=""/>
              <a:tabLst>
                <a:tab pos="457134" algn="l"/>
              </a:tabLst>
            </a:pPr>
            <a:r>
              <a:rPr lang="en-IE" sz="1050" b="1" dirty="0">
                <a:solidFill>
                  <a:schemeClr val="bg1"/>
                </a:solidFill>
                <a:latin typeface="Montserrat" pitchFamily="2" charset="77"/>
                <a:ea typeface="Calibri" panose="020F0502020204030204" pitchFamily="34" charset="0"/>
                <a:cs typeface="Calibri" panose="020F0502020204030204" pitchFamily="34" charset="0"/>
              </a:rPr>
              <a:t>Avez-vous une politique en matière de fournisseurs </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(par exemple, veillez-vous à ne pas acheter de produits toxiques pour l'environnement, achetez-vous des produits équitables, biologiques ou provenant de producteurs locaux) ?</a:t>
            </a: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p:txBody>
      </p:sp>
      <p:sp>
        <p:nvSpPr>
          <p:cNvPr id="10" name="Text Placeholder 6">
            <a:extLst>
              <a:ext uri="{FF2B5EF4-FFF2-40B4-BE49-F238E27FC236}">
                <a16:creationId xmlns:a16="http://schemas.microsoft.com/office/drawing/2014/main" id="{35FDF77A-49BB-8448-8640-F35DEBB13BC1}"/>
              </a:ext>
            </a:extLst>
          </p:cNvPr>
          <p:cNvSpPr txBox="1">
            <a:spLocks/>
          </p:cNvSpPr>
          <p:nvPr/>
        </p:nvSpPr>
        <p:spPr>
          <a:xfrm>
            <a:off x="726065" y="478915"/>
            <a:ext cx="5198085" cy="610005"/>
          </a:xfrm>
          <a:prstGeom prst="rect">
            <a:avLst/>
          </a:prstGeom>
        </p:spPr>
        <p:txBody>
          <a:bodyPr vert="horz" lIns="91425" tIns="45712" rIns="91425" bIns="45712" rtlCol="0">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2500" dirty="0">
                <a:latin typeface="Montserrat" pitchFamily="2" charset="77"/>
              </a:rPr>
              <a:t>Mise en œuvre pas à pas des pratiques du tourisme durable</a:t>
            </a:r>
          </a:p>
        </p:txBody>
      </p:sp>
      <p:sp>
        <p:nvSpPr>
          <p:cNvPr id="11" name="Rectangle 27">
            <a:extLst>
              <a:ext uri="{FF2B5EF4-FFF2-40B4-BE49-F238E27FC236}">
                <a16:creationId xmlns:a16="http://schemas.microsoft.com/office/drawing/2014/main" id="{34E91314-A023-8C4F-858C-3D63528668E9}"/>
              </a:ext>
            </a:extLst>
          </p:cNvPr>
          <p:cNvSpPr txBox="1"/>
          <p:nvPr/>
        </p:nvSpPr>
        <p:spPr>
          <a:xfrm>
            <a:off x="774714" y="4734451"/>
            <a:ext cx="5546348" cy="241409"/>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IE" sz="1400" b="1" dirty="0">
                <a:solidFill>
                  <a:srgbClr val="28AFAC"/>
                </a:solidFill>
                <a:latin typeface="Montserrat" pitchFamily="2" charset="77"/>
              </a:rPr>
              <a:t>Check-list de la durabilité environnementale !</a:t>
            </a:r>
          </a:p>
        </p:txBody>
      </p:sp>
    </p:spTree>
    <p:extLst>
      <p:ext uri="{BB962C8B-B14F-4D97-AF65-F5344CB8AC3E}">
        <p14:creationId xmlns:p14="http://schemas.microsoft.com/office/powerpoint/2010/main" val="256763849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a:extLst>
              <a:ext uri="{FF2B5EF4-FFF2-40B4-BE49-F238E27FC236}">
                <a16:creationId xmlns:a16="http://schemas.microsoft.com/office/drawing/2014/main" id="{3F3169DD-F125-4833-A342-43FEEB1716FA}"/>
              </a:ext>
            </a:extLst>
          </p:cNvPr>
          <p:cNvSpPr/>
          <p:nvPr/>
        </p:nvSpPr>
        <p:spPr>
          <a:xfrm>
            <a:off x="552" y="1993014"/>
            <a:ext cx="6856900" cy="3025299"/>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21" name="Rectangle 27">
            <a:extLst>
              <a:ext uri="{FF2B5EF4-FFF2-40B4-BE49-F238E27FC236}">
                <a16:creationId xmlns:a16="http://schemas.microsoft.com/office/drawing/2014/main" id="{3BC3C3DB-E605-4306-97A9-2F43E12F8BFC}"/>
              </a:ext>
            </a:extLst>
          </p:cNvPr>
          <p:cNvSpPr txBox="1"/>
          <p:nvPr/>
        </p:nvSpPr>
        <p:spPr>
          <a:xfrm>
            <a:off x="726065" y="2123250"/>
            <a:ext cx="5366760" cy="3176828"/>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fontAlgn="base">
              <a:lnSpc>
                <a:spcPct val="100000"/>
              </a:lnSpc>
              <a:spcBef>
                <a:spcPts val="0"/>
              </a:spcBef>
              <a:buSzPts val="1000"/>
              <a:buFont typeface="Arial" panose="020B0604020202020204" pitchFamily="34" charset="0"/>
              <a:buChar char="•"/>
              <a:tabLst>
                <a:tab pos="457134" algn="l"/>
              </a:tabLst>
            </a:pPr>
            <a:r>
              <a:rPr lang="en-IE" sz="1050" b="1" dirty="0">
                <a:solidFill>
                  <a:schemeClr val="bg1"/>
                </a:solidFill>
                <a:latin typeface="Montserrat" pitchFamily="2" charset="77"/>
                <a:ea typeface="Calibri" panose="020F0502020204030204" pitchFamily="34" charset="0"/>
                <a:cs typeface="Calibri" panose="020F0502020204030204" pitchFamily="34" charset="0"/>
              </a:rPr>
              <a:t>Utilisez-vous, vendez-vous ou faites-vous des suggestions pour que les clients puissent acheter des produits locaux afin de soutenir la communauté locale ? </a:t>
            </a:r>
            <a:r>
              <a:rPr lang="en-IE" sz="1050" dirty="0">
                <a:solidFill>
                  <a:schemeClr val="bg1"/>
                </a:solidFill>
                <a:latin typeface="Montserrat Light" pitchFamily="2" charset="77"/>
                <a:ea typeface="Calibri" panose="020F0502020204030204" pitchFamily="34" charset="0"/>
                <a:cs typeface="Calibri" panose="020F0502020204030204" pitchFamily="34" charset="0"/>
              </a:rPr>
              <a:t>(par exemple, faites-vous de la publicité en interne ou fournissez des informations sur les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marchés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de fermiers, les productions locales et les restaurants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locaux</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457134" fontAlgn="base">
              <a:lnSpc>
                <a:spcPct val="100000"/>
              </a:lnSpc>
              <a:spcBef>
                <a:spcPts val="0"/>
              </a:spcBef>
            </a:pP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171426" indent="-171426" fontAlgn="base">
              <a:lnSpc>
                <a:spcPct val="100000"/>
              </a:lnSpc>
              <a:spcBef>
                <a:spcPts val="0"/>
              </a:spcBef>
              <a:buSzPts val="1000"/>
              <a:buFont typeface="Arial" panose="020B0604020202020204" pitchFamily="34" charset="0"/>
              <a:buChar char="•"/>
              <a:tabLst>
                <a:tab pos="457134" algn="l"/>
              </a:tabLst>
            </a:pPr>
            <a:r>
              <a:rPr lang="en-IE" sz="1050" b="1" dirty="0">
                <a:solidFill>
                  <a:schemeClr val="bg1"/>
                </a:solidFill>
                <a:latin typeface="Montserrat" pitchFamily="2" charset="77"/>
                <a:ea typeface="Calibri" panose="020F0502020204030204" pitchFamily="34" charset="0"/>
                <a:cs typeface="Calibri" panose="020F0502020204030204" pitchFamily="34" charset="0"/>
              </a:rPr>
              <a:t>Soutenez-vous des projets culturels et patrimoniaux locaux ? </a:t>
            </a:r>
            <a:r>
              <a:rPr lang="en-IE" sz="1050" dirty="0">
                <a:solidFill>
                  <a:schemeClr val="bg1"/>
                </a:solidFill>
                <a:latin typeface="Montserrat Light" pitchFamily="2" charset="77"/>
                <a:ea typeface="Calibri" panose="020F0502020204030204" pitchFamily="34" charset="0"/>
                <a:cs typeface="Calibri" panose="020F0502020204030204" pitchFamily="34" charset="0"/>
              </a:rPr>
              <a:t>(par exemple, en faisant du bénévolat ou en reversant un pourcentage de vos bénéfices à des causes culturelles, patrimoniales ou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sociales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locales ?)</a:t>
            </a:r>
          </a:p>
          <a:p>
            <a:pPr marL="171426" indent="-171426" fontAlgn="base">
              <a:lnSpc>
                <a:spcPct val="100000"/>
              </a:lnSpc>
              <a:spcBef>
                <a:spcPts val="0"/>
              </a:spcBef>
              <a:buSzPts val="1000"/>
              <a:buFont typeface="Arial" panose="020B0604020202020204" pitchFamily="34" charset="0"/>
              <a:buChar char="•"/>
              <a:tabLst>
                <a:tab pos="457134" algn="l"/>
              </a:tabLst>
            </a:pP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457134">
              <a:lnSpc>
                <a:spcPct val="100000"/>
              </a:lnSpc>
              <a:spcBef>
                <a:spcPts val="0"/>
              </a:spcBef>
            </a:pP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171426" indent="-171426" fontAlgn="base">
              <a:lnSpc>
                <a:spcPct val="100000"/>
              </a:lnSpc>
              <a:spcBef>
                <a:spcPts val="0"/>
              </a:spcBef>
              <a:buSzPts val="1000"/>
              <a:buFont typeface="Arial" panose="020B0604020202020204" pitchFamily="34" charset="0"/>
              <a:buChar char="•"/>
              <a:tabLst>
                <a:tab pos="457134" algn="l"/>
              </a:tabLst>
            </a:pPr>
            <a:r>
              <a:rPr lang="en-IE" sz="1050" b="1" dirty="0">
                <a:solidFill>
                  <a:schemeClr val="bg1"/>
                </a:solidFill>
                <a:latin typeface="Montserrat" pitchFamily="2" charset="77"/>
                <a:ea typeface="Calibri" panose="020F0502020204030204" pitchFamily="34" charset="0"/>
                <a:cs typeface="Calibri" panose="020F0502020204030204" pitchFamily="34" charset="0"/>
              </a:rPr>
              <a:t>Vous assurez-vous qu'aucun de vos fournisseurs n'exploite d'enfants ou ne viole les droits de l'homme ? Vous assurez-vous qu'ils proposent des produits écologiquement durables ? </a:t>
            </a:r>
            <a:r>
              <a:rPr lang="en-IE" sz="1050" dirty="0">
                <a:solidFill>
                  <a:schemeClr val="bg1"/>
                </a:solidFill>
                <a:latin typeface="Montserrat Light" pitchFamily="2" charset="77"/>
                <a:ea typeface="Calibri" panose="020F0502020204030204" pitchFamily="34" charset="0"/>
                <a:cs typeface="Calibri" panose="020F0502020204030204" pitchFamily="34" charset="0"/>
              </a:rPr>
              <a:t>(par exemple, en achetant des produits issus du commerce équitable ou biodégradables)</a:t>
            </a: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457134">
              <a:lnSpc>
                <a:spcPct val="100000"/>
              </a:lnSpc>
              <a:spcBef>
                <a:spcPts val="0"/>
              </a:spcBef>
            </a:pPr>
            <a:endParaRPr lang="en-IE" sz="1050" dirty="0">
              <a:solidFill>
                <a:schemeClr val="bg1"/>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buFont typeface="Arial" panose="020B0604020202020204" pitchFamily="34" charset="0"/>
              <a:buChar char="•"/>
            </a:pPr>
            <a:r>
              <a:rPr lang="en-IE" sz="1050" b="1" dirty="0">
                <a:solidFill>
                  <a:schemeClr val="bg1"/>
                </a:solidFill>
                <a:latin typeface="Montserrat" pitchFamily="2" charset="77"/>
                <a:ea typeface="Calibri" panose="020F0502020204030204" pitchFamily="34" charset="0"/>
              </a:rPr>
              <a:t>Engagez-vous du personnel local ? </a:t>
            </a:r>
          </a:p>
          <a:p>
            <a:pPr marL="171426" indent="-171426">
              <a:lnSpc>
                <a:spcPct val="100000"/>
              </a:lnSpc>
              <a:spcBef>
                <a:spcPts val="0"/>
              </a:spcBef>
              <a:buFont typeface="Arial" panose="020B0604020202020204" pitchFamily="34" charset="0"/>
              <a:buChar char="•"/>
            </a:pPr>
            <a:endParaRPr lang="en-IE" sz="1050" b="1" dirty="0">
              <a:solidFill>
                <a:schemeClr val="bg1"/>
              </a:solidFill>
              <a:latin typeface="Montserrat" pitchFamily="2" charset="77"/>
              <a:ea typeface="Calibri" panose="020F0502020204030204" pitchFamily="34" charset="0"/>
            </a:endParaRPr>
          </a:p>
          <a:p>
            <a:pPr marL="171426" indent="-171426">
              <a:lnSpc>
                <a:spcPct val="100000"/>
              </a:lnSpc>
              <a:spcBef>
                <a:spcPts val="0"/>
              </a:spcBef>
              <a:buFont typeface="Arial" panose="020B0604020202020204" pitchFamily="34" charset="0"/>
              <a:buChar char="•"/>
            </a:pPr>
            <a:r>
              <a:rPr lang="en-IE" sz="1050" b="1" dirty="0">
                <a:solidFill>
                  <a:schemeClr val="bg1"/>
                </a:solidFill>
                <a:latin typeface="Montserrat" pitchFamily="2" charset="77"/>
                <a:ea typeface="Calibri" panose="020F0502020204030204" pitchFamily="34" charset="0"/>
              </a:rPr>
              <a:t>Faites-vous de la promotion croisée avec d'autres entreprises locales ?</a:t>
            </a:r>
            <a:endParaRPr lang="en-IE" sz="1050" b="1" dirty="0">
              <a:solidFill>
                <a:schemeClr val="bg1"/>
              </a:solidFill>
              <a:latin typeface="Montserrat" pitchFamily="2" charset="77"/>
              <a:ea typeface="Calibri" panose="020F0502020204030204" pitchFamily="34" charset="0"/>
              <a:cs typeface="Times New Roman" panose="02020603050405020304" pitchFamily="18" charset="0"/>
            </a:endParaRPr>
          </a:p>
        </p:txBody>
      </p:sp>
      <p:pic>
        <p:nvPicPr>
          <p:cNvPr id="3" name="Picture 2" descr="A person sitting on a bicycle&#10;&#10;Description automatically generated with low confidence">
            <a:extLst>
              <a:ext uri="{FF2B5EF4-FFF2-40B4-BE49-F238E27FC236}">
                <a16:creationId xmlns:a16="http://schemas.microsoft.com/office/drawing/2014/main" id="{6990DB7B-2E3D-4D4F-95CF-B0DDE36947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6048" b="5845"/>
          <a:stretch/>
        </p:blipFill>
        <p:spPr>
          <a:xfrm>
            <a:off x="552" y="5014928"/>
            <a:ext cx="6856900" cy="4261897"/>
          </a:xfrm>
          <a:prstGeom prst="rect">
            <a:avLst/>
          </a:prstGeom>
        </p:spPr>
      </p:pic>
      <p:sp>
        <p:nvSpPr>
          <p:cNvPr id="7" name="Text Placeholder 6">
            <a:extLst>
              <a:ext uri="{FF2B5EF4-FFF2-40B4-BE49-F238E27FC236}">
                <a16:creationId xmlns:a16="http://schemas.microsoft.com/office/drawing/2014/main" id="{8784F241-1A06-494B-BC8C-14803A54E947}"/>
              </a:ext>
            </a:extLst>
          </p:cNvPr>
          <p:cNvSpPr txBox="1">
            <a:spLocks/>
          </p:cNvSpPr>
          <p:nvPr/>
        </p:nvSpPr>
        <p:spPr>
          <a:xfrm>
            <a:off x="726063" y="512480"/>
            <a:ext cx="5493313" cy="610005"/>
          </a:xfrm>
          <a:prstGeom prst="rect">
            <a:avLst/>
          </a:prstGeom>
        </p:spPr>
        <p:txBody>
          <a:bodyPr vert="horz" lIns="91425" tIns="45712" rIns="91425" bIns="45712" rtlCol="0">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2500" dirty="0">
                <a:latin typeface="Montserrat" pitchFamily="2" charset="77"/>
              </a:rPr>
              <a:t>Mise en œuvre pas à pas des pratiques du tourisme durable</a:t>
            </a:r>
          </a:p>
        </p:txBody>
      </p:sp>
      <p:sp>
        <p:nvSpPr>
          <p:cNvPr id="8" name="Rectangle 27">
            <a:extLst>
              <a:ext uri="{FF2B5EF4-FFF2-40B4-BE49-F238E27FC236}">
                <a16:creationId xmlns:a16="http://schemas.microsoft.com/office/drawing/2014/main" id="{7E5450ED-931A-6C4F-B787-A657021A3971}"/>
              </a:ext>
            </a:extLst>
          </p:cNvPr>
          <p:cNvSpPr txBox="1"/>
          <p:nvPr/>
        </p:nvSpPr>
        <p:spPr>
          <a:xfrm>
            <a:off x="877897" y="1482819"/>
            <a:ext cx="5546348" cy="241409"/>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IE" sz="1400" b="1" dirty="0">
                <a:solidFill>
                  <a:srgbClr val="28AFAC"/>
                </a:solidFill>
                <a:latin typeface="Montserrat" pitchFamily="2" charset="77"/>
              </a:rPr>
              <a:t>Préserver la culture et le patrimoine locaux</a:t>
            </a:r>
            <a:endParaRPr lang="en-IE" sz="1400" b="1" dirty="0">
              <a:solidFill>
                <a:srgbClr val="28AFAC"/>
              </a:solidFill>
              <a:latin typeface="Montserrat" pitchFamily="2" charset="77"/>
              <a:ea typeface="Calibri" panose="020F0502020204030204" pitchFamily="34" charset="0"/>
              <a:cs typeface="Times New Roman" panose="02020603050405020304" pitchFamily="18" charset="0"/>
            </a:endParaRPr>
          </a:p>
        </p:txBody>
      </p:sp>
      <p:sp>
        <p:nvSpPr>
          <p:cNvPr id="11" name="Rechteck">
            <a:extLst>
              <a:ext uri="{FF2B5EF4-FFF2-40B4-BE49-F238E27FC236}">
                <a16:creationId xmlns:a16="http://schemas.microsoft.com/office/drawing/2014/main" id="{0DA7537A-532D-ED4B-BA05-43FFAF633055}"/>
              </a:ext>
            </a:extLst>
          </p:cNvPr>
          <p:cNvSpPr/>
          <p:nvPr/>
        </p:nvSpPr>
        <p:spPr>
          <a:xfrm>
            <a:off x="550" y="7539903"/>
            <a:ext cx="5104582" cy="1726036"/>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2" name="Rectangle 27">
            <a:extLst>
              <a:ext uri="{FF2B5EF4-FFF2-40B4-BE49-F238E27FC236}">
                <a16:creationId xmlns:a16="http://schemas.microsoft.com/office/drawing/2014/main" id="{61821767-57B8-C548-BFF3-CAE844D30B40}"/>
              </a:ext>
            </a:extLst>
          </p:cNvPr>
          <p:cNvSpPr txBox="1"/>
          <p:nvPr/>
        </p:nvSpPr>
        <p:spPr>
          <a:xfrm>
            <a:off x="765175" y="7612786"/>
            <a:ext cx="4187580" cy="1967266"/>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spcBef>
                <a:spcPts val="0"/>
              </a:spcBef>
            </a:pPr>
            <a:r>
              <a:rPr lang="en-IE" sz="1200" i="1" dirty="0">
                <a:solidFill>
                  <a:schemeClr val="bg1"/>
                </a:solidFill>
                <a:latin typeface="Montserrat Light" pitchFamily="2" charset="77"/>
                <a:ea typeface="Times New Roman" panose="02020603050405020304" pitchFamily="18" charset="0"/>
              </a:rPr>
              <a:t>En vous posant ces questions, à vous et à vos employés, vous vous apprêtez déjà à être plus conscient de votre environnement. Bien qu'il soit conseillé de faire appel à un expert, vous pouvez utiliser ce guide pour vous aider </a:t>
            </a:r>
            <a:r>
              <a:rPr lang="en-IE" sz="1200" i="1" dirty="0" err="1">
                <a:solidFill>
                  <a:schemeClr val="bg1"/>
                </a:solidFill>
                <a:latin typeface="Montserrat Light" pitchFamily="2" charset="77"/>
                <a:ea typeface="Times New Roman" panose="02020603050405020304" pitchFamily="18" charset="0"/>
              </a:rPr>
              <a:t>à</a:t>
            </a:r>
            <a:r>
              <a:rPr lang="en-IE" sz="1200" i="1" dirty="0">
                <a:solidFill>
                  <a:schemeClr val="bg1"/>
                </a:solidFill>
                <a:latin typeface="Montserrat Light" pitchFamily="2" charset="77"/>
                <a:ea typeface="Times New Roman" panose="02020603050405020304" pitchFamily="18" charset="0"/>
              </a:rPr>
              <a:t> </a:t>
            </a:r>
            <a:r>
              <a:rPr lang="en-IE" sz="1200" i="1" dirty="0" err="1">
                <a:solidFill>
                  <a:schemeClr val="bg1"/>
                </a:solidFill>
                <a:latin typeface="Montserrat Light" pitchFamily="2" charset="77"/>
                <a:ea typeface="Times New Roman" panose="02020603050405020304" pitchFamily="18" charset="0"/>
              </a:rPr>
              <a:t>débuter</a:t>
            </a:r>
            <a:r>
              <a:rPr lang="en-IE" sz="1200" i="1" dirty="0">
                <a:solidFill>
                  <a:schemeClr val="bg1"/>
                </a:solidFill>
                <a:latin typeface="Montserrat Light" pitchFamily="2" charset="77"/>
                <a:ea typeface="Times New Roman" panose="02020603050405020304" pitchFamily="18" charset="0"/>
              </a:rPr>
              <a:t> </a:t>
            </a:r>
            <a:r>
              <a:rPr lang="en-IE" sz="1200" i="1" dirty="0" err="1">
                <a:solidFill>
                  <a:schemeClr val="bg1"/>
                </a:solidFill>
                <a:latin typeface="Montserrat Light" pitchFamily="2" charset="77"/>
                <a:ea typeface="Times New Roman" panose="02020603050405020304" pitchFamily="18" charset="0"/>
              </a:rPr>
              <a:t>cette</a:t>
            </a:r>
            <a:r>
              <a:rPr lang="en-IE" sz="1200" i="1" dirty="0">
                <a:solidFill>
                  <a:schemeClr val="bg1"/>
                </a:solidFill>
                <a:latin typeface="Montserrat Light" pitchFamily="2" charset="77"/>
                <a:ea typeface="Times New Roman" panose="02020603050405020304" pitchFamily="18" charset="0"/>
              </a:rPr>
              <a:t> remise </a:t>
            </a:r>
            <a:r>
              <a:rPr lang="en-IE" sz="1200" i="1" dirty="0" err="1">
                <a:solidFill>
                  <a:schemeClr val="bg1"/>
                </a:solidFill>
                <a:latin typeface="Montserrat Light" pitchFamily="2" charset="77"/>
                <a:ea typeface="Times New Roman" panose="02020603050405020304" pitchFamily="18" charset="0"/>
              </a:rPr>
              <a:t>en</a:t>
            </a:r>
            <a:r>
              <a:rPr lang="en-IE" sz="1200" i="1" dirty="0">
                <a:solidFill>
                  <a:schemeClr val="bg1"/>
                </a:solidFill>
                <a:latin typeface="Montserrat Light" pitchFamily="2" charset="77"/>
                <a:ea typeface="Times New Roman" panose="02020603050405020304" pitchFamily="18" charset="0"/>
              </a:rPr>
              <a:t> question  </a:t>
            </a:r>
            <a:r>
              <a:rPr lang="en-IE" sz="1200" i="1" dirty="0" err="1">
                <a:solidFill>
                  <a:schemeClr val="bg1"/>
                </a:solidFill>
                <a:latin typeface="Montserrat Light" pitchFamily="2" charset="77"/>
                <a:ea typeface="Times New Roman" panose="02020603050405020304" pitchFamily="18" charset="0"/>
              </a:rPr>
              <a:t>en</a:t>
            </a:r>
            <a:r>
              <a:rPr lang="en-IE" sz="1200" i="1" dirty="0">
                <a:solidFill>
                  <a:schemeClr val="bg1"/>
                </a:solidFill>
                <a:latin typeface="Montserrat Light" pitchFamily="2" charset="77"/>
                <a:ea typeface="Times New Roman" panose="02020603050405020304" pitchFamily="18" charset="0"/>
              </a:rPr>
              <a:t> </a:t>
            </a:r>
            <a:r>
              <a:rPr lang="en-IE" sz="1200" i="1" dirty="0" err="1">
                <a:solidFill>
                  <a:schemeClr val="bg1"/>
                </a:solidFill>
                <a:latin typeface="Montserrat Light" pitchFamily="2" charset="77"/>
                <a:ea typeface="Times New Roman" panose="02020603050405020304" pitchFamily="18" charset="0"/>
              </a:rPr>
              <a:t>utilisant</a:t>
            </a:r>
            <a:r>
              <a:rPr lang="en-IE" sz="1200" i="1" dirty="0">
                <a:solidFill>
                  <a:schemeClr val="bg1"/>
                </a:solidFill>
                <a:latin typeface="Montserrat Light" pitchFamily="2" charset="77"/>
                <a:ea typeface="Times New Roman" panose="02020603050405020304" pitchFamily="18" charset="0"/>
              </a:rPr>
              <a:t> un minimum de temps et de ressources.  </a:t>
            </a:r>
          </a:p>
          <a:p>
            <a:pPr fontAlgn="base">
              <a:spcBef>
                <a:spcPts val="0"/>
              </a:spcBef>
            </a:pPr>
            <a:r>
              <a:rPr lang="en-IE" sz="1099" dirty="0">
                <a:solidFill>
                  <a:schemeClr val="bg1"/>
                </a:solidFill>
                <a:latin typeface="Montserrat" pitchFamily="2" charset="77"/>
                <a:ea typeface="Times New Roman" panose="02020603050405020304" pitchFamily="18" charset="0"/>
              </a:rPr>
              <a:t> </a:t>
            </a:r>
          </a:p>
          <a:p>
            <a:pPr fontAlgn="base">
              <a:spcBef>
                <a:spcPts val="0"/>
              </a:spcBef>
            </a:pPr>
            <a:r>
              <a:rPr lang="en-IE" sz="1099" dirty="0">
                <a:solidFill>
                  <a:schemeClr val="bg1"/>
                </a:solidFill>
                <a:latin typeface="Montserrat" pitchFamily="2" charset="77"/>
                <a:ea typeface="Times New Roman" panose="02020603050405020304" pitchFamily="18" charset="0"/>
              </a:rPr>
              <a:t> </a:t>
            </a:r>
          </a:p>
        </p:txBody>
      </p:sp>
    </p:spTree>
    <p:extLst>
      <p:ext uri="{BB962C8B-B14F-4D97-AF65-F5344CB8AC3E}">
        <p14:creationId xmlns:p14="http://schemas.microsoft.com/office/powerpoint/2010/main" val="17929440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p:cNvSpPr/>
          <p:nvPr/>
        </p:nvSpPr>
        <p:spPr>
          <a:xfrm>
            <a:off x="361263" y="276697"/>
            <a:ext cx="6095867" cy="6170571"/>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FFFFFF"/>
              </a:solidFill>
              <a:latin typeface="Helvetica Light"/>
              <a:sym typeface="Helvetica Light"/>
            </a:endParaRPr>
          </a:p>
        </p:txBody>
      </p:sp>
      <p:pic>
        <p:nvPicPr>
          <p:cNvPr id="10" name="Picture Placeholder 9" descr="A picture containing ground, outdoor&#10;&#10;Description automatically generated">
            <a:extLst>
              <a:ext uri="{FF2B5EF4-FFF2-40B4-BE49-F238E27FC236}">
                <a16:creationId xmlns:a16="http://schemas.microsoft.com/office/drawing/2014/main" id="{0929167F-EE8A-40A6-890A-A2F65269A9A2}"/>
              </a:ext>
            </a:extLst>
          </p:cNvPr>
          <p:cNvPicPr>
            <a:picLocks noGrp="1" noChangeAspect="1"/>
          </p:cNvPicPr>
          <p:nvPr>
            <p:ph type="pic" idx="14"/>
          </p:nvPr>
        </p:nvPicPr>
        <p:blipFill rotWithShape="1">
          <a:blip r:embed="rId2" cstate="email">
            <a:extLst>
              <a:ext uri="{28A0092B-C50C-407E-A947-70E740481C1C}">
                <a14:useLocalDpi xmlns:a14="http://schemas.microsoft.com/office/drawing/2010/main"/>
              </a:ext>
            </a:extLst>
          </a:blip>
          <a:srcRect/>
          <a:stretch/>
        </p:blipFill>
        <p:spPr>
          <a:xfrm>
            <a:off x="552" y="3355684"/>
            <a:ext cx="6905734" cy="3637762"/>
          </a:xfrm>
        </p:spPr>
      </p:pic>
      <p:sp>
        <p:nvSpPr>
          <p:cNvPr id="7" name="Rectangle 27"/>
          <p:cNvSpPr txBox="1"/>
          <p:nvPr/>
        </p:nvSpPr>
        <p:spPr>
          <a:xfrm>
            <a:off x="791014" y="647905"/>
            <a:ext cx="4177732" cy="335986"/>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lnSpc>
                <a:spcPct val="80000"/>
              </a:lnSpc>
              <a:defRPr sz="14800" spc="1480">
                <a:latin typeface="+mn-lt"/>
                <a:ea typeface="+mn-ea"/>
                <a:cs typeface="+mn-cs"/>
                <a:sym typeface="Montserrat Bold"/>
              </a:defRPr>
            </a:lvl1pPr>
          </a:lstStyle>
          <a:p>
            <a:pPr defTabSz="2680963"/>
            <a:r>
              <a:rPr lang="en-US" sz="2500" spc="0" dirty="0">
                <a:solidFill>
                  <a:prstClr val="white"/>
                </a:solidFill>
                <a:latin typeface="Montserrat" pitchFamily="2" charset="77"/>
                <a:ea typeface="Verdana" panose="020B0604030504040204" pitchFamily="34" charset="0"/>
              </a:rPr>
              <a:t>À propos de ce guide</a:t>
            </a:r>
            <a:endParaRPr sz="2500" spc="0" dirty="0">
              <a:solidFill>
                <a:prstClr val="white"/>
              </a:solidFill>
              <a:latin typeface="Montserrat" pitchFamily="2" charset="77"/>
              <a:ea typeface="Verdana" panose="020B0604030504040204" pitchFamily="34" charset="0"/>
            </a:endParaRPr>
          </a:p>
        </p:txBody>
      </p:sp>
      <p:sp>
        <p:nvSpPr>
          <p:cNvPr id="8" name="Rectangle 27"/>
          <p:cNvSpPr txBox="1"/>
          <p:nvPr/>
        </p:nvSpPr>
        <p:spPr>
          <a:xfrm>
            <a:off x="772594" y="1272497"/>
            <a:ext cx="5320231" cy="1964957"/>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defRPr sz="8000">
                <a:solidFill>
                  <a:srgbClr val="595457"/>
                </a:solidFill>
                <a:latin typeface="Montserrat Light"/>
                <a:ea typeface="Montserrat Light"/>
                <a:cs typeface="Montserrat Light"/>
                <a:sym typeface="Montserrat Light"/>
              </a:defRPr>
            </a:lvl1pPr>
          </a:lstStyle>
          <a:p>
            <a:pPr algn="just" defTabSz="2680963"/>
            <a:r>
              <a:rPr lang="en-IE" sz="1050" dirty="0">
                <a:solidFill>
                  <a:prstClr val="white"/>
                </a:solidFill>
                <a:latin typeface="Montserrat Light" pitchFamily="2" charset="77"/>
              </a:rPr>
              <a:t>L'ambition du guide European Youth Roots est de montrer aux jeunes entrepreneurs émergents, travaillant dans le tourisme culturel, patrimonial ou naturel, comment mettre en œuvre des principes et des initiatives durables sur le plan environnemental dans </a:t>
            </a:r>
            <a:r>
              <a:rPr lang="en-IE" sz="1050" dirty="0" err="1">
                <a:solidFill>
                  <a:prstClr val="white"/>
                </a:solidFill>
                <a:latin typeface="Montserrat Light" pitchFamily="2" charset="77"/>
              </a:rPr>
              <a:t>leur</a:t>
            </a:r>
            <a:r>
              <a:rPr lang="en-IE" sz="1050" dirty="0">
                <a:solidFill>
                  <a:prstClr val="white"/>
                </a:solidFill>
                <a:latin typeface="Montserrat Light" pitchFamily="2" charset="77"/>
              </a:rPr>
              <a:t> PME, </a:t>
            </a:r>
            <a:r>
              <a:rPr lang="en-IE" sz="1050" dirty="0" err="1">
                <a:solidFill>
                  <a:prstClr val="white"/>
                </a:solidFill>
                <a:latin typeface="Montserrat Light" pitchFamily="2" charset="77"/>
              </a:rPr>
              <a:t>actuelle</a:t>
            </a:r>
            <a:r>
              <a:rPr lang="en-IE" sz="1050" dirty="0">
                <a:solidFill>
                  <a:prstClr val="white"/>
                </a:solidFill>
                <a:latin typeface="Montserrat Light" pitchFamily="2" charset="77"/>
              </a:rPr>
              <a:t> et future. </a:t>
            </a:r>
            <a:r>
              <a:rPr lang="en-GB" sz="1050" dirty="0">
                <a:solidFill>
                  <a:prstClr val="white"/>
                </a:solidFill>
                <a:latin typeface="Montserrat Light" pitchFamily="2" charset="77"/>
              </a:rPr>
              <a:t>Ce guide présente des </a:t>
            </a:r>
            <a:r>
              <a:rPr lang="en-US" sz="1050" dirty="0">
                <a:solidFill>
                  <a:prstClr val="white"/>
                </a:solidFill>
                <a:latin typeface="Montserrat Light" pitchFamily="2" charset="77"/>
              </a:rPr>
              <a:t>pratiques de gestion, des systèmes de soutien et des solutions au </a:t>
            </a:r>
            <a:r>
              <a:rPr lang="en-US" sz="1050" dirty="0" err="1">
                <a:solidFill>
                  <a:prstClr val="white"/>
                </a:solidFill>
                <a:latin typeface="Montserrat Light" pitchFamily="2" charset="77"/>
              </a:rPr>
              <a:t>quotidien</a:t>
            </a:r>
            <a:r>
              <a:rPr lang="en-US" sz="1050" dirty="0">
                <a:solidFill>
                  <a:prstClr val="white"/>
                </a:solidFill>
                <a:latin typeface="Montserrat Light" pitchFamily="2" charset="77"/>
              </a:rPr>
              <a:t>, de manière pratique et démonstrative afin qu'ils puissent préserver leur durabilité à long terme et leur compétitivité dans le paysage touristique européen.  La </a:t>
            </a:r>
            <a:r>
              <a:rPr lang="en-GB" sz="1050" dirty="0">
                <a:solidFill>
                  <a:prstClr val="white"/>
                </a:solidFill>
                <a:latin typeface="Montserrat Light" pitchFamily="2" charset="77"/>
              </a:rPr>
              <a:t>réussite d'un développement touristique durable à long terme nécessite un équilibre établi entre trois dimensions clés : environnementale, économique et socioculturelle. Ce guide se concentre sur les dimensions environnementales et sur les solutions permettant aux entreprises de se </a:t>
            </a:r>
            <a:r>
              <a:rPr lang="en-GB" sz="1050" dirty="0" err="1">
                <a:solidFill>
                  <a:prstClr val="white"/>
                </a:solidFill>
                <a:latin typeface="Montserrat Light" pitchFamily="2" charset="77"/>
              </a:rPr>
              <a:t>saisir</a:t>
            </a:r>
            <a:r>
              <a:rPr lang="en-GB" sz="1050" dirty="0">
                <a:solidFill>
                  <a:prstClr val="white"/>
                </a:solidFill>
                <a:latin typeface="Montserrat Light" pitchFamily="2" charset="77"/>
              </a:rPr>
              <a:t> de </a:t>
            </a:r>
            <a:r>
              <a:rPr lang="en-GB" sz="1050" dirty="0" err="1">
                <a:solidFill>
                  <a:prstClr val="white"/>
                </a:solidFill>
                <a:latin typeface="Montserrat Light" pitchFamily="2" charset="77"/>
              </a:rPr>
              <a:t>certaines</a:t>
            </a:r>
            <a:r>
              <a:rPr lang="en-GB" sz="1050" dirty="0">
                <a:solidFill>
                  <a:prstClr val="white"/>
                </a:solidFill>
                <a:latin typeface="Montserrat Light" pitchFamily="2" charset="77"/>
              </a:rPr>
              <a:t> opportunités et </a:t>
            </a:r>
            <a:r>
              <a:rPr lang="en-GB" sz="1050" dirty="0" err="1">
                <a:solidFill>
                  <a:prstClr val="white"/>
                </a:solidFill>
                <a:latin typeface="Montserrat Light" pitchFamily="2" charset="77"/>
              </a:rPr>
              <a:t>d’en</a:t>
            </a:r>
            <a:r>
              <a:rPr lang="en-GB" sz="1050" dirty="0">
                <a:solidFill>
                  <a:prstClr val="white"/>
                </a:solidFill>
                <a:latin typeface="Montserrat Light" pitchFamily="2" charset="77"/>
              </a:rPr>
              <a:t> </a:t>
            </a:r>
            <a:r>
              <a:rPr lang="en-GB" sz="1050" dirty="0" err="1">
                <a:solidFill>
                  <a:prstClr val="white"/>
                </a:solidFill>
                <a:latin typeface="Montserrat Light" pitchFamily="2" charset="77"/>
              </a:rPr>
              <a:t>récolter</a:t>
            </a:r>
            <a:r>
              <a:rPr lang="en-GB" sz="1050" dirty="0">
                <a:solidFill>
                  <a:prstClr val="white"/>
                </a:solidFill>
                <a:latin typeface="Montserrat Light" pitchFamily="2" charset="77"/>
              </a:rPr>
              <a:t> un maximum de bénéfices.</a:t>
            </a:r>
            <a:endParaRPr sz="1050" dirty="0">
              <a:solidFill>
                <a:prstClr val="white"/>
              </a:solidFill>
              <a:latin typeface="Montserrat Light" pitchFamily="2" charset="77"/>
            </a:endParaRPr>
          </a:p>
        </p:txBody>
      </p:sp>
      <p:sp>
        <p:nvSpPr>
          <p:cNvPr id="16" name="Rechteck">
            <a:extLst>
              <a:ext uri="{FF2B5EF4-FFF2-40B4-BE49-F238E27FC236}">
                <a16:creationId xmlns:a16="http://schemas.microsoft.com/office/drawing/2014/main" id="{C5F06C4D-67DC-3C4F-B9F9-287DF9B5D516}"/>
              </a:ext>
            </a:extLst>
          </p:cNvPr>
          <p:cNvSpPr/>
          <p:nvPr/>
        </p:nvSpPr>
        <p:spPr>
          <a:xfrm>
            <a:off x="295961" y="6461739"/>
            <a:ext cx="5233647" cy="2417028"/>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FFFFFF"/>
              </a:solidFill>
              <a:latin typeface="Helvetica Light"/>
              <a:sym typeface="Helvetica Light"/>
            </a:endParaRPr>
          </a:p>
        </p:txBody>
      </p:sp>
      <p:sp>
        <p:nvSpPr>
          <p:cNvPr id="17" name="Rectangle 27">
            <a:extLst>
              <a:ext uri="{FF2B5EF4-FFF2-40B4-BE49-F238E27FC236}">
                <a16:creationId xmlns:a16="http://schemas.microsoft.com/office/drawing/2014/main" id="{5C1C6830-87B3-A44E-951C-CB883950ABC9}"/>
              </a:ext>
            </a:extLst>
          </p:cNvPr>
          <p:cNvSpPr txBox="1"/>
          <p:nvPr/>
        </p:nvSpPr>
        <p:spPr>
          <a:xfrm>
            <a:off x="700798" y="6856894"/>
            <a:ext cx="4681476" cy="1811069"/>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ctr" defTabSz="2680963">
              <a:lnSpc>
                <a:spcPct val="100000"/>
              </a:lnSpc>
              <a:spcBef>
                <a:spcPts val="600"/>
              </a:spcBef>
              <a:spcAft>
                <a:spcPts val="600"/>
              </a:spcAft>
            </a:pPr>
            <a:r>
              <a:rPr lang="en-GB" sz="1200" i="1" dirty="0">
                <a:solidFill>
                  <a:prstClr val="white"/>
                </a:solidFill>
                <a:latin typeface="Montserrat Light" pitchFamily="2" charset="77"/>
              </a:rPr>
              <a:t>Le </a:t>
            </a:r>
            <a:r>
              <a:rPr lang="en-GB" sz="1200" i="1" dirty="0" err="1">
                <a:solidFill>
                  <a:prstClr val="white"/>
                </a:solidFill>
                <a:latin typeface="Montserrat Light" pitchFamily="2" charset="77"/>
              </a:rPr>
              <a:t>tourisme</a:t>
            </a:r>
            <a:r>
              <a:rPr lang="en-GB" sz="1200" i="1" dirty="0">
                <a:solidFill>
                  <a:prstClr val="white"/>
                </a:solidFill>
                <a:latin typeface="Montserrat Light" pitchFamily="2" charset="77"/>
              </a:rPr>
              <a:t> durable reconnaît l'importance de préserver et de protéger la biodiversité et les zones </a:t>
            </a:r>
            <a:r>
              <a:rPr lang="en-GB" sz="1200" i="1" dirty="0" err="1">
                <a:solidFill>
                  <a:prstClr val="white"/>
                </a:solidFill>
                <a:latin typeface="Montserrat Light" pitchFamily="2" charset="77"/>
              </a:rPr>
              <a:t>naturelles</a:t>
            </a:r>
            <a:r>
              <a:rPr lang="en-GB" sz="1200" i="1" dirty="0">
                <a:solidFill>
                  <a:prstClr val="white"/>
                </a:solidFill>
                <a:latin typeface="Montserrat Light" pitchFamily="2" charset="77"/>
              </a:rPr>
              <a:t>, et de les utiliser de manière durable. Il favorise l'esprit d'entreprise et le développement des communautés locales, et encourage les touristes à préserver et à respecter le patrimoine naturel et culturel. </a:t>
            </a:r>
          </a:p>
          <a:p>
            <a:pPr algn="ctr" defTabSz="2680963">
              <a:lnSpc>
                <a:spcPct val="100000"/>
              </a:lnSpc>
              <a:spcBef>
                <a:spcPts val="600"/>
              </a:spcBef>
              <a:spcAft>
                <a:spcPts val="600"/>
              </a:spcAft>
            </a:pPr>
            <a:endParaRPr lang="en-GB" sz="1200" dirty="0">
              <a:solidFill>
                <a:prstClr val="white"/>
              </a:solidFill>
              <a:latin typeface="Montserrat Light" pitchFamily="2" charset="77"/>
            </a:endParaRPr>
          </a:p>
          <a:p>
            <a:pPr algn="ctr" defTabSz="2680963">
              <a:lnSpc>
                <a:spcPct val="100000"/>
              </a:lnSpc>
              <a:spcBef>
                <a:spcPts val="600"/>
              </a:spcBef>
              <a:spcAft>
                <a:spcPts val="600"/>
              </a:spcAft>
            </a:pPr>
            <a:r>
              <a:rPr lang="en-GB" sz="1200" dirty="0">
                <a:solidFill>
                  <a:srgbClr val="C1D235"/>
                </a:solidFill>
                <a:latin typeface="Montserrat Light" pitchFamily="2" charset="77"/>
              </a:rPr>
              <a:t>(</a:t>
            </a:r>
            <a:r>
              <a:rPr lang="en-GB" sz="1200" dirty="0">
                <a:solidFill>
                  <a:srgbClr val="C1D235"/>
                </a:solidFill>
                <a:latin typeface="Montserrat Light" pitchFamily="2" charset="77"/>
                <a:hlinkClick r:id="rId3">
                  <a:extLst>
                    <a:ext uri="{A12FA001-AC4F-418D-AE19-62706E023703}">
                      <ahyp:hlinkClr xmlns:ahyp="http://schemas.microsoft.com/office/drawing/2018/hyperlinkcolor" val="tx"/>
                    </a:ext>
                  </a:extLst>
                </a:hlinkClick>
              </a:rPr>
              <a:t>Nations Unies</a:t>
            </a:r>
            <a:r>
              <a:rPr lang="en-GB" sz="1200" dirty="0">
                <a:solidFill>
                  <a:srgbClr val="C1D235"/>
                </a:solidFill>
                <a:latin typeface="Montserrat Light" pitchFamily="2" charset="77"/>
              </a:rPr>
              <a:t>)</a:t>
            </a:r>
            <a:endParaRPr sz="1200" dirty="0">
              <a:solidFill>
                <a:srgbClr val="C1D235"/>
              </a:solidFill>
              <a:latin typeface="Montserrat Light" pitchFamily="2" charset="77"/>
            </a:endParaRPr>
          </a:p>
        </p:txBody>
      </p:sp>
      <p:sp>
        <p:nvSpPr>
          <p:cNvPr id="18" name="Freeform 17">
            <a:extLst>
              <a:ext uri="{FF2B5EF4-FFF2-40B4-BE49-F238E27FC236}">
                <a16:creationId xmlns:a16="http://schemas.microsoft.com/office/drawing/2014/main" id="{D01674FA-6F09-4343-85D4-0249AB50B3D6}"/>
              </a:ext>
            </a:extLst>
          </p:cNvPr>
          <p:cNvSpPr/>
          <p:nvPr/>
        </p:nvSpPr>
        <p:spPr>
          <a:xfrm rot="10800000">
            <a:off x="5189237" y="7935989"/>
            <a:ext cx="967965" cy="731974"/>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C2D237"/>
          </a:solidFill>
          <a:ln w="5715" cap="flat">
            <a:noFill/>
            <a:prstDash val="solid"/>
            <a:miter/>
          </a:ln>
        </p:spPr>
        <p:txBody>
          <a:bodyPr rtlCol="0" anchor="ctr"/>
          <a:lstStyle/>
          <a:p>
            <a:pPr defTabSz="457134"/>
            <a:endParaRPr lang="en-US" dirty="0">
              <a:solidFill>
                <a:prstClr val="black"/>
              </a:solidFill>
              <a:latin typeface="Calibri" panose="020F0502020204030204"/>
            </a:endParaRPr>
          </a:p>
        </p:txBody>
      </p:sp>
    </p:spTree>
    <p:extLst>
      <p:ext uri="{BB962C8B-B14F-4D97-AF65-F5344CB8AC3E}">
        <p14:creationId xmlns:p14="http://schemas.microsoft.com/office/powerpoint/2010/main" val="403499933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7">
            <a:extLst>
              <a:ext uri="{FF2B5EF4-FFF2-40B4-BE49-F238E27FC236}">
                <a16:creationId xmlns:a16="http://schemas.microsoft.com/office/drawing/2014/main" id="{C22C57F0-E027-48EE-A28F-7FC15C425003}"/>
              </a:ext>
            </a:extLst>
          </p:cNvPr>
          <p:cNvSpPr txBox="1"/>
          <p:nvPr/>
        </p:nvSpPr>
        <p:spPr>
          <a:xfrm>
            <a:off x="549276" y="1641178"/>
            <a:ext cx="5759450" cy="435840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rgbClr val="28AFAC"/>
                </a:solidFill>
                <a:latin typeface="Montserrat" pitchFamily="2" charset="77"/>
                <a:ea typeface="Calibri" panose="020F0502020204030204" pitchFamily="34" charset="0"/>
                <a:cs typeface="Calibri" panose="020F0502020204030204" pitchFamily="34" charset="0"/>
              </a:rPr>
              <a:t>Commencez à surveiller votre consommation </a:t>
            </a:r>
            <a:endParaRPr lang="en-GB" sz="1050" dirty="0">
              <a:solidFill>
                <a:srgbClr val="2D355A"/>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 Les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prestataires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de services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d'hébergement</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peuvent enregistrer les relevés des compteurs des services publics et les comparer au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nombre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de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visiteurs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et de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nuitées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sur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une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même période (par exemple, électricité, eau, livraisons de carburant, commandes de nourriture par rapport au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nombre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de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visiteurs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Les prestataires d'activités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peuvent</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faire le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même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exercice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Ce suivi vous permet d'être immédiatement respectueux de l'environnement de manière tangible, ce qui vous permet de faire des économies, de profiter de votre activité et d'améliorer vos performances quotidiennes. </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r>
              <a:rPr lang="en-GB" sz="1050" dirty="0">
                <a:solidFill>
                  <a:srgbClr val="28AFAC"/>
                </a:solidFill>
                <a:latin typeface="Montserrat" pitchFamily="2" charset="77"/>
                <a:ea typeface="Calibri" panose="020F0502020204030204" pitchFamily="34" charset="0"/>
                <a:cs typeface="Calibri" panose="020F0502020204030204" pitchFamily="34" charset="0"/>
              </a:rPr>
              <a:t>Les compteurs divisionnaires </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vous permettent de surveiller des zones</a:t>
            </a: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séparément</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(par exemple, le logement, la cuisine, les toilettes, les zones réservées au personnel). Ils permettent de mieux comprendre et contrôler la consommation et les coûts. Par exemple, ils mettent en évidence si vous devez modifier la consommation d'énergie du personnel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ou</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des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visiteurs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nSpc>
                <a:spcPct val="100000"/>
              </a:lnSpc>
              <a:spcBef>
                <a:spcPts val="0"/>
              </a:spcBef>
            </a:pPr>
            <a:r>
              <a:rPr lang="en-IE" sz="1050" dirty="0">
                <a:solidFill>
                  <a:srgbClr val="2D355A"/>
                </a:solidFill>
                <a:latin typeface="Montserrat Light" pitchFamily="2" charset="77"/>
                <a:ea typeface="Calibri" panose="020F0502020204030204" pitchFamily="34" charset="0"/>
                <a:cs typeface="Calibri" panose="020F0502020204030204" pitchFamily="34" charset="0"/>
              </a:rPr>
              <a:t> </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nSpc>
                <a:spcPct val="100000"/>
              </a:lnSpc>
              <a:spcBef>
                <a:spcPts val="0"/>
              </a:spcBef>
            </a:pPr>
            <a:r>
              <a:rPr lang="en-GB" sz="1050" dirty="0">
                <a:solidFill>
                  <a:srgbClr val="28AFAC"/>
                </a:solidFill>
                <a:latin typeface="Montserrat" pitchFamily="2" charset="77"/>
                <a:ea typeface="Calibri" panose="020F0502020204030204" pitchFamily="34" charset="0"/>
                <a:cs typeface="Calibri" panose="020F0502020204030204" pitchFamily="34" charset="0"/>
              </a:rPr>
              <a:t>Exemples de mesures :</a:t>
            </a:r>
            <a:endParaRPr lang="en-IE" sz="1050" dirty="0">
              <a:solidFill>
                <a:srgbClr val="28AFAC"/>
              </a:solidFill>
              <a:latin typeface="Montserra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buClr>
                <a:srgbClr val="28AFAC"/>
              </a:buClr>
              <a:buFont typeface="Wingdings" panose="05000000000000000000" pitchFamily="2" charset="2"/>
              <a:buChar char="ü"/>
              <a:tabLst>
                <a:tab pos="457134" algn="l"/>
              </a:tabLst>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Consommation d'électricité et d'énergie en kilowattheures (kWh) par mètre carré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d'espace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desservi</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buClr>
                <a:srgbClr val="28AFAC"/>
              </a:buClr>
              <a:buFont typeface="Wingdings" panose="05000000000000000000" pitchFamily="2" charset="2"/>
              <a:buChar char="ü"/>
              <a:tabLst>
                <a:tab pos="457134" algn="l"/>
              </a:tabLst>
            </a:pP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Consommation</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d'eau</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douce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en</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litres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ou</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mètres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cubes (m</a:t>
            </a:r>
            <a:r>
              <a:rPr lang="en-GB" sz="1050" baseline="30000" dirty="0">
                <a:solidFill>
                  <a:srgbClr val="2D355A"/>
                </a:solidFill>
                <a:latin typeface="Montserrat Light" pitchFamily="2" charset="77"/>
                <a:ea typeface="Calibri" panose="020F0502020204030204" pitchFamily="34" charset="0"/>
                <a:cs typeface="Calibri" panose="020F0502020204030204" pitchFamily="34" charset="0"/>
              </a:rPr>
              <a:t>3</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par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visiteur</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et par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visite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/jour/</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nuit</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buClr>
                <a:srgbClr val="28AFAC"/>
              </a:buClr>
              <a:buFont typeface="Wingdings" panose="05000000000000000000" pitchFamily="2" charset="2"/>
              <a:buChar char="ü"/>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Production de déchets (kg par client et par nuit et/ou litres par client et par visite/jour/nuit)</a:t>
            </a: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marL="171426" indent="-171426">
              <a:lnSpc>
                <a:spcPct val="100000"/>
              </a:lnSpc>
              <a:spcBef>
                <a:spcPts val="0"/>
              </a:spcBef>
              <a:buFont typeface="Arial" panose="020B0604020202020204" pitchFamily="34" charset="0"/>
              <a:buChar char="•"/>
            </a:pPr>
            <a:endParaRPr lang="en-IE" sz="1050" dirty="0">
              <a:solidFill>
                <a:srgbClr val="2B2B2A"/>
              </a:solidFill>
              <a:latin typeface="Montserrat Light" pitchFamily="2" charset="77"/>
              <a:ea typeface="Verdana" panose="020B0604030504040204" pitchFamily="34" charset="0"/>
            </a:endParaRPr>
          </a:p>
        </p:txBody>
      </p:sp>
      <p:sp>
        <p:nvSpPr>
          <p:cNvPr id="25" name="Rechteck">
            <a:extLst>
              <a:ext uri="{FF2B5EF4-FFF2-40B4-BE49-F238E27FC236}">
                <a16:creationId xmlns:a16="http://schemas.microsoft.com/office/drawing/2014/main" id="{C8D007C0-77AE-459A-8FD9-A4C74105A2BC}"/>
              </a:ext>
            </a:extLst>
          </p:cNvPr>
          <p:cNvSpPr/>
          <p:nvPr/>
        </p:nvSpPr>
        <p:spPr>
          <a:xfrm>
            <a:off x="550" y="4985168"/>
            <a:ext cx="6872542" cy="4358401"/>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26" name="Rectangle 27">
            <a:extLst>
              <a:ext uri="{FF2B5EF4-FFF2-40B4-BE49-F238E27FC236}">
                <a16:creationId xmlns:a16="http://schemas.microsoft.com/office/drawing/2014/main" id="{E3D2150D-1158-4BD5-8AB1-0E8142073001}"/>
              </a:ext>
            </a:extLst>
          </p:cNvPr>
          <p:cNvSpPr txBox="1"/>
          <p:nvPr/>
        </p:nvSpPr>
        <p:spPr>
          <a:xfrm>
            <a:off x="586732" y="5551074"/>
            <a:ext cx="5721994" cy="4148969"/>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defRPr>
                <a:latin typeface="Montserrat Semi Bold"/>
                <a:ea typeface="Montserrat Semi Bold"/>
                <a:cs typeface="Montserrat Semi Bold"/>
                <a:sym typeface="Montserrat Semi Bold"/>
              </a:defRPr>
            </a:lvl1pPr>
          </a:lstStyle>
          <a:p>
            <a:pPr marL="226980" indent="-226980">
              <a:buClr>
                <a:srgbClr val="28AFAC"/>
              </a:buClr>
              <a:buFont typeface="Arial" panose="020B0604020202020204" pitchFamily="34" charset="0"/>
              <a:buChar char="•"/>
              <a:tabLst>
                <a:tab pos="457134" algn="l"/>
              </a:tabLst>
            </a:pPr>
            <a:r>
              <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rPr>
              <a:t>Lorsque vous élaborez votre plan de développement durable, vous ne devez pas le faire seul. Il existe de nombreux experts et ressources pour vous aider. Surtout au tout début, vous devez envisager toutes les options de soutien, que ce soit par le biais de réseaux, de financements ou de soutiens communautaires.</a:t>
            </a:r>
            <a:endParaRPr lang="en-IE" sz="1050" dirty="0">
              <a:solidFill>
                <a:schemeClr val="bg1"/>
              </a:solidFill>
              <a:latin typeface="Montserrat Light" panose="00000400000000000000" pitchFamily="2" charset="0"/>
              <a:ea typeface="Calibri" panose="020F0502020204030204" pitchFamily="34" charset="0"/>
              <a:cs typeface="Times New Roman" panose="02020603050405020304" pitchFamily="18" charset="0"/>
            </a:endParaRPr>
          </a:p>
          <a:p>
            <a:pPr marL="226980" indent="-226980">
              <a:buClr>
                <a:srgbClr val="28AFAC"/>
              </a:buClr>
              <a:buFont typeface="Arial" panose="020B0604020202020204" pitchFamily="34" charset="0"/>
              <a:buChar char="•"/>
              <a:tabLst>
                <a:tab pos="457134" algn="l"/>
              </a:tabLst>
            </a:pPr>
            <a:r>
              <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rPr>
              <a:t>Lors de l'élaboration de votre plan de développement durable, veillez à tenir compte de la croissance future prévue, de la manière dont ces priorités devront être </a:t>
            </a:r>
            <a:r>
              <a:rPr lang="en-GB" sz="1050" dirty="0" err="1">
                <a:solidFill>
                  <a:schemeClr val="bg1"/>
                </a:solidFill>
                <a:latin typeface="Montserrat Light" panose="00000400000000000000" pitchFamily="2" charset="0"/>
                <a:ea typeface="Calibri" panose="020F0502020204030204" pitchFamily="34" charset="0"/>
                <a:cs typeface="Calibri" panose="020F0502020204030204" pitchFamily="34" charset="0"/>
              </a:rPr>
              <a:t>adaptées</a:t>
            </a:r>
            <a:r>
              <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rPr>
              <a:t>, et </a:t>
            </a:r>
            <a:r>
              <a:rPr lang="en-GB" sz="1050" dirty="0" err="1">
                <a:solidFill>
                  <a:schemeClr val="bg1"/>
                </a:solidFill>
                <a:latin typeface="Montserrat Light" panose="00000400000000000000" pitchFamily="2" charset="0"/>
                <a:ea typeface="Calibri" panose="020F0502020204030204" pitchFamily="34" charset="0"/>
                <a:cs typeface="Calibri" panose="020F0502020204030204" pitchFamily="34" charset="0"/>
              </a:rPr>
              <a:t>également</a:t>
            </a:r>
            <a:r>
              <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rPr>
              <a:t> de la manière dont elles renforceront et amélioreront votre offre de produits (par exemple, en fournissant un environnement de haute qualité).</a:t>
            </a:r>
          </a:p>
          <a:p>
            <a:pPr marL="226980" indent="-226980">
              <a:buClr>
                <a:srgbClr val="28AFAC"/>
              </a:buClr>
              <a:buFont typeface="Arial" panose="020B0604020202020204" pitchFamily="34" charset="0"/>
              <a:buChar char="•"/>
              <a:tabLst>
                <a:tab pos="457134" algn="l"/>
              </a:tabLst>
            </a:pPr>
            <a:endPar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endParaRPr>
          </a:p>
          <a:p>
            <a:pPr marL="226980" indent="-226980">
              <a:buClr>
                <a:srgbClr val="28AFAC"/>
              </a:buClr>
              <a:buFont typeface="Arial" panose="020B0604020202020204" pitchFamily="34" charset="0"/>
              <a:buChar char="•"/>
              <a:tabLst>
                <a:tab pos="457134" algn="l"/>
              </a:tabLst>
            </a:pPr>
            <a:endPar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endParaRPr>
          </a:p>
          <a:p>
            <a:pPr marL="226980" indent="-226980">
              <a:buClr>
                <a:srgbClr val="28AFAC"/>
              </a:buClr>
              <a:buFont typeface="Arial" panose="020B0604020202020204" pitchFamily="34" charset="0"/>
              <a:buChar char="•"/>
              <a:tabLst>
                <a:tab pos="457134" algn="l"/>
              </a:tabLst>
            </a:pPr>
            <a:endPar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endParaRPr>
          </a:p>
          <a:p>
            <a:pPr marL="226980" indent="-226980">
              <a:buClr>
                <a:srgbClr val="28AFAC"/>
              </a:buClr>
              <a:buFont typeface="Arial" panose="020B0604020202020204" pitchFamily="34" charset="0"/>
              <a:buChar char="•"/>
              <a:tabLst>
                <a:tab pos="457134" algn="l"/>
              </a:tabLst>
            </a:pPr>
            <a:endPar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endParaRPr>
          </a:p>
          <a:p>
            <a:pPr marL="226980" indent="-226980">
              <a:buClr>
                <a:srgbClr val="28AFAC"/>
              </a:buClr>
              <a:buFont typeface="Arial" panose="020B0604020202020204" pitchFamily="34" charset="0"/>
              <a:buChar char="•"/>
              <a:tabLst>
                <a:tab pos="457134" algn="l"/>
              </a:tabLst>
            </a:pPr>
            <a:endPar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endParaRPr>
          </a:p>
          <a:p>
            <a:pPr>
              <a:buClr>
                <a:srgbClr val="28AFAC"/>
              </a:buClr>
              <a:tabLst>
                <a:tab pos="457134" algn="l"/>
              </a:tabLst>
            </a:pPr>
            <a:endParaRPr lang="en-IE" sz="1050" dirty="0">
              <a:solidFill>
                <a:schemeClr val="bg1"/>
              </a:solidFill>
              <a:latin typeface="Montserrat Light" panose="00000400000000000000" pitchFamily="2" charset="0"/>
              <a:ea typeface="Calibri" panose="020F0502020204030204" pitchFamily="34" charset="0"/>
              <a:cs typeface="Times New Roman" panose="02020603050405020304" pitchFamily="18" charset="0"/>
            </a:endParaRPr>
          </a:p>
          <a:p>
            <a:pPr marL="226980" indent="-226980">
              <a:buClr>
                <a:srgbClr val="28AFAC"/>
              </a:buClr>
              <a:buFont typeface="Arial" panose="020B0604020202020204" pitchFamily="34" charset="0"/>
              <a:buChar char="•"/>
              <a:tabLst>
                <a:tab pos="457134" algn="l"/>
              </a:tabLst>
            </a:pPr>
            <a:r>
              <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rPr>
              <a:t>Tenir compte de la </a:t>
            </a:r>
            <a:r>
              <a:rPr lang="en-GB" sz="1050" dirty="0" err="1">
                <a:solidFill>
                  <a:schemeClr val="bg1"/>
                </a:solidFill>
                <a:latin typeface="Montserrat Light" panose="00000400000000000000" pitchFamily="2" charset="0"/>
                <a:ea typeface="Calibri" panose="020F0502020204030204" pitchFamily="34" charset="0"/>
                <a:cs typeface="Calibri" panose="020F0502020204030204" pitchFamily="34" charset="0"/>
              </a:rPr>
              <a:t>saisonnalité</a:t>
            </a:r>
            <a:r>
              <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rPr>
              <a:t> : lorsque la demande est élevée et faible. Comment </a:t>
            </a:r>
            <a:r>
              <a:rPr lang="en-GB" sz="1050" dirty="0" err="1">
                <a:solidFill>
                  <a:schemeClr val="bg1"/>
                </a:solidFill>
                <a:latin typeface="Montserrat Light" panose="00000400000000000000" pitchFamily="2" charset="0"/>
                <a:ea typeface="Calibri" panose="020F0502020204030204" pitchFamily="34" charset="0"/>
                <a:cs typeface="Calibri" panose="020F0502020204030204" pitchFamily="34" charset="0"/>
              </a:rPr>
              <a:t>répartir</a:t>
            </a:r>
            <a:r>
              <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rPr>
              <a:t> </a:t>
            </a:r>
            <a:r>
              <a:rPr lang="en-GB" sz="1050" dirty="0" err="1">
                <a:solidFill>
                  <a:schemeClr val="bg1"/>
                </a:solidFill>
                <a:latin typeface="Montserrat Light" panose="00000400000000000000" pitchFamily="2" charset="0"/>
                <a:ea typeface="Calibri" panose="020F0502020204030204" pitchFamily="34" charset="0"/>
                <a:cs typeface="Calibri" panose="020F0502020204030204" pitchFamily="34" charset="0"/>
              </a:rPr>
              <a:t>l’offre</a:t>
            </a:r>
            <a:r>
              <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rPr>
              <a:t> pendant la haute saison afin que votre entreprise puisse se développer dans des conditions durables. </a:t>
            </a:r>
            <a:endParaRPr lang="en-IE" sz="1050" dirty="0">
              <a:solidFill>
                <a:schemeClr val="bg1"/>
              </a:solidFill>
              <a:latin typeface="Montserrat Light" panose="00000400000000000000" pitchFamily="2" charset="0"/>
              <a:ea typeface="Calibri" panose="020F0502020204030204" pitchFamily="34" charset="0"/>
              <a:cs typeface="Times New Roman" panose="02020603050405020304" pitchFamily="18" charset="0"/>
            </a:endParaRPr>
          </a:p>
          <a:p>
            <a:pPr marL="226980" indent="-226980">
              <a:buClr>
                <a:srgbClr val="28AFAC"/>
              </a:buClr>
              <a:buFont typeface="Arial" panose="020B0604020202020204" pitchFamily="34" charset="0"/>
              <a:buChar char="•"/>
              <a:tabLst>
                <a:tab pos="457134" algn="l"/>
              </a:tabLst>
            </a:pPr>
            <a:r>
              <a:rPr lang="en-GB" sz="1050" b="1" dirty="0">
                <a:solidFill>
                  <a:schemeClr val="bg1"/>
                </a:solidFill>
                <a:latin typeface="Montserrat Light" panose="00000400000000000000" pitchFamily="2" charset="0"/>
                <a:ea typeface="Calibri" panose="020F0502020204030204" pitchFamily="34" charset="0"/>
                <a:cs typeface="Calibri" panose="020F0502020204030204" pitchFamily="34" charset="0"/>
              </a:rPr>
              <a:t>Faites participer le personnel :</a:t>
            </a:r>
            <a:r>
              <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rPr>
              <a:t> Assurez-vous que le personnel </a:t>
            </a:r>
            <a:r>
              <a:rPr lang="en-GB" sz="1050" dirty="0" err="1">
                <a:solidFill>
                  <a:schemeClr val="bg1"/>
                </a:solidFill>
                <a:latin typeface="Montserrat Light" panose="00000400000000000000" pitchFamily="2" charset="0"/>
                <a:ea typeface="Calibri" panose="020F0502020204030204" pitchFamily="34" charset="0"/>
                <a:cs typeface="Calibri" panose="020F0502020204030204" pitchFamily="34" charset="0"/>
              </a:rPr>
              <a:t>connaisse</a:t>
            </a:r>
            <a:r>
              <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rPr>
              <a:t> la politique de votre plan afin qu'il puisse expliquer ce que fait l'entreprise. C'est toujours une bonne idée d'investir dans la signalisation, les guides d'information, les affichages visuels et la formation officielle du personnel. </a:t>
            </a:r>
            <a:endParaRPr lang="en-IE" sz="1050" dirty="0">
              <a:solidFill>
                <a:schemeClr val="bg1"/>
              </a:solidFill>
              <a:latin typeface="Montserrat Light" panose="00000400000000000000" pitchFamily="2" charset="0"/>
              <a:ea typeface="Calibri" panose="020F0502020204030204" pitchFamily="34" charset="0"/>
              <a:cs typeface="Times New Roman" panose="02020603050405020304" pitchFamily="18" charset="0"/>
            </a:endParaRPr>
          </a:p>
          <a:p>
            <a:pPr marL="226980" indent="-226980">
              <a:buClr>
                <a:srgbClr val="28AFAC"/>
              </a:buClr>
              <a:buFont typeface="Arial" panose="020B0604020202020204" pitchFamily="34" charset="0"/>
              <a:buChar char="•"/>
              <a:tabLst>
                <a:tab pos="457134" algn="l"/>
              </a:tabLst>
            </a:pPr>
            <a:r>
              <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rPr>
              <a:t>Faites-vous reconnaître </a:t>
            </a:r>
            <a:r>
              <a:rPr lang="en-GB" sz="1050" b="1" dirty="0">
                <a:solidFill>
                  <a:schemeClr val="bg1"/>
                </a:solidFill>
                <a:latin typeface="Montserrat Light" panose="00000400000000000000" pitchFamily="2" charset="0"/>
                <a:ea typeface="Calibri" panose="020F0502020204030204" pitchFamily="34" charset="0"/>
                <a:cs typeface="Calibri" panose="020F0502020204030204" pitchFamily="34" charset="0"/>
              </a:rPr>
              <a:t>: Une fois que vous êtes confiant dans vos mesures de durabilité environnementale</a:t>
            </a:r>
            <a:r>
              <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rPr>
              <a:t>, après 6 mois - 1 an, il est utile d'envisager la reconnaissance et les récompenses.</a:t>
            </a:r>
            <a:endParaRPr lang="en-IE" sz="1050" dirty="0">
              <a:solidFill>
                <a:schemeClr val="bg1"/>
              </a:solidFill>
              <a:latin typeface="Montserrat Light" panose="00000400000000000000" pitchFamily="2" charset="0"/>
              <a:ea typeface="Calibri" panose="020F0502020204030204" pitchFamily="34" charset="0"/>
              <a:cs typeface="Times New Roman" panose="02020603050405020304" pitchFamily="18" charset="0"/>
            </a:endParaRPr>
          </a:p>
          <a:p>
            <a:pPr marL="226980" indent="-226980">
              <a:buClr>
                <a:srgbClr val="28AFAC"/>
              </a:buClr>
              <a:tabLst>
                <a:tab pos="457134" algn="l"/>
              </a:tabLst>
            </a:pPr>
            <a:r>
              <a:rPr lang="en-GB" sz="1050" dirty="0">
                <a:solidFill>
                  <a:schemeClr val="bg1"/>
                </a:solidFill>
                <a:latin typeface="Montserrat Light" panose="00000400000000000000" pitchFamily="2" charset="0"/>
                <a:ea typeface="Calibri" panose="020F0502020204030204" pitchFamily="34" charset="0"/>
                <a:cs typeface="Calibri" panose="020F0502020204030204" pitchFamily="34" charset="0"/>
              </a:rPr>
              <a:t> </a:t>
            </a:r>
            <a:endParaRPr lang="en-IE" sz="1050" dirty="0">
              <a:solidFill>
                <a:schemeClr val="bg1"/>
              </a:solidFill>
              <a:latin typeface="Montserrat Light" panose="00000400000000000000" pitchFamily="2" charset="0"/>
              <a:ea typeface="Calibri" panose="020F0502020204030204" pitchFamily="34" charset="0"/>
              <a:cs typeface="Times New Roman" panose="02020603050405020304" pitchFamily="18" charset="0"/>
            </a:endParaRPr>
          </a:p>
        </p:txBody>
      </p:sp>
      <p:sp>
        <p:nvSpPr>
          <p:cNvPr id="9" name="Text Placeholder 6">
            <a:extLst>
              <a:ext uri="{FF2B5EF4-FFF2-40B4-BE49-F238E27FC236}">
                <a16:creationId xmlns:a16="http://schemas.microsoft.com/office/drawing/2014/main" id="{E8116122-A8BA-5C45-A90F-5DBAA12EF4B2}"/>
              </a:ext>
            </a:extLst>
          </p:cNvPr>
          <p:cNvSpPr txBox="1">
            <a:spLocks/>
          </p:cNvSpPr>
          <p:nvPr/>
        </p:nvSpPr>
        <p:spPr>
          <a:xfrm>
            <a:off x="549276" y="495314"/>
            <a:ext cx="5412106" cy="610005"/>
          </a:xfrm>
          <a:prstGeom prst="rect">
            <a:avLst/>
          </a:prstGeom>
        </p:spPr>
        <p:txBody>
          <a:bodyPr vert="horz" lIns="91425" tIns="45712" rIns="91425" bIns="45712" rtlCol="0">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2500" b="1" dirty="0">
                <a:latin typeface="Montserrat" pitchFamily="2" charset="77"/>
              </a:rPr>
              <a:t>Mise en œuvre pas à pas des pratiques du tourisme durable</a:t>
            </a:r>
          </a:p>
        </p:txBody>
      </p:sp>
      <p:sp>
        <p:nvSpPr>
          <p:cNvPr id="10" name="Rectangle 27">
            <a:extLst>
              <a:ext uri="{FF2B5EF4-FFF2-40B4-BE49-F238E27FC236}">
                <a16:creationId xmlns:a16="http://schemas.microsoft.com/office/drawing/2014/main" id="{04D4C2A4-FEBA-5042-811A-E9D44E1FA342}"/>
              </a:ext>
            </a:extLst>
          </p:cNvPr>
          <p:cNvSpPr txBox="1"/>
          <p:nvPr/>
        </p:nvSpPr>
        <p:spPr>
          <a:xfrm>
            <a:off x="633445" y="1303537"/>
            <a:ext cx="5308567" cy="243204"/>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nSpc>
                <a:spcPct val="107000"/>
              </a:lnSpc>
              <a:spcAft>
                <a:spcPts val="800"/>
              </a:spcAft>
            </a:pPr>
            <a:r>
              <a:rPr lang="en-IE" sz="1400" b="1" dirty="0">
                <a:solidFill>
                  <a:srgbClr val="2D355A"/>
                </a:solidFill>
                <a:latin typeface="Montserrat" pitchFamily="2" charset="77"/>
                <a:ea typeface="Calibri" panose="020F0502020204030204" pitchFamily="34" charset="0"/>
                <a:cs typeface="Calibri" panose="020F0502020204030204" pitchFamily="34" charset="0"/>
              </a:rPr>
              <a:t>Étape 2 - </a:t>
            </a:r>
            <a:r>
              <a:rPr lang="en-IE" sz="1400" b="1" dirty="0">
                <a:solidFill>
                  <a:srgbClr val="28AFAC"/>
                </a:solidFill>
                <a:latin typeface="Montserrat" pitchFamily="2" charset="77"/>
                <a:ea typeface="Calibri" panose="020F0502020204030204" pitchFamily="34" charset="0"/>
                <a:cs typeface="Calibri" panose="020F0502020204030204" pitchFamily="34" charset="0"/>
              </a:rPr>
              <a:t>Commencer à mesurer pour surveiller et gérer</a:t>
            </a:r>
            <a:endParaRPr lang="en-IE" sz="1400" b="1" dirty="0">
              <a:solidFill>
                <a:srgbClr val="28AFAC"/>
              </a:solidFill>
              <a:latin typeface="Montserrat" pitchFamily="2" charset="77"/>
              <a:ea typeface="Calibri" panose="020F0502020204030204" pitchFamily="34" charset="0"/>
              <a:cs typeface="Times New Roman" panose="02020603050405020304" pitchFamily="18" charset="0"/>
            </a:endParaRPr>
          </a:p>
        </p:txBody>
      </p:sp>
      <p:sp>
        <p:nvSpPr>
          <p:cNvPr id="11" name="Rectangle 27">
            <a:extLst>
              <a:ext uri="{FF2B5EF4-FFF2-40B4-BE49-F238E27FC236}">
                <a16:creationId xmlns:a16="http://schemas.microsoft.com/office/drawing/2014/main" id="{247FC891-0943-A242-9DA5-9F170199AC19}"/>
              </a:ext>
            </a:extLst>
          </p:cNvPr>
          <p:cNvSpPr txBox="1"/>
          <p:nvPr/>
        </p:nvSpPr>
        <p:spPr>
          <a:xfrm>
            <a:off x="549274" y="5094222"/>
            <a:ext cx="6152794" cy="456852"/>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IE" sz="1400" b="1" dirty="0">
                <a:solidFill>
                  <a:schemeClr val="bg1"/>
                </a:solidFill>
                <a:latin typeface="Montserrat" pitchFamily="2" charset="77"/>
                <a:ea typeface="Calibri" panose="020F0502020204030204" pitchFamily="34" charset="0"/>
                <a:cs typeface="Calibri" panose="020F0502020204030204" pitchFamily="34" charset="0"/>
              </a:rPr>
              <a:t>Étape 3 - Élaboration de votre premier plan </a:t>
            </a:r>
            <a:r>
              <a:rPr lang="en-IE" sz="1400" b="1" dirty="0" err="1">
                <a:solidFill>
                  <a:schemeClr val="bg1"/>
                </a:solidFill>
                <a:latin typeface="Montserrat" pitchFamily="2" charset="77"/>
                <a:ea typeface="Calibri" panose="020F0502020204030204" pitchFamily="34" charset="0"/>
                <a:cs typeface="Calibri" panose="020F0502020204030204" pitchFamily="34" charset="0"/>
              </a:rPr>
              <a:t>développement</a:t>
            </a:r>
            <a:r>
              <a:rPr lang="en-IE" sz="1400" b="1" dirty="0">
                <a:solidFill>
                  <a:schemeClr val="bg1"/>
                </a:solidFill>
                <a:latin typeface="Montserrat" pitchFamily="2" charset="77"/>
                <a:ea typeface="Calibri" panose="020F0502020204030204" pitchFamily="34" charset="0"/>
                <a:cs typeface="Calibri" panose="020F0502020204030204" pitchFamily="34" charset="0"/>
              </a:rPr>
              <a:t> durable et formation du personnel</a:t>
            </a:r>
            <a:endParaRPr lang="en-IE" sz="1400" b="1" dirty="0">
              <a:solidFill>
                <a:schemeClr val="bg1"/>
              </a:solidFill>
              <a:latin typeface="Montserrat" pitchFamily="2" charset="77"/>
              <a:ea typeface="Calibri" panose="020F0502020204030204" pitchFamily="34" charset="0"/>
              <a:cs typeface="Times New Roman" panose="02020603050405020304" pitchFamily="18" charset="0"/>
            </a:endParaRPr>
          </a:p>
        </p:txBody>
      </p:sp>
      <p:sp>
        <p:nvSpPr>
          <p:cNvPr id="12" name="Rechteck">
            <a:extLst>
              <a:ext uri="{FF2B5EF4-FFF2-40B4-BE49-F238E27FC236}">
                <a16:creationId xmlns:a16="http://schemas.microsoft.com/office/drawing/2014/main" id="{879A25EC-A515-4642-8AD1-D71977F71E9F}"/>
              </a:ext>
            </a:extLst>
          </p:cNvPr>
          <p:cNvSpPr/>
          <p:nvPr/>
        </p:nvSpPr>
        <p:spPr>
          <a:xfrm>
            <a:off x="549" y="8828691"/>
            <a:ext cx="6872543" cy="642926"/>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sp>
        <p:nvSpPr>
          <p:cNvPr id="14" name="Rectangle 27">
            <a:extLst>
              <a:ext uri="{FF2B5EF4-FFF2-40B4-BE49-F238E27FC236}">
                <a16:creationId xmlns:a16="http://schemas.microsoft.com/office/drawing/2014/main" id="{A77B9F63-EACB-CB47-AFFF-CC024ADA3F15}"/>
              </a:ext>
            </a:extLst>
          </p:cNvPr>
          <p:cNvSpPr txBox="1"/>
          <p:nvPr/>
        </p:nvSpPr>
        <p:spPr>
          <a:xfrm>
            <a:off x="1250697" y="8900001"/>
            <a:ext cx="5271535" cy="34913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r>
              <a:rPr lang="en-GB" sz="1050" b="1" dirty="0">
                <a:solidFill>
                  <a:schemeClr val="bg1"/>
                </a:solidFill>
                <a:latin typeface="Montserrat" pitchFamily="2" charset="77"/>
                <a:cs typeface="Times New Roman" panose="02020603050405020304" pitchFamily="18" charset="0"/>
              </a:rPr>
              <a:t>Lire la suite </a:t>
            </a:r>
          </a:p>
          <a:p>
            <a:pPr defTabSz="914270">
              <a:defRPr/>
            </a:pPr>
            <a:r>
              <a:rPr lang="en-GB" sz="1050" u="sng" dirty="0">
                <a:solidFill>
                  <a:schemeClr val="bg1"/>
                </a:solidFill>
                <a:latin typeface="Montserrat" pitchFamily="2" charset="77"/>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Comment créer un plan d'action en faveur du développement durable pour votre entreprise touristique ?</a:t>
            </a:r>
            <a:endParaRPr lang="en-IE" sz="1050" dirty="0">
              <a:solidFill>
                <a:schemeClr val="bg1"/>
              </a:solidFill>
              <a:latin typeface="Montserrat" pitchFamily="2" charset="77"/>
              <a:ea typeface="Calibri" panose="020F0502020204030204" pitchFamily="34" charset="0"/>
              <a:cs typeface="Times New Roman" panose="02020603050405020304" pitchFamily="18" charset="0"/>
            </a:endParaRPr>
          </a:p>
        </p:txBody>
      </p:sp>
      <p:pic>
        <p:nvPicPr>
          <p:cNvPr id="15" name="Graphic 14" descr="Storytelling outline">
            <a:hlinkClick r:id="rId4"/>
            <a:extLst>
              <a:ext uri="{FF2B5EF4-FFF2-40B4-BE49-F238E27FC236}">
                <a16:creationId xmlns:a16="http://schemas.microsoft.com/office/drawing/2014/main" id="{A5EDB63D-1E53-8842-96E8-4FC552CC97B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054" y="8891841"/>
            <a:ext cx="532782" cy="532782"/>
          </a:xfrm>
          <a:prstGeom prst="rect">
            <a:avLst/>
          </a:prstGeom>
        </p:spPr>
      </p:pic>
    </p:spTree>
    <p:extLst>
      <p:ext uri="{BB962C8B-B14F-4D97-AF65-F5344CB8AC3E}">
        <p14:creationId xmlns:p14="http://schemas.microsoft.com/office/powerpoint/2010/main" val="418892867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7">
            <a:extLst>
              <a:ext uri="{FF2B5EF4-FFF2-40B4-BE49-F238E27FC236}">
                <a16:creationId xmlns:a16="http://schemas.microsoft.com/office/drawing/2014/main" id="{0E54BF1F-36B3-4836-A56F-2B803E808D41}"/>
              </a:ext>
            </a:extLst>
          </p:cNvPr>
          <p:cNvSpPr txBox="1"/>
          <p:nvPr/>
        </p:nvSpPr>
        <p:spPr>
          <a:xfrm>
            <a:off x="774717" y="1602069"/>
            <a:ext cx="5840876" cy="1026432"/>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US" sz="2503" b="1" dirty="0">
                <a:solidFill>
                  <a:schemeClr val="bg1"/>
                </a:solidFill>
              </a:rPr>
              <a:t>Étape 1 </a:t>
            </a:r>
            <a:r>
              <a:rPr lang="en-US" sz="1999" dirty="0">
                <a:solidFill>
                  <a:schemeClr val="bg1"/>
                </a:solidFill>
              </a:rPr>
              <a:t>Évaluez le parcours actuel de vos clients pour déterminer si votre entreprise est sans obstacle et accessible aux personnes souffrant d'un handicap ou d'une déficience.</a:t>
            </a:r>
            <a:endParaRPr sz="1999" dirty="0">
              <a:solidFill>
                <a:schemeClr val="bg1"/>
              </a:solidFill>
            </a:endParaRPr>
          </a:p>
        </p:txBody>
      </p:sp>
      <p:sp>
        <p:nvSpPr>
          <p:cNvPr id="14" name="Rechteck">
            <a:extLst>
              <a:ext uri="{FF2B5EF4-FFF2-40B4-BE49-F238E27FC236}">
                <a16:creationId xmlns:a16="http://schemas.microsoft.com/office/drawing/2014/main" id="{2B32BE47-C1C3-4757-B291-2B525CD14970}"/>
              </a:ext>
            </a:extLst>
          </p:cNvPr>
          <p:cNvSpPr/>
          <p:nvPr/>
        </p:nvSpPr>
        <p:spPr>
          <a:xfrm>
            <a:off x="549" y="1358565"/>
            <a:ext cx="6891722" cy="2507966"/>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5" name="Rectangle 27">
            <a:extLst>
              <a:ext uri="{FF2B5EF4-FFF2-40B4-BE49-F238E27FC236}">
                <a16:creationId xmlns:a16="http://schemas.microsoft.com/office/drawing/2014/main" id="{2E8998FA-3782-467A-A41E-E0BDFF8F5909}"/>
              </a:ext>
            </a:extLst>
          </p:cNvPr>
          <p:cNvSpPr txBox="1"/>
          <p:nvPr/>
        </p:nvSpPr>
        <p:spPr>
          <a:xfrm>
            <a:off x="864013" y="1412061"/>
            <a:ext cx="5457052" cy="533412"/>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GB" sz="1099" b="1" dirty="0">
                <a:solidFill>
                  <a:schemeClr val="bg1"/>
                </a:solidFill>
                <a:latin typeface="Montserrat" pitchFamily="2" charset="77"/>
                <a:ea typeface="Calibri" panose="020F0502020204030204" pitchFamily="34" charset="0"/>
                <a:cs typeface="Calibri" panose="020F0502020204030204" pitchFamily="34" charset="0"/>
              </a:rPr>
              <a:t>L </a:t>
            </a:r>
            <a:r>
              <a:rPr lang="en-GB" sz="1099" b="1" dirty="0">
                <a:solidFill>
                  <a:schemeClr val="bg1"/>
                </a:solidFill>
                <a:latin typeface="Montserrat" pitchFamily="2" charset="77"/>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GB" sz="1099" b="1" i="1" dirty="0">
                <a:solidFill>
                  <a:schemeClr val="bg1"/>
                </a:solidFill>
                <a:latin typeface="Montserrat" pitchFamily="2" charset="77"/>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Agenda pour un tourisme européen compétitif et durable</a:t>
            </a:r>
            <a:r>
              <a:rPr lang="en-GB" sz="1099" b="1" i="1" dirty="0">
                <a:solidFill>
                  <a:schemeClr val="bg1"/>
                </a:solidFill>
                <a:latin typeface="Montserrat" pitchFamily="2" charset="77"/>
                <a:ea typeface="Calibri" panose="020F0502020204030204" pitchFamily="34" charset="0"/>
                <a:cs typeface="Calibri" panose="020F0502020204030204" pitchFamily="34" charset="0"/>
              </a:rPr>
              <a:t> </a:t>
            </a:r>
            <a:r>
              <a:rPr lang="en-GB" sz="1099" b="1" dirty="0">
                <a:solidFill>
                  <a:schemeClr val="bg1"/>
                </a:solidFill>
                <a:latin typeface="Montserrat" pitchFamily="2" charset="77"/>
                <a:ea typeface="Calibri" panose="020F0502020204030204" pitchFamily="34" charset="0"/>
                <a:cs typeface="Calibri" panose="020F0502020204030204" pitchFamily="34" charset="0"/>
              </a:rPr>
              <a:t>de la Commission de 2007 recommandait l'utilisation des principes suivants pour relever les </a:t>
            </a:r>
            <a:r>
              <a:rPr lang="en-GB" sz="1099" b="1" dirty="0" err="1">
                <a:solidFill>
                  <a:schemeClr val="bg1"/>
                </a:solidFill>
                <a:latin typeface="Montserrat" pitchFamily="2" charset="77"/>
                <a:ea typeface="Calibri" panose="020F0502020204030204" pitchFamily="34" charset="0"/>
                <a:cs typeface="Calibri" panose="020F0502020204030204" pitchFamily="34" charset="0"/>
              </a:rPr>
              <a:t>potentiels</a:t>
            </a:r>
            <a:r>
              <a:rPr lang="en-GB" sz="1099" b="1" dirty="0">
                <a:solidFill>
                  <a:schemeClr val="bg1"/>
                </a:solidFill>
                <a:latin typeface="Montserrat" pitchFamily="2" charset="77"/>
                <a:ea typeface="Calibri" panose="020F0502020204030204" pitchFamily="34" charset="0"/>
                <a:cs typeface="Calibri" panose="020F0502020204030204" pitchFamily="34" charset="0"/>
              </a:rPr>
              <a:t> </a:t>
            </a:r>
            <a:r>
              <a:rPr lang="en-GB" sz="1099" b="1" dirty="0" err="1">
                <a:solidFill>
                  <a:schemeClr val="bg1"/>
                </a:solidFill>
                <a:latin typeface="Montserrat" pitchFamily="2" charset="77"/>
                <a:ea typeface="Calibri" panose="020F0502020204030204" pitchFamily="34" charset="0"/>
                <a:cs typeface="Calibri" panose="020F0502020204030204" pitchFamily="34" charset="0"/>
              </a:rPr>
              <a:t>défis</a:t>
            </a:r>
            <a:r>
              <a:rPr lang="en-GB" sz="1099" b="1" dirty="0">
                <a:solidFill>
                  <a:schemeClr val="bg1"/>
                </a:solidFill>
                <a:latin typeface="Montserrat" pitchFamily="2" charset="77"/>
                <a:ea typeface="Calibri" panose="020F0502020204030204" pitchFamily="34" charset="0"/>
                <a:cs typeface="Calibri" panose="020F0502020204030204" pitchFamily="34" charset="0"/>
              </a:rPr>
              <a:t> :</a:t>
            </a:r>
          </a:p>
        </p:txBody>
      </p:sp>
      <p:sp>
        <p:nvSpPr>
          <p:cNvPr id="9" name="Text Placeholder 6">
            <a:extLst>
              <a:ext uri="{FF2B5EF4-FFF2-40B4-BE49-F238E27FC236}">
                <a16:creationId xmlns:a16="http://schemas.microsoft.com/office/drawing/2014/main" id="{428999A8-B337-1D43-964E-8FC30FCB10E4}"/>
              </a:ext>
            </a:extLst>
          </p:cNvPr>
          <p:cNvSpPr txBox="1">
            <a:spLocks/>
          </p:cNvSpPr>
          <p:nvPr/>
        </p:nvSpPr>
        <p:spPr>
          <a:xfrm>
            <a:off x="649877" y="470306"/>
            <a:ext cx="5198085" cy="610005"/>
          </a:xfrm>
          <a:prstGeom prst="rect">
            <a:avLst/>
          </a:prstGeom>
        </p:spPr>
        <p:txBody>
          <a:bodyPr vert="horz" lIns="91425" tIns="45712" rIns="91425" bIns="45712" rtlCol="0">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2500" dirty="0">
                <a:latin typeface="Montserrat" pitchFamily="2" charset="77"/>
              </a:rPr>
              <a:t>Mise en œuvre pas à pas des pratiques du </a:t>
            </a:r>
            <a:r>
              <a:rPr lang="en-IE" sz="2500" dirty="0" err="1">
                <a:latin typeface="Montserrat" pitchFamily="2" charset="77"/>
              </a:rPr>
              <a:t>tourisme</a:t>
            </a:r>
            <a:r>
              <a:rPr lang="en-IE" sz="2500" dirty="0">
                <a:latin typeface="Montserrat" pitchFamily="2" charset="77"/>
              </a:rPr>
              <a:t> durable</a:t>
            </a:r>
          </a:p>
        </p:txBody>
      </p:sp>
      <p:sp>
        <p:nvSpPr>
          <p:cNvPr id="12" name="Rectangle 27">
            <a:extLst>
              <a:ext uri="{FF2B5EF4-FFF2-40B4-BE49-F238E27FC236}">
                <a16:creationId xmlns:a16="http://schemas.microsoft.com/office/drawing/2014/main" id="{6D4603FB-C33A-4640-A325-69E4A89297E6}"/>
              </a:ext>
            </a:extLst>
          </p:cNvPr>
          <p:cNvSpPr txBox="1"/>
          <p:nvPr/>
        </p:nvSpPr>
        <p:spPr>
          <a:xfrm>
            <a:off x="765175" y="4321257"/>
            <a:ext cx="5308567" cy="5035029"/>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gn="just">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Informez les hôtes/visiteurs des mesures que vous avez prises et, dans la mesure du possible, de la manière dont elles amélioreront leur visite, leur expérience ou leur séjour. Fournissez des informations dans les zones de forte affluence, comme les zones d'accueil, afin que les clients profitent au maximum de la région tout en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améliorant</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leur</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impact sur l'économie et l'environnement locaux. Donnez la priorité à un petit nombre d'actions et présentez-les de manière positive comme des choix plutôt que des règles.</a:t>
            </a:r>
          </a:p>
          <a:p>
            <a:pPr marL="171426" indent="-171426" algn="just">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Les invités/visiteurs seront plus enclins à participer s'ils voient d'abord vos efforts et s'ils savent que d'autres visiteurs agissent. Faites donc en sorte que votre personnel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montre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l'exemple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a:t>
            </a:r>
          </a:p>
          <a:p>
            <a:pPr marL="171426" indent="-171426" algn="just">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Soyez créatif et visuel pour "raconter votre histoire écologique" plutôt que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purement</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les techniques missent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en</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place. </a:t>
            </a:r>
          </a:p>
          <a:p>
            <a:pPr marL="171426" indent="-171426" algn="just">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Un flux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continu</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sur les reseaux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sociaux</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offre une excellente occasion de présenter des exemples. Vous pouvez également demander aux invités de partager du contenu généré par l'utilisateur (CGU) sur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leurs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propres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réseaux</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sociaux</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a:t>
            </a:r>
          </a:p>
          <a:p>
            <a:pPr marL="171426" indent="-171426" algn="just">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Communiquez vos réalisations : N'exagérez jamais les actions entreprises. Utilisez les récompenses annuelles et/ou les systèmes de certification pour fournir une preuve indépendante. Une bonne communication peut ajouter de l'attrait et améliorer l'expérience du client. Si elle est mal faite, elle peut donner l'impression d'être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fausse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p>
          <a:p>
            <a:pPr marL="171426" indent="-171426" algn="just">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Faites la promotion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d'activités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environnementales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sur place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auprès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de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vos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clients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afin</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de réduire l'impact de leurs déplacements.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Vous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pouvez</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également</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mettre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en place un système de "don" volontaire par lequel une entreprise collecte des fonds pour une cause environnementale locale, par exemple un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espace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dédié</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aux  pollinisateurs. Vous pouvez également faire un don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à</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une organisation caritative locale pour l'environnement ou l'éducation.</a:t>
            </a:r>
          </a:p>
        </p:txBody>
      </p:sp>
      <p:sp>
        <p:nvSpPr>
          <p:cNvPr id="13" name="Rectangle 27">
            <a:extLst>
              <a:ext uri="{FF2B5EF4-FFF2-40B4-BE49-F238E27FC236}">
                <a16:creationId xmlns:a16="http://schemas.microsoft.com/office/drawing/2014/main" id="{B3E48E8C-A369-5A47-AAB6-FD8A0FF40B55}"/>
              </a:ext>
            </a:extLst>
          </p:cNvPr>
          <p:cNvSpPr txBox="1"/>
          <p:nvPr/>
        </p:nvSpPr>
        <p:spPr>
          <a:xfrm>
            <a:off x="792126" y="3921358"/>
            <a:ext cx="5308567" cy="243204"/>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nSpc>
                <a:spcPct val="107000"/>
              </a:lnSpc>
              <a:spcAft>
                <a:spcPts val="800"/>
              </a:spcAft>
            </a:pPr>
            <a:r>
              <a:rPr lang="en-IE" sz="1400" b="1" dirty="0">
                <a:solidFill>
                  <a:srgbClr val="2D355A"/>
                </a:solidFill>
                <a:latin typeface="Montserrat" pitchFamily="2" charset="77"/>
                <a:ea typeface="Calibri" panose="020F0502020204030204" pitchFamily="34" charset="0"/>
                <a:cs typeface="Calibri" panose="020F0502020204030204" pitchFamily="34" charset="0"/>
              </a:rPr>
              <a:t>Étape 4 - </a:t>
            </a:r>
            <a:r>
              <a:rPr lang="en-IE" sz="1400" b="1" dirty="0">
                <a:solidFill>
                  <a:srgbClr val="28AFAC"/>
                </a:solidFill>
                <a:latin typeface="Montserrat" pitchFamily="2" charset="77"/>
                <a:ea typeface="Calibri" panose="020F0502020204030204" pitchFamily="34" charset="0"/>
                <a:cs typeface="Calibri" panose="020F0502020204030204" pitchFamily="34" charset="0"/>
              </a:rPr>
              <a:t>Informez </a:t>
            </a:r>
            <a:r>
              <a:rPr lang="en-IE" sz="1400" b="1" dirty="0" err="1">
                <a:solidFill>
                  <a:srgbClr val="28AFAC"/>
                </a:solidFill>
                <a:latin typeface="Montserrat" pitchFamily="2" charset="77"/>
                <a:ea typeface="Calibri" panose="020F0502020204030204" pitchFamily="34" charset="0"/>
                <a:cs typeface="Calibri" panose="020F0502020204030204" pitchFamily="34" charset="0"/>
              </a:rPr>
              <a:t>vos</a:t>
            </a:r>
            <a:r>
              <a:rPr lang="en-IE" sz="1400" b="1" dirty="0">
                <a:solidFill>
                  <a:srgbClr val="28AFAC"/>
                </a:solidFill>
                <a:latin typeface="Montserrat" pitchFamily="2" charset="77"/>
                <a:ea typeface="Calibri" panose="020F0502020204030204" pitchFamily="34" charset="0"/>
                <a:cs typeface="Calibri" panose="020F0502020204030204" pitchFamily="34" charset="0"/>
              </a:rPr>
              <a:t> </a:t>
            </a:r>
            <a:r>
              <a:rPr lang="en-IE" sz="1400" b="1" dirty="0" err="1">
                <a:solidFill>
                  <a:srgbClr val="28AFAC"/>
                </a:solidFill>
                <a:latin typeface="Montserrat" pitchFamily="2" charset="77"/>
                <a:ea typeface="Calibri" panose="020F0502020204030204" pitchFamily="34" charset="0"/>
                <a:cs typeface="Calibri" panose="020F0502020204030204" pitchFamily="34" charset="0"/>
              </a:rPr>
              <a:t>visiteurs</a:t>
            </a:r>
            <a:r>
              <a:rPr lang="en-IE" sz="1400" b="1" dirty="0">
                <a:solidFill>
                  <a:srgbClr val="28AFAC"/>
                </a:solidFill>
                <a:latin typeface="Montserrat" pitchFamily="2" charset="77"/>
                <a:ea typeface="Calibri" panose="020F0502020204030204" pitchFamily="34" charset="0"/>
                <a:cs typeface="Calibri" panose="020F0502020204030204" pitchFamily="34" charset="0"/>
              </a:rPr>
              <a:t> et faites-les participer.</a:t>
            </a:r>
            <a:endParaRPr lang="en-IE" sz="1400" b="1" dirty="0">
              <a:solidFill>
                <a:srgbClr val="28AFAC"/>
              </a:solidFill>
              <a:latin typeface="Montserrat" pitchFamily="2" charset="77"/>
              <a:ea typeface="Calibri" panose="020F0502020204030204" pitchFamily="34" charset="0"/>
              <a:cs typeface="Times New Roman" panose="02020603050405020304" pitchFamily="18" charset="0"/>
            </a:endParaRPr>
          </a:p>
        </p:txBody>
      </p:sp>
      <p:sp>
        <p:nvSpPr>
          <p:cNvPr id="16" name="Rectangle 27">
            <a:extLst>
              <a:ext uri="{FF2B5EF4-FFF2-40B4-BE49-F238E27FC236}">
                <a16:creationId xmlns:a16="http://schemas.microsoft.com/office/drawing/2014/main" id="{D2F235F6-70E6-1249-A7B2-CA927B7141AB}"/>
              </a:ext>
            </a:extLst>
          </p:cNvPr>
          <p:cNvSpPr txBox="1"/>
          <p:nvPr/>
        </p:nvSpPr>
        <p:spPr>
          <a:xfrm>
            <a:off x="774716" y="2092529"/>
            <a:ext cx="5308567" cy="1803375"/>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gn="just">
              <a:lnSpc>
                <a:spcPct val="100000"/>
              </a:lnSpc>
              <a:spcBef>
                <a:spcPts val="0"/>
              </a:spcBef>
              <a:buClr>
                <a:srgbClr val="28AFAC"/>
              </a:buClr>
              <a:buFont typeface="Wingdings" pitchFamily="2" charset="2"/>
              <a:buChar char="ü"/>
            </a:pPr>
            <a:r>
              <a:rPr lang="en-GB" sz="1050" dirty="0">
                <a:solidFill>
                  <a:schemeClr val="bg1"/>
                </a:solidFill>
                <a:latin typeface="Montserrat Light" pitchFamily="2" charset="77"/>
                <a:ea typeface="Calibri" panose="020F0502020204030204" pitchFamily="34" charset="0"/>
                <a:cs typeface="Calibri" panose="020F0502020204030204" pitchFamily="34" charset="0"/>
              </a:rPr>
              <a:t>Adopter une approche holistique et intégrée ;</a:t>
            </a:r>
          </a:p>
          <a:p>
            <a:pPr marL="171426" indent="-171426" algn="just">
              <a:lnSpc>
                <a:spcPct val="100000"/>
              </a:lnSpc>
              <a:spcBef>
                <a:spcPts val="0"/>
              </a:spcBef>
              <a:buClr>
                <a:srgbClr val="28AFAC"/>
              </a:buClr>
              <a:buFont typeface="Wingdings" pitchFamily="2" charset="2"/>
              <a:buChar char="ü"/>
            </a:pPr>
            <a:r>
              <a:rPr lang="en-GB" sz="1050" dirty="0">
                <a:solidFill>
                  <a:schemeClr val="bg1"/>
                </a:solidFill>
                <a:latin typeface="Montserrat Light" pitchFamily="2" charset="77"/>
                <a:ea typeface="Calibri" panose="020F0502020204030204" pitchFamily="34" charset="0"/>
                <a:cs typeface="Calibri" panose="020F0502020204030204" pitchFamily="34" charset="0"/>
              </a:rPr>
              <a:t>Planification à long terme ;</a:t>
            </a:r>
          </a:p>
          <a:p>
            <a:pPr marL="171426" indent="-171426" algn="just">
              <a:lnSpc>
                <a:spcPct val="100000"/>
              </a:lnSpc>
              <a:spcBef>
                <a:spcPts val="0"/>
              </a:spcBef>
              <a:buClr>
                <a:srgbClr val="28AFAC"/>
              </a:buClr>
              <a:buFont typeface="Wingdings" pitchFamily="2" charset="2"/>
              <a:buChar char="ü"/>
            </a:pPr>
            <a:r>
              <a:rPr lang="en-GB" sz="1050" dirty="0">
                <a:solidFill>
                  <a:schemeClr val="bg1"/>
                </a:solidFill>
                <a:latin typeface="Montserrat Light" pitchFamily="2" charset="77"/>
                <a:ea typeface="Calibri" panose="020F0502020204030204" pitchFamily="34" charset="0"/>
                <a:cs typeface="Calibri" panose="020F0502020204030204" pitchFamily="34" charset="0"/>
              </a:rPr>
              <a:t>Adopter un rythme de développement approprié ;</a:t>
            </a:r>
          </a:p>
          <a:p>
            <a:pPr marL="171426" indent="-171426" algn="just">
              <a:lnSpc>
                <a:spcPct val="100000"/>
              </a:lnSpc>
              <a:spcBef>
                <a:spcPts val="0"/>
              </a:spcBef>
              <a:buClr>
                <a:srgbClr val="28AFAC"/>
              </a:buClr>
              <a:buFont typeface="Wingdings" pitchFamily="2" charset="2"/>
              <a:buChar char="ü"/>
            </a:pPr>
            <a:r>
              <a:rPr lang="en-GB" sz="1050" dirty="0">
                <a:solidFill>
                  <a:schemeClr val="bg1"/>
                </a:solidFill>
                <a:latin typeface="Montserrat Light" pitchFamily="2" charset="77"/>
                <a:ea typeface="Calibri" panose="020F0502020204030204" pitchFamily="34" charset="0"/>
                <a:cs typeface="Calibri" panose="020F0502020204030204" pitchFamily="34" charset="0"/>
              </a:rPr>
              <a:t>Impliquer le personnel, la communauté locale, les clients et les autres acteurs du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tourisme</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a:t>
            </a:r>
          </a:p>
          <a:p>
            <a:pPr marL="171426" indent="-171426" algn="just">
              <a:lnSpc>
                <a:spcPct val="100000"/>
              </a:lnSpc>
              <a:spcBef>
                <a:spcPts val="0"/>
              </a:spcBef>
              <a:buClr>
                <a:srgbClr val="28AFAC"/>
              </a:buClr>
              <a:buFont typeface="Wingdings" pitchFamily="2" charset="2"/>
              <a:buChar char="ü"/>
            </a:pPr>
            <a:r>
              <a:rPr lang="en-GB" sz="1050" dirty="0">
                <a:solidFill>
                  <a:schemeClr val="bg1"/>
                </a:solidFill>
                <a:latin typeface="Montserrat Light" pitchFamily="2" charset="77"/>
                <a:ea typeface="Calibri" panose="020F0502020204030204" pitchFamily="34" charset="0"/>
                <a:cs typeface="Calibri" panose="020F0502020204030204" pitchFamily="34" charset="0"/>
              </a:rPr>
              <a:t>Utilisez les meilleures connaissances disponibles adaptées à votre type d'entreprise ;</a:t>
            </a:r>
          </a:p>
          <a:p>
            <a:pPr marL="171426" indent="-171426" algn="just">
              <a:lnSpc>
                <a:spcPct val="100000"/>
              </a:lnSpc>
              <a:spcBef>
                <a:spcPts val="0"/>
              </a:spcBef>
              <a:buClr>
                <a:srgbClr val="28AFAC"/>
              </a:buClr>
              <a:buFont typeface="Wingdings" pitchFamily="2" charset="2"/>
              <a:buChar char="ü"/>
            </a:pPr>
            <a:r>
              <a:rPr lang="en-GB" sz="1050" dirty="0">
                <a:solidFill>
                  <a:schemeClr val="bg1"/>
                </a:solidFill>
                <a:latin typeface="Montserrat Light" pitchFamily="2" charset="77"/>
                <a:ea typeface="Calibri" panose="020F0502020204030204" pitchFamily="34" charset="0"/>
                <a:cs typeface="Calibri" panose="020F0502020204030204" pitchFamily="34" charset="0"/>
              </a:rPr>
              <a:t>Lorsque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vous</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aurez</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décidé</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quelles</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sont</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vos priorités, demandez-vous si vous minimisez et gérez le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risque</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Quel</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est</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l'impact</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et les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coûts</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Quelles</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sont vos limites et ce que vous pouvez faire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maintenant</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(par exemple en pratiquant un contrôle continu de </a:t>
            </a:r>
            <a:r>
              <a:rPr lang="en-GB" sz="1050" dirty="0" err="1">
                <a:solidFill>
                  <a:schemeClr val="bg1"/>
                </a:solidFill>
                <a:latin typeface="Montserrat Light" pitchFamily="2" charset="77"/>
                <a:ea typeface="Calibri" panose="020F0502020204030204" pitchFamily="34" charset="0"/>
                <a:cs typeface="Calibri" panose="020F0502020204030204" pitchFamily="34" charset="0"/>
              </a:rPr>
              <a:t>l'énergie</a:t>
            </a:r>
            <a:r>
              <a:rPr lang="en-GB" sz="1050" dirty="0">
                <a:solidFill>
                  <a:schemeClr val="bg1"/>
                </a:solidFill>
                <a:latin typeface="Montserrat Light" pitchFamily="2" charset="77"/>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38805245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field&#10;&#10;Description automatically generated with medium confidence">
            <a:extLst>
              <a:ext uri="{FF2B5EF4-FFF2-40B4-BE49-F238E27FC236}">
                <a16:creationId xmlns:a16="http://schemas.microsoft.com/office/drawing/2014/main" id="{1C06E2E3-2A78-49A0-B779-DFA2F33EAC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32262"/>
            <a:ext cx="6856900" cy="4570511"/>
          </a:xfrm>
          <a:prstGeom prst="rect">
            <a:avLst/>
          </a:prstGeom>
        </p:spPr>
      </p:pic>
      <p:sp>
        <p:nvSpPr>
          <p:cNvPr id="6" name="Text Placeholder 6">
            <a:extLst>
              <a:ext uri="{FF2B5EF4-FFF2-40B4-BE49-F238E27FC236}">
                <a16:creationId xmlns:a16="http://schemas.microsoft.com/office/drawing/2014/main" id="{3D2B35D2-0A7C-1146-BEB9-AB608E1836C1}"/>
              </a:ext>
            </a:extLst>
          </p:cNvPr>
          <p:cNvSpPr txBox="1">
            <a:spLocks/>
          </p:cNvSpPr>
          <p:nvPr/>
        </p:nvSpPr>
        <p:spPr>
          <a:xfrm>
            <a:off x="702466" y="486249"/>
            <a:ext cx="5198085" cy="610005"/>
          </a:xfrm>
          <a:prstGeom prst="rect">
            <a:avLst/>
          </a:prstGeom>
        </p:spPr>
        <p:txBody>
          <a:bodyPr vert="horz" lIns="91425" tIns="45712" rIns="91425" bIns="45712" rtlCol="0">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2500" dirty="0">
                <a:latin typeface="Montserrat" pitchFamily="2" charset="77"/>
              </a:rPr>
              <a:t>Mise en œuvre pas à pas des pratiques du tourisme durable</a:t>
            </a:r>
          </a:p>
        </p:txBody>
      </p:sp>
      <p:sp>
        <p:nvSpPr>
          <p:cNvPr id="7" name="Rectangle 27">
            <a:extLst>
              <a:ext uri="{FF2B5EF4-FFF2-40B4-BE49-F238E27FC236}">
                <a16:creationId xmlns:a16="http://schemas.microsoft.com/office/drawing/2014/main" id="{AD6589BC-4003-E944-85FC-CEEFC0134F48}"/>
              </a:ext>
            </a:extLst>
          </p:cNvPr>
          <p:cNvSpPr txBox="1"/>
          <p:nvPr/>
        </p:nvSpPr>
        <p:spPr>
          <a:xfrm>
            <a:off x="702466" y="6455447"/>
            <a:ext cx="5390359" cy="3176828"/>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gn="just">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 Bien que les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hôtes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/visiteurs puissent passer une grande partie de leur temps dans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votre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établissement</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ou</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activité</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ils sont également intéressés par le fait de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visiter</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la region.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En</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fournissant des exemples de zones/attractions similaires, vous donnerez à vos clients plus de raisons de venir et de rester, et vous leur offrirez une expérience plus riche de la région environnante. La promotion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d'attractions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locales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similaires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permettra de réduire les frais de carburant, d'accroître le bien-être et de rendre le séjour plus relaxant. </a:t>
            </a:r>
          </a:p>
          <a:p>
            <a:pPr marL="171426" indent="-171426" algn="just">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Soulignez les événements actuels qui se déroulent dans la region</a:t>
            </a:r>
          </a:p>
          <a:p>
            <a:pPr marL="171426" indent="-171426" algn="just">
              <a:lnSpc>
                <a:spcPct val="100000"/>
              </a:lnSpc>
              <a:spcBef>
                <a:spcPts val="0"/>
              </a:spcBef>
              <a:buClr>
                <a:srgbClr val="28AFAC"/>
              </a:buClr>
              <a:buFont typeface="Arial" panose="020B0604020202020204" pitchFamily="34" charset="0"/>
              <a:buChar char="•"/>
            </a:pPr>
            <a:endParaRPr lang="en-GB" sz="1050" dirty="0">
              <a:solidFill>
                <a:srgbClr val="2D355A"/>
              </a:solidFill>
              <a:latin typeface="Montserrat Light" pitchFamily="2" charset="77"/>
              <a:ea typeface="Calibri" panose="020F0502020204030204" pitchFamily="34" charset="0"/>
              <a:cs typeface="Calibri" panose="020F0502020204030204" pitchFamily="34" charset="0"/>
            </a:endParaRPr>
          </a:p>
          <a:p>
            <a:pPr marL="190500" algn="just">
              <a:lnSpc>
                <a:spcPct val="100000"/>
              </a:lnSpc>
              <a:spcBef>
                <a:spcPts val="0"/>
              </a:spcBef>
              <a:buClr>
                <a:srgbClr val="28AFAC"/>
              </a:buClr>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locale, par exemple les festivals, la musique, la danse.</a:t>
            </a:r>
          </a:p>
          <a:p>
            <a:pPr marL="171426" indent="-171426" algn="just">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Faites la promotion de toutes les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possibilités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d’activités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Incluez les transports publics disponibles, sans oublier de mentionner les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trajets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incontournables</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le nom des arrêts de bus pertinents et les billets spéciaux, ainsi que les promenades locales, la location de vélos/cheval ou les visites guidées. </a:t>
            </a:r>
          </a:p>
          <a:p>
            <a:pPr marL="171426" indent="-171426" algn="just">
              <a:lnSpc>
                <a:spcPct val="100000"/>
              </a:lnSpc>
              <a:spcBef>
                <a:spcPts val="0"/>
              </a:spcBef>
              <a:buClr>
                <a:srgbClr val="28AFAC"/>
              </a:buClr>
              <a:buFont typeface="Arial" panose="020B0604020202020204" pitchFamily="34" charset="0"/>
              <a:buChar char="•"/>
            </a:pPr>
            <a:r>
              <a:rPr lang="en-GB" sz="1050" dirty="0">
                <a:solidFill>
                  <a:srgbClr val="2D355A"/>
                </a:solidFill>
                <a:latin typeface="Montserrat Light" pitchFamily="2" charset="77"/>
                <a:ea typeface="Calibri" panose="020F0502020204030204" pitchFamily="34" charset="0"/>
                <a:cs typeface="Calibri" panose="020F0502020204030204" pitchFamily="34" charset="0"/>
              </a:rPr>
              <a:t>Participez aux activités et aux projets communautaires qui protègent l'environnement, la culture locale, le patrimoine et les traditions.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Incitez</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votre</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personnel </a:t>
            </a:r>
            <a:r>
              <a:rPr lang="en-GB" sz="1050" dirty="0" err="1">
                <a:solidFill>
                  <a:srgbClr val="2D355A"/>
                </a:solidFill>
                <a:latin typeface="Montserrat Light" pitchFamily="2" charset="77"/>
                <a:ea typeface="Calibri" panose="020F0502020204030204" pitchFamily="34" charset="0"/>
                <a:cs typeface="Calibri" panose="020F0502020204030204" pitchFamily="34" charset="0"/>
              </a:rPr>
              <a:t>à</a:t>
            </a:r>
            <a:r>
              <a:rPr lang="en-GB" sz="1050" dirty="0">
                <a:solidFill>
                  <a:srgbClr val="2D355A"/>
                </a:solidFill>
                <a:latin typeface="Montserrat Light" pitchFamily="2" charset="77"/>
                <a:ea typeface="Calibri" panose="020F0502020204030204" pitchFamily="34" charset="0"/>
                <a:cs typeface="Calibri" panose="020F0502020204030204" pitchFamily="34" charset="0"/>
              </a:rPr>
              <a:t> faire de même.</a:t>
            </a:r>
          </a:p>
        </p:txBody>
      </p:sp>
      <p:sp>
        <p:nvSpPr>
          <p:cNvPr id="8" name="Rectangle 27">
            <a:extLst>
              <a:ext uri="{FF2B5EF4-FFF2-40B4-BE49-F238E27FC236}">
                <a16:creationId xmlns:a16="http://schemas.microsoft.com/office/drawing/2014/main" id="{F3A0B7C7-134D-2144-BCDF-AAF387250A24}"/>
              </a:ext>
            </a:extLst>
          </p:cNvPr>
          <p:cNvSpPr txBox="1"/>
          <p:nvPr/>
        </p:nvSpPr>
        <p:spPr>
          <a:xfrm>
            <a:off x="765175" y="5942559"/>
            <a:ext cx="5724358" cy="576372"/>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nSpc>
                <a:spcPct val="107000"/>
              </a:lnSpc>
              <a:spcAft>
                <a:spcPts val="800"/>
              </a:spcAft>
            </a:pPr>
            <a:r>
              <a:rPr lang="en-IE" sz="1400" b="1" dirty="0">
                <a:solidFill>
                  <a:srgbClr val="2D355A"/>
                </a:solidFill>
                <a:latin typeface="Montserrat" pitchFamily="2" charset="77"/>
                <a:ea typeface="Calibri" panose="020F0502020204030204" pitchFamily="34" charset="0"/>
                <a:cs typeface="Calibri" panose="020F0502020204030204" pitchFamily="34" charset="0"/>
              </a:rPr>
              <a:t>Étape 5 - </a:t>
            </a:r>
            <a:r>
              <a:rPr lang="en-IE" sz="1400" b="1" dirty="0">
                <a:solidFill>
                  <a:srgbClr val="28AFAC"/>
                </a:solidFill>
                <a:latin typeface="Montserrat" pitchFamily="2" charset="77"/>
                <a:ea typeface="Calibri" panose="020F0502020204030204" pitchFamily="34" charset="0"/>
                <a:cs typeface="Calibri" panose="020F0502020204030204" pitchFamily="34" charset="0"/>
              </a:rPr>
              <a:t>Soutenir la culture, le patrimoine et les communautés locales</a:t>
            </a:r>
          </a:p>
          <a:p>
            <a:pPr>
              <a:lnSpc>
                <a:spcPct val="107000"/>
              </a:lnSpc>
              <a:spcAft>
                <a:spcPts val="800"/>
              </a:spcAft>
            </a:pPr>
            <a:endParaRPr lang="en-IE" sz="1400" dirty="0">
              <a:solidFill>
                <a:srgbClr val="28AFAC"/>
              </a:solidFill>
              <a:latin typeface="Montserrat"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599871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a:extLst>
              <a:ext uri="{FF2B5EF4-FFF2-40B4-BE49-F238E27FC236}">
                <a16:creationId xmlns:a16="http://schemas.microsoft.com/office/drawing/2014/main" id="{DDD3CD52-C4DA-C84A-B994-416C194377AD}"/>
              </a:ext>
            </a:extLst>
          </p:cNvPr>
          <p:cNvSpPr/>
          <p:nvPr/>
        </p:nvSpPr>
        <p:spPr>
          <a:xfrm>
            <a:off x="-34270" y="4874689"/>
            <a:ext cx="6891722" cy="4429746"/>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5" name="Content Placeholder 4">
            <a:extLst>
              <a:ext uri="{FF2B5EF4-FFF2-40B4-BE49-F238E27FC236}">
                <a16:creationId xmlns:a16="http://schemas.microsoft.com/office/drawing/2014/main" id="{ACA3DE32-8D57-CD4F-9415-9E6DD999091A}"/>
              </a:ext>
            </a:extLst>
          </p:cNvPr>
          <p:cNvSpPr>
            <a:spLocks noGrp="1"/>
          </p:cNvSpPr>
          <p:nvPr>
            <p:ph idx="21"/>
          </p:nvPr>
        </p:nvSpPr>
        <p:spPr>
          <a:xfrm>
            <a:off x="462450" y="5568226"/>
            <a:ext cx="5933100" cy="3736209"/>
          </a:xfrm>
        </p:spPr>
        <p:txBody>
          <a:bodyPr>
            <a:normAutofit/>
          </a:bodyPr>
          <a:lstStyle/>
          <a:p>
            <a:pPr algn="just"/>
            <a:r>
              <a:rPr lang="en-GB" sz="1050" b="0" dirty="0">
                <a:solidFill>
                  <a:schemeClr val="bg1"/>
                </a:solidFill>
              </a:rPr>
              <a:t>Le tourisme durable est la voie de l'avenir. Les entreprises touristiques écossaises prennent déjà des mesures innovantes et créatives pour devenir plus responsables sur le plan environnemental.  </a:t>
            </a:r>
          </a:p>
          <a:p>
            <a:pPr algn="just"/>
            <a:endParaRPr lang="en-GB" sz="1050" b="0" dirty="0">
              <a:solidFill>
                <a:schemeClr val="bg1"/>
              </a:solidFill>
            </a:endParaRPr>
          </a:p>
          <a:p>
            <a:pPr algn="just"/>
            <a:r>
              <a:rPr lang="en-GB" sz="1200" dirty="0">
                <a:solidFill>
                  <a:schemeClr val="bg1"/>
                </a:solidFill>
                <a:latin typeface="Montserrat" pitchFamily="2" charset="77"/>
              </a:rPr>
              <a:t>Elles font ce qu'elles peuvent pour minimiser leurs émissions de carbone, protéger leurs écosystèmes et soutenir leurs communautés locales. Les entreprises vont des attractions naturelles, culturelles et patrimoniales aux voyagistes et aux </a:t>
            </a:r>
            <a:r>
              <a:rPr lang="en-GB" sz="1200" dirty="0" err="1">
                <a:solidFill>
                  <a:schemeClr val="bg1"/>
                </a:solidFill>
                <a:latin typeface="Montserrat" pitchFamily="2" charset="77"/>
              </a:rPr>
              <a:t>prestataires</a:t>
            </a:r>
            <a:r>
              <a:rPr lang="en-GB" sz="1200" dirty="0">
                <a:solidFill>
                  <a:schemeClr val="bg1"/>
                </a:solidFill>
                <a:latin typeface="Montserrat" pitchFamily="2" charset="77"/>
              </a:rPr>
              <a:t> de services d'hébergement. Elles adoptent des sources </a:t>
            </a:r>
            <a:r>
              <a:rPr lang="en-GB" sz="1200" dirty="0" err="1">
                <a:solidFill>
                  <a:schemeClr val="bg1"/>
                </a:solidFill>
                <a:latin typeface="Montserrat" pitchFamily="2" charset="77"/>
              </a:rPr>
              <a:t>d'énergie</a:t>
            </a:r>
            <a:r>
              <a:rPr lang="en-GB" sz="1200" dirty="0">
                <a:solidFill>
                  <a:schemeClr val="bg1"/>
                </a:solidFill>
                <a:latin typeface="Montserrat" pitchFamily="2" charset="77"/>
              </a:rPr>
              <a:t> </a:t>
            </a:r>
            <a:r>
              <a:rPr lang="en-GB" sz="1200" dirty="0" err="1">
                <a:solidFill>
                  <a:schemeClr val="bg1"/>
                </a:solidFill>
                <a:latin typeface="Montserrat" pitchFamily="2" charset="77"/>
              </a:rPr>
              <a:t>verte</a:t>
            </a:r>
            <a:r>
              <a:rPr lang="en-GB" sz="1200" dirty="0">
                <a:solidFill>
                  <a:schemeClr val="bg1"/>
                </a:solidFill>
                <a:latin typeface="Montserrat" pitchFamily="2" charset="77"/>
              </a:rPr>
              <a:t> et alternatives pour réduire leur empreinte carbone.</a:t>
            </a:r>
          </a:p>
          <a:p>
            <a:pPr algn="just"/>
            <a:endParaRPr lang="en-GB" sz="1050" b="0" dirty="0">
              <a:solidFill>
                <a:schemeClr val="bg1"/>
              </a:solidFill>
            </a:endParaRPr>
          </a:p>
          <a:p>
            <a:pPr algn="just"/>
            <a:r>
              <a:rPr lang="en-GB" sz="1050" b="0" dirty="0" err="1">
                <a:solidFill>
                  <a:schemeClr val="bg1"/>
                </a:solidFill>
              </a:rPr>
              <a:t>Elles</a:t>
            </a:r>
            <a:r>
              <a:rPr lang="en-GB" sz="1050" b="0" dirty="0">
                <a:solidFill>
                  <a:schemeClr val="bg1"/>
                </a:solidFill>
              </a:rPr>
              <a:t> ont notamment trouvé des moyens de compenser leur impact environnemental par des mesures visant à lutter contre l'inefficacité énergétique et la consommation de carburant, à soutenir les économies locales et à sensibiliser à la conservation de la nature. Les solutions missent </a:t>
            </a:r>
            <a:r>
              <a:rPr lang="en-GB" sz="1050" b="0" dirty="0" err="1">
                <a:solidFill>
                  <a:schemeClr val="bg1"/>
                </a:solidFill>
              </a:rPr>
              <a:t>en</a:t>
            </a:r>
            <a:r>
              <a:rPr lang="en-GB" sz="1050" b="0" dirty="0">
                <a:solidFill>
                  <a:schemeClr val="bg1"/>
                </a:solidFill>
              </a:rPr>
              <a:t> place </a:t>
            </a:r>
            <a:r>
              <a:rPr lang="en-GB" sz="1050" b="0" dirty="0" err="1">
                <a:solidFill>
                  <a:schemeClr val="bg1"/>
                </a:solidFill>
              </a:rPr>
              <a:t>comprennent</a:t>
            </a:r>
            <a:r>
              <a:rPr lang="en-GB" sz="1050" b="0" dirty="0">
                <a:solidFill>
                  <a:schemeClr val="bg1"/>
                </a:solidFill>
              </a:rPr>
              <a:t> la mise en œuvre d'énergies renouvelables, la replantation, la nourriture et les boissons végétaliennes et </a:t>
            </a:r>
            <a:r>
              <a:rPr lang="en-GB" sz="1050" b="0" dirty="0" err="1">
                <a:solidFill>
                  <a:schemeClr val="bg1"/>
                </a:solidFill>
              </a:rPr>
              <a:t>d'origine</a:t>
            </a:r>
            <a:r>
              <a:rPr lang="en-GB" sz="1050" b="0" dirty="0">
                <a:solidFill>
                  <a:schemeClr val="bg1"/>
                </a:solidFill>
              </a:rPr>
              <a:t> bio, </a:t>
            </a:r>
            <a:r>
              <a:rPr lang="en-GB" sz="1050" b="0" dirty="0" err="1">
                <a:solidFill>
                  <a:schemeClr val="bg1"/>
                </a:solidFill>
              </a:rPr>
              <a:t>ainsi</a:t>
            </a:r>
            <a:r>
              <a:rPr lang="en-GB" sz="1050" b="0" dirty="0">
                <a:solidFill>
                  <a:schemeClr val="bg1"/>
                </a:solidFill>
              </a:rPr>
              <a:t> que la mise </a:t>
            </a:r>
            <a:r>
              <a:rPr lang="en-GB" sz="1050" b="0" dirty="0" err="1">
                <a:solidFill>
                  <a:schemeClr val="bg1"/>
                </a:solidFill>
              </a:rPr>
              <a:t>en</a:t>
            </a:r>
            <a:r>
              <a:rPr lang="en-GB" sz="1050" b="0" dirty="0">
                <a:solidFill>
                  <a:schemeClr val="bg1"/>
                </a:solidFill>
              </a:rPr>
              <a:t> place de transports propres. </a:t>
            </a:r>
          </a:p>
          <a:p>
            <a:pPr algn="just"/>
            <a:endParaRPr lang="en-GB" sz="1050" b="0" dirty="0">
              <a:solidFill>
                <a:schemeClr val="bg1"/>
              </a:solidFill>
            </a:endParaRPr>
          </a:p>
          <a:p>
            <a:pPr algn="just"/>
            <a:r>
              <a:rPr lang="en-GB" sz="1050" b="0" dirty="0">
                <a:solidFill>
                  <a:schemeClr val="bg1"/>
                </a:solidFill>
                <a:latin typeface="Montserrat" pitchFamily="2" charset="77"/>
                <a:hlinkClick r:id="rId2">
                  <a:extLst>
                    <a:ext uri="{A12FA001-AC4F-418D-AE19-62706E023703}">
                      <ahyp:hlinkClr xmlns:ahyp="http://schemas.microsoft.com/office/drawing/2018/hyperlinkcolor" val="tx"/>
                    </a:ext>
                  </a:extLst>
                </a:hlinkClick>
              </a:rPr>
              <a:t>Article complet ici : 4 façons de devenir durables pour les entreprises du tourisme</a:t>
            </a:r>
            <a:endParaRPr lang="en-GB" sz="1050" b="0" dirty="0">
              <a:solidFill>
                <a:schemeClr val="bg1"/>
              </a:solidFill>
              <a:latin typeface="Montserrat" pitchFamily="2" charset="77"/>
            </a:endParaRPr>
          </a:p>
        </p:txBody>
      </p:sp>
      <p:sp>
        <p:nvSpPr>
          <p:cNvPr id="11" name="Rectangle 27">
            <a:extLst>
              <a:ext uri="{FF2B5EF4-FFF2-40B4-BE49-F238E27FC236}">
                <a16:creationId xmlns:a16="http://schemas.microsoft.com/office/drawing/2014/main" id="{6235729F-0C13-6447-A15E-C3B22C9CA51D}"/>
              </a:ext>
            </a:extLst>
          </p:cNvPr>
          <p:cNvSpPr txBox="1"/>
          <p:nvPr/>
        </p:nvSpPr>
        <p:spPr>
          <a:xfrm>
            <a:off x="1425520" y="520915"/>
            <a:ext cx="4667305" cy="1237194"/>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svg="http://schemas.microsoft.com/office/drawing/2016/SVG/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7000"/>
              </a:lnSpc>
              <a:spcBef>
                <a:spcPts val="600"/>
              </a:spcBef>
              <a:spcAft>
                <a:spcPts val="600"/>
              </a:spcAft>
            </a:pPr>
            <a:r>
              <a:rPr lang="en-IE" sz="2500" dirty="0">
                <a:solidFill>
                  <a:srgbClr val="28AFAC"/>
                </a:solidFill>
                <a:latin typeface="Montserrat" pitchFamily="2" charset="77"/>
                <a:ea typeface="Calibri" panose="020F0502020204030204" pitchFamily="34" charset="0"/>
                <a:cs typeface="Calibri" panose="020F0502020204030204" pitchFamily="34" charset="0"/>
              </a:rPr>
              <a:t>Coup de </a:t>
            </a:r>
            <a:r>
              <a:rPr lang="en-IE" sz="2500" dirty="0" err="1">
                <a:solidFill>
                  <a:srgbClr val="28AFAC"/>
                </a:solidFill>
                <a:latin typeface="Montserrat" pitchFamily="2" charset="77"/>
                <a:ea typeface="Calibri" panose="020F0502020204030204" pitchFamily="34" charset="0"/>
                <a:cs typeface="Calibri" panose="020F0502020204030204" pitchFamily="34" charset="0"/>
              </a:rPr>
              <a:t>projecteur</a:t>
            </a:r>
            <a:r>
              <a:rPr lang="en-IE" sz="2500" dirty="0">
                <a:solidFill>
                  <a:srgbClr val="28AFAC"/>
                </a:solidFill>
                <a:latin typeface="Montserrat" pitchFamily="2" charset="77"/>
                <a:ea typeface="Calibri" panose="020F0502020204030204" pitchFamily="34" charset="0"/>
                <a:cs typeface="Calibri" panose="020F0502020204030204" pitchFamily="34" charset="0"/>
              </a:rPr>
              <a:t> sur le tourisme durable en Écosse et ses PME</a:t>
            </a:r>
          </a:p>
        </p:txBody>
      </p:sp>
      <p:pic>
        <p:nvPicPr>
          <p:cNvPr id="13" name="Graphic 12" descr="Lightbulb and gear outline">
            <a:extLst>
              <a:ext uri="{FF2B5EF4-FFF2-40B4-BE49-F238E27FC236}">
                <a16:creationId xmlns:a16="http://schemas.microsoft.com/office/drawing/2014/main" id="{6354BD83-A025-3E4C-B811-387525C072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991" y="403063"/>
            <a:ext cx="986271" cy="986271"/>
          </a:xfrm>
          <a:prstGeom prst="rect">
            <a:avLst/>
          </a:prstGeom>
        </p:spPr>
      </p:pic>
      <p:grpSp>
        <p:nvGrpSpPr>
          <p:cNvPr id="17" name="Group 16">
            <a:extLst>
              <a:ext uri="{FF2B5EF4-FFF2-40B4-BE49-F238E27FC236}">
                <a16:creationId xmlns:a16="http://schemas.microsoft.com/office/drawing/2014/main" id="{C6228918-7B95-6E44-8F6F-EE3AF1210923}"/>
              </a:ext>
            </a:extLst>
          </p:cNvPr>
          <p:cNvGrpSpPr/>
          <p:nvPr/>
        </p:nvGrpSpPr>
        <p:grpSpPr>
          <a:xfrm>
            <a:off x="551" y="1470737"/>
            <a:ext cx="7329764" cy="4178141"/>
            <a:chOff x="-2" y="3197350"/>
            <a:chExt cx="7330939" cy="4178810"/>
          </a:xfrm>
        </p:grpSpPr>
        <p:pic>
          <p:nvPicPr>
            <p:cNvPr id="18" name="Picture 17">
              <a:extLst>
                <a:ext uri="{FF2B5EF4-FFF2-40B4-BE49-F238E27FC236}">
                  <a16:creationId xmlns:a16="http://schemas.microsoft.com/office/drawing/2014/main" id="{902809C0-B663-3D47-A3D3-17669ADB621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987" r="-1465"/>
            <a:stretch/>
          </p:blipFill>
          <p:spPr>
            <a:xfrm flipH="1">
              <a:off x="-2" y="3197350"/>
              <a:ext cx="7330939" cy="4178810"/>
            </a:xfrm>
            <a:prstGeom prst="rect">
              <a:avLst/>
            </a:prstGeom>
          </p:spPr>
        </p:pic>
        <p:pic>
          <p:nvPicPr>
            <p:cNvPr id="19" name="Picture 2" descr="RespectProtectEnjoy​ Scotland, Responsible Travel Campaign by VisitScotland  – JEPRETGRAFER">
              <a:extLst>
                <a:ext uri="{FF2B5EF4-FFF2-40B4-BE49-F238E27FC236}">
                  <a16:creationId xmlns:a16="http://schemas.microsoft.com/office/drawing/2014/main" id="{BEC8C766-EDFD-7C4E-BCFF-2454B051E38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205841" y="3808572"/>
              <a:ext cx="4605856" cy="29160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1849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extLst>
              <a:ext uri="{FF2B5EF4-FFF2-40B4-BE49-F238E27FC236}">
                <a16:creationId xmlns:a16="http://schemas.microsoft.com/office/drawing/2014/main" id="{5D3F6149-E7FA-40AE-A85E-6D42655BDE5E}"/>
              </a:ext>
            </a:extLst>
          </p:cNvPr>
          <p:cNvSpPr/>
          <p:nvPr/>
        </p:nvSpPr>
        <p:spPr>
          <a:xfrm>
            <a:off x="-11324" y="1449025"/>
            <a:ext cx="6856900" cy="3817370"/>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C683CE97-2648-476A-8903-F78CD2CF3DD5}"/>
              </a:ext>
            </a:extLst>
          </p:cNvPr>
          <p:cNvSpPr txBox="1"/>
          <p:nvPr/>
        </p:nvSpPr>
        <p:spPr>
          <a:xfrm>
            <a:off x="7461523" y="2877133"/>
            <a:ext cx="5577500" cy="364263"/>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endParaRPr lang="en-GB" sz="1099" dirty="0">
              <a:solidFill>
                <a:srgbClr val="222222"/>
              </a:solidFill>
            </a:endParaRPr>
          </a:p>
          <a:p>
            <a:pPr fontAlgn="base">
              <a:lnSpc>
                <a:spcPct val="100000"/>
              </a:lnSpc>
              <a:spcBef>
                <a:spcPts val="0"/>
              </a:spcBef>
            </a:pPr>
            <a:endParaRPr lang="en-GB" sz="1099" dirty="0">
              <a:solidFill>
                <a:srgbClr val="222222"/>
              </a:solidFill>
            </a:endParaRPr>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2" name="Rectangle 27">
            <a:extLst>
              <a:ext uri="{FF2B5EF4-FFF2-40B4-BE49-F238E27FC236}">
                <a16:creationId xmlns:a16="http://schemas.microsoft.com/office/drawing/2014/main" id="{4F5EF7CC-AF24-4023-B5FF-95ED53EF7E2A}"/>
              </a:ext>
            </a:extLst>
          </p:cNvPr>
          <p:cNvSpPr txBox="1"/>
          <p:nvPr/>
        </p:nvSpPr>
        <p:spPr>
          <a:xfrm>
            <a:off x="534457" y="494620"/>
            <a:ext cx="3671613" cy="987767"/>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nSpc>
                <a:spcPts val="2500"/>
              </a:lnSpc>
            </a:pPr>
            <a:r>
              <a:rPr lang="en-GB" sz="2399" dirty="0">
                <a:solidFill>
                  <a:srgbClr val="28AFAC"/>
                </a:solidFill>
                <a:latin typeface="Montserrat" pitchFamily="2" charset="77"/>
                <a:ea typeface="Calibri" panose="020F0502020204030204" pitchFamily="34" charset="0"/>
                <a:cs typeface="Times New Roman" panose="02020603050405020304" pitchFamily="18" charset="0"/>
              </a:rPr>
              <a:t>L'approche de l'Écosse en matière de tourisme responsable </a:t>
            </a:r>
          </a:p>
        </p:txBody>
      </p:sp>
      <p:sp>
        <p:nvSpPr>
          <p:cNvPr id="17" name="Rectangle 27">
            <a:extLst>
              <a:ext uri="{FF2B5EF4-FFF2-40B4-BE49-F238E27FC236}">
                <a16:creationId xmlns:a16="http://schemas.microsoft.com/office/drawing/2014/main" id="{71ADE0AA-1FA6-44F8-9E9C-BAA5A013DEEE}"/>
              </a:ext>
            </a:extLst>
          </p:cNvPr>
          <p:cNvSpPr txBox="1"/>
          <p:nvPr/>
        </p:nvSpPr>
        <p:spPr>
          <a:xfrm>
            <a:off x="558245" y="1501477"/>
            <a:ext cx="2956783" cy="3903950"/>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fontAlgn="base">
              <a:lnSpc>
                <a:spcPct val="100000"/>
              </a:lnSpc>
              <a:spcBef>
                <a:spcPts val="0"/>
              </a:spcBef>
            </a:pPr>
            <a:r>
              <a:rPr lang="en-IE" sz="1050" dirty="0">
                <a:solidFill>
                  <a:schemeClr val="bg1"/>
                </a:solidFill>
                <a:latin typeface="Montserrat Light" pitchFamily="2" charset="77"/>
                <a:ea typeface="Calibri" panose="020F0502020204030204" pitchFamily="34" charset="0"/>
                <a:cs typeface="Calibri" panose="020F0502020204030204" pitchFamily="34" charset="0"/>
              </a:rPr>
              <a:t>L'Écosse démontre son approche d'un tourisme écologiquement durable et responsable en utilisant une approche holistique afin que tout le monde puisse participer : entreprises, visiteurs et communautés. Il s'agit d'une approche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gagnant-gagnant-gagnant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puisque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chacun contribue à atténuer les impacts négatifs du tourisme sur l'environnement.  Pour ce faire, les visiteurs sont informés de ce qu'ils peuvent faire et de la manière dont ils peuvent minimiser leur impact. Les entreprises montrent l'exemple en informant sur la manière dont elles sont déjà investies dans des pratiques écologiquement durables. Les communautés peuvent participer en faisant du bénévolat et en acquérant une expérience professionnelle, et elles offrent même aux habitants des possibilités de bénévolat et d'emploi. </a:t>
            </a:r>
          </a:p>
          <a:p>
            <a:pPr algn="just" fontAlgn="base">
              <a:lnSpc>
                <a:spcPct val="100000"/>
              </a:lnSpc>
              <a:spcBef>
                <a:spcPts val="0"/>
              </a:spcBef>
            </a:pPr>
            <a:endParaRPr lang="en-IE" sz="1050" b="1" dirty="0">
              <a:solidFill>
                <a:schemeClr val="bg1"/>
              </a:solidFill>
              <a:latin typeface="Montserrat Light" pitchFamily="2" charset="77"/>
              <a:cs typeface="Calibri" panose="020F0502020204030204" pitchFamily="34" charset="0"/>
              <a:hlinkClick r:id="rId2">
                <a:extLst>
                  <a:ext uri="{A12FA001-AC4F-418D-AE19-62706E023703}">
                    <ahyp:hlinkClr xmlns:ahyp="http://schemas.microsoft.com/office/drawing/2018/hyperlinkcolor" val="tx"/>
                  </a:ext>
                </a:extLst>
              </a:hlinkClick>
            </a:endParaRPr>
          </a:p>
          <a:p>
            <a:pPr algn="just" fontAlgn="base">
              <a:lnSpc>
                <a:spcPct val="100000"/>
              </a:lnSpc>
              <a:spcBef>
                <a:spcPts val="0"/>
              </a:spcBef>
            </a:pPr>
            <a:r>
              <a:rPr lang="en-GB" sz="1050" b="1" dirty="0">
                <a:solidFill>
                  <a:schemeClr val="bg1"/>
                </a:solidFill>
                <a:latin typeface="Montserrat" pitchFamily="2" charset="77"/>
                <a:hlinkClick r:id="rId2">
                  <a:extLst>
                    <a:ext uri="{A12FA001-AC4F-418D-AE19-62706E023703}">
                      <ahyp:hlinkClr xmlns:ahyp="http://schemas.microsoft.com/office/drawing/2018/hyperlinkcolor" val="tx"/>
                    </a:ext>
                  </a:extLst>
                </a:hlinkClick>
              </a:rPr>
              <a:t>Informations complètes ici</a:t>
            </a:r>
            <a:endParaRPr lang="en-GB" sz="1050" b="1" dirty="0">
              <a:solidFill>
                <a:schemeClr val="bg1"/>
              </a:solidFill>
              <a:latin typeface="Montserrat" pitchFamily="2" charset="77"/>
            </a:endParaRPr>
          </a:p>
          <a:p>
            <a:pPr algn="just" fontAlgn="base">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p:txBody>
      </p:sp>
      <p:sp>
        <p:nvSpPr>
          <p:cNvPr id="20" name="Rectangle 27">
            <a:extLst>
              <a:ext uri="{FF2B5EF4-FFF2-40B4-BE49-F238E27FC236}">
                <a16:creationId xmlns:a16="http://schemas.microsoft.com/office/drawing/2014/main" id="{0C666690-9E61-1944-B229-4B487B49F398}"/>
              </a:ext>
            </a:extLst>
          </p:cNvPr>
          <p:cNvSpPr txBox="1"/>
          <p:nvPr/>
        </p:nvSpPr>
        <p:spPr>
          <a:xfrm>
            <a:off x="549275" y="6334645"/>
            <a:ext cx="5764870" cy="4245871"/>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200" b="1" dirty="0" err="1">
                <a:solidFill>
                  <a:srgbClr val="28AFAC"/>
                </a:solidFill>
                <a:latin typeface="Montserrat" pitchFamily="2" charset="77"/>
              </a:rPr>
              <a:t>Hôtes</a:t>
            </a:r>
            <a:r>
              <a:rPr lang="en-GB" sz="1200" b="1" dirty="0">
                <a:solidFill>
                  <a:srgbClr val="28AFAC"/>
                </a:solidFill>
                <a:latin typeface="Montserrat" pitchFamily="2" charset="77"/>
              </a:rPr>
              <a:t> et visiteurs </a:t>
            </a:r>
          </a:p>
          <a:p>
            <a:pPr algn="just">
              <a:lnSpc>
                <a:spcPct val="100000"/>
              </a:lnSpc>
              <a:spcBef>
                <a:spcPts val="0"/>
              </a:spcBef>
            </a:pPr>
            <a:r>
              <a:rPr lang="en-IE" sz="1050" dirty="0">
                <a:solidFill>
                  <a:srgbClr val="2D355A"/>
                </a:solidFill>
                <a:latin typeface="Montserrat Light" pitchFamily="2" charset="77"/>
              </a:rPr>
              <a:t>Visit Scotland </a:t>
            </a:r>
            <a:r>
              <a:rPr lang="en-IE" sz="1050" dirty="0">
                <a:solidFill>
                  <a:srgbClr val="2D355A"/>
                </a:solidFill>
                <a:latin typeface="Montserrat Light" pitchFamily="2" charset="77"/>
                <a:hlinkClick r:id="rId2">
                  <a:extLst>
                    <a:ext uri="{A12FA001-AC4F-418D-AE19-62706E023703}">
                      <ahyp:hlinkClr xmlns:ahyp="http://schemas.microsoft.com/office/drawing/2018/hyperlinkcolor" val="tx"/>
                    </a:ext>
                  </a:extLst>
                </a:hlinkClick>
              </a:rPr>
              <a:t>enseigne à ses visiteurs comment être responsables </a:t>
            </a:r>
            <a:r>
              <a:rPr lang="en-IE" sz="1050" dirty="0">
                <a:solidFill>
                  <a:srgbClr val="2D355A"/>
                </a:solidFill>
                <a:latin typeface="Montserrat Light" pitchFamily="2" charset="77"/>
              </a:rPr>
              <a:t>pendant </a:t>
            </a:r>
            <a:r>
              <a:rPr lang="en-IE" sz="1050" dirty="0" err="1">
                <a:solidFill>
                  <a:srgbClr val="2D355A"/>
                </a:solidFill>
                <a:latin typeface="Montserrat Light" pitchFamily="2" charset="77"/>
              </a:rPr>
              <a:t>leur</a:t>
            </a:r>
            <a:r>
              <a:rPr lang="en-IE" sz="1050" dirty="0">
                <a:solidFill>
                  <a:srgbClr val="2D355A"/>
                </a:solidFill>
                <a:latin typeface="Montserrat Light" pitchFamily="2" charset="77"/>
              </a:rPr>
              <a:t> séjour et pendant le COVID, afin qu'ils puissent mieux comprendre les impacts environnementaux du tourisme. </a:t>
            </a:r>
          </a:p>
          <a:p>
            <a:pPr marL="228568" indent="-228568">
              <a:lnSpc>
                <a:spcPct val="100000"/>
              </a:lnSpc>
              <a:spcBef>
                <a:spcPts val="0"/>
              </a:spcBef>
              <a:buClr>
                <a:srgbClr val="28AFAC"/>
              </a:buClr>
              <a:buFont typeface="Arial" panose="020B0604020202020204" pitchFamily="34" charset="0"/>
              <a:buChar char="•"/>
            </a:pPr>
            <a:r>
              <a:rPr lang="en-IE" sz="1050" dirty="0" err="1">
                <a:solidFill>
                  <a:srgbClr val="2D355A"/>
                </a:solidFill>
                <a:latin typeface="Montserrat Light" pitchFamily="2" charset="77"/>
              </a:rPr>
              <a:t>Souligne</a:t>
            </a:r>
            <a:r>
              <a:rPr lang="en-IE" sz="1050" dirty="0">
                <a:solidFill>
                  <a:srgbClr val="2D355A"/>
                </a:solidFill>
                <a:latin typeface="Montserrat Light" pitchFamily="2" charset="77"/>
              </a:rPr>
              <a:t> </a:t>
            </a:r>
            <a:r>
              <a:rPr lang="en-IE" sz="1050" dirty="0">
                <a:solidFill>
                  <a:srgbClr val="2D355A"/>
                </a:solidFill>
                <a:latin typeface="Montserrat Light" pitchFamily="2" charset="77"/>
                <a:hlinkClick r:id="rId3">
                  <a:extLst>
                    <a:ext uri="{A12FA001-AC4F-418D-AE19-62706E023703}">
                      <ahyp:hlinkClr xmlns:ahyp="http://schemas.microsoft.com/office/drawing/2018/hyperlinkcolor" val="tx"/>
                    </a:ext>
                  </a:extLst>
                </a:hlinkClick>
              </a:rPr>
              <a:t>5 façons d'explorer et de vivre l'Écosse de manière durable</a:t>
            </a:r>
            <a:endParaRPr lang="en-IE" sz="1050" dirty="0">
              <a:solidFill>
                <a:srgbClr val="2D355A"/>
              </a:solidFill>
              <a:latin typeface="Montserrat Light" pitchFamily="2" charset="77"/>
            </a:endParaRPr>
          </a:p>
          <a:p>
            <a:pPr marL="228568" indent="-228568">
              <a:lnSpc>
                <a:spcPct val="100000"/>
              </a:lnSpc>
              <a:spcBef>
                <a:spcPts val="0"/>
              </a:spcBef>
              <a:buClr>
                <a:srgbClr val="28AFAC"/>
              </a:buClr>
              <a:buFont typeface="Arial" panose="020B0604020202020204" pitchFamily="34" charset="0"/>
              <a:buChar char="•"/>
            </a:pPr>
            <a:r>
              <a:rPr lang="en-IE" sz="1050" dirty="0">
                <a:solidFill>
                  <a:srgbClr val="2D355A"/>
                </a:solidFill>
                <a:latin typeface="Montserrat Light" pitchFamily="2" charset="77"/>
              </a:rPr>
              <a:t>Identifie </a:t>
            </a:r>
            <a:r>
              <a:rPr lang="en-IE" sz="1050" dirty="0">
                <a:solidFill>
                  <a:srgbClr val="2D355A"/>
                </a:solidFill>
                <a:latin typeface="Montserrat Light" pitchFamily="2" charset="77"/>
                <a:hlinkClick r:id="rId4">
                  <a:extLst>
                    <a:ext uri="{A12FA001-AC4F-418D-AE19-62706E023703}">
                      <ahyp:hlinkClr xmlns:ahyp="http://schemas.microsoft.com/office/drawing/2018/hyperlinkcolor" val="tx"/>
                    </a:ext>
                  </a:extLst>
                </a:hlinkClick>
              </a:rPr>
              <a:t>7 excellents moyens pour les visiteurs d’aidez à garder les plages d'Écosse propres</a:t>
            </a:r>
            <a:endParaRPr lang="en-IE" sz="1050" dirty="0">
              <a:solidFill>
                <a:srgbClr val="2D355A"/>
              </a:solidFill>
              <a:latin typeface="Montserrat Light" pitchFamily="2" charset="77"/>
            </a:endParaRPr>
          </a:p>
          <a:p>
            <a:pPr marL="228568" indent="-228568">
              <a:lnSpc>
                <a:spcPct val="100000"/>
              </a:lnSpc>
              <a:spcBef>
                <a:spcPts val="0"/>
              </a:spcBef>
              <a:buClr>
                <a:srgbClr val="28AFAC"/>
              </a:buClr>
              <a:buFont typeface="Arial" panose="020B0604020202020204" pitchFamily="34" charset="0"/>
              <a:buChar char="•"/>
            </a:pPr>
            <a:r>
              <a:rPr lang="en-IE" sz="1050" dirty="0">
                <a:solidFill>
                  <a:srgbClr val="2D355A"/>
                </a:solidFill>
                <a:latin typeface="Montserrat Light" pitchFamily="2" charset="77"/>
              </a:rPr>
              <a:t>Réduit les omissions, les coûts et les encombrements en informant les clients des </a:t>
            </a:r>
            <a:r>
              <a:rPr lang="en-IE" sz="1050" dirty="0">
                <a:solidFill>
                  <a:srgbClr val="2D355A"/>
                </a:solidFill>
                <a:latin typeface="Montserrat Light" pitchFamily="2" charset="77"/>
                <a:hlinkClick r:id="rId5">
                  <a:extLst>
                    <a:ext uri="{A12FA001-AC4F-418D-AE19-62706E023703}">
                      <ahyp:hlinkClr xmlns:ahyp="http://schemas.microsoft.com/office/drawing/2018/hyperlinkcolor" val="tx"/>
                    </a:ext>
                  </a:extLst>
                </a:hlinkClick>
              </a:rPr>
              <a:t>10 trajets faciles en transports publics </a:t>
            </a:r>
            <a:r>
              <a:rPr lang="en-IE" sz="1050" dirty="0">
                <a:solidFill>
                  <a:srgbClr val="2D355A"/>
                </a:solidFill>
                <a:latin typeface="Montserrat Light" pitchFamily="2" charset="77"/>
              </a:rPr>
              <a:t>et des </a:t>
            </a:r>
            <a:r>
              <a:rPr lang="en-IE" sz="1050" dirty="0">
                <a:solidFill>
                  <a:srgbClr val="2D355A"/>
                </a:solidFill>
                <a:latin typeface="Montserrat Light" pitchFamily="2" charset="77"/>
                <a:hlinkClick r:id="rId6">
                  <a:extLst>
                    <a:ext uri="{A12FA001-AC4F-418D-AE19-62706E023703}">
                      <ahyp:hlinkClr xmlns:ahyp="http://schemas.microsoft.com/office/drawing/2018/hyperlinkcolor" val="tx"/>
                    </a:ext>
                  </a:extLst>
                </a:hlinkClick>
              </a:rPr>
              <a:t>pistes cyclables accessibles en train.</a:t>
            </a:r>
            <a:endParaRPr lang="en-IE" sz="1050" dirty="0">
              <a:solidFill>
                <a:srgbClr val="2D355A"/>
              </a:solidFill>
              <a:latin typeface="Montserrat Light" pitchFamily="2" charset="77"/>
            </a:endParaRPr>
          </a:p>
          <a:p>
            <a:pPr marL="228568" indent="-228568">
              <a:lnSpc>
                <a:spcPct val="100000"/>
              </a:lnSpc>
              <a:spcBef>
                <a:spcPts val="0"/>
              </a:spcBef>
              <a:buClr>
                <a:srgbClr val="28AFAC"/>
              </a:buClr>
              <a:buFont typeface="Arial" panose="020B0604020202020204" pitchFamily="34" charset="0"/>
              <a:buChar char="•"/>
            </a:pPr>
            <a:r>
              <a:rPr lang="en-IE" sz="1050" dirty="0">
                <a:solidFill>
                  <a:srgbClr val="2D355A"/>
                </a:solidFill>
                <a:latin typeface="Montserrat Light" pitchFamily="2" charset="77"/>
              </a:rPr>
              <a:t>Incite </a:t>
            </a:r>
            <a:r>
              <a:rPr lang="en-IE" sz="1050" dirty="0" err="1">
                <a:solidFill>
                  <a:srgbClr val="2D355A"/>
                </a:solidFill>
                <a:latin typeface="Montserrat Light" pitchFamily="2" charset="77"/>
              </a:rPr>
              <a:t>à</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répartir</a:t>
            </a:r>
            <a:r>
              <a:rPr lang="en-IE" sz="1050" dirty="0">
                <a:solidFill>
                  <a:srgbClr val="2D355A"/>
                </a:solidFill>
                <a:latin typeface="Montserrat Light" pitchFamily="2" charset="77"/>
              </a:rPr>
              <a:t> le </a:t>
            </a:r>
            <a:r>
              <a:rPr lang="en-IE" sz="1050" dirty="0" err="1">
                <a:solidFill>
                  <a:srgbClr val="2D355A"/>
                </a:solidFill>
                <a:latin typeface="Montserrat Light" pitchFamily="2" charset="77"/>
              </a:rPr>
              <a:t>nombre</a:t>
            </a:r>
            <a:r>
              <a:rPr lang="en-IE" sz="1050" dirty="0">
                <a:solidFill>
                  <a:srgbClr val="2D355A"/>
                </a:solidFill>
                <a:latin typeface="Montserrat Light" pitchFamily="2" charset="77"/>
              </a:rPr>
              <a:t> de réservations, prolonger la saisonnalité, gérer la surpopulation et </a:t>
            </a:r>
            <a:r>
              <a:rPr lang="en-IE" sz="1050" dirty="0" err="1">
                <a:solidFill>
                  <a:srgbClr val="2D355A"/>
                </a:solidFill>
                <a:latin typeface="Montserrat Light" pitchFamily="2" charset="77"/>
              </a:rPr>
              <a:t>protéger</a:t>
            </a:r>
            <a:endParaRPr lang="en-IE" sz="1050" dirty="0">
              <a:solidFill>
                <a:srgbClr val="2D355A"/>
              </a:solidFill>
              <a:latin typeface="Montserrat Light" pitchFamily="2" charset="77"/>
            </a:endParaRPr>
          </a:p>
          <a:p>
            <a:pPr marL="228568" indent="-228568">
              <a:lnSpc>
                <a:spcPct val="1000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228568" indent="-228568">
              <a:lnSpc>
                <a:spcPct val="1000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228568" indent="-228568">
              <a:lnSpc>
                <a:spcPct val="1000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228568" indent="-228568">
              <a:lnSpc>
                <a:spcPct val="1000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228568" indent="-228568">
              <a:lnSpc>
                <a:spcPct val="1000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228568" indent="-228568">
              <a:lnSpc>
                <a:spcPct val="1000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228568" indent="-228568">
              <a:lnSpc>
                <a:spcPct val="1000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222250">
              <a:lnSpc>
                <a:spcPct val="100000"/>
              </a:lnSpc>
              <a:spcBef>
                <a:spcPts val="0"/>
              </a:spcBef>
              <a:buClr>
                <a:srgbClr val="28AFAC"/>
              </a:buClr>
            </a:pP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l</a:t>
            </a:r>
            <a:r>
              <a:rPr lang="en-IE" sz="1050" dirty="0" err="1">
                <a:solidFill>
                  <a:srgbClr val="2D355A"/>
                </a:solidFill>
                <a:latin typeface="Montserrat Light" pitchFamily="2" charset="77"/>
                <a:hlinkClick r:id="rId7">
                  <a:extLst>
                    <a:ext uri="{A12FA001-AC4F-418D-AE19-62706E023703}">
                      <ahyp:hlinkClr xmlns:ahyp="http://schemas.microsoft.com/office/drawing/2018/hyperlinkcolor" val="tx"/>
                    </a:ext>
                  </a:extLst>
                </a:hlinkClick>
              </a:rPr>
              <a:t>‘</a:t>
            </a:r>
            <a:r>
              <a:rPr lang="en-IE" sz="1050" dirty="0" err="1">
                <a:solidFill>
                  <a:srgbClr val="2D355A"/>
                </a:solidFill>
                <a:latin typeface="Montserrat Light" pitchFamily="2" charset="77"/>
              </a:rPr>
              <a:t>environnement</a:t>
            </a:r>
            <a:r>
              <a:rPr lang="en-IE" sz="1050" dirty="0">
                <a:solidFill>
                  <a:srgbClr val="2D355A"/>
                </a:solidFill>
                <a:latin typeface="Montserrat Light" pitchFamily="2" charset="77"/>
              </a:rPr>
              <a:t> </a:t>
            </a:r>
            <a:r>
              <a:rPr lang="en-IE" sz="1050" dirty="0">
                <a:solidFill>
                  <a:srgbClr val="2D355A"/>
                </a:solidFill>
                <a:latin typeface="Montserrat Light" pitchFamily="2" charset="77"/>
                <a:hlinkClick r:id="rId7">
                  <a:extLst>
                    <a:ext uri="{A12FA001-AC4F-418D-AE19-62706E023703}">
                      <ahyp:hlinkClr xmlns:ahyp="http://schemas.microsoft.com/office/drawing/2018/hyperlinkcolor" val="tx"/>
                    </a:ext>
                  </a:extLst>
                </a:hlinkClick>
              </a:rPr>
              <a:t>15</a:t>
            </a:r>
            <a:r>
              <a:rPr lang="zh-CN" altLang="fr-FR" sz="1050" dirty="0">
                <a:solidFill>
                  <a:srgbClr val="2D355A"/>
                </a:solidFill>
                <a:latin typeface="Montserrat Light" pitchFamily="2" charset="77"/>
                <a:hlinkClick r:id="rId7">
                  <a:extLst>
                    <a:ext uri="{A12FA001-AC4F-418D-AE19-62706E023703}">
                      <ahyp:hlinkClr xmlns:ahyp="http://schemas.microsoft.com/office/drawing/2018/hyperlinkcolor" val="tx"/>
                    </a:ext>
                  </a:extLst>
                </a:hlinkClick>
              </a:rPr>
              <a:t> </a:t>
            </a:r>
            <a:r>
              <a:rPr lang="en-IE" sz="1050" dirty="0">
                <a:solidFill>
                  <a:srgbClr val="2D355A"/>
                </a:solidFill>
                <a:latin typeface="Montserrat Light" pitchFamily="2" charset="77"/>
                <a:hlinkClick r:id="rId7">
                  <a:extLst>
                    <a:ext uri="{A12FA001-AC4F-418D-AE19-62706E023703}">
                      <ahyp:hlinkClr xmlns:ahyp="http://schemas.microsoft.com/office/drawing/2018/hyperlinkcolor" val="tx"/>
                    </a:ext>
                  </a:extLst>
                </a:hlinkClick>
              </a:rPr>
              <a:t>bonnes raisons de prendre des vacances hors saison en Écosse</a:t>
            </a:r>
            <a:endParaRPr lang="en-IE" sz="1050" dirty="0">
              <a:solidFill>
                <a:srgbClr val="2D355A"/>
              </a:solidFill>
              <a:latin typeface="Montserrat Light" pitchFamily="2" charset="77"/>
            </a:endParaRPr>
          </a:p>
          <a:p>
            <a:pPr marL="228568" indent="-228568">
              <a:lnSpc>
                <a:spcPct val="1000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ndParaRPr>
          </a:p>
          <a:p>
            <a:pPr algn="just">
              <a:lnSpc>
                <a:spcPct val="100000"/>
              </a:lnSpc>
              <a:spcBef>
                <a:spcPts val="0"/>
              </a:spcBef>
            </a:pPr>
            <a:r>
              <a:rPr lang="en-IE" sz="1050" b="1" dirty="0">
                <a:solidFill>
                  <a:srgbClr val="28AFAC"/>
                </a:solidFill>
                <a:latin typeface="Montserrat" pitchFamily="2" charset="77"/>
              </a:rPr>
              <a:t>Les entreprises montrent l'exemple </a:t>
            </a:r>
            <a:r>
              <a:rPr lang="en-IE" sz="1050" dirty="0">
                <a:solidFill>
                  <a:srgbClr val="2D355A"/>
                </a:solidFill>
                <a:latin typeface="Montserrat Light" pitchFamily="2" charset="77"/>
              </a:rPr>
              <a:t>et se forgent une réputation de leaders en démontrant </a:t>
            </a:r>
            <a:r>
              <a:rPr lang="en-IE" sz="1050" dirty="0">
                <a:solidFill>
                  <a:srgbClr val="2D355A"/>
                </a:solidFill>
                <a:latin typeface="Montserrat Light" pitchFamily="2" charset="77"/>
                <a:hlinkClick r:id="rId8">
                  <a:extLst>
                    <a:ext uri="{A12FA001-AC4F-418D-AE19-62706E023703}">
                      <ahyp:hlinkClr xmlns:ahyp="http://schemas.microsoft.com/office/drawing/2018/hyperlinkcolor" val="tx"/>
                    </a:ext>
                  </a:extLst>
                </a:hlinkClick>
              </a:rPr>
              <a:t>4 façons dont les entreprises touristiques deviennent durables</a:t>
            </a:r>
            <a:r>
              <a:rPr lang="en-IE" sz="1050" dirty="0">
                <a:solidFill>
                  <a:srgbClr val="2D355A"/>
                </a:solidFill>
                <a:latin typeface="Montserrat Light" pitchFamily="2" charset="77"/>
              </a:rPr>
              <a:t>. Pleins feux sur les hébergements alternatifs : Les </a:t>
            </a:r>
            <a:r>
              <a:rPr lang="en-IE" sz="1050" dirty="0">
                <a:solidFill>
                  <a:srgbClr val="2D355A"/>
                </a:solidFill>
                <a:latin typeface="Montserrat Light" pitchFamily="2" charset="77"/>
                <a:hlinkClick r:id="rId9">
                  <a:extLst>
                    <a:ext uri="{A12FA001-AC4F-418D-AE19-62706E023703}">
                      <ahyp:hlinkClr xmlns:ahyp="http://schemas.microsoft.com/office/drawing/2018/hyperlinkcolor" val="tx"/>
                    </a:ext>
                  </a:extLst>
                </a:hlinkClick>
              </a:rPr>
              <a:t>hébergements écologiques </a:t>
            </a:r>
            <a:r>
              <a:rPr lang="en-IE" sz="1050" dirty="0">
                <a:solidFill>
                  <a:srgbClr val="2D355A"/>
                </a:solidFill>
                <a:latin typeface="Montserrat Light" pitchFamily="2" charset="77"/>
              </a:rPr>
              <a:t>et le </a:t>
            </a:r>
            <a:r>
              <a:rPr lang="en-IE" sz="1050" dirty="0">
                <a:solidFill>
                  <a:srgbClr val="2D355A"/>
                </a:solidFill>
                <a:latin typeface="Montserrat Light" pitchFamily="2" charset="77"/>
                <a:hlinkClick r:id="rId10">
                  <a:extLst>
                    <a:ext uri="{A12FA001-AC4F-418D-AE19-62706E023703}">
                      <ahyp:hlinkClr xmlns:ahyp="http://schemas.microsoft.com/office/drawing/2018/hyperlinkcolor" val="tx"/>
                    </a:ext>
                  </a:extLst>
                </a:hlinkClick>
              </a:rPr>
              <a:t>camping sauvage </a:t>
            </a:r>
          </a:p>
          <a:p>
            <a:pPr algn="just">
              <a:lnSpc>
                <a:spcPct val="100000"/>
              </a:lnSpc>
              <a:spcBef>
                <a:spcPts val="0"/>
              </a:spcBef>
            </a:pPr>
            <a:endParaRPr lang="en-IE" sz="1050" dirty="0">
              <a:solidFill>
                <a:srgbClr val="2D355A"/>
              </a:solidFill>
              <a:latin typeface="Montserrat Light" pitchFamily="2" charset="77"/>
            </a:endParaRPr>
          </a:p>
          <a:p>
            <a:pPr algn="just">
              <a:lnSpc>
                <a:spcPct val="100000"/>
              </a:lnSpc>
              <a:spcBef>
                <a:spcPts val="0"/>
              </a:spcBef>
            </a:pPr>
            <a:r>
              <a:rPr lang="en-IE" sz="1050" b="1" dirty="0">
                <a:solidFill>
                  <a:srgbClr val="28AFAC"/>
                </a:solidFill>
                <a:latin typeface="Montserrat" pitchFamily="2" charset="77"/>
              </a:rPr>
              <a:t>Les communautés et les visiteurs peuvent jouer un rôle </a:t>
            </a:r>
            <a:r>
              <a:rPr lang="en-IE" sz="1050" dirty="0">
                <a:solidFill>
                  <a:srgbClr val="2D355A"/>
                </a:solidFill>
                <a:latin typeface="Montserrat Light" pitchFamily="2" charset="77"/>
              </a:rPr>
              <a:t>en s'engageant dans l'une des </a:t>
            </a:r>
            <a:r>
              <a:rPr lang="en-IE" sz="1050" dirty="0">
                <a:solidFill>
                  <a:srgbClr val="2D355A"/>
                </a:solidFill>
                <a:latin typeface="Montserrat Light" pitchFamily="2" charset="77"/>
                <a:hlinkClick r:id="rId11">
                  <a:extLst>
                    <a:ext uri="{A12FA001-AC4F-418D-AE19-62706E023703}">
                      <ahyp:hlinkClr xmlns:ahyp="http://schemas.microsoft.com/office/drawing/2018/hyperlinkcolor" val="tx"/>
                    </a:ext>
                  </a:extLst>
                </a:hlinkClick>
              </a:rPr>
              <a:t>incroyables idées de working holiday et de bénévolat</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photographie</a:t>
            </a:r>
            <a:r>
              <a:rPr lang="en-IE" sz="1050" dirty="0">
                <a:solidFill>
                  <a:srgbClr val="2D355A"/>
                </a:solidFill>
                <a:latin typeface="Montserrat Light" pitchFamily="2" charset="77"/>
              </a:rPr>
              <a:t> par drone, restauration de </a:t>
            </a:r>
            <a:r>
              <a:rPr lang="en-IE" sz="1050" dirty="0" err="1">
                <a:solidFill>
                  <a:srgbClr val="2D355A"/>
                </a:solidFill>
                <a:latin typeface="Montserrat Light" pitchFamily="2" charset="77"/>
              </a:rPr>
              <a:t>l'habitat</a:t>
            </a:r>
            <a:r>
              <a:rPr lang="en-IE" sz="1050" dirty="0">
                <a:solidFill>
                  <a:srgbClr val="2D355A"/>
                </a:solidFill>
                <a:latin typeface="Montserrat Light" pitchFamily="2" charset="77"/>
              </a:rPr>
              <a:t>, travail dans un centre </a:t>
            </a:r>
            <a:r>
              <a:rPr lang="en-IE" sz="1050" dirty="0" err="1">
                <a:solidFill>
                  <a:srgbClr val="2D355A"/>
                </a:solidFill>
                <a:latin typeface="Montserrat Light" pitchFamily="2" charset="77"/>
              </a:rPr>
              <a:t>d'accueil</a:t>
            </a:r>
            <a:r>
              <a:rPr lang="en-IE" sz="1050" dirty="0">
                <a:solidFill>
                  <a:srgbClr val="2D355A"/>
                </a:solidFill>
                <a:latin typeface="Montserrat Light" pitchFamily="2" charset="77"/>
              </a:rPr>
              <a:t>…)</a:t>
            </a:r>
          </a:p>
        </p:txBody>
      </p:sp>
      <p:grpSp>
        <p:nvGrpSpPr>
          <p:cNvPr id="5" name="Group 4">
            <a:extLst>
              <a:ext uri="{FF2B5EF4-FFF2-40B4-BE49-F238E27FC236}">
                <a16:creationId xmlns:a16="http://schemas.microsoft.com/office/drawing/2014/main" id="{FF20EABA-019A-C747-B185-1AF1ED0AC9F4}"/>
              </a:ext>
            </a:extLst>
          </p:cNvPr>
          <p:cNvGrpSpPr/>
          <p:nvPr/>
        </p:nvGrpSpPr>
        <p:grpSpPr>
          <a:xfrm>
            <a:off x="3133737" y="2434219"/>
            <a:ext cx="3714949" cy="2698147"/>
            <a:chOff x="2654281" y="2255215"/>
            <a:chExt cx="4218225" cy="3063673"/>
          </a:xfrm>
        </p:grpSpPr>
        <p:pic>
          <p:nvPicPr>
            <p:cNvPr id="16" name="Picture 15">
              <a:extLst>
                <a:ext uri="{FF2B5EF4-FFF2-40B4-BE49-F238E27FC236}">
                  <a16:creationId xmlns:a16="http://schemas.microsoft.com/office/drawing/2014/main" id="{0900A5B6-B8CE-4A44-AE8E-DD45D6B5507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7132" r="-1465"/>
            <a:stretch/>
          </p:blipFill>
          <p:spPr>
            <a:xfrm flipH="1">
              <a:off x="2654281" y="2255215"/>
              <a:ext cx="4218225" cy="3063673"/>
            </a:xfrm>
            <a:prstGeom prst="rect">
              <a:avLst/>
            </a:prstGeom>
          </p:spPr>
        </p:pic>
        <p:pic>
          <p:nvPicPr>
            <p:cNvPr id="18" name="Picture 2" descr="James Withers on Twitter: &amp;quot;So here we are. A bold vision for tourism&amp;#39;s  success; to make Scotland the world leader in 21st century tourism. Founded  on pillars of sustainability and responsibility. Great">
              <a:extLst>
                <a:ext uri="{FF2B5EF4-FFF2-40B4-BE49-F238E27FC236}">
                  <a16:creationId xmlns:a16="http://schemas.microsoft.com/office/drawing/2014/main" id="{0CC10A8C-FF58-934B-899D-8A6FF77B8FA7}"/>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3539206" y="2683572"/>
              <a:ext cx="3316215" cy="21680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James Withers on Twitter: &amp;quot;So here we are. A bold vision for tourism&amp;#39;s  success; to make Scotland the world leader in 21st century tourism. Founded  on pillars of sustainability and responsibility. Great">
              <a:extLst>
                <a:ext uri="{FF2B5EF4-FFF2-40B4-BE49-F238E27FC236}">
                  <a16:creationId xmlns:a16="http://schemas.microsoft.com/office/drawing/2014/main" id="{A29D4FEF-9A67-1E4C-95A0-17CC33019A6C}"/>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t="-688"/>
            <a:stretch/>
          </p:blipFill>
          <p:spPr bwMode="auto">
            <a:xfrm>
              <a:off x="3551617" y="3293473"/>
              <a:ext cx="3316215" cy="1157784"/>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FF2B5EF4-FFF2-40B4-BE49-F238E27FC236}">
                <a16:creationId xmlns:a16="http://schemas.microsoft.com/office/drawing/2014/main" id="{A8DE5278-A462-C447-82F5-0A0AA7C4A8F2}"/>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8343" b="-1133"/>
          <a:stretch/>
        </p:blipFill>
        <p:spPr>
          <a:xfrm>
            <a:off x="3650224" y="-33978"/>
            <a:ext cx="3207776" cy="2886175"/>
          </a:xfrm>
          <a:prstGeom prst="rect">
            <a:avLst/>
          </a:prstGeom>
        </p:spPr>
      </p:pic>
      <p:sp>
        <p:nvSpPr>
          <p:cNvPr id="24" name="Text Placeholder 3">
            <a:extLst>
              <a:ext uri="{FF2B5EF4-FFF2-40B4-BE49-F238E27FC236}">
                <a16:creationId xmlns:a16="http://schemas.microsoft.com/office/drawing/2014/main" id="{CDE9D1A6-4E4D-914B-9ED7-D3C823ED0657}"/>
              </a:ext>
            </a:extLst>
          </p:cNvPr>
          <p:cNvSpPr txBox="1">
            <a:spLocks/>
          </p:cNvSpPr>
          <p:nvPr/>
        </p:nvSpPr>
        <p:spPr>
          <a:xfrm>
            <a:off x="4446332" y="509223"/>
            <a:ext cx="2209846" cy="1523756"/>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ctr">
              <a:lnSpc>
                <a:spcPct val="100000"/>
              </a:lnSpc>
              <a:spcBef>
                <a:spcPts val="0"/>
              </a:spcBef>
            </a:pPr>
            <a:r>
              <a:rPr lang="en-IE" sz="1601" b="1" dirty="0">
                <a:solidFill>
                  <a:srgbClr val="C1D235"/>
                </a:solidFill>
              </a:rPr>
              <a:t>Étude de cas </a:t>
            </a:r>
          </a:p>
          <a:p>
            <a:pPr algn="ctr">
              <a:lnSpc>
                <a:spcPct val="100000"/>
              </a:lnSpc>
              <a:spcBef>
                <a:spcPts val="0"/>
              </a:spcBef>
            </a:pPr>
            <a:r>
              <a:rPr lang="en-IE" sz="1601" b="1" dirty="0">
                <a:solidFill>
                  <a:schemeClr val="bg1"/>
                </a:solidFill>
              </a:rPr>
              <a:t>La </a:t>
            </a:r>
            <a:r>
              <a:rPr lang="en-IE" sz="1601" b="1" dirty="0" err="1">
                <a:solidFill>
                  <a:schemeClr val="bg1"/>
                </a:solidFill>
              </a:rPr>
              <a:t>campagne</a:t>
            </a:r>
            <a:r>
              <a:rPr lang="en-IE" sz="1601" b="1" dirty="0">
                <a:solidFill>
                  <a:schemeClr val="bg1"/>
                </a:solidFill>
              </a:rPr>
              <a:t> "Faire participer les gens”</a:t>
            </a:r>
          </a:p>
          <a:p>
            <a:pPr algn="ctr">
              <a:lnSpc>
                <a:spcPct val="100000"/>
              </a:lnSpc>
              <a:spcBef>
                <a:spcPts val="0"/>
              </a:spcBef>
            </a:pPr>
            <a:r>
              <a:rPr lang="en-IE" sz="1601" b="1" i="1" dirty="0">
                <a:solidFill>
                  <a:schemeClr val="bg1"/>
                </a:solidFill>
              </a:rPr>
              <a:t>Écosse</a:t>
            </a:r>
          </a:p>
          <a:p>
            <a:pPr>
              <a:lnSpc>
                <a:spcPct val="100000"/>
              </a:lnSpc>
              <a:spcBef>
                <a:spcPts val="0"/>
              </a:spcBef>
            </a:pPr>
            <a:endParaRPr lang="en-IE" sz="1601" b="1" dirty="0">
              <a:solidFill>
                <a:schemeClr val="bg1"/>
              </a:solidFill>
            </a:endParaRPr>
          </a:p>
        </p:txBody>
      </p:sp>
      <p:sp>
        <p:nvSpPr>
          <p:cNvPr id="25" name="Rectangle 27">
            <a:extLst>
              <a:ext uri="{FF2B5EF4-FFF2-40B4-BE49-F238E27FC236}">
                <a16:creationId xmlns:a16="http://schemas.microsoft.com/office/drawing/2014/main" id="{68CB92E4-7109-7647-ABCA-1C86A744265D}"/>
              </a:ext>
            </a:extLst>
          </p:cNvPr>
          <p:cNvSpPr txBox="1"/>
          <p:nvPr/>
        </p:nvSpPr>
        <p:spPr>
          <a:xfrm>
            <a:off x="549275" y="5285485"/>
            <a:ext cx="5612952" cy="1018545"/>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200" b="1" dirty="0">
                <a:solidFill>
                  <a:srgbClr val="28AFAC"/>
                </a:solidFill>
                <a:latin typeface="Montserrat" pitchFamily="2" charset="77"/>
                <a:hlinkClick r:id="rId16">
                  <a:extLst>
                    <a:ext uri="{A12FA001-AC4F-418D-AE19-62706E023703}">
                      <ahyp:hlinkClr xmlns:ahyp="http://schemas.microsoft.com/office/drawing/2018/hyperlinkcolor" val="tx"/>
                    </a:ext>
                  </a:extLst>
                </a:hlinkClick>
              </a:rPr>
              <a:t>La promesse d'un tourisme responsable en Écosse </a:t>
            </a:r>
          </a:p>
          <a:p>
            <a:pPr algn="just">
              <a:lnSpc>
                <a:spcPct val="100000"/>
              </a:lnSpc>
              <a:spcBef>
                <a:spcPts val="0"/>
              </a:spcBef>
            </a:pPr>
            <a:r>
              <a:rPr lang="en-GB" sz="1050" dirty="0">
                <a:solidFill>
                  <a:srgbClr val="2D355A"/>
                </a:solidFill>
                <a:latin typeface="Montserrat Light" pitchFamily="2" charset="77"/>
              </a:rPr>
              <a:t>Faisons en sorte que l'Écosse </a:t>
            </a:r>
            <a:r>
              <a:rPr lang="en-GB" sz="1050" dirty="0" err="1">
                <a:solidFill>
                  <a:srgbClr val="2D355A"/>
                </a:solidFill>
                <a:latin typeface="Montserrat Light" pitchFamily="2" charset="77"/>
              </a:rPr>
              <a:t>reste</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spéciale</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aujourd'hui</a:t>
            </a:r>
            <a:r>
              <a:rPr lang="en-GB" sz="1050" dirty="0">
                <a:solidFill>
                  <a:srgbClr val="2D355A"/>
                </a:solidFill>
                <a:latin typeface="Montserrat Light" pitchFamily="2" charset="77"/>
              </a:rPr>
              <a:t> et pour les générations </a:t>
            </a:r>
            <a:r>
              <a:rPr lang="en-GB" sz="1050" dirty="0" err="1">
                <a:solidFill>
                  <a:srgbClr val="2D355A"/>
                </a:solidFill>
                <a:latin typeface="Montserrat Light" pitchFamily="2" charset="77"/>
              </a:rPr>
              <a:t>à</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venir</a:t>
            </a:r>
            <a:r>
              <a:rPr lang="en-GB" sz="1050" dirty="0">
                <a:solidFill>
                  <a:srgbClr val="2D355A"/>
                </a:solidFill>
                <a:latin typeface="Montserrat Light" pitchFamily="2" charset="77"/>
              </a:rPr>
              <a:t> ! Que l'Écosse soit votre foyer ou votre destination, c'est à nous d'en prendre soin. Alors prenons tous quelques engagements simples qui contribueront à faire en sorte que l'Écosse reste belle et unique pour que chacun puisse en profiter. Rejoignez-nous pour #</a:t>
            </a:r>
            <a:r>
              <a:rPr lang="en-GB" sz="1050" dirty="0" err="1">
                <a:solidFill>
                  <a:srgbClr val="2D355A"/>
                </a:solidFill>
                <a:latin typeface="Montserrat Light" pitchFamily="2" charset="77"/>
              </a:rPr>
              <a:t>RespecterProtéjerProfiter</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l’Ecosse</a:t>
            </a:r>
            <a:r>
              <a:rPr lang="en-GB" sz="1050" dirty="0">
                <a:solidFill>
                  <a:srgbClr val="2D355A"/>
                </a:solidFill>
                <a:latin typeface="Montserrat Light" pitchFamily="2" charset="77"/>
              </a:rPr>
              <a:t>. </a:t>
            </a:r>
            <a:endParaRPr lang="en-IE" sz="1050" dirty="0">
              <a:solidFill>
                <a:srgbClr val="2D355A"/>
              </a:solidFill>
              <a:latin typeface="Montserrat Light" pitchFamily="2" charset="77"/>
            </a:endParaRPr>
          </a:p>
        </p:txBody>
      </p:sp>
    </p:spTree>
    <p:extLst>
      <p:ext uri="{BB962C8B-B14F-4D97-AF65-F5344CB8AC3E}">
        <p14:creationId xmlns:p14="http://schemas.microsoft.com/office/powerpoint/2010/main" val="312608049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extLst>
              <a:ext uri="{FF2B5EF4-FFF2-40B4-BE49-F238E27FC236}">
                <a16:creationId xmlns:a16="http://schemas.microsoft.com/office/drawing/2014/main" id="{5D3F6149-E7FA-40AE-A85E-6D42655BDE5E}"/>
              </a:ext>
            </a:extLst>
          </p:cNvPr>
          <p:cNvSpPr/>
          <p:nvPr/>
        </p:nvSpPr>
        <p:spPr>
          <a:xfrm>
            <a:off x="1100" y="1480736"/>
            <a:ext cx="6856900" cy="3707631"/>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C683CE97-2648-476A-8903-F78CD2CF3DD5}"/>
              </a:ext>
            </a:extLst>
          </p:cNvPr>
          <p:cNvSpPr txBox="1"/>
          <p:nvPr/>
        </p:nvSpPr>
        <p:spPr>
          <a:xfrm>
            <a:off x="7461523" y="2877133"/>
            <a:ext cx="5577500" cy="364263"/>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endParaRPr lang="en-GB" sz="1099" dirty="0">
              <a:solidFill>
                <a:srgbClr val="222222"/>
              </a:solidFill>
            </a:endParaRPr>
          </a:p>
          <a:p>
            <a:pPr fontAlgn="base">
              <a:lnSpc>
                <a:spcPct val="100000"/>
              </a:lnSpc>
              <a:spcBef>
                <a:spcPts val="0"/>
              </a:spcBef>
            </a:pPr>
            <a:endParaRPr lang="en-GB" sz="1099" dirty="0">
              <a:solidFill>
                <a:srgbClr val="222222"/>
              </a:solidFill>
            </a:endParaRPr>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2" name="Rectangle 27">
            <a:extLst>
              <a:ext uri="{FF2B5EF4-FFF2-40B4-BE49-F238E27FC236}">
                <a16:creationId xmlns:a16="http://schemas.microsoft.com/office/drawing/2014/main" id="{4F5EF7CC-AF24-4023-B5FF-95ED53EF7E2A}"/>
              </a:ext>
            </a:extLst>
          </p:cNvPr>
          <p:cNvSpPr txBox="1"/>
          <p:nvPr/>
        </p:nvSpPr>
        <p:spPr>
          <a:xfrm>
            <a:off x="640277" y="484248"/>
            <a:ext cx="3458099" cy="987767"/>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nSpc>
                <a:spcPts val="2500"/>
              </a:lnSpc>
            </a:pPr>
            <a:r>
              <a:rPr lang="en-GB" sz="2399" dirty="0">
                <a:solidFill>
                  <a:srgbClr val="28AFAC"/>
                </a:solidFill>
                <a:latin typeface="Montserrat" pitchFamily="2" charset="77"/>
                <a:ea typeface="Calibri" panose="020F0502020204030204" pitchFamily="34" charset="0"/>
                <a:cs typeface="Times New Roman" panose="02020603050405020304" pitchFamily="18" charset="0"/>
              </a:rPr>
              <a:t>L'approche de l'Écosse en matière de tourisme responsable </a:t>
            </a:r>
          </a:p>
        </p:txBody>
      </p:sp>
      <p:sp>
        <p:nvSpPr>
          <p:cNvPr id="17" name="Rectangle 27">
            <a:extLst>
              <a:ext uri="{FF2B5EF4-FFF2-40B4-BE49-F238E27FC236}">
                <a16:creationId xmlns:a16="http://schemas.microsoft.com/office/drawing/2014/main" id="{71ADE0AA-1FA6-44F8-9E9C-BAA5A013DEEE}"/>
              </a:ext>
            </a:extLst>
          </p:cNvPr>
          <p:cNvSpPr txBox="1"/>
          <p:nvPr/>
        </p:nvSpPr>
        <p:spPr>
          <a:xfrm>
            <a:off x="796541" y="1480736"/>
            <a:ext cx="2678635" cy="4134782"/>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r>
              <a:rPr lang="en-IE" sz="1200" b="1" dirty="0">
                <a:solidFill>
                  <a:schemeClr val="bg1"/>
                </a:solidFill>
                <a:latin typeface="Montserrat" pitchFamily="2" charset="77"/>
                <a:ea typeface="Calibri" panose="020F0502020204030204" pitchFamily="34" charset="0"/>
                <a:cs typeface="Calibri" panose="020F0502020204030204" pitchFamily="34" charset="0"/>
              </a:rPr>
              <a:t>Une </a:t>
            </a:r>
            <a:r>
              <a:rPr lang="en-IE" sz="1200" b="1" dirty="0" err="1">
                <a:solidFill>
                  <a:schemeClr val="bg1"/>
                </a:solidFill>
                <a:latin typeface="Montserrat" pitchFamily="2" charset="77"/>
                <a:ea typeface="Calibri" panose="020F0502020204030204" pitchFamily="34" charset="0"/>
                <a:cs typeface="Calibri" panose="020F0502020204030204" pitchFamily="34" charset="0"/>
              </a:rPr>
              <a:t>campagne</a:t>
            </a:r>
            <a:r>
              <a:rPr lang="en-IE" sz="1200" b="1" dirty="0">
                <a:solidFill>
                  <a:schemeClr val="bg1"/>
                </a:solidFill>
                <a:latin typeface="Montserrat" pitchFamily="2" charset="77"/>
                <a:ea typeface="Calibri" panose="020F0502020204030204" pitchFamily="34" charset="0"/>
                <a:cs typeface="Calibri" panose="020F0502020204030204" pitchFamily="34" charset="0"/>
              </a:rPr>
              <a:t> pour un tourisme responsable </a:t>
            </a:r>
          </a:p>
          <a:p>
            <a:pPr fontAlgn="base">
              <a:lnSpc>
                <a:spcPct val="100000"/>
              </a:lnSpc>
              <a:spcBef>
                <a:spcPts val="0"/>
              </a:spcBef>
            </a:pPr>
            <a:r>
              <a:rPr lang="en-IE" sz="1200" b="1" dirty="0">
                <a:solidFill>
                  <a:schemeClr val="bg1"/>
                </a:solidFill>
                <a:latin typeface="Montserrat" pitchFamily="2" charset="77"/>
                <a:ea typeface="Calibri" panose="020F0502020204030204" pitchFamily="34" charset="0"/>
                <a:cs typeface="Calibri" panose="020F0502020204030204" pitchFamily="34" charset="0"/>
              </a:rPr>
              <a:t>(</a:t>
            </a:r>
            <a:r>
              <a:rPr lang="en-IE" sz="1200" b="1" dirty="0" err="1">
                <a:solidFill>
                  <a:schemeClr val="bg1"/>
                </a:solidFill>
                <a:latin typeface="Montserrat" pitchFamily="2" charset="77"/>
                <a:ea typeface="Calibri" panose="020F0502020204030204" pitchFamily="34" charset="0"/>
                <a:cs typeface="Calibri" panose="020F0502020204030204" pitchFamily="34" charset="0"/>
              </a:rPr>
              <a:t>contexte</a:t>
            </a:r>
            <a:r>
              <a:rPr lang="en-IE" sz="1200" b="1" dirty="0">
                <a:solidFill>
                  <a:schemeClr val="bg1"/>
                </a:solidFill>
                <a:latin typeface="Montserrat" pitchFamily="2" charset="77"/>
                <a:ea typeface="Calibri" panose="020F0502020204030204" pitchFamily="34" charset="0"/>
                <a:cs typeface="Calibri" panose="020F0502020204030204" pitchFamily="34" charset="0"/>
              </a:rPr>
              <a:t> Covid)</a:t>
            </a:r>
          </a:p>
          <a:p>
            <a:pPr fontAlgn="base">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fontAlgn="base">
              <a:lnSpc>
                <a:spcPct val="100000"/>
              </a:lnSpc>
              <a:spcBef>
                <a:spcPts val="0"/>
              </a:spcBef>
            </a:pPr>
            <a:r>
              <a:rPr lang="en-IE" sz="1050" dirty="0">
                <a:solidFill>
                  <a:schemeClr val="bg1"/>
                </a:solidFill>
                <a:latin typeface="Montserrat Light" pitchFamily="2" charset="77"/>
                <a:ea typeface="Calibri" panose="020F0502020204030204" pitchFamily="34" charset="0"/>
                <a:cs typeface="Calibri" panose="020F0502020204030204" pitchFamily="34" charset="0"/>
              </a:rPr>
              <a:t>La campagne écossaise pour un tourisme responsable demande aux visiteurs de protéger la campagne et de respecter les communautés. Cette campagne vise à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protéger</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l’environnement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alors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que les conditions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s’améliorent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et que les mesures de confinement devraient bientôt être assouplies. La campagne comprend un film sur le tourisme responsable qui a été diffusé à la radio, sur YouTube, Facebook et Instagram, ainsi que sur des panneaux d'affichage et des écrans numériques extérieurs dans les principales villes d'Écosse. Elle est soutenue par une page dédiée au tourisme responsable sur </a:t>
            </a:r>
            <a:r>
              <a:rPr lang="en-IE" sz="1050" dirty="0">
                <a:solidFill>
                  <a:schemeClr val="bg1"/>
                </a:solidFill>
                <a:latin typeface="Montserrat" pitchFamily="2" charset="77"/>
                <a:ea typeface="Calibri" panose="020F0502020204030204" pitchFamily="34" charset="0"/>
                <a:cs typeface="Calibri" panose="020F0502020204030204" pitchFamily="34" charset="0"/>
              </a:rPr>
              <a:t>visitscotland.com. </a:t>
            </a:r>
          </a:p>
          <a:p>
            <a:pPr algn="just" fontAlgn="base">
              <a:lnSpc>
                <a:spcPct val="100000"/>
              </a:lnSpc>
              <a:spcBef>
                <a:spcPts val="0"/>
              </a:spcBef>
            </a:pP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p>
          <a:p>
            <a:pPr algn="just" fontAlgn="base">
              <a:lnSpc>
                <a:spcPct val="100000"/>
              </a:lnSpc>
              <a:spcBef>
                <a:spcPts val="0"/>
              </a:spcBef>
            </a:pPr>
            <a:endParaRPr lang="en-IE" sz="1050" b="1" dirty="0">
              <a:solidFill>
                <a:schemeClr val="bg1"/>
              </a:solidFill>
              <a:latin typeface="Montserrat Light" pitchFamily="2" charset="77"/>
              <a:cs typeface="Calibri" panose="020F0502020204030204" pitchFamily="34" charset="0"/>
              <a:hlinkClick r:id="rId2">
                <a:extLst>
                  <a:ext uri="{A12FA001-AC4F-418D-AE19-62706E023703}">
                    <ahyp:hlinkClr xmlns:ahyp="http://schemas.microsoft.com/office/drawing/2018/hyperlinkcolor" val="tx"/>
                  </a:ext>
                </a:extLst>
              </a:hlinkClick>
            </a:endParaRPr>
          </a:p>
          <a:p>
            <a:pPr algn="just" fontAlgn="base">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p:txBody>
      </p:sp>
      <p:sp>
        <p:nvSpPr>
          <p:cNvPr id="25" name="Rectangle 27">
            <a:extLst>
              <a:ext uri="{FF2B5EF4-FFF2-40B4-BE49-F238E27FC236}">
                <a16:creationId xmlns:a16="http://schemas.microsoft.com/office/drawing/2014/main" id="{68CB92E4-7109-7647-ABCA-1C86A744265D}"/>
              </a:ext>
            </a:extLst>
          </p:cNvPr>
          <p:cNvSpPr txBox="1"/>
          <p:nvPr/>
        </p:nvSpPr>
        <p:spPr>
          <a:xfrm>
            <a:off x="757369" y="5551107"/>
            <a:ext cx="5318106" cy="1341710"/>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err="1">
                <a:solidFill>
                  <a:srgbClr val="2D355A"/>
                </a:solidFill>
                <a:latin typeface="Montserrat Light" pitchFamily="2" charset="77"/>
              </a:rPr>
              <a:t>Rassemblant</a:t>
            </a:r>
            <a:r>
              <a:rPr lang="en-GB" sz="1050" dirty="0">
                <a:solidFill>
                  <a:srgbClr val="2D355A"/>
                </a:solidFill>
                <a:latin typeface="Montserrat Light" pitchFamily="2" charset="77"/>
              </a:rPr>
              <a:t> les </a:t>
            </a:r>
            <a:r>
              <a:rPr lang="en-GB" sz="1050" dirty="0" err="1">
                <a:solidFill>
                  <a:srgbClr val="2D355A"/>
                </a:solidFill>
                <a:latin typeface="Montserrat Light" pitchFamily="2" charset="77"/>
              </a:rPr>
              <a:t>différentes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approches</a:t>
            </a:r>
            <a:r>
              <a:rPr lang="en-GB" sz="1050" dirty="0">
                <a:solidFill>
                  <a:srgbClr val="2D355A"/>
                </a:solidFill>
                <a:latin typeface="Montserrat Light" pitchFamily="2" charset="77"/>
              </a:rPr>
              <a:t> des parties </a:t>
            </a:r>
            <a:r>
              <a:rPr lang="en-GB" sz="1050" dirty="0" err="1">
                <a:solidFill>
                  <a:srgbClr val="2D355A"/>
                </a:solidFill>
                <a:latin typeface="Montserrat Light" pitchFamily="2" charset="77"/>
              </a:rPr>
              <a:t>prenantes</a:t>
            </a:r>
            <a:r>
              <a:rPr lang="en-GB" sz="1050" dirty="0">
                <a:solidFill>
                  <a:srgbClr val="2D355A"/>
                </a:solidFill>
                <a:latin typeface="Montserrat Light" pitchFamily="2" charset="77"/>
              </a:rPr>
              <a:t>, la page </a:t>
            </a:r>
            <a:r>
              <a:rPr lang="en-GB" sz="1050" dirty="0" err="1">
                <a:solidFill>
                  <a:srgbClr val="2D355A"/>
                </a:solidFill>
                <a:latin typeface="Montserrat Light" pitchFamily="2" charset="77"/>
              </a:rPr>
              <a:t>Visitscotland</a:t>
            </a:r>
            <a:r>
              <a:rPr lang="en-GB" sz="1050" dirty="0">
                <a:solidFill>
                  <a:srgbClr val="2D355A"/>
                </a:solidFill>
                <a:latin typeface="Montserrat Light" pitchFamily="2" charset="77"/>
              </a:rPr>
              <a:t> propose une grande variété de circuits, de guides et de vacances et concentre toutes ses activités sur le développement durable et le fait de </a:t>
            </a:r>
            <a:r>
              <a:rPr lang="en-GB" sz="1050" dirty="0" err="1">
                <a:solidFill>
                  <a:srgbClr val="2D355A"/>
                </a:solidFill>
                <a:latin typeface="Montserrat Light" pitchFamily="2" charset="77"/>
              </a:rPr>
              <a:t>n’avoir</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aucun</a:t>
            </a:r>
            <a:r>
              <a:rPr lang="en-GB" sz="1050" dirty="0">
                <a:solidFill>
                  <a:srgbClr val="2D355A"/>
                </a:solidFill>
                <a:latin typeface="Montserrat Light" pitchFamily="2" charset="77"/>
              </a:rPr>
              <a:t> impact. Elle a conclu un partenariat avec une association locale, ce qui signifie qu'une partie des bénéfices réalisés chaque année est consacrée </a:t>
            </a:r>
            <a:r>
              <a:rPr lang="en-GB" sz="1050" dirty="0" err="1">
                <a:solidFill>
                  <a:srgbClr val="2D355A"/>
                </a:solidFill>
                <a:latin typeface="Montserrat Light" pitchFamily="2" charset="77"/>
              </a:rPr>
              <a:t>à</a:t>
            </a:r>
            <a:r>
              <a:rPr lang="en-GB" sz="1050" dirty="0">
                <a:solidFill>
                  <a:srgbClr val="2D355A"/>
                </a:solidFill>
                <a:latin typeface="Montserrat Light" pitchFamily="2" charset="77"/>
              </a:rPr>
              <a:t> aider </a:t>
            </a:r>
            <a:r>
              <a:rPr lang="en-GB" sz="1050" dirty="0" err="1">
                <a:solidFill>
                  <a:srgbClr val="2D355A"/>
                </a:solidFill>
                <a:latin typeface="Montserrat Light" pitchFamily="2" charset="77"/>
              </a:rPr>
              <a:t>l'association</a:t>
            </a:r>
            <a:r>
              <a:rPr lang="en-GB" sz="1050" dirty="0">
                <a:solidFill>
                  <a:srgbClr val="2D355A"/>
                </a:solidFill>
                <a:latin typeface="Montserrat Light" pitchFamily="2" charset="77"/>
              </a:rPr>
              <a:t> dans </a:t>
            </a:r>
            <a:r>
              <a:rPr lang="en-GB" sz="1050" dirty="0" err="1">
                <a:solidFill>
                  <a:srgbClr val="2D355A"/>
                </a:solidFill>
                <a:latin typeface="Montserrat Light" pitchFamily="2" charset="77"/>
              </a:rPr>
              <a:t>certains</a:t>
            </a:r>
            <a:r>
              <a:rPr lang="en-GB" sz="1050" dirty="0">
                <a:solidFill>
                  <a:srgbClr val="2D355A"/>
                </a:solidFill>
                <a:latin typeface="Montserrat Light" pitchFamily="2" charset="77"/>
              </a:rPr>
              <a:t> de ses projets locaux, ainsi qu'à d'autres projets visant à promouvoir la conservation des destinations </a:t>
            </a:r>
            <a:r>
              <a:rPr lang="en-GB" sz="1050" dirty="0" err="1">
                <a:solidFill>
                  <a:srgbClr val="2D355A"/>
                </a:solidFill>
                <a:latin typeface="Montserrat Light" pitchFamily="2" charset="77"/>
              </a:rPr>
              <a:t>touristiques</a:t>
            </a:r>
            <a:r>
              <a:rPr lang="en-GB" sz="1050" dirty="0">
                <a:solidFill>
                  <a:srgbClr val="2D355A"/>
                </a:solidFill>
                <a:latin typeface="Montserrat Light" pitchFamily="2" charset="77"/>
              </a:rPr>
              <a:t>.</a:t>
            </a:r>
          </a:p>
          <a:p>
            <a:pPr>
              <a:lnSpc>
                <a:spcPct val="100000"/>
              </a:lnSpc>
              <a:spcBef>
                <a:spcPts val="0"/>
              </a:spcBef>
            </a:pPr>
            <a:r>
              <a:rPr lang="en-GB" sz="1200" dirty="0">
                <a:solidFill>
                  <a:srgbClr val="2D355A"/>
                </a:solidFill>
                <a:latin typeface="Montserrat" pitchFamily="2" charset="77"/>
                <a:hlinkClick r:id="rId2"/>
              </a:rPr>
              <a:t>https://www.visitscotland.com/about/responsible-tourism/ </a:t>
            </a:r>
          </a:p>
        </p:txBody>
      </p:sp>
      <p:grpSp>
        <p:nvGrpSpPr>
          <p:cNvPr id="2" name="Group 1">
            <a:extLst>
              <a:ext uri="{FF2B5EF4-FFF2-40B4-BE49-F238E27FC236}">
                <a16:creationId xmlns:a16="http://schemas.microsoft.com/office/drawing/2014/main" id="{0B394CDC-3290-7E45-97CE-D3A6808EBF95}"/>
              </a:ext>
            </a:extLst>
          </p:cNvPr>
          <p:cNvGrpSpPr/>
          <p:nvPr/>
        </p:nvGrpSpPr>
        <p:grpSpPr>
          <a:xfrm>
            <a:off x="3367172" y="2313202"/>
            <a:ext cx="3786025" cy="3301092"/>
            <a:chOff x="3142453" y="2236440"/>
            <a:chExt cx="3095002" cy="2698579"/>
          </a:xfrm>
        </p:grpSpPr>
        <p:pic>
          <p:nvPicPr>
            <p:cNvPr id="16" name="Picture 15">
              <a:extLst>
                <a:ext uri="{FF2B5EF4-FFF2-40B4-BE49-F238E27FC236}">
                  <a16:creationId xmlns:a16="http://schemas.microsoft.com/office/drawing/2014/main" id="{0900A5B6-B8CE-4A44-AE8E-DD45D6B550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919" r="7834"/>
            <a:stretch/>
          </p:blipFill>
          <p:spPr>
            <a:xfrm flipH="1">
              <a:off x="3142453" y="2236440"/>
              <a:ext cx="3095002" cy="2698579"/>
            </a:xfrm>
            <a:prstGeom prst="rect">
              <a:avLst/>
            </a:prstGeom>
          </p:spPr>
        </p:pic>
        <p:pic>
          <p:nvPicPr>
            <p:cNvPr id="15" name="Picture 14">
              <a:hlinkClick r:id="rId4"/>
              <a:extLst>
                <a:ext uri="{FF2B5EF4-FFF2-40B4-BE49-F238E27FC236}">
                  <a16:creationId xmlns:a16="http://schemas.microsoft.com/office/drawing/2014/main" id="{51677C27-3A28-BC43-B904-4DCF971CC3A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00650" y="2602164"/>
              <a:ext cx="2726523" cy="1904393"/>
            </a:xfrm>
            <a:prstGeom prst="rect">
              <a:avLst/>
            </a:prstGeom>
          </p:spPr>
        </p:pic>
      </p:grpSp>
      <p:sp>
        <p:nvSpPr>
          <p:cNvPr id="19" name="Rechteck">
            <a:extLst>
              <a:ext uri="{FF2B5EF4-FFF2-40B4-BE49-F238E27FC236}">
                <a16:creationId xmlns:a16="http://schemas.microsoft.com/office/drawing/2014/main" id="{7381845F-F560-B043-9468-BB0CD75C9315}"/>
              </a:ext>
            </a:extLst>
          </p:cNvPr>
          <p:cNvSpPr/>
          <p:nvPr/>
        </p:nvSpPr>
        <p:spPr>
          <a:xfrm>
            <a:off x="0" y="6955609"/>
            <a:ext cx="6156257" cy="2205920"/>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21" name="Rectangle 27">
            <a:extLst>
              <a:ext uri="{FF2B5EF4-FFF2-40B4-BE49-F238E27FC236}">
                <a16:creationId xmlns:a16="http://schemas.microsoft.com/office/drawing/2014/main" id="{725A9C89-06F1-1F48-84C7-660891F1D828}"/>
              </a:ext>
            </a:extLst>
          </p:cNvPr>
          <p:cNvSpPr txBox="1"/>
          <p:nvPr/>
        </p:nvSpPr>
        <p:spPr>
          <a:xfrm>
            <a:off x="757369" y="7119620"/>
            <a:ext cx="4957430" cy="2611288"/>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IE" sz="1050" i="1" dirty="0">
                <a:solidFill>
                  <a:schemeClr val="bg1"/>
                </a:solidFill>
                <a:latin typeface="Montserrat Light" pitchFamily="2" charset="77"/>
                <a:ea typeface="Times New Roman" panose="02020603050405020304" pitchFamily="18" charset="0"/>
                <a:cs typeface="Calibri" panose="020F0502020204030204" pitchFamily="34" charset="0"/>
              </a:rPr>
              <a:t>Nous voulons protéger les magnifiques paysages et la faune sauvage qui font la renommée de l'Écosse, ainsi que les communautés qui constituent une part importante de notre culture. Nous demandons à chacun de contribuer à préserver le caractère spécial de l'Écosse en s'assurant que nous protégeons nos ressources naturelles en faisant preuve de responsabilité et de respect lors de nos sorties. Nous avons une occasion unique d'inciter le public à profiter des activités de plein air de manière responsable et de développer ensemble une approche stratégique et coordonnée à l'échelle de l'Écosse afin de protéger ce qui existe pour les futurs visiteurs et de contribuer à la relance de notre économie rurale."</a:t>
            </a:r>
          </a:p>
          <a:p>
            <a:pPr>
              <a:lnSpc>
                <a:spcPct val="100000"/>
              </a:lnSpc>
              <a:spcBef>
                <a:spcPts val="0"/>
              </a:spcBef>
            </a:pPr>
            <a:endParaRPr lang="en-IE" sz="1050" dirty="0">
              <a:solidFill>
                <a:schemeClr val="bg1"/>
              </a:solidFill>
              <a:latin typeface="Montserrat" pitchFamily="2" charset="77"/>
              <a:ea typeface="Times New Roman" panose="02020603050405020304" pitchFamily="18" charset="0"/>
              <a:cs typeface="Calibri" panose="020F0502020204030204" pitchFamily="34" charset="0"/>
            </a:endParaRPr>
          </a:p>
          <a:p>
            <a:pPr>
              <a:lnSpc>
                <a:spcPct val="100000"/>
              </a:lnSpc>
              <a:spcBef>
                <a:spcPts val="0"/>
              </a:spcBef>
            </a:pPr>
            <a:r>
              <a:rPr lang="en-GB" sz="1050" dirty="0">
                <a:solidFill>
                  <a:schemeClr val="bg1"/>
                </a:solidFill>
                <a:latin typeface="Montserrat" pitchFamily="2" charset="77"/>
              </a:rPr>
              <a:t>Vicki Miller, directrice du marketing et du numérique chez VisitScotland</a:t>
            </a:r>
          </a:p>
          <a:p>
            <a:pPr>
              <a:lnSpc>
                <a:spcPct val="100000"/>
              </a:lnSpc>
              <a:spcBef>
                <a:spcPts val="0"/>
              </a:spcBef>
            </a:pPr>
            <a:endParaRPr lang="en-GB" sz="1050" b="1" dirty="0">
              <a:solidFill>
                <a:schemeClr val="bg1"/>
              </a:solidFill>
              <a:latin typeface="Montserrat" pitchFamily="2" charset="77"/>
            </a:endParaRPr>
          </a:p>
          <a:p>
            <a:pPr>
              <a:lnSpc>
                <a:spcPct val="100000"/>
              </a:lnSpc>
              <a:spcBef>
                <a:spcPts val="0"/>
              </a:spcBef>
            </a:pPr>
            <a:r>
              <a:rPr lang="en-IE" sz="1050" dirty="0">
                <a:solidFill>
                  <a:srgbClr val="2D355A"/>
                </a:solidFill>
                <a:ea typeface="Roboto" panose="02000000000000000000" pitchFamily="2" charset="0"/>
                <a:hlinkClick r:id="rId6">
                  <a:extLst>
                    <a:ext uri="{A12FA001-AC4F-418D-AE19-62706E023703}">
                      <ahyp:hlinkClr xmlns:ahyp="http://schemas.microsoft.com/office/drawing/2018/hyperlinkcolor" val="tx"/>
                    </a:ext>
                  </a:extLst>
                </a:hlinkClick>
              </a:rPr>
              <a:t>  Article complet sur la campagne de tourisme responsable</a:t>
            </a:r>
            <a:endParaRPr lang="en-IE" sz="1050" b="1" dirty="0">
              <a:solidFill>
                <a:srgbClr val="2D355A"/>
              </a:solidFill>
              <a:ea typeface="Roboto" panose="02000000000000000000" pitchFamily="2" charset="0"/>
              <a:cs typeface="Roboto" panose="02000000000000000000" pitchFamily="2" charset="0"/>
            </a:endParaRP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B8C54C0E-D31A-A047-90C4-AD0AD83805B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8343" b="-1133"/>
          <a:stretch/>
        </p:blipFill>
        <p:spPr>
          <a:xfrm>
            <a:off x="3716339" y="57686"/>
            <a:ext cx="3207776" cy="2886175"/>
          </a:xfrm>
          <a:prstGeom prst="rect">
            <a:avLst/>
          </a:prstGeom>
        </p:spPr>
      </p:pic>
      <p:sp>
        <p:nvSpPr>
          <p:cNvPr id="29" name="Freeform 28">
            <a:extLst>
              <a:ext uri="{FF2B5EF4-FFF2-40B4-BE49-F238E27FC236}">
                <a16:creationId xmlns:a16="http://schemas.microsoft.com/office/drawing/2014/main" id="{9CE5D155-800D-B948-8380-1F7B2F32F7C8}"/>
              </a:ext>
            </a:extLst>
          </p:cNvPr>
          <p:cNvSpPr/>
          <p:nvPr/>
        </p:nvSpPr>
        <p:spPr>
          <a:xfrm rot="10800000">
            <a:off x="5843497" y="7239151"/>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2D355A"/>
          </a:solidFill>
          <a:ln w="5715" cap="flat">
            <a:noFill/>
            <a:prstDash val="solid"/>
            <a:miter/>
          </a:ln>
        </p:spPr>
        <p:txBody>
          <a:bodyPr rtlCol="0" anchor="ctr"/>
          <a:lstStyle/>
          <a:p>
            <a:endParaRPr lang="en-US" dirty="0"/>
          </a:p>
        </p:txBody>
      </p:sp>
      <p:sp>
        <p:nvSpPr>
          <p:cNvPr id="18" name="Text Placeholder 3">
            <a:extLst>
              <a:ext uri="{FF2B5EF4-FFF2-40B4-BE49-F238E27FC236}">
                <a16:creationId xmlns:a16="http://schemas.microsoft.com/office/drawing/2014/main" id="{9BEDF342-D3FB-BA4B-A44D-E8271CB768AF}"/>
              </a:ext>
            </a:extLst>
          </p:cNvPr>
          <p:cNvSpPr txBox="1">
            <a:spLocks/>
          </p:cNvSpPr>
          <p:nvPr/>
        </p:nvSpPr>
        <p:spPr>
          <a:xfrm>
            <a:off x="4480414" y="475527"/>
            <a:ext cx="2209846" cy="1523756"/>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ctr">
              <a:lnSpc>
                <a:spcPct val="100000"/>
              </a:lnSpc>
              <a:spcBef>
                <a:spcPts val="0"/>
              </a:spcBef>
            </a:pPr>
            <a:r>
              <a:rPr lang="en-IE" sz="1601" b="1" dirty="0">
                <a:solidFill>
                  <a:srgbClr val="C1D235"/>
                </a:solidFill>
              </a:rPr>
              <a:t>Étude de cas </a:t>
            </a:r>
          </a:p>
          <a:p>
            <a:pPr algn="ctr">
              <a:lnSpc>
                <a:spcPct val="100000"/>
              </a:lnSpc>
              <a:spcBef>
                <a:spcPts val="0"/>
              </a:spcBef>
            </a:pPr>
            <a:r>
              <a:rPr lang="en-IE" sz="1601" b="1" dirty="0">
                <a:solidFill>
                  <a:schemeClr val="bg1"/>
                </a:solidFill>
              </a:rPr>
              <a:t>La </a:t>
            </a:r>
            <a:r>
              <a:rPr lang="en-IE" sz="1601" b="1" dirty="0" err="1">
                <a:solidFill>
                  <a:schemeClr val="bg1"/>
                </a:solidFill>
              </a:rPr>
              <a:t>campagne</a:t>
            </a:r>
            <a:r>
              <a:rPr lang="en-IE" sz="1601" b="1" dirty="0">
                <a:solidFill>
                  <a:schemeClr val="bg1"/>
                </a:solidFill>
              </a:rPr>
              <a:t> "Faire participer les gens”</a:t>
            </a:r>
          </a:p>
          <a:p>
            <a:pPr algn="ctr">
              <a:lnSpc>
                <a:spcPct val="100000"/>
              </a:lnSpc>
              <a:spcBef>
                <a:spcPts val="0"/>
              </a:spcBef>
            </a:pPr>
            <a:r>
              <a:rPr lang="en-IE" sz="1601" b="1" i="1" dirty="0">
                <a:solidFill>
                  <a:schemeClr val="bg1"/>
                </a:solidFill>
              </a:rPr>
              <a:t>Écosse</a:t>
            </a:r>
          </a:p>
          <a:p>
            <a:pPr>
              <a:lnSpc>
                <a:spcPct val="100000"/>
              </a:lnSpc>
              <a:spcBef>
                <a:spcPts val="0"/>
              </a:spcBef>
            </a:pPr>
            <a:endParaRPr lang="en-IE" sz="1601" b="1" dirty="0">
              <a:solidFill>
                <a:schemeClr val="bg1"/>
              </a:solidFill>
            </a:endParaRPr>
          </a:p>
        </p:txBody>
      </p:sp>
    </p:spTree>
    <p:extLst>
      <p:ext uri="{BB962C8B-B14F-4D97-AF65-F5344CB8AC3E}">
        <p14:creationId xmlns:p14="http://schemas.microsoft.com/office/powerpoint/2010/main" val="157384370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a:extLst>
              <a:ext uri="{FF2B5EF4-FFF2-40B4-BE49-F238E27FC236}">
                <a16:creationId xmlns:a16="http://schemas.microsoft.com/office/drawing/2014/main" id="{4A866D52-5D24-4A40-B925-1C049082EF34}"/>
              </a:ext>
            </a:extLst>
          </p:cNvPr>
          <p:cNvSpPr/>
          <p:nvPr/>
        </p:nvSpPr>
        <p:spPr>
          <a:xfrm>
            <a:off x="28719" y="2035286"/>
            <a:ext cx="6856900" cy="1587664"/>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7" name="Rechteck">
            <a:extLst>
              <a:ext uri="{FF2B5EF4-FFF2-40B4-BE49-F238E27FC236}">
                <a16:creationId xmlns:a16="http://schemas.microsoft.com/office/drawing/2014/main" id="{9D4CD6DB-D820-0F4B-B52A-54369064D97D}"/>
              </a:ext>
            </a:extLst>
          </p:cNvPr>
          <p:cNvSpPr/>
          <p:nvPr/>
        </p:nvSpPr>
        <p:spPr>
          <a:xfrm>
            <a:off x="-104931" y="260250"/>
            <a:ext cx="6972844" cy="1578523"/>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5" name="Rectangle 27">
            <a:extLst>
              <a:ext uri="{FF2B5EF4-FFF2-40B4-BE49-F238E27FC236}">
                <a16:creationId xmlns:a16="http://schemas.microsoft.com/office/drawing/2014/main" id="{EA0796C5-C688-7E46-8D79-649D80CE8DC5}"/>
              </a:ext>
            </a:extLst>
          </p:cNvPr>
          <p:cNvSpPr txBox="1"/>
          <p:nvPr/>
        </p:nvSpPr>
        <p:spPr>
          <a:xfrm>
            <a:off x="460496" y="299092"/>
            <a:ext cx="4165291" cy="1561963"/>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spcBef>
                <a:spcPts val="0"/>
              </a:spcBef>
            </a:pPr>
            <a:r>
              <a:rPr lang="en-GB" sz="1050" b="1" dirty="0">
                <a:solidFill>
                  <a:schemeClr val="bg1"/>
                </a:solidFill>
                <a:latin typeface="Montserrat" pitchFamily="2" charset="77"/>
              </a:rPr>
              <a:t>Énergie renouvelable</a:t>
            </a:r>
          </a:p>
          <a:p>
            <a:pPr algn="just">
              <a:spcBef>
                <a:spcPts val="0"/>
              </a:spcBef>
            </a:pPr>
            <a:r>
              <a:rPr lang="en-GB" sz="1050" dirty="0">
                <a:solidFill>
                  <a:schemeClr val="bg1"/>
                </a:solidFill>
                <a:latin typeface="Montserrat Light" pitchFamily="2" charset="77"/>
              </a:rPr>
              <a:t>Séjournez dans l'un des </a:t>
            </a:r>
            <a:r>
              <a:rPr lang="en-GB" sz="1050" dirty="0">
                <a:solidFill>
                  <a:schemeClr val="bg1"/>
                </a:solidFill>
                <a:latin typeface="Montserrat Light" pitchFamily="2" charset="77"/>
                <a:hlinkClick r:id="rId2">
                  <a:extLst>
                    <a:ext uri="{A12FA001-AC4F-418D-AE19-62706E023703}">
                      <ahyp:hlinkClr xmlns:ahyp="http://schemas.microsoft.com/office/drawing/2018/hyperlinkcolor" val="tx"/>
                    </a:ext>
                  </a:extLst>
                </a:hlinkClick>
              </a:rPr>
              <a:t>Loch Ken Eco Bothies </a:t>
            </a:r>
            <a:r>
              <a:rPr lang="en-GB" sz="1050" dirty="0">
                <a:solidFill>
                  <a:schemeClr val="bg1"/>
                </a:solidFill>
                <a:latin typeface="Montserrat Light" pitchFamily="2" charset="77"/>
              </a:rPr>
              <a:t>du Galloway Activity Centre. Ces structures construites sur mesure sont alimentées par des panneaux solaires et fabriquées à partir de matériaux renouvelables. Chaque bothy dispose d'un bain à remous à bois et d'un kayak, mais il n'y a pas de télévision ni de connexion Wi-Fi, </a:t>
            </a:r>
            <a:r>
              <a:rPr lang="en-GB" sz="1050" dirty="0" err="1">
                <a:solidFill>
                  <a:schemeClr val="bg1"/>
                </a:solidFill>
                <a:latin typeface="Montserrat Light" pitchFamily="2" charset="77"/>
              </a:rPr>
              <a:t>alors</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choisissez-en</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une</a:t>
            </a:r>
            <a:r>
              <a:rPr lang="en-GB" sz="1050" dirty="0">
                <a:solidFill>
                  <a:schemeClr val="bg1"/>
                </a:solidFill>
                <a:latin typeface="Montserrat Light" pitchFamily="2" charset="77"/>
              </a:rPr>
              <a:t> pour </a:t>
            </a:r>
            <a:r>
              <a:rPr lang="en-GB" sz="1050" dirty="0" err="1">
                <a:solidFill>
                  <a:schemeClr val="bg1"/>
                </a:solidFill>
                <a:latin typeface="Montserrat Light" pitchFamily="2" charset="77"/>
              </a:rPr>
              <a:t>une</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parfaite</a:t>
            </a:r>
            <a:r>
              <a:rPr lang="en-GB" sz="1050" dirty="0">
                <a:solidFill>
                  <a:schemeClr val="bg1"/>
                </a:solidFill>
                <a:latin typeface="Montserrat Light" pitchFamily="2" charset="77"/>
              </a:rPr>
              <a:t> désintoxication numérique.</a:t>
            </a:r>
            <a:endParaRPr sz="1050" dirty="0">
              <a:solidFill>
                <a:schemeClr val="bg1"/>
              </a:solidFill>
              <a:latin typeface="Montserrat Light" pitchFamily="2" charset="77"/>
            </a:endParaRPr>
          </a:p>
        </p:txBody>
      </p:sp>
      <p:pic>
        <p:nvPicPr>
          <p:cNvPr id="12" name="Picture 11">
            <a:extLst>
              <a:ext uri="{FF2B5EF4-FFF2-40B4-BE49-F238E27FC236}">
                <a16:creationId xmlns:a16="http://schemas.microsoft.com/office/drawing/2014/main" id="{F157F1A6-4D21-4D09-8275-08092423ED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0445" y="247451"/>
            <a:ext cx="2097300" cy="1578523"/>
          </a:xfrm>
          <a:prstGeom prst="rect">
            <a:avLst/>
          </a:prstGeom>
        </p:spPr>
      </p:pic>
      <p:sp>
        <p:nvSpPr>
          <p:cNvPr id="15" name="Rectangle 27">
            <a:extLst>
              <a:ext uri="{FF2B5EF4-FFF2-40B4-BE49-F238E27FC236}">
                <a16:creationId xmlns:a16="http://schemas.microsoft.com/office/drawing/2014/main" id="{0B36169C-491A-41BC-BC05-86DD8BD66733}"/>
              </a:ext>
            </a:extLst>
          </p:cNvPr>
          <p:cNvSpPr txBox="1"/>
          <p:nvPr/>
        </p:nvSpPr>
        <p:spPr>
          <a:xfrm>
            <a:off x="2323453" y="2167361"/>
            <a:ext cx="4155534" cy="1174165"/>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r">
              <a:spcBef>
                <a:spcPts val="0"/>
              </a:spcBef>
            </a:pPr>
            <a:r>
              <a:rPr lang="en-GB" sz="1050" b="1" dirty="0">
                <a:solidFill>
                  <a:schemeClr val="bg1"/>
                </a:solidFill>
                <a:latin typeface="Montserrat" pitchFamily="2" charset="77"/>
              </a:rPr>
              <a:t>Replantation</a:t>
            </a:r>
          </a:p>
          <a:p>
            <a:pPr algn="just">
              <a:spcBef>
                <a:spcPts val="0"/>
              </a:spcBef>
            </a:pPr>
            <a:r>
              <a:rPr lang="en-GB" sz="1050" dirty="0">
                <a:solidFill>
                  <a:schemeClr val="bg1"/>
                </a:solidFill>
                <a:latin typeface="Montserrat" pitchFamily="2" charset="77"/>
                <a:hlinkClick r:id="rId4">
                  <a:extLst>
                    <a:ext uri="{A12FA001-AC4F-418D-AE19-62706E023703}">
                      <ahyp:hlinkClr xmlns:ahyp="http://schemas.microsoft.com/office/drawing/2018/hyperlinkcolor" val="tx"/>
                    </a:ext>
                  </a:extLst>
                </a:hlinkClick>
              </a:rPr>
              <a:t>L'Argyll Walking Tour Company </a:t>
            </a:r>
            <a:r>
              <a:rPr lang="en-GB" sz="1050" dirty="0">
                <a:solidFill>
                  <a:schemeClr val="bg1"/>
                </a:solidFill>
                <a:latin typeface="Montserrat" pitchFamily="2" charset="77"/>
              </a:rPr>
              <a:t>se passionne pour l'accès à certains des endroits les plus sauvages et les plus reculés d'Écosse. Pour réduire l'impact de leurs minibus, ils font un don à Trees for Life, qui aide à restaurer l'ancienne forêt calédonienne des Highlands.</a:t>
            </a:r>
            <a:endParaRPr sz="1050" dirty="0">
              <a:solidFill>
                <a:schemeClr val="bg1"/>
              </a:solidFill>
              <a:latin typeface="Montserrat" pitchFamily="2" charset="77"/>
            </a:endParaRPr>
          </a:p>
        </p:txBody>
      </p:sp>
      <p:pic>
        <p:nvPicPr>
          <p:cNvPr id="34" name="Picture 33" descr="A picture containing outdoor, grass, sky, hill&#10;&#10;Description automatically generated">
            <a:extLst>
              <a:ext uri="{FF2B5EF4-FFF2-40B4-BE49-F238E27FC236}">
                <a16:creationId xmlns:a16="http://schemas.microsoft.com/office/drawing/2014/main" id="{DAF95683-EACF-49A9-8FD8-E6DC2A35465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4931" y="2049514"/>
            <a:ext cx="2223075" cy="1568489"/>
          </a:xfrm>
          <a:prstGeom prst="rect">
            <a:avLst/>
          </a:prstGeom>
        </p:spPr>
      </p:pic>
      <p:sp>
        <p:nvSpPr>
          <p:cNvPr id="23" name="Rectangle 27">
            <a:extLst>
              <a:ext uri="{FF2B5EF4-FFF2-40B4-BE49-F238E27FC236}">
                <a16:creationId xmlns:a16="http://schemas.microsoft.com/office/drawing/2014/main" id="{B520E60B-2E10-2046-9ED8-2CE11E194444}"/>
              </a:ext>
            </a:extLst>
          </p:cNvPr>
          <p:cNvSpPr txBox="1"/>
          <p:nvPr/>
        </p:nvSpPr>
        <p:spPr>
          <a:xfrm>
            <a:off x="468371" y="1930927"/>
            <a:ext cx="3672705" cy="230188"/>
          </a:xfrm>
          <a:prstGeom prst="rect">
            <a:avLst/>
          </a:prstGeom>
          <a:solidFill>
            <a:srgbClr val="28AFAC"/>
          </a:solid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latin typeface="+mn-lt"/>
                <a:ea typeface="+mn-ea"/>
                <a:cs typeface="+mn-cs"/>
                <a:sym typeface="Montserrat Bold"/>
              </a:defRPr>
            </a:lvl1pPr>
          </a:lstStyle>
          <a:p>
            <a:r>
              <a:rPr lang="en-IE" sz="1200" b="1" dirty="0">
                <a:solidFill>
                  <a:schemeClr val="bg1"/>
                </a:solidFill>
                <a:latin typeface="Montserrat" pitchFamily="2" charset="77"/>
                <a:hlinkClick r:id="rId4">
                  <a:extLst>
                    <a:ext uri="{A12FA001-AC4F-418D-AE19-62706E023703}">
                      <ahyp:hlinkClr xmlns:ahyp="http://schemas.microsoft.com/office/drawing/2018/hyperlinkcolor" val="tx"/>
                    </a:ext>
                  </a:extLst>
                </a:hlinkClick>
              </a:rPr>
              <a:t>Vacances à pied en Argyll </a:t>
            </a:r>
            <a:r>
              <a:rPr lang="en-IE" sz="1200" b="1" dirty="0">
                <a:solidFill>
                  <a:schemeClr val="bg1"/>
                </a:solidFill>
                <a:latin typeface="Montserrat" pitchFamily="2" charset="77"/>
              </a:rPr>
              <a:t>- Guide touristique</a:t>
            </a:r>
            <a:endParaRPr sz="1200" b="1" dirty="0">
              <a:solidFill>
                <a:schemeClr val="bg1"/>
              </a:solidFill>
              <a:latin typeface="Montserrat" pitchFamily="2" charset="77"/>
            </a:endParaRPr>
          </a:p>
        </p:txBody>
      </p:sp>
      <p:sp>
        <p:nvSpPr>
          <p:cNvPr id="24" name="Rectangle 27">
            <a:extLst>
              <a:ext uri="{FF2B5EF4-FFF2-40B4-BE49-F238E27FC236}">
                <a16:creationId xmlns:a16="http://schemas.microsoft.com/office/drawing/2014/main" id="{BD35E635-BA82-4F42-93F1-82B42735A135}"/>
              </a:ext>
            </a:extLst>
          </p:cNvPr>
          <p:cNvSpPr txBox="1"/>
          <p:nvPr/>
        </p:nvSpPr>
        <p:spPr>
          <a:xfrm>
            <a:off x="3257359" y="149710"/>
            <a:ext cx="3453838" cy="230188"/>
          </a:xfrm>
          <a:prstGeom prst="rect">
            <a:avLst/>
          </a:prstGeom>
          <a:solidFill>
            <a:srgbClr val="28AFAC"/>
          </a:solid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latin typeface="+mn-lt"/>
                <a:ea typeface="+mn-ea"/>
                <a:cs typeface="+mn-cs"/>
                <a:sym typeface="Montserrat Bold"/>
              </a:defRPr>
            </a:lvl1pPr>
          </a:lstStyle>
          <a:p>
            <a:pPr algn="ctr"/>
            <a:r>
              <a:rPr lang="en-IE" sz="1200" b="1" dirty="0">
                <a:solidFill>
                  <a:schemeClr val="bg1"/>
                </a:solidFill>
                <a:latin typeface="Montserrat" pitchFamily="2" charset="77"/>
                <a:hlinkClick r:id="rId2">
                  <a:extLst>
                    <a:ext uri="{A12FA001-AC4F-418D-AE19-62706E023703}">
                      <ahyp:hlinkClr xmlns:ahyp="http://schemas.microsoft.com/office/drawing/2018/hyperlinkcolor" val="tx"/>
                    </a:ext>
                  </a:extLst>
                </a:hlinkClick>
              </a:rPr>
              <a:t>Loch Ken Eco Bothies </a:t>
            </a:r>
            <a:r>
              <a:rPr lang="en-IE" sz="1200" b="1" dirty="0">
                <a:solidFill>
                  <a:schemeClr val="bg1"/>
                </a:solidFill>
                <a:latin typeface="Montserrat" pitchFamily="2" charset="77"/>
              </a:rPr>
              <a:t>- Hébergement</a:t>
            </a:r>
            <a:endParaRPr sz="1200" b="1" dirty="0">
              <a:solidFill>
                <a:schemeClr val="bg1"/>
              </a:solidFill>
              <a:latin typeface="Montserrat" pitchFamily="2" charset="77"/>
            </a:endParaRPr>
          </a:p>
        </p:txBody>
      </p:sp>
      <p:sp>
        <p:nvSpPr>
          <p:cNvPr id="25" name="Rechteck">
            <a:extLst>
              <a:ext uri="{FF2B5EF4-FFF2-40B4-BE49-F238E27FC236}">
                <a16:creationId xmlns:a16="http://schemas.microsoft.com/office/drawing/2014/main" id="{C5873CAF-DC2E-CE4F-9440-D122378558BF}"/>
              </a:ext>
            </a:extLst>
          </p:cNvPr>
          <p:cNvSpPr/>
          <p:nvPr/>
        </p:nvSpPr>
        <p:spPr>
          <a:xfrm>
            <a:off x="-104931" y="3824511"/>
            <a:ext cx="6993365" cy="1316670"/>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28" name="Rectangle 27">
            <a:extLst>
              <a:ext uri="{FF2B5EF4-FFF2-40B4-BE49-F238E27FC236}">
                <a16:creationId xmlns:a16="http://schemas.microsoft.com/office/drawing/2014/main" id="{E8593323-8920-0840-8029-9803654BCF71}"/>
              </a:ext>
            </a:extLst>
          </p:cNvPr>
          <p:cNvSpPr txBox="1"/>
          <p:nvPr/>
        </p:nvSpPr>
        <p:spPr>
          <a:xfrm>
            <a:off x="470608" y="3911883"/>
            <a:ext cx="4165291" cy="1027778"/>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spcBef>
                <a:spcPts val="0"/>
              </a:spcBef>
            </a:pPr>
            <a:r>
              <a:rPr lang="en-GB" sz="1050" b="1" dirty="0">
                <a:solidFill>
                  <a:schemeClr val="bg1"/>
                </a:solidFill>
                <a:latin typeface="Montserrat" pitchFamily="2" charset="77"/>
              </a:rPr>
              <a:t>Énergie renouvelable</a:t>
            </a:r>
          </a:p>
          <a:p>
            <a:pPr algn="just">
              <a:lnSpc>
                <a:spcPct val="100000"/>
              </a:lnSpc>
              <a:spcBef>
                <a:spcPts val="0"/>
              </a:spcBef>
            </a:pPr>
            <a:r>
              <a:rPr lang="en-GB" sz="1050" dirty="0">
                <a:solidFill>
                  <a:schemeClr val="bg1"/>
                </a:solidFill>
                <a:latin typeface="Montserrat Light" pitchFamily="2" charset="77"/>
                <a:hlinkClick r:id="rId6">
                  <a:extLst>
                    <a:ext uri="{A12FA001-AC4F-418D-AE19-62706E023703}">
                      <ahyp:hlinkClr xmlns:ahyp="http://schemas.microsoft.com/office/drawing/2018/hyperlinkcolor" val="tx"/>
                    </a:ext>
                  </a:extLst>
                </a:hlinkClick>
              </a:rPr>
              <a:t>JP Orkney </a:t>
            </a:r>
            <a:r>
              <a:rPr lang="en-GB" sz="1050" dirty="0">
                <a:solidFill>
                  <a:schemeClr val="bg1"/>
                </a:solidFill>
                <a:latin typeface="Montserrat Light" pitchFamily="2" charset="77"/>
              </a:rPr>
              <a:t>- cette société d'excursions basée à Orkney est la seule entreprise de son genre à proposer des excursions (ou la location) dans un van entièrement électrique qui fait également office de camping-car. Profitez d'un voyage sans émissions de carbone autour des magnifiques îles Orcades à bord du Nissan ENV200.</a:t>
            </a:r>
            <a:endParaRPr sz="1050" dirty="0">
              <a:solidFill>
                <a:schemeClr val="bg1"/>
              </a:solidFill>
              <a:latin typeface="Montserrat Light" pitchFamily="2" charset="77"/>
            </a:endParaRPr>
          </a:p>
        </p:txBody>
      </p:sp>
      <p:pic>
        <p:nvPicPr>
          <p:cNvPr id="31" name="Picture 30">
            <a:extLst>
              <a:ext uri="{FF2B5EF4-FFF2-40B4-BE49-F238E27FC236}">
                <a16:creationId xmlns:a16="http://schemas.microsoft.com/office/drawing/2014/main" id="{5DDCB013-25E3-8445-9566-A330365C726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647"/>
          <a:stretch/>
        </p:blipFill>
        <p:spPr>
          <a:xfrm>
            <a:off x="5121300" y="3813700"/>
            <a:ext cx="1759255" cy="1314074"/>
          </a:xfrm>
          <a:prstGeom prst="rect">
            <a:avLst/>
          </a:prstGeom>
        </p:spPr>
      </p:pic>
      <p:sp>
        <p:nvSpPr>
          <p:cNvPr id="33" name="Rectangle 27">
            <a:extLst>
              <a:ext uri="{FF2B5EF4-FFF2-40B4-BE49-F238E27FC236}">
                <a16:creationId xmlns:a16="http://schemas.microsoft.com/office/drawing/2014/main" id="{DBB9E4DB-E651-C846-8078-7595EEDC94EC}"/>
              </a:ext>
            </a:extLst>
          </p:cNvPr>
          <p:cNvSpPr txBox="1"/>
          <p:nvPr/>
        </p:nvSpPr>
        <p:spPr>
          <a:xfrm>
            <a:off x="3429000" y="3740839"/>
            <a:ext cx="3108465" cy="230188"/>
          </a:xfrm>
          <a:prstGeom prst="rect">
            <a:avLst/>
          </a:prstGeom>
          <a:solidFill>
            <a:srgbClr val="28AFAC"/>
          </a:solid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latin typeface="+mn-lt"/>
                <a:ea typeface="+mn-ea"/>
                <a:cs typeface="+mn-cs"/>
                <a:sym typeface="Montserrat Bold"/>
              </a:defRPr>
            </a:lvl1pPr>
          </a:lstStyle>
          <a:p>
            <a:pPr algn="r"/>
            <a:r>
              <a:rPr lang="en-IE" sz="1200" b="1" dirty="0">
                <a:solidFill>
                  <a:schemeClr val="bg1"/>
                </a:solidFill>
                <a:latin typeface="Montserrat" pitchFamily="2" charset="77"/>
              </a:rPr>
              <a:t>JP Orkney Tour Company - Transport</a:t>
            </a:r>
            <a:endParaRPr sz="1200" b="1" dirty="0">
              <a:solidFill>
                <a:schemeClr val="bg1"/>
              </a:solidFill>
              <a:latin typeface="Montserrat" pitchFamily="2" charset="77"/>
            </a:endParaRPr>
          </a:p>
        </p:txBody>
      </p:sp>
      <p:sp>
        <p:nvSpPr>
          <p:cNvPr id="35" name="Rechteck">
            <a:extLst>
              <a:ext uri="{FF2B5EF4-FFF2-40B4-BE49-F238E27FC236}">
                <a16:creationId xmlns:a16="http://schemas.microsoft.com/office/drawing/2014/main" id="{BADFB36F-CD02-DD4C-A9DF-03DD96370B5B}"/>
              </a:ext>
            </a:extLst>
          </p:cNvPr>
          <p:cNvSpPr/>
          <p:nvPr/>
        </p:nvSpPr>
        <p:spPr>
          <a:xfrm>
            <a:off x="28720" y="5389707"/>
            <a:ext cx="6872405" cy="1407627"/>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pic>
        <p:nvPicPr>
          <p:cNvPr id="36" name="Picture 35">
            <a:extLst>
              <a:ext uri="{FF2B5EF4-FFF2-40B4-BE49-F238E27FC236}">
                <a16:creationId xmlns:a16="http://schemas.microsoft.com/office/drawing/2014/main" id="{9F44AD2C-62E0-B147-BEEE-1FDA94C134C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 y="5400900"/>
            <a:ext cx="2071343" cy="1424902"/>
          </a:xfrm>
          <a:prstGeom prst="rect">
            <a:avLst/>
          </a:prstGeom>
        </p:spPr>
      </p:pic>
      <p:sp>
        <p:nvSpPr>
          <p:cNvPr id="37" name="Rectangle 27">
            <a:extLst>
              <a:ext uri="{FF2B5EF4-FFF2-40B4-BE49-F238E27FC236}">
                <a16:creationId xmlns:a16="http://schemas.microsoft.com/office/drawing/2014/main" id="{C7B7B2C6-19C9-124C-8D6E-9249FD5A9E1C}"/>
              </a:ext>
            </a:extLst>
          </p:cNvPr>
          <p:cNvSpPr txBox="1"/>
          <p:nvPr/>
        </p:nvSpPr>
        <p:spPr>
          <a:xfrm>
            <a:off x="2363641" y="5422476"/>
            <a:ext cx="4155534" cy="99546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r">
              <a:lnSpc>
                <a:spcPct val="100000"/>
              </a:lnSpc>
              <a:spcBef>
                <a:spcPts val="0"/>
              </a:spcBef>
            </a:pPr>
            <a:r>
              <a:rPr lang="en-GB" sz="1050" b="1" dirty="0">
                <a:solidFill>
                  <a:schemeClr val="bg1"/>
                </a:solidFill>
                <a:latin typeface="Montserrat" pitchFamily="2" charset="77"/>
              </a:rPr>
              <a:t>Énergie renouvelable</a:t>
            </a:r>
          </a:p>
          <a:p>
            <a:pPr algn="just">
              <a:lnSpc>
                <a:spcPct val="100000"/>
              </a:lnSpc>
              <a:spcBef>
                <a:spcPts val="0"/>
              </a:spcBef>
            </a:pPr>
            <a:r>
              <a:rPr lang="en-GB" sz="1050" dirty="0">
                <a:solidFill>
                  <a:schemeClr val="bg1"/>
                </a:solidFill>
                <a:latin typeface="Montserrat Light" pitchFamily="2" charset="77"/>
              </a:rPr>
              <a:t>Ce château romantique du XVIIIe siècle, qui adopte une approche avant-gardiste de la durabilité, propose une charte du visiteur à ses hôtes, indiquant comment ils peuvent explorer, faire des achats et respecter le </a:t>
            </a:r>
            <a:r>
              <a:rPr lang="en-GB" sz="1050" dirty="0">
                <a:solidFill>
                  <a:schemeClr val="bg1"/>
                </a:solidFill>
                <a:latin typeface="Montserrat Light" pitchFamily="2" charset="77"/>
                <a:hlinkClick r:id="rId9">
                  <a:extLst>
                    <a:ext uri="{A12FA001-AC4F-418D-AE19-62706E023703}">
                      <ahyp:hlinkClr xmlns:ahyp="http://schemas.microsoft.com/office/drawing/2018/hyperlinkcolor" val="tx"/>
                    </a:ext>
                  </a:extLst>
                </a:hlinkClick>
              </a:rPr>
              <a:t>Countryside Code </a:t>
            </a:r>
            <a:r>
              <a:rPr lang="en-GB" sz="1050" dirty="0">
                <a:solidFill>
                  <a:schemeClr val="bg1"/>
                </a:solidFill>
                <a:latin typeface="Montserrat Light" pitchFamily="2" charset="77"/>
              </a:rPr>
              <a:t>pendant leur visite de la région. Argyll Estates possède également sa propre ferme éolienne et son système de chauffage à la biomasse.</a:t>
            </a:r>
            <a:endParaRPr sz="1050" dirty="0">
              <a:solidFill>
                <a:schemeClr val="bg1"/>
              </a:solidFill>
              <a:latin typeface="Montserrat Light" pitchFamily="2" charset="77"/>
            </a:endParaRPr>
          </a:p>
        </p:txBody>
      </p:sp>
      <p:sp>
        <p:nvSpPr>
          <p:cNvPr id="38" name="Rectangle 27">
            <a:extLst>
              <a:ext uri="{FF2B5EF4-FFF2-40B4-BE49-F238E27FC236}">
                <a16:creationId xmlns:a16="http://schemas.microsoft.com/office/drawing/2014/main" id="{93ECD6CE-3197-414C-8ABE-CD954721424E}"/>
              </a:ext>
            </a:extLst>
          </p:cNvPr>
          <p:cNvSpPr txBox="1"/>
          <p:nvPr/>
        </p:nvSpPr>
        <p:spPr>
          <a:xfrm>
            <a:off x="452319" y="5249767"/>
            <a:ext cx="4122744" cy="230188"/>
          </a:xfrm>
          <a:prstGeom prst="rect">
            <a:avLst/>
          </a:prstGeom>
          <a:solidFill>
            <a:srgbClr val="28AFAC"/>
          </a:solid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latin typeface="+mn-lt"/>
                <a:ea typeface="+mn-ea"/>
                <a:cs typeface="+mn-cs"/>
                <a:sym typeface="Montserrat Bold"/>
              </a:defRPr>
            </a:lvl1pPr>
          </a:lstStyle>
          <a:p>
            <a:r>
              <a:rPr lang="en-IE" sz="1200" b="1" dirty="0">
                <a:solidFill>
                  <a:schemeClr val="bg1"/>
                </a:solidFill>
                <a:latin typeface="Montserrat" pitchFamily="2" charset="77"/>
              </a:rPr>
              <a:t>Château d'Inveraray, domaine d'Argyll - Attraction</a:t>
            </a:r>
            <a:endParaRPr sz="1200" b="1" dirty="0">
              <a:solidFill>
                <a:schemeClr val="bg1"/>
              </a:solidFill>
              <a:latin typeface="Montserrat" pitchFamily="2" charset="77"/>
            </a:endParaRPr>
          </a:p>
        </p:txBody>
      </p:sp>
      <p:sp>
        <p:nvSpPr>
          <p:cNvPr id="39" name="Rechteck">
            <a:extLst>
              <a:ext uri="{FF2B5EF4-FFF2-40B4-BE49-F238E27FC236}">
                <a16:creationId xmlns:a16="http://schemas.microsoft.com/office/drawing/2014/main" id="{40831553-C6C1-B748-95F0-B929916CD2B1}"/>
              </a:ext>
            </a:extLst>
          </p:cNvPr>
          <p:cNvSpPr/>
          <p:nvPr/>
        </p:nvSpPr>
        <p:spPr>
          <a:xfrm>
            <a:off x="0" y="7141782"/>
            <a:ext cx="6872957" cy="2170100"/>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pic>
        <p:nvPicPr>
          <p:cNvPr id="40" name="Picture 39">
            <a:extLst>
              <a:ext uri="{FF2B5EF4-FFF2-40B4-BE49-F238E27FC236}">
                <a16:creationId xmlns:a16="http://schemas.microsoft.com/office/drawing/2014/main" id="{1166E3A0-4399-D34C-AA97-3672F47B6FE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740261" y="7329523"/>
            <a:ext cx="2117739" cy="1977965"/>
          </a:xfrm>
          <a:prstGeom prst="rect">
            <a:avLst/>
          </a:prstGeom>
        </p:spPr>
      </p:pic>
      <p:sp>
        <p:nvSpPr>
          <p:cNvPr id="41" name="Rectangle 27">
            <a:extLst>
              <a:ext uri="{FF2B5EF4-FFF2-40B4-BE49-F238E27FC236}">
                <a16:creationId xmlns:a16="http://schemas.microsoft.com/office/drawing/2014/main" id="{A56AA01D-B78F-D445-91B2-29D019FA297A}"/>
              </a:ext>
            </a:extLst>
          </p:cNvPr>
          <p:cNvSpPr txBox="1"/>
          <p:nvPr/>
        </p:nvSpPr>
        <p:spPr>
          <a:xfrm>
            <a:off x="493852" y="7193807"/>
            <a:ext cx="4165291" cy="214366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spcBef>
                <a:spcPts val="0"/>
              </a:spcBef>
            </a:pPr>
            <a:r>
              <a:rPr lang="en-GB" sz="1050" b="1" dirty="0">
                <a:solidFill>
                  <a:schemeClr val="bg1"/>
                </a:solidFill>
                <a:latin typeface="Montserrat" pitchFamily="2" charset="77"/>
              </a:rPr>
              <a:t>Produits alimentaires et boissons végétaliens et issus de sources durables</a:t>
            </a:r>
          </a:p>
          <a:p>
            <a:pPr algn="just">
              <a:spcBef>
                <a:spcPts val="0"/>
              </a:spcBef>
            </a:pPr>
            <a:r>
              <a:rPr lang="en-GB" sz="1050" dirty="0">
                <a:solidFill>
                  <a:schemeClr val="bg1"/>
                </a:solidFill>
                <a:latin typeface="Montserrat Light" pitchFamily="2" charset="77"/>
                <a:hlinkClick r:id="rId11">
                  <a:extLst>
                    <a:ext uri="{A12FA001-AC4F-418D-AE19-62706E023703}">
                      <ahyp:hlinkClr xmlns:ahyp="http://schemas.microsoft.com/office/drawing/2018/hyperlinkcolor" val="tx"/>
                    </a:ext>
                  </a:extLst>
                </a:hlinkClick>
              </a:rPr>
              <a:t>Loch Arthur Farm Shop &amp; Café</a:t>
            </a:r>
            <a:r>
              <a:rPr lang="en-GB" sz="1050" dirty="0">
                <a:solidFill>
                  <a:schemeClr val="bg1"/>
                </a:solidFill>
                <a:latin typeface="Montserrat Light" pitchFamily="2" charset="77"/>
              </a:rPr>
              <a:t>, Dumfries - nous </a:t>
            </a:r>
            <a:r>
              <a:rPr lang="en-GB" sz="1050" dirty="0" err="1">
                <a:solidFill>
                  <a:schemeClr val="bg1"/>
                </a:solidFill>
                <a:latin typeface="Montserrat Light" pitchFamily="2" charset="77"/>
              </a:rPr>
              <a:t>savons</a:t>
            </a:r>
            <a:r>
              <a:rPr lang="en-GB" sz="1050" dirty="0">
                <a:solidFill>
                  <a:schemeClr val="bg1"/>
                </a:solidFill>
                <a:latin typeface="Montserrat Light" pitchFamily="2" charset="77"/>
              </a:rPr>
              <a:t> que faire des achats locaux et biologiques n'est pas seulement bon pour l'environnement, cela peut aussi faire une énorme différence dans la vie des gens. Loch Arthur fait partie d'une communauté de travail qui s'occupe de personnes ayant des difficultés d'apprentissage, dont certaines travaillent dans le café et le magasin. Tout est fait à partir d'ingrédients biologiques, cultivés et élevés à la ferme, ou provenant de sources locales.</a:t>
            </a:r>
            <a:endParaRPr sz="1050" dirty="0">
              <a:solidFill>
                <a:schemeClr val="bg1"/>
              </a:solidFill>
              <a:latin typeface="Montserrat Light" pitchFamily="2" charset="77"/>
            </a:endParaRPr>
          </a:p>
        </p:txBody>
      </p:sp>
      <p:sp>
        <p:nvSpPr>
          <p:cNvPr id="42" name="Rectangle 27">
            <a:extLst>
              <a:ext uri="{FF2B5EF4-FFF2-40B4-BE49-F238E27FC236}">
                <a16:creationId xmlns:a16="http://schemas.microsoft.com/office/drawing/2014/main" id="{CDE59632-12B3-D24A-BA3D-7B7E0E2B9F79}"/>
              </a:ext>
            </a:extLst>
          </p:cNvPr>
          <p:cNvSpPr txBox="1"/>
          <p:nvPr/>
        </p:nvSpPr>
        <p:spPr>
          <a:xfrm>
            <a:off x="2071343" y="6945986"/>
            <a:ext cx="4436593" cy="230188"/>
          </a:xfrm>
          <a:prstGeom prst="rect">
            <a:avLst/>
          </a:prstGeom>
          <a:solidFill>
            <a:srgbClr val="28AFAC"/>
          </a:solid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latin typeface="+mn-lt"/>
                <a:ea typeface="+mn-ea"/>
                <a:cs typeface="+mn-cs"/>
                <a:sym typeface="Montserrat Bold"/>
              </a:defRPr>
            </a:lvl1pPr>
          </a:lstStyle>
          <a:p>
            <a:r>
              <a:rPr lang="en-GB" sz="1200" b="1" dirty="0">
                <a:solidFill>
                  <a:schemeClr val="bg1"/>
                </a:solidFill>
                <a:latin typeface="Montserrat" pitchFamily="2" charset="77"/>
                <a:hlinkClick r:id="rId11">
                  <a:extLst>
                    <a:ext uri="{A12FA001-AC4F-418D-AE19-62706E023703}">
                      <ahyp:hlinkClr xmlns:ahyp="http://schemas.microsoft.com/office/drawing/2018/hyperlinkcolor" val="tx"/>
                    </a:ext>
                  </a:extLst>
                </a:hlinkClick>
              </a:rPr>
              <a:t>Loch Arthur Farm Shop &amp; Café </a:t>
            </a:r>
            <a:r>
              <a:rPr lang="en-GB" sz="1200" b="1" dirty="0">
                <a:solidFill>
                  <a:schemeClr val="bg1"/>
                </a:solidFill>
                <a:latin typeface="Montserrat" pitchFamily="2" charset="77"/>
              </a:rPr>
              <a:t>- Nourriture et boisson</a:t>
            </a:r>
            <a:endParaRPr sz="1200" b="1" dirty="0">
              <a:solidFill>
                <a:schemeClr val="bg1"/>
              </a:solidFill>
              <a:latin typeface="Montserrat" pitchFamily="2" charset="77"/>
            </a:endParaRPr>
          </a:p>
        </p:txBody>
      </p:sp>
    </p:spTree>
    <p:extLst>
      <p:ext uri="{BB962C8B-B14F-4D97-AF65-F5344CB8AC3E}">
        <p14:creationId xmlns:p14="http://schemas.microsoft.com/office/powerpoint/2010/main" val="216815710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ree, outdoor, sky, grass&#10;&#10;Description automatically generated">
            <a:extLst>
              <a:ext uri="{FF2B5EF4-FFF2-40B4-BE49-F238E27FC236}">
                <a16:creationId xmlns:a16="http://schemas.microsoft.com/office/drawing/2014/main" id="{705BB20F-CF19-41FB-A493-C0BA167A1363}"/>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a:stretch/>
        </p:blipFill>
        <p:spPr/>
      </p:pic>
      <p:sp>
        <p:nvSpPr>
          <p:cNvPr id="12" name="Text Placeholder 11">
            <a:extLst>
              <a:ext uri="{FF2B5EF4-FFF2-40B4-BE49-F238E27FC236}">
                <a16:creationId xmlns:a16="http://schemas.microsoft.com/office/drawing/2014/main" id="{E611A2AB-5285-4446-AF1C-E33589FED633}"/>
              </a:ext>
            </a:extLst>
          </p:cNvPr>
          <p:cNvSpPr>
            <a:spLocks noGrp="1"/>
          </p:cNvSpPr>
          <p:nvPr>
            <p:ph type="body" sz="quarter" idx="15"/>
          </p:nvPr>
        </p:nvSpPr>
        <p:spPr>
          <a:xfrm>
            <a:off x="311648" y="7239324"/>
            <a:ext cx="3975735" cy="1162896"/>
          </a:xfrm>
        </p:spPr>
        <p:txBody>
          <a:bodyPr>
            <a:noAutofit/>
          </a:bodyPr>
          <a:lstStyle/>
          <a:p>
            <a:r>
              <a:rPr lang="en-IE" sz="2500" dirty="0"/>
              <a:t>Tourisme axé sur la nature, la culture et le patrimoine</a:t>
            </a:r>
          </a:p>
        </p:txBody>
      </p:sp>
      <p:sp>
        <p:nvSpPr>
          <p:cNvPr id="13" name="Text Placeholder 12">
            <a:extLst>
              <a:ext uri="{FF2B5EF4-FFF2-40B4-BE49-F238E27FC236}">
                <a16:creationId xmlns:a16="http://schemas.microsoft.com/office/drawing/2014/main" id="{538EF39D-B0B9-4200-8850-E6B53D36CE8E}"/>
              </a:ext>
            </a:extLst>
          </p:cNvPr>
          <p:cNvSpPr>
            <a:spLocks noGrp="1"/>
          </p:cNvSpPr>
          <p:nvPr>
            <p:ph type="body" sz="quarter" idx="16"/>
          </p:nvPr>
        </p:nvSpPr>
        <p:spPr>
          <a:xfrm>
            <a:off x="311650" y="5735545"/>
            <a:ext cx="3261789" cy="1162896"/>
          </a:xfrm>
        </p:spPr>
        <p:txBody>
          <a:bodyPr>
            <a:normAutofit/>
          </a:bodyPr>
          <a:lstStyle/>
          <a:p>
            <a:r>
              <a:rPr lang="en-IE" sz="4400" b="1" dirty="0"/>
              <a:t>Partie 1</a:t>
            </a:r>
          </a:p>
        </p:txBody>
      </p:sp>
    </p:spTree>
    <p:extLst>
      <p:ext uri="{BB962C8B-B14F-4D97-AF65-F5344CB8AC3E}">
        <p14:creationId xmlns:p14="http://schemas.microsoft.com/office/powerpoint/2010/main" val="2151268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7">
            <a:extLst>
              <a:ext uri="{FF2B5EF4-FFF2-40B4-BE49-F238E27FC236}">
                <a16:creationId xmlns:a16="http://schemas.microsoft.com/office/drawing/2014/main" id="{FF0F55E3-4A25-47EA-83E6-37F3D9C38B3D}"/>
              </a:ext>
            </a:extLst>
          </p:cNvPr>
          <p:cNvSpPr txBox="1"/>
          <p:nvPr/>
        </p:nvSpPr>
        <p:spPr>
          <a:xfrm>
            <a:off x="549275" y="4292478"/>
            <a:ext cx="5811660" cy="5933832"/>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rgbClr val="2D355A"/>
                </a:solidFill>
                <a:latin typeface="Montserrat Light" pitchFamily="2" charset="77"/>
              </a:rPr>
              <a:t>L'objectif de cette section est de guider les entreprises axées sur la nature, la culture et le patrimoine dans les destinations touristiques naturelles et rurales. Elle montre comment une planification durable menée par l'entreprise et la communauté et approuvée par </a:t>
            </a:r>
            <a:r>
              <a:rPr lang="en-GB" sz="1050" dirty="0" err="1">
                <a:solidFill>
                  <a:srgbClr val="2D355A"/>
                </a:solidFill>
                <a:latin typeface="Montserrat Light" pitchFamily="2" charset="77"/>
              </a:rPr>
              <a:t>toutes</a:t>
            </a:r>
            <a:r>
              <a:rPr lang="en-GB" sz="1050" dirty="0">
                <a:solidFill>
                  <a:srgbClr val="2D355A"/>
                </a:solidFill>
                <a:latin typeface="Montserrat Light" pitchFamily="2" charset="77"/>
              </a:rPr>
              <a:t> les parties </a:t>
            </a:r>
            <a:r>
              <a:rPr lang="en-GB" sz="1050" dirty="0" err="1">
                <a:solidFill>
                  <a:srgbClr val="2D355A"/>
                </a:solidFill>
                <a:latin typeface="Montserrat Light" pitchFamily="2" charset="77"/>
              </a:rPr>
              <a:t>prenantes</a:t>
            </a:r>
            <a:r>
              <a:rPr lang="en-GB" sz="1050" dirty="0">
                <a:solidFill>
                  <a:srgbClr val="2D355A"/>
                </a:solidFill>
                <a:latin typeface="Montserrat Light" pitchFamily="2" charset="77"/>
              </a:rPr>
              <a:t> (y compris le personnel et les touristes) peut conduire à un équilibre économique et environnemental. Le tourisme écologiquement durable peut être une réponse aux problèmes de pauvreté, de </a:t>
            </a:r>
            <a:r>
              <a:rPr lang="en-GB" sz="1050" dirty="0" err="1">
                <a:solidFill>
                  <a:srgbClr val="2D355A"/>
                </a:solidFill>
                <a:latin typeface="Montserrat Light" pitchFamily="2" charset="77"/>
              </a:rPr>
              <a:t>changement</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climatique</a:t>
            </a:r>
            <a:r>
              <a:rPr lang="en-GB" sz="1050" dirty="0">
                <a:solidFill>
                  <a:srgbClr val="2D355A"/>
                </a:solidFill>
                <a:latin typeface="Montserrat Light" pitchFamily="2" charset="77"/>
              </a:rPr>
              <a:t> et un changement social </a:t>
            </a:r>
            <a:r>
              <a:rPr lang="en-GB" sz="1050" dirty="0" err="1">
                <a:solidFill>
                  <a:srgbClr val="2D355A"/>
                </a:solidFill>
                <a:latin typeface="Montserrat Light" pitchFamily="2" charset="77"/>
              </a:rPr>
              <a:t>positif</a:t>
            </a:r>
            <a:r>
              <a:rPr lang="en-GB" sz="1050" dirty="0">
                <a:solidFill>
                  <a:srgbClr val="2D355A"/>
                </a:solidFill>
                <a:latin typeface="Montserrat Light" pitchFamily="2" charset="77"/>
              </a:rPr>
              <a:t>.</a:t>
            </a:r>
          </a:p>
          <a:p>
            <a:pPr algn="just">
              <a:lnSpc>
                <a:spcPct val="100000"/>
              </a:lnSpc>
              <a:spcBef>
                <a:spcPts val="0"/>
              </a:spcBef>
            </a:pPr>
            <a:endParaRPr lang="en-GB" sz="1050" dirty="0">
              <a:solidFill>
                <a:srgbClr val="2D355A"/>
              </a:solidFill>
              <a:latin typeface="Montserrat Light" pitchFamily="2" charset="77"/>
            </a:endParaRPr>
          </a:p>
          <a:p>
            <a:pPr algn="just">
              <a:lnSpc>
                <a:spcPct val="100000"/>
              </a:lnSpc>
              <a:spcBef>
                <a:spcPts val="0"/>
              </a:spcBef>
            </a:pPr>
            <a:r>
              <a:rPr lang="en-GB" sz="1050" dirty="0">
                <a:solidFill>
                  <a:srgbClr val="2D355A"/>
                </a:solidFill>
                <a:latin typeface="Montserrat Light" pitchFamily="2" charset="77"/>
              </a:rPr>
              <a:t>En appliquant les check-list </a:t>
            </a:r>
            <a:r>
              <a:rPr lang="en-GB" sz="1050" dirty="0" err="1">
                <a:solidFill>
                  <a:srgbClr val="2D355A"/>
                </a:solidFill>
                <a:latin typeface="Montserrat Light" pitchFamily="2" charset="77"/>
              </a:rPr>
              <a:t>fournies</a:t>
            </a:r>
            <a:r>
              <a:rPr lang="en-GB" sz="1050" dirty="0">
                <a:solidFill>
                  <a:srgbClr val="2D355A"/>
                </a:solidFill>
                <a:latin typeface="Montserrat Light" pitchFamily="2" charset="77"/>
              </a:rPr>
              <a:t> dans cette section, les entreprises et les régions rurales peuvent créer des destinations touristiques durables, veiller au bien-être de toutes les personnes concernées et protéger et conserver le patrimoine naturel et culturel. Tout commence par les entreprises et les </a:t>
            </a:r>
            <a:r>
              <a:rPr lang="en-GB" sz="1050" dirty="0" err="1">
                <a:solidFill>
                  <a:srgbClr val="2D355A"/>
                </a:solidFill>
                <a:latin typeface="Montserrat Light" pitchFamily="2" charset="77"/>
              </a:rPr>
              <a:t>communautés</a:t>
            </a:r>
            <a:r>
              <a:rPr lang="en-GB" sz="1050" dirty="0">
                <a:solidFill>
                  <a:srgbClr val="2D355A"/>
                </a:solidFill>
                <a:latin typeface="Montserrat Light" pitchFamily="2" charset="77"/>
              </a:rPr>
              <a:t> qui </a:t>
            </a:r>
            <a:r>
              <a:rPr lang="en-GB" sz="1050" dirty="0" err="1">
                <a:solidFill>
                  <a:srgbClr val="2D355A"/>
                </a:solidFill>
                <a:latin typeface="Montserrat Light" pitchFamily="2" charset="77"/>
              </a:rPr>
              <a:t>agissent</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Cela</a:t>
            </a:r>
            <a:r>
              <a:rPr lang="en-GB" sz="1050" dirty="0">
                <a:solidFill>
                  <a:srgbClr val="2D355A"/>
                </a:solidFill>
                <a:latin typeface="Montserrat Light" pitchFamily="2" charset="77"/>
              </a:rPr>
              <a:t> ne </a:t>
            </a:r>
            <a:r>
              <a:rPr lang="en-GB" sz="1050" dirty="0" err="1">
                <a:solidFill>
                  <a:srgbClr val="2D355A"/>
                </a:solidFill>
                <a:latin typeface="Montserrat Light" pitchFamily="2" charset="77"/>
              </a:rPr>
              <a:t>coûte</a:t>
            </a:r>
            <a:r>
              <a:rPr lang="en-GB" sz="1050" dirty="0">
                <a:solidFill>
                  <a:srgbClr val="2D355A"/>
                </a:solidFill>
                <a:latin typeface="Montserrat Light" pitchFamily="2" charset="77"/>
              </a:rPr>
              <a:t> pas </a:t>
            </a:r>
            <a:r>
              <a:rPr lang="en-GB" sz="1050" dirty="0" err="1">
                <a:solidFill>
                  <a:srgbClr val="2D355A"/>
                </a:solidFill>
                <a:latin typeface="Montserrat Light" pitchFamily="2" charset="77"/>
              </a:rPr>
              <a:t>nécessairement</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cher</a:t>
            </a:r>
            <a:r>
              <a:rPr lang="en-GB" sz="1050" dirty="0">
                <a:solidFill>
                  <a:srgbClr val="2D355A"/>
                </a:solidFill>
                <a:latin typeface="Montserrat Light" pitchFamily="2" charset="77"/>
              </a:rPr>
              <a:t> : il faut commencer petit et faire ce qui peut être </a:t>
            </a:r>
            <a:r>
              <a:rPr lang="en-GB" sz="1050" dirty="0" err="1">
                <a:solidFill>
                  <a:srgbClr val="2D355A"/>
                </a:solidFill>
                <a:latin typeface="Montserrat Light" pitchFamily="2" charset="77"/>
              </a:rPr>
              <a:t>réalisé</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immédiatement</a:t>
            </a:r>
            <a:r>
              <a:rPr lang="en-GB" sz="1050" dirty="0">
                <a:solidFill>
                  <a:srgbClr val="2D355A"/>
                </a:solidFill>
                <a:latin typeface="Montserrat Light" pitchFamily="2" charset="77"/>
              </a:rPr>
              <a:t> en priorité. </a:t>
            </a:r>
          </a:p>
          <a:p>
            <a:pPr algn="just">
              <a:lnSpc>
                <a:spcPct val="100000"/>
              </a:lnSpc>
              <a:spcBef>
                <a:spcPts val="0"/>
              </a:spcBef>
            </a:pPr>
            <a:endParaRPr lang="en-GB" sz="1050" dirty="0">
              <a:solidFill>
                <a:srgbClr val="2D355A"/>
              </a:solidFill>
              <a:latin typeface="Montserrat Light" pitchFamily="2" charset="77"/>
            </a:endParaRPr>
          </a:p>
          <a:p>
            <a:pPr algn="just">
              <a:lnSpc>
                <a:spcPct val="100000"/>
              </a:lnSpc>
              <a:spcBef>
                <a:spcPts val="0"/>
              </a:spcBef>
            </a:pPr>
            <a:r>
              <a:rPr lang="en-GB" sz="1050" dirty="0">
                <a:solidFill>
                  <a:srgbClr val="2D355A"/>
                </a:solidFill>
                <a:latin typeface="Montserrat Light" pitchFamily="2" charset="77"/>
              </a:rPr>
              <a:t>Afin de protéger l'environnement et d'intégrer le développement durable, les</a:t>
            </a:r>
          </a:p>
          <a:p>
            <a:pPr algn="just">
              <a:lnSpc>
                <a:spcPct val="100000"/>
              </a:lnSpc>
              <a:spcBef>
                <a:spcPts val="0"/>
              </a:spcBef>
            </a:pPr>
            <a:r>
              <a:rPr lang="en-GB" sz="1050" dirty="0" err="1">
                <a:solidFill>
                  <a:srgbClr val="2D355A"/>
                </a:solidFill>
                <a:latin typeface="Montserrat Light" pitchFamily="2" charset="77"/>
              </a:rPr>
              <a:t>entreprises</a:t>
            </a:r>
            <a:r>
              <a:rPr lang="en-GB" sz="1050" dirty="0">
                <a:solidFill>
                  <a:srgbClr val="2D355A"/>
                </a:solidFill>
                <a:latin typeface="Montserrat Light" pitchFamily="2" charset="77"/>
              </a:rPr>
              <a:t> basées sur la nature, la culture</a:t>
            </a:r>
          </a:p>
          <a:p>
            <a:pPr algn="just">
              <a:lnSpc>
                <a:spcPct val="100000"/>
              </a:lnSpc>
              <a:spcBef>
                <a:spcPts val="0"/>
              </a:spcBef>
            </a:pPr>
            <a:endParaRPr lang="en-GB" sz="1050" dirty="0">
              <a:solidFill>
                <a:srgbClr val="2D355A"/>
              </a:solidFill>
              <a:latin typeface="Montserrat Light" pitchFamily="2" charset="77"/>
            </a:endParaRPr>
          </a:p>
          <a:p>
            <a:pPr algn="just">
              <a:lnSpc>
                <a:spcPct val="100000"/>
              </a:lnSpc>
              <a:spcBef>
                <a:spcPts val="0"/>
              </a:spcBef>
            </a:pPr>
            <a:endParaRPr lang="en-GB" sz="1050" dirty="0">
              <a:solidFill>
                <a:srgbClr val="2D355A"/>
              </a:solidFill>
              <a:latin typeface="Montserrat Light" pitchFamily="2" charset="77"/>
            </a:endParaRPr>
          </a:p>
          <a:p>
            <a:pPr algn="just">
              <a:lnSpc>
                <a:spcPct val="100000"/>
              </a:lnSpc>
              <a:spcBef>
                <a:spcPts val="0"/>
              </a:spcBef>
            </a:pPr>
            <a:endParaRPr lang="en-GB" sz="1050" dirty="0">
              <a:solidFill>
                <a:srgbClr val="2D355A"/>
              </a:solidFill>
              <a:latin typeface="Montserrat Light" pitchFamily="2" charset="77"/>
            </a:endParaRPr>
          </a:p>
          <a:p>
            <a:pPr algn="just">
              <a:lnSpc>
                <a:spcPct val="100000"/>
              </a:lnSpc>
              <a:spcBef>
                <a:spcPts val="0"/>
              </a:spcBef>
            </a:pPr>
            <a:endParaRPr lang="en-GB" sz="1050" dirty="0">
              <a:solidFill>
                <a:srgbClr val="2D355A"/>
              </a:solidFill>
              <a:latin typeface="Montserrat Light" pitchFamily="2" charset="77"/>
            </a:endParaRPr>
          </a:p>
          <a:p>
            <a:pPr algn="just">
              <a:lnSpc>
                <a:spcPct val="100000"/>
              </a:lnSpc>
              <a:spcBef>
                <a:spcPts val="0"/>
              </a:spcBef>
            </a:pPr>
            <a:r>
              <a:rPr lang="en-GB" sz="1050" dirty="0">
                <a:solidFill>
                  <a:srgbClr val="2D355A"/>
                </a:solidFill>
                <a:latin typeface="Montserrat Light" pitchFamily="2" charset="77"/>
              </a:rPr>
              <a:t>et le patrimoine, les communautés et </a:t>
            </a:r>
            <a:r>
              <a:rPr lang="en-GB" sz="1050" dirty="0" err="1">
                <a:solidFill>
                  <a:srgbClr val="2D355A"/>
                </a:solidFill>
                <a:latin typeface="Montserrat Light" pitchFamily="2" charset="77"/>
              </a:rPr>
              <a:t>toutes</a:t>
            </a:r>
            <a:r>
              <a:rPr lang="en-GB" sz="1050" dirty="0">
                <a:solidFill>
                  <a:srgbClr val="2D355A"/>
                </a:solidFill>
                <a:latin typeface="Montserrat Light" pitchFamily="2" charset="77"/>
              </a:rPr>
              <a:t> les parties </a:t>
            </a:r>
            <a:r>
              <a:rPr lang="en-GB" sz="1050" dirty="0" err="1">
                <a:solidFill>
                  <a:srgbClr val="2D355A"/>
                </a:solidFill>
                <a:latin typeface="Montserrat Light" pitchFamily="2" charset="77"/>
              </a:rPr>
              <a:t>prenantes</a:t>
            </a:r>
            <a:r>
              <a:rPr lang="en-GB" sz="1050" dirty="0">
                <a:solidFill>
                  <a:srgbClr val="2D355A"/>
                </a:solidFill>
                <a:latin typeface="Montserrat Light" pitchFamily="2" charset="77"/>
              </a:rPr>
              <a:t> de la destination </a:t>
            </a:r>
            <a:r>
              <a:rPr lang="en-GB" sz="1050" dirty="0" err="1">
                <a:solidFill>
                  <a:srgbClr val="2D355A"/>
                </a:solidFill>
                <a:latin typeface="Montserrat Light" pitchFamily="2" charset="77"/>
              </a:rPr>
              <a:t>touristique</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doivent</a:t>
            </a:r>
            <a:r>
              <a:rPr lang="en-GB" sz="1050" dirty="0">
                <a:solidFill>
                  <a:srgbClr val="2D355A"/>
                </a:solidFill>
                <a:latin typeface="Montserrat Light" pitchFamily="2" charset="77"/>
              </a:rPr>
              <a:t> reconnaître et comprendre l'importance de préserver et de protéger la biodiversité et les zones naturelles et de les utiliser de manière durable. Cela doit devenir une culture, les communautés, les parties prenantes et les entreprises doivent éduquer et sensibiliser ceux qui visitent et vivent dans la destination </a:t>
            </a:r>
            <a:r>
              <a:rPr lang="en-GB" sz="1050" dirty="0" err="1">
                <a:solidFill>
                  <a:srgbClr val="2D355A"/>
                </a:solidFill>
                <a:latin typeface="Montserrat Light" pitchFamily="2" charset="77"/>
              </a:rPr>
              <a:t>touristique</a:t>
            </a:r>
            <a:r>
              <a:rPr lang="en-GB" sz="1050" dirty="0">
                <a:solidFill>
                  <a:srgbClr val="2D355A"/>
                </a:solidFill>
                <a:latin typeface="Montserrat Light" pitchFamily="2" charset="77"/>
              </a:rPr>
              <a:t>.  Cela </a:t>
            </a:r>
            <a:r>
              <a:rPr lang="en-GB" sz="1050" dirty="0" err="1">
                <a:solidFill>
                  <a:srgbClr val="2D355A"/>
                </a:solidFill>
                <a:latin typeface="Montserrat Light" pitchFamily="2" charset="77"/>
              </a:rPr>
              <a:t>favorisera</a:t>
            </a:r>
            <a:r>
              <a:rPr lang="en-GB" sz="1050" dirty="0">
                <a:solidFill>
                  <a:srgbClr val="2D355A"/>
                </a:solidFill>
                <a:latin typeface="Montserrat Light" pitchFamily="2" charset="77"/>
              </a:rPr>
              <a:t> la mise </a:t>
            </a:r>
            <a:r>
              <a:rPr lang="en-GB" sz="1050" dirty="0" err="1">
                <a:solidFill>
                  <a:srgbClr val="2D355A"/>
                </a:solidFill>
                <a:latin typeface="Montserrat Light" pitchFamily="2" charset="77"/>
              </a:rPr>
              <a:t>en</a:t>
            </a:r>
            <a:r>
              <a:rPr lang="en-GB" sz="1050" dirty="0">
                <a:solidFill>
                  <a:srgbClr val="2D355A"/>
                </a:solidFill>
                <a:latin typeface="Montserrat Light" pitchFamily="2" charset="77"/>
              </a:rPr>
              <a:t> place des meilleures pratiques, permettra une culture collective engage et </a:t>
            </a:r>
            <a:r>
              <a:rPr lang="en-GB" sz="1050" dirty="0" err="1">
                <a:solidFill>
                  <a:srgbClr val="2D355A"/>
                </a:solidFill>
                <a:latin typeface="Montserrat Light" pitchFamily="2" charset="77"/>
              </a:rPr>
              <a:t>réctive</a:t>
            </a:r>
            <a:r>
              <a:rPr lang="en-GB" sz="1050" dirty="0">
                <a:solidFill>
                  <a:srgbClr val="2D355A"/>
                </a:solidFill>
                <a:latin typeface="Montserrat Light" pitchFamily="2" charset="77"/>
              </a:rPr>
              <a:t> au sein des communautés locales et encouragera les touristes à préserver et respecter le patrimoine naturel et culturel. </a:t>
            </a:r>
          </a:p>
          <a:p>
            <a:pPr algn="just">
              <a:lnSpc>
                <a:spcPct val="100000"/>
              </a:lnSpc>
              <a:spcBef>
                <a:spcPts val="0"/>
              </a:spcBef>
            </a:pPr>
            <a:endParaRPr lang="en-GB" sz="1050" dirty="0">
              <a:solidFill>
                <a:srgbClr val="2D355A"/>
              </a:solidFill>
              <a:latin typeface="Montserrat Light" pitchFamily="2" charset="77"/>
            </a:endParaRPr>
          </a:p>
          <a:p>
            <a:pPr algn="just">
              <a:lnSpc>
                <a:spcPct val="100000"/>
              </a:lnSpc>
              <a:spcBef>
                <a:spcPts val="0"/>
              </a:spcBef>
            </a:pPr>
            <a:r>
              <a:rPr lang="en-GB" sz="1050" dirty="0">
                <a:solidFill>
                  <a:srgbClr val="2D355A"/>
                </a:solidFill>
                <a:latin typeface="Montserrat Light" pitchFamily="2" charset="77"/>
              </a:rPr>
              <a:t>S'il est géré de la bonne manière, le potentiel du tourisme environnemental et durable dans les destinations </a:t>
            </a:r>
            <a:r>
              <a:rPr lang="en-GB" sz="1050" dirty="0" err="1">
                <a:solidFill>
                  <a:srgbClr val="2D355A"/>
                </a:solidFill>
                <a:latin typeface="Montserrat Light" pitchFamily="2" charset="77"/>
              </a:rPr>
              <a:t>touristiques</a:t>
            </a:r>
            <a:r>
              <a:rPr lang="en-GB" sz="1050" dirty="0">
                <a:solidFill>
                  <a:srgbClr val="2D355A"/>
                </a:solidFill>
                <a:latin typeface="Montserrat Light" pitchFamily="2" charset="77"/>
              </a:rPr>
              <a:t> peut s'étendre pour créer une offre diversifiée qui attirera un tourisme et des visiteurs responsables, respectueux et éthiques : </a:t>
            </a:r>
            <a:r>
              <a:rPr lang="en-GB" sz="1050" dirty="0" err="1">
                <a:solidFill>
                  <a:srgbClr val="2D355A"/>
                </a:solidFill>
                <a:latin typeface="Montserrat Light" pitchFamily="2" charset="77"/>
              </a:rPr>
              <a:t>tourisme</a:t>
            </a:r>
            <a:r>
              <a:rPr lang="en-GB" sz="1050" dirty="0">
                <a:solidFill>
                  <a:srgbClr val="2D355A"/>
                </a:solidFill>
                <a:latin typeface="Montserrat Light" pitchFamily="2" charset="77"/>
              </a:rPr>
              <a:t> naturel, voyage d'aventure, tourisme culturel, tourisme vert, bio tourisme, slow adventure, éco-tripping, tourisme socialement responsable, tourisme patrimonial.... et plus encore. Autant d'initiatives tout aussi lucratives et tendance en matière de développement durable.</a:t>
            </a:r>
          </a:p>
        </p:txBody>
      </p:sp>
      <p:pic>
        <p:nvPicPr>
          <p:cNvPr id="4" name="Picture 3" descr="A picture containing grass, sky, outdoor, building&#10;&#10;Description automatically generated">
            <a:extLst>
              <a:ext uri="{FF2B5EF4-FFF2-40B4-BE49-F238E27FC236}">
                <a16:creationId xmlns:a16="http://schemas.microsoft.com/office/drawing/2014/main" id="{321C7469-AB1D-4B04-9B5B-D71FD819CC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166" b="4622"/>
          <a:stretch/>
        </p:blipFill>
        <p:spPr>
          <a:xfrm>
            <a:off x="0" y="1258567"/>
            <a:ext cx="6856900" cy="2931459"/>
          </a:xfrm>
          <a:prstGeom prst="rect">
            <a:avLst/>
          </a:prstGeom>
        </p:spPr>
      </p:pic>
      <p:sp>
        <p:nvSpPr>
          <p:cNvPr id="8" name="Rectangle 27">
            <a:extLst>
              <a:ext uri="{FF2B5EF4-FFF2-40B4-BE49-F238E27FC236}">
                <a16:creationId xmlns:a16="http://schemas.microsoft.com/office/drawing/2014/main" id="{ACFB3867-57E7-4241-A981-98FF0393D7A2}"/>
              </a:ext>
            </a:extLst>
          </p:cNvPr>
          <p:cNvSpPr txBox="1"/>
          <p:nvPr/>
        </p:nvSpPr>
        <p:spPr>
          <a:xfrm>
            <a:off x="549275" y="540175"/>
            <a:ext cx="5347963" cy="667166"/>
          </a:xfrm>
          <a:prstGeom prst="rect">
            <a:avLst/>
          </a:prstGeom>
          <a:noFill/>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nSpc>
                <a:spcPts val="2500"/>
              </a:lnSpc>
            </a:pPr>
            <a:r>
              <a:rPr lang="en-GB" sz="2399" dirty="0">
                <a:solidFill>
                  <a:srgbClr val="28AFAC"/>
                </a:solidFill>
                <a:latin typeface="Montserrat" pitchFamily="2" charset="77"/>
                <a:ea typeface="Calibri" panose="020F0502020204030204" pitchFamily="34" charset="0"/>
                <a:cs typeface="Times New Roman" panose="02020603050405020304" pitchFamily="18" charset="0"/>
              </a:rPr>
              <a:t>Protéger le tourisme fondé sur la nature, la culture et le patrimoine</a:t>
            </a:r>
          </a:p>
        </p:txBody>
      </p:sp>
    </p:spTree>
    <p:extLst>
      <p:ext uri="{BB962C8B-B14F-4D97-AF65-F5344CB8AC3E}">
        <p14:creationId xmlns:p14="http://schemas.microsoft.com/office/powerpoint/2010/main" val="355685460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7"/>
          <p:cNvSpPr txBox="1"/>
          <p:nvPr/>
        </p:nvSpPr>
        <p:spPr>
          <a:xfrm>
            <a:off x="765175" y="4920328"/>
            <a:ext cx="5251323" cy="672296"/>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rgbClr val="2D355A"/>
                </a:solidFill>
                <a:latin typeface="Montserrat Light" pitchFamily="2" charset="77"/>
              </a:rPr>
              <a:t>Les entreprises de tourisme naturel, culturel et patrimonial sont confrontées à de nombreux défis, décrits ci-dessous. La mise en œuvre des pratiques du </a:t>
            </a:r>
            <a:r>
              <a:rPr lang="en-GB" sz="1050" dirty="0" err="1">
                <a:solidFill>
                  <a:srgbClr val="2D355A"/>
                </a:solidFill>
                <a:latin typeface="Montserrat Light" pitchFamily="2" charset="77"/>
              </a:rPr>
              <a:t>tourisme</a:t>
            </a:r>
            <a:r>
              <a:rPr lang="en-GB" sz="1050" dirty="0">
                <a:solidFill>
                  <a:srgbClr val="2D355A"/>
                </a:solidFill>
                <a:latin typeface="Montserrat Light" pitchFamily="2" charset="77"/>
              </a:rPr>
              <a:t> durable suggérées contribuera certainement à apporter des solutions, à minimiser ou à éliminer ces défis.</a:t>
            </a:r>
          </a:p>
        </p:txBody>
      </p:sp>
      <p:pic>
        <p:nvPicPr>
          <p:cNvPr id="17" name="Picture Placeholder 16" descr="A picture containing grass, outdoor, sky, person&#10;&#10;Description automatically generated">
            <a:extLst>
              <a:ext uri="{FF2B5EF4-FFF2-40B4-BE49-F238E27FC236}">
                <a16:creationId xmlns:a16="http://schemas.microsoft.com/office/drawing/2014/main" id="{2D49AEA5-FBF8-4CED-AF6E-658D49907730}"/>
              </a:ext>
            </a:extLst>
          </p:cNvPr>
          <p:cNvPicPr>
            <a:picLocks noGrp="1" noChangeAspect="1"/>
          </p:cNvPicPr>
          <p:nvPr>
            <p:ph type="pic" idx="21"/>
          </p:nvPr>
        </p:nvPicPr>
        <p:blipFill rotWithShape="1">
          <a:blip r:embed="rId2" cstate="email">
            <a:extLst>
              <a:ext uri="{28A0092B-C50C-407E-A947-70E740481C1C}">
                <a14:useLocalDpi xmlns:a14="http://schemas.microsoft.com/office/drawing/2010/main"/>
              </a:ext>
            </a:extLst>
          </a:blip>
          <a:srcRect/>
          <a:stretch/>
        </p:blipFill>
        <p:spPr>
          <a:xfrm>
            <a:off x="552" y="1581360"/>
            <a:ext cx="6856900" cy="3172617"/>
          </a:xfrm>
        </p:spPr>
      </p:pic>
      <p:sp>
        <p:nvSpPr>
          <p:cNvPr id="7" name="Text Placeholder 6">
            <a:extLst>
              <a:ext uri="{FF2B5EF4-FFF2-40B4-BE49-F238E27FC236}">
                <a16:creationId xmlns:a16="http://schemas.microsoft.com/office/drawing/2014/main" id="{BF59DA04-78E2-C643-B014-16A08E88D823}"/>
              </a:ext>
            </a:extLst>
          </p:cNvPr>
          <p:cNvSpPr txBox="1">
            <a:spLocks/>
          </p:cNvSpPr>
          <p:nvPr/>
        </p:nvSpPr>
        <p:spPr>
          <a:xfrm>
            <a:off x="765175" y="614994"/>
            <a:ext cx="4458757" cy="966365"/>
          </a:xfrm>
          <a:prstGeom prst="rect">
            <a:avLst/>
          </a:prstGeom>
        </p:spPr>
        <p:txBody>
          <a:bodyPr vert="horz" lIns="91425" tIns="45712" rIns="91425" bIns="45712" rtlCol="0">
            <a:normAutofit fontScale="70000" lnSpcReduction="20000"/>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dirty="0">
                <a:latin typeface="Montserrat" pitchFamily="2" charset="77"/>
              </a:rPr>
              <a:t>Défis pour un tourisme durable basé sur la nature, la culture et le patrimoine</a:t>
            </a:r>
          </a:p>
        </p:txBody>
      </p:sp>
      <p:pic>
        <p:nvPicPr>
          <p:cNvPr id="9" name="Graphic 8" descr="Chevron arrows">
            <a:extLst>
              <a:ext uri="{FF2B5EF4-FFF2-40B4-BE49-F238E27FC236}">
                <a16:creationId xmlns:a16="http://schemas.microsoft.com/office/drawing/2014/main" id="{8612FB3F-1F75-304E-A7AB-8CF707A3B08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33473" y="216946"/>
            <a:ext cx="1364413" cy="1364413"/>
          </a:xfrm>
          <a:prstGeom prst="rect">
            <a:avLst/>
          </a:prstGeom>
        </p:spPr>
      </p:pic>
      <p:sp>
        <p:nvSpPr>
          <p:cNvPr id="12" name="Rectangle 27">
            <a:extLst>
              <a:ext uri="{FF2B5EF4-FFF2-40B4-BE49-F238E27FC236}">
                <a16:creationId xmlns:a16="http://schemas.microsoft.com/office/drawing/2014/main" id="{7762C5A8-6594-7A4B-B84F-1B33EB4C93D4}"/>
              </a:ext>
            </a:extLst>
          </p:cNvPr>
          <p:cNvSpPr txBox="1"/>
          <p:nvPr/>
        </p:nvSpPr>
        <p:spPr>
          <a:xfrm>
            <a:off x="755634" y="5698133"/>
            <a:ext cx="5241782" cy="3833257"/>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84124" indent="-184124">
              <a:lnSpc>
                <a:spcPct val="100000"/>
              </a:lnSpc>
              <a:spcBef>
                <a:spcPts val="0"/>
              </a:spcBef>
              <a:buClr>
                <a:srgbClr val="28AFAC"/>
              </a:buClr>
              <a:buFont typeface="+mj-lt"/>
              <a:buAutoNum type="arabicPeriod"/>
            </a:pPr>
            <a:r>
              <a:rPr lang="en-GB" sz="1050" dirty="0">
                <a:solidFill>
                  <a:srgbClr val="2D355A"/>
                </a:solidFill>
                <a:latin typeface="Montserrat Light" pitchFamily="2" charset="77"/>
              </a:rPr>
              <a:t>Préserver les ressources naturelles et culturelles de qualité pour les générations actuelles et futures ;</a:t>
            </a:r>
          </a:p>
          <a:p>
            <a:pPr marL="184124" indent="-184124">
              <a:lnSpc>
                <a:spcPct val="100000"/>
              </a:lnSpc>
              <a:spcBef>
                <a:spcPts val="0"/>
              </a:spcBef>
              <a:buClr>
                <a:srgbClr val="28AFAC"/>
              </a:buClr>
              <a:buFont typeface="+mj-lt"/>
              <a:buAutoNum type="arabicPeriod"/>
            </a:pPr>
            <a:endParaRPr lang="en-GB" sz="1050" dirty="0">
              <a:solidFill>
                <a:srgbClr val="2D355A"/>
              </a:solidFill>
              <a:latin typeface="Montserrat Light" pitchFamily="2" charset="77"/>
            </a:endParaRPr>
          </a:p>
          <a:p>
            <a:pPr marL="184124" indent="-184124">
              <a:lnSpc>
                <a:spcPct val="100000"/>
              </a:lnSpc>
              <a:spcBef>
                <a:spcPts val="0"/>
              </a:spcBef>
              <a:buClr>
                <a:srgbClr val="28AFAC"/>
              </a:buClr>
              <a:buFont typeface="+mj-lt"/>
              <a:buAutoNum type="arabicPeriod"/>
            </a:pPr>
            <a:r>
              <a:rPr lang="en-GB" sz="1050" dirty="0">
                <a:solidFill>
                  <a:srgbClr val="2D355A"/>
                </a:solidFill>
                <a:latin typeface="Montserrat Light" pitchFamily="2" charset="77"/>
              </a:rPr>
              <a:t>S'assurer que les attentes des visiteurs sont satisfaites et </a:t>
            </a:r>
            <a:r>
              <a:rPr lang="en-GB" sz="1050" dirty="0" err="1">
                <a:solidFill>
                  <a:srgbClr val="2D355A"/>
                </a:solidFill>
                <a:latin typeface="Montserrat Light" pitchFamily="2" charset="77"/>
              </a:rPr>
              <a:t>qu'ils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repartent</a:t>
            </a:r>
            <a:r>
              <a:rPr lang="en-GB" sz="1050" dirty="0">
                <a:solidFill>
                  <a:srgbClr val="2D355A"/>
                </a:solidFill>
                <a:latin typeface="Montserrat Light" pitchFamily="2" charset="77"/>
              </a:rPr>
              <a:t> avec </a:t>
            </a:r>
            <a:r>
              <a:rPr lang="en-GB" sz="1050" dirty="0" err="1">
                <a:solidFill>
                  <a:srgbClr val="2D355A"/>
                </a:solidFill>
                <a:latin typeface="Montserrat Light" pitchFamily="2" charset="77"/>
              </a:rPr>
              <a:t>une</a:t>
            </a:r>
            <a:r>
              <a:rPr lang="en-GB" sz="1050" dirty="0">
                <a:solidFill>
                  <a:srgbClr val="2D355A"/>
                </a:solidFill>
                <a:latin typeface="Montserrat Light" pitchFamily="2" charset="77"/>
              </a:rPr>
              <a:t> experience positive grâce au lieu de destination, des ressources naturelles, des attractions, de la culture, de la nourriture et des gens ;</a:t>
            </a:r>
          </a:p>
          <a:p>
            <a:pPr marL="184124" indent="-184124">
              <a:lnSpc>
                <a:spcPct val="100000"/>
              </a:lnSpc>
              <a:spcBef>
                <a:spcPts val="0"/>
              </a:spcBef>
              <a:buClr>
                <a:srgbClr val="28AFAC"/>
              </a:buClr>
              <a:buFont typeface="+mj-lt"/>
              <a:buAutoNum type="arabicPeriod"/>
            </a:pPr>
            <a:endParaRPr lang="en-GB" sz="1050" dirty="0">
              <a:solidFill>
                <a:srgbClr val="2D355A"/>
              </a:solidFill>
              <a:latin typeface="Montserrat Light" pitchFamily="2" charset="77"/>
            </a:endParaRPr>
          </a:p>
          <a:p>
            <a:pPr marL="184124" indent="-184124">
              <a:lnSpc>
                <a:spcPct val="100000"/>
              </a:lnSpc>
              <a:spcBef>
                <a:spcPts val="0"/>
              </a:spcBef>
              <a:buClr>
                <a:srgbClr val="28AFAC"/>
              </a:buClr>
              <a:buFont typeface="+mj-lt"/>
              <a:buAutoNum type="arabicPeriod"/>
            </a:pPr>
            <a:r>
              <a:rPr lang="en-GB" sz="1050" dirty="0">
                <a:solidFill>
                  <a:srgbClr val="2D355A"/>
                </a:solidFill>
                <a:latin typeface="Montserrat Light" pitchFamily="2" charset="77"/>
              </a:rPr>
              <a:t>Promouvoir le bien-être de la communauté locale et soutenir l'économie locale ;</a:t>
            </a:r>
          </a:p>
          <a:p>
            <a:pPr marL="184124" indent="-184124">
              <a:lnSpc>
                <a:spcPct val="100000"/>
              </a:lnSpc>
              <a:spcBef>
                <a:spcPts val="0"/>
              </a:spcBef>
              <a:buClr>
                <a:srgbClr val="28AFAC"/>
              </a:buClr>
              <a:buFont typeface="+mj-lt"/>
              <a:buAutoNum type="arabicPeriod"/>
            </a:pPr>
            <a:endParaRPr lang="en-GB" sz="1050" dirty="0">
              <a:solidFill>
                <a:srgbClr val="2D355A"/>
              </a:solidFill>
              <a:latin typeface="Montserrat Light" pitchFamily="2" charset="77"/>
            </a:endParaRPr>
          </a:p>
          <a:p>
            <a:pPr marL="184124" indent="-184124">
              <a:lnSpc>
                <a:spcPct val="100000"/>
              </a:lnSpc>
              <a:spcBef>
                <a:spcPts val="0"/>
              </a:spcBef>
              <a:buClr>
                <a:srgbClr val="28AFAC"/>
              </a:buClr>
              <a:buFont typeface="+mj-lt"/>
              <a:buAutoNum type="arabicPeriod"/>
            </a:pPr>
            <a:r>
              <a:rPr lang="en-GB" sz="1050" dirty="0">
                <a:solidFill>
                  <a:srgbClr val="2D355A"/>
                </a:solidFill>
                <a:latin typeface="Montserrat Light" pitchFamily="2" charset="77"/>
              </a:rPr>
              <a:t>Réduire la saisonnalité de la demande afin que leurs entreprises soient économiquement et écologiquement durables et puissent gagner leur vie </a:t>
            </a:r>
            <a:r>
              <a:rPr lang="en-GB" sz="1050" dirty="0" err="1">
                <a:solidFill>
                  <a:srgbClr val="2D355A"/>
                </a:solidFill>
                <a:latin typeface="Montserrat Light" pitchFamily="2" charset="77"/>
              </a:rPr>
              <a:t>toute</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l'année</a:t>
            </a:r>
            <a:r>
              <a:rPr lang="en-GB" sz="1050" dirty="0">
                <a:solidFill>
                  <a:srgbClr val="2D355A"/>
                </a:solidFill>
                <a:latin typeface="Montserrat Light" pitchFamily="2" charset="77"/>
              </a:rPr>
              <a:t> ;</a:t>
            </a:r>
          </a:p>
          <a:p>
            <a:pPr marL="184124" indent="-184124">
              <a:lnSpc>
                <a:spcPct val="100000"/>
              </a:lnSpc>
              <a:spcBef>
                <a:spcPts val="0"/>
              </a:spcBef>
              <a:buClr>
                <a:srgbClr val="28AFAC"/>
              </a:buClr>
              <a:buFont typeface="+mj-lt"/>
              <a:buAutoNum type="arabicPeriod"/>
            </a:pPr>
            <a:endParaRPr lang="en-GB" sz="1050" dirty="0">
              <a:solidFill>
                <a:srgbClr val="2D355A"/>
              </a:solidFill>
              <a:latin typeface="Montserrat Light" pitchFamily="2" charset="77"/>
            </a:endParaRPr>
          </a:p>
          <a:p>
            <a:pPr marL="184124" indent="-184124">
              <a:lnSpc>
                <a:spcPct val="100000"/>
              </a:lnSpc>
              <a:spcBef>
                <a:spcPts val="0"/>
              </a:spcBef>
              <a:buClr>
                <a:srgbClr val="28AFAC"/>
              </a:buClr>
              <a:buFont typeface="+mj-lt"/>
              <a:buAutoNum type="arabicPeriod"/>
            </a:pPr>
            <a:r>
              <a:rPr lang="en-GB" sz="1050" dirty="0">
                <a:solidFill>
                  <a:srgbClr val="2D355A"/>
                </a:solidFill>
                <a:latin typeface="Montserrat Light" pitchFamily="2" charset="77"/>
              </a:rPr>
              <a:t>Limiter l'impact environnemental des activités liées au tourisme (transports, bruit, déchets, comportement antisocial, surpopulation, environnements naturels endommagés, augmentation des déchets, etc ;</a:t>
            </a:r>
          </a:p>
          <a:p>
            <a:pPr marL="184124" indent="-184124">
              <a:lnSpc>
                <a:spcPct val="100000"/>
              </a:lnSpc>
              <a:spcBef>
                <a:spcPts val="0"/>
              </a:spcBef>
              <a:buClr>
                <a:srgbClr val="28AFAC"/>
              </a:buClr>
              <a:buFont typeface="+mj-lt"/>
              <a:buAutoNum type="arabicPeriod"/>
            </a:pPr>
            <a:endParaRPr lang="en-GB" sz="1050" dirty="0">
              <a:solidFill>
                <a:srgbClr val="2D355A"/>
              </a:solidFill>
              <a:latin typeface="Montserrat Light" pitchFamily="2" charset="77"/>
            </a:endParaRPr>
          </a:p>
          <a:p>
            <a:pPr marL="184124" indent="-184124">
              <a:lnSpc>
                <a:spcPct val="100000"/>
              </a:lnSpc>
              <a:spcBef>
                <a:spcPts val="0"/>
              </a:spcBef>
              <a:buClr>
                <a:srgbClr val="28AFAC"/>
              </a:buClr>
              <a:buFont typeface="+mj-lt"/>
              <a:buAutoNum type="arabicPeriod"/>
            </a:pPr>
            <a:r>
              <a:rPr lang="en-GB" sz="1050" dirty="0">
                <a:solidFill>
                  <a:srgbClr val="2D355A"/>
                </a:solidFill>
                <a:latin typeface="Montserrat Light" pitchFamily="2" charset="77"/>
              </a:rPr>
              <a:t>Rendre le tourisme accessible, inclusif et abordable pour tous ;</a:t>
            </a:r>
          </a:p>
          <a:p>
            <a:pPr marL="184124" indent="-184124">
              <a:lnSpc>
                <a:spcPct val="100000"/>
              </a:lnSpc>
              <a:spcBef>
                <a:spcPts val="0"/>
              </a:spcBef>
              <a:buClr>
                <a:srgbClr val="28AFAC"/>
              </a:buClr>
              <a:buFont typeface="+mj-lt"/>
              <a:buAutoNum type="arabicPeriod"/>
            </a:pPr>
            <a:endParaRPr lang="en-GB" sz="1050" dirty="0">
              <a:solidFill>
                <a:srgbClr val="2D355A"/>
              </a:solidFill>
              <a:latin typeface="Montserrat Light" pitchFamily="2" charset="77"/>
            </a:endParaRPr>
          </a:p>
          <a:p>
            <a:pPr marL="184124" indent="-184124">
              <a:lnSpc>
                <a:spcPct val="100000"/>
              </a:lnSpc>
              <a:spcBef>
                <a:spcPts val="0"/>
              </a:spcBef>
              <a:buClr>
                <a:srgbClr val="28AFAC"/>
              </a:buClr>
              <a:buFont typeface="+mj-lt"/>
              <a:buAutoNum type="arabicPeriod"/>
            </a:pPr>
            <a:r>
              <a:rPr lang="en-GB" sz="1050" dirty="0">
                <a:solidFill>
                  <a:srgbClr val="2D355A"/>
                </a:solidFill>
                <a:latin typeface="Montserrat Light" pitchFamily="2" charset="77"/>
              </a:rPr>
              <a:t>Améliorer la qualité des emplois dans le secteur du tourisme (rémunération équitable, conditions de travail, etc.), employer des locaux, fournir une formation appropriée ;</a:t>
            </a:r>
          </a:p>
        </p:txBody>
      </p:sp>
    </p:spTree>
    <p:extLst>
      <p:ext uri="{BB962C8B-B14F-4D97-AF65-F5344CB8AC3E}">
        <p14:creationId xmlns:p14="http://schemas.microsoft.com/office/powerpoint/2010/main" val="26807074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p:cNvSpPr/>
          <p:nvPr/>
        </p:nvSpPr>
        <p:spPr>
          <a:xfrm>
            <a:off x="0" y="3277430"/>
            <a:ext cx="6864159" cy="1866770"/>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latin typeface="Helvetica Light"/>
              <a:sym typeface="Helvetica Light"/>
            </a:endParaRPr>
          </a:p>
        </p:txBody>
      </p:sp>
      <p:sp>
        <p:nvSpPr>
          <p:cNvPr id="1049" name="Rectangle 27"/>
          <p:cNvSpPr txBox="1"/>
          <p:nvPr/>
        </p:nvSpPr>
        <p:spPr>
          <a:xfrm>
            <a:off x="774716" y="791192"/>
            <a:ext cx="4205250" cy="432423"/>
          </a:xfrm>
          <a:prstGeom prst="rect">
            <a:avLst/>
          </a:prstGeom>
          <a:ln w="12700">
            <a:miter lim="400000"/>
          </a:ln>
          <a:extLst>
            <a:ext uri="{C572A759-6A51-4108-AA02-DFA0A04FC94B}">
              <ma14:wrappingTextBoxFlag xmlns="" xmlns:ahyp="http://schemas.microsoft.com/office/drawing/2018/hyperlinkcolor"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p>
            <a:pPr defTabSz="583646">
              <a:lnSpc>
                <a:spcPct val="80000"/>
              </a:lnSpc>
              <a:defRPr sz="14800" spc="1480">
                <a:latin typeface="+mn-lt"/>
                <a:ea typeface="+mn-ea"/>
                <a:cs typeface="+mn-cs"/>
                <a:sym typeface="Montserrat Bold"/>
              </a:defRPr>
            </a:pPr>
            <a:endParaRPr sz="3221" spc="1479" dirty="0">
              <a:solidFill>
                <a:srgbClr val="2F355A"/>
              </a:solidFill>
              <a:latin typeface="Calibri" panose="020F0502020204030204"/>
              <a:sym typeface="Montserrat Bold"/>
            </a:endParaRPr>
          </a:p>
        </p:txBody>
      </p:sp>
      <p:sp>
        <p:nvSpPr>
          <p:cNvPr id="1050" name="Rectangle 27"/>
          <p:cNvSpPr txBox="1"/>
          <p:nvPr/>
        </p:nvSpPr>
        <p:spPr>
          <a:xfrm>
            <a:off x="774716" y="1327535"/>
            <a:ext cx="5309150" cy="2193033"/>
          </a:xfrm>
          <a:prstGeom prst="rect">
            <a:avLst/>
          </a:prstGeom>
          <a:ln w="12700">
            <a:miter lim="400000"/>
          </a:ln>
          <a:extLst>
            <a:ext uri="{C572A759-6A51-4108-AA02-DFA0A04FC94B}">
              <ma14:wrappingTextBoxFlag xmlns="" xmlns:ahyp="http://schemas.microsoft.com/office/drawing/2018/hyperlinkcolor"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gn="just" defTabSz="2680963">
              <a:lnSpc>
                <a:spcPct val="107000"/>
              </a:lnSpc>
              <a:spcAft>
                <a:spcPts val="800"/>
              </a:spcAft>
            </a:pPr>
            <a:r>
              <a:rPr lang="en-GB" sz="1050" dirty="0">
                <a:solidFill>
                  <a:srgbClr val="2D355A"/>
                </a:solidFill>
                <a:latin typeface="Montserrat Light" pitchFamily="2" charset="77"/>
                <a:cs typeface="Times New Roman" panose="02020603050405020304" pitchFamily="18" charset="0"/>
              </a:rPr>
              <a:t>Le projet European Youth Roots (EYR) encourage l'implication des jeunes dans des projets innovants dans le domaine du tourisme participatif et durable. </a:t>
            </a:r>
            <a:r>
              <a:rPr lang="en-IE" sz="1050" dirty="0">
                <a:solidFill>
                  <a:srgbClr val="2D355A"/>
                </a:solidFill>
                <a:latin typeface="Montserrat Light" pitchFamily="2" charset="77"/>
                <a:cs typeface="Times New Roman" panose="02020603050405020304" pitchFamily="18" charset="0"/>
              </a:rPr>
              <a:t>Le projet est développé en collaboration avec des partenaires ERASMUS+ à travers l'Europe (France, Italie, Royaume-Uni, </a:t>
            </a:r>
            <a:r>
              <a:rPr lang="en-IE" sz="1050" dirty="0" err="1">
                <a:solidFill>
                  <a:srgbClr val="2D355A"/>
                </a:solidFill>
                <a:latin typeface="Montserrat Light" pitchFamily="2" charset="77"/>
                <a:cs typeface="Times New Roman" panose="02020603050405020304" pitchFamily="18" charset="0"/>
              </a:rPr>
              <a:t>Danemark</a:t>
            </a:r>
            <a:r>
              <a:rPr lang="en-IE" sz="1050" dirty="0">
                <a:solidFill>
                  <a:srgbClr val="2D355A"/>
                </a:solidFill>
                <a:latin typeface="Montserrat Light" pitchFamily="2" charset="77"/>
                <a:cs typeface="Times New Roman" panose="02020603050405020304" pitchFamily="18" charset="0"/>
              </a:rPr>
              <a:t>, Malte et France). Son objectif est d'aider les jeunes opérateurs touristiques à saisir les formidables opportunités </a:t>
            </a:r>
            <a:r>
              <a:rPr lang="en-IE" sz="1050" dirty="0" err="1">
                <a:solidFill>
                  <a:srgbClr val="2D355A"/>
                </a:solidFill>
                <a:latin typeface="Montserrat Light" pitchFamily="2" charset="77"/>
                <a:cs typeface="Times New Roman" panose="02020603050405020304" pitchFamily="18" charset="0"/>
              </a:rPr>
              <a:t>offertes</a:t>
            </a:r>
            <a:r>
              <a:rPr lang="en-IE" sz="1050" dirty="0">
                <a:solidFill>
                  <a:srgbClr val="2D355A"/>
                </a:solidFill>
                <a:latin typeface="Montserrat Light" pitchFamily="2" charset="77"/>
                <a:cs typeface="Times New Roman" panose="02020603050405020304" pitchFamily="18" charset="0"/>
              </a:rPr>
              <a:t> pour les PME </a:t>
            </a:r>
            <a:r>
              <a:rPr lang="en-IE" sz="1050" dirty="0" err="1">
                <a:solidFill>
                  <a:srgbClr val="2D355A"/>
                </a:solidFill>
                <a:latin typeface="Montserrat Light" pitchFamily="2" charset="77"/>
                <a:cs typeface="Times New Roman" panose="02020603050405020304" pitchFamily="18" charset="0"/>
              </a:rPr>
              <a:t>en</a:t>
            </a:r>
            <a:r>
              <a:rPr lang="en-IE" sz="1050" dirty="0">
                <a:solidFill>
                  <a:srgbClr val="2D355A"/>
                </a:solidFill>
                <a:latin typeface="Montserrat Light" pitchFamily="2" charset="77"/>
                <a:cs typeface="Times New Roman" panose="02020603050405020304" pitchFamily="18" charset="0"/>
              </a:rPr>
              <a:t> </a:t>
            </a:r>
            <a:r>
              <a:rPr lang="en-IE" sz="1050" dirty="0" err="1">
                <a:solidFill>
                  <a:srgbClr val="2D355A"/>
                </a:solidFill>
                <a:latin typeface="Montserrat Light" pitchFamily="2" charset="77"/>
                <a:cs typeface="Times New Roman" panose="02020603050405020304" pitchFamily="18" charset="0"/>
              </a:rPr>
              <a:t>terme</a:t>
            </a:r>
            <a:r>
              <a:rPr lang="en-IE" sz="1050" dirty="0">
                <a:solidFill>
                  <a:srgbClr val="2D355A"/>
                </a:solidFill>
                <a:latin typeface="Montserrat Light" pitchFamily="2" charset="77"/>
                <a:cs typeface="Times New Roman" panose="02020603050405020304" pitchFamily="18" charset="0"/>
              </a:rPr>
              <a:t> de pratiques de tourisme inclusif et </a:t>
            </a:r>
            <a:r>
              <a:rPr lang="en-IE" sz="1050" dirty="0" err="1">
                <a:solidFill>
                  <a:srgbClr val="2D355A"/>
                </a:solidFill>
                <a:latin typeface="Montserrat Light" pitchFamily="2" charset="77"/>
                <a:cs typeface="Times New Roman" panose="02020603050405020304" pitchFamily="18" charset="0"/>
              </a:rPr>
              <a:t>écologiquement</a:t>
            </a:r>
            <a:r>
              <a:rPr lang="en-IE" sz="1050" dirty="0">
                <a:solidFill>
                  <a:srgbClr val="2D355A"/>
                </a:solidFill>
                <a:latin typeface="Montserrat Light" pitchFamily="2" charset="77"/>
                <a:cs typeface="Times New Roman" panose="02020603050405020304" pitchFamily="18" charset="0"/>
              </a:rPr>
              <a:t> durable. Les jeunes opérateurs apprendront, grâce aux connaissances d'experts et aux </a:t>
            </a:r>
            <a:r>
              <a:rPr lang="en-IE" sz="1050" dirty="0" err="1">
                <a:solidFill>
                  <a:srgbClr val="2D355A"/>
                </a:solidFill>
                <a:latin typeface="Montserrat Light" pitchFamily="2" charset="77"/>
                <a:cs typeface="Times New Roman" panose="02020603050405020304" pitchFamily="18" charset="0"/>
              </a:rPr>
              <a:t>exemples</a:t>
            </a:r>
            <a:r>
              <a:rPr lang="en-IE" sz="1050" dirty="0">
                <a:solidFill>
                  <a:srgbClr val="2D355A"/>
                </a:solidFill>
                <a:latin typeface="Montserrat Light" pitchFamily="2" charset="77"/>
                <a:cs typeface="Times New Roman" panose="02020603050405020304" pitchFamily="18" charset="0"/>
              </a:rPr>
              <a:t> de </a:t>
            </a:r>
            <a:r>
              <a:rPr lang="en-IE" sz="1050" dirty="0" err="1">
                <a:solidFill>
                  <a:srgbClr val="2D355A"/>
                </a:solidFill>
                <a:latin typeface="Montserrat Light" pitchFamily="2" charset="77"/>
                <a:cs typeface="Times New Roman" panose="02020603050405020304" pitchFamily="18" charset="0"/>
              </a:rPr>
              <a:t>bonnes</a:t>
            </a:r>
            <a:r>
              <a:rPr lang="en-IE" sz="1050" dirty="0">
                <a:solidFill>
                  <a:srgbClr val="2D355A"/>
                </a:solidFill>
                <a:latin typeface="Montserrat Light" pitchFamily="2" charset="77"/>
                <a:cs typeface="Times New Roman" panose="02020603050405020304" pitchFamily="18" charset="0"/>
              </a:rPr>
              <a:t> pratiques, comment devenir les </a:t>
            </a:r>
            <a:r>
              <a:rPr lang="en-IE" sz="1050" dirty="0" err="1">
                <a:solidFill>
                  <a:srgbClr val="2D355A"/>
                </a:solidFill>
                <a:latin typeface="Montserrat Light" pitchFamily="2" charset="77"/>
                <a:cs typeface="Times New Roman" panose="02020603050405020304" pitchFamily="18" charset="0"/>
              </a:rPr>
              <a:t>futurs</a:t>
            </a:r>
            <a:r>
              <a:rPr lang="en-IE" sz="1050" dirty="0">
                <a:solidFill>
                  <a:srgbClr val="2D355A"/>
                </a:solidFill>
                <a:latin typeface="Montserrat Light" pitchFamily="2" charset="77"/>
                <a:cs typeface="Times New Roman" panose="02020603050405020304" pitchFamily="18" charset="0"/>
              </a:rPr>
              <a:t> </a:t>
            </a:r>
            <a:r>
              <a:rPr lang="en-IE" sz="1050" dirty="0" err="1">
                <a:solidFill>
                  <a:srgbClr val="2D355A"/>
                </a:solidFill>
                <a:latin typeface="Montserrat Light" pitchFamily="2" charset="77"/>
                <a:cs typeface="Times New Roman" panose="02020603050405020304" pitchFamily="18" charset="0"/>
              </a:rPr>
              <a:t>acteurs</a:t>
            </a:r>
            <a:r>
              <a:rPr lang="en-IE" sz="1050" dirty="0">
                <a:solidFill>
                  <a:srgbClr val="2D355A"/>
                </a:solidFill>
                <a:latin typeface="Montserrat Light" pitchFamily="2" charset="77"/>
                <a:cs typeface="Times New Roman" panose="02020603050405020304" pitchFamily="18" charset="0"/>
              </a:rPr>
              <a:t> du </a:t>
            </a:r>
            <a:r>
              <a:rPr lang="en-IE" sz="1050" dirty="0" err="1">
                <a:solidFill>
                  <a:srgbClr val="2D355A"/>
                </a:solidFill>
                <a:latin typeface="Montserrat Light" pitchFamily="2" charset="77"/>
                <a:cs typeface="Times New Roman" panose="02020603050405020304" pitchFamily="18" charset="0"/>
              </a:rPr>
              <a:t>changement</a:t>
            </a:r>
            <a:r>
              <a:rPr lang="en-IE" sz="1050" dirty="0">
                <a:solidFill>
                  <a:srgbClr val="2D355A"/>
                </a:solidFill>
                <a:latin typeface="Montserrat Light" pitchFamily="2" charset="77"/>
                <a:cs typeface="Times New Roman" panose="02020603050405020304" pitchFamily="18" charset="0"/>
              </a:rPr>
              <a:t>, en veillant à ce que le secteur du tourisme européen reste une destination de voyage compétitive et de grande valeur</a:t>
            </a:r>
            <a:r>
              <a:rPr lang="en-IE" sz="1050" dirty="0">
                <a:solidFill>
                  <a:srgbClr val="2D355A"/>
                </a:solidFill>
                <a:latin typeface="Montserrat Light" pitchFamily="2" charset="77"/>
                <a:ea typeface="Times New Roman" panose="02020603050405020304" pitchFamily="18" charset="0"/>
                <a:cs typeface="Times New Roman" panose="02020603050405020304" pitchFamily="18" charset="0"/>
              </a:rPr>
              <a:t>.</a:t>
            </a:r>
            <a:endParaRPr lang="en-IE" sz="1050" dirty="0">
              <a:solidFill>
                <a:srgbClr val="2D355A"/>
              </a:solidFill>
              <a:latin typeface="Montserrat Light" pitchFamily="2" charset="77"/>
              <a:cs typeface="Times New Roman" panose="02020603050405020304" pitchFamily="18" charset="0"/>
            </a:endParaRPr>
          </a:p>
          <a:p>
            <a:pPr defTabSz="2680963">
              <a:lnSpc>
                <a:spcPct val="107000"/>
              </a:lnSpc>
              <a:spcAft>
                <a:spcPts val="173"/>
              </a:spcAft>
            </a:pPr>
            <a:endParaRPr lang="en-IE" sz="1050" b="1" dirty="0">
              <a:solidFill>
                <a:srgbClr val="2D355A"/>
              </a:solidFill>
              <a:latin typeface="Montserrat" pitchFamily="2" charset="77"/>
              <a:ea typeface="Calibri" panose="020F0502020204030204" pitchFamily="34" charset="0"/>
              <a:cs typeface="Times New Roman" panose="02020603050405020304" pitchFamily="18" charset="0"/>
            </a:endParaRPr>
          </a:p>
        </p:txBody>
      </p:sp>
      <p:sp>
        <p:nvSpPr>
          <p:cNvPr id="1052" name="Rectangle 27"/>
          <p:cNvSpPr txBox="1"/>
          <p:nvPr/>
        </p:nvSpPr>
        <p:spPr>
          <a:xfrm>
            <a:off x="822583" y="3300008"/>
            <a:ext cx="5292798" cy="1781382"/>
          </a:xfrm>
          <a:prstGeom prst="rect">
            <a:avLst/>
          </a:prstGeom>
          <a:ln w="12700">
            <a:miter lim="400000"/>
          </a:ln>
          <a:extLst>
            <a:ext uri="{C572A759-6A51-4108-AA02-DFA0A04FC94B}">
              <ma14:wrappingTextBoxFlag xmlns="" xmlns:ahyp="http://schemas.microsoft.com/office/drawing/2018/hyperlinkcolor"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ctr" defTabSz="2680963">
              <a:spcBef>
                <a:spcPts val="0"/>
              </a:spcBef>
            </a:pPr>
            <a:r>
              <a:rPr lang="en-GB" sz="1200" i="1" dirty="0">
                <a:solidFill>
                  <a:prstClr val="white"/>
                </a:solidFill>
                <a:latin typeface="Montserrat" pitchFamily="2" charset="77"/>
                <a:hlinkClick r:id="rId2">
                  <a:extLst>
                    <a:ext uri="{A12FA001-AC4F-418D-AE19-62706E023703}">
                      <ahyp:hlinkClr xmlns:ahyp="http://schemas.microsoft.com/office/drawing/2018/hyperlinkcolor" val="tx"/>
                    </a:ext>
                  </a:extLst>
                </a:hlinkClick>
              </a:rPr>
              <a:t>Butler </a:t>
            </a:r>
            <a:r>
              <a:rPr lang="en-GB" sz="1200" i="1" dirty="0">
                <a:solidFill>
                  <a:prstClr val="white"/>
                </a:solidFill>
                <a:latin typeface="Montserrat" pitchFamily="2" charset="77"/>
              </a:rPr>
              <a:t>définit le </a:t>
            </a:r>
            <a:r>
              <a:rPr lang="en-GB" sz="1200" i="1" dirty="0" err="1">
                <a:solidFill>
                  <a:prstClr val="white"/>
                </a:solidFill>
                <a:latin typeface="Montserrat" pitchFamily="2" charset="77"/>
              </a:rPr>
              <a:t>tourisme</a:t>
            </a:r>
            <a:r>
              <a:rPr lang="en-GB" sz="1200" i="1" dirty="0">
                <a:solidFill>
                  <a:prstClr val="white"/>
                </a:solidFill>
                <a:latin typeface="Montserrat" pitchFamily="2" charset="77"/>
              </a:rPr>
              <a:t> durable comme suit , </a:t>
            </a:r>
          </a:p>
          <a:p>
            <a:pPr algn="ctr" defTabSz="2680963">
              <a:spcBef>
                <a:spcPts val="0"/>
              </a:spcBef>
            </a:pPr>
            <a:endParaRPr lang="en-GB" sz="1200" i="1" dirty="0">
              <a:solidFill>
                <a:prstClr val="white"/>
              </a:solidFill>
              <a:latin typeface="Montserrat" pitchFamily="2" charset="77"/>
            </a:endParaRPr>
          </a:p>
          <a:p>
            <a:pPr algn="ctr" defTabSz="2680963">
              <a:spcBef>
                <a:spcPts val="0"/>
              </a:spcBef>
            </a:pPr>
            <a:r>
              <a:rPr lang="en-GB" sz="1200" i="1" dirty="0">
                <a:solidFill>
                  <a:prstClr val="white"/>
                </a:solidFill>
                <a:latin typeface="Montserrat" pitchFamily="2" charset="77"/>
              </a:rPr>
              <a:t>"Le tourisme qui se développe et se maintient dans une zone (communauté, environnement) de manière et à une </a:t>
            </a:r>
            <a:r>
              <a:rPr lang="en-GB" sz="1200" i="1" dirty="0" err="1">
                <a:solidFill>
                  <a:prstClr val="white"/>
                </a:solidFill>
                <a:latin typeface="Montserrat" pitchFamily="2" charset="77"/>
              </a:rPr>
              <a:t>échelle</a:t>
            </a:r>
            <a:r>
              <a:rPr lang="en-GB" sz="1200" i="1" dirty="0">
                <a:solidFill>
                  <a:prstClr val="white"/>
                </a:solidFill>
                <a:latin typeface="Montserrat" pitchFamily="2" charset="77"/>
              </a:rPr>
              <a:t> </a:t>
            </a:r>
            <a:r>
              <a:rPr lang="en-GB" sz="1200" i="1" dirty="0" err="1">
                <a:solidFill>
                  <a:prstClr val="white"/>
                </a:solidFill>
                <a:latin typeface="Montserrat" pitchFamily="2" charset="77"/>
              </a:rPr>
              <a:t>telles</a:t>
            </a:r>
            <a:r>
              <a:rPr lang="en-GB" sz="1200" i="1" dirty="0">
                <a:solidFill>
                  <a:prstClr val="white"/>
                </a:solidFill>
                <a:latin typeface="Montserrat" pitchFamily="2" charset="77"/>
              </a:rPr>
              <a:t> qu'il reste viable sur une période infinie et ne dégrade ni n'altère l'environnement (humain et physique) dans lequel il </a:t>
            </a:r>
            <a:r>
              <a:rPr lang="en-GB" sz="1200" i="1" dirty="0" err="1">
                <a:solidFill>
                  <a:prstClr val="white"/>
                </a:solidFill>
                <a:latin typeface="Montserrat" pitchFamily="2" charset="77"/>
              </a:rPr>
              <a:t>existe</a:t>
            </a:r>
            <a:r>
              <a:rPr lang="en-GB" sz="1200" i="1" dirty="0">
                <a:solidFill>
                  <a:prstClr val="white"/>
                </a:solidFill>
                <a:latin typeface="Montserrat" pitchFamily="2" charset="77"/>
              </a:rPr>
              <a:t> au point </a:t>
            </a:r>
            <a:r>
              <a:rPr lang="en-GB" sz="1200" i="1" dirty="0" err="1">
                <a:solidFill>
                  <a:prstClr val="white"/>
                </a:solidFill>
                <a:latin typeface="Montserrat" pitchFamily="2" charset="77"/>
              </a:rPr>
              <a:t>d’en</a:t>
            </a:r>
            <a:r>
              <a:rPr lang="en-GB" sz="1200" i="1" dirty="0">
                <a:solidFill>
                  <a:prstClr val="white"/>
                </a:solidFill>
                <a:latin typeface="Montserrat" pitchFamily="2" charset="77"/>
              </a:rPr>
              <a:t> </a:t>
            </a:r>
            <a:r>
              <a:rPr lang="en-GB" sz="1200" i="1" dirty="0" err="1">
                <a:solidFill>
                  <a:prstClr val="white"/>
                </a:solidFill>
                <a:latin typeface="Montserrat" pitchFamily="2" charset="77"/>
              </a:rPr>
              <a:t>empêcher</a:t>
            </a:r>
            <a:r>
              <a:rPr lang="en-GB" sz="1200" i="1" dirty="0">
                <a:solidFill>
                  <a:prstClr val="white"/>
                </a:solidFill>
                <a:latin typeface="Montserrat" pitchFamily="2" charset="77"/>
              </a:rPr>
              <a:t> le bon développement et le bien-</a:t>
            </a:r>
            <a:r>
              <a:rPr lang="en-GB" sz="1200" i="1" dirty="0" err="1">
                <a:solidFill>
                  <a:prstClr val="white"/>
                </a:solidFill>
                <a:latin typeface="Montserrat" pitchFamily="2" charset="77"/>
              </a:rPr>
              <a:t>être</a:t>
            </a:r>
            <a:r>
              <a:rPr lang="en-GB" sz="1200" i="1" dirty="0">
                <a:solidFill>
                  <a:prstClr val="white"/>
                </a:solidFill>
                <a:latin typeface="Montserrat" pitchFamily="2" charset="77"/>
              </a:rPr>
              <a:t> de </a:t>
            </a:r>
            <a:r>
              <a:rPr lang="en-GB" sz="1200" i="1" dirty="0" err="1">
                <a:solidFill>
                  <a:prstClr val="white"/>
                </a:solidFill>
                <a:latin typeface="Montserrat" pitchFamily="2" charset="77"/>
              </a:rPr>
              <a:t>ses</a:t>
            </a:r>
            <a:r>
              <a:rPr lang="en-GB" sz="1200" i="1" dirty="0">
                <a:solidFill>
                  <a:prstClr val="white"/>
                </a:solidFill>
                <a:latin typeface="Montserrat" pitchFamily="2" charset="77"/>
              </a:rPr>
              <a:t> </a:t>
            </a:r>
            <a:r>
              <a:rPr lang="en-GB" sz="1200" i="1" dirty="0" err="1">
                <a:solidFill>
                  <a:prstClr val="white"/>
                </a:solidFill>
                <a:latin typeface="Montserrat" pitchFamily="2" charset="77"/>
              </a:rPr>
              <a:t>autres</a:t>
            </a:r>
            <a:r>
              <a:rPr lang="en-GB" sz="1200" i="1" dirty="0">
                <a:solidFill>
                  <a:prstClr val="white"/>
                </a:solidFill>
                <a:latin typeface="Montserrat" pitchFamily="2" charset="77"/>
              </a:rPr>
              <a:t> activités et processus."</a:t>
            </a:r>
            <a:endParaRPr sz="1200" i="1" dirty="0">
              <a:solidFill>
                <a:prstClr val="white"/>
              </a:solidFill>
              <a:highlight>
                <a:srgbClr val="FFFF00"/>
              </a:highlight>
              <a:latin typeface="Montserrat" pitchFamily="2" charset="77"/>
            </a:endParaRPr>
          </a:p>
        </p:txBody>
      </p:sp>
      <p:sp>
        <p:nvSpPr>
          <p:cNvPr id="1054" name="Rectangle 27"/>
          <p:cNvSpPr txBox="1"/>
          <p:nvPr/>
        </p:nvSpPr>
        <p:spPr>
          <a:xfrm>
            <a:off x="774716" y="5174180"/>
            <a:ext cx="5309150" cy="7113739"/>
          </a:xfrm>
          <a:prstGeom prst="rect">
            <a:avLst/>
          </a:prstGeom>
          <a:ln w="12700">
            <a:miter lim="400000"/>
          </a:ln>
          <a:extLst>
            <a:ext uri="{C572A759-6A51-4108-AA02-DFA0A04FC94B}">
              <ma14:wrappingTextBoxFlag xmlns="" xmlns:ahyp="http://schemas.microsoft.com/office/drawing/2018/hyperlinkcolor"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defTabSz="2680963">
              <a:spcBef>
                <a:spcPts val="0"/>
              </a:spcBef>
            </a:pPr>
            <a:r>
              <a:rPr lang="en-GB" sz="1050" dirty="0">
                <a:solidFill>
                  <a:srgbClr val="2D355A"/>
                </a:solidFill>
                <a:latin typeface="Montserrat Light" pitchFamily="2" charset="77"/>
                <a:cs typeface="Times New Roman" panose="02020603050405020304" pitchFamily="18" charset="0"/>
              </a:rPr>
              <a:t>Le tourisme est l'un des secteurs économiques les plus dynamiques au monde. Sa croissance continue doit s'accompagner d'une sensibilisation accrue des consommateurs au tourisme durable (respectueux de l'environnement), participatif et </a:t>
            </a:r>
            <a:r>
              <a:rPr lang="en-GB" sz="1050" dirty="0" err="1">
                <a:solidFill>
                  <a:srgbClr val="2D355A"/>
                </a:solidFill>
                <a:latin typeface="Montserrat Light" pitchFamily="2" charset="77"/>
                <a:cs typeface="Times New Roman" panose="02020603050405020304" pitchFamily="18" charset="0"/>
              </a:rPr>
              <a:t>inclusif</a:t>
            </a:r>
            <a:r>
              <a:rPr lang="en-GB" sz="1050" dirty="0">
                <a:solidFill>
                  <a:srgbClr val="2D355A"/>
                </a:solidFill>
                <a:latin typeface="Montserrat Light" pitchFamily="2" charset="77"/>
                <a:cs typeface="Times New Roman" panose="02020603050405020304" pitchFamily="18" charset="0"/>
              </a:rPr>
              <a:t>. Le </a:t>
            </a:r>
            <a:r>
              <a:rPr lang="en-GB" sz="1050" dirty="0" err="1">
                <a:solidFill>
                  <a:srgbClr val="2D355A"/>
                </a:solidFill>
                <a:latin typeface="Montserrat Light" pitchFamily="2" charset="77"/>
                <a:cs typeface="Times New Roman" panose="02020603050405020304" pitchFamily="18" charset="0"/>
              </a:rPr>
              <a:t>projet</a:t>
            </a:r>
            <a:r>
              <a:rPr lang="en-GB" sz="1050" dirty="0">
                <a:solidFill>
                  <a:srgbClr val="2D355A"/>
                </a:solidFill>
                <a:latin typeface="Montserrat Light" pitchFamily="2" charset="77"/>
                <a:cs typeface="Times New Roman" panose="02020603050405020304" pitchFamily="18" charset="0"/>
              </a:rPr>
              <a:t> EYR vise à sensibiliser au </a:t>
            </a:r>
            <a:r>
              <a:rPr lang="en-GB" sz="1050" dirty="0" err="1">
                <a:solidFill>
                  <a:srgbClr val="2D355A"/>
                </a:solidFill>
                <a:latin typeface="Montserrat Light" pitchFamily="2" charset="77"/>
                <a:cs typeface="Times New Roman" panose="02020603050405020304" pitchFamily="18" charset="0"/>
              </a:rPr>
              <a:t>tourisme</a:t>
            </a:r>
            <a:r>
              <a:rPr lang="en-GB" sz="1050" dirty="0">
                <a:solidFill>
                  <a:srgbClr val="2D355A"/>
                </a:solidFill>
                <a:latin typeface="Montserrat Light" pitchFamily="2" charset="77"/>
                <a:cs typeface="Times New Roman" panose="02020603050405020304" pitchFamily="18" charset="0"/>
              </a:rPr>
              <a:t> durable et inclusif, afin que les jeunes entrepreneurs comprennent les opportunités qu'il offre et la manière d'en tirer parti, individuellement, en groupe ou par destination.</a:t>
            </a:r>
            <a:endParaRPr lang="en-IE" sz="1050" dirty="0">
              <a:solidFill>
                <a:srgbClr val="2D355A"/>
              </a:solidFill>
              <a:latin typeface="Montserrat Light" pitchFamily="2" charset="77"/>
            </a:endParaRPr>
          </a:p>
          <a:p>
            <a:pPr algn="just" defTabSz="2680963">
              <a:spcBef>
                <a:spcPts val="0"/>
              </a:spcBef>
            </a:pPr>
            <a:r>
              <a:rPr lang="en-IE" sz="1050" dirty="0">
                <a:solidFill>
                  <a:srgbClr val="2D355A"/>
                </a:solidFill>
                <a:latin typeface="Montserrat Light" pitchFamily="2" charset="77"/>
              </a:rPr>
              <a:t>Tout au long du guide, les opérateurs se verront présenter des outils, des </a:t>
            </a:r>
            <a:r>
              <a:rPr lang="en-IE" sz="1050" dirty="0" err="1">
                <a:solidFill>
                  <a:srgbClr val="2D355A"/>
                </a:solidFill>
                <a:latin typeface="Montserrat Light" pitchFamily="2" charset="77"/>
              </a:rPr>
              <a:t>ressources</a:t>
            </a:r>
            <a:r>
              <a:rPr lang="en-IE" sz="1050" dirty="0">
                <a:solidFill>
                  <a:srgbClr val="2D355A"/>
                </a:solidFill>
                <a:latin typeface="Montserrat Light" pitchFamily="2" charset="77"/>
              </a:rPr>
              <a:t>, des idées et des solutions sur la manière de développer ou d'adapter leurs activités liées à la nature, à la culture et au patrimoine pour qu'elles soient durables sur le plan environnemental et protègent les éléments sur lesquels elles reposent. Les touristes étant de plus en plus sensibles à l'environnement, les entreprises seront en mesure de garantir que leurs destinations, leurs installations et leurs services offrent une expérience exceptionnelle à tous leurs visiteurs, aujourd'hui et à l'avenir. Les entreprises qui intègrent les pratiques décrites dans le guide deviendront plus dynamiques dans le secteur du tourisme. Elles se développeront, croîtront et seront guidées par des stratégies respectueuses de l'environnement qui les aideront à comprendre et à adapter les opportunités aux besoins de leur entreprise individuelle. Elles deviendront des acteurs durables qui contribueront directement aux besoins de leurs environnements naturels, de leurs régions, de leurs communautés et de leurs clients. </a:t>
            </a:r>
          </a:p>
          <a:p>
            <a:pPr algn="just" defTabSz="2680963">
              <a:spcBef>
                <a:spcPts val="19097"/>
              </a:spcBef>
            </a:pPr>
            <a:endParaRPr sz="1050" dirty="0">
              <a:solidFill>
                <a:srgbClr val="2D355A"/>
              </a:solidFill>
              <a:latin typeface="Montserrat Light" pitchFamily="2" charset="77"/>
            </a:endParaRPr>
          </a:p>
        </p:txBody>
      </p:sp>
      <p:pic>
        <p:nvPicPr>
          <p:cNvPr id="10" name="Graphic 9" descr="Chevron arrows">
            <a:extLst>
              <a:ext uri="{FF2B5EF4-FFF2-40B4-BE49-F238E27FC236}">
                <a16:creationId xmlns:a16="http://schemas.microsoft.com/office/drawing/2014/main" id="{62BA8DF8-11F9-C543-9CB2-005362CD9D2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33473" y="216946"/>
            <a:ext cx="1364413" cy="1364413"/>
          </a:xfrm>
          <a:prstGeom prst="rect">
            <a:avLst/>
          </a:prstGeom>
        </p:spPr>
      </p:pic>
      <p:sp>
        <p:nvSpPr>
          <p:cNvPr id="7" name="Text Placeholder 6">
            <a:extLst>
              <a:ext uri="{FF2B5EF4-FFF2-40B4-BE49-F238E27FC236}">
                <a16:creationId xmlns:a16="http://schemas.microsoft.com/office/drawing/2014/main" id="{368F52BE-96B1-4104-9D11-A281C97BADBA}"/>
              </a:ext>
            </a:extLst>
          </p:cNvPr>
          <p:cNvSpPr>
            <a:spLocks noGrp="1"/>
          </p:cNvSpPr>
          <p:nvPr>
            <p:ph type="body" sz="quarter" idx="16"/>
          </p:nvPr>
        </p:nvSpPr>
        <p:spPr>
          <a:xfrm>
            <a:off x="700299" y="557282"/>
            <a:ext cx="4533174" cy="1161189"/>
          </a:xfrm>
        </p:spPr>
        <p:txBody>
          <a:bodyPr>
            <a:normAutofit/>
          </a:bodyPr>
          <a:lstStyle/>
          <a:p>
            <a:pPr marL="0" indent="0">
              <a:spcBef>
                <a:spcPts val="0"/>
              </a:spcBef>
              <a:buNone/>
            </a:pPr>
            <a:r>
              <a:rPr lang="en-IE" sz="2400" dirty="0">
                <a:latin typeface="Montserrat" pitchFamily="2" charset="77"/>
              </a:rPr>
              <a:t>Introduction au guide European Youth Roots (EYR)</a:t>
            </a:r>
          </a:p>
          <a:p>
            <a:endParaRPr lang="en-IE" sz="2500" b="1" dirty="0">
              <a:latin typeface="Montserrat" pitchFamily="2" charset="77"/>
            </a:endParaRPr>
          </a:p>
        </p:txBody>
      </p:sp>
      <p:sp>
        <p:nvSpPr>
          <p:cNvPr id="13" name="Freeform 12">
            <a:extLst>
              <a:ext uri="{FF2B5EF4-FFF2-40B4-BE49-F238E27FC236}">
                <a16:creationId xmlns:a16="http://schemas.microsoft.com/office/drawing/2014/main" id="{0B47B46C-819E-AB49-86C5-A9F9ABF4A160}"/>
              </a:ext>
            </a:extLst>
          </p:cNvPr>
          <p:cNvSpPr/>
          <p:nvPr/>
        </p:nvSpPr>
        <p:spPr>
          <a:xfrm rot="10800000">
            <a:off x="5915679" y="3132702"/>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C2D237"/>
          </a:solidFill>
          <a:ln w="5715" cap="flat">
            <a:noFill/>
            <a:prstDash val="solid"/>
            <a:miter/>
          </a:ln>
        </p:spPr>
        <p:txBody>
          <a:bodyPr rtlCol="0" anchor="ctr"/>
          <a:lstStyle/>
          <a:p>
            <a:pPr defTabSz="457134"/>
            <a:endParaRPr lang="en-US" dirty="0">
              <a:solidFill>
                <a:prstClr val="black"/>
              </a:solidFill>
              <a:latin typeface="Calibri" panose="020F0502020204030204"/>
            </a:endParaRPr>
          </a:p>
        </p:txBody>
      </p:sp>
    </p:spTree>
    <p:extLst>
      <p:ext uri="{BB962C8B-B14F-4D97-AF65-F5344CB8AC3E}">
        <p14:creationId xmlns:p14="http://schemas.microsoft.com/office/powerpoint/2010/main" val="319843924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 sky&#10;&#10;Description automatically generated">
            <a:extLst>
              <a:ext uri="{FF2B5EF4-FFF2-40B4-BE49-F238E27FC236}">
                <a16:creationId xmlns:a16="http://schemas.microsoft.com/office/drawing/2014/main" id="{55023686-5FFF-4496-93FB-92D37BC7205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0478"/>
          <a:stretch/>
        </p:blipFill>
        <p:spPr>
          <a:xfrm>
            <a:off x="1100" y="5291972"/>
            <a:ext cx="6856900" cy="4868861"/>
          </a:xfrm>
          <a:prstGeom prst="rect">
            <a:avLst/>
          </a:prstGeom>
        </p:spPr>
      </p:pic>
      <p:sp>
        <p:nvSpPr>
          <p:cNvPr id="9" name="Rechteck">
            <a:extLst>
              <a:ext uri="{FF2B5EF4-FFF2-40B4-BE49-F238E27FC236}">
                <a16:creationId xmlns:a16="http://schemas.microsoft.com/office/drawing/2014/main" id="{AD3CF1FB-533F-A042-B593-3C5B15C082E3}"/>
              </a:ext>
            </a:extLst>
          </p:cNvPr>
          <p:cNvSpPr/>
          <p:nvPr/>
        </p:nvSpPr>
        <p:spPr>
          <a:xfrm flipV="1">
            <a:off x="552" y="1701432"/>
            <a:ext cx="6856900" cy="117573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sp>
        <p:nvSpPr>
          <p:cNvPr id="6" name="Rectangle 27"/>
          <p:cNvSpPr txBox="1"/>
          <p:nvPr/>
        </p:nvSpPr>
        <p:spPr>
          <a:xfrm>
            <a:off x="784560" y="1722477"/>
            <a:ext cx="5288879" cy="1157044"/>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fontAlgn="base">
              <a:lnSpc>
                <a:spcPct val="100000"/>
              </a:lnSpc>
              <a:spcBef>
                <a:spcPts val="0"/>
              </a:spcBef>
            </a:pP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Les entreprises peuvent mettre en œuvre un certain nombre de mesures, notamment en associant différentes personnes à leurs </a:t>
            </a:r>
            <a:r>
              <a:rPr lang="en-IE" sz="1050" dirty="0">
                <a:solidFill>
                  <a:schemeClr val="bg1"/>
                </a:solidFill>
                <a:latin typeface="Montserrat Light" pitchFamily="2" charset="77"/>
                <a:cs typeface="Arial" panose="020B0604020202020204" pitchFamily="34" charset="0"/>
              </a:rPr>
              <a:t>efforts : experts, communautés locales, réseaux, personnel et visiteurs. </a:t>
            </a:r>
            <a:r>
              <a:rPr lang="en-IE" sz="1050" dirty="0">
                <a:solidFill>
                  <a:schemeClr val="bg1"/>
                </a:solidFill>
                <a:latin typeface="Montserrat Light" pitchFamily="2" charset="77"/>
                <a:ea typeface="Times New Roman" panose="02020603050405020304" pitchFamily="18" charset="0"/>
                <a:cs typeface="Arial" panose="020B0604020202020204" pitchFamily="34" charset="0"/>
              </a:rPr>
              <a:t>Non seulement elles contribueront à soutenir une activité touristique compétitive et à améliorer les conditions de vie de chacun, mais elles préserveront également, protégeront et conserveront les environnements dans lesquels elles vivent, travaillent et jouent. </a:t>
            </a:r>
            <a:endParaRPr lang="en-IE" sz="1050" dirty="0">
              <a:solidFill>
                <a:schemeClr val="bg1"/>
              </a:solidFill>
              <a:latin typeface="Montserrat Light" pitchFamily="2" charset="77"/>
              <a:ea typeface="Times New Roman" panose="02020603050405020304" pitchFamily="18" charset="0"/>
            </a:endParaRPr>
          </a:p>
        </p:txBody>
      </p:sp>
      <p:sp>
        <p:nvSpPr>
          <p:cNvPr id="7" name="Text Placeholder 3">
            <a:extLst>
              <a:ext uri="{FF2B5EF4-FFF2-40B4-BE49-F238E27FC236}">
                <a16:creationId xmlns:a16="http://schemas.microsoft.com/office/drawing/2014/main" id="{86D383A1-72B8-46AD-AFD4-9F9DDE0E936B}"/>
              </a:ext>
            </a:extLst>
          </p:cNvPr>
          <p:cNvSpPr>
            <a:spLocks noGrp="1"/>
          </p:cNvSpPr>
          <p:nvPr>
            <p:ph type="body" sz="quarter" idx="16"/>
          </p:nvPr>
        </p:nvSpPr>
        <p:spPr>
          <a:xfrm>
            <a:off x="784560" y="488950"/>
            <a:ext cx="5560678" cy="1523756"/>
          </a:xfrm>
        </p:spPr>
        <p:txBody>
          <a:bodyPr>
            <a:normAutofit/>
          </a:bodyPr>
          <a:lstStyle/>
          <a:p>
            <a:pPr marL="0" indent="0">
              <a:lnSpc>
                <a:spcPts val="2000"/>
              </a:lnSpc>
              <a:buNone/>
            </a:pPr>
            <a:r>
              <a:rPr lang="en-IE" sz="2399" dirty="0">
                <a:latin typeface="Montserrat" pitchFamily="2" charset="77"/>
              </a:rPr>
              <a:t>Vous n'êtes pas seul ! </a:t>
            </a:r>
          </a:p>
          <a:p>
            <a:pPr marL="0" indent="0">
              <a:lnSpc>
                <a:spcPts val="2000"/>
              </a:lnSpc>
              <a:buNone/>
            </a:pPr>
            <a:r>
              <a:rPr lang="en-IE" sz="1601" dirty="0">
                <a:solidFill>
                  <a:srgbClr val="2F355A"/>
                </a:solidFill>
                <a:latin typeface="Montserrat Light" pitchFamily="2" charset="77"/>
              </a:rPr>
              <a:t>Comment les PME peuvent faire participer les gens pour les aider à préserver et </a:t>
            </a:r>
            <a:r>
              <a:rPr lang="en-IE" sz="1601" dirty="0" err="1">
                <a:solidFill>
                  <a:srgbClr val="2F355A"/>
                </a:solidFill>
                <a:latin typeface="Montserrat Light" pitchFamily="2" charset="77"/>
              </a:rPr>
              <a:t>protéger</a:t>
            </a:r>
            <a:r>
              <a:rPr lang="en-IE" sz="1601" dirty="0">
                <a:solidFill>
                  <a:srgbClr val="2F355A"/>
                </a:solidFill>
                <a:latin typeface="Montserrat Light" pitchFamily="2" charset="77"/>
              </a:rPr>
              <a:t> les </a:t>
            </a:r>
            <a:r>
              <a:rPr lang="en-IE" sz="1601" dirty="0" err="1">
                <a:solidFill>
                  <a:srgbClr val="2F355A"/>
                </a:solidFill>
                <a:latin typeface="Montserrat Light" pitchFamily="2" charset="77"/>
              </a:rPr>
              <a:t>entreprises</a:t>
            </a:r>
            <a:r>
              <a:rPr lang="en-IE" sz="1601" dirty="0">
                <a:solidFill>
                  <a:srgbClr val="2F355A"/>
                </a:solidFill>
                <a:latin typeface="Montserrat Light" pitchFamily="2" charset="77"/>
              </a:rPr>
              <a:t> de la culture et du </a:t>
            </a:r>
            <a:r>
              <a:rPr lang="en-IE" sz="1601" dirty="0" err="1">
                <a:solidFill>
                  <a:srgbClr val="2F355A"/>
                </a:solidFill>
                <a:latin typeface="Montserrat Light" pitchFamily="2" charset="77"/>
              </a:rPr>
              <a:t>patrimoine</a:t>
            </a:r>
            <a:r>
              <a:rPr lang="en-IE" sz="1601" dirty="0">
                <a:solidFill>
                  <a:srgbClr val="2F355A"/>
                </a:solidFill>
                <a:latin typeface="Montserrat Light" pitchFamily="2" charset="77"/>
              </a:rPr>
              <a:t> !</a:t>
            </a:r>
          </a:p>
        </p:txBody>
      </p:sp>
      <p:sp>
        <p:nvSpPr>
          <p:cNvPr id="8" name="Rectangle 27">
            <a:extLst>
              <a:ext uri="{FF2B5EF4-FFF2-40B4-BE49-F238E27FC236}">
                <a16:creationId xmlns:a16="http://schemas.microsoft.com/office/drawing/2014/main" id="{52AB5587-6004-644C-BDEF-C3727413DF6B}"/>
              </a:ext>
            </a:extLst>
          </p:cNvPr>
          <p:cNvSpPr txBox="1"/>
          <p:nvPr/>
        </p:nvSpPr>
        <p:spPr>
          <a:xfrm>
            <a:off x="823882" y="2973318"/>
            <a:ext cx="5268943" cy="4338813"/>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fontAlgn="base">
              <a:lnSpc>
                <a:spcPct val="100000"/>
              </a:lnSpc>
              <a:spcBef>
                <a:spcPts val="0"/>
              </a:spcBef>
              <a:buClr>
                <a:srgbClr val="28AFAC"/>
              </a:buClr>
              <a:buFont typeface="Arial" panose="020B0604020202020204" pitchFamily="34" charset="0"/>
              <a:buChar char="•"/>
            </a:pPr>
            <a:r>
              <a:rPr lang="en-IE" sz="1150" b="1" dirty="0">
                <a:solidFill>
                  <a:srgbClr val="28AFAC"/>
                </a:solidFill>
                <a:latin typeface="Montserrat" pitchFamily="2" charset="77"/>
                <a:ea typeface="Times New Roman" panose="02020603050405020304" pitchFamily="18" charset="0"/>
                <a:cs typeface="Arial" panose="020B0604020202020204" pitchFamily="34" charset="0"/>
              </a:rPr>
              <a:t>Autres entreprises locales : </a:t>
            </a:r>
          </a:p>
          <a:p>
            <a:pPr marL="184124" algn="just" fontAlgn="base">
              <a:lnSpc>
                <a:spcPct val="100000"/>
              </a:lnSpc>
              <a:spcBef>
                <a:spcPts val="0"/>
              </a:spcBef>
              <a:buClr>
                <a:srgbClr val="28AFAC"/>
              </a:buClr>
            </a:pP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En travaillant avec d'autres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entreprises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responsables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locales dans le but de protéger la culture locale, le patrimoine et l'environnement, les connaissances et les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compétences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peuvent</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être partagées. Recherchez et étudiez ensemble les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meilleures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pratiques déjà mises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en</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place. Examinez les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différentes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grilles tarifaires et stratégies existantes utilisées pour encourager les séjours prolongés, gérer les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faibles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groupes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et répartir les visites sur les basses saisons avec un impact minimal. Par exemple, l'approche optimale peut consister à mettre en œuvre des outils écologiquement durables communs à toute la destination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touristique</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Il peut s'agir de faire payer des droits (pour financer la conservation), de limiter le nombre de visiteurs dans un environnement protégé, de pratiquer des tarifs plus élevés en été et plus bas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en</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p>
          <a:p>
            <a:pPr marL="184124" algn="just" fontAlgn="base">
              <a:lnSpc>
                <a:spcPct val="100000"/>
              </a:lnSpc>
              <a:spcBef>
                <a:spcPts val="0"/>
              </a:spcBef>
              <a:buClr>
                <a:srgbClr val="28AFAC"/>
              </a:buClr>
            </a:pP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hiver (pour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compenser</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p>
          <a:p>
            <a:pPr marL="184124" algn="just" fontAlgn="base">
              <a:lnSpc>
                <a:spcPct val="100000"/>
              </a:lnSpc>
              <a:spcBef>
                <a:spcPts val="0"/>
              </a:spcBef>
              <a:buClr>
                <a:srgbClr val="28AFAC"/>
              </a:buClr>
            </a:pP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la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saisonnalité</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de programmer l'ouverture et de restreindre l'accès (pour gérer l'empreinte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écologique</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a:t>
            </a:r>
          </a:p>
          <a:p>
            <a:pPr marL="184124"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71426" indent="-171426" fontAlgn="base">
              <a:lnSpc>
                <a:spcPct val="100000"/>
              </a:lnSpc>
              <a:spcBef>
                <a:spcPts val="0"/>
              </a:spcBef>
              <a:buClr>
                <a:srgbClr val="28AFAC"/>
              </a:buClr>
              <a:buFont typeface="Arial" panose="020B0604020202020204" pitchFamily="34" charset="0"/>
              <a:buChar char="•"/>
            </a:pPr>
            <a:r>
              <a:rPr lang="en-IE" sz="1150" b="1" dirty="0">
                <a:solidFill>
                  <a:srgbClr val="28AFAC"/>
                </a:solidFill>
                <a:latin typeface="Montserrat" pitchFamily="2" charset="77"/>
                <a:ea typeface="Times New Roman" panose="02020603050405020304" pitchFamily="18" charset="0"/>
                <a:cs typeface="Arial" panose="020B0604020202020204" pitchFamily="34" charset="0"/>
              </a:rPr>
              <a:t>Communauté locale : </a:t>
            </a:r>
          </a:p>
          <a:p>
            <a:pPr marL="184124" algn="just" fontAlgn="base">
              <a:lnSpc>
                <a:spcPct val="100000"/>
              </a:lnSpc>
              <a:spcBef>
                <a:spcPts val="0"/>
              </a:spcBef>
              <a:buClr>
                <a:srgbClr val="28AFAC"/>
              </a:buClr>
            </a:pP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Veillez à ce que la communauté locale sache comment contribuer et valoriser le patrimoine culturel authentique de son lieu de vie. N'oubliez pas les jeunes,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impliquez</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-les dans des projets communautaires, des emplois, du bénévolat, des formations, par exemple le </a:t>
            </a:r>
            <a:r>
              <a:rPr lang="en-IE" sz="1050" dirty="0">
                <a:solidFill>
                  <a:srgbClr val="2D355A"/>
                </a:solidFill>
                <a:latin typeface="Montserrat Light" pitchFamily="2" charset="77"/>
                <a:cs typeface="Arial" panose="020B0604020202020204" pitchFamily="34" charset="0"/>
                <a:hlinkClick r:id="rId3">
                  <a:extLst>
                    <a:ext uri="{A12FA001-AC4F-418D-AE19-62706E023703}">
                      <ahyp:hlinkClr xmlns:ahyp="http://schemas.microsoft.com/office/drawing/2018/hyperlinkcolor" val="tx"/>
                    </a:ext>
                  </a:extLst>
                </a:hlinkClick>
              </a:rPr>
              <a:t>Corps </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européen </a:t>
            </a:r>
            <a:r>
              <a:rPr lang="en-IE" sz="1050" dirty="0">
                <a:solidFill>
                  <a:srgbClr val="2D355A"/>
                </a:solidFill>
                <a:latin typeface="Montserrat Light" pitchFamily="2" charset="77"/>
                <a:cs typeface="Arial" panose="020B0604020202020204" pitchFamily="34" charset="0"/>
                <a:hlinkClick r:id="rId3">
                  <a:extLst>
                    <a:ext uri="{A12FA001-AC4F-418D-AE19-62706E023703}">
                      <ahyp:hlinkClr xmlns:ahyp="http://schemas.microsoft.com/office/drawing/2018/hyperlinkcolor" val="tx"/>
                    </a:ext>
                  </a:extLst>
                </a:hlinkClick>
              </a:rPr>
              <a:t>de </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solidarité</a:t>
            </a:r>
            <a:r>
              <a:rPr lang="en-IE" sz="1050" dirty="0">
                <a:solidFill>
                  <a:srgbClr val="2D355A"/>
                </a:solidFill>
                <a:latin typeface="Montserrat Light" pitchFamily="2" charset="77"/>
                <a:cs typeface="Arial" panose="020B0604020202020204" pitchFamily="34" charset="0"/>
              </a:rPr>
              <a:t>. Ouvrez votre propriété </a:t>
            </a:r>
            <a:r>
              <a:rPr lang="en-IE" sz="1050" dirty="0" err="1">
                <a:solidFill>
                  <a:srgbClr val="2D355A"/>
                </a:solidFill>
                <a:latin typeface="Montserrat Light" pitchFamily="2" charset="77"/>
                <a:cs typeface="Arial" panose="020B0604020202020204" pitchFamily="34" charset="0"/>
              </a:rPr>
              <a:t>à</a:t>
            </a:r>
            <a:r>
              <a:rPr lang="en-IE" sz="1050" dirty="0">
                <a:solidFill>
                  <a:srgbClr val="2D355A"/>
                </a:solidFill>
                <a:latin typeface="Montserrat Light" pitchFamily="2" charset="77"/>
                <a:cs typeface="Arial" panose="020B0604020202020204" pitchFamily="34" charset="0"/>
              </a:rPr>
              <a:t> de </a:t>
            </a:r>
            <a:r>
              <a:rPr lang="en-IE" sz="1050" dirty="0" err="1">
                <a:solidFill>
                  <a:srgbClr val="2D355A"/>
                </a:solidFill>
                <a:latin typeface="Montserrat Light" pitchFamily="2" charset="77"/>
                <a:cs typeface="Arial" panose="020B0604020202020204" pitchFamily="34" charset="0"/>
              </a:rPr>
              <a:t>potentiels</a:t>
            </a:r>
            <a:r>
              <a:rPr lang="en-IE" sz="1050" dirty="0">
                <a:solidFill>
                  <a:srgbClr val="2D355A"/>
                </a:solidFill>
                <a:latin typeface="Montserrat Light" pitchFamily="2" charset="77"/>
                <a:cs typeface="Arial" panose="020B0604020202020204" pitchFamily="34" charset="0"/>
              </a:rPr>
              <a:t> événements </a:t>
            </a:r>
            <a:r>
              <a:rPr lang="en-IE" sz="1050" dirty="0" err="1">
                <a:solidFill>
                  <a:srgbClr val="2D355A"/>
                </a:solidFill>
                <a:latin typeface="Montserrat Light" pitchFamily="2" charset="77"/>
                <a:cs typeface="Arial" panose="020B0604020202020204" pitchFamily="34" charset="0"/>
              </a:rPr>
              <a:t>communautaires</a:t>
            </a:r>
            <a:r>
              <a:rPr lang="en-IE" sz="1050" dirty="0">
                <a:solidFill>
                  <a:srgbClr val="2D355A"/>
                </a:solidFill>
                <a:latin typeface="Montserrat Light" pitchFamily="2" charset="77"/>
                <a:cs typeface="Arial" panose="020B0604020202020204" pitchFamily="34" charset="0"/>
              </a:rPr>
              <a:t> qui profiteront à votre entreprise et à votre mission </a:t>
            </a:r>
            <a:r>
              <a:rPr lang="en-IE" sz="1050" dirty="0" err="1">
                <a:solidFill>
                  <a:srgbClr val="2D355A"/>
                </a:solidFill>
                <a:latin typeface="Montserrat Light" pitchFamily="2" charset="77"/>
                <a:cs typeface="Arial" panose="020B0604020202020204" pitchFamily="34" charset="0"/>
              </a:rPr>
              <a:t>d’engagement</a:t>
            </a:r>
            <a:r>
              <a:rPr lang="en-IE" sz="1050" dirty="0">
                <a:solidFill>
                  <a:srgbClr val="2D355A"/>
                </a:solidFill>
                <a:latin typeface="Montserrat Light" pitchFamily="2" charset="77"/>
                <a:cs typeface="Arial" panose="020B0604020202020204" pitchFamily="34" charset="0"/>
              </a:rPr>
              <a:t> pour le </a:t>
            </a:r>
            <a:r>
              <a:rPr lang="en-IE" sz="1050" dirty="0" err="1">
                <a:solidFill>
                  <a:srgbClr val="2D355A"/>
                </a:solidFill>
                <a:latin typeface="Montserrat Light" pitchFamily="2" charset="77"/>
                <a:cs typeface="Arial" panose="020B0604020202020204" pitchFamily="34" charset="0"/>
              </a:rPr>
              <a:t>développement</a:t>
            </a:r>
            <a:r>
              <a:rPr lang="en-IE" sz="1050" dirty="0">
                <a:solidFill>
                  <a:srgbClr val="2D355A"/>
                </a:solidFill>
                <a:latin typeface="Montserrat Light" pitchFamily="2" charset="77"/>
                <a:cs typeface="Arial" panose="020B0604020202020204" pitchFamily="34" charset="0"/>
              </a:rPr>
              <a:t> durable.. </a:t>
            </a:r>
          </a:p>
          <a:p>
            <a:pPr marL="171426" indent="-171426">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71426" indent="-171426" fontAlgn="base">
              <a:lnSpc>
                <a:spcPts val="1649"/>
              </a:lnSpc>
              <a:spcBef>
                <a:spcPts val="1499"/>
              </a:spcBef>
              <a:buFont typeface="Wingdings" panose="05000000000000000000" pitchFamily="2" charset="2"/>
              <a:buChar char="q"/>
            </a:pPr>
            <a:endParaRPr lang="en-IE" sz="1050" dirty="0">
              <a:solidFill>
                <a:srgbClr val="2D355A"/>
              </a:solidFill>
              <a:latin typeface="Montserrat Light" pitchFamily="2" charset="77"/>
              <a:ea typeface="Times New Roman" panose="02020603050405020304" pitchFamily="18" charset="0"/>
            </a:endParaRPr>
          </a:p>
        </p:txBody>
      </p:sp>
    </p:spTree>
    <p:extLst>
      <p:ext uri="{BB962C8B-B14F-4D97-AF65-F5344CB8AC3E}">
        <p14:creationId xmlns:p14="http://schemas.microsoft.com/office/powerpoint/2010/main" val="290095504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house, old, stone&#10;&#10;Description automatically generated">
            <a:extLst>
              <a:ext uri="{FF2B5EF4-FFF2-40B4-BE49-F238E27FC236}">
                <a16:creationId xmlns:a16="http://schemas.microsoft.com/office/drawing/2014/main" id="{A29C600A-F75E-45B9-8EDB-97616D292C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634" b="14652"/>
          <a:stretch/>
        </p:blipFill>
        <p:spPr>
          <a:xfrm>
            <a:off x="1100" y="-113499"/>
            <a:ext cx="6856900" cy="1950720"/>
          </a:xfrm>
          <a:prstGeom prst="rect">
            <a:avLst/>
          </a:prstGeom>
        </p:spPr>
      </p:pic>
      <p:sp>
        <p:nvSpPr>
          <p:cNvPr id="9" name="Text Placeholder 3">
            <a:extLst>
              <a:ext uri="{FF2B5EF4-FFF2-40B4-BE49-F238E27FC236}">
                <a16:creationId xmlns:a16="http://schemas.microsoft.com/office/drawing/2014/main" id="{981917E8-041B-5B44-B6F4-67DEA122DF3C}"/>
              </a:ext>
            </a:extLst>
          </p:cNvPr>
          <p:cNvSpPr txBox="1">
            <a:spLocks/>
          </p:cNvSpPr>
          <p:nvPr/>
        </p:nvSpPr>
        <p:spPr>
          <a:xfrm>
            <a:off x="860626" y="1905602"/>
            <a:ext cx="5376587"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800"/>
              </a:lnSpc>
              <a:buNone/>
            </a:pPr>
            <a:r>
              <a:rPr lang="en-IE" sz="2399" dirty="0">
                <a:latin typeface="Montserrat" pitchFamily="2" charset="77"/>
              </a:rPr>
              <a:t>Vous n'êtes pas seul ! </a:t>
            </a:r>
          </a:p>
          <a:p>
            <a:pPr marL="0" indent="0">
              <a:lnSpc>
                <a:spcPts val="1800"/>
              </a:lnSpc>
              <a:buNone/>
            </a:pPr>
            <a:r>
              <a:rPr lang="en-IE" sz="1601" dirty="0">
                <a:solidFill>
                  <a:srgbClr val="2F355A"/>
                </a:solidFill>
                <a:latin typeface="Montserrat Light" pitchFamily="2" charset="77"/>
              </a:rPr>
              <a:t>Comment les PME peuvent faire participer les personnes et les experts pour aider à préserver et protéger leur culture et leur patrimoine !</a:t>
            </a:r>
          </a:p>
        </p:txBody>
      </p:sp>
      <p:sp>
        <p:nvSpPr>
          <p:cNvPr id="10" name="Rectangle 27">
            <a:extLst>
              <a:ext uri="{FF2B5EF4-FFF2-40B4-BE49-F238E27FC236}">
                <a16:creationId xmlns:a16="http://schemas.microsoft.com/office/drawing/2014/main" id="{AA6C5B5C-3B54-6E41-AB42-65346E652AC9}"/>
              </a:ext>
            </a:extLst>
          </p:cNvPr>
          <p:cNvSpPr txBox="1"/>
          <p:nvPr/>
        </p:nvSpPr>
        <p:spPr>
          <a:xfrm>
            <a:off x="765175" y="3010235"/>
            <a:ext cx="5327650" cy="9443928"/>
          </a:xfrm>
          <a:prstGeom prst="rect">
            <a:avLst/>
          </a:prstGeom>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16="http://schemas.microsoft.com/office/drawing/2014/main" xmlns=""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fontAlgn="base">
              <a:lnSpc>
                <a:spcPts val="1200"/>
              </a:lnSpc>
              <a:spcBef>
                <a:spcPts val="0"/>
              </a:spcBef>
              <a:buClr>
                <a:srgbClr val="28AFAC"/>
              </a:buClr>
              <a:buFont typeface="Arial" panose="020B0604020202020204" pitchFamily="34" charset="0"/>
              <a:buChar char="•"/>
            </a:pPr>
            <a:r>
              <a:rPr lang="en-IE" sz="1050" b="1" dirty="0">
                <a:solidFill>
                  <a:srgbClr val="28AFAC"/>
                </a:solidFill>
                <a:latin typeface="Montserrat" pitchFamily="2" charset="77"/>
                <a:ea typeface="Times New Roman" panose="02020603050405020304" pitchFamily="18" charset="0"/>
                <a:cs typeface="Arial" panose="020B0604020202020204" pitchFamily="34" charset="0"/>
              </a:rPr>
              <a:t>Faites participer les visiteurs : </a:t>
            </a:r>
          </a:p>
          <a:p>
            <a:pPr marL="180949" algn="just" fontAlgn="base">
              <a:lnSpc>
                <a:spcPts val="1200"/>
              </a:lnSpc>
              <a:spcBef>
                <a:spcPts val="0"/>
              </a:spcBef>
              <a:buClr>
                <a:srgbClr val="28AFAC"/>
              </a:buClr>
            </a:pP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Organisez des temps de mediation à l'intention des clients sur l'histoire et l'environnement de la communauté locale, afin qu'ils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soient</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informés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et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conscients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de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l'importance</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de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leur</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impact. Informez-les de ce qui rend votre destination et votre entreprise spéciales, de leur authenticité et de leur caractère unique (par exemple, racontez-leur les traditions, les coutumes et les histoires), puis expliquez-leur comment ils peuvent se procurer des produits locaux,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rencontrer</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les artisans,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achetez</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des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produitss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et des services locaux. Informez-les de vos principes environnementaux tels que : utiliser les lieux de manière sensible en ne sortant pas des routes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principales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et en suivant la signalisation, ne prendre que ce dont vous avez besoin,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repartir</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en</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laissant</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les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lieux</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comme</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vous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l'avez</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trouvés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utiliser les bacs de recyclage et de compostage, ne pas gaspiller, ne pas utiliser de plastique. Le bénévolat est une autre excellente option (devenir un éducateur/guide, nettoyer les déchets).</a:t>
            </a:r>
          </a:p>
          <a:p>
            <a:pPr fontAlgn="base">
              <a:lnSpc>
                <a:spcPts val="12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71426" indent="-171426" fontAlgn="base">
              <a:lnSpc>
                <a:spcPts val="1200"/>
              </a:lnSpc>
              <a:spcBef>
                <a:spcPts val="0"/>
              </a:spcBef>
              <a:buClr>
                <a:srgbClr val="28AFAC"/>
              </a:buClr>
              <a:buFont typeface="Arial" panose="020B0604020202020204" pitchFamily="34" charset="0"/>
              <a:buChar char="•"/>
            </a:pPr>
            <a:r>
              <a:rPr lang="en-IE" sz="1050" b="1" dirty="0">
                <a:solidFill>
                  <a:srgbClr val="28AFAC"/>
                </a:solidFill>
                <a:latin typeface="Montserrat" pitchFamily="2" charset="77"/>
                <a:ea typeface="Times New Roman" panose="02020603050405020304" pitchFamily="18" charset="0"/>
                <a:cs typeface="Arial" panose="020B0604020202020204" pitchFamily="34" charset="0"/>
              </a:rPr>
              <a:t>Fournisseurs locaux de culture et de patrimoine :</a:t>
            </a:r>
          </a:p>
          <a:p>
            <a:pPr marL="180949" algn="just" fontAlgn="base">
              <a:lnSpc>
                <a:spcPts val="1200"/>
              </a:lnSpc>
              <a:spcBef>
                <a:spcPts val="0"/>
              </a:spcBef>
              <a:buClr>
                <a:srgbClr val="28AFAC"/>
              </a:buClr>
            </a:pP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Améliorez</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votre</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offre d'expériences culturelles et patrimoniales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en</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exposant</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des productions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d’artisans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d'art locaux dans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votre</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établissement</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pour la vente,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l'offre</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d’activités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ou</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la promotion et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mettez</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à</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disposition des clients des informations sur l'endroit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où</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elles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ont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été</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fabriquées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a:t>
            </a: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endParaRPr lang="en-IE" sz="100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0949" algn="just" fontAlgn="base">
              <a:lnSpc>
                <a:spcPts val="1200"/>
              </a:lnSpc>
              <a:spcBef>
                <a:spcPts val="0"/>
              </a:spcBef>
              <a:buClr>
                <a:srgbClr val="28AFAC"/>
              </a:buClr>
            </a:pP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et la manière de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contacter</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les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artisants</a:t>
            </a: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71426" indent="-171426" fontAlgn="base">
              <a:lnSpc>
                <a:spcPts val="1200"/>
              </a:lnSpc>
              <a:spcBef>
                <a:spcPts val="0"/>
              </a:spcBef>
              <a:buClr>
                <a:srgbClr val="28AFAC"/>
              </a:buClr>
              <a:buFont typeface="Arial" panose="020B0604020202020204" pitchFamily="34" charset="0"/>
              <a:buChar char="•"/>
            </a:pPr>
            <a:r>
              <a:rPr lang="en-IE" sz="1050" b="1" dirty="0">
                <a:solidFill>
                  <a:srgbClr val="28AFAC"/>
                </a:solidFill>
                <a:latin typeface="Montserrat" pitchFamily="2" charset="77"/>
                <a:ea typeface="Times New Roman" panose="02020603050405020304" pitchFamily="18" charset="0"/>
                <a:cs typeface="Arial" panose="020B0604020202020204" pitchFamily="34" charset="0"/>
              </a:rPr>
              <a:t>Promouvoir les services et les attractions complémentaires : </a:t>
            </a:r>
          </a:p>
          <a:p>
            <a:pPr marL="180949" algn="just" fontAlgn="base">
              <a:lnSpc>
                <a:spcPts val="1200"/>
              </a:lnSpc>
              <a:spcBef>
                <a:spcPts val="0"/>
              </a:spcBef>
              <a:buClr>
                <a:srgbClr val="28AFAC"/>
              </a:buClr>
            </a:pP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Fournissez des informations sur les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activités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locales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complémentaires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les restaurants et les activités culturelles.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Mieux</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encore,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travailler</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avec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l’ensemble</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des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entreprises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même</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si</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elles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ne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sont</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pas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forcément</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complémentaires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à</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votre</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propre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activité</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Travaillez</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avec ces entreprises sur la manière dont vous pouvez les regrouper, développer des stratégies de prix et de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disponibilité</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de réservation.</a:t>
            </a:r>
          </a:p>
          <a:p>
            <a:pPr marL="171426" indent="-171426" fontAlgn="base">
              <a:lnSpc>
                <a:spcPts val="12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71426" indent="-171426" fontAlgn="base">
              <a:lnSpc>
                <a:spcPts val="1200"/>
              </a:lnSpc>
              <a:spcBef>
                <a:spcPts val="0"/>
              </a:spcBef>
              <a:buClr>
                <a:srgbClr val="28AFAC"/>
              </a:buClr>
              <a:buFont typeface="Arial" panose="020B0604020202020204" pitchFamily="34" charset="0"/>
              <a:buChar char="•"/>
            </a:pPr>
            <a:r>
              <a:rPr lang="en-IE" sz="1050" b="1" dirty="0">
                <a:solidFill>
                  <a:srgbClr val="28AFAC"/>
                </a:solidFill>
                <a:latin typeface="Montserrat" pitchFamily="2" charset="77"/>
                <a:ea typeface="Times New Roman" panose="02020603050405020304" pitchFamily="18" charset="0"/>
                <a:cs typeface="Arial" panose="020B0604020202020204" pitchFamily="34" charset="0"/>
              </a:rPr>
              <a:t>Formation du personnel : </a:t>
            </a:r>
          </a:p>
          <a:p>
            <a:pPr marL="228568" algn="just" fontAlgn="base">
              <a:lnSpc>
                <a:spcPts val="1200"/>
              </a:lnSpc>
              <a:spcBef>
                <a:spcPts val="0"/>
              </a:spcBef>
              <a:buClr>
                <a:srgbClr val="28AFAC"/>
              </a:buClr>
            </a:pPr>
            <a:r>
              <a:rPr lang="en-IE" sz="1000" dirty="0">
                <a:solidFill>
                  <a:srgbClr val="2D355A"/>
                </a:solidFill>
                <a:latin typeface="Montserrat Light" pitchFamily="2" charset="77"/>
                <a:cs typeface="Arial" panose="020B0604020202020204" pitchFamily="34" charset="0"/>
              </a:rPr>
              <a:t>Développer des </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programmes de formation du personnel pour le sensibiliser au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développement</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durable, au tourisme responsable</a:t>
            </a:r>
            <a:r>
              <a:rPr lang="en-IE" sz="1000" dirty="0">
                <a:solidFill>
                  <a:srgbClr val="2D355A"/>
                </a:solidFill>
                <a:latin typeface="Montserrat Light" pitchFamily="2" charset="77"/>
                <a:cs typeface="Arial" panose="020B0604020202020204" pitchFamily="34" charset="0"/>
              </a:rPr>
              <a:t>, etc</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Veillez à ce que le personnel soit bien informé des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coutumes</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et des traditions locales (traditions, éthique culturelle, etc.).</a:t>
            </a:r>
          </a:p>
          <a:p>
            <a:pPr marL="228568" algn="just" fontAlgn="base">
              <a:lnSpc>
                <a:spcPts val="12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indent="-177774" algn="just" fontAlgn="base">
              <a:lnSpc>
                <a:spcPts val="1200"/>
              </a:lnSpc>
              <a:spcBef>
                <a:spcPts val="0"/>
              </a:spcBef>
              <a:buClr>
                <a:srgbClr val="28AFAC"/>
              </a:buClr>
              <a:buFont typeface="Arial" panose="020B0604020202020204" pitchFamily="34" charset="0"/>
              <a:buChar char="•"/>
            </a:pPr>
            <a:r>
              <a:rPr lang="en-IE" sz="1050" b="1" dirty="0">
                <a:solidFill>
                  <a:srgbClr val="28AFAC"/>
                </a:solidFill>
                <a:latin typeface="Montserrat" pitchFamily="2" charset="77"/>
                <a:ea typeface="Times New Roman" panose="02020603050405020304" pitchFamily="18" charset="0"/>
                <a:cs typeface="Arial" panose="020B0604020202020204" pitchFamily="34" charset="0"/>
              </a:rPr>
              <a:t>Étendre à d'autres régions : </a:t>
            </a:r>
          </a:p>
          <a:p>
            <a:pPr marL="187298" algn="just" fontAlgn="base">
              <a:lnSpc>
                <a:spcPts val="1200"/>
              </a:lnSpc>
              <a:spcBef>
                <a:spcPts val="0"/>
              </a:spcBef>
              <a:buClr>
                <a:srgbClr val="28AFAC"/>
              </a:buClr>
            </a:pP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Travailler avec des communautés locales extérieures à la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localité</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ou à la région, communiquer avec elles, établir des relations et interagir avec elles, de manière à ce qu'il y ait une "appropriation partagée et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une</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comprehension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régionale</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harmonisée". Il existe de nombreuses possibilités de collaboration, comme le partage </a:t>
            </a:r>
            <a:r>
              <a:rPr lang="en-IE" sz="1000" dirty="0" err="1">
                <a:solidFill>
                  <a:srgbClr val="2D355A"/>
                </a:solidFill>
                <a:latin typeface="Montserrat Light" pitchFamily="2" charset="77"/>
                <a:ea typeface="Times New Roman" panose="02020603050405020304" pitchFamily="18" charset="0"/>
                <a:cs typeface="Arial" panose="020B0604020202020204" pitchFamily="34" charset="0"/>
              </a:rPr>
              <a:t>d’expertise</a:t>
            </a:r>
            <a:r>
              <a:rPr lang="en-IE" sz="1000" dirty="0">
                <a:solidFill>
                  <a:srgbClr val="2D355A"/>
                </a:solidFill>
                <a:latin typeface="Montserrat Light" pitchFamily="2" charset="77"/>
                <a:ea typeface="Times New Roman" panose="02020603050405020304" pitchFamily="18" charset="0"/>
                <a:cs typeface="Arial" panose="020B0604020202020204" pitchFamily="34" charset="0"/>
              </a:rPr>
              <a:t>, la mise en commun des ressources, la collaboration sur les plans de développement futurs, la mise en réseau, etc.</a:t>
            </a:r>
          </a:p>
          <a:p>
            <a:pPr marL="22856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22856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22856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66711989"/>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extLst>
              <a:ext uri="{FF2B5EF4-FFF2-40B4-BE49-F238E27FC236}">
                <a16:creationId xmlns:a16="http://schemas.microsoft.com/office/drawing/2014/main" id="{85CE2399-14D6-6D49-885B-C2A8AAFFFC9F}"/>
              </a:ext>
            </a:extLst>
          </p:cNvPr>
          <p:cNvSpPr/>
          <p:nvPr/>
        </p:nvSpPr>
        <p:spPr>
          <a:xfrm>
            <a:off x="-104930" y="7680960"/>
            <a:ext cx="6990080" cy="1714342"/>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AA6C5B5C-3B54-6E41-AB42-65346E652AC9}"/>
              </a:ext>
            </a:extLst>
          </p:cNvPr>
          <p:cNvSpPr txBox="1"/>
          <p:nvPr/>
        </p:nvSpPr>
        <p:spPr>
          <a:xfrm>
            <a:off x="681839" y="571691"/>
            <a:ext cx="5417383" cy="9872410"/>
          </a:xfrm>
          <a:prstGeom prst="rect">
            <a:avLst/>
          </a:prstGeom>
          <a:ln w="12700">
            <a:miter lim="400000"/>
          </a:ln>
          <a:extLst>
            <a:ext uri="{C572A759-6A51-4108-AA02-DFA0A04FC94B}">
              <ma14:wrappingTextBoxFlag xmlns:ma14="http://schemas.microsoft.com/office/mac/drawingml/2011/main" xmlns:p14="http://schemas.microsoft.com/office/powerpoint/2010/main" xmlns:a16="http://schemas.microsoft.com/office/drawing/2014/main" xmlns=""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fontAlgn="base">
              <a:lnSpc>
                <a:spcPct val="100000"/>
              </a:lnSpc>
              <a:spcBef>
                <a:spcPts val="0"/>
              </a:spcBef>
              <a:buClr>
                <a:srgbClr val="28AFAC"/>
              </a:buClr>
              <a:buFont typeface="Arial" panose="020B0604020202020204" pitchFamily="34" charset="0"/>
              <a:buChar char="•"/>
            </a:pPr>
            <a:r>
              <a:rPr lang="en-IE" sz="1050" b="1" dirty="0">
                <a:solidFill>
                  <a:srgbClr val="28AFAC"/>
                </a:solidFill>
                <a:latin typeface="Montserrat" pitchFamily="2" charset="77"/>
                <a:ea typeface="Times New Roman" panose="02020603050405020304" pitchFamily="18" charset="0"/>
                <a:cs typeface="Arial" panose="020B0604020202020204" pitchFamily="34" charset="0"/>
              </a:rPr>
              <a:t>Travaillez avec des experts dans le domaine :</a:t>
            </a:r>
          </a:p>
          <a:p>
            <a:pPr marL="187298" algn="just" fontAlgn="base">
              <a:lnSpc>
                <a:spcPct val="100000"/>
              </a:lnSpc>
              <a:spcBef>
                <a:spcPts val="0"/>
              </a:spcBef>
              <a:buClr>
                <a:srgbClr val="28AFAC"/>
              </a:buClr>
            </a:pP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Engagez le dialogue avec des communautés, réseaux, experts et organisations externes dans le domaine de la conservation, de la protection et du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développement</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durable. Invitez-les à venir parler à la communauté et au personnel de votre entreprise.</a:t>
            </a:r>
          </a:p>
          <a:p>
            <a:pPr marL="171426" indent="-171426" algn="just" fontAlgn="base">
              <a:lnSpc>
                <a:spcPct val="1000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71426" indent="-171426" algn="just" fontAlgn="base">
              <a:lnSpc>
                <a:spcPct val="100000"/>
              </a:lnSpc>
              <a:spcBef>
                <a:spcPts val="0"/>
              </a:spcBef>
              <a:buClr>
                <a:srgbClr val="28AFAC"/>
              </a:buClr>
              <a:buFont typeface="Arial" panose="020B0604020202020204" pitchFamily="34" charset="0"/>
              <a:buChar char="•"/>
            </a:pPr>
            <a:r>
              <a:rPr lang="en-IE" sz="1050" b="1" dirty="0">
                <a:solidFill>
                  <a:srgbClr val="28AFAC"/>
                </a:solidFill>
                <a:latin typeface="Montserrat" pitchFamily="2" charset="77"/>
                <a:ea typeface="Times New Roman" panose="02020603050405020304" pitchFamily="18" charset="0"/>
                <a:cs typeface="Arial" panose="020B0604020202020204" pitchFamily="34" charset="0"/>
              </a:rPr>
              <a:t>Engagez un spécialiste de </a:t>
            </a:r>
            <a:r>
              <a:rPr lang="en-IE" sz="1050" b="1" dirty="0" err="1">
                <a:solidFill>
                  <a:srgbClr val="28AFAC"/>
                </a:solidFill>
                <a:latin typeface="Montserrat" pitchFamily="2" charset="77"/>
                <a:ea typeface="Times New Roman" panose="02020603050405020304" pitchFamily="18" charset="0"/>
                <a:cs typeface="Arial" panose="020B0604020202020204" pitchFamily="34" charset="0"/>
              </a:rPr>
              <a:t>l'environnement</a:t>
            </a:r>
            <a:r>
              <a:rPr lang="en-IE" sz="1050" b="1" dirty="0">
                <a:solidFill>
                  <a:srgbClr val="28AFAC"/>
                </a:solidFill>
                <a:latin typeface="Montserrat" pitchFamily="2" charset="77"/>
                <a:ea typeface="Times New Roman" panose="02020603050405020304" pitchFamily="18" charset="0"/>
                <a:cs typeface="Arial" panose="020B0604020202020204" pitchFamily="34" charset="0"/>
              </a:rPr>
              <a:t> </a:t>
            </a:r>
            <a:r>
              <a:rPr lang="en-IE" sz="1050" b="1" dirty="0" err="1">
                <a:solidFill>
                  <a:srgbClr val="28AFAC"/>
                </a:solidFill>
                <a:latin typeface="Montserrat" pitchFamily="2" charset="77"/>
                <a:ea typeface="Times New Roman" panose="02020603050405020304" pitchFamily="18" charset="0"/>
                <a:cs typeface="Arial" panose="020B0604020202020204" pitchFamily="34" charset="0"/>
              </a:rPr>
              <a:t>ou</a:t>
            </a:r>
            <a:r>
              <a:rPr lang="en-IE" sz="1050" b="1" dirty="0">
                <a:solidFill>
                  <a:srgbClr val="28AFAC"/>
                </a:solidFill>
                <a:latin typeface="Montserrat" pitchFamily="2" charset="77"/>
                <a:ea typeface="Times New Roman" panose="02020603050405020304" pitchFamily="18" charset="0"/>
                <a:cs typeface="Arial" panose="020B0604020202020204" pitchFamily="34" charset="0"/>
              </a:rPr>
              <a:t> expert en </a:t>
            </a:r>
            <a:r>
              <a:rPr lang="en-IE" sz="1050" b="1" dirty="0" err="1">
                <a:solidFill>
                  <a:srgbClr val="28AFAC"/>
                </a:solidFill>
                <a:latin typeface="Montserrat" pitchFamily="2" charset="77"/>
                <a:ea typeface="Times New Roman" panose="02020603050405020304" pitchFamily="18" charset="0"/>
                <a:cs typeface="Arial" panose="020B0604020202020204" pitchFamily="34" charset="0"/>
              </a:rPr>
              <a:t>énergie</a:t>
            </a:r>
            <a:r>
              <a:rPr lang="en-IE" sz="1050" b="1" dirty="0">
                <a:solidFill>
                  <a:srgbClr val="28AFAC"/>
                </a:solidFill>
                <a:latin typeface="Montserra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afin</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qu'ils puissent vous conseiller sur les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meilleures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opérations et les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activités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efficaces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dans le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développement</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durable. En fin de compte, cela vous permettra d'économiser de l'argent. C'est souvent de l'argent bien dépensé. Ils peuvent vous conseiller sur le meilleur système de surveillance pour vos besoins, où le trouver et s'il y a un financement disponible.</a:t>
            </a:r>
          </a:p>
          <a:p>
            <a:pPr marL="171426" indent="-171426" algn="just" fontAlgn="base">
              <a:lnSpc>
                <a:spcPct val="1000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71426" indent="-171426" algn="just" fontAlgn="base">
              <a:lnSpc>
                <a:spcPct val="100000"/>
              </a:lnSpc>
              <a:spcBef>
                <a:spcPts val="0"/>
              </a:spcBef>
              <a:buClr>
                <a:srgbClr val="28AFAC"/>
              </a:buClr>
              <a:buFont typeface="Arial" panose="020B0604020202020204" pitchFamily="34" charset="0"/>
              <a:buChar char="•"/>
            </a:pPr>
            <a:r>
              <a:rPr lang="en-IE" sz="1050" b="1" dirty="0">
                <a:solidFill>
                  <a:srgbClr val="28AFAC"/>
                </a:solidFill>
                <a:latin typeface="Montserrat" pitchFamily="2" charset="77"/>
                <a:ea typeface="Times New Roman" panose="02020603050405020304" pitchFamily="18" charset="0"/>
                <a:cs typeface="Arial" panose="020B0604020202020204" pitchFamily="34" charset="0"/>
              </a:rPr>
              <a:t>S'engager avec les entreprises locales et les agences de soutien et </a:t>
            </a:r>
            <a:r>
              <a:rPr lang="en-IE" sz="1050" b="1" dirty="0" err="1">
                <a:solidFill>
                  <a:srgbClr val="28AFAC"/>
                </a:solidFill>
                <a:latin typeface="Montserrat" pitchFamily="2" charset="77"/>
                <a:ea typeface="Times New Roman" panose="02020603050405020304" pitchFamily="18" charset="0"/>
                <a:cs typeface="Arial" panose="020B0604020202020204" pitchFamily="34" charset="0"/>
              </a:rPr>
              <a:t>d'environnement</a:t>
            </a:r>
            <a:endParaRPr lang="en-IE" sz="1050" b="1" dirty="0">
              <a:solidFill>
                <a:srgbClr val="28AFAC"/>
              </a:solidFill>
              <a:latin typeface="Montserra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Recherchez</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et demander des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financements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des prix et des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outils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existants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qui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soutiennent</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le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tourisme</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environnemental</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et durable. La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plupart</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des formations et des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financements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sont</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gratuits</a:t>
            </a: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71426" indent="-171426" algn="just" fontAlgn="base">
              <a:lnSpc>
                <a:spcPct val="1000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71426" indent="-171426" algn="just" fontAlgn="base">
              <a:lnSpc>
                <a:spcPct val="100000"/>
              </a:lnSpc>
              <a:spcBef>
                <a:spcPts val="0"/>
              </a:spcBef>
              <a:buClr>
                <a:srgbClr val="28AFAC"/>
              </a:buClr>
              <a:buFont typeface="Arial" panose="020B0604020202020204" pitchFamily="34" charset="0"/>
              <a:buChar char="•"/>
            </a:pPr>
            <a:r>
              <a:rPr lang="en-IE" sz="1050" b="1" dirty="0">
                <a:solidFill>
                  <a:srgbClr val="28AFAC"/>
                </a:solidFill>
                <a:latin typeface="Montserrat" pitchFamily="2" charset="77"/>
                <a:ea typeface="Times New Roman" panose="02020603050405020304" pitchFamily="18" charset="0"/>
                <a:cs typeface="Arial" panose="020B0604020202020204" pitchFamily="34" charset="0"/>
              </a:rPr>
              <a:t>Communiquer et </a:t>
            </a:r>
          </a:p>
          <a:p>
            <a:pPr marL="187298" algn="just" fontAlgn="base">
              <a:lnSpc>
                <a:spcPct val="100000"/>
              </a:lnSpc>
              <a:spcBef>
                <a:spcPts val="0"/>
              </a:spcBef>
              <a:buClr>
                <a:srgbClr val="28AFAC"/>
              </a:buClr>
            </a:pPr>
            <a:r>
              <a:rPr lang="en-IE" sz="1050" b="1" dirty="0">
                <a:solidFill>
                  <a:srgbClr val="28AFAC"/>
                </a:solidFill>
                <a:latin typeface="Montserrat" pitchFamily="2" charset="77"/>
                <a:ea typeface="Times New Roman" panose="02020603050405020304" pitchFamily="18" charset="0"/>
                <a:cs typeface="Arial" panose="020B0604020202020204" pitchFamily="34" charset="0"/>
              </a:rPr>
              <a:t>Promouvoir avec les </a:t>
            </a:r>
            <a:r>
              <a:rPr lang="en-IE" sz="1050" b="1" dirty="0" err="1">
                <a:solidFill>
                  <a:srgbClr val="28AFAC"/>
                </a:solidFill>
                <a:latin typeface="Montserrat" pitchFamily="2" charset="77"/>
                <a:ea typeface="Times New Roman" panose="02020603050405020304" pitchFamily="18" charset="0"/>
                <a:cs typeface="Arial" panose="020B0604020202020204" pitchFamily="34" charset="0"/>
              </a:rPr>
              <a:t>médias</a:t>
            </a:r>
            <a:r>
              <a:rPr lang="en-IE" sz="1050" b="1" dirty="0">
                <a:solidFill>
                  <a:srgbClr val="28AFAC"/>
                </a:solidFill>
                <a:latin typeface="Montserra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votre</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stratégie en matière d'éthique et d'environnement durable, en ligne et hors ligne. Informez les journaux locaux et les stations de radio et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tirez</a:t>
            </a: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87298" algn="just" fontAlgn="base">
              <a:lnSpc>
                <a:spcPct val="100000"/>
              </a:lnSpc>
              <a:spcBef>
                <a:spcPts val="0"/>
              </a:spcBef>
              <a:buClr>
                <a:srgbClr val="28AFAC"/>
              </a:buClr>
            </a:pP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parti de la publicité gratuite, par exemple en présentant votre mission de tourisme responsable, votre "déclaration d'impact minimal", la manière dont vous gérez votre "empreinte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écologique</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Ces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types de plateformes peuvent non seulement vous exposer à un public plus large, mais aussi montrer que vous êtes quelqu'un qui se soucie du défi le plus important auquel nous sommes confrontés aujourd'hui :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l'environnement</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p>
          <a:p>
            <a:pPr marL="171426" indent="-171426" algn="just" fontAlgn="base">
              <a:lnSpc>
                <a:spcPct val="1000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71426" indent="-171426" algn="just" fontAlgn="base">
              <a:lnSpc>
                <a:spcPct val="100000"/>
              </a:lnSpc>
              <a:spcBef>
                <a:spcPts val="0"/>
              </a:spcBef>
              <a:buClr>
                <a:srgbClr val="28AFAC"/>
              </a:buClr>
              <a:buFont typeface="Arial" panose="020B0604020202020204" pitchFamily="34" charset="0"/>
              <a:buChar char="•"/>
            </a:pPr>
            <a:r>
              <a:rPr lang="en-IE" sz="1050" b="1" dirty="0">
                <a:solidFill>
                  <a:srgbClr val="28AFAC"/>
                </a:solidFill>
                <a:latin typeface="Montserrat" pitchFamily="2" charset="77"/>
                <a:ea typeface="Times New Roman" panose="02020603050405020304" pitchFamily="18" charset="0"/>
                <a:cs typeface="Arial" panose="020B0604020202020204" pitchFamily="34" charset="0"/>
              </a:rPr>
              <a:t>Soutenez la communauté et l'économie locales : </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Ils vous en remercieront, vous promouvront et vous soutiendront. Donnez la priorité aux possibilités d'emploi pour les membres de la communauté locale. Dépassez les normes locales minimales en matière de salaires, de traitements et d'avantages sociaux des employés, afin de garantir un salaire décent. Vous vous assurerez ainsi que votre offre culturelle est authentique, que votre personnel autochtone reste sur place et que votre contribution économique reste locale. </a:t>
            </a:r>
          </a:p>
          <a:p>
            <a:pPr marL="171426" indent="-171426" algn="just" fontAlgn="base">
              <a:lnSpc>
                <a:spcPct val="100000"/>
              </a:lnSpc>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a typeface="Times New Roman" panose="02020603050405020304" pitchFamily="18" charset="0"/>
              <a:cs typeface="Arial" panose="020B0604020202020204" pitchFamily="34" charset="0"/>
            </a:endParaRPr>
          </a:p>
          <a:p>
            <a:pPr marL="171426" indent="-171426" algn="just" fontAlgn="base">
              <a:lnSpc>
                <a:spcPct val="100000"/>
              </a:lnSpc>
              <a:spcBef>
                <a:spcPts val="0"/>
              </a:spcBef>
              <a:buClr>
                <a:srgbClr val="28AFAC"/>
              </a:buClr>
              <a:buFont typeface="Arial" panose="020B0604020202020204" pitchFamily="34" charset="0"/>
              <a:buChar char="•"/>
            </a:pPr>
            <a:r>
              <a:rPr lang="en-IE" sz="1050" b="1" dirty="0">
                <a:solidFill>
                  <a:srgbClr val="28AFAC"/>
                </a:solidFill>
                <a:latin typeface="Montserrat" pitchFamily="2" charset="77"/>
                <a:ea typeface="Times New Roman" panose="02020603050405020304" pitchFamily="18" charset="0"/>
                <a:cs typeface="Arial" panose="020B0604020202020204" pitchFamily="34" charset="0"/>
              </a:rPr>
              <a:t>Soutenir les </a:t>
            </a:r>
            <a:r>
              <a:rPr lang="en-IE" sz="1050" b="1" dirty="0" err="1">
                <a:solidFill>
                  <a:srgbClr val="28AFAC"/>
                </a:solidFill>
                <a:latin typeface="Montserrat" pitchFamily="2" charset="77"/>
                <a:ea typeface="Times New Roman" panose="02020603050405020304" pitchFamily="18" charset="0"/>
                <a:cs typeface="Arial" panose="020B0604020202020204" pitchFamily="34" charset="0"/>
              </a:rPr>
              <a:t>entreprises</a:t>
            </a:r>
            <a:r>
              <a:rPr lang="en-IE" sz="1050" b="1" dirty="0">
                <a:solidFill>
                  <a:srgbClr val="28AFAC"/>
                </a:solidFill>
                <a:latin typeface="Montserrat" pitchFamily="2" charset="77"/>
                <a:ea typeface="Times New Roman" panose="02020603050405020304" pitchFamily="18" charset="0"/>
                <a:cs typeface="Arial" panose="020B0604020202020204" pitchFamily="34" charset="0"/>
              </a:rPr>
              <a:t>, </a:t>
            </a:r>
            <a:r>
              <a:rPr lang="en-IE" sz="1050" b="1" dirty="0" err="1">
                <a:solidFill>
                  <a:srgbClr val="28AFAC"/>
                </a:solidFill>
                <a:latin typeface="Montserrat" pitchFamily="2" charset="77"/>
                <a:ea typeface="Times New Roman" panose="02020603050405020304" pitchFamily="18" charset="0"/>
                <a:cs typeface="Arial" panose="020B0604020202020204" pitchFamily="34" charset="0"/>
              </a:rPr>
              <a:t>produits</a:t>
            </a:r>
            <a:r>
              <a:rPr lang="en-IE" sz="1050" b="1" dirty="0">
                <a:solidFill>
                  <a:srgbClr val="28AFAC"/>
                </a:solidFill>
                <a:latin typeface="Montserrat" pitchFamily="2" charset="77"/>
                <a:ea typeface="Times New Roman" panose="02020603050405020304" pitchFamily="18" charset="0"/>
                <a:cs typeface="Arial" panose="020B0604020202020204" pitchFamily="34" charset="0"/>
              </a:rPr>
              <a:t> et services </a:t>
            </a:r>
            <a:r>
              <a:rPr lang="en-IE" sz="1050" b="1" dirty="0" err="1">
                <a:solidFill>
                  <a:srgbClr val="28AFAC"/>
                </a:solidFill>
                <a:latin typeface="Montserrat" pitchFamily="2" charset="77"/>
                <a:ea typeface="Times New Roman" panose="02020603050405020304" pitchFamily="18" charset="0"/>
                <a:cs typeface="Arial" panose="020B0604020202020204" pitchFamily="34" charset="0"/>
              </a:rPr>
              <a:t>locaux</a:t>
            </a:r>
            <a:r>
              <a:rPr lang="en-IE" sz="1050" b="1" dirty="0">
                <a:solidFill>
                  <a:srgbClr val="28AFAC"/>
                </a:solidFill>
                <a:latin typeface="Montserrat" pitchFamily="2" charset="77"/>
                <a:ea typeface="Times New Roman" panose="02020603050405020304" pitchFamily="18" charset="0"/>
                <a:cs typeface="Arial" panose="020B0604020202020204" pitchFamily="34" charset="0"/>
              </a:rPr>
              <a:t> </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qui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favorisent</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la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durabilité</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environnementale</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chaque</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fois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que possible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lors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de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leurs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achats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de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biens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et services qui ne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sont</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pas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directement</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liés</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au </a:t>
            </a:r>
            <a:r>
              <a:rPr lang="en-IE" sz="1050" dirty="0" err="1">
                <a:solidFill>
                  <a:srgbClr val="2D355A"/>
                </a:solidFill>
                <a:latin typeface="Montserrat Light" pitchFamily="2" charset="77"/>
                <a:ea typeface="Times New Roman" panose="02020603050405020304" pitchFamily="18" charset="0"/>
                <a:cs typeface="Arial" panose="020B0604020202020204" pitchFamily="34" charset="0"/>
              </a:rPr>
              <a:t>tourisme</a:t>
            </a: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(par exemple, les chefs, les cultivateurs, les plombiers, les jardiniers, les écologistes, les producteurs de matériaux alternatifs respectueux de l'environnement). </a:t>
            </a:r>
          </a:p>
        </p:txBody>
      </p:sp>
      <p:sp>
        <p:nvSpPr>
          <p:cNvPr id="5" name="Rectangle 4">
            <a:extLst>
              <a:ext uri="{FF2B5EF4-FFF2-40B4-BE49-F238E27FC236}">
                <a16:creationId xmlns:a16="http://schemas.microsoft.com/office/drawing/2014/main" id="{59D40AB2-35E2-7441-BC9A-DC97F95DADCC}"/>
              </a:ext>
            </a:extLst>
          </p:cNvPr>
          <p:cNvSpPr/>
          <p:nvPr/>
        </p:nvSpPr>
        <p:spPr>
          <a:xfrm>
            <a:off x="749864" y="7799467"/>
            <a:ext cx="5507118" cy="1477328"/>
          </a:xfrm>
          <a:prstGeom prst="rect">
            <a:avLst/>
          </a:prstGeom>
        </p:spPr>
        <p:txBody>
          <a:bodyPr wrap="square">
            <a:spAutoFit/>
          </a:bodyPr>
          <a:lstStyle/>
          <a:p>
            <a:r>
              <a:rPr lang="en-US" dirty="0">
                <a:solidFill>
                  <a:schemeClr val="bg1"/>
                </a:solidFill>
                <a:latin typeface="Montserrat Light" pitchFamily="2" charset="77"/>
              </a:rPr>
              <a:t>La </a:t>
            </a:r>
            <a:r>
              <a:rPr lang="en-US" b="1" dirty="0">
                <a:solidFill>
                  <a:schemeClr val="bg1"/>
                </a:solidFill>
                <a:latin typeface="Montserrat" pitchFamily="2" charset="77"/>
              </a:rPr>
              <a:t>section suivante </a:t>
            </a:r>
            <a:r>
              <a:rPr lang="en-US" dirty="0">
                <a:solidFill>
                  <a:schemeClr val="bg1"/>
                </a:solidFill>
                <a:latin typeface="Montserrat Light" pitchFamily="2" charset="77"/>
              </a:rPr>
              <a:t>présente une série de checklists que les entreprises peuvent utiliser pour élaborer leur propre </a:t>
            </a:r>
            <a:r>
              <a:rPr lang="en-US" b="1" dirty="0">
                <a:solidFill>
                  <a:schemeClr val="bg1"/>
                </a:solidFill>
                <a:latin typeface="Montserrat" pitchFamily="2" charset="77"/>
              </a:rPr>
              <a:t>plan de gestion durable de l'environnement, </a:t>
            </a:r>
            <a:r>
              <a:rPr lang="en-US" dirty="0">
                <a:solidFill>
                  <a:schemeClr val="bg1"/>
                </a:solidFill>
                <a:latin typeface="Montserrat Light" pitchFamily="2" charset="77"/>
              </a:rPr>
              <a:t>adapté à leur activité. </a:t>
            </a:r>
          </a:p>
        </p:txBody>
      </p:sp>
    </p:spTree>
    <p:extLst>
      <p:ext uri="{BB962C8B-B14F-4D97-AF65-F5344CB8AC3E}">
        <p14:creationId xmlns:p14="http://schemas.microsoft.com/office/powerpoint/2010/main" val="319217781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flipV="1">
            <a:off x="552" y="1426399"/>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sp>
        <p:nvSpPr>
          <p:cNvPr id="1054" name="Rectangle 27"/>
          <p:cNvSpPr txBox="1"/>
          <p:nvPr/>
        </p:nvSpPr>
        <p:spPr>
          <a:xfrm>
            <a:off x="745239" y="2056699"/>
            <a:ext cx="5609303" cy="522768"/>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14="http://schemas.microsoft.com/office/drawing/2010/main" xmlns:a16="http://schemas.microsoft.com/office/drawing/2014/main" xmlns=""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spcBef>
                <a:spcPts val="0"/>
              </a:spcBef>
            </a:pPr>
            <a:endParaRPr lang="en-GB" sz="1400" dirty="0">
              <a:solidFill>
                <a:srgbClr val="2D355A"/>
              </a:solidFill>
              <a:latin typeface="Montserrat Light" panose="00000400000000000000" pitchFamily="2" charset="0"/>
            </a:endParaRPr>
          </a:p>
          <a:p>
            <a:pPr>
              <a:spcBef>
                <a:spcPts val="0"/>
              </a:spcBef>
            </a:pPr>
            <a:r>
              <a:rPr lang="en-GB" sz="1400" b="1" dirty="0">
                <a:solidFill>
                  <a:srgbClr val="28AFAC"/>
                </a:solidFill>
                <a:latin typeface="Montserrat Light" panose="00000400000000000000" pitchFamily="2" charset="0"/>
              </a:rPr>
              <a:t>Les clients peuvent participer et contribuer !</a:t>
            </a:r>
            <a:endParaRPr sz="1400" dirty="0">
              <a:latin typeface="Montserrat Light" panose="00000400000000000000" pitchFamily="2" charset="0"/>
            </a:endParaRPr>
          </a:p>
        </p:txBody>
      </p:sp>
      <p:grpSp>
        <p:nvGrpSpPr>
          <p:cNvPr id="2" name="Group 1">
            <a:extLst>
              <a:ext uri="{FF2B5EF4-FFF2-40B4-BE49-F238E27FC236}">
                <a16:creationId xmlns:a16="http://schemas.microsoft.com/office/drawing/2014/main" id="{A7262F65-CE77-8E45-825A-3704EE4F90AF}"/>
              </a:ext>
            </a:extLst>
          </p:cNvPr>
          <p:cNvGrpSpPr/>
          <p:nvPr/>
        </p:nvGrpSpPr>
        <p:grpSpPr>
          <a:xfrm>
            <a:off x="2553151" y="1490675"/>
            <a:ext cx="4089859" cy="678572"/>
            <a:chOff x="693359" y="1173848"/>
            <a:chExt cx="5750156" cy="954042"/>
          </a:xfrm>
        </p:grpSpPr>
        <p:pic>
          <p:nvPicPr>
            <p:cNvPr id="3" name="Graphic 2" descr="Dandelion outline">
              <a:extLst>
                <a:ext uri="{FF2B5EF4-FFF2-40B4-BE49-F238E27FC236}">
                  <a16:creationId xmlns:a16="http://schemas.microsoft.com/office/drawing/2014/main" id="{87E73C67-6648-42A7-9198-BF205D45CA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3359" y="1173848"/>
              <a:ext cx="914400" cy="914400"/>
            </a:xfrm>
            <a:prstGeom prst="rect">
              <a:avLst/>
            </a:prstGeom>
          </p:spPr>
        </p:pic>
        <p:pic>
          <p:nvPicPr>
            <p:cNvPr id="6" name="Graphic 5" descr="Maple Leaf outline">
              <a:extLst>
                <a:ext uri="{FF2B5EF4-FFF2-40B4-BE49-F238E27FC236}">
                  <a16:creationId xmlns:a16="http://schemas.microsoft.com/office/drawing/2014/main" id="{2FCD85DC-3B49-4C88-BD3D-7FD7F22417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6398" y="1184596"/>
              <a:ext cx="914400" cy="914400"/>
            </a:xfrm>
            <a:prstGeom prst="rect">
              <a:avLst/>
            </a:prstGeom>
          </p:spPr>
        </p:pic>
        <p:pic>
          <p:nvPicPr>
            <p:cNvPr id="8" name="Graphic 7" descr="Frangipani outline">
              <a:extLst>
                <a:ext uri="{FF2B5EF4-FFF2-40B4-BE49-F238E27FC236}">
                  <a16:creationId xmlns:a16="http://schemas.microsoft.com/office/drawing/2014/main" id="{5170FF65-A79D-41B8-B46C-3E0F7C77107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3082" y="1213490"/>
              <a:ext cx="914400" cy="914400"/>
            </a:xfrm>
            <a:prstGeom prst="rect">
              <a:avLst/>
            </a:prstGeom>
          </p:spPr>
        </p:pic>
        <p:pic>
          <p:nvPicPr>
            <p:cNvPr id="10" name="Graphic 9" descr="Deciduous tree outline">
              <a:extLst>
                <a:ext uri="{FF2B5EF4-FFF2-40B4-BE49-F238E27FC236}">
                  <a16:creationId xmlns:a16="http://schemas.microsoft.com/office/drawing/2014/main" id="{1B734BAA-B401-48C6-97BC-8410A13E5EA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0279" y="1173848"/>
              <a:ext cx="914400" cy="914400"/>
            </a:xfrm>
            <a:prstGeom prst="rect">
              <a:avLst/>
            </a:prstGeom>
          </p:spPr>
        </p:pic>
        <p:pic>
          <p:nvPicPr>
            <p:cNvPr id="21" name="Graphic 20" descr="Fir tree outline">
              <a:extLst>
                <a:ext uri="{FF2B5EF4-FFF2-40B4-BE49-F238E27FC236}">
                  <a16:creationId xmlns:a16="http://schemas.microsoft.com/office/drawing/2014/main" id="{0519AFE9-7385-4F5E-90D8-9B7494D6F4D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16171" y="1196931"/>
              <a:ext cx="914400" cy="914400"/>
            </a:xfrm>
            <a:prstGeom prst="rect">
              <a:avLst/>
            </a:prstGeom>
          </p:spPr>
        </p:pic>
        <p:pic>
          <p:nvPicPr>
            <p:cNvPr id="14" name="Graphic 13" descr="Hike outline">
              <a:extLst>
                <a:ext uri="{FF2B5EF4-FFF2-40B4-BE49-F238E27FC236}">
                  <a16:creationId xmlns:a16="http://schemas.microsoft.com/office/drawing/2014/main" id="{55B3D4BC-EE3D-425A-BEC1-374CE70467E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29115" y="1196931"/>
              <a:ext cx="914400" cy="914400"/>
            </a:xfrm>
            <a:prstGeom prst="rect">
              <a:avLst/>
            </a:prstGeom>
          </p:spPr>
        </p:pic>
      </p:grpSp>
      <p:pic>
        <p:nvPicPr>
          <p:cNvPr id="16" name="Picture Placeholder 13" descr="A picture containing table, indoor, wooden&#10;&#10;Description automatically generated">
            <a:extLst>
              <a:ext uri="{FF2B5EF4-FFF2-40B4-BE49-F238E27FC236}">
                <a16:creationId xmlns:a16="http://schemas.microsoft.com/office/drawing/2014/main" id="{8A2C7134-704E-4EF1-8812-4414F57F8D41}"/>
              </a:ext>
            </a:extLst>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0" y="5828282"/>
            <a:ext cx="6863645" cy="3633796"/>
          </a:xfrm>
          <a:prstGeom prst="rect">
            <a:avLst/>
          </a:prstGeom>
        </p:spPr>
      </p:pic>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745238" y="510690"/>
            <a:ext cx="5697794"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Préserver la culture, le patrimoine et les </a:t>
            </a:r>
            <a:r>
              <a:rPr lang="en-IE" sz="2399" dirty="0" err="1">
                <a:latin typeface="Montserrat" pitchFamily="2" charset="77"/>
              </a:rPr>
              <a:t>communautés</a:t>
            </a:r>
            <a:r>
              <a:rPr lang="en-IE" sz="2399" dirty="0">
                <a:latin typeface="Montserrat" pitchFamily="2" charset="77"/>
              </a:rPr>
              <a:t> locales</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745238" y="2669739"/>
            <a:ext cx="5347588" cy="4335478"/>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14="http://schemas.microsoft.com/office/drawing/2010/main" xmlns:a16="http://schemas.microsoft.com/office/drawing/2014/main" xmlns=""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spcBef>
                <a:spcPts val="0"/>
              </a:spcBef>
              <a:buClr>
                <a:srgbClr val="28AFAC"/>
              </a:buClr>
              <a:buFont typeface="Wingdings" panose="05000000000000000000" pitchFamily="2" charset="2"/>
              <a:buChar char="q"/>
            </a:pPr>
            <a:r>
              <a:rPr lang="en-GB" sz="1050" dirty="0">
                <a:solidFill>
                  <a:srgbClr val="2D355A"/>
                </a:solidFill>
              </a:rPr>
              <a:t>Ne laissez derrière vous que votre empreinte, n'endommagez pas les biens, ne jetez pas de détritus et ne gaspillez pas l'eau.</a:t>
            </a:r>
          </a:p>
          <a:p>
            <a:pPr marL="171426" indent="-171426">
              <a:spcBef>
                <a:spcPts val="0"/>
              </a:spcBef>
              <a:buClr>
                <a:srgbClr val="28AFAC"/>
              </a:buClr>
              <a:buFont typeface="Wingdings" panose="05000000000000000000" pitchFamily="2" charset="2"/>
              <a:buChar char="q"/>
            </a:pPr>
            <a:r>
              <a:rPr lang="en-GB" sz="1050" dirty="0">
                <a:solidFill>
                  <a:srgbClr val="2D355A"/>
                </a:solidFill>
              </a:rPr>
              <a:t>Utiliser et acheter des produits agricoles traditionnels et locaux, des services, des objets d'art, de l'artisanat, etc.</a:t>
            </a:r>
          </a:p>
          <a:p>
            <a:pPr marL="171426" indent="-171426">
              <a:spcBef>
                <a:spcPts val="0"/>
              </a:spcBef>
              <a:buClr>
                <a:srgbClr val="28AFAC"/>
              </a:buClr>
              <a:buFont typeface="Wingdings" panose="05000000000000000000" pitchFamily="2" charset="2"/>
              <a:buChar char="q"/>
            </a:pPr>
            <a:r>
              <a:rPr lang="en-GB" sz="1050" dirty="0">
                <a:solidFill>
                  <a:srgbClr val="2D355A"/>
                </a:solidFill>
              </a:rPr>
              <a:t>Apportez, utilisez et achetez des produits recyclables lorsque cela est possible.</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Évitez de manipuler et de soulever des objets, des meubles, des tissus d'ameublement, des antiquités ou des documents historiques lorsque vous vous trouvez dans </a:t>
            </a:r>
            <a:r>
              <a:rPr lang="en-GB" sz="1050" dirty="0" err="1">
                <a:solidFill>
                  <a:srgbClr val="2D355A"/>
                </a:solidFill>
              </a:rPr>
              <a:t>une</a:t>
            </a:r>
            <a:r>
              <a:rPr lang="en-GB" sz="1050" dirty="0">
                <a:solidFill>
                  <a:srgbClr val="2D355A"/>
                </a:solidFill>
              </a:rPr>
              <a:t> attraction</a:t>
            </a: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a:lnSpc>
                <a:spcPct val="100000"/>
              </a:lnSpc>
              <a:spcBef>
                <a:spcPts val="0"/>
              </a:spcBef>
              <a:buClr>
                <a:srgbClr val="28AFAC"/>
              </a:buClr>
            </a:pPr>
            <a:r>
              <a:rPr lang="en-GB" sz="1050" dirty="0">
                <a:solidFill>
                  <a:srgbClr val="2D355A"/>
                </a:solidFill>
              </a:rPr>
              <a:t> historique, par exemple un musée, un château, des ruines ou des lieux de </a:t>
            </a:r>
            <a:r>
              <a:rPr lang="en-GB" sz="1050" dirty="0" err="1">
                <a:solidFill>
                  <a:srgbClr val="2D355A"/>
                </a:solidFill>
              </a:rPr>
              <a:t>culte</a:t>
            </a:r>
            <a:r>
              <a:rPr lang="en-GB" sz="1050" dirty="0">
                <a:solidFill>
                  <a:srgbClr val="2D355A"/>
                </a:solidFill>
              </a:rPr>
              <a:t>.</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Ne soulevez pas les pierres des vieilles ruines ou des tombes pour les placer ailleurs ou les emporter.</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Ramassez les déchets ; emportez-les chez vous ou éliminez-les correctement.</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Nettoyez les excréments de votre chien</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Respectez certains </a:t>
            </a:r>
            <a:r>
              <a:rPr lang="en-GB" sz="1050" dirty="0" err="1">
                <a:solidFill>
                  <a:srgbClr val="2D355A"/>
                </a:solidFill>
              </a:rPr>
              <a:t>niveaux</a:t>
            </a:r>
            <a:r>
              <a:rPr lang="en-GB" sz="1050" dirty="0">
                <a:solidFill>
                  <a:srgbClr val="2D355A"/>
                </a:solidFill>
              </a:rPr>
              <a:t> </a:t>
            </a:r>
            <a:r>
              <a:rPr lang="en-GB" sz="1050" dirty="0" err="1">
                <a:solidFill>
                  <a:srgbClr val="2D355A"/>
                </a:solidFill>
              </a:rPr>
              <a:t>sonores</a:t>
            </a:r>
            <a:r>
              <a:rPr lang="en-GB" sz="1050" dirty="0">
                <a:solidFill>
                  <a:srgbClr val="2D355A"/>
                </a:solidFill>
              </a:rPr>
              <a:t> pour éviter la pollution sonore.</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Ne dérangez pas les animaux de la ferme et tenez votre chien en laisse dans les zones agricoles.</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Ne pas perturber la flore, la faune et les habitats naturels des animaux.</a:t>
            </a:r>
          </a:p>
          <a:p>
            <a:pPr marL="285709" indent="-285709">
              <a:spcBef>
                <a:spcPts val="0"/>
              </a:spcBef>
              <a:buClr>
                <a:srgbClr val="28AFAC"/>
              </a:buClr>
              <a:buFont typeface="Wingdings" panose="05000000000000000000" pitchFamily="2" charset="2"/>
              <a:buChar char="q"/>
            </a:pPr>
            <a:endParaRPr lang="en-GB" sz="1099" dirty="0"/>
          </a:p>
          <a:p>
            <a:pPr marL="285709" indent="-285709">
              <a:spcBef>
                <a:spcPts val="0"/>
              </a:spcBef>
              <a:buClr>
                <a:srgbClr val="28AFAC"/>
              </a:buClr>
              <a:buFont typeface="Wingdings" panose="05000000000000000000" pitchFamily="2" charset="2"/>
              <a:buChar char="q"/>
            </a:pPr>
            <a:endParaRPr lang="en-GB" sz="1099" dirty="0"/>
          </a:p>
          <a:p>
            <a:pPr marL="285709" indent="-285709">
              <a:spcBef>
                <a:spcPts val="0"/>
              </a:spcBef>
              <a:buFont typeface="Wingdings" panose="05000000000000000000" pitchFamily="2" charset="2"/>
              <a:buChar char="q"/>
            </a:pPr>
            <a:endParaRPr sz="1099" dirty="0"/>
          </a:p>
        </p:txBody>
      </p:sp>
    </p:spTree>
    <p:extLst>
      <p:ext uri="{BB962C8B-B14F-4D97-AF65-F5344CB8AC3E}">
        <p14:creationId xmlns:p14="http://schemas.microsoft.com/office/powerpoint/2010/main" val="164735742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extLst>
              <a:ext uri="{FF2B5EF4-FFF2-40B4-BE49-F238E27FC236}">
                <a16:creationId xmlns:a16="http://schemas.microsoft.com/office/drawing/2014/main" id="{5D3F6149-E7FA-40AE-A85E-6D42655BDE5E}"/>
              </a:ext>
            </a:extLst>
          </p:cNvPr>
          <p:cNvSpPr/>
          <p:nvPr/>
        </p:nvSpPr>
        <p:spPr>
          <a:xfrm>
            <a:off x="-6700" y="1557155"/>
            <a:ext cx="6856900" cy="3325203"/>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C683CE97-2648-476A-8903-F78CD2CF3DD5}"/>
              </a:ext>
            </a:extLst>
          </p:cNvPr>
          <p:cNvSpPr txBox="1"/>
          <p:nvPr/>
        </p:nvSpPr>
        <p:spPr>
          <a:xfrm>
            <a:off x="7461523" y="2877133"/>
            <a:ext cx="5577500" cy="364263"/>
          </a:xfrm>
          <a:prstGeom prst="rect">
            <a:avLst/>
          </a:prstGeom>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endParaRPr lang="en-GB" sz="1099" dirty="0">
              <a:solidFill>
                <a:srgbClr val="222222"/>
              </a:solidFill>
            </a:endParaRPr>
          </a:p>
          <a:p>
            <a:pPr fontAlgn="base">
              <a:lnSpc>
                <a:spcPct val="100000"/>
              </a:lnSpc>
              <a:spcBef>
                <a:spcPts val="0"/>
              </a:spcBef>
            </a:pPr>
            <a:endParaRPr lang="en-GB" sz="1099" dirty="0">
              <a:solidFill>
                <a:srgbClr val="222222"/>
              </a:solidFill>
            </a:endParaRPr>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2" name="Rectangle 27">
            <a:extLst>
              <a:ext uri="{FF2B5EF4-FFF2-40B4-BE49-F238E27FC236}">
                <a16:creationId xmlns:a16="http://schemas.microsoft.com/office/drawing/2014/main" id="{4F5EF7CC-AF24-4023-B5FF-95ED53EF7E2A}"/>
              </a:ext>
            </a:extLst>
          </p:cNvPr>
          <p:cNvSpPr txBox="1"/>
          <p:nvPr/>
        </p:nvSpPr>
        <p:spPr>
          <a:xfrm>
            <a:off x="596120" y="516065"/>
            <a:ext cx="3796497" cy="987767"/>
          </a:xfrm>
          <a:prstGeom prst="rect">
            <a:avLst/>
          </a:prstGeom>
          <a:noFill/>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nSpc>
                <a:spcPts val="2500"/>
              </a:lnSpc>
            </a:pPr>
            <a:r>
              <a:rPr lang="en-GB" sz="2399" dirty="0">
                <a:solidFill>
                  <a:srgbClr val="28AFAC"/>
                </a:solidFill>
                <a:latin typeface="Montserrat" pitchFamily="2" charset="77"/>
                <a:ea typeface="Calibri" panose="020F0502020204030204" pitchFamily="34" charset="0"/>
                <a:cs typeface="Times New Roman" panose="02020603050405020304" pitchFamily="18" charset="0"/>
              </a:rPr>
              <a:t>Idées de contributions des </a:t>
            </a:r>
            <a:r>
              <a:rPr lang="en-GB" sz="2399" dirty="0" err="1">
                <a:solidFill>
                  <a:srgbClr val="28AFAC"/>
                </a:solidFill>
                <a:latin typeface="Montserrat" pitchFamily="2" charset="77"/>
                <a:ea typeface="Calibri" panose="020F0502020204030204" pitchFamily="34" charset="0"/>
                <a:cs typeface="Times New Roman" panose="02020603050405020304" pitchFamily="18" charset="0"/>
              </a:rPr>
              <a:t>visiteurs</a:t>
            </a:r>
            <a:endParaRPr lang="en-GB" sz="2399" dirty="0">
              <a:solidFill>
                <a:srgbClr val="28AFAC"/>
              </a:solidFill>
              <a:latin typeface="Montserrat" pitchFamily="2" charset="77"/>
              <a:ea typeface="Calibri" panose="020F0502020204030204" pitchFamily="34" charset="0"/>
              <a:cs typeface="Times New Roman" panose="02020603050405020304" pitchFamily="18" charset="0"/>
            </a:endParaRPr>
          </a:p>
          <a:p>
            <a:pPr>
              <a:lnSpc>
                <a:spcPts val="2500"/>
              </a:lnSpc>
            </a:pPr>
            <a:r>
              <a:rPr lang="en-GB" sz="2399" i="1" dirty="0" err="1">
                <a:solidFill>
                  <a:srgbClr val="28AFAC"/>
                </a:solidFill>
                <a:latin typeface="Montserrat" pitchFamily="2" charset="77"/>
                <a:ea typeface="Calibri" panose="020F0502020204030204" pitchFamily="34" charset="0"/>
                <a:cs typeface="Times New Roman" panose="02020603050405020304" pitchFamily="18" charset="0"/>
              </a:rPr>
              <a:t>Slovénie</a:t>
            </a:r>
            <a:endParaRPr lang="en-GB" sz="2399" i="1" dirty="0">
              <a:solidFill>
                <a:srgbClr val="28AFAC"/>
              </a:solidFill>
              <a:latin typeface="Montserrat" pitchFamily="2" charset="77"/>
              <a:ea typeface="Calibri" panose="020F0502020204030204" pitchFamily="34" charset="0"/>
              <a:cs typeface="Times New Roman" panose="02020603050405020304" pitchFamily="18" charset="0"/>
            </a:endParaRPr>
          </a:p>
        </p:txBody>
      </p:sp>
      <p:sp>
        <p:nvSpPr>
          <p:cNvPr id="17" name="Rectangle 27">
            <a:extLst>
              <a:ext uri="{FF2B5EF4-FFF2-40B4-BE49-F238E27FC236}">
                <a16:creationId xmlns:a16="http://schemas.microsoft.com/office/drawing/2014/main" id="{71ADE0AA-1FA6-44F8-9E9C-BAA5A013DEEE}"/>
              </a:ext>
            </a:extLst>
          </p:cNvPr>
          <p:cNvSpPr txBox="1"/>
          <p:nvPr/>
        </p:nvSpPr>
        <p:spPr>
          <a:xfrm>
            <a:off x="543856" y="1525689"/>
            <a:ext cx="2956783" cy="3492940"/>
          </a:xfrm>
          <a:prstGeom prst="rect">
            <a:avLst/>
          </a:prstGeom>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spcBef>
                <a:spcPts val="0"/>
              </a:spcBef>
            </a:pPr>
            <a:r>
              <a:rPr lang="en-GB" sz="1050" dirty="0">
                <a:solidFill>
                  <a:schemeClr val="bg1"/>
                </a:solidFill>
                <a:latin typeface="Montserrat Light" pitchFamily="2" charset="77"/>
              </a:rPr>
              <a:t>La Slovénie se classe quatrième parmi 154 pays en termes de contribution positive à la planète et au climat. Elle possède de vastes forêts, une riche biodiversité, de nombreuses zones et parcs protégés, une richesse hydrique exceptionnelle et une eau potable de grande qualité. Les Slovènes sont fiers de leur riche patrimoine culturel, qu'ils préservent activement.  Ils fournissent également des messages clés, des conseils et des instructions sur la manière dont </a:t>
            </a:r>
            <a:r>
              <a:rPr lang="en-GB" sz="1050" dirty="0" err="1">
                <a:solidFill>
                  <a:schemeClr val="bg1"/>
                </a:solidFill>
                <a:latin typeface="Montserrat Light" pitchFamily="2" charset="77"/>
              </a:rPr>
              <a:t>leurs</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visiteurs</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peuvent</a:t>
            </a:r>
            <a:r>
              <a:rPr lang="en-GB" sz="1050" dirty="0">
                <a:solidFill>
                  <a:schemeClr val="bg1"/>
                </a:solidFill>
                <a:latin typeface="Montserrat Light" pitchFamily="2" charset="77"/>
              </a:rPr>
              <a:t> aider et contribuer à assurer </a:t>
            </a:r>
            <a:r>
              <a:rPr lang="en-GB" sz="1050" dirty="0" err="1">
                <a:solidFill>
                  <a:schemeClr val="bg1"/>
                </a:solidFill>
                <a:latin typeface="Montserrat Light" pitchFamily="2" charset="77"/>
              </a:rPr>
              <a:t>une</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découverte</a:t>
            </a:r>
            <a:r>
              <a:rPr lang="en-GB" sz="1050" dirty="0">
                <a:solidFill>
                  <a:schemeClr val="bg1"/>
                </a:solidFill>
                <a:latin typeface="Montserrat Light" pitchFamily="2" charset="77"/>
              </a:rPr>
              <a:t> verte et responsable de la Slovénie pour tous.</a:t>
            </a:r>
          </a:p>
          <a:p>
            <a:pPr algn="just">
              <a:spcBef>
                <a:spcPts val="0"/>
              </a:spcBef>
            </a:pPr>
            <a:r>
              <a:rPr lang="en-GB" sz="1099" dirty="0" err="1">
                <a:solidFill>
                  <a:schemeClr val="bg1"/>
                </a:solidFill>
                <a:latin typeface="Montserrat Light" pitchFamily="2" charset="77"/>
              </a:rPr>
              <a:t>Vidéo</a:t>
            </a:r>
            <a:r>
              <a:rPr lang="en-GB" sz="1099" dirty="0">
                <a:solidFill>
                  <a:schemeClr val="bg1"/>
                </a:solidFill>
                <a:latin typeface="Montserrat Light" pitchFamily="2" charset="77"/>
              </a:rPr>
              <a:t> interactive : </a:t>
            </a:r>
          </a:p>
          <a:p>
            <a:pPr algn="just">
              <a:spcBef>
                <a:spcPts val="0"/>
              </a:spcBef>
            </a:pPr>
            <a:r>
              <a:rPr lang="en-GB" sz="1050" b="1" dirty="0">
                <a:solidFill>
                  <a:srgbClr val="C1D235"/>
                </a:solidFill>
                <a:latin typeface="Montserrat" pitchFamily="2" charset="77"/>
              </a:rPr>
              <a:t>https://www.slovenia.info/sl/zgodbe/interaktivni-video-zelena-slovenija </a:t>
            </a:r>
          </a:p>
          <a:p>
            <a:pPr algn="just" fontAlgn="base">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p:txBody>
      </p:sp>
      <p:sp>
        <p:nvSpPr>
          <p:cNvPr id="20" name="Rectangle 27">
            <a:extLst>
              <a:ext uri="{FF2B5EF4-FFF2-40B4-BE49-F238E27FC236}">
                <a16:creationId xmlns:a16="http://schemas.microsoft.com/office/drawing/2014/main" id="{0C666690-9E61-1944-B229-4B487B49F398}"/>
              </a:ext>
            </a:extLst>
          </p:cNvPr>
          <p:cNvSpPr txBox="1"/>
          <p:nvPr/>
        </p:nvSpPr>
        <p:spPr>
          <a:xfrm>
            <a:off x="596120" y="5960878"/>
            <a:ext cx="5496705" cy="2611288"/>
          </a:xfrm>
          <a:prstGeom prst="rect">
            <a:avLst/>
          </a:prstGeom>
          <a:noFill/>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Voyagez en Slovénie en train ou en bus ou choisissez une compagnie aérienne engagée dans un programme de réduction de son empreinte carbone.</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Réservez un hébergement de vacances qui possède un </a:t>
            </a:r>
            <a:r>
              <a:rPr lang="en-IE" sz="1050" dirty="0" err="1">
                <a:solidFill>
                  <a:srgbClr val="2D355A"/>
                </a:solidFill>
                <a:latin typeface="Montserrat Light" pitchFamily="2" charset="77"/>
              </a:rPr>
              <a:t>certificat</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Slovénie</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verte</a:t>
            </a:r>
            <a:r>
              <a:rPr lang="en-IE" sz="1050" dirty="0">
                <a:solidFill>
                  <a:srgbClr val="2D355A"/>
                </a:solidFill>
                <a:latin typeface="Montserrat Light" pitchFamily="2" charset="77"/>
              </a:rPr>
              <a:t>”. Les prestataires certifiés traitent les eaux usées, les déchets et l'énergie de manière responsable et sont étroitement impliqués dans la communauté locale.</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Contribuez à préserver l'équilibre délicat des zones naturelles en restant sur les sentiers existants. Faire du vélo ou marcher en dehors des </a:t>
            </a:r>
            <a:r>
              <a:rPr lang="en-IE" sz="1050" dirty="0" err="1">
                <a:solidFill>
                  <a:srgbClr val="2D355A"/>
                </a:solidFill>
                <a:latin typeface="Montserrat Light" pitchFamily="2" charset="77"/>
              </a:rPr>
              <a:t>sentiers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existants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peut</a:t>
            </a:r>
            <a:r>
              <a:rPr lang="en-IE" sz="1050" dirty="0">
                <a:solidFill>
                  <a:srgbClr val="2D355A"/>
                </a:solidFill>
                <a:latin typeface="Montserrat Light" pitchFamily="2" charset="77"/>
              </a:rPr>
              <a:t> provoquer un déséquilibre biotique.</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Respectez les animaux sauvages. Veillez à maintenir une distance appropriée. Ne nourrissez pas les animaux dans leur habitat naturel. Soyez également respectueux envers les animaux domestiques.</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Montrez à vos proches que vous pouvez être romantique sans piétiner l'herbe ou cueillir des fleurs. Les prairies fleuries offrent des pâturages aux abeilles </a:t>
            </a:r>
            <a:r>
              <a:rPr lang="en-IE" sz="1050" dirty="0" err="1">
                <a:solidFill>
                  <a:srgbClr val="2D355A"/>
                </a:solidFill>
                <a:latin typeface="Montserrat Light" pitchFamily="2" charset="77"/>
              </a:rPr>
              <a:t>slovènes</a:t>
            </a:r>
            <a:r>
              <a:rPr lang="en-IE" sz="1050" dirty="0">
                <a:solidFill>
                  <a:srgbClr val="2D355A"/>
                </a:solidFill>
                <a:latin typeface="Montserrat Light" pitchFamily="2" charset="77"/>
              </a:rPr>
              <a:t> , nos reines de la pollinisation.</a:t>
            </a:r>
          </a:p>
        </p:txBody>
      </p:sp>
      <p:pic>
        <p:nvPicPr>
          <p:cNvPr id="16" name="Picture 15">
            <a:extLst>
              <a:ext uri="{FF2B5EF4-FFF2-40B4-BE49-F238E27FC236}">
                <a16:creationId xmlns:a16="http://schemas.microsoft.com/office/drawing/2014/main" id="{0900A5B6-B8CE-4A44-AE8E-DD45D6B550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7132" r="-1465"/>
          <a:stretch/>
        </p:blipFill>
        <p:spPr>
          <a:xfrm flipH="1">
            <a:off x="3135251" y="2436492"/>
            <a:ext cx="3714949" cy="2698147"/>
          </a:xfrm>
          <a:prstGeom prst="rect">
            <a:avLst/>
          </a:prstGeom>
        </p:spPr>
      </p:pic>
      <p:sp>
        <p:nvSpPr>
          <p:cNvPr id="25" name="Rectangle 27">
            <a:extLst>
              <a:ext uri="{FF2B5EF4-FFF2-40B4-BE49-F238E27FC236}">
                <a16:creationId xmlns:a16="http://schemas.microsoft.com/office/drawing/2014/main" id="{68CB92E4-7109-7647-ABCA-1C86A744265D}"/>
              </a:ext>
            </a:extLst>
          </p:cNvPr>
          <p:cNvSpPr txBox="1"/>
          <p:nvPr/>
        </p:nvSpPr>
        <p:spPr>
          <a:xfrm>
            <a:off x="1829187" y="5113123"/>
            <a:ext cx="3809494" cy="518664"/>
          </a:xfrm>
          <a:prstGeom prst="rect">
            <a:avLst/>
          </a:prstGeom>
          <a:noFill/>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601" b="1" dirty="0">
                <a:solidFill>
                  <a:srgbClr val="28AFAC"/>
                </a:solidFill>
                <a:latin typeface="Montserrat" pitchFamily="2" charset="77"/>
              </a:rPr>
              <a:t>Choisir un mode de transport écologique pour voyager en Slovénie</a:t>
            </a:r>
          </a:p>
        </p:txBody>
      </p:sp>
      <p:pic>
        <p:nvPicPr>
          <p:cNvPr id="3" name="Picture 2">
            <a:extLst>
              <a:ext uri="{FF2B5EF4-FFF2-40B4-BE49-F238E27FC236}">
                <a16:creationId xmlns:a16="http://schemas.microsoft.com/office/drawing/2014/main" id="{752C09DD-2703-6449-BB8D-C60EF29CD3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101"/>
          <a:stretch/>
        </p:blipFill>
        <p:spPr>
          <a:xfrm>
            <a:off x="3880102" y="2802135"/>
            <a:ext cx="2970099" cy="1924946"/>
          </a:xfrm>
          <a:prstGeom prst="rect">
            <a:avLst/>
          </a:prstGeom>
        </p:spPr>
      </p:pic>
      <p:pic>
        <p:nvPicPr>
          <p:cNvPr id="19" name="Picture 18">
            <a:extLst>
              <a:ext uri="{FF2B5EF4-FFF2-40B4-BE49-F238E27FC236}">
                <a16:creationId xmlns:a16="http://schemas.microsoft.com/office/drawing/2014/main" id="{68C509D6-AFE4-A54C-8BD8-6C498A84903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343" b="-1133"/>
          <a:stretch/>
        </p:blipFill>
        <p:spPr>
          <a:xfrm>
            <a:off x="3642424" y="-9041"/>
            <a:ext cx="3207776" cy="2886175"/>
          </a:xfrm>
          <a:prstGeom prst="rect">
            <a:avLst/>
          </a:prstGeom>
        </p:spPr>
      </p:pic>
      <p:sp>
        <p:nvSpPr>
          <p:cNvPr id="21" name="Text Placeholder 3">
            <a:extLst>
              <a:ext uri="{FF2B5EF4-FFF2-40B4-BE49-F238E27FC236}">
                <a16:creationId xmlns:a16="http://schemas.microsoft.com/office/drawing/2014/main" id="{38E9278F-4498-4A4C-B625-65E0238BE816}"/>
              </a:ext>
            </a:extLst>
          </p:cNvPr>
          <p:cNvSpPr txBox="1">
            <a:spLocks/>
          </p:cNvSpPr>
          <p:nvPr/>
        </p:nvSpPr>
        <p:spPr>
          <a:xfrm>
            <a:off x="4231055" y="494228"/>
            <a:ext cx="2634733" cy="1523756"/>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ctr">
              <a:lnSpc>
                <a:spcPct val="100000"/>
              </a:lnSpc>
              <a:spcBef>
                <a:spcPts val="0"/>
              </a:spcBef>
            </a:pPr>
            <a:r>
              <a:rPr lang="en-IE" sz="1601" b="1" dirty="0">
                <a:solidFill>
                  <a:srgbClr val="C1D235"/>
                </a:solidFill>
              </a:rPr>
              <a:t>Étude de cas </a:t>
            </a:r>
          </a:p>
          <a:p>
            <a:pPr algn="ctr">
              <a:lnSpc>
                <a:spcPct val="100000"/>
              </a:lnSpc>
              <a:spcBef>
                <a:spcPts val="0"/>
              </a:spcBef>
            </a:pPr>
            <a:r>
              <a:rPr lang="en-IE" sz="1601" b="1" dirty="0">
                <a:solidFill>
                  <a:schemeClr val="bg1"/>
                </a:solidFill>
              </a:rPr>
              <a:t>Comment les </a:t>
            </a:r>
            <a:r>
              <a:rPr lang="en-IE" sz="1601" b="1" dirty="0" err="1">
                <a:solidFill>
                  <a:schemeClr val="bg1"/>
                </a:solidFill>
              </a:rPr>
              <a:t>visiteurs</a:t>
            </a:r>
            <a:r>
              <a:rPr lang="en-IE" sz="1601" b="1" dirty="0">
                <a:solidFill>
                  <a:schemeClr val="bg1"/>
                </a:solidFill>
              </a:rPr>
              <a:t> peuvent contribuer</a:t>
            </a:r>
          </a:p>
          <a:p>
            <a:pPr algn="ctr">
              <a:lnSpc>
                <a:spcPct val="100000"/>
              </a:lnSpc>
              <a:spcBef>
                <a:spcPts val="0"/>
              </a:spcBef>
            </a:pPr>
            <a:r>
              <a:rPr lang="en-IE" sz="1601" b="1" dirty="0">
                <a:solidFill>
                  <a:schemeClr val="bg1"/>
                </a:solidFill>
              </a:rPr>
              <a:t>Je ressens </a:t>
            </a:r>
          </a:p>
          <a:p>
            <a:pPr algn="ctr">
              <a:lnSpc>
                <a:spcPct val="100000"/>
              </a:lnSpc>
              <a:spcBef>
                <a:spcPts val="0"/>
              </a:spcBef>
            </a:pPr>
            <a:r>
              <a:rPr lang="en-IE" sz="1601" b="1" i="1" dirty="0">
                <a:solidFill>
                  <a:schemeClr val="bg1"/>
                </a:solidFill>
              </a:rPr>
              <a:t>Slovénie</a:t>
            </a:r>
            <a:endParaRPr lang="en-IE" sz="1601" b="1" dirty="0">
              <a:solidFill>
                <a:schemeClr val="bg1"/>
              </a:solidFill>
            </a:endParaRPr>
          </a:p>
        </p:txBody>
      </p:sp>
      <p:sp>
        <p:nvSpPr>
          <p:cNvPr id="26" name="Rectangle 27">
            <a:extLst>
              <a:ext uri="{FF2B5EF4-FFF2-40B4-BE49-F238E27FC236}">
                <a16:creationId xmlns:a16="http://schemas.microsoft.com/office/drawing/2014/main" id="{612F0E6E-E889-3744-AF7C-0CF3701F5B1D}"/>
              </a:ext>
            </a:extLst>
          </p:cNvPr>
          <p:cNvSpPr txBox="1"/>
          <p:nvPr/>
        </p:nvSpPr>
        <p:spPr>
          <a:xfrm>
            <a:off x="666727" y="4939180"/>
            <a:ext cx="1488636" cy="856834"/>
          </a:xfrm>
          <a:prstGeom prst="rect">
            <a:avLst/>
          </a:prstGeom>
          <a:noFill/>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GB" sz="5399" b="1" dirty="0">
                <a:solidFill>
                  <a:srgbClr val="28AFAC"/>
                </a:solidFill>
                <a:latin typeface="Montserrat" pitchFamily="2" charset="77"/>
                <a:ea typeface="Calibri" panose="020F0502020204030204" pitchFamily="34" charset="0"/>
                <a:cs typeface="Times New Roman" panose="02020603050405020304" pitchFamily="18" charset="0"/>
              </a:rPr>
              <a:t>01</a:t>
            </a:r>
          </a:p>
        </p:txBody>
      </p:sp>
      <p:sp>
        <p:nvSpPr>
          <p:cNvPr id="27" name="Rectangle 27">
            <a:extLst>
              <a:ext uri="{FF2B5EF4-FFF2-40B4-BE49-F238E27FC236}">
                <a16:creationId xmlns:a16="http://schemas.microsoft.com/office/drawing/2014/main" id="{972D0E96-D130-AD4A-BADC-83FDB648E089}"/>
              </a:ext>
            </a:extLst>
          </p:cNvPr>
          <p:cNvSpPr txBox="1"/>
          <p:nvPr/>
        </p:nvSpPr>
        <p:spPr>
          <a:xfrm>
            <a:off x="3642424" y="8370295"/>
            <a:ext cx="1250412" cy="187548"/>
          </a:xfrm>
          <a:prstGeom prst="rect">
            <a:avLst/>
          </a:prstGeom>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sz="1050" dirty="0">
                <a:solidFill>
                  <a:srgbClr val="28AFAC"/>
                </a:solidFill>
                <a:highlight>
                  <a:srgbClr val="FFFFFF"/>
                </a:highlight>
                <a:latin typeface="Montserrat" pitchFamily="2" charset="77"/>
                <a:ea typeface="Roboto" panose="02000000000000000000" pitchFamily="2" charset="0"/>
                <a:cs typeface="Roboto" panose="02000000000000000000" pitchFamily="2" charset="0"/>
                <a:hlinkClick r:id="rId5">
                  <a:extLst>
                    <a:ext uri="{A12FA001-AC4F-418D-AE19-62706E023703}">
                      <ahyp:hlinkClr xmlns:ahyp="http://schemas.microsoft.com/office/drawing/2018/hyperlinkcolor" val="tx"/>
                    </a:ext>
                  </a:extLst>
                </a:hlinkClick>
              </a:rPr>
              <a:t>Lire la suite</a:t>
            </a:r>
            <a:endParaRPr lang="en-IE" sz="1050" dirty="0">
              <a:solidFill>
                <a:srgbClr val="28AFAC"/>
              </a:solidFill>
              <a:highlight>
                <a:srgbClr val="FFFFFF"/>
              </a:highlight>
              <a:latin typeface="Montserrat" pitchFamily="2" charset="77"/>
              <a:ea typeface="Roboto" panose="02000000000000000000" pitchFamily="2" charset="0"/>
              <a:cs typeface="Roboto" panose="02000000000000000000" pitchFamily="2" charset="0"/>
            </a:endParaRPr>
          </a:p>
        </p:txBody>
      </p:sp>
      <p:sp>
        <p:nvSpPr>
          <p:cNvPr id="28" name="Rechteck">
            <a:extLst>
              <a:ext uri="{FF2B5EF4-FFF2-40B4-BE49-F238E27FC236}">
                <a16:creationId xmlns:a16="http://schemas.microsoft.com/office/drawing/2014/main" id="{C9ED9AD3-D985-A949-A56D-64CD02FDA8E5}"/>
              </a:ext>
            </a:extLst>
          </p:cNvPr>
          <p:cNvSpPr/>
          <p:nvPr/>
        </p:nvSpPr>
        <p:spPr>
          <a:xfrm>
            <a:off x="-16141" y="8670608"/>
            <a:ext cx="5224247" cy="742672"/>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29" name="Rectangle 27">
            <a:extLst>
              <a:ext uri="{FF2B5EF4-FFF2-40B4-BE49-F238E27FC236}">
                <a16:creationId xmlns:a16="http://schemas.microsoft.com/office/drawing/2014/main" id="{DD08BA9A-4736-9949-9BA5-249EA5735A06}"/>
              </a:ext>
            </a:extLst>
          </p:cNvPr>
          <p:cNvSpPr txBox="1"/>
          <p:nvPr/>
        </p:nvSpPr>
        <p:spPr>
          <a:xfrm>
            <a:off x="710659" y="8717822"/>
            <a:ext cx="4017250" cy="903128"/>
          </a:xfrm>
          <a:prstGeom prst="rect">
            <a:avLst/>
          </a:prstGeom>
          <a:noFill/>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IE" sz="1200" i="1" dirty="0">
                <a:solidFill>
                  <a:schemeClr val="bg1"/>
                </a:solidFill>
                <a:latin typeface="Montserrat Light" pitchFamily="2" charset="77"/>
                <a:ea typeface="Times New Roman" panose="02020603050405020304" pitchFamily="18" charset="0"/>
                <a:cs typeface="Calibri" panose="020F0502020204030204" pitchFamily="34" charset="0"/>
              </a:rPr>
              <a:t>Lorsque vous planifiez vos vacances en Slovénie, choisissez des modes de transport, de déplacement et d'hébergement respectueux de l'environnement'.</a:t>
            </a: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endParaRPr lang="en-GB" sz="1050" dirty="0">
              <a:solidFill>
                <a:srgbClr val="2D355A"/>
              </a:solidFill>
              <a:latin typeface="Montserrat Light" pitchFamily="2" charset="77"/>
              <a:ea typeface="Calibri" panose="020F0502020204030204" pitchFamily="34" charset="0"/>
              <a:cs typeface="Times New Roman" panose="02020603050405020304" pitchFamily="18" charset="0"/>
            </a:endParaRPr>
          </a:p>
        </p:txBody>
      </p:sp>
      <p:sp>
        <p:nvSpPr>
          <p:cNvPr id="30" name="Freeform 29">
            <a:extLst>
              <a:ext uri="{FF2B5EF4-FFF2-40B4-BE49-F238E27FC236}">
                <a16:creationId xmlns:a16="http://schemas.microsoft.com/office/drawing/2014/main" id="{0D182918-A9B7-9043-9866-C6F57F7DC96C}"/>
              </a:ext>
            </a:extLst>
          </p:cNvPr>
          <p:cNvSpPr/>
          <p:nvPr/>
        </p:nvSpPr>
        <p:spPr>
          <a:xfrm rot="10800000">
            <a:off x="4992726" y="8755952"/>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2D355A"/>
          </a:solidFill>
          <a:ln w="5715" cap="flat">
            <a:noFill/>
            <a:prstDash val="solid"/>
            <a:miter/>
          </a:ln>
        </p:spPr>
        <p:txBody>
          <a:bodyPr rtlCol="0" anchor="ctr"/>
          <a:lstStyle/>
          <a:p>
            <a:endParaRPr lang="en-US" dirty="0"/>
          </a:p>
        </p:txBody>
      </p:sp>
      <p:cxnSp>
        <p:nvCxnSpPr>
          <p:cNvPr id="31" name="Straight Connector 30">
            <a:extLst>
              <a:ext uri="{FF2B5EF4-FFF2-40B4-BE49-F238E27FC236}">
                <a16:creationId xmlns:a16="http://schemas.microsoft.com/office/drawing/2014/main" id="{DB1D97C8-401B-B241-B5F4-0DECD97A0737}"/>
              </a:ext>
            </a:extLst>
          </p:cNvPr>
          <p:cNvCxnSpPr>
            <a:cxnSpLocks/>
          </p:cNvCxnSpPr>
          <p:nvPr/>
        </p:nvCxnSpPr>
        <p:spPr>
          <a:xfrm>
            <a:off x="1653170" y="5113121"/>
            <a:ext cx="0" cy="644323"/>
          </a:xfrm>
          <a:prstGeom prst="line">
            <a:avLst/>
          </a:prstGeom>
          <a:ln w="28575">
            <a:solidFill>
              <a:srgbClr val="2D35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00529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extLst>
              <a:ext uri="{FF2B5EF4-FFF2-40B4-BE49-F238E27FC236}">
                <a16:creationId xmlns:a16="http://schemas.microsoft.com/office/drawing/2014/main" id="{5D3F6149-E7FA-40AE-A85E-6D42655BDE5E}"/>
              </a:ext>
            </a:extLst>
          </p:cNvPr>
          <p:cNvSpPr/>
          <p:nvPr/>
        </p:nvSpPr>
        <p:spPr>
          <a:xfrm>
            <a:off x="-6700" y="1468863"/>
            <a:ext cx="6872488" cy="1945917"/>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7" name="Rectangle 27">
            <a:extLst>
              <a:ext uri="{FF2B5EF4-FFF2-40B4-BE49-F238E27FC236}">
                <a16:creationId xmlns:a16="http://schemas.microsoft.com/office/drawing/2014/main" id="{71ADE0AA-1FA6-44F8-9E9C-BAA5A013DEEE}"/>
              </a:ext>
            </a:extLst>
          </p:cNvPr>
          <p:cNvSpPr txBox="1"/>
          <p:nvPr/>
        </p:nvSpPr>
        <p:spPr>
          <a:xfrm>
            <a:off x="774719" y="1626923"/>
            <a:ext cx="3336695" cy="1544842"/>
          </a:xfrm>
          <a:prstGeom prst="rect">
            <a:avLst/>
          </a:prstGeom>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spcBef>
                <a:spcPts val="0"/>
              </a:spcBef>
            </a:pPr>
            <a:r>
              <a:rPr lang="en-GB" sz="1050" dirty="0">
                <a:solidFill>
                  <a:schemeClr val="bg1"/>
                </a:solidFill>
                <a:latin typeface="Montserrat Light" pitchFamily="2" charset="77"/>
              </a:rPr>
              <a:t>Trouvez des </a:t>
            </a:r>
            <a:r>
              <a:rPr lang="en-GB" sz="1050" dirty="0" err="1">
                <a:solidFill>
                  <a:schemeClr val="bg1"/>
                </a:solidFill>
                <a:latin typeface="Montserrat Light" pitchFamily="2" charset="77"/>
              </a:rPr>
              <a:t>exemples</a:t>
            </a:r>
            <a:r>
              <a:rPr lang="en-GB" sz="1050" dirty="0">
                <a:solidFill>
                  <a:schemeClr val="bg1"/>
                </a:solidFill>
                <a:latin typeface="Montserrat Light" pitchFamily="2" charset="77"/>
              </a:rPr>
              <a:t> de PME durables dans les </a:t>
            </a:r>
            <a:r>
              <a:rPr lang="en-GB" sz="1050" dirty="0" err="1">
                <a:solidFill>
                  <a:schemeClr val="bg1"/>
                </a:solidFill>
                <a:latin typeface="Montserrat Light" pitchFamily="2" charset="77"/>
              </a:rPr>
              <a:t>secteures</a:t>
            </a:r>
            <a:r>
              <a:rPr lang="en-GB" sz="1050" dirty="0">
                <a:solidFill>
                  <a:schemeClr val="bg1"/>
                </a:solidFill>
                <a:latin typeface="Montserrat Light" pitchFamily="2" charset="77"/>
              </a:rPr>
              <a:t> de </a:t>
            </a:r>
            <a:r>
              <a:rPr lang="en-GB" sz="1050" dirty="0" err="1">
                <a:solidFill>
                  <a:schemeClr val="bg1"/>
                </a:solidFill>
                <a:latin typeface="Montserrat Light" pitchFamily="2" charset="77"/>
              </a:rPr>
              <a:t>l’hôtellerie</a:t>
            </a:r>
            <a:r>
              <a:rPr lang="en-GB" sz="1050" dirty="0">
                <a:solidFill>
                  <a:schemeClr val="bg1"/>
                </a:solidFill>
                <a:latin typeface="Montserrat Light" pitchFamily="2" charset="77"/>
              </a:rPr>
              <a:t>-restauration, </a:t>
            </a:r>
            <a:r>
              <a:rPr lang="en-GB" sz="1050" dirty="0" err="1">
                <a:solidFill>
                  <a:schemeClr val="bg1"/>
                </a:solidFill>
                <a:latin typeface="Montserrat Light" pitchFamily="2" charset="77"/>
              </a:rPr>
              <a:t>d'attractions</a:t>
            </a:r>
            <a:r>
              <a:rPr lang="en-GB" sz="1050" dirty="0">
                <a:solidFill>
                  <a:schemeClr val="bg1"/>
                </a:solidFill>
                <a:latin typeface="Montserrat Light" pitchFamily="2" charset="77"/>
              </a:rPr>
              <a:t>, de parcs, de destinations </a:t>
            </a:r>
            <a:r>
              <a:rPr lang="en-GB" sz="1050" dirty="0" err="1">
                <a:solidFill>
                  <a:schemeClr val="bg1"/>
                </a:solidFill>
                <a:latin typeface="Montserrat Light" pitchFamily="2" charset="77"/>
              </a:rPr>
              <a:t>touristiques</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d'opérateurs</a:t>
            </a:r>
            <a:r>
              <a:rPr lang="en-GB" sz="1050" dirty="0">
                <a:solidFill>
                  <a:schemeClr val="bg1"/>
                </a:solidFill>
                <a:latin typeface="Montserrat Light" pitchFamily="2" charset="77"/>
              </a:rPr>
              <a:t> et de </a:t>
            </a:r>
            <a:r>
              <a:rPr lang="en-GB" sz="1050" dirty="0" err="1">
                <a:solidFill>
                  <a:schemeClr val="bg1"/>
                </a:solidFill>
                <a:latin typeface="Montserrat Light" pitchFamily="2" charset="77"/>
              </a:rPr>
              <a:t>plages</a:t>
            </a:r>
            <a:r>
              <a:rPr lang="en-GB" sz="1050" dirty="0">
                <a:solidFill>
                  <a:schemeClr val="bg1"/>
                </a:solidFill>
                <a:latin typeface="Montserrat Light" pitchFamily="2" charset="77"/>
              </a:rPr>
              <a:t> qui ont reçu le certificate “</a:t>
            </a:r>
            <a:r>
              <a:rPr lang="en-GB" sz="1050" dirty="0" err="1">
                <a:solidFill>
                  <a:schemeClr val="bg1"/>
                </a:solidFill>
                <a:latin typeface="Montserrat Light" pitchFamily="2" charset="77"/>
              </a:rPr>
              <a:t>Slovénie</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verte</a:t>
            </a:r>
            <a:r>
              <a:rPr lang="en-GB" sz="1050" dirty="0">
                <a:solidFill>
                  <a:schemeClr val="bg1"/>
                </a:solidFill>
                <a:latin typeface="Montserrat Light" pitchFamily="2" charset="77"/>
              </a:rPr>
              <a:t>” : </a:t>
            </a:r>
          </a:p>
          <a:p>
            <a:pPr algn="just">
              <a:spcBef>
                <a:spcPts val="0"/>
              </a:spcBef>
            </a:pPr>
            <a:endParaRPr lang="en-GB" sz="1050" dirty="0">
              <a:solidFill>
                <a:schemeClr val="bg1"/>
              </a:solidFill>
              <a:latin typeface="Montserrat Light" pitchFamily="2" charset="77"/>
            </a:endParaRPr>
          </a:p>
          <a:p>
            <a:pPr algn="just">
              <a:spcBef>
                <a:spcPts val="0"/>
              </a:spcBef>
            </a:pPr>
            <a:endParaRPr lang="en-GB" sz="1050" dirty="0">
              <a:solidFill>
                <a:schemeClr val="bg1"/>
              </a:solidFill>
              <a:latin typeface="Montserrat Light" pitchFamily="2" charset="77"/>
            </a:endParaRPr>
          </a:p>
          <a:p>
            <a:pPr algn="just" fontAlgn="base">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p:txBody>
      </p:sp>
      <p:sp>
        <p:nvSpPr>
          <p:cNvPr id="20" name="Rectangle 27">
            <a:extLst>
              <a:ext uri="{FF2B5EF4-FFF2-40B4-BE49-F238E27FC236}">
                <a16:creationId xmlns:a16="http://schemas.microsoft.com/office/drawing/2014/main" id="{0C666690-9E61-1944-B229-4B487B49F398}"/>
              </a:ext>
            </a:extLst>
          </p:cNvPr>
          <p:cNvSpPr txBox="1"/>
          <p:nvPr/>
        </p:nvSpPr>
        <p:spPr>
          <a:xfrm>
            <a:off x="632073" y="5459231"/>
            <a:ext cx="5460752" cy="3439399"/>
          </a:xfrm>
          <a:prstGeom prst="rect">
            <a:avLst/>
          </a:prstGeom>
          <a:noFill/>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L'eau en Slovénie est propre et potable partout où vous allez. Nous vous recommandons d'apporter </a:t>
            </a:r>
            <a:r>
              <a:rPr lang="en-IE" sz="1050" dirty="0" err="1">
                <a:solidFill>
                  <a:srgbClr val="2D355A"/>
                </a:solidFill>
                <a:latin typeface="Montserrat Light" pitchFamily="2" charset="77"/>
              </a:rPr>
              <a:t>une</a:t>
            </a:r>
            <a:r>
              <a:rPr lang="en-IE" sz="1050" dirty="0">
                <a:solidFill>
                  <a:srgbClr val="2D355A"/>
                </a:solidFill>
                <a:latin typeface="Montserrat Light" pitchFamily="2" charset="77"/>
              </a:rPr>
              <a:t> gourde pour éviter d'acheter des bouteilles en plastique.</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Aidez-nous à préserver l'abondance de nos ressources en eau en prenant une douche rapide au lieu d'un bain et en fermant le robinet lorsque vous vous brossez les dents.</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Séparez vos déchets et jetez-les dans les endroits prévus à cet effet. Lorsque vous explorez des espaces naturels, apportez vos déchets, y compris les mégots de cigarettes, à la ville la plus </a:t>
            </a:r>
            <a:r>
              <a:rPr lang="en-IE" sz="1050" dirty="0" err="1">
                <a:solidFill>
                  <a:srgbClr val="2D355A"/>
                </a:solidFill>
                <a:latin typeface="Montserrat Light" pitchFamily="2" charset="77"/>
              </a:rPr>
              <a:t>proche</a:t>
            </a:r>
            <a:r>
              <a:rPr lang="en-IE" sz="1050" dirty="0">
                <a:solidFill>
                  <a:srgbClr val="2D355A"/>
                </a:solidFill>
                <a:latin typeface="Montserrat Light" pitchFamily="2" charset="77"/>
              </a:rPr>
              <a:t>.</a:t>
            </a:r>
          </a:p>
          <a:p>
            <a:pPr marL="171426" indent="-171426">
              <a:lnSpc>
                <a:spcPct val="100000"/>
              </a:lnSpc>
              <a:spcBef>
                <a:spcPts val="0"/>
              </a:spcBef>
              <a:buClr>
                <a:srgbClr val="28AFAC"/>
              </a:buClr>
              <a:buFont typeface="Wingdings" pitchFamily="2" charset="2"/>
              <a:buChar char="ü"/>
            </a:pPr>
            <a:endParaRPr lang="en-IE" sz="1050" dirty="0">
              <a:solidFill>
                <a:srgbClr val="2D355A"/>
              </a:solidFill>
              <a:latin typeface="Montserrat Light" pitchFamily="2" charset="77"/>
            </a:endParaRPr>
          </a:p>
          <a:p>
            <a:pPr>
              <a:lnSpc>
                <a:spcPct val="100000"/>
              </a:lnSpc>
              <a:spcBef>
                <a:spcPts val="0"/>
              </a:spcBef>
              <a:buClr>
                <a:srgbClr val="28AFAC"/>
              </a:buClr>
            </a:pPr>
            <a:endParaRPr lang="en-IE" sz="1050" dirty="0">
              <a:solidFill>
                <a:srgbClr val="2D355A"/>
              </a:solidFill>
              <a:latin typeface="Montserrat Light" pitchFamily="2" charset="77"/>
            </a:endParaRPr>
          </a:p>
          <a:p>
            <a:pPr marL="171426" indent="-171426">
              <a:lnSpc>
                <a:spcPct val="100000"/>
              </a:lnSpc>
              <a:spcBef>
                <a:spcPts val="0"/>
              </a:spcBef>
              <a:buClr>
                <a:srgbClr val="28AFAC"/>
              </a:buClr>
              <a:buFont typeface="Wingdings" pitchFamily="2" charset="2"/>
              <a:buChar char="ü"/>
            </a:pPr>
            <a:endParaRPr lang="en-IE" sz="1050" dirty="0">
              <a:solidFill>
                <a:srgbClr val="2D355A"/>
              </a:solidFill>
              <a:latin typeface="Montserrat Light" pitchFamily="2" charset="77"/>
            </a:endParaRPr>
          </a:p>
          <a:p>
            <a:pPr marL="171426" indent="-171426">
              <a:lnSpc>
                <a:spcPct val="100000"/>
              </a:lnSpc>
              <a:spcBef>
                <a:spcPts val="0"/>
              </a:spcBef>
              <a:buClr>
                <a:srgbClr val="28AFAC"/>
              </a:buClr>
              <a:buFont typeface="Wingdings" pitchFamily="2" charset="2"/>
              <a:buChar char="ü"/>
            </a:pPr>
            <a:endParaRPr lang="en-IE" sz="1050" dirty="0">
              <a:solidFill>
                <a:srgbClr val="2D355A"/>
              </a:solidFill>
              <a:latin typeface="Montserrat Light" pitchFamily="2" charset="77"/>
            </a:endParaRPr>
          </a:p>
          <a:p>
            <a:pPr marL="171426" indent="-171426">
              <a:lnSpc>
                <a:spcPct val="100000"/>
              </a:lnSpc>
              <a:spcBef>
                <a:spcPts val="0"/>
              </a:spcBef>
              <a:buClr>
                <a:srgbClr val="28AFAC"/>
              </a:buClr>
              <a:buFont typeface="Wingdings" pitchFamily="2" charset="2"/>
              <a:buChar char="ü"/>
            </a:pPr>
            <a:endParaRPr lang="en-IE" sz="1050" dirty="0">
              <a:solidFill>
                <a:srgbClr val="2D355A"/>
              </a:solidFill>
              <a:latin typeface="Montserrat Light" pitchFamily="2" charset="77"/>
            </a:endParaRP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Essayez de réduire la quantité de déchets que vous produisez, en particulier le plastique à usage unique. Utilisez des sacs en tissu, </a:t>
            </a:r>
            <a:r>
              <a:rPr lang="en-IE" sz="1050" dirty="0" err="1">
                <a:solidFill>
                  <a:srgbClr val="2D355A"/>
                </a:solidFill>
                <a:latin typeface="Montserrat Light" pitchFamily="2" charset="77"/>
              </a:rPr>
              <a:t>utilisez</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votre</a:t>
            </a:r>
            <a:r>
              <a:rPr lang="en-IE" sz="1050" dirty="0">
                <a:solidFill>
                  <a:srgbClr val="2D355A"/>
                </a:solidFill>
                <a:latin typeface="Montserrat Light" pitchFamily="2" charset="77"/>
              </a:rPr>
              <a:t> gourde et commandez votre boisson sans paille.</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Contribuez à la conservation de l'énergie lorsque vous louez un logement en refusant le changement des serviettes et le nettoyage des chambres. Éteignez les lumières et la climatisation lorsque vous n'en avez pas besoin.</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Choisissez des savons et des cosmétiques respectueux de l'environnement, qui ne nuisent pas aux écosystèmes fragiles.</a:t>
            </a:r>
          </a:p>
        </p:txBody>
      </p:sp>
      <p:sp>
        <p:nvSpPr>
          <p:cNvPr id="25" name="Rectangle 27">
            <a:extLst>
              <a:ext uri="{FF2B5EF4-FFF2-40B4-BE49-F238E27FC236}">
                <a16:creationId xmlns:a16="http://schemas.microsoft.com/office/drawing/2014/main" id="{68CB92E4-7109-7647-ABCA-1C86A744265D}"/>
              </a:ext>
            </a:extLst>
          </p:cNvPr>
          <p:cNvSpPr txBox="1"/>
          <p:nvPr/>
        </p:nvSpPr>
        <p:spPr>
          <a:xfrm>
            <a:off x="1970081" y="4903454"/>
            <a:ext cx="3809494" cy="272315"/>
          </a:xfrm>
          <a:prstGeom prst="rect">
            <a:avLst/>
          </a:prstGeom>
          <a:noFill/>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601" b="1" dirty="0">
                <a:solidFill>
                  <a:srgbClr val="28AFAC"/>
                </a:solidFill>
                <a:latin typeface="Montserrat" pitchFamily="2" charset="77"/>
              </a:rPr>
              <a:t>L'environnement et le climat</a:t>
            </a:r>
          </a:p>
        </p:txBody>
      </p:sp>
      <p:pic>
        <p:nvPicPr>
          <p:cNvPr id="19" name="Picture 18">
            <a:extLst>
              <a:ext uri="{FF2B5EF4-FFF2-40B4-BE49-F238E27FC236}">
                <a16:creationId xmlns:a16="http://schemas.microsoft.com/office/drawing/2014/main" id="{68C509D6-AFE4-A54C-8BD8-6C498A84903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43" b="-1133"/>
          <a:stretch/>
        </p:blipFill>
        <p:spPr>
          <a:xfrm>
            <a:off x="3642424" y="-9041"/>
            <a:ext cx="3207776" cy="2886175"/>
          </a:xfrm>
          <a:prstGeom prst="rect">
            <a:avLst/>
          </a:prstGeom>
        </p:spPr>
      </p:pic>
      <p:sp>
        <p:nvSpPr>
          <p:cNvPr id="26" name="Rectangle 27">
            <a:extLst>
              <a:ext uri="{FF2B5EF4-FFF2-40B4-BE49-F238E27FC236}">
                <a16:creationId xmlns:a16="http://schemas.microsoft.com/office/drawing/2014/main" id="{612F0E6E-E889-3744-AF7C-0CF3701F5B1D}"/>
              </a:ext>
            </a:extLst>
          </p:cNvPr>
          <p:cNvSpPr txBox="1"/>
          <p:nvPr/>
        </p:nvSpPr>
        <p:spPr>
          <a:xfrm>
            <a:off x="702679" y="4592901"/>
            <a:ext cx="1488636" cy="856834"/>
          </a:xfrm>
          <a:prstGeom prst="rect">
            <a:avLst/>
          </a:prstGeom>
          <a:noFill/>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GB" sz="5399" b="1" dirty="0">
                <a:solidFill>
                  <a:srgbClr val="28AFAC"/>
                </a:solidFill>
                <a:latin typeface="Montserrat" pitchFamily="2" charset="77"/>
                <a:ea typeface="Calibri" panose="020F0502020204030204" pitchFamily="34" charset="0"/>
                <a:cs typeface="Times New Roman" panose="02020603050405020304" pitchFamily="18" charset="0"/>
              </a:rPr>
              <a:t>02</a:t>
            </a:r>
          </a:p>
        </p:txBody>
      </p:sp>
      <p:cxnSp>
        <p:nvCxnSpPr>
          <p:cNvPr id="6" name="Straight Connector 5">
            <a:extLst>
              <a:ext uri="{FF2B5EF4-FFF2-40B4-BE49-F238E27FC236}">
                <a16:creationId xmlns:a16="http://schemas.microsoft.com/office/drawing/2014/main" id="{83BB9BD2-8097-7B40-A627-19EC904611E7}"/>
              </a:ext>
            </a:extLst>
          </p:cNvPr>
          <p:cNvCxnSpPr>
            <a:cxnSpLocks/>
          </p:cNvCxnSpPr>
          <p:nvPr/>
        </p:nvCxnSpPr>
        <p:spPr>
          <a:xfrm>
            <a:off x="1865009" y="4716211"/>
            <a:ext cx="0" cy="644323"/>
          </a:xfrm>
          <a:prstGeom prst="line">
            <a:avLst/>
          </a:prstGeom>
          <a:ln w="28575">
            <a:solidFill>
              <a:srgbClr val="2D355A"/>
            </a:solidFill>
          </a:ln>
        </p:spPr>
        <p:style>
          <a:lnRef idx="1">
            <a:schemeClr val="accent1"/>
          </a:lnRef>
          <a:fillRef idx="0">
            <a:schemeClr val="accent1"/>
          </a:fillRef>
          <a:effectRef idx="0">
            <a:schemeClr val="accent1"/>
          </a:effectRef>
          <a:fontRef idx="minor">
            <a:schemeClr val="tx1"/>
          </a:fontRef>
        </p:style>
      </p:cxnSp>
      <p:sp>
        <p:nvSpPr>
          <p:cNvPr id="27" name="Rectangle 27">
            <a:extLst>
              <a:ext uri="{FF2B5EF4-FFF2-40B4-BE49-F238E27FC236}">
                <a16:creationId xmlns:a16="http://schemas.microsoft.com/office/drawing/2014/main" id="{972D0E96-D130-AD4A-BADC-83FDB648E089}"/>
              </a:ext>
            </a:extLst>
          </p:cNvPr>
          <p:cNvSpPr txBox="1"/>
          <p:nvPr/>
        </p:nvSpPr>
        <p:spPr>
          <a:xfrm>
            <a:off x="5331264" y="8031501"/>
            <a:ext cx="1250412" cy="187548"/>
          </a:xfrm>
          <a:prstGeom prst="rect">
            <a:avLst/>
          </a:prstGeom>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sz="1050" b="1" dirty="0">
                <a:solidFill>
                  <a:srgbClr val="28AFAC"/>
                </a:solidFill>
                <a:highlight>
                  <a:srgbClr val="FFFFFF"/>
                </a:highlight>
                <a:latin typeface="Montserrat" pitchFamily="2" charset="77"/>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Lire la suite</a:t>
            </a:r>
            <a:endParaRPr lang="en-IE" sz="1050" b="1" dirty="0">
              <a:solidFill>
                <a:srgbClr val="28AFAC"/>
              </a:solidFill>
              <a:highlight>
                <a:srgbClr val="FFFFFF"/>
              </a:highlight>
              <a:latin typeface="Montserrat" pitchFamily="2" charset="77"/>
              <a:ea typeface="Roboto" panose="02000000000000000000" pitchFamily="2" charset="0"/>
              <a:cs typeface="Roboto" panose="02000000000000000000" pitchFamily="2" charset="0"/>
            </a:endParaRPr>
          </a:p>
        </p:txBody>
      </p:sp>
      <p:sp>
        <p:nvSpPr>
          <p:cNvPr id="28" name="Rechteck">
            <a:extLst>
              <a:ext uri="{FF2B5EF4-FFF2-40B4-BE49-F238E27FC236}">
                <a16:creationId xmlns:a16="http://schemas.microsoft.com/office/drawing/2014/main" id="{C9ED9AD3-D985-A949-A56D-64CD02FDA8E5}"/>
              </a:ext>
            </a:extLst>
          </p:cNvPr>
          <p:cNvSpPr/>
          <p:nvPr/>
        </p:nvSpPr>
        <p:spPr>
          <a:xfrm>
            <a:off x="-6700" y="8219049"/>
            <a:ext cx="5786276" cy="1151920"/>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29" name="Rectangle 27">
            <a:extLst>
              <a:ext uri="{FF2B5EF4-FFF2-40B4-BE49-F238E27FC236}">
                <a16:creationId xmlns:a16="http://schemas.microsoft.com/office/drawing/2014/main" id="{DD08BA9A-4736-9949-9BA5-249EA5735A06}"/>
              </a:ext>
            </a:extLst>
          </p:cNvPr>
          <p:cNvSpPr txBox="1"/>
          <p:nvPr/>
        </p:nvSpPr>
        <p:spPr>
          <a:xfrm>
            <a:off x="792547" y="8278221"/>
            <a:ext cx="4675067" cy="1318627"/>
          </a:xfrm>
          <a:prstGeom prst="rect">
            <a:avLst/>
          </a:prstGeom>
          <a:noFill/>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200" i="1" dirty="0">
                <a:solidFill>
                  <a:schemeClr val="bg1"/>
                </a:solidFill>
                <a:latin typeface="Montserrat Light" pitchFamily="2" charset="77"/>
                <a:ea typeface="Calibri" panose="020F0502020204030204" pitchFamily="34" charset="0"/>
                <a:cs typeface="Times New Roman" panose="02020603050405020304" pitchFamily="18" charset="0"/>
              </a:rPr>
              <a:t>Que ce soit en ville ou à la campagne, le lien entre les Slovènes et leur environnement naturel est perceptible à chaque pas. Les centres-villes sont à un jet de pierre de l'environnement naturel. Allons </a:t>
            </a:r>
            <a:r>
              <a:rPr lang="en-GB" sz="1200" i="1" dirty="0" err="1">
                <a:solidFill>
                  <a:schemeClr val="bg1"/>
                </a:solidFill>
                <a:latin typeface="Montserrat Light" pitchFamily="2" charset="77"/>
                <a:ea typeface="Calibri" panose="020F0502020204030204" pitchFamily="34" charset="0"/>
                <a:cs typeface="Times New Roman" panose="02020603050405020304" pitchFamily="18" charset="0"/>
              </a:rPr>
              <a:t>vers</a:t>
            </a:r>
            <a:r>
              <a:rPr lang="en-GB" sz="1200" i="1" dirty="0">
                <a:solidFill>
                  <a:schemeClr val="bg1"/>
                </a:solidFill>
                <a:latin typeface="Montserrat Light" pitchFamily="2" charset="77"/>
                <a:ea typeface="Calibri" panose="020F0502020204030204" pitchFamily="34" charset="0"/>
                <a:cs typeface="Times New Roman" panose="02020603050405020304" pitchFamily="18" charset="0"/>
              </a:rPr>
              <a:t> une société sans déchets et gardons notre environnement propre, sain et sûr".</a:t>
            </a:r>
          </a:p>
          <a:p>
            <a:pPr algn="just">
              <a:lnSpc>
                <a:spcPct val="100000"/>
              </a:lnSpc>
              <a:spcBef>
                <a:spcPts val="0"/>
              </a:spcBef>
            </a:pPr>
            <a:endParaRPr lang="en-GB" sz="1200" i="1" dirty="0">
              <a:solidFill>
                <a:schemeClr val="bg1"/>
              </a:solidFill>
              <a:latin typeface="Montserrat Light" pitchFamily="2" charset="77"/>
              <a:ea typeface="Calibri" panose="020F0502020204030204" pitchFamily="34" charset="0"/>
              <a:cs typeface="Times New Roman" panose="02020603050405020304" pitchFamily="18" charset="0"/>
            </a:endParaRPr>
          </a:p>
          <a:p>
            <a:pPr algn="just">
              <a:lnSpc>
                <a:spcPct val="100000"/>
              </a:lnSpc>
              <a:spcBef>
                <a:spcPts val="0"/>
              </a:spcBef>
            </a:pPr>
            <a:endParaRPr lang="en-GB" sz="1200" i="1" dirty="0">
              <a:solidFill>
                <a:schemeClr val="bg1"/>
              </a:solidFill>
              <a:latin typeface="Montserrat Light" pitchFamily="2" charset="77"/>
              <a:ea typeface="Calibri" panose="020F0502020204030204" pitchFamily="34" charset="0"/>
              <a:cs typeface="Times New Roman" panose="02020603050405020304" pitchFamily="18" charset="0"/>
            </a:endParaRPr>
          </a:p>
        </p:txBody>
      </p:sp>
      <p:sp>
        <p:nvSpPr>
          <p:cNvPr id="30" name="Freeform 29">
            <a:extLst>
              <a:ext uri="{FF2B5EF4-FFF2-40B4-BE49-F238E27FC236}">
                <a16:creationId xmlns:a16="http://schemas.microsoft.com/office/drawing/2014/main" id="{0D182918-A9B7-9043-9866-C6F57F7DC96C}"/>
              </a:ext>
            </a:extLst>
          </p:cNvPr>
          <p:cNvSpPr/>
          <p:nvPr/>
        </p:nvSpPr>
        <p:spPr>
          <a:xfrm rot="10800000">
            <a:off x="5539969" y="8377920"/>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2D355A"/>
          </a:solidFill>
          <a:ln w="5715" cap="flat">
            <a:noFill/>
            <a:prstDash val="solid"/>
            <a:miter/>
          </a:ln>
        </p:spPr>
        <p:txBody>
          <a:bodyPr rtlCol="0" anchor="ctr"/>
          <a:lstStyle/>
          <a:p>
            <a:endParaRPr lang="en-US" dirty="0"/>
          </a:p>
        </p:txBody>
      </p:sp>
      <p:sp>
        <p:nvSpPr>
          <p:cNvPr id="2" name="Rectangle 1">
            <a:extLst>
              <a:ext uri="{FF2B5EF4-FFF2-40B4-BE49-F238E27FC236}">
                <a16:creationId xmlns:a16="http://schemas.microsoft.com/office/drawing/2014/main" id="{CBA535EC-C633-4D44-B7D1-9D5F3B3FE544}"/>
              </a:ext>
            </a:extLst>
          </p:cNvPr>
          <p:cNvSpPr/>
          <p:nvPr/>
        </p:nvSpPr>
        <p:spPr>
          <a:xfrm>
            <a:off x="736868" y="2658645"/>
            <a:ext cx="3769090" cy="253916"/>
          </a:xfrm>
          <a:prstGeom prst="rect">
            <a:avLst/>
          </a:prstGeom>
        </p:spPr>
        <p:txBody>
          <a:bodyPr wrap="square">
            <a:spAutoFit/>
          </a:bodyPr>
          <a:lstStyle/>
          <a:p>
            <a:pPr algn="just"/>
            <a:r>
              <a:rPr lang="en-GB" sz="1050" dirty="0">
                <a:solidFill>
                  <a:srgbClr val="28AFAC"/>
                </a:solidFill>
                <a:latin typeface="Montserrat" pitchFamily="2" charset="77"/>
                <a:hlinkClick r:id="rId4">
                  <a:extLst>
                    <a:ext uri="{A12FA001-AC4F-418D-AE19-62706E023703}">
                      <ahyp:hlinkClr xmlns:ahyp="http://schemas.microsoft.com/office/drawing/2018/hyperlinkcolor" val="tx"/>
                    </a:ext>
                  </a:extLst>
                </a:hlinkClick>
              </a:rPr>
              <a:t>plan vert du tourisme slovène</a:t>
            </a:r>
            <a:endParaRPr lang="en-GB" sz="1050" dirty="0">
              <a:solidFill>
                <a:srgbClr val="28AFAC"/>
              </a:solidFill>
              <a:latin typeface="Montserrat" pitchFamily="2" charset="77"/>
            </a:endParaRPr>
          </a:p>
        </p:txBody>
      </p:sp>
      <p:grpSp>
        <p:nvGrpSpPr>
          <p:cNvPr id="5" name="Group 4">
            <a:extLst>
              <a:ext uri="{FF2B5EF4-FFF2-40B4-BE49-F238E27FC236}">
                <a16:creationId xmlns:a16="http://schemas.microsoft.com/office/drawing/2014/main" id="{07C54503-10BC-AB46-9EB6-AC0EDF2A30A4}"/>
              </a:ext>
            </a:extLst>
          </p:cNvPr>
          <p:cNvGrpSpPr/>
          <p:nvPr/>
        </p:nvGrpSpPr>
        <p:grpSpPr>
          <a:xfrm>
            <a:off x="-29380" y="3144255"/>
            <a:ext cx="6887380" cy="1473947"/>
            <a:chOff x="250857" y="2886385"/>
            <a:chExt cx="6215186" cy="1462709"/>
          </a:xfrm>
        </p:grpSpPr>
        <p:pic>
          <p:nvPicPr>
            <p:cNvPr id="22" name="Picture 21">
              <a:extLst>
                <a:ext uri="{FF2B5EF4-FFF2-40B4-BE49-F238E27FC236}">
                  <a16:creationId xmlns:a16="http://schemas.microsoft.com/office/drawing/2014/main" id="{1BD71A76-D645-F04F-94EC-8FBBD2FCE0B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0857" y="2886385"/>
              <a:ext cx="2072679" cy="1462709"/>
            </a:xfrm>
            <a:prstGeom prst="rect">
              <a:avLst/>
            </a:prstGeom>
          </p:spPr>
        </p:pic>
        <p:pic>
          <p:nvPicPr>
            <p:cNvPr id="31" name="Picture 30">
              <a:extLst>
                <a:ext uri="{FF2B5EF4-FFF2-40B4-BE49-F238E27FC236}">
                  <a16:creationId xmlns:a16="http://schemas.microsoft.com/office/drawing/2014/main" id="{3C98ECF8-6023-9440-8023-B4E481A0EF3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32171" y="2886385"/>
              <a:ext cx="2072679" cy="1462709"/>
            </a:xfrm>
            <a:prstGeom prst="rect">
              <a:avLst/>
            </a:prstGeom>
          </p:spPr>
        </p:pic>
        <p:pic>
          <p:nvPicPr>
            <p:cNvPr id="32" name="Picture 31">
              <a:extLst>
                <a:ext uri="{FF2B5EF4-FFF2-40B4-BE49-F238E27FC236}">
                  <a16:creationId xmlns:a16="http://schemas.microsoft.com/office/drawing/2014/main" id="{EA002F96-AD5C-2245-824F-9470EBD896F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93364" y="2886385"/>
              <a:ext cx="2072679" cy="1462709"/>
            </a:xfrm>
            <a:prstGeom prst="rect">
              <a:avLst/>
            </a:prstGeom>
          </p:spPr>
        </p:pic>
      </p:grpSp>
      <p:sp>
        <p:nvSpPr>
          <p:cNvPr id="24" name="Text Placeholder 3">
            <a:extLst>
              <a:ext uri="{FF2B5EF4-FFF2-40B4-BE49-F238E27FC236}">
                <a16:creationId xmlns:a16="http://schemas.microsoft.com/office/drawing/2014/main" id="{2A3651C0-3E86-C243-82BC-8C26B12ACBC4}"/>
              </a:ext>
            </a:extLst>
          </p:cNvPr>
          <p:cNvSpPr txBox="1">
            <a:spLocks/>
          </p:cNvSpPr>
          <p:nvPr/>
        </p:nvSpPr>
        <p:spPr>
          <a:xfrm>
            <a:off x="4231055" y="494228"/>
            <a:ext cx="2634733" cy="1523756"/>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ctr">
              <a:lnSpc>
                <a:spcPct val="100000"/>
              </a:lnSpc>
              <a:spcBef>
                <a:spcPts val="0"/>
              </a:spcBef>
            </a:pPr>
            <a:r>
              <a:rPr lang="en-IE" sz="1601" b="1" dirty="0">
                <a:solidFill>
                  <a:srgbClr val="C1D235"/>
                </a:solidFill>
              </a:rPr>
              <a:t>Étude de cas </a:t>
            </a:r>
          </a:p>
          <a:p>
            <a:pPr algn="ctr">
              <a:lnSpc>
                <a:spcPct val="100000"/>
              </a:lnSpc>
              <a:spcBef>
                <a:spcPts val="0"/>
              </a:spcBef>
            </a:pPr>
            <a:r>
              <a:rPr lang="en-IE" sz="1601" b="1" dirty="0">
                <a:solidFill>
                  <a:schemeClr val="bg1"/>
                </a:solidFill>
              </a:rPr>
              <a:t>Comment les </a:t>
            </a:r>
            <a:r>
              <a:rPr lang="en-IE" sz="1601" b="1" dirty="0" err="1">
                <a:solidFill>
                  <a:schemeClr val="bg1"/>
                </a:solidFill>
              </a:rPr>
              <a:t>visiteurs</a:t>
            </a:r>
            <a:r>
              <a:rPr lang="en-IE" sz="1601" b="1" dirty="0">
                <a:solidFill>
                  <a:schemeClr val="bg1"/>
                </a:solidFill>
              </a:rPr>
              <a:t> peuvent contribuer</a:t>
            </a:r>
          </a:p>
          <a:p>
            <a:pPr algn="ctr">
              <a:lnSpc>
                <a:spcPct val="100000"/>
              </a:lnSpc>
              <a:spcBef>
                <a:spcPts val="0"/>
              </a:spcBef>
            </a:pPr>
            <a:r>
              <a:rPr lang="en-IE" sz="1601" b="1" dirty="0">
                <a:solidFill>
                  <a:schemeClr val="bg1"/>
                </a:solidFill>
              </a:rPr>
              <a:t>Je ressens </a:t>
            </a:r>
          </a:p>
          <a:p>
            <a:pPr algn="ctr">
              <a:lnSpc>
                <a:spcPct val="100000"/>
              </a:lnSpc>
              <a:spcBef>
                <a:spcPts val="0"/>
              </a:spcBef>
            </a:pPr>
            <a:r>
              <a:rPr lang="en-IE" sz="1601" b="1" i="1" dirty="0">
                <a:solidFill>
                  <a:schemeClr val="bg1"/>
                </a:solidFill>
              </a:rPr>
              <a:t>Slovénie</a:t>
            </a:r>
            <a:endParaRPr lang="en-IE" sz="1601" b="1" dirty="0">
              <a:solidFill>
                <a:schemeClr val="bg1"/>
              </a:solidFill>
            </a:endParaRPr>
          </a:p>
        </p:txBody>
      </p:sp>
      <p:sp>
        <p:nvSpPr>
          <p:cNvPr id="34" name="Rectangle 27">
            <a:extLst>
              <a:ext uri="{FF2B5EF4-FFF2-40B4-BE49-F238E27FC236}">
                <a16:creationId xmlns:a16="http://schemas.microsoft.com/office/drawing/2014/main" id="{C269D446-C4F5-1A4A-9CA0-96778A5CB674}"/>
              </a:ext>
            </a:extLst>
          </p:cNvPr>
          <p:cNvSpPr txBox="1"/>
          <p:nvPr/>
        </p:nvSpPr>
        <p:spPr>
          <a:xfrm>
            <a:off x="699579" y="494228"/>
            <a:ext cx="3796497" cy="987767"/>
          </a:xfrm>
          <a:prstGeom prst="rect">
            <a:avLst/>
          </a:prstGeom>
          <a:noFill/>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nSpc>
                <a:spcPts val="2500"/>
              </a:lnSpc>
            </a:pPr>
            <a:r>
              <a:rPr lang="en-GB" sz="2399" dirty="0">
                <a:solidFill>
                  <a:srgbClr val="28AFAC"/>
                </a:solidFill>
                <a:latin typeface="Montserrat" pitchFamily="2" charset="77"/>
                <a:ea typeface="Calibri" panose="020F0502020204030204" pitchFamily="34" charset="0"/>
                <a:cs typeface="Times New Roman" panose="02020603050405020304" pitchFamily="18" charset="0"/>
              </a:rPr>
              <a:t>Idées de contributions des </a:t>
            </a:r>
            <a:r>
              <a:rPr lang="en-GB" sz="2399" dirty="0" err="1">
                <a:solidFill>
                  <a:srgbClr val="28AFAC"/>
                </a:solidFill>
                <a:latin typeface="Montserrat" pitchFamily="2" charset="77"/>
                <a:ea typeface="Calibri" panose="020F0502020204030204" pitchFamily="34" charset="0"/>
                <a:cs typeface="Times New Roman" panose="02020603050405020304" pitchFamily="18" charset="0"/>
              </a:rPr>
              <a:t>visiteurs</a:t>
            </a:r>
            <a:endParaRPr lang="en-GB" sz="2399" dirty="0">
              <a:solidFill>
                <a:srgbClr val="28AFAC"/>
              </a:solidFill>
              <a:latin typeface="Montserrat" pitchFamily="2" charset="77"/>
              <a:ea typeface="Calibri" panose="020F0502020204030204" pitchFamily="34" charset="0"/>
              <a:cs typeface="Times New Roman" panose="02020603050405020304" pitchFamily="18" charset="0"/>
            </a:endParaRPr>
          </a:p>
          <a:p>
            <a:pPr>
              <a:lnSpc>
                <a:spcPts val="2500"/>
              </a:lnSpc>
            </a:pPr>
            <a:r>
              <a:rPr lang="en-GB" sz="2399" i="1" dirty="0" err="1">
                <a:solidFill>
                  <a:srgbClr val="28AFAC"/>
                </a:solidFill>
                <a:latin typeface="Montserrat" pitchFamily="2" charset="77"/>
                <a:ea typeface="Calibri" panose="020F0502020204030204" pitchFamily="34" charset="0"/>
                <a:cs typeface="Times New Roman" panose="02020603050405020304" pitchFamily="18" charset="0"/>
              </a:rPr>
              <a:t>Slovénie</a:t>
            </a:r>
            <a:endParaRPr lang="en-GB" sz="2399" i="1" dirty="0">
              <a:solidFill>
                <a:srgbClr val="28AFAC"/>
              </a:solidFill>
              <a:latin typeface="Montserrat"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2727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8C509D6-AFE4-A54C-8BD8-6C498A84903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43" b="-1274"/>
          <a:stretch/>
        </p:blipFill>
        <p:spPr>
          <a:xfrm>
            <a:off x="3594608" y="24341"/>
            <a:ext cx="3207776" cy="2571303"/>
          </a:xfrm>
          <a:prstGeom prst="rect">
            <a:avLst/>
          </a:prstGeom>
        </p:spPr>
      </p:pic>
      <p:sp>
        <p:nvSpPr>
          <p:cNvPr id="14" name="Rechteck">
            <a:extLst>
              <a:ext uri="{FF2B5EF4-FFF2-40B4-BE49-F238E27FC236}">
                <a16:creationId xmlns:a16="http://schemas.microsoft.com/office/drawing/2014/main" id="{5D3F6149-E7FA-40AE-A85E-6D42655BDE5E}"/>
              </a:ext>
            </a:extLst>
          </p:cNvPr>
          <p:cNvSpPr/>
          <p:nvPr/>
        </p:nvSpPr>
        <p:spPr>
          <a:xfrm>
            <a:off x="-6700" y="1594022"/>
            <a:ext cx="6856900" cy="190820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C683CE97-2648-476A-8903-F78CD2CF3DD5}"/>
              </a:ext>
            </a:extLst>
          </p:cNvPr>
          <p:cNvSpPr txBox="1"/>
          <p:nvPr/>
        </p:nvSpPr>
        <p:spPr>
          <a:xfrm>
            <a:off x="7461523" y="2877133"/>
            <a:ext cx="5577500" cy="364263"/>
          </a:xfrm>
          <a:prstGeom prst="rect">
            <a:avLst/>
          </a:prstGeom>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endParaRPr lang="en-GB" sz="1099" dirty="0">
              <a:solidFill>
                <a:srgbClr val="222222"/>
              </a:solidFill>
            </a:endParaRPr>
          </a:p>
          <a:p>
            <a:pPr fontAlgn="base">
              <a:lnSpc>
                <a:spcPct val="100000"/>
              </a:lnSpc>
              <a:spcBef>
                <a:spcPts val="0"/>
              </a:spcBef>
            </a:pPr>
            <a:endParaRPr lang="en-GB" sz="1099" dirty="0">
              <a:solidFill>
                <a:srgbClr val="222222"/>
              </a:solidFill>
            </a:endParaRPr>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2" name="Rectangle 27">
            <a:extLst>
              <a:ext uri="{FF2B5EF4-FFF2-40B4-BE49-F238E27FC236}">
                <a16:creationId xmlns:a16="http://schemas.microsoft.com/office/drawing/2014/main" id="{4F5EF7CC-AF24-4023-B5FF-95ED53EF7E2A}"/>
              </a:ext>
            </a:extLst>
          </p:cNvPr>
          <p:cNvSpPr txBox="1"/>
          <p:nvPr/>
        </p:nvSpPr>
        <p:spPr>
          <a:xfrm>
            <a:off x="768705" y="514514"/>
            <a:ext cx="3671613" cy="987767"/>
          </a:xfrm>
          <a:prstGeom prst="rect">
            <a:avLst/>
          </a:prstGeom>
          <a:noFill/>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nSpc>
                <a:spcPts val="2500"/>
              </a:lnSpc>
            </a:pPr>
            <a:r>
              <a:rPr lang="en-GB" sz="2399" dirty="0">
                <a:solidFill>
                  <a:srgbClr val="28AFAC"/>
                </a:solidFill>
                <a:latin typeface="Montserrat" pitchFamily="2" charset="77"/>
                <a:ea typeface="Calibri" panose="020F0502020204030204" pitchFamily="34" charset="0"/>
                <a:cs typeface="Times New Roman" panose="02020603050405020304" pitchFamily="18" charset="0"/>
              </a:rPr>
              <a:t>Idées de contributions des </a:t>
            </a:r>
            <a:r>
              <a:rPr lang="en-GB" sz="2399" dirty="0" err="1">
                <a:solidFill>
                  <a:srgbClr val="28AFAC"/>
                </a:solidFill>
                <a:latin typeface="Montserrat" pitchFamily="2" charset="77"/>
                <a:ea typeface="Calibri" panose="020F0502020204030204" pitchFamily="34" charset="0"/>
                <a:cs typeface="Times New Roman" panose="02020603050405020304" pitchFamily="18" charset="0"/>
              </a:rPr>
              <a:t>visiteurs</a:t>
            </a:r>
            <a:endParaRPr lang="en-GB" sz="2399" dirty="0">
              <a:solidFill>
                <a:srgbClr val="28AFAC"/>
              </a:solidFill>
              <a:latin typeface="Montserrat" pitchFamily="2" charset="77"/>
              <a:ea typeface="Calibri" panose="020F0502020204030204" pitchFamily="34" charset="0"/>
              <a:cs typeface="Times New Roman" panose="02020603050405020304" pitchFamily="18" charset="0"/>
            </a:endParaRPr>
          </a:p>
          <a:p>
            <a:pPr>
              <a:lnSpc>
                <a:spcPts val="2500"/>
              </a:lnSpc>
            </a:pPr>
            <a:r>
              <a:rPr lang="en-GB" sz="2399" i="1" dirty="0" err="1">
                <a:solidFill>
                  <a:srgbClr val="28AFAC"/>
                </a:solidFill>
                <a:latin typeface="Montserrat" pitchFamily="2" charset="77"/>
                <a:ea typeface="Calibri" panose="020F0502020204030204" pitchFamily="34" charset="0"/>
                <a:cs typeface="Times New Roman" panose="02020603050405020304" pitchFamily="18" charset="0"/>
              </a:rPr>
              <a:t>Slovénie</a:t>
            </a:r>
            <a:endParaRPr lang="en-GB" sz="2399" i="1" dirty="0">
              <a:solidFill>
                <a:srgbClr val="28AFAC"/>
              </a:solidFill>
              <a:latin typeface="Montserrat" pitchFamily="2" charset="77"/>
              <a:ea typeface="Calibri" panose="020F0502020204030204" pitchFamily="34" charset="0"/>
              <a:cs typeface="Times New Roman" panose="02020603050405020304" pitchFamily="18" charset="0"/>
            </a:endParaRPr>
          </a:p>
        </p:txBody>
      </p:sp>
      <p:sp>
        <p:nvSpPr>
          <p:cNvPr id="17" name="Rectangle 27">
            <a:extLst>
              <a:ext uri="{FF2B5EF4-FFF2-40B4-BE49-F238E27FC236}">
                <a16:creationId xmlns:a16="http://schemas.microsoft.com/office/drawing/2014/main" id="{71ADE0AA-1FA6-44F8-9E9C-BAA5A013DEEE}"/>
              </a:ext>
            </a:extLst>
          </p:cNvPr>
          <p:cNvSpPr txBox="1"/>
          <p:nvPr/>
        </p:nvSpPr>
        <p:spPr>
          <a:xfrm>
            <a:off x="788022" y="1634704"/>
            <a:ext cx="2806586" cy="1423464"/>
          </a:xfrm>
          <a:prstGeom prst="rect">
            <a:avLst/>
          </a:prstGeom>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spcBef>
                <a:spcPts val="0"/>
              </a:spcBef>
            </a:pPr>
            <a:r>
              <a:rPr lang="en-GB" sz="1150" b="1" dirty="0">
                <a:solidFill>
                  <a:srgbClr val="28AFAC"/>
                </a:solidFill>
                <a:latin typeface="Montserrat" pitchFamily="2" charset="77"/>
              </a:rPr>
              <a:t>Cliquez pour en savoir plus sur</a:t>
            </a:r>
          </a:p>
          <a:p>
            <a:pPr>
              <a:spcBef>
                <a:spcPts val="0"/>
              </a:spcBef>
            </a:pPr>
            <a:r>
              <a:rPr lang="en-GB" sz="1150" b="1" dirty="0">
                <a:solidFill>
                  <a:srgbClr val="28AFAC"/>
                </a:solidFill>
                <a:latin typeface="Montserrat" pitchFamily="2" charset="77"/>
              </a:rPr>
              <a:t>les expériences traditionnelles d'apiculture en Slovénie. </a:t>
            </a:r>
          </a:p>
          <a:p>
            <a:pPr>
              <a:spcBef>
                <a:spcPts val="0"/>
              </a:spcBef>
            </a:pPr>
            <a:endParaRPr lang="en-GB" sz="1050" b="1" dirty="0">
              <a:solidFill>
                <a:srgbClr val="28AFAC"/>
              </a:solidFill>
              <a:latin typeface="Montserrat" pitchFamily="2" charset="77"/>
            </a:endParaRPr>
          </a:p>
          <a:p>
            <a:pPr marL="228568" indent="-228568">
              <a:spcBef>
                <a:spcPts val="0"/>
              </a:spcBef>
              <a:buFont typeface="+mj-lt"/>
              <a:buAutoNum type="arabicPeriod"/>
            </a:pPr>
            <a:r>
              <a:rPr lang="en-GB" sz="1050" dirty="0">
                <a:solidFill>
                  <a:schemeClr val="bg1"/>
                </a:solidFill>
                <a:latin typeface="Montserrat Light" pitchFamily="2" charset="77"/>
                <a:hlinkClick r:id="rId3">
                  <a:extLst>
                    <a:ext uri="{A12FA001-AC4F-418D-AE19-62706E023703}">
                      <ahyp:hlinkClr xmlns:ahyp="http://schemas.microsoft.com/office/drawing/2018/hyperlinkcolor" val="tx"/>
                    </a:ext>
                  </a:extLst>
                </a:hlinkClick>
              </a:rPr>
              <a:t>Excursions et visites guidées</a:t>
            </a:r>
            <a:endParaRPr lang="en-GB" sz="1050" dirty="0">
              <a:solidFill>
                <a:schemeClr val="bg1"/>
              </a:solidFill>
              <a:latin typeface="Montserrat Light" pitchFamily="2" charset="77"/>
            </a:endParaRPr>
          </a:p>
          <a:p>
            <a:pPr marL="228568" indent="-228568">
              <a:spcBef>
                <a:spcPts val="0"/>
              </a:spcBef>
              <a:buFont typeface="+mj-lt"/>
              <a:buAutoNum type="arabicPeriod"/>
            </a:pPr>
            <a:r>
              <a:rPr lang="en-GB" sz="1050" dirty="0">
                <a:solidFill>
                  <a:schemeClr val="bg1"/>
                </a:solidFill>
                <a:latin typeface="Montserrat Light" pitchFamily="2" charset="77"/>
                <a:hlinkClick r:id="rId4">
                  <a:extLst>
                    <a:ext uri="{A12FA001-AC4F-418D-AE19-62706E023703}">
                      <ahyp:hlinkClr xmlns:ahyp="http://schemas.microsoft.com/office/drawing/2018/hyperlinkcolor" val="tx"/>
                    </a:ext>
                  </a:extLst>
                </a:hlinkClick>
              </a:rPr>
              <a:t>Guides touristiques apicoles</a:t>
            </a:r>
            <a:endParaRPr lang="en-GB" sz="1050" dirty="0">
              <a:solidFill>
                <a:schemeClr val="bg1"/>
              </a:solidFill>
              <a:latin typeface="Montserrat Light" pitchFamily="2" charset="77"/>
            </a:endParaRPr>
          </a:p>
          <a:p>
            <a:pPr marL="228568" indent="-228568">
              <a:spcBef>
                <a:spcPts val="0"/>
              </a:spcBef>
              <a:buFont typeface="+mj-lt"/>
              <a:buAutoNum type="arabicPeriod"/>
            </a:pPr>
            <a:r>
              <a:rPr lang="en-GB" sz="1050" dirty="0">
                <a:solidFill>
                  <a:schemeClr val="bg1"/>
                </a:solidFill>
                <a:latin typeface="Montserrat Light" pitchFamily="2" charset="77"/>
                <a:hlinkClick r:id="rId5">
                  <a:extLst>
                    <a:ext uri="{A12FA001-AC4F-418D-AE19-62706E023703}">
                      <ahyp:hlinkClr xmlns:ahyp="http://schemas.microsoft.com/office/drawing/2018/hyperlinkcolor" val="tx"/>
                    </a:ext>
                  </a:extLst>
                </a:hlinkClick>
              </a:rPr>
              <a:t>Hébergement avec les abeilles</a:t>
            </a:r>
            <a:endParaRPr lang="en-GB" sz="1050" dirty="0">
              <a:solidFill>
                <a:schemeClr val="bg1"/>
              </a:solidFill>
              <a:latin typeface="Montserrat Light" pitchFamily="2" charset="77"/>
            </a:endParaRPr>
          </a:p>
        </p:txBody>
      </p:sp>
      <p:sp>
        <p:nvSpPr>
          <p:cNvPr id="20" name="Rectangle 27">
            <a:extLst>
              <a:ext uri="{FF2B5EF4-FFF2-40B4-BE49-F238E27FC236}">
                <a16:creationId xmlns:a16="http://schemas.microsoft.com/office/drawing/2014/main" id="{0C666690-9E61-1944-B229-4B487B49F398}"/>
              </a:ext>
            </a:extLst>
          </p:cNvPr>
          <p:cNvSpPr txBox="1"/>
          <p:nvPr/>
        </p:nvSpPr>
        <p:spPr>
          <a:xfrm>
            <a:off x="632073" y="5423585"/>
            <a:ext cx="5460752" cy="3045542"/>
          </a:xfrm>
          <a:prstGeom prst="rect">
            <a:avLst/>
          </a:prstGeom>
          <a:noFill/>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Respectez les habitants et leur culture. N'envahissez pas leur espace personnel et ne prenez pas de photos d'eux sans autorisation. Respectez le code vestimentaire et les traditions religieuses.</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Apprenez quelques phrases de base en slovène et donnez le sourire à vos hôtes. Bonjour = dober dan, merci = hvala, comment allez-vous = kako ste, c'est très bien - to je zelo dobro.</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Goûtez à la riche cuisine slovène et soutenez les agriculteurs locaux en choisissant des plats slovènes traditionnels préparés à partir d'ingrédients locaux de saison.</a:t>
            </a:r>
          </a:p>
          <a:p>
            <a:pPr marL="171426" indent="-171426">
              <a:lnSpc>
                <a:spcPct val="100000"/>
              </a:lnSpc>
              <a:spcBef>
                <a:spcPts val="0"/>
              </a:spcBef>
              <a:buClr>
                <a:srgbClr val="28AFAC"/>
              </a:buClr>
              <a:buFont typeface="Wingdings" pitchFamily="2" charset="2"/>
              <a:buChar char="ü"/>
            </a:pPr>
            <a:endParaRPr lang="en-IE" sz="1050" dirty="0">
              <a:solidFill>
                <a:srgbClr val="2D355A"/>
              </a:solidFill>
              <a:latin typeface="Montserrat Light" pitchFamily="2" charset="77"/>
            </a:endParaRPr>
          </a:p>
          <a:p>
            <a:pPr>
              <a:lnSpc>
                <a:spcPct val="100000"/>
              </a:lnSpc>
              <a:spcBef>
                <a:spcPts val="0"/>
              </a:spcBef>
              <a:buClr>
                <a:srgbClr val="28AFAC"/>
              </a:buClr>
            </a:pPr>
            <a:endParaRPr lang="en-IE" sz="1050" dirty="0">
              <a:solidFill>
                <a:srgbClr val="2D355A"/>
              </a:solidFill>
              <a:latin typeface="Montserrat Light" pitchFamily="2" charset="77"/>
            </a:endParaRP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Achetez des produits locaux. Soutenez les artisans et les artistes locaux en complimentant leur travail ou en achetant leurs produits. Choisissez des souvenirs faits à la main plutôt que des produits de masse.</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Visitez les événements traditionnels pour découvrir les habitudes, les coutumes et les traditions slovènes.</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Évitez les sites touristiques surpeuplés. Explorez plutôt les coins cachés de destinations moins visitées et vivez des expériences vraiment authentiques.</a:t>
            </a:r>
          </a:p>
        </p:txBody>
      </p:sp>
      <p:sp>
        <p:nvSpPr>
          <p:cNvPr id="25" name="Rectangle 27">
            <a:extLst>
              <a:ext uri="{FF2B5EF4-FFF2-40B4-BE49-F238E27FC236}">
                <a16:creationId xmlns:a16="http://schemas.microsoft.com/office/drawing/2014/main" id="{68CB92E4-7109-7647-ABCA-1C86A744265D}"/>
              </a:ext>
            </a:extLst>
          </p:cNvPr>
          <p:cNvSpPr txBox="1"/>
          <p:nvPr/>
        </p:nvSpPr>
        <p:spPr>
          <a:xfrm>
            <a:off x="1970081" y="4903454"/>
            <a:ext cx="3809494" cy="272315"/>
          </a:xfrm>
          <a:prstGeom prst="rect">
            <a:avLst/>
          </a:prstGeom>
          <a:noFill/>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601" b="1" dirty="0">
                <a:solidFill>
                  <a:srgbClr val="28AFAC"/>
                </a:solidFill>
                <a:latin typeface="Montserrat" pitchFamily="2" charset="77"/>
              </a:rPr>
              <a:t>Protéger la culture et les traditions</a:t>
            </a:r>
          </a:p>
        </p:txBody>
      </p:sp>
      <p:sp>
        <p:nvSpPr>
          <p:cNvPr id="26" name="Rectangle 27">
            <a:extLst>
              <a:ext uri="{FF2B5EF4-FFF2-40B4-BE49-F238E27FC236}">
                <a16:creationId xmlns:a16="http://schemas.microsoft.com/office/drawing/2014/main" id="{612F0E6E-E889-3744-AF7C-0CF3701F5B1D}"/>
              </a:ext>
            </a:extLst>
          </p:cNvPr>
          <p:cNvSpPr txBox="1"/>
          <p:nvPr/>
        </p:nvSpPr>
        <p:spPr>
          <a:xfrm>
            <a:off x="702679" y="4592901"/>
            <a:ext cx="1488636" cy="856834"/>
          </a:xfrm>
          <a:prstGeom prst="rect">
            <a:avLst/>
          </a:prstGeom>
          <a:noFill/>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GB" sz="5399" b="1" dirty="0">
                <a:solidFill>
                  <a:srgbClr val="28AFAC"/>
                </a:solidFill>
                <a:latin typeface="Montserrat" pitchFamily="2" charset="77"/>
                <a:ea typeface="Calibri" panose="020F0502020204030204" pitchFamily="34" charset="0"/>
                <a:cs typeface="Times New Roman" panose="02020603050405020304" pitchFamily="18" charset="0"/>
              </a:rPr>
              <a:t>03</a:t>
            </a:r>
          </a:p>
        </p:txBody>
      </p:sp>
      <p:cxnSp>
        <p:nvCxnSpPr>
          <p:cNvPr id="6" name="Straight Connector 5">
            <a:extLst>
              <a:ext uri="{FF2B5EF4-FFF2-40B4-BE49-F238E27FC236}">
                <a16:creationId xmlns:a16="http://schemas.microsoft.com/office/drawing/2014/main" id="{83BB9BD2-8097-7B40-A627-19EC904611E7}"/>
              </a:ext>
            </a:extLst>
          </p:cNvPr>
          <p:cNvCxnSpPr>
            <a:cxnSpLocks/>
          </p:cNvCxnSpPr>
          <p:nvPr/>
        </p:nvCxnSpPr>
        <p:spPr>
          <a:xfrm>
            <a:off x="1865009" y="4716211"/>
            <a:ext cx="0" cy="644323"/>
          </a:xfrm>
          <a:prstGeom prst="line">
            <a:avLst/>
          </a:prstGeom>
          <a:ln w="28575">
            <a:solidFill>
              <a:srgbClr val="2D355A"/>
            </a:solidFill>
          </a:ln>
        </p:spPr>
        <p:style>
          <a:lnRef idx="1">
            <a:schemeClr val="accent1"/>
          </a:lnRef>
          <a:fillRef idx="0">
            <a:schemeClr val="accent1"/>
          </a:fillRef>
          <a:effectRef idx="0">
            <a:schemeClr val="accent1"/>
          </a:effectRef>
          <a:fontRef idx="minor">
            <a:schemeClr val="tx1"/>
          </a:fontRef>
        </p:style>
      </p:cxnSp>
      <p:sp>
        <p:nvSpPr>
          <p:cNvPr id="27" name="Rectangle 27">
            <a:extLst>
              <a:ext uri="{FF2B5EF4-FFF2-40B4-BE49-F238E27FC236}">
                <a16:creationId xmlns:a16="http://schemas.microsoft.com/office/drawing/2014/main" id="{972D0E96-D130-AD4A-BADC-83FDB648E089}"/>
              </a:ext>
            </a:extLst>
          </p:cNvPr>
          <p:cNvSpPr txBox="1"/>
          <p:nvPr/>
        </p:nvSpPr>
        <p:spPr>
          <a:xfrm>
            <a:off x="4853277" y="7911582"/>
            <a:ext cx="1250412" cy="187548"/>
          </a:xfrm>
          <a:prstGeom prst="rect">
            <a:avLst/>
          </a:prstGeom>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sz="1050" b="1" dirty="0">
                <a:solidFill>
                  <a:srgbClr val="28AFAC"/>
                </a:solidFill>
                <a:highlight>
                  <a:srgbClr val="FFFFFF"/>
                </a:highlight>
                <a:latin typeface="Montserrat" pitchFamily="2" charset="77"/>
                <a:ea typeface="Roboto" panose="02000000000000000000" pitchFamily="2" charset="0"/>
                <a:cs typeface="Roboto" panose="02000000000000000000" pitchFamily="2" charset="0"/>
                <a:hlinkClick r:id="rId6">
                  <a:extLst>
                    <a:ext uri="{A12FA001-AC4F-418D-AE19-62706E023703}">
                      <ahyp:hlinkClr xmlns:ahyp="http://schemas.microsoft.com/office/drawing/2018/hyperlinkcolor" val="tx"/>
                    </a:ext>
                  </a:extLst>
                </a:hlinkClick>
              </a:rPr>
              <a:t>Lire la suite</a:t>
            </a:r>
            <a:endParaRPr lang="en-IE" sz="1050" b="1" dirty="0">
              <a:solidFill>
                <a:srgbClr val="28AFAC"/>
              </a:solidFill>
              <a:highlight>
                <a:srgbClr val="FFFFFF"/>
              </a:highlight>
              <a:latin typeface="Montserrat" pitchFamily="2" charset="77"/>
              <a:ea typeface="Roboto" panose="02000000000000000000" pitchFamily="2" charset="0"/>
              <a:cs typeface="Roboto" panose="02000000000000000000" pitchFamily="2" charset="0"/>
            </a:endParaRPr>
          </a:p>
        </p:txBody>
      </p:sp>
      <p:sp>
        <p:nvSpPr>
          <p:cNvPr id="28" name="Rechteck">
            <a:extLst>
              <a:ext uri="{FF2B5EF4-FFF2-40B4-BE49-F238E27FC236}">
                <a16:creationId xmlns:a16="http://schemas.microsoft.com/office/drawing/2014/main" id="{C9ED9AD3-D985-A949-A56D-64CD02FDA8E5}"/>
              </a:ext>
            </a:extLst>
          </p:cNvPr>
          <p:cNvSpPr/>
          <p:nvPr/>
        </p:nvSpPr>
        <p:spPr>
          <a:xfrm>
            <a:off x="-26409" y="8065754"/>
            <a:ext cx="5786276" cy="1365955"/>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29" name="Rectangle 27">
            <a:extLst>
              <a:ext uri="{FF2B5EF4-FFF2-40B4-BE49-F238E27FC236}">
                <a16:creationId xmlns:a16="http://schemas.microsoft.com/office/drawing/2014/main" id="{DD08BA9A-4736-9949-9BA5-249EA5735A06}"/>
              </a:ext>
            </a:extLst>
          </p:cNvPr>
          <p:cNvSpPr txBox="1"/>
          <p:nvPr/>
        </p:nvSpPr>
        <p:spPr>
          <a:xfrm>
            <a:off x="754311" y="8065754"/>
            <a:ext cx="4366609" cy="1503293"/>
          </a:xfrm>
          <a:prstGeom prst="rect">
            <a:avLst/>
          </a:prstGeom>
          <a:noFill/>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200" i="1" dirty="0">
                <a:solidFill>
                  <a:schemeClr val="bg1"/>
                </a:solidFill>
                <a:latin typeface="Montserrat Light" pitchFamily="2" charset="77"/>
                <a:ea typeface="Calibri" panose="020F0502020204030204" pitchFamily="34" charset="0"/>
                <a:cs typeface="Times New Roman" panose="02020603050405020304" pitchFamily="18" charset="0"/>
              </a:rPr>
              <a:t>Chaque lieu possède ses propres traditions et ses propres trésors culturels que nous protégeons soigneusement. Certains de ces trésors sont inscrits sur la liste du patrimoine mondial de l'UNESCO. Les habitants sympathiques et </a:t>
            </a:r>
            <a:r>
              <a:rPr lang="en-GB" sz="1200" i="1" dirty="0" err="1">
                <a:solidFill>
                  <a:schemeClr val="bg1"/>
                </a:solidFill>
                <a:latin typeface="Montserrat Light" pitchFamily="2" charset="77"/>
                <a:ea typeface="Calibri" panose="020F0502020204030204" pitchFamily="34" charset="0"/>
                <a:cs typeface="Times New Roman" panose="02020603050405020304" pitchFamily="18" charset="0"/>
              </a:rPr>
              <a:t>hospitaliers</a:t>
            </a:r>
            <a:r>
              <a:rPr lang="en-GB" sz="1200" i="1" dirty="0">
                <a:solidFill>
                  <a:schemeClr val="bg1"/>
                </a:solidFill>
                <a:latin typeface="Montserrat Light" pitchFamily="2" charset="77"/>
                <a:ea typeface="Calibri" panose="020F0502020204030204" pitchFamily="34" charset="0"/>
                <a:cs typeface="Times New Roman" panose="02020603050405020304" pitchFamily="18" charset="0"/>
              </a:rPr>
              <a:t> </a:t>
            </a:r>
            <a:r>
              <a:rPr lang="en-GB" sz="1200" i="1" dirty="0" err="1">
                <a:solidFill>
                  <a:schemeClr val="bg1"/>
                </a:solidFill>
                <a:latin typeface="Montserrat Light" pitchFamily="2" charset="77"/>
                <a:ea typeface="Calibri" panose="020F0502020204030204" pitchFamily="34" charset="0"/>
                <a:cs typeface="Times New Roman" panose="02020603050405020304" pitchFamily="18" charset="0"/>
              </a:rPr>
              <a:t>ajoutent</a:t>
            </a:r>
            <a:r>
              <a:rPr lang="en-GB" sz="1200" i="1" dirty="0">
                <a:solidFill>
                  <a:schemeClr val="bg1"/>
                </a:solidFill>
                <a:latin typeface="Montserrat Light" pitchFamily="2" charset="77"/>
                <a:ea typeface="Calibri" panose="020F0502020204030204" pitchFamily="34" charset="0"/>
                <a:cs typeface="Times New Roman" panose="02020603050405020304" pitchFamily="18" charset="0"/>
              </a:rPr>
              <a:t> un </a:t>
            </a:r>
            <a:r>
              <a:rPr lang="en-GB" sz="1200" i="1" dirty="0" err="1">
                <a:solidFill>
                  <a:schemeClr val="bg1"/>
                </a:solidFill>
                <a:latin typeface="Montserrat Light" pitchFamily="2" charset="77"/>
                <a:ea typeface="Calibri" panose="020F0502020204030204" pitchFamily="34" charset="0"/>
                <a:cs typeface="Times New Roman" panose="02020603050405020304" pitchFamily="18" charset="0"/>
              </a:rPr>
              <a:t>atout</a:t>
            </a:r>
            <a:r>
              <a:rPr lang="en-GB" sz="1200" i="1" dirty="0">
                <a:solidFill>
                  <a:schemeClr val="bg1"/>
                </a:solidFill>
                <a:latin typeface="Montserrat Light" pitchFamily="2" charset="77"/>
                <a:ea typeface="Calibri" panose="020F0502020204030204" pitchFamily="34" charset="0"/>
                <a:cs typeface="Times New Roman" panose="02020603050405020304" pitchFamily="18" charset="0"/>
              </a:rPr>
              <a:t> au </a:t>
            </a:r>
            <a:r>
              <a:rPr lang="en-GB" sz="1200" i="1" dirty="0" err="1">
                <a:solidFill>
                  <a:schemeClr val="bg1"/>
                </a:solidFill>
                <a:latin typeface="Montserrat Light" pitchFamily="2" charset="77"/>
                <a:ea typeface="Calibri" panose="020F0502020204030204" pitchFamily="34" charset="0"/>
                <a:cs typeface="Times New Roman" panose="02020603050405020304" pitchFamily="18" charset="0"/>
              </a:rPr>
              <a:t>charme</a:t>
            </a:r>
            <a:r>
              <a:rPr lang="en-GB" sz="1200" i="1" dirty="0">
                <a:solidFill>
                  <a:schemeClr val="bg1"/>
                </a:solidFill>
                <a:latin typeface="Montserrat Light" pitchFamily="2" charset="77"/>
                <a:ea typeface="Calibri" panose="020F0502020204030204" pitchFamily="34" charset="0"/>
                <a:cs typeface="Times New Roman" panose="02020603050405020304" pitchFamily="18" charset="0"/>
              </a:rPr>
              <a:t> naturel. Soyez respectueux et aimable </a:t>
            </a:r>
            <a:r>
              <a:rPr lang="en-GB" sz="1200" i="1" dirty="0" err="1">
                <a:solidFill>
                  <a:schemeClr val="bg1"/>
                </a:solidFill>
                <a:latin typeface="Montserrat Light" pitchFamily="2" charset="77"/>
                <a:ea typeface="Calibri" panose="020F0502020204030204" pitchFamily="34" charset="0"/>
                <a:cs typeface="Times New Roman" panose="02020603050405020304" pitchFamily="18" charset="0"/>
              </a:rPr>
              <a:t>en</a:t>
            </a:r>
            <a:r>
              <a:rPr lang="en-GB" sz="1200" i="1" dirty="0">
                <a:solidFill>
                  <a:schemeClr val="bg1"/>
                </a:solidFill>
                <a:latin typeface="Montserrat Light" pitchFamily="2" charset="77"/>
                <a:ea typeface="Calibri" panose="020F0502020204030204" pitchFamily="34" charset="0"/>
                <a:cs typeface="Times New Roman" panose="02020603050405020304" pitchFamily="18" charset="0"/>
              </a:rPr>
              <a:t> retour'.</a:t>
            </a:r>
          </a:p>
          <a:p>
            <a:pPr>
              <a:lnSpc>
                <a:spcPct val="100000"/>
              </a:lnSpc>
              <a:spcBef>
                <a:spcPts val="0"/>
              </a:spcBef>
            </a:pPr>
            <a:endParaRPr lang="en-GB" sz="1200" i="1" dirty="0">
              <a:solidFill>
                <a:schemeClr val="bg1"/>
              </a:solidFill>
              <a:latin typeface="Montserrat Light" pitchFamily="2" charset="77"/>
              <a:ea typeface="Calibri" panose="020F0502020204030204" pitchFamily="34" charset="0"/>
              <a:cs typeface="Times New Roman" panose="02020603050405020304" pitchFamily="18" charset="0"/>
            </a:endParaRPr>
          </a:p>
        </p:txBody>
      </p:sp>
      <p:sp>
        <p:nvSpPr>
          <p:cNvPr id="30" name="Freeform 29">
            <a:extLst>
              <a:ext uri="{FF2B5EF4-FFF2-40B4-BE49-F238E27FC236}">
                <a16:creationId xmlns:a16="http://schemas.microsoft.com/office/drawing/2014/main" id="{0D182918-A9B7-9043-9866-C6F57F7DC96C}"/>
              </a:ext>
            </a:extLst>
          </p:cNvPr>
          <p:cNvSpPr/>
          <p:nvPr/>
        </p:nvSpPr>
        <p:spPr>
          <a:xfrm rot="10800000">
            <a:off x="5527777" y="8292576"/>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2D355A"/>
          </a:solidFill>
          <a:ln w="5715" cap="flat">
            <a:noFill/>
            <a:prstDash val="solid"/>
            <a:miter/>
          </a:ln>
        </p:spPr>
        <p:txBody>
          <a:bodyPr rtlCol="0" anchor="ctr"/>
          <a:lstStyle/>
          <a:p>
            <a:endParaRPr lang="en-US" dirty="0"/>
          </a:p>
        </p:txBody>
      </p:sp>
      <p:sp>
        <p:nvSpPr>
          <p:cNvPr id="35" name="Rechteck">
            <a:extLst>
              <a:ext uri="{FF2B5EF4-FFF2-40B4-BE49-F238E27FC236}">
                <a16:creationId xmlns:a16="http://schemas.microsoft.com/office/drawing/2014/main" id="{4AD9F268-BAB7-DC43-833A-6FEF8135E916}"/>
              </a:ext>
            </a:extLst>
          </p:cNvPr>
          <p:cNvSpPr/>
          <p:nvPr/>
        </p:nvSpPr>
        <p:spPr>
          <a:xfrm>
            <a:off x="-6700" y="3087446"/>
            <a:ext cx="2288621" cy="1489936"/>
          </a:xfrm>
          <a:prstGeom prst="rect">
            <a:avLst/>
          </a:prstGeom>
          <a:blipFill>
            <a:blip r:embed="rId7"/>
            <a:srcRect/>
            <a:stretch/>
          </a:blip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grpSp>
        <p:nvGrpSpPr>
          <p:cNvPr id="15" name="Group 14">
            <a:extLst>
              <a:ext uri="{FF2B5EF4-FFF2-40B4-BE49-F238E27FC236}">
                <a16:creationId xmlns:a16="http://schemas.microsoft.com/office/drawing/2014/main" id="{6D4DDD4A-6088-6E4D-AF56-2AE80A6AFC5A}"/>
              </a:ext>
            </a:extLst>
          </p:cNvPr>
          <p:cNvGrpSpPr/>
          <p:nvPr/>
        </p:nvGrpSpPr>
        <p:grpSpPr>
          <a:xfrm>
            <a:off x="21534" y="3157083"/>
            <a:ext cx="6856900" cy="1497473"/>
            <a:chOff x="-110891" y="3765685"/>
            <a:chExt cx="7145579" cy="3098298"/>
          </a:xfrm>
        </p:grpSpPr>
        <p:pic>
          <p:nvPicPr>
            <p:cNvPr id="4" name="Picture 3">
              <a:extLst>
                <a:ext uri="{FF2B5EF4-FFF2-40B4-BE49-F238E27FC236}">
                  <a16:creationId xmlns:a16="http://schemas.microsoft.com/office/drawing/2014/main" id="{91FD7A7C-6C4C-D54D-84F1-4192ADA36D0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617"/>
            <a:stretch/>
          </p:blipFill>
          <p:spPr>
            <a:xfrm>
              <a:off x="-110891" y="3765685"/>
              <a:ext cx="2401552" cy="3098298"/>
            </a:xfrm>
            <a:prstGeom prst="rect">
              <a:avLst/>
            </a:prstGeom>
          </p:spPr>
        </p:pic>
        <p:pic>
          <p:nvPicPr>
            <p:cNvPr id="8" name="Picture 7">
              <a:extLst>
                <a:ext uri="{FF2B5EF4-FFF2-40B4-BE49-F238E27FC236}">
                  <a16:creationId xmlns:a16="http://schemas.microsoft.com/office/drawing/2014/main" id="{C45BE565-04BB-8445-BC1D-AE20B0F49A0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78"/>
            <a:stretch/>
          </p:blipFill>
          <p:spPr>
            <a:xfrm>
              <a:off x="2275947" y="3765687"/>
              <a:ext cx="2379315" cy="3082706"/>
            </a:xfrm>
            <a:prstGeom prst="rect">
              <a:avLst/>
            </a:prstGeom>
          </p:spPr>
        </p:pic>
        <p:pic>
          <p:nvPicPr>
            <p:cNvPr id="13" name="Picture 12">
              <a:extLst>
                <a:ext uri="{FF2B5EF4-FFF2-40B4-BE49-F238E27FC236}">
                  <a16:creationId xmlns:a16="http://schemas.microsoft.com/office/drawing/2014/main" id="{699CEB76-4AF7-C141-A65D-9AF8FB23CF3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640548" y="3765685"/>
              <a:ext cx="2394140" cy="3098298"/>
            </a:xfrm>
            <a:prstGeom prst="rect">
              <a:avLst/>
            </a:prstGeom>
          </p:spPr>
        </p:pic>
      </p:grpSp>
      <p:sp>
        <p:nvSpPr>
          <p:cNvPr id="38" name="Rectangle 27">
            <a:extLst>
              <a:ext uri="{FF2B5EF4-FFF2-40B4-BE49-F238E27FC236}">
                <a16:creationId xmlns:a16="http://schemas.microsoft.com/office/drawing/2014/main" id="{D5F41CA8-A73E-4840-BA9B-B4D5EDA8EF2F}"/>
              </a:ext>
            </a:extLst>
          </p:cNvPr>
          <p:cNvSpPr txBox="1"/>
          <p:nvPr/>
        </p:nvSpPr>
        <p:spPr>
          <a:xfrm>
            <a:off x="3449984" y="1634704"/>
            <a:ext cx="2806586" cy="1211098"/>
          </a:xfrm>
          <a:prstGeom prst="rect">
            <a:avLst/>
          </a:prstGeom>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4="http://schemas.microsoft.com/office/drawing/2010/main" xmlns:a16="http://schemas.microsoft.com/office/drawing/2014/main" xmlns=""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spcBef>
                <a:spcPts val="0"/>
              </a:spcBef>
            </a:pPr>
            <a:r>
              <a:rPr lang="en-GB" sz="1150" b="1" dirty="0">
                <a:solidFill>
                  <a:srgbClr val="28AFAC"/>
                </a:solidFill>
                <a:latin typeface="Montserrat" pitchFamily="2" charset="77"/>
              </a:rPr>
              <a:t>Autres exemples d'expériences vertes en matière de culture et de patrimoine</a:t>
            </a:r>
          </a:p>
          <a:p>
            <a:pPr>
              <a:spcBef>
                <a:spcPts val="0"/>
              </a:spcBef>
            </a:pPr>
            <a:endParaRPr lang="en-GB" sz="1050" b="1" dirty="0">
              <a:solidFill>
                <a:srgbClr val="28AFAC"/>
              </a:solidFill>
              <a:latin typeface="Montserrat" pitchFamily="2" charset="77"/>
            </a:endParaRPr>
          </a:p>
          <a:p>
            <a:pPr marL="228568" indent="-228568">
              <a:spcBef>
                <a:spcPts val="0"/>
              </a:spcBef>
              <a:buFont typeface="+mj-lt"/>
              <a:buAutoNum type="arabicPeriod"/>
            </a:pPr>
            <a:r>
              <a:rPr lang="en-GB" sz="1050" dirty="0">
                <a:solidFill>
                  <a:schemeClr val="bg1"/>
                </a:solidFill>
                <a:latin typeface="Montserrat Light" pitchFamily="2" charset="77"/>
                <a:hlinkClick r:id="rId11">
                  <a:extLst>
                    <a:ext uri="{A12FA001-AC4F-418D-AE19-62706E023703}">
                      <ahyp:hlinkClr xmlns:ahyp="http://schemas.microsoft.com/office/drawing/2018/hyperlinkcolor" val="tx"/>
                    </a:ext>
                  </a:extLst>
                </a:hlinkClick>
              </a:rPr>
              <a:t>Musée de l'apiculture à Radovljica</a:t>
            </a:r>
            <a:endParaRPr lang="en-GB" sz="1050" dirty="0">
              <a:solidFill>
                <a:schemeClr val="bg1"/>
              </a:solidFill>
              <a:latin typeface="Montserrat Light" pitchFamily="2" charset="77"/>
            </a:endParaRPr>
          </a:p>
          <a:p>
            <a:pPr marL="228568" indent="-228568">
              <a:spcBef>
                <a:spcPts val="0"/>
              </a:spcBef>
              <a:buFont typeface="+mj-lt"/>
              <a:buAutoNum type="arabicPeriod"/>
            </a:pPr>
            <a:r>
              <a:rPr lang="en-GB" sz="1050" dirty="0">
                <a:solidFill>
                  <a:schemeClr val="bg1"/>
                </a:solidFill>
                <a:latin typeface="Montserrat Light" pitchFamily="2" charset="77"/>
                <a:hlinkClick r:id="rId12">
                  <a:extLst>
                    <a:ext uri="{A12FA001-AC4F-418D-AE19-62706E023703}">
                      <ahyp:hlinkClr xmlns:ahyp="http://schemas.microsoft.com/office/drawing/2018/hyperlinkcolor" val="tx"/>
                    </a:ext>
                  </a:extLst>
                </a:hlinkClick>
              </a:rPr>
              <a:t>Le rucher de Jansa</a:t>
            </a:r>
            <a:endParaRPr lang="en-GB" sz="1050" dirty="0">
              <a:solidFill>
                <a:schemeClr val="bg1"/>
              </a:solidFill>
              <a:latin typeface="Montserrat Light" pitchFamily="2" charset="77"/>
            </a:endParaRPr>
          </a:p>
          <a:p>
            <a:pPr marL="228568" indent="-228568">
              <a:spcBef>
                <a:spcPts val="0"/>
              </a:spcBef>
              <a:buFont typeface="+mj-lt"/>
              <a:buAutoNum type="arabicPeriod"/>
            </a:pPr>
            <a:r>
              <a:rPr lang="en-GB" sz="1050" dirty="0">
                <a:solidFill>
                  <a:schemeClr val="bg1"/>
                </a:solidFill>
                <a:latin typeface="Montserrat Light" pitchFamily="2" charset="77"/>
                <a:hlinkClick r:id="rId13">
                  <a:extLst>
                    <a:ext uri="{A12FA001-AC4F-418D-AE19-62706E023703}">
                      <ahyp:hlinkClr xmlns:ahyp="http://schemas.microsoft.com/office/drawing/2018/hyperlinkcolor" val="tx"/>
                    </a:ext>
                  </a:extLst>
                </a:hlinkClick>
              </a:rPr>
              <a:t>Musée ethnographique slovène</a:t>
            </a:r>
            <a:endParaRPr lang="en-GB" sz="1050" dirty="0">
              <a:solidFill>
                <a:schemeClr val="bg1"/>
              </a:solidFill>
              <a:latin typeface="Montserrat Light" pitchFamily="2" charset="77"/>
            </a:endParaRPr>
          </a:p>
        </p:txBody>
      </p:sp>
      <p:sp>
        <p:nvSpPr>
          <p:cNvPr id="24" name="Text Placeholder 3">
            <a:extLst>
              <a:ext uri="{FF2B5EF4-FFF2-40B4-BE49-F238E27FC236}">
                <a16:creationId xmlns:a16="http://schemas.microsoft.com/office/drawing/2014/main" id="{29F40C8D-8294-E74A-8CAF-F441BAF9281C}"/>
              </a:ext>
            </a:extLst>
          </p:cNvPr>
          <p:cNvSpPr txBox="1">
            <a:spLocks/>
          </p:cNvSpPr>
          <p:nvPr/>
        </p:nvSpPr>
        <p:spPr>
          <a:xfrm>
            <a:off x="4230381" y="156656"/>
            <a:ext cx="2634733" cy="1523756"/>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ctr">
              <a:lnSpc>
                <a:spcPct val="100000"/>
              </a:lnSpc>
              <a:spcBef>
                <a:spcPts val="0"/>
              </a:spcBef>
            </a:pPr>
            <a:r>
              <a:rPr lang="en-IE" sz="1601" b="1" dirty="0">
                <a:solidFill>
                  <a:srgbClr val="C1D235"/>
                </a:solidFill>
              </a:rPr>
              <a:t>Étude de cas </a:t>
            </a:r>
          </a:p>
          <a:p>
            <a:pPr algn="ctr">
              <a:lnSpc>
                <a:spcPct val="100000"/>
              </a:lnSpc>
              <a:spcBef>
                <a:spcPts val="0"/>
              </a:spcBef>
            </a:pPr>
            <a:r>
              <a:rPr lang="en-IE" sz="1601" b="1" dirty="0">
                <a:solidFill>
                  <a:schemeClr val="bg1"/>
                </a:solidFill>
              </a:rPr>
              <a:t>Comment les </a:t>
            </a:r>
            <a:r>
              <a:rPr lang="en-IE" sz="1601" b="1" dirty="0" err="1">
                <a:solidFill>
                  <a:schemeClr val="bg1"/>
                </a:solidFill>
              </a:rPr>
              <a:t>visiteurs</a:t>
            </a:r>
            <a:r>
              <a:rPr lang="en-IE" sz="1601" b="1" dirty="0">
                <a:solidFill>
                  <a:schemeClr val="bg1"/>
                </a:solidFill>
              </a:rPr>
              <a:t> peuvent contribuer</a:t>
            </a:r>
          </a:p>
          <a:p>
            <a:pPr algn="ctr">
              <a:lnSpc>
                <a:spcPct val="100000"/>
              </a:lnSpc>
              <a:spcBef>
                <a:spcPts val="0"/>
              </a:spcBef>
            </a:pPr>
            <a:r>
              <a:rPr lang="en-IE" sz="1601" b="1" dirty="0">
                <a:solidFill>
                  <a:schemeClr val="bg1"/>
                </a:solidFill>
              </a:rPr>
              <a:t>Je ressens </a:t>
            </a:r>
          </a:p>
          <a:p>
            <a:pPr algn="ctr">
              <a:lnSpc>
                <a:spcPct val="100000"/>
              </a:lnSpc>
              <a:spcBef>
                <a:spcPts val="0"/>
              </a:spcBef>
            </a:pPr>
            <a:r>
              <a:rPr lang="en-IE" sz="1601" b="1" i="1" dirty="0">
                <a:solidFill>
                  <a:schemeClr val="bg1"/>
                </a:solidFill>
              </a:rPr>
              <a:t>Slovénie</a:t>
            </a:r>
            <a:endParaRPr lang="en-IE" sz="1601" b="1" dirty="0">
              <a:solidFill>
                <a:schemeClr val="bg1"/>
              </a:solidFill>
            </a:endParaRPr>
          </a:p>
        </p:txBody>
      </p:sp>
    </p:spTree>
    <p:extLst>
      <p:ext uri="{BB962C8B-B14F-4D97-AF65-F5344CB8AC3E}">
        <p14:creationId xmlns:p14="http://schemas.microsoft.com/office/powerpoint/2010/main" val="180725040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extLst>
              <a:ext uri="{FF2B5EF4-FFF2-40B4-BE49-F238E27FC236}">
                <a16:creationId xmlns:a16="http://schemas.microsoft.com/office/drawing/2014/main" id="{5D3F6149-E7FA-40AE-A85E-6D42655BDE5E}"/>
              </a:ext>
            </a:extLst>
          </p:cNvPr>
          <p:cNvSpPr/>
          <p:nvPr/>
        </p:nvSpPr>
        <p:spPr>
          <a:xfrm>
            <a:off x="-6700" y="1520580"/>
            <a:ext cx="6856900" cy="1922483"/>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C683CE97-2648-476A-8903-F78CD2CF3DD5}"/>
              </a:ext>
            </a:extLst>
          </p:cNvPr>
          <p:cNvSpPr txBox="1"/>
          <p:nvPr/>
        </p:nvSpPr>
        <p:spPr>
          <a:xfrm>
            <a:off x="7461523" y="2877133"/>
            <a:ext cx="5577500" cy="364263"/>
          </a:xfrm>
          <a:prstGeom prst="rect">
            <a:avLst/>
          </a:prstGeom>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endParaRPr lang="en-GB" sz="1099" dirty="0">
              <a:solidFill>
                <a:srgbClr val="222222"/>
              </a:solidFill>
            </a:endParaRPr>
          </a:p>
          <a:p>
            <a:pPr fontAlgn="base">
              <a:lnSpc>
                <a:spcPct val="100000"/>
              </a:lnSpc>
              <a:spcBef>
                <a:spcPts val="0"/>
              </a:spcBef>
            </a:pPr>
            <a:endParaRPr lang="en-GB" sz="1099" dirty="0">
              <a:solidFill>
                <a:srgbClr val="222222"/>
              </a:solidFill>
            </a:endParaRPr>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2" name="Rectangle 27">
            <a:extLst>
              <a:ext uri="{FF2B5EF4-FFF2-40B4-BE49-F238E27FC236}">
                <a16:creationId xmlns:a16="http://schemas.microsoft.com/office/drawing/2014/main" id="{4F5EF7CC-AF24-4023-B5FF-95ED53EF7E2A}"/>
              </a:ext>
            </a:extLst>
          </p:cNvPr>
          <p:cNvSpPr txBox="1"/>
          <p:nvPr/>
        </p:nvSpPr>
        <p:spPr>
          <a:xfrm>
            <a:off x="780165" y="530776"/>
            <a:ext cx="3714949" cy="987767"/>
          </a:xfrm>
          <a:prstGeom prst="rect">
            <a:avLst/>
          </a:prstGeom>
          <a:noFill/>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nSpc>
                <a:spcPts val="2500"/>
              </a:lnSpc>
            </a:pPr>
            <a:r>
              <a:rPr lang="en-GB" sz="2399" dirty="0">
                <a:solidFill>
                  <a:srgbClr val="28AFAC"/>
                </a:solidFill>
                <a:latin typeface="Montserrat" pitchFamily="2" charset="77"/>
                <a:ea typeface="Calibri" panose="020F0502020204030204" pitchFamily="34" charset="0"/>
                <a:cs typeface="Times New Roman" panose="02020603050405020304" pitchFamily="18" charset="0"/>
              </a:rPr>
              <a:t>Idées de contributions des visiteurs, </a:t>
            </a:r>
          </a:p>
          <a:p>
            <a:pPr>
              <a:lnSpc>
                <a:spcPts val="2500"/>
              </a:lnSpc>
            </a:pPr>
            <a:r>
              <a:rPr lang="en-GB" sz="2399" i="1" dirty="0">
                <a:solidFill>
                  <a:srgbClr val="28AFAC"/>
                </a:solidFill>
                <a:latin typeface="Montserrat" pitchFamily="2" charset="77"/>
                <a:ea typeface="Calibri" panose="020F0502020204030204" pitchFamily="34" charset="0"/>
                <a:cs typeface="Times New Roman" panose="02020603050405020304" pitchFamily="18" charset="0"/>
              </a:rPr>
              <a:t>France</a:t>
            </a:r>
          </a:p>
        </p:txBody>
      </p:sp>
      <p:sp>
        <p:nvSpPr>
          <p:cNvPr id="17" name="Rectangle 27">
            <a:extLst>
              <a:ext uri="{FF2B5EF4-FFF2-40B4-BE49-F238E27FC236}">
                <a16:creationId xmlns:a16="http://schemas.microsoft.com/office/drawing/2014/main" id="{71ADE0AA-1FA6-44F8-9E9C-BAA5A013DEEE}"/>
              </a:ext>
            </a:extLst>
          </p:cNvPr>
          <p:cNvSpPr txBox="1"/>
          <p:nvPr/>
        </p:nvSpPr>
        <p:spPr>
          <a:xfrm>
            <a:off x="804642" y="1764802"/>
            <a:ext cx="2956783" cy="1318627"/>
          </a:xfrm>
          <a:prstGeom prst="rect">
            <a:avLst/>
          </a:prstGeom>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050" dirty="0" err="1">
                <a:solidFill>
                  <a:schemeClr val="bg1"/>
                </a:solidFill>
                <a:latin typeface="Montserrat Light" pitchFamily="2" charset="77"/>
              </a:rPr>
              <a:t>Semelles</a:t>
            </a:r>
            <a:r>
              <a:rPr lang="en-GB" sz="1050" dirty="0">
                <a:solidFill>
                  <a:schemeClr val="bg1"/>
                </a:solidFill>
                <a:latin typeface="Montserrat Light" pitchFamily="2" charset="77"/>
              </a:rPr>
              <a:t> au Vent propose des expériences en plein air ; randonnées, séjours bien-être, aventures à vélo électrique, trekking, retraites, yoga et camping. Depuis 2017, ils font partie de la Charte européenne du tourisme durable </a:t>
            </a:r>
            <a:r>
              <a:rPr lang="en-GB" sz="1050" dirty="0">
                <a:solidFill>
                  <a:schemeClr val="bg1"/>
                </a:solidFill>
                <a:latin typeface="Montserrat Light" pitchFamily="2" charset="77"/>
                <a:hlinkClick r:id="rId2">
                  <a:extLst>
                    <a:ext uri="{A12FA001-AC4F-418D-AE19-62706E023703}">
                      <ahyp:hlinkClr xmlns:ahyp="http://schemas.microsoft.com/office/drawing/2018/hyperlinkcolor" val="tx"/>
                    </a:ext>
                  </a:extLst>
                </a:hlinkClick>
              </a:rPr>
              <a:t>CETD </a:t>
            </a:r>
            <a:r>
              <a:rPr lang="en-GB" sz="1050" dirty="0">
                <a:solidFill>
                  <a:schemeClr val="bg1"/>
                </a:solidFill>
                <a:latin typeface="Montserrat Light" pitchFamily="2" charset="77"/>
              </a:rPr>
              <a:t>et EUROPARC dans le but de préserver et de protéger la culture et le patrimoine naturels. </a:t>
            </a:r>
          </a:p>
        </p:txBody>
      </p:sp>
      <p:sp>
        <p:nvSpPr>
          <p:cNvPr id="20" name="Rectangle 27">
            <a:extLst>
              <a:ext uri="{FF2B5EF4-FFF2-40B4-BE49-F238E27FC236}">
                <a16:creationId xmlns:a16="http://schemas.microsoft.com/office/drawing/2014/main" id="{0C666690-9E61-1944-B229-4B487B49F398}"/>
              </a:ext>
            </a:extLst>
          </p:cNvPr>
          <p:cNvSpPr txBox="1"/>
          <p:nvPr/>
        </p:nvSpPr>
        <p:spPr>
          <a:xfrm>
            <a:off x="629633" y="5347336"/>
            <a:ext cx="5534172" cy="5277403"/>
          </a:xfrm>
          <a:prstGeom prst="rect">
            <a:avLst/>
          </a:prstGeom>
          <a:noFill/>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rgbClr val="28AFAC"/>
              </a:buClr>
              <a:buFont typeface="Wingdings" pitchFamily="2" charset="2"/>
              <a:buChar char="ü"/>
            </a:pPr>
            <a:r>
              <a:rPr lang="en-IE" sz="1050" dirty="0" err="1">
                <a:solidFill>
                  <a:srgbClr val="2D355A"/>
                </a:solidFill>
                <a:latin typeface="Montserrat Light" pitchFamily="2" charset="77"/>
              </a:rPr>
              <a:t>éduquent</a:t>
            </a:r>
            <a:r>
              <a:rPr lang="en-IE" sz="1050" dirty="0">
                <a:solidFill>
                  <a:srgbClr val="2D355A"/>
                </a:solidFill>
                <a:latin typeface="Montserrat Light" pitchFamily="2" charset="77"/>
              </a:rPr>
              <a:t> et </a:t>
            </a:r>
            <a:r>
              <a:rPr lang="en-IE" sz="1050" dirty="0" err="1">
                <a:solidFill>
                  <a:srgbClr val="2D355A"/>
                </a:solidFill>
                <a:latin typeface="Montserrat Light" pitchFamily="2" charset="77"/>
              </a:rPr>
              <a:t>immergent</a:t>
            </a:r>
            <a:r>
              <a:rPr lang="en-IE" sz="1050" dirty="0">
                <a:solidFill>
                  <a:srgbClr val="2D355A"/>
                </a:solidFill>
                <a:latin typeface="Montserrat Light" pitchFamily="2" charset="77"/>
              </a:rPr>
              <a:t> les visiteurs dans des expériences liées au patrimoine naturel et bâti, en mettant l'accent sur la protection de l'environnement et de la population</a:t>
            </a:r>
          </a:p>
          <a:p>
            <a:pPr marL="171426" indent="-171426">
              <a:lnSpc>
                <a:spcPct val="100000"/>
              </a:lnSpc>
              <a:spcBef>
                <a:spcPts val="0"/>
              </a:spcBef>
              <a:buClr>
                <a:srgbClr val="28AFAC"/>
              </a:buClr>
              <a:buFont typeface="Wingdings" pitchFamily="2" charset="2"/>
              <a:buChar char="ü"/>
            </a:pPr>
            <a:r>
              <a:rPr lang="en-IE" sz="1050" dirty="0" err="1">
                <a:solidFill>
                  <a:srgbClr val="2D355A"/>
                </a:solidFill>
                <a:latin typeface="Montserrat Light" pitchFamily="2" charset="77"/>
              </a:rPr>
              <a:t>Participent</a:t>
            </a:r>
            <a:r>
              <a:rPr lang="en-IE" sz="1050" dirty="0">
                <a:solidFill>
                  <a:srgbClr val="2D355A"/>
                </a:solidFill>
                <a:latin typeface="Montserrat Light" pitchFamily="2" charset="77"/>
              </a:rPr>
              <a:t> à la préservation et à l'autonomisation par le biais de pratiques touristiques responsables : voyager lentement à pied, à vélo, à dos d'âne ou par les transports publics. </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Dans chacune de leurs destinations, ils travaillent avec des partenaires qui ont la même éthique. Ils s'attachent à promouvoir les circuits courts, à acheter des produits locaux et à intégrer ces petits acteurs locaux dans leurs itinéraires pour dynamiser l'économie locale.</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Valoriser les rencontres humaines avec les locaux pour que </a:t>
            </a:r>
            <a:r>
              <a:rPr lang="en-IE" sz="1050" dirty="0" err="1">
                <a:solidFill>
                  <a:srgbClr val="2D355A"/>
                </a:solidFill>
                <a:latin typeface="Montserrat Light" pitchFamily="2" charset="77"/>
              </a:rPr>
              <a:t>lles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visiteurs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puissent</a:t>
            </a:r>
            <a:r>
              <a:rPr lang="en-IE" sz="1050" dirty="0">
                <a:solidFill>
                  <a:srgbClr val="2D355A"/>
                </a:solidFill>
                <a:latin typeface="Montserrat Light" pitchFamily="2" charset="77"/>
              </a:rPr>
              <a:t> découvrir la véritable culture de l'endroit où ils se trouvent afin qu'ils vivent </a:t>
            </a:r>
            <a:r>
              <a:rPr lang="en-IE" sz="1050" dirty="0" err="1">
                <a:solidFill>
                  <a:srgbClr val="2D355A"/>
                </a:solidFill>
                <a:latin typeface="Montserrat Light" pitchFamily="2" charset="77"/>
              </a:rPr>
              <a:t>une</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expérience</a:t>
            </a:r>
            <a:r>
              <a:rPr lang="en-IE" sz="1050" dirty="0">
                <a:solidFill>
                  <a:srgbClr val="2D355A"/>
                </a:solidFill>
                <a:latin typeface="Montserrat Light" pitchFamily="2" charset="77"/>
              </a:rPr>
              <a:t> garantie authentique.</a:t>
            </a:r>
          </a:p>
          <a:p>
            <a:pPr marL="171426" indent="-171426">
              <a:lnSpc>
                <a:spcPct val="100000"/>
              </a:lnSpc>
              <a:spcBef>
                <a:spcPts val="0"/>
              </a:spcBef>
              <a:buClr>
                <a:srgbClr val="28AFAC"/>
              </a:buClr>
              <a:buFont typeface="Wingdings" pitchFamily="2" charset="2"/>
              <a:buChar char="ü"/>
            </a:pPr>
            <a:endParaRPr lang="en-IE" sz="1050" dirty="0">
              <a:solidFill>
                <a:srgbClr val="2D355A"/>
              </a:solidFill>
              <a:latin typeface="Montserrat Light" pitchFamily="2" charset="77"/>
            </a:endParaRPr>
          </a:p>
          <a:p>
            <a:pPr marL="171426" indent="-171426">
              <a:lnSpc>
                <a:spcPct val="100000"/>
              </a:lnSpc>
              <a:spcBef>
                <a:spcPts val="0"/>
              </a:spcBef>
              <a:buClr>
                <a:srgbClr val="28AFAC"/>
              </a:buClr>
              <a:buFont typeface="Wingdings" pitchFamily="2" charset="2"/>
              <a:buChar char="ü"/>
            </a:pPr>
            <a:endParaRPr lang="en-IE" sz="1050" dirty="0">
              <a:solidFill>
                <a:srgbClr val="2D355A"/>
              </a:solidFill>
              <a:latin typeface="Montserrat Light" pitchFamily="2" charset="77"/>
            </a:endParaRPr>
          </a:p>
          <a:p>
            <a:pPr>
              <a:lnSpc>
                <a:spcPct val="100000"/>
              </a:lnSpc>
              <a:spcBef>
                <a:spcPts val="0"/>
              </a:spcBef>
              <a:buClr>
                <a:srgbClr val="28AFAC"/>
              </a:buClr>
            </a:pPr>
            <a:endParaRPr lang="en-IE" sz="1050" dirty="0">
              <a:solidFill>
                <a:srgbClr val="2D355A"/>
              </a:solidFill>
              <a:latin typeface="Montserrat Light" pitchFamily="2" charset="77"/>
            </a:endParaRPr>
          </a:p>
          <a:p>
            <a:pPr marL="171426" indent="-171426">
              <a:lnSpc>
                <a:spcPct val="100000"/>
              </a:lnSpc>
              <a:spcBef>
                <a:spcPts val="0"/>
              </a:spcBef>
              <a:buClr>
                <a:srgbClr val="28AFAC"/>
              </a:buClr>
              <a:buFont typeface="Wingdings" pitchFamily="2" charset="2"/>
              <a:buChar char="ü"/>
            </a:pPr>
            <a:endParaRPr lang="en-IE" sz="1050" dirty="0">
              <a:solidFill>
                <a:srgbClr val="2D355A"/>
              </a:solidFill>
              <a:latin typeface="Montserrat Light" pitchFamily="2" charset="77"/>
            </a:endParaRPr>
          </a:p>
          <a:p>
            <a:pPr marL="171426" indent="-171426">
              <a:lnSpc>
                <a:spcPct val="100000"/>
              </a:lnSpc>
              <a:spcBef>
                <a:spcPts val="0"/>
              </a:spcBef>
              <a:buClr>
                <a:srgbClr val="28AFAC"/>
              </a:buClr>
              <a:buFont typeface="Wingdings" pitchFamily="2" charset="2"/>
              <a:buChar char="ü"/>
            </a:pPr>
            <a:endParaRPr lang="en-IE" sz="1050" dirty="0">
              <a:solidFill>
                <a:srgbClr val="2D355A"/>
              </a:solidFill>
              <a:latin typeface="Montserrat Light" pitchFamily="2" charset="77"/>
            </a:endParaRPr>
          </a:p>
          <a:p>
            <a:pPr marL="171426" indent="-171426">
              <a:lnSpc>
                <a:spcPct val="100000"/>
              </a:lnSpc>
              <a:spcBef>
                <a:spcPts val="0"/>
              </a:spcBef>
              <a:buClr>
                <a:srgbClr val="28AFAC"/>
              </a:buClr>
              <a:buFont typeface="Wingdings" pitchFamily="2" charset="2"/>
              <a:buChar char="ü"/>
            </a:pPr>
            <a:endParaRPr lang="en-IE" sz="1050" dirty="0">
              <a:solidFill>
                <a:srgbClr val="2D355A"/>
              </a:solidFill>
              <a:latin typeface="Montserrat Light" pitchFamily="2" charset="77"/>
            </a:endParaRPr>
          </a:p>
          <a:p>
            <a:pPr marL="171426" indent="-171426">
              <a:lnSpc>
                <a:spcPct val="100000"/>
              </a:lnSpc>
              <a:spcBef>
                <a:spcPts val="0"/>
              </a:spcBef>
              <a:buClr>
                <a:srgbClr val="28AFAC"/>
              </a:buClr>
              <a:buFont typeface="Wingdings" pitchFamily="2" charset="2"/>
              <a:buChar char="ü"/>
            </a:pPr>
            <a:endParaRPr lang="en-IE" sz="1050" dirty="0">
              <a:solidFill>
                <a:srgbClr val="2D355A"/>
              </a:solidFill>
              <a:latin typeface="Montserrat Light" pitchFamily="2" charset="77"/>
            </a:endParaRP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Comprenant que leur environnement local est un élément essentiel, ils le valorisent, le protègent et en prennent grand soin. Toutes leurs randonnées sont pratiquées dans le respect et avec </a:t>
            </a:r>
            <a:r>
              <a:rPr lang="en-IE" sz="1050" dirty="0" err="1">
                <a:solidFill>
                  <a:srgbClr val="2D355A"/>
                </a:solidFill>
                <a:latin typeface="Montserrat Light" pitchFamily="2" charset="77"/>
              </a:rPr>
              <a:t>consigne</a:t>
            </a:r>
            <a:r>
              <a:rPr lang="en-IE" sz="1050" dirty="0">
                <a:solidFill>
                  <a:srgbClr val="2D355A"/>
                </a:solidFill>
                <a:latin typeface="Montserrat Light" pitchFamily="2" charset="77"/>
              </a:rPr>
              <a:t> de ne pas dénaturer ou altérer l'environnement. </a:t>
            </a:r>
          </a:p>
          <a:p>
            <a:pPr marL="171426" indent="-171426">
              <a:lnSpc>
                <a:spcPct val="100000"/>
              </a:lnSpc>
              <a:spcBef>
                <a:spcPts val="0"/>
              </a:spcBef>
              <a:buClr>
                <a:srgbClr val="28AFAC"/>
              </a:buClr>
              <a:buFont typeface="Wingdings" pitchFamily="2" charset="2"/>
              <a:buChar char="ü"/>
            </a:pPr>
            <a:r>
              <a:rPr lang="en-IE" sz="1050" dirty="0" err="1">
                <a:solidFill>
                  <a:srgbClr val="2D355A"/>
                </a:solidFill>
                <a:latin typeface="Montserrat Light" pitchFamily="2" charset="77"/>
              </a:rPr>
              <a:t>S'efforcent</a:t>
            </a:r>
            <a:r>
              <a:rPr lang="en-IE" sz="1050" dirty="0">
                <a:solidFill>
                  <a:srgbClr val="2D355A"/>
                </a:solidFill>
                <a:latin typeface="Montserrat Light" pitchFamily="2" charset="77"/>
              </a:rPr>
              <a:t> de rester petits afin de minimiser l'impact, </a:t>
            </a:r>
            <a:r>
              <a:rPr lang="en-IE" sz="1050" dirty="0" err="1">
                <a:solidFill>
                  <a:srgbClr val="2D355A"/>
                </a:solidFill>
                <a:latin typeface="Montserrat Light" pitchFamily="2" charset="77"/>
              </a:rPr>
              <a:t>s'assurent</a:t>
            </a:r>
            <a:r>
              <a:rPr lang="en-IE" sz="1050" dirty="0">
                <a:solidFill>
                  <a:srgbClr val="2D355A"/>
                </a:solidFill>
                <a:latin typeface="Montserrat Light" pitchFamily="2" charset="77"/>
              </a:rPr>
              <a:t> que la connexion est renforcée, afin d'être disponibles, amicaux, d'écouter et de partager et d'accorder toute l'attention nécessaire.</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Ont ajusté leurs fonctions de gestion interne, de consommation et de gestion des déchets et se sont engagés dans la formation. </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Sont reconnus comme ambassadeurs touristiques du territoire des Causses et Cévennes, patrimoine mondial de l'UNESCO.</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En 2013, ils ont obtenu un diplôme d'ambassadeur du tourisme pour le territoire des Causses &amp; Cévennes.</a:t>
            </a:r>
          </a:p>
        </p:txBody>
      </p:sp>
      <p:pic>
        <p:nvPicPr>
          <p:cNvPr id="16" name="Picture 15">
            <a:extLst>
              <a:ext uri="{FF2B5EF4-FFF2-40B4-BE49-F238E27FC236}">
                <a16:creationId xmlns:a16="http://schemas.microsoft.com/office/drawing/2014/main" id="{0900A5B6-B8CE-4A44-AE8E-DD45D6B550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7132" r="-1465"/>
          <a:stretch/>
        </p:blipFill>
        <p:spPr>
          <a:xfrm flipH="1">
            <a:off x="3135251" y="2462991"/>
            <a:ext cx="3714949" cy="2698147"/>
          </a:xfrm>
          <a:prstGeom prst="rect">
            <a:avLst/>
          </a:prstGeom>
        </p:spPr>
      </p:pic>
      <p:sp>
        <p:nvSpPr>
          <p:cNvPr id="25" name="Rectangle 27">
            <a:extLst>
              <a:ext uri="{FF2B5EF4-FFF2-40B4-BE49-F238E27FC236}">
                <a16:creationId xmlns:a16="http://schemas.microsoft.com/office/drawing/2014/main" id="{68CB92E4-7109-7647-ABCA-1C86A744265D}"/>
              </a:ext>
            </a:extLst>
          </p:cNvPr>
          <p:cNvSpPr txBox="1"/>
          <p:nvPr/>
        </p:nvSpPr>
        <p:spPr>
          <a:xfrm>
            <a:off x="782324" y="5028477"/>
            <a:ext cx="5445901" cy="241409"/>
          </a:xfrm>
          <a:prstGeom prst="rect">
            <a:avLst/>
          </a:prstGeom>
          <a:noFill/>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400" b="1" dirty="0">
                <a:solidFill>
                  <a:srgbClr val="28AFAC"/>
                </a:solidFill>
                <a:latin typeface="Montserrat" pitchFamily="2" charset="77"/>
              </a:rPr>
              <a:t>Activités engagées dans la durabilité environnementale</a:t>
            </a:r>
          </a:p>
        </p:txBody>
      </p:sp>
      <p:pic>
        <p:nvPicPr>
          <p:cNvPr id="19" name="Picture 18">
            <a:extLst>
              <a:ext uri="{FF2B5EF4-FFF2-40B4-BE49-F238E27FC236}">
                <a16:creationId xmlns:a16="http://schemas.microsoft.com/office/drawing/2014/main" id="{68C509D6-AFE4-A54C-8BD8-6C498A84903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343" b="-1133"/>
          <a:stretch/>
        </p:blipFill>
        <p:spPr>
          <a:xfrm>
            <a:off x="3642424" y="-9041"/>
            <a:ext cx="3207776" cy="2886175"/>
          </a:xfrm>
          <a:prstGeom prst="rect">
            <a:avLst/>
          </a:prstGeom>
        </p:spPr>
      </p:pic>
      <p:sp>
        <p:nvSpPr>
          <p:cNvPr id="21" name="Text Placeholder 3">
            <a:extLst>
              <a:ext uri="{FF2B5EF4-FFF2-40B4-BE49-F238E27FC236}">
                <a16:creationId xmlns:a16="http://schemas.microsoft.com/office/drawing/2014/main" id="{38E9278F-4498-4A4C-B625-65E0238BE816}"/>
              </a:ext>
            </a:extLst>
          </p:cNvPr>
          <p:cNvSpPr txBox="1">
            <a:spLocks/>
          </p:cNvSpPr>
          <p:nvPr/>
        </p:nvSpPr>
        <p:spPr>
          <a:xfrm>
            <a:off x="4107595" y="585872"/>
            <a:ext cx="2634733" cy="1523756"/>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ctr">
              <a:lnSpc>
                <a:spcPct val="100000"/>
              </a:lnSpc>
              <a:spcBef>
                <a:spcPts val="0"/>
              </a:spcBef>
            </a:pPr>
            <a:r>
              <a:rPr lang="en-IE" sz="1601" b="1" dirty="0">
                <a:solidFill>
                  <a:srgbClr val="C1D235"/>
                </a:solidFill>
              </a:rPr>
              <a:t>Étude de cas </a:t>
            </a:r>
          </a:p>
          <a:p>
            <a:pPr algn="ctr">
              <a:lnSpc>
                <a:spcPct val="100000"/>
              </a:lnSpc>
              <a:spcBef>
                <a:spcPts val="0"/>
              </a:spcBef>
            </a:pPr>
            <a:r>
              <a:rPr lang="en-IE" sz="1601" dirty="0" err="1">
                <a:solidFill>
                  <a:schemeClr val="bg1"/>
                </a:solidFill>
              </a:rPr>
              <a:t>Semelles</a:t>
            </a:r>
            <a:r>
              <a:rPr lang="en-IE" sz="1601" dirty="0">
                <a:solidFill>
                  <a:schemeClr val="bg1"/>
                </a:solidFill>
              </a:rPr>
              <a:t> au vent </a:t>
            </a:r>
          </a:p>
          <a:p>
            <a:pPr algn="ctr">
              <a:lnSpc>
                <a:spcPct val="100000"/>
              </a:lnSpc>
              <a:spcBef>
                <a:spcPts val="0"/>
              </a:spcBef>
            </a:pPr>
            <a:r>
              <a:rPr lang="en-IE" sz="1601" b="1" i="1" dirty="0">
                <a:solidFill>
                  <a:schemeClr val="bg1"/>
                </a:solidFill>
              </a:rPr>
              <a:t>France</a:t>
            </a:r>
          </a:p>
        </p:txBody>
      </p:sp>
      <p:pic>
        <p:nvPicPr>
          <p:cNvPr id="4" name="Picture 3">
            <a:extLst>
              <a:ext uri="{FF2B5EF4-FFF2-40B4-BE49-F238E27FC236}">
                <a16:creationId xmlns:a16="http://schemas.microsoft.com/office/drawing/2014/main" id="{378494CC-0050-CE4B-BB0E-7C98FF9466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4250" y="2891358"/>
            <a:ext cx="2965950" cy="1797863"/>
          </a:xfrm>
          <a:prstGeom prst="rect">
            <a:avLst/>
          </a:prstGeom>
        </p:spPr>
      </p:pic>
      <p:sp>
        <p:nvSpPr>
          <p:cNvPr id="23" name="Rectangle 27">
            <a:extLst>
              <a:ext uri="{FF2B5EF4-FFF2-40B4-BE49-F238E27FC236}">
                <a16:creationId xmlns:a16="http://schemas.microsoft.com/office/drawing/2014/main" id="{7F460C45-7D9D-0746-9E68-7B7538DB209A}"/>
              </a:ext>
            </a:extLst>
          </p:cNvPr>
          <p:cNvSpPr txBox="1"/>
          <p:nvPr/>
        </p:nvSpPr>
        <p:spPr>
          <a:xfrm>
            <a:off x="804642" y="3498653"/>
            <a:ext cx="5359163" cy="871709"/>
          </a:xfrm>
          <a:prstGeom prst="rect">
            <a:avLst/>
          </a:prstGeom>
          <a:ln w="12700">
            <a:miter lim="400000"/>
          </a:ln>
          <a:extLst>
            <a:ext uri="{C572A759-6A51-4108-AA02-DFA0A04FC94B}">
              <ma14:wrappingTextBoxFlag xmlns:ma14="http://schemas.microsoft.com/office/mac/drawingml/2011/main" xmlns:p14="http://schemas.microsoft.com/office/powerpoint/2010/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sz="1099" dirty="0">
                <a:solidFill>
                  <a:srgbClr val="28AFAC"/>
                </a:solidFill>
                <a:highlight>
                  <a:srgbClr val="FFFFFF"/>
                </a:highlight>
                <a:latin typeface="Montserrat" pitchFamily="2" charset="77"/>
                <a:ea typeface="Roboto" panose="02000000000000000000" pitchFamily="2" charset="0"/>
                <a:cs typeface="Roboto" panose="02000000000000000000" pitchFamily="2" charset="0"/>
                <a:hlinkClick r:id="rId6">
                  <a:extLst>
                    <a:ext uri="{A12FA001-AC4F-418D-AE19-62706E023703}">
                      <ahyp:hlinkClr xmlns:ahyp="http://schemas.microsoft.com/office/drawing/2018/hyperlinkcolor" val="tx"/>
                    </a:ext>
                  </a:extLst>
                </a:hlinkClick>
              </a:rPr>
              <a:t>Site web </a:t>
            </a:r>
            <a:endParaRPr lang="en-IE" sz="1099" dirty="0">
              <a:solidFill>
                <a:srgbClr val="28AFAC"/>
              </a:solidFill>
              <a:highlight>
                <a:srgbClr val="FFFFFF"/>
              </a:highlight>
              <a:latin typeface="Montserrat" pitchFamily="2" charset="77"/>
              <a:ea typeface="Roboto" panose="02000000000000000000" pitchFamily="2" charset="0"/>
              <a:cs typeface="Roboto" panose="02000000000000000000" pitchFamily="2" charset="0"/>
            </a:endParaRPr>
          </a:p>
          <a:p>
            <a:endParaRPr lang="en-IE" sz="1099" u="sng" dirty="0">
              <a:solidFill>
                <a:srgbClr val="28AFAC"/>
              </a:solidFill>
              <a:highlight>
                <a:srgbClr val="FFFFFF"/>
              </a:highlight>
              <a:latin typeface="Montserrat Light"/>
              <a:ea typeface="Roboto" panose="02000000000000000000" pitchFamily="2" charset="0"/>
              <a:cs typeface="Roboto" panose="02000000000000000000" pitchFamily="2" charset="0"/>
            </a:endParaRPr>
          </a:p>
          <a:p>
            <a:r>
              <a:rPr lang="en-IE" sz="1099" dirty="0">
                <a:solidFill>
                  <a:srgbClr val="28AFAC"/>
                </a:solidFill>
                <a:highlight>
                  <a:srgbClr val="FFFFFF"/>
                </a:highlight>
                <a:latin typeface="Montserrat" pitchFamily="2" charset="77"/>
                <a:ea typeface="Roboto" panose="02000000000000000000" pitchFamily="2" charset="0"/>
                <a:hlinkClick r:id="rId7">
                  <a:extLst>
                    <a:ext uri="{A12FA001-AC4F-418D-AE19-62706E023703}">
                      <ahyp:hlinkClr xmlns:ahyp="http://schemas.microsoft.com/office/drawing/2018/hyperlinkcolor" val="tx"/>
                    </a:ext>
                  </a:extLst>
                </a:hlinkClick>
              </a:rPr>
              <a:t>You Tube </a:t>
            </a:r>
            <a:endParaRPr lang="en-IE" sz="1099" dirty="0">
              <a:solidFill>
                <a:srgbClr val="28AFAC"/>
              </a:solidFill>
              <a:highlight>
                <a:srgbClr val="FFFFFF"/>
              </a:highlight>
              <a:latin typeface="Montserrat" pitchFamily="2" charset="77"/>
              <a:ea typeface="Roboto" panose="02000000000000000000" pitchFamily="2" charset="0"/>
            </a:endParaRPr>
          </a:p>
          <a:p>
            <a:endParaRPr lang="en-IE" sz="1099" u="sng" dirty="0">
              <a:solidFill>
                <a:srgbClr val="28AFAC"/>
              </a:solidFill>
              <a:highlight>
                <a:srgbClr val="FFFFFF"/>
              </a:highlight>
              <a:latin typeface="Montserrat Light"/>
              <a:ea typeface="Roboto" panose="02000000000000000000" pitchFamily="2" charset="0"/>
              <a:cs typeface="Roboto" panose="02000000000000000000" pitchFamily="2" charset="0"/>
              <a:hlinkClick r:id="rId8">
                <a:extLst>
                  <a:ext uri="{A12FA001-AC4F-418D-AE19-62706E023703}">
                    <ahyp:hlinkClr xmlns:ahyp="http://schemas.microsoft.com/office/drawing/2018/hyperlinkcolor" val="tx"/>
                  </a:ext>
                </a:extLst>
              </a:hlinkClick>
            </a:endParaRPr>
          </a:p>
          <a:p>
            <a:r>
              <a:rPr lang="en-IE" sz="1099" u="sng" dirty="0">
                <a:solidFill>
                  <a:srgbClr val="28AFAC"/>
                </a:solidFill>
                <a:highlight>
                  <a:srgbClr val="FFFFFF"/>
                </a:highlight>
                <a:latin typeface="Montserrat" pitchFamily="2" charset="77"/>
                <a:ea typeface="Roboto" panose="02000000000000000000" pitchFamily="2" charset="0"/>
                <a:cs typeface="Roboto" panose="02000000000000000000" pitchFamily="2" charset="0"/>
                <a:hlinkClick r:id="rId8">
                  <a:extLst>
                    <a:ext uri="{A12FA001-AC4F-418D-AE19-62706E023703}">
                      <ahyp:hlinkClr xmlns:ahyp="http://schemas.microsoft.com/office/drawing/2018/hyperlinkcolor" val="tx"/>
                    </a:ext>
                  </a:extLst>
                </a:hlinkClick>
              </a:rPr>
              <a:t>Approches et éthique de la durabilité </a:t>
            </a:r>
            <a:endParaRPr lang="en-IE" sz="1099" u="sng" dirty="0">
              <a:solidFill>
                <a:srgbClr val="28AFAC"/>
              </a:solidFill>
              <a:highlight>
                <a:srgbClr val="FFFFFF"/>
              </a:highlight>
              <a:latin typeface="Montserrat" pitchFamily="2" charset="77"/>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6721214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flipV="1">
            <a:off x="552" y="1426399"/>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2" name="Group 1">
            <a:extLst>
              <a:ext uri="{FF2B5EF4-FFF2-40B4-BE49-F238E27FC236}">
                <a16:creationId xmlns:a16="http://schemas.microsoft.com/office/drawing/2014/main" id="{A7262F65-CE77-8E45-825A-3704EE4F90AF}"/>
              </a:ext>
            </a:extLst>
          </p:cNvPr>
          <p:cNvGrpSpPr/>
          <p:nvPr/>
        </p:nvGrpSpPr>
        <p:grpSpPr>
          <a:xfrm>
            <a:off x="2553151" y="1490675"/>
            <a:ext cx="4089859" cy="678572"/>
            <a:chOff x="693359" y="1173848"/>
            <a:chExt cx="5750156" cy="954042"/>
          </a:xfrm>
        </p:grpSpPr>
        <p:pic>
          <p:nvPicPr>
            <p:cNvPr id="3" name="Graphic 2" descr="Dandelion outline">
              <a:extLst>
                <a:ext uri="{FF2B5EF4-FFF2-40B4-BE49-F238E27FC236}">
                  <a16:creationId xmlns:a16="http://schemas.microsoft.com/office/drawing/2014/main" id="{87E73C67-6648-42A7-9198-BF205D45CA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3359" y="1173848"/>
              <a:ext cx="914400" cy="914400"/>
            </a:xfrm>
            <a:prstGeom prst="rect">
              <a:avLst/>
            </a:prstGeom>
          </p:spPr>
        </p:pic>
        <p:pic>
          <p:nvPicPr>
            <p:cNvPr id="6" name="Graphic 5" descr="Maple Leaf outline">
              <a:extLst>
                <a:ext uri="{FF2B5EF4-FFF2-40B4-BE49-F238E27FC236}">
                  <a16:creationId xmlns:a16="http://schemas.microsoft.com/office/drawing/2014/main" id="{2FCD85DC-3B49-4C88-BD3D-7FD7F22417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6398" y="1184596"/>
              <a:ext cx="914400" cy="914400"/>
            </a:xfrm>
            <a:prstGeom prst="rect">
              <a:avLst/>
            </a:prstGeom>
          </p:spPr>
        </p:pic>
        <p:pic>
          <p:nvPicPr>
            <p:cNvPr id="8" name="Graphic 7" descr="Frangipani outline">
              <a:extLst>
                <a:ext uri="{FF2B5EF4-FFF2-40B4-BE49-F238E27FC236}">
                  <a16:creationId xmlns:a16="http://schemas.microsoft.com/office/drawing/2014/main" id="{5170FF65-A79D-41B8-B46C-3E0F7C77107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3082" y="1213490"/>
              <a:ext cx="914400" cy="914400"/>
            </a:xfrm>
            <a:prstGeom prst="rect">
              <a:avLst/>
            </a:prstGeom>
          </p:spPr>
        </p:pic>
        <p:pic>
          <p:nvPicPr>
            <p:cNvPr id="10" name="Graphic 9" descr="Deciduous tree outline">
              <a:extLst>
                <a:ext uri="{FF2B5EF4-FFF2-40B4-BE49-F238E27FC236}">
                  <a16:creationId xmlns:a16="http://schemas.microsoft.com/office/drawing/2014/main" id="{1B734BAA-B401-48C6-97BC-8410A13E5EA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0279" y="1173848"/>
              <a:ext cx="914400" cy="914400"/>
            </a:xfrm>
            <a:prstGeom prst="rect">
              <a:avLst/>
            </a:prstGeom>
          </p:spPr>
        </p:pic>
        <p:pic>
          <p:nvPicPr>
            <p:cNvPr id="21" name="Graphic 20" descr="Fir tree outline">
              <a:extLst>
                <a:ext uri="{FF2B5EF4-FFF2-40B4-BE49-F238E27FC236}">
                  <a16:creationId xmlns:a16="http://schemas.microsoft.com/office/drawing/2014/main" id="{0519AFE9-7385-4F5E-90D8-9B7494D6F4D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16171" y="1196931"/>
              <a:ext cx="914400" cy="914400"/>
            </a:xfrm>
            <a:prstGeom prst="rect">
              <a:avLst/>
            </a:prstGeom>
          </p:spPr>
        </p:pic>
        <p:pic>
          <p:nvPicPr>
            <p:cNvPr id="14" name="Graphic 13" descr="Hike outline">
              <a:extLst>
                <a:ext uri="{FF2B5EF4-FFF2-40B4-BE49-F238E27FC236}">
                  <a16:creationId xmlns:a16="http://schemas.microsoft.com/office/drawing/2014/main" id="{55B3D4BC-EE3D-425A-BEC1-374CE70467E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29115" y="1196931"/>
              <a:ext cx="914400" cy="914400"/>
            </a:xfrm>
            <a:prstGeom prst="rect">
              <a:avLst/>
            </a:prstGeom>
          </p:spPr>
        </p:pic>
      </p:gr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745238" y="434575"/>
            <a:ext cx="5697794"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Formation et éducation pour les employés et les autres entreprises</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624350" y="2493027"/>
            <a:ext cx="5468476" cy="5277403"/>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14="http://schemas.microsoft.com/office/drawing/2010/main" xmlns:a16="http://schemas.microsoft.com/office/drawing/2014/main" xmlns=""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Faire en sorte que les pratiques durables fassent partie de de la formation continue et </a:t>
            </a:r>
            <a:r>
              <a:rPr lang="en-GB" sz="1050" dirty="0" err="1">
                <a:solidFill>
                  <a:srgbClr val="2D355A"/>
                </a:solidFill>
              </a:rPr>
              <a:t>favoriser</a:t>
            </a:r>
            <a:r>
              <a:rPr lang="en-GB" sz="1050" dirty="0">
                <a:solidFill>
                  <a:srgbClr val="2D355A"/>
                </a:solidFill>
              </a:rPr>
              <a:t> les suggestions.</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Envisagez de former une "équipe verte" et faites de la durabilité un point standard des réunions/rapports de gestion.</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Créer un programme environnemental qui inclut la participation et la contribution des parties prenantes. </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Placez des panneaux d'information sur vos pratiques durables dans des endroits appropriés. </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Proposez un programme d'incitation pour que le personnel et les clients participent aux pratiques durables actuelles de </a:t>
            </a:r>
            <a:r>
              <a:rPr lang="en-GB" sz="1050" dirty="0" err="1">
                <a:solidFill>
                  <a:srgbClr val="2D355A"/>
                </a:solidFill>
              </a:rPr>
              <a:t>votre</a:t>
            </a:r>
            <a:r>
              <a:rPr lang="en-GB" sz="1050" dirty="0">
                <a:solidFill>
                  <a:srgbClr val="2D355A"/>
                </a:solidFill>
              </a:rPr>
              <a:t> </a:t>
            </a:r>
            <a:r>
              <a:rPr lang="en-GB" sz="1050" dirty="0" err="1">
                <a:solidFill>
                  <a:srgbClr val="2D355A"/>
                </a:solidFill>
              </a:rPr>
              <a:t>entreprise</a:t>
            </a:r>
            <a:r>
              <a:rPr lang="en-GB" sz="1050" dirty="0">
                <a:solidFill>
                  <a:srgbClr val="2D355A"/>
                </a:solidFill>
              </a:rPr>
              <a:t>.</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Les déclarations relatives aux pratiques </a:t>
            </a:r>
            <a:r>
              <a:rPr lang="en-GB" sz="1050" dirty="0" err="1">
                <a:solidFill>
                  <a:srgbClr val="2D355A"/>
                </a:solidFill>
              </a:rPr>
              <a:t>environnementales</a:t>
            </a:r>
            <a:r>
              <a:rPr lang="en-GB" sz="1050" dirty="0">
                <a:solidFill>
                  <a:srgbClr val="2D355A"/>
                </a:solidFill>
              </a:rPr>
              <a:t> </a:t>
            </a:r>
            <a:r>
              <a:rPr lang="en-GB" sz="1050" dirty="0" err="1">
                <a:solidFill>
                  <a:srgbClr val="2D355A"/>
                </a:solidFill>
              </a:rPr>
              <a:t>sont</a:t>
            </a:r>
            <a:r>
              <a:rPr lang="en-GB" sz="1050" dirty="0">
                <a:solidFill>
                  <a:srgbClr val="2D355A"/>
                </a:solidFill>
              </a:rPr>
              <a:t> </a:t>
            </a:r>
            <a:r>
              <a:rPr lang="en-GB" sz="1050" dirty="0" err="1">
                <a:solidFill>
                  <a:srgbClr val="2D355A"/>
                </a:solidFill>
              </a:rPr>
              <a:t>transparentes</a:t>
            </a:r>
            <a:r>
              <a:rPr lang="en-GB" sz="1050" dirty="0">
                <a:solidFill>
                  <a:srgbClr val="2D355A"/>
                </a:solidFill>
              </a:rPr>
              <a:t> et </a:t>
            </a:r>
            <a:r>
              <a:rPr lang="en-GB" sz="1050" dirty="0" err="1">
                <a:solidFill>
                  <a:srgbClr val="2D355A"/>
                </a:solidFill>
              </a:rPr>
              <a:t>vérifiables</a:t>
            </a:r>
            <a:r>
              <a:rPr lang="en-GB" sz="1050" dirty="0">
                <a:solidFill>
                  <a:srgbClr val="2D355A"/>
                </a:solidFill>
              </a:rPr>
              <a:t> par les     clients et/</a:t>
            </a:r>
            <a:r>
              <a:rPr lang="en-GB" sz="1050" dirty="0" err="1">
                <a:solidFill>
                  <a:srgbClr val="2D355A"/>
                </a:solidFill>
              </a:rPr>
              <a:t>ou</a:t>
            </a:r>
            <a:r>
              <a:rPr lang="en-GB" sz="1050" dirty="0">
                <a:solidFill>
                  <a:srgbClr val="2D355A"/>
                </a:solidFill>
              </a:rPr>
              <a:t> des </a:t>
            </a:r>
            <a:r>
              <a:rPr lang="en-GB" sz="1050" dirty="0" err="1">
                <a:solidFill>
                  <a:srgbClr val="2D355A"/>
                </a:solidFill>
              </a:rPr>
              <a:t>entités</a:t>
            </a:r>
            <a:r>
              <a:rPr lang="en-GB" sz="1050" dirty="0">
                <a:solidFill>
                  <a:srgbClr val="2D355A"/>
                </a:solidFill>
              </a:rPr>
              <a:t> tierces. </a:t>
            </a: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Mettez</a:t>
            </a:r>
            <a:r>
              <a:rPr lang="en-GB" sz="1050" dirty="0">
                <a:solidFill>
                  <a:srgbClr val="2D355A"/>
                </a:solidFill>
              </a:rPr>
              <a:t> en avant vos efforts en matière de développement durable dans vos publications, vos publicités et votre site web. </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Proposer des </a:t>
            </a:r>
            <a:r>
              <a:rPr lang="en-GB" sz="1050" dirty="0" err="1">
                <a:solidFill>
                  <a:srgbClr val="2D355A"/>
                </a:solidFill>
              </a:rPr>
              <a:t>espaces</a:t>
            </a:r>
            <a:r>
              <a:rPr lang="en-GB" sz="1050" dirty="0">
                <a:solidFill>
                  <a:srgbClr val="2D355A"/>
                </a:solidFill>
              </a:rPr>
              <a:t> pour </a:t>
            </a:r>
            <a:r>
              <a:rPr lang="en-GB" sz="1050" dirty="0" err="1">
                <a:solidFill>
                  <a:srgbClr val="2D355A"/>
                </a:solidFill>
              </a:rPr>
              <a:t>récolter</a:t>
            </a:r>
            <a:r>
              <a:rPr lang="en-GB" sz="1050" dirty="0">
                <a:solidFill>
                  <a:srgbClr val="2D355A"/>
                </a:solidFill>
              </a:rPr>
              <a:t> les reactions et </a:t>
            </a:r>
            <a:r>
              <a:rPr lang="en-GB" sz="1050" dirty="0" err="1">
                <a:solidFill>
                  <a:srgbClr val="2D355A"/>
                </a:solidFill>
              </a:rPr>
              <a:t>commentaires</a:t>
            </a:r>
            <a:r>
              <a:rPr lang="en-GB" sz="1050" dirty="0">
                <a:solidFill>
                  <a:srgbClr val="2D355A"/>
                </a:solidFill>
              </a:rPr>
              <a:t> des clients et du personnel sur les nouvelles pratiques durables. </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Partagez votre expérience. Sensibilisez les autres à la durabilité en prenant la parole lors d'événements et de conférences et en faisant visiter les pratiques durables de l'établissement. </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Fournir une formation continue au personnel sur la </a:t>
            </a:r>
            <a:r>
              <a:rPr lang="en-GB" sz="1050" dirty="0" err="1">
                <a:solidFill>
                  <a:srgbClr val="2D355A"/>
                </a:solidFill>
              </a:rPr>
              <a:t>durabilité</a:t>
            </a:r>
            <a:r>
              <a:rPr lang="en-GB" sz="1050" dirty="0">
                <a:solidFill>
                  <a:srgbClr val="2D355A"/>
                </a:solidFill>
              </a:rPr>
              <a:t> et des forums pour la contribution du personnel.  Inclure la durabilité dans l'évaluation du personnel </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Participer à un programme de certification environnementale ou de tourisme durable</a:t>
            </a: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p:txBody>
      </p:sp>
      <p:pic>
        <p:nvPicPr>
          <p:cNvPr id="15" name="Picture 14" descr="A group of people posing for a photo&#10;&#10;Description automatically generated">
            <a:extLst>
              <a:ext uri="{FF2B5EF4-FFF2-40B4-BE49-F238E27FC236}">
                <a16:creationId xmlns:a16="http://schemas.microsoft.com/office/drawing/2014/main" id="{D77A5E9F-AF96-1143-8E48-45F5B17DF155}"/>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98" b="14188"/>
          <a:stretch/>
        </p:blipFill>
        <p:spPr>
          <a:xfrm>
            <a:off x="0" y="6366241"/>
            <a:ext cx="6863645" cy="2873989"/>
          </a:xfrm>
          <a:prstGeom prst="rect">
            <a:avLst/>
          </a:prstGeom>
        </p:spPr>
      </p:pic>
    </p:spTree>
    <p:extLst>
      <p:ext uri="{BB962C8B-B14F-4D97-AF65-F5344CB8AC3E}">
        <p14:creationId xmlns:p14="http://schemas.microsoft.com/office/powerpoint/2010/main" val="78618247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outdoor, tree, ground, wooden&#10;&#10;Description automatically generated">
            <a:extLst>
              <a:ext uri="{FF2B5EF4-FFF2-40B4-BE49-F238E27FC236}">
                <a16:creationId xmlns:a16="http://schemas.microsoft.com/office/drawing/2014/main" id="{17487A2B-B57D-48FB-AE50-C4299204383A}"/>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a:stretch/>
        </p:blipFill>
        <p:spPr>
          <a:xfrm>
            <a:off x="0" y="-4"/>
            <a:ext cx="3413628" cy="5733222"/>
          </a:xfrm>
        </p:spPr>
      </p:pic>
      <p:pic>
        <p:nvPicPr>
          <p:cNvPr id="10" name="Picture Placeholder 9" descr="A picture containing text, sign&#10;&#10;Description automatically generated">
            <a:extLst>
              <a:ext uri="{FF2B5EF4-FFF2-40B4-BE49-F238E27FC236}">
                <a16:creationId xmlns:a16="http://schemas.microsoft.com/office/drawing/2014/main" id="{E3FF1A95-B6D8-49C3-B02D-AB86D8A4B032}"/>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a:ext>
            </a:extLst>
          </a:blip>
          <a:srcRect/>
          <a:stretch/>
        </p:blipFill>
        <p:spPr>
          <a:xfrm>
            <a:off x="-623507" y="5599401"/>
            <a:ext cx="8135762" cy="4306599"/>
          </a:xfrm>
        </p:spPr>
      </p:pic>
      <p:pic>
        <p:nvPicPr>
          <p:cNvPr id="4" name="Picture Placeholder 3" descr="A picture containing text, tree, outdoor&#10;&#10;Description automatically generated">
            <a:extLst>
              <a:ext uri="{FF2B5EF4-FFF2-40B4-BE49-F238E27FC236}">
                <a16:creationId xmlns:a16="http://schemas.microsoft.com/office/drawing/2014/main" id="{87F183E6-2557-491A-9553-DC6FC0EEF891}"/>
              </a:ext>
            </a:extLst>
          </p:cNvPr>
          <p:cNvPicPr>
            <a:picLocks noGrp="1" noChangeAspect="1"/>
          </p:cNvPicPr>
          <p:nvPr>
            <p:ph type="pic" sz="quarter" idx="23"/>
          </p:nvPr>
        </p:nvPicPr>
        <p:blipFill rotWithShape="1">
          <a:blip r:embed="rId4" cstate="email">
            <a:extLst>
              <a:ext uri="{28A0092B-C50C-407E-A947-70E740481C1C}">
                <a14:useLocalDpi xmlns:a14="http://schemas.microsoft.com/office/drawing/2010/main"/>
              </a:ext>
            </a:extLst>
          </a:blip>
          <a:srcRect/>
          <a:stretch/>
        </p:blipFill>
        <p:spPr>
          <a:xfrm>
            <a:off x="3331310" y="-133821"/>
            <a:ext cx="3526689" cy="5733222"/>
          </a:xfrm>
        </p:spPr>
      </p:pic>
    </p:spTree>
    <p:extLst>
      <p:ext uri="{BB962C8B-B14F-4D97-AF65-F5344CB8AC3E}">
        <p14:creationId xmlns:p14="http://schemas.microsoft.com/office/powerpoint/2010/main" val="1751981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p:cNvSpPr/>
          <p:nvPr/>
        </p:nvSpPr>
        <p:spPr>
          <a:xfrm>
            <a:off x="549" y="1442852"/>
            <a:ext cx="6841131" cy="1690305"/>
          </a:xfrm>
          <a:prstGeom prst="rect">
            <a:avLst/>
          </a:prstGeom>
          <a:solidFill>
            <a:srgbClr val="2F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latin typeface="Helvetica Light"/>
              <a:sym typeface="Helvetica Light"/>
            </a:endParaRPr>
          </a:p>
        </p:txBody>
      </p:sp>
      <p:sp>
        <p:nvSpPr>
          <p:cNvPr id="1052" name="Rectangle 27"/>
          <p:cNvSpPr txBox="1"/>
          <p:nvPr/>
        </p:nvSpPr>
        <p:spPr>
          <a:xfrm>
            <a:off x="783932" y="1677498"/>
            <a:ext cx="5308569" cy="1338184"/>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defTabSz="2680963">
              <a:spcBef>
                <a:spcPts val="0"/>
              </a:spcBef>
            </a:pPr>
            <a:r>
              <a:rPr lang="en-GB" sz="1200" dirty="0">
                <a:solidFill>
                  <a:prstClr val="white"/>
                </a:solidFill>
                <a:latin typeface="Montserrat" pitchFamily="2" charset="77"/>
              </a:rPr>
              <a:t>La compétitivité est le principal moteur commercial de la durabilité. Préparez-vous à </a:t>
            </a:r>
            <a:r>
              <a:rPr lang="en-GB" sz="1200" dirty="0" err="1">
                <a:solidFill>
                  <a:prstClr val="white"/>
                </a:solidFill>
                <a:latin typeface="Montserrat" pitchFamily="2" charset="77"/>
              </a:rPr>
              <a:t>rejoindre</a:t>
            </a:r>
            <a:r>
              <a:rPr lang="en-GB" sz="1200" dirty="0">
                <a:solidFill>
                  <a:prstClr val="white"/>
                </a:solidFill>
                <a:latin typeface="Montserrat" pitchFamily="2" charset="77"/>
              </a:rPr>
              <a:t> la </a:t>
            </a:r>
            <a:r>
              <a:rPr lang="en-GB" sz="1200" dirty="0" err="1">
                <a:solidFill>
                  <a:prstClr val="white"/>
                </a:solidFill>
                <a:latin typeface="Montserrat" pitchFamily="2" charset="77"/>
              </a:rPr>
              <a:t>communauté</a:t>
            </a:r>
            <a:r>
              <a:rPr lang="en-GB" sz="1200" dirty="0">
                <a:solidFill>
                  <a:prstClr val="white"/>
                </a:solidFill>
                <a:latin typeface="Montserrat" pitchFamily="2" charset="77"/>
              </a:rPr>
              <a:t> EYR pour assurer la durabilité du tourisme basé sur la nature, la culture et le patrimoine en Europe et dans le monde.  Voici quelques enseignements que </a:t>
            </a:r>
            <a:r>
              <a:rPr lang="en-GB" sz="1200" dirty="0" err="1">
                <a:solidFill>
                  <a:prstClr val="white"/>
                </a:solidFill>
                <a:latin typeface="Montserrat" pitchFamily="2" charset="77"/>
              </a:rPr>
              <a:t>vous</a:t>
            </a:r>
            <a:r>
              <a:rPr lang="en-GB" sz="1200" dirty="0">
                <a:solidFill>
                  <a:prstClr val="white"/>
                </a:solidFill>
                <a:latin typeface="Montserrat" pitchFamily="2" charset="77"/>
              </a:rPr>
              <a:t> </a:t>
            </a:r>
            <a:r>
              <a:rPr lang="en-GB" sz="1200" dirty="0" err="1">
                <a:solidFill>
                  <a:prstClr val="white"/>
                </a:solidFill>
                <a:latin typeface="Montserrat" pitchFamily="2" charset="77"/>
              </a:rPr>
              <a:t>pourrez</a:t>
            </a:r>
            <a:r>
              <a:rPr lang="en-GB" sz="1200" dirty="0">
                <a:solidFill>
                  <a:prstClr val="white"/>
                </a:solidFill>
                <a:latin typeface="Montserrat" pitchFamily="2" charset="77"/>
              </a:rPr>
              <a:t> </a:t>
            </a:r>
            <a:r>
              <a:rPr lang="en-GB" sz="1200" dirty="0" err="1">
                <a:solidFill>
                  <a:prstClr val="white"/>
                </a:solidFill>
                <a:latin typeface="Montserrat" pitchFamily="2" charset="77"/>
              </a:rPr>
              <a:t>retrouver</a:t>
            </a:r>
            <a:r>
              <a:rPr lang="en-GB" sz="1200" dirty="0">
                <a:solidFill>
                  <a:prstClr val="white"/>
                </a:solidFill>
                <a:latin typeface="Montserrat" pitchFamily="2" charset="77"/>
              </a:rPr>
              <a:t> tout au long du guide. </a:t>
            </a:r>
          </a:p>
          <a:p>
            <a:pPr algn="just" defTabSz="2680963">
              <a:spcBef>
                <a:spcPts val="0"/>
              </a:spcBef>
            </a:pPr>
            <a:endParaRPr lang="en-IE" sz="1200" dirty="0">
              <a:solidFill>
                <a:prstClr val="white"/>
              </a:solidFill>
              <a:latin typeface="Montserrat" pitchFamily="2" charset="77"/>
              <a:cs typeface="Times New Roman" panose="02020603050405020304" pitchFamily="18" charset="0"/>
            </a:endParaRPr>
          </a:p>
        </p:txBody>
      </p:sp>
      <p:sp>
        <p:nvSpPr>
          <p:cNvPr id="1054" name="Rectangle 27"/>
          <p:cNvSpPr txBox="1"/>
          <p:nvPr/>
        </p:nvSpPr>
        <p:spPr>
          <a:xfrm>
            <a:off x="774715" y="6053452"/>
            <a:ext cx="5308569" cy="8297076"/>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49278" indent="-149278" defTabSz="2680963">
              <a:lnSpc>
                <a:spcPct val="100000"/>
              </a:lnSpc>
              <a:spcBef>
                <a:spcPts val="0"/>
              </a:spcBef>
              <a:spcAft>
                <a:spcPts val="600"/>
              </a:spcAft>
              <a:buClr>
                <a:srgbClr val="28AFAC"/>
              </a:buClr>
              <a:buFont typeface="Arial" panose="020B0604020202020204" pitchFamily="34" charset="0"/>
              <a:buChar char="•"/>
            </a:pPr>
            <a:r>
              <a:rPr lang="en-IE" sz="1050" dirty="0">
                <a:solidFill>
                  <a:srgbClr val="2D355A"/>
                </a:solidFill>
                <a:latin typeface="Montserrat Light" pitchFamily="2" charset="77"/>
              </a:rPr>
              <a:t>Apprenez </a:t>
            </a:r>
            <a:r>
              <a:rPr lang="en-IE" sz="1050" dirty="0" err="1">
                <a:solidFill>
                  <a:srgbClr val="2D355A"/>
                </a:solidFill>
                <a:latin typeface="Montserrat Light" pitchFamily="2" charset="77"/>
              </a:rPr>
              <a:t>à</a:t>
            </a:r>
            <a:r>
              <a:rPr lang="en-IE" sz="1050" dirty="0">
                <a:solidFill>
                  <a:srgbClr val="2D355A"/>
                </a:solidFill>
                <a:latin typeface="Montserrat Light" pitchFamily="2" charset="77"/>
              </a:rPr>
              <a:t> </a:t>
            </a:r>
            <a:r>
              <a:rPr lang="en-IE" sz="1050" dirty="0" err="1">
                <a:solidFill>
                  <a:srgbClr val="28AFAC"/>
                </a:solidFill>
                <a:latin typeface="Montserrat Light" pitchFamily="2" charset="77"/>
              </a:rPr>
              <a:t>agir</a:t>
            </a:r>
            <a:r>
              <a:rPr lang="en-IE" sz="1050" dirty="0">
                <a:solidFill>
                  <a:srgbClr val="28AFAC"/>
                </a:solidFill>
                <a:latin typeface="Montserrat Light" pitchFamily="2" charset="77"/>
              </a:rPr>
              <a:t> </a:t>
            </a:r>
            <a:r>
              <a:rPr lang="en-IE" sz="1050" dirty="0" err="1">
                <a:solidFill>
                  <a:srgbClr val="28AFAC"/>
                </a:solidFill>
                <a:latin typeface="Montserrat Light" pitchFamily="2" charset="77"/>
              </a:rPr>
              <a:t>autrement</a:t>
            </a:r>
            <a:r>
              <a:rPr lang="en-IE" sz="1050" dirty="0">
                <a:solidFill>
                  <a:srgbClr val="28AFAC"/>
                </a:solidFill>
                <a:latin typeface="Montserrat Light" pitchFamily="2" charset="77"/>
              </a:rPr>
              <a:t> dans </a:t>
            </a:r>
            <a:r>
              <a:rPr lang="en-IE" sz="1050" dirty="0">
                <a:solidFill>
                  <a:srgbClr val="2D355A"/>
                </a:solidFill>
                <a:latin typeface="Montserrat Light" pitchFamily="2" charset="77"/>
              </a:rPr>
              <a:t>le secteur du tourisme en intégrant des pratiques du tourisme durable dans votre entreprise de tourisme naturel, culturel et patrimonial.</a:t>
            </a:r>
          </a:p>
          <a:p>
            <a:pPr marL="149278" indent="-149278" defTabSz="2680963">
              <a:lnSpc>
                <a:spcPct val="100000"/>
              </a:lnSpc>
              <a:spcBef>
                <a:spcPts val="0"/>
              </a:spcBef>
              <a:spcAft>
                <a:spcPts val="600"/>
              </a:spcAft>
              <a:buClr>
                <a:srgbClr val="28AFAC"/>
              </a:buClr>
              <a:buFont typeface="Arial" panose="020B0604020202020204" pitchFamily="34" charset="0"/>
              <a:buChar char="•"/>
            </a:pPr>
            <a:r>
              <a:rPr lang="en-IE" sz="1050" dirty="0" err="1">
                <a:solidFill>
                  <a:srgbClr val="2D355A"/>
                </a:solidFill>
                <a:latin typeface="Montserrat Light" pitchFamily="2" charset="77"/>
              </a:rPr>
              <a:t>Identifiez</a:t>
            </a:r>
            <a:r>
              <a:rPr lang="en-IE" sz="1050" dirty="0">
                <a:solidFill>
                  <a:srgbClr val="2D355A"/>
                </a:solidFill>
                <a:latin typeface="Montserrat Light" pitchFamily="2" charset="77"/>
              </a:rPr>
              <a:t> les </a:t>
            </a:r>
            <a:r>
              <a:rPr lang="en-IE" sz="1050" dirty="0">
                <a:solidFill>
                  <a:srgbClr val="28AFAC"/>
                </a:solidFill>
                <a:latin typeface="Montserrat Light" pitchFamily="2" charset="77"/>
              </a:rPr>
              <a:t>opportunités et </a:t>
            </a:r>
            <a:r>
              <a:rPr lang="en-IE" sz="1050" dirty="0" err="1">
                <a:solidFill>
                  <a:srgbClr val="28AFAC"/>
                </a:solidFill>
                <a:latin typeface="Montserrat Light" pitchFamily="2" charset="77"/>
              </a:rPr>
              <a:t>améliorez</a:t>
            </a:r>
            <a:r>
              <a:rPr lang="en-IE" sz="1050" dirty="0">
                <a:solidFill>
                  <a:srgbClr val="28AFAC"/>
                </a:solidFill>
                <a:latin typeface="Montserrat Light" pitchFamily="2" charset="77"/>
              </a:rPr>
              <a:t> vos connaissances </a:t>
            </a:r>
            <a:r>
              <a:rPr lang="en-IE" sz="1050" dirty="0">
                <a:solidFill>
                  <a:srgbClr val="2D355A"/>
                </a:solidFill>
                <a:latin typeface="Montserrat Light" pitchFamily="2" charset="77"/>
              </a:rPr>
              <a:t>en vous inspirant des leaders du marché et des </a:t>
            </a:r>
            <a:r>
              <a:rPr lang="en-IE" sz="1050" dirty="0" err="1">
                <a:solidFill>
                  <a:srgbClr val="2D355A"/>
                </a:solidFill>
                <a:latin typeface="Montserrat Light" pitchFamily="2" charset="77"/>
              </a:rPr>
              <a:t>meilleures</a:t>
            </a:r>
            <a:r>
              <a:rPr lang="en-IE" sz="1050" dirty="0">
                <a:solidFill>
                  <a:srgbClr val="2D355A"/>
                </a:solidFill>
                <a:latin typeface="Montserrat Light" pitchFamily="2" charset="77"/>
              </a:rPr>
              <a:t> pratiques </a:t>
            </a:r>
            <a:r>
              <a:rPr lang="en-IE" sz="1050" dirty="0" err="1">
                <a:solidFill>
                  <a:srgbClr val="2D355A"/>
                </a:solidFill>
                <a:latin typeface="Montserrat Light" pitchFamily="2" charset="77"/>
              </a:rPr>
              <a:t>appliquées</a:t>
            </a:r>
            <a:r>
              <a:rPr lang="en-IE" sz="1050" dirty="0">
                <a:solidFill>
                  <a:srgbClr val="2D355A"/>
                </a:solidFill>
                <a:latin typeface="Montserrat Light" pitchFamily="2" charset="77"/>
              </a:rPr>
              <a:t> dans le </a:t>
            </a:r>
            <a:r>
              <a:rPr lang="en-IE" sz="1050" dirty="0" err="1">
                <a:solidFill>
                  <a:srgbClr val="2D355A"/>
                </a:solidFill>
                <a:latin typeface="Montserrat Light" pitchFamily="2" charset="77"/>
              </a:rPr>
              <a:t>secteur</a:t>
            </a:r>
            <a:r>
              <a:rPr lang="en-IE" sz="1050" dirty="0">
                <a:solidFill>
                  <a:srgbClr val="2D355A"/>
                </a:solidFill>
                <a:latin typeface="Montserrat Light" pitchFamily="2" charset="77"/>
              </a:rPr>
              <a:t>. </a:t>
            </a:r>
          </a:p>
          <a:p>
            <a:pPr marL="149278" indent="-149278" defTabSz="2680963">
              <a:lnSpc>
                <a:spcPct val="100000"/>
              </a:lnSpc>
              <a:spcBef>
                <a:spcPts val="0"/>
              </a:spcBef>
              <a:spcAft>
                <a:spcPts val="600"/>
              </a:spcAft>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149278" indent="-149278" defTabSz="2680963">
              <a:lnSpc>
                <a:spcPct val="100000"/>
              </a:lnSpc>
              <a:spcBef>
                <a:spcPts val="0"/>
              </a:spcBef>
              <a:spcAft>
                <a:spcPts val="600"/>
              </a:spcAft>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149278" indent="-149278" defTabSz="2680963">
              <a:lnSpc>
                <a:spcPct val="100000"/>
              </a:lnSpc>
              <a:spcBef>
                <a:spcPts val="0"/>
              </a:spcBef>
              <a:spcAft>
                <a:spcPts val="600"/>
              </a:spcAft>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149278" indent="-149278" defTabSz="2680963">
              <a:lnSpc>
                <a:spcPct val="100000"/>
              </a:lnSpc>
              <a:spcBef>
                <a:spcPts val="0"/>
              </a:spcBef>
              <a:spcAft>
                <a:spcPts val="600"/>
              </a:spcAft>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149278" indent="-149278" defTabSz="2680963">
              <a:lnSpc>
                <a:spcPct val="100000"/>
              </a:lnSpc>
              <a:spcBef>
                <a:spcPts val="0"/>
              </a:spcBef>
              <a:spcAft>
                <a:spcPts val="600"/>
              </a:spcAft>
              <a:buClr>
                <a:srgbClr val="28AFAC"/>
              </a:buClr>
              <a:buFont typeface="Arial" panose="020B0604020202020204" pitchFamily="34" charset="0"/>
              <a:buChar char="•"/>
            </a:pPr>
            <a:endParaRPr lang="en-IE" sz="1050" dirty="0">
              <a:solidFill>
                <a:srgbClr val="2D355A"/>
              </a:solidFill>
              <a:latin typeface="Montserrat Light" pitchFamily="2" charset="77"/>
            </a:endParaRPr>
          </a:p>
          <a:p>
            <a:pPr defTabSz="2680963">
              <a:lnSpc>
                <a:spcPct val="100000"/>
              </a:lnSpc>
              <a:spcBef>
                <a:spcPts val="0"/>
              </a:spcBef>
              <a:spcAft>
                <a:spcPts val="600"/>
              </a:spcAft>
              <a:buClr>
                <a:srgbClr val="28AFAC"/>
              </a:buClr>
            </a:pPr>
            <a:endParaRPr lang="en-IE" sz="1050" dirty="0">
              <a:solidFill>
                <a:srgbClr val="2D355A"/>
              </a:solidFill>
              <a:latin typeface="Montserrat Light" pitchFamily="2" charset="77"/>
            </a:endParaRPr>
          </a:p>
          <a:p>
            <a:pPr marL="149278" indent="-149278" defTabSz="2680963">
              <a:lnSpc>
                <a:spcPct val="100000"/>
              </a:lnSpc>
              <a:spcBef>
                <a:spcPts val="0"/>
              </a:spcBef>
              <a:spcAft>
                <a:spcPts val="600"/>
              </a:spcAft>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149278" indent="-149278" defTabSz="2680963">
              <a:lnSpc>
                <a:spcPct val="100000"/>
              </a:lnSpc>
              <a:spcBef>
                <a:spcPts val="0"/>
              </a:spcBef>
              <a:spcAft>
                <a:spcPts val="600"/>
              </a:spcAft>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149278" indent="-149278" defTabSz="2680963">
              <a:lnSpc>
                <a:spcPct val="100000"/>
              </a:lnSpc>
              <a:spcBef>
                <a:spcPts val="0"/>
              </a:spcBef>
              <a:spcAft>
                <a:spcPts val="600"/>
              </a:spcAft>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149278" indent="-149278" defTabSz="2680963">
              <a:lnSpc>
                <a:spcPct val="100000"/>
              </a:lnSpc>
              <a:spcBef>
                <a:spcPts val="0"/>
              </a:spcBef>
              <a:spcAft>
                <a:spcPts val="600"/>
              </a:spcAft>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149278" indent="-149278" defTabSz="2680963">
              <a:lnSpc>
                <a:spcPct val="100000"/>
              </a:lnSpc>
              <a:spcBef>
                <a:spcPts val="0"/>
              </a:spcBef>
              <a:spcAft>
                <a:spcPts val="600"/>
              </a:spcAft>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149278" indent="-149278" defTabSz="2680963">
              <a:lnSpc>
                <a:spcPct val="100000"/>
              </a:lnSpc>
              <a:spcBef>
                <a:spcPts val="0"/>
              </a:spcBef>
              <a:spcAft>
                <a:spcPts val="600"/>
              </a:spcAft>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149278" indent="-149278" defTabSz="2680963">
              <a:lnSpc>
                <a:spcPct val="100000"/>
              </a:lnSpc>
              <a:spcBef>
                <a:spcPts val="0"/>
              </a:spcBef>
              <a:spcAft>
                <a:spcPts val="600"/>
              </a:spcAft>
              <a:buClr>
                <a:srgbClr val="28AFAC"/>
              </a:buClr>
              <a:buFont typeface="Arial" panose="020B0604020202020204" pitchFamily="34" charset="0"/>
              <a:buChar char="•"/>
            </a:pPr>
            <a:endParaRPr lang="en-IE" sz="1050" dirty="0">
              <a:solidFill>
                <a:srgbClr val="2D355A"/>
              </a:solidFill>
              <a:latin typeface="Montserrat Light" pitchFamily="2" charset="77"/>
            </a:endParaRPr>
          </a:p>
          <a:p>
            <a:pPr defTabSz="2680963">
              <a:lnSpc>
                <a:spcPct val="100000"/>
              </a:lnSpc>
              <a:spcBef>
                <a:spcPts val="0"/>
              </a:spcBef>
              <a:spcAft>
                <a:spcPts val="600"/>
              </a:spcAft>
              <a:buClr>
                <a:srgbClr val="28AFAC"/>
              </a:buClr>
            </a:pPr>
            <a:endParaRPr lang="en-IE" sz="1050" dirty="0">
              <a:solidFill>
                <a:srgbClr val="2D355A"/>
              </a:solidFill>
              <a:latin typeface="Montserrat Light" pitchFamily="2" charset="77"/>
            </a:endParaRPr>
          </a:p>
          <a:p>
            <a:pPr defTabSz="2680963">
              <a:lnSpc>
                <a:spcPct val="100000"/>
              </a:lnSpc>
              <a:spcBef>
                <a:spcPts val="0"/>
              </a:spcBef>
            </a:pPr>
            <a:endParaRPr lang="en-GB" sz="1099" dirty="0">
              <a:solidFill>
                <a:srgbClr val="2D355A"/>
              </a:solidFill>
              <a:latin typeface="Montserrat" pitchFamily="2" charset="77"/>
            </a:endParaRPr>
          </a:p>
          <a:p>
            <a:pPr defTabSz="2680963">
              <a:lnSpc>
                <a:spcPct val="100000"/>
              </a:lnSpc>
              <a:spcBef>
                <a:spcPts val="0"/>
              </a:spcBef>
            </a:pPr>
            <a:endParaRPr lang="en-GB" sz="1099" dirty="0">
              <a:solidFill>
                <a:srgbClr val="2D355A"/>
              </a:solidFill>
              <a:latin typeface="Montserrat" pitchFamily="2" charset="77"/>
            </a:endParaRPr>
          </a:p>
          <a:p>
            <a:pPr defTabSz="2680963">
              <a:lnSpc>
                <a:spcPct val="100000"/>
              </a:lnSpc>
              <a:spcBef>
                <a:spcPts val="0"/>
              </a:spcBef>
            </a:pPr>
            <a:endParaRPr lang="en-IE" sz="1099" dirty="0">
              <a:solidFill>
                <a:srgbClr val="2D355A"/>
              </a:solidFill>
              <a:latin typeface="Montserrat" pitchFamily="2" charset="77"/>
              <a:cs typeface="Times New Roman" panose="02020603050405020304" pitchFamily="18" charset="0"/>
            </a:endParaRPr>
          </a:p>
          <a:p>
            <a:pPr defTabSz="2680963">
              <a:spcBef>
                <a:spcPts val="19097"/>
              </a:spcBef>
            </a:pPr>
            <a:endParaRPr sz="1099" dirty="0">
              <a:solidFill>
                <a:srgbClr val="2D355A"/>
              </a:solidFill>
              <a:latin typeface="Montserrat" pitchFamily="2" charset="77"/>
            </a:endParaRPr>
          </a:p>
        </p:txBody>
      </p:sp>
      <p:sp>
        <p:nvSpPr>
          <p:cNvPr id="12" name="Text Placeholder 1">
            <a:extLst>
              <a:ext uri="{FF2B5EF4-FFF2-40B4-BE49-F238E27FC236}">
                <a16:creationId xmlns:a16="http://schemas.microsoft.com/office/drawing/2014/main" id="{D37D8F38-6FFE-4E35-AB3E-061FA3039F5B}"/>
              </a:ext>
            </a:extLst>
          </p:cNvPr>
          <p:cNvSpPr>
            <a:spLocks noGrp="1"/>
          </p:cNvSpPr>
          <p:nvPr>
            <p:ph type="body" sz="quarter" idx="16"/>
          </p:nvPr>
        </p:nvSpPr>
        <p:spPr>
          <a:xfrm>
            <a:off x="765175" y="570583"/>
            <a:ext cx="5496481" cy="563310"/>
          </a:xfrm>
        </p:spPr>
        <p:txBody>
          <a:bodyPr>
            <a:noAutofit/>
          </a:bodyPr>
          <a:lstStyle/>
          <a:p>
            <a:pPr marL="0" indent="0">
              <a:spcBef>
                <a:spcPts val="0"/>
              </a:spcBef>
              <a:buNone/>
            </a:pPr>
            <a:r>
              <a:rPr lang="en-IE" sz="2399" dirty="0">
                <a:latin typeface="Montserrat" pitchFamily="2" charset="77"/>
              </a:rPr>
              <a:t>Guide EYR – </a:t>
            </a:r>
          </a:p>
          <a:p>
            <a:pPr marL="0" indent="0">
              <a:spcBef>
                <a:spcPts val="0"/>
              </a:spcBef>
              <a:buNone/>
            </a:pPr>
            <a:r>
              <a:rPr lang="en-IE" sz="2399" dirty="0" err="1">
                <a:latin typeface="Montserrat" pitchFamily="2" charset="77"/>
              </a:rPr>
              <a:t>Objectifs</a:t>
            </a:r>
            <a:r>
              <a:rPr lang="en-IE" sz="2399" dirty="0">
                <a:latin typeface="Montserrat" pitchFamily="2" charset="77"/>
              </a:rPr>
              <a:t> </a:t>
            </a:r>
            <a:r>
              <a:rPr lang="en-IE" sz="2399" dirty="0" err="1">
                <a:latin typeface="Montserrat" pitchFamily="2" charset="77"/>
              </a:rPr>
              <a:t>d’apprentissage</a:t>
            </a:r>
            <a:endParaRPr lang="en-IE" sz="2399" dirty="0">
              <a:latin typeface="Montserrat" pitchFamily="2" charset="77"/>
            </a:endParaRPr>
          </a:p>
        </p:txBody>
      </p:sp>
      <p:pic>
        <p:nvPicPr>
          <p:cNvPr id="3" name="Picture 2" descr="A picture containing indoor, furniture&#10;&#10;Description automatically generated">
            <a:extLst>
              <a:ext uri="{FF2B5EF4-FFF2-40B4-BE49-F238E27FC236}">
                <a16:creationId xmlns:a16="http://schemas.microsoft.com/office/drawing/2014/main" id="{11ADE65B-5CFD-4578-B6C4-56EB63B3CF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2" y="3093373"/>
            <a:ext cx="6856900" cy="2736478"/>
          </a:xfrm>
          <a:prstGeom prst="rect">
            <a:avLst/>
          </a:prstGeom>
        </p:spPr>
      </p:pic>
      <p:pic>
        <p:nvPicPr>
          <p:cNvPr id="7" name="Graphic 6" descr="Grain">
            <a:extLst>
              <a:ext uri="{FF2B5EF4-FFF2-40B4-BE49-F238E27FC236}">
                <a16:creationId xmlns:a16="http://schemas.microsoft.com/office/drawing/2014/main" id="{9351C50D-3501-E046-BE40-AC5018E43D2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496601" y="4546255"/>
            <a:ext cx="1507197" cy="1507197"/>
          </a:xfrm>
          <a:prstGeom prst="rect">
            <a:avLst/>
          </a:prstGeom>
        </p:spPr>
      </p:pic>
      <p:sp>
        <p:nvSpPr>
          <p:cNvPr id="2" name="ZoneTexte 1">
            <a:extLst>
              <a:ext uri="{FF2B5EF4-FFF2-40B4-BE49-F238E27FC236}">
                <a16:creationId xmlns:a16="http://schemas.microsoft.com/office/drawing/2014/main" id="{96264564-4D35-4F4C-976D-310AA04698EA}"/>
              </a:ext>
            </a:extLst>
          </p:cNvPr>
          <p:cNvSpPr txBox="1"/>
          <p:nvPr/>
        </p:nvSpPr>
        <p:spPr>
          <a:xfrm>
            <a:off x="3582460" y="6009770"/>
            <a:ext cx="2667739" cy="2993127"/>
          </a:xfrm>
          <a:prstGeom prst="rect">
            <a:avLst/>
          </a:prstGeom>
          <a:noFill/>
        </p:spPr>
        <p:txBody>
          <a:bodyPr wrap="square" rtlCol="0">
            <a:spAutoFit/>
          </a:bodyPr>
          <a:lstStyle/>
          <a:p>
            <a:pPr marL="171426" indent="-171426" defTabSz="2680963">
              <a:lnSpc>
                <a:spcPct val="100000"/>
              </a:lnSpc>
              <a:spcBef>
                <a:spcPts val="0"/>
              </a:spcBef>
              <a:spcAft>
                <a:spcPts val="600"/>
              </a:spcAft>
              <a:buClr>
                <a:srgbClr val="28AFAC"/>
              </a:buClr>
              <a:buFont typeface="Arial" panose="020B0604020202020204" pitchFamily="34" charset="0"/>
              <a:buChar char="•"/>
            </a:pPr>
            <a:r>
              <a:rPr lang="en-IE" sz="1050" dirty="0" err="1">
                <a:solidFill>
                  <a:srgbClr val="2D355A"/>
                </a:solidFill>
                <a:latin typeface="Montserrat Light" pitchFamily="2" charset="77"/>
              </a:rPr>
              <a:t>Apprenez</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à</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travailler</a:t>
            </a:r>
            <a:r>
              <a:rPr lang="en-IE" sz="1050" dirty="0">
                <a:solidFill>
                  <a:srgbClr val="2D355A"/>
                </a:solidFill>
                <a:latin typeface="Montserrat Light" pitchFamily="2" charset="77"/>
              </a:rPr>
              <a:t> et </a:t>
            </a:r>
            <a:r>
              <a:rPr lang="en-IE" sz="1050" dirty="0" err="1">
                <a:solidFill>
                  <a:srgbClr val="2D355A"/>
                </a:solidFill>
                <a:latin typeface="Montserrat Light" pitchFamily="2" charset="77"/>
              </a:rPr>
              <a:t>à</a:t>
            </a:r>
            <a:r>
              <a:rPr lang="en-IE" sz="1050" dirty="0">
                <a:solidFill>
                  <a:srgbClr val="2D355A"/>
                </a:solidFill>
                <a:latin typeface="Montserrat Light" pitchFamily="2" charset="77"/>
              </a:rPr>
              <a:t> </a:t>
            </a:r>
            <a:r>
              <a:rPr lang="en-IE" sz="1050" dirty="0" err="1">
                <a:solidFill>
                  <a:srgbClr val="28AFAC"/>
                </a:solidFill>
                <a:latin typeface="Montserrat Light" pitchFamily="2" charset="77"/>
              </a:rPr>
              <a:t>collaborer</a:t>
            </a:r>
            <a:r>
              <a:rPr lang="en-IE" sz="1050" dirty="0">
                <a:solidFill>
                  <a:srgbClr val="28AFAC"/>
                </a:solidFill>
                <a:latin typeface="Montserrat Light" pitchFamily="2" charset="77"/>
              </a:rPr>
              <a:t> avec </a:t>
            </a:r>
            <a:r>
              <a:rPr lang="en-IE" sz="1050" dirty="0" err="1">
                <a:solidFill>
                  <a:srgbClr val="28AFAC"/>
                </a:solidFill>
                <a:latin typeface="Montserrat Light" pitchFamily="2" charset="77"/>
              </a:rPr>
              <a:t>votre</a:t>
            </a:r>
            <a:r>
              <a:rPr lang="en-IE" sz="1050" dirty="0">
                <a:solidFill>
                  <a:srgbClr val="28AFAC"/>
                </a:solidFill>
                <a:latin typeface="Montserrat Light" pitchFamily="2" charset="77"/>
              </a:rPr>
              <a:t> </a:t>
            </a:r>
            <a:r>
              <a:rPr lang="en-IE" sz="1050" dirty="0" err="1">
                <a:solidFill>
                  <a:srgbClr val="28AFAC"/>
                </a:solidFill>
                <a:latin typeface="Montserrat Light" pitchFamily="2" charset="77"/>
              </a:rPr>
              <a:t>communauté</a:t>
            </a:r>
            <a:r>
              <a:rPr lang="en-IE" sz="1050" dirty="0">
                <a:solidFill>
                  <a:srgbClr val="28AFAC"/>
                </a:solidFill>
                <a:latin typeface="Montserrat Light" pitchFamily="2" charset="77"/>
              </a:rPr>
              <a:t>, </a:t>
            </a:r>
            <a:r>
              <a:rPr lang="en-IE" sz="1050" dirty="0" err="1">
                <a:solidFill>
                  <a:srgbClr val="28AFAC"/>
                </a:solidFill>
                <a:latin typeface="Montserrat Light" pitchFamily="2" charset="77"/>
              </a:rPr>
              <a:t>votre</a:t>
            </a:r>
            <a:r>
              <a:rPr lang="en-IE" sz="1050" dirty="0">
                <a:solidFill>
                  <a:srgbClr val="28AFAC"/>
                </a:solidFill>
                <a:latin typeface="Montserrat Light" pitchFamily="2" charset="77"/>
              </a:rPr>
              <a:t> personnel et </a:t>
            </a:r>
            <a:r>
              <a:rPr lang="en-IE" sz="1050" dirty="0" err="1">
                <a:solidFill>
                  <a:srgbClr val="28AFAC"/>
                </a:solidFill>
                <a:latin typeface="Montserrat Light" pitchFamily="2" charset="77"/>
              </a:rPr>
              <a:t>vos</a:t>
            </a:r>
            <a:r>
              <a:rPr lang="en-IE" sz="1050" dirty="0">
                <a:solidFill>
                  <a:srgbClr val="28AFAC"/>
                </a:solidFill>
                <a:latin typeface="Montserrat Light" pitchFamily="2" charset="77"/>
              </a:rPr>
              <a:t> experts </a:t>
            </a:r>
            <a:r>
              <a:rPr lang="en-IE" sz="1050" dirty="0" err="1">
                <a:solidFill>
                  <a:srgbClr val="2D355A"/>
                </a:solidFill>
                <a:latin typeface="Montserrat Light" pitchFamily="2" charset="77"/>
              </a:rPr>
              <a:t>afin</a:t>
            </a:r>
            <a:r>
              <a:rPr lang="en-IE" sz="1050" dirty="0">
                <a:solidFill>
                  <a:srgbClr val="2D355A"/>
                </a:solidFill>
                <a:latin typeface="Montserrat Light" pitchFamily="2" charset="77"/>
              </a:rPr>
              <a:t> de disposer des </a:t>
            </a:r>
            <a:r>
              <a:rPr lang="en-IE" sz="1050" dirty="0" err="1">
                <a:solidFill>
                  <a:srgbClr val="2D355A"/>
                </a:solidFill>
                <a:latin typeface="Montserrat Light" pitchFamily="2" charset="77"/>
              </a:rPr>
              <a:t>soutiens</a:t>
            </a:r>
            <a:r>
              <a:rPr lang="en-IE" sz="1050" dirty="0">
                <a:solidFill>
                  <a:srgbClr val="2D355A"/>
                </a:solidFill>
                <a:latin typeface="Montserrat Light" pitchFamily="2" charset="77"/>
              </a:rPr>
              <a:t> et des </a:t>
            </a:r>
            <a:r>
              <a:rPr lang="en-IE" sz="1050" dirty="0" err="1">
                <a:solidFill>
                  <a:srgbClr val="2D355A"/>
                </a:solidFill>
                <a:latin typeface="Montserrat Light" pitchFamily="2" charset="77"/>
              </a:rPr>
              <a:t>ressources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nécessaires</a:t>
            </a:r>
            <a:r>
              <a:rPr lang="en-IE" sz="1050" dirty="0">
                <a:solidFill>
                  <a:srgbClr val="2D355A"/>
                </a:solidFill>
                <a:latin typeface="Montserrat Light" pitchFamily="2" charset="77"/>
              </a:rPr>
              <a:t> pour </a:t>
            </a:r>
            <a:r>
              <a:rPr lang="en-IE" sz="1050" dirty="0" err="1">
                <a:solidFill>
                  <a:srgbClr val="2D355A"/>
                </a:solidFill>
                <a:latin typeface="Montserrat Light" pitchFamily="2" charset="77"/>
              </a:rPr>
              <a:t>offrir</a:t>
            </a:r>
            <a:r>
              <a:rPr lang="en-IE" sz="1050" dirty="0">
                <a:solidFill>
                  <a:srgbClr val="2D355A"/>
                </a:solidFill>
                <a:latin typeface="Montserrat Light" pitchFamily="2" charset="77"/>
              </a:rPr>
              <a:t> les </a:t>
            </a:r>
            <a:r>
              <a:rPr lang="en-IE" sz="1050" dirty="0" err="1">
                <a:solidFill>
                  <a:srgbClr val="2D355A"/>
                </a:solidFill>
                <a:latin typeface="Montserrat Light" pitchFamily="2" charset="77"/>
              </a:rPr>
              <a:t>meilleures</a:t>
            </a:r>
            <a:r>
              <a:rPr lang="en-IE" sz="1050" dirty="0">
                <a:solidFill>
                  <a:srgbClr val="2D355A"/>
                </a:solidFill>
                <a:latin typeface="Montserrat Light" pitchFamily="2" charset="77"/>
              </a:rPr>
              <a:t> solutions et </a:t>
            </a:r>
            <a:r>
              <a:rPr lang="en-IE" sz="1050" dirty="0" err="1">
                <a:solidFill>
                  <a:srgbClr val="2D355A"/>
                </a:solidFill>
                <a:latin typeface="Montserrat Light" pitchFamily="2" charset="77"/>
              </a:rPr>
              <a:t>approches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possibles</a:t>
            </a:r>
            <a:r>
              <a:rPr lang="en-IE" sz="1050" dirty="0">
                <a:solidFill>
                  <a:srgbClr val="2D355A"/>
                </a:solidFill>
                <a:latin typeface="Montserrat Light" pitchFamily="2" charset="77"/>
              </a:rPr>
              <a:t>.</a:t>
            </a:r>
          </a:p>
          <a:p>
            <a:pPr marL="149278" indent="-149278" defTabSz="2680963">
              <a:lnSpc>
                <a:spcPct val="100000"/>
              </a:lnSpc>
              <a:spcBef>
                <a:spcPts val="0"/>
              </a:spcBef>
              <a:spcAft>
                <a:spcPts val="600"/>
              </a:spcAft>
              <a:buClr>
                <a:srgbClr val="28AFAC"/>
              </a:buClr>
              <a:buFont typeface="Arial" panose="020B0604020202020204" pitchFamily="34" charset="0"/>
              <a:buChar char="•"/>
            </a:pPr>
            <a:r>
              <a:rPr lang="en-IE" sz="1050" dirty="0" err="1">
                <a:solidFill>
                  <a:srgbClr val="2D355A"/>
                </a:solidFill>
                <a:latin typeface="Montserrat Light" pitchFamily="2" charset="77"/>
              </a:rPr>
              <a:t>Développez</a:t>
            </a:r>
            <a:r>
              <a:rPr lang="en-IE" sz="1050" dirty="0">
                <a:solidFill>
                  <a:srgbClr val="2D355A"/>
                </a:solidFill>
                <a:latin typeface="Montserrat Light" pitchFamily="2" charset="77"/>
              </a:rPr>
              <a:t> des </a:t>
            </a:r>
            <a:r>
              <a:rPr lang="en-IE" sz="1050" dirty="0" err="1">
                <a:solidFill>
                  <a:srgbClr val="28AFAC"/>
                </a:solidFill>
                <a:latin typeface="Montserrat Light" pitchFamily="2" charset="77"/>
              </a:rPr>
              <a:t>stratégies</a:t>
            </a:r>
            <a:r>
              <a:rPr lang="en-IE" sz="1050" dirty="0">
                <a:solidFill>
                  <a:srgbClr val="28AFAC"/>
                </a:solidFill>
                <a:latin typeface="Montserrat Light" pitchFamily="2" charset="77"/>
              </a:rPr>
              <a:t> et des solutions durables </a:t>
            </a:r>
            <a:r>
              <a:rPr lang="en-IE" sz="1050" dirty="0" err="1">
                <a:solidFill>
                  <a:srgbClr val="28AFAC"/>
                </a:solidFill>
                <a:latin typeface="Montserrat Light" pitchFamily="2" charset="77"/>
              </a:rPr>
              <a:t>personnalisées</a:t>
            </a:r>
            <a:r>
              <a:rPr lang="en-IE" sz="1050" dirty="0">
                <a:solidFill>
                  <a:srgbClr val="28AFAC"/>
                </a:solidFill>
                <a:latin typeface="Montserrat Light" pitchFamily="2" charset="77"/>
              </a:rPr>
              <a:t> </a:t>
            </a:r>
            <a:r>
              <a:rPr lang="en-IE" sz="1050" dirty="0">
                <a:solidFill>
                  <a:srgbClr val="2D355A"/>
                </a:solidFill>
                <a:latin typeface="Montserrat Light" pitchFamily="2" charset="77"/>
              </a:rPr>
              <a:t>pour </a:t>
            </a:r>
            <a:r>
              <a:rPr lang="en-IE" sz="1050" dirty="0" err="1">
                <a:solidFill>
                  <a:srgbClr val="2D355A"/>
                </a:solidFill>
                <a:latin typeface="Montserrat Light" pitchFamily="2" charset="77"/>
              </a:rPr>
              <a:t>mettre</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en</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œuvre</a:t>
            </a:r>
            <a:r>
              <a:rPr lang="en-IE" sz="1050" dirty="0">
                <a:solidFill>
                  <a:srgbClr val="2D355A"/>
                </a:solidFill>
                <a:latin typeface="Montserrat Light" pitchFamily="2" charset="77"/>
              </a:rPr>
              <a:t> et </a:t>
            </a:r>
            <a:r>
              <a:rPr lang="en-IE" sz="1050" dirty="0" err="1">
                <a:solidFill>
                  <a:srgbClr val="2D355A"/>
                </a:solidFill>
                <a:latin typeface="Montserrat Light" pitchFamily="2" charset="77"/>
              </a:rPr>
              <a:t>réaliser</a:t>
            </a:r>
            <a:r>
              <a:rPr lang="en-IE" sz="1050" dirty="0">
                <a:solidFill>
                  <a:srgbClr val="2D355A"/>
                </a:solidFill>
                <a:latin typeface="Montserrat Light" pitchFamily="2" charset="77"/>
              </a:rPr>
              <a:t> des initiatives </a:t>
            </a:r>
            <a:r>
              <a:rPr lang="en-IE" sz="1050" dirty="0" err="1">
                <a:solidFill>
                  <a:srgbClr val="2D355A"/>
                </a:solidFill>
                <a:latin typeface="Montserrat Light" pitchFamily="2" charset="77"/>
              </a:rPr>
              <a:t>rentables</a:t>
            </a:r>
            <a:r>
              <a:rPr lang="en-IE" sz="1050" dirty="0">
                <a:solidFill>
                  <a:srgbClr val="2D355A"/>
                </a:solidFill>
                <a:latin typeface="Montserrat Light" pitchFamily="2" charset="77"/>
              </a:rPr>
              <a:t>.</a:t>
            </a:r>
          </a:p>
          <a:p>
            <a:pPr marL="149278" indent="-149278" defTabSz="2680963">
              <a:lnSpc>
                <a:spcPct val="100000"/>
              </a:lnSpc>
              <a:spcBef>
                <a:spcPts val="0"/>
              </a:spcBef>
              <a:spcAft>
                <a:spcPts val="600"/>
              </a:spcAft>
              <a:buClr>
                <a:srgbClr val="28AFAC"/>
              </a:buClr>
              <a:buFont typeface="Arial" panose="020B0604020202020204" pitchFamily="34" charset="0"/>
              <a:buChar char="•"/>
            </a:pPr>
            <a:r>
              <a:rPr lang="en-IE" sz="1050" dirty="0" err="1">
                <a:solidFill>
                  <a:srgbClr val="2D355A"/>
                </a:solidFill>
                <a:latin typeface="Montserrat Light" pitchFamily="2" charset="77"/>
              </a:rPr>
              <a:t>Apprenez</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à</a:t>
            </a:r>
            <a:r>
              <a:rPr lang="en-IE" sz="1050" dirty="0">
                <a:solidFill>
                  <a:srgbClr val="2D355A"/>
                </a:solidFill>
                <a:latin typeface="Montserrat Light" pitchFamily="2" charset="77"/>
              </a:rPr>
              <a:t> faire </a:t>
            </a:r>
            <a:r>
              <a:rPr lang="en-IE" sz="1050" dirty="0" err="1">
                <a:solidFill>
                  <a:srgbClr val="2D355A"/>
                </a:solidFill>
                <a:latin typeface="Montserrat Light" pitchFamily="2" charset="77"/>
              </a:rPr>
              <a:t>participer</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vos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visiteurs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en</a:t>
            </a:r>
            <a:r>
              <a:rPr lang="en-IE" sz="1050" dirty="0">
                <a:solidFill>
                  <a:srgbClr val="2D355A"/>
                </a:solidFill>
                <a:latin typeface="Montserrat Light" pitchFamily="2" charset="77"/>
              </a:rPr>
              <a:t> les </a:t>
            </a:r>
            <a:r>
              <a:rPr lang="en-IE" sz="1050" dirty="0" err="1">
                <a:solidFill>
                  <a:srgbClr val="2D355A"/>
                </a:solidFill>
                <a:latin typeface="Montserrat Light" pitchFamily="2" charset="77"/>
              </a:rPr>
              <a:t>sensibilisant</a:t>
            </a:r>
            <a:r>
              <a:rPr lang="en-IE" sz="1050" dirty="0">
                <a:solidFill>
                  <a:srgbClr val="2D355A"/>
                </a:solidFill>
                <a:latin typeface="Montserrat Light" pitchFamily="2" charset="77"/>
              </a:rPr>
              <a:t> et </a:t>
            </a:r>
            <a:r>
              <a:rPr lang="en-IE" sz="1050" dirty="0" err="1">
                <a:solidFill>
                  <a:srgbClr val="2D355A"/>
                </a:solidFill>
                <a:latin typeface="Montserrat Light" pitchFamily="2" charset="77"/>
              </a:rPr>
              <a:t>en</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mettant</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en</a:t>
            </a:r>
            <a:r>
              <a:rPr lang="en-IE" sz="1050" dirty="0">
                <a:solidFill>
                  <a:srgbClr val="2D355A"/>
                </a:solidFill>
                <a:latin typeface="Montserrat Light" pitchFamily="2" charset="77"/>
              </a:rPr>
              <a:t> place des </a:t>
            </a:r>
            <a:r>
              <a:rPr lang="en-IE" sz="1050" dirty="0" err="1">
                <a:solidFill>
                  <a:srgbClr val="2D355A"/>
                </a:solidFill>
                <a:latin typeface="Montserrat Light" pitchFamily="2" charset="77"/>
              </a:rPr>
              <a:t>activités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responsables</a:t>
            </a:r>
            <a:r>
              <a:rPr lang="en-IE" sz="1050" dirty="0">
                <a:solidFill>
                  <a:srgbClr val="2D355A"/>
                </a:solidFill>
                <a:latin typeface="Montserrat Light" pitchFamily="2" charset="77"/>
              </a:rPr>
              <a:t> et des programmes de </a:t>
            </a:r>
            <a:r>
              <a:rPr lang="en-IE" sz="1050" dirty="0" err="1">
                <a:solidFill>
                  <a:srgbClr val="2D355A"/>
                </a:solidFill>
                <a:latin typeface="Montserrat Light" pitchFamily="2" charset="77"/>
              </a:rPr>
              <a:t>volontariat</a:t>
            </a:r>
            <a:r>
              <a:rPr lang="en-IE" sz="1050" dirty="0">
                <a:solidFill>
                  <a:srgbClr val="2D355A"/>
                </a:solidFill>
                <a:latin typeface="Montserrat Light" pitchFamily="2" charset="77"/>
              </a:rPr>
              <a:t>.</a:t>
            </a:r>
          </a:p>
        </p:txBody>
      </p:sp>
    </p:spTree>
    <p:extLst>
      <p:ext uri="{BB962C8B-B14F-4D97-AF65-F5344CB8AC3E}">
        <p14:creationId xmlns:p14="http://schemas.microsoft.com/office/powerpoint/2010/main" val="245440850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a:extLst>
              <a:ext uri="{FF2B5EF4-FFF2-40B4-BE49-F238E27FC236}">
                <a16:creationId xmlns:a16="http://schemas.microsoft.com/office/drawing/2014/main" id="{C00919D9-0BA8-41E0-9936-9B5AB9A02B0E}"/>
              </a:ext>
            </a:extLst>
          </p:cNvPr>
          <p:cNvSpPr/>
          <p:nvPr/>
        </p:nvSpPr>
        <p:spPr>
          <a:xfrm>
            <a:off x="-5700" y="2329414"/>
            <a:ext cx="4603592" cy="1026720"/>
          </a:xfrm>
          <a:prstGeom prst="rect">
            <a:avLst/>
          </a:prstGeom>
          <a:solidFill>
            <a:schemeClr val="bg1"/>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6" name="Rectangle 27">
            <a:extLst>
              <a:ext uri="{FF2B5EF4-FFF2-40B4-BE49-F238E27FC236}">
                <a16:creationId xmlns:a16="http://schemas.microsoft.com/office/drawing/2014/main" id="{0E54BF1F-36B3-4836-A56F-2B803E808D41}"/>
              </a:ext>
            </a:extLst>
          </p:cNvPr>
          <p:cNvSpPr txBox="1"/>
          <p:nvPr/>
        </p:nvSpPr>
        <p:spPr>
          <a:xfrm>
            <a:off x="779497" y="1346670"/>
            <a:ext cx="5840876" cy="1026432"/>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US" sz="2503" b="1" dirty="0">
                <a:solidFill>
                  <a:schemeClr val="bg1"/>
                </a:solidFill>
              </a:rPr>
              <a:t>Étape 1 </a:t>
            </a:r>
            <a:r>
              <a:rPr lang="en-US" sz="1999" dirty="0">
                <a:solidFill>
                  <a:schemeClr val="bg1"/>
                </a:solidFill>
              </a:rPr>
              <a:t>Évaluez le parcours actuel de vos clients pour déterminer si votre entreprise est sans obstacle et accessible aux personnes souffrant d'un handicap ou d'une déficience.</a:t>
            </a:r>
            <a:endParaRPr sz="1999" dirty="0">
              <a:solidFill>
                <a:schemeClr val="bg1"/>
              </a:solidFill>
            </a:endParaRPr>
          </a:p>
        </p:txBody>
      </p:sp>
      <p:sp>
        <p:nvSpPr>
          <p:cNvPr id="14" name="Rechteck">
            <a:extLst>
              <a:ext uri="{FF2B5EF4-FFF2-40B4-BE49-F238E27FC236}">
                <a16:creationId xmlns:a16="http://schemas.microsoft.com/office/drawing/2014/main" id="{2B32BE47-C1C3-4757-B291-2B525CD14970}"/>
              </a:ext>
            </a:extLst>
          </p:cNvPr>
          <p:cNvSpPr/>
          <p:nvPr/>
        </p:nvSpPr>
        <p:spPr>
          <a:xfrm>
            <a:off x="-119920" y="1391562"/>
            <a:ext cx="6977372" cy="2270174"/>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5" name="Rectangle 27">
            <a:extLst>
              <a:ext uri="{FF2B5EF4-FFF2-40B4-BE49-F238E27FC236}">
                <a16:creationId xmlns:a16="http://schemas.microsoft.com/office/drawing/2014/main" id="{2E8998FA-3782-467A-A41E-E0BDFF8F5909}"/>
              </a:ext>
            </a:extLst>
          </p:cNvPr>
          <p:cNvSpPr txBox="1"/>
          <p:nvPr/>
        </p:nvSpPr>
        <p:spPr>
          <a:xfrm>
            <a:off x="774718" y="1472868"/>
            <a:ext cx="5318108" cy="2495872"/>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gn="just" rtl="0"/>
            <a:r>
              <a:rPr lang="en-GB" sz="1200" b="1" dirty="0">
                <a:solidFill>
                  <a:schemeClr val="bg1"/>
                </a:solidFill>
                <a:latin typeface="Montserrat Light" panose="00000400000000000000" pitchFamily="2" charset="0"/>
              </a:rPr>
              <a:t>Ne vous inquiétez pas, vous n'avez pas besoin de développer votre propre formation.</a:t>
            </a:r>
          </a:p>
          <a:p>
            <a:pPr algn="just" rtl="0"/>
            <a:endParaRPr lang="en-GB" sz="1050" dirty="0">
              <a:solidFill>
                <a:schemeClr val="bg1"/>
              </a:solidFill>
              <a:latin typeface="Montserrat Light" panose="00000400000000000000" pitchFamily="2" charset="0"/>
            </a:endParaRPr>
          </a:p>
          <a:p>
            <a:pPr algn="just"/>
            <a:r>
              <a:rPr lang="en-GB" sz="1050" dirty="0">
                <a:solidFill>
                  <a:schemeClr val="bg1"/>
                </a:solidFill>
                <a:latin typeface="Montserrat Light" panose="00000400000000000000" pitchFamily="2" charset="0"/>
              </a:rPr>
              <a:t>Ce guide est un excellent point de départ pour la formation du personnel. Si vous souhaitez quelque chose de plus proche d'une "structure de type cours" axée sur certains domaines, consultez le site Massive Open Online Courses (MOOC). Il propose des </a:t>
            </a:r>
            <a:r>
              <a:rPr lang="en-GB" sz="1050" u="sng" dirty="0">
                <a:solidFill>
                  <a:schemeClr val="bg1"/>
                </a:solidFill>
                <a:latin typeface="Montserrat Light" panose="00000400000000000000" pitchFamily="2" charset="0"/>
                <a:hlinkClick r:id="rId2">
                  <a:extLst>
                    <a:ext uri="{A12FA001-AC4F-418D-AE19-62706E023703}">
                      <ahyp:hlinkClr xmlns:ahyp="http://schemas.microsoft.com/office/drawing/2018/hyperlinkcolor" val="tx"/>
                    </a:ext>
                  </a:extLst>
                </a:hlinkClick>
              </a:rPr>
              <a:t>cours en ligne gratuits </a:t>
            </a:r>
            <a:r>
              <a:rPr lang="en-GB" sz="1050" dirty="0">
                <a:solidFill>
                  <a:schemeClr val="bg1"/>
                </a:solidFill>
                <a:latin typeface="Montserrat Light" panose="00000400000000000000" pitchFamily="2" charset="0"/>
              </a:rPr>
              <a:t>auxquels tout le monde peut s'inscrire. Les MOOC sont des moyens abordables et flexibles d'acquérir de nouvelles compétences, de </a:t>
            </a:r>
            <a:r>
              <a:rPr lang="en-GB" sz="1050" dirty="0" err="1">
                <a:solidFill>
                  <a:schemeClr val="bg1"/>
                </a:solidFill>
                <a:latin typeface="Montserrat Light" panose="00000400000000000000" pitchFamily="2" charset="0"/>
              </a:rPr>
              <a:t>perfectionner</a:t>
            </a:r>
            <a:r>
              <a:rPr lang="en-GB" sz="1050" dirty="0">
                <a:solidFill>
                  <a:schemeClr val="bg1"/>
                </a:solidFill>
                <a:latin typeface="Montserrat Light" panose="00000400000000000000" pitchFamily="2" charset="0"/>
              </a:rPr>
              <a:t> </a:t>
            </a:r>
            <a:r>
              <a:rPr lang="en-GB" sz="1050" dirty="0" err="1">
                <a:solidFill>
                  <a:schemeClr val="bg1"/>
                </a:solidFill>
                <a:latin typeface="Montserrat Light" panose="00000400000000000000" pitchFamily="2" charset="0"/>
              </a:rPr>
              <a:t>ou</a:t>
            </a:r>
            <a:r>
              <a:rPr lang="en-GB" sz="1050" dirty="0">
                <a:solidFill>
                  <a:schemeClr val="bg1"/>
                </a:solidFill>
                <a:latin typeface="Montserrat Light" panose="00000400000000000000" pitchFamily="2" charset="0"/>
              </a:rPr>
              <a:t> faire progresser votre personnel et de proposer des expériences éducatives de qualité en ligne. Des millions de personnes dans le monde utilisent les MOOC pour apprendre. Saisissez simplement le cours que vous recherchez dans la barre de recherche et une liste de cours apparaîtra.</a:t>
            </a:r>
          </a:p>
          <a:p>
            <a:pPr algn="just" rtl="0"/>
            <a:endParaRPr lang="en-GB" sz="1050" dirty="0">
              <a:solidFill>
                <a:schemeClr val="bg1"/>
              </a:solidFill>
              <a:latin typeface="Montserrat Light" panose="00000400000000000000" pitchFamily="2" charset="0"/>
            </a:endParaRPr>
          </a:p>
          <a:p>
            <a:pPr algn="just" rtl="0"/>
            <a:endParaRPr lang="en-GB" sz="1050" dirty="0">
              <a:solidFill>
                <a:schemeClr val="bg1"/>
              </a:solidFill>
              <a:latin typeface="Montserrat Light" panose="00000400000000000000" pitchFamily="2" charset="0"/>
            </a:endParaRPr>
          </a:p>
        </p:txBody>
      </p:sp>
      <p:sp>
        <p:nvSpPr>
          <p:cNvPr id="19" name="Rectangle 27">
            <a:extLst>
              <a:ext uri="{FF2B5EF4-FFF2-40B4-BE49-F238E27FC236}">
                <a16:creationId xmlns:a16="http://schemas.microsoft.com/office/drawing/2014/main" id="{4C27B884-2B93-4FC3-B333-DD9EC6E5B8C2}"/>
              </a:ext>
            </a:extLst>
          </p:cNvPr>
          <p:cNvSpPr txBox="1"/>
          <p:nvPr/>
        </p:nvSpPr>
        <p:spPr>
          <a:xfrm>
            <a:off x="774717" y="4544781"/>
            <a:ext cx="5840876" cy="1026432"/>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US" sz="2503" b="1" dirty="0">
                <a:solidFill>
                  <a:schemeClr val="bg1"/>
                </a:solidFill>
              </a:rPr>
              <a:t>Étape 1 </a:t>
            </a:r>
            <a:r>
              <a:rPr lang="en-US" sz="1999" dirty="0">
                <a:solidFill>
                  <a:schemeClr val="bg1"/>
                </a:solidFill>
              </a:rPr>
              <a:t>Évaluez le parcours actuel de vos clients pour déterminer si votre entreprise est sans obstacle et accessible aux personnes souffrant d'un handicap ou d'une déficience.</a:t>
            </a:r>
            <a:endParaRPr sz="1999" dirty="0">
              <a:solidFill>
                <a:schemeClr val="bg1"/>
              </a:solidFill>
            </a:endParaRPr>
          </a:p>
        </p:txBody>
      </p:sp>
      <p:sp>
        <p:nvSpPr>
          <p:cNvPr id="26" name="Rectangle 27">
            <a:extLst>
              <a:ext uri="{FF2B5EF4-FFF2-40B4-BE49-F238E27FC236}">
                <a16:creationId xmlns:a16="http://schemas.microsoft.com/office/drawing/2014/main" id="{E3D2150D-1158-4BD5-8AB1-0E8142073001}"/>
              </a:ext>
            </a:extLst>
          </p:cNvPr>
          <p:cNvSpPr txBox="1"/>
          <p:nvPr/>
        </p:nvSpPr>
        <p:spPr>
          <a:xfrm>
            <a:off x="242411" y="4429547"/>
            <a:ext cx="4681775" cy="1225524"/>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gn="l"/>
            <a:r>
              <a:rPr lang="en-GB" sz="1200" b="1" dirty="0">
                <a:solidFill>
                  <a:schemeClr val="bg1"/>
                </a:solidFill>
                <a:latin typeface="Montserrat" pitchFamily="2" charset="77"/>
              </a:rPr>
              <a:t>Hydratation des plantes saines Recyclage des vieilles éponges</a:t>
            </a:r>
          </a:p>
          <a:p>
            <a:pPr algn="l"/>
            <a:r>
              <a:rPr lang="en-GB" sz="1099" b="1" dirty="0">
                <a:solidFill>
                  <a:schemeClr val="bg1"/>
                </a:solidFill>
                <a:latin typeface="Montserrat" pitchFamily="2" charset="77"/>
              </a:rPr>
              <a:t>L'eau qui se dépose au fond des pots peut entraîner la pourriture des racines. Pour combattre ce problème, découpez de vieilles éponges et mettez-les au fond du pot. Les éponges retiennent l'humidité et créent l'espace d'air nécessaire. Elles empêchent également l'eau de s'écouler par le fond. L'éponge agit comme une réserve d'eau et garde le sol humide plus longtemps.</a:t>
            </a:r>
          </a:p>
        </p:txBody>
      </p:sp>
      <p:sp>
        <p:nvSpPr>
          <p:cNvPr id="30" name="Rectangle 27">
            <a:extLst>
              <a:ext uri="{FF2B5EF4-FFF2-40B4-BE49-F238E27FC236}">
                <a16:creationId xmlns:a16="http://schemas.microsoft.com/office/drawing/2014/main" id="{EBE616E3-F7DC-4F5C-A8FE-25B8B7556605}"/>
              </a:ext>
            </a:extLst>
          </p:cNvPr>
          <p:cNvSpPr txBox="1"/>
          <p:nvPr/>
        </p:nvSpPr>
        <p:spPr>
          <a:xfrm>
            <a:off x="1074865" y="9336726"/>
            <a:ext cx="5378863" cy="195114"/>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endParaRPr sz="1099" b="1" dirty="0">
              <a:solidFill>
                <a:schemeClr val="tx1">
                  <a:lumMod val="75000"/>
                  <a:lumOff val="25000"/>
                </a:schemeClr>
              </a:solidFill>
              <a:latin typeface="Montserrat" pitchFamily="2" charset="77"/>
            </a:endParaRPr>
          </a:p>
        </p:txBody>
      </p:sp>
      <p:sp>
        <p:nvSpPr>
          <p:cNvPr id="16" name="Rechteck">
            <a:extLst>
              <a:ext uri="{FF2B5EF4-FFF2-40B4-BE49-F238E27FC236}">
                <a16:creationId xmlns:a16="http://schemas.microsoft.com/office/drawing/2014/main" id="{1A053442-7BEB-4042-9C73-E88705C08126}"/>
              </a:ext>
            </a:extLst>
          </p:cNvPr>
          <p:cNvSpPr/>
          <p:nvPr/>
        </p:nvSpPr>
        <p:spPr>
          <a:xfrm>
            <a:off x="-2882" y="8335544"/>
            <a:ext cx="6391333" cy="984740"/>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sp>
        <p:nvSpPr>
          <p:cNvPr id="17" name="Rectangle 27">
            <a:extLst>
              <a:ext uri="{FF2B5EF4-FFF2-40B4-BE49-F238E27FC236}">
                <a16:creationId xmlns:a16="http://schemas.microsoft.com/office/drawing/2014/main" id="{257A5CE8-F8C8-C340-A85C-A4A9961D5C12}"/>
              </a:ext>
            </a:extLst>
          </p:cNvPr>
          <p:cNvSpPr txBox="1"/>
          <p:nvPr/>
        </p:nvSpPr>
        <p:spPr>
          <a:xfrm>
            <a:off x="1240911" y="8568059"/>
            <a:ext cx="4918820" cy="349131"/>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14="http://schemas.microsoft.com/office/drawing/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r>
              <a:rPr lang="en-GB" sz="1050" dirty="0">
                <a:solidFill>
                  <a:schemeClr val="bg1"/>
                </a:solidFill>
                <a:latin typeface="Montserrat" pitchFamily="2" charset="77"/>
              </a:rPr>
              <a:t>Site web des cours en </a:t>
            </a:r>
            <a:r>
              <a:rPr lang="en-GB" sz="1050" dirty="0" err="1">
                <a:solidFill>
                  <a:schemeClr val="bg1"/>
                </a:solidFill>
                <a:latin typeface="Montserrat" pitchFamily="2" charset="77"/>
              </a:rPr>
              <a:t>ligne</a:t>
            </a:r>
            <a:r>
              <a:rPr lang="en-GB" sz="1050" dirty="0">
                <a:solidFill>
                  <a:schemeClr val="bg1"/>
                </a:solidFill>
                <a:latin typeface="Montserrat" pitchFamily="2" charset="77"/>
              </a:rPr>
              <a:t> </a:t>
            </a:r>
            <a:r>
              <a:rPr lang="en-GB" sz="1050" dirty="0">
                <a:solidFill>
                  <a:schemeClr val="bg1"/>
                </a:solidFill>
                <a:latin typeface="Montserrat Light" panose="00000400000000000000" pitchFamily="2" charset="0"/>
              </a:rPr>
              <a:t>Massive Open Online Courses (MOOC )  </a:t>
            </a:r>
            <a:r>
              <a:rPr lang="en-GB" sz="1050" dirty="0">
                <a:solidFill>
                  <a:schemeClr val="bg1"/>
                </a:solidFill>
                <a:latin typeface="Montserrat" pitchFamily="2" charset="77"/>
                <a:hlinkClick r:id="rId3">
                  <a:extLst>
                    <a:ext uri="{A12FA001-AC4F-418D-AE19-62706E023703}">
                      <ahyp:hlinkClr xmlns:ahyp="http://schemas.microsoft.com/office/drawing/2018/hyperlinkcolor" val="tx"/>
                    </a:ext>
                  </a:extLst>
                </a:hlinkClick>
              </a:rPr>
              <a:t>Compétences durables et vertes pour le tourisme et l'hôtellerie</a:t>
            </a:r>
            <a:endParaRPr lang="en-GB" sz="1050" dirty="0">
              <a:solidFill>
                <a:schemeClr val="bg1"/>
              </a:solidFill>
              <a:latin typeface="Montserrat" pitchFamily="2" charset="77"/>
            </a:endParaRPr>
          </a:p>
        </p:txBody>
      </p:sp>
      <p:pic>
        <p:nvPicPr>
          <p:cNvPr id="18" name="Graphic 17" descr="Storytelling outline">
            <a:hlinkClick r:id="rId4"/>
            <a:extLst>
              <a:ext uri="{FF2B5EF4-FFF2-40B4-BE49-F238E27FC236}">
                <a16:creationId xmlns:a16="http://schemas.microsoft.com/office/drawing/2014/main" id="{C2A32BE6-C0CD-7746-A12F-1630D62D2DF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5557" y="8525131"/>
            <a:ext cx="624868" cy="624868"/>
          </a:xfrm>
          <a:prstGeom prst="rect">
            <a:avLst/>
          </a:prstGeom>
        </p:spPr>
      </p:pic>
      <p:grpSp>
        <p:nvGrpSpPr>
          <p:cNvPr id="4" name="Group 3">
            <a:extLst>
              <a:ext uri="{FF2B5EF4-FFF2-40B4-BE49-F238E27FC236}">
                <a16:creationId xmlns:a16="http://schemas.microsoft.com/office/drawing/2014/main" id="{399A8AB3-55FD-3F40-A3B0-29EFD7627F10}"/>
              </a:ext>
            </a:extLst>
          </p:cNvPr>
          <p:cNvGrpSpPr/>
          <p:nvPr/>
        </p:nvGrpSpPr>
        <p:grpSpPr>
          <a:xfrm>
            <a:off x="242407" y="3356134"/>
            <a:ext cx="6615044" cy="4736793"/>
            <a:chOff x="-279787" y="2716673"/>
            <a:chExt cx="7009218" cy="5255122"/>
          </a:xfrm>
        </p:grpSpPr>
        <p:pic>
          <p:nvPicPr>
            <p:cNvPr id="22" name="Picture 21">
              <a:extLst>
                <a:ext uri="{FF2B5EF4-FFF2-40B4-BE49-F238E27FC236}">
                  <a16:creationId xmlns:a16="http://schemas.microsoft.com/office/drawing/2014/main" id="{7D088710-BE78-914C-92E7-A3F260A9E4F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9771" r="-1465"/>
            <a:stretch/>
          </p:blipFill>
          <p:spPr>
            <a:xfrm flipH="1">
              <a:off x="-279787" y="2716673"/>
              <a:ext cx="7009218" cy="5255122"/>
            </a:xfrm>
            <a:prstGeom prst="rect">
              <a:avLst/>
            </a:prstGeom>
          </p:spPr>
        </p:pic>
        <p:grpSp>
          <p:nvGrpSpPr>
            <p:cNvPr id="29" name="Group 28">
              <a:extLst>
                <a:ext uri="{FF2B5EF4-FFF2-40B4-BE49-F238E27FC236}">
                  <a16:creationId xmlns:a16="http://schemas.microsoft.com/office/drawing/2014/main" id="{32B3376C-FCD4-5242-9243-E112F2BD3AB0}"/>
                </a:ext>
              </a:extLst>
            </p:cNvPr>
            <p:cNvGrpSpPr/>
            <p:nvPr/>
          </p:nvGrpSpPr>
          <p:grpSpPr>
            <a:xfrm>
              <a:off x="1240559" y="3433914"/>
              <a:ext cx="5488872" cy="3679888"/>
              <a:chOff x="7490940" y="3550443"/>
              <a:chExt cx="6858000" cy="4597789"/>
            </a:xfrm>
          </p:grpSpPr>
          <p:pic>
            <p:nvPicPr>
              <p:cNvPr id="31" name="Picture 30">
                <a:hlinkClick r:id="rId8"/>
                <a:extLst>
                  <a:ext uri="{FF2B5EF4-FFF2-40B4-BE49-F238E27FC236}">
                    <a16:creationId xmlns:a16="http://schemas.microsoft.com/office/drawing/2014/main" id="{CF755835-72EE-BC44-AD64-7119E620F32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490940" y="3550443"/>
                <a:ext cx="6858000" cy="2720251"/>
              </a:xfrm>
              <a:prstGeom prst="rect">
                <a:avLst/>
              </a:prstGeom>
            </p:spPr>
          </p:pic>
          <p:pic>
            <p:nvPicPr>
              <p:cNvPr id="32" name="Picture 31">
                <a:hlinkClick r:id="rId10"/>
                <a:extLst>
                  <a:ext uri="{FF2B5EF4-FFF2-40B4-BE49-F238E27FC236}">
                    <a16:creationId xmlns:a16="http://schemas.microsoft.com/office/drawing/2014/main" id="{3BA0130D-9AFE-FA44-81D3-2C968608430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490940" y="6208222"/>
                <a:ext cx="6858000" cy="1940010"/>
              </a:xfrm>
              <a:prstGeom prst="rect">
                <a:avLst/>
              </a:prstGeom>
            </p:spPr>
          </p:pic>
        </p:grpSp>
      </p:grpSp>
      <p:sp>
        <p:nvSpPr>
          <p:cNvPr id="33" name="Text Placeholder 3">
            <a:extLst>
              <a:ext uri="{FF2B5EF4-FFF2-40B4-BE49-F238E27FC236}">
                <a16:creationId xmlns:a16="http://schemas.microsoft.com/office/drawing/2014/main" id="{886B8C1A-5BE3-FA49-9E4A-C328927F1DA1}"/>
              </a:ext>
            </a:extLst>
          </p:cNvPr>
          <p:cNvSpPr txBox="1">
            <a:spLocks/>
          </p:cNvSpPr>
          <p:nvPr/>
        </p:nvSpPr>
        <p:spPr>
          <a:xfrm>
            <a:off x="745237" y="434575"/>
            <a:ext cx="5875133"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Commencez à former </a:t>
            </a:r>
            <a:r>
              <a:rPr lang="en-IE" sz="2399" dirty="0" err="1">
                <a:latin typeface="Montserrat" pitchFamily="2" charset="77"/>
              </a:rPr>
              <a:t>votre</a:t>
            </a:r>
            <a:r>
              <a:rPr lang="en-IE" sz="2399" dirty="0">
                <a:latin typeface="Montserrat" pitchFamily="2" charset="77"/>
              </a:rPr>
              <a:t> personnel dès le premier jour !</a:t>
            </a:r>
          </a:p>
        </p:txBody>
      </p:sp>
    </p:spTree>
    <p:extLst>
      <p:ext uri="{BB962C8B-B14F-4D97-AF65-F5344CB8AC3E}">
        <p14:creationId xmlns:p14="http://schemas.microsoft.com/office/powerpoint/2010/main" val="2917374685"/>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descr="A picture containing colorful&#10;&#10;Description automatically generated">
            <a:extLst>
              <a:ext uri="{FF2B5EF4-FFF2-40B4-BE49-F238E27FC236}">
                <a16:creationId xmlns:a16="http://schemas.microsoft.com/office/drawing/2014/main" id="{F6A7014B-27BE-4E00-94A5-8043F9FF1FD4}"/>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t="93" b="93"/>
          <a:stretch/>
        </p:blipFill>
        <p:spPr/>
      </p:pic>
      <p:sp>
        <p:nvSpPr>
          <p:cNvPr id="12" name="Text Placeholder 11">
            <a:extLst>
              <a:ext uri="{FF2B5EF4-FFF2-40B4-BE49-F238E27FC236}">
                <a16:creationId xmlns:a16="http://schemas.microsoft.com/office/drawing/2014/main" id="{E611A2AB-5285-4446-AF1C-E33589FED633}"/>
              </a:ext>
            </a:extLst>
          </p:cNvPr>
          <p:cNvSpPr>
            <a:spLocks noGrp="1"/>
          </p:cNvSpPr>
          <p:nvPr>
            <p:ph type="body" sz="quarter" idx="15"/>
          </p:nvPr>
        </p:nvSpPr>
        <p:spPr>
          <a:xfrm>
            <a:off x="311650" y="7226016"/>
            <a:ext cx="3261789" cy="1162896"/>
          </a:xfrm>
        </p:spPr>
        <p:txBody>
          <a:bodyPr>
            <a:normAutofit fontScale="47500" lnSpcReduction="20000"/>
          </a:bodyPr>
          <a:lstStyle/>
          <a:p>
            <a:r>
              <a:rPr lang="en-IE" dirty="0" err="1"/>
              <a:t>Eau</a:t>
            </a:r>
            <a:r>
              <a:rPr lang="en-IE" dirty="0"/>
              <a:t>, </a:t>
            </a:r>
            <a:r>
              <a:rPr lang="en-IE" dirty="0" err="1"/>
              <a:t>déchets</a:t>
            </a:r>
            <a:r>
              <a:rPr lang="en-IE" dirty="0"/>
              <a:t> consommation, émissions et énergie</a:t>
            </a:r>
          </a:p>
        </p:txBody>
      </p:sp>
      <p:sp>
        <p:nvSpPr>
          <p:cNvPr id="13" name="Text Placeholder 12">
            <a:extLst>
              <a:ext uri="{FF2B5EF4-FFF2-40B4-BE49-F238E27FC236}">
                <a16:creationId xmlns:a16="http://schemas.microsoft.com/office/drawing/2014/main" id="{538EF39D-B0B9-4200-8850-E6B53D36CE8E}"/>
              </a:ext>
            </a:extLst>
          </p:cNvPr>
          <p:cNvSpPr>
            <a:spLocks noGrp="1"/>
          </p:cNvSpPr>
          <p:nvPr>
            <p:ph type="body" sz="quarter" idx="16"/>
          </p:nvPr>
        </p:nvSpPr>
        <p:spPr>
          <a:xfrm>
            <a:off x="311650" y="5664435"/>
            <a:ext cx="3261789" cy="1162896"/>
          </a:xfrm>
        </p:spPr>
        <p:txBody>
          <a:bodyPr>
            <a:normAutofit/>
          </a:bodyPr>
          <a:lstStyle/>
          <a:p>
            <a:r>
              <a:rPr lang="en-IE" sz="4400" b="1" dirty="0"/>
              <a:t>Partie 2</a:t>
            </a:r>
          </a:p>
        </p:txBody>
      </p:sp>
    </p:spTree>
    <p:extLst>
      <p:ext uri="{BB962C8B-B14F-4D97-AF65-F5344CB8AC3E}">
        <p14:creationId xmlns:p14="http://schemas.microsoft.com/office/powerpoint/2010/main" val="19778205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a:extLst>
              <a:ext uri="{FF2B5EF4-FFF2-40B4-BE49-F238E27FC236}">
                <a16:creationId xmlns:a16="http://schemas.microsoft.com/office/drawing/2014/main" id="{2F2CF470-0203-8A4D-9079-313A8367725D}"/>
              </a:ext>
            </a:extLst>
          </p:cNvPr>
          <p:cNvSpPr/>
          <p:nvPr/>
        </p:nvSpPr>
        <p:spPr>
          <a:xfrm>
            <a:off x="-101874" y="1562154"/>
            <a:ext cx="6959326" cy="152375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18" name="Rectangle 27">
            <a:extLst>
              <a:ext uri="{FF2B5EF4-FFF2-40B4-BE49-F238E27FC236}">
                <a16:creationId xmlns:a16="http://schemas.microsoft.com/office/drawing/2014/main" id="{FF0F55E3-4A25-47EA-83E6-37F3D9C38B3D}"/>
              </a:ext>
            </a:extLst>
          </p:cNvPr>
          <p:cNvSpPr txBox="1"/>
          <p:nvPr/>
        </p:nvSpPr>
        <p:spPr>
          <a:xfrm>
            <a:off x="765175" y="1793130"/>
            <a:ext cx="5319383" cy="4926409"/>
          </a:xfrm>
          <a:prstGeom prst="rect">
            <a:avLst/>
          </a:prstGeom>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6="http://schemas.microsoft.com/office/drawing/2014/main" xmlns=""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99" i="1" dirty="0">
                <a:solidFill>
                  <a:schemeClr val="bg1"/>
                </a:solidFill>
                <a:latin typeface="Montserrat Light" pitchFamily="2" charset="77"/>
              </a:rPr>
              <a:t>Le </a:t>
            </a:r>
            <a:r>
              <a:rPr lang="en-GB" sz="1099" i="1" dirty="0" err="1">
                <a:solidFill>
                  <a:schemeClr val="bg1"/>
                </a:solidFill>
                <a:latin typeface="Montserrat Light" pitchFamily="2" charset="77"/>
              </a:rPr>
              <a:t>tourisme</a:t>
            </a:r>
            <a:r>
              <a:rPr lang="en-GB" sz="1099" i="1" dirty="0">
                <a:solidFill>
                  <a:schemeClr val="bg1"/>
                </a:solidFill>
                <a:latin typeface="Montserrat Light" pitchFamily="2" charset="77"/>
              </a:rPr>
              <a:t> durable a de nombreuses dimensions et chaque dimension comporte de </a:t>
            </a:r>
            <a:r>
              <a:rPr lang="en-GB" sz="1099" i="1" dirty="0" err="1">
                <a:solidFill>
                  <a:schemeClr val="bg1"/>
                </a:solidFill>
                <a:latin typeface="Montserrat Light" pitchFamily="2" charset="77"/>
              </a:rPr>
              <a:t>nombreux</a:t>
            </a:r>
            <a:r>
              <a:rPr lang="en-GB" sz="1099" i="1" dirty="0">
                <a:solidFill>
                  <a:schemeClr val="bg1"/>
                </a:solidFill>
                <a:latin typeface="Montserrat Light" pitchFamily="2" charset="77"/>
              </a:rPr>
              <a:t> aspects. Dans la section suivante, nous </a:t>
            </a:r>
            <a:r>
              <a:rPr lang="en-GB" sz="1099" i="1" dirty="0" err="1">
                <a:solidFill>
                  <a:schemeClr val="bg1"/>
                </a:solidFill>
                <a:latin typeface="Montserrat Light" pitchFamily="2" charset="77"/>
              </a:rPr>
              <a:t>aborderons</a:t>
            </a:r>
            <a:r>
              <a:rPr lang="en-GB" sz="1099" i="1" dirty="0">
                <a:solidFill>
                  <a:schemeClr val="bg1"/>
                </a:solidFill>
                <a:latin typeface="Montserrat Light" pitchFamily="2" charset="77"/>
              </a:rPr>
              <a:t> </a:t>
            </a:r>
            <a:r>
              <a:rPr lang="en-GB" sz="1099" i="1" dirty="0" err="1">
                <a:solidFill>
                  <a:schemeClr val="bg1"/>
                </a:solidFill>
                <a:latin typeface="Montserrat Light" pitchFamily="2" charset="77"/>
              </a:rPr>
              <a:t>problématiques</a:t>
            </a:r>
            <a:r>
              <a:rPr lang="en-GB" sz="1099" i="1" dirty="0">
                <a:solidFill>
                  <a:schemeClr val="bg1"/>
                </a:solidFill>
                <a:latin typeface="Montserrat Light" pitchFamily="2" charset="77"/>
              </a:rPr>
              <a:t> </a:t>
            </a:r>
            <a:r>
              <a:rPr lang="en-GB" sz="1099" i="1" dirty="0" err="1">
                <a:solidFill>
                  <a:schemeClr val="bg1"/>
                </a:solidFill>
                <a:latin typeface="Montserrat Light" pitchFamily="2" charset="77"/>
              </a:rPr>
              <a:t>suivantes</a:t>
            </a:r>
            <a:r>
              <a:rPr lang="en-GB" sz="1099" i="1" dirty="0">
                <a:solidFill>
                  <a:schemeClr val="bg1"/>
                </a:solidFill>
                <a:latin typeface="Montserrat Light" pitchFamily="2" charset="77"/>
              </a:rPr>
              <a:t> : les déchets, l'eau, la consommation, les émissions et l'énergie, ainsi que la manière dont vous pouvez tenter de minimiser leur impact sur votre environnement. La mise en œuvre de telles initiatives relève du bon sens commercial. Nombre d'entre elles sont rentables et abordables, voire gratuites !</a:t>
            </a:r>
          </a:p>
          <a:p>
            <a:pPr>
              <a:lnSpc>
                <a:spcPct val="100000"/>
              </a:lnSpc>
              <a:spcBef>
                <a:spcPts val="0"/>
              </a:spcBef>
            </a:pPr>
            <a:endParaRPr lang="en-GB" sz="1050" b="1" dirty="0">
              <a:solidFill>
                <a:schemeClr val="tx1">
                  <a:lumMod val="75000"/>
                  <a:lumOff val="25000"/>
                </a:schemeClr>
              </a:solidFill>
              <a:latin typeface="Montserrat" pitchFamily="2" charset="77"/>
            </a:endParaRPr>
          </a:p>
          <a:p>
            <a:pPr>
              <a:lnSpc>
                <a:spcPct val="100000"/>
              </a:lnSpc>
              <a:spcBef>
                <a:spcPts val="0"/>
              </a:spcBef>
            </a:pPr>
            <a:endParaRPr lang="en-GB" sz="1050" b="1" dirty="0">
              <a:solidFill>
                <a:schemeClr val="tx1">
                  <a:lumMod val="75000"/>
                  <a:lumOff val="25000"/>
                </a:schemeClr>
              </a:solidFill>
              <a:latin typeface="Montserrat" pitchFamily="2" charset="77"/>
            </a:endParaRPr>
          </a:p>
          <a:p>
            <a:pPr>
              <a:lnSpc>
                <a:spcPct val="100000"/>
              </a:lnSpc>
              <a:spcBef>
                <a:spcPts val="0"/>
              </a:spcBef>
            </a:pPr>
            <a:endParaRPr lang="en-GB" sz="1050" b="1" dirty="0">
              <a:solidFill>
                <a:schemeClr val="tx1">
                  <a:lumMod val="75000"/>
                  <a:lumOff val="25000"/>
                </a:schemeClr>
              </a:solidFill>
              <a:latin typeface="Montserrat" pitchFamily="2" charset="77"/>
            </a:endParaRPr>
          </a:p>
          <a:p>
            <a:pPr>
              <a:lnSpc>
                <a:spcPct val="100000"/>
              </a:lnSpc>
              <a:spcBef>
                <a:spcPts val="0"/>
              </a:spcBef>
            </a:pPr>
            <a:endParaRPr lang="en-GB" sz="1050" b="1" dirty="0">
              <a:solidFill>
                <a:schemeClr val="tx1">
                  <a:lumMod val="75000"/>
                  <a:lumOff val="25000"/>
                </a:schemeClr>
              </a:solidFill>
              <a:latin typeface="Montserrat" pitchFamily="2" charset="77"/>
            </a:endParaRPr>
          </a:p>
          <a:p>
            <a:pPr>
              <a:lnSpc>
                <a:spcPct val="100000"/>
              </a:lnSpc>
              <a:spcBef>
                <a:spcPts val="0"/>
              </a:spcBef>
            </a:pPr>
            <a:endParaRPr lang="en-GB" sz="1050" b="1" dirty="0">
              <a:solidFill>
                <a:schemeClr val="tx1">
                  <a:lumMod val="75000"/>
                  <a:lumOff val="25000"/>
                </a:schemeClr>
              </a:solidFill>
              <a:latin typeface="Montserrat" pitchFamily="2" charset="77"/>
            </a:endParaRPr>
          </a:p>
          <a:p>
            <a:pPr>
              <a:lnSpc>
                <a:spcPct val="100000"/>
              </a:lnSpc>
              <a:spcBef>
                <a:spcPts val="0"/>
              </a:spcBef>
            </a:pPr>
            <a:endParaRPr lang="en-GB" sz="1050" b="1" dirty="0">
              <a:solidFill>
                <a:schemeClr val="tx1">
                  <a:lumMod val="75000"/>
                  <a:lumOff val="25000"/>
                </a:schemeClr>
              </a:solidFill>
              <a:latin typeface="Montserrat" pitchFamily="2" charset="77"/>
            </a:endParaRPr>
          </a:p>
          <a:p>
            <a:pPr algn="just">
              <a:lnSpc>
                <a:spcPct val="100000"/>
              </a:lnSpc>
              <a:spcBef>
                <a:spcPts val="0"/>
              </a:spcBef>
            </a:pPr>
            <a:endParaRPr lang="en-GB" sz="1050" dirty="0">
              <a:solidFill>
                <a:srgbClr val="2D355A"/>
              </a:solidFill>
              <a:latin typeface="Montserrat Light" pitchFamily="2" charset="77"/>
            </a:endParaRPr>
          </a:p>
          <a:p>
            <a:pPr algn="just">
              <a:lnSpc>
                <a:spcPct val="100000"/>
              </a:lnSpc>
              <a:spcBef>
                <a:spcPts val="0"/>
              </a:spcBef>
            </a:pPr>
            <a:r>
              <a:rPr lang="en-GB" sz="1050" dirty="0">
                <a:solidFill>
                  <a:srgbClr val="2D355A"/>
                </a:solidFill>
                <a:latin typeface="Montserrat Light" pitchFamily="2" charset="77"/>
              </a:rPr>
              <a:t>Les effets du changement climatique auront des conséquences dramatiques et remodèleront le secteur. Toutefois, ses </a:t>
            </a:r>
            <a:r>
              <a:rPr lang="en-GB" sz="1050" dirty="0" err="1">
                <a:solidFill>
                  <a:srgbClr val="2D355A"/>
                </a:solidFill>
                <a:latin typeface="Montserrat Light" pitchFamily="2" charset="77"/>
              </a:rPr>
              <a:t>effets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varieront</a:t>
            </a:r>
            <a:r>
              <a:rPr lang="en-GB" sz="1050" dirty="0">
                <a:solidFill>
                  <a:srgbClr val="2D355A"/>
                </a:solidFill>
                <a:latin typeface="Montserrat Light" pitchFamily="2" charset="77"/>
              </a:rPr>
              <a:t> d'une destination à l'autre. Des températures plus élevées pourraient attirer davantage de visiteurs pendant plus longtemps, mais des phénomènes météorologiques extrêmes tels que les ouragans, l'élévation du niveau de la mer, la modification des précipitations, la multiplication des incendies de forêt, des vagues de chaleur, le raccourcissement des saisons hivernales et l'apparition de nouvelles maladies vont bouleverser les voyages dans le monde. Une </a:t>
            </a:r>
            <a:r>
              <a:rPr lang="en-GB" sz="1050" dirty="0">
                <a:solidFill>
                  <a:srgbClr val="2D355A"/>
                </a:solidFill>
                <a:latin typeface="Montserrat Light" pitchFamily="2" charset="77"/>
                <a:hlinkClick r:id="rId2">
                  <a:extLst>
                    <a:ext uri="{A12FA001-AC4F-418D-AE19-62706E023703}">
                      <ahyp:hlinkClr xmlns:ahyp="http://schemas.microsoft.com/office/drawing/2018/hyperlinkcolor" val="tx"/>
                    </a:ext>
                  </a:extLst>
                </a:hlinkClick>
              </a:rPr>
              <a:t>étude de KPMG a </a:t>
            </a:r>
            <a:r>
              <a:rPr lang="en-GB" sz="1050" dirty="0">
                <a:solidFill>
                  <a:srgbClr val="2D355A"/>
                </a:solidFill>
                <a:latin typeface="Montserrat Light" pitchFamily="2" charset="77"/>
              </a:rPr>
              <a:t>classé les secteurs du transport et du tourisme comme les moins bien préparés et parmi les plus exposés aux risques physiques liés au changement climatique. Mais la menace du changement climatique n'est pas la seule raison pour laquelle les entreprises touristiques devraient adopter la durabilité. Les entreprises, les régions et les pays d'Europe ont tout intérêt à protéger et à améliorer l'avenir de l'industrie du tourisme rural. </a:t>
            </a:r>
          </a:p>
          <a:p>
            <a:pPr>
              <a:lnSpc>
                <a:spcPct val="100000"/>
              </a:lnSpc>
              <a:spcBef>
                <a:spcPts val="0"/>
              </a:spcBef>
            </a:pPr>
            <a:endParaRPr lang="en-GB" sz="1050" b="1" dirty="0">
              <a:solidFill>
                <a:schemeClr val="tx1">
                  <a:lumMod val="75000"/>
                  <a:lumOff val="25000"/>
                </a:schemeClr>
              </a:solidFill>
              <a:latin typeface="Montserrat" pitchFamily="2" charset="77"/>
            </a:endParaRPr>
          </a:p>
          <a:p>
            <a:pPr>
              <a:lnSpc>
                <a:spcPct val="100000"/>
              </a:lnSpc>
              <a:spcBef>
                <a:spcPts val="0"/>
              </a:spcBef>
            </a:pPr>
            <a:endParaRPr lang="en-GB" sz="1050" b="1" dirty="0">
              <a:solidFill>
                <a:schemeClr val="tx1">
                  <a:lumMod val="75000"/>
                  <a:lumOff val="25000"/>
                </a:schemeClr>
              </a:solidFill>
              <a:latin typeface="Montserrat" pitchFamily="2" charset="77"/>
            </a:endParaRPr>
          </a:p>
        </p:txBody>
      </p:sp>
      <p:sp>
        <p:nvSpPr>
          <p:cNvPr id="7" name="Text Placeholder 3">
            <a:extLst>
              <a:ext uri="{FF2B5EF4-FFF2-40B4-BE49-F238E27FC236}">
                <a16:creationId xmlns:a16="http://schemas.microsoft.com/office/drawing/2014/main" id="{D3CEF8C7-13D2-9344-8644-3B2CA098914D}"/>
              </a:ext>
            </a:extLst>
          </p:cNvPr>
          <p:cNvSpPr txBox="1">
            <a:spLocks/>
          </p:cNvSpPr>
          <p:nvPr/>
        </p:nvSpPr>
        <p:spPr>
          <a:xfrm>
            <a:off x="765175" y="488317"/>
            <a:ext cx="5804121"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999" dirty="0" err="1">
                <a:latin typeface="Montserrat" pitchFamily="2" charset="77"/>
              </a:rPr>
              <a:t>L’eau</a:t>
            </a:r>
            <a:r>
              <a:rPr lang="en-IE" sz="1999" dirty="0">
                <a:latin typeface="Montserrat" pitchFamily="2" charset="77"/>
              </a:rPr>
              <a:t>, les déchets, la consommation, les émissions et l'énergie sont les clés du tourisme durable </a:t>
            </a:r>
          </a:p>
        </p:txBody>
      </p:sp>
      <p:sp>
        <p:nvSpPr>
          <p:cNvPr id="8" name="Rechteck">
            <a:extLst>
              <a:ext uri="{FF2B5EF4-FFF2-40B4-BE49-F238E27FC236}">
                <a16:creationId xmlns:a16="http://schemas.microsoft.com/office/drawing/2014/main" id="{D0F9C31A-53A7-D444-89A2-65957ACAF72F}"/>
              </a:ext>
            </a:extLst>
          </p:cNvPr>
          <p:cNvSpPr/>
          <p:nvPr/>
        </p:nvSpPr>
        <p:spPr>
          <a:xfrm>
            <a:off x="-101874" y="3085909"/>
            <a:ext cx="6512482" cy="922451"/>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9" name="Rectangle 27">
            <a:extLst>
              <a:ext uri="{FF2B5EF4-FFF2-40B4-BE49-F238E27FC236}">
                <a16:creationId xmlns:a16="http://schemas.microsoft.com/office/drawing/2014/main" id="{B8838821-6395-5348-99BB-BF37C3400E75}"/>
              </a:ext>
            </a:extLst>
          </p:cNvPr>
          <p:cNvSpPr txBox="1"/>
          <p:nvPr/>
        </p:nvSpPr>
        <p:spPr>
          <a:xfrm>
            <a:off x="786618" y="3135678"/>
            <a:ext cx="5376809" cy="1049322"/>
          </a:xfrm>
          <a:prstGeom prst="rect">
            <a:avLst/>
          </a:prstGeom>
          <a:noFill/>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6="http://schemas.microsoft.com/office/drawing/2014/main" xmlns=""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200" i="1" dirty="0">
                <a:solidFill>
                  <a:schemeClr val="bg1"/>
                </a:solidFill>
                <a:latin typeface="Montserrat Light" pitchFamily="2" charset="77"/>
                <a:ea typeface="Calibri" panose="020F0502020204030204" pitchFamily="34" charset="0"/>
                <a:cs typeface="Times New Roman" panose="02020603050405020304" pitchFamily="18" charset="0"/>
              </a:rPr>
              <a:t>Une entreprise qui tente d'avoir un faible impact sur l'environnement et la culture locale, tout en contribuant à la création de revenus, d'emplois et à la conservation des écosystèmes locaux.</a:t>
            </a:r>
          </a:p>
          <a:p>
            <a:pPr>
              <a:lnSpc>
                <a:spcPct val="100000"/>
              </a:lnSpc>
              <a:spcBef>
                <a:spcPts val="0"/>
              </a:spcBef>
            </a:pPr>
            <a:endParaRPr lang="en-GB" sz="800" i="1" dirty="0">
              <a:solidFill>
                <a:schemeClr val="bg1"/>
              </a:solidFill>
              <a:latin typeface="Montserrat Light" pitchFamily="2" charset="77"/>
              <a:ea typeface="Calibri" panose="020F0502020204030204" pitchFamily="34" charset="0"/>
              <a:cs typeface="Times New Roman" panose="02020603050405020304" pitchFamily="18" charset="0"/>
            </a:endParaRPr>
          </a:p>
          <a:p>
            <a:pPr>
              <a:lnSpc>
                <a:spcPct val="100000"/>
              </a:lnSpc>
              <a:spcBef>
                <a:spcPts val="0"/>
              </a:spcBef>
            </a:pPr>
            <a:r>
              <a:rPr lang="en-GB" sz="1050" b="1" dirty="0">
                <a:solidFill>
                  <a:schemeClr val="bg1"/>
                </a:solidFill>
                <a:latin typeface="Montserrat" pitchFamily="2" charset="77"/>
              </a:rPr>
              <a:t> (Gestion de l'environnement urbain)</a:t>
            </a:r>
          </a:p>
          <a:p>
            <a:pPr>
              <a:lnSpc>
                <a:spcPct val="100000"/>
              </a:lnSpc>
              <a:spcBef>
                <a:spcPts val="0"/>
              </a:spcBef>
            </a:pPr>
            <a:endParaRPr lang="en-GB" sz="1200" i="1" dirty="0">
              <a:solidFill>
                <a:schemeClr val="bg1"/>
              </a:solidFill>
              <a:latin typeface="Montserrat Light" pitchFamily="2" charset="77"/>
              <a:ea typeface="Calibri" panose="020F0502020204030204" pitchFamily="34" charset="0"/>
              <a:cs typeface="Times New Roman" panose="02020603050405020304" pitchFamily="18" charset="0"/>
            </a:endParaRPr>
          </a:p>
        </p:txBody>
      </p:sp>
      <p:sp>
        <p:nvSpPr>
          <p:cNvPr id="10" name="Freeform 9">
            <a:extLst>
              <a:ext uri="{FF2B5EF4-FFF2-40B4-BE49-F238E27FC236}">
                <a16:creationId xmlns:a16="http://schemas.microsoft.com/office/drawing/2014/main" id="{38864350-3475-EA42-90A2-9196A31F32BA}"/>
              </a:ext>
            </a:extLst>
          </p:cNvPr>
          <p:cNvSpPr/>
          <p:nvPr/>
        </p:nvSpPr>
        <p:spPr>
          <a:xfrm rot="10800000">
            <a:off x="5979979" y="3320085"/>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2D355A"/>
          </a:solidFill>
          <a:ln w="5715" cap="flat">
            <a:noFill/>
            <a:prstDash val="solid"/>
            <a:miter/>
          </a:ln>
        </p:spPr>
        <p:txBody>
          <a:bodyPr rtlCol="0" anchor="ctr"/>
          <a:lstStyle/>
          <a:p>
            <a:endParaRPr lang="en-US" dirty="0"/>
          </a:p>
        </p:txBody>
      </p:sp>
      <p:pic>
        <p:nvPicPr>
          <p:cNvPr id="11" name="Picture Placeholder 11">
            <a:extLst>
              <a:ext uri="{FF2B5EF4-FFF2-40B4-BE49-F238E27FC236}">
                <a16:creationId xmlns:a16="http://schemas.microsoft.com/office/drawing/2014/main" id="{175FE6FB-7F07-B740-B99B-B65BA5687F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595" t="18860" r="12591" b="25221"/>
          <a:stretch/>
        </p:blipFill>
        <p:spPr>
          <a:xfrm>
            <a:off x="-101875" y="6413180"/>
            <a:ext cx="7061749" cy="3518220"/>
          </a:xfrm>
          <a:prstGeom prst="rect">
            <a:avLst/>
          </a:prstGeom>
        </p:spPr>
      </p:pic>
    </p:spTree>
    <p:extLst>
      <p:ext uri="{BB962C8B-B14F-4D97-AF65-F5344CB8AC3E}">
        <p14:creationId xmlns:p14="http://schemas.microsoft.com/office/powerpoint/2010/main" val="33309511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7">
            <a:extLst>
              <a:ext uri="{FF2B5EF4-FFF2-40B4-BE49-F238E27FC236}">
                <a16:creationId xmlns:a16="http://schemas.microsoft.com/office/drawing/2014/main" id="{2D670591-B157-F142-AC4D-9D29FCFA845E}"/>
              </a:ext>
            </a:extLst>
          </p:cNvPr>
          <p:cNvSpPr txBox="1"/>
          <p:nvPr/>
        </p:nvSpPr>
        <p:spPr>
          <a:xfrm>
            <a:off x="801974" y="3356878"/>
            <a:ext cx="5254052" cy="5196611"/>
          </a:xfrm>
          <a:prstGeom prst="rect">
            <a:avLst/>
          </a:prstGeom>
          <a:ln w="12700">
            <a:miter lim="400000"/>
          </a:ln>
          <a:extLst>
            <a:ext uri="{C572A759-6A51-4108-AA02-DFA0A04FC94B}">
              <ma14:wrappingTextBoxFlag xmlns:ma14="http://schemas.microsoft.com/office/mac/drawingml/2011/main" xmlns:p14="http://schemas.microsoft.com/office/powerpoint/2010/main" xmlns:ahyp="http://schemas.microsoft.com/office/drawing/2018/hyperlinkcolor" xmlns:a16="http://schemas.microsoft.com/office/drawing/2014/main" xmlns=""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rgbClr val="2D355A"/>
                </a:solidFill>
                <a:latin typeface="Montserrat Light" pitchFamily="2" charset="77"/>
              </a:rPr>
              <a:t>Les principes de durabilité sont essentiels pour sauvegarder les produits touristiques authentiques dont dépend le tourisme nord-irlandais. Nos légendes vivantes, nos côtes et nos lacs, nos espaces naturels uniques, notre culture et notre créativité - tous doivent être protégés contre les impacts environnementaux et sociaux du développement touristique. Les visiteurs bénéficient d'une approche durable grâce à des produits naturels et </a:t>
            </a:r>
            <a:r>
              <a:rPr lang="en-GB" sz="1050" dirty="0" err="1">
                <a:solidFill>
                  <a:srgbClr val="2D355A"/>
                </a:solidFill>
                <a:latin typeface="Montserrat Light" pitchFamily="2" charset="77"/>
              </a:rPr>
              <a:t>soignés</a:t>
            </a:r>
            <a:r>
              <a:rPr lang="en-GB" sz="1050" dirty="0">
                <a:solidFill>
                  <a:srgbClr val="2D355A"/>
                </a:solidFill>
                <a:latin typeface="Montserrat Light" pitchFamily="2" charset="77"/>
              </a:rPr>
              <a:t> qui entretiennent des liens étroits avec les communautés locales, ce qui se traduit par une meilleure expérience globale pour les visiteurs. Les entreprises individuelles peuvent également en bénéficier. D'une part, il est possible de réaliser des économies en suivant les meilleures pratiques durables </a:t>
            </a:r>
            <a:r>
              <a:rPr lang="en-GB" sz="1050" dirty="0" err="1">
                <a:solidFill>
                  <a:srgbClr val="2D355A"/>
                </a:solidFill>
                <a:latin typeface="Montserrat Light" pitchFamily="2" charset="77"/>
              </a:rPr>
              <a:t>telles</a:t>
            </a:r>
            <a:r>
              <a:rPr lang="en-GB" sz="1050" dirty="0">
                <a:solidFill>
                  <a:srgbClr val="2D355A"/>
                </a:solidFill>
                <a:latin typeface="Montserrat Light" pitchFamily="2" charset="77"/>
              </a:rPr>
              <a:t> qu'une meilleure gestion de l'énergie, de l'eau et des déchets. Une approche durable permet également de préparer l'avenir d'une entreprise en prévision de la législation à venir, qui pourrait être abondante, </a:t>
            </a:r>
            <a:r>
              <a:rPr lang="en-GB" sz="1050" dirty="0" err="1">
                <a:solidFill>
                  <a:srgbClr val="2D355A"/>
                </a:solidFill>
                <a:latin typeface="Montserrat Light" pitchFamily="2" charset="77"/>
              </a:rPr>
              <a:t>l'exécutif</a:t>
            </a:r>
            <a:r>
              <a:rPr lang="en-GB" sz="1050" dirty="0">
                <a:solidFill>
                  <a:srgbClr val="2D355A"/>
                </a:solidFill>
                <a:latin typeface="Montserrat Light" pitchFamily="2" charset="77"/>
              </a:rPr>
              <a:t> e </a:t>
            </a:r>
            <a:r>
              <a:rPr lang="en-GB" sz="1050" dirty="0" err="1">
                <a:solidFill>
                  <a:srgbClr val="2D355A"/>
                </a:solidFill>
                <a:latin typeface="Montserrat Light" pitchFamily="2" charset="77"/>
              </a:rPr>
              <a:t>l’Irlande</a:t>
            </a:r>
            <a:r>
              <a:rPr lang="en-GB" sz="1050" dirty="0">
                <a:solidFill>
                  <a:srgbClr val="2D355A"/>
                </a:solidFill>
                <a:latin typeface="Montserrat Light" pitchFamily="2" charset="77"/>
              </a:rPr>
              <a:t> du Nord s'étant engagé à réduire les émissions de gaz à effet de serre d'au moins 35 % d'ici 2025. </a:t>
            </a:r>
          </a:p>
          <a:p>
            <a:pPr algn="just">
              <a:lnSpc>
                <a:spcPct val="100000"/>
              </a:lnSpc>
              <a:spcBef>
                <a:spcPts val="0"/>
              </a:spcBef>
            </a:pPr>
            <a:endParaRPr lang="en-GB" sz="1050" dirty="0">
              <a:solidFill>
                <a:srgbClr val="2D355A"/>
              </a:solidFill>
              <a:latin typeface="Montserrat Light" pitchFamily="2" charset="77"/>
            </a:endParaRPr>
          </a:p>
          <a:p>
            <a:pPr algn="just">
              <a:lnSpc>
                <a:spcPct val="100000"/>
              </a:lnSpc>
              <a:spcBef>
                <a:spcPts val="0"/>
              </a:spcBef>
            </a:pPr>
            <a:endParaRPr lang="en-GB" sz="1050" dirty="0">
              <a:solidFill>
                <a:srgbClr val="2D355A"/>
              </a:solidFill>
              <a:latin typeface="Montserrat Light" pitchFamily="2" charset="77"/>
            </a:endParaRPr>
          </a:p>
          <a:p>
            <a:pPr algn="just">
              <a:lnSpc>
                <a:spcPct val="100000"/>
              </a:lnSpc>
              <a:spcBef>
                <a:spcPts val="0"/>
              </a:spcBef>
            </a:pPr>
            <a:endParaRPr lang="en-GB" sz="1050" dirty="0">
              <a:solidFill>
                <a:srgbClr val="2D355A"/>
              </a:solidFill>
              <a:latin typeface="Montserrat Light" pitchFamily="2" charset="77"/>
            </a:endParaRPr>
          </a:p>
          <a:p>
            <a:pPr algn="just">
              <a:lnSpc>
                <a:spcPct val="100000"/>
              </a:lnSpc>
              <a:spcBef>
                <a:spcPts val="0"/>
              </a:spcBef>
            </a:pPr>
            <a:r>
              <a:rPr lang="en-GB" sz="1050" dirty="0">
                <a:solidFill>
                  <a:srgbClr val="2D355A"/>
                </a:solidFill>
                <a:latin typeface="Montserrat Light" pitchFamily="2" charset="77"/>
              </a:rPr>
              <a:t>Le projet de loi sur le changement </a:t>
            </a:r>
            <a:r>
              <a:rPr lang="en-GB" sz="1050" dirty="0" err="1">
                <a:solidFill>
                  <a:srgbClr val="2D355A"/>
                </a:solidFill>
                <a:latin typeface="Montserrat Light" pitchFamily="2" charset="77"/>
              </a:rPr>
              <a:t>climatique</a:t>
            </a:r>
            <a:r>
              <a:rPr lang="en-GB" sz="1050" dirty="0">
                <a:solidFill>
                  <a:srgbClr val="2D355A"/>
                </a:solidFill>
                <a:latin typeface="Montserrat Light" pitchFamily="2" charset="77"/>
              </a:rPr>
              <a:t> de </a:t>
            </a:r>
            <a:r>
              <a:rPr lang="en-GB" sz="1050" dirty="0" err="1">
                <a:solidFill>
                  <a:srgbClr val="2D355A"/>
                </a:solidFill>
                <a:latin typeface="Montserrat Light" pitchFamily="2" charset="77"/>
              </a:rPr>
              <a:t>l’I</a:t>
            </a:r>
            <a:r>
              <a:rPr lang="en-GB" sz="1050" dirty="0">
                <a:solidFill>
                  <a:srgbClr val="2D355A"/>
                </a:solidFill>
                <a:latin typeface="Montserrat Light" pitchFamily="2" charset="77"/>
              </a:rPr>
              <a:t>-N, qui fera l'objet d'une consultation publique au début de 2013, est l'un de ces exemples de législation potentielle à venir". L'évolution des tendances, des préférences et des politiques en matière de durabilité ouvrira de nouvelles opportunités de marché pour les entreprises prêtes à les saisir. L'une de ces opportunités pourrait être une population croissante connue sous le nom de "LOHAS" (Lifestyles of Health and Sustainability). Les LOHAS sont animés par des consommateurs conscients de l'importance de l'environnement et bien </a:t>
            </a:r>
            <a:r>
              <a:rPr lang="en-GB" sz="1050" dirty="0" err="1">
                <a:solidFill>
                  <a:srgbClr val="2D355A"/>
                </a:solidFill>
                <a:latin typeface="Montserrat Light" pitchFamily="2" charset="77"/>
              </a:rPr>
              <a:t>informés</a:t>
            </a:r>
            <a:r>
              <a:rPr lang="en-GB" sz="1050" dirty="0">
                <a:solidFill>
                  <a:srgbClr val="2D355A"/>
                </a:solidFill>
                <a:latin typeface="Montserrat Light" pitchFamily="2" charset="77"/>
              </a:rPr>
              <a:t>, selon les experts du secteur, ils pourraient constituer le prochain secteur de pointe de l'industrie du tourisme. Les premiers arrivés seront les entreprises qui auront réussi à mettre en place des politiques durables, à sensibiliser à l'environnement et à faire preuve de respect pour les cultures locales.</a:t>
            </a:r>
          </a:p>
        </p:txBody>
      </p:sp>
      <p:sp>
        <p:nvSpPr>
          <p:cNvPr id="6" name="ZoneTexte 5">
            <a:extLst>
              <a:ext uri="{FF2B5EF4-FFF2-40B4-BE49-F238E27FC236}">
                <a16:creationId xmlns:a16="http://schemas.microsoft.com/office/drawing/2014/main" id="{5A5D9662-63E2-6B49-A159-B421FBCF10B7}"/>
              </a:ext>
            </a:extLst>
          </p:cNvPr>
          <p:cNvSpPr txBox="1"/>
          <p:nvPr/>
        </p:nvSpPr>
        <p:spPr>
          <a:xfrm>
            <a:off x="693165" y="2987546"/>
            <a:ext cx="5470570" cy="369332"/>
          </a:xfrm>
          <a:prstGeom prst="rect">
            <a:avLst/>
          </a:prstGeom>
          <a:noFill/>
        </p:spPr>
        <p:txBody>
          <a:bodyPr wrap="square" rtlCol="0">
            <a:spAutoFit/>
          </a:bodyPr>
          <a:lstStyle/>
          <a:p>
            <a:r>
              <a:rPr lang="en-GB" b="1" dirty="0">
                <a:solidFill>
                  <a:srgbClr val="28AFAC"/>
                </a:solidFill>
                <a:latin typeface="Montserrat" pitchFamily="2" charset="77"/>
              </a:rPr>
              <a:t>Northern Ireland Tourism </a:t>
            </a:r>
            <a:r>
              <a:rPr lang="en-GB" b="1" dirty="0" err="1">
                <a:solidFill>
                  <a:srgbClr val="28AFAC"/>
                </a:solidFill>
                <a:latin typeface="Montserrat" pitchFamily="2" charset="77"/>
              </a:rPr>
              <a:t>déclare</a:t>
            </a:r>
            <a:r>
              <a:rPr lang="en-GB" b="1" dirty="0">
                <a:solidFill>
                  <a:srgbClr val="28AFAC"/>
                </a:solidFill>
                <a:latin typeface="Montserrat" pitchFamily="2" charset="77"/>
              </a:rPr>
              <a:t> que ; </a:t>
            </a:r>
          </a:p>
        </p:txBody>
      </p:sp>
      <p:sp>
        <p:nvSpPr>
          <p:cNvPr id="7" name="Rectangle 6">
            <a:extLst>
              <a:ext uri="{FF2B5EF4-FFF2-40B4-BE49-F238E27FC236}">
                <a16:creationId xmlns:a16="http://schemas.microsoft.com/office/drawing/2014/main" id="{80A32061-5777-374D-B7EF-4A766B7C809B}"/>
              </a:ext>
            </a:extLst>
          </p:cNvPr>
          <p:cNvSpPr/>
          <p:nvPr/>
        </p:nvSpPr>
        <p:spPr>
          <a:xfrm>
            <a:off x="3428450" y="8042879"/>
            <a:ext cx="2863896" cy="577081"/>
          </a:xfrm>
          <a:prstGeom prst="rect">
            <a:avLst/>
          </a:prstGeom>
        </p:spPr>
        <p:txBody>
          <a:bodyPr wrap="square">
            <a:spAutoFit/>
          </a:bodyPr>
          <a:lstStyle/>
          <a:p>
            <a:r>
              <a:rPr lang="en-GB" sz="1050" dirty="0">
                <a:solidFill>
                  <a:srgbClr val="28AFAC"/>
                </a:solidFill>
                <a:latin typeface="Montserrat Light" pitchFamily="2" charset="77"/>
              </a:rPr>
              <a:t>Source : </a:t>
            </a:r>
            <a:r>
              <a:rPr lang="en-GB" sz="1050" dirty="0">
                <a:solidFill>
                  <a:srgbClr val="2D355A"/>
                </a:solidFill>
                <a:latin typeface="Montserrat Light" pitchFamily="2" charset="77"/>
                <a:hlinkClick r:id="rId2">
                  <a:extLst>
                    <a:ext uri="{A12FA001-AC4F-418D-AE19-62706E023703}">
                      <ahyp:hlinkClr xmlns:ahyp="http://schemas.microsoft.com/office/drawing/2018/hyperlinkcolor" val="tx"/>
                    </a:ext>
                  </a:extLst>
                </a:hlinkClick>
              </a:rPr>
              <a:t>Politique et perspectives : L'avenir du tourisme durable, Office du tourisme d'Irlande du Nord.</a:t>
            </a:r>
            <a:endParaRPr lang="en-GB" sz="1050" dirty="0">
              <a:solidFill>
                <a:srgbClr val="2D355A"/>
              </a:solidFill>
              <a:latin typeface="Montserrat Light" pitchFamily="2" charset="77"/>
            </a:endParaRPr>
          </a:p>
        </p:txBody>
      </p:sp>
      <p:pic>
        <p:nvPicPr>
          <p:cNvPr id="8" name="Picture Placeholder 3" descr="A dirt road with trees and mountains in the background&#10;&#10;Description automatically generated with low confidence">
            <a:extLst>
              <a:ext uri="{FF2B5EF4-FFF2-40B4-BE49-F238E27FC236}">
                <a16:creationId xmlns:a16="http://schemas.microsoft.com/office/drawing/2014/main" id="{CD5BD3AB-671E-7545-A73C-1AB8095D6BEC}"/>
              </a:ext>
            </a:extLst>
          </p:cNvPr>
          <p:cNvPicPr>
            <a:picLocks noGrp="1" noChangeAspect="1"/>
          </p:cNvPicPr>
          <p:nvPr>
            <p:ph type="pic" idx="14"/>
          </p:nvPr>
        </p:nvPicPr>
        <p:blipFill rotWithShape="1">
          <a:blip r:embed="rId3" cstate="email">
            <a:extLst>
              <a:ext uri="{28A0092B-C50C-407E-A947-70E740481C1C}">
                <a14:useLocalDpi xmlns:a14="http://schemas.microsoft.com/office/drawing/2010/main"/>
              </a:ext>
            </a:extLst>
          </a:blip>
          <a:srcRect/>
          <a:stretch/>
        </p:blipFill>
        <p:spPr>
          <a:xfrm>
            <a:off x="0" y="0"/>
            <a:ext cx="6856900" cy="2490774"/>
          </a:xfrm>
        </p:spPr>
      </p:pic>
    </p:spTree>
    <p:extLst>
      <p:ext uri="{BB962C8B-B14F-4D97-AF65-F5344CB8AC3E}">
        <p14:creationId xmlns:p14="http://schemas.microsoft.com/office/powerpoint/2010/main" val="3528353808"/>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extLst>
              <a:ext uri="{FF2B5EF4-FFF2-40B4-BE49-F238E27FC236}">
                <a16:creationId xmlns:a16="http://schemas.microsoft.com/office/drawing/2014/main" id="{DBE90DA5-9A26-B44E-ADDF-11539954506B}"/>
              </a:ext>
            </a:extLst>
          </p:cNvPr>
          <p:cNvSpPr/>
          <p:nvPr/>
        </p:nvSpPr>
        <p:spPr>
          <a:xfrm>
            <a:off x="-119920" y="-16994"/>
            <a:ext cx="6977372" cy="1975324"/>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7" name="Text Placeholder 3">
            <a:extLst>
              <a:ext uri="{FF2B5EF4-FFF2-40B4-BE49-F238E27FC236}">
                <a16:creationId xmlns:a16="http://schemas.microsoft.com/office/drawing/2014/main" id="{F39AA392-127C-2543-89D8-0D2F301BDC1D}"/>
              </a:ext>
            </a:extLst>
          </p:cNvPr>
          <p:cNvSpPr txBox="1">
            <a:spLocks/>
          </p:cNvSpPr>
          <p:nvPr/>
        </p:nvSpPr>
        <p:spPr>
          <a:xfrm>
            <a:off x="745238" y="434575"/>
            <a:ext cx="5185022"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IE" sz="2399" dirty="0">
                <a:solidFill>
                  <a:schemeClr val="bg1"/>
                </a:solidFill>
                <a:latin typeface="Montserrat" pitchFamily="2" charset="77"/>
                <a:hlinkClick r:id="rId2">
                  <a:extLst>
                    <a:ext uri="{A12FA001-AC4F-418D-AE19-62706E023703}">
                      <ahyp:hlinkClr xmlns:ahyp="http://schemas.microsoft.com/office/drawing/2018/hyperlinkcolor" val="tx"/>
                    </a:ext>
                  </a:extLst>
                </a:hlinkClick>
              </a:rPr>
              <a:t>Guide touristique de l'Irlande du Nord </a:t>
            </a:r>
            <a:endParaRPr lang="en-IE" sz="2399" dirty="0">
              <a:solidFill>
                <a:schemeClr val="bg1"/>
              </a:solidFill>
              <a:latin typeface="Montserrat" pitchFamily="2" charset="77"/>
            </a:endParaRPr>
          </a:p>
        </p:txBody>
      </p:sp>
      <p:pic>
        <p:nvPicPr>
          <p:cNvPr id="8" name="Picture 7">
            <a:extLst>
              <a:ext uri="{FF2B5EF4-FFF2-40B4-BE49-F238E27FC236}">
                <a16:creationId xmlns:a16="http://schemas.microsoft.com/office/drawing/2014/main" id="{F5BBF27A-AED4-544E-BB12-A7D46E3C42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596" y="1492007"/>
            <a:ext cx="6188262" cy="8413994"/>
          </a:xfrm>
          <a:prstGeom prst="rect">
            <a:avLst/>
          </a:prstGeom>
        </p:spPr>
      </p:pic>
      <p:pic>
        <p:nvPicPr>
          <p:cNvPr id="9" name="Picture 8">
            <a:hlinkClick r:id="rId2"/>
            <a:extLst>
              <a:ext uri="{FF2B5EF4-FFF2-40B4-BE49-F238E27FC236}">
                <a16:creationId xmlns:a16="http://schemas.microsoft.com/office/drawing/2014/main" id="{0117AD90-46FB-834A-9452-B6AD0AD789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8" t="129" r="48" b="-1005"/>
          <a:stretch/>
        </p:blipFill>
        <p:spPr>
          <a:xfrm>
            <a:off x="1115193" y="1958330"/>
            <a:ext cx="4815068" cy="6772789"/>
          </a:xfrm>
          <a:prstGeom prst="rect">
            <a:avLst/>
          </a:prstGeom>
          <a:ln w="38100" cap="sq">
            <a:noFill/>
            <a:prstDash val="solid"/>
            <a:miter lim="800000"/>
          </a:ln>
          <a:effectLst/>
        </p:spPr>
      </p:pic>
    </p:spTree>
    <p:extLst>
      <p:ext uri="{BB962C8B-B14F-4D97-AF65-F5344CB8AC3E}">
        <p14:creationId xmlns:p14="http://schemas.microsoft.com/office/powerpoint/2010/main" val="3475256726"/>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a:extLst>
              <a:ext uri="{FF2B5EF4-FFF2-40B4-BE49-F238E27FC236}">
                <a16:creationId xmlns:a16="http://schemas.microsoft.com/office/drawing/2014/main" id="{2F2CF470-0203-8A4D-9079-313A8367725D}"/>
              </a:ext>
            </a:extLst>
          </p:cNvPr>
          <p:cNvSpPr/>
          <p:nvPr/>
        </p:nvSpPr>
        <p:spPr>
          <a:xfrm>
            <a:off x="-134910" y="1010064"/>
            <a:ext cx="6992360" cy="1624413"/>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18" name="Rectangle 27">
            <a:extLst>
              <a:ext uri="{FF2B5EF4-FFF2-40B4-BE49-F238E27FC236}">
                <a16:creationId xmlns:a16="http://schemas.microsoft.com/office/drawing/2014/main" id="{FF0F55E3-4A25-47EA-83E6-37F3D9C38B3D}"/>
              </a:ext>
            </a:extLst>
          </p:cNvPr>
          <p:cNvSpPr txBox="1"/>
          <p:nvPr/>
        </p:nvSpPr>
        <p:spPr>
          <a:xfrm>
            <a:off x="803765" y="1030374"/>
            <a:ext cx="5266239" cy="3002549"/>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hyp="http://schemas.microsoft.com/office/drawing/2018/hyperlinkcolor" xmlns:a14="http://schemas.microsoft.com/office/drawing/2010/main" xmlns:a16="http://schemas.microsoft.com/office/drawing/2014/main" xmlns=""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99" i="1" dirty="0">
                <a:solidFill>
                  <a:schemeClr val="bg1"/>
                </a:solidFill>
                <a:latin typeface="Montserrat Light" pitchFamily="2" charset="77"/>
              </a:rPr>
              <a:t>Les émissions de gaz à effet de serre sont des gaz à effet de serre rejetés dans l'atmosphère terrestre à cause de l'homme : l'effet de </a:t>
            </a:r>
            <a:r>
              <a:rPr lang="en-GB" sz="1099" i="1" dirty="0" err="1">
                <a:solidFill>
                  <a:schemeClr val="bg1"/>
                </a:solidFill>
                <a:latin typeface="Montserrat Light" pitchFamily="2" charset="77"/>
              </a:rPr>
              <a:t>serre</a:t>
            </a:r>
            <a:r>
              <a:rPr lang="en-GB" sz="1099" i="1" dirty="0">
                <a:solidFill>
                  <a:schemeClr val="bg1"/>
                </a:solidFill>
                <a:latin typeface="Montserrat Light" pitchFamily="2" charset="77"/>
              </a:rPr>
              <a:t> des 50 milliards de tonnes </a:t>
            </a:r>
            <a:r>
              <a:rPr lang="en-GB" sz="1099" i="1" dirty="0" err="1">
                <a:solidFill>
                  <a:schemeClr val="bg1"/>
                </a:solidFill>
                <a:latin typeface="Montserrat Light" pitchFamily="2" charset="77"/>
              </a:rPr>
              <a:t>rejetées</a:t>
            </a:r>
            <a:r>
              <a:rPr lang="en-GB" sz="1099" i="1" dirty="0">
                <a:solidFill>
                  <a:schemeClr val="bg1"/>
                </a:solidFill>
                <a:latin typeface="Montserrat Light" pitchFamily="2" charset="77"/>
              </a:rPr>
              <a:t> par an provoque le changement climatique. La plupart sont du dioxyde de carbone provenant de la combustion de combustibles fossiles : charbon, pétrole et gaz naturel. Le tourisme est responsable d'environ 8 % des émissions de carbone dans le monde. Des vols en avion aux promenades en bateau, en passant par les souvenirs et l'hébergement, diverses activités contribuent à l'empreinte carbone du </a:t>
            </a:r>
            <a:r>
              <a:rPr lang="en-GB" sz="1099" i="1" dirty="0" err="1">
                <a:solidFill>
                  <a:schemeClr val="bg1"/>
                </a:solidFill>
                <a:latin typeface="Montserrat Light" pitchFamily="2" charset="77"/>
              </a:rPr>
              <a:t>tourisme</a:t>
            </a:r>
            <a:r>
              <a:rPr lang="en-GB" sz="1099" i="1" dirty="0">
                <a:solidFill>
                  <a:schemeClr val="bg1"/>
                </a:solidFill>
                <a:latin typeface="Montserrat Light" pitchFamily="2" charset="77"/>
              </a:rPr>
              <a:t>.</a:t>
            </a:r>
            <a:endParaRPr lang="en-GB" sz="1050" b="1" dirty="0">
              <a:solidFill>
                <a:schemeClr val="tx1">
                  <a:lumMod val="75000"/>
                  <a:lumOff val="25000"/>
                </a:schemeClr>
              </a:solidFill>
              <a:latin typeface="Montserrat" pitchFamily="2" charset="77"/>
            </a:endParaRPr>
          </a:p>
          <a:p>
            <a:pPr algn="just">
              <a:lnSpc>
                <a:spcPct val="100000"/>
              </a:lnSpc>
              <a:spcBef>
                <a:spcPts val="0"/>
              </a:spcBef>
            </a:pPr>
            <a:endParaRPr lang="en-GB" sz="1050" dirty="0">
              <a:solidFill>
                <a:srgbClr val="2D355A"/>
              </a:solidFill>
              <a:latin typeface="Montserrat Light" pitchFamily="2" charset="77"/>
            </a:endParaRPr>
          </a:p>
          <a:p>
            <a:pPr algn="just">
              <a:lnSpc>
                <a:spcPct val="100000"/>
              </a:lnSpc>
              <a:spcBef>
                <a:spcPts val="0"/>
              </a:spcBef>
            </a:pPr>
            <a:r>
              <a:rPr lang="en-GB" sz="1050" dirty="0">
                <a:solidFill>
                  <a:srgbClr val="2D355A"/>
                </a:solidFill>
                <a:latin typeface="Montserrat Light" pitchFamily="2" charset="77"/>
              </a:rPr>
              <a:t>La première chose </a:t>
            </a:r>
            <a:r>
              <a:rPr lang="en-GB" sz="1050" dirty="0" err="1">
                <a:solidFill>
                  <a:srgbClr val="2D355A"/>
                </a:solidFill>
                <a:latin typeface="Montserrat Light" pitchFamily="2" charset="77"/>
              </a:rPr>
              <a:t>à</a:t>
            </a:r>
            <a:r>
              <a:rPr lang="en-GB" sz="1050" dirty="0">
                <a:solidFill>
                  <a:srgbClr val="2D355A"/>
                </a:solidFill>
                <a:latin typeface="Montserrat Light" pitchFamily="2" charset="77"/>
              </a:rPr>
              <a:t> faire </a:t>
            </a:r>
            <a:r>
              <a:rPr lang="en-GB" sz="1050" dirty="0" err="1">
                <a:solidFill>
                  <a:srgbClr val="2D355A"/>
                </a:solidFill>
                <a:latin typeface="Montserrat Light" pitchFamily="2" charset="77"/>
              </a:rPr>
              <a:t>est</a:t>
            </a:r>
            <a:r>
              <a:rPr lang="en-GB" sz="1050" dirty="0">
                <a:solidFill>
                  <a:srgbClr val="2D355A"/>
                </a:solidFill>
                <a:latin typeface="Montserrat Light" pitchFamily="2" charset="77"/>
              </a:rPr>
              <a:t> de demander </a:t>
            </a:r>
            <a:r>
              <a:rPr lang="en-GB" sz="1050" dirty="0" err="1">
                <a:solidFill>
                  <a:srgbClr val="2D355A"/>
                </a:solidFill>
                <a:latin typeface="Montserrat Light" pitchFamily="2" charset="77"/>
              </a:rPr>
              <a:t>à</a:t>
            </a:r>
            <a:r>
              <a:rPr lang="en-GB" sz="1050" dirty="0">
                <a:solidFill>
                  <a:srgbClr val="2D355A"/>
                </a:solidFill>
                <a:latin typeface="Montserrat Light" pitchFamily="2" charset="77"/>
              </a:rPr>
              <a:t> un expert </a:t>
            </a:r>
            <a:r>
              <a:rPr lang="en-GB" sz="1050" dirty="0" err="1">
                <a:solidFill>
                  <a:srgbClr val="2D355A"/>
                </a:solidFill>
                <a:latin typeface="Montserrat Light" pitchFamily="2" charset="77"/>
              </a:rPr>
              <a:t>d'effectuer</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une</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évaluation</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complète</a:t>
            </a:r>
            <a:r>
              <a:rPr lang="en-GB" sz="1050" dirty="0">
                <a:solidFill>
                  <a:srgbClr val="2D355A"/>
                </a:solidFill>
                <a:latin typeface="Montserrat Light" pitchFamily="2" charset="77"/>
              </a:rPr>
              <a:t> de </a:t>
            </a:r>
            <a:r>
              <a:rPr lang="en-GB" sz="1050" dirty="0" err="1">
                <a:solidFill>
                  <a:srgbClr val="2D355A"/>
                </a:solidFill>
                <a:latin typeface="Montserrat Light" pitchFamily="2" charset="77"/>
              </a:rPr>
              <a:t>vos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émissions</a:t>
            </a:r>
            <a:r>
              <a:rPr lang="en-GB" sz="1050" dirty="0">
                <a:solidFill>
                  <a:srgbClr val="2D355A"/>
                </a:solidFill>
                <a:latin typeface="Montserrat Light" pitchFamily="2" charset="77"/>
              </a:rPr>
              <a:t> de </a:t>
            </a:r>
            <a:r>
              <a:rPr lang="en-GB" sz="1050" dirty="0" err="1">
                <a:solidFill>
                  <a:srgbClr val="2D355A"/>
                </a:solidFill>
                <a:latin typeface="Montserrat Light" pitchFamily="2" charset="77"/>
              </a:rPr>
              <a:t>gaz</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à</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effet</a:t>
            </a:r>
            <a:r>
              <a:rPr lang="en-GB" sz="1050" dirty="0">
                <a:solidFill>
                  <a:srgbClr val="2D355A"/>
                </a:solidFill>
                <a:latin typeface="Montserrat Light" pitchFamily="2" charset="77"/>
              </a:rPr>
              <a:t> de </a:t>
            </a:r>
            <a:r>
              <a:rPr lang="en-GB" sz="1050" dirty="0" err="1">
                <a:solidFill>
                  <a:srgbClr val="2D355A"/>
                </a:solidFill>
                <a:latin typeface="Montserrat Light" pitchFamily="2" charset="77"/>
              </a:rPr>
              <a:t>serre</a:t>
            </a:r>
            <a:r>
              <a:rPr lang="en-GB" sz="1050" dirty="0">
                <a:solidFill>
                  <a:srgbClr val="2D355A"/>
                </a:solidFill>
                <a:latin typeface="Montserrat Light" pitchFamily="2" charset="77"/>
              </a:rPr>
              <a:t> et de </a:t>
            </a:r>
            <a:r>
              <a:rPr lang="en-GB" sz="1050" dirty="0" err="1">
                <a:solidFill>
                  <a:srgbClr val="2D355A"/>
                </a:solidFill>
                <a:latin typeface="Montserrat Light" pitchFamily="2" charset="77"/>
              </a:rPr>
              <a:t>carbone</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afin</a:t>
            </a:r>
            <a:r>
              <a:rPr lang="en-GB" sz="1050" dirty="0">
                <a:solidFill>
                  <a:srgbClr val="2D355A"/>
                </a:solidFill>
                <a:latin typeface="Montserrat Light" pitchFamily="2" charset="77"/>
              </a:rPr>
              <a:t> de </a:t>
            </a:r>
            <a:r>
              <a:rPr lang="en-GB" sz="1050" dirty="0" err="1">
                <a:solidFill>
                  <a:srgbClr val="2D355A"/>
                </a:solidFill>
                <a:latin typeface="Montserrat Light" pitchFamily="2" charset="77"/>
              </a:rPr>
              <a:t>comprendre</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exactement</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où</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vous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en</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êtes</a:t>
            </a:r>
            <a:r>
              <a:rPr lang="en-GB" sz="1050" dirty="0">
                <a:solidFill>
                  <a:srgbClr val="2D355A"/>
                </a:solidFill>
                <a:latin typeface="Montserrat Light" pitchFamily="2" charset="77"/>
              </a:rPr>
              <a:t> et </a:t>
            </a:r>
            <a:r>
              <a:rPr lang="en-GB" sz="1050" dirty="0" err="1">
                <a:solidFill>
                  <a:srgbClr val="2D355A"/>
                </a:solidFill>
                <a:latin typeface="Montserrat Light" pitchFamily="2" charset="77"/>
              </a:rPr>
              <a:t>quelles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sont</a:t>
            </a:r>
            <a:r>
              <a:rPr lang="en-GB" sz="1050" dirty="0">
                <a:solidFill>
                  <a:srgbClr val="2D355A"/>
                </a:solidFill>
                <a:latin typeface="Montserrat Light" pitchFamily="2" charset="77"/>
              </a:rPr>
              <a:t> les lacunes que </a:t>
            </a:r>
            <a:r>
              <a:rPr lang="en-GB" sz="1050" dirty="0" err="1">
                <a:solidFill>
                  <a:srgbClr val="2D355A"/>
                </a:solidFill>
                <a:latin typeface="Montserrat Light" pitchFamily="2" charset="77"/>
              </a:rPr>
              <a:t>vous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devez</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combler</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en</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priorité</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L'expert</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peut</a:t>
            </a:r>
            <a:r>
              <a:rPr lang="en-GB" sz="1050" dirty="0">
                <a:solidFill>
                  <a:srgbClr val="2D355A"/>
                </a:solidFill>
                <a:latin typeface="Montserrat Light" pitchFamily="2" charset="77"/>
              </a:rPr>
              <a:t> faire des </a:t>
            </a:r>
            <a:r>
              <a:rPr lang="en-GB" sz="1050" dirty="0" err="1">
                <a:solidFill>
                  <a:srgbClr val="2D355A"/>
                </a:solidFill>
                <a:latin typeface="Montserrat Light" pitchFamily="2" charset="77"/>
              </a:rPr>
              <a:t>recommandations</a:t>
            </a:r>
            <a:r>
              <a:rPr lang="en-GB" sz="1050" dirty="0">
                <a:solidFill>
                  <a:srgbClr val="2D355A"/>
                </a:solidFill>
                <a:latin typeface="Montserrat Light" pitchFamily="2" charset="77"/>
              </a:rPr>
              <a:t> sur les </a:t>
            </a:r>
            <a:r>
              <a:rPr lang="en-GB" sz="1050" dirty="0" err="1">
                <a:solidFill>
                  <a:srgbClr val="2D355A"/>
                </a:solidFill>
                <a:latin typeface="Montserrat Light" pitchFamily="2" charset="77"/>
              </a:rPr>
              <a:t>meilleures</a:t>
            </a:r>
            <a:r>
              <a:rPr lang="en-GB" sz="1050" dirty="0">
                <a:solidFill>
                  <a:srgbClr val="2D355A"/>
                </a:solidFill>
                <a:latin typeface="Montserrat Light" pitchFamily="2" charset="77"/>
              </a:rPr>
              <a:t> pratiques </a:t>
            </a:r>
            <a:r>
              <a:rPr lang="en-GB" sz="1050" dirty="0" err="1">
                <a:solidFill>
                  <a:srgbClr val="2D355A"/>
                </a:solidFill>
                <a:latin typeface="Montserrat Light" pitchFamily="2" charset="77"/>
              </a:rPr>
              <a:t>certifiés</a:t>
            </a:r>
            <a:r>
              <a:rPr lang="en-GB" sz="1050" dirty="0">
                <a:solidFill>
                  <a:srgbClr val="2D355A"/>
                </a:solidFill>
                <a:latin typeface="Montserrat Light" pitchFamily="2" charset="77"/>
              </a:rPr>
              <a:t> et </a:t>
            </a:r>
            <a:r>
              <a:rPr lang="en-GB" sz="1050" dirty="0" err="1">
                <a:solidFill>
                  <a:srgbClr val="2D355A"/>
                </a:solidFill>
                <a:latin typeface="Montserrat Light" pitchFamily="2" charset="77"/>
              </a:rPr>
              <a:t>vous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mettre</a:t>
            </a:r>
            <a:r>
              <a:rPr lang="en-GB" sz="1050" dirty="0">
                <a:solidFill>
                  <a:srgbClr val="2D355A"/>
                </a:solidFill>
                <a:latin typeface="Montserrat Light" pitchFamily="2" charset="77"/>
              </a:rPr>
              <a:t> sur la bonne </a:t>
            </a:r>
            <a:r>
              <a:rPr lang="en-GB" sz="1050" dirty="0" err="1">
                <a:solidFill>
                  <a:srgbClr val="2D355A"/>
                </a:solidFill>
                <a:latin typeface="Montserrat Light" pitchFamily="2" charset="77"/>
              </a:rPr>
              <a:t>voie</a:t>
            </a:r>
            <a:r>
              <a:rPr lang="en-GB" sz="1050" dirty="0">
                <a:solidFill>
                  <a:srgbClr val="2D355A"/>
                </a:solidFill>
                <a:latin typeface="Montserrat Light" pitchFamily="2" charset="77"/>
              </a:rPr>
              <a:t>. Il </a:t>
            </a:r>
            <a:r>
              <a:rPr lang="en-GB" sz="1050" dirty="0" err="1">
                <a:solidFill>
                  <a:srgbClr val="2D355A"/>
                </a:solidFill>
                <a:latin typeface="Montserrat Light" pitchFamily="2" charset="77"/>
              </a:rPr>
              <a:t>peut</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vous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suggérer</a:t>
            </a:r>
            <a:r>
              <a:rPr lang="en-GB" sz="1050" dirty="0">
                <a:solidFill>
                  <a:srgbClr val="2D355A"/>
                </a:solidFill>
                <a:latin typeface="Montserrat Light" pitchFamily="2" charset="77"/>
              </a:rPr>
              <a:t> ;</a:t>
            </a:r>
          </a:p>
          <a:p>
            <a:pPr>
              <a:lnSpc>
                <a:spcPct val="100000"/>
              </a:lnSpc>
              <a:spcBef>
                <a:spcPts val="0"/>
              </a:spcBef>
            </a:pPr>
            <a:endParaRPr lang="en-GB" sz="1050" b="1" dirty="0">
              <a:solidFill>
                <a:schemeClr val="tx1">
                  <a:lumMod val="75000"/>
                  <a:lumOff val="25000"/>
                </a:schemeClr>
              </a:solidFill>
              <a:latin typeface="Montserrat" pitchFamily="2" charset="77"/>
            </a:endParaRPr>
          </a:p>
          <a:p>
            <a:pPr>
              <a:lnSpc>
                <a:spcPct val="100000"/>
              </a:lnSpc>
              <a:spcBef>
                <a:spcPts val="0"/>
              </a:spcBef>
            </a:pPr>
            <a:endParaRPr lang="en-GB" sz="1050" b="1" dirty="0">
              <a:solidFill>
                <a:schemeClr val="tx1">
                  <a:lumMod val="75000"/>
                  <a:lumOff val="25000"/>
                </a:schemeClr>
              </a:solidFill>
              <a:latin typeface="Montserrat" pitchFamily="2" charset="77"/>
            </a:endParaRPr>
          </a:p>
        </p:txBody>
      </p:sp>
      <p:sp>
        <p:nvSpPr>
          <p:cNvPr id="7" name="Text Placeholder 3">
            <a:extLst>
              <a:ext uri="{FF2B5EF4-FFF2-40B4-BE49-F238E27FC236}">
                <a16:creationId xmlns:a16="http://schemas.microsoft.com/office/drawing/2014/main" id="{D3CEF8C7-13D2-9344-8644-3B2CA098914D}"/>
              </a:ext>
            </a:extLst>
          </p:cNvPr>
          <p:cNvSpPr txBox="1">
            <a:spLocks/>
          </p:cNvSpPr>
          <p:nvPr/>
        </p:nvSpPr>
        <p:spPr>
          <a:xfrm>
            <a:off x="707749" y="388455"/>
            <a:ext cx="4900727"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2200"/>
              </a:lnSpc>
              <a:buNone/>
            </a:pPr>
            <a:r>
              <a:rPr lang="en-IE" sz="1999" dirty="0">
                <a:latin typeface="Montserrat" pitchFamily="2" charset="77"/>
              </a:rPr>
              <a:t>Gestion et réduction des émissions de gaz à effet de serre</a:t>
            </a:r>
          </a:p>
        </p:txBody>
      </p:sp>
      <p:sp>
        <p:nvSpPr>
          <p:cNvPr id="13" name="Rectangle 27">
            <a:extLst>
              <a:ext uri="{FF2B5EF4-FFF2-40B4-BE49-F238E27FC236}">
                <a16:creationId xmlns:a16="http://schemas.microsoft.com/office/drawing/2014/main" id="{9EFC44F0-0AEC-AE4E-9EEA-DF5789AADD63}"/>
              </a:ext>
            </a:extLst>
          </p:cNvPr>
          <p:cNvSpPr txBox="1"/>
          <p:nvPr/>
        </p:nvSpPr>
        <p:spPr>
          <a:xfrm>
            <a:off x="765175" y="3742112"/>
            <a:ext cx="5304829" cy="5519777"/>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hyp="http://schemas.microsoft.com/office/drawing/2018/hyperlinkcolor" xmlns:a14="http://schemas.microsoft.com/office/drawing/2010/main" xmlns:a16="http://schemas.microsoft.com/office/drawing/2014/main" xmlns=""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Utiliser des sources d'énergie renouvelables telles que l'énergie solaire, éolienne, la biomasse et la géothermie.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Installer un système de chauffage solaire de l'eau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Minimiser le transport en programmant des livraisons </a:t>
            </a:r>
            <a:r>
              <a:rPr lang="en-GB" sz="1050" dirty="0" err="1">
                <a:solidFill>
                  <a:srgbClr val="2D355A"/>
                </a:solidFill>
              </a:rPr>
              <a:t>groupées</a:t>
            </a: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Choisir des vendeurs locaux pour réduire le transport des articles</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Offrir aux visiteurs et au personnel la possibilité d'utiliser des moyens de transport alternatifs, tels que le covoiturage, les transports publics, les vélos électriques, les Segway, les véhicules hybrides ou la marche </a:t>
            </a:r>
            <a:r>
              <a:rPr lang="en-GB" sz="1050" dirty="0" err="1">
                <a:solidFill>
                  <a:srgbClr val="2D355A"/>
                </a:solidFill>
              </a:rPr>
              <a:t>à</a:t>
            </a:r>
            <a:r>
              <a:rPr lang="en-GB" sz="1050" dirty="0">
                <a:solidFill>
                  <a:srgbClr val="2D355A"/>
                </a:solidFill>
              </a:rPr>
              <a:t> pied</a:t>
            </a: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Offrir des places de stationnement </a:t>
            </a:r>
            <a:r>
              <a:rPr lang="en-GB" sz="1050" dirty="0" err="1">
                <a:solidFill>
                  <a:srgbClr val="2D355A"/>
                </a:solidFill>
              </a:rPr>
              <a:t>privilégiées</a:t>
            </a:r>
            <a:r>
              <a:rPr lang="en-GB" sz="1050" dirty="0">
                <a:solidFill>
                  <a:srgbClr val="2D355A"/>
                </a:solidFill>
              </a:rPr>
              <a:t> aux</a:t>
            </a:r>
          </a:p>
          <a:p>
            <a:pPr marL="279400">
              <a:lnSpc>
                <a:spcPct val="100000"/>
              </a:lnSpc>
              <a:spcBef>
                <a:spcPts val="0"/>
              </a:spcBef>
              <a:buClr>
                <a:srgbClr val="28AFAC"/>
              </a:buClr>
            </a:pPr>
            <a:r>
              <a:rPr lang="en-GB" sz="1050" dirty="0">
                <a:solidFill>
                  <a:srgbClr val="2D355A"/>
                </a:solidFill>
              </a:rPr>
              <a:t>clients et au personnel qui utilisent des véhicules à carburant alternatif ou des </a:t>
            </a:r>
            <a:r>
              <a:rPr lang="en-GB" sz="1050" dirty="0" err="1">
                <a:solidFill>
                  <a:srgbClr val="2D355A"/>
                </a:solidFill>
              </a:rPr>
              <a:t>moyens</a:t>
            </a:r>
            <a:r>
              <a:rPr lang="en-GB" sz="1050" dirty="0">
                <a:solidFill>
                  <a:srgbClr val="2D355A"/>
                </a:solidFill>
              </a:rPr>
              <a:t> de</a:t>
            </a:r>
            <a:r>
              <a:rPr lang="zh-CN" altLang="fr-FR" sz="1050" dirty="0">
                <a:solidFill>
                  <a:srgbClr val="2D355A"/>
                </a:solidFill>
              </a:rPr>
              <a:t> </a:t>
            </a:r>
            <a:r>
              <a:rPr lang="en-GB" sz="1050" dirty="0">
                <a:solidFill>
                  <a:srgbClr val="2D355A"/>
                </a:solidFill>
              </a:rPr>
              <a:t>transport alternatifs.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Mettre</a:t>
            </a:r>
            <a:r>
              <a:rPr lang="en-GB" sz="1050" dirty="0">
                <a:solidFill>
                  <a:srgbClr val="2D355A"/>
                </a:solidFill>
              </a:rPr>
              <a:t> en place des programmes d'économie de carburant pour les véhicules de l'entreprise, tels que l'inspection régulière des véhicules, la réduction de la marche au ralenti et la planification des itinéraires pour minimiser les distances parcourues.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Adopter des moyens de transport et des carburants alternatifs pour l'entreprise, tels que l'hybride-électrique, le biodiesel, l'E85 (éthanol) et l'électrique pour les services liés aux activités professionnelles, la navette avec les clients, les courses et les livraisons.</a:t>
            </a:r>
            <a:endParaRPr lang="en-GB" sz="1050" b="1" dirty="0">
              <a:solidFill>
                <a:srgbClr val="2D355A"/>
              </a:solidFill>
            </a:endParaRPr>
          </a:p>
        </p:txBody>
      </p:sp>
      <p:pic>
        <p:nvPicPr>
          <p:cNvPr id="11" name="Picture 4" descr="Carbon emissions from different modes of transport">
            <a:extLst>
              <a:ext uri="{FF2B5EF4-FFF2-40B4-BE49-F238E27FC236}">
                <a16:creationId xmlns:a16="http://schemas.microsoft.com/office/drawing/2014/main" id="{B8EC4214-1B9C-9E4D-AA50-4E1C839F8D8C}"/>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474"/>
          <a:stretch/>
        </p:blipFill>
        <p:spPr bwMode="auto">
          <a:xfrm>
            <a:off x="707749" y="7303876"/>
            <a:ext cx="2960213" cy="1854554"/>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a:extLst>
              <a:ext uri="{FF2B5EF4-FFF2-40B4-BE49-F238E27FC236}">
                <a16:creationId xmlns:a16="http://schemas.microsoft.com/office/drawing/2014/main" id="{BCA00A22-AA44-C042-8EB8-CD4638E10ED4}"/>
              </a:ext>
            </a:extLst>
          </p:cNvPr>
          <p:cNvSpPr/>
          <p:nvPr/>
        </p:nvSpPr>
        <p:spPr>
          <a:xfrm>
            <a:off x="0" y="9180880"/>
            <a:ext cx="4744995" cy="453992"/>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sp>
        <p:nvSpPr>
          <p:cNvPr id="15" name="Rectangle 27">
            <a:extLst>
              <a:ext uri="{FF2B5EF4-FFF2-40B4-BE49-F238E27FC236}">
                <a16:creationId xmlns:a16="http://schemas.microsoft.com/office/drawing/2014/main" id="{F1CFBF8B-4C41-BB40-82B7-64A1D1BEA5E8}"/>
              </a:ext>
            </a:extLst>
          </p:cNvPr>
          <p:cNvSpPr txBox="1"/>
          <p:nvPr/>
        </p:nvSpPr>
        <p:spPr>
          <a:xfrm>
            <a:off x="942156" y="9351507"/>
            <a:ext cx="5271535" cy="349131"/>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hyp="http://schemas.microsoft.com/office/drawing/2018/hyperlinkcolor" xmlns:a14="http://schemas.microsoft.com/office/drawing/2010/main" xmlns:a16="http://schemas.microsoft.com/office/drawing/2014/main" xmlns=""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pPr defTabSz="825381"/>
            <a:r>
              <a:rPr lang="en-GB" sz="1050" dirty="0">
                <a:solidFill>
                  <a:schemeClr val="bg1"/>
                </a:solidFill>
                <a:hlinkClick r:id="rId3">
                  <a:extLst>
                    <a:ext uri="{A12FA001-AC4F-418D-AE19-62706E023703}">
                      <ahyp:hlinkClr xmlns:ahyp="http://schemas.microsoft.com/office/drawing/2018/hyperlinkcolor" val="tx"/>
                    </a:ext>
                  </a:extLst>
                </a:hlinkClick>
              </a:rPr>
              <a:t>Voyage durable - Tourisme à empreinte carbone </a:t>
            </a:r>
            <a:endParaRPr lang="en-GB" sz="1050" dirty="0">
              <a:solidFill>
                <a:schemeClr val="bg1"/>
              </a:solidFill>
            </a:endParaRPr>
          </a:p>
          <a:p>
            <a:pPr defTabSz="825381" hangingPunct="0"/>
            <a:endParaRPr lang="en-IE" sz="1050" dirty="0">
              <a:solidFill>
                <a:schemeClr val="bg1"/>
              </a:solidFill>
              <a:sym typeface="FontAwesome"/>
            </a:endParaRPr>
          </a:p>
        </p:txBody>
      </p:sp>
      <p:pic>
        <p:nvPicPr>
          <p:cNvPr id="16" name="Graphic 15" descr="Storytelling outline">
            <a:hlinkClick r:id="rId4"/>
            <a:extLst>
              <a:ext uri="{FF2B5EF4-FFF2-40B4-BE49-F238E27FC236}">
                <a16:creationId xmlns:a16="http://schemas.microsoft.com/office/drawing/2014/main" id="{43676322-B0B4-3440-8479-D27C08A1DDA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053" y="9106579"/>
            <a:ext cx="459533" cy="459533"/>
          </a:xfrm>
          <a:prstGeom prst="rect">
            <a:avLst/>
          </a:prstGeom>
        </p:spPr>
      </p:pic>
      <p:sp>
        <p:nvSpPr>
          <p:cNvPr id="17" name="Rectangle 27">
            <a:extLst>
              <a:ext uri="{FF2B5EF4-FFF2-40B4-BE49-F238E27FC236}">
                <a16:creationId xmlns:a16="http://schemas.microsoft.com/office/drawing/2014/main" id="{72E82C0C-EB84-9B4C-AE53-681DB3E9CC50}"/>
              </a:ext>
            </a:extLst>
          </p:cNvPr>
          <p:cNvSpPr txBox="1"/>
          <p:nvPr/>
        </p:nvSpPr>
        <p:spPr>
          <a:xfrm>
            <a:off x="787996" y="6781611"/>
            <a:ext cx="2788674" cy="533796"/>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hyp="http://schemas.microsoft.com/office/drawing/2018/hyperlinkcolor" xmlns:a14="http://schemas.microsoft.com/office/drawing/2010/main" xmlns:a16="http://schemas.microsoft.com/office/drawing/2014/main" xmlns=""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200" b="1" dirty="0">
                <a:solidFill>
                  <a:srgbClr val="28AFAC"/>
                </a:solidFill>
                <a:latin typeface="Montserrat" pitchFamily="2" charset="77"/>
              </a:rPr>
              <a:t>Émissions par mode de transport </a:t>
            </a:r>
          </a:p>
          <a:p>
            <a:pPr algn="just">
              <a:lnSpc>
                <a:spcPct val="100000"/>
              </a:lnSpc>
              <a:spcBef>
                <a:spcPts val="0"/>
              </a:spcBef>
            </a:pPr>
            <a:r>
              <a:rPr lang="en-GB" sz="1050" dirty="0">
                <a:solidFill>
                  <a:srgbClr val="2D355A"/>
                </a:solidFill>
                <a:latin typeface="Montserrat Light" pitchFamily="2" charset="77"/>
              </a:rPr>
              <a:t>livres de C02e émises par passager et par mile</a:t>
            </a:r>
          </a:p>
        </p:txBody>
      </p:sp>
    </p:spTree>
    <p:extLst>
      <p:ext uri="{BB962C8B-B14F-4D97-AF65-F5344CB8AC3E}">
        <p14:creationId xmlns:p14="http://schemas.microsoft.com/office/powerpoint/2010/main" val="1867587065"/>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Carbon Footprint of Global Tourism Graph">
            <a:extLst>
              <a:ext uri="{FF2B5EF4-FFF2-40B4-BE49-F238E27FC236}">
                <a16:creationId xmlns:a16="http://schemas.microsoft.com/office/drawing/2014/main" id="{6721C1BA-22B0-4D59-8445-4572CE3F6D5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28880" y="1892866"/>
            <a:ext cx="4993736" cy="403945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7">
            <a:hlinkClick r:id="rId3"/>
            <a:extLst>
              <a:ext uri="{FF2B5EF4-FFF2-40B4-BE49-F238E27FC236}">
                <a16:creationId xmlns:a16="http://schemas.microsoft.com/office/drawing/2014/main" id="{2FCCFF2C-0B4B-4240-B5B6-6CC7314EDAAB}"/>
              </a:ext>
            </a:extLst>
          </p:cNvPr>
          <p:cNvSpPr txBox="1"/>
          <p:nvPr/>
        </p:nvSpPr>
        <p:spPr>
          <a:xfrm>
            <a:off x="695945" y="8177170"/>
            <a:ext cx="1902899" cy="579963"/>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gn="ctr"/>
            <a:r>
              <a:rPr lang="en-IE" sz="1200" b="1" dirty="0" err="1">
                <a:solidFill>
                  <a:srgbClr val="2D355A"/>
                </a:solidFill>
                <a:latin typeface="Montserrat" pitchFamily="2" charset="77"/>
              </a:rPr>
              <a:t>Calculer</a:t>
            </a:r>
            <a:r>
              <a:rPr lang="en-IE" sz="1200" b="1" dirty="0">
                <a:solidFill>
                  <a:srgbClr val="2D355A"/>
                </a:solidFill>
                <a:latin typeface="Montserrat" pitchFamily="2" charset="77"/>
              </a:rPr>
              <a:t> </a:t>
            </a:r>
            <a:r>
              <a:rPr lang="en-IE" sz="1200" b="1" dirty="0" err="1">
                <a:solidFill>
                  <a:srgbClr val="2D355A"/>
                </a:solidFill>
                <a:latin typeface="Montserrat" pitchFamily="2" charset="77"/>
              </a:rPr>
              <a:t>maintenant</a:t>
            </a:r>
            <a:r>
              <a:rPr lang="en-IE" sz="1200" b="1" dirty="0">
                <a:solidFill>
                  <a:srgbClr val="2D355A"/>
                </a:solidFill>
                <a:latin typeface="Montserrat" pitchFamily="2" charset="77"/>
              </a:rPr>
              <a:t> </a:t>
            </a:r>
            <a:r>
              <a:rPr lang="en-IE" sz="1200" b="1" dirty="0" err="1">
                <a:solidFill>
                  <a:srgbClr val="2D355A"/>
                </a:solidFill>
              </a:rPr>
              <a:t>votre</a:t>
            </a:r>
            <a:r>
              <a:rPr lang="en-IE" sz="1200" b="1" dirty="0">
                <a:solidFill>
                  <a:srgbClr val="2D355A"/>
                </a:solidFill>
              </a:rPr>
              <a:t> </a:t>
            </a:r>
            <a:r>
              <a:rPr lang="en-IE" sz="1200" b="1" dirty="0" err="1">
                <a:solidFill>
                  <a:srgbClr val="2D355A"/>
                </a:solidFill>
              </a:rPr>
              <a:t>empreinte</a:t>
            </a:r>
            <a:r>
              <a:rPr lang="en-IE" sz="1200" b="1" dirty="0">
                <a:solidFill>
                  <a:srgbClr val="2D355A"/>
                </a:solidFill>
              </a:rPr>
              <a:t> </a:t>
            </a:r>
            <a:r>
              <a:rPr lang="en-IE" sz="1200" b="1" dirty="0" err="1">
                <a:solidFill>
                  <a:srgbClr val="2D355A"/>
                </a:solidFill>
              </a:rPr>
              <a:t>carbonne</a:t>
            </a:r>
            <a:endParaRPr sz="1200" b="1" dirty="0">
              <a:solidFill>
                <a:srgbClr val="2D355A"/>
              </a:solidFill>
            </a:endParaRPr>
          </a:p>
        </p:txBody>
      </p:sp>
      <p:sp>
        <p:nvSpPr>
          <p:cNvPr id="12" name="Rectangle 27">
            <a:hlinkClick r:id="rId4"/>
            <a:extLst>
              <a:ext uri="{FF2B5EF4-FFF2-40B4-BE49-F238E27FC236}">
                <a16:creationId xmlns:a16="http://schemas.microsoft.com/office/drawing/2014/main" id="{8855D8E7-F1E4-4BD3-9171-DFF4D3618072}"/>
              </a:ext>
            </a:extLst>
          </p:cNvPr>
          <p:cNvSpPr txBox="1"/>
          <p:nvPr/>
        </p:nvSpPr>
        <p:spPr>
          <a:xfrm>
            <a:off x="2585352" y="8188489"/>
            <a:ext cx="1902899" cy="395297"/>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gn="ctr"/>
            <a:r>
              <a:rPr lang="en-IE" sz="1200" b="1" dirty="0">
                <a:solidFill>
                  <a:srgbClr val="2D355A"/>
                </a:solidFill>
              </a:rPr>
              <a:t>Lire des conseils et </a:t>
            </a:r>
            <a:r>
              <a:rPr lang="en-IE" sz="1200" b="1" dirty="0" err="1">
                <a:solidFill>
                  <a:srgbClr val="2D355A"/>
                </a:solidFill>
              </a:rPr>
              <a:t>astuces</a:t>
            </a:r>
            <a:r>
              <a:rPr lang="en-IE" sz="1200" b="1" dirty="0">
                <a:solidFill>
                  <a:srgbClr val="2D355A"/>
                </a:solidFill>
              </a:rPr>
              <a:t> pour la </a:t>
            </a:r>
            <a:r>
              <a:rPr lang="en-IE" sz="1200" b="1" dirty="0" err="1">
                <a:solidFill>
                  <a:srgbClr val="2D355A"/>
                </a:solidFill>
                <a:latin typeface="Montserrat" pitchFamily="2" charset="77"/>
              </a:rPr>
              <a:t>Réduire</a:t>
            </a:r>
            <a:endParaRPr sz="1200" b="1" dirty="0">
              <a:solidFill>
                <a:srgbClr val="2D355A"/>
              </a:solidFill>
              <a:latin typeface="Montserrat" pitchFamily="2" charset="77"/>
            </a:endParaRPr>
          </a:p>
        </p:txBody>
      </p:sp>
      <p:sp>
        <p:nvSpPr>
          <p:cNvPr id="14" name="Rectangle 27">
            <a:hlinkClick r:id="rId5"/>
            <a:extLst>
              <a:ext uri="{FF2B5EF4-FFF2-40B4-BE49-F238E27FC236}">
                <a16:creationId xmlns:a16="http://schemas.microsoft.com/office/drawing/2014/main" id="{43A68D63-D339-4702-9182-B27885BD06F0}"/>
              </a:ext>
            </a:extLst>
          </p:cNvPr>
          <p:cNvSpPr txBox="1"/>
          <p:nvPr/>
        </p:nvSpPr>
        <p:spPr>
          <a:xfrm>
            <a:off x="4574110" y="8165086"/>
            <a:ext cx="1582869" cy="949295"/>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gn="ctr"/>
            <a:r>
              <a:rPr lang="en-IE" sz="1200" b="1" dirty="0" err="1">
                <a:solidFill>
                  <a:srgbClr val="2D355A"/>
                </a:solidFill>
              </a:rPr>
              <a:t>Apprenez</a:t>
            </a:r>
            <a:r>
              <a:rPr lang="en-IE" sz="1200" b="1" dirty="0">
                <a:solidFill>
                  <a:srgbClr val="2D355A"/>
                </a:solidFill>
              </a:rPr>
              <a:t> comment </a:t>
            </a:r>
            <a:r>
              <a:rPr lang="en-IE" sz="1200" b="1" dirty="0" err="1">
                <a:solidFill>
                  <a:srgbClr val="2D355A"/>
                </a:solidFill>
                <a:latin typeface="Montserrat" pitchFamily="2" charset="77"/>
              </a:rPr>
              <a:t>compenser</a:t>
            </a:r>
            <a:r>
              <a:rPr lang="en-IE" sz="1200" b="1" dirty="0">
                <a:solidFill>
                  <a:srgbClr val="2D355A"/>
                </a:solidFill>
              </a:rPr>
              <a:t> le </a:t>
            </a:r>
            <a:r>
              <a:rPr lang="en-IE" sz="1200" b="1" dirty="0" err="1">
                <a:solidFill>
                  <a:srgbClr val="2D355A"/>
                </a:solidFill>
              </a:rPr>
              <a:t>carbone</a:t>
            </a:r>
            <a:r>
              <a:rPr lang="en-IE" sz="1200" b="1" dirty="0">
                <a:solidFill>
                  <a:srgbClr val="2D355A"/>
                </a:solidFill>
              </a:rPr>
              <a:t> </a:t>
            </a:r>
            <a:r>
              <a:rPr lang="en-IE" sz="1200" b="1" dirty="0" err="1">
                <a:solidFill>
                  <a:srgbClr val="2D355A"/>
                </a:solidFill>
              </a:rPr>
              <a:t>en</a:t>
            </a:r>
            <a:r>
              <a:rPr lang="en-IE" sz="1200" b="1" dirty="0">
                <a:solidFill>
                  <a:srgbClr val="2D355A"/>
                </a:solidFill>
              </a:rPr>
              <a:t> tant que </a:t>
            </a:r>
            <a:r>
              <a:rPr lang="en-IE" sz="1200" b="1" dirty="0" err="1">
                <a:solidFill>
                  <a:srgbClr val="2D355A"/>
                </a:solidFill>
              </a:rPr>
              <a:t>visiteur</a:t>
            </a:r>
            <a:r>
              <a:rPr lang="en-IE" sz="1200" b="1" dirty="0">
                <a:solidFill>
                  <a:srgbClr val="2D355A"/>
                </a:solidFill>
              </a:rPr>
              <a:t> </a:t>
            </a:r>
            <a:r>
              <a:rPr lang="en-IE" sz="1200" b="1" dirty="0" err="1">
                <a:solidFill>
                  <a:srgbClr val="2D355A"/>
                </a:solidFill>
              </a:rPr>
              <a:t>ou</a:t>
            </a:r>
            <a:r>
              <a:rPr lang="en-IE" sz="1200" b="1" dirty="0">
                <a:solidFill>
                  <a:srgbClr val="2D355A"/>
                </a:solidFill>
              </a:rPr>
              <a:t> </a:t>
            </a:r>
            <a:r>
              <a:rPr lang="en-IE" sz="1200" b="1" dirty="0" err="1">
                <a:solidFill>
                  <a:srgbClr val="2D355A"/>
                </a:solidFill>
              </a:rPr>
              <a:t>entreprise</a:t>
            </a:r>
            <a:endParaRPr sz="1200" b="1" dirty="0">
              <a:solidFill>
                <a:srgbClr val="2D355A"/>
              </a:solidFill>
            </a:endParaRPr>
          </a:p>
        </p:txBody>
      </p:sp>
      <p:sp>
        <p:nvSpPr>
          <p:cNvPr id="17" name="Text Placeholder 3">
            <a:extLst>
              <a:ext uri="{FF2B5EF4-FFF2-40B4-BE49-F238E27FC236}">
                <a16:creationId xmlns:a16="http://schemas.microsoft.com/office/drawing/2014/main" id="{127AAD12-9348-664A-974C-17704765EB51}"/>
              </a:ext>
            </a:extLst>
          </p:cNvPr>
          <p:cNvSpPr txBox="1">
            <a:spLocks/>
          </p:cNvSpPr>
          <p:nvPr/>
        </p:nvSpPr>
        <p:spPr>
          <a:xfrm>
            <a:off x="710747" y="441964"/>
            <a:ext cx="4187564"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2200"/>
              </a:lnSpc>
              <a:buNone/>
            </a:pPr>
            <a:r>
              <a:rPr lang="en-IE" sz="1999" dirty="0">
                <a:latin typeface="Montserrat" pitchFamily="2" charset="77"/>
              </a:rPr>
              <a:t>Gestion et </a:t>
            </a:r>
            <a:r>
              <a:rPr lang="en-IE" sz="1999" dirty="0" err="1">
                <a:latin typeface="Montserrat" pitchFamily="2" charset="77"/>
              </a:rPr>
              <a:t>réduction</a:t>
            </a:r>
            <a:r>
              <a:rPr lang="en-IE" sz="1999" dirty="0">
                <a:latin typeface="Montserrat" pitchFamily="2" charset="77"/>
              </a:rPr>
              <a:t> des </a:t>
            </a:r>
            <a:r>
              <a:rPr lang="en-IE" sz="1999" dirty="0" err="1">
                <a:latin typeface="Montserrat" pitchFamily="2" charset="77"/>
              </a:rPr>
              <a:t>émissions</a:t>
            </a:r>
            <a:r>
              <a:rPr lang="en-IE" sz="1999" dirty="0">
                <a:latin typeface="Montserrat" pitchFamily="2" charset="77"/>
              </a:rPr>
              <a:t> de </a:t>
            </a:r>
            <a:r>
              <a:rPr lang="en-IE" sz="1999" dirty="0" err="1">
                <a:latin typeface="Montserrat" pitchFamily="2" charset="77"/>
              </a:rPr>
              <a:t>gaz</a:t>
            </a:r>
            <a:r>
              <a:rPr lang="en-IE" sz="1999" dirty="0">
                <a:latin typeface="Montserrat" pitchFamily="2" charset="77"/>
              </a:rPr>
              <a:t> </a:t>
            </a:r>
            <a:r>
              <a:rPr lang="en-IE" sz="1999" dirty="0" err="1">
                <a:latin typeface="Montserrat" pitchFamily="2" charset="77"/>
              </a:rPr>
              <a:t>à</a:t>
            </a:r>
            <a:r>
              <a:rPr lang="en-IE" sz="1999" dirty="0">
                <a:latin typeface="Montserrat" pitchFamily="2" charset="77"/>
              </a:rPr>
              <a:t> </a:t>
            </a:r>
            <a:r>
              <a:rPr lang="en-IE" sz="1999" dirty="0" err="1">
                <a:latin typeface="Montserrat" pitchFamily="2" charset="77"/>
              </a:rPr>
              <a:t>effet</a:t>
            </a:r>
            <a:r>
              <a:rPr lang="en-IE" sz="1999" dirty="0">
                <a:latin typeface="Montserrat" pitchFamily="2" charset="77"/>
              </a:rPr>
              <a:t> de </a:t>
            </a:r>
            <a:r>
              <a:rPr lang="en-IE" sz="1999" dirty="0" err="1">
                <a:latin typeface="Montserrat" pitchFamily="2" charset="77"/>
              </a:rPr>
              <a:t>serre</a:t>
            </a:r>
            <a:endParaRPr lang="en-IE" sz="1999" dirty="0">
              <a:latin typeface="Montserrat" pitchFamily="2" charset="77"/>
            </a:endParaRPr>
          </a:p>
        </p:txBody>
      </p:sp>
      <p:sp>
        <p:nvSpPr>
          <p:cNvPr id="19" name="Rechteck">
            <a:extLst>
              <a:ext uri="{FF2B5EF4-FFF2-40B4-BE49-F238E27FC236}">
                <a16:creationId xmlns:a16="http://schemas.microsoft.com/office/drawing/2014/main" id="{35EBECD8-DAB6-4F42-83AD-18E452CD525A}"/>
              </a:ext>
            </a:extLst>
          </p:cNvPr>
          <p:cNvSpPr/>
          <p:nvPr/>
        </p:nvSpPr>
        <p:spPr>
          <a:xfrm>
            <a:off x="-42920" y="1329624"/>
            <a:ext cx="6900372" cy="460272"/>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20" name="Text Placeholder 3">
            <a:extLst>
              <a:ext uri="{FF2B5EF4-FFF2-40B4-BE49-F238E27FC236}">
                <a16:creationId xmlns:a16="http://schemas.microsoft.com/office/drawing/2014/main" id="{27198C35-52EC-E947-96A6-DC18886505BE}"/>
              </a:ext>
            </a:extLst>
          </p:cNvPr>
          <p:cNvSpPr txBox="1">
            <a:spLocks/>
          </p:cNvSpPr>
          <p:nvPr/>
        </p:nvSpPr>
        <p:spPr>
          <a:xfrm>
            <a:off x="721891" y="1402641"/>
            <a:ext cx="4900727"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400" b="1" dirty="0" err="1">
                <a:solidFill>
                  <a:schemeClr val="bg1"/>
                </a:solidFill>
                <a:latin typeface="Montserrat" pitchFamily="2" charset="77"/>
              </a:rPr>
              <a:t>Empreinte</a:t>
            </a:r>
            <a:r>
              <a:rPr lang="en-IE" sz="1400" b="1" dirty="0">
                <a:solidFill>
                  <a:schemeClr val="bg1"/>
                </a:solidFill>
                <a:latin typeface="Montserrat" pitchFamily="2" charset="77"/>
              </a:rPr>
              <a:t> </a:t>
            </a:r>
            <a:r>
              <a:rPr lang="en-IE" sz="1400" b="1" dirty="0" err="1">
                <a:solidFill>
                  <a:schemeClr val="bg1"/>
                </a:solidFill>
                <a:latin typeface="Montserrat" pitchFamily="2" charset="77"/>
              </a:rPr>
              <a:t>carbone</a:t>
            </a:r>
            <a:r>
              <a:rPr lang="en-IE" sz="1400" b="1" dirty="0">
                <a:solidFill>
                  <a:schemeClr val="bg1"/>
                </a:solidFill>
                <a:latin typeface="Montserrat" pitchFamily="2" charset="77"/>
              </a:rPr>
              <a:t> du </a:t>
            </a:r>
            <a:r>
              <a:rPr lang="en-IE" sz="1400" b="1" dirty="0" err="1">
                <a:solidFill>
                  <a:schemeClr val="bg1"/>
                </a:solidFill>
                <a:latin typeface="Montserrat" pitchFamily="2" charset="77"/>
              </a:rPr>
              <a:t>tourisme</a:t>
            </a:r>
            <a:r>
              <a:rPr lang="en-IE" sz="1400" b="1" dirty="0">
                <a:solidFill>
                  <a:schemeClr val="bg1"/>
                </a:solidFill>
                <a:latin typeface="Montserrat" pitchFamily="2" charset="77"/>
              </a:rPr>
              <a:t> </a:t>
            </a:r>
            <a:r>
              <a:rPr lang="en-IE" sz="1400" b="1" dirty="0" err="1">
                <a:solidFill>
                  <a:schemeClr val="bg1"/>
                </a:solidFill>
                <a:latin typeface="Montserrat" pitchFamily="2" charset="77"/>
              </a:rPr>
              <a:t>mondial</a:t>
            </a:r>
            <a:endParaRPr lang="en-IE" sz="1400" b="1" dirty="0">
              <a:solidFill>
                <a:schemeClr val="bg1"/>
              </a:solidFill>
              <a:latin typeface="Montserrat" pitchFamily="2" charset="77"/>
            </a:endParaRPr>
          </a:p>
        </p:txBody>
      </p:sp>
      <p:sp>
        <p:nvSpPr>
          <p:cNvPr id="23" name="Rechteck">
            <a:extLst>
              <a:ext uri="{FF2B5EF4-FFF2-40B4-BE49-F238E27FC236}">
                <a16:creationId xmlns:a16="http://schemas.microsoft.com/office/drawing/2014/main" id="{45EC6F2B-583D-CB49-A2DA-7FBECD71F8F9}"/>
              </a:ext>
            </a:extLst>
          </p:cNvPr>
          <p:cNvSpPr/>
          <p:nvPr/>
        </p:nvSpPr>
        <p:spPr>
          <a:xfrm>
            <a:off x="550" y="5962304"/>
            <a:ext cx="6900372" cy="460272"/>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p:sp>
        <p:nvSpPr>
          <p:cNvPr id="24" name="Text Placeholder 3">
            <a:extLst>
              <a:ext uri="{FF2B5EF4-FFF2-40B4-BE49-F238E27FC236}">
                <a16:creationId xmlns:a16="http://schemas.microsoft.com/office/drawing/2014/main" id="{311DF167-6319-D64C-8EBF-2F1781A29BE2}"/>
              </a:ext>
            </a:extLst>
          </p:cNvPr>
          <p:cNvSpPr txBox="1">
            <a:spLocks/>
          </p:cNvSpPr>
          <p:nvPr/>
        </p:nvSpPr>
        <p:spPr>
          <a:xfrm>
            <a:off x="765362" y="6035320"/>
            <a:ext cx="4900727" cy="4399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400" b="1" dirty="0">
                <a:solidFill>
                  <a:schemeClr val="bg1"/>
                </a:solidFill>
                <a:latin typeface="Montserrat" pitchFamily="2" charset="77"/>
              </a:rPr>
              <a:t>Que faire ? </a:t>
            </a:r>
          </a:p>
        </p:txBody>
      </p:sp>
      <p:sp>
        <p:nvSpPr>
          <p:cNvPr id="25" name="Rechteck">
            <a:extLst>
              <a:ext uri="{FF2B5EF4-FFF2-40B4-BE49-F238E27FC236}">
                <a16:creationId xmlns:a16="http://schemas.microsoft.com/office/drawing/2014/main" id="{A2A22A1F-96FE-8A4A-9A68-B18AAD743782}"/>
              </a:ext>
            </a:extLst>
          </p:cNvPr>
          <p:cNvSpPr/>
          <p:nvPr/>
        </p:nvSpPr>
        <p:spPr>
          <a:xfrm>
            <a:off x="550" y="8929238"/>
            <a:ext cx="4755722" cy="502113"/>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sp>
        <p:nvSpPr>
          <p:cNvPr id="26" name="Rectangle 27">
            <a:extLst>
              <a:ext uri="{FF2B5EF4-FFF2-40B4-BE49-F238E27FC236}">
                <a16:creationId xmlns:a16="http://schemas.microsoft.com/office/drawing/2014/main" id="{33DC3ABC-C19B-1A40-B0F2-49B75559163C}"/>
              </a:ext>
            </a:extLst>
          </p:cNvPr>
          <p:cNvSpPr txBox="1"/>
          <p:nvPr/>
        </p:nvSpPr>
        <p:spPr>
          <a:xfrm>
            <a:off x="1167143" y="9061681"/>
            <a:ext cx="5271535" cy="187548"/>
          </a:xfrm>
          <a:prstGeom prst="rect">
            <a:avLst/>
          </a:prstGeom>
          <a:ln w="12700">
            <a:miter lim="400000"/>
          </a:ln>
          <a:extLst>
            <a:ext uri="{C572A759-6A51-4108-AA02-DFA0A04FC94B}">
              <ma14:wrappingTextBoxFlag xmlns="" xmlns:ma14="http://schemas.microsoft.com/office/mac/drawingml/2011/main"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pPr defTabSz="825381"/>
            <a:r>
              <a:rPr lang="en-GB" sz="1050" dirty="0">
                <a:solidFill>
                  <a:schemeClr val="bg1"/>
                </a:solidFill>
                <a:hlinkClick r:id="rId6">
                  <a:extLst>
                    <a:ext uri="{A12FA001-AC4F-418D-AE19-62706E023703}">
                      <ahyp:hlinkClr xmlns:ahyp="http://schemas.microsoft.com/office/drawing/2018/hyperlinkcolor" val="tx"/>
                    </a:ext>
                  </a:extLst>
                </a:hlinkClick>
              </a:rPr>
              <a:t>Voyage durable – </a:t>
            </a:r>
            <a:r>
              <a:rPr lang="en-GB" sz="1050" dirty="0" err="1">
                <a:solidFill>
                  <a:schemeClr val="bg1"/>
                </a:solidFill>
              </a:rPr>
              <a:t>L</a:t>
            </a:r>
            <a:r>
              <a:rPr lang="en-GB" sz="1050" dirty="0" err="1">
                <a:solidFill>
                  <a:schemeClr val="bg1"/>
                </a:solidFill>
                <a:hlinkClick r:id="rId6">
                  <a:extLst>
                    <a:ext uri="{A12FA001-AC4F-418D-AE19-62706E023703}">
                      <ahyp:hlinkClr xmlns:ahyp="http://schemas.microsoft.com/office/drawing/2018/hyperlinkcolor" val="tx"/>
                    </a:ext>
                  </a:extLst>
                </a:hlinkClick>
              </a:rPr>
              <a:t>’empreinte</a:t>
            </a:r>
            <a:r>
              <a:rPr lang="en-GB" sz="1050" dirty="0">
                <a:solidFill>
                  <a:schemeClr val="bg1"/>
                </a:solidFill>
                <a:hlinkClick r:id="rId6">
                  <a:extLst>
                    <a:ext uri="{A12FA001-AC4F-418D-AE19-62706E023703}">
                      <ahyp:hlinkClr xmlns:ahyp="http://schemas.microsoft.com/office/drawing/2018/hyperlinkcolor" val="tx"/>
                    </a:ext>
                  </a:extLst>
                </a:hlinkClick>
              </a:rPr>
              <a:t> </a:t>
            </a:r>
            <a:r>
              <a:rPr lang="en-GB" sz="1050" u="sng" dirty="0">
                <a:solidFill>
                  <a:schemeClr val="bg1"/>
                </a:solidFill>
                <a:hlinkClick r:id="rId6">
                  <a:extLst>
                    <a:ext uri="{A12FA001-AC4F-418D-AE19-62706E023703}">
                      <ahyp:hlinkClr xmlns:ahyp="http://schemas.microsoft.com/office/drawing/2018/hyperlinkcolor" val="tx"/>
                    </a:ext>
                  </a:extLst>
                </a:hlinkClick>
              </a:rPr>
              <a:t>carbone du</a:t>
            </a:r>
            <a:r>
              <a:rPr lang="en-GB" sz="1050" u="sng" dirty="0">
                <a:solidFill>
                  <a:schemeClr val="bg1"/>
                </a:solidFill>
              </a:rPr>
              <a:t> </a:t>
            </a:r>
            <a:r>
              <a:rPr lang="en-GB" sz="1050" u="sng" dirty="0" err="1">
                <a:solidFill>
                  <a:schemeClr val="bg1"/>
                </a:solidFill>
              </a:rPr>
              <a:t>tourisme</a:t>
            </a:r>
            <a:endParaRPr lang="en-IE" sz="1050" u="sng" dirty="0">
              <a:solidFill>
                <a:schemeClr val="bg1"/>
              </a:solidFill>
              <a:sym typeface="FontAwesome"/>
            </a:endParaRPr>
          </a:p>
        </p:txBody>
      </p:sp>
      <p:pic>
        <p:nvPicPr>
          <p:cNvPr id="27" name="Graphic 26" descr="Storytelling outline">
            <a:hlinkClick r:id="rId7"/>
            <a:extLst>
              <a:ext uri="{FF2B5EF4-FFF2-40B4-BE49-F238E27FC236}">
                <a16:creationId xmlns:a16="http://schemas.microsoft.com/office/drawing/2014/main" id="{955DBCE5-DEE9-FF42-BC41-5230773299D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7053" y="8945843"/>
            <a:ext cx="459533" cy="459533"/>
          </a:xfrm>
          <a:prstGeom prst="rect">
            <a:avLst/>
          </a:prstGeom>
        </p:spPr>
      </p:pic>
      <p:sp>
        <p:nvSpPr>
          <p:cNvPr id="29" name="Rechteck">
            <a:extLst>
              <a:ext uri="{FF2B5EF4-FFF2-40B4-BE49-F238E27FC236}">
                <a16:creationId xmlns:a16="http://schemas.microsoft.com/office/drawing/2014/main" id="{AE85E5A7-B93A-AC40-B695-FA444531D656}"/>
              </a:ext>
            </a:extLst>
          </p:cNvPr>
          <p:cNvSpPr/>
          <p:nvPr/>
        </p:nvSpPr>
        <p:spPr>
          <a:xfrm>
            <a:off x="4816446" y="-8789"/>
            <a:ext cx="1697167" cy="2209701"/>
          </a:xfrm>
          <a:prstGeom prst="rect">
            <a:avLst/>
          </a:prstGeom>
          <a:gradFill>
            <a:gsLst>
              <a:gs pos="75000">
                <a:schemeClr val="accent1">
                  <a:lumMod val="5000"/>
                  <a:lumOff val="95000"/>
                </a:schemeClr>
              </a:gs>
              <a:gs pos="0">
                <a:srgbClr val="3CB8D2"/>
              </a:gs>
            </a:gsLst>
            <a:lin ang="5400000" scaled="1"/>
          </a:gra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endParaRPr>
          </a:p>
        </p:txBody>
      </p:sp>
      <mc:AlternateContent xmlns:mc="http://schemas.openxmlformats.org/markup-compatibility/2006">
        <mc:Choice xmlns:am3d="http://schemas.microsoft.com/office/drawing/2017/model3d" Requires="am3d">
          <p:graphicFrame>
            <p:nvGraphicFramePr>
              <p:cNvPr id="30" name="3D Model 29" descr="Water cycle">
                <a:extLst>
                  <a:ext uri="{FF2B5EF4-FFF2-40B4-BE49-F238E27FC236}">
                    <a16:creationId xmlns:a16="http://schemas.microsoft.com/office/drawing/2014/main" id="{DE8568DF-A897-AB46-B80C-59F7B9214BE0}"/>
                  </a:ext>
                </a:extLst>
              </p:cNvPr>
              <p:cNvGraphicFramePr>
                <a:graphicFrameLocks noChangeAspect="1"/>
              </p:cNvGraphicFramePr>
              <p:nvPr/>
            </p:nvGraphicFramePr>
            <p:xfrm>
              <a:off x="4841000" y="277419"/>
              <a:ext cx="1563231" cy="2020271"/>
            </p:xfrm>
            <a:graphic>
              <a:graphicData uri="http://schemas.microsoft.com/office/drawing/2017/model3d">
                <am3d:model3d r:embed="rId10">
                  <am3d:spPr>
                    <a:xfrm>
                      <a:off x="0" y="0"/>
                      <a:ext cx="1563231" cy="2020271"/>
                    </a:xfrm>
                    <a:prstGeom prst="rect">
                      <a:avLst/>
                    </a:prstGeom>
                  </am3d:spPr>
                  <am3d:camera>
                    <am3d:pos x="0" y="0" z="61261198"/>
                    <am3d:up dx="0" dy="36000000" dz="0"/>
                    <am3d:lookAt x="0" y="0" z="0"/>
                    <am3d:perspective fov="2700000"/>
                  </am3d:camera>
                  <am3d:trans>
                    <am3d:meterPerModelUnit n="4648391" d="1000000"/>
                    <am3d:preTrans dx="303" dy="-12002589" dz="-21134"/>
                    <am3d:scale>
                      <am3d:sx n="1000000" d="1000000"/>
                      <am3d:sy n="1000000" d="1000000"/>
                      <am3d:sz n="1000000" d="1000000"/>
                    </am3d:scale>
                    <am3d:rot/>
                    <am3d:postTrans dx="0" dy="0" dz="0"/>
                  </am3d:trans>
                  <am3d:raster rName="Office3DRenderer" rVer="16.0.8326">
                    <am3d:blip r:embed="rId11"/>
                  </am3d:raster>
                  <am3d:extLst>
                    <a:ext uri="{9A65AA19-BECB-4387-8358-8AD5134E1D82}">
                      <a3danim:embedAnim xmlns:a3danim="http://schemas.microsoft.com/office/drawing/2018/animation/model3d" animId="0">
                        <a3danim:animPr length="6400" count="indefinite"/>
                      </a3danim:embedAnim>
                    </a:ext>
                    <a:ext uri="{E9DE012E-A134-456F-84FE-255F9AAD75C6}">
                      <a3danim:posterFrame xmlns:a3danim="http://schemas.microsoft.com/office/drawing/2018/animation/model3d" animId="0"/>
                    </a:ext>
                  </am3d:extLst>
                  <am3d:objViewport viewportSz="30475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Water cycle">
                <a:extLst>
                  <a:ext uri="{FF2B5EF4-FFF2-40B4-BE49-F238E27FC236}">
                    <a16:creationId xmlns:a16="http://schemas.microsoft.com/office/drawing/2014/main" id="{DE8568DF-A897-AB46-B80C-59F7B9214BE0}"/>
                  </a:ext>
                </a:extLst>
              </p:cNvPr>
              <p:cNvPicPr>
                <a:picLocks noGrp="1" noRot="1" noChangeAspect="1" noMove="1" noResize="1" noEditPoints="1" noAdjustHandles="1" noChangeArrowheads="1" noChangeShapeType="1" noCrop="1"/>
              </p:cNvPicPr>
              <p:nvPr/>
            </p:nvPicPr>
            <p:blipFill>
              <a:blip r:embed="rId11"/>
              <a:stretch>
                <a:fillRect/>
              </a:stretch>
            </p:blipFill>
            <p:spPr>
              <a:xfrm>
                <a:off x="4841000" y="277419"/>
                <a:ext cx="1563231" cy="2020271"/>
              </a:xfrm>
              <a:prstGeom prst="rect">
                <a:avLst/>
              </a:prstGeom>
            </p:spPr>
          </p:pic>
        </mc:Fallback>
      </mc:AlternateContent>
      <p:pic>
        <p:nvPicPr>
          <p:cNvPr id="31" name="Picture 30">
            <a:extLst>
              <a:ext uri="{FF2B5EF4-FFF2-40B4-BE49-F238E27FC236}">
                <a16:creationId xmlns:a16="http://schemas.microsoft.com/office/drawing/2014/main" id="{56723AC8-5E12-914A-AE2D-91809560018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715207" y="-41703"/>
            <a:ext cx="1899645" cy="2401442"/>
          </a:xfrm>
          <a:prstGeom prst="rect">
            <a:avLst/>
          </a:prstGeom>
        </p:spPr>
      </p:pic>
      <p:grpSp>
        <p:nvGrpSpPr>
          <p:cNvPr id="32" name="Group 31">
            <a:extLst>
              <a:ext uri="{FF2B5EF4-FFF2-40B4-BE49-F238E27FC236}">
                <a16:creationId xmlns:a16="http://schemas.microsoft.com/office/drawing/2014/main" id="{60D26ECF-F1F8-B543-A24C-F92EFE6DFB23}"/>
              </a:ext>
            </a:extLst>
          </p:cNvPr>
          <p:cNvGrpSpPr/>
          <p:nvPr/>
        </p:nvGrpSpPr>
        <p:grpSpPr>
          <a:xfrm>
            <a:off x="5114940" y="7171173"/>
            <a:ext cx="675684" cy="676132"/>
            <a:chOff x="5614841" y="786428"/>
            <a:chExt cx="901130" cy="901727"/>
          </a:xfrm>
          <a:solidFill>
            <a:srgbClr val="2D355A"/>
          </a:solidFill>
        </p:grpSpPr>
        <p:grpSp>
          <p:nvGrpSpPr>
            <p:cNvPr id="33" name="Graphic 2">
              <a:extLst>
                <a:ext uri="{FF2B5EF4-FFF2-40B4-BE49-F238E27FC236}">
                  <a16:creationId xmlns:a16="http://schemas.microsoft.com/office/drawing/2014/main" id="{3707A77A-5A83-7D43-8A56-27E0D570ECD4}"/>
                </a:ext>
              </a:extLst>
            </p:cNvPr>
            <p:cNvGrpSpPr/>
            <p:nvPr/>
          </p:nvGrpSpPr>
          <p:grpSpPr>
            <a:xfrm>
              <a:off x="5715019" y="1058540"/>
              <a:ext cx="543506" cy="445337"/>
              <a:chOff x="5715019" y="1058540"/>
              <a:chExt cx="543506" cy="445337"/>
            </a:xfrm>
            <a:grpFill/>
          </p:grpSpPr>
          <p:sp>
            <p:nvSpPr>
              <p:cNvPr id="35" name="Freeform 34">
                <a:extLst>
                  <a:ext uri="{FF2B5EF4-FFF2-40B4-BE49-F238E27FC236}">
                    <a16:creationId xmlns:a16="http://schemas.microsoft.com/office/drawing/2014/main" id="{09C7993E-A218-9C46-A09B-5D0EB4C045E4}"/>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C1D235"/>
              </a:solidFill>
              <a:ln w="9028"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E060F3F-9F43-0649-8430-4B6C92F823AE}"/>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C1D235"/>
              </a:solidFill>
              <a:ln w="9028" cap="flat">
                <a:noFill/>
                <a:prstDash val="solid"/>
                <a:miter/>
              </a:ln>
            </p:spPr>
            <p:txBody>
              <a:bodyPr rtlCol="0" anchor="ctr"/>
              <a:lstStyle/>
              <a:p>
                <a:endParaRPr lang="en-US" dirty="0"/>
              </a:p>
            </p:txBody>
          </p:sp>
        </p:grpSp>
        <p:sp>
          <p:nvSpPr>
            <p:cNvPr id="34" name="Freeform 33">
              <a:extLst>
                <a:ext uri="{FF2B5EF4-FFF2-40B4-BE49-F238E27FC236}">
                  <a16:creationId xmlns:a16="http://schemas.microsoft.com/office/drawing/2014/main" id="{1A28DFD3-C5BA-0448-A263-7BA5B6474A3B}"/>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dirty="0"/>
            </a:p>
          </p:txBody>
        </p:sp>
      </p:grpSp>
      <p:grpSp>
        <p:nvGrpSpPr>
          <p:cNvPr id="37" name="Graphic 3">
            <a:extLst>
              <a:ext uri="{FF2B5EF4-FFF2-40B4-BE49-F238E27FC236}">
                <a16:creationId xmlns:a16="http://schemas.microsoft.com/office/drawing/2014/main" id="{D9DB8E06-958C-C34B-B997-5943A65A6032}"/>
              </a:ext>
            </a:extLst>
          </p:cNvPr>
          <p:cNvGrpSpPr/>
          <p:nvPr/>
        </p:nvGrpSpPr>
        <p:grpSpPr>
          <a:xfrm>
            <a:off x="1347671" y="7171017"/>
            <a:ext cx="599450" cy="676444"/>
            <a:chOff x="4643578" y="432838"/>
            <a:chExt cx="1028134" cy="1160188"/>
          </a:xfrm>
          <a:solidFill>
            <a:srgbClr val="2D355A"/>
          </a:solidFill>
        </p:grpSpPr>
        <p:sp>
          <p:nvSpPr>
            <p:cNvPr id="38" name="Freeform 37">
              <a:extLst>
                <a:ext uri="{FF2B5EF4-FFF2-40B4-BE49-F238E27FC236}">
                  <a16:creationId xmlns:a16="http://schemas.microsoft.com/office/drawing/2014/main" id="{A99D7705-91E3-9D45-ABE3-C06297F03844}"/>
                </a:ext>
              </a:extLst>
            </p:cNvPr>
            <p:cNvSpPr/>
            <p:nvPr/>
          </p:nvSpPr>
          <p:spPr>
            <a:xfrm>
              <a:off x="5046764" y="465751"/>
              <a:ext cx="419644"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C1D235"/>
            </a:solidFill>
            <a:ln w="27426" cap="flat">
              <a:noFill/>
              <a:prstDash val="solid"/>
              <a:miter/>
            </a:ln>
          </p:spPr>
          <p:txBody>
            <a:bodyPr rtlCol="0" anchor="ctr"/>
            <a:lstStyle/>
            <a:p>
              <a:endParaRPr lang="en-US" dirty="0"/>
            </a:p>
          </p:txBody>
        </p:sp>
        <p:grpSp>
          <p:nvGrpSpPr>
            <p:cNvPr id="39" name="Graphic 3">
              <a:extLst>
                <a:ext uri="{FF2B5EF4-FFF2-40B4-BE49-F238E27FC236}">
                  <a16:creationId xmlns:a16="http://schemas.microsoft.com/office/drawing/2014/main" id="{B16C63D8-EC4B-E644-A954-73167910BF22}"/>
                </a:ext>
              </a:extLst>
            </p:cNvPr>
            <p:cNvGrpSpPr/>
            <p:nvPr/>
          </p:nvGrpSpPr>
          <p:grpSpPr>
            <a:xfrm>
              <a:off x="4643578" y="432838"/>
              <a:ext cx="1028134" cy="1160188"/>
              <a:chOff x="4643578" y="432838"/>
              <a:chExt cx="1028134" cy="1160188"/>
            </a:xfrm>
            <a:grpFill/>
          </p:grpSpPr>
          <p:sp>
            <p:nvSpPr>
              <p:cNvPr id="40" name="Freeform 39">
                <a:extLst>
                  <a:ext uri="{FF2B5EF4-FFF2-40B4-BE49-F238E27FC236}">
                    <a16:creationId xmlns:a16="http://schemas.microsoft.com/office/drawing/2014/main" id="{04D44176-F3FD-4A49-A6AF-62B9B8A7935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dirty="0"/>
              </a:p>
            </p:txBody>
          </p:sp>
          <p:grpSp>
            <p:nvGrpSpPr>
              <p:cNvPr id="41" name="Graphic 3">
                <a:extLst>
                  <a:ext uri="{FF2B5EF4-FFF2-40B4-BE49-F238E27FC236}">
                    <a16:creationId xmlns:a16="http://schemas.microsoft.com/office/drawing/2014/main" id="{36E85359-9B23-E746-B769-905A8D864319}"/>
                  </a:ext>
                </a:extLst>
              </p:cNvPr>
              <p:cNvGrpSpPr/>
              <p:nvPr/>
            </p:nvGrpSpPr>
            <p:grpSpPr>
              <a:xfrm>
                <a:off x="4643578" y="432838"/>
                <a:ext cx="1028134" cy="1160188"/>
                <a:chOff x="4643578" y="432838"/>
                <a:chExt cx="1028134" cy="1160188"/>
              </a:xfrm>
              <a:grpFill/>
            </p:grpSpPr>
            <p:sp>
              <p:nvSpPr>
                <p:cNvPr id="42" name="Freeform 41">
                  <a:extLst>
                    <a:ext uri="{FF2B5EF4-FFF2-40B4-BE49-F238E27FC236}">
                      <a16:creationId xmlns:a16="http://schemas.microsoft.com/office/drawing/2014/main" id="{DEF58F72-DBA8-0C47-8835-4ED96E6302F4}"/>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8304BC82-F624-AF4E-8003-DBBC584365F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dirty="0"/>
                </a:p>
              </p:txBody>
            </p:sp>
          </p:grpSp>
        </p:grpSp>
      </p:grpSp>
      <p:grpSp>
        <p:nvGrpSpPr>
          <p:cNvPr id="61" name="Group 60">
            <a:extLst>
              <a:ext uri="{FF2B5EF4-FFF2-40B4-BE49-F238E27FC236}">
                <a16:creationId xmlns:a16="http://schemas.microsoft.com/office/drawing/2014/main" id="{2070CC38-B1A0-2C43-BDC1-D80BA70B2EF9}"/>
              </a:ext>
            </a:extLst>
          </p:cNvPr>
          <p:cNvGrpSpPr/>
          <p:nvPr/>
        </p:nvGrpSpPr>
        <p:grpSpPr>
          <a:xfrm>
            <a:off x="3166728" y="7138959"/>
            <a:ext cx="740149" cy="740560"/>
            <a:chOff x="1601110" y="3968413"/>
            <a:chExt cx="3121749" cy="3123474"/>
          </a:xfrm>
          <a:solidFill>
            <a:srgbClr val="2D355A"/>
          </a:solidFill>
        </p:grpSpPr>
        <p:sp>
          <p:nvSpPr>
            <p:cNvPr id="60" name="Freeform 59">
              <a:extLst>
                <a:ext uri="{FF2B5EF4-FFF2-40B4-BE49-F238E27FC236}">
                  <a16:creationId xmlns:a16="http://schemas.microsoft.com/office/drawing/2014/main" id="{0FB81B56-6BAB-4F4A-919D-53E4816EB7A7}"/>
                </a:ext>
              </a:extLst>
            </p:cNvPr>
            <p:cNvSpPr/>
            <p:nvPr/>
          </p:nvSpPr>
          <p:spPr>
            <a:xfrm>
              <a:off x="3486885" y="6249656"/>
              <a:ext cx="556395" cy="704915"/>
            </a:xfrm>
            <a:custGeom>
              <a:avLst/>
              <a:gdLst>
                <a:gd name="connsiteX0" fmla="*/ 232710 w 556394"/>
                <a:gd name="connsiteY0" fmla="*/ 263141 h 704916"/>
                <a:gd name="connsiteX1" fmla="*/ 232710 w 556394"/>
                <a:gd name="connsiteY1" fmla="*/ 56213 h 704916"/>
                <a:gd name="connsiteX2" fmla="*/ 278322 w 556394"/>
                <a:gd name="connsiteY2" fmla="*/ 0 h 704916"/>
                <a:gd name="connsiteX3" fmla="*/ 323933 w 556394"/>
                <a:gd name="connsiteY3" fmla="*/ 56213 h 704916"/>
                <a:gd name="connsiteX4" fmla="*/ 323933 w 556394"/>
                <a:gd name="connsiteY4" fmla="*/ 467625 h 704916"/>
                <a:gd name="connsiteX5" fmla="*/ 427373 w 556394"/>
                <a:gd name="connsiteY5" fmla="*/ 527097 h 704916"/>
                <a:gd name="connsiteX6" fmla="*/ 483573 w 556394"/>
                <a:gd name="connsiteY6" fmla="*/ 496139 h 704916"/>
                <a:gd name="connsiteX7" fmla="*/ 549547 w 556394"/>
                <a:gd name="connsiteY7" fmla="*/ 510803 h 704916"/>
                <a:gd name="connsiteX8" fmla="*/ 529184 w 556394"/>
                <a:gd name="connsiteY8" fmla="*/ 575163 h 704916"/>
                <a:gd name="connsiteX9" fmla="*/ 302756 w 556394"/>
                <a:gd name="connsiteY9" fmla="*/ 699808 h 704916"/>
                <a:gd name="connsiteX10" fmla="*/ 251444 w 556394"/>
                <a:gd name="connsiteY10" fmla="*/ 698994 h 704916"/>
                <a:gd name="connsiteX11" fmla="*/ 27459 w 556394"/>
                <a:gd name="connsiteY11" fmla="*/ 575977 h 704916"/>
                <a:gd name="connsiteX12" fmla="*/ 6282 w 556394"/>
                <a:gd name="connsiteY12" fmla="*/ 511618 h 704916"/>
                <a:gd name="connsiteX13" fmla="*/ 69812 w 556394"/>
                <a:gd name="connsiteY13" fmla="*/ 496139 h 704916"/>
                <a:gd name="connsiteX14" fmla="*/ 139044 w 556394"/>
                <a:gd name="connsiteY14" fmla="*/ 533614 h 704916"/>
                <a:gd name="connsiteX15" fmla="*/ 231081 w 556394"/>
                <a:gd name="connsiteY15" fmla="*/ 479845 h 704916"/>
                <a:gd name="connsiteX16" fmla="*/ 232710 w 556394"/>
                <a:gd name="connsiteY16" fmla="*/ 263141 h 70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394" h="704916">
                  <a:moveTo>
                    <a:pt x="232710" y="263141"/>
                  </a:moveTo>
                  <a:cubicBezTo>
                    <a:pt x="232710" y="193893"/>
                    <a:pt x="232710" y="125460"/>
                    <a:pt x="232710" y="56213"/>
                  </a:cubicBezTo>
                  <a:cubicBezTo>
                    <a:pt x="232710" y="20367"/>
                    <a:pt x="249815" y="0"/>
                    <a:pt x="278322" y="0"/>
                  </a:cubicBezTo>
                  <a:cubicBezTo>
                    <a:pt x="306014" y="0"/>
                    <a:pt x="323933" y="21182"/>
                    <a:pt x="323933" y="56213"/>
                  </a:cubicBezTo>
                  <a:cubicBezTo>
                    <a:pt x="323933" y="193079"/>
                    <a:pt x="323933" y="329945"/>
                    <a:pt x="323933" y="467625"/>
                  </a:cubicBezTo>
                  <a:cubicBezTo>
                    <a:pt x="323933" y="538502"/>
                    <a:pt x="363843" y="562128"/>
                    <a:pt x="427373" y="527097"/>
                  </a:cubicBezTo>
                  <a:cubicBezTo>
                    <a:pt x="446107" y="516506"/>
                    <a:pt x="464025" y="505915"/>
                    <a:pt x="483573" y="496139"/>
                  </a:cubicBezTo>
                  <a:cubicBezTo>
                    <a:pt x="511266" y="481475"/>
                    <a:pt x="536515" y="487992"/>
                    <a:pt x="549547" y="510803"/>
                  </a:cubicBezTo>
                  <a:cubicBezTo>
                    <a:pt x="563393" y="533614"/>
                    <a:pt x="556063" y="559684"/>
                    <a:pt x="529184" y="575163"/>
                  </a:cubicBezTo>
                  <a:cubicBezTo>
                    <a:pt x="454251" y="617526"/>
                    <a:pt x="379318" y="659889"/>
                    <a:pt x="302756" y="699808"/>
                  </a:cubicBezTo>
                  <a:cubicBezTo>
                    <a:pt x="288910" y="707140"/>
                    <a:pt x="265290" y="706326"/>
                    <a:pt x="251444" y="698994"/>
                  </a:cubicBezTo>
                  <a:cubicBezTo>
                    <a:pt x="175696" y="659889"/>
                    <a:pt x="101577" y="618341"/>
                    <a:pt x="27459" y="575977"/>
                  </a:cubicBezTo>
                  <a:cubicBezTo>
                    <a:pt x="581" y="561313"/>
                    <a:pt x="-6750" y="534429"/>
                    <a:pt x="6282" y="511618"/>
                  </a:cubicBezTo>
                  <a:cubicBezTo>
                    <a:pt x="18500" y="489622"/>
                    <a:pt x="43749" y="483104"/>
                    <a:pt x="69812" y="496139"/>
                  </a:cubicBezTo>
                  <a:cubicBezTo>
                    <a:pt x="93432" y="507544"/>
                    <a:pt x="116238" y="521394"/>
                    <a:pt x="139044" y="533614"/>
                  </a:cubicBezTo>
                  <a:cubicBezTo>
                    <a:pt x="187913" y="558869"/>
                    <a:pt x="231081" y="534429"/>
                    <a:pt x="231081" y="479845"/>
                  </a:cubicBezTo>
                  <a:cubicBezTo>
                    <a:pt x="233525" y="407339"/>
                    <a:pt x="232710" y="335647"/>
                    <a:pt x="232710" y="263141"/>
                  </a:cubicBezTo>
                  <a:close/>
                </a:path>
              </a:pathLst>
            </a:custGeom>
            <a:solidFill>
              <a:srgbClr val="C1D235"/>
            </a:solidFill>
            <a:ln w="8145"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2352E1-FD57-2940-81D1-CE3D6FAB6826}"/>
                </a:ext>
              </a:extLst>
            </p:cNvPr>
            <p:cNvSpPr/>
            <p:nvPr/>
          </p:nvSpPr>
          <p:spPr>
            <a:xfrm>
              <a:off x="2203125" y="6262479"/>
              <a:ext cx="556395" cy="704917"/>
            </a:xfrm>
            <a:custGeom>
              <a:avLst/>
              <a:gdLst>
                <a:gd name="connsiteX0" fmla="*/ 232710 w 556394"/>
                <a:gd name="connsiteY0" fmla="*/ 263141 h 704917"/>
                <a:gd name="connsiteX1" fmla="*/ 232710 w 556394"/>
                <a:gd name="connsiteY1" fmla="*/ 56213 h 704917"/>
                <a:gd name="connsiteX2" fmla="*/ 278322 w 556394"/>
                <a:gd name="connsiteY2" fmla="*/ 0 h 704917"/>
                <a:gd name="connsiteX3" fmla="*/ 323933 w 556394"/>
                <a:gd name="connsiteY3" fmla="*/ 56213 h 704917"/>
                <a:gd name="connsiteX4" fmla="*/ 323933 w 556394"/>
                <a:gd name="connsiteY4" fmla="*/ 467625 h 704917"/>
                <a:gd name="connsiteX5" fmla="*/ 427373 w 556394"/>
                <a:gd name="connsiteY5" fmla="*/ 527097 h 704917"/>
                <a:gd name="connsiteX6" fmla="*/ 483573 w 556394"/>
                <a:gd name="connsiteY6" fmla="*/ 496139 h 704917"/>
                <a:gd name="connsiteX7" fmla="*/ 549547 w 556394"/>
                <a:gd name="connsiteY7" fmla="*/ 510803 h 704917"/>
                <a:gd name="connsiteX8" fmla="*/ 529184 w 556394"/>
                <a:gd name="connsiteY8" fmla="*/ 575163 h 704917"/>
                <a:gd name="connsiteX9" fmla="*/ 302756 w 556394"/>
                <a:gd name="connsiteY9" fmla="*/ 699809 h 704917"/>
                <a:gd name="connsiteX10" fmla="*/ 251444 w 556394"/>
                <a:gd name="connsiteY10" fmla="*/ 698994 h 704917"/>
                <a:gd name="connsiteX11" fmla="*/ 27459 w 556394"/>
                <a:gd name="connsiteY11" fmla="*/ 575977 h 704917"/>
                <a:gd name="connsiteX12" fmla="*/ 6282 w 556394"/>
                <a:gd name="connsiteY12" fmla="*/ 511618 h 704917"/>
                <a:gd name="connsiteX13" fmla="*/ 69812 w 556394"/>
                <a:gd name="connsiteY13" fmla="*/ 496139 h 704917"/>
                <a:gd name="connsiteX14" fmla="*/ 139044 w 556394"/>
                <a:gd name="connsiteY14" fmla="*/ 533614 h 704917"/>
                <a:gd name="connsiteX15" fmla="*/ 231081 w 556394"/>
                <a:gd name="connsiteY15" fmla="*/ 479846 h 704917"/>
                <a:gd name="connsiteX16" fmla="*/ 232710 w 556394"/>
                <a:gd name="connsiteY16" fmla="*/ 263141 h 70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394" h="704917">
                  <a:moveTo>
                    <a:pt x="232710" y="263141"/>
                  </a:moveTo>
                  <a:cubicBezTo>
                    <a:pt x="232710" y="193894"/>
                    <a:pt x="232710" y="125461"/>
                    <a:pt x="232710" y="56213"/>
                  </a:cubicBezTo>
                  <a:cubicBezTo>
                    <a:pt x="232710" y="20367"/>
                    <a:pt x="249815" y="0"/>
                    <a:pt x="278322" y="0"/>
                  </a:cubicBezTo>
                  <a:cubicBezTo>
                    <a:pt x="306014" y="0"/>
                    <a:pt x="323933" y="21182"/>
                    <a:pt x="323933" y="56213"/>
                  </a:cubicBezTo>
                  <a:cubicBezTo>
                    <a:pt x="323933" y="193079"/>
                    <a:pt x="323933" y="329945"/>
                    <a:pt x="323933" y="467625"/>
                  </a:cubicBezTo>
                  <a:cubicBezTo>
                    <a:pt x="323933" y="538502"/>
                    <a:pt x="363843" y="562128"/>
                    <a:pt x="427373" y="527097"/>
                  </a:cubicBezTo>
                  <a:cubicBezTo>
                    <a:pt x="446106" y="516506"/>
                    <a:pt x="464025" y="505915"/>
                    <a:pt x="483573" y="496139"/>
                  </a:cubicBezTo>
                  <a:cubicBezTo>
                    <a:pt x="511266" y="481475"/>
                    <a:pt x="536515" y="487992"/>
                    <a:pt x="549547" y="510803"/>
                  </a:cubicBezTo>
                  <a:cubicBezTo>
                    <a:pt x="563393" y="533614"/>
                    <a:pt x="556063" y="559684"/>
                    <a:pt x="529184" y="575163"/>
                  </a:cubicBezTo>
                  <a:cubicBezTo>
                    <a:pt x="454251" y="617526"/>
                    <a:pt x="379318" y="659889"/>
                    <a:pt x="302756" y="699809"/>
                  </a:cubicBezTo>
                  <a:cubicBezTo>
                    <a:pt x="288910" y="707141"/>
                    <a:pt x="265290" y="706326"/>
                    <a:pt x="251444" y="698994"/>
                  </a:cubicBezTo>
                  <a:cubicBezTo>
                    <a:pt x="175696" y="659889"/>
                    <a:pt x="101578" y="618341"/>
                    <a:pt x="27459" y="575977"/>
                  </a:cubicBezTo>
                  <a:cubicBezTo>
                    <a:pt x="581" y="561313"/>
                    <a:pt x="-6750" y="534429"/>
                    <a:pt x="6282" y="511618"/>
                  </a:cubicBezTo>
                  <a:cubicBezTo>
                    <a:pt x="18500" y="489622"/>
                    <a:pt x="43749" y="483104"/>
                    <a:pt x="69812" y="496139"/>
                  </a:cubicBezTo>
                  <a:cubicBezTo>
                    <a:pt x="93433" y="507545"/>
                    <a:pt x="116238" y="521394"/>
                    <a:pt x="139044" y="533614"/>
                  </a:cubicBezTo>
                  <a:cubicBezTo>
                    <a:pt x="187913" y="558869"/>
                    <a:pt x="231081" y="534429"/>
                    <a:pt x="231081" y="479846"/>
                  </a:cubicBezTo>
                  <a:cubicBezTo>
                    <a:pt x="233525" y="407339"/>
                    <a:pt x="232710" y="334833"/>
                    <a:pt x="232710" y="263141"/>
                  </a:cubicBezTo>
                  <a:close/>
                </a:path>
              </a:pathLst>
            </a:custGeom>
            <a:solidFill>
              <a:srgbClr val="C1D235"/>
            </a:solidFill>
            <a:ln w="8145" cap="flat">
              <a:noFill/>
              <a:prstDash val="solid"/>
              <a:miter/>
            </a:ln>
          </p:spPr>
          <p:txBody>
            <a:bodyPr rtlCol="0" anchor="ctr"/>
            <a:lstStyle/>
            <a:p>
              <a:endParaRPr lang="en-US" dirty="0"/>
            </a:p>
          </p:txBody>
        </p:sp>
        <p:grpSp>
          <p:nvGrpSpPr>
            <p:cNvPr id="9" name="Graphic 6">
              <a:extLst>
                <a:ext uri="{FF2B5EF4-FFF2-40B4-BE49-F238E27FC236}">
                  <a16:creationId xmlns:a16="http://schemas.microsoft.com/office/drawing/2014/main" id="{E6397DB1-8C68-0640-BFFF-F5DC71F579E9}"/>
                </a:ext>
              </a:extLst>
            </p:cNvPr>
            <p:cNvGrpSpPr/>
            <p:nvPr/>
          </p:nvGrpSpPr>
          <p:grpSpPr>
            <a:xfrm>
              <a:off x="1601110" y="3968413"/>
              <a:ext cx="3121749" cy="3123474"/>
              <a:chOff x="1601110" y="3968413"/>
              <a:chExt cx="3121749" cy="3123474"/>
            </a:xfrm>
            <a:grpFill/>
          </p:grpSpPr>
          <p:sp>
            <p:nvSpPr>
              <p:cNvPr id="44" name="Freeform 43">
                <a:extLst>
                  <a:ext uri="{FF2B5EF4-FFF2-40B4-BE49-F238E27FC236}">
                    <a16:creationId xmlns:a16="http://schemas.microsoft.com/office/drawing/2014/main" id="{10726ACD-32A2-8449-8CFF-32DE30AC954D}"/>
                  </a:ext>
                </a:extLst>
              </p:cNvPr>
              <p:cNvSpPr/>
              <p:nvPr/>
            </p:nvSpPr>
            <p:spPr>
              <a:xfrm>
                <a:off x="2136846" y="6198179"/>
                <a:ext cx="738216" cy="892894"/>
              </a:xfrm>
              <a:custGeom>
                <a:avLst/>
                <a:gdLst>
                  <a:gd name="connsiteX0" fmla="*/ 342283 w 738216"/>
                  <a:gd name="connsiteY0" fmla="*/ 892895 h 892894"/>
                  <a:gd name="connsiteX1" fmla="*/ 72688 w 738216"/>
                  <a:gd name="connsiteY1" fmla="*/ 747882 h 892894"/>
                  <a:gd name="connsiteX2" fmla="*/ 14859 w 738216"/>
                  <a:gd name="connsiteY2" fmla="*/ 563765 h 892894"/>
                  <a:gd name="connsiteX3" fmla="*/ 200562 w 738216"/>
                  <a:gd name="connsiteY3" fmla="*/ 505108 h 892894"/>
                  <a:gd name="connsiteX4" fmla="*/ 230698 w 738216"/>
                  <a:gd name="connsiteY4" fmla="*/ 519773 h 892894"/>
                  <a:gd name="connsiteX5" fmla="*/ 232327 w 738216"/>
                  <a:gd name="connsiteY5" fmla="*/ 488000 h 892894"/>
                  <a:gd name="connsiteX6" fmla="*/ 232327 w 738216"/>
                  <a:gd name="connsiteY6" fmla="*/ 146650 h 892894"/>
                  <a:gd name="connsiteX7" fmla="*/ 369976 w 738216"/>
                  <a:gd name="connsiteY7" fmla="*/ 8 h 892894"/>
                  <a:gd name="connsiteX8" fmla="*/ 506810 w 738216"/>
                  <a:gd name="connsiteY8" fmla="*/ 147465 h 892894"/>
                  <a:gd name="connsiteX9" fmla="*/ 506810 w 738216"/>
                  <a:gd name="connsiteY9" fmla="*/ 482297 h 892894"/>
                  <a:gd name="connsiteX10" fmla="*/ 506810 w 738216"/>
                  <a:gd name="connsiteY10" fmla="*/ 518958 h 892894"/>
                  <a:gd name="connsiteX11" fmla="*/ 541833 w 738216"/>
                  <a:gd name="connsiteY11" fmla="*/ 501850 h 892894"/>
                  <a:gd name="connsiteX12" fmla="*/ 721021 w 738216"/>
                  <a:gd name="connsiteY12" fmla="*/ 558877 h 892894"/>
                  <a:gd name="connsiteX13" fmla="*/ 672152 w 738216"/>
                  <a:gd name="connsiteY13" fmla="*/ 742994 h 892894"/>
                  <a:gd name="connsiteX14" fmla="*/ 396854 w 738216"/>
                  <a:gd name="connsiteY14" fmla="*/ 892080 h 892894"/>
                  <a:gd name="connsiteX15" fmla="*/ 342283 w 738216"/>
                  <a:gd name="connsiteY15" fmla="*/ 892895 h 892894"/>
                  <a:gd name="connsiteX16" fmla="*/ 323550 w 738216"/>
                  <a:gd name="connsiteY16" fmla="*/ 356022 h 892894"/>
                  <a:gd name="connsiteX17" fmla="*/ 323550 w 738216"/>
                  <a:gd name="connsiteY17" fmla="*/ 571912 h 892894"/>
                  <a:gd name="connsiteX18" fmla="*/ 231513 w 738216"/>
                  <a:gd name="connsiteY18" fmla="*/ 625681 h 892894"/>
                  <a:gd name="connsiteX19" fmla="*/ 162281 w 738216"/>
                  <a:gd name="connsiteY19" fmla="*/ 588205 h 892894"/>
                  <a:gd name="connsiteX20" fmla="*/ 98751 w 738216"/>
                  <a:gd name="connsiteY20" fmla="*/ 603684 h 892894"/>
                  <a:gd name="connsiteX21" fmla="*/ 119928 w 738216"/>
                  <a:gd name="connsiteY21" fmla="*/ 668044 h 892894"/>
                  <a:gd name="connsiteX22" fmla="*/ 343913 w 738216"/>
                  <a:gd name="connsiteY22" fmla="*/ 791060 h 892894"/>
                  <a:gd name="connsiteX23" fmla="*/ 395225 w 738216"/>
                  <a:gd name="connsiteY23" fmla="*/ 791875 h 892894"/>
                  <a:gd name="connsiteX24" fmla="*/ 621653 w 738216"/>
                  <a:gd name="connsiteY24" fmla="*/ 667229 h 892894"/>
                  <a:gd name="connsiteX25" fmla="*/ 642016 w 738216"/>
                  <a:gd name="connsiteY25" fmla="*/ 602870 h 892894"/>
                  <a:gd name="connsiteX26" fmla="*/ 576042 w 738216"/>
                  <a:gd name="connsiteY26" fmla="*/ 588205 h 892894"/>
                  <a:gd name="connsiteX27" fmla="*/ 519842 w 738216"/>
                  <a:gd name="connsiteY27" fmla="*/ 619163 h 892894"/>
                  <a:gd name="connsiteX28" fmla="*/ 416402 w 738216"/>
                  <a:gd name="connsiteY28" fmla="*/ 559692 h 892894"/>
                  <a:gd name="connsiteX29" fmla="*/ 416402 w 738216"/>
                  <a:gd name="connsiteY29" fmla="*/ 148279 h 892894"/>
                  <a:gd name="connsiteX30" fmla="*/ 370791 w 738216"/>
                  <a:gd name="connsiteY30" fmla="*/ 92067 h 892894"/>
                  <a:gd name="connsiteX31" fmla="*/ 325179 w 738216"/>
                  <a:gd name="connsiteY31" fmla="*/ 148279 h 892894"/>
                  <a:gd name="connsiteX32" fmla="*/ 323550 w 738216"/>
                  <a:gd name="connsiteY32" fmla="*/ 356022 h 8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8216" h="892894">
                    <a:moveTo>
                      <a:pt x="342283" y="892895"/>
                    </a:moveTo>
                    <a:cubicBezTo>
                      <a:pt x="251875" y="844829"/>
                      <a:pt x="161467" y="797578"/>
                      <a:pt x="72688" y="747882"/>
                    </a:cubicBezTo>
                    <a:cubicBezTo>
                      <a:pt x="5899" y="711222"/>
                      <a:pt x="-18535" y="628939"/>
                      <a:pt x="14859" y="563765"/>
                    </a:cubicBezTo>
                    <a:cubicBezTo>
                      <a:pt x="49882" y="496961"/>
                      <a:pt x="130516" y="471707"/>
                      <a:pt x="200562" y="505108"/>
                    </a:cubicBezTo>
                    <a:cubicBezTo>
                      <a:pt x="209522" y="509182"/>
                      <a:pt x="218481" y="514070"/>
                      <a:pt x="230698" y="519773"/>
                    </a:cubicBezTo>
                    <a:cubicBezTo>
                      <a:pt x="231513" y="507552"/>
                      <a:pt x="232327" y="497776"/>
                      <a:pt x="232327" y="488000"/>
                    </a:cubicBezTo>
                    <a:cubicBezTo>
                      <a:pt x="232327" y="373945"/>
                      <a:pt x="232327" y="260705"/>
                      <a:pt x="232327" y="146650"/>
                    </a:cubicBezTo>
                    <a:cubicBezTo>
                      <a:pt x="232327" y="61923"/>
                      <a:pt x="291785" y="-807"/>
                      <a:pt x="369976" y="8"/>
                    </a:cubicBezTo>
                    <a:cubicBezTo>
                      <a:pt x="448982" y="823"/>
                      <a:pt x="506810" y="61923"/>
                      <a:pt x="506810" y="147465"/>
                    </a:cubicBezTo>
                    <a:cubicBezTo>
                      <a:pt x="506810" y="259076"/>
                      <a:pt x="506810" y="370686"/>
                      <a:pt x="506810" y="482297"/>
                    </a:cubicBezTo>
                    <a:cubicBezTo>
                      <a:pt x="506810" y="492888"/>
                      <a:pt x="506810" y="504294"/>
                      <a:pt x="506810" y="518958"/>
                    </a:cubicBezTo>
                    <a:cubicBezTo>
                      <a:pt x="520657" y="512441"/>
                      <a:pt x="531245" y="506738"/>
                      <a:pt x="541833" y="501850"/>
                    </a:cubicBezTo>
                    <a:cubicBezTo>
                      <a:pt x="607807" y="470892"/>
                      <a:pt x="685998" y="495332"/>
                      <a:pt x="721021" y="558877"/>
                    </a:cubicBezTo>
                    <a:cubicBezTo>
                      <a:pt x="756044" y="622422"/>
                      <a:pt x="736496" y="706334"/>
                      <a:pt x="672152" y="742994"/>
                    </a:cubicBezTo>
                    <a:cubicBezTo>
                      <a:pt x="581743" y="794319"/>
                      <a:pt x="488892" y="842385"/>
                      <a:pt x="396854" y="892080"/>
                    </a:cubicBezTo>
                    <a:cubicBezTo>
                      <a:pt x="378936" y="892895"/>
                      <a:pt x="361017" y="892895"/>
                      <a:pt x="342283" y="892895"/>
                    </a:cubicBezTo>
                    <a:close/>
                    <a:moveTo>
                      <a:pt x="323550" y="356022"/>
                    </a:moveTo>
                    <a:cubicBezTo>
                      <a:pt x="323550" y="427714"/>
                      <a:pt x="324365" y="500220"/>
                      <a:pt x="323550" y="571912"/>
                    </a:cubicBezTo>
                    <a:cubicBezTo>
                      <a:pt x="322736" y="626495"/>
                      <a:pt x="279568" y="650936"/>
                      <a:pt x="231513" y="625681"/>
                    </a:cubicBezTo>
                    <a:cubicBezTo>
                      <a:pt x="207893" y="613461"/>
                      <a:pt x="185902" y="599611"/>
                      <a:pt x="162281" y="588205"/>
                    </a:cubicBezTo>
                    <a:cubicBezTo>
                      <a:pt x="136218" y="575171"/>
                      <a:pt x="110969" y="582503"/>
                      <a:pt x="98751" y="603684"/>
                    </a:cubicBezTo>
                    <a:cubicBezTo>
                      <a:pt x="85719" y="626495"/>
                      <a:pt x="93050" y="653380"/>
                      <a:pt x="119928" y="668044"/>
                    </a:cubicBezTo>
                    <a:cubicBezTo>
                      <a:pt x="194046" y="709592"/>
                      <a:pt x="268165" y="751956"/>
                      <a:pt x="343913" y="791060"/>
                    </a:cubicBezTo>
                    <a:cubicBezTo>
                      <a:pt x="357759" y="798392"/>
                      <a:pt x="381379" y="799207"/>
                      <a:pt x="395225" y="791875"/>
                    </a:cubicBezTo>
                    <a:cubicBezTo>
                      <a:pt x="471787" y="751956"/>
                      <a:pt x="546720" y="709592"/>
                      <a:pt x="621653" y="667229"/>
                    </a:cubicBezTo>
                    <a:cubicBezTo>
                      <a:pt x="648532" y="651750"/>
                      <a:pt x="655862" y="626495"/>
                      <a:pt x="642016" y="602870"/>
                    </a:cubicBezTo>
                    <a:cubicBezTo>
                      <a:pt x="628169" y="579244"/>
                      <a:pt x="603735" y="573541"/>
                      <a:pt x="576042" y="588205"/>
                    </a:cubicBezTo>
                    <a:cubicBezTo>
                      <a:pt x="557309" y="597982"/>
                      <a:pt x="538575" y="608572"/>
                      <a:pt x="519842" y="619163"/>
                    </a:cubicBezTo>
                    <a:cubicBezTo>
                      <a:pt x="457127" y="654194"/>
                      <a:pt x="416402" y="630569"/>
                      <a:pt x="416402" y="559692"/>
                    </a:cubicBezTo>
                    <a:cubicBezTo>
                      <a:pt x="416402" y="422826"/>
                      <a:pt x="416402" y="285960"/>
                      <a:pt x="416402" y="148279"/>
                    </a:cubicBezTo>
                    <a:cubicBezTo>
                      <a:pt x="416402" y="112434"/>
                      <a:pt x="398483" y="91252"/>
                      <a:pt x="370791" y="92067"/>
                    </a:cubicBezTo>
                    <a:cubicBezTo>
                      <a:pt x="342283" y="92067"/>
                      <a:pt x="325179" y="112434"/>
                      <a:pt x="325179" y="148279"/>
                    </a:cubicBezTo>
                    <a:cubicBezTo>
                      <a:pt x="323550" y="218342"/>
                      <a:pt x="323550" y="286775"/>
                      <a:pt x="323550" y="356022"/>
                    </a:cubicBezTo>
                    <a:close/>
                  </a:path>
                </a:pathLst>
              </a:custGeom>
              <a:grpFill/>
              <a:ln w="8145"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2DC39F7D-A599-6B4F-AD2C-54B311A37999}"/>
                  </a:ext>
                </a:extLst>
              </p:cNvPr>
              <p:cNvSpPr/>
              <p:nvPr/>
            </p:nvSpPr>
            <p:spPr>
              <a:xfrm>
                <a:off x="1601110" y="4277099"/>
                <a:ext cx="843023" cy="1763877"/>
              </a:xfrm>
              <a:custGeom>
                <a:avLst/>
                <a:gdLst>
                  <a:gd name="connsiteX0" fmla="*/ 0 w 843023"/>
                  <a:gd name="connsiteY0" fmla="*/ 1160993 h 1763877"/>
                  <a:gd name="connsiteX1" fmla="*/ 23620 w 843023"/>
                  <a:gd name="connsiteY1" fmla="*/ 1057529 h 1763877"/>
                  <a:gd name="connsiteX2" fmla="*/ 401543 w 843023"/>
                  <a:gd name="connsiteY2" fmla="*/ 686036 h 1763877"/>
                  <a:gd name="connsiteX3" fmla="*/ 438195 w 843023"/>
                  <a:gd name="connsiteY3" fmla="*/ 641228 h 1763877"/>
                  <a:gd name="connsiteX4" fmla="*/ 710235 w 843023"/>
                  <a:gd name="connsiteY4" fmla="*/ 23702 h 1763877"/>
                  <a:gd name="connsiteX5" fmla="*/ 743629 w 843023"/>
                  <a:gd name="connsiteY5" fmla="*/ 77 h 1763877"/>
                  <a:gd name="connsiteX6" fmla="*/ 788426 w 843023"/>
                  <a:gd name="connsiteY6" fmla="*/ 15556 h 1763877"/>
                  <a:gd name="connsiteX7" fmla="*/ 792498 w 843023"/>
                  <a:gd name="connsiteY7" fmla="*/ 65251 h 1763877"/>
                  <a:gd name="connsiteX8" fmla="*/ 772136 w 843023"/>
                  <a:gd name="connsiteY8" fmla="*/ 91321 h 1763877"/>
                  <a:gd name="connsiteX9" fmla="*/ 525346 w 843023"/>
                  <a:gd name="connsiteY9" fmla="*/ 689294 h 1763877"/>
                  <a:gd name="connsiteX10" fmla="*/ 459372 w 843023"/>
                  <a:gd name="connsiteY10" fmla="*/ 765059 h 1763877"/>
                  <a:gd name="connsiteX11" fmla="*/ 91223 w 843023"/>
                  <a:gd name="connsiteY11" fmla="*/ 1200912 h 1763877"/>
                  <a:gd name="connsiteX12" fmla="*/ 433308 w 843023"/>
                  <a:gd name="connsiteY12" fmla="*/ 1657947 h 1763877"/>
                  <a:gd name="connsiteX13" fmla="*/ 578288 w 843023"/>
                  <a:gd name="connsiteY13" fmla="*/ 1671796 h 1763877"/>
                  <a:gd name="connsiteX14" fmla="*/ 794942 w 843023"/>
                  <a:gd name="connsiteY14" fmla="*/ 1673425 h 1763877"/>
                  <a:gd name="connsiteX15" fmla="*/ 842997 w 843023"/>
                  <a:gd name="connsiteY15" fmla="*/ 1717418 h 1763877"/>
                  <a:gd name="connsiteX16" fmla="*/ 797385 w 843023"/>
                  <a:gd name="connsiteY16" fmla="*/ 1763855 h 1763877"/>
                  <a:gd name="connsiteX17" fmla="*/ 444711 w 843023"/>
                  <a:gd name="connsiteY17" fmla="*/ 1752449 h 1763877"/>
                  <a:gd name="connsiteX18" fmla="*/ 6516 w 843023"/>
                  <a:gd name="connsiteY18" fmla="*/ 1301118 h 1763877"/>
                  <a:gd name="connsiteX19" fmla="*/ 0 w 843023"/>
                  <a:gd name="connsiteY19" fmla="*/ 1271789 h 1763877"/>
                  <a:gd name="connsiteX20" fmla="*/ 0 w 843023"/>
                  <a:gd name="connsiteY20" fmla="*/ 1160993 h 176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3023" h="1763877">
                    <a:moveTo>
                      <a:pt x="0" y="1160993"/>
                    </a:moveTo>
                    <a:cubicBezTo>
                      <a:pt x="8145" y="1126777"/>
                      <a:pt x="13032" y="1090931"/>
                      <a:pt x="23620" y="1057529"/>
                    </a:cubicBezTo>
                    <a:cubicBezTo>
                      <a:pt x="83892" y="866894"/>
                      <a:pt x="210138" y="742249"/>
                      <a:pt x="401543" y="686036"/>
                    </a:cubicBezTo>
                    <a:cubicBezTo>
                      <a:pt x="427607" y="677889"/>
                      <a:pt x="435752" y="667298"/>
                      <a:pt x="438195" y="641228"/>
                    </a:cubicBezTo>
                    <a:cubicBezTo>
                      <a:pt x="457743" y="404157"/>
                      <a:pt x="549780" y="198858"/>
                      <a:pt x="710235" y="23702"/>
                    </a:cubicBezTo>
                    <a:cubicBezTo>
                      <a:pt x="719194" y="13926"/>
                      <a:pt x="732226" y="891"/>
                      <a:pt x="743629" y="77"/>
                    </a:cubicBezTo>
                    <a:cubicBezTo>
                      <a:pt x="758290" y="-738"/>
                      <a:pt x="780281" y="4965"/>
                      <a:pt x="788426" y="15556"/>
                    </a:cubicBezTo>
                    <a:cubicBezTo>
                      <a:pt x="796571" y="27776"/>
                      <a:pt x="794942" y="48957"/>
                      <a:pt x="792498" y="65251"/>
                    </a:cubicBezTo>
                    <a:cubicBezTo>
                      <a:pt x="790869" y="75027"/>
                      <a:pt x="779466" y="83174"/>
                      <a:pt x="772136" y="91321"/>
                    </a:cubicBezTo>
                    <a:cubicBezTo>
                      <a:pt x="618197" y="261588"/>
                      <a:pt x="537563" y="461185"/>
                      <a:pt x="525346" y="689294"/>
                    </a:cubicBezTo>
                    <a:cubicBezTo>
                      <a:pt x="522902" y="738990"/>
                      <a:pt x="509056" y="755283"/>
                      <a:pt x="459372" y="765059"/>
                    </a:cubicBezTo>
                    <a:cubicBezTo>
                      <a:pt x="251677" y="806608"/>
                      <a:pt x="96110" y="990725"/>
                      <a:pt x="91223" y="1200912"/>
                    </a:cubicBezTo>
                    <a:cubicBezTo>
                      <a:pt x="86336" y="1420060"/>
                      <a:pt x="227243" y="1609881"/>
                      <a:pt x="433308" y="1657947"/>
                    </a:cubicBezTo>
                    <a:cubicBezTo>
                      <a:pt x="480549" y="1668537"/>
                      <a:pt x="530233" y="1670167"/>
                      <a:pt x="578288" y="1671796"/>
                    </a:cubicBezTo>
                    <a:cubicBezTo>
                      <a:pt x="649962" y="1674240"/>
                      <a:pt x="722452" y="1672611"/>
                      <a:pt x="794942" y="1673425"/>
                    </a:cubicBezTo>
                    <a:cubicBezTo>
                      <a:pt x="825078" y="1673425"/>
                      <a:pt x="842182" y="1690534"/>
                      <a:pt x="842997" y="1717418"/>
                    </a:cubicBezTo>
                    <a:cubicBezTo>
                      <a:pt x="843811" y="1743488"/>
                      <a:pt x="825892" y="1764669"/>
                      <a:pt x="797385" y="1763855"/>
                    </a:cubicBezTo>
                    <a:cubicBezTo>
                      <a:pt x="680099" y="1762225"/>
                      <a:pt x="560369" y="1768743"/>
                      <a:pt x="444711" y="1752449"/>
                    </a:cubicBezTo>
                    <a:cubicBezTo>
                      <a:pt x="219098" y="1721491"/>
                      <a:pt x="38281" y="1527598"/>
                      <a:pt x="6516" y="1301118"/>
                    </a:cubicBezTo>
                    <a:cubicBezTo>
                      <a:pt x="4887" y="1291341"/>
                      <a:pt x="2443" y="1281565"/>
                      <a:pt x="0" y="1271789"/>
                    </a:cubicBezTo>
                    <a:cubicBezTo>
                      <a:pt x="0" y="1234314"/>
                      <a:pt x="0" y="1197653"/>
                      <a:pt x="0" y="1160993"/>
                    </a:cubicBezTo>
                    <a:close/>
                  </a:path>
                </a:pathLst>
              </a:custGeom>
              <a:grpFill/>
              <a:ln w="814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5691F75-E3C5-7E42-A5BF-4CB1FEF22302}"/>
                  </a:ext>
                </a:extLst>
              </p:cNvPr>
              <p:cNvSpPr/>
              <p:nvPr/>
            </p:nvSpPr>
            <p:spPr>
              <a:xfrm>
                <a:off x="3448876" y="6198819"/>
                <a:ext cx="738632" cy="893068"/>
              </a:xfrm>
              <a:custGeom>
                <a:avLst/>
                <a:gdLst>
                  <a:gd name="connsiteX0" fmla="*/ 347283 w 738632"/>
                  <a:gd name="connsiteY0" fmla="*/ 892255 h 893069"/>
                  <a:gd name="connsiteX1" fmla="*/ 60582 w 738632"/>
                  <a:gd name="connsiteY1" fmla="*/ 739096 h 893069"/>
                  <a:gd name="connsiteX2" fmla="*/ 14971 w 738632"/>
                  <a:gd name="connsiteY2" fmla="*/ 563940 h 893069"/>
                  <a:gd name="connsiteX3" fmla="*/ 186828 w 738632"/>
                  <a:gd name="connsiteY3" fmla="*/ 498766 h 893069"/>
                  <a:gd name="connsiteX4" fmla="*/ 230811 w 738632"/>
                  <a:gd name="connsiteY4" fmla="*/ 519133 h 893069"/>
                  <a:gd name="connsiteX5" fmla="*/ 232440 w 738632"/>
                  <a:gd name="connsiteY5" fmla="*/ 484916 h 893069"/>
                  <a:gd name="connsiteX6" fmla="*/ 232440 w 738632"/>
                  <a:gd name="connsiteY6" fmla="*/ 137049 h 893069"/>
                  <a:gd name="connsiteX7" fmla="*/ 352170 w 738632"/>
                  <a:gd name="connsiteY7" fmla="*/ 997 h 893069"/>
                  <a:gd name="connsiteX8" fmla="*/ 501221 w 738632"/>
                  <a:gd name="connsiteY8" fmla="*/ 106091 h 893069"/>
                  <a:gd name="connsiteX9" fmla="*/ 504479 w 738632"/>
                  <a:gd name="connsiteY9" fmla="*/ 242957 h 893069"/>
                  <a:gd name="connsiteX10" fmla="*/ 458868 w 738632"/>
                  <a:gd name="connsiteY10" fmla="*/ 278803 h 893069"/>
                  <a:gd name="connsiteX11" fmla="*/ 415700 w 738632"/>
                  <a:gd name="connsiteY11" fmla="*/ 236439 h 893069"/>
                  <a:gd name="connsiteX12" fmla="*/ 414885 w 738632"/>
                  <a:gd name="connsiteY12" fmla="*/ 148454 h 893069"/>
                  <a:gd name="connsiteX13" fmla="*/ 370903 w 738632"/>
                  <a:gd name="connsiteY13" fmla="*/ 93871 h 893069"/>
                  <a:gd name="connsiteX14" fmla="*/ 323663 w 738632"/>
                  <a:gd name="connsiteY14" fmla="*/ 148454 h 893069"/>
                  <a:gd name="connsiteX15" fmla="*/ 325291 w 738632"/>
                  <a:gd name="connsiteY15" fmla="*/ 554164 h 893069"/>
                  <a:gd name="connsiteX16" fmla="*/ 213706 w 738632"/>
                  <a:gd name="connsiteY16" fmla="*/ 617709 h 893069"/>
                  <a:gd name="connsiteX17" fmla="*/ 160765 w 738632"/>
                  <a:gd name="connsiteY17" fmla="*/ 588380 h 893069"/>
                  <a:gd name="connsiteX18" fmla="*/ 99678 w 738632"/>
                  <a:gd name="connsiteY18" fmla="*/ 604674 h 893069"/>
                  <a:gd name="connsiteX19" fmla="*/ 116782 w 738632"/>
                  <a:gd name="connsiteY19" fmla="*/ 668219 h 893069"/>
                  <a:gd name="connsiteX20" fmla="*/ 348912 w 738632"/>
                  <a:gd name="connsiteY20" fmla="*/ 795308 h 893069"/>
                  <a:gd name="connsiteX21" fmla="*/ 396967 w 738632"/>
                  <a:gd name="connsiteY21" fmla="*/ 793679 h 893069"/>
                  <a:gd name="connsiteX22" fmla="*/ 618508 w 738632"/>
                  <a:gd name="connsiteY22" fmla="*/ 672292 h 893069"/>
                  <a:gd name="connsiteX23" fmla="*/ 641313 w 738632"/>
                  <a:gd name="connsiteY23" fmla="*/ 605489 h 893069"/>
                  <a:gd name="connsiteX24" fmla="*/ 572082 w 738632"/>
                  <a:gd name="connsiteY24" fmla="*/ 593268 h 893069"/>
                  <a:gd name="connsiteX25" fmla="*/ 505294 w 738632"/>
                  <a:gd name="connsiteY25" fmla="*/ 629929 h 893069"/>
                  <a:gd name="connsiteX26" fmla="*/ 415700 w 738632"/>
                  <a:gd name="connsiteY26" fmla="*/ 576975 h 893069"/>
                  <a:gd name="connsiteX27" fmla="*/ 415700 w 738632"/>
                  <a:gd name="connsiteY27" fmla="*/ 454773 h 893069"/>
                  <a:gd name="connsiteX28" fmla="*/ 461311 w 738632"/>
                  <a:gd name="connsiteY28" fmla="*/ 404263 h 893069"/>
                  <a:gd name="connsiteX29" fmla="*/ 506923 w 738632"/>
                  <a:gd name="connsiteY29" fmla="*/ 456402 h 893069"/>
                  <a:gd name="connsiteX30" fmla="*/ 506923 w 738632"/>
                  <a:gd name="connsiteY30" fmla="*/ 521577 h 893069"/>
                  <a:gd name="connsiteX31" fmla="*/ 543575 w 738632"/>
                  <a:gd name="connsiteY31" fmla="*/ 503654 h 893069"/>
                  <a:gd name="connsiteX32" fmla="*/ 721948 w 738632"/>
                  <a:gd name="connsiteY32" fmla="*/ 561496 h 893069"/>
                  <a:gd name="connsiteX33" fmla="*/ 673893 w 738632"/>
                  <a:gd name="connsiteY33" fmla="*/ 743169 h 893069"/>
                  <a:gd name="connsiteX34" fmla="*/ 396152 w 738632"/>
                  <a:gd name="connsiteY34" fmla="*/ 893070 h 893069"/>
                  <a:gd name="connsiteX35" fmla="*/ 347283 w 738632"/>
                  <a:gd name="connsiteY35" fmla="*/ 892255 h 89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8632" h="893069">
                    <a:moveTo>
                      <a:pt x="347283" y="892255"/>
                    </a:moveTo>
                    <a:cubicBezTo>
                      <a:pt x="251173" y="841745"/>
                      <a:pt x="154249" y="792864"/>
                      <a:pt x="60582" y="739096"/>
                    </a:cubicBezTo>
                    <a:cubicBezTo>
                      <a:pt x="1939" y="705694"/>
                      <a:pt x="-15980" y="624226"/>
                      <a:pt x="14971" y="563940"/>
                    </a:cubicBezTo>
                    <a:cubicBezTo>
                      <a:pt x="46736" y="502024"/>
                      <a:pt x="120040" y="473511"/>
                      <a:pt x="186828" y="498766"/>
                    </a:cubicBezTo>
                    <a:cubicBezTo>
                      <a:pt x="200675" y="503654"/>
                      <a:pt x="213706" y="510986"/>
                      <a:pt x="230811" y="519133"/>
                    </a:cubicBezTo>
                    <a:cubicBezTo>
                      <a:pt x="231625" y="506098"/>
                      <a:pt x="232440" y="495507"/>
                      <a:pt x="232440" y="484916"/>
                    </a:cubicBezTo>
                    <a:cubicBezTo>
                      <a:pt x="232440" y="369232"/>
                      <a:pt x="231625" y="253548"/>
                      <a:pt x="232440" y="137049"/>
                    </a:cubicBezTo>
                    <a:cubicBezTo>
                      <a:pt x="233254" y="67801"/>
                      <a:pt x="287011" y="8329"/>
                      <a:pt x="352170" y="997"/>
                    </a:cubicBezTo>
                    <a:cubicBezTo>
                      <a:pt x="423845" y="-7149"/>
                      <a:pt x="488189" y="35214"/>
                      <a:pt x="501221" y="106091"/>
                    </a:cubicBezTo>
                    <a:cubicBezTo>
                      <a:pt x="509366" y="150083"/>
                      <a:pt x="506923" y="197335"/>
                      <a:pt x="504479" y="242957"/>
                    </a:cubicBezTo>
                    <a:cubicBezTo>
                      <a:pt x="503664" y="266582"/>
                      <a:pt x="483302" y="279617"/>
                      <a:pt x="458868" y="278803"/>
                    </a:cubicBezTo>
                    <a:cubicBezTo>
                      <a:pt x="432804" y="277988"/>
                      <a:pt x="417329" y="261694"/>
                      <a:pt x="415700" y="236439"/>
                    </a:cubicBezTo>
                    <a:cubicBezTo>
                      <a:pt x="413256" y="207111"/>
                      <a:pt x="414885" y="177783"/>
                      <a:pt x="414885" y="148454"/>
                    </a:cubicBezTo>
                    <a:cubicBezTo>
                      <a:pt x="414071" y="114238"/>
                      <a:pt x="397781" y="93871"/>
                      <a:pt x="370903" y="93871"/>
                    </a:cubicBezTo>
                    <a:cubicBezTo>
                      <a:pt x="342396" y="93056"/>
                      <a:pt x="323663" y="114238"/>
                      <a:pt x="323663" y="148454"/>
                    </a:cubicBezTo>
                    <a:cubicBezTo>
                      <a:pt x="323663" y="283691"/>
                      <a:pt x="320404" y="418927"/>
                      <a:pt x="325291" y="554164"/>
                    </a:cubicBezTo>
                    <a:cubicBezTo>
                      <a:pt x="327735" y="622597"/>
                      <a:pt x="280494" y="664145"/>
                      <a:pt x="213706" y="617709"/>
                    </a:cubicBezTo>
                    <a:cubicBezTo>
                      <a:pt x="197417" y="606303"/>
                      <a:pt x="178683" y="597342"/>
                      <a:pt x="160765" y="588380"/>
                    </a:cubicBezTo>
                    <a:cubicBezTo>
                      <a:pt x="136330" y="576975"/>
                      <a:pt x="111081" y="584307"/>
                      <a:pt x="99678" y="604674"/>
                    </a:cubicBezTo>
                    <a:cubicBezTo>
                      <a:pt x="86646" y="626670"/>
                      <a:pt x="92347" y="654369"/>
                      <a:pt x="116782" y="668219"/>
                    </a:cubicBezTo>
                    <a:cubicBezTo>
                      <a:pt x="193344" y="711397"/>
                      <a:pt x="270721" y="754575"/>
                      <a:pt x="348912" y="795308"/>
                    </a:cubicBezTo>
                    <a:cubicBezTo>
                      <a:pt x="361943" y="801826"/>
                      <a:pt x="383935" y="800197"/>
                      <a:pt x="396967" y="793679"/>
                    </a:cubicBezTo>
                    <a:cubicBezTo>
                      <a:pt x="471899" y="754575"/>
                      <a:pt x="545204" y="713026"/>
                      <a:pt x="618508" y="672292"/>
                    </a:cubicBezTo>
                    <a:cubicBezTo>
                      <a:pt x="646200" y="656813"/>
                      <a:pt x="655160" y="628299"/>
                      <a:pt x="641313" y="605489"/>
                    </a:cubicBezTo>
                    <a:cubicBezTo>
                      <a:pt x="626652" y="581863"/>
                      <a:pt x="602218" y="576975"/>
                      <a:pt x="572082" y="593268"/>
                    </a:cubicBezTo>
                    <a:cubicBezTo>
                      <a:pt x="549276" y="605489"/>
                      <a:pt x="528099" y="618523"/>
                      <a:pt x="505294" y="629929"/>
                    </a:cubicBezTo>
                    <a:cubicBezTo>
                      <a:pt x="459682" y="652740"/>
                      <a:pt x="417329" y="628299"/>
                      <a:pt x="415700" y="576975"/>
                    </a:cubicBezTo>
                    <a:cubicBezTo>
                      <a:pt x="414885" y="536241"/>
                      <a:pt x="414885" y="495507"/>
                      <a:pt x="415700" y="454773"/>
                    </a:cubicBezTo>
                    <a:cubicBezTo>
                      <a:pt x="416514" y="423815"/>
                      <a:pt x="434433" y="404263"/>
                      <a:pt x="461311" y="404263"/>
                    </a:cubicBezTo>
                    <a:cubicBezTo>
                      <a:pt x="489004" y="404263"/>
                      <a:pt x="506923" y="423000"/>
                      <a:pt x="506923" y="456402"/>
                    </a:cubicBezTo>
                    <a:cubicBezTo>
                      <a:pt x="506923" y="476769"/>
                      <a:pt x="506923" y="497136"/>
                      <a:pt x="506923" y="521577"/>
                    </a:cubicBezTo>
                    <a:cubicBezTo>
                      <a:pt x="520769" y="515059"/>
                      <a:pt x="532172" y="509356"/>
                      <a:pt x="543575" y="503654"/>
                    </a:cubicBezTo>
                    <a:cubicBezTo>
                      <a:pt x="610363" y="472696"/>
                      <a:pt x="687739" y="497951"/>
                      <a:pt x="721948" y="561496"/>
                    </a:cubicBezTo>
                    <a:cubicBezTo>
                      <a:pt x="756156" y="624226"/>
                      <a:pt x="736609" y="707323"/>
                      <a:pt x="673893" y="743169"/>
                    </a:cubicBezTo>
                    <a:cubicBezTo>
                      <a:pt x="582670" y="795308"/>
                      <a:pt x="489004" y="843374"/>
                      <a:pt x="396152" y="893070"/>
                    </a:cubicBezTo>
                    <a:cubicBezTo>
                      <a:pt x="379862" y="892255"/>
                      <a:pt x="363572" y="892255"/>
                      <a:pt x="347283" y="892255"/>
                    </a:cubicBezTo>
                    <a:close/>
                  </a:path>
                </a:pathLst>
              </a:custGeom>
              <a:grpFill/>
              <a:ln w="814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0D4EADCE-4429-E347-9841-211AA57162DB}"/>
                  </a:ext>
                </a:extLst>
              </p:cNvPr>
              <p:cNvSpPr/>
              <p:nvPr/>
            </p:nvSpPr>
            <p:spPr>
              <a:xfrm>
                <a:off x="2567006" y="4985169"/>
                <a:ext cx="2155853" cy="1057414"/>
              </a:xfrm>
              <a:custGeom>
                <a:avLst/>
                <a:gdLst>
                  <a:gd name="connsiteX0" fmla="*/ 786070 w 2155853"/>
                  <a:gd name="connsiteY0" fmla="*/ 1055785 h 1057414"/>
                  <a:gd name="connsiteX1" fmla="*/ 69319 w 2155853"/>
                  <a:gd name="connsiteY1" fmla="*/ 1055785 h 1057414"/>
                  <a:gd name="connsiteX2" fmla="*/ 51401 w 2155853"/>
                  <a:gd name="connsiteY2" fmla="*/ 1055785 h 1057414"/>
                  <a:gd name="connsiteX3" fmla="*/ 88 w 2155853"/>
                  <a:gd name="connsiteY3" fmla="*/ 1007719 h 1057414"/>
                  <a:gd name="connsiteX4" fmla="*/ 52215 w 2155853"/>
                  <a:gd name="connsiteY4" fmla="*/ 964541 h 1057414"/>
                  <a:gd name="connsiteX5" fmla="*/ 671227 w 2155853"/>
                  <a:gd name="connsiteY5" fmla="*/ 964541 h 1057414"/>
                  <a:gd name="connsiteX6" fmla="*/ 1497119 w 2155853"/>
                  <a:gd name="connsiteY6" fmla="*/ 962911 h 1057414"/>
                  <a:gd name="connsiteX7" fmla="*/ 1974410 w 2155853"/>
                  <a:gd name="connsiteY7" fmla="*/ 673701 h 1057414"/>
                  <a:gd name="connsiteX8" fmla="*/ 2003732 w 2155853"/>
                  <a:gd name="connsiteY8" fmla="*/ 87947 h 1057414"/>
                  <a:gd name="connsiteX9" fmla="*/ 1995587 w 2155853"/>
                  <a:gd name="connsiteY9" fmla="*/ 71654 h 1057414"/>
                  <a:gd name="connsiteX10" fmla="*/ 2011877 w 2155853"/>
                  <a:gd name="connsiteY10" fmla="*/ 5665 h 1057414"/>
                  <a:gd name="connsiteX11" fmla="*/ 2077036 w 2155853"/>
                  <a:gd name="connsiteY11" fmla="*/ 31735 h 1057414"/>
                  <a:gd name="connsiteX12" fmla="*/ 2153598 w 2155853"/>
                  <a:gd name="connsiteY12" fmla="*/ 405672 h 1057414"/>
                  <a:gd name="connsiteX13" fmla="*/ 1581012 w 2155853"/>
                  <a:gd name="connsiteY13" fmla="*/ 1047638 h 1057414"/>
                  <a:gd name="connsiteX14" fmla="*/ 1490603 w 2155853"/>
                  <a:gd name="connsiteY14" fmla="*/ 1056599 h 1057414"/>
                  <a:gd name="connsiteX15" fmla="*/ 1137115 w 2155853"/>
                  <a:gd name="connsiteY15" fmla="*/ 1057414 h 1057414"/>
                  <a:gd name="connsiteX16" fmla="*/ 786070 w 2155853"/>
                  <a:gd name="connsiteY16" fmla="*/ 1055785 h 1057414"/>
                  <a:gd name="connsiteX17" fmla="*/ 786070 w 2155853"/>
                  <a:gd name="connsiteY17" fmla="*/ 1055785 h 105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5853" h="1057414">
                    <a:moveTo>
                      <a:pt x="786070" y="1055785"/>
                    </a:moveTo>
                    <a:cubicBezTo>
                      <a:pt x="547425" y="1055785"/>
                      <a:pt x="308779" y="1055785"/>
                      <a:pt x="69319" y="1055785"/>
                    </a:cubicBezTo>
                    <a:cubicBezTo>
                      <a:pt x="63618" y="1055785"/>
                      <a:pt x="57102" y="1055785"/>
                      <a:pt x="51401" y="1055785"/>
                    </a:cubicBezTo>
                    <a:cubicBezTo>
                      <a:pt x="19636" y="1054155"/>
                      <a:pt x="-1541" y="1034603"/>
                      <a:pt x="88" y="1007719"/>
                    </a:cubicBezTo>
                    <a:cubicBezTo>
                      <a:pt x="902" y="981649"/>
                      <a:pt x="20450" y="964541"/>
                      <a:pt x="52215" y="964541"/>
                    </a:cubicBezTo>
                    <a:cubicBezTo>
                      <a:pt x="258281" y="964541"/>
                      <a:pt x="465161" y="964541"/>
                      <a:pt x="671227" y="964541"/>
                    </a:cubicBezTo>
                    <a:cubicBezTo>
                      <a:pt x="946524" y="964541"/>
                      <a:pt x="1222636" y="971058"/>
                      <a:pt x="1497119" y="962911"/>
                    </a:cubicBezTo>
                    <a:cubicBezTo>
                      <a:pt x="1704814" y="956394"/>
                      <a:pt x="1866897" y="851301"/>
                      <a:pt x="1974410" y="673701"/>
                    </a:cubicBezTo>
                    <a:cubicBezTo>
                      <a:pt x="2088439" y="485510"/>
                      <a:pt x="2094140" y="288358"/>
                      <a:pt x="2003732" y="87947"/>
                    </a:cubicBezTo>
                    <a:cubicBezTo>
                      <a:pt x="2001288" y="82245"/>
                      <a:pt x="1998030" y="77356"/>
                      <a:pt x="1995587" y="71654"/>
                    </a:cubicBezTo>
                    <a:cubicBezTo>
                      <a:pt x="1982555" y="42325"/>
                      <a:pt x="1989071" y="17885"/>
                      <a:pt x="2011877" y="5665"/>
                    </a:cubicBezTo>
                    <a:cubicBezTo>
                      <a:pt x="2036311" y="-7370"/>
                      <a:pt x="2062375" y="2406"/>
                      <a:pt x="2077036" y="31735"/>
                    </a:cubicBezTo>
                    <a:cubicBezTo>
                      <a:pt x="2137308" y="149048"/>
                      <a:pt x="2164186" y="274509"/>
                      <a:pt x="2153598" y="405672"/>
                    </a:cubicBezTo>
                    <a:cubicBezTo>
                      <a:pt x="2125905" y="732357"/>
                      <a:pt x="1901106" y="983278"/>
                      <a:pt x="1581012" y="1047638"/>
                    </a:cubicBezTo>
                    <a:cubicBezTo>
                      <a:pt x="1551690" y="1053341"/>
                      <a:pt x="1520739" y="1056599"/>
                      <a:pt x="1490603" y="1056599"/>
                    </a:cubicBezTo>
                    <a:cubicBezTo>
                      <a:pt x="1372503" y="1057414"/>
                      <a:pt x="1255216" y="1057414"/>
                      <a:pt x="1137115" y="1057414"/>
                    </a:cubicBezTo>
                    <a:cubicBezTo>
                      <a:pt x="1019828" y="1056599"/>
                      <a:pt x="903357" y="1056599"/>
                      <a:pt x="786070" y="1055785"/>
                    </a:cubicBezTo>
                    <a:cubicBezTo>
                      <a:pt x="786070" y="1056599"/>
                      <a:pt x="786070" y="1056599"/>
                      <a:pt x="786070" y="1055785"/>
                    </a:cubicBezTo>
                    <a:close/>
                  </a:path>
                </a:pathLst>
              </a:custGeom>
              <a:grpFill/>
              <a:ln w="8145"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810BEC4-E93E-A747-9273-FE4F014912E7}"/>
                  </a:ext>
                </a:extLst>
              </p:cNvPr>
              <p:cNvSpPr/>
              <p:nvPr/>
            </p:nvSpPr>
            <p:spPr>
              <a:xfrm>
                <a:off x="2477187" y="3968413"/>
                <a:ext cx="2033821" cy="929471"/>
              </a:xfrm>
              <a:custGeom>
                <a:avLst/>
                <a:gdLst>
                  <a:gd name="connsiteX0" fmla="*/ 551722 w 2033821"/>
                  <a:gd name="connsiteY0" fmla="*/ 0 h 929471"/>
                  <a:gd name="connsiteX1" fmla="*/ 1550286 w 2033821"/>
                  <a:gd name="connsiteY1" fmla="*/ 637078 h 929471"/>
                  <a:gd name="connsiteX2" fmla="*/ 1588567 w 2033821"/>
                  <a:gd name="connsiteY2" fmla="*/ 666407 h 929471"/>
                  <a:gd name="connsiteX3" fmla="*/ 2008029 w 2033821"/>
                  <a:gd name="connsiteY3" fmla="*/ 840748 h 929471"/>
                  <a:gd name="connsiteX4" fmla="*/ 2032464 w 2033821"/>
                  <a:gd name="connsiteY4" fmla="*/ 896146 h 929471"/>
                  <a:gd name="connsiteX5" fmla="*/ 1952644 w 2033821"/>
                  <a:gd name="connsiteY5" fmla="*/ 914069 h 929471"/>
                  <a:gd name="connsiteX6" fmla="*/ 1744134 w 2033821"/>
                  <a:gd name="connsiteY6" fmla="*/ 791867 h 929471"/>
                  <a:gd name="connsiteX7" fmla="*/ 1556802 w 2033821"/>
                  <a:gd name="connsiteY7" fmla="*/ 756836 h 929471"/>
                  <a:gd name="connsiteX8" fmla="*/ 1477797 w 2033821"/>
                  <a:gd name="connsiteY8" fmla="*/ 699808 h 929471"/>
                  <a:gd name="connsiteX9" fmla="*/ 714620 w 2033821"/>
                  <a:gd name="connsiteY9" fmla="*/ 99391 h 929471"/>
                  <a:gd name="connsiteX10" fmla="*/ 91536 w 2033821"/>
                  <a:gd name="connsiteY10" fmla="*/ 236257 h 929471"/>
                  <a:gd name="connsiteX11" fmla="*/ 6829 w 2033821"/>
                  <a:gd name="connsiteY11" fmla="*/ 234627 h 929471"/>
                  <a:gd name="connsiteX12" fmla="*/ 41037 w 2033821"/>
                  <a:gd name="connsiteY12" fmla="*/ 159677 h 929471"/>
                  <a:gd name="connsiteX13" fmla="*/ 551722 w 2033821"/>
                  <a:gd name="connsiteY13" fmla="*/ 0 h 92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3821" h="929471">
                    <a:moveTo>
                      <a:pt x="551722" y="0"/>
                    </a:moveTo>
                    <a:cubicBezTo>
                      <a:pt x="1011908" y="0"/>
                      <a:pt x="1390646" y="252550"/>
                      <a:pt x="1550286" y="637078"/>
                    </a:cubicBezTo>
                    <a:cubicBezTo>
                      <a:pt x="1558431" y="655816"/>
                      <a:pt x="1565761" y="664777"/>
                      <a:pt x="1588567" y="666407"/>
                    </a:cubicBezTo>
                    <a:cubicBezTo>
                      <a:pt x="1747393" y="677812"/>
                      <a:pt x="1887485" y="735654"/>
                      <a:pt x="2008029" y="840748"/>
                    </a:cubicBezTo>
                    <a:cubicBezTo>
                      <a:pt x="2025133" y="855412"/>
                      <a:pt x="2038165" y="871706"/>
                      <a:pt x="2032464" y="896146"/>
                    </a:cubicBezTo>
                    <a:cubicBezTo>
                      <a:pt x="2024319" y="931177"/>
                      <a:pt x="1983594" y="940953"/>
                      <a:pt x="1952644" y="914069"/>
                    </a:cubicBezTo>
                    <a:cubicBezTo>
                      <a:pt x="1890742" y="859485"/>
                      <a:pt x="1823140" y="813863"/>
                      <a:pt x="1744134" y="791867"/>
                    </a:cubicBezTo>
                    <a:cubicBezTo>
                      <a:pt x="1683048" y="774759"/>
                      <a:pt x="1619518" y="764983"/>
                      <a:pt x="1556802" y="756836"/>
                    </a:cubicBezTo>
                    <a:cubicBezTo>
                      <a:pt x="1510376" y="751133"/>
                      <a:pt x="1496530" y="744616"/>
                      <a:pt x="1477797" y="699808"/>
                    </a:cubicBezTo>
                    <a:cubicBezTo>
                      <a:pt x="1335261" y="357644"/>
                      <a:pt x="1081140" y="153974"/>
                      <a:pt x="714620" y="99391"/>
                    </a:cubicBezTo>
                    <a:cubicBezTo>
                      <a:pt x="491450" y="65989"/>
                      <a:pt x="282941" y="116499"/>
                      <a:pt x="91536" y="236257"/>
                    </a:cubicBezTo>
                    <a:cubicBezTo>
                      <a:pt x="49997" y="262326"/>
                      <a:pt x="23118" y="262326"/>
                      <a:pt x="6829" y="234627"/>
                    </a:cubicBezTo>
                    <a:cubicBezTo>
                      <a:pt x="-8647" y="208558"/>
                      <a:pt x="1942" y="184117"/>
                      <a:pt x="41037" y="159677"/>
                    </a:cubicBezTo>
                    <a:cubicBezTo>
                      <a:pt x="209636" y="53769"/>
                      <a:pt x="394526" y="1629"/>
                      <a:pt x="551722" y="0"/>
                    </a:cubicBezTo>
                    <a:close/>
                  </a:path>
                </a:pathLst>
              </a:custGeom>
              <a:grpFill/>
              <a:ln w="8145"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ECC30CD-7E87-AE4C-BC2B-2DF699D15515}"/>
                  </a:ext>
                </a:extLst>
              </p:cNvPr>
              <p:cNvSpPr/>
              <p:nvPr/>
            </p:nvSpPr>
            <p:spPr>
              <a:xfrm>
                <a:off x="2967005" y="4779018"/>
                <a:ext cx="706992" cy="708769"/>
              </a:xfrm>
              <a:custGeom>
                <a:avLst/>
                <a:gdLst>
                  <a:gd name="connsiteX0" fmla="*/ 352677 w 706992"/>
                  <a:gd name="connsiteY0" fmla="*/ 708770 h 708769"/>
                  <a:gd name="connsiteX1" fmla="*/ 3 w 706992"/>
                  <a:gd name="connsiteY1" fmla="*/ 351941 h 708769"/>
                  <a:gd name="connsiteX2" fmla="*/ 354306 w 706992"/>
                  <a:gd name="connsiteY2" fmla="*/ 0 h 708769"/>
                  <a:gd name="connsiteX3" fmla="*/ 706980 w 706992"/>
                  <a:gd name="connsiteY3" fmla="*/ 356829 h 708769"/>
                  <a:gd name="connsiteX4" fmla="*/ 352677 w 706992"/>
                  <a:gd name="connsiteY4" fmla="*/ 708770 h 708769"/>
                  <a:gd name="connsiteX5" fmla="*/ 352677 w 706992"/>
                  <a:gd name="connsiteY5" fmla="*/ 617526 h 708769"/>
                  <a:gd name="connsiteX6" fmla="*/ 615757 w 706992"/>
                  <a:gd name="connsiteY6" fmla="*/ 354385 h 708769"/>
                  <a:gd name="connsiteX7" fmla="*/ 354306 w 706992"/>
                  <a:gd name="connsiteY7" fmla="*/ 92059 h 708769"/>
                  <a:gd name="connsiteX8" fmla="*/ 91226 w 706992"/>
                  <a:gd name="connsiteY8" fmla="*/ 351941 h 708769"/>
                  <a:gd name="connsiteX9" fmla="*/ 352677 w 706992"/>
                  <a:gd name="connsiteY9" fmla="*/ 617526 h 70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992" h="708769">
                    <a:moveTo>
                      <a:pt x="352677" y="708770"/>
                    </a:moveTo>
                    <a:cubicBezTo>
                      <a:pt x="157200" y="708770"/>
                      <a:pt x="-811" y="549093"/>
                      <a:pt x="3" y="351941"/>
                    </a:cubicBezTo>
                    <a:cubicBezTo>
                      <a:pt x="818" y="158047"/>
                      <a:pt x="159643" y="0"/>
                      <a:pt x="354306" y="0"/>
                    </a:cubicBezTo>
                    <a:cubicBezTo>
                      <a:pt x="548969" y="0"/>
                      <a:pt x="708609" y="161306"/>
                      <a:pt x="706980" y="356829"/>
                    </a:cubicBezTo>
                    <a:cubicBezTo>
                      <a:pt x="706165" y="550722"/>
                      <a:pt x="546525" y="708770"/>
                      <a:pt x="352677" y="708770"/>
                    </a:cubicBezTo>
                    <a:close/>
                    <a:moveTo>
                      <a:pt x="352677" y="617526"/>
                    </a:moveTo>
                    <a:cubicBezTo>
                      <a:pt x="497656" y="618341"/>
                      <a:pt x="616572" y="499398"/>
                      <a:pt x="615757" y="354385"/>
                    </a:cubicBezTo>
                    <a:cubicBezTo>
                      <a:pt x="615757" y="210187"/>
                      <a:pt x="497656" y="92059"/>
                      <a:pt x="354306" y="92059"/>
                    </a:cubicBezTo>
                    <a:cubicBezTo>
                      <a:pt x="210141" y="92059"/>
                      <a:pt x="92040" y="208557"/>
                      <a:pt x="91226" y="351941"/>
                    </a:cubicBezTo>
                    <a:cubicBezTo>
                      <a:pt x="90411" y="498583"/>
                      <a:pt x="206884" y="616711"/>
                      <a:pt x="352677" y="617526"/>
                    </a:cubicBezTo>
                    <a:close/>
                  </a:path>
                </a:pathLst>
              </a:custGeom>
              <a:grpFill/>
              <a:ln w="8145"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FC7E2EA5-69E9-9340-AE1C-CC28BE57007F}"/>
                  </a:ext>
                </a:extLst>
              </p:cNvPr>
              <p:cNvSpPr/>
              <p:nvPr/>
            </p:nvSpPr>
            <p:spPr>
              <a:xfrm>
                <a:off x="2292838" y="4759324"/>
                <a:ext cx="593150" cy="707011"/>
              </a:xfrm>
              <a:custGeom>
                <a:avLst/>
                <a:gdLst>
                  <a:gd name="connsiteX0" fmla="*/ 371994 w 593150"/>
                  <a:gd name="connsiteY0" fmla="*/ 142 h 707011"/>
                  <a:gd name="connsiteX1" fmla="*/ 535707 w 593150"/>
                  <a:gd name="connsiteY1" fmla="*/ 49837 h 707011"/>
                  <a:gd name="connsiteX2" fmla="*/ 565843 w 593150"/>
                  <a:gd name="connsiteY2" fmla="*/ 119085 h 707011"/>
                  <a:gd name="connsiteX3" fmla="*/ 489281 w 593150"/>
                  <a:gd name="connsiteY3" fmla="*/ 128861 h 707011"/>
                  <a:gd name="connsiteX4" fmla="*/ 98326 w 593150"/>
                  <a:gd name="connsiteY4" fmla="*/ 295870 h 707011"/>
                  <a:gd name="connsiteX5" fmla="*/ 398058 w 593150"/>
                  <a:gd name="connsiteY5" fmla="*/ 611965 h 707011"/>
                  <a:gd name="connsiteX6" fmla="*/ 508014 w 593150"/>
                  <a:gd name="connsiteY6" fmla="*/ 550864 h 707011"/>
                  <a:gd name="connsiteX7" fmla="*/ 577246 w 593150"/>
                  <a:gd name="connsiteY7" fmla="*/ 540273 h 707011"/>
                  <a:gd name="connsiteX8" fmla="*/ 574802 w 593150"/>
                  <a:gd name="connsiteY8" fmla="*/ 612779 h 707011"/>
                  <a:gd name="connsiteX9" fmla="*/ 229459 w 593150"/>
                  <a:gd name="connsiteY9" fmla="*/ 684471 h 707011"/>
                  <a:gd name="connsiteX10" fmla="*/ 6289 w 593150"/>
                  <a:gd name="connsiteY10" fmla="*/ 288538 h 707011"/>
                  <a:gd name="connsiteX11" fmla="*/ 371994 w 593150"/>
                  <a:gd name="connsiteY11" fmla="*/ 142 h 70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150" h="707011">
                    <a:moveTo>
                      <a:pt x="371994" y="142"/>
                    </a:moveTo>
                    <a:cubicBezTo>
                      <a:pt x="423307" y="142"/>
                      <a:pt x="481950" y="17250"/>
                      <a:pt x="535707" y="49837"/>
                    </a:cubicBezTo>
                    <a:cubicBezTo>
                      <a:pt x="569915" y="70204"/>
                      <a:pt x="579689" y="93015"/>
                      <a:pt x="565843" y="119085"/>
                    </a:cubicBezTo>
                    <a:cubicBezTo>
                      <a:pt x="551182" y="145969"/>
                      <a:pt x="525118" y="149228"/>
                      <a:pt x="489281" y="128861"/>
                    </a:cubicBezTo>
                    <a:cubicBezTo>
                      <a:pt x="332084" y="37617"/>
                      <a:pt x="139865" y="119899"/>
                      <a:pt x="98326" y="295870"/>
                    </a:cubicBezTo>
                    <a:cubicBezTo>
                      <a:pt x="55973" y="475914"/>
                      <a:pt x="217241" y="646996"/>
                      <a:pt x="398058" y="611965"/>
                    </a:cubicBezTo>
                    <a:cubicBezTo>
                      <a:pt x="441226" y="603818"/>
                      <a:pt x="477878" y="583451"/>
                      <a:pt x="508014" y="550864"/>
                    </a:cubicBezTo>
                    <a:cubicBezTo>
                      <a:pt x="530820" y="526424"/>
                      <a:pt x="557698" y="523165"/>
                      <a:pt x="577246" y="540273"/>
                    </a:cubicBezTo>
                    <a:cubicBezTo>
                      <a:pt x="599237" y="559825"/>
                      <a:pt x="598422" y="585080"/>
                      <a:pt x="574802" y="612779"/>
                    </a:cubicBezTo>
                    <a:cubicBezTo>
                      <a:pt x="495797" y="703209"/>
                      <a:pt x="358148" y="731722"/>
                      <a:pt x="229459" y="684471"/>
                    </a:cubicBezTo>
                    <a:cubicBezTo>
                      <a:pt x="70633" y="626629"/>
                      <a:pt x="-26291" y="453917"/>
                      <a:pt x="6289" y="288538"/>
                    </a:cubicBezTo>
                    <a:cubicBezTo>
                      <a:pt x="39683" y="117455"/>
                      <a:pt x="188734" y="-4746"/>
                      <a:pt x="371994" y="142"/>
                    </a:cubicBezTo>
                    <a:close/>
                  </a:path>
                </a:pathLst>
              </a:custGeom>
              <a:grpFill/>
              <a:ln w="8145"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0A69249-697D-6649-9CAC-8A9FA441187E}"/>
                  </a:ext>
                </a:extLst>
              </p:cNvPr>
              <p:cNvSpPr/>
              <p:nvPr/>
            </p:nvSpPr>
            <p:spPr>
              <a:xfrm>
                <a:off x="3776227" y="5171445"/>
                <a:ext cx="354686" cy="582741"/>
              </a:xfrm>
              <a:custGeom>
                <a:avLst/>
                <a:gdLst>
                  <a:gd name="connsiteX0" fmla="*/ 149435 w 354686"/>
                  <a:gd name="connsiteY0" fmla="*/ 490683 h 582741"/>
                  <a:gd name="connsiteX1" fmla="*/ 295229 w 354686"/>
                  <a:gd name="connsiteY1" fmla="*/ 490683 h 582741"/>
                  <a:gd name="connsiteX2" fmla="*/ 354687 w 354686"/>
                  <a:gd name="connsiteY2" fmla="*/ 536305 h 582741"/>
                  <a:gd name="connsiteX3" fmla="*/ 297672 w 354686"/>
                  <a:gd name="connsiteY3" fmla="*/ 581927 h 582741"/>
                  <a:gd name="connsiteX4" fmla="*/ 93236 w 354686"/>
                  <a:gd name="connsiteY4" fmla="*/ 582742 h 582741"/>
                  <a:gd name="connsiteX5" fmla="*/ 59841 w 354686"/>
                  <a:gd name="connsiteY5" fmla="*/ 579483 h 582741"/>
                  <a:gd name="connsiteX6" fmla="*/ 24819 w 354686"/>
                  <a:gd name="connsiteY6" fmla="*/ 505347 h 582741"/>
                  <a:gd name="connsiteX7" fmla="*/ 81833 w 354686"/>
                  <a:gd name="connsiteY7" fmla="*/ 426324 h 582741"/>
                  <a:gd name="connsiteX8" fmla="*/ 191789 w 354686"/>
                  <a:gd name="connsiteY8" fmla="*/ 273164 h 582741"/>
                  <a:gd name="connsiteX9" fmla="*/ 235771 w 354686"/>
                  <a:gd name="connsiteY9" fmla="*/ 193326 h 582741"/>
                  <a:gd name="connsiteX10" fmla="*/ 192603 w 354686"/>
                  <a:gd name="connsiteY10" fmla="*/ 96379 h 582741"/>
                  <a:gd name="connsiteX11" fmla="*/ 93236 w 354686"/>
                  <a:gd name="connsiteY11" fmla="*/ 142001 h 582741"/>
                  <a:gd name="connsiteX12" fmla="*/ 28076 w 354686"/>
                  <a:gd name="connsiteY12" fmla="*/ 187623 h 582741"/>
                  <a:gd name="connsiteX13" fmla="*/ 8529 w 354686"/>
                  <a:gd name="connsiteY13" fmla="*/ 106155 h 582741"/>
                  <a:gd name="connsiteX14" fmla="*/ 221925 w 354686"/>
                  <a:gd name="connsiteY14" fmla="*/ 10023 h 582741"/>
                  <a:gd name="connsiteX15" fmla="*/ 323736 w 354686"/>
                  <a:gd name="connsiteY15" fmla="*/ 216137 h 582741"/>
                  <a:gd name="connsiteX16" fmla="*/ 261020 w 354686"/>
                  <a:gd name="connsiteY16" fmla="*/ 333450 h 582741"/>
                  <a:gd name="connsiteX17" fmla="*/ 149435 w 354686"/>
                  <a:gd name="connsiteY17" fmla="*/ 490683 h 5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686" h="582741">
                    <a:moveTo>
                      <a:pt x="149435" y="490683"/>
                    </a:moveTo>
                    <a:cubicBezTo>
                      <a:pt x="202377" y="490683"/>
                      <a:pt x="248803" y="490683"/>
                      <a:pt x="295229" y="490683"/>
                    </a:cubicBezTo>
                    <a:cubicBezTo>
                      <a:pt x="333510" y="490683"/>
                      <a:pt x="354687" y="507792"/>
                      <a:pt x="354687" y="536305"/>
                    </a:cubicBezTo>
                    <a:cubicBezTo>
                      <a:pt x="354687" y="564004"/>
                      <a:pt x="333510" y="581113"/>
                      <a:pt x="297672" y="581927"/>
                    </a:cubicBezTo>
                    <a:cubicBezTo>
                      <a:pt x="229255" y="582742"/>
                      <a:pt x="161653" y="582742"/>
                      <a:pt x="93236" y="582742"/>
                    </a:cubicBezTo>
                    <a:cubicBezTo>
                      <a:pt x="81833" y="582742"/>
                      <a:pt x="71244" y="581113"/>
                      <a:pt x="59841" y="579483"/>
                    </a:cubicBezTo>
                    <a:cubicBezTo>
                      <a:pt x="19932" y="572966"/>
                      <a:pt x="3642" y="539564"/>
                      <a:pt x="24819" y="505347"/>
                    </a:cubicBezTo>
                    <a:cubicBezTo>
                      <a:pt x="41923" y="477648"/>
                      <a:pt x="63099" y="452394"/>
                      <a:pt x="81833" y="426324"/>
                    </a:cubicBezTo>
                    <a:cubicBezTo>
                      <a:pt x="118485" y="374999"/>
                      <a:pt x="156766" y="324489"/>
                      <a:pt x="191789" y="273164"/>
                    </a:cubicBezTo>
                    <a:cubicBezTo>
                      <a:pt x="208893" y="247909"/>
                      <a:pt x="224368" y="221025"/>
                      <a:pt x="235771" y="193326"/>
                    </a:cubicBezTo>
                    <a:cubicBezTo>
                      <a:pt x="252061" y="152592"/>
                      <a:pt x="232513" y="111858"/>
                      <a:pt x="192603" y="96379"/>
                    </a:cubicBezTo>
                    <a:cubicBezTo>
                      <a:pt x="152693" y="80900"/>
                      <a:pt x="109525" y="100453"/>
                      <a:pt x="93236" y="142001"/>
                    </a:cubicBezTo>
                    <a:cubicBezTo>
                      <a:pt x="76131" y="184364"/>
                      <a:pt x="57398" y="198214"/>
                      <a:pt x="28076" y="187623"/>
                    </a:cubicBezTo>
                    <a:cubicBezTo>
                      <a:pt x="-431" y="177032"/>
                      <a:pt x="-7761" y="147704"/>
                      <a:pt x="8529" y="106155"/>
                    </a:cubicBezTo>
                    <a:cubicBezTo>
                      <a:pt x="41923" y="22243"/>
                      <a:pt x="136403" y="-20934"/>
                      <a:pt x="221925" y="10023"/>
                    </a:cubicBezTo>
                    <a:cubicBezTo>
                      <a:pt x="307446" y="40981"/>
                      <a:pt x="354687" y="130596"/>
                      <a:pt x="323736" y="216137"/>
                    </a:cubicBezTo>
                    <a:cubicBezTo>
                      <a:pt x="309075" y="257685"/>
                      <a:pt x="284641" y="295975"/>
                      <a:pt x="261020" y="333450"/>
                    </a:cubicBezTo>
                    <a:cubicBezTo>
                      <a:pt x="226812" y="385590"/>
                      <a:pt x="188531" y="435285"/>
                      <a:pt x="149435" y="490683"/>
                    </a:cubicBezTo>
                    <a:close/>
                  </a:path>
                </a:pathLst>
              </a:custGeom>
              <a:grpFill/>
              <a:ln w="8145"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51DDF7C0-1A31-5648-BCF4-40B969C012D2}"/>
                  </a:ext>
                </a:extLst>
              </p:cNvPr>
              <p:cNvSpPr/>
              <p:nvPr/>
            </p:nvSpPr>
            <p:spPr>
              <a:xfrm>
                <a:off x="3119725" y="6761841"/>
                <a:ext cx="91539" cy="176175"/>
              </a:xfrm>
              <a:custGeom>
                <a:avLst/>
                <a:gdLst>
                  <a:gd name="connsiteX0" fmla="*/ 90816 w 91539"/>
                  <a:gd name="connsiteY0" fmla="*/ 88088 h 176175"/>
                  <a:gd name="connsiteX1" fmla="*/ 90816 w 91539"/>
                  <a:gd name="connsiteY1" fmla="*/ 133710 h 176175"/>
                  <a:gd name="connsiteX2" fmla="*/ 44390 w 91539"/>
                  <a:gd name="connsiteY2" fmla="*/ 176073 h 176175"/>
                  <a:gd name="connsiteX3" fmla="*/ 1222 w 91539"/>
                  <a:gd name="connsiteY3" fmla="*/ 133710 h 176175"/>
                  <a:gd name="connsiteX4" fmla="*/ 1222 w 91539"/>
                  <a:gd name="connsiteY4" fmla="*/ 42466 h 176175"/>
                  <a:gd name="connsiteX5" fmla="*/ 44390 w 91539"/>
                  <a:gd name="connsiteY5" fmla="*/ 103 h 176175"/>
                  <a:gd name="connsiteX6" fmla="*/ 90816 w 91539"/>
                  <a:gd name="connsiteY6" fmla="*/ 42466 h 176175"/>
                  <a:gd name="connsiteX7" fmla="*/ 90816 w 91539"/>
                  <a:gd name="connsiteY7" fmla="*/ 88088 h 17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39" h="176175">
                    <a:moveTo>
                      <a:pt x="90816" y="88088"/>
                    </a:moveTo>
                    <a:cubicBezTo>
                      <a:pt x="90816" y="103567"/>
                      <a:pt x="91630" y="118231"/>
                      <a:pt x="90816" y="133710"/>
                    </a:cubicBezTo>
                    <a:cubicBezTo>
                      <a:pt x="88372" y="159780"/>
                      <a:pt x="68010" y="177702"/>
                      <a:pt x="44390" y="176073"/>
                    </a:cubicBezTo>
                    <a:cubicBezTo>
                      <a:pt x="18326" y="174444"/>
                      <a:pt x="2851" y="158965"/>
                      <a:pt x="1222" y="133710"/>
                    </a:cubicBezTo>
                    <a:cubicBezTo>
                      <a:pt x="-407" y="103567"/>
                      <a:pt x="-407" y="72609"/>
                      <a:pt x="1222" y="42466"/>
                    </a:cubicBezTo>
                    <a:cubicBezTo>
                      <a:pt x="2851" y="17211"/>
                      <a:pt x="19140" y="1732"/>
                      <a:pt x="44390" y="103"/>
                    </a:cubicBezTo>
                    <a:cubicBezTo>
                      <a:pt x="68824" y="-1527"/>
                      <a:pt x="88372" y="16396"/>
                      <a:pt x="90816" y="42466"/>
                    </a:cubicBezTo>
                    <a:cubicBezTo>
                      <a:pt x="92444" y="57945"/>
                      <a:pt x="90816" y="73424"/>
                      <a:pt x="90816" y="88088"/>
                    </a:cubicBezTo>
                    <a:close/>
                  </a:path>
                </a:pathLst>
              </a:custGeom>
              <a:grpFill/>
              <a:ln w="8145"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9B9A15D-070E-DB46-8488-9FA7093F8096}"/>
                  </a:ext>
                </a:extLst>
              </p:cNvPr>
              <p:cNvSpPr/>
              <p:nvPr/>
            </p:nvSpPr>
            <p:spPr>
              <a:xfrm>
                <a:off x="3278017" y="6335835"/>
                <a:ext cx="92366" cy="163000"/>
              </a:xfrm>
              <a:custGeom>
                <a:avLst/>
                <a:gdLst>
                  <a:gd name="connsiteX0" fmla="*/ 941 w 92366"/>
                  <a:gd name="connsiteY0" fmla="*/ 78241 h 163000"/>
                  <a:gd name="connsiteX1" fmla="*/ 941 w 92366"/>
                  <a:gd name="connsiteY1" fmla="*/ 39137 h 163000"/>
                  <a:gd name="connsiteX2" fmla="*/ 47366 w 92366"/>
                  <a:gd name="connsiteY2" fmla="*/ 32 h 163000"/>
                  <a:gd name="connsiteX3" fmla="*/ 90534 w 92366"/>
                  <a:gd name="connsiteY3" fmla="*/ 39137 h 163000"/>
                  <a:gd name="connsiteX4" fmla="*/ 90534 w 92366"/>
                  <a:gd name="connsiteY4" fmla="*/ 123863 h 163000"/>
                  <a:gd name="connsiteX5" fmla="*/ 44923 w 92366"/>
                  <a:gd name="connsiteY5" fmla="*/ 162968 h 163000"/>
                  <a:gd name="connsiteX6" fmla="*/ 941 w 92366"/>
                  <a:gd name="connsiteY6" fmla="*/ 120604 h 163000"/>
                  <a:gd name="connsiteX7" fmla="*/ 941 w 92366"/>
                  <a:gd name="connsiteY7" fmla="*/ 78241 h 163000"/>
                  <a:gd name="connsiteX8" fmla="*/ 941 w 92366"/>
                  <a:gd name="connsiteY8" fmla="*/ 78241 h 1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66" h="163000">
                    <a:moveTo>
                      <a:pt x="941" y="78241"/>
                    </a:moveTo>
                    <a:cubicBezTo>
                      <a:pt x="941" y="65206"/>
                      <a:pt x="-689" y="51357"/>
                      <a:pt x="941" y="39137"/>
                    </a:cubicBezTo>
                    <a:cubicBezTo>
                      <a:pt x="5013" y="13882"/>
                      <a:pt x="21303" y="-782"/>
                      <a:pt x="47366" y="32"/>
                    </a:cubicBezTo>
                    <a:cubicBezTo>
                      <a:pt x="71801" y="847"/>
                      <a:pt x="88091" y="15511"/>
                      <a:pt x="90534" y="39137"/>
                    </a:cubicBezTo>
                    <a:cubicBezTo>
                      <a:pt x="92978" y="67650"/>
                      <a:pt x="92978" y="96164"/>
                      <a:pt x="90534" y="123863"/>
                    </a:cubicBezTo>
                    <a:cubicBezTo>
                      <a:pt x="88091" y="149118"/>
                      <a:pt x="70172" y="163782"/>
                      <a:pt x="44923" y="162968"/>
                    </a:cubicBezTo>
                    <a:cubicBezTo>
                      <a:pt x="18859" y="162153"/>
                      <a:pt x="4198" y="146674"/>
                      <a:pt x="941" y="120604"/>
                    </a:cubicBezTo>
                    <a:cubicBezTo>
                      <a:pt x="-689" y="106755"/>
                      <a:pt x="126" y="92905"/>
                      <a:pt x="941" y="78241"/>
                    </a:cubicBezTo>
                    <a:cubicBezTo>
                      <a:pt x="941" y="78241"/>
                      <a:pt x="941" y="78241"/>
                      <a:pt x="941" y="78241"/>
                    </a:cubicBezTo>
                    <a:close/>
                  </a:path>
                </a:pathLst>
              </a:custGeom>
              <a:grpFill/>
              <a:ln w="8145"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E0487CE-C65B-F643-B9FA-B14D10B7EE5D}"/>
                  </a:ext>
                </a:extLst>
              </p:cNvPr>
              <p:cNvSpPr/>
              <p:nvPr/>
            </p:nvSpPr>
            <p:spPr>
              <a:xfrm>
                <a:off x="2844835" y="6170389"/>
                <a:ext cx="92764" cy="158172"/>
              </a:xfrm>
              <a:custGeom>
                <a:avLst/>
                <a:gdLst>
                  <a:gd name="connsiteX0" fmla="*/ 814 w 92764"/>
                  <a:gd name="connsiteY0" fmla="*/ 76678 h 158172"/>
                  <a:gd name="connsiteX1" fmla="*/ 814 w 92764"/>
                  <a:gd name="connsiteY1" fmla="*/ 43277 h 158172"/>
                  <a:gd name="connsiteX2" fmla="*/ 47240 w 92764"/>
                  <a:gd name="connsiteY2" fmla="*/ 99 h 158172"/>
                  <a:gd name="connsiteX3" fmla="*/ 91223 w 92764"/>
                  <a:gd name="connsiteY3" fmla="*/ 41647 h 158172"/>
                  <a:gd name="connsiteX4" fmla="*/ 91223 w 92764"/>
                  <a:gd name="connsiteY4" fmla="*/ 114968 h 158172"/>
                  <a:gd name="connsiteX5" fmla="*/ 44797 w 92764"/>
                  <a:gd name="connsiteY5" fmla="*/ 158146 h 158172"/>
                  <a:gd name="connsiteX6" fmla="*/ 0 w 92764"/>
                  <a:gd name="connsiteY6" fmla="*/ 113339 h 158172"/>
                  <a:gd name="connsiteX7" fmla="*/ 814 w 92764"/>
                  <a:gd name="connsiteY7" fmla="*/ 76678 h 15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764" h="158172">
                    <a:moveTo>
                      <a:pt x="814" y="76678"/>
                    </a:moveTo>
                    <a:cubicBezTo>
                      <a:pt x="814" y="65273"/>
                      <a:pt x="0" y="54682"/>
                      <a:pt x="814" y="43277"/>
                    </a:cubicBezTo>
                    <a:cubicBezTo>
                      <a:pt x="3258" y="17207"/>
                      <a:pt x="22806" y="-1531"/>
                      <a:pt x="47240" y="99"/>
                    </a:cubicBezTo>
                    <a:cubicBezTo>
                      <a:pt x="73304" y="1728"/>
                      <a:pt x="88779" y="16392"/>
                      <a:pt x="91223" y="41647"/>
                    </a:cubicBezTo>
                    <a:cubicBezTo>
                      <a:pt x="93666" y="66088"/>
                      <a:pt x="92852" y="90528"/>
                      <a:pt x="91223" y="114968"/>
                    </a:cubicBezTo>
                    <a:cubicBezTo>
                      <a:pt x="89594" y="141038"/>
                      <a:pt x="69232" y="158961"/>
                      <a:pt x="44797" y="158146"/>
                    </a:cubicBezTo>
                    <a:cubicBezTo>
                      <a:pt x="20362" y="157332"/>
                      <a:pt x="2443" y="139409"/>
                      <a:pt x="0" y="113339"/>
                    </a:cubicBezTo>
                    <a:cubicBezTo>
                      <a:pt x="0" y="101119"/>
                      <a:pt x="814" y="88898"/>
                      <a:pt x="814" y="76678"/>
                    </a:cubicBezTo>
                    <a:close/>
                  </a:path>
                </a:pathLst>
              </a:custGeom>
              <a:grpFill/>
              <a:ln w="8145"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7248E562-69A9-6745-B439-B04E06403A63}"/>
                  </a:ext>
                </a:extLst>
              </p:cNvPr>
              <p:cNvSpPr/>
              <p:nvPr/>
            </p:nvSpPr>
            <p:spPr>
              <a:xfrm>
                <a:off x="1801927" y="6866197"/>
                <a:ext cx="91381" cy="158098"/>
              </a:xfrm>
              <a:custGeom>
                <a:avLst/>
                <a:gdLst>
                  <a:gd name="connsiteX0" fmla="*/ 362 w 91381"/>
                  <a:gd name="connsiteY0" fmla="*/ 75791 h 158098"/>
                  <a:gd name="connsiteX1" fmla="*/ 362 w 91381"/>
                  <a:gd name="connsiteY1" fmla="*/ 45648 h 158098"/>
                  <a:gd name="connsiteX2" fmla="*/ 46788 w 91381"/>
                  <a:gd name="connsiteY2" fmla="*/ 26 h 158098"/>
                  <a:gd name="connsiteX3" fmla="*/ 90770 w 91381"/>
                  <a:gd name="connsiteY3" fmla="*/ 45648 h 158098"/>
                  <a:gd name="connsiteX4" fmla="*/ 90770 w 91381"/>
                  <a:gd name="connsiteY4" fmla="*/ 112451 h 158098"/>
                  <a:gd name="connsiteX5" fmla="*/ 44344 w 91381"/>
                  <a:gd name="connsiteY5" fmla="*/ 158073 h 158098"/>
                  <a:gd name="connsiteX6" fmla="*/ 362 w 91381"/>
                  <a:gd name="connsiteY6" fmla="*/ 112451 h 158098"/>
                  <a:gd name="connsiteX7" fmla="*/ 362 w 91381"/>
                  <a:gd name="connsiteY7" fmla="*/ 75791 h 1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81" h="158098">
                    <a:moveTo>
                      <a:pt x="362" y="75791"/>
                    </a:moveTo>
                    <a:cubicBezTo>
                      <a:pt x="362" y="66015"/>
                      <a:pt x="-453" y="55424"/>
                      <a:pt x="362" y="45648"/>
                    </a:cubicBezTo>
                    <a:cubicBezTo>
                      <a:pt x="2805" y="17949"/>
                      <a:pt x="21539" y="-789"/>
                      <a:pt x="46788" y="26"/>
                    </a:cubicBezTo>
                    <a:cubicBezTo>
                      <a:pt x="71223" y="840"/>
                      <a:pt x="89141" y="18763"/>
                      <a:pt x="90770" y="45648"/>
                    </a:cubicBezTo>
                    <a:cubicBezTo>
                      <a:pt x="91585" y="67644"/>
                      <a:pt x="91585" y="90455"/>
                      <a:pt x="90770" y="112451"/>
                    </a:cubicBezTo>
                    <a:cubicBezTo>
                      <a:pt x="89141" y="140150"/>
                      <a:pt x="69594" y="158888"/>
                      <a:pt x="44344" y="158073"/>
                    </a:cubicBezTo>
                    <a:cubicBezTo>
                      <a:pt x="19910" y="157259"/>
                      <a:pt x="1991" y="139336"/>
                      <a:pt x="362" y="112451"/>
                    </a:cubicBezTo>
                    <a:cubicBezTo>
                      <a:pt x="-453" y="100231"/>
                      <a:pt x="362" y="88011"/>
                      <a:pt x="362" y="75791"/>
                    </a:cubicBezTo>
                    <a:close/>
                  </a:path>
                </a:pathLst>
              </a:custGeom>
              <a:grpFill/>
              <a:ln w="8145"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B4C1F7-CD9E-A541-BD08-B092229F91B4}"/>
                  </a:ext>
                </a:extLst>
              </p:cNvPr>
              <p:cNvSpPr/>
              <p:nvPr/>
            </p:nvSpPr>
            <p:spPr>
              <a:xfrm>
                <a:off x="4190982" y="6286987"/>
                <a:ext cx="93375" cy="150749"/>
              </a:xfrm>
              <a:custGeom>
                <a:avLst/>
                <a:gdLst>
                  <a:gd name="connsiteX0" fmla="*/ 92241 w 93375"/>
                  <a:gd name="connsiteY0" fmla="*/ 77394 h 150749"/>
                  <a:gd name="connsiteX1" fmla="*/ 91426 w 93375"/>
                  <a:gd name="connsiteY1" fmla="*/ 114055 h 150749"/>
                  <a:gd name="connsiteX2" fmla="*/ 45815 w 93375"/>
                  <a:gd name="connsiteY2" fmla="*/ 150715 h 150749"/>
                  <a:gd name="connsiteX3" fmla="*/ 1833 w 93375"/>
                  <a:gd name="connsiteY3" fmla="*/ 112425 h 150749"/>
                  <a:gd name="connsiteX4" fmla="*/ 1833 w 93375"/>
                  <a:gd name="connsiteY4" fmla="*/ 39919 h 150749"/>
                  <a:gd name="connsiteX5" fmla="*/ 47444 w 93375"/>
                  <a:gd name="connsiteY5" fmla="*/ 0 h 150749"/>
                  <a:gd name="connsiteX6" fmla="*/ 91426 w 93375"/>
                  <a:gd name="connsiteY6" fmla="*/ 38290 h 150749"/>
                  <a:gd name="connsiteX7" fmla="*/ 92241 w 93375"/>
                  <a:gd name="connsiteY7" fmla="*/ 77394 h 150749"/>
                  <a:gd name="connsiteX8" fmla="*/ 92241 w 93375"/>
                  <a:gd name="connsiteY8" fmla="*/ 77394 h 1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75" h="150749">
                    <a:moveTo>
                      <a:pt x="92241" y="77394"/>
                    </a:moveTo>
                    <a:cubicBezTo>
                      <a:pt x="92241" y="89615"/>
                      <a:pt x="94685" y="101835"/>
                      <a:pt x="91426" y="114055"/>
                    </a:cubicBezTo>
                    <a:cubicBezTo>
                      <a:pt x="86540" y="137681"/>
                      <a:pt x="70250" y="151530"/>
                      <a:pt x="45815" y="150715"/>
                    </a:cubicBezTo>
                    <a:cubicBezTo>
                      <a:pt x="21380" y="149901"/>
                      <a:pt x="5091" y="136051"/>
                      <a:pt x="1833" y="112425"/>
                    </a:cubicBezTo>
                    <a:cubicBezTo>
                      <a:pt x="-611" y="88800"/>
                      <a:pt x="-611" y="63545"/>
                      <a:pt x="1833" y="39919"/>
                    </a:cubicBezTo>
                    <a:cubicBezTo>
                      <a:pt x="4276" y="14664"/>
                      <a:pt x="21380" y="0"/>
                      <a:pt x="47444" y="0"/>
                    </a:cubicBezTo>
                    <a:cubicBezTo>
                      <a:pt x="71879" y="0"/>
                      <a:pt x="87354" y="14664"/>
                      <a:pt x="91426" y="38290"/>
                    </a:cubicBezTo>
                    <a:cubicBezTo>
                      <a:pt x="94685" y="51325"/>
                      <a:pt x="93055" y="64360"/>
                      <a:pt x="92241" y="77394"/>
                    </a:cubicBezTo>
                    <a:cubicBezTo>
                      <a:pt x="92241" y="77394"/>
                      <a:pt x="92241" y="77394"/>
                      <a:pt x="92241" y="77394"/>
                    </a:cubicBezTo>
                    <a:close/>
                  </a:path>
                </a:pathLst>
              </a:custGeom>
              <a:grpFill/>
              <a:ln w="8145"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D7001A6-A680-574E-A3AD-AE97361846C5}"/>
                  </a:ext>
                </a:extLst>
              </p:cNvPr>
              <p:cNvSpPr/>
              <p:nvPr/>
            </p:nvSpPr>
            <p:spPr>
              <a:xfrm>
                <a:off x="1960707" y="6352975"/>
                <a:ext cx="92444" cy="145926"/>
              </a:xfrm>
              <a:custGeom>
                <a:avLst/>
                <a:gdLst>
                  <a:gd name="connsiteX0" fmla="*/ 91630 w 92444"/>
                  <a:gd name="connsiteY0" fmla="*/ 74136 h 145926"/>
                  <a:gd name="connsiteX1" fmla="*/ 91630 w 92444"/>
                  <a:gd name="connsiteY1" fmla="*/ 104279 h 145926"/>
                  <a:gd name="connsiteX2" fmla="*/ 46833 w 92444"/>
                  <a:gd name="connsiteY2" fmla="*/ 145828 h 145926"/>
                  <a:gd name="connsiteX3" fmla="*/ 1222 w 92444"/>
                  <a:gd name="connsiteY3" fmla="*/ 102649 h 145926"/>
                  <a:gd name="connsiteX4" fmla="*/ 1222 w 92444"/>
                  <a:gd name="connsiteY4" fmla="*/ 44807 h 145926"/>
                  <a:gd name="connsiteX5" fmla="*/ 46019 w 92444"/>
                  <a:gd name="connsiteY5" fmla="*/ 0 h 145926"/>
                  <a:gd name="connsiteX6" fmla="*/ 92445 w 92444"/>
                  <a:gd name="connsiteY6" fmla="*/ 46437 h 145926"/>
                  <a:gd name="connsiteX7" fmla="*/ 91630 w 92444"/>
                  <a:gd name="connsiteY7" fmla="*/ 74136 h 145926"/>
                  <a:gd name="connsiteX8" fmla="*/ 91630 w 92444"/>
                  <a:gd name="connsiteY8" fmla="*/ 74136 h 14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44" h="145926">
                    <a:moveTo>
                      <a:pt x="91630" y="74136"/>
                    </a:moveTo>
                    <a:cubicBezTo>
                      <a:pt x="91630" y="83912"/>
                      <a:pt x="92445" y="94503"/>
                      <a:pt x="91630" y="104279"/>
                    </a:cubicBezTo>
                    <a:cubicBezTo>
                      <a:pt x="88372" y="129534"/>
                      <a:pt x="72897" y="144198"/>
                      <a:pt x="46833" y="145828"/>
                    </a:cubicBezTo>
                    <a:cubicBezTo>
                      <a:pt x="22398" y="147457"/>
                      <a:pt x="2851" y="128719"/>
                      <a:pt x="1222" y="102649"/>
                    </a:cubicBezTo>
                    <a:cubicBezTo>
                      <a:pt x="-407" y="83097"/>
                      <a:pt x="-407" y="64360"/>
                      <a:pt x="1222" y="44807"/>
                    </a:cubicBezTo>
                    <a:cubicBezTo>
                      <a:pt x="2851" y="18738"/>
                      <a:pt x="21584" y="815"/>
                      <a:pt x="46019" y="0"/>
                    </a:cubicBezTo>
                    <a:cubicBezTo>
                      <a:pt x="71268" y="0"/>
                      <a:pt x="90001" y="18738"/>
                      <a:pt x="92445" y="46437"/>
                    </a:cubicBezTo>
                    <a:cubicBezTo>
                      <a:pt x="92445" y="56213"/>
                      <a:pt x="91630" y="65174"/>
                      <a:pt x="91630" y="74136"/>
                    </a:cubicBezTo>
                    <a:cubicBezTo>
                      <a:pt x="91630" y="74136"/>
                      <a:pt x="91630" y="74136"/>
                      <a:pt x="91630" y="74136"/>
                    </a:cubicBezTo>
                    <a:close/>
                  </a:path>
                </a:pathLst>
              </a:custGeom>
              <a:grpFill/>
              <a:ln w="8145"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8906C2E8-FDD2-584D-BE0B-C9ADE596FBC3}"/>
                  </a:ext>
                </a:extLst>
              </p:cNvPr>
              <p:cNvSpPr/>
              <p:nvPr/>
            </p:nvSpPr>
            <p:spPr>
              <a:xfrm>
                <a:off x="4424333" y="6713854"/>
                <a:ext cx="91833" cy="139357"/>
              </a:xfrm>
              <a:custGeom>
                <a:avLst/>
                <a:gdLst>
                  <a:gd name="connsiteX0" fmla="*/ 91834 w 91833"/>
                  <a:gd name="connsiteY0" fmla="*/ 70086 h 139357"/>
                  <a:gd name="connsiteX1" fmla="*/ 91834 w 91833"/>
                  <a:gd name="connsiteY1" fmla="*/ 91267 h 139357"/>
                  <a:gd name="connsiteX2" fmla="*/ 47037 w 91833"/>
                  <a:gd name="connsiteY2" fmla="*/ 139334 h 139357"/>
                  <a:gd name="connsiteX3" fmla="*/ 611 w 91833"/>
                  <a:gd name="connsiteY3" fmla="*/ 90453 h 139357"/>
                  <a:gd name="connsiteX4" fmla="*/ 611 w 91833"/>
                  <a:gd name="connsiteY4" fmla="*/ 48090 h 139357"/>
                  <a:gd name="connsiteX5" fmla="*/ 45408 w 91833"/>
                  <a:gd name="connsiteY5" fmla="*/ 24 h 139357"/>
                  <a:gd name="connsiteX6" fmla="*/ 91834 w 91833"/>
                  <a:gd name="connsiteY6" fmla="*/ 48904 h 139357"/>
                  <a:gd name="connsiteX7" fmla="*/ 91834 w 91833"/>
                  <a:gd name="connsiteY7" fmla="*/ 70086 h 13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833" h="139357">
                    <a:moveTo>
                      <a:pt x="91834" y="70086"/>
                    </a:moveTo>
                    <a:cubicBezTo>
                      <a:pt x="91834" y="77418"/>
                      <a:pt x="91834" y="83935"/>
                      <a:pt x="91834" y="91267"/>
                    </a:cubicBezTo>
                    <a:cubicBezTo>
                      <a:pt x="90205" y="119781"/>
                      <a:pt x="72286" y="138519"/>
                      <a:pt x="47037" y="139334"/>
                    </a:cubicBezTo>
                    <a:cubicBezTo>
                      <a:pt x="20973" y="140148"/>
                      <a:pt x="1425" y="119781"/>
                      <a:pt x="611" y="90453"/>
                    </a:cubicBezTo>
                    <a:cubicBezTo>
                      <a:pt x="-204" y="76603"/>
                      <a:pt x="-204" y="61939"/>
                      <a:pt x="611" y="48090"/>
                    </a:cubicBezTo>
                    <a:cubicBezTo>
                      <a:pt x="2240" y="19576"/>
                      <a:pt x="20159" y="838"/>
                      <a:pt x="45408" y="24"/>
                    </a:cubicBezTo>
                    <a:cubicBezTo>
                      <a:pt x="71471" y="-791"/>
                      <a:pt x="90205" y="19576"/>
                      <a:pt x="91834" y="48904"/>
                    </a:cubicBezTo>
                    <a:cubicBezTo>
                      <a:pt x="91834" y="55422"/>
                      <a:pt x="91834" y="62754"/>
                      <a:pt x="91834" y="70086"/>
                    </a:cubicBezTo>
                    <a:close/>
                  </a:path>
                </a:pathLst>
              </a:custGeom>
              <a:grpFill/>
              <a:ln w="8145" cap="flat">
                <a:noFill/>
                <a:prstDash val="solid"/>
                <a:miter/>
              </a:ln>
            </p:spPr>
            <p:txBody>
              <a:bodyPr rtlCol="0" anchor="ctr"/>
              <a:lstStyle/>
              <a:p>
                <a:endParaRPr lang="en-US" dirty="0"/>
              </a:p>
            </p:txBody>
          </p:sp>
        </p:grpSp>
      </p:grpSp>
      <p:cxnSp>
        <p:nvCxnSpPr>
          <p:cNvPr id="63" name="Straight Connector 62">
            <a:extLst>
              <a:ext uri="{FF2B5EF4-FFF2-40B4-BE49-F238E27FC236}">
                <a16:creationId xmlns:a16="http://schemas.microsoft.com/office/drawing/2014/main" id="{BF60F664-9B36-414A-8058-2F1E472BBB97}"/>
              </a:ext>
            </a:extLst>
          </p:cNvPr>
          <p:cNvCxnSpPr/>
          <p:nvPr/>
        </p:nvCxnSpPr>
        <p:spPr>
          <a:xfrm>
            <a:off x="4484841" y="6685551"/>
            <a:ext cx="0" cy="2036452"/>
          </a:xfrm>
          <a:prstGeom prst="line">
            <a:avLst/>
          </a:prstGeom>
          <a:ln w="12700">
            <a:solidFill>
              <a:srgbClr val="3CB8D2"/>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06B160D-0692-F142-B9F0-DC604FC794A9}"/>
              </a:ext>
            </a:extLst>
          </p:cNvPr>
          <p:cNvCxnSpPr/>
          <p:nvPr/>
        </p:nvCxnSpPr>
        <p:spPr>
          <a:xfrm>
            <a:off x="2585352" y="6675345"/>
            <a:ext cx="0" cy="2036452"/>
          </a:xfrm>
          <a:prstGeom prst="line">
            <a:avLst/>
          </a:prstGeom>
          <a:ln w="12700">
            <a:solidFill>
              <a:srgbClr val="3CB8D2"/>
            </a:solidFill>
            <a:prstDash val="sysDash"/>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6492F235-105B-794D-8B1F-7962569E3D08}"/>
              </a:ext>
            </a:extLst>
          </p:cNvPr>
          <p:cNvSpPr txBox="1"/>
          <p:nvPr/>
        </p:nvSpPr>
        <p:spPr>
          <a:xfrm>
            <a:off x="1827419" y="2300163"/>
            <a:ext cx="1076469" cy="338554"/>
          </a:xfrm>
          <a:prstGeom prst="rect">
            <a:avLst/>
          </a:prstGeom>
          <a:solidFill>
            <a:schemeClr val="bg1"/>
          </a:solidFill>
        </p:spPr>
        <p:txBody>
          <a:bodyPr wrap="square" rtlCol="0">
            <a:spAutoFit/>
          </a:bodyPr>
          <a:lstStyle/>
          <a:p>
            <a:r>
              <a:rPr lang="fr-FR" sz="800" dirty="0"/>
              <a:t>Construction &amp; exploitation minière</a:t>
            </a:r>
          </a:p>
        </p:txBody>
      </p:sp>
      <p:sp>
        <p:nvSpPr>
          <p:cNvPr id="62" name="ZoneTexte 61">
            <a:extLst>
              <a:ext uri="{FF2B5EF4-FFF2-40B4-BE49-F238E27FC236}">
                <a16:creationId xmlns:a16="http://schemas.microsoft.com/office/drawing/2014/main" id="{BCF678CC-BB3F-BA46-A437-BC17C6F60BC7}"/>
              </a:ext>
            </a:extLst>
          </p:cNvPr>
          <p:cNvSpPr txBox="1"/>
          <p:nvPr/>
        </p:nvSpPr>
        <p:spPr>
          <a:xfrm>
            <a:off x="2808115" y="2224429"/>
            <a:ext cx="501347" cy="215444"/>
          </a:xfrm>
          <a:prstGeom prst="rect">
            <a:avLst/>
          </a:prstGeom>
          <a:solidFill>
            <a:schemeClr val="bg1"/>
          </a:solidFill>
        </p:spPr>
        <p:txBody>
          <a:bodyPr wrap="square" rtlCol="0">
            <a:spAutoFit/>
          </a:bodyPr>
          <a:lstStyle/>
          <a:p>
            <a:r>
              <a:rPr lang="fr-FR" sz="800" dirty="0"/>
              <a:t>Autre</a:t>
            </a:r>
          </a:p>
        </p:txBody>
      </p:sp>
      <p:sp>
        <p:nvSpPr>
          <p:cNvPr id="64" name="ZoneTexte 63">
            <a:extLst>
              <a:ext uri="{FF2B5EF4-FFF2-40B4-BE49-F238E27FC236}">
                <a16:creationId xmlns:a16="http://schemas.microsoft.com/office/drawing/2014/main" id="{1CE50C5A-B9B4-E740-8CB7-E40EE8143415}"/>
              </a:ext>
            </a:extLst>
          </p:cNvPr>
          <p:cNvSpPr txBox="1"/>
          <p:nvPr/>
        </p:nvSpPr>
        <p:spPr>
          <a:xfrm>
            <a:off x="1349275" y="2858400"/>
            <a:ext cx="785238" cy="215444"/>
          </a:xfrm>
          <a:prstGeom prst="rect">
            <a:avLst/>
          </a:prstGeom>
          <a:solidFill>
            <a:schemeClr val="bg1"/>
          </a:solidFill>
        </p:spPr>
        <p:txBody>
          <a:bodyPr wrap="square" rtlCol="0">
            <a:spAutoFit/>
          </a:bodyPr>
          <a:lstStyle/>
          <a:p>
            <a:r>
              <a:rPr lang="fr-FR" sz="800" dirty="0"/>
              <a:t>Hébergement</a:t>
            </a:r>
          </a:p>
        </p:txBody>
      </p:sp>
      <p:sp>
        <p:nvSpPr>
          <p:cNvPr id="66" name="ZoneTexte 65">
            <a:extLst>
              <a:ext uri="{FF2B5EF4-FFF2-40B4-BE49-F238E27FC236}">
                <a16:creationId xmlns:a16="http://schemas.microsoft.com/office/drawing/2014/main" id="{7CC9ECB1-0961-0143-8301-21C606E13484}"/>
              </a:ext>
            </a:extLst>
          </p:cNvPr>
          <p:cNvSpPr txBox="1"/>
          <p:nvPr/>
        </p:nvSpPr>
        <p:spPr>
          <a:xfrm>
            <a:off x="1103405" y="4825803"/>
            <a:ext cx="638244" cy="335548"/>
          </a:xfrm>
          <a:prstGeom prst="rect">
            <a:avLst/>
          </a:prstGeom>
          <a:solidFill>
            <a:schemeClr val="bg1"/>
          </a:solidFill>
        </p:spPr>
        <p:txBody>
          <a:bodyPr wrap="square" rtlCol="0">
            <a:spAutoFit/>
          </a:bodyPr>
          <a:lstStyle/>
          <a:p>
            <a:r>
              <a:rPr lang="fr-FR" sz="800" dirty="0"/>
              <a:t>Nourriture &amp; boisson</a:t>
            </a:r>
          </a:p>
        </p:txBody>
      </p:sp>
      <p:sp>
        <p:nvSpPr>
          <p:cNvPr id="67" name="ZoneTexte 66">
            <a:extLst>
              <a:ext uri="{FF2B5EF4-FFF2-40B4-BE49-F238E27FC236}">
                <a16:creationId xmlns:a16="http://schemas.microsoft.com/office/drawing/2014/main" id="{D2F54F1E-3BBE-3D46-8531-7D995989FAAE}"/>
              </a:ext>
            </a:extLst>
          </p:cNvPr>
          <p:cNvSpPr txBox="1"/>
          <p:nvPr/>
        </p:nvSpPr>
        <p:spPr>
          <a:xfrm>
            <a:off x="1702449" y="4961242"/>
            <a:ext cx="244672" cy="215444"/>
          </a:xfrm>
          <a:prstGeom prst="rect">
            <a:avLst/>
          </a:prstGeom>
          <a:solidFill>
            <a:schemeClr val="bg1"/>
          </a:solidFill>
        </p:spPr>
        <p:txBody>
          <a:bodyPr wrap="square" rtlCol="0">
            <a:spAutoFit/>
          </a:bodyPr>
          <a:lstStyle/>
          <a:p>
            <a:endParaRPr lang="fr-FR" sz="800" dirty="0"/>
          </a:p>
        </p:txBody>
      </p:sp>
      <p:sp>
        <p:nvSpPr>
          <p:cNvPr id="68" name="ZoneTexte 67">
            <a:extLst>
              <a:ext uri="{FF2B5EF4-FFF2-40B4-BE49-F238E27FC236}">
                <a16:creationId xmlns:a16="http://schemas.microsoft.com/office/drawing/2014/main" id="{9AAC8F1F-43CD-594E-BEC3-22371006BCC5}"/>
              </a:ext>
            </a:extLst>
          </p:cNvPr>
          <p:cNvSpPr txBox="1"/>
          <p:nvPr/>
        </p:nvSpPr>
        <p:spPr>
          <a:xfrm>
            <a:off x="2038234" y="5529950"/>
            <a:ext cx="638244" cy="215444"/>
          </a:xfrm>
          <a:prstGeom prst="rect">
            <a:avLst/>
          </a:prstGeom>
          <a:solidFill>
            <a:schemeClr val="bg1"/>
          </a:solidFill>
        </p:spPr>
        <p:txBody>
          <a:bodyPr wrap="square" rtlCol="0">
            <a:spAutoFit/>
          </a:bodyPr>
          <a:lstStyle/>
          <a:p>
            <a:r>
              <a:rPr lang="fr-FR" sz="800" dirty="0"/>
              <a:t>Biens</a:t>
            </a:r>
          </a:p>
        </p:txBody>
      </p:sp>
      <p:sp>
        <p:nvSpPr>
          <p:cNvPr id="69" name="ZoneTexte 68">
            <a:extLst>
              <a:ext uri="{FF2B5EF4-FFF2-40B4-BE49-F238E27FC236}">
                <a16:creationId xmlns:a16="http://schemas.microsoft.com/office/drawing/2014/main" id="{2F379F89-7F8B-F343-AA31-B0F0AA5491E8}"/>
              </a:ext>
            </a:extLst>
          </p:cNvPr>
          <p:cNvSpPr txBox="1"/>
          <p:nvPr/>
        </p:nvSpPr>
        <p:spPr>
          <a:xfrm>
            <a:off x="4879791" y="4054702"/>
            <a:ext cx="785238" cy="215444"/>
          </a:xfrm>
          <a:prstGeom prst="rect">
            <a:avLst/>
          </a:prstGeom>
          <a:solidFill>
            <a:schemeClr val="bg1"/>
          </a:solidFill>
        </p:spPr>
        <p:txBody>
          <a:bodyPr wrap="square" rtlCol="0">
            <a:spAutoFit/>
          </a:bodyPr>
          <a:lstStyle/>
          <a:p>
            <a:r>
              <a:rPr lang="fr-FR" sz="800" dirty="0"/>
              <a:t>Transports</a:t>
            </a:r>
          </a:p>
        </p:txBody>
      </p:sp>
    </p:spTree>
    <p:extLst>
      <p:ext uri="{BB962C8B-B14F-4D97-AF65-F5344CB8AC3E}">
        <p14:creationId xmlns:p14="http://schemas.microsoft.com/office/powerpoint/2010/main" val="955659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400" fill="hold"/>
                                        <p:tgtEl>
                                          <p:spTgt spid="30"/>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7">
            <a:extLst>
              <a:ext uri="{FF2B5EF4-FFF2-40B4-BE49-F238E27FC236}">
                <a16:creationId xmlns:a16="http://schemas.microsoft.com/office/drawing/2014/main" id="{0E54BF1F-36B3-4836-A56F-2B803E808D41}"/>
              </a:ext>
            </a:extLst>
          </p:cNvPr>
          <p:cNvSpPr txBox="1"/>
          <p:nvPr/>
        </p:nvSpPr>
        <p:spPr>
          <a:xfrm>
            <a:off x="774717" y="1920994"/>
            <a:ext cx="5840876" cy="1026432"/>
          </a:xfrm>
          <a:prstGeom prst="rect">
            <a:avLst/>
          </a:prstGeom>
          <a:ln w="12700">
            <a:miter lim="400000"/>
          </a:ln>
          <a:extLst>
            <a:ext uri="{C572A759-6A51-4108-AA02-DFA0A04FC94B}">
              <ma14:wrappingTextBoxFlag xmlns="" xmlns:a16="http://schemas.microsoft.com/office/drawing/2014/main" xmlns:asvg="http://schemas.microsoft.com/office/drawing/2016/SVG/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US" sz="2503" b="1" dirty="0">
                <a:solidFill>
                  <a:schemeClr val="bg1"/>
                </a:solidFill>
              </a:rPr>
              <a:t>Étape 1 </a:t>
            </a:r>
            <a:r>
              <a:rPr lang="en-US" sz="1999" dirty="0">
                <a:solidFill>
                  <a:schemeClr val="bg1"/>
                </a:solidFill>
              </a:rPr>
              <a:t>Évaluez le parcours actuel de vos clients pour déterminer si votre entreprise est sans obstacle et accessible aux personnes souffrant d'un handicap ou d'une déficience.</a:t>
            </a:r>
            <a:endParaRPr sz="1999" dirty="0">
              <a:solidFill>
                <a:schemeClr val="bg1"/>
              </a:solidFill>
            </a:endParaRPr>
          </a:p>
        </p:txBody>
      </p:sp>
      <p:sp>
        <p:nvSpPr>
          <p:cNvPr id="13" name="Rectangle 27">
            <a:extLst>
              <a:ext uri="{FF2B5EF4-FFF2-40B4-BE49-F238E27FC236}">
                <a16:creationId xmlns:a16="http://schemas.microsoft.com/office/drawing/2014/main" id="{C22C57F0-E027-48EE-A28F-7FC15C425003}"/>
              </a:ext>
            </a:extLst>
          </p:cNvPr>
          <p:cNvSpPr txBox="1"/>
          <p:nvPr/>
        </p:nvSpPr>
        <p:spPr>
          <a:xfrm>
            <a:off x="788608" y="3202300"/>
            <a:ext cx="5546348" cy="3491914"/>
          </a:xfrm>
          <a:prstGeom prst="rect">
            <a:avLst/>
          </a:prstGeom>
          <a:ln w="12700">
            <a:miter lim="400000"/>
          </a:ln>
          <a:extLst>
            <a:ext uri="{C572A759-6A51-4108-AA02-DFA0A04FC94B}">
              <ma14:wrappingTextBoxFlag xmlns="" xmlns:a16="http://schemas.microsoft.com/office/drawing/2014/main" xmlns:asvg="http://schemas.microsoft.com/office/drawing/2016/SVG/main"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spcBef>
                <a:spcPts val="0"/>
              </a:spcBef>
              <a:buClr>
                <a:srgbClr val="3CB8D2"/>
              </a:buClr>
              <a:buFont typeface="Arial" panose="020B0604020202020204" pitchFamily="34" charset="0"/>
              <a:buChar char="•"/>
            </a:pPr>
            <a:r>
              <a:rPr lang="en-GB" sz="1050" dirty="0">
                <a:solidFill>
                  <a:srgbClr val="2D355A"/>
                </a:solidFill>
                <a:latin typeface="Montserrat Light" pitchFamily="2" charset="77"/>
              </a:rPr>
              <a:t>Source de </a:t>
            </a:r>
            <a:r>
              <a:rPr lang="en-GB" sz="1050" dirty="0" err="1">
                <a:solidFill>
                  <a:srgbClr val="2D355A"/>
                </a:solidFill>
                <a:latin typeface="Montserrat Light" pitchFamily="2" charset="77"/>
              </a:rPr>
              <a:t>revenus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supplémentaires</a:t>
            </a:r>
            <a:r>
              <a:rPr lang="en-GB" sz="1050" dirty="0">
                <a:solidFill>
                  <a:srgbClr val="2D355A"/>
                </a:solidFill>
                <a:latin typeface="Montserrat Light" pitchFamily="2" charset="77"/>
              </a:rPr>
              <a:t> 1 :  </a:t>
            </a:r>
            <a:r>
              <a:rPr lang="en-GB" sz="1050" dirty="0">
                <a:solidFill>
                  <a:schemeClr val="tx1">
                    <a:lumMod val="75000"/>
                    <a:lumOff val="25000"/>
                  </a:schemeClr>
                </a:solidFill>
                <a:latin typeface="Montserrat Light" pitchFamily="2" charset="77"/>
              </a:rPr>
              <a:t>Mettre à disposition quelques vélos GRATUITEMENT, puis louer les vélos supplémentaires.</a:t>
            </a:r>
          </a:p>
          <a:p>
            <a:pPr marL="171426" indent="-171426">
              <a:spcBef>
                <a:spcPts val="0"/>
              </a:spcBef>
              <a:buClr>
                <a:srgbClr val="3CB8D2"/>
              </a:buClr>
              <a:buFont typeface="Arial" panose="020B0604020202020204" pitchFamily="34" charset="0"/>
              <a:buChar char="•"/>
            </a:pPr>
            <a:r>
              <a:rPr lang="en-GB" sz="1050" dirty="0">
                <a:solidFill>
                  <a:schemeClr val="tx1">
                    <a:lumMod val="75000"/>
                    <a:lumOff val="25000"/>
                  </a:schemeClr>
                </a:solidFill>
                <a:latin typeface="Montserrat Light" pitchFamily="2" charset="77"/>
              </a:rPr>
              <a:t>Pour les clients qui apportent leurs propres vélos, récompensez-les en leur fournissant des ”reparations et </a:t>
            </a:r>
            <a:r>
              <a:rPr lang="en-GB" sz="1050" dirty="0" err="1">
                <a:solidFill>
                  <a:schemeClr val="tx1">
                    <a:lumMod val="75000"/>
                    <a:lumOff val="25000"/>
                  </a:schemeClr>
                </a:solidFill>
                <a:latin typeface="Montserrat Light" pitchFamily="2" charset="77"/>
              </a:rPr>
              <a:t>pièces</a:t>
            </a:r>
            <a:r>
              <a:rPr lang="en-GB" sz="1050" dirty="0">
                <a:solidFill>
                  <a:schemeClr val="tx1">
                    <a:lumMod val="75000"/>
                    <a:lumOff val="25000"/>
                  </a:schemeClr>
                </a:solidFill>
                <a:latin typeface="Montserrat Light" pitchFamily="2" charset="77"/>
              </a:rPr>
              <a:t> </a:t>
            </a:r>
            <a:r>
              <a:rPr lang="en-GB" sz="1050" dirty="0" err="1">
                <a:solidFill>
                  <a:schemeClr val="tx1">
                    <a:lumMod val="75000"/>
                    <a:lumOff val="25000"/>
                  </a:schemeClr>
                </a:solidFill>
                <a:latin typeface="Montserrat Light" pitchFamily="2" charset="77"/>
              </a:rPr>
              <a:t>détachées</a:t>
            </a:r>
            <a:r>
              <a:rPr lang="en-GB" sz="1050" dirty="0">
                <a:solidFill>
                  <a:schemeClr val="tx1">
                    <a:lumMod val="75000"/>
                    <a:lumOff val="25000"/>
                  </a:schemeClr>
                </a:solidFill>
                <a:latin typeface="Montserrat Light" pitchFamily="2" charset="77"/>
              </a:rPr>
              <a:t>". C'est simple et bon marché et ils s'en souviendront. Un kit de réparation de vélo ne coûte pas plus de 5 € et offre un espace dédié à l'entretien. </a:t>
            </a:r>
          </a:p>
          <a:p>
            <a:pPr marL="171426" indent="-171426">
              <a:spcBef>
                <a:spcPts val="0"/>
              </a:spcBef>
              <a:buClr>
                <a:srgbClr val="3CB8D2"/>
              </a:buClr>
              <a:buFont typeface="Arial" panose="020B0604020202020204" pitchFamily="34" charset="0"/>
              <a:buChar char="•"/>
            </a:pPr>
            <a:r>
              <a:rPr lang="en-GB" sz="1050" dirty="0">
                <a:solidFill>
                  <a:schemeClr val="tx1">
                    <a:lumMod val="75000"/>
                    <a:lumOff val="25000"/>
                  </a:schemeClr>
                </a:solidFill>
                <a:latin typeface="Montserrat Light" pitchFamily="2" charset="77"/>
              </a:rPr>
              <a:t>Encouragez vos clients à laisser la voiture à la maison en proposant des ramassages, des réductions et des informations actualisées sur les transports publics.</a:t>
            </a:r>
          </a:p>
          <a:p>
            <a:pPr marL="171426" indent="-171426">
              <a:spcBef>
                <a:spcPts val="0"/>
              </a:spcBef>
              <a:buClr>
                <a:srgbClr val="3CB8D2"/>
              </a:buClr>
              <a:buFont typeface="Arial" panose="020B0604020202020204" pitchFamily="34" charset="0"/>
              <a:buChar char="•"/>
            </a:pPr>
            <a:endParaRPr lang="en-GB" sz="1050" dirty="0">
              <a:solidFill>
                <a:schemeClr val="tx1">
                  <a:lumMod val="75000"/>
                  <a:lumOff val="25000"/>
                </a:schemeClr>
              </a:solidFill>
              <a:latin typeface="Montserrat Light" pitchFamily="2" charset="77"/>
            </a:endParaRPr>
          </a:p>
          <a:p>
            <a:pPr marL="171426" indent="-171426">
              <a:spcBef>
                <a:spcPts val="0"/>
              </a:spcBef>
              <a:buClr>
                <a:srgbClr val="3CB8D2"/>
              </a:buClr>
              <a:buFont typeface="Arial" panose="020B0604020202020204" pitchFamily="34" charset="0"/>
              <a:buChar char="•"/>
            </a:pPr>
            <a:r>
              <a:rPr lang="en-GB" sz="1050" dirty="0">
                <a:solidFill>
                  <a:srgbClr val="2D355A"/>
                </a:solidFill>
                <a:latin typeface="Montserrat Light" pitchFamily="2" charset="77"/>
              </a:rPr>
              <a:t>Source de </a:t>
            </a:r>
            <a:r>
              <a:rPr lang="en-GB" sz="1050" dirty="0" err="1">
                <a:solidFill>
                  <a:srgbClr val="2D355A"/>
                </a:solidFill>
                <a:latin typeface="Montserrat Light" pitchFamily="2" charset="77"/>
              </a:rPr>
              <a:t>revenus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supplémentaires</a:t>
            </a:r>
            <a:r>
              <a:rPr lang="en-GB" sz="1050" dirty="0">
                <a:solidFill>
                  <a:srgbClr val="2D355A"/>
                </a:solidFill>
                <a:latin typeface="Montserrat Light" pitchFamily="2" charset="77"/>
              </a:rPr>
              <a:t> 2 : </a:t>
            </a:r>
            <a:r>
              <a:rPr lang="en-GB" sz="1050" dirty="0">
                <a:solidFill>
                  <a:schemeClr val="tx1">
                    <a:lumMod val="75000"/>
                    <a:lumOff val="25000"/>
                  </a:schemeClr>
                </a:solidFill>
                <a:latin typeface="Montserrat Light" pitchFamily="2" charset="77"/>
              </a:rPr>
              <a:t>Les vélos électriques sont très populaires car ils conviennent à tous les niveaux de forme physique. </a:t>
            </a:r>
            <a:r>
              <a:rPr lang="en-GB" sz="1050" dirty="0" err="1">
                <a:solidFill>
                  <a:schemeClr val="tx1">
                    <a:lumMod val="75000"/>
                    <a:lumOff val="25000"/>
                  </a:schemeClr>
                </a:solidFill>
                <a:latin typeface="Montserrat Light" pitchFamily="2" charset="77"/>
              </a:rPr>
              <a:t>Proposez-en</a:t>
            </a:r>
            <a:r>
              <a:rPr lang="en-GB" sz="1050" dirty="0">
                <a:solidFill>
                  <a:schemeClr val="tx1">
                    <a:lumMod val="75000"/>
                    <a:lumOff val="25000"/>
                  </a:schemeClr>
                </a:solidFill>
                <a:latin typeface="Montserrat Light" pitchFamily="2" charset="77"/>
              </a:rPr>
              <a:t> </a:t>
            </a:r>
            <a:r>
              <a:rPr lang="en-GB" sz="1050" dirty="0" err="1">
                <a:solidFill>
                  <a:schemeClr val="tx1">
                    <a:lumMod val="75000"/>
                    <a:lumOff val="25000"/>
                  </a:schemeClr>
                </a:solidFill>
                <a:latin typeface="Montserrat Light" pitchFamily="2" charset="77"/>
              </a:rPr>
              <a:t>quelqu’uns</a:t>
            </a:r>
            <a:r>
              <a:rPr lang="en-GB" sz="1050" dirty="0">
                <a:solidFill>
                  <a:schemeClr val="tx1">
                    <a:lumMod val="75000"/>
                    <a:lumOff val="25000"/>
                  </a:schemeClr>
                </a:solidFill>
                <a:latin typeface="Montserrat Light" pitchFamily="2" charset="77"/>
              </a:rPr>
              <a:t> </a:t>
            </a:r>
            <a:r>
              <a:rPr lang="en-GB" sz="1050" dirty="0" err="1">
                <a:solidFill>
                  <a:schemeClr val="tx1">
                    <a:lumMod val="75000"/>
                    <a:lumOff val="25000"/>
                  </a:schemeClr>
                </a:solidFill>
                <a:latin typeface="Montserrat Light" pitchFamily="2" charset="77"/>
              </a:rPr>
              <a:t>à</a:t>
            </a:r>
            <a:r>
              <a:rPr lang="en-GB" sz="1050" dirty="0">
                <a:solidFill>
                  <a:schemeClr val="tx1">
                    <a:lumMod val="75000"/>
                    <a:lumOff val="25000"/>
                  </a:schemeClr>
                </a:solidFill>
                <a:latin typeface="Montserrat Light" pitchFamily="2" charset="77"/>
              </a:rPr>
              <a:t> la location.</a:t>
            </a:r>
          </a:p>
          <a:p>
            <a:pPr marL="171426" indent="-171426">
              <a:spcBef>
                <a:spcPts val="0"/>
              </a:spcBef>
              <a:buClr>
                <a:srgbClr val="3CB8D2"/>
              </a:buClr>
              <a:buFont typeface="Arial" panose="020B0604020202020204" pitchFamily="34" charset="0"/>
              <a:buChar char="•"/>
            </a:pPr>
            <a:r>
              <a:rPr lang="en-GB" sz="1050" dirty="0">
                <a:solidFill>
                  <a:srgbClr val="2D355A"/>
                </a:solidFill>
                <a:latin typeface="Montserrat Light" pitchFamily="2" charset="77"/>
              </a:rPr>
              <a:t>Source de </a:t>
            </a:r>
            <a:r>
              <a:rPr lang="en-GB" sz="1050" dirty="0" err="1">
                <a:solidFill>
                  <a:srgbClr val="2D355A"/>
                </a:solidFill>
                <a:latin typeface="Montserrat Light" pitchFamily="2" charset="77"/>
              </a:rPr>
              <a:t>revenus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supplémentaires</a:t>
            </a:r>
            <a:r>
              <a:rPr lang="en-GB" sz="1050" dirty="0">
                <a:solidFill>
                  <a:srgbClr val="2D355A"/>
                </a:solidFill>
                <a:latin typeface="Montserrat Light" pitchFamily="2" charset="77"/>
              </a:rPr>
              <a:t> 3 : Les </a:t>
            </a:r>
            <a:r>
              <a:rPr lang="en-GB" sz="1050" dirty="0">
                <a:solidFill>
                  <a:schemeClr val="tx1">
                    <a:lumMod val="75000"/>
                    <a:lumOff val="25000"/>
                  </a:schemeClr>
                </a:solidFill>
                <a:latin typeface="Montserrat Light" pitchFamily="2" charset="77"/>
              </a:rPr>
              <a:t>cyclistes et les marcheurs préfèrent souvent manger sur le pouce. </a:t>
            </a:r>
            <a:r>
              <a:rPr lang="en-GB" sz="1050" dirty="0" err="1">
                <a:solidFill>
                  <a:schemeClr val="tx1">
                    <a:lumMod val="75000"/>
                    <a:lumOff val="25000"/>
                  </a:schemeClr>
                </a:solidFill>
                <a:latin typeface="Montserrat Light" pitchFamily="2" charset="77"/>
              </a:rPr>
              <a:t>Proposez-leur</a:t>
            </a:r>
            <a:r>
              <a:rPr lang="en-GB" sz="1050" dirty="0">
                <a:solidFill>
                  <a:schemeClr val="tx1">
                    <a:lumMod val="75000"/>
                    <a:lumOff val="25000"/>
                  </a:schemeClr>
                </a:solidFill>
                <a:latin typeface="Montserrat Light" pitchFamily="2" charset="77"/>
              </a:rPr>
              <a:t> des paniers-repas sains et énergétiques. Si vous le pouvez, approvisionnez-vous localement !</a:t>
            </a:r>
          </a:p>
          <a:p>
            <a:pPr marL="171426" indent="-171426">
              <a:spcBef>
                <a:spcPts val="0"/>
              </a:spcBef>
              <a:buClr>
                <a:srgbClr val="3CB8D2"/>
              </a:buClr>
              <a:buFont typeface="Arial" panose="020B0604020202020204" pitchFamily="34" charset="0"/>
              <a:buChar char="•"/>
            </a:pPr>
            <a:r>
              <a:rPr lang="en-GB" sz="1050" dirty="0">
                <a:solidFill>
                  <a:schemeClr val="tx1">
                    <a:lumMod val="75000"/>
                    <a:lumOff val="25000"/>
                  </a:schemeClr>
                </a:solidFill>
                <a:latin typeface="Montserrat Light" pitchFamily="2" charset="77"/>
              </a:rPr>
              <a:t>Accueillez chaleureusement les marcheurs et les cyclistes en participant aux programmes "Walker's Welcome" ou "Cyclist's Welcome".</a:t>
            </a:r>
            <a:endParaRPr lang="en-IE" sz="1050" dirty="0">
              <a:solidFill>
                <a:schemeClr val="tx1">
                  <a:lumMod val="75000"/>
                  <a:lumOff val="25000"/>
                </a:schemeClr>
              </a:solidFill>
              <a:latin typeface="Montserrat Light" pitchFamily="2" charset="77"/>
            </a:endParaRPr>
          </a:p>
        </p:txBody>
      </p:sp>
      <p:sp>
        <p:nvSpPr>
          <p:cNvPr id="14" name="Rechteck">
            <a:extLst>
              <a:ext uri="{FF2B5EF4-FFF2-40B4-BE49-F238E27FC236}">
                <a16:creationId xmlns:a16="http://schemas.microsoft.com/office/drawing/2014/main" id="{2B32BE47-C1C3-4757-B291-2B525CD14970}"/>
              </a:ext>
            </a:extLst>
          </p:cNvPr>
          <p:cNvSpPr/>
          <p:nvPr/>
        </p:nvSpPr>
        <p:spPr>
          <a:xfrm>
            <a:off x="-13855" y="1812861"/>
            <a:ext cx="6920019" cy="1368107"/>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5" name="Rectangle 27">
            <a:extLst>
              <a:ext uri="{FF2B5EF4-FFF2-40B4-BE49-F238E27FC236}">
                <a16:creationId xmlns:a16="http://schemas.microsoft.com/office/drawing/2014/main" id="{2E8998FA-3782-467A-A41E-E0BDFF8F5909}"/>
              </a:ext>
            </a:extLst>
          </p:cNvPr>
          <p:cNvSpPr txBox="1"/>
          <p:nvPr/>
        </p:nvSpPr>
        <p:spPr>
          <a:xfrm>
            <a:off x="922546" y="1902876"/>
            <a:ext cx="4983951" cy="1164738"/>
          </a:xfrm>
          <a:prstGeom prst="rect">
            <a:avLst/>
          </a:prstGeom>
          <a:ln w="12700">
            <a:miter lim="400000"/>
          </a:ln>
          <a:extLst>
            <a:ext uri="{C572A759-6A51-4108-AA02-DFA0A04FC94B}">
              <ma14:wrappingTextBoxFlag xmlns="" xmlns:a16="http://schemas.microsoft.com/office/drawing/2014/main" xmlns:asvg="http://schemas.microsoft.com/office/drawing/2016/SVG/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gn="just"/>
            <a:r>
              <a:rPr lang="en-GB" sz="1400" b="1" dirty="0">
                <a:solidFill>
                  <a:schemeClr val="bg1"/>
                </a:solidFill>
                <a:latin typeface="Montserrat" pitchFamily="2" charset="77"/>
              </a:rPr>
              <a:t>Accueillir les cyclistes qui apportent leur propre vélo</a:t>
            </a:r>
          </a:p>
          <a:p>
            <a:pPr algn="just"/>
            <a:endParaRPr lang="en-GB" sz="1200" dirty="0">
              <a:solidFill>
                <a:schemeClr val="bg1"/>
              </a:solidFill>
              <a:latin typeface="Montserrat" pitchFamily="2" charset="77"/>
            </a:endParaRPr>
          </a:p>
          <a:p>
            <a:pPr algn="just"/>
            <a:r>
              <a:rPr lang="en-GB" sz="1200" dirty="0">
                <a:solidFill>
                  <a:schemeClr val="bg1"/>
                </a:solidFill>
                <a:latin typeface="Montserrat Light" pitchFamily="2" charset="77"/>
              </a:rPr>
              <a:t>Les cyclistes aiment leurs vélos. Le stockage sécurisé des vélos sur place est la principale préoccupation des cyclistes en vacances. Offrez des installations de verrouillage sûres dans un espace propre et </a:t>
            </a:r>
            <a:r>
              <a:rPr lang="en-GB" sz="1200" dirty="0" err="1">
                <a:solidFill>
                  <a:schemeClr val="bg1"/>
                </a:solidFill>
                <a:latin typeface="Montserrat Light" pitchFamily="2" charset="77"/>
              </a:rPr>
              <a:t>sûr</a:t>
            </a:r>
            <a:r>
              <a:rPr lang="en-GB" sz="1200" dirty="0">
                <a:solidFill>
                  <a:schemeClr val="bg1"/>
                </a:solidFill>
                <a:latin typeface="Montserrat Light" pitchFamily="2" charset="77"/>
              </a:rPr>
              <a:t>.</a:t>
            </a:r>
          </a:p>
        </p:txBody>
      </p:sp>
      <p:sp>
        <p:nvSpPr>
          <p:cNvPr id="23" name="Rectangle 27">
            <a:extLst>
              <a:ext uri="{FF2B5EF4-FFF2-40B4-BE49-F238E27FC236}">
                <a16:creationId xmlns:a16="http://schemas.microsoft.com/office/drawing/2014/main" id="{E93E392B-E547-4653-A43D-938BD0F0D223}"/>
              </a:ext>
            </a:extLst>
          </p:cNvPr>
          <p:cNvSpPr txBox="1"/>
          <p:nvPr/>
        </p:nvSpPr>
        <p:spPr>
          <a:xfrm>
            <a:off x="882789" y="463130"/>
            <a:ext cx="5412411" cy="323482"/>
          </a:xfrm>
          <a:prstGeom prst="rect">
            <a:avLst/>
          </a:prstGeom>
          <a:noFill/>
          <a:ln w="12700" cap="flat">
            <a:noFill/>
            <a:miter lim="400000"/>
          </a:ln>
          <a:effectLst/>
          <a:extLst>
            <a:ext uri="{C572A759-6A51-4108-AA02-DFA0A04FC94B}">
              <ma14:wrappingTextBoxFlag xmlns="" xmlns:a16="http://schemas.microsoft.com/office/drawing/2014/main" xmlns:asvg="http://schemas.microsoft.com/office/drawing/2016/SVG/main" xmlns:a14="http://schemas.microsoft.com/office/drawing/2010/main"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lnSpc>
                <a:spcPct val="80000"/>
              </a:lnSpc>
              <a:defRPr sz="14800" spc="1480">
                <a:latin typeface="+mn-lt"/>
                <a:ea typeface="+mn-ea"/>
                <a:cs typeface="+mn-cs"/>
                <a:sym typeface="Montserrat Bold"/>
              </a:defRPr>
            </a:lvl1pPr>
          </a:lstStyle>
          <a:p>
            <a:r>
              <a:rPr lang="en-US" sz="2399" spc="0" dirty="0">
                <a:solidFill>
                  <a:srgbClr val="28AFAC"/>
                </a:solidFill>
                <a:latin typeface="Montserrat" pitchFamily="2" charset="77"/>
                <a:ea typeface="Verdana" panose="020B0604030504040204" pitchFamily="34" charset="0"/>
                <a:cs typeface="+mj-cs"/>
              </a:rPr>
              <a:t>Le </a:t>
            </a:r>
            <a:r>
              <a:rPr lang="en-US" sz="2399" spc="0" dirty="0" err="1">
                <a:solidFill>
                  <a:srgbClr val="28AFAC"/>
                </a:solidFill>
                <a:latin typeface="Montserrat" pitchFamily="2" charset="77"/>
                <a:ea typeface="Verdana" panose="020B0604030504040204" pitchFamily="34" charset="0"/>
                <a:cs typeface="+mj-cs"/>
              </a:rPr>
              <a:t>vélo</a:t>
            </a:r>
            <a:r>
              <a:rPr lang="en-US" sz="2399" spc="0" dirty="0">
                <a:solidFill>
                  <a:srgbClr val="28AFAC"/>
                </a:solidFill>
                <a:latin typeface="Montserrat" pitchFamily="2" charset="77"/>
                <a:ea typeface="Verdana" panose="020B0604030504040204" pitchFamily="34" charset="0"/>
                <a:cs typeface="+mj-cs"/>
              </a:rPr>
              <a:t> : parfait pour commencer!</a:t>
            </a:r>
          </a:p>
        </p:txBody>
      </p:sp>
      <p:pic>
        <p:nvPicPr>
          <p:cNvPr id="4" name="Graphic 3" descr="Cycling outline">
            <a:extLst>
              <a:ext uri="{FF2B5EF4-FFF2-40B4-BE49-F238E27FC236}">
                <a16:creationId xmlns:a16="http://schemas.microsoft.com/office/drawing/2014/main" id="{2D6F7387-AC4F-4CE6-8709-DDA93D7FD2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3508" y="702462"/>
            <a:ext cx="992082" cy="992082"/>
          </a:xfrm>
          <a:prstGeom prst="rect">
            <a:avLst/>
          </a:prstGeom>
        </p:spPr>
      </p:pic>
      <p:pic>
        <p:nvPicPr>
          <p:cNvPr id="9" name="Picture 8" descr="A person riding a bike on a rocky beach&#10;&#10;Description automatically generated with low confidence">
            <a:extLst>
              <a:ext uri="{FF2B5EF4-FFF2-40B4-BE49-F238E27FC236}">
                <a16:creationId xmlns:a16="http://schemas.microsoft.com/office/drawing/2014/main" id="{23DED708-9F1F-46D8-8065-0A4B681062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6760"/>
          <a:stretch/>
        </p:blipFill>
        <p:spPr>
          <a:xfrm>
            <a:off x="-13855" y="6545937"/>
            <a:ext cx="6891722" cy="2862436"/>
          </a:xfrm>
          <a:prstGeom prst="rect">
            <a:avLst/>
          </a:prstGeom>
        </p:spPr>
      </p:pic>
      <p:sp>
        <p:nvSpPr>
          <p:cNvPr id="20" name="Rectangle 27">
            <a:extLst>
              <a:ext uri="{FF2B5EF4-FFF2-40B4-BE49-F238E27FC236}">
                <a16:creationId xmlns:a16="http://schemas.microsoft.com/office/drawing/2014/main" id="{005B6C8E-0501-4610-AB2D-71BAA817884E}"/>
              </a:ext>
            </a:extLst>
          </p:cNvPr>
          <p:cNvSpPr txBox="1"/>
          <p:nvPr/>
        </p:nvSpPr>
        <p:spPr>
          <a:xfrm>
            <a:off x="893608" y="869673"/>
            <a:ext cx="4332624" cy="1103183"/>
          </a:xfrm>
          <a:prstGeom prst="rect">
            <a:avLst/>
          </a:prstGeom>
          <a:ln w="12700">
            <a:miter lim="400000"/>
          </a:ln>
          <a:extLst>
            <a:ext uri="{C572A759-6A51-4108-AA02-DFA0A04FC94B}">
              <ma14:wrappingTextBoxFlag xmlns="" xmlns:a16="http://schemas.microsoft.com/office/drawing/2014/main" xmlns:asvg="http://schemas.microsoft.com/office/drawing/2016/SVG/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IE" sz="1400" dirty="0">
                <a:solidFill>
                  <a:srgbClr val="2D355A"/>
                </a:solidFill>
                <a:latin typeface="Montserrat" pitchFamily="2" charset="77"/>
              </a:rPr>
              <a:t>Incitez </a:t>
            </a:r>
            <a:r>
              <a:rPr lang="en-IE" sz="1400" dirty="0" err="1">
                <a:solidFill>
                  <a:srgbClr val="2D355A"/>
                </a:solidFill>
                <a:latin typeface="Montserrat" pitchFamily="2" charset="77"/>
              </a:rPr>
              <a:t>vos</a:t>
            </a:r>
            <a:r>
              <a:rPr lang="en-IE" sz="1400" dirty="0">
                <a:solidFill>
                  <a:srgbClr val="2D355A"/>
                </a:solidFill>
                <a:latin typeface="Montserrat" pitchFamily="2" charset="77"/>
              </a:rPr>
              <a:t> </a:t>
            </a:r>
            <a:r>
              <a:rPr lang="en-IE" sz="1400" dirty="0" err="1">
                <a:solidFill>
                  <a:srgbClr val="2D355A"/>
                </a:solidFill>
                <a:latin typeface="Montserrat" pitchFamily="2" charset="77"/>
              </a:rPr>
              <a:t>visiteurs</a:t>
            </a:r>
            <a:r>
              <a:rPr lang="en-IE" sz="1400" dirty="0">
                <a:solidFill>
                  <a:srgbClr val="2D355A"/>
                </a:solidFill>
                <a:latin typeface="Montserrat" pitchFamily="2" charset="77"/>
              </a:rPr>
              <a:t> </a:t>
            </a:r>
            <a:r>
              <a:rPr lang="en-IE" sz="1400" dirty="0" err="1">
                <a:solidFill>
                  <a:srgbClr val="2D355A"/>
                </a:solidFill>
                <a:latin typeface="Montserrat" pitchFamily="2" charset="77"/>
              </a:rPr>
              <a:t>à</a:t>
            </a:r>
            <a:r>
              <a:rPr lang="en-IE" sz="1400" dirty="0">
                <a:solidFill>
                  <a:srgbClr val="2D355A"/>
                </a:solidFill>
                <a:latin typeface="Montserrat" pitchFamily="2" charset="77"/>
              </a:rPr>
              <a:t> utiliser davantage les vélos </a:t>
            </a:r>
            <a:r>
              <a:rPr lang="en-IE" sz="1400" dirty="0" err="1">
                <a:solidFill>
                  <a:srgbClr val="2D355A"/>
                </a:solidFill>
                <a:latin typeface="Montserrat" pitchFamily="2" charset="77"/>
              </a:rPr>
              <a:t>en</a:t>
            </a:r>
            <a:r>
              <a:rPr lang="en-IE" sz="1400" dirty="0">
                <a:solidFill>
                  <a:srgbClr val="2D355A"/>
                </a:solidFill>
                <a:latin typeface="Montserrat" pitchFamily="2" charset="77"/>
              </a:rPr>
              <a:t> </a:t>
            </a:r>
            <a:r>
              <a:rPr lang="en-IE" sz="1400" dirty="0" err="1">
                <a:solidFill>
                  <a:srgbClr val="2D355A"/>
                </a:solidFill>
                <a:latin typeface="Montserrat" pitchFamily="2" charset="77"/>
              </a:rPr>
              <a:t>mettant</a:t>
            </a:r>
            <a:r>
              <a:rPr lang="en-IE" sz="1400" dirty="0">
                <a:solidFill>
                  <a:srgbClr val="2D355A"/>
                </a:solidFill>
                <a:latin typeface="Montserrat" pitchFamily="2" charset="77"/>
              </a:rPr>
              <a:t> </a:t>
            </a:r>
            <a:r>
              <a:rPr lang="en-IE" sz="1400" dirty="0" err="1">
                <a:solidFill>
                  <a:srgbClr val="2D355A"/>
                </a:solidFill>
                <a:latin typeface="Montserrat" pitchFamily="2" charset="77"/>
              </a:rPr>
              <a:t>en</a:t>
            </a:r>
            <a:r>
              <a:rPr lang="en-IE" sz="1400" dirty="0">
                <a:solidFill>
                  <a:srgbClr val="2D355A"/>
                </a:solidFill>
                <a:latin typeface="Montserrat" pitchFamily="2" charset="77"/>
              </a:rPr>
              <a:t> place </a:t>
            </a:r>
            <a:r>
              <a:rPr lang="en-IE" sz="1400" dirty="0" err="1">
                <a:solidFill>
                  <a:srgbClr val="2D355A"/>
                </a:solidFill>
                <a:latin typeface="Montserrat" pitchFamily="2" charset="77"/>
              </a:rPr>
              <a:t>une</a:t>
            </a:r>
            <a:r>
              <a:rPr lang="en-IE" sz="1400" dirty="0">
                <a:solidFill>
                  <a:srgbClr val="2D355A"/>
                </a:solidFill>
                <a:latin typeface="Montserrat" pitchFamily="2" charset="77"/>
              </a:rPr>
              <a:t> </a:t>
            </a:r>
            <a:r>
              <a:rPr lang="en-IE" sz="1400" dirty="0" err="1">
                <a:solidFill>
                  <a:srgbClr val="2D355A"/>
                </a:solidFill>
                <a:latin typeface="Montserrat" pitchFamily="2" charset="77"/>
              </a:rPr>
              <a:t>stratégie</a:t>
            </a:r>
            <a:r>
              <a:rPr lang="en-IE" sz="1400" dirty="0">
                <a:solidFill>
                  <a:srgbClr val="2D355A"/>
                </a:solidFill>
                <a:latin typeface="Montserrat" pitchFamily="2" charset="77"/>
              </a:rPr>
              <a:t> </a:t>
            </a:r>
            <a:r>
              <a:rPr lang="en-IE" sz="1400" dirty="0" err="1">
                <a:solidFill>
                  <a:srgbClr val="2D355A"/>
                </a:solidFill>
                <a:latin typeface="Montserrat" pitchFamily="2" charset="77"/>
              </a:rPr>
              <a:t>d’accueil</a:t>
            </a:r>
            <a:r>
              <a:rPr lang="en-IE" sz="1400" dirty="0">
                <a:solidFill>
                  <a:srgbClr val="2D355A"/>
                </a:solidFill>
                <a:latin typeface="Montserrat" pitchFamily="2" charset="77"/>
              </a:rPr>
              <a:t> des </a:t>
            </a:r>
            <a:r>
              <a:rPr lang="en-IE" sz="1400" dirty="0" err="1">
                <a:solidFill>
                  <a:srgbClr val="2D355A"/>
                </a:solidFill>
                <a:latin typeface="Montserrat" pitchFamily="2" charset="77"/>
              </a:rPr>
              <a:t>vélos</a:t>
            </a:r>
            <a:r>
              <a:rPr lang="en-IE" sz="1400" dirty="0">
                <a:solidFill>
                  <a:srgbClr val="2D355A"/>
                </a:solidFill>
                <a:latin typeface="Montserrat" pitchFamily="2" charset="77"/>
              </a:rPr>
              <a:t> !  </a:t>
            </a:r>
            <a:r>
              <a:rPr lang="en-IE" sz="1400" dirty="0" err="1">
                <a:solidFill>
                  <a:srgbClr val="2D355A"/>
                </a:solidFill>
                <a:latin typeface="Montserrat" pitchFamily="2" charset="77"/>
              </a:rPr>
              <a:t>Vous</a:t>
            </a:r>
            <a:r>
              <a:rPr lang="en-IE" sz="1400" dirty="0">
                <a:solidFill>
                  <a:srgbClr val="2D355A"/>
                </a:solidFill>
                <a:latin typeface="Montserrat" pitchFamily="2" charset="77"/>
              </a:rPr>
              <a:t> </a:t>
            </a:r>
            <a:r>
              <a:rPr lang="en-IE" sz="1400" dirty="0" err="1">
                <a:solidFill>
                  <a:srgbClr val="2D355A"/>
                </a:solidFill>
                <a:latin typeface="Montserrat" pitchFamily="2" charset="77"/>
              </a:rPr>
              <a:t>pourrez</a:t>
            </a:r>
            <a:r>
              <a:rPr lang="en-IE" sz="1400" dirty="0">
                <a:solidFill>
                  <a:srgbClr val="2D355A"/>
                </a:solidFill>
                <a:latin typeface="Montserrat" pitchFamily="2" charset="77"/>
              </a:rPr>
              <a:t> </a:t>
            </a:r>
            <a:r>
              <a:rPr lang="en-IE" sz="1400" dirty="0" err="1">
                <a:solidFill>
                  <a:srgbClr val="2D355A"/>
                </a:solidFill>
                <a:latin typeface="Montserrat" pitchFamily="2" charset="77"/>
              </a:rPr>
              <a:t>également</a:t>
            </a:r>
            <a:r>
              <a:rPr lang="en-IE" sz="1400" dirty="0">
                <a:solidFill>
                  <a:srgbClr val="2D355A"/>
                </a:solidFill>
                <a:latin typeface="Montserrat" pitchFamily="2" charset="77"/>
              </a:rPr>
              <a:t> </a:t>
            </a:r>
            <a:r>
              <a:rPr lang="en-IE" sz="1400" dirty="0" err="1">
                <a:solidFill>
                  <a:srgbClr val="2D355A"/>
                </a:solidFill>
                <a:latin typeface="Montserrat" pitchFamily="2" charset="77"/>
              </a:rPr>
              <a:t>obtenir</a:t>
            </a:r>
            <a:r>
              <a:rPr lang="en-IE" sz="1400" dirty="0">
                <a:solidFill>
                  <a:srgbClr val="2D355A"/>
                </a:solidFill>
                <a:latin typeface="Montserrat" pitchFamily="2" charset="77"/>
              </a:rPr>
              <a:t> des sources de </a:t>
            </a:r>
            <a:r>
              <a:rPr lang="en-IE" sz="1400" dirty="0" err="1">
                <a:solidFill>
                  <a:srgbClr val="2D355A"/>
                </a:solidFill>
                <a:latin typeface="Montserrat" pitchFamily="2" charset="77"/>
              </a:rPr>
              <a:t>revenus</a:t>
            </a:r>
            <a:r>
              <a:rPr lang="en-IE" sz="1400" dirty="0">
                <a:solidFill>
                  <a:srgbClr val="2D355A"/>
                </a:solidFill>
                <a:latin typeface="Montserrat" pitchFamily="2" charset="77"/>
              </a:rPr>
              <a:t> </a:t>
            </a:r>
            <a:r>
              <a:rPr lang="en-IE" sz="1400" dirty="0" err="1">
                <a:solidFill>
                  <a:srgbClr val="2D355A"/>
                </a:solidFill>
                <a:latin typeface="Montserrat" pitchFamily="2" charset="77"/>
              </a:rPr>
              <a:t>supplémentaires</a:t>
            </a:r>
            <a:r>
              <a:rPr lang="en-IE" sz="1400" dirty="0">
                <a:solidFill>
                  <a:srgbClr val="2D355A"/>
                </a:solidFill>
                <a:latin typeface="Montserrat" pitchFamily="2" charset="77"/>
              </a:rPr>
              <a:t> ! </a:t>
            </a:r>
          </a:p>
          <a:p>
            <a:endParaRPr lang="en-IE" sz="1400" b="1" dirty="0">
              <a:solidFill>
                <a:srgbClr val="3CB8D2"/>
              </a:solidFill>
              <a:latin typeface="Montserrat" pitchFamily="2" charset="77"/>
            </a:endParaRPr>
          </a:p>
        </p:txBody>
      </p:sp>
    </p:spTree>
    <p:extLst>
      <p:ext uri="{BB962C8B-B14F-4D97-AF65-F5344CB8AC3E}">
        <p14:creationId xmlns:p14="http://schemas.microsoft.com/office/powerpoint/2010/main" val="2897263444"/>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flipV="1">
            <a:off x="552" y="1426399"/>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2" name="Group 1">
            <a:extLst>
              <a:ext uri="{FF2B5EF4-FFF2-40B4-BE49-F238E27FC236}">
                <a16:creationId xmlns:a16="http://schemas.microsoft.com/office/drawing/2014/main" id="{A7262F65-CE77-8E45-825A-3704EE4F90AF}"/>
              </a:ext>
            </a:extLst>
          </p:cNvPr>
          <p:cNvGrpSpPr/>
          <p:nvPr/>
        </p:nvGrpSpPr>
        <p:grpSpPr>
          <a:xfrm>
            <a:off x="2553151" y="1490675"/>
            <a:ext cx="4089859" cy="678572"/>
            <a:chOff x="693359" y="1173848"/>
            <a:chExt cx="5750156" cy="954042"/>
          </a:xfrm>
        </p:grpSpPr>
        <p:pic>
          <p:nvPicPr>
            <p:cNvPr id="3" name="Graphic 2" descr="Dandelion outline">
              <a:extLst>
                <a:ext uri="{FF2B5EF4-FFF2-40B4-BE49-F238E27FC236}">
                  <a16:creationId xmlns:a16="http://schemas.microsoft.com/office/drawing/2014/main" id="{87E73C67-6648-42A7-9198-BF205D45CA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3359" y="1173848"/>
              <a:ext cx="914400" cy="914400"/>
            </a:xfrm>
            <a:prstGeom prst="rect">
              <a:avLst/>
            </a:prstGeom>
          </p:spPr>
        </p:pic>
        <p:pic>
          <p:nvPicPr>
            <p:cNvPr id="6" name="Graphic 5" descr="Maple Leaf outline">
              <a:extLst>
                <a:ext uri="{FF2B5EF4-FFF2-40B4-BE49-F238E27FC236}">
                  <a16:creationId xmlns:a16="http://schemas.microsoft.com/office/drawing/2014/main" id="{2FCD85DC-3B49-4C88-BD3D-7FD7F22417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6398" y="1184596"/>
              <a:ext cx="914400" cy="914400"/>
            </a:xfrm>
            <a:prstGeom prst="rect">
              <a:avLst/>
            </a:prstGeom>
          </p:spPr>
        </p:pic>
        <p:pic>
          <p:nvPicPr>
            <p:cNvPr id="8" name="Graphic 7" descr="Frangipani outline">
              <a:extLst>
                <a:ext uri="{FF2B5EF4-FFF2-40B4-BE49-F238E27FC236}">
                  <a16:creationId xmlns:a16="http://schemas.microsoft.com/office/drawing/2014/main" id="{5170FF65-A79D-41B8-B46C-3E0F7C77107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3082" y="1213490"/>
              <a:ext cx="914400" cy="914400"/>
            </a:xfrm>
            <a:prstGeom prst="rect">
              <a:avLst/>
            </a:prstGeom>
          </p:spPr>
        </p:pic>
        <p:pic>
          <p:nvPicPr>
            <p:cNvPr id="10" name="Graphic 9" descr="Deciduous tree outline">
              <a:extLst>
                <a:ext uri="{FF2B5EF4-FFF2-40B4-BE49-F238E27FC236}">
                  <a16:creationId xmlns:a16="http://schemas.microsoft.com/office/drawing/2014/main" id="{1B734BAA-B401-48C6-97BC-8410A13E5EA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0279" y="1173848"/>
              <a:ext cx="914400" cy="914400"/>
            </a:xfrm>
            <a:prstGeom prst="rect">
              <a:avLst/>
            </a:prstGeom>
          </p:spPr>
        </p:pic>
        <p:pic>
          <p:nvPicPr>
            <p:cNvPr id="21" name="Graphic 20" descr="Fir tree outline">
              <a:extLst>
                <a:ext uri="{FF2B5EF4-FFF2-40B4-BE49-F238E27FC236}">
                  <a16:creationId xmlns:a16="http://schemas.microsoft.com/office/drawing/2014/main" id="{0519AFE9-7385-4F5E-90D8-9B7494D6F4D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16171" y="1196931"/>
              <a:ext cx="914400" cy="914400"/>
            </a:xfrm>
            <a:prstGeom prst="rect">
              <a:avLst/>
            </a:prstGeom>
          </p:spPr>
        </p:pic>
        <p:pic>
          <p:nvPicPr>
            <p:cNvPr id="14" name="Graphic 13" descr="Hike outline">
              <a:extLst>
                <a:ext uri="{FF2B5EF4-FFF2-40B4-BE49-F238E27FC236}">
                  <a16:creationId xmlns:a16="http://schemas.microsoft.com/office/drawing/2014/main" id="{55B3D4BC-EE3D-425A-BEC1-374CE70467E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29115" y="1196931"/>
              <a:ext cx="914400" cy="914400"/>
            </a:xfrm>
            <a:prstGeom prst="rect">
              <a:avLst/>
            </a:prstGeom>
          </p:spPr>
        </p:pic>
      </p:gr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671520" y="514222"/>
            <a:ext cx="5641416"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Gestion des </a:t>
            </a:r>
            <a:r>
              <a:rPr lang="en-IE" sz="2399" dirty="0" err="1">
                <a:latin typeface="Montserrat" pitchFamily="2" charset="77"/>
              </a:rPr>
              <a:t>déchets</a:t>
            </a:r>
            <a:r>
              <a:rPr lang="en-IE" sz="2399" dirty="0">
                <a:latin typeface="Montserrat" pitchFamily="2" charset="77"/>
              </a:rPr>
              <a:t> </a:t>
            </a:r>
            <a:r>
              <a:rPr lang="en-IE" sz="2399" dirty="0" err="1">
                <a:latin typeface="Montserrat" pitchFamily="2" charset="77"/>
              </a:rPr>
              <a:t>solides</a:t>
            </a:r>
            <a:r>
              <a:rPr lang="en-IE" sz="2399" dirty="0">
                <a:latin typeface="Montserrat" pitchFamily="2" charset="77"/>
              </a:rPr>
              <a:t> : réduction, réutilisation et recyclage</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765175" y="3290940"/>
            <a:ext cx="5299620" cy="2126540"/>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Réalisez</a:t>
            </a:r>
            <a:r>
              <a:rPr lang="en-GB" sz="1050" dirty="0">
                <a:solidFill>
                  <a:srgbClr val="2D355A"/>
                </a:solidFill>
              </a:rPr>
              <a:t> un audit/une évaluation des déchets </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Achetez</a:t>
            </a:r>
            <a:r>
              <a:rPr lang="en-GB" sz="1050" dirty="0">
                <a:solidFill>
                  <a:srgbClr val="2D355A"/>
                </a:solidFill>
              </a:rPr>
              <a:t> des produits dans des récipients réutilisables et/ou consignés, rechargeables. </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Travaillez</a:t>
            </a:r>
            <a:r>
              <a:rPr lang="en-GB" sz="1050" dirty="0">
                <a:solidFill>
                  <a:srgbClr val="2D355A"/>
                </a:solidFill>
              </a:rPr>
              <a:t> avec les fournisseurs et les vendeurs pour réduire les emballages, par exemple en développant un programme de reprise des caisses, palettes et autres matériaux d'emballage. </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Sensibilisez</a:t>
            </a:r>
            <a:r>
              <a:rPr lang="en-GB" sz="1050" dirty="0">
                <a:solidFill>
                  <a:srgbClr val="2D355A"/>
                </a:solidFill>
              </a:rPr>
              <a:t> le personnel et les employés à la réduction des déchets et inspecter régulièrement les poubelles pour s'assurer que les meilleures pratiques </a:t>
            </a:r>
            <a:r>
              <a:rPr lang="en-GB" sz="1050" dirty="0" err="1">
                <a:solidFill>
                  <a:srgbClr val="2D355A"/>
                </a:solidFill>
              </a:rPr>
              <a:t>soient</a:t>
            </a:r>
            <a:r>
              <a:rPr lang="en-GB" sz="1050" dirty="0">
                <a:solidFill>
                  <a:srgbClr val="2D355A"/>
                </a:solidFill>
              </a:rPr>
              <a:t> respectées. </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Encouragez</a:t>
            </a:r>
            <a:r>
              <a:rPr lang="en-GB" sz="1050" dirty="0">
                <a:solidFill>
                  <a:srgbClr val="2D355A"/>
                </a:solidFill>
              </a:rPr>
              <a:t> le personnel à conserver les articles réutilisables.</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Utilisez</a:t>
            </a:r>
            <a:r>
              <a:rPr lang="en-GB" sz="1050" dirty="0">
                <a:solidFill>
                  <a:srgbClr val="2D355A"/>
                </a:solidFill>
              </a:rPr>
              <a:t> des dispositifs rechargeables si possible, par </a:t>
            </a:r>
            <a:r>
              <a:rPr lang="en-GB" sz="1050" dirty="0" err="1">
                <a:solidFill>
                  <a:srgbClr val="2D355A"/>
                </a:solidFill>
              </a:rPr>
              <a:t>exemple</a:t>
            </a:r>
            <a:r>
              <a:rPr lang="en-GB" sz="1050" dirty="0">
                <a:solidFill>
                  <a:srgbClr val="2D355A"/>
                </a:solidFill>
              </a:rPr>
              <a:t> des </a:t>
            </a:r>
            <a:r>
              <a:rPr lang="en-GB" sz="1050" dirty="0" err="1">
                <a:solidFill>
                  <a:srgbClr val="2D355A"/>
                </a:solidFill>
              </a:rPr>
              <a:t>appareils</a:t>
            </a:r>
            <a:r>
              <a:rPr lang="en-GB" sz="1050" dirty="0">
                <a:solidFill>
                  <a:srgbClr val="2D355A"/>
                </a:solidFill>
              </a:rPr>
              <a:t> </a:t>
            </a:r>
            <a:r>
              <a:rPr lang="en-GB" sz="1050" dirty="0" err="1">
                <a:solidFill>
                  <a:srgbClr val="2D355A"/>
                </a:solidFill>
              </a:rPr>
              <a:t>rechargeables</a:t>
            </a:r>
            <a:r>
              <a:rPr lang="en-GB" sz="1050" dirty="0">
                <a:solidFill>
                  <a:srgbClr val="2D355A"/>
                </a:solidFill>
              </a:rPr>
              <a:t> par USB ou des piles rechargeables.</a:t>
            </a:r>
          </a:p>
        </p:txBody>
      </p:sp>
      <p:sp>
        <p:nvSpPr>
          <p:cNvPr id="16" name="Rectangle 27">
            <a:extLst>
              <a:ext uri="{FF2B5EF4-FFF2-40B4-BE49-F238E27FC236}">
                <a16:creationId xmlns:a16="http://schemas.microsoft.com/office/drawing/2014/main" id="{899A19C8-687D-4344-8246-F37F24C7E202}"/>
              </a:ext>
            </a:extLst>
          </p:cNvPr>
          <p:cNvSpPr txBox="1"/>
          <p:nvPr/>
        </p:nvSpPr>
        <p:spPr>
          <a:xfrm>
            <a:off x="765175" y="2329593"/>
            <a:ext cx="5327651" cy="833879"/>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buClr>
                <a:srgbClr val="28AFAC"/>
              </a:buClr>
            </a:pPr>
            <a:r>
              <a:rPr lang="en-GB" sz="1050" dirty="0">
                <a:solidFill>
                  <a:srgbClr val="2D355A"/>
                </a:solidFill>
              </a:rPr>
              <a:t>En tant qu'industrie encline à la surconsommation, le tourisme produit une quantité considérable de déchets et de pollution. Dans certains endroits, les touristes produisent jusqu'à deux fois plus de déchets que les résidents locaux. Cela peut mettre à rude épreuve les systèmes locaux de gestion des déchets, faisant déborder les décharges et les stations d'épuration.</a:t>
            </a:r>
          </a:p>
        </p:txBody>
      </p:sp>
      <p:sp>
        <p:nvSpPr>
          <p:cNvPr id="19" name="Rectangle 27">
            <a:extLst>
              <a:ext uri="{FF2B5EF4-FFF2-40B4-BE49-F238E27FC236}">
                <a16:creationId xmlns:a16="http://schemas.microsoft.com/office/drawing/2014/main" id="{FA80C940-A8EC-D74A-AD5F-242B0CD2819C}"/>
              </a:ext>
            </a:extLst>
          </p:cNvPr>
          <p:cNvSpPr txBox="1"/>
          <p:nvPr/>
        </p:nvSpPr>
        <p:spPr>
          <a:xfrm>
            <a:off x="765174" y="6100680"/>
            <a:ext cx="5299621" cy="2772871"/>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rgbClr val="28AFAC"/>
              </a:buClr>
              <a:buFont typeface="Wingdings" pitchFamily="2" charset="2"/>
              <a:buChar char="ü"/>
            </a:pPr>
            <a:r>
              <a:rPr lang="en-GB" sz="1050" dirty="0">
                <a:solidFill>
                  <a:srgbClr val="2D355A"/>
                </a:solidFill>
              </a:rPr>
              <a:t>Réglez les photocopieurs et les imprimantes pour qu'ils </a:t>
            </a:r>
            <a:r>
              <a:rPr lang="en-GB" sz="1050" dirty="0" err="1">
                <a:solidFill>
                  <a:srgbClr val="2D355A"/>
                </a:solidFill>
              </a:rPr>
              <a:t>impriment</a:t>
            </a:r>
            <a:r>
              <a:rPr lang="en-GB" sz="1050" dirty="0">
                <a:solidFill>
                  <a:srgbClr val="2D355A"/>
                </a:solidFill>
              </a:rPr>
              <a:t> recto/verso. Récupérez et </a:t>
            </a:r>
            <a:r>
              <a:rPr lang="en-GB" sz="1050" dirty="0" err="1">
                <a:solidFill>
                  <a:srgbClr val="2D355A"/>
                </a:solidFill>
              </a:rPr>
              <a:t>utilisez</a:t>
            </a:r>
            <a:r>
              <a:rPr lang="en-GB" sz="1050" dirty="0">
                <a:solidFill>
                  <a:srgbClr val="2D355A"/>
                </a:solidFill>
              </a:rPr>
              <a:t> le </a:t>
            </a:r>
            <a:r>
              <a:rPr lang="en-GB" sz="1050" dirty="0" err="1">
                <a:solidFill>
                  <a:srgbClr val="2D355A"/>
                </a:solidFill>
              </a:rPr>
              <a:t>côté</a:t>
            </a:r>
            <a:r>
              <a:rPr lang="en-GB" sz="1050" dirty="0">
                <a:solidFill>
                  <a:srgbClr val="2D355A"/>
                </a:solidFill>
              </a:rPr>
              <a:t> vierge du papier imprimé sur une seule face comme papier </a:t>
            </a:r>
            <a:r>
              <a:rPr lang="en-GB" sz="1050" dirty="0" err="1">
                <a:solidFill>
                  <a:srgbClr val="2D355A"/>
                </a:solidFill>
              </a:rPr>
              <a:t>brouillon</a:t>
            </a:r>
            <a:endParaRPr lang="en-GB" sz="1050" dirty="0">
              <a:solidFill>
                <a:srgbClr val="2D355A"/>
              </a:solidFill>
            </a:endParaRPr>
          </a:p>
          <a:p>
            <a:pPr marL="171426" indent="-171426">
              <a:lnSpc>
                <a:spcPct val="100000"/>
              </a:lnSpc>
              <a:spcBef>
                <a:spcPts val="0"/>
              </a:spcBef>
              <a:buClr>
                <a:srgbClr val="28AFAC"/>
              </a:buClr>
              <a:buFont typeface="Wingdings" pitchFamily="2" charset="2"/>
              <a:buChar char="ü"/>
            </a:pPr>
            <a:r>
              <a:rPr lang="en-GB" sz="1050" dirty="0" err="1">
                <a:solidFill>
                  <a:srgbClr val="2D355A"/>
                </a:solidFill>
              </a:rPr>
              <a:t>Distribuez</a:t>
            </a:r>
            <a:r>
              <a:rPr lang="en-GB" sz="1050" dirty="0">
                <a:solidFill>
                  <a:srgbClr val="2D355A"/>
                </a:solidFill>
              </a:rPr>
              <a:t> les informations aux clients, au personnel et aux partenaires commerciaux par courrier électronique. </a:t>
            </a:r>
          </a:p>
          <a:p>
            <a:pPr marL="171426" indent="-171426">
              <a:lnSpc>
                <a:spcPct val="100000"/>
              </a:lnSpc>
              <a:spcBef>
                <a:spcPts val="0"/>
              </a:spcBef>
              <a:buClr>
                <a:srgbClr val="28AFAC"/>
              </a:buClr>
              <a:buFont typeface="Wingdings" pitchFamily="2" charset="2"/>
              <a:buChar char="ü"/>
            </a:pPr>
            <a:r>
              <a:rPr lang="en-GB" sz="1050" dirty="0">
                <a:solidFill>
                  <a:srgbClr val="2D355A"/>
                </a:solidFill>
              </a:rPr>
              <a:t>Numérisez vos informations et brochures via iPad, </a:t>
            </a:r>
            <a:r>
              <a:rPr lang="en-GB" sz="1050" dirty="0" err="1">
                <a:solidFill>
                  <a:srgbClr val="2D355A"/>
                </a:solidFill>
              </a:rPr>
              <a:t>écrans</a:t>
            </a:r>
            <a:r>
              <a:rPr lang="en-GB" sz="1050" dirty="0">
                <a:solidFill>
                  <a:srgbClr val="2D355A"/>
                </a:solidFill>
              </a:rPr>
              <a:t> de television </a:t>
            </a:r>
            <a:r>
              <a:rPr lang="en-GB" sz="1050" dirty="0" err="1">
                <a:solidFill>
                  <a:srgbClr val="2D355A"/>
                </a:solidFill>
              </a:rPr>
              <a:t>ou</a:t>
            </a:r>
            <a:r>
              <a:rPr lang="en-GB" sz="1050" dirty="0">
                <a:solidFill>
                  <a:srgbClr val="2D355A"/>
                </a:solidFill>
              </a:rPr>
              <a:t> video, et </a:t>
            </a:r>
            <a:r>
              <a:rPr lang="en-GB" sz="1050" dirty="0" err="1">
                <a:solidFill>
                  <a:srgbClr val="2D355A"/>
                </a:solidFill>
              </a:rPr>
              <a:t>recyclez</a:t>
            </a:r>
            <a:r>
              <a:rPr lang="en-GB" sz="1050" dirty="0">
                <a:solidFill>
                  <a:srgbClr val="2D355A"/>
                </a:solidFill>
              </a:rPr>
              <a:t> </a:t>
            </a:r>
            <a:r>
              <a:rPr lang="en-GB" sz="1050" dirty="0" err="1">
                <a:solidFill>
                  <a:srgbClr val="2D355A"/>
                </a:solidFill>
              </a:rPr>
              <a:t>vos</a:t>
            </a:r>
            <a:r>
              <a:rPr lang="en-GB" sz="1050" dirty="0">
                <a:solidFill>
                  <a:srgbClr val="2D355A"/>
                </a:solidFill>
              </a:rPr>
              <a:t> </a:t>
            </a:r>
            <a:r>
              <a:rPr lang="en-GB" sz="1050" dirty="0" err="1">
                <a:solidFill>
                  <a:srgbClr val="2D355A"/>
                </a:solidFill>
              </a:rPr>
              <a:t>gros</a:t>
            </a:r>
            <a:r>
              <a:rPr lang="en-GB" sz="1050" dirty="0">
                <a:solidFill>
                  <a:srgbClr val="2D355A"/>
                </a:solidFill>
              </a:rPr>
              <a:t> livres, </a:t>
            </a:r>
            <a:r>
              <a:rPr lang="en-GB" sz="1050" dirty="0" err="1">
                <a:solidFill>
                  <a:srgbClr val="2D355A"/>
                </a:solidFill>
              </a:rPr>
              <a:t>annuaires</a:t>
            </a:r>
            <a:r>
              <a:rPr lang="en-GB" sz="1050" dirty="0">
                <a:solidFill>
                  <a:srgbClr val="2D355A"/>
                </a:solidFill>
              </a:rPr>
              <a:t> et catalogues. Rendez-les ensuite accessibles et disponibles en ligne, via les reseaux sociaux, le site web ou les </a:t>
            </a:r>
            <a:r>
              <a:rPr lang="en-GB" sz="1050" dirty="0" err="1">
                <a:solidFill>
                  <a:srgbClr val="2D355A"/>
                </a:solidFill>
              </a:rPr>
              <a:t>plateformes</a:t>
            </a:r>
            <a:r>
              <a:rPr lang="en-GB" sz="1050" dirty="0">
                <a:solidFill>
                  <a:srgbClr val="2D355A"/>
                </a:solidFill>
              </a:rPr>
              <a:t> des organisations touristiques et des </a:t>
            </a:r>
            <a:r>
              <a:rPr lang="en-GB" sz="1050" dirty="0" err="1">
                <a:solidFill>
                  <a:srgbClr val="2D355A"/>
                </a:solidFill>
              </a:rPr>
              <a:t>communautés</a:t>
            </a:r>
            <a:r>
              <a:rPr lang="en-GB" sz="1050" dirty="0">
                <a:solidFill>
                  <a:srgbClr val="2D355A"/>
                </a:solidFill>
              </a:rPr>
              <a:t>.</a:t>
            </a:r>
          </a:p>
          <a:p>
            <a:pPr marL="171426" indent="-171426">
              <a:lnSpc>
                <a:spcPct val="100000"/>
              </a:lnSpc>
              <a:spcBef>
                <a:spcPts val="0"/>
              </a:spcBef>
              <a:buClr>
                <a:srgbClr val="28AFAC"/>
              </a:buClr>
              <a:buFont typeface="Wingdings" pitchFamily="2" charset="2"/>
              <a:buChar char="ü"/>
            </a:pPr>
            <a:r>
              <a:rPr lang="en-GB" sz="1050" dirty="0" err="1">
                <a:solidFill>
                  <a:srgbClr val="2D355A"/>
                </a:solidFill>
              </a:rPr>
              <a:t>Installez</a:t>
            </a:r>
            <a:r>
              <a:rPr lang="en-GB" sz="1050" dirty="0">
                <a:solidFill>
                  <a:srgbClr val="2D355A"/>
                </a:solidFill>
              </a:rPr>
              <a:t> des </a:t>
            </a:r>
            <a:r>
              <a:rPr lang="en-GB" sz="1050" dirty="0" err="1">
                <a:solidFill>
                  <a:srgbClr val="2D355A"/>
                </a:solidFill>
              </a:rPr>
              <a:t>sèche</a:t>
            </a:r>
            <a:r>
              <a:rPr lang="en-GB" sz="1050" dirty="0">
                <a:solidFill>
                  <a:srgbClr val="2D355A"/>
                </a:solidFill>
              </a:rPr>
              <a:t>-mains </a:t>
            </a:r>
            <a:r>
              <a:rPr lang="en-GB" sz="1050" dirty="0" err="1">
                <a:solidFill>
                  <a:srgbClr val="2D355A"/>
                </a:solidFill>
              </a:rPr>
              <a:t>automatique</a:t>
            </a:r>
            <a:r>
              <a:rPr lang="en-GB" sz="1050" dirty="0">
                <a:solidFill>
                  <a:srgbClr val="2D355A"/>
                </a:solidFill>
              </a:rPr>
              <a:t>, </a:t>
            </a:r>
            <a:r>
              <a:rPr lang="en-GB" sz="1050" dirty="0" err="1">
                <a:solidFill>
                  <a:srgbClr val="2D355A"/>
                </a:solidFill>
              </a:rPr>
              <a:t>ou</a:t>
            </a:r>
            <a:r>
              <a:rPr lang="en-GB" sz="1050" dirty="0">
                <a:solidFill>
                  <a:srgbClr val="2D355A"/>
                </a:solidFill>
              </a:rPr>
              <a:t> </a:t>
            </a:r>
            <a:r>
              <a:rPr lang="en-GB" sz="1050" dirty="0" err="1">
                <a:solidFill>
                  <a:srgbClr val="2D355A"/>
                </a:solidFill>
              </a:rPr>
              <a:t>en</a:t>
            </a:r>
            <a:r>
              <a:rPr lang="en-GB" sz="1050" dirty="0">
                <a:solidFill>
                  <a:srgbClr val="2D355A"/>
                </a:solidFill>
              </a:rPr>
              <a:t>  </a:t>
            </a:r>
            <a:r>
              <a:rPr lang="en-GB" sz="1050" dirty="0" err="1">
                <a:solidFill>
                  <a:srgbClr val="2D355A"/>
                </a:solidFill>
              </a:rPr>
              <a:t>tissu</a:t>
            </a:r>
            <a:r>
              <a:rPr lang="en-GB" sz="1050" dirty="0">
                <a:solidFill>
                  <a:srgbClr val="2D355A"/>
                </a:solidFill>
              </a:rPr>
              <a:t>, afin de réduire l'utilisation de serviettes en papier. </a:t>
            </a:r>
          </a:p>
          <a:p>
            <a:pPr marL="171426" indent="-171426">
              <a:lnSpc>
                <a:spcPct val="100000"/>
              </a:lnSpc>
              <a:spcBef>
                <a:spcPts val="0"/>
              </a:spcBef>
              <a:buClr>
                <a:srgbClr val="28AFAC"/>
              </a:buClr>
              <a:buFont typeface="Wingdings" pitchFamily="2" charset="2"/>
              <a:buChar char="ü"/>
            </a:pPr>
            <a:r>
              <a:rPr lang="en-GB" sz="1050" dirty="0">
                <a:solidFill>
                  <a:srgbClr val="2D355A"/>
                </a:solidFill>
              </a:rPr>
              <a:t>Utilisez des sacs ou des paniers en tissu plutôt que des sacs en plastique. Disposez de différentes poubelles de recyclage pour différents types de matériaux, par exemple les bouteilles, le papier et le plastique.</a:t>
            </a:r>
          </a:p>
          <a:p>
            <a:pPr marL="171426" indent="-171426">
              <a:lnSpc>
                <a:spcPct val="100000"/>
              </a:lnSpc>
              <a:spcBef>
                <a:spcPts val="0"/>
              </a:spcBef>
              <a:buClr>
                <a:srgbClr val="28AFAC"/>
              </a:buClr>
              <a:buFont typeface="Wingdings" pitchFamily="2" charset="2"/>
              <a:buChar char="ü"/>
            </a:pPr>
            <a:r>
              <a:rPr lang="en-GB" sz="1050" dirty="0">
                <a:solidFill>
                  <a:srgbClr val="2D355A"/>
                </a:solidFill>
              </a:rPr>
              <a:t>Utilisez des sous-verres durables plutôt que des sous-verres en papier. </a:t>
            </a:r>
          </a:p>
        </p:txBody>
      </p:sp>
      <p:sp>
        <p:nvSpPr>
          <p:cNvPr id="20" name="Rectangle 27">
            <a:extLst>
              <a:ext uri="{FF2B5EF4-FFF2-40B4-BE49-F238E27FC236}">
                <a16:creationId xmlns:a16="http://schemas.microsoft.com/office/drawing/2014/main" id="{17132EC1-5E3C-C749-B425-E1476A57A908}"/>
              </a:ext>
            </a:extLst>
          </p:cNvPr>
          <p:cNvSpPr txBox="1"/>
          <p:nvPr/>
        </p:nvSpPr>
        <p:spPr>
          <a:xfrm>
            <a:off x="765175" y="5544948"/>
            <a:ext cx="5609303" cy="230188"/>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spcBef>
                <a:spcPts val="0"/>
              </a:spcBef>
            </a:pPr>
            <a:r>
              <a:rPr lang="en-GB" sz="1200" b="1" dirty="0">
                <a:solidFill>
                  <a:srgbClr val="28AFAC"/>
                </a:solidFill>
                <a:latin typeface="Montserrat" pitchFamily="2" charset="77"/>
              </a:rPr>
              <a:t>Suggestions pour les déchets de papier</a:t>
            </a:r>
          </a:p>
        </p:txBody>
      </p:sp>
    </p:spTree>
    <p:extLst>
      <p:ext uri="{BB962C8B-B14F-4D97-AF65-F5344CB8AC3E}">
        <p14:creationId xmlns:p14="http://schemas.microsoft.com/office/powerpoint/2010/main" val="719232599"/>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7">
            <a:extLst>
              <a:ext uri="{FF2B5EF4-FFF2-40B4-BE49-F238E27FC236}">
                <a16:creationId xmlns:a16="http://schemas.microsoft.com/office/drawing/2014/main" id="{0E54BF1F-36B3-4836-A56F-2B803E808D41}"/>
              </a:ext>
            </a:extLst>
          </p:cNvPr>
          <p:cNvSpPr txBox="1"/>
          <p:nvPr/>
        </p:nvSpPr>
        <p:spPr>
          <a:xfrm>
            <a:off x="774717" y="1765973"/>
            <a:ext cx="5840876" cy="1026432"/>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US" sz="2503" b="1" dirty="0">
                <a:solidFill>
                  <a:schemeClr val="bg1"/>
                </a:solidFill>
              </a:rPr>
              <a:t>Étape 1 </a:t>
            </a:r>
            <a:r>
              <a:rPr lang="en-US" sz="1999" dirty="0">
                <a:solidFill>
                  <a:schemeClr val="bg1"/>
                </a:solidFill>
              </a:rPr>
              <a:t>Évaluez le parcours actuel de vos clients pour déterminer si votre entreprise est sans obstacle et accessible aux personnes souffrant d'un handicap ou d'une déficience.</a:t>
            </a:r>
            <a:endParaRPr sz="1999" dirty="0">
              <a:solidFill>
                <a:schemeClr val="bg1"/>
              </a:solidFill>
            </a:endParaRPr>
          </a:p>
        </p:txBody>
      </p:sp>
      <p:sp>
        <p:nvSpPr>
          <p:cNvPr id="13" name="Rectangle 27">
            <a:extLst>
              <a:ext uri="{FF2B5EF4-FFF2-40B4-BE49-F238E27FC236}">
                <a16:creationId xmlns:a16="http://schemas.microsoft.com/office/drawing/2014/main" id="{C22C57F0-E027-48EE-A28F-7FC15C425003}"/>
              </a:ext>
            </a:extLst>
          </p:cNvPr>
          <p:cNvSpPr txBox="1"/>
          <p:nvPr/>
        </p:nvSpPr>
        <p:spPr>
          <a:xfrm>
            <a:off x="765174" y="6214136"/>
            <a:ext cx="5327651" cy="1174165"/>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spcBef>
                <a:spcPts val="0"/>
              </a:spcBef>
            </a:pPr>
            <a:r>
              <a:rPr lang="en-IE" sz="1050" dirty="0">
                <a:solidFill>
                  <a:srgbClr val="2D355A"/>
                </a:solidFill>
                <a:latin typeface="Montserrat Light" pitchFamily="2" charset="77"/>
              </a:rPr>
              <a:t>Vous serez surpris de la quantité de </a:t>
            </a:r>
            <a:r>
              <a:rPr lang="en-IE" sz="1050" dirty="0" err="1">
                <a:solidFill>
                  <a:srgbClr val="2D355A"/>
                </a:solidFill>
                <a:latin typeface="Montserrat Light" pitchFamily="2" charset="77"/>
              </a:rPr>
              <a:t>matériaux</a:t>
            </a:r>
            <a:r>
              <a:rPr lang="en-IE" sz="1050" dirty="0">
                <a:solidFill>
                  <a:srgbClr val="2D355A"/>
                </a:solidFill>
                <a:latin typeface="Montserrat Light" pitchFamily="2" charset="77"/>
              </a:rPr>
              <a:t> que vous accumulerez en peu de temps.  Recherchez les services de recyclage locaux pour les principaux matériaux recyclables que vous utilisez. Attribuez ensuite un espace pour les recycler par code couleur. </a:t>
            </a:r>
            <a:r>
              <a:rPr lang="en-IE" sz="1050" dirty="0" err="1">
                <a:solidFill>
                  <a:srgbClr val="2D355A"/>
                </a:solidFill>
                <a:latin typeface="Montserrat Light" pitchFamily="2" charset="77"/>
              </a:rPr>
              <a:t>Vous</a:t>
            </a:r>
            <a:r>
              <a:rPr lang="en-IE" sz="1050" dirty="0">
                <a:solidFill>
                  <a:srgbClr val="2D355A"/>
                </a:solidFill>
                <a:latin typeface="Montserrat Light" pitchFamily="2" charset="77"/>
              </a:rPr>
              <a:t> pouvez le faire dans le cadre d'un nettoyage semestriel. </a:t>
            </a:r>
            <a:r>
              <a:rPr lang="en-IE" sz="1050" dirty="0" err="1">
                <a:solidFill>
                  <a:srgbClr val="2D355A"/>
                </a:solidFill>
                <a:latin typeface="Montserrat Light" pitchFamily="2" charset="77"/>
              </a:rPr>
              <a:t>Compactez</a:t>
            </a:r>
            <a:r>
              <a:rPr lang="en-IE" sz="1050" dirty="0">
                <a:solidFill>
                  <a:srgbClr val="2D355A"/>
                </a:solidFill>
                <a:latin typeface="Montserrat Light" pitchFamily="2" charset="77"/>
              </a:rPr>
              <a:t> ou compressez lorsque vous le pouvez. </a:t>
            </a:r>
          </a:p>
          <a:p>
            <a:pPr algn="just">
              <a:spcBef>
                <a:spcPts val="0"/>
              </a:spcBef>
            </a:pPr>
            <a:r>
              <a:rPr lang="en-IE" sz="1050" dirty="0" err="1">
                <a:solidFill>
                  <a:srgbClr val="2D355A"/>
                </a:solidFill>
                <a:latin typeface="Montserrat Light" pitchFamily="2" charset="77"/>
              </a:rPr>
              <a:t>Exemples</a:t>
            </a:r>
            <a:r>
              <a:rPr lang="en-IE" sz="1050" dirty="0">
                <a:solidFill>
                  <a:srgbClr val="2D355A"/>
                </a:solidFill>
                <a:latin typeface="Montserrat Light" pitchFamily="2" charset="77"/>
              </a:rPr>
              <a:t> de </a:t>
            </a:r>
            <a:r>
              <a:rPr lang="en-IE" sz="1050" dirty="0" err="1">
                <a:solidFill>
                  <a:srgbClr val="2D355A"/>
                </a:solidFill>
                <a:latin typeface="Montserrat Light" pitchFamily="2" charset="77"/>
              </a:rPr>
              <a:t>matériaux</a:t>
            </a:r>
            <a:r>
              <a:rPr lang="en-IE" sz="1050" dirty="0">
                <a:solidFill>
                  <a:srgbClr val="2D355A"/>
                </a:solidFill>
                <a:latin typeface="Montserrat Light" pitchFamily="2" charset="77"/>
              </a:rPr>
              <a:t> recyclables </a:t>
            </a:r>
            <a:r>
              <a:rPr lang="en-IE" sz="1050" dirty="0" err="1">
                <a:solidFill>
                  <a:srgbClr val="2D355A"/>
                </a:solidFill>
                <a:latin typeface="Montserrat Light" pitchFamily="2" charset="77"/>
              </a:rPr>
              <a:t>à</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mettre</a:t>
            </a:r>
            <a:r>
              <a:rPr lang="en-IE" sz="1050" dirty="0">
                <a:solidFill>
                  <a:srgbClr val="2D355A"/>
                </a:solidFill>
                <a:latin typeface="Montserrat Light" pitchFamily="2" charset="77"/>
              </a:rPr>
              <a:t> de </a:t>
            </a:r>
            <a:r>
              <a:rPr lang="en-IE" sz="1050" dirty="0" err="1">
                <a:solidFill>
                  <a:srgbClr val="2D355A"/>
                </a:solidFill>
                <a:latin typeface="Montserrat Light" pitchFamily="2" charset="77"/>
              </a:rPr>
              <a:t>côté</a:t>
            </a:r>
            <a:r>
              <a:rPr lang="en-IE" sz="1050" dirty="0">
                <a:solidFill>
                  <a:srgbClr val="2D355A"/>
                </a:solidFill>
                <a:latin typeface="Montserrat Light" pitchFamily="2" charset="77"/>
              </a:rPr>
              <a:t> ;</a:t>
            </a:r>
          </a:p>
        </p:txBody>
      </p:sp>
      <p:sp>
        <p:nvSpPr>
          <p:cNvPr id="14" name="Rechteck">
            <a:extLst>
              <a:ext uri="{FF2B5EF4-FFF2-40B4-BE49-F238E27FC236}">
                <a16:creationId xmlns:a16="http://schemas.microsoft.com/office/drawing/2014/main" id="{2B32BE47-C1C3-4757-B291-2B525CD14970}"/>
              </a:ext>
            </a:extLst>
          </p:cNvPr>
          <p:cNvSpPr/>
          <p:nvPr/>
        </p:nvSpPr>
        <p:spPr>
          <a:xfrm>
            <a:off x="-4222" y="1705684"/>
            <a:ext cx="6856900" cy="2285944"/>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5" name="Rectangle 27">
            <a:extLst>
              <a:ext uri="{FF2B5EF4-FFF2-40B4-BE49-F238E27FC236}">
                <a16:creationId xmlns:a16="http://schemas.microsoft.com/office/drawing/2014/main" id="{2E8998FA-3782-467A-A41E-E0BDFF8F5909}"/>
              </a:ext>
            </a:extLst>
          </p:cNvPr>
          <p:cNvSpPr txBox="1"/>
          <p:nvPr/>
        </p:nvSpPr>
        <p:spPr>
          <a:xfrm>
            <a:off x="765174" y="1795394"/>
            <a:ext cx="5318109" cy="1803375"/>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gn="just"/>
            <a:r>
              <a:rPr lang="en-GB" sz="1050" dirty="0">
                <a:solidFill>
                  <a:schemeClr val="bg1"/>
                </a:solidFill>
                <a:latin typeface="Montserrat Light" pitchFamily="2" charset="77"/>
              </a:rPr>
              <a:t>L'une des plus importantes déclarations que vous pouvez faire sur votre engagement en faveur de l'environnement est la manière dont vous choisissez de présenter votre entreprise à vos clients. Pensez aux différents choix que vous pouvez faire lorsque vous achetez des produits et des services, qu'il s'agisse de nourriture, de produits de nettoyage, d'emballages, de matériel promotionnel ou de vaisselle. En prêtant attention aux références éthiques et environnementales de vos fournisseurs et prestataires de services et en les soutenant, vous influencez déjà la chaîne d'approvisionnement. Veillez à faire connaître la manière dont vous soutenez l'environnement en réduisant, recyclant et réutilisant. Faites participer votre personnel et continuez à essayer de faire encore </a:t>
            </a:r>
            <a:r>
              <a:rPr lang="en-GB" sz="1050" dirty="0" err="1">
                <a:solidFill>
                  <a:schemeClr val="bg1"/>
                </a:solidFill>
                <a:latin typeface="Montserrat Light" pitchFamily="2" charset="77"/>
              </a:rPr>
              <a:t>mieux</a:t>
            </a:r>
            <a:r>
              <a:rPr lang="en-GB" sz="1050" dirty="0">
                <a:solidFill>
                  <a:schemeClr val="bg1"/>
                </a:solidFill>
                <a:latin typeface="Montserrat Light" pitchFamily="2" charset="77"/>
              </a:rPr>
              <a:t> !</a:t>
            </a:r>
          </a:p>
        </p:txBody>
      </p:sp>
      <p:sp>
        <p:nvSpPr>
          <p:cNvPr id="23" name="Rectangle 27">
            <a:extLst>
              <a:ext uri="{FF2B5EF4-FFF2-40B4-BE49-F238E27FC236}">
                <a16:creationId xmlns:a16="http://schemas.microsoft.com/office/drawing/2014/main" id="{E93E392B-E547-4653-A43D-938BD0F0D223}"/>
              </a:ext>
            </a:extLst>
          </p:cNvPr>
          <p:cNvSpPr txBox="1"/>
          <p:nvPr/>
        </p:nvSpPr>
        <p:spPr>
          <a:xfrm>
            <a:off x="774717" y="606454"/>
            <a:ext cx="5635230" cy="323482"/>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lnSpc>
                <a:spcPct val="80000"/>
              </a:lnSpc>
              <a:defRPr sz="14800" spc="1480">
                <a:latin typeface="+mn-lt"/>
                <a:ea typeface="+mn-ea"/>
                <a:cs typeface="+mn-cs"/>
                <a:sym typeface="Montserrat Bold"/>
              </a:defRPr>
            </a:lvl1pPr>
          </a:lstStyle>
          <a:p>
            <a:r>
              <a:rPr lang="en-US" sz="2399" spc="0" dirty="0" err="1">
                <a:solidFill>
                  <a:srgbClr val="28AFAC"/>
                </a:solidFill>
                <a:latin typeface="Montserrat" pitchFamily="2" charset="77"/>
                <a:ea typeface="Verdana" panose="020B0604030504040204" pitchFamily="34" charset="0"/>
                <a:cs typeface="+mj-cs"/>
              </a:rPr>
              <a:t>Mettez-vous</a:t>
            </a:r>
            <a:r>
              <a:rPr lang="en-US" sz="2399" spc="0" dirty="0">
                <a:solidFill>
                  <a:srgbClr val="28AFAC"/>
                </a:solidFill>
                <a:latin typeface="Montserrat" pitchFamily="2" charset="77"/>
                <a:ea typeface="Verdana" panose="020B0604030504040204" pitchFamily="34" charset="0"/>
                <a:cs typeface="+mj-cs"/>
              </a:rPr>
              <a:t> </a:t>
            </a:r>
            <a:r>
              <a:rPr lang="en-US" sz="2399" spc="0" dirty="0" err="1">
                <a:solidFill>
                  <a:srgbClr val="28AFAC"/>
                </a:solidFill>
                <a:latin typeface="Montserrat" pitchFamily="2" charset="77"/>
                <a:ea typeface="Verdana" panose="020B0604030504040204" pitchFamily="34" charset="0"/>
                <a:cs typeface="+mj-cs"/>
              </a:rPr>
              <a:t>à</a:t>
            </a:r>
            <a:r>
              <a:rPr lang="en-US" sz="2399" spc="0" dirty="0">
                <a:solidFill>
                  <a:srgbClr val="28AFAC"/>
                </a:solidFill>
                <a:latin typeface="Montserrat" pitchFamily="2" charset="77"/>
                <a:ea typeface="Verdana" panose="020B0604030504040204" pitchFamily="34" charset="0"/>
                <a:cs typeface="+mj-cs"/>
              </a:rPr>
              <a:t> recycler !</a:t>
            </a:r>
          </a:p>
        </p:txBody>
      </p:sp>
      <p:sp>
        <p:nvSpPr>
          <p:cNvPr id="20" name="Rectangle 27">
            <a:extLst>
              <a:ext uri="{FF2B5EF4-FFF2-40B4-BE49-F238E27FC236}">
                <a16:creationId xmlns:a16="http://schemas.microsoft.com/office/drawing/2014/main" id="{005B6C8E-0501-4610-AB2D-71BAA817884E}"/>
              </a:ext>
            </a:extLst>
          </p:cNvPr>
          <p:cNvSpPr txBox="1"/>
          <p:nvPr/>
        </p:nvSpPr>
        <p:spPr>
          <a:xfrm>
            <a:off x="774717" y="970237"/>
            <a:ext cx="4498758" cy="795407"/>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IE" sz="1400" b="1" dirty="0">
                <a:solidFill>
                  <a:srgbClr val="2D355A"/>
                </a:solidFill>
                <a:latin typeface="Montserrat Light" pitchFamily="2" charset="77"/>
              </a:rPr>
              <a:t>Commencez à </a:t>
            </a:r>
            <a:r>
              <a:rPr lang="en-IE" sz="1400" b="1" dirty="0" err="1">
                <a:solidFill>
                  <a:srgbClr val="2D355A"/>
                </a:solidFill>
                <a:latin typeface="Montserrat Light" pitchFamily="2" charset="77"/>
              </a:rPr>
              <a:t>séparer</a:t>
            </a:r>
            <a:r>
              <a:rPr lang="en-IE" sz="1400" b="1" dirty="0">
                <a:solidFill>
                  <a:srgbClr val="2D355A"/>
                </a:solidFill>
                <a:latin typeface="Montserrat Light" pitchFamily="2" charset="77"/>
              </a:rPr>
              <a:t> </a:t>
            </a:r>
            <a:r>
              <a:rPr lang="en-IE" sz="1400" b="1" dirty="0" err="1">
                <a:solidFill>
                  <a:srgbClr val="2D355A"/>
                </a:solidFill>
                <a:latin typeface="Montserrat Light" pitchFamily="2" charset="77"/>
              </a:rPr>
              <a:t>vos</a:t>
            </a:r>
            <a:r>
              <a:rPr lang="en-IE" sz="1400" b="1" dirty="0">
                <a:solidFill>
                  <a:srgbClr val="2D355A"/>
                </a:solidFill>
                <a:latin typeface="Montserrat Light" pitchFamily="2" charset="77"/>
              </a:rPr>
              <a:t> </a:t>
            </a:r>
            <a:r>
              <a:rPr lang="en-IE" sz="1400" b="1" dirty="0" err="1">
                <a:solidFill>
                  <a:srgbClr val="2D355A"/>
                </a:solidFill>
                <a:latin typeface="Montserrat Light" pitchFamily="2" charset="77"/>
              </a:rPr>
              <a:t>déchets</a:t>
            </a:r>
            <a:r>
              <a:rPr lang="en-IE" sz="1400" b="1" dirty="0">
                <a:solidFill>
                  <a:srgbClr val="2D355A"/>
                </a:solidFill>
                <a:latin typeface="Montserrat Light" pitchFamily="2" charset="77"/>
              </a:rPr>
              <a:t> </a:t>
            </a:r>
            <a:r>
              <a:rPr lang="en-IE" sz="1400" b="1" dirty="0" err="1">
                <a:solidFill>
                  <a:srgbClr val="2D355A"/>
                </a:solidFill>
                <a:latin typeface="Montserrat Light" pitchFamily="2" charset="77"/>
              </a:rPr>
              <a:t>suivant</a:t>
            </a:r>
            <a:r>
              <a:rPr lang="en-IE" sz="1400" b="1" dirty="0">
                <a:solidFill>
                  <a:srgbClr val="2D355A"/>
                </a:solidFill>
                <a:latin typeface="Montserrat Light" pitchFamily="2" charset="77"/>
              </a:rPr>
              <a:t> les matériaux. Vous serez surpris de la quantité que vous accumulez !</a:t>
            </a:r>
          </a:p>
          <a:p>
            <a:endParaRPr lang="en-IE" sz="400" b="1" dirty="0">
              <a:solidFill>
                <a:srgbClr val="2D355A"/>
              </a:solidFill>
              <a:latin typeface="Montserrat" pitchFamily="2" charset="77"/>
            </a:endParaRPr>
          </a:p>
          <a:p>
            <a:endParaRPr lang="en-IE" sz="400" b="1" dirty="0">
              <a:solidFill>
                <a:srgbClr val="2D355A"/>
              </a:solidFill>
              <a:latin typeface="Montserrat" pitchFamily="2" charset="77"/>
            </a:endParaRPr>
          </a:p>
        </p:txBody>
      </p:sp>
      <p:pic>
        <p:nvPicPr>
          <p:cNvPr id="11" name="Picture 10" descr="A group of plastic bottles&#10;&#10;Description automatically generated with low confidence">
            <a:extLst>
              <a:ext uri="{FF2B5EF4-FFF2-40B4-BE49-F238E27FC236}">
                <a16:creationId xmlns:a16="http://schemas.microsoft.com/office/drawing/2014/main" id="{B5FD49EA-4ED8-4F42-B7B4-BDB9296598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22" y="3677312"/>
            <a:ext cx="6856900" cy="2423215"/>
          </a:xfrm>
          <a:prstGeom prst="rect">
            <a:avLst/>
          </a:prstGeom>
        </p:spPr>
      </p:pic>
      <p:sp>
        <p:nvSpPr>
          <p:cNvPr id="9" name="Rectangle 27">
            <a:extLst>
              <a:ext uri="{FF2B5EF4-FFF2-40B4-BE49-F238E27FC236}">
                <a16:creationId xmlns:a16="http://schemas.microsoft.com/office/drawing/2014/main" id="{CF035D8E-DE1B-5F49-81E0-9555D08C30D9}"/>
              </a:ext>
            </a:extLst>
          </p:cNvPr>
          <p:cNvSpPr txBox="1"/>
          <p:nvPr/>
        </p:nvSpPr>
        <p:spPr>
          <a:xfrm>
            <a:off x="774717" y="7540606"/>
            <a:ext cx="5327651" cy="1758940"/>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spcBef>
                <a:spcPts val="0"/>
              </a:spcBef>
              <a:buClr>
                <a:srgbClr val="28AFAC"/>
              </a:buClr>
              <a:buFont typeface="Wingdings" panose="05000000000000000000" pitchFamily="2" charset="2"/>
              <a:buChar char="q"/>
            </a:pPr>
            <a:r>
              <a:rPr lang="en-IE" sz="1050" dirty="0">
                <a:solidFill>
                  <a:srgbClr val="2D355A"/>
                </a:solidFill>
                <a:latin typeface="Montserrat Light" pitchFamily="2" charset="77"/>
              </a:rPr>
              <a:t>Aluminium </a:t>
            </a:r>
          </a:p>
          <a:p>
            <a:pPr marL="285709" indent="-285709">
              <a:spcBef>
                <a:spcPts val="0"/>
              </a:spcBef>
              <a:buClr>
                <a:srgbClr val="28AFAC"/>
              </a:buClr>
              <a:buFont typeface="Wingdings" panose="05000000000000000000" pitchFamily="2" charset="2"/>
              <a:buChar char="q"/>
            </a:pPr>
            <a:r>
              <a:rPr lang="en-IE" sz="1050" dirty="0">
                <a:solidFill>
                  <a:srgbClr val="2D355A"/>
                </a:solidFill>
                <a:latin typeface="Montserrat Light" pitchFamily="2" charset="77"/>
              </a:rPr>
              <a:t>Verre </a:t>
            </a:r>
          </a:p>
          <a:p>
            <a:pPr marL="285709" indent="-285709" algn="just">
              <a:spcBef>
                <a:spcPts val="0"/>
              </a:spcBef>
              <a:buClr>
                <a:srgbClr val="28AFAC"/>
              </a:buClr>
              <a:buFont typeface="Wingdings" panose="05000000000000000000" pitchFamily="2" charset="2"/>
              <a:buChar char="q"/>
            </a:pPr>
            <a:r>
              <a:rPr lang="en-IE" sz="1050" dirty="0">
                <a:solidFill>
                  <a:srgbClr val="2D355A"/>
                </a:solidFill>
                <a:latin typeface="Montserrat Light" pitchFamily="2" charset="77"/>
              </a:rPr>
              <a:t>Piles </a:t>
            </a:r>
          </a:p>
          <a:p>
            <a:pPr marL="285709" indent="-285709">
              <a:spcBef>
                <a:spcPts val="0"/>
              </a:spcBef>
              <a:buClr>
                <a:srgbClr val="28AFAC"/>
              </a:buClr>
              <a:buFont typeface="Wingdings" panose="05000000000000000000" pitchFamily="2" charset="2"/>
              <a:buChar char="q"/>
            </a:pPr>
            <a:r>
              <a:rPr lang="en-IE" sz="1050" dirty="0">
                <a:solidFill>
                  <a:srgbClr val="2D355A"/>
                </a:solidFill>
                <a:latin typeface="Montserrat Light" pitchFamily="2" charset="77"/>
              </a:rPr>
              <a:t>Déchets de jardin </a:t>
            </a:r>
          </a:p>
          <a:p>
            <a:pPr marL="285709" indent="-285709">
              <a:spcBef>
                <a:spcPts val="0"/>
              </a:spcBef>
              <a:buClr>
                <a:srgbClr val="28AFAC"/>
              </a:buClr>
              <a:buFont typeface="Wingdings" panose="05000000000000000000" pitchFamily="2" charset="2"/>
              <a:buChar char="q"/>
            </a:pPr>
            <a:r>
              <a:rPr lang="en-IE" sz="1050" dirty="0">
                <a:solidFill>
                  <a:srgbClr val="2D355A"/>
                </a:solidFill>
                <a:latin typeface="Montserrat Light" pitchFamily="2" charset="77"/>
              </a:rPr>
              <a:t>Plastique </a:t>
            </a:r>
          </a:p>
          <a:p>
            <a:pPr marL="285709" indent="-285709">
              <a:spcBef>
                <a:spcPts val="0"/>
              </a:spcBef>
              <a:buClr>
                <a:srgbClr val="28AFAC"/>
              </a:buClr>
              <a:buFont typeface="Wingdings" panose="05000000000000000000" pitchFamily="2" charset="2"/>
              <a:buChar char="q"/>
            </a:pPr>
            <a:r>
              <a:rPr lang="en-IE" sz="1050" dirty="0">
                <a:solidFill>
                  <a:srgbClr val="2D355A"/>
                </a:solidFill>
                <a:latin typeface="Montserrat Light" pitchFamily="2" charset="77"/>
              </a:rPr>
              <a:t>Carton ondulé </a:t>
            </a:r>
          </a:p>
          <a:p>
            <a:pPr marL="285709" indent="-285709">
              <a:spcBef>
                <a:spcPts val="0"/>
              </a:spcBef>
              <a:buClr>
                <a:srgbClr val="28AFAC"/>
              </a:buClr>
              <a:buFont typeface="Wingdings" panose="05000000000000000000" pitchFamily="2" charset="2"/>
              <a:buChar char="q"/>
            </a:pPr>
            <a:r>
              <a:rPr lang="en-IE" sz="1050" dirty="0">
                <a:solidFill>
                  <a:srgbClr val="2D355A"/>
                </a:solidFill>
                <a:latin typeface="Montserrat Light" pitchFamily="2" charset="77"/>
              </a:rPr>
              <a:t>Journaux, annuaires téléphoniques </a:t>
            </a:r>
          </a:p>
          <a:p>
            <a:pPr marL="285709" indent="-285709">
              <a:spcBef>
                <a:spcPts val="0"/>
              </a:spcBef>
              <a:buClr>
                <a:srgbClr val="28AFAC"/>
              </a:buClr>
              <a:buFont typeface="Wingdings" panose="05000000000000000000" pitchFamily="2" charset="2"/>
              <a:buChar char="q"/>
            </a:pPr>
            <a:r>
              <a:rPr lang="en-IE" sz="1050" dirty="0">
                <a:solidFill>
                  <a:srgbClr val="2D355A"/>
                </a:solidFill>
                <a:latin typeface="Montserrat Light" pitchFamily="2" charset="77"/>
              </a:rPr>
              <a:t>Cartouches d'encre et cartouches de toner laser </a:t>
            </a:r>
          </a:p>
          <a:p>
            <a:pPr marL="285709" indent="-285709">
              <a:spcBef>
                <a:spcPts val="0"/>
              </a:spcBef>
              <a:buClr>
                <a:srgbClr val="28AFAC"/>
              </a:buClr>
              <a:buFont typeface="Wingdings" panose="05000000000000000000" pitchFamily="2" charset="2"/>
              <a:buChar char="q"/>
            </a:pPr>
            <a:r>
              <a:rPr lang="en-IE" sz="1050" dirty="0">
                <a:solidFill>
                  <a:srgbClr val="2D355A"/>
                </a:solidFill>
                <a:latin typeface="Montserrat Light" pitchFamily="2" charset="77"/>
              </a:rPr>
              <a:t>Tubes fluorescents </a:t>
            </a:r>
          </a:p>
          <a:p>
            <a:pPr marL="285709" indent="-285709">
              <a:spcBef>
                <a:spcPts val="0"/>
              </a:spcBef>
              <a:buClr>
                <a:srgbClr val="28AFAC"/>
              </a:buClr>
              <a:buFont typeface="Wingdings" panose="05000000000000000000" pitchFamily="2" charset="2"/>
              <a:buChar char="q"/>
            </a:pPr>
            <a:r>
              <a:rPr lang="en-IE" sz="1050" dirty="0">
                <a:solidFill>
                  <a:srgbClr val="2D355A"/>
                </a:solidFill>
                <a:latin typeface="Montserrat Light" pitchFamily="2" charset="77"/>
              </a:rPr>
              <a:t>Les appareils électroniques tels que les ordinateurs et les téléviseurs </a:t>
            </a:r>
          </a:p>
          <a:p>
            <a:pPr marL="285709" indent="-285709">
              <a:spcBef>
                <a:spcPts val="0"/>
              </a:spcBef>
              <a:buClr>
                <a:srgbClr val="28AFAC"/>
              </a:buClr>
              <a:buFont typeface="Wingdings" panose="05000000000000000000" pitchFamily="2" charset="2"/>
              <a:buChar char="q"/>
            </a:pPr>
            <a:r>
              <a:rPr lang="en-IE" sz="1050" dirty="0">
                <a:solidFill>
                  <a:srgbClr val="2D355A"/>
                </a:solidFill>
                <a:latin typeface="Montserrat Light" pitchFamily="2" charset="77"/>
              </a:rPr>
              <a:t>Moquette</a:t>
            </a:r>
          </a:p>
        </p:txBody>
      </p:sp>
    </p:spTree>
    <p:extLst>
      <p:ext uri="{BB962C8B-B14F-4D97-AF65-F5344CB8AC3E}">
        <p14:creationId xmlns:p14="http://schemas.microsoft.com/office/powerpoint/2010/main" val="36092389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Rectangle 27"/>
          <p:cNvSpPr txBox="1"/>
          <p:nvPr/>
        </p:nvSpPr>
        <p:spPr>
          <a:xfrm>
            <a:off x="774716" y="643603"/>
            <a:ext cx="4205250" cy="432423"/>
          </a:xfrm>
          <a:prstGeom prst="rect">
            <a:avLst/>
          </a:prstGeom>
          <a:ln w="12700">
            <a:miter lim="400000"/>
          </a:ln>
          <a:extLst>
            <a:ext uri="{C572A759-6A51-4108-AA02-DFA0A04FC94B}">
              <ma14:wrappingTextBoxFlag xmlns="" xmlns:ahyp="http://schemas.microsoft.com/office/drawing/2018/hyperlinkcolor"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p>
            <a:pPr defTabSz="583646">
              <a:lnSpc>
                <a:spcPct val="80000"/>
              </a:lnSpc>
              <a:defRPr sz="14800" spc="1480">
                <a:latin typeface="+mn-lt"/>
                <a:ea typeface="+mn-ea"/>
                <a:cs typeface="+mn-cs"/>
                <a:sym typeface="Montserrat Bold"/>
              </a:defRPr>
            </a:pPr>
            <a:endParaRPr sz="3221" spc="1479" dirty="0">
              <a:solidFill>
                <a:srgbClr val="2F355A"/>
              </a:solidFill>
              <a:latin typeface="Calibri" panose="020F0502020204030204"/>
              <a:sym typeface="Montserrat Bold"/>
            </a:endParaRPr>
          </a:p>
        </p:txBody>
      </p:sp>
      <p:sp>
        <p:nvSpPr>
          <p:cNvPr id="1050" name="Rectangle 27"/>
          <p:cNvSpPr txBox="1"/>
          <p:nvPr/>
        </p:nvSpPr>
        <p:spPr>
          <a:xfrm>
            <a:off x="890968" y="1458393"/>
            <a:ext cx="5308569" cy="545338"/>
          </a:xfrm>
          <a:prstGeom prst="rect">
            <a:avLst/>
          </a:prstGeom>
          <a:ln w="12700">
            <a:miter lim="400000"/>
          </a:ln>
          <a:extLst>
            <a:ext uri="{C572A759-6A51-4108-AA02-DFA0A04FC94B}">
              <ma14:wrappingTextBoxFlag xmlns="" xmlns:ahyp="http://schemas.microsoft.com/office/drawing/2018/hyperlinkcolor"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defTabSz="2680963">
              <a:lnSpc>
                <a:spcPct val="107000"/>
              </a:lnSpc>
              <a:spcAft>
                <a:spcPts val="800"/>
              </a:spcAft>
            </a:pPr>
            <a:r>
              <a:rPr lang="en-IE" sz="1400" dirty="0">
                <a:solidFill>
                  <a:srgbClr val="9EAB27"/>
                </a:solidFill>
                <a:latin typeface="Montserrat" pitchFamily="2" charset="77"/>
                <a:ea typeface="Calibri" panose="020F0502020204030204" pitchFamily="34" charset="0"/>
                <a:cs typeface="Times New Roman" panose="02020603050405020304" pitchFamily="18" charset="0"/>
              </a:rPr>
              <a:t>Tourisme durable</a:t>
            </a:r>
          </a:p>
          <a:p>
            <a:pPr defTabSz="2680963">
              <a:lnSpc>
                <a:spcPct val="107000"/>
              </a:lnSpc>
              <a:spcAft>
                <a:spcPts val="800"/>
              </a:spcAft>
            </a:pPr>
            <a:endParaRPr lang="en-IE" sz="1200" dirty="0">
              <a:solidFill>
                <a:srgbClr val="9EAB27"/>
              </a:solidFill>
              <a:latin typeface="Montserrat" pitchFamily="2" charset="77"/>
              <a:cs typeface="Times New Roman" panose="02020603050405020304" pitchFamily="18" charset="0"/>
            </a:endParaRPr>
          </a:p>
        </p:txBody>
      </p:sp>
      <p:sp>
        <p:nvSpPr>
          <p:cNvPr id="1054" name="Rectangle 27"/>
          <p:cNvSpPr txBox="1"/>
          <p:nvPr/>
        </p:nvSpPr>
        <p:spPr>
          <a:xfrm>
            <a:off x="804459" y="3548093"/>
            <a:ext cx="5308569" cy="6511971"/>
          </a:xfrm>
          <a:prstGeom prst="rect">
            <a:avLst/>
          </a:prstGeom>
          <a:ln w="12700">
            <a:miter lim="400000"/>
          </a:ln>
          <a:extLst>
            <a:ext uri="{C572A759-6A51-4108-AA02-DFA0A04FC94B}">
              <ma14:wrappingTextBoxFlag xmlns="" xmlns:ahyp="http://schemas.microsoft.com/office/drawing/2018/hyperlinkcolor"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defTabSz="2680963">
              <a:lnSpc>
                <a:spcPct val="100000"/>
              </a:lnSpc>
              <a:spcBef>
                <a:spcPts val="0"/>
              </a:spcBef>
            </a:pPr>
            <a:r>
              <a:rPr lang="en-GB" sz="1050" dirty="0">
                <a:solidFill>
                  <a:srgbClr val="2D355A"/>
                </a:solidFill>
                <a:latin typeface="Montserrat" pitchFamily="2" charset="77"/>
                <a:cs typeface="Arial" panose="020B0604020202020204" pitchFamily="34" charset="0"/>
              </a:rPr>
              <a:t>Passons en revue quelques définitions relatives au </a:t>
            </a:r>
            <a:r>
              <a:rPr lang="en-GB" sz="1050" dirty="0" err="1">
                <a:solidFill>
                  <a:srgbClr val="2D355A"/>
                </a:solidFill>
                <a:latin typeface="Montserrat" pitchFamily="2" charset="77"/>
                <a:cs typeface="Arial" panose="020B0604020202020204" pitchFamily="34" charset="0"/>
              </a:rPr>
              <a:t>tourisme</a:t>
            </a:r>
            <a:r>
              <a:rPr lang="en-GB" sz="1050" dirty="0">
                <a:solidFill>
                  <a:srgbClr val="2D355A"/>
                </a:solidFill>
                <a:latin typeface="Montserrat" pitchFamily="2" charset="77"/>
                <a:cs typeface="Arial" panose="020B0604020202020204" pitchFamily="34" charset="0"/>
              </a:rPr>
              <a:t> durable afin de nous assurer que nous comprenons bien l'interprétation de ce concept.</a:t>
            </a:r>
          </a:p>
          <a:p>
            <a:pPr defTabSz="2680963">
              <a:lnSpc>
                <a:spcPct val="100000"/>
              </a:lnSpc>
              <a:spcBef>
                <a:spcPts val="0"/>
              </a:spcBef>
            </a:pPr>
            <a:endParaRPr lang="en-GB" sz="1050" dirty="0">
              <a:solidFill>
                <a:srgbClr val="2D355A"/>
              </a:solidFill>
              <a:latin typeface="Montserrat" pitchFamily="2" charset="77"/>
              <a:cs typeface="Arial" panose="020B0604020202020204" pitchFamily="34" charset="0"/>
            </a:endParaRPr>
          </a:p>
          <a:p>
            <a:pPr defTabSz="2680963">
              <a:lnSpc>
                <a:spcPct val="100000"/>
              </a:lnSpc>
              <a:spcBef>
                <a:spcPts val="0"/>
              </a:spcBef>
            </a:pPr>
            <a:endParaRPr lang="en-IE" sz="1050" dirty="0">
              <a:solidFill>
                <a:srgbClr val="2D355A"/>
              </a:solidFill>
              <a:latin typeface="Montserrat" pitchFamily="2" charset="77"/>
              <a:cs typeface="Arial" panose="020B0604020202020204" pitchFamily="34" charset="0"/>
            </a:endParaRPr>
          </a:p>
          <a:p>
            <a:pPr defTabSz="2680963">
              <a:lnSpc>
                <a:spcPct val="100000"/>
              </a:lnSpc>
              <a:spcBef>
                <a:spcPts val="0"/>
              </a:spcBef>
            </a:pPr>
            <a:endParaRPr lang="en-IE" sz="1050" dirty="0">
              <a:solidFill>
                <a:srgbClr val="2D355A"/>
              </a:solidFill>
              <a:latin typeface="Montserrat" pitchFamily="2" charset="77"/>
              <a:cs typeface="Arial" panose="020B0604020202020204" pitchFamily="34" charset="0"/>
            </a:endParaRPr>
          </a:p>
          <a:p>
            <a:pPr defTabSz="2680963">
              <a:lnSpc>
                <a:spcPct val="100000"/>
              </a:lnSpc>
              <a:spcBef>
                <a:spcPts val="0"/>
              </a:spcBef>
            </a:pPr>
            <a:endParaRPr lang="en-IE" sz="1050" dirty="0">
              <a:solidFill>
                <a:srgbClr val="2D355A"/>
              </a:solidFill>
              <a:latin typeface="Montserrat" pitchFamily="2" charset="77"/>
              <a:cs typeface="Arial" panose="020B0604020202020204" pitchFamily="34" charset="0"/>
            </a:endParaRPr>
          </a:p>
          <a:p>
            <a:pPr defTabSz="2680963">
              <a:lnSpc>
                <a:spcPct val="100000"/>
              </a:lnSpc>
              <a:spcBef>
                <a:spcPts val="0"/>
              </a:spcBef>
            </a:pPr>
            <a:endParaRPr lang="en-IE" sz="1050" dirty="0">
              <a:solidFill>
                <a:srgbClr val="2D355A"/>
              </a:solidFill>
              <a:latin typeface="Montserrat" pitchFamily="2" charset="77"/>
              <a:cs typeface="Arial" panose="020B0604020202020204" pitchFamily="34" charset="0"/>
            </a:endParaRPr>
          </a:p>
          <a:p>
            <a:pPr defTabSz="2680963">
              <a:lnSpc>
                <a:spcPct val="100000"/>
              </a:lnSpc>
              <a:spcBef>
                <a:spcPts val="0"/>
              </a:spcBef>
            </a:pPr>
            <a:endParaRPr lang="en-IE" sz="1050" dirty="0">
              <a:solidFill>
                <a:srgbClr val="2D355A"/>
              </a:solidFill>
              <a:latin typeface="Montserrat" pitchFamily="2" charset="77"/>
              <a:cs typeface="Arial" panose="020B0604020202020204" pitchFamily="34" charset="0"/>
            </a:endParaRPr>
          </a:p>
          <a:p>
            <a:pPr defTabSz="2680963">
              <a:lnSpc>
                <a:spcPct val="100000"/>
              </a:lnSpc>
              <a:spcBef>
                <a:spcPts val="0"/>
              </a:spcBef>
            </a:pPr>
            <a:endParaRPr lang="en-IE" sz="1050" dirty="0">
              <a:solidFill>
                <a:srgbClr val="2D355A"/>
              </a:solidFill>
              <a:latin typeface="Montserrat" pitchFamily="2" charset="77"/>
              <a:cs typeface="Arial" panose="020B0604020202020204" pitchFamily="34" charset="0"/>
            </a:endParaRPr>
          </a:p>
          <a:p>
            <a:pPr defTabSz="2680963">
              <a:lnSpc>
                <a:spcPct val="100000"/>
              </a:lnSpc>
              <a:spcBef>
                <a:spcPts val="0"/>
              </a:spcBef>
            </a:pPr>
            <a:endParaRPr lang="en-IE" sz="1050" dirty="0">
              <a:solidFill>
                <a:srgbClr val="2D355A"/>
              </a:solidFill>
              <a:latin typeface="Montserrat" pitchFamily="2" charset="77"/>
              <a:cs typeface="Arial" panose="020B0604020202020204" pitchFamily="34" charset="0"/>
            </a:endParaRPr>
          </a:p>
          <a:p>
            <a:pPr defTabSz="2680963">
              <a:lnSpc>
                <a:spcPct val="100000"/>
              </a:lnSpc>
              <a:spcBef>
                <a:spcPts val="0"/>
              </a:spcBef>
            </a:pPr>
            <a:endParaRPr lang="en-IE" sz="1050" dirty="0">
              <a:solidFill>
                <a:srgbClr val="2D355A"/>
              </a:solidFill>
              <a:latin typeface="Montserrat" pitchFamily="2" charset="77"/>
              <a:cs typeface="Arial" panose="020B0604020202020204" pitchFamily="34"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defTabSz="2680963" fontAlgn="base">
              <a:lnSpc>
                <a:spcPct val="100000"/>
              </a:lnSpc>
              <a:spcBef>
                <a:spcPts val="0"/>
              </a:spcBef>
            </a:pPr>
            <a:endParaRPr lang="en-IE" sz="1050" dirty="0">
              <a:solidFill>
                <a:srgbClr val="2D355A"/>
              </a:solidFill>
              <a:latin typeface="Montserrat" pitchFamily="2" charset="77"/>
              <a:ea typeface="Times New Roman" panose="02020603050405020304" pitchFamily="18" charset="0"/>
            </a:endParaRPr>
          </a:p>
          <a:p>
            <a:pPr algn="just" defTabSz="2680963" fontAlgn="base">
              <a:lnSpc>
                <a:spcPct val="100000"/>
              </a:lnSpc>
              <a:spcBef>
                <a:spcPts val="0"/>
              </a:spcBef>
            </a:pPr>
            <a:r>
              <a:rPr lang="en-IE" sz="1050" dirty="0">
                <a:solidFill>
                  <a:srgbClr val="2D355A"/>
                </a:solidFill>
                <a:latin typeface="Montserrat Light" pitchFamily="2" charset="77"/>
                <a:ea typeface="Times New Roman" panose="02020603050405020304" pitchFamily="18" charset="0"/>
                <a:cs typeface="Arial" panose="020B0604020202020204" pitchFamily="34" charset="0"/>
              </a:rPr>
              <a:t>" Le tourisme durable doit également maintenir un niveau élevé de satisfaction des touristes et leur garantir une expérience significative, en les sensibilisant aux questions de durabilité et en promouvant parmi eux des pratiques de tourisme durable." </a:t>
            </a:r>
            <a:r>
              <a:rPr lang="en-IE" sz="1050" dirty="0">
                <a:solidFill>
                  <a:srgbClr val="2D355A"/>
                </a:solidFill>
                <a:latin typeface="Montserrat Light" pitchFamily="2" charset="77"/>
                <a:ea typeface="Calibri" panose="020F0502020204030204" pitchFamily="34" charset="0"/>
                <a:cs typeface="Arial" panose="020B0604020202020204" pitchFamily="34" charset="0"/>
              </a:rPr>
              <a:t>Organisation mondiale du tourisme, 2004 (désormais connue sous le nom d'OMT) </a:t>
            </a:r>
            <a:r>
              <a:rPr lang="en-GB" sz="1050" u="sng" dirty="0">
                <a:solidFill>
                  <a:srgbClr val="2D355A"/>
                </a:solidFill>
                <a:latin typeface="Montserrat Light" pitchFamily="2" charset="77"/>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https://www.unwto.org/sustainable-development/ </a:t>
            </a:r>
            <a:endParaRPr lang="en-GB" sz="1050" u="sng"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defTabSz="2680963" fontAlgn="base">
              <a:lnSpc>
                <a:spcPct val="100000"/>
              </a:lnSpc>
              <a:spcBef>
                <a:spcPts val="0"/>
              </a:spcBef>
            </a:pPr>
            <a:endParaRPr lang="en-GB" sz="1050" u="sng" dirty="0">
              <a:solidFill>
                <a:srgbClr val="2D355A"/>
              </a:solidFill>
              <a:latin typeface="Montserrat Light" pitchFamily="2" charset="77"/>
              <a:ea typeface="Calibri" panose="020F0502020204030204" pitchFamily="34" charset="0"/>
              <a:cs typeface="Times New Roman" panose="02020603050405020304" pitchFamily="18" charset="0"/>
            </a:endParaRPr>
          </a:p>
          <a:p>
            <a:pPr algn="just" defTabSz="2680963" fontAlgn="base">
              <a:lnSpc>
                <a:spcPct val="100000"/>
              </a:lnSpc>
              <a:spcBef>
                <a:spcPts val="0"/>
              </a:spcBef>
            </a:pPr>
            <a:r>
              <a:rPr lang="en-GB" sz="1050" dirty="0">
                <a:solidFill>
                  <a:srgbClr val="2D355A"/>
                </a:solidFill>
                <a:latin typeface="Montserrat Light" pitchFamily="2" charset="77"/>
                <a:ea typeface="Calibri" panose="020F0502020204030204" pitchFamily="34" charset="0"/>
                <a:cs typeface="Times New Roman" panose="02020603050405020304" pitchFamily="18" charset="0"/>
              </a:rPr>
              <a:t>“</a:t>
            </a:r>
            <a:r>
              <a:rPr lang="en-GB" sz="1050" dirty="0">
                <a:solidFill>
                  <a:srgbClr val="2D355A"/>
                </a:solidFill>
                <a:latin typeface="Montserrat Light" pitchFamily="2" charset="77"/>
                <a:cs typeface="Arial" panose="020B0604020202020204" pitchFamily="34" charset="0"/>
              </a:rPr>
              <a:t>Le tourisme durable est une industrie qui s'engage à avoir un faible impact sur l'environnement et la culture locale, tout en contribuant à générer des emplois futurs pour les populations locales. L'aspect positif du tourisme durable est de s'assurer que le développement est une expérience positive pour les populations locales, les entreprises touristiques et les touristes eux-mêmes". </a:t>
            </a:r>
            <a:r>
              <a:rPr lang="en-GB" sz="1050" dirty="0">
                <a:solidFill>
                  <a:srgbClr val="2D355A"/>
                </a:solidFill>
                <a:latin typeface="Montserrat Light" pitchFamily="2" charset="77"/>
                <a:cs typeface="Arial" panose="020B0604020202020204" pitchFamily="34" charset="0"/>
                <a:hlinkClick r:id="rId3">
                  <a:extLst>
                    <a:ext uri="{A12FA001-AC4F-418D-AE19-62706E023703}">
                      <ahyp:hlinkClr xmlns:ahyp="http://schemas.microsoft.com/office/drawing/2018/hyperlinkcolor" val="tx"/>
                    </a:ext>
                  </a:extLst>
                </a:hlinkClick>
              </a:rPr>
              <a:t>(GDRC)</a:t>
            </a:r>
            <a:endParaRPr lang="en-GB" sz="1050" dirty="0">
              <a:solidFill>
                <a:srgbClr val="2D355A"/>
              </a:solidFill>
              <a:latin typeface="Montserrat Light" pitchFamily="2" charset="77"/>
              <a:cs typeface="Arial" panose="020B0604020202020204" pitchFamily="34" charset="0"/>
            </a:endParaRPr>
          </a:p>
          <a:p>
            <a:pPr defTabSz="2680963" fontAlgn="base">
              <a:lnSpc>
                <a:spcPct val="100000"/>
              </a:lnSpc>
              <a:spcBef>
                <a:spcPts val="0"/>
              </a:spcBef>
            </a:pPr>
            <a:endParaRPr lang="en-IE" sz="1099" dirty="0">
              <a:solidFill>
                <a:srgbClr val="2D355A"/>
              </a:solidFill>
              <a:latin typeface="Montserrat" pitchFamily="2" charset="77"/>
              <a:ea typeface="Calibri" panose="020F0502020204030204" pitchFamily="34" charset="0"/>
              <a:cs typeface="Arial" panose="020B0604020202020204" pitchFamily="34" charset="0"/>
            </a:endParaRPr>
          </a:p>
          <a:p>
            <a:pPr defTabSz="2680963" fontAlgn="base">
              <a:lnSpc>
                <a:spcPct val="100000"/>
              </a:lnSpc>
              <a:spcBef>
                <a:spcPts val="0"/>
              </a:spcBef>
            </a:pPr>
            <a:endParaRPr lang="en-IE" sz="1099" dirty="0">
              <a:solidFill>
                <a:srgbClr val="2D355A"/>
              </a:solidFill>
              <a:latin typeface="Montserrat" pitchFamily="2" charset="77"/>
              <a:ea typeface="Calibri" panose="020F0502020204030204" pitchFamily="34" charset="0"/>
              <a:cs typeface="Times New Roman" panose="02020603050405020304" pitchFamily="18" charset="0"/>
            </a:endParaRPr>
          </a:p>
          <a:p>
            <a:pPr defTabSz="2680963">
              <a:lnSpc>
                <a:spcPct val="100000"/>
              </a:lnSpc>
              <a:spcBef>
                <a:spcPts val="0"/>
              </a:spcBef>
            </a:pPr>
            <a:endParaRPr sz="1099" dirty="0">
              <a:solidFill>
                <a:srgbClr val="2D355A"/>
              </a:solidFill>
              <a:latin typeface="Montserrat" pitchFamily="2" charset="77"/>
            </a:endParaRPr>
          </a:p>
        </p:txBody>
      </p:sp>
      <p:sp>
        <p:nvSpPr>
          <p:cNvPr id="7" name="Text Placeholder 6">
            <a:extLst>
              <a:ext uri="{FF2B5EF4-FFF2-40B4-BE49-F238E27FC236}">
                <a16:creationId xmlns:a16="http://schemas.microsoft.com/office/drawing/2014/main" id="{368F52BE-96B1-4104-9D11-A281C97BADBA}"/>
              </a:ext>
            </a:extLst>
          </p:cNvPr>
          <p:cNvSpPr>
            <a:spLocks noGrp="1"/>
          </p:cNvSpPr>
          <p:nvPr>
            <p:ph type="body" sz="quarter" idx="16"/>
          </p:nvPr>
        </p:nvSpPr>
        <p:spPr>
          <a:xfrm>
            <a:off x="700299" y="621954"/>
            <a:ext cx="4533174" cy="610005"/>
          </a:xfrm>
        </p:spPr>
        <p:txBody>
          <a:bodyPr>
            <a:normAutofit fontScale="77500" lnSpcReduction="20000"/>
          </a:bodyPr>
          <a:lstStyle/>
          <a:p>
            <a:pPr marL="0" indent="0">
              <a:spcBef>
                <a:spcPts val="0"/>
              </a:spcBef>
              <a:buNone/>
            </a:pPr>
            <a:r>
              <a:rPr lang="en-IE" b="1" dirty="0">
                <a:latin typeface="Montserrat" pitchFamily="2" charset="77"/>
              </a:rPr>
              <a:t>Définir : Tourisme durable</a:t>
            </a:r>
          </a:p>
        </p:txBody>
      </p:sp>
      <p:pic>
        <p:nvPicPr>
          <p:cNvPr id="13" name="Picture 12">
            <a:extLst>
              <a:ext uri="{FF2B5EF4-FFF2-40B4-BE49-F238E27FC236}">
                <a16:creationId xmlns:a16="http://schemas.microsoft.com/office/drawing/2014/main" id="{32DAC568-1FE1-4E9D-9BB2-3DE141F620F3}"/>
              </a:ext>
            </a:extLst>
          </p:cNvPr>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33051" y="2387847"/>
            <a:ext cx="571408" cy="432783"/>
          </a:xfrm>
          <a:prstGeom prst="rect">
            <a:avLst/>
          </a:prstGeom>
        </p:spPr>
      </p:pic>
      <p:pic>
        <p:nvPicPr>
          <p:cNvPr id="3" name="Picture 2" descr="A picture containing tree, water, outdoor, boat&#10;&#10;Description automatically generated">
            <a:extLst>
              <a:ext uri="{FF2B5EF4-FFF2-40B4-BE49-F238E27FC236}">
                <a16:creationId xmlns:a16="http://schemas.microsoft.com/office/drawing/2014/main" id="{6F73E730-F55D-4CA5-99E5-E0866624F8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00" y="1136860"/>
            <a:ext cx="6856900" cy="2101010"/>
          </a:xfrm>
          <a:prstGeom prst="rect">
            <a:avLst/>
          </a:prstGeom>
        </p:spPr>
      </p:pic>
      <p:pic>
        <p:nvPicPr>
          <p:cNvPr id="9" name="Graphic 8" descr="Chevron arrows">
            <a:extLst>
              <a:ext uri="{FF2B5EF4-FFF2-40B4-BE49-F238E27FC236}">
                <a16:creationId xmlns:a16="http://schemas.microsoft.com/office/drawing/2014/main" id="{9D547D4B-3559-A041-8A41-ED4FAD58D1F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33473" y="216946"/>
            <a:ext cx="1364413" cy="1364413"/>
          </a:xfrm>
          <a:prstGeom prst="rect">
            <a:avLst/>
          </a:prstGeom>
        </p:spPr>
      </p:pic>
      <p:sp>
        <p:nvSpPr>
          <p:cNvPr id="17" name="Rechteck">
            <a:extLst>
              <a:ext uri="{FF2B5EF4-FFF2-40B4-BE49-F238E27FC236}">
                <a16:creationId xmlns:a16="http://schemas.microsoft.com/office/drawing/2014/main" id="{B153B00B-F93C-B24E-B533-BBB171806F02}"/>
              </a:ext>
            </a:extLst>
          </p:cNvPr>
          <p:cNvSpPr/>
          <p:nvPr/>
        </p:nvSpPr>
        <p:spPr>
          <a:xfrm>
            <a:off x="-1708" y="4018447"/>
            <a:ext cx="6149934" cy="1685686"/>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latin typeface="Helvetica Light"/>
              <a:sym typeface="Helvetica Light"/>
            </a:endParaRPr>
          </a:p>
        </p:txBody>
      </p:sp>
      <p:sp>
        <p:nvSpPr>
          <p:cNvPr id="18" name="Rectangle 27">
            <a:extLst>
              <a:ext uri="{FF2B5EF4-FFF2-40B4-BE49-F238E27FC236}">
                <a16:creationId xmlns:a16="http://schemas.microsoft.com/office/drawing/2014/main" id="{35E34CF8-A120-4344-8086-D986C7E99C39}"/>
              </a:ext>
            </a:extLst>
          </p:cNvPr>
          <p:cNvSpPr txBox="1"/>
          <p:nvPr/>
        </p:nvSpPr>
        <p:spPr>
          <a:xfrm>
            <a:off x="804459" y="4125704"/>
            <a:ext cx="5162573" cy="1338184"/>
          </a:xfrm>
          <a:prstGeom prst="rect">
            <a:avLst/>
          </a:prstGeom>
          <a:ln w="12700">
            <a:miter lim="400000"/>
          </a:ln>
          <a:extLst>
            <a:ext uri="{C572A759-6A51-4108-AA02-DFA0A04FC94B}">
              <ma14:wrappingTextBoxFlag xmlns="" xmlns:ahyp="http://schemas.microsoft.com/office/drawing/2018/hyperlinkcolor"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ctr" defTabSz="2680963">
              <a:spcBef>
                <a:spcPts val="0"/>
              </a:spcBef>
            </a:pPr>
            <a:r>
              <a:rPr lang="en-GB" sz="1200" i="1" dirty="0">
                <a:solidFill>
                  <a:prstClr val="white"/>
                </a:solidFill>
                <a:latin typeface="Montserrat" pitchFamily="2" charset="77"/>
              </a:rPr>
              <a:t>''Un tourisme qui tient pleinement compte de ses impacts économiques, sociaux et environnementaux actuels et futurs, en répondant aux besoins des visiteurs, de l'industrie, de l'environnement et des communautés d'accueil''. </a:t>
            </a:r>
            <a:endParaRPr lang="en-GB" sz="1200" i="1" dirty="0">
              <a:solidFill>
                <a:prstClr val="white"/>
              </a:solidFill>
              <a:highlight>
                <a:srgbClr val="FFFF00"/>
              </a:highlight>
              <a:latin typeface="Montserrat" pitchFamily="2" charset="77"/>
            </a:endParaRPr>
          </a:p>
          <a:p>
            <a:pPr algn="ctr" defTabSz="2680963">
              <a:spcBef>
                <a:spcPts val="0"/>
              </a:spcBef>
            </a:pPr>
            <a:r>
              <a:rPr lang="en-GB" sz="1200" dirty="0">
                <a:solidFill>
                  <a:prstClr val="white"/>
                </a:solidFill>
                <a:latin typeface="Montserrat" pitchFamily="2" charset="77"/>
                <a:cs typeface="Arial" panose="020B0604020202020204" pitchFamily="34" charset="0"/>
                <a:hlinkClick r:id="rId8">
                  <a:extLst>
                    <a:ext uri="{A12FA001-AC4F-418D-AE19-62706E023703}">
                      <ahyp:hlinkClr xmlns:ahyp="http://schemas.microsoft.com/office/drawing/2018/hyperlinkcolor" val="tx"/>
                    </a:ext>
                  </a:extLst>
                </a:hlinkClick>
              </a:rPr>
              <a:t>OMT</a:t>
            </a:r>
            <a:endParaRPr lang="en-GB" sz="1200" dirty="0">
              <a:solidFill>
                <a:prstClr val="white"/>
              </a:solidFill>
              <a:latin typeface="Montserrat" pitchFamily="2" charset="77"/>
              <a:cs typeface="Arial" panose="020B0604020202020204" pitchFamily="34" charset="0"/>
            </a:endParaRPr>
          </a:p>
          <a:p>
            <a:pPr algn="ctr" defTabSz="2680963">
              <a:spcBef>
                <a:spcPts val="0"/>
              </a:spcBef>
            </a:pPr>
            <a:endParaRPr sz="1200" i="1" dirty="0">
              <a:solidFill>
                <a:prstClr val="white"/>
              </a:solidFill>
              <a:highlight>
                <a:srgbClr val="FFFF00"/>
              </a:highlight>
              <a:latin typeface="Montserrat" pitchFamily="2" charset="77"/>
            </a:endParaRPr>
          </a:p>
        </p:txBody>
      </p:sp>
      <p:sp>
        <p:nvSpPr>
          <p:cNvPr id="20" name="Rechteck">
            <a:extLst>
              <a:ext uri="{FF2B5EF4-FFF2-40B4-BE49-F238E27FC236}">
                <a16:creationId xmlns:a16="http://schemas.microsoft.com/office/drawing/2014/main" id="{B84D011D-DF7A-B04D-858E-F2A6BB170704}"/>
              </a:ext>
            </a:extLst>
          </p:cNvPr>
          <p:cNvSpPr/>
          <p:nvPr/>
        </p:nvSpPr>
        <p:spPr>
          <a:xfrm>
            <a:off x="765175" y="5394950"/>
            <a:ext cx="6149934" cy="2123203"/>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latin typeface="Helvetica Light"/>
              <a:sym typeface="Helvetica Light"/>
            </a:endParaRPr>
          </a:p>
        </p:txBody>
      </p:sp>
      <p:sp>
        <p:nvSpPr>
          <p:cNvPr id="21" name="Rectangle 27">
            <a:extLst>
              <a:ext uri="{FF2B5EF4-FFF2-40B4-BE49-F238E27FC236}">
                <a16:creationId xmlns:a16="http://schemas.microsoft.com/office/drawing/2014/main" id="{5681AFF0-B669-774F-B286-1B9E702B7657}"/>
              </a:ext>
            </a:extLst>
          </p:cNvPr>
          <p:cNvSpPr txBox="1"/>
          <p:nvPr/>
        </p:nvSpPr>
        <p:spPr>
          <a:xfrm>
            <a:off x="1002165" y="5639380"/>
            <a:ext cx="5174055" cy="2002981"/>
          </a:xfrm>
          <a:prstGeom prst="rect">
            <a:avLst/>
          </a:prstGeom>
          <a:ln w="12700">
            <a:miter lim="400000"/>
          </a:ln>
          <a:extLst>
            <a:ext uri="{C572A759-6A51-4108-AA02-DFA0A04FC94B}">
              <ma14:wrappingTextBoxFlag xmlns="" xmlns:ahyp="http://schemas.microsoft.com/office/drawing/2018/hyperlinkcolor"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ctr" defTabSz="2680963">
              <a:spcBef>
                <a:spcPts val="0"/>
              </a:spcBef>
            </a:pPr>
            <a:r>
              <a:rPr lang="en-GB" sz="1200" i="1" dirty="0">
                <a:solidFill>
                  <a:prstClr val="white"/>
                </a:solidFill>
                <a:latin typeface="Montserrat" pitchFamily="2" charset="77"/>
              </a:rPr>
              <a:t>"Le développement du tourisme durable exige la participation informée de tous les acteurs concernés, ainsi qu'un leadership politique fort pour garantir une large participation et la recherche d'un consensus. La mise en place d'un tourisme durable est un processus continu qui exige un suivi constant des impacts et l'introduction des mesures préventives et/ou correctives nécessaires chaque fois que cela </a:t>
            </a:r>
            <a:r>
              <a:rPr lang="en-GB" sz="1200" i="1" dirty="0" err="1">
                <a:solidFill>
                  <a:prstClr val="white"/>
                </a:solidFill>
                <a:latin typeface="Montserrat" pitchFamily="2" charset="77"/>
              </a:rPr>
              <a:t>s'avère</a:t>
            </a:r>
            <a:r>
              <a:rPr lang="en-GB" sz="1200" i="1" dirty="0">
                <a:solidFill>
                  <a:prstClr val="white"/>
                </a:solidFill>
                <a:latin typeface="Montserrat" pitchFamily="2" charset="77"/>
              </a:rPr>
              <a:t> indispensable.</a:t>
            </a:r>
            <a:endParaRPr lang="en-GB" sz="1200" i="1" dirty="0">
              <a:solidFill>
                <a:prstClr val="white"/>
              </a:solidFill>
              <a:highlight>
                <a:srgbClr val="FFFF00"/>
              </a:highlight>
              <a:latin typeface="Montserrat" pitchFamily="2" charset="77"/>
            </a:endParaRPr>
          </a:p>
          <a:p>
            <a:pPr algn="ctr" defTabSz="2680963">
              <a:spcBef>
                <a:spcPts val="0"/>
              </a:spcBef>
            </a:pPr>
            <a:r>
              <a:rPr lang="en-GB" sz="1200" dirty="0">
                <a:solidFill>
                  <a:prstClr val="white"/>
                </a:solidFill>
                <a:latin typeface="Montserrat" pitchFamily="2" charset="77"/>
                <a:cs typeface="Arial" panose="020B0604020202020204" pitchFamily="34" charset="0"/>
                <a:hlinkClick r:id="rId8">
                  <a:extLst>
                    <a:ext uri="{A12FA001-AC4F-418D-AE19-62706E023703}">
                      <ahyp:hlinkClr xmlns:ahyp="http://schemas.microsoft.com/office/drawing/2018/hyperlinkcolor" val="tx"/>
                    </a:ext>
                  </a:extLst>
                </a:hlinkClick>
              </a:rPr>
              <a:t>OMT</a:t>
            </a:r>
            <a:endParaRPr lang="en-GB" sz="1200" dirty="0">
              <a:solidFill>
                <a:prstClr val="white"/>
              </a:solidFill>
              <a:latin typeface="Montserrat" pitchFamily="2" charset="77"/>
              <a:cs typeface="Arial" panose="020B0604020202020204" pitchFamily="34" charset="0"/>
            </a:endParaRPr>
          </a:p>
          <a:p>
            <a:pPr algn="ctr" defTabSz="2680963">
              <a:spcBef>
                <a:spcPts val="0"/>
              </a:spcBef>
            </a:pPr>
            <a:endParaRPr sz="1200" i="1" dirty="0">
              <a:solidFill>
                <a:prstClr val="white"/>
              </a:solidFill>
              <a:highlight>
                <a:srgbClr val="FFFF00"/>
              </a:highlight>
              <a:latin typeface="Montserrat" pitchFamily="2" charset="77"/>
            </a:endParaRPr>
          </a:p>
        </p:txBody>
      </p:sp>
      <p:sp>
        <p:nvSpPr>
          <p:cNvPr id="22" name="Freeform 21">
            <a:extLst>
              <a:ext uri="{FF2B5EF4-FFF2-40B4-BE49-F238E27FC236}">
                <a16:creationId xmlns:a16="http://schemas.microsoft.com/office/drawing/2014/main" id="{C3B12ADA-2194-4842-A551-672585CAF5D4}"/>
              </a:ext>
            </a:extLst>
          </p:cNvPr>
          <p:cNvSpPr/>
          <p:nvPr/>
        </p:nvSpPr>
        <p:spPr>
          <a:xfrm rot="10800000">
            <a:off x="5852577" y="5071555"/>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C2D237"/>
          </a:solidFill>
          <a:ln w="5715" cap="flat">
            <a:noFill/>
            <a:prstDash val="solid"/>
            <a:miter/>
          </a:ln>
        </p:spPr>
        <p:txBody>
          <a:bodyPr rtlCol="0" anchor="ctr"/>
          <a:lstStyle/>
          <a:p>
            <a:pPr defTabSz="457134"/>
            <a:endParaRPr lang="en-US" dirty="0">
              <a:solidFill>
                <a:prstClr val="black"/>
              </a:solidFill>
              <a:latin typeface="Calibri" panose="020F0502020204030204"/>
            </a:endParaRPr>
          </a:p>
        </p:txBody>
      </p:sp>
    </p:spTree>
    <p:extLst>
      <p:ext uri="{BB962C8B-B14F-4D97-AF65-F5344CB8AC3E}">
        <p14:creationId xmlns:p14="http://schemas.microsoft.com/office/powerpoint/2010/main" val="3038839656"/>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flipV="1">
            <a:off x="552" y="1336459"/>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2" name="Group 1">
            <a:extLst>
              <a:ext uri="{FF2B5EF4-FFF2-40B4-BE49-F238E27FC236}">
                <a16:creationId xmlns:a16="http://schemas.microsoft.com/office/drawing/2014/main" id="{A7262F65-CE77-8E45-825A-3704EE4F90AF}"/>
              </a:ext>
            </a:extLst>
          </p:cNvPr>
          <p:cNvGrpSpPr/>
          <p:nvPr/>
        </p:nvGrpSpPr>
        <p:grpSpPr>
          <a:xfrm>
            <a:off x="2553151" y="1400735"/>
            <a:ext cx="4089859" cy="678572"/>
            <a:chOff x="693359" y="1173848"/>
            <a:chExt cx="5750156" cy="954042"/>
          </a:xfrm>
        </p:grpSpPr>
        <p:pic>
          <p:nvPicPr>
            <p:cNvPr id="3" name="Graphic 2" descr="Dandelion outline">
              <a:extLst>
                <a:ext uri="{FF2B5EF4-FFF2-40B4-BE49-F238E27FC236}">
                  <a16:creationId xmlns:a16="http://schemas.microsoft.com/office/drawing/2014/main" id="{87E73C67-6648-42A7-9198-BF205D45CA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3359" y="1173848"/>
              <a:ext cx="914400" cy="914400"/>
            </a:xfrm>
            <a:prstGeom prst="rect">
              <a:avLst/>
            </a:prstGeom>
          </p:spPr>
        </p:pic>
        <p:pic>
          <p:nvPicPr>
            <p:cNvPr id="6" name="Graphic 5" descr="Maple Leaf outline">
              <a:extLst>
                <a:ext uri="{FF2B5EF4-FFF2-40B4-BE49-F238E27FC236}">
                  <a16:creationId xmlns:a16="http://schemas.microsoft.com/office/drawing/2014/main" id="{2FCD85DC-3B49-4C88-BD3D-7FD7F22417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6398" y="1184596"/>
              <a:ext cx="914400" cy="914400"/>
            </a:xfrm>
            <a:prstGeom prst="rect">
              <a:avLst/>
            </a:prstGeom>
          </p:spPr>
        </p:pic>
        <p:pic>
          <p:nvPicPr>
            <p:cNvPr id="8" name="Graphic 7" descr="Frangipani outline">
              <a:extLst>
                <a:ext uri="{FF2B5EF4-FFF2-40B4-BE49-F238E27FC236}">
                  <a16:creationId xmlns:a16="http://schemas.microsoft.com/office/drawing/2014/main" id="{5170FF65-A79D-41B8-B46C-3E0F7C77107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3082" y="1213490"/>
              <a:ext cx="914400" cy="914400"/>
            </a:xfrm>
            <a:prstGeom prst="rect">
              <a:avLst/>
            </a:prstGeom>
          </p:spPr>
        </p:pic>
        <p:pic>
          <p:nvPicPr>
            <p:cNvPr id="10" name="Graphic 9" descr="Deciduous tree outline">
              <a:extLst>
                <a:ext uri="{FF2B5EF4-FFF2-40B4-BE49-F238E27FC236}">
                  <a16:creationId xmlns:a16="http://schemas.microsoft.com/office/drawing/2014/main" id="{1B734BAA-B401-48C6-97BC-8410A13E5EA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0279" y="1173848"/>
              <a:ext cx="914400" cy="914400"/>
            </a:xfrm>
            <a:prstGeom prst="rect">
              <a:avLst/>
            </a:prstGeom>
          </p:spPr>
        </p:pic>
        <p:pic>
          <p:nvPicPr>
            <p:cNvPr id="21" name="Graphic 20" descr="Fir tree outline">
              <a:extLst>
                <a:ext uri="{FF2B5EF4-FFF2-40B4-BE49-F238E27FC236}">
                  <a16:creationId xmlns:a16="http://schemas.microsoft.com/office/drawing/2014/main" id="{0519AFE9-7385-4F5E-90D8-9B7494D6F4D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16171" y="1196931"/>
              <a:ext cx="914400" cy="914400"/>
            </a:xfrm>
            <a:prstGeom prst="rect">
              <a:avLst/>
            </a:prstGeom>
          </p:spPr>
        </p:pic>
        <p:pic>
          <p:nvPicPr>
            <p:cNvPr id="14" name="Graphic 13" descr="Hike outline">
              <a:extLst>
                <a:ext uri="{FF2B5EF4-FFF2-40B4-BE49-F238E27FC236}">
                  <a16:creationId xmlns:a16="http://schemas.microsoft.com/office/drawing/2014/main" id="{55B3D4BC-EE3D-425A-BEC1-374CE70467E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29115" y="1196931"/>
              <a:ext cx="914400" cy="914400"/>
            </a:xfrm>
            <a:prstGeom prst="rect">
              <a:avLst/>
            </a:prstGeom>
          </p:spPr>
        </p:pic>
      </p:gr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745238" y="434575"/>
            <a:ext cx="5697794"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Gestion des </a:t>
            </a:r>
            <a:r>
              <a:rPr lang="en-IE" sz="2399" dirty="0" err="1">
                <a:latin typeface="Montserrat" pitchFamily="2" charset="77"/>
              </a:rPr>
              <a:t>déchets</a:t>
            </a:r>
            <a:r>
              <a:rPr lang="en-IE" sz="2399" dirty="0">
                <a:latin typeface="Montserrat" pitchFamily="2" charset="77"/>
              </a:rPr>
              <a:t> </a:t>
            </a:r>
            <a:r>
              <a:rPr lang="en-IE" sz="2399" dirty="0" err="1">
                <a:latin typeface="Montserrat" pitchFamily="2" charset="77"/>
              </a:rPr>
              <a:t>solides</a:t>
            </a:r>
            <a:r>
              <a:rPr lang="en-IE" sz="2399" dirty="0">
                <a:latin typeface="Montserrat" pitchFamily="2" charset="77"/>
              </a:rPr>
              <a:t> :  réduction, réutilisation et recyclage</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652378" y="2249941"/>
            <a:ext cx="5440447" cy="7771836"/>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Éliminez</a:t>
            </a:r>
            <a:r>
              <a:rPr lang="en-GB" sz="1050" dirty="0">
                <a:solidFill>
                  <a:srgbClr val="2D355A"/>
                </a:solidFill>
              </a:rPr>
              <a:t> l'utilisation de la mousse de polystyrène (Styrofoam) et d'autres produits difficiles à recycler ; étudier et dresser une liste de produits de substitution pour les produits existants qui </a:t>
            </a:r>
            <a:r>
              <a:rPr lang="en-GB" sz="1050" dirty="0" err="1">
                <a:solidFill>
                  <a:srgbClr val="2D355A"/>
                </a:solidFill>
              </a:rPr>
              <a:t>utilisent</a:t>
            </a:r>
            <a:r>
              <a:rPr lang="en-GB" sz="1050" dirty="0">
                <a:solidFill>
                  <a:srgbClr val="2D355A"/>
                </a:solidFill>
              </a:rPr>
              <a:t> </a:t>
            </a:r>
            <a:r>
              <a:rPr lang="en-GB" sz="1050" dirty="0" err="1">
                <a:solidFill>
                  <a:srgbClr val="2D355A"/>
                </a:solidFill>
              </a:rPr>
              <a:t>ce</a:t>
            </a:r>
            <a:r>
              <a:rPr lang="en-GB" sz="1050" dirty="0">
                <a:solidFill>
                  <a:srgbClr val="2D355A"/>
                </a:solidFill>
              </a:rPr>
              <a:t> type d'emballage.</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Faites don à des organismes de bienfaisance de matériel, d'appareils électroniques, de meubles, de rideaux et de moquettes obsolètes ou dont vous ne voulez plus. </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Donnez les aliments inutilisés à une banque alimentaire communautaire ou faites-les composter. </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Évitez d'utiliser des produits jetables. Choisissez des produits réutilisables tels que des tasses et des bocaux en verre et du linge en coton.</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Lorsque les options réutilisables ne sont pas possibles, utilisez des produits jetables qui sont compostables ou recyclables. </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Incitez</a:t>
            </a:r>
            <a:r>
              <a:rPr lang="en-GB" sz="1050" dirty="0">
                <a:solidFill>
                  <a:srgbClr val="2D355A"/>
                </a:solidFill>
              </a:rPr>
              <a:t> les clients </a:t>
            </a:r>
            <a:r>
              <a:rPr lang="en-GB" sz="1050" dirty="0" err="1">
                <a:solidFill>
                  <a:srgbClr val="2D355A"/>
                </a:solidFill>
              </a:rPr>
              <a:t>en</a:t>
            </a:r>
            <a:r>
              <a:rPr lang="en-GB" sz="1050" dirty="0">
                <a:solidFill>
                  <a:srgbClr val="2D355A"/>
                </a:solidFill>
              </a:rPr>
              <a:t> proposant des reductions </a:t>
            </a:r>
            <a:r>
              <a:rPr lang="en-GB" sz="1050" dirty="0" err="1">
                <a:solidFill>
                  <a:srgbClr val="2D355A"/>
                </a:solidFill>
              </a:rPr>
              <a:t>à</a:t>
            </a:r>
            <a:r>
              <a:rPr lang="en-GB" sz="1050" dirty="0">
                <a:solidFill>
                  <a:srgbClr val="2D355A"/>
                </a:solidFill>
              </a:rPr>
              <a:t> </a:t>
            </a:r>
            <a:r>
              <a:rPr lang="en-GB" sz="1050" dirty="0" err="1">
                <a:solidFill>
                  <a:srgbClr val="2D355A"/>
                </a:solidFill>
              </a:rPr>
              <a:t>ceux</a:t>
            </a:r>
            <a:r>
              <a:rPr lang="en-GB" sz="1050" dirty="0">
                <a:solidFill>
                  <a:srgbClr val="2D355A"/>
                </a:solidFill>
              </a:rPr>
              <a:t> qui utilisent des tasses et des gourdes et encouragez les employés à utiliser des tasses et des gobelets réutilisables. Vendez des tasses et des récipients réutilisables de marque.</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Adoptez</a:t>
            </a:r>
            <a:r>
              <a:rPr lang="en-GB" sz="1050" dirty="0">
                <a:solidFill>
                  <a:srgbClr val="2D355A"/>
                </a:solidFill>
              </a:rPr>
              <a:t> </a:t>
            </a:r>
            <a:r>
              <a:rPr lang="en-GB" sz="1050" dirty="0" err="1">
                <a:solidFill>
                  <a:srgbClr val="2D355A"/>
                </a:solidFill>
              </a:rPr>
              <a:t>une</a:t>
            </a:r>
            <a:r>
              <a:rPr lang="en-GB" sz="1050" dirty="0">
                <a:solidFill>
                  <a:srgbClr val="2D355A"/>
                </a:solidFill>
              </a:rPr>
              <a:t> politique </a:t>
            </a:r>
            <a:r>
              <a:rPr lang="en-GB" sz="1050" dirty="0" err="1">
                <a:solidFill>
                  <a:srgbClr val="2D355A"/>
                </a:solidFill>
              </a:rPr>
              <a:t>d'achat</a:t>
            </a:r>
            <a:r>
              <a:rPr lang="en-GB" sz="1050" dirty="0">
                <a:solidFill>
                  <a:srgbClr val="2D355A"/>
                </a:solidFill>
              </a:rPr>
              <a:t> </a:t>
            </a:r>
            <a:r>
              <a:rPr lang="en-GB" sz="1050" dirty="0" err="1">
                <a:solidFill>
                  <a:srgbClr val="2D355A"/>
                </a:solidFill>
              </a:rPr>
              <a:t>préférant</a:t>
            </a:r>
            <a:r>
              <a:rPr lang="en-GB" sz="1050" dirty="0">
                <a:solidFill>
                  <a:srgbClr val="2D355A"/>
                </a:solidFill>
              </a:rPr>
              <a:t> les </a:t>
            </a:r>
            <a:r>
              <a:rPr lang="en-GB" sz="1050" dirty="0" err="1">
                <a:solidFill>
                  <a:srgbClr val="2D355A"/>
                </a:solidFill>
              </a:rPr>
              <a:t>produits</a:t>
            </a:r>
            <a:r>
              <a:rPr lang="en-GB" sz="1050" dirty="0">
                <a:solidFill>
                  <a:srgbClr val="2D355A"/>
                </a:solidFill>
              </a:rPr>
              <a:t> recyclables, tels que les cartouches de toner, les bouteilles de lait en verre et les boîtes de légumes du marché.</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Achetez</a:t>
            </a:r>
            <a:r>
              <a:rPr lang="en-GB" sz="1050" dirty="0">
                <a:solidFill>
                  <a:srgbClr val="2D355A"/>
                </a:solidFill>
              </a:rPr>
              <a:t> des produits, tels que les condiments, les produits de nettoyage et d'autres produits durables en vrac et sous forme concentrée lorsque cela est possible</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Achetez</a:t>
            </a:r>
            <a:r>
              <a:rPr lang="en-GB" sz="1050" dirty="0">
                <a:solidFill>
                  <a:srgbClr val="2D355A"/>
                </a:solidFill>
              </a:rPr>
              <a:t> des meubles et des équipements usagés/antiques auprès de vendeurs locaux. </a:t>
            </a: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Achetez</a:t>
            </a:r>
            <a:r>
              <a:rPr lang="en-GB" sz="1050" dirty="0">
                <a:solidFill>
                  <a:srgbClr val="2D355A"/>
                </a:solidFill>
              </a:rPr>
              <a:t> des biens durables d'une qualité suffisante pour permettre leur réutilisation, leur remise en état et/ou leur rembourrage. </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Recyclez les serviettes, les </a:t>
            </a:r>
            <a:r>
              <a:rPr lang="en-GB" sz="1050" dirty="0" err="1">
                <a:solidFill>
                  <a:srgbClr val="2D355A"/>
                </a:solidFill>
              </a:rPr>
              <a:t>draps</a:t>
            </a:r>
            <a:r>
              <a:rPr lang="en-GB" sz="1050" dirty="0">
                <a:solidFill>
                  <a:srgbClr val="2D355A"/>
                </a:solidFill>
              </a:rPr>
              <a:t> et le </a:t>
            </a:r>
            <a:r>
              <a:rPr lang="en-GB" sz="1050" dirty="0" err="1">
                <a:solidFill>
                  <a:srgbClr val="2D355A"/>
                </a:solidFill>
              </a:rPr>
              <a:t>linge</a:t>
            </a:r>
            <a:r>
              <a:rPr lang="en-GB" sz="1050" dirty="0">
                <a:solidFill>
                  <a:srgbClr val="2D355A"/>
                </a:solidFill>
              </a:rPr>
              <a:t> endommagés en chiffons de </a:t>
            </a:r>
            <a:r>
              <a:rPr lang="en-GB" sz="1050" dirty="0" err="1">
                <a:solidFill>
                  <a:srgbClr val="2D355A"/>
                </a:solidFill>
              </a:rPr>
              <a:t>nettoyage</a:t>
            </a:r>
            <a:r>
              <a:rPr lang="en-GB" sz="1050" dirty="0">
                <a:solidFill>
                  <a:srgbClr val="2D355A"/>
                </a:solidFill>
              </a:rPr>
              <a:t>, </a:t>
            </a:r>
            <a:r>
              <a:rPr lang="en-GB" sz="1050" dirty="0" err="1">
                <a:solidFill>
                  <a:srgbClr val="2D355A"/>
                </a:solidFill>
              </a:rPr>
              <a:t>en</a:t>
            </a:r>
            <a:r>
              <a:rPr lang="en-GB" sz="1050" dirty="0">
                <a:solidFill>
                  <a:srgbClr val="2D355A"/>
                </a:solidFill>
              </a:rPr>
              <a:t> </a:t>
            </a:r>
            <a:r>
              <a:rPr lang="en-GB" sz="1050" dirty="0" err="1">
                <a:solidFill>
                  <a:srgbClr val="2D355A"/>
                </a:solidFill>
              </a:rPr>
              <a:t>tabliers</a:t>
            </a:r>
            <a:r>
              <a:rPr lang="en-GB" sz="1050" dirty="0">
                <a:solidFill>
                  <a:srgbClr val="2D355A"/>
                </a:solidFill>
              </a:rPr>
              <a:t>, </a:t>
            </a:r>
            <a:r>
              <a:rPr lang="en-GB" sz="1050" dirty="0" err="1">
                <a:solidFill>
                  <a:srgbClr val="2D355A"/>
                </a:solidFill>
              </a:rPr>
              <a:t>en</a:t>
            </a:r>
            <a:r>
              <a:rPr lang="en-GB" sz="1050" dirty="0">
                <a:solidFill>
                  <a:srgbClr val="2D355A"/>
                </a:solidFill>
              </a:rPr>
              <a:t> </a:t>
            </a:r>
            <a:r>
              <a:rPr lang="en-GB" sz="1050" dirty="0" err="1">
                <a:solidFill>
                  <a:srgbClr val="2D355A"/>
                </a:solidFill>
              </a:rPr>
              <a:t>mouchoirs</a:t>
            </a:r>
            <a:r>
              <a:rPr lang="en-GB" sz="1050" dirty="0">
                <a:solidFill>
                  <a:srgbClr val="2D355A"/>
                </a:solidFill>
              </a:rPr>
              <a:t>, etc. </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Instituez un programme de compostage pour les </a:t>
            </a:r>
            <a:r>
              <a:rPr lang="en-GB" sz="1050" dirty="0" err="1">
                <a:solidFill>
                  <a:srgbClr val="2D355A"/>
                </a:solidFill>
              </a:rPr>
              <a:t>déchets</a:t>
            </a:r>
            <a:r>
              <a:rPr lang="en-GB" sz="1050" dirty="0">
                <a:solidFill>
                  <a:srgbClr val="2D355A"/>
                </a:solidFill>
              </a:rPr>
              <a:t> du jardin et les déchets alimentaires. </a:t>
            </a:r>
            <a:r>
              <a:rPr lang="en-GB" sz="1050" dirty="0" err="1">
                <a:solidFill>
                  <a:srgbClr val="2D355A"/>
                </a:solidFill>
              </a:rPr>
              <a:t>Invitez</a:t>
            </a:r>
            <a:r>
              <a:rPr lang="en-GB" sz="1050" dirty="0">
                <a:solidFill>
                  <a:srgbClr val="2D355A"/>
                </a:solidFill>
              </a:rPr>
              <a:t> les clients et le personnel à apporter des restes de nourriture et les </a:t>
            </a:r>
            <a:r>
              <a:rPr lang="en-GB" sz="1050" dirty="0" err="1">
                <a:solidFill>
                  <a:srgbClr val="2D355A"/>
                </a:solidFill>
              </a:rPr>
              <a:t>produits</a:t>
            </a:r>
            <a:r>
              <a:rPr lang="en-GB" sz="1050" dirty="0">
                <a:solidFill>
                  <a:srgbClr val="2D355A"/>
                </a:solidFill>
              </a:rPr>
              <a:t> </a:t>
            </a:r>
            <a:r>
              <a:rPr lang="en-GB" sz="1050" dirty="0" err="1">
                <a:solidFill>
                  <a:srgbClr val="2D355A"/>
                </a:solidFill>
              </a:rPr>
              <a:t>compostables</a:t>
            </a:r>
            <a:r>
              <a:rPr lang="en-GB" sz="1050" dirty="0">
                <a:solidFill>
                  <a:srgbClr val="2D355A"/>
                </a:solidFill>
              </a:rPr>
              <a:t>.</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Si </a:t>
            </a:r>
            <a:r>
              <a:rPr lang="en-GB" sz="1050" dirty="0" err="1">
                <a:solidFill>
                  <a:srgbClr val="2D355A"/>
                </a:solidFill>
              </a:rPr>
              <a:t>vous</a:t>
            </a:r>
            <a:r>
              <a:rPr lang="en-GB" sz="1050" dirty="0">
                <a:solidFill>
                  <a:srgbClr val="2D355A"/>
                </a:solidFill>
              </a:rPr>
              <a:t> </a:t>
            </a:r>
            <a:r>
              <a:rPr lang="en-GB" sz="1050" dirty="0" err="1">
                <a:solidFill>
                  <a:srgbClr val="2D355A"/>
                </a:solidFill>
              </a:rPr>
              <a:t>utilisez</a:t>
            </a:r>
            <a:r>
              <a:rPr lang="en-GB" sz="1050" dirty="0">
                <a:solidFill>
                  <a:srgbClr val="2D355A"/>
                </a:solidFill>
              </a:rPr>
              <a:t> des produits </a:t>
            </a:r>
            <a:r>
              <a:rPr lang="en-GB" sz="1050" dirty="0" err="1">
                <a:solidFill>
                  <a:srgbClr val="2D355A"/>
                </a:solidFill>
              </a:rPr>
              <a:t>en</a:t>
            </a:r>
            <a:r>
              <a:rPr lang="en-GB" sz="1050" dirty="0">
                <a:solidFill>
                  <a:srgbClr val="2D355A"/>
                </a:solidFill>
              </a:rPr>
              <a:t> papier, </a:t>
            </a:r>
            <a:r>
              <a:rPr lang="en-GB" sz="1050" dirty="0" err="1">
                <a:solidFill>
                  <a:srgbClr val="2D355A"/>
                </a:solidFill>
              </a:rPr>
              <a:t>préférez</a:t>
            </a:r>
            <a:r>
              <a:rPr lang="en-GB" sz="1050" dirty="0">
                <a:solidFill>
                  <a:srgbClr val="2D355A"/>
                </a:solidFill>
              </a:rPr>
              <a:t> le papier non blanchi, </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Proposez</a:t>
            </a:r>
            <a:r>
              <a:rPr lang="en-GB" sz="1050" dirty="0">
                <a:solidFill>
                  <a:srgbClr val="2D355A"/>
                </a:solidFill>
              </a:rPr>
              <a:t> des alternatives aux bouteilles d'eau individuelles en plastique, telles que des pichets à eau et des filtres à </a:t>
            </a:r>
            <a:r>
              <a:rPr lang="en-GB" sz="1050" dirty="0" err="1">
                <a:solidFill>
                  <a:srgbClr val="2D355A"/>
                </a:solidFill>
              </a:rPr>
              <a:t>eau</a:t>
            </a:r>
            <a:r>
              <a:rPr lang="en-GB" sz="1050" dirty="0">
                <a:solidFill>
                  <a:srgbClr val="2D355A"/>
                </a:solidFill>
              </a:rPr>
              <a:t> au point d'utilisation, des robinets sur pied pour que les clients puissent remplir des bouteilles en verre.</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Réduisez</a:t>
            </a:r>
            <a:r>
              <a:rPr lang="en-GB" sz="1050" dirty="0">
                <a:solidFill>
                  <a:srgbClr val="2D355A"/>
                </a:solidFill>
              </a:rPr>
              <a:t> les déchets provenant des stocks périmés en utilisant un contrôle efficace des stocks, tel que </a:t>
            </a:r>
            <a:r>
              <a:rPr lang="en-GB" sz="1050" dirty="0" err="1">
                <a:solidFill>
                  <a:srgbClr val="2D355A"/>
                </a:solidFill>
              </a:rPr>
              <a:t>l'achat</a:t>
            </a:r>
            <a:r>
              <a:rPr lang="en-GB" sz="1050" dirty="0">
                <a:solidFill>
                  <a:srgbClr val="2D355A"/>
                </a:solidFill>
              </a:rPr>
              <a:t> </a:t>
            </a:r>
            <a:r>
              <a:rPr lang="en-GB" sz="1050" dirty="0" err="1">
                <a:solidFill>
                  <a:srgbClr val="2D355A"/>
                </a:solidFill>
              </a:rPr>
              <a:t>en</a:t>
            </a:r>
            <a:r>
              <a:rPr lang="en-GB" sz="1050" dirty="0">
                <a:solidFill>
                  <a:srgbClr val="2D355A"/>
                </a:solidFill>
              </a:rPr>
              <a:t> flux tendu, des systèmes d'étiquetage </a:t>
            </a:r>
            <a:r>
              <a:rPr lang="en-GB" sz="1050" dirty="0" err="1">
                <a:solidFill>
                  <a:srgbClr val="2D355A"/>
                </a:solidFill>
              </a:rPr>
              <a:t>efficaces</a:t>
            </a:r>
            <a:r>
              <a:rPr lang="en-GB" sz="1050" dirty="0">
                <a:solidFill>
                  <a:srgbClr val="2D355A"/>
                </a:solidFill>
              </a:rPr>
              <a:t> </a:t>
            </a:r>
            <a:r>
              <a:rPr lang="en-GB" sz="1050" dirty="0" err="1">
                <a:solidFill>
                  <a:srgbClr val="2D355A"/>
                </a:solidFill>
              </a:rPr>
              <a:t>ou</a:t>
            </a:r>
            <a:r>
              <a:rPr lang="en-GB" sz="1050" dirty="0">
                <a:solidFill>
                  <a:srgbClr val="2D355A"/>
                </a:solidFill>
              </a:rPr>
              <a:t> le principe du premier entré/premier sorti. </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Assurez-vous</a:t>
            </a:r>
            <a:r>
              <a:rPr lang="en-GB" sz="1050" dirty="0">
                <a:solidFill>
                  <a:srgbClr val="2D355A"/>
                </a:solidFill>
              </a:rPr>
              <a:t> que le personnel désigné inspecte les fruits et légumes et autres produits avant d'accepter les livraisons </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Fournissez</a:t>
            </a:r>
            <a:r>
              <a:rPr lang="en-GB" sz="1050" dirty="0">
                <a:solidFill>
                  <a:srgbClr val="2D355A"/>
                </a:solidFill>
              </a:rPr>
              <a:t> des poubelles pour les cigarettes dans les zones fumeurs </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Effectuez</a:t>
            </a:r>
            <a:r>
              <a:rPr lang="en-GB" sz="1050" dirty="0">
                <a:solidFill>
                  <a:srgbClr val="2D355A"/>
                </a:solidFill>
              </a:rPr>
              <a:t> un entretien préventif de l'équipement afin de réduire le risque de remplacement, </a:t>
            </a:r>
            <a:r>
              <a:rPr lang="en-GB" sz="1050" dirty="0" err="1">
                <a:solidFill>
                  <a:srgbClr val="2D355A"/>
                </a:solidFill>
              </a:rPr>
              <a:t>effectuez</a:t>
            </a:r>
            <a:r>
              <a:rPr lang="en-GB" sz="1050" dirty="0">
                <a:solidFill>
                  <a:srgbClr val="2D355A"/>
                </a:solidFill>
              </a:rPr>
              <a:t> des tests pour </a:t>
            </a:r>
            <a:r>
              <a:rPr lang="en-GB" sz="1050" dirty="0" err="1">
                <a:solidFill>
                  <a:srgbClr val="2D355A"/>
                </a:solidFill>
              </a:rPr>
              <a:t>vous</a:t>
            </a:r>
            <a:r>
              <a:rPr lang="en-GB" sz="1050" dirty="0">
                <a:solidFill>
                  <a:srgbClr val="2D355A"/>
                </a:solidFill>
              </a:rPr>
              <a:t> assurer du bon fonctionnement des </a:t>
            </a:r>
            <a:r>
              <a:rPr lang="en-GB" sz="1050" dirty="0" err="1">
                <a:solidFill>
                  <a:srgbClr val="2D355A"/>
                </a:solidFill>
              </a:rPr>
              <a:t>appareils</a:t>
            </a:r>
            <a:r>
              <a:rPr lang="en-GB" sz="1050" dirty="0">
                <a:solidFill>
                  <a:srgbClr val="2D355A"/>
                </a:solidFill>
              </a:rPr>
              <a:t> électriques.</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Fournissez</a:t>
            </a:r>
            <a:r>
              <a:rPr lang="en-GB" sz="1050" dirty="0">
                <a:solidFill>
                  <a:srgbClr val="2D355A"/>
                </a:solidFill>
              </a:rPr>
              <a:t> et </a:t>
            </a:r>
            <a:r>
              <a:rPr lang="en-GB" sz="1050" dirty="0" err="1">
                <a:solidFill>
                  <a:srgbClr val="2D355A"/>
                </a:solidFill>
              </a:rPr>
              <a:t>parlez</a:t>
            </a:r>
            <a:r>
              <a:rPr lang="en-GB" sz="1050" dirty="0">
                <a:solidFill>
                  <a:srgbClr val="2D355A"/>
                </a:solidFill>
              </a:rPr>
              <a:t> des bacs de recyclage sur les </a:t>
            </a:r>
            <a:r>
              <a:rPr lang="en-GB" sz="1050" dirty="0" err="1">
                <a:solidFill>
                  <a:srgbClr val="2D355A"/>
                </a:solidFill>
              </a:rPr>
              <a:t>lieux</a:t>
            </a:r>
            <a:r>
              <a:rPr lang="en-GB" sz="1050" dirty="0">
                <a:solidFill>
                  <a:srgbClr val="2D355A"/>
                </a:solidFill>
              </a:rPr>
              <a:t> entreprises.</a:t>
            </a:r>
          </a:p>
        </p:txBody>
      </p:sp>
    </p:spTree>
    <p:extLst>
      <p:ext uri="{BB962C8B-B14F-4D97-AF65-F5344CB8AC3E}">
        <p14:creationId xmlns:p14="http://schemas.microsoft.com/office/powerpoint/2010/main" val="1097798041"/>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erson&#10;&#10;Description automatically generated">
            <a:extLst>
              <a:ext uri="{FF2B5EF4-FFF2-40B4-BE49-F238E27FC236}">
                <a16:creationId xmlns:a16="http://schemas.microsoft.com/office/drawing/2014/main" id="{1E02982E-6931-46BE-9084-EFE4429BD095}"/>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a:stretch/>
        </p:blipFill>
        <p:spPr>
          <a:xfrm>
            <a:off x="550" y="0"/>
            <a:ext cx="3428451" cy="5719659"/>
          </a:xfrm>
        </p:spPr>
      </p:pic>
      <p:pic>
        <p:nvPicPr>
          <p:cNvPr id="18" name="Picture Placeholder 17" descr="A picture containing sky, solar cell, outdoor, outdoor object&#10;&#10;Description automatically generated">
            <a:extLst>
              <a:ext uri="{FF2B5EF4-FFF2-40B4-BE49-F238E27FC236}">
                <a16:creationId xmlns:a16="http://schemas.microsoft.com/office/drawing/2014/main" id="{EF6DF60A-7AAE-4795-83F7-9C96C1D27209}"/>
              </a:ext>
            </a:extLst>
          </p:cNvPr>
          <p:cNvPicPr>
            <a:picLocks noGrp="1" noChangeAspect="1"/>
          </p:cNvPicPr>
          <p:nvPr>
            <p:ph type="pic" sz="quarter" idx="22"/>
          </p:nvPr>
        </p:nvPicPr>
        <p:blipFill rotWithShape="1">
          <a:blip r:embed="rId3" cstate="email">
            <a:extLst>
              <a:ext uri="{28A0092B-C50C-407E-A947-70E740481C1C}">
                <a14:useLocalDpi xmlns:a14="http://schemas.microsoft.com/office/drawing/2010/main"/>
              </a:ext>
            </a:extLst>
          </a:blip>
          <a:srcRect t="8418" b="8418"/>
          <a:stretch/>
        </p:blipFill>
        <p:spPr>
          <a:xfrm>
            <a:off x="-53142" y="5719658"/>
            <a:ext cx="7908578" cy="4186341"/>
          </a:xfrm>
        </p:spPr>
      </p:pic>
      <p:pic>
        <p:nvPicPr>
          <p:cNvPr id="20" name="Picture Placeholder 19" descr="A road with trees on either side&#10;&#10;Description automatically generated with low confidence">
            <a:extLst>
              <a:ext uri="{FF2B5EF4-FFF2-40B4-BE49-F238E27FC236}">
                <a16:creationId xmlns:a16="http://schemas.microsoft.com/office/drawing/2014/main" id="{E58DBDA1-0D48-4634-993A-C5026E591F06}"/>
              </a:ext>
            </a:extLst>
          </p:cNvPr>
          <p:cNvPicPr>
            <a:picLocks noGrp="1" noChangeAspect="1"/>
          </p:cNvPicPr>
          <p:nvPr>
            <p:ph type="pic" sz="quarter" idx="23"/>
          </p:nvPr>
        </p:nvPicPr>
        <p:blipFill rotWithShape="1">
          <a:blip r:embed="rId4" cstate="email">
            <a:extLst>
              <a:ext uri="{28A0092B-C50C-407E-A947-70E740481C1C}">
                <a14:useLocalDpi xmlns:a14="http://schemas.microsoft.com/office/drawing/2010/main"/>
              </a:ext>
            </a:extLst>
          </a:blip>
          <a:srcRect/>
          <a:stretch/>
        </p:blipFill>
        <p:spPr>
          <a:xfrm>
            <a:off x="3429000" y="0"/>
            <a:ext cx="3482763" cy="5719659"/>
          </a:xfrm>
        </p:spPr>
      </p:pic>
    </p:spTree>
    <p:extLst>
      <p:ext uri="{BB962C8B-B14F-4D97-AF65-F5344CB8AC3E}">
        <p14:creationId xmlns:p14="http://schemas.microsoft.com/office/powerpoint/2010/main" val="490831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flipV="1">
            <a:off x="0" y="991639"/>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2" name="Group 1">
            <a:extLst>
              <a:ext uri="{FF2B5EF4-FFF2-40B4-BE49-F238E27FC236}">
                <a16:creationId xmlns:a16="http://schemas.microsoft.com/office/drawing/2014/main" id="{A7262F65-CE77-8E45-825A-3704EE4F90AF}"/>
              </a:ext>
            </a:extLst>
          </p:cNvPr>
          <p:cNvGrpSpPr/>
          <p:nvPr/>
        </p:nvGrpSpPr>
        <p:grpSpPr>
          <a:xfrm>
            <a:off x="2570075" y="1055915"/>
            <a:ext cx="4089859" cy="678572"/>
            <a:chOff x="693359" y="1173848"/>
            <a:chExt cx="5750156" cy="954042"/>
          </a:xfrm>
        </p:grpSpPr>
        <p:pic>
          <p:nvPicPr>
            <p:cNvPr id="3" name="Graphic 2" descr="Dandelion outline">
              <a:extLst>
                <a:ext uri="{FF2B5EF4-FFF2-40B4-BE49-F238E27FC236}">
                  <a16:creationId xmlns:a16="http://schemas.microsoft.com/office/drawing/2014/main" id="{87E73C67-6648-42A7-9198-BF205D45CA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3359" y="1173848"/>
              <a:ext cx="914400" cy="914400"/>
            </a:xfrm>
            <a:prstGeom prst="rect">
              <a:avLst/>
            </a:prstGeom>
          </p:spPr>
        </p:pic>
        <p:pic>
          <p:nvPicPr>
            <p:cNvPr id="6" name="Graphic 5" descr="Maple Leaf outline">
              <a:extLst>
                <a:ext uri="{FF2B5EF4-FFF2-40B4-BE49-F238E27FC236}">
                  <a16:creationId xmlns:a16="http://schemas.microsoft.com/office/drawing/2014/main" id="{2FCD85DC-3B49-4C88-BD3D-7FD7F22417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6398" y="1184596"/>
              <a:ext cx="914400" cy="914400"/>
            </a:xfrm>
            <a:prstGeom prst="rect">
              <a:avLst/>
            </a:prstGeom>
          </p:spPr>
        </p:pic>
        <p:pic>
          <p:nvPicPr>
            <p:cNvPr id="8" name="Graphic 7" descr="Frangipani outline">
              <a:extLst>
                <a:ext uri="{FF2B5EF4-FFF2-40B4-BE49-F238E27FC236}">
                  <a16:creationId xmlns:a16="http://schemas.microsoft.com/office/drawing/2014/main" id="{5170FF65-A79D-41B8-B46C-3E0F7C77107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3082" y="1213490"/>
              <a:ext cx="914400" cy="914400"/>
            </a:xfrm>
            <a:prstGeom prst="rect">
              <a:avLst/>
            </a:prstGeom>
          </p:spPr>
        </p:pic>
        <p:pic>
          <p:nvPicPr>
            <p:cNvPr id="10" name="Graphic 9" descr="Deciduous tree outline">
              <a:extLst>
                <a:ext uri="{FF2B5EF4-FFF2-40B4-BE49-F238E27FC236}">
                  <a16:creationId xmlns:a16="http://schemas.microsoft.com/office/drawing/2014/main" id="{1B734BAA-B401-48C6-97BC-8410A13E5EA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0279" y="1173848"/>
              <a:ext cx="914400" cy="914400"/>
            </a:xfrm>
            <a:prstGeom prst="rect">
              <a:avLst/>
            </a:prstGeom>
          </p:spPr>
        </p:pic>
        <p:pic>
          <p:nvPicPr>
            <p:cNvPr id="21" name="Graphic 20" descr="Fir tree outline">
              <a:extLst>
                <a:ext uri="{FF2B5EF4-FFF2-40B4-BE49-F238E27FC236}">
                  <a16:creationId xmlns:a16="http://schemas.microsoft.com/office/drawing/2014/main" id="{0519AFE9-7385-4F5E-90D8-9B7494D6F4D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16171" y="1196931"/>
              <a:ext cx="914400" cy="914400"/>
            </a:xfrm>
            <a:prstGeom prst="rect">
              <a:avLst/>
            </a:prstGeom>
          </p:spPr>
        </p:pic>
        <p:pic>
          <p:nvPicPr>
            <p:cNvPr id="14" name="Graphic 13" descr="Hike outline">
              <a:extLst>
                <a:ext uri="{FF2B5EF4-FFF2-40B4-BE49-F238E27FC236}">
                  <a16:creationId xmlns:a16="http://schemas.microsoft.com/office/drawing/2014/main" id="{55B3D4BC-EE3D-425A-BEC1-374CE70467E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29115" y="1196931"/>
              <a:ext cx="914400" cy="914400"/>
            </a:xfrm>
            <a:prstGeom prst="rect">
              <a:avLst/>
            </a:prstGeom>
          </p:spPr>
        </p:pic>
      </p:gr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765175" y="517137"/>
            <a:ext cx="5697794"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Gaspillage alimentaire</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777214" y="2747223"/>
            <a:ext cx="5307353" cy="2914256"/>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Contrôle - Analysez quels sont les principaux produits alimentaires qui sont gaspillés. Dans la plupart des logements, il s'agit des pommes de terre, des produits de boulangerie, des fruits et des légumes. </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La taille des portions – </a:t>
            </a:r>
            <a:r>
              <a:rPr lang="en-GB" sz="1050" dirty="0" err="1">
                <a:solidFill>
                  <a:srgbClr val="2D355A"/>
                </a:solidFill>
              </a:rPr>
              <a:t>Proposez</a:t>
            </a:r>
            <a:r>
              <a:rPr lang="en-GB" sz="1050" dirty="0">
                <a:solidFill>
                  <a:srgbClr val="2D355A"/>
                </a:solidFill>
              </a:rPr>
              <a:t> </a:t>
            </a:r>
            <a:r>
              <a:rPr lang="en-GB" sz="1050" dirty="0" err="1">
                <a:solidFill>
                  <a:srgbClr val="2D355A"/>
                </a:solidFill>
              </a:rPr>
              <a:t>différentes</a:t>
            </a:r>
            <a:r>
              <a:rPr lang="en-GB" sz="1050" dirty="0">
                <a:solidFill>
                  <a:srgbClr val="2D355A"/>
                </a:solidFill>
              </a:rPr>
              <a:t> options de portions</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Concentrez-vous</a:t>
            </a:r>
            <a:r>
              <a:rPr lang="en-GB" sz="1050" dirty="0">
                <a:solidFill>
                  <a:srgbClr val="2D355A"/>
                </a:solidFill>
              </a:rPr>
              <a:t> sur la livraison, le stockage et l'utilisation des produits à courte durée de conservation - </a:t>
            </a:r>
            <a:r>
              <a:rPr lang="en-GB" sz="1050" dirty="0" err="1">
                <a:solidFill>
                  <a:srgbClr val="2D355A"/>
                </a:solidFill>
              </a:rPr>
              <a:t>ce</a:t>
            </a:r>
            <a:r>
              <a:rPr lang="en-GB" sz="1050" dirty="0">
                <a:solidFill>
                  <a:srgbClr val="2D355A"/>
                </a:solidFill>
              </a:rPr>
              <a:t> sont les plus susceptibles d'être gaspillés. </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Assurez un tri clair des déchets dans la cuisine afin que les articles soient jetés dans les bons conteneurs. </a:t>
            </a:r>
          </a:p>
          <a:p>
            <a:pPr marL="171426" indent="-171426">
              <a:lnSpc>
                <a:spcPct val="100000"/>
              </a:lnSpc>
              <a:spcBef>
                <a:spcPts val="0"/>
              </a:spcBef>
              <a:buClr>
                <a:srgbClr val="28AFAC"/>
              </a:buClr>
              <a:buFont typeface="Wingdings" panose="05000000000000000000" pitchFamily="2" charset="2"/>
              <a:buChar char="q"/>
            </a:pPr>
            <a:r>
              <a:rPr lang="en-GB" sz="1050" dirty="0" err="1">
                <a:solidFill>
                  <a:srgbClr val="2D355A"/>
                </a:solidFill>
              </a:rPr>
              <a:t>Signez</a:t>
            </a:r>
            <a:r>
              <a:rPr lang="en-GB" sz="1050" dirty="0">
                <a:solidFill>
                  <a:srgbClr val="2D355A"/>
                </a:solidFill>
              </a:rPr>
              <a:t> l'accord sur l'accueil et la restauration, qui vise à réduire les </a:t>
            </a:r>
            <a:r>
              <a:rPr lang="en-GB" sz="1050" dirty="0" err="1">
                <a:solidFill>
                  <a:srgbClr val="2D355A"/>
                </a:solidFill>
              </a:rPr>
              <a:t>emballages</a:t>
            </a:r>
            <a:r>
              <a:rPr lang="en-GB" sz="1050" dirty="0">
                <a:solidFill>
                  <a:srgbClr val="2D355A"/>
                </a:solidFill>
              </a:rPr>
              <a:t>.</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Choisissez des équipements de cuisine économes en énergie, en étudiant les coûts d'exploitation et d'achat et </a:t>
            </a:r>
            <a:r>
              <a:rPr lang="en-GB" sz="1050" dirty="0" err="1">
                <a:solidFill>
                  <a:srgbClr val="2D355A"/>
                </a:solidFill>
              </a:rPr>
              <a:t>en</a:t>
            </a:r>
            <a:r>
              <a:rPr lang="en-GB" sz="1050" dirty="0">
                <a:solidFill>
                  <a:srgbClr val="2D355A"/>
                </a:solidFill>
              </a:rPr>
              <a:t> </a:t>
            </a:r>
            <a:r>
              <a:rPr lang="en-GB" sz="1050" dirty="0" err="1">
                <a:solidFill>
                  <a:srgbClr val="2D355A"/>
                </a:solidFill>
              </a:rPr>
              <a:t>rechercant</a:t>
            </a:r>
            <a:r>
              <a:rPr lang="en-GB" sz="1050" dirty="0">
                <a:solidFill>
                  <a:srgbClr val="2D355A"/>
                </a:solidFill>
              </a:rPr>
              <a:t> les déductions pour amortissement (voir la section "site web").</a:t>
            </a:r>
          </a:p>
          <a:p>
            <a:pPr marL="171426" indent="-171426">
              <a:lnSpc>
                <a:spcPct val="100000"/>
              </a:lnSpc>
              <a:spcBef>
                <a:spcPts val="0"/>
              </a:spcBef>
              <a:buClr>
                <a:srgbClr val="28AFAC"/>
              </a:buClr>
              <a:buFont typeface="Wingdings" panose="05000000000000000000" pitchFamily="2" charset="2"/>
              <a:buChar char="q"/>
            </a:pPr>
            <a:r>
              <a:rPr lang="en-GB" sz="1050" dirty="0">
                <a:solidFill>
                  <a:srgbClr val="2D355A"/>
                </a:solidFill>
              </a:rPr>
              <a:t>Vérifiez les joints des portes du four, du réfrigérateur et du congélateur pour vous assurer qu'ils fonctionnent efficacement. </a:t>
            </a:r>
          </a:p>
        </p:txBody>
      </p:sp>
      <p:sp>
        <p:nvSpPr>
          <p:cNvPr id="12" name="Rectangle 27">
            <a:extLst>
              <a:ext uri="{FF2B5EF4-FFF2-40B4-BE49-F238E27FC236}">
                <a16:creationId xmlns:a16="http://schemas.microsoft.com/office/drawing/2014/main" id="{296EA3AF-6ABE-E447-8377-1E1D19AE9422}"/>
              </a:ext>
            </a:extLst>
          </p:cNvPr>
          <p:cNvSpPr txBox="1"/>
          <p:nvPr/>
        </p:nvSpPr>
        <p:spPr>
          <a:xfrm>
            <a:off x="785472" y="1946134"/>
            <a:ext cx="5307353" cy="672296"/>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050" dirty="0">
                <a:solidFill>
                  <a:srgbClr val="2D355A"/>
                </a:solidFill>
              </a:rPr>
              <a:t>Vous payez deux fois pour les déchets - une fois pour les acheter, une fois pour les éliminer - il est donc essentiel de les minimiser. En moyenne, 21 % des déchets alimentaires proviennent de la détérioration, 45 % de la préparation des aliments et 34 % des assiettes des consommateurs. </a:t>
            </a:r>
          </a:p>
        </p:txBody>
      </p:sp>
      <p:pic>
        <p:nvPicPr>
          <p:cNvPr id="15" name="Picture 14" descr="A picture containing colorful&#10;&#10;Description automatically generated">
            <a:extLst>
              <a:ext uri="{FF2B5EF4-FFF2-40B4-BE49-F238E27FC236}">
                <a16:creationId xmlns:a16="http://schemas.microsoft.com/office/drawing/2014/main" id="{F14A5328-AA54-2841-86F5-E61FAEBD74B1}"/>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0" y="5790273"/>
            <a:ext cx="6857451" cy="3501300"/>
          </a:xfrm>
          <a:prstGeom prst="rect">
            <a:avLst/>
          </a:prstGeom>
        </p:spPr>
      </p:pic>
    </p:spTree>
    <p:extLst>
      <p:ext uri="{BB962C8B-B14F-4D97-AF65-F5344CB8AC3E}">
        <p14:creationId xmlns:p14="http://schemas.microsoft.com/office/powerpoint/2010/main" val="4009404735"/>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flipV="1">
            <a:off x="552" y="1186559"/>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2" name="Group 1">
            <a:extLst>
              <a:ext uri="{FF2B5EF4-FFF2-40B4-BE49-F238E27FC236}">
                <a16:creationId xmlns:a16="http://schemas.microsoft.com/office/drawing/2014/main" id="{A7262F65-CE77-8E45-825A-3704EE4F90AF}"/>
              </a:ext>
            </a:extLst>
          </p:cNvPr>
          <p:cNvGrpSpPr/>
          <p:nvPr/>
        </p:nvGrpSpPr>
        <p:grpSpPr>
          <a:xfrm>
            <a:off x="2553151" y="1250835"/>
            <a:ext cx="4089859" cy="678572"/>
            <a:chOff x="693359" y="1173848"/>
            <a:chExt cx="5750156" cy="954042"/>
          </a:xfrm>
        </p:grpSpPr>
        <p:pic>
          <p:nvPicPr>
            <p:cNvPr id="3" name="Graphic 2" descr="Dandelion outline">
              <a:extLst>
                <a:ext uri="{FF2B5EF4-FFF2-40B4-BE49-F238E27FC236}">
                  <a16:creationId xmlns:a16="http://schemas.microsoft.com/office/drawing/2014/main" id="{87E73C67-6648-42A7-9198-BF205D45CA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3359" y="1173848"/>
              <a:ext cx="914400" cy="914400"/>
            </a:xfrm>
            <a:prstGeom prst="rect">
              <a:avLst/>
            </a:prstGeom>
          </p:spPr>
        </p:pic>
        <p:pic>
          <p:nvPicPr>
            <p:cNvPr id="6" name="Graphic 5" descr="Maple Leaf outline">
              <a:extLst>
                <a:ext uri="{FF2B5EF4-FFF2-40B4-BE49-F238E27FC236}">
                  <a16:creationId xmlns:a16="http://schemas.microsoft.com/office/drawing/2014/main" id="{2FCD85DC-3B49-4C88-BD3D-7FD7F22417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6398" y="1184596"/>
              <a:ext cx="914400" cy="914400"/>
            </a:xfrm>
            <a:prstGeom prst="rect">
              <a:avLst/>
            </a:prstGeom>
          </p:spPr>
        </p:pic>
        <p:pic>
          <p:nvPicPr>
            <p:cNvPr id="8" name="Graphic 7" descr="Frangipani outline">
              <a:extLst>
                <a:ext uri="{FF2B5EF4-FFF2-40B4-BE49-F238E27FC236}">
                  <a16:creationId xmlns:a16="http://schemas.microsoft.com/office/drawing/2014/main" id="{5170FF65-A79D-41B8-B46C-3E0F7C77107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3082" y="1213490"/>
              <a:ext cx="914400" cy="914400"/>
            </a:xfrm>
            <a:prstGeom prst="rect">
              <a:avLst/>
            </a:prstGeom>
          </p:spPr>
        </p:pic>
        <p:pic>
          <p:nvPicPr>
            <p:cNvPr id="10" name="Graphic 9" descr="Deciduous tree outline">
              <a:extLst>
                <a:ext uri="{FF2B5EF4-FFF2-40B4-BE49-F238E27FC236}">
                  <a16:creationId xmlns:a16="http://schemas.microsoft.com/office/drawing/2014/main" id="{1B734BAA-B401-48C6-97BC-8410A13E5EA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0279" y="1173848"/>
              <a:ext cx="914400" cy="914400"/>
            </a:xfrm>
            <a:prstGeom prst="rect">
              <a:avLst/>
            </a:prstGeom>
          </p:spPr>
        </p:pic>
        <p:pic>
          <p:nvPicPr>
            <p:cNvPr id="21" name="Graphic 20" descr="Fir tree outline">
              <a:extLst>
                <a:ext uri="{FF2B5EF4-FFF2-40B4-BE49-F238E27FC236}">
                  <a16:creationId xmlns:a16="http://schemas.microsoft.com/office/drawing/2014/main" id="{0519AFE9-7385-4F5E-90D8-9B7494D6F4D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16171" y="1196931"/>
              <a:ext cx="914400" cy="914400"/>
            </a:xfrm>
            <a:prstGeom prst="rect">
              <a:avLst/>
            </a:prstGeom>
          </p:spPr>
        </p:pic>
        <p:pic>
          <p:nvPicPr>
            <p:cNvPr id="14" name="Graphic 13" descr="Hike outline">
              <a:extLst>
                <a:ext uri="{FF2B5EF4-FFF2-40B4-BE49-F238E27FC236}">
                  <a16:creationId xmlns:a16="http://schemas.microsoft.com/office/drawing/2014/main" id="{55B3D4BC-EE3D-425A-BEC1-374CE70467E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29115" y="1196931"/>
              <a:ext cx="914400" cy="914400"/>
            </a:xfrm>
            <a:prstGeom prst="rect">
              <a:avLst/>
            </a:prstGeom>
          </p:spPr>
        </p:pic>
      </p:gr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523252" y="552959"/>
            <a:ext cx="6080113"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Produits locaux et cuisines collectives</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3565205" y="2396104"/>
            <a:ext cx="2499590" cy="2449706"/>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Installez des équipements économes en énergie et en eau, notamment les réfrigérateurs, les congélateurs et les lave-vaisselle. Recherchez le label énergétique de l'Energy Savings Trust et de l'UE (A+++ est désormais le plus élevé).</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Encourager les clients à utiliser les lave-vaisselle lorsqu'ils sont pleins afin d'économiser l'eau et l'énergie.</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Sensibilisez</a:t>
            </a:r>
            <a:r>
              <a:rPr lang="en-GB" sz="1050" dirty="0">
                <a:solidFill>
                  <a:srgbClr val="2D355A"/>
                </a:solidFill>
              </a:rPr>
              <a:t> les </a:t>
            </a:r>
            <a:r>
              <a:rPr lang="en-GB" sz="1050" dirty="0" err="1">
                <a:solidFill>
                  <a:srgbClr val="2D355A"/>
                </a:solidFill>
              </a:rPr>
              <a:t>visiteurs</a:t>
            </a:r>
            <a:r>
              <a:rPr lang="en-GB" sz="1050" dirty="0">
                <a:solidFill>
                  <a:srgbClr val="2D355A"/>
                </a:solidFill>
              </a:rPr>
              <a:t> aux possibilités de </a:t>
            </a:r>
            <a:r>
              <a:rPr lang="en-GB" sz="1050" dirty="0" err="1">
                <a:solidFill>
                  <a:srgbClr val="2D355A"/>
                </a:solidFill>
              </a:rPr>
              <a:t>recyclage</a:t>
            </a:r>
            <a:r>
              <a:rPr lang="en-GB" sz="1050" dirty="0">
                <a:solidFill>
                  <a:srgbClr val="2D355A"/>
                </a:solidFill>
              </a:rPr>
              <a:t> (</a:t>
            </a:r>
            <a:r>
              <a:rPr lang="en-GB" sz="1050" dirty="0" err="1">
                <a:solidFill>
                  <a:srgbClr val="2D355A"/>
                </a:solidFill>
              </a:rPr>
              <a:t>voir</a:t>
            </a:r>
            <a:r>
              <a:rPr lang="en-GB" sz="1050" dirty="0">
                <a:solidFill>
                  <a:srgbClr val="2D355A"/>
                </a:solidFill>
              </a:rPr>
              <a:t> la section sur le </a:t>
            </a:r>
            <a:r>
              <a:rPr lang="en-GB" sz="1050" dirty="0" err="1">
                <a:solidFill>
                  <a:srgbClr val="2D355A"/>
                </a:solidFill>
              </a:rPr>
              <a:t>recyclage</a:t>
            </a:r>
            <a:r>
              <a:rPr lang="en-GB" sz="1050" dirty="0">
                <a:solidFill>
                  <a:srgbClr val="2D355A"/>
                </a:solidFill>
              </a:rPr>
              <a:t>.).</a:t>
            </a:r>
          </a:p>
        </p:txBody>
      </p:sp>
      <p:sp>
        <p:nvSpPr>
          <p:cNvPr id="15" name="Rectangle 27">
            <a:extLst>
              <a:ext uri="{FF2B5EF4-FFF2-40B4-BE49-F238E27FC236}">
                <a16:creationId xmlns:a16="http://schemas.microsoft.com/office/drawing/2014/main" id="{FD41BC94-49F7-3D46-ABD6-FD2B9C58DCA2}"/>
              </a:ext>
            </a:extLst>
          </p:cNvPr>
          <p:cNvSpPr txBox="1"/>
          <p:nvPr/>
        </p:nvSpPr>
        <p:spPr>
          <a:xfrm>
            <a:off x="3634639" y="2179211"/>
            <a:ext cx="2328164" cy="210631"/>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Cuisines pour les </a:t>
            </a:r>
            <a:r>
              <a:rPr lang="en-GB" sz="1200" b="1" dirty="0" err="1">
                <a:solidFill>
                  <a:srgbClr val="28AFAC"/>
                </a:solidFill>
                <a:latin typeface="Montserrat" pitchFamily="2" charset="77"/>
              </a:rPr>
              <a:t>visiteurs</a:t>
            </a:r>
            <a:r>
              <a:rPr lang="en-GB" sz="1200" b="1" dirty="0">
                <a:solidFill>
                  <a:srgbClr val="28AFAC"/>
                </a:solidFill>
                <a:latin typeface="Montserrat" pitchFamily="2" charset="77"/>
              </a:rPr>
              <a:t> </a:t>
            </a:r>
          </a:p>
        </p:txBody>
      </p:sp>
      <p:sp>
        <p:nvSpPr>
          <p:cNvPr id="24" name="Rectangle 27">
            <a:extLst>
              <a:ext uri="{FF2B5EF4-FFF2-40B4-BE49-F238E27FC236}">
                <a16:creationId xmlns:a16="http://schemas.microsoft.com/office/drawing/2014/main" id="{0E5A848B-2B32-DC4D-976C-4AFAB9771299}"/>
              </a:ext>
            </a:extLst>
          </p:cNvPr>
          <p:cNvSpPr txBox="1"/>
          <p:nvPr/>
        </p:nvSpPr>
        <p:spPr>
          <a:xfrm>
            <a:off x="816622" y="2146190"/>
            <a:ext cx="3071878" cy="210631"/>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Produits locaux</a:t>
            </a:r>
          </a:p>
        </p:txBody>
      </p:sp>
      <p:sp>
        <p:nvSpPr>
          <p:cNvPr id="28" name="Rectangle 27">
            <a:extLst>
              <a:ext uri="{FF2B5EF4-FFF2-40B4-BE49-F238E27FC236}">
                <a16:creationId xmlns:a16="http://schemas.microsoft.com/office/drawing/2014/main" id="{0079BE66-F08E-6743-9112-C3942697A631}"/>
              </a:ext>
            </a:extLst>
          </p:cNvPr>
          <p:cNvSpPr txBox="1"/>
          <p:nvPr/>
        </p:nvSpPr>
        <p:spPr>
          <a:xfrm>
            <a:off x="788938" y="2389842"/>
            <a:ext cx="2674600" cy="4711863"/>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Les clients apprécieront la possibilité de goûter certaines des spécialités de la région et l'utilisation de </a:t>
            </a:r>
            <a:r>
              <a:rPr lang="en-GB" sz="1050" dirty="0" err="1">
                <a:solidFill>
                  <a:srgbClr val="2D355A"/>
                </a:solidFill>
              </a:rPr>
              <a:t>produits</a:t>
            </a:r>
            <a:r>
              <a:rPr lang="en-GB" sz="1050" dirty="0">
                <a:solidFill>
                  <a:srgbClr val="2D355A"/>
                </a:solidFill>
              </a:rPr>
              <a:t> </a:t>
            </a:r>
            <a:r>
              <a:rPr lang="en-GB" sz="1050" dirty="0" err="1">
                <a:solidFill>
                  <a:srgbClr val="2D355A"/>
                </a:solidFill>
              </a:rPr>
              <a:t>locaux</a:t>
            </a:r>
            <a:r>
              <a:rPr lang="en-GB" sz="1050" dirty="0">
                <a:solidFill>
                  <a:srgbClr val="2D355A"/>
                </a:solidFill>
              </a:rPr>
              <a:t> dans les plats </a:t>
            </a:r>
            <a:r>
              <a:rPr lang="en-GB" sz="1050" dirty="0" err="1">
                <a:solidFill>
                  <a:srgbClr val="2D355A"/>
                </a:solidFill>
              </a:rPr>
              <a:t>proposés</a:t>
            </a:r>
            <a:r>
              <a:rPr lang="en-GB" sz="1050" dirty="0">
                <a:solidFill>
                  <a:srgbClr val="2D355A"/>
                </a:solidFill>
              </a:rPr>
              <a:t>.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Établissez des relations avec les producteurs et les restaurants locaux et faites-en la promotion auprès des clients, en fournissant des informations intéressantes sur l'origine des aliments. Veillez à ce que le personnel soit informé de l'origine des aliments.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Informez </a:t>
            </a:r>
            <a:r>
              <a:rPr lang="en-GB" sz="1050" dirty="0" err="1">
                <a:solidFill>
                  <a:srgbClr val="2D355A"/>
                </a:solidFill>
              </a:rPr>
              <a:t>vos</a:t>
            </a:r>
            <a:r>
              <a:rPr lang="en-GB" sz="1050" dirty="0">
                <a:solidFill>
                  <a:srgbClr val="2D355A"/>
                </a:solidFill>
              </a:rPr>
              <a:t> </a:t>
            </a:r>
            <a:r>
              <a:rPr lang="en-GB" sz="1050" dirty="0" err="1">
                <a:solidFill>
                  <a:srgbClr val="2D355A"/>
                </a:solidFill>
              </a:rPr>
              <a:t>visiteurs</a:t>
            </a:r>
            <a:r>
              <a:rPr lang="en-GB" sz="1050" dirty="0">
                <a:solidFill>
                  <a:srgbClr val="2D355A"/>
                </a:solidFill>
              </a:rPr>
              <a:t> des possibilités d'acheter des produits </a:t>
            </a:r>
            <a:r>
              <a:rPr lang="en-GB" sz="1050" dirty="0" err="1">
                <a:solidFill>
                  <a:srgbClr val="2D355A"/>
                </a:solidFill>
              </a:rPr>
              <a:t>alimentaires</a:t>
            </a:r>
            <a:r>
              <a:rPr lang="en-GB" sz="1050" dirty="0">
                <a:solidFill>
                  <a:srgbClr val="2D355A"/>
                </a:solidFill>
              </a:rPr>
              <a:t> </a:t>
            </a:r>
            <a:r>
              <a:rPr lang="en-GB" sz="1050" dirty="0" err="1">
                <a:solidFill>
                  <a:srgbClr val="2D355A"/>
                </a:solidFill>
              </a:rPr>
              <a:t>comme</a:t>
            </a:r>
            <a:r>
              <a:rPr lang="en-GB" sz="1050" dirty="0">
                <a:solidFill>
                  <a:srgbClr val="2D355A"/>
                </a:solidFill>
              </a:rPr>
              <a:t> souvenirs : marchés de </a:t>
            </a:r>
            <a:r>
              <a:rPr lang="en-GB" sz="1050" dirty="0" err="1">
                <a:solidFill>
                  <a:srgbClr val="2D355A"/>
                </a:solidFill>
              </a:rPr>
              <a:t>producteurs</a:t>
            </a:r>
            <a:r>
              <a:rPr lang="en-GB" sz="1050" dirty="0">
                <a:solidFill>
                  <a:srgbClr val="2D355A"/>
                </a:solidFill>
              </a:rPr>
              <a:t>, magasins de produits agricoles </a:t>
            </a:r>
            <a:r>
              <a:rPr lang="en-GB" sz="1050" dirty="0" err="1">
                <a:solidFill>
                  <a:srgbClr val="2D355A"/>
                </a:solidFill>
              </a:rPr>
              <a:t>ou</a:t>
            </a:r>
            <a:r>
              <a:rPr lang="en-GB" sz="1050" dirty="0">
                <a:solidFill>
                  <a:srgbClr val="2D355A"/>
                </a:solidFill>
              </a:rPr>
              <a:t> </a:t>
            </a:r>
            <a:r>
              <a:rPr lang="en-GB" sz="1050" dirty="0" err="1">
                <a:solidFill>
                  <a:srgbClr val="2D355A"/>
                </a:solidFill>
              </a:rPr>
              <a:t>autres</a:t>
            </a:r>
            <a:r>
              <a:rPr lang="en-GB" sz="1050" dirty="0">
                <a:solidFill>
                  <a:srgbClr val="2D355A"/>
                </a:solidFill>
              </a:rPr>
              <a:t> magasins spécialisés dans l'alimentation qui se trouvent à proximité. Vous pourriez même inviter régulièrement des producteurs locaux et proposer une gamme de </a:t>
            </a:r>
            <a:r>
              <a:rPr lang="en-GB" sz="1050" dirty="0" err="1">
                <a:solidFill>
                  <a:srgbClr val="2D355A"/>
                </a:solidFill>
              </a:rPr>
              <a:t>produits</a:t>
            </a:r>
            <a:r>
              <a:rPr lang="en-GB" sz="1050" dirty="0">
                <a:solidFill>
                  <a:srgbClr val="2D355A"/>
                </a:solidFill>
              </a:rPr>
              <a:t> </a:t>
            </a:r>
            <a:r>
              <a:rPr lang="en-GB" sz="1050" dirty="0" err="1">
                <a:solidFill>
                  <a:srgbClr val="2D355A"/>
                </a:solidFill>
              </a:rPr>
              <a:t>locaux</a:t>
            </a:r>
            <a:r>
              <a:rPr lang="en-GB" sz="1050" dirty="0">
                <a:solidFill>
                  <a:srgbClr val="2D355A"/>
                </a:solidFill>
              </a:rPr>
              <a:t>. </a:t>
            </a:r>
            <a:r>
              <a:rPr lang="en-GB" sz="1050" dirty="0" err="1">
                <a:solidFill>
                  <a:srgbClr val="2D355A"/>
                </a:solidFill>
              </a:rPr>
              <a:t>Déconseillez-leur</a:t>
            </a:r>
            <a:r>
              <a:rPr lang="en-GB" sz="1050" dirty="0">
                <a:solidFill>
                  <a:srgbClr val="2D355A"/>
                </a:solidFill>
              </a:rPr>
              <a:t> d'acheter des objets qui ont un impact sur l'environnement et les animaux, par exemple des coquillages ou du cuir.</a:t>
            </a:r>
          </a:p>
        </p:txBody>
      </p:sp>
      <p:pic>
        <p:nvPicPr>
          <p:cNvPr id="19" name="Picture 18" descr="A picture containing marketplace, cluttered, shop, sale&#10;&#10;Description automatically generated">
            <a:extLst>
              <a:ext uri="{FF2B5EF4-FFF2-40B4-BE49-F238E27FC236}">
                <a16:creationId xmlns:a16="http://schemas.microsoft.com/office/drawing/2014/main" id="{4A586437-80DE-4E48-827A-C8035F54533A}"/>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t="4169" b="5936"/>
          <a:stretch/>
        </p:blipFill>
        <p:spPr>
          <a:xfrm>
            <a:off x="1100" y="7280556"/>
            <a:ext cx="6856900" cy="2213145"/>
          </a:xfrm>
          <a:prstGeom prst="rect">
            <a:avLst/>
          </a:prstGeom>
        </p:spPr>
      </p:pic>
    </p:spTree>
    <p:extLst>
      <p:ext uri="{BB962C8B-B14F-4D97-AF65-F5344CB8AC3E}">
        <p14:creationId xmlns:p14="http://schemas.microsoft.com/office/powerpoint/2010/main" val="1671820342"/>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extLst>
              <a:ext uri="{FF2B5EF4-FFF2-40B4-BE49-F238E27FC236}">
                <a16:creationId xmlns:a16="http://schemas.microsoft.com/office/drawing/2014/main" id="{2B32BE47-C1C3-4757-B291-2B525CD14970}"/>
              </a:ext>
            </a:extLst>
          </p:cNvPr>
          <p:cNvSpPr/>
          <p:nvPr/>
        </p:nvSpPr>
        <p:spPr>
          <a:xfrm>
            <a:off x="0" y="1338357"/>
            <a:ext cx="6856900" cy="1888189"/>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pic>
        <p:nvPicPr>
          <p:cNvPr id="10" name="Picture 9" descr="A picture containing food, vegetable, different, pile&#10;&#10;Description automatically generated">
            <a:extLst>
              <a:ext uri="{FF2B5EF4-FFF2-40B4-BE49-F238E27FC236}">
                <a16:creationId xmlns:a16="http://schemas.microsoft.com/office/drawing/2014/main" id="{3B1F672E-9A8D-8242-BA3F-9455E1D445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216896"/>
            <a:ext cx="6856900" cy="1888189"/>
          </a:xfrm>
          <a:prstGeom prst="rect">
            <a:avLst/>
          </a:prstGeom>
        </p:spPr>
      </p:pic>
      <p:sp>
        <p:nvSpPr>
          <p:cNvPr id="15" name="Rectangle 27">
            <a:extLst>
              <a:ext uri="{FF2B5EF4-FFF2-40B4-BE49-F238E27FC236}">
                <a16:creationId xmlns:a16="http://schemas.microsoft.com/office/drawing/2014/main" id="{2E8998FA-3782-467A-A41E-E0BDFF8F5909}"/>
              </a:ext>
            </a:extLst>
          </p:cNvPr>
          <p:cNvSpPr txBox="1"/>
          <p:nvPr/>
        </p:nvSpPr>
        <p:spPr>
          <a:xfrm>
            <a:off x="774717" y="1398531"/>
            <a:ext cx="5308566" cy="1803375"/>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gn="just"/>
            <a:r>
              <a:rPr lang="en-GB" sz="1050" dirty="0">
                <a:solidFill>
                  <a:schemeClr val="bg1"/>
                </a:solidFill>
                <a:latin typeface="Montserrat Light" pitchFamily="2" charset="77"/>
              </a:rPr>
              <a:t>Le Waste and Resources Action Programme (WRAP) estime qu'en 2012, les hôtels britanniques ont gaspillé environ 318 millions de livres sterling rien qu'en déchets alimentaires. 40 % des aliments gaspillés sont des glucides, notamment des pommes de terre, du pain, des pâtes et du riz. Le coût réel des déchets ne se limite pas aux coûts d'élimination. Il faut également prendre en compte les coûts d'achat, de transport, de stockage et de cuisson des produits qui finissent à la poubelle ou dans les égouts. En outre, nous manquons physiquement d'espace pour la mise en décharge. Nous devons repenser radicalement notre approche des déchets. La bonne nouvelle, c'est que le WRAP - qui a fini de fouiller dans nos poubelles - a trouvé des moyens simples de s'attaquer aux déchets. (NI Tourism)</a:t>
            </a:r>
          </a:p>
        </p:txBody>
      </p:sp>
      <p:sp>
        <p:nvSpPr>
          <p:cNvPr id="23" name="Rectangle 27">
            <a:extLst>
              <a:ext uri="{FF2B5EF4-FFF2-40B4-BE49-F238E27FC236}">
                <a16:creationId xmlns:a16="http://schemas.microsoft.com/office/drawing/2014/main" id="{E93E392B-E547-4653-A43D-938BD0F0D223}"/>
              </a:ext>
            </a:extLst>
          </p:cNvPr>
          <p:cNvSpPr txBox="1"/>
          <p:nvPr/>
        </p:nvSpPr>
        <p:spPr>
          <a:xfrm>
            <a:off x="787877" y="487381"/>
            <a:ext cx="5415423" cy="323482"/>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lnSpc>
                <a:spcPct val="80000"/>
              </a:lnSpc>
              <a:defRPr sz="14800" spc="1480">
                <a:latin typeface="+mn-lt"/>
                <a:ea typeface="+mn-ea"/>
                <a:cs typeface="+mn-cs"/>
                <a:sym typeface="Montserrat Bold"/>
              </a:defRPr>
            </a:lvl1pPr>
          </a:lstStyle>
          <a:p>
            <a:r>
              <a:rPr lang="en-US" sz="2399" spc="0" dirty="0" err="1">
                <a:solidFill>
                  <a:srgbClr val="28AFAC"/>
                </a:solidFill>
                <a:latin typeface="Montserrat" pitchFamily="2" charset="77"/>
                <a:ea typeface="Verdana" panose="020B0604030504040204" pitchFamily="34" charset="0"/>
                <a:cs typeface="+mj-cs"/>
              </a:rPr>
              <a:t>Repensez</a:t>
            </a:r>
            <a:r>
              <a:rPr lang="en-US" sz="2399" spc="0" dirty="0">
                <a:solidFill>
                  <a:srgbClr val="28AFAC"/>
                </a:solidFill>
                <a:latin typeface="Montserrat" pitchFamily="2" charset="77"/>
                <a:ea typeface="Verdana" panose="020B0604030504040204" pitchFamily="34" charset="0"/>
                <a:cs typeface="+mj-cs"/>
              </a:rPr>
              <a:t> la </a:t>
            </a:r>
            <a:r>
              <a:rPr lang="en-US" sz="2399" spc="0" dirty="0" err="1">
                <a:solidFill>
                  <a:srgbClr val="28AFAC"/>
                </a:solidFill>
                <a:latin typeface="Montserrat" pitchFamily="2" charset="77"/>
                <a:ea typeface="Verdana" panose="020B0604030504040204" pitchFamily="34" charset="0"/>
                <a:cs typeface="+mj-cs"/>
              </a:rPr>
              <a:t>nourriture</a:t>
            </a:r>
            <a:r>
              <a:rPr lang="en-US" sz="2399" spc="0" dirty="0">
                <a:solidFill>
                  <a:srgbClr val="28AFAC"/>
                </a:solidFill>
                <a:latin typeface="Montserrat" pitchFamily="2" charset="77"/>
                <a:ea typeface="Verdana" panose="020B0604030504040204" pitchFamily="34" charset="0"/>
                <a:cs typeface="+mj-cs"/>
              </a:rPr>
              <a:t> !</a:t>
            </a:r>
          </a:p>
        </p:txBody>
      </p:sp>
      <p:sp>
        <p:nvSpPr>
          <p:cNvPr id="20" name="Rectangle 27">
            <a:extLst>
              <a:ext uri="{FF2B5EF4-FFF2-40B4-BE49-F238E27FC236}">
                <a16:creationId xmlns:a16="http://schemas.microsoft.com/office/drawing/2014/main" id="{005B6C8E-0501-4610-AB2D-71BAA817884E}"/>
              </a:ext>
            </a:extLst>
          </p:cNvPr>
          <p:cNvSpPr txBox="1"/>
          <p:nvPr/>
        </p:nvSpPr>
        <p:spPr>
          <a:xfrm>
            <a:off x="774717" y="842352"/>
            <a:ext cx="5182211" cy="795407"/>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IE" sz="1400" b="1" dirty="0">
                <a:solidFill>
                  <a:srgbClr val="2D355A"/>
                </a:solidFill>
                <a:latin typeface="Montserrat Light" pitchFamily="2" charset="77"/>
              </a:rPr>
              <a:t>Réduisez le gaspillage alimentaire.  Vos </a:t>
            </a:r>
            <a:r>
              <a:rPr lang="en-IE" sz="1400" b="1" dirty="0" err="1">
                <a:solidFill>
                  <a:srgbClr val="2D355A"/>
                </a:solidFill>
                <a:latin typeface="Montserrat Light" pitchFamily="2" charset="77"/>
              </a:rPr>
              <a:t>visiteurs</a:t>
            </a:r>
            <a:r>
              <a:rPr lang="en-IE" sz="1400" b="1" dirty="0">
                <a:solidFill>
                  <a:srgbClr val="2D355A"/>
                </a:solidFill>
                <a:latin typeface="Montserrat Light" pitchFamily="2" charset="77"/>
              </a:rPr>
              <a:t>, votre porte-monnaie et l'environnement vous en remercieront !</a:t>
            </a:r>
          </a:p>
          <a:p>
            <a:endParaRPr lang="en-IE" sz="1400" b="1" dirty="0">
              <a:solidFill>
                <a:srgbClr val="2D355A"/>
              </a:solidFill>
              <a:latin typeface="Montserrat Light" pitchFamily="2" charset="77"/>
            </a:endParaRPr>
          </a:p>
          <a:p>
            <a:endParaRPr lang="en-IE" sz="400" b="1" dirty="0">
              <a:solidFill>
                <a:srgbClr val="2D355A"/>
              </a:solidFill>
              <a:latin typeface="Montserrat" pitchFamily="2" charset="77"/>
            </a:endParaRPr>
          </a:p>
          <a:p>
            <a:endParaRPr lang="en-IE" sz="400" b="1" dirty="0">
              <a:solidFill>
                <a:srgbClr val="2D355A"/>
              </a:solidFill>
              <a:latin typeface="Montserrat" pitchFamily="2" charset="77"/>
            </a:endParaRPr>
          </a:p>
        </p:txBody>
      </p:sp>
      <p:sp>
        <p:nvSpPr>
          <p:cNvPr id="9" name="Rectangle 27">
            <a:extLst>
              <a:ext uri="{FF2B5EF4-FFF2-40B4-BE49-F238E27FC236}">
                <a16:creationId xmlns:a16="http://schemas.microsoft.com/office/drawing/2014/main" id="{CF035D8E-DE1B-5F49-81E0-9555D08C30D9}"/>
              </a:ext>
            </a:extLst>
          </p:cNvPr>
          <p:cNvSpPr txBox="1"/>
          <p:nvPr/>
        </p:nvSpPr>
        <p:spPr>
          <a:xfrm>
            <a:off x="701149" y="5156729"/>
            <a:ext cx="5454602" cy="5382431"/>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spcBef>
                <a:spcPts val="0"/>
              </a:spcBef>
              <a:buClr>
                <a:srgbClr val="28AFAC"/>
              </a:buClr>
              <a:buFont typeface="Arial" panose="020B0604020202020204" pitchFamily="34" charset="0"/>
              <a:buChar char="•"/>
            </a:pPr>
            <a:r>
              <a:rPr lang="en-IE" sz="1050" dirty="0" err="1">
                <a:solidFill>
                  <a:srgbClr val="2D355A"/>
                </a:solidFill>
                <a:latin typeface="Montserrat Light" pitchFamily="2" charset="77"/>
              </a:rPr>
              <a:t>Analysez</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votre</a:t>
            </a:r>
            <a:r>
              <a:rPr lang="en-IE" sz="1050" dirty="0">
                <a:solidFill>
                  <a:srgbClr val="2D355A"/>
                </a:solidFill>
                <a:latin typeface="Montserrat Light" pitchFamily="2" charset="77"/>
              </a:rPr>
              <a:t> productions de </a:t>
            </a:r>
            <a:r>
              <a:rPr lang="en-IE" sz="1050" dirty="0" err="1">
                <a:solidFill>
                  <a:srgbClr val="2D355A"/>
                </a:solidFill>
                <a:latin typeface="Montserrat Light" pitchFamily="2" charset="77"/>
              </a:rPr>
              <a:t>déchets</a:t>
            </a:r>
            <a:r>
              <a:rPr lang="en-IE" sz="1050" dirty="0">
                <a:solidFill>
                  <a:srgbClr val="2D355A"/>
                </a:solidFill>
                <a:latin typeface="Montserrat Light" pitchFamily="2" charset="77"/>
              </a:rPr>
              <a:t> pour mieux comprendre d'où viennent vos déchets et comment les réduire. Approvisionnez-vous en produits locaux (et encore mieux en produits biologiques) : vous économiserez des oublis, vous soutiendrez l'économie locale et votre nourriture sera meilleure et plus fraîche. Vos </a:t>
            </a:r>
            <a:r>
              <a:rPr lang="en-IE" sz="1050" dirty="0" err="1">
                <a:solidFill>
                  <a:srgbClr val="2D355A"/>
                </a:solidFill>
                <a:latin typeface="Montserrat Light" pitchFamily="2" charset="77"/>
              </a:rPr>
              <a:t>visiteurs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auront</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également</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l'occasion</a:t>
            </a:r>
            <a:r>
              <a:rPr lang="en-IE" sz="1050" dirty="0">
                <a:solidFill>
                  <a:srgbClr val="2D355A"/>
                </a:solidFill>
                <a:latin typeface="Montserrat Light" pitchFamily="2" charset="77"/>
              </a:rPr>
              <a:t> d'essayer quelque chose de </a:t>
            </a:r>
            <a:r>
              <a:rPr lang="en-IE" sz="1050" dirty="0" err="1">
                <a:solidFill>
                  <a:srgbClr val="2D355A"/>
                </a:solidFill>
                <a:latin typeface="Montserrat Light" pitchFamily="2" charset="77"/>
              </a:rPr>
              <a:t>différent</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quelque</a:t>
            </a:r>
            <a:r>
              <a:rPr lang="en-IE" sz="1050" dirty="0">
                <a:solidFill>
                  <a:srgbClr val="2D355A"/>
                </a:solidFill>
                <a:latin typeface="Montserrat Light" pitchFamily="2" charset="77"/>
              </a:rPr>
              <a:t> chose de local!</a:t>
            </a:r>
          </a:p>
          <a:p>
            <a:pPr marL="285709" indent="-285709">
              <a:spcBef>
                <a:spcPts val="0"/>
              </a:spcBef>
              <a:buClr>
                <a:srgbClr val="28AFAC"/>
              </a:buClr>
              <a:buFont typeface="Arial" panose="020B0604020202020204" pitchFamily="34" charset="0"/>
              <a:buChar char="•"/>
            </a:pPr>
            <a:r>
              <a:rPr lang="en-IE" sz="1050" dirty="0">
                <a:solidFill>
                  <a:srgbClr val="2D355A"/>
                </a:solidFill>
                <a:latin typeface="Montserrat Light" pitchFamily="2" charset="77"/>
              </a:rPr>
              <a:t>Repensez la taille de vos portions. 40 % des aliments gaspillés sont des glucides, en servez-vous trop ? Si quelqu'un veut une petite portion, offrez-la à prix réduit. </a:t>
            </a:r>
          </a:p>
          <a:p>
            <a:pPr marL="285709" indent="-285709">
              <a:spcBef>
                <a:spcPts val="0"/>
              </a:spcBef>
              <a:buClr>
                <a:srgbClr val="28AFAC"/>
              </a:buClr>
              <a:buFont typeface="Arial" panose="020B0604020202020204" pitchFamily="34" charset="0"/>
              <a:buChar char="•"/>
            </a:pPr>
            <a:r>
              <a:rPr lang="en-IE" sz="1050" dirty="0">
                <a:solidFill>
                  <a:srgbClr val="2D355A"/>
                </a:solidFill>
                <a:latin typeface="Montserrat Light" pitchFamily="2" charset="77"/>
              </a:rPr>
              <a:t>Gardez votre réfrigérateur à 5 degrés ou moins pour maximiser la durée de vie des aliments. </a:t>
            </a:r>
          </a:p>
          <a:p>
            <a:pPr marL="285709" indent="-285709">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285709" indent="-285709">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285709" indent="-285709">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ndParaRPr>
          </a:p>
          <a:p>
            <a:pPr marL="285709" indent="-285709">
              <a:spcBef>
                <a:spcPts val="0"/>
              </a:spcBef>
              <a:buClr>
                <a:srgbClr val="28AFAC"/>
              </a:buClr>
              <a:buFont typeface="Arial" panose="020B0604020202020204" pitchFamily="34" charset="0"/>
              <a:buChar char="•"/>
            </a:pPr>
            <a:endParaRPr lang="en-IE" sz="1050" dirty="0">
              <a:solidFill>
                <a:srgbClr val="2D355A"/>
              </a:solidFill>
              <a:latin typeface="Montserrat Light" pitchFamily="2" charset="77"/>
            </a:endParaRPr>
          </a:p>
          <a:p>
            <a:pPr>
              <a:spcBef>
                <a:spcPts val="0"/>
              </a:spcBef>
              <a:buClr>
                <a:srgbClr val="28AFAC"/>
              </a:buClr>
            </a:pPr>
            <a:endParaRPr lang="en-IE" sz="1050" dirty="0">
              <a:solidFill>
                <a:srgbClr val="2D355A"/>
              </a:solidFill>
              <a:latin typeface="Montserrat Light" pitchFamily="2" charset="77"/>
            </a:endParaRPr>
          </a:p>
          <a:p>
            <a:pPr marL="285709" indent="-285709">
              <a:spcBef>
                <a:spcPts val="0"/>
              </a:spcBef>
              <a:buClr>
                <a:srgbClr val="28AFAC"/>
              </a:buClr>
              <a:buFont typeface="Arial" panose="020B0604020202020204" pitchFamily="34" charset="0"/>
              <a:buChar char="•"/>
            </a:pPr>
            <a:r>
              <a:rPr lang="en-IE" sz="1050" dirty="0">
                <a:solidFill>
                  <a:srgbClr val="2D355A"/>
                </a:solidFill>
                <a:latin typeface="Montserrat Light" pitchFamily="2" charset="77"/>
              </a:rPr>
              <a:t>Compostez vos déchets de cuisine et créez des stations de recyclage clairement identifiées à des endroits bien visibles. C'est également excellent pour </a:t>
            </a:r>
            <a:r>
              <a:rPr lang="en-IE" sz="1050" dirty="0" err="1">
                <a:solidFill>
                  <a:srgbClr val="2D355A"/>
                </a:solidFill>
                <a:latin typeface="Montserrat Light" pitchFamily="2" charset="77"/>
              </a:rPr>
              <a:t>vos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jardins</a:t>
            </a:r>
            <a:r>
              <a:rPr lang="en-IE" sz="1050" dirty="0">
                <a:solidFill>
                  <a:srgbClr val="2D355A"/>
                </a:solidFill>
                <a:latin typeface="Montserrat Light" pitchFamily="2" charset="77"/>
              </a:rPr>
              <a:t>.</a:t>
            </a:r>
          </a:p>
          <a:p>
            <a:pPr marL="285709" indent="-285709">
              <a:spcBef>
                <a:spcPts val="0"/>
              </a:spcBef>
              <a:buClr>
                <a:srgbClr val="28AFAC"/>
              </a:buClr>
              <a:buFont typeface="Arial" panose="020B0604020202020204" pitchFamily="34" charset="0"/>
              <a:buChar char="•"/>
            </a:pPr>
            <a:r>
              <a:rPr lang="en-IE" sz="1050" dirty="0" err="1">
                <a:solidFill>
                  <a:srgbClr val="2D355A"/>
                </a:solidFill>
                <a:latin typeface="Montserrat Light" pitchFamily="2" charset="77"/>
              </a:rPr>
              <a:t>Proposez</a:t>
            </a:r>
            <a:r>
              <a:rPr lang="en-IE" sz="1050" dirty="0">
                <a:solidFill>
                  <a:srgbClr val="2D355A"/>
                </a:solidFill>
                <a:latin typeface="Montserrat Light" pitchFamily="2" charset="77"/>
              </a:rPr>
              <a:t> des "doggy bags" aux clients. </a:t>
            </a:r>
          </a:p>
          <a:p>
            <a:pPr marL="285709" indent="-285709">
              <a:spcBef>
                <a:spcPts val="0"/>
              </a:spcBef>
              <a:buClr>
                <a:srgbClr val="28AFAC"/>
              </a:buClr>
              <a:buFont typeface="Arial" panose="020B0604020202020204" pitchFamily="34" charset="0"/>
              <a:buChar char="•"/>
            </a:pPr>
            <a:r>
              <a:rPr lang="en-IE" sz="1050" dirty="0">
                <a:solidFill>
                  <a:srgbClr val="2D355A"/>
                </a:solidFill>
                <a:latin typeface="Montserrat Light" pitchFamily="2" charset="77"/>
              </a:rPr>
              <a:t>Évitez, si vous le pouvez, d'acheter des aliments dans du plastique. Rendez-vous sur les </a:t>
            </a:r>
            <a:r>
              <a:rPr lang="en-IE" sz="1050" dirty="0" err="1">
                <a:solidFill>
                  <a:srgbClr val="2D355A"/>
                </a:solidFill>
                <a:latin typeface="Montserrat Light" pitchFamily="2" charset="77"/>
              </a:rPr>
              <a:t>marchés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locaux</a:t>
            </a:r>
            <a:r>
              <a:rPr lang="en-IE" sz="1050" dirty="0">
                <a:solidFill>
                  <a:srgbClr val="2D355A"/>
                </a:solidFill>
                <a:latin typeface="Montserrat Light" pitchFamily="2" charset="77"/>
              </a:rPr>
              <a:t> avec un panier ou des sacs en tissu si nécessaire. Veillez à ce que vos clients sachent d'où viennent vos aliments et que vous soutenez les produits locaux. Ils l'apprécieront davantage. </a:t>
            </a:r>
          </a:p>
          <a:p>
            <a:pPr marL="285709" indent="-285709">
              <a:spcBef>
                <a:spcPts val="0"/>
              </a:spcBef>
              <a:buClr>
                <a:srgbClr val="28AFAC"/>
              </a:buClr>
              <a:buFont typeface="Arial" panose="020B0604020202020204" pitchFamily="34" charset="0"/>
              <a:buChar char="•"/>
            </a:pPr>
            <a:r>
              <a:rPr lang="en-IE" sz="1050" dirty="0" err="1">
                <a:solidFill>
                  <a:srgbClr val="2D355A"/>
                </a:solidFill>
                <a:latin typeface="Montserrat Light" pitchFamily="2" charset="77"/>
              </a:rPr>
              <a:t>Affichez</a:t>
            </a:r>
            <a:r>
              <a:rPr lang="en-IE" sz="1050" dirty="0">
                <a:solidFill>
                  <a:srgbClr val="2D355A"/>
                </a:solidFill>
                <a:latin typeface="Montserrat Light" pitchFamily="2" charset="77"/>
              </a:rPr>
              <a:t> les </a:t>
            </a:r>
            <a:r>
              <a:rPr lang="en-IE" sz="1050" dirty="0" err="1">
                <a:solidFill>
                  <a:srgbClr val="2D355A"/>
                </a:solidFill>
                <a:latin typeface="Montserrat Light" pitchFamily="2" charset="77"/>
              </a:rPr>
              <a:t>informations</a:t>
            </a:r>
            <a:r>
              <a:rPr lang="en-IE" sz="1050" dirty="0">
                <a:solidFill>
                  <a:srgbClr val="2D355A"/>
                </a:solidFill>
                <a:latin typeface="Montserrat Light" pitchFamily="2" charset="77"/>
              </a:rPr>
              <a:t> des </a:t>
            </a:r>
            <a:r>
              <a:rPr lang="en-IE" sz="1050" dirty="0" err="1">
                <a:solidFill>
                  <a:srgbClr val="2D355A"/>
                </a:solidFill>
                <a:latin typeface="Montserrat Light" pitchFamily="2" charset="77"/>
              </a:rPr>
              <a:t>marchés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locaux</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à</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votre</a:t>
            </a:r>
            <a:r>
              <a:rPr lang="en-IE" sz="1050" dirty="0">
                <a:solidFill>
                  <a:srgbClr val="2D355A"/>
                </a:solidFill>
                <a:latin typeface="Montserrat Light" pitchFamily="2" charset="77"/>
              </a:rPr>
              <a:t> reception ; affichez les coordonnées des fournisseurs et des </a:t>
            </a:r>
            <a:r>
              <a:rPr lang="en-IE" sz="1050" dirty="0" err="1">
                <a:solidFill>
                  <a:srgbClr val="2D355A"/>
                </a:solidFill>
                <a:latin typeface="Montserrat Light" pitchFamily="2" charset="77"/>
              </a:rPr>
              <a:t>marchés</a:t>
            </a:r>
            <a:r>
              <a:rPr lang="en-IE" sz="1050" dirty="0">
                <a:solidFill>
                  <a:srgbClr val="2D355A"/>
                </a:solidFill>
                <a:latin typeface="Montserrat Light" pitchFamily="2" charset="77"/>
              </a:rPr>
              <a:t> sur des flyers.</a:t>
            </a:r>
          </a:p>
        </p:txBody>
      </p:sp>
    </p:spTree>
    <p:extLst>
      <p:ext uri="{BB962C8B-B14F-4D97-AF65-F5344CB8AC3E}">
        <p14:creationId xmlns:p14="http://schemas.microsoft.com/office/powerpoint/2010/main" val="3382601044"/>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E7F706D-7D37-A74A-B236-A0CBB9BBA149}"/>
              </a:ext>
            </a:extLst>
          </p:cNvPr>
          <p:cNvPicPr>
            <a:picLocks noChangeAspect="1"/>
          </p:cNvPicPr>
          <p:nvPr/>
        </p:nvPicPr>
        <p:blipFill rotWithShape="1">
          <a:blip r:embed="rId2"/>
          <a:srcRect l="10217" t="6360" r="5026" b="5224"/>
          <a:stretch/>
        </p:blipFill>
        <p:spPr>
          <a:xfrm>
            <a:off x="1895013" y="2445721"/>
            <a:ext cx="3600283" cy="2861119"/>
          </a:xfrm>
          <a:prstGeom prst="rect">
            <a:avLst/>
          </a:prstGeom>
        </p:spPr>
      </p:pic>
      <p:sp>
        <p:nvSpPr>
          <p:cNvPr id="6" name="Rectangle 27">
            <a:extLst>
              <a:ext uri="{FF2B5EF4-FFF2-40B4-BE49-F238E27FC236}">
                <a16:creationId xmlns:a16="http://schemas.microsoft.com/office/drawing/2014/main" id="{0E54BF1F-36B3-4836-A56F-2B803E808D41}"/>
              </a:ext>
            </a:extLst>
          </p:cNvPr>
          <p:cNvSpPr txBox="1"/>
          <p:nvPr/>
        </p:nvSpPr>
        <p:spPr>
          <a:xfrm>
            <a:off x="774717" y="1765973"/>
            <a:ext cx="5840876" cy="1026432"/>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US" sz="2503" b="1" dirty="0">
                <a:solidFill>
                  <a:schemeClr val="bg1"/>
                </a:solidFill>
              </a:rPr>
              <a:t>Étape 1 </a:t>
            </a:r>
            <a:r>
              <a:rPr lang="en-US" sz="1999" dirty="0">
                <a:solidFill>
                  <a:schemeClr val="bg1"/>
                </a:solidFill>
              </a:rPr>
              <a:t>Évaluez le parcours actuel de vos clients pour déterminer si votre entreprise est sans obstacle et accessible aux personnes souffrant d'un handicap ou d'une déficience.</a:t>
            </a:r>
            <a:endParaRPr sz="1999" dirty="0">
              <a:solidFill>
                <a:schemeClr val="bg1"/>
              </a:solidFill>
            </a:endParaRPr>
          </a:p>
        </p:txBody>
      </p:sp>
      <p:sp>
        <p:nvSpPr>
          <p:cNvPr id="14" name="Rechteck">
            <a:extLst>
              <a:ext uri="{FF2B5EF4-FFF2-40B4-BE49-F238E27FC236}">
                <a16:creationId xmlns:a16="http://schemas.microsoft.com/office/drawing/2014/main" id="{2B32BE47-C1C3-4757-B291-2B525CD14970}"/>
              </a:ext>
            </a:extLst>
          </p:cNvPr>
          <p:cNvSpPr/>
          <p:nvPr/>
        </p:nvSpPr>
        <p:spPr>
          <a:xfrm>
            <a:off x="-11233" y="1112191"/>
            <a:ext cx="6856900" cy="1335609"/>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5" name="Rectangle 27">
            <a:extLst>
              <a:ext uri="{FF2B5EF4-FFF2-40B4-BE49-F238E27FC236}">
                <a16:creationId xmlns:a16="http://schemas.microsoft.com/office/drawing/2014/main" id="{2E8998FA-3782-467A-A41E-E0BDFF8F5909}"/>
              </a:ext>
            </a:extLst>
          </p:cNvPr>
          <p:cNvSpPr txBox="1"/>
          <p:nvPr/>
        </p:nvSpPr>
        <p:spPr>
          <a:xfrm>
            <a:off x="795736" y="1200434"/>
            <a:ext cx="5308567" cy="1157044"/>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gn="just"/>
            <a:r>
              <a:rPr lang="en-GB" sz="1050" dirty="0">
                <a:solidFill>
                  <a:schemeClr val="bg1"/>
                </a:solidFill>
                <a:latin typeface="Montserrat Light" pitchFamily="2" charset="77"/>
              </a:rPr>
              <a:t>La conclusion de l'</a:t>
            </a:r>
            <a:r>
              <a:rPr lang="en-GB" sz="1050" dirty="0">
                <a:solidFill>
                  <a:schemeClr val="bg1"/>
                </a:solidFill>
                <a:latin typeface="Montserrat Light" pitchFamily="2" charset="77"/>
                <a:hlinkClick r:id="rId3">
                  <a:extLst>
                    <a:ext uri="{A12FA001-AC4F-418D-AE19-62706E023703}">
                      <ahyp:hlinkClr xmlns:ahyp="http://schemas.microsoft.com/office/drawing/2018/hyperlinkcolor" val="tx"/>
                    </a:ext>
                  </a:extLst>
                </a:hlinkClick>
              </a:rPr>
              <a:t>étude </a:t>
            </a:r>
            <a:r>
              <a:rPr lang="en-GB" sz="1050" dirty="0">
                <a:solidFill>
                  <a:schemeClr val="bg1"/>
                </a:solidFill>
                <a:latin typeface="Montserrat Light" pitchFamily="2" charset="77"/>
              </a:rPr>
              <a:t>ESIN </a:t>
            </a:r>
            <a:r>
              <a:rPr lang="en-GB" sz="1050" dirty="0">
                <a:solidFill>
                  <a:schemeClr val="bg1"/>
                </a:solidFill>
                <a:latin typeface="Montserrat Light" pitchFamily="2" charset="77"/>
                <a:hlinkClick r:id="rId3">
                  <a:extLst>
                    <a:ext uri="{A12FA001-AC4F-418D-AE19-62706E023703}">
                      <ahyp:hlinkClr xmlns:ahyp="http://schemas.microsoft.com/office/drawing/2018/hyperlinkcolor" val="tx"/>
                    </a:ext>
                  </a:extLst>
                </a:hlinkClick>
              </a:rPr>
              <a:t>sur l'eau </a:t>
            </a:r>
            <a:r>
              <a:rPr lang="en-GB" sz="1050" dirty="0">
                <a:solidFill>
                  <a:schemeClr val="bg1"/>
                </a:solidFill>
                <a:latin typeface="Montserrat Light" pitchFamily="2" charset="77"/>
              </a:rPr>
              <a:t> sortie </a:t>
            </a:r>
            <a:r>
              <a:rPr lang="en-GB" sz="1050" dirty="0" err="1">
                <a:solidFill>
                  <a:schemeClr val="bg1"/>
                </a:solidFill>
                <a:latin typeface="Montserrat Light" pitchFamily="2" charset="77"/>
              </a:rPr>
              <a:t>en</a:t>
            </a:r>
            <a:r>
              <a:rPr lang="en-GB" sz="1050" dirty="0">
                <a:solidFill>
                  <a:schemeClr val="bg1"/>
                </a:solidFill>
                <a:latin typeface="Montserrat Light" pitchFamily="2" charset="77"/>
              </a:rPr>
              <a:t> mars 2018 </a:t>
            </a:r>
            <a:r>
              <a:rPr lang="en-GB" sz="1050" dirty="0" err="1">
                <a:solidFill>
                  <a:schemeClr val="bg1"/>
                </a:solidFill>
                <a:latin typeface="Montserrat Light" pitchFamily="2" charset="77"/>
              </a:rPr>
              <a:t>porte</a:t>
            </a:r>
            <a:r>
              <a:rPr lang="en-GB" sz="1050" dirty="0">
                <a:solidFill>
                  <a:schemeClr val="bg1"/>
                </a:solidFill>
                <a:latin typeface="Montserrat Light" pitchFamily="2" charset="77"/>
              </a:rPr>
              <a:t> sur 8 petites </a:t>
            </a:r>
            <a:r>
              <a:rPr lang="en-GB" sz="1050" dirty="0" err="1">
                <a:solidFill>
                  <a:schemeClr val="bg1"/>
                </a:solidFill>
                <a:latin typeface="Montserrat Light" pitchFamily="2" charset="77"/>
              </a:rPr>
              <a:t>îles</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européennes</a:t>
            </a:r>
            <a:r>
              <a:rPr lang="en-GB" sz="1050" dirty="0">
                <a:solidFill>
                  <a:schemeClr val="bg1"/>
                </a:solidFill>
                <a:latin typeface="Montserrat Light" pitchFamily="2" charset="77"/>
              </a:rPr>
              <a:t> : </a:t>
            </a:r>
            <a:r>
              <a:rPr lang="en-GB" sz="1050" dirty="0" err="1">
                <a:solidFill>
                  <a:schemeClr val="bg1"/>
                </a:solidFill>
                <a:latin typeface="Montserrat Light" pitchFamily="2" charset="77"/>
              </a:rPr>
              <a:t>Grèce</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Croatie</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Irlande</a:t>
            </a:r>
            <a:r>
              <a:rPr lang="en-GB" sz="1050" dirty="0">
                <a:solidFill>
                  <a:schemeClr val="bg1"/>
                </a:solidFill>
                <a:latin typeface="Montserrat Light" pitchFamily="2" charset="77"/>
              </a:rPr>
              <a:t> et France qui ont toutes connu des problèmes de pénurie d'eau. Le schéma ci-dessous représente leur consommation moyenne </a:t>
            </a:r>
            <a:r>
              <a:rPr lang="en-GB" sz="1050" dirty="0" err="1">
                <a:solidFill>
                  <a:schemeClr val="bg1"/>
                </a:solidFill>
                <a:latin typeface="Montserrat Light" pitchFamily="2" charset="77"/>
              </a:rPr>
              <a:t>d'eau</a:t>
            </a:r>
            <a:r>
              <a:rPr lang="en-GB" sz="1050" dirty="0">
                <a:solidFill>
                  <a:schemeClr val="bg1"/>
                </a:solidFill>
                <a:latin typeface="Montserrat Light" pitchFamily="2" charset="77"/>
              </a:rPr>
              <a:t> (120 litres/ jour) </a:t>
            </a:r>
            <a:r>
              <a:rPr lang="en-GB" sz="1050" dirty="0" err="1">
                <a:solidFill>
                  <a:schemeClr val="bg1"/>
                </a:solidFill>
                <a:latin typeface="Montserrat Light" pitchFamily="2" charset="77"/>
              </a:rPr>
              <a:t>répartie</a:t>
            </a:r>
            <a:r>
              <a:rPr lang="en-GB" sz="1050" dirty="0">
                <a:solidFill>
                  <a:schemeClr val="bg1"/>
                </a:solidFill>
                <a:latin typeface="Montserrat Light" pitchFamily="2" charset="77"/>
              </a:rPr>
              <a:t> en différents usages : plus la couleur est foncée, moins l'eau doit </a:t>
            </a:r>
            <a:r>
              <a:rPr lang="en-GB" sz="1050" dirty="0" err="1">
                <a:solidFill>
                  <a:schemeClr val="bg1"/>
                </a:solidFill>
                <a:latin typeface="Montserrat Light" pitchFamily="2" charset="77"/>
              </a:rPr>
              <a:t>être</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purifiée</a:t>
            </a:r>
            <a:r>
              <a:rPr lang="en-GB" sz="1050" dirty="0">
                <a:solidFill>
                  <a:schemeClr val="bg1"/>
                </a:solidFill>
                <a:latin typeface="Montserrat Light" pitchFamily="2" charset="77"/>
              </a:rPr>
              <a:t>. </a:t>
            </a:r>
          </a:p>
          <a:p>
            <a:pPr algn="just"/>
            <a:r>
              <a:rPr lang="en-GB" sz="1050" dirty="0" err="1">
                <a:solidFill>
                  <a:schemeClr val="bg1"/>
                </a:solidFill>
                <a:latin typeface="Montserrat Light" pitchFamily="2" charset="77"/>
              </a:rPr>
              <a:t>À</a:t>
            </a:r>
            <a:r>
              <a:rPr lang="en-GB" sz="1050" dirty="0">
                <a:solidFill>
                  <a:schemeClr val="bg1"/>
                </a:solidFill>
                <a:latin typeface="Montserrat Light" pitchFamily="2" charset="77"/>
              </a:rPr>
              <a:t> titre de comparaison, la consommation moyenne d'eau par habitant en Europe varie entre 40 et 150 litres par jour.</a:t>
            </a:r>
          </a:p>
        </p:txBody>
      </p:sp>
      <p:sp>
        <p:nvSpPr>
          <p:cNvPr id="23" name="Rectangle 27">
            <a:extLst>
              <a:ext uri="{FF2B5EF4-FFF2-40B4-BE49-F238E27FC236}">
                <a16:creationId xmlns:a16="http://schemas.microsoft.com/office/drawing/2014/main" id="{E93E392B-E547-4653-A43D-938BD0F0D223}"/>
              </a:ext>
            </a:extLst>
          </p:cNvPr>
          <p:cNvSpPr txBox="1"/>
          <p:nvPr/>
        </p:nvSpPr>
        <p:spPr>
          <a:xfrm>
            <a:off x="784456" y="494799"/>
            <a:ext cx="5383319" cy="595673"/>
          </a:xfrm>
          <a:prstGeom prst="rect">
            <a:avLst/>
          </a:prstGeom>
          <a:noFill/>
          <a:ln w="12700" cap="flat">
            <a:noFill/>
            <a:miter lim="400000"/>
          </a:ln>
          <a:effectLst/>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lnSpc>
                <a:spcPct val="80000"/>
              </a:lnSpc>
              <a:defRPr sz="14800" spc="1480">
                <a:latin typeface="+mn-lt"/>
                <a:ea typeface="+mn-ea"/>
                <a:cs typeface="+mn-cs"/>
                <a:sym typeface="Montserrat Bold"/>
              </a:defRPr>
            </a:lvl1pPr>
          </a:lstStyle>
          <a:p>
            <a:pPr>
              <a:lnSpc>
                <a:spcPts val="2200"/>
              </a:lnSpc>
            </a:pPr>
            <a:r>
              <a:rPr lang="en-US" sz="2399" spc="0" dirty="0">
                <a:solidFill>
                  <a:srgbClr val="28AFAC"/>
                </a:solidFill>
                <a:latin typeface="Montserrat" pitchFamily="2" charset="77"/>
                <a:ea typeface="Verdana" panose="020B0604030504040204" pitchFamily="34" charset="0"/>
                <a:cs typeface="+mj-cs"/>
              </a:rPr>
              <a:t>Réduction de la consommation d'eau douce</a:t>
            </a:r>
          </a:p>
        </p:txBody>
      </p:sp>
      <p:sp>
        <p:nvSpPr>
          <p:cNvPr id="9" name="Rectangle 27">
            <a:extLst>
              <a:ext uri="{FF2B5EF4-FFF2-40B4-BE49-F238E27FC236}">
                <a16:creationId xmlns:a16="http://schemas.microsoft.com/office/drawing/2014/main" id="{CF035D8E-DE1B-5F49-81E0-9555D08C30D9}"/>
              </a:ext>
            </a:extLst>
          </p:cNvPr>
          <p:cNvSpPr txBox="1"/>
          <p:nvPr/>
        </p:nvSpPr>
        <p:spPr>
          <a:xfrm>
            <a:off x="574002" y="5536632"/>
            <a:ext cx="5771236" cy="5842942"/>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itchFamily="2" charset="2"/>
              <a:buChar char="q"/>
            </a:pPr>
            <a:r>
              <a:rPr lang="en-IE" sz="1050" dirty="0">
                <a:solidFill>
                  <a:srgbClr val="2D355A"/>
                </a:solidFill>
                <a:latin typeface="Montserrat Light" pitchFamily="2" charset="77"/>
              </a:rPr>
              <a:t>Effectuez un audit de l'eau avec un professionnel de la conservation de l'eau. Examinez votre consommation d'eau, vos systèmes et vos opérations.</a:t>
            </a:r>
          </a:p>
          <a:p>
            <a:pPr marL="285709" indent="-285709">
              <a:lnSpc>
                <a:spcPct val="100000"/>
              </a:lnSpc>
              <a:spcBef>
                <a:spcPts val="0"/>
              </a:spcBef>
              <a:buClr>
                <a:srgbClr val="28AFAC"/>
              </a:buClr>
              <a:buFont typeface="Wingdings" pitchFamily="2" charset="2"/>
              <a:buChar char="q"/>
            </a:pPr>
            <a:r>
              <a:rPr lang="en-IE" sz="1050" dirty="0">
                <a:solidFill>
                  <a:srgbClr val="2D355A"/>
                </a:solidFill>
                <a:latin typeface="Montserrat Light" pitchFamily="2" charset="77"/>
              </a:rPr>
              <a:t>Effectuez des inspections régulières avec des professionnels et établissez des programmes d'entretien préventif pour garantir une efficacité maximale. C'est de l'argent bien dépensé à long terme.</a:t>
            </a:r>
          </a:p>
          <a:p>
            <a:pPr marL="285709" indent="-285709">
              <a:lnSpc>
                <a:spcPct val="100000"/>
              </a:lnSpc>
              <a:spcBef>
                <a:spcPts val="0"/>
              </a:spcBef>
              <a:buClr>
                <a:srgbClr val="28AFAC"/>
              </a:buClr>
              <a:buFont typeface="Wingdings" pitchFamily="2" charset="2"/>
              <a:buChar char="q"/>
            </a:pPr>
            <a:r>
              <a:rPr lang="en-IE" sz="1050" dirty="0" err="1">
                <a:solidFill>
                  <a:srgbClr val="2D355A"/>
                </a:solidFill>
                <a:latin typeface="Montserrat Light" pitchFamily="2" charset="77"/>
              </a:rPr>
              <a:t>Formez</a:t>
            </a:r>
            <a:r>
              <a:rPr lang="en-IE" sz="1050" dirty="0">
                <a:solidFill>
                  <a:srgbClr val="2D355A"/>
                </a:solidFill>
                <a:latin typeface="Montserrat Light" pitchFamily="2" charset="77"/>
              </a:rPr>
              <a:t> le personnel à la conservation de l'eau et aux </a:t>
            </a:r>
            <a:r>
              <a:rPr lang="en-IE" sz="1050" dirty="0" err="1">
                <a:solidFill>
                  <a:srgbClr val="2D355A"/>
                </a:solidFill>
                <a:latin typeface="Montserrat Light" pitchFamily="2" charset="77"/>
              </a:rPr>
              <a:t>bonnes</a:t>
            </a:r>
            <a:r>
              <a:rPr lang="en-IE" sz="1050" dirty="0">
                <a:solidFill>
                  <a:srgbClr val="2D355A"/>
                </a:solidFill>
                <a:latin typeface="Montserrat Light" pitchFamily="2" charset="77"/>
              </a:rPr>
              <a:t> pratiques. Élaborer un manuel à l'intention du futur personnel</a:t>
            </a:r>
          </a:p>
          <a:p>
            <a:pPr marL="285709" indent="-285709">
              <a:lnSpc>
                <a:spcPct val="100000"/>
              </a:lnSpc>
              <a:spcBef>
                <a:spcPts val="0"/>
              </a:spcBef>
              <a:buClr>
                <a:srgbClr val="28AFAC"/>
              </a:buClr>
              <a:buFont typeface="Wingdings" pitchFamily="2" charset="2"/>
              <a:buChar char="q"/>
            </a:pPr>
            <a:r>
              <a:rPr lang="en-IE" sz="1050" dirty="0" err="1">
                <a:solidFill>
                  <a:srgbClr val="2D355A"/>
                </a:solidFill>
                <a:latin typeface="Montserrat Light" pitchFamily="2" charset="77"/>
              </a:rPr>
              <a:t>Evitez</a:t>
            </a:r>
            <a:r>
              <a:rPr lang="en-IE" sz="1050" dirty="0">
                <a:solidFill>
                  <a:srgbClr val="2D355A"/>
                </a:solidFill>
                <a:latin typeface="Montserrat Light" pitchFamily="2" charset="77"/>
              </a:rPr>
              <a:t> les nettoyages à base d'eau et utilisez des alternatives telles que la technologie des microfibres. </a:t>
            </a:r>
          </a:p>
          <a:p>
            <a:pPr marL="285709" indent="-285709">
              <a:lnSpc>
                <a:spcPct val="100000"/>
              </a:lnSpc>
              <a:spcBef>
                <a:spcPts val="0"/>
              </a:spcBef>
              <a:buClr>
                <a:srgbClr val="28AFAC"/>
              </a:buClr>
              <a:buFont typeface="Wingdings" pitchFamily="2" charset="2"/>
              <a:buChar char="q"/>
            </a:pPr>
            <a:r>
              <a:rPr lang="en-IE" sz="1050" dirty="0">
                <a:solidFill>
                  <a:srgbClr val="2D355A"/>
                </a:solidFill>
                <a:latin typeface="Montserrat Light" pitchFamily="2" charset="77"/>
              </a:rPr>
              <a:t>Lors de l'achat ou du remplacement d'appareils électroménagers ou de luminaires, achetez des </a:t>
            </a:r>
            <a:r>
              <a:rPr lang="en-IE" sz="1050" dirty="0" err="1">
                <a:solidFill>
                  <a:srgbClr val="2D355A"/>
                </a:solidFill>
                <a:latin typeface="Montserrat Light" pitchFamily="2" charset="77"/>
              </a:rPr>
              <a:t>modèles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économes</a:t>
            </a:r>
            <a:r>
              <a:rPr lang="en-IE" sz="1050" dirty="0">
                <a:solidFill>
                  <a:srgbClr val="2D355A"/>
                </a:solidFill>
                <a:latin typeface="Montserrat Light" pitchFamily="2" charset="77"/>
              </a:rPr>
              <a:t> en eau, tels que </a:t>
            </a:r>
            <a:r>
              <a:rPr lang="en-IE" sz="1050" dirty="0" err="1">
                <a:solidFill>
                  <a:srgbClr val="2D355A"/>
                </a:solidFill>
                <a:latin typeface="Montserrat Light" pitchFamily="2" charset="77"/>
              </a:rPr>
              <a:t>ceux</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certifiés</a:t>
            </a:r>
            <a:r>
              <a:rPr lang="en-IE" sz="1050" dirty="0">
                <a:solidFill>
                  <a:srgbClr val="2D355A"/>
                </a:solidFill>
                <a:latin typeface="Montserrat Light" pitchFamily="2" charset="77"/>
              </a:rPr>
              <a:t> par une agence de protection de </a:t>
            </a:r>
            <a:r>
              <a:rPr lang="en-IE" sz="1050" dirty="0" err="1">
                <a:solidFill>
                  <a:srgbClr val="2D355A"/>
                </a:solidFill>
                <a:latin typeface="Montserrat Light" pitchFamily="2" charset="77"/>
              </a:rPr>
              <a:t>l'environnement</a:t>
            </a:r>
            <a:r>
              <a:rPr lang="en-IE" sz="1050" dirty="0">
                <a:solidFill>
                  <a:srgbClr val="2D355A"/>
                </a:solidFill>
                <a:latin typeface="Montserrat Light" pitchFamily="2" charset="77"/>
              </a:rPr>
              <a:t> reconnue par </a:t>
            </a:r>
            <a:r>
              <a:rPr lang="en-IE" sz="1050" dirty="0" err="1">
                <a:solidFill>
                  <a:srgbClr val="2D355A"/>
                </a:solidFill>
                <a:latin typeface="Montserrat Light" pitchFamily="2" charset="77"/>
              </a:rPr>
              <a:t>l'EPA</a:t>
            </a:r>
            <a:r>
              <a:rPr lang="en-IE" sz="1050" dirty="0">
                <a:solidFill>
                  <a:srgbClr val="2D355A"/>
                </a:solidFill>
                <a:latin typeface="Montserrat Light" pitchFamily="2" charset="77"/>
              </a:rPr>
              <a:t>.</a:t>
            </a:r>
          </a:p>
          <a:p>
            <a:pPr marL="285709" indent="-285709">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ndParaRPr>
          </a:p>
          <a:p>
            <a:pPr marL="285709" indent="-285709">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ndParaRPr>
          </a:p>
          <a:p>
            <a:pPr marL="285709" indent="-285709">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ndParaRPr>
          </a:p>
          <a:p>
            <a:pPr marL="285709" indent="-285709">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ndParaRPr>
          </a:p>
          <a:p>
            <a:pPr marL="285709" indent="-285709">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ndParaRPr>
          </a:p>
          <a:p>
            <a:pPr marL="285709" indent="-285709">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ndParaRPr>
          </a:p>
          <a:p>
            <a:pPr marL="285709" indent="-285709">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ndParaRPr>
          </a:p>
          <a:p>
            <a:pPr marL="285709" indent="-285709">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ndParaRPr>
          </a:p>
          <a:p>
            <a:pPr marL="285709" indent="-285709">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ndParaRPr>
          </a:p>
          <a:p>
            <a:pPr marL="285709" indent="-285709">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ndParaRPr>
          </a:p>
          <a:p>
            <a:pPr marL="285709" indent="-285709">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ndParaRPr>
          </a:p>
          <a:p>
            <a:pPr marL="285709" indent="-285709">
              <a:lnSpc>
                <a:spcPct val="100000"/>
              </a:lnSpc>
              <a:spcBef>
                <a:spcPts val="0"/>
              </a:spcBef>
              <a:buClr>
                <a:srgbClr val="28AFAC"/>
              </a:buClr>
              <a:buFont typeface="Wingdings" pitchFamily="2" charset="2"/>
              <a:buChar char="q"/>
            </a:pPr>
            <a:r>
              <a:rPr lang="en-IE" sz="1050" dirty="0" err="1">
                <a:solidFill>
                  <a:srgbClr val="2D355A"/>
                </a:solidFill>
                <a:latin typeface="Montserrat Light" pitchFamily="2" charset="77"/>
              </a:rPr>
              <a:t>Installez</a:t>
            </a:r>
            <a:r>
              <a:rPr lang="en-IE" sz="1050" dirty="0">
                <a:solidFill>
                  <a:srgbClr val="2D355A"/>
                </a:solidFill>
                <a:latin typeface="Montserrat Light" pitchFamily="2" charset="77"/>
              </a:rPr>
              <a:t> des aérateurs à faible débit sur les éviers (1,5 gal/min)</a:t>
            </a:r>
          </a:p>
          <a:p>
            <a:pPr marL="285709" indent="-285709">
              <a:lnSpc>
                <a:spcPct val="100000"/>
              </a:lnSpc>
              <a:spcBef>
                <a:spcPts val="0"/>
              </a:spcBef>
              <a:buClr>
                <a:srgbClr val="28AFAC"/>
              </a:buClr>
              <a:buFont typeface="Wingdings" pitchFamily="2" charset="2"/>
              <a:buChar char="q"/>
            </a:pPr>
            <a:r>
              <a:rPr lang="en-IE" sz="1050" dirty="0">
                <a:solidFill>
                  <a:srgbClr val="2D355A"/>
                </a:solidFill>
                <a:latin typeface="Montserrat Light" pitchFamily="2" charset="77"/>
              </a:rPr>
              <a:t>Installer des éviers à fermeture automatique dans les salles de repos et </a:t>
            </a:r>
            <a:r>
              <a:rPr lang="en-IE" sz="1050" dirty="0" err="1">
                <a:solidFill>
                  <a:srgbClr val="2D355A"/>
                </a:solidFill>
                <a:latin typeface="Montserrat Light" pitchFamily="2" charset="77"/>
              </a:rPr>
              <a:t>espaces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communs</a:t>
            </a:r>
            <a:r>
              <a:rPr lang="en-IE" sz="1050" dirty="0">
                <a:solidFill>
                  <a:srgbClr val="2D355A"/>
                </a:solidFill>
                <a:latin typeface="Montserrat Light" pitchFamily="2" charset="77"/>
              </a:rPr>
              <a:t>. </a:t>
            </a:r>
          </a:p>
          <a:p>
            <a:pPr marL="285709" indent="-285709">
              <a:lnSpc>
                <a:spcPct val="100000"/>
              </a:lnSpc>
              <a:spcBef>
                <a:spcPts val="0"/>
              </a:spcBef>
              <a:buClr>
                <a:srgbClr val="28AFAC"/>
              </a:buClr>
              <a:buFont typeface="Wingdings" pitchFamily="2" charset="2"/>
              <a:buChar char="q"/>
            </a:pPr>
            <a:r>
              <a:rPr lang="en-IE" sz="1050" dirty="0" err="1">
                <a:solidFill>
                  <a:srgbClr val="2D355A"/>
                </a:solidFill>
                <a:latin typeface="Montserrat Light" pitchFamily="2" charset="77"/>
              </a:rPr>
              <a:t>Utilisez</a:t>
            </a:r>
            <a:r>
              <a:rPr lang="en-IE" sz="1050" dirty="0">
                <a:solidFill>
                  <a:srgbClr val="2D355A"/>
                </a:solidFill>
                <a:latin typeface="Montserrat Light" pitchFamily="2" charset="77"/>
              </a:rPr>
              <a:t> des systèmes de recirculation, de boucle d'eau froide et de contrôle de la température dans les machines à glace refroidies par eau, les climatiseurs et les unités de réfrigération refroidies par eau. </a:t>
            </a:r>
          </a:p>
          <a:p>
            <a:pPr marL="285709" indent="-285709">
              <a:lnSpc>
                <a:spcPct val="100000"/>
              </a:lnSpc>
              <a:spcBef>
                <a:spcPts val="0"/>
              </a:spcBef>
              <a:buClr>
                <a:srgbClr val="28AFAC"/>
              </a:buClr>
              <a:buFont typeface="Wingdings" pitchFamily="2" charset="2"/>
              <a:buChar char="q"/>
            </a:pPr>
            <a:r>
              <a:rPr lang="en-IE" sz="1050" dirty="0">
                <a:solidFill>
                  <a:srgbClr val="2D355A"/>
                </a:solidFill>
                <a:latin typeface="Montserrat Light" pitchFamily="2" charset="77"/>
              </a:rPr>
              <a:t>Utilisez des équipements de réfrigération refroidis par air plutôt que par eau. </a:t>
            </a:r>
          </a:p>
          <a:p>
            <a:pPr marL="285709" indent="-285709">
              <a:lnSpc>
                <a:spcPct val="100000"/>
              </a:lnSpc>
              <a:spcBef>
                <a:spcPts val="0"/>
              </a:spcBef>
              <a:buClr>
                <a:srgbClr val="28AFAC"/>
              </a:buClr>
              <a:buFont typeface="Wingdings" pitchFamily="2" charset="2"/>
              <a:buChar char="q"/>
            </a:pPr>
            <a:r>
              <a:rPr lang="en-IE" sz="1050" dirty="0" err="1">
                <a:solidFill>
                  <a:srgbClr val="2D355A"/>
                </a:solidFill>
                <a:latin typeface="Montserrat Light" pitchFamily="2" charset="77"/>
              </a:rPr>
              <a:t>Nettoyez</a:t>
            </a:r>
            <a:r>
              <a:rPr lang="en-IE" sz="1050" dirty="0">
                <a:solidFill>
                  <a:srgbClr val="2D355A"/>
                </a:solidFill>
                <a:latin typeface="Montserrat Light" pitchFamily="2" charset="77"/>
              </a:rPr>
              <a:t> les </a:t>
            </a:r>
            <a:r>
              <a:rPr lang="en-IE" sz="1050" dirty="0" err="1">
                <a:solidFill>
                  <a:srgbClr val="2D355A"/>
                </a:solidFill>
                <a:latin typeface="Montserrat Light" pitchFamily="2" charset="77"/>
              </a:rPr>
              <a:t>fenêtres</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lorsque</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cela</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est</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vraiment</a:t>
            </a:r>
            <a:r>
              <a:rPr lang="en-IE" sz="1050" dirty="0">
                <a:solidFill>
                  <a:srgbClr val="2D355A"/>
                </a:solidFill>
                <a:latin typeface="Montserrat Light" pitchFamily="2" charset="77"/>
              </a:rPr>
              <a:t> necessaire.</a:t>
            </a:r>
          </a:p>
          <a:p>
            <a:pPr marL="285709" indent="-285709">
              <a:lnSpc>
                <a:spcPct val="100000"/>
              </a:lnSpc>
              <a:spcBef>
                <a:spcPts val="0"/>
              </a:spcBef>
              <a:buClr>
                <a:srgbClr val="28AFAC"/>
              </a:buClr>
              <a:buFont typeface="Wingdings" pitchFamily="2" charset="2"/>
              <a:buChar char="q"/>
            </a:pPr>
            <a:r>
              <a:rPr lang="en-IE" sz="1050" dirty="0" err="1">
                <a:solidFill>
                  <a:srgbClr val="2D355A"/>
                </a:solidFill>
                <a:latin typeface="Montserrat Light" pitchFamily="2" charset="77"/>
              </a:rPr>
              <a:t>Utilisez</a:t>
            </a:r>
            <a:r>
              <a:rPr lang="en-IE" sz="1050" dirty="0">
                <a:solidFill>
                  <a:srgbClr val="2D355A"/>
                </a:solidFill>
                <a:latin typeface="Montserrat Light" pitchFamily="2" charset="77"/>
              </a:rPr>
              <a:t> des équipements de nettoyage des sols avec des systèmes de filtrage à haute pression, à faible volume et à recyclage.</a:t>
            </a:r>
          </a:p>
          <a:p>
            <a:pPr marL="285709" indent="-285709">
              <a:lnSpc>
                <a:spcPct val="100000"/>
              </a:lnSpc>
              <a:spcBef>
                <a:spcPts val="0"/>
              </a:spcBef>
              <a:buClr>
                <a:srgbClr val="28AFAC"/>
              </a:buClr>
              <a:buFont typeface="Wingdings" pitchFamily="2" charset="2"/>
              <a:buChar char="q"/>
            </a:pPr>
            <a:r>
              <a:rPr lang="en-IE" sz="1050" dirty="0" err="1">
                <a:solidFill>
                  <a:srgbClr val="2D355A"/>
                </a:solidFill>
                <a:latin typeface="Montserrat Light" pitchFamily="2" charset="77"/>
              </a:rPr>
              <a:t>Inspectez</a:t>
            </a:r>
            <a:r>
              <a:rPr lang="en-IE" sz="1050" dirty="0">
                <a:solidFill>
                  <a:srgbClr val="2D355A"/>
                </a:solidFill>
                <a:latin typeface="Montserrat Light" pitchFamily="2" charset="77"/>
              </a:rPr>
              <a:t> régulièrement les machines à glaçons pour éviter les débordements. </a:t>
            </a:r>
          </a:p>
        </p:txBody>
      </p:sp>
      <p:sp>
        <p:nvSpPr>
          <p:cNvPr id="12" name="TextBox 11">
            <a:extLst>
              <a:ext uri="{FF2B5EF4-FFF2-40B4-BE49-F238E27FC236}">
                <a16:creationId xmlns:a16="http://schemas.microsoft.com/office/drawing/2014/main" id="{F823E9EE-E9D0-5945-B0E5-4384F73A07A3}"/>
              </a:ext>
            </a:extLst>
          </p:cNvPr>
          <p:cNvSpPr txBox="1"/>
          <p:nvPr/>
        </p:nvSpPr>
        <p:spPr>
          <a:xfrm>
            <a:off x="21569" y="5200599"/>
            <a:ext cx="6856900" cy="246093"/>
          </a:xfrm>
          <a:prstGeom prst="rect">
            <a:avLst/>
          </a:prstGeom>
          <a:noFill/>
        </p:spPr>
        <p:txBody>
          <a:bodyPr wrap="square" rtlCol="0">
            <a:spAutoFit/>
          </a:bodyPr>
          <a:lstStyle/>
          <a:p>
            <a:pPr algn="ctr"/>
            <a:r>
              <a:rPr lang="en-IE" sz="999" i="1" dirty="0">
                <a:solidFill>
                  <a:srgbClr val="28AFAC"/>
                </a:solidFill>
                <a:latin typeface="Montserrat" pitchFamily="2" charset="77"/>
              </a:rPr>
              <a:t>Image </a:t>
            </a:r>
            <a:r>
              <a:rPr lang="en-IE" sz="999" i="1" dirty="0">
                <a:solidFill>
                  <a:srgbClr val="28AFAC"/>
                </a:solidFill>
                <a:latin typeface="Montserrat" pitchFamily="2" charset="77"/>
                <a:hlinkClick r:id="rId4">
                  <a:extLst>
                    <a:ext uri="{A12FA001-AC4F-418D-AE19-62706E023703}">
                      <ahyp:hlinkClr xmlns:ahyp="http://schemas.microsoft.com/office/drawing/2018/hyperlinkcolor" val="tx"/>
                    </a:ext>
                  </a:extLst>
                </a:hlinkClick>
              </a:rPr>
              <a:t>Fédération des îles écossaises</a:t>
            </a:r>
            <a:endParaRPr lang="en-IE" sz="999" i="1" dirty="0">
              <a:solidFill>
                <a:srgbClr val="28AFAC"/>
              </a:solidFill>
              <a:latin typeface="Montserrat" pitchFamily="2" charset="77"/>
            </a:endParaRPr>
          </a:p>
        </p:txBody>
      </p:sp>
      <p:cxnSp>
        <p:nvCxnSpPr>
          <p:cNvPr id="19" name="Connecteur droit 18">
            <a:extLst>
              <a:ext uri="{FF2B5EF4-FFF2-40B4-BE49-F238E27FC236}">
                <a16:creationId xmlns:a16="http://schemas.microsoft.com/office/drawing/2014/main" id="{72D9321B-9A51-0B41-9C13-EBEEB81A510F}"/>
              </a:ext>
            </a:extLst>
          </p:cNvPr>
          <p:cNvCxnSpPr>
            <a:cxnSpLocks/>
          </p:cNvCxnSpPr>
          <p:nvPr/>
        </p:nvCxnSpPr>
        <p:spPr>
          <a:xfrm flipV="1">
            <a:off x="3450020" y="2710377"/>
            <a:ext cx="546594" cy="127366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AE4C1F8D-F9EA-EE42-9EBA-34CCB84B4248}"/>
              </a:ext>
            </a:extLst>
          </p:cNvPr>
          <p:cNvSpPr txBox="1"/>
          <p:nvPr/>
        </p:nvSpPr>
        <p:spPr>
          <a:xfrm>
            <a:off x="1701384" y="5511596"/>
            <a:ext cx="3432746" cy="369332"/>
          </a:xfrm>
          <a:prstGeom prst="rect">
            <a:avLst/>
          </a:prstGeom>
          <a:noFill/>
        </p:spPr>
        <p:txBody>
          <a:bodyPr wrap="square">
            <a:spAutoFit/>
          </a:bodyPr>
          <a:lstStyle/>
          <a:p>
            <a:endParaRPr lang="fr-FR" dirty="0"/>
          </a:p>
        </p:txBody>
      </p:sp>
      <p:sp>
        <p:nvSpPr>
          <p:cNvPr id="26" name="ZoneTexte 25">
            <a:extLst>
              <a:ext uri="{FF2B5EF4-FFF2-40B4-BE49-F238E27FC236}">
                <a16:creationId xmlns:a16="http://schemas.microsoft.com/office/drawing/2014/main" id="{9FF5362E-1642-6741-A37B-F4639BF4F03A}"/>
              </a:ext>
            </a:extLst>
          </p:cNvPr>
          <p:cNvSpPr txBox="1"/>
          <p:nvPr/>
        </p:nvSpPr>
        <p:spPr>
          <a:xfrm>
            <a:off x="1815819" y="5757689"/>
            <a:ext cx="3432746" cy="369332"/>
          </a:xfrm>
          <a:prstGeom prst="rect">
            <a:avLst/>
          </a:prstGeom>
          <a:noFill/>
        </p:spPr>
        <p:txBody>
          <a:bodyPr wrap="square">
            <a:spAutoFit/>
          </a:bodyPr>
          <a:lstStyle/>
          <a:p>
            <a:endParaRPr lang="fr-FR" dirty="0"/>
          </a:p>
        </p:txBody>
      </p:sp>
    </p:spTree>
    <p:extLst>
      <p:ext uri="{BB962C8B-B14F-4D97-AF65-F5344CB8AC3E}">
        <p14:creationId xmlns:p14="http://schemas.microsoft.com/office/powerpoint/2010/main" val="2099531862"/>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flipV="1">
            <a:off x="552" y="1426399"/>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2" name="Group 1">
            <a:extLst>
              <a:ext uri="{FF2B5EF4-FFF2-40B4-BE49-F238E27FC236}">
                <a16:creationId xmlns:a16="http://schemas.microsoft.com/office/drawing/2014/main" id="{A7262F65-CE77-8E45-825A-3704EE4F90AF}"/>
              </a:ext>
            </a:extLst>
          </p:cNvPr>
          <p:cNvGrpSpPr/>
          <p:nvPr/>
        </p:nvGrpSpPr>
        <p:grpSpPr>
          <a:xfrm>
            <a:off x="2553151" y="1490675"/>
            <a:ext cx="4089859" cy="678572"/>
            <a:chOff x="693359" y="1173848"/>
            <a:chExt cx="5750156" cy="954042"/>
          </a:xfrm>
        </p:grpSpPr>
        <p:pic>
          <p:nvPicPr>
            <p:cNvPr id="3" name="Graphic 2" descr="Dandelion outline">
              <a:extLst>
                <a:ext uri="{FF2B5EF4-FFF2-40B4-BE49-F238E27FC236}">
                  <a16:creationId xmlns:a16="http://schemas.microsoft.com/office/drawing/2014/main" id="{87E73C67-6648-42A7-9198-BF205D45CA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3359" y="1173848"/>
              <a:ext cx="914400" cy="914400"/>
            </a:xfrm>
            <a:prstGeom prst="rect">
              <a:avLst/>
            </a:prstGeom>
          </p:spPr>
        </p:pic>
        <p:pic>
          <p:nvPicPr>
            <p:cNvPr id="6" name="Graphic 5" descr="Maple Leaf outline">
              <a:extLst>
                <a:ext uri="{FF2B5EF4-FFF2-40B4-BE49-F238E27FC236}">
                  <a16:creationId xmlns:a16="http://schemas.microsoft.com/office/drawing/2014/main" id="{2FCD85DC-3B49-4C88-BD3D-7FD7F22417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6398" y="1184596"/>
              <a:ext cx="914400" cy="914400"/>
            </a:xfrm>
            <a:prstGeom prst="rect">
              <a:avLst/>
            </a:prstGeom>
          </p:spPr>
        </p:pic>
        <p:pic>
          <p:nvPicPr>
            <p:cNvPr id="8" name="Graphic 7" descr="Frangipani outline">
              <a:extLst>
                <a:ext uri="{FF2B5EF4-FFF2-40B4-BE49-F238E27FC236}">
                  <a16:creationId xmlns:a16="http://schemas.microsoft.com/office/drawing/2014/main" id="{5170FF65-A79D-41B8-B46C-3E0F7C77107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3082" y="1213490"/>
              <a:ext cx="914400" cy="914400"/>
            </a:xfrm>
            <a:prstGeom prst="rect">
              <a:avLst/>
            </a:prstGeom>
          </p:spPr>
        </p:pic>
        <p:pic>
          <p:nvPicPr>
            <p:cNvPr id="10" name="Graphic 9" descr="Deciduous tree outline">
              <a:extLst>
                <a:ext uri="{FF2B5EF4-FFF2-40B4-BE49-F238E27FC236}">
                  <a16:creationId xmlns:a16="http://schemas.microsoft.com/office/drawing/2014/main" id="{1B734BAA-B401-48C6-97BC-8410A13E5EA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0279" y="1173848"/>
              <a:ext cx="914400" cy="914400"/>
            </a:xfrm>
            <a:prstGeom prst="rect">
              <a:avLst/>
            </a:prstGeom>
          </p:spPr>
        </p:pic>
        <p:pic>
          <p:nvPicPr>
            <p:cNvPr id="21" name="Graphic 20" descr="Fir tree outline">
              <a:extLst>
                <a:ext uri="{FF2B5EF4-FFF2-40B4-BE49-F238E27FC236}">
                  <a16:creationId xmlns:a16="http://schemas.microsoft.com/office/drawing/2014/main" id="{0519AFE9-7385-4F5E-90D8-9B7494D6F4D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16171" y="1196931"/>
              <a:ext cx="914400" cy="914400"/>
            </a:xfrm>
            <a:prstGeom prst="rect">
              <a:avLst/>
            </a:prstGeom>
          </p:spPr>
        </p:pic>
        <p:pic>
          <p:nvPicPr>
            <p:cNvPr id="14" name="Graphic 13" descr="Hike outline">
              <a:extLst>
                <a:ext uri="{FF2B5EF4-FFF2-40B4-BE49-F238E27FC236}">
                  <a16:creationId xmlns:a16="http://schemas.microsoft.com/office/drawing/2014/main" id="{55B3D4BC-EE3D-425A-BEC1-374CE70467E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29115" y="1196931"/>
              <a:ext cx="914400" cy="914400"/>
            </a:xfrm>
            <a:prstGeom prst="rect">
              <a:avLst/>
            </a:prstGeom>
          </p:spPr>
        </p:pic>
      </p:gr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705588" y="480076"/>
            <a:ext cx="5897771"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Réduction de la consommation d'eau douce</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765174" y="3347940"/>
            <a:ext cx="5327651" cy="6327690"/>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ü"/>
            </a:pPr>
            <a:r>
              <a:rPr lang="en-GB" sz="1050" dirty="0" err="1">
                <a:solidFill>
                  <a:srgbClr val="2D355A"/>
                </a:solidFill>
              </a:rPr>
              <a:t>Utilisez</a:t>
            </a:r>
            <a:r>
              <a:rPr lang="en-GB" sz="1050" dirty="0">
                <a:solidFill>
                  <a:srgbClr val="2D355A"/>
                </a:solidFill>
              </a:rPr>
              <a:t> les meilleures pratiques de gestion de l'eau pour l'aménagement paysager et l'irrigation, notamment :</a:t>
            </a:r>
            <a:endParaRPr lang="en-GB" sz="1050" b="1" dirty="0">
              <a:solidFill>
                <a:srgbClr val="2D355A"/>
              </a:solidFill>
            </a:endParaRPr>
          </a:p>
          <a:p>
            <a:pPr marL="285709" indent="-285709">
              <a:lnSpc>
                <a:spcPct val="100000"/>
              </a:lnSpc>
              <a:spcBef>
                <a:spcPts val="0"/>
              </a:spcBef>
              <a:buClr>
                <a:srgbClr val="28AFAC"/>
              </a:buClr>
              <a:buFont typeface="Wingdings" panose="05000000000000000000" pitchFamily="2" charset="2"/>
              <a:buChar char="ü"/>
            </a:pPr>
            <a:r>
              <a:rPr lang="en-GB" sz="1050" dirty="0" err="1">
                <a:solidFill>
                  <a:srgbClr val="2D355A"/>
                </a:solidFill>
              </a:rPr>
              <a:t>Établissez</a:t>
            </a:r>
            <a:r>
              <a:rPr lang="en-GB" sz="1050" dirty="0">
                <a:solidFill>
                  <a:srgbClr val="2D355A"/>
                </a:solidFill>
              </a:rPr>
              <a:t> un calendrier de fréquence en fonction du climat local, de la saison et de la zone paysagée (zones hydroélectriques multiples) afin de maximiser l'efficacité de l'utilisation de l'eau. </a:t>
            </a:r>
          </a:p>
          <a:p>
            <a:pPr marL="285709" indent="-285709">
              <a:lnSpc>
                <a:spcPct val="100000"/>
              </a:lnSpc>
              <a:spcBef>
                <a:spcPts val="0"/>
              </a:spcBef>
              <a:buClr>
                <a:srgbClr val="28AFAC"/>
              </a:buClr>
              <a:buFont typeface="Wingdings" panose="05000000000000000000" pitchFamily="2" charset="2"/>
              <a:buChar char="ü"/>
            </a:pPr>
            <a:r>
              <a:rPr lang="en-GB" sz="1050" dirty="0">
                <a:solidFill>
                  <a:srgbClr val="2D355A"/>
                </a:solidFill>
              </a:rPr>
              <a:t>Augmentez la hauteur de coupe de la tondeuse à gazon pour réduire l'évaporation. </a:t>
            </a:r>
          </a:p>
          <a:p>
            <a:pPr marL="285709" indent="-285709">
              <a:lnSpc>
                <a:spcPct val="100000"/>
              </a:lnSpc>
              <a:spcBef>
                <a:spcPts val="0"/>
              </a:spcBef>
              <a:buClr>
                <a:srgbClr val="28AFAC"/>
              </a:buClr>
              <a:buFont typeface="Wingdings" panose="05000000000000000000" pitchFamily="2" charset="2"/>
              <a:buChar char="ü"/>
            </a:pPr>
            <a:r>
              <a:rPr lang="en-GB" sz="1050" dirty="0" err="1">
                <a:solidFill>
                  <a:srgbClr val="2D355A"/>
                </a:solidFill>
              </a:rPr>
              <a:t>Inspectez</a:t>
            </a:r>
            <a:r>
              <a:rPr lang="en-GB" sz="1050" dirty="0">
                <a:solidFill>
                  <a:srgbClr val="2D355A"/>
                </a:solidFill>
              </a:rPr>
              <a:t> régulièrement le système d'arrosage, y compris les têtes, les buses, les conduites et les vannes, pour s'assurer de l'efficacité des réglages et du bon fonctionnement.</a:t>
            </a:r>
          </a:p>
          <a:p>
            <a:pPr marL="285709" indent="-285709">
              <a:lnSpc>
                <a:spcPct val="100000"/>
              </a:lnSpc>
              <a:spcBef>
                <a:spcPts val="0"/>
              </a:spcBef>
              <a:buClr>
                <a:srgbClr val="28AFAC"/>
              </a:buClr>
              <a:buFont typeface="Wingdings" panose="05000000000000000000" pitchFamily="2" charset="2"/>
              <a:buChar char="ü"/>
            </a:pPr>
            <a:r>
              <a:rPr lang="en-GB" sz="1050" dirty="0" err="1">
                <a:solidFill>
                  <a:srgbClr val="2D355A"/>
                </a:solidFill>
              </a:rPr>
              <a:t>Assurez-vous</a:t>
            </a:r>
            <a:r>
              <a:rPr lang="en-GB" sz="1050" dirty="0">
                <a:solidFill>
                  <a:srgbClr val="2D355A"/>
                </a:solidFill>
              </a:rPr>
              <a:t> que le matériel d'irrigation applique l'eau de manière uniforme </a:t>
            </a:r>
          </a:p>
          <a:p>
            <a:pPr marL="285709" indent="-285709">
              <a:lnSpc>
                <a:spcPct val="100000"/>
              </a:lnSpc>
              <a:spcBef>
                <a:spcPts val="0"/>
              </a:spcBef>
              <a:buClr>
                <a:srgbClr val="28AFAC"/>
              </a:buClr>
              <a:buFont typeface="Wingdings" panose="05000000000000000000" pitchFamily="2" charset="2"/>
              <a:buChar char="ü"/>
            </a:pPr>
            <a:r>
              <a:rPr lang="en-GB" sz="1050" dirty="0" err="1">
                <a:solidFill>
                  <a:srgbClr val="2D355A"/>
                </a:solidFill>
              </a:rPr>
              <a:t>Limitez</a:t>
            </a:r>
            <a:r>
              <a:rPr lang="en-GB" sz="1050" dirty="0">
                <a:solidFill>
                  <a:srgbClr val="2D355A"/>
                </a:solidFill>
              </a:rPr>
              <a:t> les surfaces engazonnées et/</a:t>
            </a:r>
            <a:r>
              <a:rPr lang="en-GB" sz="1050" dirty="0" err="1">
                <a:solidFill>
                  <a:srgbClr val="2D355A"/>
                </a:solidFill>
              </a:rPr>
              <a:t>ou</a:t>
            </a:r>
            <a:r>
              <a:rPr lang="en-GB" sz="1050" dirty="0">
                <a:solidFill>
                  <a:srgbClr val="2D355A"/>
                </a:solidFill>
              </a:rPr>
              <a:t> </a:t>
            </a:r>
            <a:r>
              <a:rPr lang="en-GB" sz="1050" dirty="0" err="1">
                <a:solidFill>
                  <a:srgbClr val="2D355A"/>
                </a:solidFill>
              </a:rPr>
              <a:t>utilisez</a:t>
            </a:r>
            <a:r>
              <a:rPr lang="en-GB" sz="1050" dirty="0">
                <a:solidFill>
                  <a:srgbClr val="2D355A"/>
                </a:solidFill>
              </a:rPr>
              <a:t> le xéropaysagisme </a:t>
            </a:r>
            <a:r>
              <a:rPr lang="en-GB" sz="900" dirty="0">
                <a:solidFill>
                  <a:srgbClr val="2D355A"/>
                </a:solidFill>
                <a:latin typeface="Montserrat" pitchFamily="2" charset="77"/>
              </a:rPr>
              <a:t>(le </a:t>
            </a:r>
            <a:r>
              <a:rPr lang="en-GB" sz="900" dirty="0">
                <a:solidFill>
                  <a:srgbClr val="2D355A"/>
                </a:solidFill>
                <a:latin typeface="Montserrat" pitchFamily="2" charset="77"/>
                <a:hlinkClick r:id="rId14">
                  <a:extLst>
                    <a:ext uri="{A12FA001-AC4F-418D-AE19-62706E023703}">
                      <ahyp:hlinkClr xmlns:ahyp="http://schemas.microsoft.com/office/drawing/2018/hyperlinkcolor" val="tx"/>
                    </a:ext>
                  </a:extLst>
                </a:hlinkClick>
              </a:rPr>
              <a:t>xéropaysagisme </a:t>
            </a:r>
            <a:r>
              <a:rPr lang="en-GB" sz="900" dirty="0">
                <a:solidFill>
                  <a:srgbClr val="2D355A"/>
                </a:solidFill>
                <a:latin typeface="Montserrat" pitchFamily="2" charset="77"/>
              </a:rPr>
              <a:t>est le processus d'</a:t>
            </a:r>
            <a:r>
              <a:rPr lang="en-GB" sz="900" dirty="0">
                <a:solidFill>
                  <a:srgbClr val="2D355A"/>
                </a:solidFill>
                <a:latin typeface="Montserrat" pitchFamily="2" charset="77"/>
                <a:hlinkClick r:id="rId15" tooltip="Garden design">
                  <a:extLst>
                    <a:ext uri="{A12FA001-AC4F-418D-AE19-62706E023703}">
                      <ahyp:hlinkClr xmlns:ahyp="http://schemas.microsoft.com/office/drawing/2018/hyperlinkcolor" val="tx"/>
                    </a:ext>
                  </a:extLst>
                </a:hlinkClick>
              </a:rPr>
              <a:t>aménagement paysager</a:t>
            </a:r>
            <a:r>
              <a:rPr lang="en-GB" sz="900" dirty="0">
                <a:solidFill>
                  <a:srgbClr val="2D355A"/>
                </a:solidFill>
                <a:latin typeface="Montserrat" pitchFamily="2" charset="77"/>
              </a:rPr>
              <a:t>, ou de </a:t>
            </a:r>
            <a:r>
              <a:rPr lang="en-GB" sz="900" dirty="0">
                <a:solidFill>
                  <a:srgbClr val="2D355A"/>
                </a:solidFill>
                <a:latin typeface="Montserrat" pitchFamily="2" charset="77"/>
                <a:hlinkClick r:id="rId16" tooltip="Gardening">
                  <a:extLst>
                    <a:ext uri="{A12FA001-AC4F-418D-AE19-62706E023703}">
                      <ahyp:hlinkClr xmlns:ahyp="http://schemas.microsoft.com/office/drawing/2018/hyperlinkcolor" val="tx"/>
                    </a:ext>
                  </a:extLst>
                </a:hlinkClick>
              </a:rPr>
              <a:t>jardinage</a:t>
            </a:r>
            <a:r>
              <a:rPr lang="en-GB" sz="900" dirty="0">
                <a:solidFill>
                  <a:srgbClr val="2D355A"/>
                </a:solidFill>
                <a:latin typeface="Montserrat" pitchFamily="2" charset="77"/>
              </a:rPr>
              <a:t>, qui réduit ou élimine le besoin d'</a:t>
            </a:r>
            <a:r>
              <a:rPr lang="en-GB" sz="900" dirty="0">
                <a:solidFill>
                  <a:srgbClr val="2D355A"/>
                </a:solidFill>
                <a:latin typeface="Montserrat" pitchFamily="2" charset="77"/>
                <a:hlinkClick r:id="rId17" tooltip="Irrigation">
                  <a:extLst>
                    <a:ext uri="{A12FA001-AC4F-418D-AE19-62706E023703}">
                      <ahyp:hlinkClr xmlns:ahyp="http://schemas.microsoft.com/office/drawing/2018/hyperlinkcolor" val="tx"/>
                    </a:ext>
                  </a:extLst>
                </a:hlinkClick>
              </a:rPr>
              <a:t>irrigation</a:t>
            </a:r>
            <a:r>
              <a:rPr lang="en-GB" sz="900" dirty="0">
                <a:solidFill>
                  <a:srgbClr val="2D355A"/>
                </a:solidFill>
                <a:latin typeface="Montserrat" pitchFamily="2" charset="77"/>
              </a:rPr>
              <a:t>).</a:t>
            </a:r>
          </a:p>
          <a:p>
            <a:pPr marL="285709" indent="-285709">
              <a:lnSpc>
                <a:spcPct val="100000"/>
              </a:lnSpc>
              <a:spcBef>
                <a:spcPts val="0"/>
              </a:spcBef>
              <a:buClr>
                <a:srgbClr val="28AFAC"/>
              </a:buClr>
              <a:buFont typeface="Wingdings" panose="05000000000000000000" pitchFamily="2" charset="2"/>
              <a:buChar char="ü"/>
            </a:pPr>
            <a:r>
              <a:rPr lang="en-GB" sz="1050" dirty="0">
                <a:solidFill>
                  <a:srgbClr val="2D355A"/>
                </a:solidFill>
              </a:rPr>
              <a:t>Placez les pièces </a:t>
            </a:r>
            <a:r>
              <a:rPr lang="en-GB" sz="1050" dirty="0" err="1">
                <a:solidFill>
                  <a:srgbClr val="2D355A"/>
                </a:solidFill>
              </a:rPr>
              <a:t>d'eau</a:t>
            </a:r>
            <a:r>
              <a:rPr lang="en-GB" sz="1050" dirty="0">
                <a:solidFill>
                  <a:srgbClr val="2D355A"/>
                </a:solidFill>
              </a:rPr>
              <a:t> </a:t>
            </a:r>
            <a:r>
              <a:rPr lang="en-GB" sz="1050" dirty="0" err="1">
                <a:solidFill>
                  <a:srgbClr val="2D355A"/>
                </a:solidFill>
              </a:rPr>
              <a:t>décoratives</a:t>
            </a:r>
            <a:r>
              <a:rPr lang="en-GB" sz="1050" dirty="0">
                <a:solidFill>
                  <a:srgbClr val="2D355A"/>
                </a:solidFill>
              </a:rPr>
              <a:t> dans des zones ombragées </a:t>
            </a:r>
          </a:p>
          <a:p>
            <a:pPr marL="285709" indent="-285709">
              <a:lnSpc>
                <a:spcPct val="100000"/>
              </a:lnSpc>
              <a:spcBef>
                <a:spcPts val="0"/>
              </a:spcBef>
              <a:buClr>
                <a:srgbClr val="28AFAC"/>
              </a:buClr>
              <a:buFont typeface="Wingdings" panose="05000000000000000000" pitchFamily="2" charset="2"/>
              <a:buChar char="ü"/>
            </a:pPr>
            <a:r>
              <a:rPr lang="en-GB" sz="1050" dirty="0">
                <a:solidFill>
                  <a:srgbClr val="2D355A"/>
                </a:solidFill>
              </a:rPr>
              <a:t>Évitez de fertiliser et de tailler les plantes qui stimuleraient une croissance excessive. </a:t>
            </a:r>
          </a:p>
          <a:p>
            <a:pPr marL="285709" indent="-285709">
              <a:lnSpc>
                <a:spcPct val="100000"/>
              </a:lnSpc>
              <a:spcBef>
                <a:spcPts val="0"/>
              </a:spcBef>
              <a:buClr>
                <a:srgbClr val="28AFAC"/>
              </a:buClr>
              <a:buFont typeface="Wingdings" panose="05000000000000000000" pitchFamily="2" charset="2"/>
              <a:buChar char="ü"/>
            </a:pPr>
            <a:endParaRPr lang="en-GB" sz="900" b="1" dirty="0">
              <a:solidFill>
                <a:srgbClr val="2D355A"/>
              </a:solidFill>
              <a:latin typeface="Montserrat" pitchFamily="2" charset="77"/>
            </a:endParaRPr>
          </a:p>
          <a:p>
            <a:pPr>
              <a:lnSpc>
                <a:spcPct val="100000"/>
              </a:lnSpc>
              <a:spcBef>
                <a:spcPts val="0"/>
              </a:spcBef>
              <a:buClr>
                <a:srgbClr val="28AFAC"/>
              </a:buClr>
            </a:pPr>
            <a:endParaRPr lang="en-GB" sz="900" b="1" dirty="0">
              <a:solidFill>
                <a:srgbClr val="2D355A"/>
              </a:solidFill>
              <a:latin typeface="Montserrat" pitchFamily="2" charset="77"/>
            </a:endParaRPr>
          </a:p>
          <a:p>
            <a:pPr marL="285709" indent="-285709">
              <a:lnSpc>
                <a:spcPct val="100000"/>
              </a:lnSpc>
              <a:spcBef>
                <a:spcPts val="0"/>
              </a:spcBef>
              <a:buClr>
                <a:srgbClr val="28AFAC"/>
              </a:buClr>
              <a:buFont typeface="Wingdings" panose="05000000000000000000" pitchFamily="2" charset="2"/>
              <a:buChar char="ü"/>
            </a:pPr>
            <a:endParaRPr lang="en-GB" sz="900" b="1" dirty="0">
              <a:solidFill>
                <a:srgbClr val="2D355A"/>
              </a:solidFill>
              <a:latin typeface="Montserrat" pitchFamily="2" charset="77"/>
            </a:endParaRPr>
          </a:p>
          <a:p>
            <a:pPr marL="285709" indent="-285709">
              <a:lnSpc>
                <a:spcPct val="100000"/>
              </a:lnSpc>
              <a:spcBef>
                <a:spcPts val="0"/>
              </a:spcBef>
              <a:buClr>
                <a:srgbClr val="28AFAC"/>
              </a:buClr>
              <a:buFont typeface="Wingdings" panose="05000000000000000000" pitchFamily="2" charset="2"/>
              <a:buChar char="ü"/>
            </a:pPr>
            <a:endParaRPr lang="en-GB" sz="900" b="1" dirty="0">
              <a:solidFill>
                <a:srgbClr val="2D355A"/>
              </a:solidFill>
              <a:latin typeface="Montserrat" pitchFamily="2" charset="77"/>
            </a:endParaRPr>
          </a:p>
          <a:p>
            <a:pPr>
              <a:lnSpc>
                <a:spcPct val="100000"/>
              </a:lnSpc>
              <a:spcBef>
                <a:spcPts val="0"/>
              </a:spcBef>
              <a:buClr>
                <a:srgbClr val="28AFAC"/>
              </a:buClr>
            </a:pPr>
            <a:endParaRPr lang="en-GB" sz="900" b="1" dirty="0">
              <a:solidFill>
                <a:srgbClr val="2D355A"/>
              </a:solidFill>
              <a:latin typeface="Montserrat" pitchFamily="2" charset="77"/>
            </a:endParaRPr>
          </a:p>
          <a:p>
            <a:pPr>
              <a:lnSpc>
                <a:spcPct val="100000"/>
              </a:lnSpc>
              <a:spcBef>
                <a:spcPts val="0"/>
              </a:spcBef>
              <a:buClr>
                <a:srgbClr val="28AFAC"/>
              </a:buClr>
            </a:pPr>
            <a:endParaRPr lang="en-GB" sz="900" b="1" dirty="0">
              <a:solidFill>
                <a:srgbClr val="2D355A"/>
              </a:solidFill>
              <a:latin typeface="Montserrat" pitchFamily="2" charset="77"/>
            </a:endParaRPr>
          </a:p>
          <a:p>
            <a:pPr marL="285709" indent="-285709">
              <a:lnSpc>
                <a:spcPct val="100000"/>
              </a:lnSpc>
              <a:spcBef>
                <a:spcPts val="0"/>
              </a:spcBef>
              <a:buClr>
                <a:srgbClr val="28AFAC"/>
              </a:buClr>
              <a:buFont typeface="Wingdings" panose="05000000000000000000" pitchFamily="2" charset="2"/>
              <a:buChar char="ü"/>
            </a:pPr>
            <a:r>
              <a:rPr lang="en-GB" sz="1050" dirty="0" err="1">
                <a:solidFill>
                  <a:srgbClr val="2D355A"/>
                </a:solidFill>
              </a:rPr>
              <a:t>Enlevez</a:t>
            </a:r>
            <a:r>
              <a:rPr lang="en-GB" sz="1050" dirty="0">
                <a:solidFill>
                  <a:srgbClr val="2D355A"/>
                </a:solidFill>
              </a:rPr>
              <a:t> les mauvaises herbes et les plantes malsaines pour s'assurer que seules les plantes désirées sont arrosées. </a:t>
            </a:r>
          </a:p>
          <a:p>
            <a:pPr marL="285709" indent="-285709">
              <a:lnSpc>
                <a:spcPct val="100000"/>
              </a:lnSpc>
              <a:spcBef>
                <a:spcPts val="0"/>
              </a:spcBef>
              <a:buClr>
                <a:srgbClr val="28AFAC"/>
              </a:buClr>
              <a:buFont typeface="Wingdings" panose="05000000000000000000" pitchFamily="2" charset="2"/>
              <a:buChar char="ü"/>
            </a:pPr>
            <a:r>
              <a:rPr lang="en-GB" sz="1050" dirty="0">
                <a:solidFill>
                  <a:srgbClr val="2D355A"/>
                </a:solidFill>
              </a:rPr>
              <a:t>N'arrosez les paysages que lorsque </a:t>
            </a:r>
            <a:r>
              <a:rPr lang="en-GB" sz="1050" dirty="0" err="1">
                <a:solidFill>
                  <a:srgbClr val="2D355A"/>
                </a:solidFill>
              </a:rPr>
              <a:t>c'est</a:t>
            </a:r>
            <a:r>
              <a:rPr lang="en-GB" sz="1050" dirty="0">
                <a:solidFill>
                  <a:srgbClr val="2D355A"/>
                </a:solidFill>
              </a:rPr>
              <a:t> necessaire.</a:t>
            </a:r>
          </a:p>
          <a:p>
            <a:pPr marL="285709" indent="-285709">
              <a:lnSpc>
                <a:spcPct val="100000"/>
              </a:lnSpc>
              <a:spcBef>
                <a:spcPts val="0"/>
              </a:spcBef>
              <a:buClr>
                <a:srgbClr val="28AFAC"/>
              </a:buClr>
              <a:buFont typeface="Wingdings" panose="05000000000000000000" pitchFamily="2" charset="2"/>
              <a:buChar char="ü"/>
            </a:pPr>
            <a:r>
              <a:rPr lang="en-GB" sz="1050" dirty="0" err="1">
                <a:solidFill>
                  <a:srgbClr val="2D355A"/>
                </a:solidFill>
              </a:rPr>
              <a:t>Planifiez</a:t>
            </a:r>
            <a:r>
              <a:rPr lang="en-GB" sz="1050" dirty="0">
                <a:solidFill>
                  <a:srgbClr val="2D355A"/>
                </a:solidFill>
              </a:rPr>
              <a:t> l'arrosage tôt le matin ou le soir, lorsque l'évaporation est la plus faible. </a:t>
            </a:r>
          </a:p>
          <a:p>
            <a:pPr marL="285709" indent="-285709">
              <a:lnSpc>
                <a:spcPct val="100000"/>
              </a:lnSpc>
              <a:spcBef>
                <a:spcPts val="0"/>
              </a:spcBef>
              <a:buClr>
                <a:srgbClr val="28AFAC"/>
              </a:buClr>
              <a:buFont typeface="Wingdings" panose="05000000000000000000" pitchFamily="2" charset="2"/>
              <a:buChar char="ü"/>
            </a:pPr>
            <a:r>
              <a:rPr lang="en-GB" sz="1050" dirty="0">
                <a:solidFill>
                  <a:srgbClr val="2D355A"/>
                </a:solidFill>
              </a:rPr>
              <a:t>Enlevez le chaume et </a:t>
            </a:r>
            <a:r>
              <a:rPr lang="en-GB" sz="1050" dirty="0" err="1">
                <a:solidFill>
                  <a:srgbClr val="2D355A"/>
                </a:solidFill>
              </a:rPr>
              <a:t>aérez</a:t>
            </a:r>
            <a:r>
              <a:rPr lang="en-GB" sz="1050" dirty="0">
                <a:solidFill>
                  <a:srgbClr val="2D355A"/>
                </a:solidFill>
              </a:rPr>
              <a:t> </a:t>
            </a:r>
            <a:r>
              <a:rPr lang="en-GB" sz="1050" dirty="0" err="1">
                <a:solidFill>
                  <a:srgbClr val="2D355A"/>
                </a:solidFill>
              </a:rPr>
              <a:t>votre</a:t>
            </a:r>
            <a:r>
              <a:rPr lang="en-GB" sz="1050" dirty="0">
                <a:solidFill>
                  <a:srgbClr val="2D355A"/>
                </a:solidFill>
              </a:rPr>
              <a:t> </a:t>
            </a:r>
            <a:r>
              <a:rPr lang="en-GB" sz="1050" dirty="0" err="1">
                <a:solidFill>
                  <a:srgbClr val="2D355A"/>
                </a:solidFill>
              </a:rPr>
              <a:t>pelouse</a:t>
            </a:r>
            <a:r>
              <a:rPr lang="en-GB" sz="1050" dirty="0">
                <a:solidFill>
                  <a:srgbClr val="2D355A"/>
                </a:solidFill>
              </a:rPr>
              <a:t> pour favoriser le mouvement de l'eau vers la zone des racines. </a:t>
            </a:r>
          </a:p>
          <a:p>
            <a:pPr marL="285709" indent="-285709">
              <a:lnSpc>
                <a:spcPct val="100000"/>
              </a:lnSpc>
              <a:spcBef>
                <a:spcPts val="0"/>
              </a:spcBef>
              <a:buClr>
                <a:srgbClr val="28AFAC"/>
              </a:buClr>
              <a:buFont typeface="Wingdings" panose="05000000000000000000" pitchFamily="2" charset="2"/>
              <a:buChar char="ü"/>
            </a:pPr>
            <a:r>
              <a:rPr lang="en-GB" sz="1050" dirty="0" err="1">
                <a:solidFill>
                  <a:srgbClr val="2D355A"/>
                </a:solidFill>
              </a:rPr>
              <a:t>Évitez</a:t>
            </a:r>
            <a:r>
              <a:rPr lang="en-GB" sz="1050" dirty="0">
                <a:solidFill>
                  <a:srgbClr val="2D355A"/>
                </a:solidFill>
              </a:rPr>
              <a:t> la </a:t>
            </a:r>
            <a:r>
              <a:rPr lang="en-GB" sz="1050" dirty="0" err="1">
                <a:solidFill>
                  <a:srgbClr val="2D355A"/>
                </a:solidFill>
              </a:rPr>
              <a:t>perte</a:t>
            </a:r>
            <a:r>
              <a:rPr lang="en-GB" sz="1050" dirty="0">
                <a:solidFill>
                  <a:srgbClr val="2D355A"/>
                </a:solidFill>
              </a:rPr>
              <a:t> </a:t>
            </a:r>
            <a:r>
              <a:rPr lang="en-GB" sz="1050" dirty="0" err="1">
                <a:solidFill>
                  <a:srgbClr val="2D355A"/>
                </a:solidFill>
              </a:rPr>
              <a:t>d’eau</a:t>
            </a:r>
            <a:r>
              <a:rPr lang="en-GB" sz="1050" dirty="0">
                <a:solidFill>
                  <a:srgbClr val="2D355A"/>
                </a:solidFill>
              </a:rPr>
              <a:t> et veillez à ce que les arroseurs ne coulent pas sur les trottoirs et les zones pavées. </a:t>
            </a:r>
          </a:p>
          <a:p>
            <a:pPr marL="285709" indent="-285709">
              <a:lnSpc>
                <a:spcPct val="100000"/>
              </a:lnSpc>
              <a:spcBef>
                <a:spcPts val="0"/>
              </a:spcBef>
              <a:buClr>
                <a:srgbClr val="28AFAC"/>
              </a:buClr>
              <a:buFont typeface="Wingdings" panose="05000000000000000000" pitchFamily="2" charset="2"/>
              <a:buChar char="ü"/>
            </a:pPr>
            <a:r>
              <a:rPr lang="en-GB" sz="1050" dirty="0" err="1">
                <a:solidFill>
                  <a:srgbClr val="2D355A"/>
                </a:solidFill>
              </a:rPr>
              <a:t>N’arrosez</a:t>
            </a:r>
            <a:r>
              <a:rPr lang="en-GB" sz="1050" dirty="0">
                <a:solidFill>
                  <a:srgbClr val="2D355A"/>
                </a:solidFill>
              </a:rPr>
              <a:t> pas les jours de vent, de pluie ou de chaleur excessive. </a:t>
            </a:r>
          </a:p>
          <a:p>
            <a:pPr marL="285709" indent="-285709">
              <a:lnSpc>
                <a:spcPct val="100000"/>
              </a:lnSpc>
              <a:spcBef>
                <a:spcPts val="0"/>
              </a:spcBef>
              <a:buClr>
                <a:srgbClr val="28AFAC"/>
              </a:buClr>
              <a:buFont typeface="Wingdings" panose="05000000000000000000" pitchFamily="2" charset="2"/>
              <a:buChar char="ü"/>
            </a:pPr>
            <a:r>
              <a:rPr lang="en-GB" sz="1050" dirty="0">
                <a:solidFill>
                  <a:srgbClr val="2D355A"/>
                </a:solidFill>
              </a:rPr>
              <a:t>Installez un système d'arrêt de pluie ou des détecteurs de moiteur pour éviter tout arrosage excessif. </a:t>
            </a:r>
          </a:p>
          <a:p>
            <a:pPr marL="285709" indent="-285709">
              <a:lnSpc>
                <a:spcPct val="100000"/>
              </a:lnSpc>
              <a:spcBef>
                <a:spcPts val="0"/>
              </a:spcBef>
              <a:buClr>
                <a:srgbClr val="28AFAC"/>
              </a:buClr>
              <a:buFont typeface="Wingdings" panose="05000000000000000000" pitchFamily="2" charset="2"/>
              <a:buChar char="ü"/>
            </a:pPr>
            <a:r>
              <a:rPr lang="en-GB" sz="1050" dirty="0">
                <a:solidFill>
                  <a:srgbClr val="2D355A"/>
                </a:solidFill>
              </a:rPr>
              <a:t>Mettre en place des systèmes d'irrigation au goutte-à-goutte lorsque cela est possible </a:t>
            </a:r>
          </a:p>
          <a:p>
            <a:pPr marL="285709" indent="-285709">
              <a:lnSpc>
                <a:spcPct val="100000"/>
              </a:lnSpc>
              <a:spcBef>
                <a:spcPts val="0"/>
              </a:spcBef>
              <a:buClr>
                <a:srgbClr val="28AFAC"/>
              </a:buClr>
              <a:buFont typeface="Wingdings" panose="05000000000000000000" pitchFamily="2" charset="2"/>
              <a:buChar char="ü"/>
            </a:pPr>
            <a:r>
              <a:rPr lang="en-GB" sz="1050" dirty="0">
                <a:solidFill>
                  <a:srgbClr val="2D355A"/>
                </a:solidFill>
              </a:rPr>
              <a:t>Paillez autour des plantes pour limiter l'évaporation et </a:t>
            </a:r>
            <a:r>
              <a:rPr lang="en-GB" sz="1050" dirty="0" err="1">
                <a:solidFill>
                  <a:srgbClr val="2D355A"/>
                </a:solidFill>
              </a:rPr>
              <a:t>reposser</a:t>
            </a:r>
            <a:r>
              <a:rPr lang="en-GB" sz="1050" dirty="0">
                <a:solidFill>
                  <a:srgbClr val="2D355A"/>
                </a:solidFill>
              </a:rPr>
              <a:t> la croissance des mauvaises herbes. </a:t>
            </a:r>
          </a:p>
          <a:p>
            <a:pPr marL="285709" indent="-285709">
              <a:lnSpc>
                <a:spcPct val="100000"/>
              </a:lnSpc>
              <a:spcBef>
                <a:spcPts val="0"/>
              </a:spcBef>
              <a:buClr>
                <a:srgbClr val="28AFAC"/>
              </a:buClr>
              <a:buFont typeface="Wingdings" panose="05000000000000000000" pitchFamily="2" charset="2"/>
              <a:buChar char="ü"/>
            </a:pPr>
            <a:r>
              <a:rPr lang="en-GB" sz="1050" dirty="0">
                <a:solidFill>
                  <a:srgbClr val="2D355A"/>
                </a:solidFill>
              </a:rPr>
              <a:t>Évitez les utilisations non-</a:t>
            </a:r>
            <a:r>
              <a:rPr lang="en-GB" sz="1050" dirty="0" err="1">
                <a:solidFill>
                  <a:srgbClr val="2D355A"/>
                </a:solidFill>
              </a:rPr>
              <a:t>nécessaire</a:t>
            </a:r>
            <a:r>
              <a:rPr lang="en-GB" sz="1050" dirty="0">
                <a:solidFill>
                  <a:srgbClr val="2D355A"/>
                </a:solidFill>
              </a:rPr>
              <a:t> de l'eau, comme le lavage au jet des trottoirs, des allées, des bâtiments et des parkings. </a:t>
            </a:r>
          </a:p>
        </p:txBody>
      </p:sp>
      <p:sp>
        <p:nvSpPr>
          <p:cNvPr id="12" name="Rectangle 27">
            <a:extLst>
              <a:ext uri="{FF2B5EF4-FFF2-40B4-BE49-F238E27FC236}">
                <a16:creationId xmlns:a16="http://schemas.microsoft.com/office/drawing/2014/main" id="{EBDBF59A-EBBD-924A-B7CE-66ED38B14A5B}"/>
              </a:ext>
            </a:extLst>
          </p:cNvPr>
          <p:cNvSpPr txBox="1"/>
          <p:nvPr/>
        </p:nvSpPr>
        <p:spPr>
          <a:xfrm>
            <a:off x="765175" y="2675638"/>
            <a:ext cx="5609303" cy="230188"/>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r>
              <a:rPr lang="en-IE" sz="1200" b="1" dirty="0">
                <a:solidFill>
                  <a:srgbClr val="28AFAC"/>
                </a:solidFill>
                <a:latin typeface="Montserrat" pitchFamily="2" charset="77"/>
              </a:rPr>
              <a:t>Paysage et irrigation</a:t>
            </a:r>
          </a:p>
        </p:txBody>
      </p:sp>
    </p:spTree>
    <p:extLst>
      <p:ext uri="{BB962C8B-B14F-4D97-AF65-F5344CB8AC3E}">
        <p14:creationId xmlns:p14="http://schemas.microsoft.com/office/powerpoint/2010/main" val="226199741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a:off x="0" y="804658"/>
            <a:ext cx="6861750" cy="4328514"/>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sp>
        <p:nvSpPr>
          <p:cNvPr id="1054" name="Rectangle 27"/>
          <p:cNvSpPr txBox="1"/>
          <p:nvPr/>
        </p:nvSpPr>
        <p:spPr>
          <a:xfrm>
            <a:off x="617507" y="872605"/>
            <a:ext cx="5705092" cy="4388698"/>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chemeClr val="bg1"/>
                </a:solidFill>
              </a:rPr>
              <a:t>Avec 700 millions de touristes internationaux par an et 500 milliards de dollars de recettes annuelles, le tourisme est l'un des plus grands secteurs d'activité au monde, avec une empreinte environnementale conséquente. Actuellement, l'utilisation intensive d'eau douce et la production de déchets solides et liquides par les </a:t>
            </a:r>
            <a:r>
              <a:rPr lang="en-GB" sz="1050" dirty="0" err="1">
                <a:solidFill>
                  <a:schemeClr val="bg1"/>
                </a:solidFill>
              </a:rPr>
              <a:t>activités</a:t>
            </a:r>
            <a:r>
              <a:rPr lang="en-GB" sz="1050" dirty="0">
                <a:solidFill>
                  <a:schemeClr val="bg1"/>
                </a:solidFill>
              </a:rPr>
              <a:t> </a:t>
            </a:r>
            <a:r>
              <a:rPr lang="en-GB" sz="1050" dirty="0" err="1">
                <a:solidFill>
                  <a:schemeClr val="bg1"/>
                </a:solidFill>
              </a:rPr>
              <a:t>touristiques</a:t>
            </a:r>
            <a:r>
              <a:rPr lang="en-GB" sz="1050" dirty="0">
                <a:solidFill>
                  <a:schemeClr val="bg1"/>
                </a:solidFill>
              </a:rPr>
              <a:t> entraînent une grave dégradation de l'environnement, qui peut à son tour avoir un impact sur la viabilité d'une installation et même </a:t>
            </a:r>
            <a:r>
              <a:rPr lang="en-GB" sz="1050" dirty="0" err="1">
                <a:solidFill>
                  <a:schemeClr val="bg1"/>
                </a:solidFill>
              </a:rPr>
              <a:t>d'une</a:t>
            </a:r>
            <a:r>
              <a:rPr lang="en-GB" sz="1050" dirty="0">
                <a:solidFill>
                  <a:schemeClr val="bg1"/>
                </a:solidFill>
              </a:rPr>
              <a:t> destination.</a:t>
            </a:r>
          </a:p>
          <a:p>
            <a:pPr algn="just">
              <a:lnSpc>
                <a:spcPct val="100000"/>
              </a:lnSpc>
              <a:spcBef>
                <a:spcPts val="0"/>
              </a:spcBef>
            </a:pPr>
            <a:endParaRPr lang="en-GB" sz="1050" dirty="0">
              <a:solidFill>
                <a:schemeClr val="bg1"/>
              </a:solidFill>
            </a:endParaRPr>
          </a:p>
          <a:p>
            <a:pPr algn="just">
              <a:lnSpc>
                <a:spcPct val="100000"/>
              </a:lnSpc>
              <a:spcBef>
                <a:spcPts val="0"/>
              </a:spcBef>
            </a:pPr>
            <a:r>
              <a:rPr lang="en-GB" sz="1050" dirty="0">
                <a:solidFill>
                  <a:schemeClr val="bg1"/>
                </a:solidFill>
              </a:rPr>
              <a:t>Selon l'Agence européenne pour l'environnement, le tourisme contribue à environ 7% de la pollution des eaux usées en Méditerranée, en générant jusqu'à 180 litres d'eaux usées par touriste/jour. Cette section </a:t>
            </a:r>
            <a:r>
              <a:rPr lang="en-GB" sz="1050" dirty="0" err="1">
                <a:solidFill>
                  <a:schemeClr val="bg1"/>
                </a:solidFill>
              </a:rPr>
              <a:t>présente</a:t>
            </a:r>
            <a:r>
              <a:rPr lang="en-GB" sz="1050" dirty="0">
                <a:solidFill>
                  <a:schemeClr val="bg1"/>
                </a:solidFill>
              </a:rPr>
              <a:t> les </a:t>
            </a:r>
            <a:r>
              <a:rPr lang="en-GB" sz="1050" dirty="0" err="1">
                <a:solidFill>
                  <a:schemeClr val="bg1"/>
                </a:solidFill>
              </a:rPr>
              <a:t>bonnes</a:t>
            </a:r>
            <a:r>
              <a:rPr lang="en-GB" sz="1050" dirty="0">
                <a:solidFill>
                  <a:schemeClr val="bg1"/>
                </a:solidFill>
              </a:rPr>
              <a:t> pratiques de gestion de l'eau et des </a:t>
            </a:r>
            <a:r>
              <a:rPr lang="en-GB" sz="1050" dirty="0" err="1">
                <a:solidFill>
                  <a:schemeClr val="bg1"/>
                </a:solidFill>
              </a:rPr>
              <a:t>déchets</a:t>
            </a:r>
            <a:r>
              <a:rPr lang="en-GB" sz="1050" dirty="0">
                <a:solidFill>
                  <a:schemeClr val="bg1"/>
                </a:solidFill>
              </a:rPr>
              <a:t> </a:t>
            </a:r>
            <a:r>
              <a:rPr lang="en-GB" sz="1050" dirty="0" err="1">
                <a:solidFill>
                  <a:schemeClr val="bg1"/>
                </a:solidFill>
              </a:rPr>
              <a:t>spécifiques</a:t>
            </a:r>
            <a:r>
              <a:rPr lang="en-GB" sz="1050" dirty="0">
                <a:solidFill>
                  <a:schemeClr val="bg1"/>
                </a:solidFill>
              </a:rPr>
              <a:t> aux petites et moyennes entreprises, qui représentent 80 % des entreprises touristiques dans le monde. Bien que certaines d'entre elles soient engagées dans la durabilité, la plupart ne le sont pas, pour des raisons telles que le manque de sensibilisation, le manque de </a:t>
            </a:r>
            <a:r>
              <a:rPr lang="en-GB" sz="1050" dirty="0" err="1">
                <a:solidFill>
                  <a:schemeClr val="bg1"/>
                </a:solidFill>
              </a:rPr>
              <a:t>fournisseurs</a:t>
            </a:r>
            <a:r>
              <a:rPr lang="en-GB" sz="1050" dirty="0">
                <a:solidFill>
                  <a:schemeClr val="bg1"/>
                </a:solidFill>
              </a:rPr>
              <a:t>, </a:t>
            </a:r>
            <a:r>
              <a:rPr lang="en-GB" sz="1050" dirty="0" err="1">
                <a:solidFill>
                  <a:schemeClr val="bg1"/>
                </a:solidFill>
              </a:rPr>
              <a:t>l’absence</a:t>
            </a:r>
            <a:r>
              <a:rPr lang="en-GB" sz="1050" dirty="0">
                <a:solidFill>
                  <a:schemeClr val="bg1"/>
                </a:solidFill>
              </a:rPr>
              <a:t> de technologies </a:t>
            </a:r>
            <a:r>
              <a:rPr lang="en-GB" sz="1050" dirty="0" err="1">
                <a:solidFill>
                  <a:schemeClr val="bg1"/>
                </a:solidFill>
              </a:rPr>
              <a:t>ou</a:t>
            </a:r>
            <a:r>
              <a:rPr lang="en-GB" sz="1050" dirty="0">
                <a:solidFill>
                  <a:schemeClr val="bg1"/>
                </a:solidFill>
              </a:rPr>
              <a:t> </a:t>
            </a:r>
            <a:r>
              <a:rPr lang="en-GB" sz="1050" dirty="0" err="1">
                <a:solidFill>
                  <a:schemeClr val="bg1"/>
                </a:solidFill>
              </a:rPr>
              <a:t>d'informations</a:t>
            </a:r>
            <a:r>
              <a:rPr lang="en-GB" sz="1050" dirty="0">
                <a:solidFill>
                  <a:schemeClr val="bg1"/>
                </a:solidFill>
              </a:rPr>
              <a:t> appropriées et de sites de mises </a:t>
            </a:r>
            <a:r>
              <a:rPr lang="en-GB" sz="1050" dirty="0" err="1">
                <a:solidFill>
                  <a:schemeClr val="bg1"/>
                </a:solidFill>
              </a:rPr>
              <a:t>en</a:t>
            </a:r>
            <a:r>
              <a:rPr lang="en-GB" sz="1050" dirty="0">
                <a:solidFill>
                  <a:schemeClr val="bg1"/>
                </a:solidFill>
              </a:rPr>
              <a:t> pratique réalisables.  Les actions présentées dans cette section visent à aider les PME à fournir un environnement sain et propre pour attirer les </a:t>
            </a:r>
            <a:r>
              <a:rPr lang="en-GB" sz="1050" dirty="0" err="1">
                <a:solidFill>
                  <a:schemeClr val="bg1"/>
                </a:solidFill>
              </a:rPr>
              <a:t>touristes</a:t>
            </a:r>
            <a:r>
              <a:rPr lang="en-GB" sz="1050" dirty="0">
                <a:solidFill>
                  <a:schemeClr val="bg1"/>
                </a:solidFill>
              </a:rPr>
              <a:t> (un des </a:t>
            </a:r>
            <a:r>
              <a:rPr lang="en-GB" sz="1050" dirty="0" err="1">
                <a:solidFill>
                  <a:schemeClr val="bg1"/>
                </a:solidFill>
              </a:rPr>
              <a:t>objectifs</a:t>
            </a:r>
            <a:r>
              <a:rPr lang="en-GB" sz="1050" dirty="0">
                <a:solidFill>
                  <a:schemeClr val="bg1"/>
                </a:solidFill>
              </a:rPr>
              <a:t> les plus important du </a:t>
            </a:r>
            <a:r>
              <a:rPr lang="en-GB" sz="1050" dirty="0" err="1">
                <a:solidFill>
                  <a:schemeClr val="bg1"/>
                </a:solidFill>
              </a:rPr>
              <a:t>tourisme</a:t>
            </a:r>
            <a:r>
              <a:rPr lang="en-GB" sz="1050" dirty="0">
                <a:solidFill>
                  <a:schemeClr val="bg1"/>
                </a:solidFill>
              </a:rPr>
              <a:t>) </a:t>
            </a:r>
            <a:r>
              <a:rPr lang="en-GB" sz="1050" dirty="0" err="1">
                <a:solidFill>
                  <a:schemeClr val="bg1"/>
                </a:solidFill>
              </a:rPr>
              <a:t>en</a:t>
            </a:r>
            <a:r>
              <a:rPr lang="en-GB" sz="1050" dirty="0">
                <a:solidFill>
                  <a:schemeClr val="bg1"/>
                </a:solidFill>
              </a:rPr>
              <a:t> </a:t>
            </a:r>
            <a:r>
              <a:rPr lang="en-GB" sz="1050" dirty="0" err="1">
                <a:solidFill>
                  <a:schemeClr val="bg1"/>
                </a:solidFill>
              </a:rPr>
              <a:t>présentant</a:t>
            </a:r>
            <a:r>
              <a:rPr lang="en-GB" sz="1050" dirty="0">
                <a:solidFill>
                  <a:schemeClr val="bg1"/>
                </a:solidFill>
              </a:rPr>
              <a:t> des actions ne demandant que </a:t>
            </a:r>
            <a:r>
              <a:rPr lang="en-GB" sz="1050" dirty="0" err="1">
                <a:solidFill>
                  <a:schemeClr val="bg1"/>
                </a:solidFill>
              </a:rPr>
              <a:t>peu</a:t>
            </a:r>
            <a:r>
              <a:rPr lang="en-GB" sz="1050" dirty="0">
                <a:solidFill>
                  <a:schemeClr val="bg1"/>
                </a:solidFill>
              </a:rPr>
              <a:t> de </a:t>
            </a:r>
            <a:r>
              <a:rPr lang="en-GB" sz="1050" dirty="0" err="1">
                <a:solidFill>
                  <a:schemeClr val="bg1"/>
                </a:solidFill>
              </a:rPr>
              <a:t>ressources</a:t>
            </a:r>
            <a:r>
              <a:rPr lang="en-GB" sz="1050" dirty="0">
                <a:solidFill>
                  <a:schemeClr val="bg1"/>
                </a:solidFill>
              </a:rPr>
              <a:t>.</a:t>
            </a:r>
          </a:p>
          <a:p>
            <a:pPr algn="just">
              <a:lnSpc>
                <a:spcPct val="100000"/>
              </a:lnSpc>
              <a:spcBef>
                <a:spcPts val="0"/>
              </a:spcBef>
            </a:pPr>
            <a:endParaRPr lang="en-GB" sz="1050" dirty="0">
              <a:solidFill>
                <a:schemeClr val="bg1"/>
              </a:solidFill>
            </a:endParaRPr>
          </a:p>
          <a:p>
            <a:pPr algn="just">
              <a:lnSpc>
                <a:spcPct val="100000"/>
              </a:lnSpc>
              <a:spcBef>
                <a:spcPts val="0"/>
              </a:spcBef>
            </a:pPr>
            <a:r>
              <a:rPr lang="en-GB" sz="1050" dirty="0">
                <a:solidFill>
                  <a:schemeClr val="bg1"/>
                </a:solidFill>
              </a:rPr>
              <a:t>L'eau peut être utilisée plusieurs fois en utilisant une méthode adaptée à l'objectif visé : eau potable, eau non potable (nettoyage et chasse d'eau). Par exemple, l'utilisation de l'eau de la douche pour alimenter les toilettes crée un système circulaire ; l'eau de pluie peut être stockée et utilisée pour l'irrigation de la végétation environnante ; et au lieu d'avoir sa propre chaudière, il est également possible de payer pour avoir accès à l'eau chaude. </a:t>
            </a:r>
          </a:p>
          <a:p>
            <a:pPr algn="just">
              <a:lnSpc>
                <a:spcPct val="100000"/>
              </a:lnSpc>
              <a:spcBef>
                <a:spcPts val="0"/>
              </a:spcBef>
            </a:pPr>
            <a:endParaRPr lang="en-GB" sz="1050" dirty="0">
              <a:solidFill>
                <a:schemeClr val="bg1"/>
              </a:solidFill>
            </a:endParaRPr>
          </a:p>
        </p:txBody>
      </p:sp>
      <p:pic>
        <p:nvPicPr>
          <p:cNvPr id="4098" name="Picture 2" descr="Water and wastewater » Circular City Funding Guide">
            <a:hlinkClick r:id="rId3"/>
            <a:extLst>
              <a:ext uri="{FF2B5EF4-FFF2-40B4-BE49-F238E27FC236}">
                <a16:creationId xmlns:a16="http://schemas.microsoft.com/office/drawing/2014/main" id="{E39EBBD9-D4B9-43B0-B959-D752E2511CC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444800" y="5150082"/>
            <a:ext cx="3832299" cy="34115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7">
            <a:extLst>
              <a:ext uri="{FF2B5EF4-FFF2-40B4-BE49-F238E27FC236}">
                <a16:creationId xmlns:a16="http://schemas.microsoft.com/office/drawing/2014/main" id="{98D3B24F-08D5-1248-9AFA-280999AE806C}"/>
              </a:ext>
            </a:extLst>
          </p:cNvPr>
          <p:cNvSpPr txBox="1"/>
          <p:nvPr/>
        </p:nvSpPr>
        <p:spPr>
          <a:xfrm>
            <a:off x="765175" y="515339"/>
            <a:ext cx="5415423" cy="273918"/>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anchor="t">
            <a:spAutoFit/>
          </a:bodyPr>
          <a:lstStyle>
            <a:lvl1pPr algn="l" defTabSz="2681346">
              <a:lnSpc>
                <a:spcPct val="80000"/>
              </a:lnSpc>
              <a:defRPr sz="14800" spc="1480">
                <a:latin typeface="+mn-lt"/>
                <a:ea typeface="+mn-ea"/>
                <a:cs typeface="+mn-cs"/>
                <a:sym typeface="Montserrat Bold"/>
              </a:defRPr>
            </a:lvl1pPr>
          </a:lstStyle>
          <a:p>
            <a:r>
              <a:rPr lang="en-US" sz="1999" b="1" spc="0" dirty="0">
                <a:solidFill>
                  <a:srgbClr val="28AFAC"/>
                </a:solidFill>
                <a:latin typeface="Montserrat" pitchFamily="2" charset="77"/>
                <a:ea typeface="Verdana" panose="020B0604030504040204" pitchFamily="34" charset="0"/>
                <a:cs typeface="+mj-cs"/>
              </a:rPr>
              <a:t>Gestion des eaux usées</a:t>
            </a:r>
          </a:p>
        </p:txBody>
      </p:sp>
      <p:sp>
        <p:nvSpPr>
          <p:cNvPr id="11" name="Rechteck">
            <a:extLst>
              <a:ext uri="{FF2B5EF4-FFF2-40B4-BE49-F238E27FC236}">
                <a16:creationId xmlns:a16="http://schemas.microsoft.com/office/drawing/2014/main" id="{52084938-DEB3-D947-921B-3B6D398E8B47}"/>
              </a:ext>
            </a:extLst>
          </p:cNvPr>
          <p:cNvSpPr/>
          <p:nvPr/>
        </p:nvSpPr>
        <p:spPr>
          <a:xfrm>
            <a:off x="551" y="8644719"/>
            <a:ext cx="6391333" cy="795152"/>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pic>
        <p:nvPicPr>
          <p:cNvPr id="13" name="Graphic 12" descr="Storytelling outline">
            <a:hlinkClick r:id="rId5"/>
            <a:extLst>
              <a:ext uri="{FF2B5EF4-FFF2-40B4-BE49-F238E27FC236}">
                <a16:creationId xmlns:a16="http://schemas.microsoft.com/office/drawing/2014/main" id="{2D91CFAC-D919-6844-85D7-8FA99FC0D9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8989" y="8737202"/>
            <a:ext cx="624868" cy="624868"/>
          </a:xfrm>
          <a:prstGeom prst="rect">
            <a:avLst/>
          </a:prstGeom>
        </p:spPr>
      </p:pic>
      <p:sp>
        <p:nvSpPr>
          <p:cNvPr id="14" name="Rectangle 27">
            <a:extLst>
              <a:ext uri="{FF2B5EF4-FFF2-40B4-BE49-F238E27FC236}">
                <a16:creationId xmlns:a16="http://schemas.microsoft.com/office/drawing/2014/main" id="{C50AD3F2-2B8C-F54B-84FA-AE275C0D3B3D}"/>
              </a:ext>
            </a:extLst>
          </p:cNvPr>
          <p:cNvSpPr txBox="1"/>
          <p:nvPr/>
        </p:nvSpPr>
        <p:spPr>
          <a:xfrm>
            <a:off x="1322297" y="8737203"/>
            <a:ext cx="5378863" cy="672296"/>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IE" sz="1050" dirty="0">
                <a:solidFill>
                  <a:schemeClr val="bg1"/>
                </a:solidFill>
                <a:latin typeface="Montserrat" pitchFamily="2" charset="77"/>
              </a:rPr>
              <a:t>Ressources et images </a:t>
            </a:r>
            <a:r>
              <a:rPr lang="en-IE" sz="1050" dirty="0">
                <a:solidFill>
                  <a:schemeClr val="bg1"/>
                </a:solidFill>
                <a:latin typeface="Montserrat" pitchFamily="2" charset="77"/>
                <a:hlinkClick r:id="rId3">
                  <a:extLst>
                    <a:ext uri="{A12FA001-AC4F-418D-AE19-62706E023703}">
                      <ahyp:hlinkClr xmlns:ahyp="http://schemas.microsoft.com/office/drawing/2018/hyperlinkcolor" val="tx"/>
                    </a:ext>
                  </a:extLst>
                </a:hlinkClick>
              </a:rPr>
              <a:t>Gestion circulaire des déchets de l'eau</a:t>
            </a:r>
            <a:endParaRPr lang="en-IE" sz="1050" dirty="0">
              <a:solidFill>
                <a:schemeClr val="bg1"/>
              </a:solidFill>
              <a:latin typeface="Montserrat" pitchFamily="2" charset="77"/>
            </a:endParaRPr>
          </a:p>
          <a:p>
            <a:r>
              <a:rPr lang="en-IE" sz="1050" dirty="0">
                <a:solidFill>
                  <a:schemeClr val="bg1"/>
                </a:solidFill>
                <a:latin typeface="Montserrat" pitchFamily="2" charset="77"/>
              </a:rPr>
              <a:t>Ressource </a:t>
            </a:r>
            <a:r>
              <a:rPr lang="en-IE" sz="1050" dirty="0">
                <a:solidFill>
                  <a:schemeClr val="bg1"/>
                </a:solidFill>
                <a:latin typeface="Montserrat" pitchFamily="2" charset="77"/>
                <a:hlinkClick r:id="rId8">
                  <a:extLst>
                    <a:ext uri="{A12FA001-AC4F-418D-AE19-62706E023703}">
                      <ahyp:hlinkClr xmlns:ahyp="http://schemas.microsoft.com/office/drawing/2018/hyperlinkcolor" val="tx"/>
                    </a:ext>
                  </a:extLst>
                </a:hlinkClick>
              </a:rPr>
              <a:t>Un manuel pour la gestion de l'eau et des déchets : ce que </a:t>
            </a:r>
          </a:p>
          <a:p>
            <a:r>
              <a:rPr lang="en-IE" sz="1050" dirty="0">
                <a:solidFill>
                  <a:schemeClr val="bg1"/>
                </a:solidFill>
                <a:latin typeface="Montserrat" pitchFamily="2" charset="77"/>
                <a:hlinkClick r:id="rId8">
                  <a:extLst>
                    <a:ext uri="{A12FA001-AC4F-418D-AE19-62706E023703}">
                      <ahyp:hlinkClr xmlns:ahyp="http://schemas.microsoft.com/office/drawing/2018/hyperlinkcolor" val="tx"/>
                    </a:ext>
                  </a:extLst>
                </a:hlinkClick>
              </a:rPr>
              <a:t>l'industrie du tourisme peut faire pour améliorer ses performances</a:t>
            </a:r>
            <a:endParaRPr lang="en-IE" sz="1050" dirty="0">
              <a:solidFill>
                <a:schemeClr val="bg1"/>
              </a:solidFill>
              <a:latin typeface="Montserrat" pitchFamily="2" charset="77"/>
            </a:endParaRPr>
          </a:p>
          <a:p>
            <a:endParaRPr lang="en-IE" sz="1050" dirty="0">
              <a:solidFill>
                <a:schemeClr val="bg1"/>
              </a:solidFill>
              <a:latin typeface="Montserrat" pitchFamily="2" charset="77"/>
            </a:endParaRPr>
          </a:p>
        </p:txBody>
      </p:sp>
      <p:sp>
        <p:nvSpPr>
          <p:cNvPr id="3" name="Ellipse 2">
            <a:extLst>
              <a:ext uri="{FF2B5EF4-FFF2-40B4-BE49-F238E27FC236}">
                <a16:creationId xmlns:a16="http://schemas.microsoft.com/office/drawing/2014/main" id="{C8C947C1-564D-9F41-9EEF-9D7F2AA4A978}"/>
              </a:ext>
            </a:extLst>
          </p:cNvPr>
          <p:cNvSpPr/>
          <p:nvPr/>
        </p:nvSpPr>
        <p:spPr>
          <a:xfrm>
            <a:off x="2765502" y="5261303"/>
            <a:ext cx="1189465" cy="120640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1"/>
                </a:solidFill>
              </a:rPr>
              <a:t>Réduction</a:t>
            </a:r>
          </a:p>
          <a:p>
            <a:pPr algn="ctr"/>
            <a:r>
              <a:rPr lang="fr-FR" sz="800" dirty="0">
                <a:solidFill>
                  <a:schemeClr val="tx1"/>
                </a:solidFill>
              </a:rPr>
              <a:t>Réduire les perte d’eau en ayant une utilisation efficace</a:t>
            </a:r>
          </a:p>
        </p:txBody>
      </p:sp>
      <p:sp>
        <p:nvSpPr>
          <p:cNvPr id="15" name="Ellipse 14">
            <a:extLst>
              <a:ext uri="{FF2B5EF4-FFF2-40B4-BE49-F238E27FC236}">
                <a16:creationId xmlns:a16="http://schemas.microsoft.com/office/drawing/2014/main" id="{E329F32A-9E4D-8146-ADA1-A6CE545D4ACD}"/>
              </a:ext>
            </a:extLst>
          </p:cNvPr>
          <p:cNvSpPr/>
          <p:nvPr/>
        </p:nvSpPr>
        <p:spPr>
          <a:xfrm>
            <a:off x="3414132" y="7254534"/>
            <a:ext cx="1189465" cy="120640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1"/>
                </a:solidFill>
              </a:rPr>
              <a:t>Recycler</a:t>
            </a:r>
          </a:p>
          <a:p>
            <a:pPr algn="ctr"/>
            <a:r>
              <a:rPr lang="fr-FR" sz="800" dirty="0">
                <a:solidFill>
                  <a:schemeClr val="tx1"/>
                </a:solidFill>
              </a:rPr>
              <a:t>Recycler les ressources et les eaux usées</a:t>
            </a:r>
          </a:p>
        </p:txBody>
      </p:sp>
      <p:sp>
        <p:nvSpPr>
          <p:cNvPr id="16" name="Ellipse 15">
            <a:extLst>
              <a:ext uri="{FF2B5EF4-FFF2-40B4-BE49-F238E27FC236}">
                <a16:creationId xmlns:a16="http://schemas.microsoft.com/office/drawing/2014/main" id="{9D3E4106-79FB-494B-9C0C-DF1990A0B121}"/>
              </a:ext>
            </a:extLst>
          </p:cNvPr>
          <p:cNvSpPr/>
          <p:nvPr/>
        </p:nvSpPr>
        <p:spPr>
          <a:xfrm>
            <a:off x="2121571" y="7256661"/>
            <a:ext cx="1189465" cy="120640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1"/>
                </a:solidFill>
              </a:rPr>
              <a:t>Restauration</a:t>
            </a:r>
          </a:p>
          <a:p>
            <a:pPr algn="ctr"/>
            <a:r>
              <a:rPr lang="fr-FR" sz="800" dirty="0">
                <a:solidFill>
                  <a:schemeClr val="tx1"/>
                </a:solidFill>
              </a:rPr>
              <a:t>Ramener l’eau à la source : eau de même qualité, voir meilleure </a:t>
            </a:r>
          </a:p>
        </p:txBody>
      </p:sp>
      <p:sp>
        <p:nvSpPr>
          <p:cNvPr id="18" name="Ellipse 17">
            <a:extLst>
              <a:ext uri="{FF2B5EF4-FFF2-40B4-BE49-F238E27FC236}">
                <a16:creationId xmlns:a16="http://schemas.microsoft.com/office/drawing/2014/main" id="{F322B166-2476-524F-B330-218881B395F5}"/>
              </a:ext>
            </a:extLst>
          </p:cNvPr>
          <p:cNvSpPr/>
          <p:nvPr/>
        </p:nvSpPr>
        <p:spPr>
          <a:xfrm>
            <a:off x="1710418" y="6034856"/>
            <a:ext cx="1189465" cy="120640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1"/>
                </a:solidFill>
              </a:rPr>
              <a:t>Récupération </a:t>
            </a:r>
          </a:p>
          <a:p>
            <a:pPr algn="ctr"/>
            <a:r>
              <a:rPr lang="fr-FR" sz="800" dirty="0">
                <a:solidFill>
                  <a:schemeClr val="tx1"/>
                </a:solidFill>
              </a:rPr>
              <a:t>Récupérer les ressources d’eaux usées et les mettre à profit </a:t>
            </a:r>
          </a:p>
        </p:txBody>
      </p:sp>
      <p:sp>
        <p:nvSpPr>
          <p:cNvPr id="4" name="ZoneTexte 3">
            <a:extLst>
              <a:ext uri="{FF2B5EF4-FFF2-40B4-BE49-F238E27FC236}">
                <a16:creationId xmlns:a16="http://schemas.microsoft.com/office/drawing/2014/main" id="{E6BEE8F7-EA5B-4148-A83A-9260AAC6638A}"/>
              </a:ext>
            </a:extLst>
          </p:cNvPr>
          <p:cNvSpPr txBox="1"/>
          <p:nvPr/>
        </p:nvSpPr>
        <p:spPr>
          <a:xfrm>
            <a:off x="2939489" y="6617437"/>
            <a:ext cx="877945" cy="553998"/>
          </a:xfrm>
          <a:prstGeom prst="rect">
            <a:avLst/>
          </a:prstGeom>
          <a:solidFill>
            <a:schemeClr val="bg1"/>
          </a:solidFill>
        </p:spPr>
        <p:txBody>
          <a:bodyPr wrap="square" rtlCol="0">
            <a:spAutoFit/>
          </a:bodyPr>
          <a:lstStyle/>
          <a:p>
            <a:r>
              <a:rPr lang="fr-FR" sz="1000" b="1" dirty="0">
                <a:solidFill>
                  <a:schemeClr val="accent6"/>
                </a:solidFill>
              </a:rPr>
              <a:t>Gestion circulaire </a:t>
            </a:r>
          </a:p>
          <a:p>
            <a:r>
              <a:rPr lang="fr-FR" sz="1000" b="1" dirty="0">
                <a:solidFill>
                  <a:schemeClr val="accent6"/>
                </a:solidFill>
              </a:rPr>
              <a:t>de l’eau</a:t>
            </a:r>
          </a:p>
        </p:txBody>
      </p:sp>
      <p:sp>
        <p:nvSpPr>
          <p:cNvPr id="12" name="Ellipse 11">
            <a:extLst>
              <a:ext uri="{FF2B5EF4-FFF2-40B4-BE49-F238E27FC236}">
                <a16:creationId xmlns:a16="http://schemas.microsoft.com/office/drawing/2014/main" id="{2CB5CBE3-D3E1-9846-9584-2ADB75655F8E}"/>
              </a:ext>
            </a:extLst>
          </p:cNvPr>
          <p:cNvSpPr/>
          <p:nvPr/>
        </p:nvSpPr>
        <p:spPr>
          <a:xfrm>
            <a:off x="3817434" y="6031220"/>
            <a:ext cx="1189465" cy="120640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1"/>
                </a:solidFill>
              </a:rPr>
              <a:t>Réutilisation</a:t>
            </a:r>
          </a:p>
          <a:p>
            <a:pPr algn="ctr"/>
            <a:r>
              <a:rPr lang="fr-FR" sz="800" dirty="0">
                <a:solidFill>
                  <a:schemeClr val="tx1"/>
                </a:solidFill>
              </a:rPr>
              <a:t>Réutiliser l'eau qui ne nécessite qu'un traitement minimal, voire aucun traitement</a:t>
            </a:r>
          </a:p>
        </p:txBody>
      </p:sp>
    </p:spTree>
    <p:extLst>
      <p:ext uri="{BB962C8B-B14F-4D97-AF65-F5344CB8AC3E}">
        <p14:creationId xmlns:p14="http://schemas.microsoft.com/office/powerpoint/2010/main" val="670025445"/>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7">
            <a:extLst>
              <a:ext uri="{FF2B5EF4-FFF2-40B4-BE49-F238E27FC236}">
                <a16:creationId xmlns:a16="http://schemas.microsoft.com/office/drawing/2014/main" id="{0E3F4A2F-4E5F-5347-B7E7-C8FC58B86DF7}"/>
              </a:ext>
            </a:extLst>
          </p:cNvPr>
          <p:cNvSpPr txBox="1"/>
          <p:nvPr/>
        </p:nvSpPr>
        <p:spPr>
          <a:xfrm>
            <a:off x="765175" y="772493"/>
            <a:ext cx="3071878" cy="210631"/>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Gestion des produits chimiques</a:t>
            </a:r>
          </a:p>
        </p:txBody>
      </p:sp>
      <p:sp>
        <p:nvSpPr>
          <p:cNvPr id="11" name="Rectangle 27">
            <a:extLst>
              <a:ext uri="{FF2B5EF4-FFF2-40B4-BE49-F238E27FC236}">
                <a16:creationId xmlns:a16="http://schemas.microsoft.com/office/drawing/2014/main" id="{579D3A10-E159-0242-B107-1CA094A3D6A8}"/>
              </a:ext>
            </a:extLst>
          </p:cNvPr>
          <p:cNvSpPr txBox="1"/>
          <p:nvPr/>
        </p:nvSpPr>
        <p:spPr>
          <a:xfrm>
            <a:off x="765175" y="1020388"/>
            <a:ext cx="5327650" cy="5014830"/>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Limitez</a:t>
            </a:r>
            <a:r>
              <a:rPr lang="en-GB" sz="1050" dirty="0">
                <a:solidFill>
                  <a:srgbClr val="2D355A"/>
                </a:solidFill>
              </a:rPr>
              <a:t> le nombre de produits chimiques utilisés et stockés (</a:t>
            </a:r>
            <a:r>
              <a:rPr lang="en-GB" sz="1050" dirty="0" err="1">
                <a:solidFill>
                  <a:srgbClr val="2D355A"/>
                </a:solidFill>
              </a:rPr>
              <a:t>minimisez</a:t>
            </a:r>
            <a:r>
              <a:rPr lang="en-GB" sz="1050" dirty="0">
                <a:solidFill>
                  <a:srgbClr val="2D355A"/>
                </a:solidFill>
              </a:rPr>
              <a:t> le stockage) sur la propriété et </a:t>
            </a:r>
            <a:r>
              <a:rPr lang="en-GB" sz="1050" dirty="0" err="1">
                <a:solidFill>
                  <a:srgbClr val="2D355A"/>
                </a:solidFill>
              </a:rPr>
              <a:t>disposez</a:t>
            </a:r>
            <a:r>
              <a:rPr lang="en-GB" sz="1050" dirty="0">
                <a:solidFill>
                  <a:srgbClr val="2D355A"/>
                </a:solidFill>
              </a:rPr>
              <a:t> d'un plan de gestion pour l'achat de produits chimiques, tel que </a:t>
            </a:r>
            <a:r>
              <a:rPr lang="en-GB" sz="1050" dirty="0" err="1">
                <a:solidFill>
                  <a:srgbClr val="2D355A"/>
                </a:solidFill>
              </a:rPr>
              <a:t>l'achat</a:t>
            </a:r>
            <a:r>
              <a:rPr lang="en-GB" sz="1050" dirty="0">
                <a:solidFill>
                  <a:srgbClr val="2D355A"/>
                </a:solidFill>
              </a:rPr>
              <a:t> </a:t>
            </a:r>
            <a:r>
              <a:rPr lang="en-GB" sz="1050" dirty="0" err="1">
                <a:solidFill>
                  <a:srgbClr val="2D355A"/>
                </a:solidFill>
              </a:rPr>
              <a:t>en</a:t>
            </a:r>
            <a:r>
              <a:rPr lang="en-GB" sz="1050" dirty="0">
                <a:solidFill>
                  <a:srgbClr val="2D355A"/>
                </a:solidFill>
              </a:rPr>
              <a:t> flux tendu</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Veillez à ce que tous les produits chimiques soient stockés en toute sécurité et clairement identifiés.</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Veillez</a:t>
            </a:r>
            <a:r>
              <a:rPr lang="en-GB" sz="1050" dirty="0">
                <a:solidFill>
                  <a:srgbClr val="2D355A"/>
                </a:solidFill>
              </a:rPr>
              <a:t> à l'utilisation, au stockage et à l'élimination appropriés des produits de nettoyage et d'autres produits </a:t>
            </a:r>
            <a:r>
              <a:rPr lang="en-GB" sz="1050" dirty="0" err="1">
                <a:solidFill>
                  <a:srgbClr val="2D355A"/>
                </a:solidFill>
              </a:rPr>
              <a:t>chimiques</a:t>
            </a:r>
            <a:r>
              <a:rPr lang="en-GB" sz="1050" dirty="0">
                <a:solidFill>
                  <a:srgbClr val="2D355A"/>
                </a:solidFill>
              </a:rPr>
              <a:t> </a:t>
            </a:r>
            <a:r>
              <a:rPr lang="en-GB" sz="1050" dirty="0" err="1">
                <a:solidFill>
                  <a:srgbClr val="2D355A"/>
                </a:solidFill>
              </a:rPr>
              <a:t>tels</a:t>
            </a:r>
            <a:r>
              <a:rPr lang="en-GB" sz="1050" dirty="0">
                <a:solidFill>
                  <a:srgbClr val="2D355A"/>
                </a:solidFill>
              </a:rPr>
              <a:t> que les engrais et les peintures.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Faites appel à un service de blanchisserie qui utilise des méthodes de nettoyage respectueuses de l'environnement ou utilisez une machine </a:t>
            </a:r>
            <a:r>
              <a:rPr lang="en-GB" sz="1050" dirty="0" err="1">
                <a:solidFill>
                  <a:srgbClr val="2D355A"/>
                </a:solidFill>
              </a:rPr>
              <a:t>à</a:t>
            </a:r>
            <a:r>
              <a:rPr lang="en-GB" sz="1050" dirty="0">
                <a:solidFill>
                  <a:srgbClr val="2D355A"/>
                </a:solidFill>
              </a:rPr>
              <a:t> laver, dont les cycles de lavage sont plus courts.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Utilisez si possible des solutions moins nocives, comme des substituts organiques aux engrais </a:t>
            </a:r>
            <a:r>
              <a:rPr lang="en-GB" sz="1050" dirty="0" err="1">
                <a:solidFill>
                  <a:srgbClr val="2D355A"/>
                </a:solidFill>
              </a:rPr>
              <a:t>chimiques</a:t>
            </a:r>
            <a:r>
              <a:rPr lang="en-GB" sz="1050" dirty="0">
                <a:solidFill>
                  <a:srgbClr val="2D355A"/>
                </a:solidFill>
              </a:rPr>
              <a:t>.</a:t>
            </a: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Surveillez les équipements et les produits pour détecter les fuites chimiques potentielles telles que les aérosols, les extincteurs, les CFC et les HCFC des réfrigérateurs des équipements de refroidissement et les liquides automobiles.</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Utilisez</a:t>
            </a:r>
            <a:r>
              <a:rPr lang="en-GB" sz="1050" dirty="0">
                <a:solidFill>
                  <a:srgbClr val="2D355A"/>
                </a:solidFill>
              </a:rPr>
              <a:t> un système de lutte intégrée contre les parasites (IPM) pour le contrôle des parasites intérieurs et extérieurs.</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Suivez les meilleures pratiques de gestion pour les graisses, les huiles et les huiles minérales.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Utilisez</a:t>
            </a:r>
            <a:r>
              <a:rPr lang="en-GB" sz="1050" dirty="0">
                <a:solidFill>
                  <a:srgbClr val="2D355A"/>
                </a:solidFill>
              </a:rPr>
              <a:t> des peintures, solvants et revêtements écologiques ou certifiés (cote de danger pour la santé de 1 ou moins sur la fiche signalétique).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Utilisez</a:t>
            </a:r>
            <a:r>
              <a:rPr lang="en-GB" sz="1050" dirty="0">
                <a:solidFill>
                  <a:srgbClr val="2D355A"/>
                </a:solidFill>
              </a:rPr>
              <a:t> des peintures au latex plutôt que des peintures à l'huile.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Formez</a:t>
            </a:r>
            <a:r>
              <a:rPr lang="en-GB" sz="1050" dirty="0">
                <a:solidFill>
                  <a:srgbClr val="2D355A"/>
                </a:solidFill>
              </a:rPr>
              <a:t> le personnel aux méthodes appropriées de confinement et de nettoyage des déversements, des égouttures et des lessivages, et effectuer des inspections régulières dans les zones concernées.</a:t>
            </a:r>
          </a:p>
        </p:txBody>
      </p:sp>
      <p:sp>
        <p:nvSpPr>
          <p:cNvPr id="13" name="Rectangle 27">
            <a:extLst>
              <a:ext uri="{FF2B5EF4-FFF2-40B4-BE49-F238E27FC236}">
                <a16:creationId xmlns:a16="http://schemas.microsoft.com/office/drawing/2014/main" id="{4BC5A9B5-89FB-E342-AF5E-2C3D7E910096}"/>
              </a:ext>
            </a:extLst>
          </p:cNvPr>
          <p:cNvSpPr txBox="1"/>
          <p:nvPr/>
        </p:nvSpPr>
        <p:spPr>
          <a:xfrm>
            <a:off x="765175" y="5787323"/>
            <a:ext cx="3071878" cy="210631"/>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Produits de nettoyage</a:t>
            </a:r>
          </a:p>
        </p:txBody>
      </p:sp>
      <p:sp>
        <p:nvSpPr>
          <p:cNvPr id="18" name="Rectangle 27">
            <a:extLst>
              <a:ext uri="{FF2B5EF4-FFF2-40B4-BE49-F238E27FC236}">
                <a16:creationId xmlns:a16="http://schemas.microsoft.com/office/drawing/2014/main" id="{40B182FA-4F5E-8545-95E1-E6EEA6C3D31D}"/>
              </a:ext>
            </a:extLst>
          </p:cNvPr>
          <p:cNvSpPr txBox="1"/>
          <p:nvPr/>
        </p:nvSpPr>
        <p:spPr>
          <a:xfrm>
            <a:off x="765175" y="6035218"/>
            <a:ext cx="5327650" cy="1863968"/>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Réduisez</a:t>
            </a:r>
            <a:r>
              <a:rPr lang="en-GB" sz="1050" dirty="0">
                <a:solidFill>
                  <a:srgbClr val="2D355A"/>
                </a:solidFill>
              </a:rPr>
              <a:t> les surfaces </a:t>
            </a:r>
            <a:r>
              <a:rPr lang="en-GB" sz="1050" dirty="0" err="1">
                <a:solidFill>
                  <a:srgbClr val="2D355A"/>
                </a:solidFill>
              </a:rPr>
              <a:t>en</a:t>
            </a:r>
            <a:r>
              <a:rPr lang="en-GB" sz="1050" dirty="0">
                <a:solidFill>
                  <a:srgbClr val="2D355A"/>
                </a:solidFill>
              </a:rPr>
              <a:t> dur telles que les aires de stationnement imperméables.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Créez</a:t>
            </a:r>
            <a:r>
              <a:rPr lang="en-GB" sz="1050" dirty="0">
                <a:solidFill>
                  <a:srgbClr val="2D355A"/>
                </a:solidFill>
              </a:rPr>
              <a:t> des zones tampons naturelles autour des plans d'eau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Construisez</a:t>
            </a:r>
            <a:r>
              <a:rPr lang="en-GB" sz="1050" dirty="0">
                <a:solidFill>
                  <a:srgbClr val="2D355A"/>
                </a:solidFill>
              </a:rPr>
              <a:t> des bio-salles ou des fossés près des parkings pour réduire le ruissellement.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Construisez</a:t>
            </a:r>
            <a:r>
              <a:rPr lang="en-GB" sz="1050" dirty="0">
                <a:solidFill>
                  <a:srgbClr val="2D355A"/>
                </a:solidFill>
              </a:rPr>
              <a:t> des zones naturelles pour retenir les eaux pluviales, comme des jardins de pluie.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Limitez</a:t>
            </a:r>
            <a:r>
              <a:rPr lang="en-GB" sz="1050" dirty="0">
                <a:solidFill>
                  <a:srgbClr val="2D355A"/>
                </a:solidFill>
              </a:rPr>
              <a:t> l'utilisation de produits chimiques, tels que les engrais et les pesticides, et veiller à ce qu'ils ne soient pas utilisés près des collecteurs d'eaux pluviales et des eaux naturelles.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Placez les restes de nourriture dans les poubelles ou les bacs de compostage avant de laver la vaisselle et les autres ustensiles de cuisine. </a:t>
            </a:r>
          </a:p>
        </p:txBody>
      </p:sp>
    </p:spTree>
    <p:extLst>
      <p:ext uri="{BB962C8B-B14F-4D97-AF65-F5344CB8AC3E}">
        <p14:creationId xmlns:p14="http://schemas.microsoft.com/office/powerpoint/2010/main" val="1066194854"/>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7">
            <a:extLst>
              <a:ext uri="{FF2B5EF4-FFF2-40B4-BE49-F238E27FC236}">
                <a16:creationId xmlns:a16="http://schemas.microsoft.com/office/drawing/2014/main" id="{5812C3B3-55C9-494F-81CD-9657764CBE0D}"/>
              </a:ext>
            </a:extLst>
          </p:cNvPr>
          <p:cNvSpPr txBox="1"/>
          <p:nvPr/>
        </p:nvSpPr>
        <p:spPr>
          <a:xfrm>
            <a:off x="765175" y="875496"/>
            <a:ext cx="5327651" cy="2611288"/>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Utilisez des produits de nettoyage sans danger pour l'environnement ou mieux encore certifiés lorsque cela est possible.</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Cote de danger pour la santé de 1 ou moins sur la fiche signalétique de tous les produits chimiques de nettoyage utilisés sur la propriété.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Assurez-vous</a:t>
            </a:r>
            <a:r>
              <a:rPr lang="en-GB" sz="1050" dirty="0">
                <a:solidFill>
                  <a:srgbClr val="2D355A"/>
                </a:solidFill>
              </a:rPr>
              <a:t> que les détergents pour lave-vaisselle sont biodégradables et ne contiennent pas d'acide nitrilotriacétique ou d'agent de blanchiment au chlore, qu'ils ne contiennent pas de phosphate ni </a:t>
            </a:r>
            <a:r>
              <a:rPr lang="en-GB" sz="1050" dirty="0" err="1">
                <a:solidFill>
                  <a:srgbClr val="2D355A"/>
                </a:solidFill>
              </a:rPr>
              <a:t>d'agent</a:t>
            </a:r>
            <a:r>
              <a:rPr lang="en-GB" sz="1050" dirty="0">
                <a:solidFill>
                  <a:srgbClr val="2D355A"/>
                </a:solidFill>
              </a:rPr>
              <a:t> de </a:t>
            </a:r>
            <a:r>
              <a:rPr lang="en-GB" sz="1050" dirty="0" err="1">
                <a:solidFill>
                  <a:srgbClr val="2D355A"/>
                </a:solidFill>
              </a:rPr>
              <a:t>blanchiment</a:t>
            </a:r>
            <a:r>
              <a:rPr lang="en-GB" sz="1050" dirty="0">
                <a:solidFill>
                  <a:srgbClr val="2D355A"/>
                </a:solidFill>
              </a:rPr>
              <a:t>, </a:t>
            </a:r>
            <a:r>
              <a:rPr lang="en-GB" sz="1050" dirty="0" err="1">
                <a:solidFill>
                  <a:srgbClr val="2D355A"/>
                </a:solidFill>
              </a:rPr>
              <a:t>qu'ils</a:t>
            </a:r>
            <a:r>
              <a:rPr lang="en-GB" sz="1050" dirty="0">
                <a:solidFill>
                  <a:srgbClr val="2D355A"/>
                </a:solidFill>
              </a:rPr>
              <a:t> </a:t>
            </a:r>
            <a:r>
              <a:rPr lang="en-GB" sz="1050" dirty="0" err="1">
                <a:solidFill>
                  <a:srgbClr val="2D355A"/>
                </a:solidFill>
              </a:rPr>
              <a:t>sont</a:t>
            </a:r>
            <a:r>
              <a:rPr lang="en-GB" sz="1050" dirty="0">
                <a:solidFill>
                  <a:srgbClr val="2D355A"/>
                </a:solidFill>
              </a:rPr>
              <a:t> non </a:t>
            </a:r>
            <a:r>
              <a:rPr lang="en-GB" sz="1050" dirty="0" err="1">
                <a:solidFill>
                  <a:srgbClr val="2D355A"/>
                </a:solidFill>
              </a:rPr>
              <a:t>toxiques</a:t>
            </a:r>
            <a:r>
              <a:rPr lang="en-GB" sz="1050" dirty="0">
                <a:solidFill>
                  <a:srgbClr val="2D355A"/>
                </a:solidFill>
              </a:rPr>
              <a:t> et biodégradables, et qu'il s'agit de détergents à lessive liquides ou en poudre concentrés.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N'utilisez</a:t>
            </a:r>
            <a:r>
              <a:rPr lang="en-GB" sz="1050" dirty="0">
                <a:solidFill>
                  <a:srgbClr val="2D355A"/>
                </a:solidFill>
              </a:rPr>
              <a:t> les désinfectants que lorsque cela est nécessaire et conformément aux normes de santé publique.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Lors du nettoyage extérieur ou du lavage sous pression, il convient de prendre les précautions nécessaires pour éviter le déversement de contaminants tels que les détergents dans les rivières, les zones humides et les cours d'eau.</a:t>
            </a:r>
          </a:p>
        </p:txBody>
      </p:sp>
      <p:sp>
        <p:nvSpPr>
          <p:cNvPr id="6" name="Rectangle 27">
            <a:extLst>
              <a:ext uri="{FF2B5EF4-FFF2-40B4-BE49-F238E27FC236}">
                <a16:creationId xmlns:a16="http://schemas.microsoft.com/office/drawing/2014/main" id="{BB176FA7-2B75-8544-8C0E-8B147E92C660}"/>
              </a:ext>
            </a:extLst>
          </p:cNvPr>
          <p:cNvSpPr txBox="1"/>
          <p:nvPr/>
        </p:nvSpPr>
        <p:spPr>
          <a:xfrm>
            <a:off x="765175" y="560388"/>
            <a:ext cx="3071878" cy="210631"/>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Gestion des voies navigables locales</a:t>
            </a:r>
          </a:p>
        </p:txBody>
      </p:sp>
      <p:sp>
        <p:nvSpPr>
          <p:cNvPr id="7" name="Rechteck">
            <a:extLst>
              <a:ext uri="{FF2B5EF4-FFF2-40B4-BE49-F238E27FC236}">
                <a16:creationId xmlns:a16="http://schemas.microsoft.com/office/drawing/2014/main" id="{C073C5C1-9762-6A42-B7F0-31752A184A10}"/>
              </a:ext>
            </a:extLst>
          </p:cNvPr>
          <p:cNvSpPr/>
          <p:nvPr/>
        </p:nvSpPr>
        <p:spPr>
          <a:xfrm>
            <a:off x="0" y="7883765"/>
            <a:ext cx="6391333" cy="795152"/>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sp>
        <p:nvSpPr>
          <p:cNvPr id="8" name="Rectangle 27">
            <a:extLst>
              <a:ext uri="{FF2B5EF4-FFF2-40B4-BE49-F238E27FC236}">
                <a16:creationId xmlns:a16="http://schemas.microsoft.com/office/drawing/2014/main" id="{F2406002-4EE9-904C-B271-AF3EE7B93986}"/>
              </a:ext>
            </a:extLst>
          </p:cNvPr>
          <p:cNvSpPr txBox="1"/>
          <p:nvPr/>
        </p:nvSpPr>
        <p:spPr>
          <a:xfrm>
            <a:off x="1012469" y="7892895"/>
            <a:ext cx="5378863" cy="702945"/>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IE" sz="1200" b="1" dirty="0">
                <a:solidFill>
                  <a:schemeClr val="bg1"/>
                </a:solidFill>
                <a:latin typeface="Montserrat" pitchFamily="2" charset="77"/>
              </a:rPr>
              <a:t>Ressources </a:t>
            </a:r>
          </a:p>
          <a:p>
            <a:r>
              <a:rPr lang="en-GB" sz="1050" dirty="0">
                <a:solidFill>
                  <a:schemeClr val="bg1"/>
                </a:solidFill>
                <a:latin typeface="Montserrat" pitchFamily="2" charset="77"/>
                <a:hlinkClick r:id="rId2">
                  <a:extLst>
                    <a:ext uri="{A12FA001-AC4F-418D-AE19-62706E023703}">
                      <ahyp:hlinkClr xmlns:ahyp="http://schemas.microsoft.com/office/drawing/2018/hyperlinkcolor" val="tx"/>
                    </a:ext>
                  </a:extLst>
                </a:hlinkClick>
              </a:rPr>
              <a:t>Un manuel pour la gestion de l'eau et des déchets pour l'industrie du tourisme</a:t>
            </a:r>
            <a:endParaRPr lang="en-GB" sz="1050" dirty="0">
              <a:solidFill>
                <a:schemeClr val="bg1"/>
              </a:solidFill>
              <a:latin typeface="Montserrat" pitchFamily="2" charset="77"/>
            </a:endParaRPr>
          </a:p>
          <a:p>
            <a:r>
              <a:rPr lang="en-GB" sz="1050" dirty="0">
                <a:solidFill>
                  <a:schemeClr val="bg1"/>
                </a:solidFill>
                <a:latin typeface="Montserrat" pitchFamily="2" charset="77"/>
                <a:hlinkClick r:id="rId3">
                  <a:extLst>
                    <a:ext uri="{A12FA001-AC4F-418D-AE19-62706E023703}">
                      <ahyp:hlinkClr xmlns:ahyp="http://schemas.microsoft.com/office/drawing/2018/hyperlinkcolor" val="tx"/>
                    </a:ext>
                  </a:extLst>
                </a:hlinkClick>
              </a:rPr>
              <a:t>Meilleures pratiques environnementales dans le secteur du tourisme</a:t>
            </a:r>
            <a:endParaRPr lang="en-GB" sz="1050" dirty="0">
              <a:solidFill>
                <a:schemeClr val="bg1"/>
              </a:solidFill>
              <a:latin typeface="Montserrat" pitchFamily="2" charset="77"/>
            </a:endParaRPr>
          </a:p>
          <a:p>
            <a:endParaRPr sz="1099" b="1" dirty="0">
              <a:solidFill>
                <a:schemeClr val="tx1">
                  <a:lumMod val="75000"/>
                  <a:lumOff val="25000"/>
                </a:schemeClr>
              </a:solidFill>
              <a:latin typeface="Montserrat" pitchFamily="2" charset="77"/>
            </a:endParaRPr>
          </a:p>
        </p:txBody>
      </p:sp>
      <p:pic>
        <p:nvPicPr>
          <p:cNvPr id="9" name="Graphic 20" descr="Storytelling outline">
            <a:hlinkClick r:id="rId4"/>
            <a:extLst>
              <a:ext uri="{FF2B5EF4-FFF2-40B4-BE49-F238E27FC236}">
                <a16:creationId xmlns:a16="http://schemas.microsoft.com/office/drawing/2014/main" id="{0D25A619-FD00-9A4E-BF03-39FA1807DB0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3801" y="7968907"/>
            <a:ext cx="624868" cy="624868"/>
          </a:xfrm>
          <a:prstGeom prst="rect">
            <a:avLst/>
          </a:prstGeom>
        </p:spPr>
      </p:pic>
    </p:spTree>
    <p:extLst>
      <p:ext uri="{BB962C8B-B14F-4D97-AF65-F5344CB8AC3E}">
        <p14:creationId xmlns:p14="http://schemas.microsoft.com/office/powerpoint/2010/main" val="320731588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Rectangle 27"/>
          <p:cNvSpPr txBox="1"/>
          <p:nvPr/>
        </p:nvSpPr>
        <p:spPr>
          <a:xfrm>
            <a:off x="814780" y="761883"/>
            <a:ext cx="4205250" cy="432423"/>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p>
            <a:pPr defTabSz="583646">
              <a:lnSpc>
                <a:spcPct val="80000"/>
              </a:lnSpc>
              <a:defRPr sz="14800" spc="1480">
                <a:latin typeface="+mn-lt"/>
                <a:ea typeface="+mn-ea"/>
                <a:cs typeface="+mn-cs"/>
                <a:sym typeface="Montserrat Bold"/>
              </a:defRPr>
            </a:pPr>
            <a:endParaRPr sz="3221" spc="1479" dirty="0">
              <a:solidFill>
                <a:srgbClr val="2F355A"/>
              </a:solidFill>
              <a:latin typeface="Calibri" panose="020F0502020204030204"/>
              <a:sym typeface="Montserrat Bold"/>
            </a:endParaRPr>
          </a:p>
        </p:txBody>
      </p:sp>
      <p:sp>
        <p:nvSpPr>
          <p:cNvPr id="1054" name="Rectangle 27"/>
          <p:cNvSpPr txBox="1"/>
          <p:nvPr/>
        </p:nvSpPr>
        <p:spPr>
          <a:xfrm>
            <a:off x="937779" y="1418686"/>
            <a:ext cx="5308569" cy="872094"/>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defTabSz="2680963" fontAlgn="base">
              <a:lnSpc>
                <a:spcPct val="100000"/>
              </a:lnSpc>
              <a:spcBef>
                <a:spcPts val="0"/>
              </a:spcBef>
            </a:pPr>
            <a:r>
              <a:rPr lang="en-IE" sz="1200" b="1"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Ecotourisme</a:t>
            </a:r>
          </a:p>
          <a:p>
            <a:pPr defTabSz="2680963" fontAlgn="base">
              <a:lnSpc>
                <a:spcPct val="100000"/>
              </a:lnSpc>
              <a:spcBef>
                <a:spcPts val="0"/>
              </a:spcBef>
            </a:pPr>
            <a:endParaRPr lang="en-IE" sz="1099" b="1" dirty="0">
              <a:solidFill>
                <a:srgbClr val="2D355A"/>
              </a:solidFill>
              <a:latin typeface="Montserrat Light" panose="00000400000000000000" pitchFamily="2" charset="0"/>
              <a:cs typeface="Arial" panose="020B0604020202020204" pitchFamily="34" charset="0"/>
            </a:endParaRPr>
          </a:p>
          <a:p>
            <a:pPr algn="just" defTabSz="2680963" fontAlgn="base">
              <a:lnSpc>
                <a:spcPct val="100000"/>
              </a:lnSpc>
              <a:spcBef>
                <a:spcPts val="0"/>
              </a:spcBef>
            </a:pPr>
            <a:r>
              <a:rPr lang="en-IE" sz="1050" dirty="0">
                <a:solidFill>
                  <a:srgbClr val="2D355A"/>
                </a:solidFill>
                <a:latin typeface="Montserrat Light" panose="00000400000000000000" pitchFamily="2" charset="0"/>
                <a:cs typeface="Arial" panose="020B0604020202020204" pitchFamily="34" charset="0"/>
              </a:rPr>
              <a:t>L'écotourisme est une forme de tourisme durable - toutes les formes de tourisme peuvent devenir plus durables, mais toutes les formes de tourisme ne peuvent pas être écotouristiques.</a:t>
            </a:r>
          </a:p>
          <a:p>
            <a:pPr defTabSz="2680963" fontAlgn="base">
              <a:lnSpc>
                <a:spcPct val="100000"/>
              </a:lnSpc>
              <a:spcBef>
                <a:spcPts val="0"/>
              </a:spcBef>
            </a:pPr>
            <a:endParaRPr lang="en-IE" sz="1099" b="1" dirty="0">
              <a:solidFill>
                <a:srgbClr val="2D355A"/>
              </a:solidFill>
              <a:latin typeface="Montserrat Light" panose="00000400000000000000" pitchFamily="2" charset="0"/>
              <a:cs typeface="Arial" panose="020B0604020202020204" pitchFamily="34" charset="0"/>
            </a:endParaRPr>
          </a:p>
        </p:txBody>
      </p:sp>
      <p:sp>
        <p:nvSpPr>
          <p:cNvPr id="7" name="Text Placeholder 6">
            <a:extLst>
              <a:ext uri="{FF2B5EF4-FFF2-40B4-BE49-F238E27FC236}">
                <a16:creationId xmlns:a16="http://schemas.microsoft.com/office/drawing/2014/main" id="{368F52BE-96B1-4104-9D11-A281C97BADBA}"/>
              </a:ext>
            </a:extLst>
          </p:cNvPr>
          <p:cNvSpPr>
            <a:spLocks noGrp="1"/>
          </p:cNvSpPr>
          <p:nvPr>
            <p:ph type="body" sz="quarter" idx="16"/>
          </p:nvPr>
        </p:nvSpPr>
        <p:spPr>
          <a:xfrm>
            <a:off x="765175" y="549790"/>
            <a:ext cx="4663737" cy="610005"/>
          </a:xfrm>
        </p:spPr>
        <p:txBody>
          <a:bodyPr>
            <a:noAutofit/>
          </a:bodyPr>
          <a:lstStyle/>
          <a:p>
            <a:pPr marL="0" indent="0">
              <a:spcBef>
                <a:spcPts val="0"/>
              </a:spcBef>
              <a:buNone/>
            </a:pPr>
            <a:r>
              <a:rPr lang="en-IE" sz="2500" b="1" dirty="0">
                <a:latin typeface="Montserrat" pitchFamily="2" charset="77"/>
              </a:rPr>
              <a:t>Définir : Écotourisme et géotourisme</a:t>
            </a:r>
          </a:p>
        </p:txBody>
      </p:sp>
      <p:sp>
        <p:nvSpPr>
          <p:cNvPr id="12" name="Rectangle 27">
            <a:extLst>
              <a:ext uri="{FF2B5EF4-FFF2-40B4-BE49-F238E27FC236}">
                <a16:creationId xmlns:a16="http://schemas.microsoft.com/office/drawing/2014/main" id="{0202F852-C148-43FF-9E82-D6C44B79BB19}"/>
              </a:ext>
            </a:extLst>
          </p:cNvPr>
          <p:cNvSpPr txBox="1"/>
          <p:nvPr/>
        </p:nvSpPr>
        <p:spPr>
          <a:xfrm>
            <a:off x="765175" y="4680496"/>
            <a:ext cx="5327651" cy="1180127"/>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defTabSz="2680963" fontAlgn="base">
              <a:lnSpc>
                <a:spcPct val="100000"/>
              </a:lnSpc>
              <a:spcBef>
                <a:spcPts val="0"/>
              </a:spcBef>
              <a:buClr>
                <a:srgbClr val="28AFAC"/>
              </a:buClr>
            </a:pPr>
            <a:r>
              <a:rPr lang="en-IE" sz="1200" b="1" dirty="0">
                <a:solidFill>
                  <a:srgbClr val="28AFAC"/>
                </a:solidFill>
                <a:latin typeface="Montserrat Light" panose="00000400000000000000" pitchFamily="2" charset="0"/>
                <a:ea typeface="Calibri" panose="020F0502020204030204" pitchFamily="34" charset="0"/>
                <a:cs typeface="Times New Roman" panose="02020603050405020304" pitchFamily="18" charset="0"/>
              </a:rPr>
              <a:t>Géo-tourisme</a:t>
            </a:r>
          </a:p>
          <a:p>
            <a:pPr algn="just" defTabSz="2680963" fontAlgn="base">
              <a:lnSpc>
                <a:spcPct val="100000"/>
              </a:lnSpc>
              <a:spcBef>
                <a:spcPts val="0"/>
              </a:spcBef>
              <a:buClr>
                <a:srgbClr val="28AFAC"/>
              </a:buClr>
            </a:pPr>
            <a:endParaRPr lang="en-IE" sz="1050" dirty="0">
              <a:solidFill>
                <a:srgbClr val="2D355A"/>
              </a:solidFill>
              <a:latin typeface="Montserrat Light" panose="00000400000000000000" pitchFamily="2" charset="0"/>
              <a:cs typeface="Arial" panose="020B0604020202020204" pitchFamily="34" charset="0"/>
            </a:endParaRPr>
          </a:p>
          <a:p>
            <a:pPr algn="just" defTabSz="2680963" fontAlgn="base">
              <a:lnSpc>
                <a:spcPct val="100000"/>
              </a:lnSpc>
              <a:spcBef>
                <a:spcPts val="0"/>
              </a:spcBef>
              <a:buClr>
                <a:srgbClr val="28AFAC"/>
              </a:buClr>
            </a:pPr>
            <a:r>
              <a:rPr lang="en-GB" sz="1050" dirty="0">
                <a:solidFill>
                  <a:srgbClr val="2D355A"/>
                </a:solidFill>
                <a:latin typeface="Montserrat Light" panose="00000400000000000000" pitchFamily="2" charset="0"/>
              </a:rPr>
              <a:t>Le </a:t>
            </a:r>
            <a:r>
              <a:rPr lang="en-GB" sz="1050" dirty="0" err="1">
                <a:solidFill>
                  <a:srgbClr val="2D355A"/>
                </a:solidFill>
                <a:latin typeface="Montserrat Light" panose="00000400000000000000" pitchFamily="2" charset="0"/>
              </a:rPr>
              <a:t>géotourisme</a:t>
            </a:r>
            <a:r>
              <a:rPr lang="en-GB" sz="1050" dirty="0">
                <a:solidFill>
                  <a:srgbClr val="2D355A"/>
                </a:solidFill>
                <a:latin typeface="Montserrat Light" panose="00000400000000000000" pitchFamily="2" charset="0"/>
              </a:rPr>
              <a:t> a </a:t>
            </a:r>
            <a:r>
              <a:rPr lang="en-GB" sz="1050" dirty="0" err="1">
                <a:solidFill>
                  <a:srgbClr val="2D355A"/>
                </a:solidFill>
                <a:latin typeface="Montserrat Light" panose="00000400000000000000" pitchFamily="2" charset="0"/>
              </a:rPr>
              <a:t>été</a:t>
            </a:r>
            <a:r>
              <a:rPr lang="en-GB" sz="1050" dirty="0">
                <a:solidFill>
                  <a:srgbClr val="2D355A"/>
                </a:solidFill>
                <a:latin typeface="Montserrat Light" panose="00000400000000000000" pitchFamily="2" charset="0"/>
              </a:rPr>
              <a:t> </a:t>
            </a:r>
            <a:r>
              <a:rPr lang="en-GB" sz="1050" dirty="0" err="1">
                <a:solidFill>
                  <a:srgbClr val="2D355A"/>
                </a:solidFill>
                <a:latin typeface="Montserrat Light" panose="00000400000000000000" pitchFamily="2" charset="0"/>
              </a:rPr>
              <a:t>défini</a:t>
            </a:r>
            <a:r>
              <a:rPr lang="en-GB" sz="1050" dirty="0">
                <a:solidFill>
                  <a:srgbClr val="2D355A"/>
                </a:solidFill>
                <a:latin typeface="Montserrat Light" panose="00000400000000000000" pitchFamily="2" charset="0"/>
              </a:rPr>
              <a:t> par le National Geographic. Il </a:t>
            </a:r>
            <a:r>
              <a:rPr lang="en-GB" sz="1050" dirty="0" err="1">
                <a:solidFill>
                  <a:srgbClr val="2D355A"/>
                </a:solidFill>
                <a:latin typeface="Montserrat Light" panose="00000400000000000000" pitchFamily="2" charset="0"/>
              </a:rPr>
              <a:t>est</a:t>
            </a:r>
            <a:r>
              <a:rPr lang="en-GB" sz="1050" dirty="0">
                <a:solidFill>
                  <a:srgbClr val="2D355A"/>
                </a:solidFill>
                <a:latin typeface="Montserrat Light" panose="00000400000000000000" pitchFamily="2" charset="0"/>
              </a:rPr>
              <a:t> très similaire au </a:t>
            </a:r>
            <a:r>
              <a:rPr lang="en-GB" sz="1050" dirty="0" err="1">
                <a:solidFill>
                  <a:srgbClr val="2D355A"/>
                </a:solidFill>
                <a:latin typeface="Montserrat Light" panose="00000400000000000000" pitchFamily="2" charset="0"/>
              </a:rPr>
              <a:t>tourisme</a:t>
            </a:r>
            <a:r>
              <a:rPr lang="en-GB" sz="1050" dirty="0">
                <a:solidFill>
                  <a:srgbClr val="2D355A"/>
                </a:solidFill>
                <a:latin typeface="Montserrat Light" panose="00000400000000000000" pitchFamily="2" charset="0"/>
              </a:rPr>
              <a:t> durable. Le concept est le même, mais il se concentre sur le "sens du lieu" dans une </a:t>
            </a:r>
            <a:r>
              <a:rPr lang="en-GB" sz="1050" dirty="0" err="1">
                <a:solidFill>
                  <a:srgbClr val="2D355A"/>
                </a:solidFill>
                <a:latin typeface="Montserrat Light" panose="00000400000000000000" pitchFamily="2" charset="0"/>
              </a:rPr>
              <a:t>région</a:t>
            </a:r>
            <a:r>
              <a:rPr lang="en-GB" sz="1050" dirty="0">
                <a:solidFill>
                  <a:srgbClr val="2D355A"/>
                </a:solidFill>
                <a:latin typeface="Montserrat Light" panose="00000400000000000000" pitchFamily="2" charset="0"/>
              </a:rPr>
              <a:t> et savoir </a:t>
            </a:r>
            <a:r>
              <a:rPr lang="en-GB" sz="1050" dirty="0" err="1">
                <a:solidFill>
                  <a:srgbClr val="2D355A"/>
                </a:solidFill>
                <a:latin typeface="Montserrat Light" panose="00000400000000000000" pitchFamily="2" charset="0"/>
              </a:rPr>
              <a:t>s’il</a:t>
            </a:r>
            <a:r>
              <a:rPr lang="en-GB" sz="1050" dirty="0">
                <a:solidFill>
                  <a:srgbClr val="2D355A"/>
                </a:solidFill>
                <a:latin typeface="Montserrat Light" panose="00000400000000000000" pitchFamily="2" charset="0"/>
              </a:rPr>
              <a:t> </a:t>
            </a:r>
            <a:r>
              <a:rPr lang="en-GB" sz="1050" dirty="0" err="1">
                <a:solidFill>
                  <a:srgbClr val="2D355A"/>
                </a:solidFill>
                <a:latin typeface="Montserrat Light" panose="00000400000000000000" pitchFamily="2" charset="0"/>
              </a:rPr>
              <a:t>est</a:t>
            </a:r>
            <a:r>
              <a:rPr lang="en-GB" sz="1050" dirty="0">
                <a:solidFill>
                  <a:srgbClr val="2D355A"/>
                </a:solidFill>
                <a:latin typeface="Montserrat Light" panose="00000400000000000000" pitchFamily="2" charset="0"/>
              </a:rPr>
              <a:t> : </a:t>
            </a:r>
            <a:r>
              <a:rPr lang="en-GB" sz="1050" i="1" dirty="0">
                <a:solidFill>
                  <a:prstClr val="white"/>
                </a:solidFill>
                <a:latin typeface="Montserrat Light" panose="00000400000000000000" pitchFamily="2" charset="0"/>
              </a:rPr>
              <a:t>efforts de l'industrie".</a:t>
            </a:r>
          </a:p>
          <a:p>
            <a:pPr marL="228568" indent="-228568" defTabSz="2680963" fontAlgn="base">
              <a:lnSpc>
                <a:spcPct val="100000"/>
              </a:lnSpc>
              <a:spcBef>
                <a:spcPts val="0"/>
              </a:spcBef>
              <a:buClr>
                <a:srgbClr val="28AFAC"/>
              </a:buClr>
              <a:buFont typeface="+mj-lt"/>
              <a:buAutoNum type="arabicPeriod"/>
            </a:pPr>
            <a:endParaRPr lang="en-IE" sz="1050" b="1" dirty="0">
              <a:solidFill>
                <a:srgbClr val="28AFAC"/>
              </a:solidFill>
              <a:latin typeface="Montserrat Light" panose="00000400000000000000" pitchFamily="2" charset="0"/>
              <a:cs typeface="Arial" panose="020B0604020202020204" pitchFamily="34" charset="0"/>
            </a:endParaRPr>
          </a:p>
          <a:p>
            <a:pPr defTabSz="2680963">
              <a:lnSpc>
                <a:spcPct val="100000"/>
              </a:lnSpc>
              <a:spcBef>
                <a:spcPts val="0"/>
              </a:spcBef>
            </a:pPr>
            <a:endParaRPr sz="1050" dirty="0">
              <a:solidFill>
                <a:srgbClr val="2D355A"/>
              </a:solidFill>
              <a:latin typeface="Montserrat Light" panose="00000400000000000000" pitchFamily="2" charset="0"/>
            </a:endParaRPr>
          </a:p>
        </p:txBody>
      </p:sp>
      <p:sp>
        <p:nvSpPr>
          <p:cNvPr id="13" name="Rechteck">
            <a:extLst>
              <a:ext uri="{FF2B5EF4-FFF2-40B4-BE49-F238E27FC236}">
                <a16:creationId xmlns:a16="http://schemas.microsoft.com/office/drawing/2014/main" id="{1E8E53A2-5A92-48DA-A606-F18051593D3D}"/>
              </a:ext>
            </a:extLst>
          </p:cNvPr>
          <p:cNvSpPr/>
          <p:nvPr/>
        </p:nvSpPr>
        <p:spPr>
          <a:xfrm>
            <a:off x="-2882" y="8335544"/>
            <a:ext cx="6391333" cy="984740"/>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latin typeface="Helvetica Light"/>
              <a:sym typeface="Helvetica Light"/>
            </a:endParaRPr>
          </a:p>
        </p:txBody>
      </p:sp>
      <p:sp>
        <p:nvSpPr>
          <p:cNvPr id="14" name="Rectangle 27">
            <a:extLst>
              <a:ext uri="{FF2B5EF4-FFF2-40B4-BE49-F238E27FC236}">
                <a16:creationId xmlns:a16="http://schemas.microsoft.com/office/drawing/2014/main" id="{C90285C3-B596-4FF2-944F-0134173988A9}"/>
              </a:ext>
            </a:extLst>
          </p:cNvPr>
          <p:cNvSpPr txBox="1"/>
          <p:nvPr/>
        </p:nvSpPr>
        <p:spPr>
          <a:xfrm>
            <a:off x="1240909" y="8669824"/>
            <a:ext cx="5271535" cy="487245"/>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pPr marL="228568" indent="-228568" defTabSz="2680963">
              <a:buFont typeface="+mj-lt"/>
              <a:buAutoNum type="arabicPeriod"/>
            </a:pPr>
            <a:r>
              <a:rPr lang="en-GB" sz="999" b="1" dirty="0">
                <a:solidFill>
                  <a:prstClr val="white"/>
                </a:solidFill>
                <a:latin typeface="Montserrat" pitchFamily="2" charset="77"/>
                <a:ea typeface="Calibri" panose="020F0502020204030204" pitchFamily="34" charset="0"/>
                <a:cs typeface="Times New Roman" panose="02020603050405020304" pitchFamily="18" charset="0"/>
              </a:rPr>
              <a:t>Regardez le webinaire sur le </a:t>
            </a:r>
            <a:r>
              <a:rPr lang="en-GB" sz="999" dirty="0">
                <a:solidFill>
                  <a:prstClr val="white"/>
                </a:solidFill>
                <a:latin typeface="Montserrat" pitchFamily="2" charset="77"/>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patrimoine culturel et le tourisme durable </a:t>
            </a:r>
            <a:endParaRPr lang="en-GB" sz="999" dirty="0">
              <a:solidFill>
                <a:prstClr val="white"/>
              </a:solidFill>
              <a:latin typeface="Montserrat" pitchFamily="2" charset="77"/>
              <a:ea typeface="Calibri" panose="020F0502020204030204" pitchFamily="34" charset="0"/>
              <a:cs typeface="Times New Roman" panose="02020603050405020304" pitchFamily="18" charset="0"/>
            </a:endParaRPr>
          </a:p>
          <a:p>
            <a:pPr marL="228568" indent="-228568" defTabSz="2680963">
              <a:buFont typeface="+mj-lt"/>
              <a:buAutoNum type="arabicPeriod"/>
            </a:pPr>
            <a:r>
              <a:rPr lang="en-GB" sz="999" b="1" dirty="0">
                <a:solidFill>
                  <a:prstClr val="white"/>
                </a:solidFill>
                <a:latin typeface="Montserrat" pitchFamily="2" charset="77"/>
                <a:ea typeface="Calibri" panose="020F0502020204030204" pitchFamily="34" charset="0"/>
                <a:cs typeface="Times New Roman" panose="02020603050405020304" pitchFamily="18" charset="0"/>
              </a:rPr>
              <a:t>Idées vertes pour le tourisme - </a:t>
            </a:r>
            <a:r>
              <a:rPr lang="en-GB" sz="999" dirty="0">
                <a:solidFill>
                  <a:prstClr val="white"/>
                </a:solidFill>
                <a:latin typeface="Montserrat" pitchFamily="2" charset="77"/>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Le tourisme durable expliqué à l'aide </a:t>
            </a:r>
            <a:r>
              <a:rPr lang="en-GB" sz="999" u="sng" dirty="0">
                <a:solidFill>
                  <a:prstClr val="white"/>
                </a:solidFill>
                <a:latin typeface="Montserrat" pitchFamily="2" charset="77"/>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a:t>
            </a:r>
            <a:r>
              <a:rPr lang="en-GB" sz="999" u="sng" dirty="0">
                <a:solidFill>
                  <a:prstClr val="white"/>
                </a:solidFill>
                <a:latin typeface="Montserrat" pitchFamily="2" charset="77"/>
                <a:ea typeface="Calibri" panose="020F0502020204030204" pitchFamily="34" charset="0"/>
                <a:cs typeface="Times New Roman" panose="02020603050405020304" pitchFamily="18" charset="0"/>
              </a:rPr>
              <a:t>exemples</a:t>
            </a:r>
          </a:p>
        </p:txBody>
      </p:sp>
      <p:pic>
        <p:nvPicPr>
          <p:cNvPr id="16" name="Graphic 15" descr="Storytelling outline">
            <a:hlinkClick r:id="rId4"/>
            <a:extLst>
              <a:ext uri="{FF2B5EF4-FFF2-40B4-BE49-F238E27FC236}">
                <a16:creationId xmlns:a16="http://schemas.microsoft.com/office/drawing/2014/main" id="{8B25C012-31D8-419E-82AE-38608AFA97A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5557" y="8525131"/>
            <a:ext cx="624868" cy="624868"/>
          </a:xfrm>
          <a:prstGeom prst="rect">
            <a:avLst/>
          </a:prstGeom>
        </p:spPr>
      </p:pic>
      <p:grpSp>
        <p:nvGrpSpPr>
          <p:cNvPr id="2" name="Group 1">
            <a:extLst>
              <a:ext uri="{FF2B5EF4-FFF2-40B4-BE49-F238E27FC236}">
                <a16:creationId xmlns:a16="http://schemas.microsoft.com/office/drawing/2014/main" id="{1E6E2D6A-86FF-E94C-BD3E-E4961C68A127}"/>
              </a:ext>
            </a:extLst>
          </p:cNvPr>
          <p:cNvGrpSpPr/>
          <p:nvPr/>
        </p:nvGrpSpPr>
        <p:grpSpPr>
          <a:xfrm>
            <a:off x="3078933" y="5881230"/>
            <a:ext cx="3714734" cy="2783471"/>
            <a:chOff x="-72604" y="3764620"/>
            <a:chExt cx="5227022" cy="3916636"/>
          </a:xfrm>
        </p:grpSpPr>
        <p:pic>
          <p:nvPicPr>
            <p:cNvPr id="15" name="Picture 14">
              <a:extLst>
                <a:ext uri="{FF2B5EF4-FFF2-40B4-BE49-F238E27FC236}">
                  <a16:creationId xmlns:a16="http://schemas.microsoft.com/office/drawing/2014/main" id="{D40B01E4-84E8-4349-8DDA-65DA9E174CF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9722" r="-1465"/>
            <a:stretch/>
          </p:blipFill>
          <p:spPr>
            <a:xfrm flipH="1">
              <a:off x="-72604" y="3764620"/>
              <a:ext cx="5227022" cy="3916636"/>
            </a:xfrm>
            <a:prstGeom prst="rect">
              <a:avLst/>
            </a:prstGeom>
          </p:spPr>
        </p:pic>
        <p:pic>
          <p:nvPicPr>
            <p:cNvPr id="3" name="Picture 2">
              <a:hlinkClick r:id="rId2"/>
              <a:extLst>
                <a:ext uri="{FF2B5EF4-FFF2-40B4-BE49-F238E27FC236}">
                  <a16:creationId xmlns:a16="http://schemas.microsoft.com/office/drawing/2014/main" id="{BD6129A3-1A66-4C03-BBC5-202C0376089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62787" y="4279697"/>
              <a:ext cx="4091630" cy="2750496"/>
            </a:xfrm>
            <a:prstGeom prst="rect">
              <a:avLst/>
            </a:prstGeom>
          </p:spPr>
        </p:pic>
      </p:grpSp>
      <p:pic>
        <p:nvPicPr>
          <p:cNvPr id="19" name="Graphic 18" descr="Chevron arrows">
            <a:extLst>
              <a:ext uri="{FF2B5EF4-FFF2-40B4-BE49-F238E27FC236}">
                <a16:creationId xmlns:a16="http://schemas.microsoft.com/office/drawing/2014/main" id="{5598FC42-4782-EE44-BD4A-835DDBDCE12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175197" y="157176"/>
            <a:ext cx="1364413" cy="1364413"/>
          </a:xfrm>
          <a:prstGeom prst="rect">
            <a:avLst/>
          </a:prstGeom>
        </p:spPr>
      </p:pic>
      <p:sp>
        <p:nvSpPr>
          <p:cNvPr id="22" name="Rechteck">
            <a:extLst>
              <a:ext uri="{FF2B5EF4-FFF2-40B4-BE49-F238E27FC236}">
                <a16:creationId xmlns:a16="http://schemas.microsoft.com/office/drawing/2014/main" id="{744E6942-6543-A949-B51C-D0BC6767B118}"/>
              </a:ext>
            </a:extLst>
          </p:cNvPr>
          <p:cNvSpPr/>
          <p:nvPr/>
        </p:nvSpPr>
        <p:spPr>
          <a:xfrm>
            <a:off x="-2882" y="2382317"/>
            <a:ext cx="6249230" cy="2215020"/>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latin typeface="Helvetica Light"/>
              <a:sym typeface="Helvetica Light"/>
            </a:endParaRPr>
          </a:p>
        </p:txBody>
      </p:sp>
      <p:sp>
        <p:nvSpPr>
          <p:cNvPr id="23" name="Rectangle 27">
            <a:extLst>
              <a:ext uri="{FF2B5EF4-FFF2-40B4-BE49-F238E27FC236}">
                <a16:creationId xmlns:a16="http://schemas.microsoft.com/office/drawing/2014/main" id="{A4B78386-3974-5943-B8CA-B6D21D35BA73}"/>
              </a:ext>
            </a:extLst>
          </p:cNvPr>
          <p:cNvSpPr txBox="1"/>
          <p:nvPr/>
        </p:nvSpPr>
        <p:spPr>
          <a:xfrm>
            <a:off x="803287" y="2580792"/>
            <a:ext cx="5162573" cy="200298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ctr" defTabSz="2680963">
              <a:spcBef>
                <a:spcPts val="0"/>
              </a:spcBef>
            </a:pPr>
            <a:r>
              <a:rPr lang="en-GB" sz="1200" i="1" dirty="0">
                <a:solidFill>
                  <a:prstClr val="white"/>
                </a:solidFill>
                <a:latin typeface="Montserrat" pitchFamily="2" charset="77"/>
              </a:rPr>
              <a:t>"L'écotourisme est un voyage et une visite respectueux de l'environnement dans des zones naturelles relativement intactes, afin de profiter, d'étudier et d'apprécier la nature (et toutes les caractéristiques culturelles qui l'accompagnent - tant passées que présentes), qui favorise la conservation, a un faible impact sur les visiteurs et prévoit une participation socio-économique active et bénéfique des populations locales".</a:t>
            </a:r>
          </a:p>
          <a:p>
            <a:pPr algn="ctr" defTabSz="2680963">
              <a:spcBef>
                <a:spcPts val="0"/>
              </a:spcBef>
            </a:pPr>
            <a:endParaRPr lang="en-GB" sz="1200" i="1" dirty="0">
              <a:solidFill>
                <a:prstClr val="white"/>
              </a:solidFill>
              <a:highlight>
                <a:srgbClr val="FFFF00"/>
              </a:highlight>
              <a:latin typeface="Montserrat" pitchFamily="2" charset="77"/>
            </a:endParaRPr>
          </a:p>
          <a:p>
            <a:pPr algn="ctr" defTabSz="2680963">
              <a:spcBef>
                <a:spcPts val="0"/>
              </a:spcBef>
            </a:pPr>
            <a:r>
              <a:rPr lang="en-GB" sz="1200" dirty="0">
                <a:solidFill>
                  <a:prstClr val="white"/>
                </a:solidFill>
                <a:latin typeface="Montserrat" pitchFamily="2" charset="77"/>
                <a:cs typeface="Arial" panose="020B0604020202020204" pitchFamily="34" charset="0"/>
              </a:rPr>
              <a:t>(Ceballos-Lascurain, 1993).</a:t>
            </a:r>
          </a:p>
          <a:p>
            <a:pPr algn="ctr" defTabSz="2680963">
              <a:spcBef>
                <a:spcPts val="0"/>
              </a:spcBef>
            </a:pPr>
            <a:endParaRPr sz="1200" i="1" dirty="0">
              <a:solidFill>
                <a:prstClr val="white"/>
              </a:solidFill>
              <a:highlight>
                <a:srgbClr val="FFFF00"/>
              </a:highlight>
              <a:latin typeface="Montserrat" pitchFamily="2" charset="77"/>
            </a:endParaRPr>
          </a:p>
        </p:txBody>
      </p:sp>
      <p:sp>
        <p:nvSpPr>
          <p:cNvPr id="26" name="Freeform 25">
            <a:extLst>
              <a:ext uri="{FF2B5EF4-FFF2-40B4-BE49-F238E27FC236}">
                <a16:creationId xmlns:a16="http://schemas.microsoft.com/office/drawing/2014/main" id="{332E810D-2EA8-1F4B-A8C9-184BABF32BD8}"/>
              </a:ext>
            </a:extLst>
          </p:cNvPr>
          <p:cNvSpPr/>
          <p:nvPr/>
        </p:nvSpPr>
        <p:spPr>
          <a:xfrm rot="10800000">
            <a:off x="5928958" y="3726566"/>
            <a:ext cx="777410" cy="587876"/>
          </a:xfrm>
          <a:custGeom>
            <a:avLst/>
            <a:gdLst>
              <a:gd name="connsiteX0" fmla="*/ 378333 w 968121"/>
              <a:gd name="connsiteY0" fmla="*/ 350329 h 732091"/>
              <a:gd name="connsiteX1" fmla="*/ 380048 w 968121"/>
              <a:gd name="connsiteY1" fmla="*/ 732092 h 732091"/>
              <a:gd name="connsiteX2" fmla="*/ 0 w 968121"/>
              <a:gd name="connsiteY2" fmla="*/ 732092 h 732091"/>
              <a:gd name="connsiteX3" fmla="*/ 0 w 968121"/>
              <a:gd name="connsiteY3" fmla="*/ 350329 h 732091"/>
              <a:gd name="connsiteX4" fmla="*/ 110300 w 968121"/>
              <a:gd name="connsiteY4" fmla="*/ 57150 h 732091"/>
              <a:gd name="connsiteX5" fmla="*/ 434912 w 968121"/>
              <a:gd name="connsiteY5" fmla="*/ 0 h 732091"/>
              <a:gd name="connsiteX6" fmla="*/ 434912 w 968121"/>
              <a:gd name="connsiteY6" fmla="*/ 182880 h 732091"/>
              <a:gd name="connsiteX7" fmla="*/ 323469 w 968121"/>
              <a:gd name="connsiteY7" fmla="*/ 204597 h 732091"/>
              <a:gd name="connsiteX8" fmla="*/ 293180 w 968121"/>
              <a:gd name="connsiteY8" fmla="*/ 289179 h 732091"/>
              <a:gd name="connsiteX9" fmla="*/ 293180 w 968121"/>
              <a:gd name="connsiteY9" fmla="*/ 350329 h 732091"/>
              <a:gd name="connsiteX10" fmla="*/ 378333 w 968121"/>
              <a:gd name="connsiteY10" fmla="*/ 350329 h 732091"/>
              <a:gd name="connsiteX11" fmla="*/ 911543 w 968121"/>
              <a:gd name="connsiteY11" fmla="*/ 350329 h 732091"/>
              <a:gd name="connsiteX12" fmla="*/ 913257 w 968121"/>
              <a:gd name="connsiteY12" fmla="*/ 732092 h 732091"/>
              <a:gd name="connsiteX13" fmla="*/ 533210 w 968121"/>
              <a:gd name="connsiteY13" fmla="*/ 732092 h 732091"/>
              <a:gd name="connsiteX14" fmla="*/ 533210 w 968121"/>
              <a:gd name="connsiteY14" fmla="*/ 350329 h 732091"/>
              <a:gd name="connsiteX15" fmla="*/ 643509 w 968121"/>
              <a:gd name="connsiteY15" fmla="*/ 57150 h 732091"/>
              <a:gd name="connsiteX16" fmla="*/ 968121 w 968121"/>
              <a:gd name="connsiteY16" fmla="*/ 0 h 732091"/>
              <a:gd name="connsiteX17" fmla="*/ 968121 w 968121"/>
              <a:gd name="connsiteY17" fmla="*/ 182880 h 732091"/>
              <a:gd name="connsiteX18" fmla="*/ 856679 w 968121"/>
              <a:gd name="connsiteY18" fmla="*/ 204597 h 732091"/>
              <a:gd name="connsiteX19" fmla="*/ 826389 w 968121"/>
              <a:gd name="connsiteY19" fmla="*/ 289179 h 732091"/>
              <a:gd name="connsiteX20" fmla="*/ 826389 w 968121"/>
              <a:gd name="connsiteY20" fmla="*/ 350329 h 732091"/>
              <a:gd name="connsiteX21" fmla="*/ 911543 w 968121"/>
              <a:gd name="connsiteY21" fmla="*/ 350329 h 7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121" h="732091">
                <a:moveTo>
                  <a:pt x="378333" y="350329"/>
                </a:moveTo>
                <a:lnTo>
                  <a:pt x="380048" y="732092"/>
                </a:lnTo>
                <a:lnTo>
                  <a:pt x="0" y="732092"/>
                </a:lnTo>
                <a:lnTo>
                  <a:pt x="0" y="350329"/>
                </a:lnTo>
                <a:cubicBezTo>
                  <a:pt x="0" y="203454"/>
                  <a:pt x="36576" y="105728"/>
                  <a:pt x="110300" y="57150"/>
                </a:cubicBezTo>
                <a:cubicBezTo>
                  <a:pt x="168021" y="18859"/>
                  <a:pt x="276035" y="0"/>
                  <a:pt x="434912" y="0"/>
                </a:cubicBezTo>
                <a:lnTo>
                  <a:pt x="434912" y="182880"/>
                </a:lnTo>
                <a:cubicBezTo>
                  <a:pt x="381191" y="182880"/>
                  <a:pt x="344043" y="190309"/>
                  <a:pt x="323469" y="204597"/>
                </a:cubicBezTo>
                <a:cubicBezTo>
                  <a:pt x="302895" y="218884"/>
                  <a:pt x="293180" y="247459"/>
                  <a:pt x="293180" y="289179"/>
                </a:cubicBezTo>
                <a:lnTo>
                  <a:pt x="293180" y="350329"/>
                </a:lnTo>
                <a:lnTo>
                  <a:pt x="378333" y="350329"/>
                </a:lnTo>
                <a:close/>
                <a:moveTo>
                  <a:pt x="911543" y="350329"/>
                </a:moveTo>
                <a:lnTo>
                  <a:pt x="913257" y="732092"/>
                </a:lnTo>
                <a:lnTo>
                  <a:pt x="533210" y="732092"/>
                </a:lnTo>
                <a:lnTo>
                  <a:pt x="533210" y="350329"/>
                </a:lnTo>
                <a:cubicBezTo>
                  <a:pt x="533210" y="203454"/>
                  <a:pt x="569786" y="105728"/>
                  <a:pt x="643509" y="57150"/>
                </a:cubicBezTo>
                <a:cubicBezTo>
                  <a:pt x="701231" y="18859"/>
                  <a:pt x="809244" y="0"/>
                  <a:pt x="968121" y="0"/>
                </a:cubicBezTo>
                <a:lnTo>
                  <a:pt x="968121" y="182880"/>
                </a:lnTo>
                <a:cubicBezTo>
                  <a:pt x="914400" y="182880"/>
                  <a:pt x="877253" y="190309"/>
                  <a:pt x="856679" y="204597"/>
                </a:cubicBezTo>
                <a:cubicBezTo>
                  <a:pt x="836105" y="218884"/>
                  <a:pt x="826389" y="247459"/>
                  <a:pt x="826389" y="289179"/>
                </a:cubicBezTo>
                <a:lnTo>
                  <a:pt x="826389" y="350329"/>
                </a:lnTo>
                <a:lnTo>
                  <a:pt x="911543" y="350329"/>
                </a:lnTo>
                <a:close/>
              </a:path>
            </a:pathLst>
          </a:custGeom>
          <a:solidFill>
            <a:srgbClr val="C2D237"/>
          </a:solidFill>
          <a:ln w="5715" cap="flat">
            <a:noFill/>
            <a:prstDash val="solid"/>
            <a:miter/>
          </a:ln>
        </p:spPr>
        <p:txBody>
          <a:bodyPr rtlCol="0" anchor="ctr"/>
          <a:lstStyle/>
          <a:p>
            <a:pPr defTabSz="457134"/>
            <a:endParaRPr lang="en-US" dirty="0">
              <a:solidFill>
                <a:prstClr val="black"/>
              </a:solidFill>
              <a:latin typeface="Calibri" panose="020F0502020204030204"/>
            </a:endParaRPr>
          </a:p>
        </p:txBody>
      </p:sp>
      <p:sp>
        <p:nvSpPr>
          <p:cNvPr id="27" name="Rectangle 27">
            <a:extLst>
              <a:ext uri="{FF2B5EF4-FFF2-40B4-BE49-F238E27FC236}">
                <a16:creationId xmlns:a16="http://schemas.microsoft.com/office/drawing/2014/main" id="{983C0405-A393-ED4C-9E7B-1D56322584ED}"/>
              </a:ext>
            </a:extLst>
          </p:cNvPr>
          <p:cNvSpPr txBox="1"/>
          <p:nvPr/>
        </p:nvSpPr>
        <p:spPr>
          <a:xfrm>
            <a:off x="937779" y="5723182"/>
            <a:ext cx="2688472" cy="2611288"/>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28568" indent="-228568" defTabSz="2680963" fontAlgn="base">
              <a:lnSpc>
                <a:spcPct val="100000"/>
              </a:lnSpc>
              <a:spcBef>
                <a:spcPts val="0"/>
              </a:spcBef>
              <a:buClr>
                <a:srgbClr val="28AFAC"/>
              </a:buClr>
              <a:buFont typeface="+mj-lt"/>
              <a:buAutoNum type="arabicPeriod"/>
            </a:pPr>
            <a:r>
              <a:rPr lang="en-IE" sz="1050" b="1" dirty="0">
                <a:solidFill>
                  <a:srgbClr val="28AFAC"/>
                </a:solidFill>
                <a:latin typeface="Montserrat Light" panose="00000400000000000000" pitchFamily="2" charset="0"/>
                <a:cs typeface="Arial" panose="020B0604020202020204" pitchFamily="34" charset="0"/>
              </a:rPr>
              <a:t>Respectueux de l'environnement </a:t>
            </a:r>
            <a:r>
              <a:rPr lang="en-IE" sz="1050" dirty="0">
                <a:solidFill>
                  <a:srgbClr val="2D355A"/>
                </a:solidFill>
                <a:latin typeface="Montserrat Light" panose="00000400000000000000" pitchFamily="2" charset="0"/>
                <a:cs typeface="Arial" panose="020B0604020202020204" pitchFamily="34" charset="0"/>
              </a:rPr>
              <a:t>- engagé dans la conservation des ressources et le maintien de la biodiversité</a:t>
            </a:r>
          </a:p>
          <a:p>
            <a:pPr marL="228568" indent="-228568" defTabSz="2680963" fontAlgn="base">
              <a:lnSpc>
                <a:spcPct val="100000"/>
              </a:lnSpc>
              <a:spcBef>
                <a:spcPts val="0"/>
              </a:spcBef>
              <a:buClr>
                <a:srgbClr val="28AFAC"/>
              </a:buClr>
              <a:buFont typeface="+mj-lt"/>
              <a:buAutoNum type="arabicPeriod"/>
            </a:pPr>
            <a:r>
              <a:rPr lang="en-IE" sz="1050" b="1" dirty="0">
                <a:solidFill>
                  <a:srgbClr val="28AFAC"/>
                </a:solidFill>
                <a:latin typeface="Montserrat Light" panose="00000400000000000000" pitchFamily="2" charset="0"/>
                <a:cs typeface="Arial" panose="020B0604020202020204" pitchFamily="34" charset="0"/>
              </a:rPr>
              <a:t>culturellement responsable </a:t>
            </a:r>
            <a:r>
              <a:rPr lang="en-IE" sz="1050" dirty="0">
                <a:solidFill>
                  <a:srgbClr val="2D355A"/>
                </a:solidFill>
                <a:latin typeface="Montserrat Light" panose="00000400000000000000" pitchFamily="2" charset="0"/>
                <a:cs typeface="Arial" panose="020B0604020202020204" pitchFamily="34" charset="0"/>
              </a:rPr>
              <a:t>- engagement à respecter les sensibilités locales et à s'appuyer sur le patrimoine local</a:t>
            </a:r>
          </a:p>
          <a:p>
            <a:pPr marL="228568" indent="-228568" defTabSz="2680963" fontAlgn="base">
              <a:lnSpc>
                <a:spcPct val="100000"/>
              </a:lnSpc>
              <a:spcBef>
                <a:spcPts val="0"/>
              </a:spcBef>
              <a:buClr>
                <a:srgbClr val="28AFAC"/>
              </a:buClr>
              <a:buFont typeface="+mj-lt"/>
              <a:buAutoNum type="arabicPeriod"/>
            </a:pPr>
            <a:r>
              <a:rPr lang="en-IE" sz="1050" b="1" dirty="0">
                <a:solidFill>
                  <a:srgbClr val="28AFAC"/>
                </a:solidFill>
                <a:latin typeface="Montserrat Light" panose="00000400000000000000" pitchFamily="2" charset="0"/>
                <a:cs typeface="Arial" panose="020B0604020202020204" pitchFamily="34" charset="0"/>
              </a:rPr>
              <a:t>Synergique </a:t>
            </a:r>
            <a:r>
              <a:rPr lang="en-IE" sz="1050" dirty="0">
                <a:solidFill>
                  <a:srgbClr val="2D355A"/>
                </a:solidFill>
                <a:latin typeface="Montserrat Light" panose="00000400000000000000" pitchFamily="2" charset="0"/>
                <a:cs typeface="Arial" panose="020B0604020202020204" pitchFamily="34" charset="0"/>
              </a:rPr>
              <a:t>- rassembler des éléments de caractère géographique pour créer une expérience de voyage plus riche et attrayante pour des visiteurs aux intérêts divers (source : </a:t>
            </a:r>
            <a:r>
              <a:rPr lang="en-IE" sz="1050" dirty="0">
                <a:solidFill>
                  <a:srgbClr val="2D355A"/>
                </a:solidFill>
                <a:latin typeface="Montserrat Light" panose="00000400000000000000" pitchFamily="2" charset="0"/>
                <a:cs typeface="Arial" panose="020B0604020202020204" pitchFamily="34" charset="0"/>
                <a:hlinkClick r:id="rId11">
                  <a:extLst>
                    <a:ext uri="{A12FA001-AC4F-418D-AE19-62706E023703}">
                      <ahyp:hlinkClr xmlns:ahyp="http://schemas.microsoft.com/office/drawing/2018/hyperlinkcolor" val="tx"/>
                    </a:ext>
                  </a:extLst>
                </a:hlinkClick>
              </a:rPr>
              <a:t>National Geographic</a:t>
            </a:r>
            <a:r>
              <a:rPr lang="en-IE" sz="1050" dirty="0">
                <a:solidFill>
                  <a:srgbClr val="2D355A"/>
                </a:solidFill>
                <a:latin typeface="Montserrat Light" panose="00000400000000000000" pitchFamily="2" charset="0"/>
                <a:cs typeface="Arial" panose="020B0604020202020204" pitchFamily="34" charset="0"/>
              </a:rPr>
              <a:t>).</a:t>
            </a:r>
          </a:p>
          <a:p>
            <a:pPr defTabSz="2680963">
              <a:lnSpc>
                <a:spcPct val="100000"/>
              </a:lnSpc>
              <a:spcBef>
                <a:spcPts val="0"/>
              </a:spcBef>
            </a:pPr>
            <a:endParaRPr sz="1050" dirty="0">
              <a:solidFill>
                <a:srgbClr val="2D355A"/>
              </a:solidFill>
              <a:latin typeface="Montserrat Light" panose="00000400000000000000" pitchFamily="2" charset="0"/>
            </a:endParaRPr>
          </a:p>
        </p:txBody>
      </p:sp>
    </p:spTree>
    <p:extLst>
      <p:ext uri="{BB962C8B-B14F-4D97-AF65-F5344CB8AC3E}">
        <p14:creationId xmlns:p14="http://schemas.microsoft.com/office/powerpoint/2010/main" val="921160356"/>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a:extLst>
              <a:ext uri="{FF2B5EF4-FFF2-40B4-BE49-F238E27FC236}">
                <a16:creationId xmlns:a16="http://schemas.microsoft.com/office/drawing/2014/main" id="{6C1E55DD-3210-4D99-BB6B-3B6B864374B5}"/>
              </a:ext>
            </a:extLst>
          </p:cNvPr>
          <p:cNvSpPr/>
          <p:nvPr/>
        </p:nvSpPr>
        <p:spPr>
          <a:xfrm>
            <a:off x="550" y="7361726"/>
            <a:ext cx="6874312" cy="1915259"/>
          </a:xfrm>
          <a:prstGeom prst="rect">
            <a:avLst/>
          </a:prstGeom>
          <a:solidFill>
            <a:srgbClr val="28AFAC"/>
          </a:solidFill>
          <a:ln w="12700" cap="flat">
            <a:noFill/>
            <a:miter lim="400000"/>
          </a:ln>
          <a:effectLst/>
        </p:spPr>
        <p:txBody>
          <a:bodyPr wrap="square" lIns="14284" tIns="14284" rIns="14284" bIns="14284" numCol="1" anchor="ctr">
            <a:noAutofit/>
          </a:bodyPr>
          <a:lstStyle/>
          <a:p>
            <a:pPr algn="ctr" defTabSz="583646">
              <a:defRPr sz="10200">
                <a:solidFill>
                  <a:srgbClr val="FFFFFF"/>
                </a:solidFill>
                <a:latin typeface="Helvetica Light"/>
                <a:ea typeface="Helvetica Light"/>
                <a:cs typeface="Helvetica Light"/>
                <a:sym typeface="Helvetica Light"/>
              </a:defRPr>
            </a:pPr>
            <a:endParaRPr sz="1400" b="1" dirty="0">
              <a:latin typeface="Montserrat" pitchFamily="2" charset="77"/>
            </a:endParaRPr>
          </a:p>
        </p:txBody>
      </p:sp>
      <p:sp>
        <p:nvSpPr>
          <p:cNvPr id="13" name="Content Placeholder 4">
            <a:extLst>
              <a:ext uri="{FF2B5EF4-FFF2-40B4-BE49-F238E27FC236}">
                <a16:creationId xmlns:a16="http://schemas.microsoft.com/office/drawing/2014/main" id="{9C360A30-D756-415C-8262-C49ED830BC57}"/>
              </a:ext>
            </a:extLst>
          </p:cNvPr>
          <p:cNvSpPr txBox="1">
            <a:spLocks/>
          </p:cNvSpPr>
          <p:nvPr/>
        </p:nvSpPr>
        <p:spPr>
          <a:xfrm>
            <a:off x="1105431" y="7602986"/>
            <a:ext cx="5294893" cy="574041"/>
          </a:xfrm>
          <a:prstGeom prst="rect">
            <a:avLst/>
          </a:prstGeom>
        </p:spPr>
        <p:txBody>
          <a:bodyPr vert="horz" lIns="91425" tIns="45712" rIns="91425" bIns="45712" rtlCol="0">
            <a:noAutofit/>
          </a:bodyPr>
          <a:lstStyle>
            <a:lvl1pPr marL="0" indent="0" algn="l" defTabSz="685800" rtl="0" eaLnBrk="1" latinLnBrk="0" hangingPunct="1">
              <a:lnSpc>
                <a:spcPct val="90000"/>
              </a:lnSpc>
              <a:spcBef>
                <a:spcPts val="750"/>
              </a:spcBef>
              <a:buFont typeface="Arial" panose="020B0604020202020204" pitchFamily="34" charset="0"/>
              <a:buNone/>
              <a:defRPr lang="en-GB" sz="1600" b="0" kern="1200" dirty="0">
                <a:solidFill>
                  <a:srgbClr val="C1D235"/>
                </a:solidFill>
                <a:latin typeface="Avenir Next" panose="020B0503020202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en-GB" sz="1460" b="1" kern="1200" dirty="0">
                <a:solidFill>
                  <a:srgbClr val="A8D2CB"/>
                </a:solidFill>
                <a:latin typeface="JOSEFIN SANS REGULAR ROMAN" pitchFamily="2" charset="77"/>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lang="en-GB" sz="1460" b="1" kern="1200" dirty="0">
                <a:solidFill>
                  <a:srgbClr val="A8D2CB"/>
                </a:solidFill>
                <a:latin typeface="JOSEFIN SANS REGULAR ROMAN" pitchFamily="2" charset="77"/>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lang="en-GB" sz="1460" b="1" kern="1200" dirty="0">
                <a:solidFill>
                  <a:srgbClr val="A8D2CB"/>
                </a:solidFill>
                <a:latin typeface="JOSEFIN SANS REGULAR ROMAN" pitchFamily="2" charset="77"/>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lang="en-US" sz="1460" b="1" kern="1200" dirty="0">
                <a:solidFill>
                  <a:srgbClr val="A8D2CB"/>
                </a:solidFill>
                <a:latin typeface="JOSEFIN SANS REGULAR ROMAN" pitchFamily="2" charset="77"/>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83646">
              <a:spcBef>
                <a:spcPts val="0"/>
              </a:spcBef>
              <a:buClr>
                <a:schemeClr val="bg1"/>
              </a:buClr>
              <a:defRPr sz="10200">
                <a:solidFill>
                  <a:srgbClr val="FFFFFF"/>
                </a:solidFill>
                <a:latin typeface="Helvetica Light"/>
                <a:ea typeface="Helvetica Light"/>
                <a:cs typeface="Helvetica Light"/>
                <a:sym typeface="Helvetica Light"/>
              </a:defRPr>
            </a:pPr>
            <a:r>
              <a:rPr lang="en-GB" sz="1050" b="1" dirty="0">
                <a:solidFill>
                  <a:schemeClr val="bg1"/>
                </a:solidFill>
                <a:latin typeface="Montserrat" pitchFamily="2" charset="77"/>
                <a:hlinkClick r:id="rId2">
                  <a:extLst>
                    <a:ext uri="{A12FA001-AC4F-418D-AE19-62706E023703}">
                      <ahyp:hlinkClr xmlns:ahyp="http://schemas.microsoft.com/office/drawing/2018/hyperlinkcolor" val="tx"/>
                    </a:ext>
                  </a:extLst>
                </a:hlinkClick>
              </a:rPr>
              <a:t>Autres lectures et ressources</a:t>
            </a:r>
          </a:p>
          <a:p>
            <a:pPr defTabSz="583646">
              <a:spcBef>
                <a:spcPts val="0"/>
              </a:spcBef>
              <a:buClr>
                <a:schemeClr val="bg1"/>
              </a:buClr>
              <a:defRPr sz="10200">
                <a:solidFill>
                  <a:srgbClr val="FFFFFF"/>
                </a:solidFill>
                <a:latin typeface="Helvetica Light"/>
                <a:ea typeface="Helvetica Light"/>
                <a:cs typeface="Helvetica Light"/>
                <a:sym typeface="Helvetica Light"/>
              </a:defRPr>
            </a:pPr>
            <a:endParaRPr lang="en-GB" sz="1050" dirty="0">
              <a:solidFill>
                <a:schemeClr val="bg1"/>
              </a:solidFill>
              <a:latin typeface="Montserrat Light" pitchFamily="2" charset="77"/>
              <a:hlinkClick r:id="rId2">
                <a:extLst>
                  <a:ext uri="{A12FA001-AC4F-418D-AE19-62706E023703}">
                    <ahyp:hlinkClr xmlns:ahyp="http://schemas.microsoft.com/office/drawing/2018/hyperlinkcolor" val="tx"/>
                  </a:ext>
                </a:extLst>
              </a:hlinkClick>
            </a:endParaRPr>
          </a:p>
          <a:p>
            <a:pPr marL="228568" indent="-228568" defTabSz="583646">
              <a:spcBef>
                <a:spcPts val="0"/>
              </a:spcBef>
              <a:buClr>
                <a:schemeClr val="bg1"/>
              </a:buClr>
              <a:buFont typeface="+mj-lt"/>
              <a:buAutoNum type="arabicPeriod"/>
              <a:defRPr sz="10200">
                <a:solidFill>
                  <a:srgbClr val="FFFFFF"/>
                </a:solidFill>
                <a:latin typeface="Helvetica Light"/>
                <a:ea typeface="Helvetica Light"/>
                <a:cs typeface="Helvetica Light"/>
                <a:sym typeface="Helvetica Light"/>
              </a:defRPr>
            </a:pPr>
            <a:r>
              <a:rPr lang="en-GB" sz="999" dirty="0">
                <a:solidFill>
                  <a:schemeClr val="bg1"/>
                </a:solidFill>
                <a:latin typeface="Montserrat Light" pitchFamily="2" charset="77"/>
                <a:hlinkClick r:id="rId3">
                  <a:extLst>
                    <a:ext uri="{A12FA001-AC4F-418D-AE19-62706E023703}">
                      <ahyp:hlinkClr xmlns:ahyp="http://schemas.microsoft.com/office/drawing/2018/hyperlinkcolor" val="tx"/>
                    </a:ext>
                  </a:extLst>
                </a:hlinkClick>
              </a:rPr>
              <a:t>Des mesures en faveur de la durabilité qui ont placé la Slovénie parmi les destinations les plus écologiques</a:t>
            </a:r>
            <a:endParaRPr lang="en-GB" sz="999" dirty="0">
              <a:solidFill>
                <a:schemeClr val="bg1"/>
              </a:solidFill>
              <a:latin typeface="Montserrat Light" pitchFamily="2" charset="77"/>
              <a:hlinkClick r:id="rId2">
                <a:extLst>
                  <a:ext uri="{A12FA001-AC4F-418D-AE19-62706E023703}">
                    <ahyp:hlinkClr xmlns:ahyp="http://schemas.microsoft.com/office/drawing/2018/hyperlinkcolor" val="tx"/>
                  </a:ext>
                </a:extLst>
              </a:hlinkClick>
            </a:endParaRPr>
          </a:p>
          <a:p>
            <a:pPr marL="228568" indent="-228568" defTabSz="583646">
              <a:spcBef>
                <a:spcPts val="0"/>
              </a:spcBef>
              <a:buClr>
                <a:schemeClr val="bg1"/>
              </a:buClr>
              <a:buFont typeface="+mj-lt"/>
              <a:buAutoNum type="arabicPeriod"/>
              <a:defRPr sz="10200">
                <a:solidFill>
                  <a:srgbClr val="FFFFFF"/>
                </a:solidFill>
                <a:latin typeface="Helvetica Light"/>
                <a:ea typeface="Helvetica Light"/>
                <a:cs typeface="Helvetica Light"/>
                <a:sym typeface="Helvetica Light"/>
              </a:defRPr>
            </a:pPr>
            <a:r>
              <a:rPr lang="en-GB" sz="999" dirty="0">
                <a:solidFill>
                  <a:schemeClr val="bg1"/>
                </a:solidFill>
                <a:latin typeface="Montserrat Light" pitchFamily="2" charset="77"/>
                <a:hlinkClick r:id="rId4">
                  <a:extLst>
                    <a:ext uri="{A12FA001-AC4F-418D-AE19-62706E023703}">
                      <ahyp:hlinkClr xmlns:ahyp="http://schemas.microsoft.com/office/drawing/2018/hyperlinkcolor" val="tx"/>
                    </a:ext>
                  </a:extLst>
                </a:hlinkClick>
              </a:rPr>
              <a:t>Page officielle du Green Scheme Slovénie</a:t>
            </a:r>
            <a:endParaRPr lang="en-GB" sz="999" dirty="0">
              <a:solidFill>
                <a:schemeClr val="bg1"/>
              </a:solidFill>
              <a:latin typeface="Montserrat Light" pitchFamily="2" charset="77"/>
              <a:hlinkClick r:id="rId2">
                <a:extLst>
                  <a:ext uri="{A12FA001-AC4F-418D-AE19-62706E023703}">
                    <ahyp:hlinkClr xmlns:ahyp="http://schemas.microsoft.com/office/drawing/2018/hyperlinkcolor" val="tx"/>
                  </a:ext>
                </a:extLst>
              </a:hlinkClick>
            </a:endParaRPr>
          </a:p>
          <a:p>
            <a:pPr marL="228568" indent="-228568" defTabSz="583646">
              <a:spcBef>
                <a:spcPts val="0"/>
              </a:spcBef>
              <a:buClr>
                <a:schemeClr val="bg1"/>
              </a:buClr>
              <a:buFont typeface="+mj-lt"/>
              <a:buAutoNum type="arabicPeriod"/>
              <a:defRPr sz="10200">
                <a:solidFill>
                  <a:srgbClr val="FFFFFF"/>
                </a:solidFill>
                <a:latin typeface="Helvetica Light"/>
                <a:ea typeface="Helvetica Light"/>
                <a:cs typeface="Helvetica Light"/>
                <a:sym typeface="Helvetica Light"/>
              </a:defRPr>
            </a:pPr>
            <a:r>
              <a:rPr lang="en-GB" sz="999" dirty="0">
                <a:solidFill>
                  <a:schemeClr val="bg1"/>
                </a:solidFill>
                <a:latin typeface="Montserrat Light" pitchFamily="2" charset="77"/>
                <a:hlinkClick r:id="rId2">
                  <a:extLst>
                    <a:ext uri="{A12FA001-AC4F-418D-AE19-62706E023703}">
                      <ahyp:hlinkClr xmlns:ahyp="http://schemas.microsoft.com/office/drawing/2018/hyperlinkcolor" val="tx"/>
                    </a:ext>
                  </a:extLst>
                </a:hlinkClick>
              </a:rPr>
              <a:t>Green Scheme du tourisme en Slovénie - Télécharger</a:t>
            </a:r>
            <a:endParaRPr lang="en-GB" sz="999" dirty="0">
              <a:solidFill>
                <a:schemeClr val="bg1"/>
              </a:solidFill>
              <a:latin typeface="Montserrat Light" pitchFamily="2" charset="77"/>
            </a:endParaRPr>
          </a:p>
          <a:p>
            <a:pPr marL="228568" indent="-228568" defTabSz="583646">
              <a:spcBef>
                <a:spcPts val="0"/>
              </a:spcBef>
              <a:buClr>
                <a:schemeClr val="bg1"/>
              </a:buClr>
              <a:buFont typeface="+mj-lt"/>
              <a:buAutoNum type="arabicPeriod"/>
              <a:defRPr sz="10200">
                <a:solidFill>
                  <a:srgbClr val="FFFFFF"/>
                </a:solidFill>
                <a:latin typeface="Helvetica Light"/>
                <a:ea typeface="Helvetica Light"/>
                <a:cs typeface="Helvetica Light"/>
                <a:sym typeface="Helvetica Light"/>
              </a:defRPr>
            </a:pPr>
            <a:r>
              <a:rPr lang="fr-FR" sz="999" dirty="0">
                <a:solidFill>
                  <a:schemeClr val="bg1"/>
                </a:solidFill>
                <a:latin typeface="Montserrat Light" pitchFamily="2" charset="77"/>
                <a:hlinkClick r:id="rId5">
                  <a:extLst>
                    <a:ext uri="{A12FA001-AC4F-418D-AE19-62706E023703}">
                      <ahyp:hlinkClr xmlns:ahyp="http://schemas.microsoft.com/office/drawing/2018/hyperlinkcolor" val="tx"/>
                    </a:ext>
                  </a:extLst>
                </a:hlinkClick>
              </a:rPr>
              <a:t>Condé Nast Traveller : La Slovénie est la meilleure destination en 2021 </a:t>
            </a:r>
            <a:endParaRPr lang="fr-FR" sz="999" dirty="0">
              <a:solidFill>
                <a:schemeClr val="bg1"/>
              </a:solidFill>
              <a:latin typeface="Montserrat Light" pitchFamily="2" charset="77"/>
            </a:endParaRPr>
          </a:p>
          <a:p>
            <a:pPr marL="228568" indent="-228568" defTabSz="583646">
              <a:spcBef>
                <a:spcPts val="0"/>
              </a:spcBef>
              <a:buClr>
                <a:schemeClr val="bg1"/>
              </a:buClr>
              <a:buFont typeface="+mj-lt"/>
              <a:buAutoNum type="arabicPeriod"/>
              <a:defRPr sz="10200">
                <a:solidFill>
                  <a:srgbClr val="FFFFFF"/>
                </a:solidFill>
                <a:latin typeface="Helvetica Light"/>
                <a:ea typeface="Helvetica Light"/>
                <a:cs typeface="Helvetica Light"/>
                <a:sym typeface="Helvetica Light"/>
              </a:defRPr>
            </a:pPr>
            <a:r>
              <a:rPr lang="en-GB" sz="999" dirty="0">
                <a:solidFill>
                  <a:schemeClr val="bg1"/>
                </a:solidFill>
                <a:latin typeface="Montserrat Light" pitchFamily="2" charset="77"/>
                <a:hlinkClick r:id="rId6">
                  <a:extLst>
                    <a:ext uri="{A12FA001-AC4F-418D-AE19-62706E023703}">
                      <ahyp:hlinkClr xmlns:ahyp="http://schemas.microsoft.com/office/drawing/2018/hyperlinkcolor" val="tx"/>
                    </a:ext>
                  </a:extLst>
                </a:hlinkClick>
              </a:rPr>
              <a:t>Forbes : La Slovénie fait partie les 20 meilleurs endroits pour voyager en 2021</a:t>
            </a:r>
            <a:endParaRPr lang="en-GB" sz="999" dirty="0">
              <a:solidFill>
                <a:schemeClr val="bg1"/>
              </a:solidFill>
              <a:latin typeface="Montserrat Light" pitchFamily="2" charset="77"/>
            </a:endParaRPr>
          </a:p>
          <a:p>
            <a:pPr marL="228568" indent="-228568" defTabSz="583646">
              <a:spcBef>
                <a:spcPts val="0"/>
              </a:spcBef>
              <a:buClr>
                <a:schemeClr val="bg1"/>
              </a:buClr>
              <a:buFont typeface="+mj-lt"/>
              <a:buAutoNum type="arabicPeriod"/>
              <a:defRPr sz="10200">
                <a:solidFill>
                  <a:srgbClr val="FFFFFF"/>
                </a:solidFill>
                <a:latin typeface="Helvetica Light"/>
                <a:ea typeface="Helvetica Light"/>
                <a:cs typeface="Helvetica Light"/>
                <a:sym typeface="Helvetica Light"/>
              </a:defRPr>
            </a:pPr>
            <a:r>
              <a:rPr lang="en-GB" sz="999" dirty="0">
                <a:solidFill>
                  <a:schemeClr val="bg1"/>
                </a:solidFill>
                <a:latin typeface="Montserrat Light" pitchFamily="2" charset="77"/>
                <a:hlinkClick r:id="rId7">
                  <a:extLst>
                    <a:ext uri="{A12FA001-AC4F-418D-AE19-62706E023703}">
                      <ahyp:hlinkClr xmlns:ahyp="http://schemas.microsoft.com/office/drawing/2018/hyperlinkcolor" val="tx"/>
                    </a:ext>
                  </a:extLst>
                </a:hlinkClick>
              </a:rPr>
              <a:t>Juliana Trail et The Secret Rooms of Hotel Jama fait partie des meilleurs projets touristiques européens selon des journalistes britanniques</a:t>
            </a:r>
            <a:endParaRPr lang="en-GB" sz="999" dirty="0">
              <a:solidFill>
                <a:schemeClr val="bg1"/>
              </a:solidFill>
              <a:latin typeface="Montserrat Light" pitchFamily="2" charset="77"/>
            </a:endParaRPr>
          </a:p>
          <a:p>
            <a:pPr marL="228568" indent="-228568" defTabSz="583646">
              <a:spcBef>
                <a:spcPts val="0"/>
              </a:spcBef>
              <a:buClr>
                <a:schemeClr val="bg1"/>
              </a:buClr>
              <a:buFont typeface="+mj-lt"/>
              <a:buAutoNum type="arabicPeriod"/>
              <a:defRPr sz="10200">
                <a:solidFill>
                  <a:srgbClr val="FFFFFF"/>
                </a:solidFill>
                <a:latin typeface="Helvetica Light"/>
                <a:ea typeface="Helvetica Light"/>
                <a:cs typeface="Helvetica Light"/>
                <a:sym typeface="Helvetica Light"/>
              </a:defRPr>
            </a:pPr>
            <a:endParaRPr lang="fr-FR" sz="1050" dirty="0">
              <a:solidFill>
                <a:schemeClr val="bg1"/>
              </a:solidFill>
              <a:latin typeface="Montserrat Light" pitchFamily="2" charset="77"/>
            </a:endParaRPr>
          </a:p>
          <a:p>
            <a:pPr marL="228568" indent="-228568" defTabSz="583646">
              <a:spcBef>
                <a:spcPts val="0"/>
              </a:spcBef>
              <a:buClr>
                <a:schemeClr val="bg1"/>
              </a:buClr>
              <a:buFont typeface="+mj-lt"/>
              <a:buAutoNum type="arabicPeriod"/>
              <a:defRPr sz="10200">
                <a:solidFill>
                  <a:srgbClr val="FFFFFF"/>
                </a:solidFill>
                <a:latin typeface="Helvetica Light"/>
                <a:ea typeface="Helvetica Light"/>
                <a:cs typeface="Helvetica Light"/>
                <a:sym typeface="Helvetica Light"/>
              </a:defRPr>
            </a:pPr>
            <a:endParaRPr lang="en-GB" sz="1050" dirty="0">
              <a:solidFill>
                <a:schemeClr val="bg1"/>
              </a:solidFill>
              <a:latin typeface="Montserrat Light" pitchFamily="2" charset="77"/>
            </a:endParaRPr>
          </a:p>
        </p:txBody>
      </p:sp>
      <p:sp>
        <p:nvSpPr>
          <p:cNvPr id="12" name="Rechteck">
            <a:extLst>
              <a:ext uri="{FF2B5EF4-FFF2-40B4-BE49-F238E27FC236}">
                <a16:creationId xmlns:a16="http://schemas.microsoft.com/office/drawing/2014/main" id="{B10B07E7-ADB9-D949-98E7-CC518DABA5EB}"/>
              </a:ext>
            </a:extLst>
          </p:cNvPr>
          <p:cNvSpPr/>
          <p:nvPr/>
        </p:nvSpPr>
        <p:spPr>
          <a:xfrm>
            <a:off x="553" y="3562388"/>
            <a:ext cx="6856900" cy="3907065"/>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4" name="Rectangle 27">
            <a:extLst>
              <a:ext uri="{FF2B5EF4-FFF2-40B4-BE49-F238E27FC236}">
                <a16:creationId xmlns:a16="http://schemas.microsoft.com/office/drawing/2014/main" id="{36EC7C40-6B72-0E41-BF35-2265FE82CE34}"/>
              </a:ext>
            </a:extLst>
          </p:cNvPr>
          <p:cNvSpPr txBox="1"/>
          <p:nvPr/>
        </p:nvSpPr>
        <p:spPr>
          <a:xfrm>
            <a:off x="552" y="435032"/>
            <a:ext cx="6856900" cy="887868"/>
          </a:xfrm>
          <a:prstGeom prst="rect">
            <a:avLst/>
          </a:prstGeom>
          <a:no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gn="ctr" fontAlgn="base"/>
            <a:r>
              <a:rPr lang="en-IE" sz="2399" dirty="0">
                <a:solidFill>
                  <a:srgbClr val="28AFAC"/>
                </a:solidFill>
                <a:latin typeface="Montserrat" pitchFamily="2" charset="77"/>
              </a:rPr>
              <a:t>L'eau est </a:t>
            </a:r>
            <a:r>
              <a:rPr lang="en-IE" sz="2399" dirty="0" err="1">
                <a:solidFill>
                  <a:srgbClr val="28AFAC"/>
                </a:solidFill>
                <a:latin typeface="Montserrat" pitchFamily="2" charset="77"/>
              </a:rPr>
              <a:t>importante</a:t>
            </a:r>
            <a:r>
              <a:rPr lang="en-IE" sz="2399" dirty="0">
                <a:solidFill>
                  <a:srgbClr val="28AFAC"/>
                </a:solidFill>
                <a:latin typeface="Montserrat" pitchFamily="2" charset="77"/>
              </a:rPr>
              <a:t> pour la Slovénie</a:t>
            </a:r>
          </a:p>
          <a:p>
            <a:pPr algn="ctr" fontAlgn="base"/>
            <a:r>
              <a:rPr lang="en-IE" sz="1601" dirty="0">
                <a:solidFill>
                  <a:srgbClr val="2D355A"/>
                </a:solidFill>
                <a:latin typeface="Montserrat" pitchFamily="2" charset="77"/>
              </a:rPr>
              <a:t>Coup de </a:t>
            </a:r>
            <a:r>
              <a:rPr lang="en-IE" sz="1601" dirty="0" err="1">
                <a:solidFill>
                  <a:srgbClr val="2D355A"/>
                </a:solidFill>
                <a:latin typeface="Montserrat" pitchFamily="2" charset="77"/>
              </a:rPr>
              <a:t>projecteur</a:t>
            </a:r>
            <a:r>
              <a:rPr lang="en-IE" sz="1601" dirty="0">
                <a:solidFill>
                  <a:srgbClr val="2D355A"/>
                </a:solidFill>
                <a:latin typeface="Montserrat" pitchFamily="2" charset="77"/>
              </a:rPr>
              <a:t> sur Les PME du tourisme </a:t>
            </a:r>
            <a:r>
              <a:rPr lang="en-IE" sz="1601" dirty="0" err="1">
                <a:solidFill>
                  <a:srgbClr val="2D355A"/>
                </a:solidFill>
                <a:latin typeface="Montserrat" pitchFamily="2" charset="77"/>
              </a:rPr>
              <a:t>écologiquement</a:t>
            </a:r>
            <a:r>
              <a:rPr lang="en-IE" sz="1601" dirty="0">
                <a:solidFill>
                  <a:srgbClr val="2D355A"/>
                </a:solidFill>
                <a:latin typeface="Montserrat" pitchFamily="2" charset="77"/>
              </a:rPr>
              <a:t> durable</a:t>
            </a:r>
          </a:p>
        </p:txBody>
      </p:sp>
      <p:pic>
        <p:nvPicPr>
          <p:cNvPr id="21" name="Picture 20">
            <a:extLst>
              <a:ext uri="{FF2B5EF4-FFF2-40B4-BE49-F238E27FC236}">
                <a16:creationId xmlns:a16="http://schemas.microsoft.com/office/drawing/2014/main" id="{FFCFC45B-BA40-984A-8623-86C7C7D9015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5987" r="-1465"/>
          <a:stretch/>
        </p:blipFill>
        <p:spPr>
          <a:xfrm flipH="1">
            <a:off x="551" y="1044230"/>
            <a:ext cx="7329764" cy="4178141"/>
          </a:xfrm>
          <a:prstGeom prst="rect">
            <a:avLst/>
          </a:prstGeom>
        </p:spPr>
      </p:pic>
      <p:pic>
        <p:nvPicPr>
          <p:cNvPr id="3" name="Picture 2">
            <a:extLst>
              <a:ext uri="{FF2B5EF4-FFF2-40B4-BE49-F238E27FC236}">
                <a16:creationId xmlns:a16="http://schemas.microsoft.com/office/drawing/2014/main" id="{DC225AEC-A3B0-1C45-958D-3D8E5EF0762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343" t="-4261"/>
          <a:stretch/>
        </p:blipFill>
        <p:spPr>
          <a:xfrm>
            <a:off x="1203871" y="1423033"/>
            <a:ext cx="4591434" cy="2923473"/>
          </a:xfrm>
          <a:prstGeom prst="rect">
            <a:avLst/>
          </a:prstGeom>
        </p:spPr>
      </p:pic>
      <p:pic>
        <p:nvPicPr>
          <p:cNvPr id="24" name="Graphic 23" descr="Storytelling outline">
            <a:hlinkClick r:id="rId10"/>
            <a:extLst>
              <a:ext uri="{FF2B5EF4-FFF2-40B4-BE49-F238E27FC236}">
                <a16:creationId xmlns:a16="http://schemas.microsoft.com/office/drawing/2014/main" id="{362A0FCD-E115-CD46-85BE-F4DE8AFDCAE4}"/>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45557" y="8525131"/>
            <a:ext cx="624868" cy="624868"/>
          </a:xfrm>
          <a:prstGeom prst="rect">
            <a:avLst/>
          </a:prstGeom>
        </p:spPr>
      </p:pic>
      <p:sp>
        <p:nvSpPr>
          <p:cNvPr id="25" name="Rectangle 27">
            <a:extLst>
              <a:ext uri="{FF2B5EF4-FFF2-40B4-BE49-F238E27FC236}">
                <a16:creationId xmlns:a16="http://schemas.microsoft.com/office/drawing/2014/main" id="{65F45FD7-9615-7049-BF69-0798C76D6D2C}"/>
              </a:ext>
            </a:extLst>
          </p:cNvPr>
          <p:cNvSpPr txBox="1"/>
          <p:nvPr/>
        </p:nvSpPr>
        <p:spPr>
          <a:xfrm>
            <a:off x="765175" y="4891307"/>
            <a:ext cx="5327650" cy="2611288"/>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50" dirty="0">
                <a:solidFill>
                  <a:schemeClr val="bg1"/>
                </a:solidFill>
                <a:latin typeface="Montserrat Light" pitchFamily="2" charset="77"/>
                <a:hlinkClick r:id="rId13">
                  <a:extLst>
                    <a:ext uri="{A12FA001-AC4F-418D-AE19-62706E023703}">
                      <ahyp:hlinkClr xmlns:ahyp="http://schemas.microsoft.com/office/drawing/2018/hyperlinkcolor" val="tx"/>
                    </a:ext>
                  </a:extLst>
                </a:hlinkClick>
              </a:rPr>
              <a:t>National Geographic </a:t>
            </a:r>
            <a:r>
              <a:rPr lang="en-GB" sz="1050" dirty="0">
                <a:solidFill>
                  <a:schemeClr val="bg1"/>
                </a:solidFill>
                <a:latin typeface="Montserrat Light" pitchFamily="2" charset="77"/>
              </a:rPr>
              <a:t>a reconnu la Slovénie comme le leader 2018 du tourisme durable. La Slovénie a 96 indicateurs de durabilité détaillés sur 100 (</a:t>
            </a:r>
            <a:r>
              <a:rPr lang="en-GB" sz="1050" dirty="0" err="1">
                <a:solidFill>
                  <a:schemeClr val="bg1"/>
                </a:solidFill>
                <a:latin typeface="Montserrat Light" pitchFamily="2" charset="77"/>
              </a:rPr>
              <a:t>penser</a:t>
            </a:r>
            <a:r>
              <a:rPr lang="en-GB" sz="1050" dirty="0">
                <a:solidFill>
                  <a:schemeClr val="bg1"/>
                </a:solidFill>
                <a:latin typeface="Montserrat Light" pitchFamily="2" charset="77"/>
              </a:rPr>
              <a:t> à l'environnement et au climat, à la culture et à l'authenticité, à la nature et à la biodiversité, entre autres). Et </a:t>
            </a:r>
            <a:r>
              <a:rPr lang="en-GB" sz="1050" dirty="0" err="1">
                <a:solidFill>
                  <a:schemeClr val="bg1"/>
                </a:solidFill>
                <a:latin typeface="Montserrat Light" pitchFamily="2" charset="77"/>
              </a:rPr>
              <a:t>sa</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capitale</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pittoresque</a:t>
            </a:r>
            <a:r>
              <a:rPr lang="en-GB" sz="1050" dirty="0">
                <a:solidFill>
                  <a:schemeClr val="bg1"/>
                </a:solidFill>
                <a:latin typeface="Montserrat Light" pitchFamily="2" charset="77"/>
              </a:rPr>
              <a:t> Ljubljana a également été sacrée </a:t>
            </a:r>
            <a:r>
              <a:rPr lang="en-GB" sz="1050" dirty="0">
                <a:solidFill>
                  <a:schemeClr val="bg1"/>
                </a:solidFill>
                <a:latin typeface="Montserrat Light" pitchFamily="2" charset="77"/>
                <a:hlinkClick r:id="rId14">
                  <a:extLst>
                    <a:ext uri="{A12FA001-AC4F-418D-AE19-62706E023703}">
                      <ahyp:hlinkClr xmlns:ahyp="http://schemas.microsoft.com/office/drawing/2018/hyperlinkcolor" val="tx"/>
                    </a:ext>
                  </a:extLst>
                </a:hlinkClick>
              </a:rPr>
              <a:t>capitale la plus verte d'Europe </a:t>
            </a:r>
            <a:r>
              <a:rPr lang="en-GB" sz="1050" dirty="0">
                <a:solidFill>
                  <a:schemeClr val="bg1"/>
                </a:solidFill>
                <a:latin typeface="Montserrat Light" pitchFamily="2" charset="77"/>
              </a:rPr>
              <a:t>en 2016 par l'Union européenne. Les entreprises des PME touristiques de la culture, du patrimoine, de l'hébergement et des activités liées à la nature </a:t>
            </a:r>
            <a:r>
              <a:rPr lang="en-GB" sz="1050" dirty="0" err="1">
                <a:solidFill>
                  <a:schemeClr val="bg1"/>
                </a:solidFill>
                <a:latin typeface="Montserrat Light" pitchFamily="2" charset="77"/>
              </a:rPr>
              <a:t>ont</a:t>
            </a:r>
            <a:r>
              <a:rPr lang="en-GB" sz="1050" dirty="0">
                <a:solidFill>
                  <a:schemeClr val="bg1"/>
                </a:solidFill>
                <a:latin typeface="Montserrat Light" pitchFamily="2" charset="77"/>
              </a:rPr>
              <a:t> un rôle majeur à jouer dans la protection de la </a:t>
            </a:r>
            <a:r>
              <a:rPr lang="en-GB" sz="1050" dirty="0" err="1">
                <a:solidFill>
                  <a:schemeClr val="bg1"/>
                </a:solidFill>
                <a:latin typeface="Montserrat Light" pitchFamily="2" charset="77"/>
              </a:rPr>
              <a:t>biodiversité</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très</a:t>
            </a:r>
            <a:r>
              <a:rPr lang="en-GB" sz="1050" dirty="0">
                <a:solidFill>
                  <a:schemeClr val="bg1"/>
                </a:solidFill>
                <a:latin typeface="Montserrat Light" pitchFamily="2" charset="77"/>
              </a:rPr>
              <a:t> riche, des forêts et des terres agricoles. </a:t>
            </a:r>
          </a:p>
          <a:p>
            <a:pPr algn="just">
              <a:lnSpc>
                <a:spcPct val="100000"/>
              </a:lnSpc>
              <a:spcBef>
                <a:spcPts val="0"/>
              </a:spcBef>
            </a:pPr>
            <a:endParaRPr lang="en-GB" sz="1050" dirty="0">
              <a:solidFill>
                <a:schemeClr val="bg1"/>
              </a:solidFill>
              <a:latin typeface="Montserrat Light" pitchFamily="2" charset="77"/>
            </a:endParaRPr>
          </a:p>
          <a:p>
            <a:pPr algn="just">
              <a:lnSpc>
                <a:spcPct val="100000"/>
              </a:lnSpc>
              <a:spcBef>
                <a:spcPts val="0"/>
              </a:spcBef>
            </a:pPr>
            <a:r>
              <a:rPr lang="en-GB" sz="1050" dirty="0" err="1">
                <a:solidFill>
                  <a:schemeClr val="bg1"/>
                </a:solidFill>
                <a:latin typeface="Montserrat Light" pitchFamily="2" charset="77"/>
              </a:rPr>
              <a:t>Elles</a:t>
            </a:r>
            <a:r>
              <a:rPr lang="en-GB" sz="1050" dirty="0">
                <a:solidFill>
                  <a:schemeClr val="bg1"/>
                </a:solidFill>
                <a:latin typeface="Montserrat Light" pitchFamily="2" charset="77"/>
              </a:rPr>
              <a:t> ont diversifié leurs activités en faveur de l'environnement et de l'écologie. Elles font la promotion des populations et des traditions locales qui ont un "faible impact" et des "activités lentes" telles que la marche, le vélo et le rafting. La section suivante présente des exemples de PME touristiques qui utilisent des produits verts, protègent leur environnement et leur faune, font appel à des fournisseurs durables, conservent l'eau, gèrent les déchets, sont plus économes en énergie et utilisent des produits locaux. </a:t>
            </a:r>
          </a:p>
        </p:txBody>
      </p:sp>
    </p:spTree>
    <p:extLst>
      <p:ext uri="{BB962C8B-B14F-4D97-AF65-F5344CB8AC3E}">
        <p14:creationId xmlns:p14="http://schemas.microsoft.com/office/powerpoint/2010/main" val="5850127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8C509D6-AFE4-A54C-8BD8-6C498A84903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43" b="-1133"/>
          <a:stretch/>
        </p:blipFill>
        <p:spPr>
          <a:xfrm>
            <a:off x="3642424" y="-9041"/>
            <a:ext cx="3207776" cy="2886175"/>
          </a:xfrm>
          <a:prstGeom prst="rect">
            <a:avLst/>
          </a:prstGeom>
        </p:spPr>
      </p:pic>
      <p:sp>
        <p:nvSpPr>
          <p:cNvPr id="14" name="Rechteck">
            <a:extLst>
              <a:ext uri="{FF2B5EF4-FFF2-40B4-BE49-F238E27FC236}">
                <a16:creationId xmlns:a16="http://schemas.microsoft.com/office/drawing/2014/main" id="{5D3F6149-E7FA-40AE-A85E-6D42655BDE5E}"/>
              </a:ext>
            </a:extLst>
          </p:cNvPr>
          <p:cNvSpPr/>
          <p:nvPr/>
        </p:nvSpPr>
        <p:spPr>
          <a:xfrm>
            <a:off x="0" y="1910687"/>
            <a:ext cx="6864700" cy="3325203"/>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C683CE97-2648-476A-8903-F78CD2CF3DD5}"/>
              </a:ext>
            </a:extLst>
          </p:cNvPr>
          <p:cNvSpPr txBox="1"/>
          <p:nvPr/>
        </p:nvSpPr>
        <p:spPr>
          <a:xfrm>
            <a:off x="7461523" y="2877133"/>
            <a:ext cx="5577500" cy="364263"/>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endParaRPr lang="en-GB" sz="1099" dirty="0">
              <a:solidFill>
                <a:srgbClr val="222222"/>
              </a:solidFill>
            </a:endParaRPr>
          </a:p>
          <a:p>
            <a:pPr fontAlgn="base">
              <a:lnSpc>
                <a:spcPct val="100000"/>
              </a:lnSpc>
              <a:spcBef>
                <a:spcPts val="0"/>
              </a:spcBef>
            </a:pPr>
            <a:endParaRPr lang="en-GB" sz="1099" dirty="0">
              <a:solidFill>
                <a:srgbClr val="222222"/>
              </a:solidFill>
            </a:endParaRPr>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2" name="Rectangle 27">
            <a:extLst>
              <a:ext uri="{FF2B5EF4-FFF2-40B4-BE49-F238E27FC236}">
                <a16:creationId xmlns:a16="http://schemas.microsoft.com/office/drawing/2014/main" id="{4F5EF7CC-AF24-4023-B5FF-95ED53EF7E2A}"/>
              </a:ext>
            </a:extLst>
          </p:cNvPr>
          <p:cNvSpPr txBox="1"/>
          <p:nvPr/>
        </p:nvSpPr>
        <p:spPr>
          <a:xfrm>
            <a:off x="765175" y="501216"/>
            <a:ext cx="3671613" cy="1291568"/>
          </a:xfrm>
          <a:prstGeom prst="rect">
            <a:avLst/>
          </a:prstGeom>
          <a:noFill/>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a:lnSpc>
                <a:spcPts val="2500"/>
              </a:lnSpc>
            </a:pPr>
            <a:r>
              <a:rPr lang="en-GB" sz="2399" dirty="0">
                <a:solidFill>
                  <a:srgbClr val="28AFAC"/>
                </a:solidFill>
                <a:latin typeface="Montserrat" pitchFamily="2" charset="77"/>
                <a:ea typeface="Calibri" panose="020F0502020204030204" pitchFamily="34" charset="0"/>
                <a:cs typeface="Times New Roman" panose="02020603050405020304" pitchFamily="18" charset="0"/>
              </a:rPr>
              <a:t>L'eau est importante </a:t>
            </a:r>
          </a:p>
          <a:p>
            <a:pPr>
              <a:lnSpc>
                <a:spcPts val="2500"/>
              </a:lnSpc>
            </a:pPr>
            <a:r>
              <a:rPr lang="en-GB" sz="2399" dirty="0">
                <a:solidFill>
                  <a:srgbClr val="28AFAC"/>
                </a:solidFill>
                <a:latin typeface="Montserrat" pitchFamily="2" charset="77"/>
                <a:ea typeface="Calibri" panose="020F0502020204030204" pitchFamily="34" charset="0"/>
                <a:cs typeface="Times New Roman" panose="02020603050405020304" pitchFamily="18" charset="0"/>
              </a:rPr>
              <a:t>pour la </a:t>
            </a:r>
            <a:r>
              <a:rPr lang="en-GB" sz="2399" dirty="0" err="1">
                <a:solidFill>
                  <a:srgbClr val="28AFAC"/>
                </a:solidFill>
                <a:latin typeface="Montserrat" pitchFamily="2" charset="77"/>
                <a:ea typeface="Calibri" panose="020F0502020204030204" pitchFamily="34" charset="0"/>
                <a:cs typeface="Times New Roman" panose="02020603050405020304" pitchFamily="18" charset="0"/>
              </a:rPr>
              <a:t>Slovénie</a:t>
            </a:r>
            <a:r>
              <a:rPr lang="en-GB" sz="2399" dirty="0">
                <a:solidFill>
                  <a:srgbClr val="28AFAC"/>
                </a:solidFill>
                <a:latin typeface="Montserrat" pitchFamily="2" charset="77"/>
                <a:ea typeface="Calibri" panose="020F0502020204030204" pitchFamily="34" charset="0"/>
                <a:cs typeface="Times New Roman" panose="02020603050405020304" pitchFamily="18" charset="0"/>
              </a:rPr>
              <a:t> !</a:t>
            </a:r>
          </a:p>
          <a:p>
            <a:pPr>
              <a:lnSpc>
                <a:spcPts val="2500"/>
              </a:lnSpc>
            </a:pPr>
            <a:r>
              <a:rPr lang="en-GB" sz="2000" dirty="0">
                <a:solidFill>
                  <a:srgbClr val="28AFAC"/>
                </a:solidFill>
                <a:latin typeface="Montserrat" pitchFamily="2" charset="77"/>
                <a:ea typeface="Calibri" panose="020F0502020204030204" pitchFamily="34" charset="0"/>
                <a:cs typeface="Times New Roman" panose="02020603050405020304" pitchFamily="18" charset="0"/>
              </a:rPr>
              <a:t>Des </a:t>
            </a:r>
            <a:r>
              <a:rPr lang="en-GB" sz="2000" dirty="0" err="1">
                <a:solidFill>
                  <a:srgbClr val="28AFAC"/>
                </a:solidFill>
                <a:latin typeface="Montserrat" pitchFamily="2" charset="77"/>
                <a:ea typeface="Calibri" panose="020F0502020204030204" pitchFamily="34" charset="0"/>
                <a:cs typeface="Times New Roman" panose="02020603050405020304" pitchFamily="18" charset="0"/>
              </a:rPr>
              <a:t>activités</a:t>
            </a:r>
            <a:r>
              <a:rPr lang="en-GB" sz="2000" dirty="0">
                <a:solidFill>
                  <a:srgbClr val="28AFAC"/>
                </a:solidFill>
                <a:latin typeface="Montserrat" pitchFamily="2" charset="77"/>
                <a:ea typeface="Calibri" panose="020F0502020204030204" pitchFamily="34" charset="0"/>
                <a:cs typeface="Times New Roman" panose="02020603050405020304" pitchFamily="18" charset="0"/>
              </a:rPr>
              <a:t> </a:t>
            </a:r>
            <a:r>
              <a:rPr lang="en-GB" sz="2000" dirty="0" err="1">
                <a:solidFill>
                  <a:srgbClr val="28AFAC"/>
                </a:solidFill>
                <a:latin typeface="Montserrat" pitchFamily="2" charset="77"/>
                <a:ea typeface="Calibri" panose="020F0502020204030204" pitchFamily="34" charset="0"/>
                <a:cs typeface="Times New Roman" panose="02020603050405020304" pitchFamily="18" charset="0"/>
              </a:rPr>
              <a:t>à</a:t>
            </a:r>
            <a:r>
              <a:rPr lang="en-GB" sz="2000" dirty="0">
                <a:solidFill>
                  <a:srgbClr val="28AFAC"/>
                </a:solidFill>
                <a:latin typeface="Montserrat" pitchFamily="2" charset="77"/>
                <a:ea typeface="Calibri" panose="020F0502020204030204" pitchFamily="34" charset="0"/>
                <a:cs typeface="Times New Roman" panose="02020603050405020304" pitchFamily="18" charset="0"/>
              </a:rPr>
              <a:t> faire </a:t>
            </a:r>
            <a:r>
              <a:rPr lang="en-GB" sz="2000" dirty="0" err="1">
                <a:solidFill>
                  <a:srgbClr val="28AFAC"/>
                </a:solidFill>
                <a:latin typeface="Montserrat" pitchFamily="2" charset="77"/>
                <a:ea typeface="Calibri" panose="020F0502020204030204" pitchFamily="34" charset="0"/>
                <a:cs typeface="Times New Roman" panose="02020603050405020304" pitchFamily="18" charset="0"/>
              </a:rPr>
              <a:t>en</a:t>
            </a:r>
            <a:endParaRPr lang="en-GB" sz="2000" dirty="0">
              <a:solidFill>
                <a:srgbClr val="28AFAC"/>
              </a:solidFill>
              <a:latin typeface="Montserrat" pitchFamily="2" charset="77"/>
              <a:ea typeface="Calibri" panose="020F0502020204030204" pitchFamily="34" charset="0"/>
              <a:cs typeface="Times New Roman" panose="02020603050405020304" pitchFamily="18" charset="0"/>
            </a:endParaRPr>
          </a:p>
          <a:p>
            <a:pPr>
              <a:lnSpc>
                <a:spcPts val="2500"/>
              </a:lnSpc>
            </a:pPr>
            <a:r>
              <a:rPr lang="en-GB" sz="2000" dirty="0">
                <a:solidFill>
                  <a:srgbClr val="28AFAC"/>
                </a:solidFill>
                <a:latin typeface="Montserrat" pitchFamily="2" charset="77"/>
                <a:ea typeface="Calibri" panose="020F0502020204030204" pitchFamily="34" charset="0"/>
                <a:cs typeface="Times New Roman" panose="02020603050405020304" pitchFamily="18" charset="0"/>
              </a:rPr>
              <a:t> lien avec </a:t>
            </a:r>
            <a:r>
              <a:rPr lang="en-GB" sz="2000" dirty="0" err="1">
                <a:solidFill>
                  <a:srgbClr val="28AFAC"/>
                </a:solidFill>
                <a:latin typeface="Montserrat" pitchFamily="2" charset="77"/>
                <a:ea typeface="Calibri" panose="020F0502020204030204" pitchFamily="34" charset="0"/>
                <a:cs typeface="Times New Roman" panose="02020603050405020304" pitchFamily="18" charset="0"/>
              </a:rPr>
              <a:t>l’eau</a:t>
            </a:r>
            <a:r>
              <a:rPr lang="en-GB" sz="2000" dirty="0">
                <a:solidFill>
                  <a:srgbClr val="28AFAC"/>
                </a:solidFill>
                <a:latin typeface="Montserrat" pitchFamily="2" charset="77"/>
                <a:ea typeface="Calibri" panose="020F0502020204030204" pitchFamily="34" charset="0"/>
                <a:cs typeface="Times New Roman" panose="02020603050405020304" pitchFamily="18" charset="0"/>
              </a:rPr>
              <a:t> !</a:t>
            </a:r>
          </a:p>
        </p:txBody>
      </p:sp>
      <p:sp>
        <p:nvSpPr>
          <p:cNvPr id="17" name="Rectangle 27">
            <a:extLst>
              <a:ext uri="{FF2B5EF4-FFF2-40B4-BE49-F238E27FC236}">
                <a16:creationId xmlns:a16="http://schemas.microsoft.com/office/drawing/2014/main" id="{71ADE0AA-1FA6-44F8-9E9C-BAA5A013DEEE}"/>
              </a:ext>
            </a:extLst>
          </p:cNvPr>
          <p:cNvSpPr txBox="1"/>
          <p:nvPr/>
        </p:nvSpPr>
        <p:spPr>
          <a:xfrm>
            <a:off x="765175" y="2022857"/>
            <a:ext cx="5327650" cy="1949761"/>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spcBef>
                <a:spcPts val="0"/>
              </a:spcBef>
            </a:pPr>
            <a:r>
              <a:rPr lang="en-GB" sz="1050" dirty="0">
                <a:solidFill>
                  <a:schemeClr val="bg1"/>
                </a:solidFill>
                <a:latin typeface="Montserrat Light" pitchFamily="2" charset="77"/>
              </a:rPr>
              <a:t>Visitez les monuments naturels de la </a:t>
            </a:r>
            <a:r>
              <a:rPr lang="en-GB" sz="1050" dirty="0" err="1">
                <a:solidFill>
                  <a:schemeClr val="bg1"/>
                </a:solidFill>
                <a:latin typeface="Montserrat Light" pitchFamily="2" charset="77"/>
              </a:rPr>
              <a:t>vallée</a:t>
            </a:r>
            <a:r>
              <a:rPr lang="en-GB" sz="1050" dirty="0">
                <a:solidFill>
                  <a:schemeClr val="bg1"/>
                </a:solidFill>
                <a:latin typeface="Montserrat Light" pitchFamily="2" charset="77"/>
              </a:rPr>
              <a:t> : Le pont du </a:t>
            </a:r>
            <a:r>
              <a:rPr lang="en-GB" sz="1050" dirty="0" err="1">
                <a:solidFill>
                  <a:schemeClr val="bg1"/>
                </a:solidFill>
                <a:latin typeface="Montserrat Light" pitchFamily="2" charset="77"/>
              </a:rPr>
              <a:t>diable</a:t>
            </a:r>
            <a:r>
              <a:rPr lang="en-GB" sz="1050" dirty="0">
                <a:solidFill>
                  <a:schemeClr val="bg1"/>
                </a:solidFill>
                <a:latin typeface="Montserrat Light" pitchFamily="2" charset="77"/>
              </a:rPr>
              <a:t>, La pittoresque cascade de KOZJAK prise dans un amphithéâtre de pierre, non loin de Kobarid. On peut y accéder par un chemin de randonnée facile, le long du lit de la rivière émeraude Soča.</a:t>
            </a:r>
          </a:p>
          <a:p>
            <a:pPr algn="just">
              <a:spcBef>
                <a:spcPts val="0"/>
              </a:spcBef>
            </a:pPr>
            <a:endParaRPr lang="en-GB" sz="1050" dirty="0">
              <a:solidFill>
                <a:schemeClr val="bg1"/>
              </a:solidFill>
              <a:latin typeface="Montserrat Light" pitchFamily="2" charset="77"/>
            </a:endParaRPr>
          </a:p>
          <a:p>
            <a:pPr algn="just">
              <a:spcBef>
                <a:spcPts val="0"/>
              </a:spcBef>
            </a:pPr>
            <a:r>
              <a:rPr lang="en-GB" sz="1050" dirty="0">
                <a:solidFill>
                  <a:schemeClr val="bg1"/>
                </a:solidFill>
                <a:latin typeface="Montserrat Light" pitchFamily="2" charset="77"/>
              </a:rPr>
              <a:t>Sports nautiques de plein air.</a:t>
            </a:r>
          </a:p>
          <a:p>
            <a:pPr algn="just">
              <a:spcBef>
                <a:spcPts val="0"/>
              </a:spcBef>
            </a:pPr>
            <a:r>
              <a:rPr lang="en-GB" sz="1050" dirty="0" err="1">
                <a:solidFill>
                  <a:schemeClr val="bg1"/>
                </a:solidFill>
                <a:latin typeface="Montserrat Light" pitchFamily="2" charset="77"/>
              </a:rPr>
              <a:t>L'épicentre</a:t>
            </a:r>
            <a:r>
              <a:rPr lang="en-GB" sz="1050" dirty="0">
                <a:solidFill>
                  <a:schemeClr val="bg1"/>
                </a:solidFill>
                <a:latin typeface="Montserrat Light" pitchFamily="2" charset="77"/>
              </a:rPr>
              <a:t> européen et la nature pittoresque de la vallée en font un paradis pour les sports nautiques sur la rivière Soča (rafting, kayak, canoë, hydro-speed, canyoning, etc.), les parapentistes, les pêcheurs à la mouche, les grimpeurs, les randonneurs et les vététistes.</a:t>
            </a:r>
          </a:p>
        </p:txBody>
      </p:sp>
      <p:sp>
        <p:nvSpPr>
          <p:cNvPr id="20" name="Rectangle 27">
            <a:extLst>
              <a:ext uri="{FF2B5EF4-FFF2-40B4-BE49-F238E27FC236}">
                <a16:creationId xmlns:a16="http://schemas.microsoft.com/office/drawing/2014/main" id="{0C666690-9E61-1944-B229-4B487B49F398}"/>
              </a:ext>
            </a:extLst>
          </p:cNvPr>
          <p:cNvSpPr txBox="1"/>
          <p:nvPr/>
        </p:nvSpPr>
        <p:spPr>
          <a:xfrm>
            <a:off x="765175" y="7228719"/>
            <a:ext cx="5327650" cy="2126540"/>
          </a:xfrm>
          <a:prstGeom prst="rect">
            <a:avLst/>
          </a:prstGeom>
          <a:noFill/>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"Kobarški štruklji" et "Bovški krafi", polenta maison, fromage de vache alpine et fromage blanc, préparés au Musée laitier</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Le MUSÉE KOBARID présente des expositions sur les événements qui se sont déroulés pendant la Première Guerre mondiale sur la fronta Soška - et a reçu la plus haute récompense nationale, a été proclamé meilleur musée européen et a remporté le prix du musée du Conseil de l'Europe en 1993. </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JAVORCA, ÉGLISE MEMORIAL du Saint-Esprit est dédiée aux défenseurs austro-hongrois tombés au champ de bataille de Tolmin sur le front de Soča (Isonzo) (1915-1917).</a:t>
            </a:r>
          </a:p>
          <a:p>
            <a:pPr marL="171426" indent="-171426">
              <a:lnSpc>
                <a:spcPct val="100000"/>
              </a:lnSpc>
              <a:spcBef>
                <a:spcPts val="0"/>
              </a:spcBef>
              <a:buClr>
                <a:srgbClr val="28AFAC"/>
              </a:buClr>
              <a:buFont typeface="Wingdings" pitchFamily="2" charset="2"/>
              <a:buChar char="ü"/>
            </a:pPr>
            <a:r>
              <a:rPr lang="en-IE" sz="1050" dirty="0">
                <a:solidFill>
                  <a:srgbClr val="2D355A"/>
                </a:solidFill>
                <a:latin typeface="Montserrat Light" pitchFamily="2" charset="77"/>
              </a:rPr>
              <a:t>La FORT DE KLUŽE est un monument important de la défense contre les invasions turques pendant la première guerre mondiale.</a:t>
            </a:r>
          </a:p>
        </p:txBody>
      </p:sp>
      <p:sp>
        <p:nvSpPr>
          <p:cNvPr id="25" name="Rectangle 27">
            <a:extLst>
              <a:ext uri="{FF2B5EF4-FFF2-40B4-BE49-F238E27FC236}">
                <a16:creationId xmlns:a16="http://schemas.microsoft.com/office/drawing/2014/main" id="{68CB92E4-7109-7647-ABCA-1C86A744265D}"/>
              </a:ext>
            </a:extLst>
          </p:cNvPr>
          <p:cNvSpPr txBox="1"/>
          <p:nvPr/>
        </p:nvSpPr>
        <p:spPr>
          <a:xfrm>
            <a:off x="543854" y="6888941"/>
            <a:ext cx="3809494" cy="210631"/>
          </a:xfrm>
          <a:prstGeom prst="rect">
            <a:avLst/>
          </a:prstGeom>
          <a:noFill/>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200" b="1" dirty="0">
                <a:solidFill>
                  <a:srgbClr val="28AFAC"/>
                </a:solidFill>
                <a:latin typeface="Montserrat" pitchFamily="2" charset="77"/>
              </a:rPr>
              <a:t>Culture, histoire et patrimoine </a:t>
            </a:r>
          </a:p>
        </p:txBody>
      </p:sp>
      <p:sp>
        <p:nvSpPr>
          <p:cNvPr id="21" name="Text Placeholder 3">
            <a:extLst>
              <a:ext uri="{FF2B5EF4-FFF2-40B4-BE49-F238E27FC236}">
                <a16:creationId xmlns:a16="http://schemas.microsoft.com/office/drawing/2014/main" id="{38E9278F-4498-4A4C-B625-65E0238BE816}"/>
              </a:ext>
            </a:extLst>
          </p:cNvPr>
          <p:cNvSpPr txBox="1">
            <a:spLocks/>
          </p:cNvSpPr>
          <p:nvPr/>
        </p:nvSpPr>
        <p:spPr>
          <a:xfrm>
            <a:off x="4535282" y="438799"/>
            <a:ext cx="1673790" cy="1523756"/>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ctr">
              <a:lnSpc>
                <a:spcPct val="100000"/>
              </a:lnSpc>
              <a:spcBef>
                <a:spcPts val="0"/>
              </a:spcBef>
            </a:pPr>
            <a:r>
              <a:rPr lang="en-IE" sz="1601" b="1" dirty="0">
                <a:solidFill>
                  <a:srgbClr val="C1D235"/>
                </a:solidFill>
              </a:rPr>
              <a:t>Étude de cas </a:t>
            </a:r>
          </a:p>
          <a:p>
            <a:pPr algn="ctr">
              <a:lnSpc>
                <a:spcPct val="100000"/>
              </a:lnSpc>
              <a:spcBef>
                <a:spcPts val="0"/>
              </a:spcBef>
            </a:pPr>
            <a:r>
              <a:rPr lang="en-IE" sz="1601" b="1" dirty="0">
                <a:solidFill>
                  <a:schemeClr val="bg1"/>
                </a:solidFill>
              </a:rPr>
              <a:t>SOČA </a:t>
            </a:r>
          </a:p>
          <a:p>
            <a:pPr algn="ctr">
              <a:lnSpc>
                <a:spcPct val="100000"/>
              </a:lnSpc>
              <a:spcBef>
                <a:spcPts val="0"/>
              </a:spcBef>
            </a:pPr>
            <a:r>
              <a:rPr lang="en-IE" sz="1601" b="1" dirty="0">
                <a:solidFill>
                  <a:schemeClr val="bg1"/>
                </a:solidFill>
              </a:rPr>
              <a:t>VALLEE </a:t>
            </a:r>
          </a:p>
          <a:p>
            <a:pPr algn="ctr">
              <a:lnSpc>
                <a:spcPct val="100000"/>
              </a:lnSpc>
              <a:spcBef>
                <a:spcPts val="0"/>
              </a:spcBef>
            </a:pPr>
            <a:r>
              <a:rPr lang="en-IE" sz="1601" i="1" dirty="0">
                <a:solidFill>
                  <a:schemeClr val="bg1"/>
                </a:solidFill>
              </a:rPr>
              <a:t>Slovénie</a:t>
            </a:r>
          </a:p>
        </p:txBody>
      </p:sp>
      <p:grpSp>
        <p:nvGrpSpPr>
          <p:cNvPr id="2" name="Group 1">
            <a:extLst>
              <a:ext uri="{FF2B5EF4-FFF2-40B4-BE49-F238E27FC236}">
                <a16:creationId xmlns:a16="http://schemas.microsoft.com/office/drawing/2014/main" id="{41A47848-0CA6-B84F-8918-6C7AED6DDCEB}"/>
              </a:ext>
            </a:extLst>
          </p:cNvPr>
          <p:cNvGrpSpPr/>
          <p:nvPr/>
        </p:nvGrpSpPr>
        <p:grpSpPr>
          <a:xfrm>
            <a:off x="1867036" y="3525845"/>
            <a:ext cx="4997664" cy="3629773"/>
            <a:chOff x="2017058" y="3399640"/>
            <a:chExt cx="4840942" cy="3515948"/>
          </a:xfrm>
        </p:grpSpPr>
        <p:pic>
          <p:nvPicPr>
            <p:cNvPr id="16" name="Picture 15">
              <a:extLst>
                <a:ext uri="{FF2B5EF4-FFF2-40B4-BE49-F238E27FC236}">
                  <a16:creationId xmlns:a16="http://schemas.microsoft.com/office/drawing/2014/main" id="{0900A5B6-B8CE-4A44-AE8E-DD45D6B550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7132" r="-1465"/>
            <a:stretch/>
          </p:blipFill>
          <p:spPr>
            <a:xfrm flipH="1">
              <a:off x="2017058" y="3399640"/>
              <a:ext cx="4840941" cy="3515948"/>
            </a:xfrm>
            <a:prstGeom prst="rect">
              <a:avLst/>
            </a:prstGeom>
          </p:spPr>
        </p:pic>
        <p:pic>
          <p:nvPicPr>
            <p:cNvPr id="22" name="Picture 21">
              <a:hlinkClick r:id="rId4"/>
              <a:extLst>
                <a:ext uri="{FF2B5EF4-FFF2-40B4-BE49-F238E27FC236}">
                  <a16:creationId xmlns:a16="http://schemas.microsoft.com/office/drawing/2014/main" id="{9631EC52-F32F-3C4A-9960-32C77799EC0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47896" y="3878914"/>
              <a:ext cx="3810104" cy="2517374"/>
            </a:xfrm>
            <a:prstGeom prst="rect">
              <a:avLst/>
            </a:prstGeom>
          </p:spPr>
        </p:pic>
      </p:grpSp>
    </p:spTree>
    <p:extLst>
      <p:ext uri="{BB962C8B-B14F-4D97-AF65-F5344CB8AC3E}">
        <p14:creationId xmlns:p14="http://schemas.microsoft.com/office/powerpoint/2010/main" val="2711825502"/>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DB4C752-250D-3C45-9916-2001C56E11A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8" y="-14559"/>
            <a:ext cx="6864021" cy="3027320"/>
          </a:xfrm>
          <a:prstGeom prst="rect">
            <a:avLst/>
          </a:prstGeom>
        </p:spPr>
      </p:pic>
      <p:sp>
        <p:nvSpPr>
          <p:cNvPr id="14" name="Rechteck">
            <a:extLst>
              <a:ext uri="{FF2B5EF4-FFF2-40B4-BE49-F238E27FC236}">
                <a16:creationId xmlns:a16="http://schemas.microsoft.com/office/drawing/2014/main" id="{5D3F6149-E7FA-40AE-A85E-6D42655BDE5E}"/>
              </a:ext>
            </a:extLst>
          </p:cNvPr>
          <p:cNvSpPr/>
          <p:nvPr/>
        </p:nvSpPr>
        <p:spPr>
          <a:xfrm>
            <a:off x="0" y="2721150"/>
            <a:ext cx="6864022" cy="2303272"/>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7" name="Rectangle 27">
            <a:extLst>
              <a:ext uri="{FF2B5EF4-FFF2-40B4-BE49-F238E27FC236}">
                <a16:creationId xmlns:a16="http://schemas.microsoft.com/office/drawing/2014/main" id="{71ADE0AA-1FA6-44F8-9E9C-BAA5A013DEEE}"/>
              </a:ext>
            </a:extLst>
          </p:cNvPr>
          <p:cNvSpPr txBox="1"/>
          <p:nvPr/>
        </p:nvSpPr>
        <p:spPr>
          <a:xfrm>
            <a:off x="774718" y="3484164"/>
            <a:ext cx="5346549" cy="1368064"/>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spcBef>
                <a:spcPts val="0"/>
              </a:spcBef>
            </a:pPr>
            <a:r>
              <a:rPr lang="en-GB" sz="1050" dirty="0">
                <a:solidFill>
                  <a:schemeClr val="bg1"/>
                </a:solidFill>
                <a:latin typeface="Montserrat Light" pitchFamily="2" charset="77"/>
              </a:rPr>
              <a:t>La nature pittoresque de la vallée en fait un paradis pour les sports nautiques sur la rivière Soča (rafting, kayak, canoë, hydro-speed, canyoning, etc.), les parapentistes, les pêcheurs à la mouche, les escaladeurs, les randonneurs et les vététistes. La vallée de la Soča abrite également le jardin botanique alpin Juliana et attire les naturalistes et les botanistes. Des sentiers balisés mènent à de nombreux repères naturels, comme les gorges de la Soča et de la Tolminka, et la cascade de Kozjak.</a:t>
            </a:r>
          </a:p>
        </p:txBody>
      </p:sp>
      <p:sp>
        <p:nvSpPr>
          <p:cNvPr id="20" name="Rectangle 27">
            <a:extLst>
              <a:ext uri="{FF2B5EF4-FFF2-40B4-BE49-F238E27FC236}">
                <a16:creationId xmlns:a16="http://schemas.microsoft.com/office/drawing/2014/main" id="{0C666690-9E61-1944-B229-4B487B49F398}"/>
              </a:ext>
            </a:extLst>
          </p:cNvPr>
          <p:cNvSpPr txBox="1"/>
          <p:nvPr/>
        </p:nvSpPr>
        <p:spPr>
          <a:xfrm>
            <a:off x="758819" y="7478742"/>
            <a:ext cx="5359163" cy="1480209"/>
          </a:xfrm>
          <a:prstGeom prst="rect">
            <a:avLst/>
          </a:prstGeom>
          <a:noFill/>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buClr>
                <a:srgbClr val="28AFAC"/>
              </a:buClr>
            </a:pPr>
            <a:r>
              <a:rPr lang="en-IE" sz="1050" dirty="0">
                <a:solidFill>
                  <a:srgbClr val="2D355A"/>
                </a:solidFill>
                <a:latin typeface="Montserrat Light" pitchFamily="2" charset="77"/>
              </a:rPr>
              <a:t>La Slovénie est le premier pays au monde à avoir été, dans son intégralité, déclaré "Destination verte du monde". Un environnement vert immaculé nous encourage à agir de manière responsable et protectrice. Sous les auspices du Green Scheme du tourisme slovène, nous mettons en œuvre des politiques vertes et créons des expériences vertes. Le LABEL SLOVENIE VERTE, qui est la promesse d'un avenir vert, est également décerné dans le cadre de ce programme national. Le nombre de lauréats du label, qui </a:t>
            </a:r>
            <a:r>
              <a:rPr lang="en-IE" sz="1050" dirty="0" err="1">
                <a:solidFill>
                  <a:srgbClr val="2D355A"/>
                </a:solidFill>
                <a:latin typeface="Montserrat Light" pitchFamily="2" charset="77"/>
              </a:rPr>
              <a:t>comporte</a:t>
            </a:r>
            <a:r>
              <a:rPr lang="en-IE" sz="1050" dirty="0">
                <a:solidFill>
                  <a:srgbClr val="2D355A"/>
                </a:solidFill>
                <a:latin typeface="Montserrat Light" pitchFamily="2" charset="77"/>
              </a:rPr>
              <a:t> cinq categories, est en constante augmentation et compte déjà plus de 120 membres.</a:t>
            </a:r>
          </a:p>
        </p:txBody>
      </p:sp>
      <p:sp>
        <p:nvSpPr>
          <p:cNvPr id="25" name="Rectangle 27">
            <a:extLst>
              <a:ext uri="{FF2B5EF4-FFF2-40B4-BE49-F238E27FC236}">
                <a16:creationId xmlns:a16="http://schemas.microsoft.com/office/drawing/2014/main" id="{68CB92E4-7109-7647-ABCA-1C86A744265D}"/>
              </a:ext>
            </a:extLst>
          </p:cNvPr>
          <p:cNvSpPr txBox="1"/>
          <p:nvPr/>
        </p:nvSpPr>
        <p:spPr>
          <a:xfrm>
            <a:off x="774718" y="7139120"/>
            <a:ext cx="3809494" cy="230188"/>
          </a:xfrm>
          <a:prstGeom prst="rect">
            <a:avLst/>
          </a:prstGeom>
          <a:noFill/>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spcBef>
                <a:spcPts val="0"/>
              </a:spcBef>
            </a:pPr>
            <a:r>
              <a:rPr lang="en-GB" sz="1200" b="1" dirty="0">
                <a:solidFill>
                  <a:srgbClr val="28AFAC"/>
                </a:solidFill>
                <a:latin typeface="Montserrat" pitchFamily="2" charset="77"/>
                <a:hlinkClick r:id="rId3">
                  <a:extLst>
                    <a:ext uri="{A12FA001-AC4F-418D-AE19-62706E023703}">
                      <ahyp:hlinkClr xmlns:ahyp="http://schemas.microsoft.com/office/drawing/2018/hyperlinkcolor" val="tx"/>
                    </a:ext>
                  </a:extLst>
                </a:hlinkClick>
              </a:rPr>
              <a:t>Suivez le label </a:t>
            </a:r>
            <a:r>
              <a:rPr lang="en-GB" sz="1200" b="1" dirty="0" err="1">
                <a:solidFill>
                  <a:srgbClr val="28AFAC"/>
                </a:solidFill>
                <a:latin typeface="Montserrat" pitchFamily="2" charset="77"/>
              </a:rPr>
              <a:t>Slovénie</a:t>
            </a:r>
            <a:r>
              <a:rPr lang="en-GB" sz="1200" b="1" dirty="0">
                <a:solidFill>
                  <a:srgbClr val="28AFAC"/>
                </a:solidFill>
                <a:latin typeface="Montserrat" pitchFamily="2" charset="77"/>
              </a:rPr>
              <a:t> </a:t>
            </a:r>
            <a:r>
              <a:rPr lang="en-GB" sz="1200" b="1" dirty="0" err="1">
                <a:solidFill>
                  <a:srgbClr val="28AFAC"/>
                </a:solidFill>
                <a:latin typeface="Montserrat" pitchFamily="2" charset="77"/>
              </a:rPr>
              <a:t>verte</a:t>
            </a:r>
            <a:endParaRPr lang="en-GB" sz="1200" b="1" dirty="0">
              <a:solidFill>
                <a:srgbClr val="28AFAC"/>
              </a:solidFill>
              <a:latin typeface="Montserrat" pitchFamily="2" charset="77"/>
            </a:endParaRPr>
          </a:p>
        </p:txBody>
      </p:sp>
      <p:sp>
        <p:nvSpPr>
          <p:cNvPr id="15" name="Rectangle 27">
            <a:extLst>
              <a:ext uri="{FF2B5EF4-FFF2-40B4-BE49-F238E27FC236}">
                <a16:creationId xmlns:a16="http://schemas.microsoft.com/office/drawing/2014/main" id="{14CF2EB9-2276-4C47-AC6D-93BDC772B4FB}"/>
              </a:ext>
            </a:extLst>
          </p:cNvPr>
          <p:cNvSpPr txBox="1"/>
          <p:nvPr/>
        </p:nvSpPr>
        <p:spPr>
          <a:xfrm>
            <a:off x="774718" y="2973553"/>
            <a:ext cx="5813351" cy="333613"/>
          </a:xfrm>
          <a:prstGeom prst="rect">
            <a:avLst/>
          </a:prstGeom>
          <a:noFill/>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999" b="1" dirty="0">
                <a:solidFill>
                  <a:schemeClr val="bg1"/>
                </a:solidFill>
                <a:latin typeface="Montserrat" pitchFamily="2" charset="77"/>
              </a:rPr>
              <a:t>L'eau est importante pour la Slovénie</a:t>
            </a:r>
          </a:p>
        </p:txBody>
      </p:sp>
      <p:pic>
        <p:nvPicPr>
          <p:cNvPr id="23" name="Picture 22">
            <a:extLst>
              <a:ext uri="{FF2B5EF4-FFF2-40B4-BE49-F238E27FC236}">
                <a16:creationId xmlns:a16="http://schemas.microsoft.com/office/drawing/2014/main" id="{18D981C5-994B-8F4B-9303-8D30C18247D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343" b="-1133"/>
          <a:stretch/>
        </p:blipFill>
        <p:spPr>
          <a:xfrm>
            <a:off x="3589915" y="-17008"/>
            <a:ext cx="3267537" cy="2927331"/>
          </a:xfrm>
          <a:prstGeom prst="rect">
            <a:avLst/>
          </a:prstGeom>
        </p:spPr>
      </p:pic>
      <p:sp>
        <p:nvSpPr>
          <p:cNvPr id="24" name="Text Placeholder 3">
            <a:extLst>
              <a:ext uri="{FF2B5EF4-FFF2-40B4-BE49-F238E27FC236}">
                <a16:creationId xmlns:a16="http://schemas.microsoft.com/office/drawing/2014/main" id="{98F8E6B1-71B7-CD45-AD6A-F03F84CA96AF}"/>
              </a:ext>
            </a:extLst>
          </p:cNvPr>
          <p:cNvSpPr txBox="1">
            <a:spLocks/>
          </p:cNvSpPr>
          <p:nvPr/>
        </p:nvSpPr>
        <p:spPr>
          <a:xfrm>
            <a:off x="4640355" y="426276"/>
            <a:ext cx="2634733" cy="1523756"/>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nSpc>
                <a:spcPct val="100000"/>
              </a:lnSpc>
              <a:spcBef>
                <a:spcPts val="0"/>
              </a:spcBef>
            </a:pPr>
            <a:r>
              <a:rPr lang="en-IE" sz="1601" b="1" dirty="0">
                <a:solidFill>
                  <a:srgbClr val="C1D235"/>
                </a:solidFill>
              </a:rPr>
              <a:t>Étude de cas </a:t>
            </a:r>
          </a:p>
          <a:p>
            <a:pPr>
              <a:lnSpc>
                <a:spcPct val="100000"/>
              </a:lnSpc>
              <a:spcBef>
                <a:spcPts val="0"/>
              </a:spcBef>
            </a:pPr>
            <a:r>
              <a:rPr lang="en-IE" sz="1601" b="1" dirty="0">
                <a:solidFill>
                  <a:schemeClr val="bg1"/>
                </a:solidFill>
              </a:rPr>
              <a:t>SOČA </a:t>
            </a:r>
          </a:p>
          <a:p>
            <a:pPr>
              <a:lnSpc>
                <a:spcPct val="100000"/>
              </a:lnSpc>
              <a:spcBef>
                <a:spcPts val="0"/>
              </a:spcBef>
            </a:pPr>
            <a:r>
              <a:rPr lang="en-IE" sz="1601" b="1" dirty="0">
                <a:solidFill>
                  <a:schemeClr val="bg1"/>
                </a:solidFill>
              </a:rPr>
              <a:t>VALLEE </a:t>
            </a:r>
          </a:p>
          <a:p>
            <a:pPr>
              <a:lnSpc>
                <a:spcPct val="100000"/>
              </a:lnSpc>
              <a:spcBef>
                <a:spcPts val="0"/>
              </a:spcBef>
            </a:pPr>
            <a:r>
              <a:rPr lang="en-IE" sz="1601" i="1" dirty="0">
                <a:solidFill>
                  <a:schemeClr val="bg1"/>
                </a:solidFill>
              </a:rPr>
              <a:t>Slovénie</a:t>
            </a:r>
          </a:p>
        </p:txBody>
      </p:sp>
      <p:sp>
        <p:nvSpPr>
          <p:cNvPr id="26" name="Rectangle 27">
            <a:extLst>
              <a:ext uri="{FF2B5EF4-FFF2-40B4-BE49-F238E27FC236}">
                <a16:creationId xmlns:a16="http://schemas.microsoft.com/office/drawing/2014/main" id="{AA9F9E59-B329-4C44-A7B5-FFA2531EC882}"/>
              </a:ext>
            </a:extLst>
          </p:cNvPr>
          <p:cNvSpPr txBox="1"/>
          <p:nvPr/>
        </p:nvSpPr>
        <p:spPr>
          <a:xfrm>
            <a:off x="774718" y="5396807"/>
            <a:ext cx="5343264" cy="1641792"/>
          </a:xfrm>
          <a:prstGeom prst="rect">
            <a:avLst/>
          </a:prstGeom>
          <a:noFill/>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buClr>
                <a:srgbClr val="28AFAC"/>
              </a:buClr>
            </a:pPr>
            <a:r>
              <a:rPr lang="en-IE" sz="1050" dirty="0">
                <a:solidFill>
                  <a:srgbClr val="2D355A"/>
                </a:solidFill>
                <a:latin typeface="Montserrat Light" pitchFamily="2" charset="77"/>
              </a:rPr>
              <a:t>La Slovénie raconte son histoire verte à travers les lauréats du label </a:t>
            </a:r>
            <a:r>
              <a:rPr lang="en-IE" sz="1050" dirty="0" err="1">
                <a:solidFill>
                  <a:srgbClr val="2D355A"/>
                </a:solidFill>
                <a:latin typeface="Montserrat Light" pitchFamily="2" charset="77"/>
              </a:rPr>
              <a:t>Slovénie</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Verte</a:t>
            </a:r>
            <a:r>
              <a:rPr lang="en-IE" sz="1050" dirty="0">
                <a:solidFill>
                  <a:srgbClr val="2D355A"/>
                </a:solidFill>
                <a:latin typeface="Montserrat Light" pitchFamily="2" charset="77"/>
              </a:rPr>
              <a:t>, ceux qui se sont engagés à mener des activités durables et écologiques. Tout est vert, quelle que soit la direction vers laquelle on se tourne - vers les sommets alpins et les vastes forêts, la mer Adriatique, le mystérieux karst et les vignobles voisins, et la plaine pannonienne. Les Slovènes aiment leur pays vert, </a:t>
            </a:r>
            <a:r>
              <a:rPr lang="en-IE" sz="1050" dirty="0" err="1">
                <a:solidFill>
                  <a:srgbClr val="2D355A"/>
                </a:solidFill>
                <a:latin typeface="Montserrat Light" pitchFamily="2" charset="77"/>
              </a:rPr>
              <a:t>c’est</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pourquoi</a:t>
            </a:r>
            <a:r>
              <a:rPr lang="en-IE" sz="1050" dirty="0">
                <a:solidFill>
                  <a:srgbClr val="2D355A"/>
                </a:solidFill>
                <a:latin typeface="Montserrat Light" pitchFamily="2" charset="77"/>
              </a:rPr>
              <a:t> </a:t>
            </a:r>
            <a:r>
              <a:rPr lang="en-IE" sz="1050" dirty="0" err="1">
                <a:solidFill>
                  <a:srgbClr val="2D355A"/>
                </a:solidFill>
                <a:latin typeface="Montserrat Light" pitchFamily="2" charset="77"/>
              </a:rPr>
              <a:t>leur</a:t>
            </a:r>
            <a:r>
              <a:rPr lang="en-IE" sz="1050" dirty="0">
                <a:solidFill>
                  <a:srgbClr val="2D355A"/>
                </a:solidFill>
                <a:latin typeface="Montserrat Light" pitchFamily="2" charset="77"/>
              </a:rPr>
              <a:t> préoccupation se concentre sur la préservation des trésors naturels et culturels. Ils aiment partager leur amour pour leur magnifique environnement vert avec d'autres personnes qui valorisent la gestion et le développement durables. </a:t>
            </a:r>
          </a:p>
        </p:txBody>
      </p:sp>
      <p:sp>
        <p:nvSpPr>
          <p:cNvPr id="27" name="Rectangle 27">
            <a:extLst>
              <a:ext uri="{FF2B5EF4-FFF2-40B4-BE49-F238E27FC236}">
                <a16:creationId xmlns:a16="http://schemas.microsoft.com/office/drawing/2014/main" id="{4B938886-6DAF-C249-8DCE-D3A3E757EA60}"/>
              </a:ext>
            </a:extLst>
          </p:cNvPr>
          <p:cNvSpPr txBox="1"/>
          <p:nvPr/>
        </p:nvSpPr>
        <p:spPr>
          <a:xfrm>
            <a:off x="774718" y="5124943"/>
            <a:ext cx="3809494" cy="230188"/>
          </a:xfrm>
          <a:prstGeom prst="rect">
            <a:avLst/>
          </a:prstGeom>
          <a:noFill/>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spcBef>
                <a:spcPts val="0"/>
              </a:spcBef>
            </a:pPr>
            <a:r>
              <a:rPr lang="en-GB" sz="1200" b="1" dirty="0">
                <a:solidFill>
                  <a:srgbClr val="28AFAC"/>
                </a:solidFill>
                <a:latin typeface="Montserrat" pitchFamily="2" charset="77"/>
                <a:hlinkClick r:id="rId5">
                  <a:extLst>
                    <a:ext uri="{A12FA001-AC4F-418D-AE19-62706E023703}">
                      <ahyp:hlinkClr xmlns:ahyp="http://schemas.microsoft.com/office/drawing/2018/hyperlinkcolor" val="tx"/>
                    </a:ext>
                  </a:extLst>
                </a:hlinkClick>
              </a:rPr>
              <a:t>Histoire verte de la Slovénie </a:t>
            </a:r>
            <a:endParaRPr lang="en-GB" sz="1200" b="1" dirty="0">
              <a:solidFill>
                <a:srgbClr val="28AFAC"/>
              </a:solidFill>
              <a:latin typeface="Montserrat" pitchFamily="2" charset="77"/>
            </a:endParaRPr>
          </a:p>
        </p:txBody>
      </p:sp>
      <p:sp>
        <p:nvSpPr>
          <p:cNvPr id="28" name="Rectangle 27">
            <a:extLst>
              <a:ext uri="{FF2B5EF4-FFF2-40B4-BE49-F238E27FC236}">
                <a16:creationId xmlns:a16="http://schemas.microsoft.com/office/drawing/2014/main" id="{E214ED95-87A6-FD4E-AD58-8A09274A2E1C}"/>
              </a:ext>
            </a:extLst>
          </p:cNvPr>
          <p:cNvSpPr txBox="1"/>
          <p:nvPr/>
        </p:nvSpPr>
        <p:spPr>
          <a:xfrm>
            <a:off x="758819" y="9083375"/>
            <a:ext cx="5250243" cy="510713"/>
          </a:xfrm>
          <a:prstGeom prst="rect">
            <a:avLst/>
          </a:prstGeom>
          <a:ln w="12700">
            <a:miter lim="400000"/>
          </a:ln>
          <a:extLst>
            <a:ext uri="{C572A759-6A51-4108-AA02-DFA0A04FC94B}">
              <ma14:wrappingTextBoxFlag xmlns="" xmlns:a16="http://schemas.microsoft.com/office/drawing/2014/main" xmlns:a14="http://schemas.microsoft.com/office/drawing/2010/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sz="1050" dirty="0">
                <a:solidFill>
                  <a:srgbClr val="2D355A"/>
                </a:solidFill>
                <a:highlight>
                  <a:srgbClr val="FFFFFF"/>
                </a:highlight>
                <a:latin typeface="Montserrat Light"/>
                <a:ea typeface="Roboto" panose="02000000000000000000" pitchFamily="2" charset="0"/>
                <a:cs typeface="Roboto" panose="02000000000000000000" pitchFamily="2" charset="0"/>
                <a:hlinkClick r:id="rId6">
                  <a:extLst>
                    <a:ext uri="{A12FA001-AC4F-418D-AE19-62706E023703}">
                      <ahyp:hlinkClr xmlns:ahyp="http://schemas.microsoft.com/office/drawing/2018/hyperlinkcolor" val="tx"/>
                    </a:ext>
                  </a:extLst>
                </a:hlinkClick>
              </a:rPr>
              <a:t>https://www.soca-valley.com/en/ </a:t>
            </a:r>
            <a:r>
              <a:rPr lang="en-GB" sz="1050" b="1" dirty="0">
                <a:solidFill>
                  <a:srgbClr val="2D355A"/>
                </a:solidFill>
                <a:latin typeface="Montserrat" pitchFamily="2" charset="77"/>
                <a:hlinkClick r:id="rId7">
                  <a:extLst>
                    <a:ext uri="{A12FA001-AC4F-418D-AE19-62706E023703}">
                      <ahyp:hlinkClr xmlns:ahyp="http://schemas.microsoft.com/office/drawing/2018/hyperlinkcolor" val="tx"/>
                    </a:ext>
                  </a:extLst>
                </a:hlinkClick>
              </a:rPr>
              <a:t>Gagnant du prix des meilleures destinations européennes </a:t>
            </a:r>
            <a:endParaRPr lang="en-GB" sz="1050" b="1" dirty="0">
              <a:solidFill>
                <a:srgbClr val="2D355A"/>
              </a:solidFill>
              <a:latin typeface="Montserrat" pitchFamily="2" charset="77"/>
            </a:endParaRPr>
          </a:p>
          <a:p>
            <a:r>
              <a:rPr lang="en-IE" sz="1050" b="1" dirty="0">
                <a:solidFill>
                  <a:srgbClr val="2D355A"/>
                </a:solidFill>
                <a:highlight>
                  <a:srgbClr val="FFFFFF"/>
                </a:highlight>
                <a:latin typeface="Montserrat Light"/>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1620114841"/>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7">
            <a:extLst>
              <a:ext uri="{FF2B5EF4-FFF2-40B4-BE49-F238E27FC236}">
                <a16:creationId xmlns:a16="http://schemas.microsoft.com/office/drawing/2014/main" id="{B44C061A-7C89-1541-99B1-508E997537AE}"/>
              </a:ext>
            </a:extLst>
          </p:cNvPr>
          <p:cNvSpPr txBox="1"/>
          <p:nvPr/>
        </p:nvSpPr>
        <p:spPr>
          <a:xfrm>
            <a:off x="575218" y="865015"/>
            <a:ext cx="3700317" cy="1487776"/>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099" dirty="0">
                <a:solidFill>
                  <a:srgbClr val="28AFAC"/>
                </a:solidFill>
                <a:latin typeface="Montserrat Light" pitchFamily="2" charset="77"/>
              </a:rPr>
              <a:t>Production durable</a:t>
            </a:r>
            <a:endParaRPr lang="en-GB" sz="1099" dirty="0">
              <a:solidFill>
                <a:srgbClr val="28AFAC"/>
              </a:solidFill>
              <a:latin typeface="Montserrat Light" pitchFamily="2" charset="77"/>
              <a:hlinkClick r:id="rId2">
                <a:extLst>
                  <a:ext uri="{A12FA001-AC4F-418D-AE19-62706E023703}">
                    <ahyp:hlinkClr xmlns:ahyp="http://schemas.microsoft.com/office/drawing/2018/hyperlinkcolor" val="tx"/>
                  </a:ext>
                </a:extLst>
              </a:hlinkClick>
            </a:endParaRPr>
          </a:p>
          <a:p>
            <a:pPr algn="just">
              <a:lnSpc>
                <a:spcPct val="100000"/>
              </a:lnSpc>
              <a:spcBef>
                <a:spcPts val="0"/>
              </a:spcBef>
            </a:pPr>
            <a:r>
              <a:rPr lang="en-GB" sz="1050" dirty="0">
                <a:solidFill>
                  <a:srgbClr val="2D355A"/>
                </a:solidFill>
                <a:latin typeface="Montserrat Light" pitchFamily="2" charset="77"/>
              </a:rPr>
              <a:t>L'abeille est le symbole </a:t>
            </a:r>
            <a:r>
              <a:rPr lang="en-GB" sz="1050" dirty="0" err="1">
                <a:solidFill>
                  <a:srgbClr val="2D355A"/>
                </a:solidFill>
                <a:latin typeface="Montserrat Light" pitchFamily="2" charset="77"/>
              </a:rPr>
              <a:t>choisi</a:t>
            </a:r>
            <a:r>
              <a:rPr lang="en-GB" sz="1050" dirty="0">
                <a:solidFill>
                  <a:srgbClr val="2D355A"/>
                </a:solidFill>
                <a:latin typeface="Montserrat Light" pitchFamily="2" charset="77"/>
              </a:rPr>
              <a:t> pour representer leur engagement en faveur de la production durable car elle assure la pollinisation des cultures. </a:t>
            </a:r>
            <a:r>
              <a:rPr lang="en-GB" sz="1050" dirty="0" err="1">
                <a:solidFill>
                  <a:srgbClr val="2D355A"/>
                </a:solidFill>
                <a:latin typeface="Montserrat Light" pitchFamily="2" charset="77"/>
              </a:rPr>
              <a:t>Ils</a:t>
            </a:r>
            <a:r>
              <a:rPr lang="en-GB" sz="1050" dirty="0">
                <a:solidFill>
                  <a:srgbClr val="2D355A"/>
                </a:solidFill>
                <a:latin typeface="Montserrat Light" pitchFamily="2" charset="77"/>
              </a:rPr>
              <a:t> évitent les arrosages et irrigations supplémentaires en protégeant la fertilité naturelle des sols et les insectes importants qui inhibent la terre. </a:t>
            </a:r>
            <a:r>
              <a:rPr lang="en-GB" sz="1050" dirty="0">
                <a:solidFill>
                  <a:srgbClr val="2D355A"/>
                </a:solidFill>
                <a:latin typeface="Montserrat Light" pitchFamily="2" charset="77"/>
                <a:hlinkClick r:id="rId3">
                  <a:extLst>
                    <a:ext uri="{A12FA001-AC4F-418D-AE19-62706E023703}">
                      <ahyp:hlinkClr xmlns:ahyp="http://schemas.microsoft.com/office/drawing/2018/hyperlinkcolor" val="tx"/>
                    </a:ext>
                  </a:extLst>
                </a:hlinkClick>
              </a:rPr>
              <a:t>Stratégie de développement durable complète</a:t>
            </a:r>
            <a:r>
              <a:rPr lang="en-GB" sz="1050" dirty="0">
                <a:solidFill>
                  <a:srgbClr val="2D355A"/>
                </a:solidFill>
                <a:latin typeface="Montserrat Light" pitchFamily="2" charset="77"/>
              </a:rPr>
              <a:t>, cliquez sur l'image pour </a:t>
            </a:r>
            <a:r>
              <a:rPr lang="en-GB" sz="1050" dirty="0">
                <a:solidFill>
                  <a:srgbClr val="2D355A"/>
                </a:solidFill>
                <a:latin typeface="Montserrat Light" pitchFamily="2" charset="77"/>
                <a:hlinkClick r:id="rId4">
                  <a:extLst>
                    <a:ext uri="{A12FA001-AC4F-418D-AE19-62706E023703}">
                      <ahyp:hlinkClr xmlns:ahyp="http://schemas.microsoft.com/office/drawing/2018/hyperlinkcolor" val="tx"/>
                    </a:ext>
                  </a:extLst>
                </a:hlinkClick>
              </a:rPr>
              <a:t>regarder la vidéo</a:t>
            </a:r>
            <a:r>
              <a:rPr lang="en-GB" sz="1050" dirty="0">
                <a:solidFill>
                  <a:srgbClr val="2D355A"/>
                </a:solidFill>
                <a:latin typeface="Montserrat Light" pitchFamily="2" charset="77"/>
              </a:rPr>
              <a:t>, </a:t>
            </a:r>
            <a:r>
              <a:rPr lang="en-GB" sz="1050" dirty="0">
                <a:solidFill>
                  <a:srgbClr val="2D355A"/>
                </a:solidFill>
                <a:latin typeface="Montserrat Light" pitchFamily="2" charset="77"/>
                <a:hlinkClick r:id="rId5">
                  <a:extLst>
                    <a:ext uri="{A12FA001-AC4F-418D-AE19-62706E023703}">
                      <ahyp:hlinkClr xmlns:ahyp="http://schemas.microsoft.com/office/drawing/2018/hyperlinkcolor" val="tx"/>
                    </a:ext>
                  </a:extLst>
                </a:hlinkClick>
              </a:rPr>
              <a:t>site web</a:t>
            </a:r>
            <a:endParaRPr lang="en-GB" sz="1050" dirty="0">
              <a:solidFill>
                <a:srgbClr val="2D355A"/>
              </a:solidFill>
              <a:latin typeface="Montserrat Light" pitchFamily="2" charset="77"/>
            </a:endParaRPr>
          </a:p>
        </p:txBody>
      </p:sp>
      <p:sp>
        <p:nvSpPr>
          <p:cNvPr id="8" name="Rectangle 27">
            <a:extLst>
              <a:ext uri="{FF2B5EF4-FFF2-40B4-BE49-F238E27FC236}">
                <a16:creationId xmlns:a16="http://schemas.microsoft.com/office/drawing/2014/main" id="{EC8F0520-D17D-0540-9E7F-9B591799C88A}"/>
              </a:ext>
            </a:extLst>
          </p:cNvPr>
          <p:cNvSpPr txBox="1"/>
          <p:nvPr/>
        </p:nvSpPr>
        <p:spPr>
          <a:xfrm>
            <a:off x="578800" y="509774"/>
            <a:ext cx="3700317" cy="221660"/>
          </a:xfrm>
          <a:prstGeom prst="rect">
            <a:avLst/>
          </a:prstGeom>
          <a:solidFill>
            <a:srgbClr val="28AFAC"/>
          </a:solid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latin typeface="+mn-lt"/>
                <a:ea typeface="+mn-ea"/>
                <a:cs typeface="+mn-cs"/>
                <a:sym typeface="Montserrat Bold"/>
              </a:defRPr>
            </a:lvl1pPr>
          </a:lstStyle>
          <a:p>
            <a:r>
              <a:rPr lang="en-IE" sz="1150" b="1" dirty="0">
                <a:solidFill>
                  <a:schemeClr val="bg1"/>
                </a:solidFill>
                <a:latin typeface="Montserrat" pitchFamily="2" charset="77"/>
                <a:hlinkClick r:id="rId5">
                  <a:extLst>
                    <a:ext uri="{A12FA001-AC4F-418D-AE19-62706E023703}">
                      <ahyp:hlinkClr xmlns:ahyp="http://schemas.microsoft.com/office/drawing/2018/hyperlinkcolor" val="tx"/>
                    </a:ext>
                  </a:extLst>
                </a:hlinkClick>
              </a:rPr>
              <a:t> KLET BRDA</a:t>
            </a:r>
            <a:r>
              <a:rPr lang="en-IE" sz="1150" b="1" dirty="0">
                <a:solidFill>
                  <a:schemeClr val="bg1"/>
                </a:solidFill>
                <a:latin typeface="Montserrat" pitchFamily="2" charset="77"/>
              </a:rPr>
              <a:t>, Vignoble familial</a:t>
            </a:r>
          </a:p>
        </p:txBody>
      </p:sp>
      <p:sp>
        <p:nvSpPr>
          <p:cNvPr id="9" name="Rectangle 27">
            <a:extLst>
              <a:ext uri="{FF2B5EF4-FFF2-40B4-BE49-F238E27FC236}">
                <a16:creationId xmlns:a16="http://schemas.microsoft.com/office/drawing/2014/main" id="{FD042380-9813-874B-B6BF-19FE3B77F66F}"/>
              </a:ext>
            </a:extLst>
          </p:cNvPr>
          <p:cNvSpPr txBox="1"/>
          <p:nvPr/>
        </p:nvSpPr>
        <p:spPr>
          <a:xfrm>
            <a:off x="2530807" y="2688921"/>
            <a:ext cx="3833079" cy="221660"/>
          </a:xfrm>
          <a:prstGeom prst="rect">
            <a:avLst/>
          </a:prstGeom>
          <a:solidFill>
            <a:srgbClr val="28AFAC"/>
          </a:solid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latin typeface="+mn-lt"/>
                <a:ea typeface="+mn-ea"/>
                <a:cs typeface="+mn-cs"/>
                <a:sym typeface="Montserrat Bold"/>
              </a:defRPr>
            </a:lvl1pPr>
          </a:lstStyle>
          <a:p>
            <a:r>
              <a:rPr lang="en-IE" sz="1150" b="1" dirty="0">
                <a:solidFill>
                  <a:schemeClr val="bg1"/>
                </a:solidFill>
                <a:latin typeface="Montserrat" pitchFamily="2" charset="77"/>
              </a:rPr>
              <a:t>Château de Ljubljana </a:t>
            </a:r>
          </a:p>
        </p:txBody>
      </p:sp>
      <p:sp>
        <p:nvSpPr>
          <p:cNvPr id="10" name="Rectangle 27">
            <a:extLst>
              <a:ext uri="{FF2B5EF4-FFF2-40B4-BE49-F238E27FC236}">
                <a16:creationId xmlns:a16="http://schemas.microsoft.com/office/drawing/2014/main" id="{291A6A5D-7F03-744B-BC0D-DD726A35797E}"/>
              </a:ext>
            </a:extLst>
          </p:cNvPr>
          <p:cNvSpPr txBox="1"/>
          <p:nvPr/>
        </p:nvSpPr>
        <p:spPr>
          <a:xfrm>
            <a:off x="2532892" y="2981736"/>
            <a:ext cx="3779753" cy="1649358"/>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099" dirty="0">
                <a:solidFill>
                  <a:srgbClr val="28AFAC"/>
                </a:solidFill>
                <a:latin typeface="Montserrat Light" pitchFamily="2" charset="77"/>
              </a:rPr>
              <a:t>Conservation de l'énergie et gestion des déchets</a:t>
            </a:r>
          </a:p>
          <a:p>
            <a:pPr algn="just">
              <a:lnSpc>
                <a:spcPct val="100000"/>
              </a:lnSpc>
              <a:spcBef>
                <a:spcPts val="0"/>
              </a:spcBef>
            </a:pPr>
            <a:r>
              <a:rPr lang="en-GB" sz="1050" dirty="0">
                <a:solidFill>
                  <a:srgbClr val="2D355A"/>
                </a:solidFill>
                <a:latin typeface="Montserrat Light" pitchFamily="2" charset="77"/>
                <a:hlinkClick r:id="rId6">
                  <a:extLst>
                    <a:ext uri="{A12FA001-AC4F-418D-AE19-62706E023703}">
                      <ahyp:hlinkClr xmlns:ahyp="http://schemas.microsoft.com/office/drawing/2018/hyperlinkcolor" val="tx"/>
                    </a:ext>
                  </a:extLst>
                </a:hlinkClick>
              </a:rPr>
              <a:t>Le château de Ljubljana </a:t>
            </a:r>
            <a:r>
              <a:rPr lang="en-GB" sz="1050" dirty="0">
                <a:solidFill>
                  <a:srgbClr val="2D355A"/>
                </a:solidFill>
                <a:latin typeface="Montserrat Light" pitchFamily="2" charset="77"/>
              </a:rPr>
              <a:t>contribue et préserve la culture, l'art et le patrimoine de Ljubljana en reliant le centre ville à la colline du château. Il réduit la consommation d'eau et d'énergie. L'eau est régulièrement contrôlée, les fuites sont vérifiées, des messages "SAVE WATER !" sont affichés pour les clients. Ils ont investi dans des ampoules LED à économie d'énergie, installé des capteurs et des moniteurs. </a:t>
            </a:r>
            <a:r>
              <a:rPr lang="en-GB" sz="1050" dirty="0" err="1">
                <a:solidFill>
                  <a:srgbClr val="2D355A"/>
                </a:solidFill>
                <a:latin typeface="Montserrat Light" pitchFamily="2" charset="77"/>
              </a:rPr>
              <a:t>Ils</a:t>
            </a:r>
            <a:r>
              <a:rPr lang="en-GB" sz="1050" dirty="0">
                <a:solidFill>
                  <a:srgbClr val="2D355A"/>
                </a:solidFill>
                <a:latin typeface="Montserrat Light" pitchFamily="2" charset="77"/>
              </a:rPr>
              <a:t> recycles les déchets et </a:t>
            </a:r>
            <a:r>
              <a:rPr lang="en-GB" sz="1050" dirty="0" err="1">
                <a:solidFill>
                  <a:srgbClr val="2D355A"/>
                </a:solidFill>
                <a:latin typeface="Montserrat Light" pitchFamily="2" charset="77"/>
              </a:rPr>
              <a:t>promeuvent</a:t>
            </a:r>
            <a:r>
              <a:rPr lang="en-GB" sz="1050" dirty="0">
                <a:solidFill>
                  <a:srgbClr val="2D355A"/>
                </a:solidFill>
                <a:latin typeface="Montserrat Light" pitchFamily="2" charset="77"/>
              </a:rPr>
              <a:t> les produits et services locaux.</a:t>
            </a:r>
          </a:p>
        </p:txBody>
      </p:sp>
      <p:sp>
        <p:nvSpPr>
          <p:cNvPr id="11" name="Rectangle 27">
            <a:extLst>
              <a:ext uri="{FF2B5EF4-FFF2-40B4-BE49-F238E27FC236}">
                <a16:creationId xmlns:a16="http://schemas.microsoft.com/office/drawing/2014/main" id="{43D9C94D-A19B-A44F-A0DC-3F4C53E674C8}"/>
              </a:ext>
            </a:extLst>
          </p:cNvPr>
          <p:cNvSpPr txBox="1"/>
          <p:nvPr/>
        </p:nvSpPr>
        <p:spPr>
          <a:xfrm>
            <a:off x="575335" y="5167067"/>
            <a:ext cx="3700317" cy="2072679"/>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IE" sz="1050" dirty="0">
                <a:solidFill>
                  <a:srgbClr val="2D355A"/>
                </a:solidFill>
                <a:latin typeface="Montserrat Light" pitchFamily="2" charset="77"/>
                <a:hlinkClick r:id="rId7">
                  <a:extLst>
                    <a:ext uri="{A12FA001-AC4F-418D-AE19-62706E023703}">
                      <ahyp:hlinkClr xmlns:ahyp="http://schemas.microsoft.com/office/drawing/2018/hyperlinkcolor" val="tx"/>
                    </a:ext>
                  </a:extLst>
                </a:hlinkClick>
              </a:rPr>
              <a:t>Le Šenk's Homestead, </a:t>
            </a:r>
            <a:r>
              <a:rPr lang="en-IE" sz="1050" dirty="0">
                <a:solidFill>
                  <a:srgbClr val="2D355A"/>
                </a:solidFill>
                <a:latin typeface="Montserrat Light" pitchFamily="2" charset="77"/>
              </a:rPr>
              <a:t>vieux de plus de 200 ans, est situé dans une nature intacte entourée par les Alpes. L'établissement s'efforce d'utiliser avec soin toutes les ressources naturelles et artificielles disponibles. </a:t>
            </a:r>
            <a:r>
              <a:rPr lang="en-GB" sz="1050" dirty="0">
                <a:solidFill>
                  <a:srgbClr val="2D355A"/>
                </a:solidFill>
                <a:latin typeface="Montserrat Light" pitchFamily="2" charset="77"/>
              </a:rPr>
              <a:t>La plupart des aliments préparés pour les clients sont produits à la ferme de manière écologique. Les draps et les serviettes de </a:t>
            </a:r>
            <a:r>
              <a:rPr lang="en-GB" sz="1050" dirty="0" err="1">
                <a:solidFill>
                  <a:srgbClr val="2D355A"/>
                </a:solidFill>
                <a:latin typeface="Montserrat Light" pitchFamily="2" charset="77"/>
              </a:rPr>
              <a:t>bain</a:t>
            </a:r>
            <a:r>
              <a:rPr lang="en-GB" sz="1050" dirty="0">
                <a:solidFill>
                  <a:srgbClr val="2D355A"/>
                </a:solidFill>
                <a:latin typeface="Montserrat Light" pitchFamily="2" charset="77"/>
              </a:rPr>
              <a:t> ne sont changés que sur demande. Leur eau potable (eau de source locale) est protégée. Ils recyclent soigneusement leurs déchets.  </a:t>
            </a:r>
            <a:r>
              <a:rPr lang="en-IE" sz="1050" dirty="0">
                <a:solidFill>
                  <a:srgbClr val="2D355A"/>
                </a:solidFill>
                <a:latin typeface="Montserrat Light" pitchFamily="2" charset="77"/>
              </a:rPr>
              <a:t>La </a:t>
            </a:r>
            <a:r>
              <a:rPr lang="en-GB" sz="1050" dirty="0">
                <a:solidFill>
                  <a:srgbClr val="2D355A"/>
                </a:solidFill>
                <a:latin typeface="Montserrat Light" pitchFamily="2" charset="77"/>
                <a:hlinkClick r:id="rId8">
                  <a:extLst>
                    <a:ext uri="{A12FA001-AC4F-418D-AE19-62706E023703}">
                      <ahyp:hlinkClr xmlns:ahyp="http://schemas.microsoft.com/office/drawing/2018/hyperlinkcolor" val="tx"/>
                    </a:ext>
                  </a:extLst>
                </a:hlinkClick>
              </a:rPr>
              <a:t>ferme touristique Urška </a:t>
            </a:r>
            <a:r>
              <a:rPr lang="en-GB" sz="1050" dirty="0">
                <a:solidFill>
                  <a:srgbClr val="2D355A"/>
                </a:solidFill>
                <a:latin typeface="Montserrat Light" pitchFamily="2" charset="77"/>
              </a:rPr>
              <a:t>est le premier séjour à la ferme certifié biologique en Slovénie, 80 % des aliments servis étant cultivés à la ferme. </a:t>
            </a:r>
            <a:endParaRPr lang="en-IE" sz="1050" dirty="0">
              <a:solidFill>
                <a:srgbClr val="2D355A"/>
              </a:solidFill>
              <a:latin typeface="Montserrat Light" pitchFamily="2" charset="77"/>
            </a:endParaRPr>
          </a:p>
          <a:p>
            <a:pPr algn="just">
              <a:lnSpc>
                <a:spcPct val="100000"/>
              </a:lnSpc>
              <a:spcBef>
                <a:spcPts val="0"/>
              </a:spcBef>
            </a:pPr>
            <a:endParaRPr lang="en-IE" sz="700" dirty="0">
              <a:solidFill>
                <a:srgbClr val="2D355A"/>
              </a:solidFill>
              <a:latin typeface="Montserrat Light" pitchFamily="2" charset="77"/>
            </a:endParaRPr>
          </a:p>
        </p:txBody>
      </p:sp>
      <p:sp>
        <p:nvSpPr>
          <p:cNvPr id="12" name="Rectangle 27">
            <a:extLst>
              <a:ext uri="{FF2B5EF4-FFF2-40B4-BE49-F238E27FC236}">
                <a16:creationId xmlns:a16="http://schemas.microsoft.com/office/drawing/2014/main" id="{DDC0A8EB-75A8-994C-AC93-49585581736A}"/>
              </a:ext>
            </a:extLst>
          </p:cNvPr>
          <p:cNvSpPr txBox="1"/>
          <p:nvPr/>
        </p:nvSpPr>
        <p:spPr>
          <a:xfrm>
            <a:off x="548938" y="4901351"/>
            <a:ext cx="4770194" cy="228141"/>
          </a:xfrm>
          <a:prstGeom prst="rect">
            <a:avLst/>
          </a:prstGeom>
          <a:solidFill>
            <a:srgbClr val="28AFAC"/>
          </a:solid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latin typeface="+mn-lt"/>
                <a:ea typeface="+mn-ea"/>
                <a:cs typeface="+mn-cs"/>
                <a:sym typeface="Montserrat Bold"/>
              </a:defRPr>
            </a:lvl1pPr>
          </a:lstStyle>
          <a:p>
            <a:r>
              <a:rPr lang="en-IE" sz="1150" b="1" dirty="0">
                <a:solidFill>
                  <a:schemeClr val="bg1"/>
                </a:solidFill>
                <a:latin typeface="Montserrat" pitchFamily="2" charset="77"/>
                <a:hlinkClick r:id="rId7">
                  <a:extLst>
                    <a:ext uri="{A12FA001-AC4F-418D-AE19-62706E023703}">
                      <ahyp:hlinkClr xmlns:ahyp="http://schemas.microsoft.com/office/drawing/2018/hyperlinkcolor" val="tx"/>
                    </a:ext>
                  </a:extLst>
                </a:hlinkClick>
              </a:rPr>
              <a:t>Šenk's Homestead </a:t>
            </a:r>
            <a:r>
              <a:rPr lang="en-IE" sz="1150" b="1" dirty="0">
                <a:solidFill>
                  <a:schemeClr val="bg1"/>
                </a:solidFill>
                <a:latin typeface="Montserrat" pitchFamily="2" charset="77"/>
              </a:rPr>
              <a:t>&amp; Urska - Séjour à la </a:t>
            </a:r>
            <a:r>
              <a:rPr lang="en-IE" sz="1150" b="1" dirty="0" err="1">
                <a:solidFill>
                  <a:schemeClr val="bg1"/>
                </a:solidFill>
                <a:latin typeface="Montserrat" pitchFamily="2" charset="77"/>
              </a:rPr>
              <a:t>ferme</a:t>
            </a:r>
            <a:endParaRPr lang="en-IE" sz="1150" b="1" dirty="0">
              <a:solidFill>
                <a:schemeClr val="bg1"/>
              </a:solidFill>
              <a:latin typeface="Montserrat" pitchFamily="2" charset="77"/>
            </a:endParaRPr>
          </a:p>
        </p:txBody>
      </p:sp>
      <p:sp>
        <p:nvSpPr>
          <p:cNvPr id="13" name="Rectangle 27">
            <a:extLst>
              <a:ext uri="{FF2B5EF4-FFF2-40B4-BE49-F238E27FC236}">
                <a16:creationId xmlns:a16="http://schemas.microsoft.com/office/drawing/2014/main" id="{4A4B7509-A17F-8048-910D-672FCB0937E7}"/>
              </a:ext>
            </a:extLst>
          </p:cNvPr>
          <p:cNvSpPr txBox="1"/>
          <p:nvPr/>
        </p:nvSpPr>
        <p:spPr>
          <a:xfrm>
            <a:off x="2637707" y="7614573"/>
            <a:ext cx="3686538" cy="1803375"/>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fontAlgn="base">
              <a:lnSpc>
                <a:spcPct val="100000"/>
              </a:lnSpc>
              <a:spcBef>
                <a:spcPts val="0"/>
              </a:spcBef>
            </a:pPr>
            <a:r>
              <a:rPr lang="en-GB" sz="1050" dirty="0">
                <a:solidFill>
                  <a:srgbClr val="2D355A"/>
                </a:solidFill>
                <a:latin typeface="Montserrat Light" pitchFamily="2" charset="77"/>
                <a:hlinkClick r:id="rId9">
                  <a:extLst>
                    <a:ext uri="{A12FA001-AC4F-418D-AE19-62706E023703}">
                      <ahyp:hlinkClr xmlns:ahyp="http://schemas.microsoft.com/office/drawing/2018/hyperlinkcolor" val="tx"/>
                    </a:ext>
                  </a:extLst>
                </a:hlinkClick>
              </a:rPr>
              <a:t>G-Guides </a:t>
            </a:r>
            <a:r>
              <a:rPr lang="en-GB" sz="1050" dirty="0">
                <a:solidFill>
                  <a:srgbClr val="2D355A"/>
                </a:solidFill>
                <a:latin typeface="Montserrat Light" pitchFamily="2" charset="77"/>
              </a:rPr>
              <a:t>forme et éduque les guides touristiques au tourisme durable et responsable dans le but de les encourager, eux et d'autres, à devenir des promoteurs du tourisme responsable, des accélérateurs du développement économique local, des courtiers culturels et des éducateurs. L'association travaille également avec les acteurs locaux, les éduque et les sensibilise par le </a:t>
            </a:r>
            <a:r>
              <a:rPr lang="en-GB" sz="1050" dirty="0" err="1">
                <a:solidFill>
                  <a:srgbClr val="2D355A"/>
                </a:solidFill>
                <a:latin typeface="Montserrat Light" pitchFamily="2" charset="77"/>
              </a:rPr>
              <a:t>biais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d’événements</a:t>
            </a:r>
            <a:r>
              <a:rPr lang="en-GB" sz="1050" dirty="0">
                <a:solidFill>
                  <a:srgbClr val="2D355A"/>
                </a:solidFill>
                <a:latin typeface="Montserrat Light" pitchFamily="2" charset="77"/>
              </a:rPr>
              <a:t>. Chaque année, ils décernent le prix "</a:t>
            </a:r>
            <a:r>
              <a:rPr lang="en-GB" sz="1050" u="sng" dirty="0">
                <a:solidFill>
                  <a:srgbClr val="2D355A"/>
                </a:solidFill>
                <a:latin typeface="Montserrat Light" pitchFamily="2" charset="77"/>
                <a:hlinkClick r:id="rId10">
                  <a:extLst>
                    <a:ext uri="{A12FA001-AC4F-418D-AE19-62706E023703}">
                      <ahyp:hlinkClr xmlns:ahyp="http://schemas.microsoft.com/office/drawing/2018/hyperlinkcolor" val="tx"/>
                    </a:ext>
                  </a:extLst>
                </a:hlinkClick>
              </a:rPr>
              <a:t>Green Microphone Voice </a:t>
            </a:r>
            <a:r>
              <a:rPr lang="en-GB" sz="1050" u="sng" dirty="0">
                <a:solidFill>
                  <a:srgbClr val="2D355A"/>
                </a:solidFill>
                <a:latin typeface="Montserrat Light" pitchFamily="2" charset="77"/>
              </a:rPr>
              <a:t>of responsible tourism" </a:t>
            </a:r>
            <a:r>
              <a:rPr lang="en-GB" sz="1050" dirty="0">
                <a:solidFill>
                  <a:srgbClr val="2D355A"/>
                </a:solidFill>
                <a:latin typeface="Montserrat Light" pitchFamily="2" charset="77"/>
              </a:rPr>
              <a:t>au guide qui a le plus contribué à la mise en pratique du tourisme responsable. </a:t>
            </a:r>
            <a:r>
              <a:rPr lang="en-GB" sz="1050" dirty="0">
                <a:solidFill>
                  <a:srgbClr val="2D355A"/>
                </a:solidFill>
                <a:latin typeface="Montserrat Light" pitchFamily="2" charset="77"/>
                <a:hlinkClick r:id="rId11">
                  <a:extLst>
                    <a:ext uri="{A12FA001-AC4F-418D-AE19-62706E023703}">
                      <ahyp:hlinkClr xmlns:ahyp="http://schemas.microsoft.com/office/drawing/2018/hyperlinkcolor" val="tx"/>
                    </a:ext>
                  </a:extLst>
                </a:hlinkClick>
              </a:rPr>
              <a:t>Site web</a:t>
            </a:r>
            <a:r>
              <a:rPr lang="en-GB" sz="1050" dirty="0">
                <a:solidFill>
                  <a:srgbClr val="2D355A"/>
                </a:solidFill>
                <a:latin typeface="Montserrat Light" pitchFamily="2" charset="77"/>
              </a:rPr>
              <a:t>.</a:t>
            </a:r>
          </a:p>
        </p:txBody>
      </p:sp>
      <p:sp>
        <p:nvSpPr>
          <p:cNvPr id="14" name="Rectangle 27">
            <a:extLst>
              <a:ext uri="{FF2B5EF4-FFF2-40B4-BE49-F238E27FC236}">
                <a16:creationId xmlns:a16="http://schemas.microsoft.com/office/drawing/2014/main" id="{2CD80389-5013-6E4A-BEA1-48021487149E}"/>
              </a:ext>
            </a:extLst>
          </p:cNvPr>
          <p:cNvSpPr txBox="1"/>
          <p:nvPr/>
        </p:nvSpPr>
        <p:spPr>
          <a:xfrm>
            <a:off x="2641289" y="7315088"/>
            <a:ext cx="3686538" cy="221660"/>
          </a:xfrm>
          <a:prstGeom prst="rect">
            <a:avLst/>
          </a:prstGeom>
          <a:solidFill>
            <a:srgbClr val="28AFAC"/>
          </a:solidFill>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latin typeface="+mn-lt"/>
                <a:ea typeface="+mn-ea"/>
                <a:cs typeface="+mn-cs"/>
                <a:sym typeface="Montserrat Bold"/>
              </a:defRPr>
            </a:lvl1pPr>
          </a:lstStyle>
          <a:p>
            <a:r>
              <a:rPr lang="en-GB" sz="1150" b="1" dirty="0">
                <a:solidFill>
                  <a:schemeClr val="bg1"/>
                </a:solidFill>
                <a:highlight>
                  <a:srgbClr val="28AFAC"/>
                </a:highlight>
                <a:latin typeface="Montserrat" pitchFamily="2" charset="77"/>
                <a:hlinkClick r:id="rId11">
                  <a:extLst>
                    <a:ext uri="{A12FA001-AC4F-418D-AE19-62706E023703}">
                      <ahyp:hlinkClr xmlns:ahyp="http://schemas.microsoft.com/office/drawing/2018/hyperlinkcolor" val="tx"/>
                    </a:ext>
                  </a:extLst>
                </a:hlinkClick>
              </a:rPr>
              <a:t>G-Guides </a:t>
            </a:r>
            <a:r>
              <a:rPr lang="en-GB" sz="1150" b="1" dirty="0">
                <a:solidFill>
                  <a:schemeClr val="bg1"/>
                </a:solidFill>
                <a:highlight>
                  <a:srgbClr val="28AFAC"/>
                </a:highlight>
                <a:latin typeface="Montserrat" pitchFamily="2" charset="77"/>
              </a:rPr>
              <a:t>- Activités basées sur la nature</a:t>
            </a:r>
          </a:p>
        </p:txBody>
      </p:sp>
      <p:cxnSp>
        <p:nvCxnSpPr>
          <p:cNvPr id="4" name="Straight Connector 3">
            <a:extLst>
              <a:ext uri="{FF2B5EF4-FFF2-40B4-BE49-F238E27FC236}">
                <a16:creationId xmlns:a16="http://schemas.microsoft.com/office/drawing/2014/main" id="{EA8DE29C-2C56-3941-ABA5-B4E7F189D2E6}"/>
              </a:ext>
            </a:extLst>
          </p:cNvPr>
          <p:cNvCxnSpPr/>
          <p:nvPr/>
        </p:nvCxnSpPr>
        <p:spPr>
          <a:xfrm>
            <a:off x="221910" y="7270985"/>
            <a:ext cx="6399774" cy="0"/>
          </a:xfrm>
          <a:prstGeom prst="line">
            <a:avLst/>
          </a:prstGeom>
          <a:ln w="15875">
            <a:solidFill>
              <a:srgbClr val="2D355A"/>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A0B4409-D675-914E-AF81-C5023F962792}"/>
              </a:ext>
            </a:extLst>
          </p:cNvPr>
          <p:cNvCxnSpPr/>
          <p:nvPr/>
        </p:nvCxnSpPr>
        <p:spPr>
          <a:xfrm>
            <a:off x="221910" y="4661297"/>
            <a:ext cx="6399774" cy="0"/>
          </a:xfrm>
          <a:prstGeom prst="line">
            <a:avLst/>
          </a:prstGeom>
          <a:ln w="15875">
            <a:solidFill>
              <a:srgbClr val="2D355A"/>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D6DA7E1-7878-3345-9EEC-650230F3A8B4}"/>
              </a:ext>
            </a:extLst>
          </p:cNvPr>
          <p:cNvCxnSpPr/>
          <p:nvPr/>
        </p:nvCxnSpPr>
        <p:spPr>
          <a:xfrm>
            <a:off x="184298" y="2556435"/>
            <a:ext cx="6399774" cy="0"/>
          </a:xfrm>
          <a:prstGeom prst="line">
            <a:avLst/>
          </a:prstGeom>
          <a:ln w="15875">
            <a:solidFill>
              <a:srgbClr val="2D355A"/>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 descr="Ljubljana Castle | Ljubljana, Slovenia Attractions - Lonely Planet">
            <a:extLst>
              <a:ext uri="{FF2B5EF4-FFF2-40B4-BE49-F238E27FC236}">
                <a16:creationId xmlns:a16="http://schemas.microsoft.com/office/drawing/2014/main" id="{70ACAA50-7F32-8B42-9FAB-55E04559576C}"/>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545355" y="2554438"/>
            <a:ext cx="1799450" cy="21000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1A315EB0-F9BA-6947-B3F7-68C9203B2FFD}"/>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4578703" y="4732495"/>
            <a:ext cx="1799450" cy="25050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0E1E734-9CE7-0B48-BD3B-6720DC96F71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50169" y="7797421"/>
            <a:ext cx="1757082" cy="882717"/>
          </a:xfrm>
          <a:prstGeom prst="rect">
            <a:avLst/>
          </a:prstGeom>
        </p:spPr>
      </p:pic>
      <p:grpSp>
        <p:nvGrpSpPr>
          <p:cNvPr id="2" name="Group 1">
            <a:extLst>
              <a:ext uri="{FF2B5EF4-FFF2-40B4-BE49-F238E27FC236}">
                <a16:creationId xmlns:a16="http://schemas.microsoft.com/office/drawing/2014/main" id="{AACCAE42-5316-ED42-935A-F8E0AB9D5632}"/>
              </a:ext>
            </a:extLst>
          </p:cNvPr>
          <p:cNvGrpSpPr/>
          <p:nvPr/>
        </p:nvGrpSpPr>
        <p:grpSpPr>
          <a:xfrm>
            <a:off x="4075906" y="967898"/>
            <a:ext cx="2869226" cy="1635527"/>
            <a:chOff x="4138059" y="1690676"/>
            <a:chExt cx="3442265" cy="1962173"/>
          </a:xfrm>
        </p:grpSpPr>
        <p:pic>
          <p:nvPicPr>
            <p:cNvPr id="25" name="Picture 24">
              <a:extLst>
                <a:ext uri="{FF2B5EF4-FFF2-40B4-BE49-F238E27FC236}">
                  <a16:creationId xmlns:a16="http://schemas.microsoft.com/office/drawing/2014/main" id="{BE4B58FA-C70D-2F4D-9083-F4497B835034}"/>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5987" r="-1465"/>
            <a:stretch/>
          </p:blipFill>
          <p:spPr>
            <a:xfrm flipH="1">
              <a:off x="4138059" y="1690676"/>
              <a:ext cx="3442265" cy="1962173"/>
            </a:xfrm>
            <a:prstGeom prst="rect">
              <a:avLst/>
            </a:prstGeom>
          </p:spPr>
        </p:pic>
        <p:pic>
          <p:nvPicPr>
            <p:cNvPr id="26" name="Picture 25">
              <a:hlinkClick r:id="rId4"/>
              <a:extLst>
                <a:ext uri="{FF2B5EF4-FFF2-40B4-BE49-F238E27FC236}">
                  <a16:creationId xmlns:a16="http://schemas.microsoft.com/office/drawing/2014/main" id="{C0369554-C617-FA4B-A179-0DD9C6B66DE2}"/>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b="-596"/>
            <a:stretch/>
          </p:blipFill>
          <p:spPr>
            <a:xfrm>
              <a:off x="4704329" y="1956179"/>
              <a:ext cx="2194012" cy="1360762"/>
            </a:xfrm>
            <a:prstGeom prst="rect">
              <a:avLst/>
            </a:prstGeom>
          </p:spPr>
        </p:pic>
      </p:grpSp>
    </p:spTree>
    <p:extLst>
      <p:ext uri="{BB962C8B-B14F-4D97-AF65-F5344CB8AC3E}">
        <p14:creationId xmlns:p14="http://schemas.microsoft.com/office/powerpoint/2010/main" val="1079540523"/>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Rectangle 27"/>
          <p:cNvSpPr txBox="1"/>
          <p:nvPr/>
        </p:nvSpPr>
        <p:spPr>
          <a:xfrm>
            <a:off x="8745896" y="4200028"/>
            <a:ext cx="4740847" cy="233458"/>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endParaRPr sz="1219" b="1" dirty="0">
              <a:solidFill>
                <a:srgbClr val="24282B"/>
              </a:solidFill>
              <a:latin typeface="Montserrat" pitchFamily="2" charset="77"/>
            </a:endParaRPr>
          </a:p>
        </p:txBody>
      </p:sp>
      <p:sp>
        <p:nvSpPr>
          <p:cNvPr id="13" name="Rectangle 27">
            <a:extLst>
              <a:ext uri="{FF2B5EF4-FFF2-40B4-BE49-F238E27FC236}">
                <a16:creationId xmlns:a16="http://schemas.microsoft.com/office/drawing/2014/main" id="{F4C697C3-02D2-F147-A790-21AA7C28497B}"/>
              </a:ext>
            </a:extLst>
          </p:cNvPr>
          <p:cNvSpPr txBox="1"/>
          <p:nvPr/>
        </p:nvSpPr>
        <p:spPr>
          <a:xfrm>
            <a:off x="1565369" y="9131586"/>
            <a:ext cx="5473988" cy="441463"/>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GB" sz="900" b="1" dirty="0">
                <a:solidFill>
                  <a:srgbClr val="28AFAC"/>
                </a:solidFill>
                <a:latin typeface="Montserrat" pitchFamily="2" charset="77"/>
                <a:hlinkClick r:id="rId2">
                  <a:extLst>
                    <a:ext uri="{A12FA001-AC4F-418D-AE19-62706E023703}">
                      <ahyp:hlinkClr xmlns:ahyp="http://schemas.microsoft.com/office/drawing/2018/hyperlinkcolor" val="tx"/>
                    </a:ext>
                  </a:extLst>
                </a:hlinkClick>
              </a:rPr>
              <a:t>Stratégie de développement durable </a:t>
            </a:r>
            <a:endParaRPr lang="en-GB" sz="900" b="1" dirty="0">
              <a:solidFill>
                <a:srgbClr val="28AFAC"/>
              </a:solidFill>
              <a:latin typeface="Montserrat" pitchFamily="2" charset="77"/>
            </a:endParaRPr>
          </a:p>
          <a:p>
            <a:r>
              <a:rPr lang="en-US" sz="900" b="1" i="1" dirty="0">
                <a:solidFill>
                  <a:srgbClr val="28AFAC"/>
                </a:solidFill>
                <a:latin typeface="Montserrat" pitchFamily="2" charset="77"/>
                <a:hlinkClick r:id="rId3">
                  <a:extLst>
                    <a:ext uri="{A12FA001-AC4F-418D-AE19-62706E023703}">
                      <ahyp:hlinkClr xmlns:ahyp="http://schemas.microsoft.com/office/drawing/2018/hyperlinkcolor" val="tx"/>
                    </a:ext>
                  </a:extLst>
                </a:hlinkClick>
              </a:rPr>
              <a:t>Lecture complémentaire : </a:t>
            </a:r>
            <a:r>
              <a:rPr lang="en-US" sz="900" i="1" dirty="0">
                <a:solidFill>
                  <a:srgbClr val="28AFAC"/>
                </a:solidFill>
                <a:latin typeface="Montserrat" pitchFamily="2" charset="77"/>
                <a:hlinkClick r:id="rId3">
                  <a:extLst>
                    <a:ext uri="{A12FA001-AC4F-418D-AE19-62706E023703}">
                      <ahyp:hlinkClr xmlns:ahyp="http://schemas.microsoft.com/office/drawing/2018/hyperlinkcolor" val="tx"/>
                    </a:ext>
                  </a:extLst>
                </a:hlinkClick>
              </a:rPr>
              <a:t>Pourquoi la Slovénie est l'une des destinations les plus </a:t>
            </a:r>
          </a:p>
          <a:p>
            <a:r>
              <a:rPr lang="en-US" sz="900" i="1" dirty="0">
                <a:solidFill>
                  <a:srgbClr val="28AFAC"/>
                </a:solidFill>
                <a:latin typeface="Montserrat" pitchFamily="2" charset="77"/>
                <a:hlinkClick r:id="rId3">
                  <a:extLst>
                    <a:ext uri="{A12FA001-AC4F-418D-AE19-62706E023703}">
                      <ahyp:hlinkClr xmlns:ahyp="http://schemas.microsoft.com/office/drawing/2018/hyperlinkcolor" val="tx"/>
                    </a:ext>
                  </a:extLst>
                </a:hlinkClick>
              </a:rPr>
              <a:t>vertes du monde</a:t>
            </a:r>
            <a:endParaRPr sz="900" i="1" dirty="0">
              <a:solidFill>
                <a:srgbClr val="28AFAC"/>
              </a:solidFill>
              <a:latin typeface="Montserrat" pitchFamily="2" charset="77"/>
            </a:endParaRPr>
          </a:p>
        </p:txBody>
      </p:sp>
      <p:sp>
        <p:nvSpPr>
          <p:cNvPr id="17" name="Text Placeholder 19">
            <a:extLst>
              <a:ext uri="{FF2B5EF4-FFF2-40B4-BE49-F238E27FC236}">
                <a16:creationId xmlns:a16="http://schemas.microsoft.com/office/drawing/2014/main" id="{F0C84142-5E18-524A-8DF4-5A7D31951295}"/>
              </a:ext>
            </a:extLst>
          </p:cNvPr>
          <p:cNvSpPr txBox="1">
            <a:spLocks/>
          </p:cNvSpPr>
          <p:nvPr/>
        </p:nvSpPr>
        <p:spPr>
          <a:xfrm>
            <a:off x="582186" y="709124"/>
            <a:ext cx="821593" cy="800797"/>
          </a:xfrm>
          <a:prstGeom prst="rect">
            <a:avLst/>
          </a:prstGeom>
        </p:spPr>
        <p:txBody>
          <a:bodyPr anchor="ctr">
            <a:noAutofit/>
          </a:bodyPr>
          <a:lstStyle>
            <a:lvl1pPr marL="0" marR="0" indent="0" algn="ctr" defTabSz="2681346" rtl="0" latinLnBrk="0">
              <a:lnSpc>
                <a:spcPct val="120000"/>
              </a:lnSpc>
              <a:spcBef>
                <a:spcPts val="19100"/>
              </a:spcBef>
              <a:spcAft>
                <a:spcPts val="0"/>
              </a:spcAft>
              <a:buClrTx/>
              <a:buSzTx/>
              <a:buFontTx/>
              <a:buNone/>
              <a:tabLst/>
              <a:defRPr sz="3600" b="1" i="0" u="none" strike="noStrike" cap="none" spc="0" baseline="0">
                <a:ln>
                  <a:noFill/>
                </a:ln>
                <a:solidFill>
                  <a:srgbClr val="2D355A"/>
                </a:solidFill>
                <a:uFillTx/>
                <a:latin typeface="Avenir Next Condensed" panose="020B0506020202020204" pitchFamily="34" charset="0"/>
                <a:ea typeface="Montserrat Light"/>
                <a:cs typeface="Montserrat Light"/>
                <a:sym typeface="Montserrat Light"/>
              </a:defRPr>
            </a:lvl1pPr>
            <a:lvl2pPr marL="0" marR="0" indent="2286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4572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6858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9144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11430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13716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16002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18288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9pPr>
          </a:lstStyle>
          <a:p>
            <a:pPr algn="l" hangingPunct="1"/>
            <a:r>
              <a:rPr lang="en-IE" sz="4400" dirty="0">
                <a:latin typeface="Montserrat" pitchFamily="2" charset="77"/>
              </a:rPr>
              <a:t>01</a:t>
            </a:r>
            <a:endParaRPr lang="en-RU" sz="4400" dirty="0">
              <a:latin typeface="Montserrat" pitchFamily="2" charset="77"/>
            </a:endParaRPr>
          </a:p>
        </p:txBody>
      </p:sp>
      <p:sp>
        <p:nvSpPr>
          <p:cNvPr id="28" name="Text Placeholder 3">
            <a:extLst>
              <a:ext uri="{FF2B5EF4-FFF2-40B4-BE49-F238E27FC236}">
                <a16:creationId xmlns:a16="http://schemas.microsoft.com/office/drawing/2014/main" id="{9FF23B47-67A3-ED46-8E2D-AD6E7E57540A}"/>
              </a:ext>
            </a:extLst>
          </p:cNvPr>
          <p:cNvSpPr txBox="1">
            <a:spLocks/>
          </p:cNvSpPr>
          <p:nvPr/>
        </p:nvSpPr>
        <p:spPr>
          <a:xfrm>
            <a:off x="630029" y="417110"/>
            <a:ext cx="5597946"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La Slovénie en récolte les fruits</a:t>
            </a:r>
          </a:p>
        </p:txBody>
      </p:sp>
      <p:sp>
        <p:nvSpPr>
          <p:cNvPr id="29" name="Rectangle 27">
            <a:extLst>
              <a:ext uri="{FF2B5EF4-FFF2-40B4-BE49-F238E27FC236}">
                <a16:creationId xmlns:a16="http://schemas.microsoft.com/office/drawing/2014/main" id="{20E833BE-4BB4-964A-911B-C3EF1EFE43D4}"/>
              </a:ext>
            </a:extLst>
          </p:cNvPr>
          <p:cNvSpPr txBox="1"/>
          <p:nvPr/>
        </p:nvSpPr>
        <p:spPr>
          <a:xfrm>
            <a:off x="1565369" y="877764"/>
            <a:ext cx="4789561" cy="1388005"/>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GB" sz="1200" b="1" dirty="0">
                <a:solidFill>
                  <a:srgbClr val="28AFAC"/>
                </a:solidFill>
                <a:latin typeface="Montserrat" pitchFamily="2" charset="77"/>
                <a:hlinkClick r:id="rId3">
                  <a:extLst>
                    <a:ext uri="{A12FA001-AC4F-418D-AE19-62706E023703}">
                      <ahyp:hlinkClr xmlns:ahyp="http://schemas.microsoft.com/office/drawing/2018/hyperlinkcolor" val="tx"/>
                    </a:ext>
                  </a:extLst>
                </a:hlinkClick>
              </a:rPr>
              <a:t>Des économies de déchets de plus de 3 millions d'euros</a:t>
            </a:r>
          </a:p>
          <a:p>
            <a:pPr algn="just">
              <a:lnSpc>
                <a:spcPct val="100000"/>
              </a:lnSpc>
              <a:spcBef>
                <a:spcPts val="0"/>
              </a:spcBef>
            </a:pPr>
            <a:endParaRPr lang="en-GB" sz="301" b="1" dirty="0">
              <a:solidFill>
                <a:srgbClr val="28AFAC"/>
              </a:solidFill>
              <a:latin typeface="Montserrat" pitchFamily="2" charset="77"/>
              <a:hlinkClick r:id="rId3">
                <a:extLst>
                  <a:ext uri="{A12FA001-AC4F-418D-AE19-62706E023703}">
                    <ahyp:hlinkClr xmlns:ahyp="http://schemas.microsoft.com/office/drawing/2018/hyperlinkcolor" val="tx"/>
                  </a:ext>
                </a:extLst>
              </a:hlinkClick>
            </a:endParaRPr>
          </a:p>
          <a:p>
            <a:pPr algn="just">
              <a:lnSpc>
                <a:spcPct val="100000"/>
              </a:lnSpc>
              <a:spcBef>
                <a:spcPts val="0"/>
              </a:spcBef>
            </a:pPr>
            <a:r>
              <a:rPr lang="en-GB" sz="1050" dirty="0">
                <a:solidFill>
                  <a:srgbClr val="2D355A"/>
                </a:solidFill>
                <a:latin typeface="Montserrat Light" pitchFamily="2" charset="77"/>
                <a:hlinkClick r:id="rId3">
                  <a:extLst>
                    <a:ext uri="{A12FA001-AC4F-418D-AE19-62706E023703}">
                      <ahyp:hlinkClr xmlns:ahyp="http://schemas.microsoft.com/office/drawing/2018/hyperlinkcolor" val="tx"/>
                    </a:ext>
                  </a:extLst>
                </a:hlinkClick>
              </a:rPr>
              <a:t>Neuf municipalités slovènes </a:t>
            </a:r>
            <a:r>
              <a:rPr lang="en-GB" sz="1050" dirty="0">
                <a:solidFill>
                  <a:srgbClr val="2D355A"/>
                </a:solidFill>
                <a:latin typeface="Montserrat Light" pitchFamily="2" charset="77"/>
              </a:rPr>
              <a:t>ont adhéré à l'initiative "zéro déchet" pour résoudre les problèmes que leur posent les grandes quantités de déchets. Grâce à un travail systématique, les municipalités ont empêché la production d'environ 15 000 tonnes de déchets municipaux mixtes et ont ainsi économisé plus de 3 millions d'euros. Les déchets sont également réduits au minimum lors d'un certain nombre d'événements locaux populaires. Près de Bled, vous pouvez visiter le premier </a:t>
            </a:r>
            <a:r>
              <a:rPr lang="en-GB" sz="1050" dirty="0">
                <a:solidFill>
                  <a:srgbClr val="2D355A"/>
                </a:solidFill>
                <a:latin typeface="Montserrat Light" pitchFamily="2" charset="77"/>
                <a:hlinkClick r:id="rId4">
                  <a:extLst>
                    <a:ext uri="{A12FA001-AC4F-418D-AE19-62706E023703}">
                      <ahyp:hlinkClr xmlns:ahyp="http://schemas.microsoft.com/office/drawing/2018/hyperlinkcolor" val="tx"/>
                    </a:ext>
                  </a:extLst>
                </a:hlinkClick>
              </a:rPr>
              <a:t>hôtel "zéro déchet" au </a:t>
            </a:r>
            <a:r>
              <a:rPr lang="en-GB" sz="1050" dirty="0">
                <a:solidFill>
                  <a:srgbClr val="2D355A"/>
                </a:solidFill>
                <a:latin typeface="Montserrat Light" pitchFamily="2" charset="77"/>
              </a:rPr>
              <a:t>milieu d'une nature vierge.</a:t>
            </a:r>
          </a:p>
        </p:txBody>
      </p:sp>
      <p:cxnSp>
        <p:nvCxnSpPr>
          <p:cNvPr id="3" name="Straight Connector 2">
            <a:extLst>
              <a:ext uri="{FF2B5EF4-FFF2-40B4-BE49-F238E27FC236}">
                <a16:creationId xmlns:a16="http://schemas.microsoft.com/office/drawing/2014/main" id="{9621979A-432D-7F42-8211-6C5043662199}"/>
              </a:ext>
            </a:extLst>
          </p:cNvPr>
          <p:cNvCxnSpPr>
            <a:cxnSpLocks/>
          </p:cNvCxnSpPr>
          <p:nvPr/>
        </p:nvCxnSpPr>
        <p:spPr>
          <a:xfrm>
            <a:off x="271622" y="847018"/>
            <a:ext cx="6329447" cy="0"/>
          </a:xfrm>
          <a:prstGeom prst="line">
            <a:avLst/>
          </a:prstGeom>
          <a:ln w="19050">
            <a:solidFill>
              <a:srgbClr val="2D355A"/>
            </a:solidFill>
            <a:prstDash val="sysDot"/>
          </a:ln>
        </p:spPr>
        <p:style>
          <a:lnRef idx="1">
            <a:schemeClr val="accent1"/>
          </a:lnRef>
          <a:fillRef idx="0">
            <a:schemeClr val="accent1"/>
          </a:fillRef>
          <a:effectRef idx="0">
            <a:schemeClr val="accent1"/>
          </a:effectRef>
          <a:fontRef idx="minor">
            <a:schemeClr val="tx1"/>
          </a:fontRef>
        </p:style>
      </p:cxnSp>
      <p:sp>
        <p:nvSpPr>
          <p:cNvPr id="30" name="Text Placeholder 19">
            <a:extLst>
              <a:ext uri="{FF2B5EF4-FFF2-40B4-BE49-F238E27FC236}">
                <a16:creationId xmlns:a16="http://schemas.microsoft.com/office/drawing/2014/main" id="{6DEC4486-A7CB-4842-B86A-62D2B1417E79}"/>
              </a:ext>
            </a:extLst>
          </p:cNvPr>
          <p:cNvSpPr txBox="1">
            <a:spLocks/>
          </p:cNvSpPr>
          <p:nvPr/>
        </p:nvSpPr>
        <p:spPr>
          <a:xfrm>
            <a:off x="582185" y="2264370"/>
            <a:ext cx="1148778" cy="800797"/>
          </a:xfrm>
          <a:prstGeom prst="rect">
            <a:avLst/>
          </a:prstGeom>
        </p:spPr>
        <p:txBody>
          <a:bodyPr anchor="ctr">
            <a:noAutofit/>
          </a:bodyPr>
          <a:lstStyle>
            <a:lvl1pPr marL="0" marR="0" indent="0" algn="ctr" defTabSz="2681346" rtl="0" latinLnBrk="0">
              <a:lnSpc>
                <a:spcPct val="120000"/>
              </a:lnSpc>
              <a:spcBef>
                <a:spcPts val="19100"/>
              </a:spcBef>
              <a:spcAft>
                <a:spcPts val="0"/>
              </a:spcAft>
              <a:buClrTx/>
              <a:buSzTx/>
              <a:buFontTx/>
              <a:buNone/>
              <a:tabLst/>
              <a:defRPr sz="3600" b="1" i="0" u="none" strike="noStrike" cap="none" spc="0" baseline="0">
                <a:ln>
                  <a:noFill/>
                </a:ln>
                <a:solidFill>
                  <a:srgbClr val="2D355A"/>
                </a:solidFill>
                <a:uFillTx/>
                <a:latin typeface="Avenir Next Condensed" panose="020B0506020202020204" pitchFamily="34" charset="0"/>
                <a:ea typeface="Montserrat Light"/>
                <a:cs typeface="Montserrat Light"/>
                <a:sym typeface="Montserrat Light"/>
              </a:defRPr>
            </a:lvl1pPr>
            <a:lvl2pPr marL="0" marR="0" indent="2286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4572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6858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9144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11430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13716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16002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18288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9pPr>
          </a:lstStyle>
          <a:p>
            <a:pPr algn="l" hangingPunct="1"/>
            <a:r>
              <a:rPr lang="en-IE" sz="4400" dirty="0">
                <a:latin typeface="Montserrat" pitchFamily="2" charset="77"/>
              </a:rPr>
              <a:t>02</a:t>
            </a:r>
            <a:endParaRPr lang="en-RU" sz="4400" dirty="0">
              <a:latin typeface="Montserrat" pitchFamily="2" charset="77"/>
            </a:endParaRPr>
          </a:p>
        </p:txBody>
      </p:sp>
      <p:sp>
        <p:nvSpPr>
          <p:cNvPr id="31" name="Rectangle 27">
            <a:extLst>
              <a:ext uri="{FF2B5EF4-FFF2-40B4-BE49-F238E27FC236}">
                <a16:creationId xmlns:a16="http://schemas.microsoft.com/office/drawing/2014/main" id="{748131EE-7A43-DD4A-AA55-27B2CA0DB76B}"/>
              </a:ext>
            </a:extLst>
          </p:cNvPr>
          <p:cNvSpPr txBox="1"/>
          <p:nvPr/>
        </p:nvSpPr>
        <p:spPr>
          <a:xfrm>
            <a:off x="1565369" y="2429173"/>
            <a:ext cx="4789561" cy="1926485"/>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GB" sz="1200" b="1" dirty="0">
                <a:solidFill>
                  <a:srgbClr val="28AFAC"/>
                </a:solidFill>
                <a:latin typeface="Montserrat" pitchFamily="2" charset="77"/>
                <a:hlinkClick r:id="rId4">
                  <a:extLst>
                    <a:ext uri="{A12FA001-AC4F-418D-AE19-62706E023703}">
                      <ahyp:hlinkClr xmlns:ahyp="http://schemas.microsoft.com/office/drawing/2018/hyperlinkcolor" val="tx"/>
                    </a:ext>
                  </a:extLst>
                </a:hlinkClick>
              </a:rPr>
              <a:t>Ljubljana est également devenue la capitale verte de l'Europe en 2016.</a:t>
            </a:r>
            <a:endParaRPr lang="en-GB" sz="1200" b="1" dirty="0">
              <a:solidFill>
                <a:srgbClr val="28AFAC"/>
              </a:solidFill>
              <a:latin typeface="Montserrat" pitchFamily="2" charset="77"/>
            </a:endParaRPr>
          </a:p>
          <a:p>
            <a:pPr>
              <a:lnSpc>
                <a:spcPct val="100000"/>
              </a:lnSpc>
              <a:spcBef>
                <a:spcPts val="0"/>
              </a:spcBef>
            </a:pPr>
            <a:endParaRPr lang="en-GB" sz="500" b="1" dirty="0">
              <a:solidFill>
                <a:srgbClr val="000000"/>
              </a:solidFill>
              <a:latin typeface="Montserrat" pitchFamily="2" charset="77"/>
            </a:endParaRPr>
          </a:p>
          <a:p>
            <a:pPr algn="just">
              <a:lnSpc>
                <a:spcPct val="100000"/>
              </a:lnSpc>
              <a:spcBef>
                <a:spcPts val="0"/>
              </a:spcBef>
            </a:pPr>
            <a:r>
              <a:rPr lang="en-GB" sz="1050" dirty="0">
                <a:solidFill>
                  <a:srgbClr val="2D355A"/>
                </a:solidFill>
                <a:latin typeface="Montserrat Light" pitchFamily="2" charset="77"/>
              </a:rPr>
              <a:t>En 2008, la ville ne recyclait que 29,3 % de ses déchets ; elle en recycle désormais 68 %. Ainsi, 80 % de déchets en moins finissent à la décharge de la ville, ce qui place Ljubljana en tête des villes européennes en fonction du pourcentage de déchets recyclés. En 2014, la municipalité de Ljubljana a été la première capitale d'Europe à se fixer l'objectif de devenir une ville zéro déchet. Grâce à des activités et à une communication efficace sur l'importance de la réduction des déchets et de leur réutilisation, le besoin d'une usine d'incinération a été éliminé, et Ljubljana est </a:t>
            </a:r>
            <a:r>
              <a:rPr lang="en-GB" sz="1050" dirty="0" err="1">
                <a:solidFill>
                  <a:srgbClr val="2D355A"/>
                </a:solidFill>
                <a:latin typeface="Montserrat Light" pitchFamily="2" charset="77"/>
              </a:rPr>
              <a:t>également</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devenue</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en</a:t>
            </a:r>
            <a:r>
              <a:rPr lang="en-GB" sz="1050" dirty="0">
                <a:solidFill>
                  <a:srgbClr val="2D355A"/>
                </a:solidFill>
                <a:latin typeface="Montserrat Light" pitchFamily="2" charset="77"/>
              </a:rPr>
              <a:t> 2016 la capitale </a:t>
            </a:r>
            <a:r>
              <a:rPr lang="en-GB" sz="1050" dirty="0" err="1">
                <a:solidFill>
                  <a:srgbClr val="2D355A"/>
                </a:solidFill>
                <a:latin typeface="Montserrat Light" pitchFamily="2" charset="77"/>
              </a:rPr>
              <a:t>verte</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européenne</a:t>
            </a:r>
            <a:r>
              <a:rPr lang="en-GB" sz="1050" dirty="0">
                <a:solidFill>
                  <a:srgbClr val="2D355A"/>
                </a:solidFill>
                <a:latin typeface="Montserrat Light" pitchFamily="2" charset="77"/>
              </a:rPr>
              <a:t>.</a:t>
            </a:r>
          </a:p>
        </p:txBody>
      </p:sp>
      <p:cxnSp>
        <p:nvCxnSpPr>
          <p:cNvPr id="32" name="Straight Connector 31">
            <a:extLst>
              <a:ext uri="{FF2B5EF4-FFF2-40B4-BE49-F238E27FC236}">
                <a16:creationId xmlns:a16="http://schemas.microsoft.com/office/drawing/2014/main" id="{8E80A0A6-E148-DF4D-B725-D96B8D52A8DD}"/>
              </a:ext>
            </a:extLst>
          </p:cNvPr>
          <p:cNvCxnSpPr>
            <a:cxnSpLocks/>
          </p:cNvCxnSpPr>
          <p:nvPr/>
        </p:nvCxnSpPr>
        <p:spPr>
          <a:xfrm>
            <a:off x="271622" y="2425504"/>
            <a:ext cx="6329447" cy="0"/>
          </a:xfrm>
          <a:prstGeom prst="line">
            <a:avLst/>
          </a:prstGeom>
          <a:ln w="19050">
            <a:solidFill>
              <a:srgbClr val="2D355A"/>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1F57BC7-A115-A948-ACB4-0E7F742905C5}"/>
              </a:ext>
            </a:extLst>
          </p:cNvPr>
          <p:cNvCxnSpPr>
            <a:cxnSpLocks/>
          </p:cNvCxnSpPr>
          <p:nvPr/>
        </p:nvCxnSpPr>
        <p:spPr>
          <a:xfrm>
            <a:off x="271622" y="4384449"/>
            <a:ext cx="6329447" cy="0"/>
          </a:xfrm>
          <a:prstGeom prst="line">
            <a:avLst/>
          </a:prstGeom>
          <a:ln w="19050">
            <a:solidFill>
              <a:srgbClr val="2D355A"/>
            </a:solidFill>
            <a:prstDash val="sysDot"/>
          </a:ln>
        </p:spPr>
        <p:style>
          <a:lnRef idx="1">
            <a:schemeClr val="accent1"/>
          </a:lnRef>
          <a:fillRef idx="0">
            <a:schemeClr val="accent1"/>
          </a:fillRef>
          <a:effectRef idx="0">
            <a:schemeClr val="accent1"/>
          </a:effectRef>
          <a:fontRef idx="minor">
            <a:schemeClr val="tx1"/>
          </a:fontRef>
        </p:style>
      </p:cxnSp>
      <p:sp>
        <p:nvSpPr>
          <p:cNvPr id="36" name="Text Placeholder 19">
            <a:extLst>
              <a:ext uri="{FF2B5EF4-FFF2-40B4-BE49-F238E27FC236}">
                <a16:creationId xmlns:a16="http://schemas.microsoft.com/office/drawing/2014/main" id="{D071E541-0773-DF4B-9125-709886D3F2D6}"/>
              </a:ext>
            </a:extLst>
          </p:cNvPr>
          <p:cNvSpPr txBox="1">
            <a:spLocks/>
          </p:cNvSpPr>
          <p:nvPr/>
        </p:nvSpPr>
        <p:spPr>
          <a:xfrm>
            <a:off x="582185" y="4260975"/>
            <a:ext cx="1148778" cy="800797"/>
          </a:xfrm>
          <a:prstGeom prst="rect">
            <a:avLst/>
          </a:prstGeom>
        </p:spPr>
        <p:txBody>
          <a:bodyPr anchor="ctr">
            <a:noAutofit/>
          </a:bodyPr>
          <a:lstStyle>
            <a:lvl1pPr marL="0" marR="0" indent="0" algn="ctr" defTabSz="2681346" rtl="0" latinLnBrk="0">
              <a:lnSpc>
                <a:spcPct val="120000"/>
              </a:lnSpc>
              <a:spcBef>
                <a:spcPts val="19100"/>
              </a:spcBef>
              <a:spcAft>
                <a:spcPts val="0"/>
              </a:spcAft>
              <a:buClrTx/>
              <a:buSzTx/>
              <a:buFontTx/>
              <a:buNone/>
              <a:tabLst/>
              <a:defRPr sz="3600" b="1" i="0" u="none" strike="noStrike" cap="none" spc="0" baseline="0">
                <a:ln>
                  <a:noFill/>
                </a:ln>
                <a:solidFill>
                  <a:srgbClr val="2D355A"/>
                </a:solidFill>
                <a:uFillTx/>
                <a:latin typeface="Avenir Next Condensed" panose="020B0506020202020204" pitchFamily="34" charset="0"/>
                <a:ea typeface="Montserrat Light"/>
                <a:cs typeface="Montserrat Light"/>
                <a:sym typeface="Montserrat Light"/>
              </a:defRPr>
            </a:lvl1pPr>
            <a:lvl2pPr marL="0" marR="0" indent="2286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4572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6858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9144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11430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13716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16002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18288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9pPr>
          </a:lstStyle>
          <a:p>
            <a:pPr algn="l" hangingPunct="1"/>
            <a:r>
              <a:rPr lang="en-IE" sz="4400" dirty="0">
                <a:latin typeface="Montserrat" pitchFamily="2" charset="77"/>
              </a:rPr>
              <a:t>03</a:t>
            </a:r>
            <a:endParaRPr lang="en-RU" sz="4400" dirty="0">
              <a:latin typeface="Montserrat" pitchFamily="2" charset="77"/>
            </a:endParaRPr>
          </a:p>
        </p:txBody>
      </p:sp>
      <p:sp>
        <p:nvSpPr>
          <p:cNvPr id="37" name="Rectangle 27">
            <a:extLst>
              <a:ext uri="{FF2B5EF4-FFF2-40B4-BE49-F238E27FC236}">
                <a16:creationId xmlns:a16="http://schemas.microsoft.com/office/drawing/2014/main" id="{444E6158-C013-F144-9A54-667003BE7CBB}"/>
              </a:ext>
            </a:extLst>
          </p:cNvPr>
          <p:cNvSpPr txBox="1"/>
          <p:nvPr/>
        </p:nvSpPr>
        <p:spPr>
          <a:xfrm>
            <a:off x="1565369" y="4410418"/>
            <a:ext cx="4789561" cy="2249651"/>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pPr>
            <a:r>
              <a:rPr lang="en-IE" sz="1200" b="1" dirty="0">
                <a:solidFill>
                  <a:srgbClr val="28AFAC"/>
                </a:solidFill>
                <a:latin typeface="Montserrat" pitchFamily="2" charset="77"/>
                <a:hlinkClick r:id="rId5">
                  <a:extLst>
                    <a:ext uri="{A12FA001-AC4F-418D-AE19-62706E023703}">
                      <ahyp:hlinkClr xmlns:ahyp="http://schemas.microsoft.com/office/drawing/2018/hyperlinkcolor" val="tx"/>
                    </a:ext>
                  </a:extLst>
                </a:hlinkClick>
              </a:rPr>
              <a:t>Réduire l'empreinte carbone et découvrir de nouvelles offres d'expériences</a:t>
            </a:r>
            <a:endParaRPr lang="en-IE" sz="1200" b="1" dirty="0">
              <a:solidFill>
                <a:srgbClr val="28AFAC"/>
              </a:solidFill>
              <a:latin typeface="Montserrat" pitchFamily="2" charset="77"/>
            </a:endParaRPr>
          </a:p>
          <a:p>
            <a:pPr>
              <a:lnSpc>
                <a:spcPct val="100000"/>
              </a:lnSpc>
              <a:spcBef>
                <a:spcPts val="0"/>
              </a:spcBef>
            </a:pPr>
            <a:endParaRPr lang="en-GB" sz="500" b="1" dirty="0">
              <a:solidFill>
                <a:srgbClr val="000000"/>
              </a:solidFill>
              <a:latin typeface="Montserrat" pitchFamily="2" charset="77"/>
            </a:endParaRPr>
          </a:p>
          <a:p>
            <a:pPr algn="just">
              <a:lnSpc>
                <a:spcPct val="100000"/>
              </a:lnSpc>
              <a:spcBef>
                <a:spcPts val="0"/>
              </a:spcBef>
            </a:pPr>
            <a:r>
              <a:rPr lang="en-GB" sz="1050" dirty="0">
                <a:solidFill>
                  <a:srgbClr val="2D355A"/>
                </a:solidFill>
                <a:latin typeface="Montserrat Light" pitchFamily="2" charset="77"/>
              </a:rPr>
              <a:t>Un plus grand nombre de visiteurs peuvent désormais </a:t>
            </a:r>
            <a:r>
              <a:rPr lang="en-GB" sz="1050" dirty="0" err="1">
                <a:solidFill>
                  <a:srgbClr val="2D355A"/>
                </a:solidFill>
                <a:latin typeface="Montserrat Light" pitchFamily="2" charset="77"/>
              </a:rPr>
              <a:t>accéder</a:t>
            </a:r>
            <a:r>
              <a:rPr lang="en-GB" sz="1050" dirty="0">
                <a:solidFill>
                  <a:srgbClr val="2D355A"/>
                </a:solidFill>
                <a:latin typeface="Montserrat Light" pitchFamily="2" charset="77"/>
              </a:rPr>
              <a:t> aux </a:t>
            </a:r>
            <a:r>
              <a:rPr lang="en-GB" sz="1050" dirty="0" err="1">
                <a:solidFill>
                  <a:srgbClr val="2D355A"/>
                </a:solidFill>
                <a:latin typeface="Montserrat Light" pitchFamily="2" charset="77"/>
              </a:rPr>
              <a:t>paysages</a:t>
            </a:r>
            <a:r>
              <a:rPr lang="en-GB" sz="1050" dirty="0">
                <a:solidFill>
                  <a:srgbClr val="2D355A"/>
                </a:solidFill>
                <a:latin typeface="Montserrat Light" pitchFamily="2" charset="77"/>
              </a:rPr>
              <a:t> extrêmement variés de la Slovénie en bicyclette électrique : vastes champs et plaines, grottes mystérieuses, collines viticoles, vallées cachées, caps côtiers et abîmes de haute montagne. La plupart des régions les plus variées de Slovénie, qui étaient jusqu'à récemment réservées aux cyclistes en bonne santé, sont devenues beaucoup plus accessibles grâce aux vélos électriques. Ils peuvent ainsi proposer davantage d'attractions, d'itinéraires, de visites, d'expériences et d'activités à leurs visiteurs tout en protégeant </a:t>
            </a:r>
            <a:r>
              <a:rPr lang="en-GB" sz="1050" dirty="0" err="1">
                <a:solidFill>
                  <a:srgbClr val="2D355A"/>
                </a:solidFill>
                <a:latin typeface="Montserrat Light" pitchFamily="2" charset="77"/>
              </a:rPr>
              <a:t>l'environnement</a:t>
            </a:r>
            <a:r>
              <a:rPr lang="en-GB" sz="1050" dirty="0">
                <a:solidFill>
                  <a:srgbClr val="2D355A"/>
                </a:solidFill>
                <a:latin typeface="Montserrat Light" pitchFamily="2" charset="77"/>
              </a:rPr>
              <a:t>.. Une expérience de vacances en plein air est toujours préférable à un enfermement à l'intérieur.</a:t>
            </a:r>
          </a:p>
        </p:txBody>
      </p:sp>
      <p:cxnSp>
        <p:nvCxnSpPr>
          <p:cNvPr id="39" name="Straight Connector 38">
            <a:extLst>
              <a:ext uri="{FF2B5EF4-FFF2-40B4-BE49-F238E27FC236}">
                <a16:creationId xmlns:a16="http://schemas.microsoft.com/office/drawing/2014/main" id="{976659A7-6DF5-814F-9A3B-73452E2EEF00}"/>
              </a:ext>
            </a:extLst>
          </p:cNvPr>
          <p:cNvCxnSpPr>
            <a:cxnSpLocks/>
          </p:cNvCxnSpPr>
          <p:nvPr/>
        </p:nvCxnSpPr>
        <p:spPr>
          <a:xfrm>
            <a:off x="271622" y="6677230"/>
            <a:ext cx="6329447" cy="0"/>
          </a:xfrm>
          <a:prstGeom prst="line">
            <a:avLst/>
          </a:prstGeom>
          <a:ln w="19050">
            <a:solidFill>
              <a:srgbClr val="2D355A"/>
            </a:solidFill>
            <a:prstDash val="sysDot"/>
          </a:ln>
        </p:spPr>
        <p:style>
          <a:lnRef idx="1">
            <a:schemeClr val="accent1"/>
          </a:lnRef>
          <a:fillRef idx="0">
            <a:schemeClr val="accent1"/>
          </a:fillRef>
          <a:effectRef idx="0">
            <a:schemeClr val="accent1"/>
          </a:effectRef>
          <a:fontRef idx="minor">
            <a:schemeClr val="tx1"/>
          </a:fontRef>
        </p:style>
      </p:cxnSp>
      <p:sp>
        <p:nvSpPr>
          <p:cNvPr id="40" name="Text Placeholder 19">
            <a:extLst>
              <a:ext uri="{FF2B5EF4-FFF2-40B4-BE49-F238E27FC236}">
                <a16:creationId xmlns:a16="http://schemas.microsoft.com/office/drawing/2014/main" id="{AB50CC29-5739-CB40-9C48-2C253ECDEF6E}"/>
              </a:ext>
            </a:extLst>
          </p:cNvPr>
          <p:cNvSpPr txBox="1">
            <a:spLocks/>
          </p:cNvSpPr>
          <p:nvPr/>
        </p:nvSpPr>
        <p:spPr>
          <a:xfrm>
            <a:off x="582185" y="6527044"/>
            <a:ext cx="1148778" cy="800797"/>
          </a:xfrm>
          <a:prstGeom prst="rect">
            <a:avLst/>
          </a:prstGeom>
        </p:spPr>
        <p:txBody>
          <a:bodyPr anchor="ctr">
            <a:noAutofit/>
          </a:bodyPr>
          <a:lstStyle>
            <a:lvl1pPr marL="0" marR="0" indent="0" algn="ctr" defTabSz="2681346" rtl="0" latinLnBrk="0">
              <a:lnSpc>
                <a:spcPct val="120000"/>
              </a:lnSpc>
              <a:spcBef>
                <a:spcPts val="19100"/>
              </a:spcBef>
              <a:spcAft>
                <a:spcPts val="0"/>
              </a:spcAft>
              <a:buClrTx/>
              <a:buSzTx/>
              <a:buFontTx/>
              <a:buNone/>
              <a:tabLst/>
              <a:defRPr sz="3600" b="1" i="0" u="none" strike="noStrike" cap="none" spc="0" baseline="0">
                <a:ln>
                  <a:noFill/>
                </a:ln>
                <a:solidFill>
                  <a:srgbClr val="2D355A"/>
                </a:solidFill>
                <a:uFillTx/>
                <a:latin typeface="Avenir Next Condensed" panose="020B0506020202020204" pitchFamily="34" charset="0"/>
                <a:ea typeface="Montserrat Light"/>
                <a:cs typeface="Montserrat Light"/>
                <a:sym typeface="Montserrat Light"/>
              </a:defRPr>
            </a:lvl1pPr>
            <a:lvl2pPr marL="0" marR="0" indent="2286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4572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6858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9144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11430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13716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16002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1828800" algn="l" defTabSz="2681346" rtl="0" latinLnBrk="0">
              <a:lnSpc>
                <a:spcPct val="120000"/>
              </a:lnSpc>
              <a:spcBef>
                <a:spcPts val="19100"/>
              </a:spcBef>
              <a:spcAft>
                <a:spcPts val="0"/>
              </a:spcAft>
              <a:buClrTx/>
              <a:buSzTx/>
              <a:buFontTx/>
              <a:buNone/>
              <a:tabLst/>
              <a:defRPr sz="5600" b="0" i="0" u="none" strike="noStrike" cap="none" spc="0" baseline="0">
                <a:ln>
                  <a:noFill/>
                </a:ln>
                <a:solidFill>
                  <a:srgbClr val="595457"/>
                </a:solidFill>
                <a:uFillTx/>
                <a:latin typeface="Montserrat Light"/>
                <a:ea typeface="Montserrat Light"/>
                <a:cs typeface="Montserrat Light"/>
                <a:sym typeface="Montserrat Light"/>
              </a:defRPr>
            </a:lvl9pPr>
          </a:lstStyle>
          <a:p>
            <a:pPr algn="l" hangingPunct="1"/>
            <a:r>
              <a:rPr lang="en-IE" sz="4400" dirty="0">
                <a:latin typeface="Montserrat" pitchFamily="2" charset="77"/>
              </a:rPr>
              <a:t>04</a:t>
            </a:r>
            <a:endParaRPr lang="en-RU" sz="4400" dirty="0">
              <a:latin typeface="Montserrat" pitchFamily="2" charset="77"/>
            </a:endParaRPr>
          </a:p>
        </p:txBody>
      </p:sp>
      <p:sp>
        <p:nvSpPr>
          <p:cNvPr id="41" name="Rectangle 27">
            <a:extLst>
              <a:ext uri="{FF2B5EF4-FFF2-40B4-BE49-F238E27FC236}">
                <a16:creationId xmlns:a16="http://schemas.microsoft.com/office/drawing/2014/main" id="{D10229BA-E53B-E94C-9B54-2649AC987F7D}"/>
              </a:ext>
            </a:extLst>
          </p:cNvPr>
          <p:cNvSpPr txBox="1"/>
          <p:nvPr/>
        </p:nvSpPr>
        <p:spPr>
          <a:xfrm>
            <a:off x="1565369" y="6698792"/>
            <a:ext cx="4789561" cy="2411233"/>
          </a:xfrm>
          <a:prstGeom prst="rect">
            <a:avLst/>
          </a:prstGeom>
          <a:ln w="12700">
            <a:miter lim="400000"/>
          </a:ln>
          <a:extLst>
            <a:ext uri="{C572A759-6A51-4108-AA02-DFA0A04FC94B}">
              <ma14:wrappingTextBoxFlag xmlns="" xmlns:a16="http://schemas.microsoft.com/office/drawing/2014/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pPr>
            <a:r>
              <a:rPr lang="en-IE" sz="1200" b="1" dirty="0">
                <a:solidFill>
                  <a:srgbClr val="28AFAC"/>
                </a:solidFill>
                <a:latin typeface="Montserrat" pitchFamily="2" charset="77"/>
                <a:hlinkClick r:id="rId6">
                  <a:extLst>
                    <a:ext uri="{A12FA001-AC4F-418D-AE19-62706E023703}">
                      <ahyp:hlinkClr xmlns:ahyp="http://schemas.microsoft.com/office/drawing/2018/hyperlinkcolor" val="tx"/>
                    </a:ext>
                  </a:extLst>
                </a:hlinkClick>
              </a:rPr>
              <a:t>Villages d'alpinisme isolés et écologiquement sensibles rajeunis</a:t>
            </a:r>
            <a:endParaRPr lang="en-IE" sz="1200" b="1" dirty="0">
              <a:solidFill>
                <a:srgbClr val="28AFAC"/>
              </a:solidFill>
              <a:latin typeface="Montserrat" pitchFamily="2" charset="77"/>
            </a:endParaRPr>
          </a:p>
          <a:p>
            <a:pPr>
              <a:lnSpc>
                <a:spcPct val="100000"/>
              </a:lnSpc>
              <a:spcBef>
                <a:spcPts val="0"/>
              </a:spcBef>
            </a:pPr>
            <a:endParaRPr lang="en-GB" sz="500" b="1" dirty="0">
              <a:solidFill>
                <a:srgbClr val="000000"/>
              </a:solidFill>
              <a:latin typeface="Montserrat" pitchFamily="2" charset="77"/>
            </a:endParaRPr>
          </a:p>
          <a:p>
            <a:pPr algn="just">
              <a:lnSpc>
                <a:spcPct val="100000"/>
              </a:lnSpc>
              <a:spcBef>
                <a:spcPts val="0"/>
              </a:spcBef>
            </a:pPr>
            <a:r>
              <a:rPr lang="en-GB" sz="1050" dirty="0">
                <a:solidFill>
                  <a:srgbClr val="2D355A"/>
                </a:solidFill>
                <a:latin typeface="Montserrat Light" pitchFamily="2" charset="77"/>
              </a:rPr>
              <a:t>Le réseau de montagne est composé de près de 30 villages en Autriche, en Italie, en Allemagne et en Slovénie. La durabilité est essentielle à la survie des villages. Ils sont aujourd'hui considérés comme des lieux durables très demandés, offrant des environnements montagneux </a:t>
            </a:r>
            <a:r>
              <a:rPr lang="en-GB" sz="1050" dirty="0" err="1">
                <a:solidFill>
                  <a:srgbClr val="2D355A"/>
                </a:solidFill>
                <a:latin typeface="Montserrat Light" pitchFamily="2" charset="77"/>
              </a:rPr>
              <a:t>tranquilles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une</a:t>
            </a:r>
            <a:r>
              <a:rPr lang="en-GB" sz="1050" dirty="0">
                <a:solidFill>
                  <a:srgbClr val="2D355A"/>
                </a:solidFill>
                <a:latin typeface="Montserrat Light" pitchFamily="2" charset="77"/>
              </a:rPr>
              <a:t> culture vivante de l'alpinisme et une abondance de possibilités d'activités de plein air respectueuses de l'environnement. Ils ont une valeur exceptionnelle dans ces régions en termes d'identité culturelle. Elles sont recherchées pour leur caractère intact, leurs traditions et leur culture. Les touristes viennent pour faire l'expérience de l'agriculture et de la sylviculture unique de </a:t>
            </a:r>
            <a:r>
              <a:rPr lang="en-GB" sz="1050" dirty="0" err="1">
                <a:solidFill>
                  <a:srgbClr val="2D355A"/>
                </a:solidFill>
                <a:latin typeface="Montserrat Light" pitchFamily="2" charset="77"/>
              </a:rPr>
              <a:t>montagne</a:t>
            </a:r>
            <a:r>
              <a:rPr lang="en-GB" sz="1050" dirty="0">
                <a:solidFill>
                  <a:srgbClr val="2D355A"/>
                </a:solidFill>
                <a:latin typeface="Montserrat Light" pitchFamily="2" charset="77"/>
              </a:rPr>
              <a:t>, de la conservation de la nature et du paysage et de la </a:t>
            </a:r>
            <a:r>
              <a:rPr lang="en-GB" sz="1050" dirty="0" err="1">
                <a:solidFill>
                  <a:srgbClr val="2D355A"/>
                </a:solidFill>
                <a:latin typeface="Montserrat Light" pitchFamily="2" charset="77"/>
              </a:rPr>
              <a:t>mobilité</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respectueuse</a:t>
            </a:r>
            <a:r>
              <a:rPr lang="en-GB" sz="1050" dirty="0">
                <a:solidFill>
                  <a:srgbClr val="2D355A"/>
                </a:solidFill>
                <a:latin typeface="Montserrat Light" pitchFamily="2" charset="77"/>
              </a:rPr>
              <a:t> de l'environnement.</a:t>
            </a:r>
          </a:p>
        </p:txBody>
      </p:sp>
    </p:spTree>
    <p:extLst>
      <p:ext uri="{BB962C8B-B14F-4D97-AF65-F5344CB8AC3E}">
        <p14:creationId xmlns:p14="http://schemas.microsoft.com/office/powerpoint/2010/main" val="2911494795"/>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flipV="1">
            <a:off x="552" y="1195800"/>
            <a:ext cx="6856900" cy="2235269"/>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542438" y="386723"/>
            <a:ext cx="5597946"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Commencez par économiser l'eau !</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583393" y="5179318"/>
            <a:ext cx="5609303" cy="1664875"/>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Villa de campagne élégante avec vignoble biologique familial</a:t>
            </a:r>
          </a:p>
          <a:p>
            <a:pPr>
              <a:lnSpc>
                <a:spcPct val="100000"/>
              </a:lnSpc>
              <a:spcBef>
                <a:spcPts val="0"/>
              </a:spcBef>
              <a:buClr>
                <a:srgbClr val="28AFAC"/>
              </a:buClr>
            </a:pPr>
            <a:endParaRPr lang="en-GB" sz="1050" dirty="0">
              <a:solidFill>
                <a:srgbClr val="2D355A"/>
              </a:solidFill>
            </a:endParaRPr>
          </a:p>
          <a:p>
            <a:pPr algn="just">
              <a:lnSpc>
                <a:spcPct val="100000"/>
              </a:lnSpc>
              <a:spcBef>
                <a:spcPts val="0"/>
              </a:spcBef>
              <a:buClr>
                <a:srgbClr val="28AFAC"/>
              </a:buClr>
            </a:pPr>
            <a:r>
              <a:rPr lang="en-GB" sz="1050" dirty="0">
                <a:solidFill>
                  <a:srgbClr val="2D355A"/>
                </a:solidFill>
              </a:rPr>
              <a:t>La Villa Vinea est située au centre d'un domaine viticole biologique. Les logements, aménagés de façon écologique, </a:t>
            </a:r>
            <a:r>
              <a:rPr lang="en-GB" sz="1050" dirty="0" err="1">
                <a:solidFill>
                  <a:srgbClr val="2D355A"/>
                </a:solidFill>
              </a:rPr>
              <a:t>donnent</a:t>
            </a:r>
            <a:r>
              <a:rPr lang="en-GB" sz="1050" dirty="0">
                <a:solidFill>
                  <a:srgbClr val="2D355A"/>
                </a:solidFill>
              </a:rPr>
              <a:t> sur </a:t>
            </a:r>
            <a:r>
              <a:rPr lang="en-GB" sz="1050" dirty="0" err="1">
                <a:solidFill>
                  <a:srgbClr val="2D355A"/>
                </a:solidFill>
              </a:rPr>
              <a:t>une</a:t>
            </a:r>
            <a:r>
              <a:rPr lang="en-GB" sz="1050" dirty="0">
                <a:solidFill>
                  <a:srgbClr val="2D355A"/>
                </a:solidFill>
              </a:rPr>
              <a:t> </a:t>
            </a:r>
            <a:r>
              <a:rPr lang="en-GB" sz="1050" dirty="0" err="1">
                <a:solidFill>
                  <a:srgbClr val="2D355A"/>
                </a:solidFill>
              </a:rPr>
              <a:t>cour</a:t>
            </a:r>
            <a:r>
              <a:rPr lang="en-GB" sz="1050" dirty="0">
                <a:solidFill>
                  <a:srgbClr val="2D355A"/>
                </a:solidFill>
              </a:rPr>
              <a:t> spacieuse et sur un jardin potager biologique en "U". Vous y trouverez des graines traditionnelles uniques de pois chiches et d'ail qui ont été préservées de génération en génération. La Villa Vinea est située dans </a:t>
            </a:r>
            <a:r>
              <a:rPr lang="en-GB" sz="1050" dirty="0" err="1">
                <a:solidFill>
                  <a:srgbClr val="2D355A"/>
                </a:solidFill>
              </a:rPr>
              <a:t>une</a:t>
            </a:r>
            <a:r>
              <a:rPr lang="en-GB" sz="1050" dirty="0">
                <a:solidFill>
                  <a:srgbClr val="2D355A"/>
                </a:solidFill>
              </a:rPr>
              <a:t> </a:t>
            </a:r>
            <a:r>
              <a:rPr lang="en-GB" sz="1050" dirty="0" err="1">
                <a:solidFill>
                  <a:srgbClr val="2D355A"/>
                </a:solidFill>
              </a:rPr>
              <a:t>campagne</a:t>
            </a:r>
            <a:r>
              <a:rPr lang="en-GB" sz="1050" dirty="0">
                <a:solidFill>
                  <a:srgbClr val="2D355A"/>
                </a:solidFill>
              </a:rPr>
              <a:t> rurale calme et saine. Entourée d'espaces verts, de lapins, de sentiers de randonnée et de pistes </a:t>
            </a:r>
            <a:r>
              <a:rPr lang="en-GB" sz="1050" dirty="0" err="1">
                <a:solidFill>
                  <a:srgbClr val="2D355A"/>
                </a:solidFill>
              </a:rPr>
              <a:t>cyclables</a:t>
            </a:r>
            <a:r>
              <a:rPr lang="en-GB" sz="1050" dirty="0">
                <a:solidFill>
                  <a:srgbClr val="2D355A"/>
                </a:solidFill>
              </a:rPr>
              <a:t> avec des vues imprenables, comme le </a:t>
            </a:r>
            <a:r>
              <a:rPr lang="en-GB" sz="1050" dirty="0">
                <a:solidFill>
                  <a:srgbClr val="2D355A"/>
                </a:solidFill>
                <a:hlinkClick r:id="rId2">
                  <a:extLst>
                    <a:ext uri="{A12FA001-AC4F-418D-AE19-62706E023703}">
                      <ahyp:hlinkClr xmlns:ahyp="http://schemas.microsoft.com/office/drawing/2018/hyperlinkcolor" val="tx"/>
                    </a:ext>
                  </a:extLst>
                </a:hlinkClick>
              </a:rPr>
              <a:t>sentier de la santé</a:t>
            </a:r>
            <a:r>
              <a:rPr lang="en-GB" sz="1050" dirty="0">
                <a:solidFill>
                  <a:srgbClr val="2D355A"/>
                </a:solidFill>
              </a:rPr>
              <a:t>. Visitez Trogir - le musée de la ville avec de nombreux sentiers d'époques sous la protection de l'UNESCO.</a:t>
            </a:r>
          </a:p>
        </p:txBody>
      </p:sp>
      <p:sp>
        <p:nvSpPr>
          <p:cNvPr id="15" name="Rechteck">
            <a:extLst>
              <a:ext uri="{FF2B5EF4-FFF2-40B4-BE49-F238E27FC236}">
                <a16:creationId xmlns:a16="http://schemas.microsoft.com/office/drawing/2014/main" id="{6D88FBBB-10BF-B648-B0D6-F70B75A610AA}"/>
              </a:ext>
            </a:extLst>
          </p:cNvPr>
          <p:cNvSpPr/>
          <p:nvPr/>
        </p:nvSpPr>
        <p:spPr>
          <a:xfrm>
            <a:off x="11826" y="8682782"/>
            <a:ext cx="5269206" cy="735642"/>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sp>
        <p:nvSpPr>
          <p:cNvPr id="16" name="Rectangle 27">
            <a:extLst>
              <a:ext uri="{FF2B5EF4-FFF2-40B4-BE49-F238E27FC236}">
                <a16:creationId xmlns:a16="http://schemas.microsoft.com/office/drawing/2014/main" id="{C523CD23-A1C6-6444-A59C-EB325540796F}"/>
              </a:ext>
            </a:extLst>
          </p:cNvPr>
          <p:cNvSpPr txBox="1"/>
          <p:nvPr/>
        </p:nvSpPr>
        <p:spPr>
          <a:xfrm>
            <a:off x="1246332" y="8687706"/>
            <a:ext cx="4666584" cy="672296"/>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r>
              <a:rPr lang="en-GB" sz="1050" dirty="0">
                <a:solidFill>
                  <a:schemeClr val="bg1"/>
                </a:solidFill>
                <a:latin typeface="Montserrat" pitchFamily="2" charset="77"/>
              </a:rPr>
              <a:t>Article complet </a:t>
            </a:r>
            <a:r>
              <a:rPr lang="en-GB" sz="1050" dirty="0">
                <a:solidFill>
                  <a:schemeClr val="bg1"/>
                </a:solidFill>
                <a:latin typeface="Montserrat" pitchFamily="2" charset="77"/>
                <a:hlinkClick r:id="rId3">
                  <a:extLst>
                    <a:ext uri="{A12FA001-AC4F-418D-AE19-62706E023703}">
                      <ahyp:hlinkClr xmlns:ahyp="http://schemas.microsoft.com/office/drawing/2018/hyperlinkcolor" val="tx"/>
                    </a:ext>
                  </a:extLst>
                </a:hlinkClick>
              </a:rPr>
              <a:t>Des économies d'eau au tourisme vert</a:t>
            </a:r>
            <a:endParaRPr lang="en-GB" sz="1050" dirty="0">
              <a:solidFill>
                <a:schemeClr val="bg1"/>
              </a:solidFill>
              <a:latin typeface="Montserrat" pitchFamily="2" charset="77"/>
            </a:endParaRPr>
          </a:p>
          <a:p>
            <a:r>
              <a:rPr lang="en-GB" sz="1050" dirty="0">
                <a:solidFill>
                  <a:schemeClr val="bg1"/>
                </a:solidFill>
                <a:latin typeface="Montserrat" pitchFamily="2" charset="77"/>
              </a:rPr>
              <a:t>Programme </a:t>
            </a:r>
            <a:r>
              <a:rPr lang="en-GB" sz="1050" dirty="0">
                <a:solidFill>
                  <a:schemeClr val="bg1"/>
                </a:solidFill>
                <a:latin typeface="Montserrat" pitchFamily="2" charset="77"/>
                <a:hlinkClick r:id="rId4">
                  <a:extLst>
                    <a:ext uri="{A12FA001-AC4F-418D-AE19-62706E023703}">
                      <ahyp:hlinkClr xmlns:ahyp="http://schemas.microsoft.com/office/drawing/2018/hyperlinkcolor" val="tx"/>
                    </a:ext>
                  </a:extLst>
                </a:hlinkClick>
              </a:rPr>
              <a:t>Dalmatia Green Eco Certification Program </a:t>
            </a:r>
            <a:endParaRPr lang="en-GB" sz="1050" dirty="0">
              <a:solidFill>
                <a:schemeClr val="bg1"/>
              </a:solidFill>
              <a:latin typeface="Montserrat" pitchFamily="2" charset="77"/>
            </a:endParaRPr>
          </a:p>
          <a:p>
            <a:r>
              <a:rPr lang="en-GB" sz="1050" dirty="0" err="1">
                <a:solidFill>
                  <a:schemeClr val="bg1"/>
                </a:solidFill>
                <a:latin typeface="Montserrat" pitchFamily="2" charset="77"/>
              </a:rPr>
              <a:t>Exemple</a:t>
            </a:r>
            <a:r>
              <a:rPr lang="en-GB" sz="1050" dirty="0">
                <a:solidFill>
                  <a:schemeClr val="bg1"/>
                </a:solidFill>
                <a:latin typeface="Montserrat" pitchFamily="2" charset="77"/>
              </a:rPr>
              <a:t> de PME </a:t>
            </a:r>
            <a:r>
              <a:rPr lang="en-GB" sz="1050" dirty="0">
                <a:solidFill>
                  <a:schemeClr val="bg1"/>
                </a:solidFill>
                <a:latin typeface="Montserrat" pitchFamily="2" charset="77"/>
                <a:hlinkClick r:id="rId5">
                  <a:extLst>
                    <a:ext uri="{A12FA001-AC4F-418D-AE19-62706E023703}">
                      <ahyp:hlinkClr xmlns:ahyp="http://schemas.microsoft.com/office/drawing/2018/hyperlinkcolor" val="tx"/>
                    </a:ext>
                  </a:extLst>
                </a:hlinkClick>
              </a:rPr>
              <a:t>Campagne Villa Vinea</a:t>
            </a:r>
            <a:endParaRPr lang="en-GB" sz="1050" dirty="0">
              <a:solidFill>
                <a:schemeClr val="bg1"/>
              </a:solidFill>
              <a:latin typeface="Montserrat" pitchFamily="2" charset="77"/>
            </a:endParaRPr>
          </a:p>
          <a:p>
            <a:r>
              <a:rPr lang="en-GB" sz="1050" dirty="0">
                <a:solidFill>
                  <a:schemeClr val="bg1"/>
                </a:solidFill>
                <a:latin typeface="Montserrat" pitchFamily="2" charset="77"/>
              </a:rPr>
              <a:t>Site officiel </a:t>
            </a:r>
            <a:r>
              <a:rPr lang="en-GB" sz="1050" dirty="0">
                <a:solidFill>
                  <a:schemeClr val="bg1"/>
                </a:solidFill>
                <a:latin typeface="Montserrat" pitchFamily="2" charset="77"/>
                <a:hlinkClick r:id="rId6">
                  <a:extLst>
                    <a:ext uri="{A12FA001-AC4F-418D-AE19-62706E023703}">
                      <ahyp:hlinkClr xmlns:ahyp="http://schemas.microsoft.com/office/drawing/2018/hyperlinkcolor" val="tx"/>
                    </a:ext>
                  </a:extLst>
                </a:hlinkClick>
              </a:rPr>
              <a:t>Villa Vinea</a:t>
            </a:r>
            <a:endParaRPr lang="en-GB" sz="1050" dirty="0">
              <a:solidFill>
                <a:schemeClr val="bg1"/>
              </a:solidFill>
              <a:latin typeface="Montserrat" pitchFamily="2" charset="77"/>
            </a:endParaRPr>
          </a:p>
        </p:txBody>
      </p:sp>
      <p:pic>
        <p:nvPicPr>
          <p:cNvPr id="19" name="Graphic 18" descr="Storytelling outline">
            <a:hlinkClick r:id="rId7"/>
            <a:extLst>
              <a:ext uri="{FF2B5EF4-FFF2-40B4-BE49-F238E27FC236}">
                <a16:creationId xmlns:a16="http://schemas.microsoft.com/office/drawing/2014/main" id="{E400B4C4-D096-5745-BAD5-66B41AA6DE8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04757" y="8706845"/>
            <a:ext cx="624868" cy="624868"/>
          </a:xfrm>
          <a:prstGeom prst="rect">
            <a:avLst/>
          </a:prstGeom>
        </p:spPr>
      </p:pic>
      <p:sp>
        <p:nvSpPr>
          <p:cNvPr id="4" name="Rectangle 3">
            <a:extLst>
              <a:ext uri="{FF2B5EF4-FFF2-40B4-BE49-F238E27FC236}">
                <a16:creationId xmlns:a16="http://schemas.microsoft.com/office/drawing/2014/main" id="{A23CD2F2-EDC6-2646-8E8A-9C1C1B0F42D7}"/>
              </a:ext>
            </a:extLst>
          </p:cNvPr>
          <p:cNvSpPr/>
          <p:nvPr/>
        </p:nvSpPr>
        <p:spPr>
          <a:xfrm>
            <a:off x="512458" y="4816003"/>
            <a:ext cx="5269206" cy="369332"/>
          </a:xfrm>
          <a:prstGeom prst="rect">
            <a:avLst/>
          </a:prstGeom>
        </p:spPr>
        <p:txBody>
          <a:bodyPr wrap="square">
            <a:spAutoFit/>
          </a:bodyPr>
          <a:lstStyle/>
          <a:p>
            <a:r>
              <a:rPr lang="en-IE" b="1" dirty="0">
                <a:solidFill>
                  <a:srgbClr val="28AFAC"/>
                </a:solidFill>
                <a:latin typeface="Montserrat" pitchFamily="2" charset="77"/>
              </a:rPr>
              <a:t>Villa de campagne Vinea, Croatie</a:t>
            </a:r>
          </a:p>
        </p:txBody>
      </p:sp>
      <p:sp>
        <p:nvSpPr>
          <p:cNvPr id="22" name="Rectangle 27">
            <a:extLst>
              <a:ext uri="{FF2B5EF4-FFF2-40B4-BE49-F238E27FC236}">
                <a16:creationId xmlns:a16="http://schemas.microsoft.com/office/drawing/2014/main" id="{036EB6C0-2FBC-8040-A90E-F75677EDDF30}"/>
              </a:ext>
            </a:extLst>
          </p:cNvPr>
          <p:cNvSpPr txBox="1"/>
          <p:nvPr/>
        </p:nvSpPr>
        <p:spPr>
          <a:xfrm>
            <a:off x="583394" y="7154262"/>
            <a:ext cx="5609303" cy="1863968"/>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rPr>
              <a:t>Réducteurs de débit d'eau</a:t>
            </a: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rPr>
              <a:t>Lampes à économie d'énergie</a:t>
            </a: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rPr>
              <a:t>Recyclage des déchets</a:t>
            </a: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rPr>
              <a:t>Récupération et réutilisation de l'eau de pluie</a:t>
            </a: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rPr>
              <a:t>Savons et </a:t>
            </a:r>
            <a:r>
              <a:rPr lang="en-GB" sz="1050" dirty="0" err="1">
                <a:solidFill>
                  <a:srgbClr val="2D355A"/>
                </a:solidFill>
              </a:rPr>
              <a:t>shampoings</a:t>
            </a:r>
            <a:r>
              <a:rPr lang="en-GB" sz="1050" dirty="0">
                <a:solidFill>
                  <a:srgbClr val="2D355A"/>
                </a:solidFill>
              </a:rPr>
              <a:t> </a:t>
            </a:r>
            <a:r>
              <a:rPr lang="en-GB" sz="1050" dirty="0" err="1">
                <a:solidFill>
                  <a:srgbClr val="2D355A"/>
                </a:solidFill>
              </a:rPr>
              <a:t>écologiques</a:t>
            </a:r>
            <a:r>
              <a:rPr lang="en-GB" sz="1050" dirty="0">
                <a:solidFill>
                  <a:srgbClr val="2D355A"/>
                </a:solidFill>
              </a:rPr>
              <a:t> et </a:t>
            </a:r>
            <a:r>
              <a:rPr lang="en-GB" sz="1050" dirty="0" err="1">
                <a:solidFill>
                  <a:srgbClr val="2D355A"/>
                </a:solidFill>
              </a:rPr>
              <a:t>rechargeables</a:t>
            </a:r>
            <a:endParaRPr lang="en-GB" sz="1050" dirty="0">
              <a:solidFill>
                <a:srgbClr val="2D355A"/>
              </a:solidFill>
            </a:endParaRP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rPr>
              <a:t>Panneaux solaires thermiques pour </a:t>
            </a:r>
            <a:r>
              <a:rPr lang="en-GB" sz="1050" dirty="0" err="1">
                <a:solidFill>
                  <a:srgbClr val="2D355A"/>
                </a:solidFill>
              </a:rPr>
              <a:t>l'eau</a:t>
            </a:r>
            <a:r>
              <a:rPr lang="en-GB" sz="1050" dirty="0">
                <a:solidFill>
                  <a:srgbClr val="2D355A"/>
                </a:solidFill>
              </a:rPr>
              <a:t> </a:t>
            </a:r>
            <a:r>
              <a:rPr lang="en-GB" sz="1050" dirty="0" err="1">
                <a:solidFill>
                  <a:srgbClr val="2D355A"/>
                </a:solidFill>
              </a:rPr>
              <a:t>chaude</a:t>
            </a:r>
            <a:endParaRPr lang="en-GB" sz="1050" dirty="0">
              <a:solidFill>
                <a:srgbClr val="2D355A"/>
              </a:solidFill>
            </a:endParaRPr>
          </a:p>
          <a:p>
            <a:pPr marL="171426" indent="-171426">
              <a:lnSpc>
                <a:spcPct val="100000"/>
              </a:lnSpc>
              <a:spcBef>
                <a:spcPts val="0"/>
              </a:spcBef>
              <a:buClr>
                <a:srgbClr val="28AFAC"/>
              </a:buClr>
              <a:buFont typeface="Arial" panose="020B0604020202020204" pitchFamily="34" charset="0"/>
              <a:buChar char="•"/>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marL="171426" indent="-171426">
              <a:lnSpc>
                <a:spcPct val="100000"/>
              </a:lnSpc>
              <a:spcBef>
                <a:spcPts val="0"/>
              </a:spcBef>
              <a:buClr>
                <a:srgbClr val="28AFAC"/>
              </a:buClr>
              <a:buFont typeface="Arial" panose="020B0604020202020204" pitchFamily="34" charset="0"/>
              <a:buChar char="•"/>
            </a:pPr>
            <a:endParaRPr lang="en-GB" sz="1050" dirty="0">
              <a:solidFill>
                <a:srgbClr val="2D355A"/>
              </a:solidFill>
            </a:endParaRP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rPr>
              <a:t>Produits de nettoyage écologiques</a:t>
            </a: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rPr>
              <a:t>Promotion </a:t>
            </a:r>
            <a:r>
              <a:rPr lang="en-GB" sz="1050" dirty="0" err="1">
                <a:solidFill>
                  <a:srgbClr val="2D355A"/>
                </a:solidFill>
              </a:rPr>
              <a:t>d’activités</a:t>
            </a:r>
            <a:r>
              <a:rPr lang="en-GB" sz="1050" dirty="0">
                <a:solidFill>
                  <a:srgbClr val="2D355A"/>
                </a:solidFill>
              </a:rPr>
              <a:t> écologiques</a:t>
            </a: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rPr>
              <a:t>Promotion de l'alimentation biologique ou locale</a:t>
            </a:r>
          </a:p>
          <a:p>
            <a:pPr marL="171426" indent="-171426">
              <a:lnSpc>
                <a:spcPct val="100000"/>
              </a:lnSpc>
              <a:spcBef>
                <a:spcPts val="0"/>
              </a:spcBef>
              <a:buClr>
                <a:srgbClr val="28AFAC"/>
              </a:buClr>
              <a:buFont typeface="Arial" panose="020B0604020202020204" pitchFamily="34" charset="0"/>
              <a:buChar char="•"/>
            </a:pPr>
            <a:r>
              <a:rPr lang="en-GB" sz="1050" dirty="0" err="1">
                <a:solidFill>
                  <a:srgbClr val="2D355A"/>
                </a:solidFill>
              </a:rPr>
              <a:t>Biodiversité</a:t>
            </a:r>
            <a:r>
              <a:rPr lang="en-GB" sz="1050" dirty="0">
                <a:solidFill>
                  <a:srgbClr val="2D355A"/>
                </a:solidFill>
              </a:rPr>
              <a:t> des espaces verts</a:t>
            </a:r>
          </a:p>
          <a:p>
            <a:pPr marL="171426" indent="-171426">
              <a:lnSpc>
                <a:spcPct val="100000"/>
              </a:lnSpc>
              <a:spcBef>
                <a:spcPts val="0"/>
              </a:spcBef>
              <a:buClr>
                <a:srgbClr val="28AFAC"/>
              </a:buClr>
              <a:buFont typeface="Arial" panose="020B0604020202020204" pitchFamily="34" charset="0"/>
              <a:buChar char="•"/>
            </a:pPr>
            <a:r>
              <a:rPr lang="en-GB" sz="1050" dirty="0" err="1">
                <a:solidFill>
                  <a:srgbClr val="2D355A"/>
                </a:solidFill>
              </a:rPr>
              <a:t>Soutient</a:t>
            </a:r>
            <a:r>
              <a:rPr lang="en-GB" sz="1050" dirty="0">
                <a:solidFill>
                  <a:srgbClr val="2D355A"/>
                </a:solidFill>
              </a:rPr>
              <a:t> l'économie locale</a:t>
            </a:r>
          </a:p>
          <a:p>
            <a:pPr marL="171426" indent="-171426">
              <a:lnSpc>
                <a:spcPct val="100000"/>
              </a:lnSpc>
              <a:spcBef>
                <a:spcPts val="0"/>
              </a:spcBef>
              <a:buClr>
                <a:srgbClr val="28AFAC"/>
              </a:buClr>
              <a:buFont typeface="Arial" panose="020B0604020202020204" pitchFamily="34" charset="0"/>
              <a:buChar char="•"/>
            </a:pPr>
            <a:r>
              <a:rPr lang="en-GB" sz="1050" dirty="0">
                <a:solidFill>
                  <a:srgbClr val="2D355A"/>
                </a:solidFill>
              </a:rPr>
              <a:t>Du mobilier </a:t>
            </a:r>
            <a:r>
              <a:rPr lang="en-GB" sz="1050" dirty="0" err="1">
                <a:solidFill>
                  <a:srgbClr val="2D355A"/>
                </a:solidFill>
              </a:rPr>
              <a:t>respectueu</a:t>
            </a:r>
            <a:r>
              <a:rPr lang="en-GB" sz="1050" dirty="0">
                <a:solidFill>
                  <a:srgbClr val="2D355A"/>
                </a:solidFill>
              </a:rPr>
              <a:t> de l'environnement</a:t>
            </a:r>
          </a:p>
          <a:p>
            <a:pPr>
              <a:lnSpc>
                <a:spcPct val="100000"/>
              </a:lnSpc>
              <a:spcBef>
                <a:spcPts val="0"/>
              </a:spcBef>
              <a:buClr>
                <a:srgbClr val="28AFAC"/>
              </a:buClr>
            </a:pPr>
            <a:endParaRPr lang="en-GB" sz="1050" dirty="0">
              <a:solidFill>
                <a:srgbClr val="2D355A"/>
              </a:solidFill>
            </a:endParaRPr>
          </a:p>
        </p:txBody>
      </p:sp>
      <p:sp>
        <p:nvSpPr>
          <p:cNvPr id="23" name="Rectangle 27">
            <a:extLst>
              <a:ext uri="{FF2B5EF4-FFF2-40B4-BE49-F238E27FC236}">
                <a16:creationId xmlns:a16="http://schemas.microsoft.com/office/drawing/2014/main" id="{94463935-6088-834B-AEAF-120FB1E0B26B}"/>
              </a:ext>
            </a:extLst>
          </p:cNvPr>
          <p:cNvSpPr txBox="1"/>
          <p:nvPr/>
        </p:nvSpPr>
        <p:spPr>
          <a:xfrm>
            <a:off x="695505" y="1267140"/>
            <a:ext cx="5615100" cy="2126540"/>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gn="just"/>
            <a:r>
              <a:rPr lang="en-GB" sz="1050" dirty="0">
                <a:solidFill>
                  <a:schemeClr val="bg1"/>
                </a:solidFill>
                <a:latin typeface="Montserrat Light" pitchFamily="2" charset="77"/>
              </a:rPr>
              <a:t>Pour encourager les économies d'eau, notamment grâce à des réducteurs de débit d'eau (de 12 à 6 litres par minute), EkoPartner Certification a inclus 3 critères </a:t>
            </a:r>
            <a:r>
              <a:rPr lang="en-GB" sz="1050" dirty="0" err="1">
                <a:solidFill>
                  <a:schemeClr val="bg1"/>
                </a:solidFill>
                <a:latin typeface="Montserrat Light" pitchFamily="2" charset="77"/>
              </a:rPr>
              <a:t>écologiques</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obligatoires</a:t>
            </a:r>
            <a:r>
              <a:rPr lang="en-GB" sz="1050" dirty="0">
                <a:solidFill>
                  <a:schemeClr val="bg1"/>
                </a:solidFill>
                <a:latin typeface="Montserrat Light" pitchFamily="2" charset="77"/>
              </a:rPr>
              <a:t> dans son programme, à savoir les économies d'eau, le recyclage des </a:t>
            </a:r>
            <a:r>
              <a:rPr lang="en-GB" sz="1050" dirty="0" err="1">
                <a:solidFill>
                  <a:schemeClr val="bg1"/>
                </a:solidFill>
                <a:latin typeface="Montserrat Light" pitchFamily="2" charset="77"/>
              </a:rPr>
              <a:t>déchets</a:t>
            </a:r>
            <a:r>
              <a:rPr lang="en-GB" sz="1050" dirty="0">
                <a:solidFill>
                  <a:schemeClr val="bg1"/>
                </a:solidFill>
                <a:latin typeface="Montserrat Light" pitchFamily="2" charset="77"/>
              </a:rPr>
              <a:t> et l'efficacité énergétique (éclairage LED), ainsi que 7 autres critères : lavage et nettoyage avec des produits écologiques, transport écologique, participation de la communauté locale, alimentation biologique et locale, pollution sonore et lumineuse, architecture traditionnelle, amélioration des connaissances. Sur cette base, ils ont lancé en juillet dernier un nouveau programme d'éco-certification innovant appelé </a:t>
            </a:r>
            <a:r>
              <a:rPr lang="en-GB" sz="1050" dirty="0">
                <a:solidFill>
                  <a:schemeClr val="bg1"/>
                </a:solidFill>
                <a:latin typeface="Montserrat Light" pitchFamily="2" charset="77"/>
                <a:hlinkClick r:id="rId4">
                  <a:extLst>
                    <a:ext uri="{A12FA001-AC4F-418D-AE19-62706E023703}">
                      <ahyp:hlinkClr xmlns:ahyp="http://schemas.microsoft.com/office/drawing/2018/hyperlinkcolor" val="tx"/>
                    </a:ext>
                  </a:extLst>
                </a:hlinkClick>
              </a:rPr>
              <a:t>Dalmatia Green</a:t>
            </a:r>
            <a:r>
              <a:rPr lang="en-GB" sz="1050" dirty="0">
                <a:solidFill>
                  <a:schemeClr val="bg1"/>
                </a:solidFill>
                <a:latin typeface="Montserrat Light" pitchFamily="2" charset="77"/>
              </a:rPr>
              <a:t>, dans le cadre d'un projet d'offre touristique "Greening of Dalmatia". Pour prouver que le fait d'être "vert" et d'économiser l'eau est vraiment rentable, le programme offre plusieurs réductions aux hébergements touristiques des entreprises de l'industrie verte afin de faciliter l'adoption de pratiques écologiques.</a:t>
            </a:r>
          </a:p>
        </p:txBody>
      </p:sp>
      <p:sp>
        <p:nvSpPr>
          <p:cNvPr id="24" name="Rectangle 27">
            <a:extLst>
              <a:ext uri="{FF2B5EF4-FFF2-40B4-BE49-F238E27FC236}">
                <a16:creationId xmlns:a16="http://schemas.microsoft.com/office/drawing/2014/main" id="{A63A8BAD-D987-904F-89B5-840D206EC4FC}"/>
              </a:ext>
            </a:extLst>
          </p:cNvPr>
          <p:cNvSpPr txBox="1"/>
          <p:nvPr/>
        </p:nvSpPr>
        <p:spPr>
          <a:xfrm>
            <a:off x="659508" y="801009"/>
            <a:ext cx="5615100" cy="347592"/>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dirty="0">
                <a:solidFill>
                  <a:srgbClr val="2D355A"/>
                </a:solidFill>
                <a:latin typeface="Montserrat" pitchFamily="2" charset="77"/>
              </a:rPr>
              <a:t>Programme vert de Dalmatie</a:t>
            </a:r>
          </a:p>
          <a:p>
            <a:endParaRPr lang="en-IE" sz="145" dirty="0">
              <a:solidFill>
                <a:srgbClr val="2D355A"/>
              </a:solidFill>
            </a:endParaRPr>
          </a:p>
          <a:p>
            <a:endParaRPr lang="en-IE" sz="145" dirty="0">
              <a:solidFill>
                <a:srgbClr val="2D355A"/>
              </a:solidFill>
            </a:endParaRPr>
          </a:p>
        </p:txBody>
      </p:sp>
      <p:sp>
        <p:nvSpPr>
          <p:cNvPr id="25" name="Rectangle 27">
            <a:extLst>
              <a:ext uri="{FF2B5EF4-FFF2-40B4-BE49-F238E27FC236}">
                <a16:creationId xmlns:a16="http://schemas.microsoft.com/office/drawing/2014/main" id="{93E68477-C420-D44F-8E67-76D92BBFD0A4}"/>
              </a:ext>
            </a:extLst>
          </p:cNvPr>
          <p:cNvSpPr txBox="1"/>
          <p:nvPr/>
        </p:nvSpPr>
        <p:spPr>
          <a:xfrm>
            <a:off x="583393" y="6908751"/>
            <a:ext cx="5609303" cy="21063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Mesures de durabilité</a:t>
            </a:r>
          </a:p>
        </p:txBody>
      </p:sp>
      <p:pic>
        <p:nvPicPr>
          <p:cNvPr id="26" name="Picture 25">
            <a:extLst>
              <a:ext uri="{FF2B5EF4-FFF2-40B4-BE49-F238E27FC236}">
                <a16:creationId xmlns:a16="http://schemas.microsoft.com/office/drawing/2014/main" id="{2B7DF03A-8834-A549-8B63-8B4F522FB99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17630" y="3537059"/>
            <a:ext cx="5622744" cy="1345257"/>
          </a:xfrm>
          <a:prstGeom prst="rect">
            <a:avLst/>
          </a:prstGeom>
        </p:spPr>
      </p:pic>
    </p:spTree>
    <p:extLst>
      <p:ext uri="{BB962C8B-B14F-4D97-AF65-F5344CB8AC3E}">
        <p14:creationId xmlns:p14="http://schemas.microsoft.com/office/powerpoint/2010/main" val="3112985139"/>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outdoor, snow, person, mountain&#10;&#10;Description automatically generated">
            <a:extLst>
              <a:ext uri="{FF2B5EF4-FFF2-40B4-BE49-F238E27FC236}">
                <a16:creationId xmlns:a16="http://schemas.microsoft.com/office/drawing/2014/main" id="{A49DD762-6C38-4ADB-87BA-009E5028B431}"/>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a:stretch/>
        </p:blipFill>
        <p:spPr>
          <a:xfrm>
            <a:off x="552" y="1"/>
            <a:ext cx="3465734" cy="5317408"/>
          </a:xfrm>
        </p:spPr>
      </p:pic>
      <p:pic>
        <p:nvPicPr>
          <p:cNvPr id="14" name="Picture Placeholder 13" descr="A picture containing indoor, counter, several&#10;&#10;Description automatically generated">
            <a:extLst>
              <a:ext uri="{FF2B5EF4-FFF2-40B4-BE49-F238E27FC236}">
                <a16:creationId xmlns:a16="http://schemas.microsoft.com/office/drawing/2014/main" id="{8D68F984-A626-46A6-8A9B-D54626485CF8}"/>
              </a:ext>
            </a:extLst>
          </p:cNvPr>
          <p:cNvPicPr>
            <a:picLocks noGrp="1" noChangeAspect="1"/>
          </p:cNvPicPr>
          <p:nvPr>
            <p:ph type="pic" sz="quarter" idx="22"/>
          </p:nvPr>
        </p:nvPicPr>
        <p:blipFill>
          <a:blip r:embed="rId3" cstate="email">
            <a:extLst>
              <a:ext uri="{28A0092B-C50C-407E-A947-70E740481C1C}">
                <a14:useLocalDpi xmlns:a14="http://schemas.microsoft.com/office/drawing/2010/main"/>
              </a:ext>
            </a:extLst>
          </a:blip>
          <a:srcRect t="10187" b="10187"/>
          <a:stretch>
            <a:fillRect/>
          </a:stretch>
        </p:blipFill>
        <p:spPr>
          <a:xfrm>
            <a:off x="-764689" y="5317409"/>
            <a:ext cx="8668482" cy="4588590"/>
          </a:xfrm>
        </p:spPr>
      </p:pic>
      <p:pic>
        <p:nvPicPr>
          <p:cNvPr id="8" name="Picture Placeholder 7" descr="A picture containing text, outdoor, sign&#10;&#10;Description automatically generated">
            <a:extLst>
              <a:ext uri="{FF2B5EF4-FFF2-40B4-BE49-F238E27FC236}">
                <a16:creationId xmlns:a16="http://schemas.microsoft.com/office/drawing/2014/main" id="{C096E630-8A9C-4C14-BE56-092D25517CE8}"/>
              </a:ext>
            </a:extLst>
          </p:cNvPr>
          <p:cNvPicPr>
            <a:picLocks noGrp="1" noChangeAspect="1"/>
          </p:cNvPicPr>
          <p:nvPr>
            <p:ph type="pic" sz="quarter" idx="23"/>
          </p:nvPr>
        </p:nvPicPr>
        <p:blipFill rotWithShape="1">
          <a:blip r:embed="rId4" cstate="email">
            <a:extLst>
              <a:ext uri="{28A0092B-C50C-407E-A947-70E740481C1C}">
                <a14:useLocalDpi xmlns:a14="http://schemas.microsoft.com/office/drawing/2010/main"/>
              </a:ext>
            </a:extLst>
          </a:blip>
          <a:srcRect/>
          <a:stretch/>
        </p:blipFill>
        <p:spPr>
          <a:xfrm>
            <a:off x="3458634" y="1"/>
            <a:ext cx="3398820" cy="5317409"/>
          </a:xfrm>
        </p:spPr>
      </p:pic>
    </p:spTree>
    <p:extLst>
      <p:ext uri="{BB962C8B-B14F-4D97-AF65-F5344CB8AC3E}">
        <p14:creationId xmlns:p14="http://schemas.microsoft.com/office/powerpoint/2010/main" val="25053113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flipV="1">
            <a:off x="552" y="1426399"/>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2" name="Group 1">
            <a:extLst>
              <a:ext uri="{FF2B5EF4-FFF2-40B4-BE49-F238E27FC236}">
                <a16:creationId xmlns:a16="http://schemas.microsoft.com/office/drawing/2014/main" id="{A7262F65-CE77-8E45-825A-3704EE4F90AF}"/>
              </a:ext>
            </a:extLst>
          </p:cNvPr>
          <p:cNvGrpSpPr/>
          <p:nvPr/>
        </p:nvGrpSpPr>
        <p:grpSpPr>
          <a:xfrm>
            <a:off x="2553151" y="1490675"/>
            <a:ext cx="4089859" cy="678572"/>
            <a:chOff x="693359" y="1173848"/>
            <a:chExt cx="5750156" cy="954042"/>
          </a:xfrm>
        </p:grpSpPr>
        <p:pic>
          <p:nvPicPr>
            <p:cNvPr id="3" name="Graphic 2" descr="Dandelion outline">
              <a:extLst>
                <a:ext uri="{FF2B5EF4-FFF2-40B4-BE49-F238E27FC236}">
                  <a16:creationId xmlns:a16="http://schemas.microsoft.com/office/drawing/2014/main" id="{87E73C67-6648-42A7-9198-BF205D45CA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3359" y="1173848"/>
              <a:ext cx="914400" cy="914400"/>
            </a:xfrm>
            <a:prstGeom prst="rect">
              <a:avLst/>
            </a:prstGeom>
          </p:spPr>
        </p:pic>
        <p:pic>
          <p:nvPicPr>
            <p:cNvPr id="6" name="Graphic 5" descr="Maple Leaf outline">
              <a:extLst>
                <a:ext uri="{FF2B5EF4-FFF2-40B4-BE49-F238E27FC236}">
                  <a16:creationId xmlns:a16="http://schemas.microsoft.com/office/drawing/2014/main" id="{2FCD85DC-3B49-4C88-BD3D-7FD7F22417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6398" y="1184596"/>
              <a:ext cx="914400" cy="914400"/>
            </a:xfrm>
            <a:prstGeom prst="rect">
              <a:avLst/>
            </a:prstGeom>
          </p:spPr>
        </p:pic>
        <p:pic>
          <p:nvPicPr>
            <p:cNvPr id="8" name="Graphic 7" descr="Frangipani outline">
              <a:extLst>
                <a:ext uri="{FF2B5EF4-FFF2-40B4-BE49-F238E27FC236}">
                  <a16:creationId xmlns:a16="http://schemas.microsoft.com/office/drawing/2014/main" id="{5170FF65-A79D-41B8-B46C-3E0F7C77107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3082" y="1213490"/>
              <a:ext cx="914400" cy="914400"/>
            </a:xfrm>
            <a:prstGeom prst="rect">
              <a:avLst/>
            </a:prstGeom>
          </p:spPr>
        </p:pic>
        <p:pic>
          <p:nvPicPr>
            <p:cNvPr id="10" name="Graphic 9" descr="Deciduous tree outline">
              <a:extLst>
                <a:ext uri="{FF2B5EF4-FFF2-40B4-BE49-F238E27FC236}">
                  <a16:creationId xmlns:a16="http://schemas.microsoft.com/office/drawing/2014/main" id="{1B734BAA-B401-48C6-97BC-8410A13E5EA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0279" y="1173848"/>
              <a:ext cx="914400" cy="914400"/>
            </a:xfrm>
            <a:prstGeom prst="rect">
              <a:avLst/>
            </a:prstGeom>
          </p:spPr>
        </p:pic>
        <p:pic>
          <p:nvPicPr>
            <p:cNvPr id="21" name="Graphic 20" descr="Fir tree outline">
              <a:extLst>
                <a:ext uri="{FF2B5EF4-FFF2-40B4-BE49-F238E27FC236}">
                  <a16:creationId xmlns:a16="http://schemas.microsoft.com/office/drawing/2014/main" id="{0519AFE9-7385-4F5E-90D8-9B7494D6F4D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16171" y="1196931"/>
              <a:ext cx="914400" cy="914400"/>
            </a:xfrm>
            <a:prstGeom prst="rect">
              <a:avLst/>
            </a:prstGeom>
          </p:spPr>
        </p:pic>
        <p:pic>
          <p:nvPicPr>
            <p:cNvPr id="14" name="Graphic 13" descr="Hike outline">
              <a:extLst>
                <a:ext uri="{FF2B5EF4-FFF2-40B4-BE49-F238E27FC236}">
                  <a16:creationId xmlns:a16="http://schemas.microsoft.com/office/drawing/2014/main" id="{55B3D4BC-EE3D-425A-BEC1-374CE70467E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29115" y="1196931"/>
              <a:ext cx="914400" cy="914400"/>
            </a:xfrm>
            <a:prstGeom prst="rect">
              <a:avLst/>
            </a:prstGeom>
          </p:spPr>
        </p:pic>
      </p:gr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745239" y="434575"/>
            <a:ext cx="5597946"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Efficacité, conservation et gestion de l'énergie</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617694" y="2391888"/>
            <a:ext cx="5609303" cy="13598912"/>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Réalisez un audit énergétique pour déterminer votre consommation d'énergie de base et identifier les améliorations qui pourraient être apportées. Si vous n'êtes pas sûr de vous, faites appel à un expert en énergie pour </a:t>
            </a:r>
            <a:r>
              <a:rPr lang="en-GB" sz="1050" dirty="0" err="1">
                <a:solidFill>
                  <a:srgbClr val="2D355A"/>
                </a:solidFill>
              </a:rPr>
              <a:t>réaliser</a:t>
            </a:r>
            <a:r>
              <a:rPr lang="en-GB" sz="1050" dirty="0">
                <a:solidFill>
                  <a:srgbClr val="2D355A"/>
                </a:solidFill>
              </a:rPr>
              <a:t> l’ audit et élaborer un système de gestion de l'énergie sur mesure.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Surveillez, enregistrez et affichez les taux d'énergie pour identifier rapidement les fuites du système.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Développez</a:t>
            </a:r>
            <a:r>
              <a:rPr lang="en-GB" sz="1050" dirty="0">
                <a:solidFill>
                  <a:srgbClr val="2D355A"/>
                </a:solidFill>
              </a:rPr>
              <a:t> un programme d'éducation et de conservation de l'énergie (ce guide peut être utilisé pour vous aider).</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Utilisez</a:t>
            </a:r>
            <a:r>
              <a:rPr lang="en-GB" sz="1050" dirty="0">
                <a:solidFill>
                  <a:srgbClr val="2D355A"/>
                </a:solidFill>
              </a:rPr>
              <a:t> un système de chauffage à énergie renouvelable (par exemple, </a:t>
            </a:r>
            <a:r>
              <a:rPr lang="en-GB" sz="1050" dirty="0">
                <a:solidFill>
                  <a:srgbClr val="2D355A"/>
                </a:solidFill>
                <a:hlinkClick r:id="rId14">
                  <a:extLst>
                    <a:ext uri="{A12FA001-AC4F-418D-AE19-62706E023703}">
                      <ahyp:hlinkClr xmlns:ahyp="http://schemas.microsoft.com/office/drawing/2018/hyperlinkcolor" val="tx"/>
                    </a:ext>
                  </a:extLst>
                </a:hlinkClick>
              </a:rPr>
              <a:t>solaire </a:t>
            </a:r>
            <a:r>
              <a:rPr lang="en-GB" sz="1050" dirty="0" err="1">
                <a:solidFill>
                  <a:srgbClr val="2D355A"/>
                </a:solidFill>
              </a:rPr>
              <a:t>ou</a:t>
            </a:r>
            <a:r>
              <a:rPr lang="en-GB" sz="1050" dirty="0">
                <a:solidFill>
                  <a:srgbClr val="2D355A"/>
                </a:solidFill>
              </a:rPr>
              <a:t> </a:t>
            </a:r>
            <a:r>
              <a:rPr lang="en-GB" sz="1050" dirty="0">
                <a:solidFill>
                  <a:srgbClr val="2D355A"/>
                </a:solidFill>
                <a:hlinkClick r:id="rId15">
                  <a:extLst>
                    <a:ext uri="{A12FA001-AC4F-418D-AE19-62706E023703}">
                      <ahyp:hlinkClr xmlns:ahyp="http://schemas.microsoft.com/office/drawing/2018/hyperlinkcolor" val="tx"/>
                    </a:ext>
                  </a:extLst>
                </a:hlinkClick>
              </a:rPr>
              <a:t>géothermique</a:t>
            </a:r>
            <a:r>
              <a:rPr lang="en-GB" sz="1050" dirty="0">
                <a:solidFill>
                  <a:srgbClr val="2D355A"/>
                </a:solidFill>
              </a:rPr>
              <a:t>) Il existe souvent des subventions et des prix pour la mise en œuvre de tels programmes car </a:t>
            </a:r>
            <a:r>
              <a:rPr lang="en-GB" sz="1050" dirty="0" err="1">
                <a:solidFill>
                  <a:srgbClr val="2D355A"/>
                </a:solidFill>
              </a:rPr>
              <a:t>cela</a:t>
            </a:r>
            <a:r>
              <a:rPr lang="en-GB" sz="1050" dirty="0">
                <a:solidFill>
                  <a:srgbClr val="2D355A"/>
                </a:solidFill>
              </a:rPr>
              <a:t> fait </a:t>
            </a:r>
            <a:r>
              <a:rPr lang="en-GB" sz="1050" dirty="0" err="1">
                <a:solidFill>
                  <a:srgbClr val="2D355A"/>
                </a:solidFill>
              </a:rPr>
              <a:t>partie</a:t>
            </a:r>
            <a:r>
              <a:rPr lang="en-GB" sz="1050" dirty="0">
                <a:solidFill>
                  <a:srgbClr val="2D355A"/>
                </a:solidFill>
              </a:rPr>
              <a:t> des </a:t>
            </a:r>
            <a:r>
              <a:rPr lang="en-GB" sz="1050" dirty="0" err="1">
                <a:solidFill>
                  <a:srgbClr val="2D355A"/>
                </a:solidFill>
              </a:rPr>
              <a:t>bonnes</a:t>
            </a:r>
            <a:r>
              <a:rPr lang="en-GB" sz="1050" dirty="0">
                <a:solidFill>
                  <a:srgbClr val="2D355A"/>
                </a:solidFill>
              </a:rPr>
              <a:t> pratiques.</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Utilisez l'éclairage naturel/jour autant que possible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Éteignez les équipements électroniques à la fin de chaque journée de travail. Envisagez d'utiliser des protections contre les surtensions dotées d'interrupteurs principaux afin de ne pas consommer d'énergie lorsque les appareils électroniques ne sont pas utilisés.</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Activez le mode sommeil/veille ou le mode basse consommation des appareils. </a:t>
            </a: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Maximisez l'efficacité de l'air central en permettant à la lumière du soleil de pénétrer par les fenêtres en hiver et en bloquant la lumière du soleil en été. Installez des vitres thermorégulatrices et/ou des films solaires sur les fenêtres fortement exposées au soleil.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Protégez</a:t>
            </a:r>
            <a:r>
              <a:rPr lang="en-GB" sz="1050" dirty="0">
                <a:solidFill>
                  <a:srgbClr val="2D355A"/>
                </a:solidFill>
              </a:rPr>
              <a:t> la propriété contre les intempéries en veillant à ce que les portes et les fenêtres soient bien étanches et restent fermées lorsqu'elles le sont ; sceller les portes et les fenêtres inutilisées et inspecter la propriété au moins une fois par an pour détecter les fissures et les fuites.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Régler le chauffe-eau à 49 degrés Celsius au lieu des 60 degrés préréglés.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Remplacez l'éclairage existant (en particulier les lampes à incandescence) par des ampoules </a:t>
            </a:r>
            <a:r>
              <a:rPr lang="en-GB" sz="1050" dirty="0" err="1">
                <a:solidFill>
                  <a:srgbClr val="2D355A"/>
                </a:solidFill>
              </a:rPr>
              <a:t>écoénergétiques</a:t>
            </a:r>
            <a:r>
              <a:rPr lang="en-GB" sz="1050" dirty="0">
                <a:solidFill>
                  <a:srgbClr val="2D355A"/>
                </a:solidFill>
              </a:rPr>
              <a:t> ou des ampoules fluorescentes compactes. Remplacez ou rénovez les lampes fluorescentes T12 et les ballasts magnétiques par des lampes T8 ou T5 et des ballasts </a:t>
            </a:r>
            <a:r>
              <a:rPr lang="en-GB" sz="1050" dirty="0" err="1">
                <a:solidFill>
                  <a:srgbClr val="2D355A"/>
                </a:solidFill>
              </a:rPr>
              <a:t>électroniques</a:t>
            </a:r>
            <a:r>
              <a:rPr lang="en-GB" sz="1050" dirty="0">
                <a:solidFill>
                  <a:srgbClr val="2D355A"/>
                </a:solidFill>
              </a:rPr>
              <a:t>.</a:t>
            </a:r>
            <a:endParaRPr lang="en-GB" sz="1050" i="1" dirty="0">
              <a:solidFill>
                <a:srgbClr val="2D355A"/>
              </a:solidFill>
            </a:endParaRPr>
          </a:p>
        </p:txBody>
      </p:sp>
      <p:pic>
        <p:nvPicPr>
          <p:cNvPr id="22" name="Picture 19" descr="A picture containing wine, glass, several&#10;&#10;Description automatically generated">
            <a:extLst>
              <a:ext uri="{FF2B5EF4-FFF2-40B4-BE49-F238E27FC236}">
                <a16:creationId xmlns:a16="http://schemas.microsoft.com/office/drawing/2014/main" id="{22A52BF4-6575-FF4A-B9AF-8AEC2F5991A5}"/>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3675607" y="7252544"/>
            <a:ext cx="2779874" cy="2015195"/>
          </a:xfrm>
          <a:prstGeom prst="rect">
            <a:avLst/>
          </a:prstGeom>
        </p:spPr>
      </p:pic>
    </p:spTree>
    <p:extLst>
      <p:ext uri="{BB962C8B-B14F-4D97-AF65-F5344CB8AC3E}">
        <p14:creationId xmlns:p14="http://schemas.microsoft.com/office/powerpoint/2010/main" val="576263467"/>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42C98B-AAFA-2440-BF3D-56C47A5A5DD5}"/>
              </a:ext>
            </a:extLst>
          </p:cNvPr>
          <p:cNvSpPr/>
          <p:nvPr/>
        </p:nvSpPr>
        <p:spPr>
          <a:xfrm>
            <a:off x="623706" y="2305821"/>
            <a:ext cx="2758633" cy="5909310"/>
          </a:xfrm>
          <a:prstGeom prst="rect">
            <a:avLst/>
          </a:prstGeom>
        </p:spPr>
        <p:txBody>
          <a:bodyPr wrap="square">
            <a:spAutoFit/>
          </a:bodyPr>
          <a:lstStyle/>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latin typeface="Montserrat" pitchFamily="2" charset="77"/>
              </a:rPr>
              <a:t>Utilisez</a:t>
            </a:r>
            <a:r>
              <a:rPr lang="en-GB" sz="1050" dirty="0">
                <a:solidFill>
                  <a:srgbClr val="2D355A"/>
                </a:solidFill>
                <a:latin typeface="Montserrat" pitchFamily="2" charset="77"/>
              </a:rPr>
              <a:t> des </a:t>
            </a:r>
            <a:r>
              <a:rPr lang="en-GB" sz="1050" dirty="0">
                <a:solidFill>
                  <a:srgbClr val="2D355A"/>
                </a:solidFill>
                <a:latin typeface="Montserrat" pitchFamily="2" charset="77"/>
                <a:hlinkClick r:id="rId2">
                  <a:extLst>
                    <a:ext uri="{A12FA001-AC4F-418D-AE19-62706E023703}">
                      <ahyp:hlinkClr xmlns:ahyp="http://schemas.microsoft.com/office/drawing/2018/hyperlinkcolor" val="tx"/>
                    </a:ext>
                  </a:extLst>
                </a:hlinkClick>
              </a:rPr>
              <a:t>thermostats SMART </a:t>
            </a:r>
            <a:r>
              <a:rPr lang="en-GB" sz="1050" dirty="0" err="1">
                <a:solidFill>
                  <a:srgbClr val="2D355A"/>
                </a:solidFill>
                <a:latin typeface="Montserrat" pitchFamily="2" charset="77"/>
              </a:rPr>
              <a:t>programmables</a:t>
            </a:r>
            <a:r>
              <a:rPr lang="en-GB" sz="1050" dirty="0">
                <a:solidFill>
                  <a:srgbClr val="2D355A"/>
                </a:solidFill>
                <a:latin typeface="Montserrat" pitchFamily="2" charset="77"/>
              </a:rPr>
              <a:t>. </a:t>
            </a:r>
            <a:r>
              <a:rPr lang="en-GB" sz="1050" dirty="0" err="1">
                <a:solidFill>
                  <a:srgbClr val="2D355A"/>
                </a:solidFill>
                <a:latin typeface="Montserrat" pitchFamily="2" charset="77"/>
              </a:rPr>
              <a:t>Réglez</a:t>
            </a:r>
            <a:r>
              <a:rPr lang="en-GB" sz="1050" dirty="0">
                <a:solidFill>
                  <a:srgbClr val="2D355A"/>
                </a:solidFill>
                <a:latin typeface="Montserrat" pitchFamily="2" charset="77"/>
              </a:rPr>
              <a:t>-les sur des </a:t>
            </a:r>
            <a:r>
              <a:rPr lang="en-GB" sz="1050" dirty="0" err="1">
                <a:solidFill>
                  <a:srgbClr val="2D355A"/>
                </a:solidFill>
                <a:latin typeface="Montserrat" pitchFamily="2" charset="77"/>
              </a:rPr>
              <a:t>plages</a:t>
            </a:r>
            <a:r>
              <a:rPr lang="en-GB" sz="1050" dirty="0">
                <a:solidFill>
                  <a:srgbClr val="2D355A"/>
                </a:solidFill>
                <a:latin typeface="Montserrat" pitchFamily="2" charset="77"/>
              </a:rPr>
              <a:t> de </a:t>
            </a:r>
            <a:r>
              <a:rPr lang="en-GB" sz="1050" dirty="0" err="1">
                <a:solidFill>
                  <a:srgbClr val="2D355A"/>
                </a:solidFill>
                <a:latin typeface="Montserrat" pitchFamily="2" charset="77"/>
              </a:rPr>
              <a:t>température</a:t>
            </a:r>
            <a:r>
              <a:rPr lang="en-GB" sz="1050" dirty="0">
                <a:solidFill>
                  <a:srgbClr val="2D355A"/>
                </a:solidFill>
                <a:latin typeface="Montserrat" pitchFamily="2" charset="77"/>
              </a:rPr>
              <a:t> </a:t>
            </a:r>
            <a:r>
              <a:rPr lang="en-GB" sz="1050" dirty="0" err="1">
                <a:solidFill>
                  <a:srgbClr val="2D355A"/>
                </a:solidFill>
                <a:latin typeface="Montserrat" pitchFamily="2" charset="77"/>
              </a:rPr>
              <a:t>appropriées</a:t>
            </a:r>
            <a:r>
              <a:rPr lang="en-GB" sz="1050" dirty="0">
                <a:solidFill>
                  <a:srgbClr val="2D355A"/>
                </a:solidFill>
                <a:latin typeface="Montserrat" pitchFamily="2" charset="77"/>
              </a:rPr>
              <a:t> et </a:t>
            </a:r>
            <a:r>
              <a:rPr lang="en-GB" sz="1050" dirty="0" err="1">
                <a:solidFill>
                  <a:srgbClr val="2D355A"/>
                </a:solidFill>
                <a:latin typeface="Montserrat" pitchFamily="2" charset="77"/>
              </a:rPr>
              <a:t>effectuez</a:t>
            </a:r>
            <a:r>
              <a:rPr lang="en-GB" sz="1050" dirty="0">
                <a:solidFill>
                  <a:srgbClr val="2D355A"/>
                </a:solidFill>
                <a:latin typeface="Montserrat" pitchFamily="2" charset="77"/>
              </a:rPr>
              <a:t> des </a:t>
            </a:r>
            <a:r>
              <a:rPr lang="en-GB" sz="1050" dirty="0" err="1">
                <a:solidFill>
                  <a:srgbClr val="2D355A"/>
                </a:solidFill>
                <a:latin typeface="Montserrat" pitchFamily="2" charset="77"/>
              </a:rPr>
              <a:t>contrôles</a:t>
            </a:r>
            <a:r>
              <a:rPr lang="en-GB" sz="1050" dirty="0">
                <a:solidFill>
                  <a:srgbClr val="2D355A"/>
                </a:solidFill>
                <a:latin typeface="Montserrat" pitchFamily="2" charset="77"/>
              </a:rPr>
              <a:t> </a:t>
            </a:r>
            <a:r>
              <a:rPr lang="en-GB" sz="1050" dirty="0" err="1">
                <a:solidFill>
                  <a:srgbClr val="2D355A"/>
                </a:solidFill>
                <a:latin typeface="Montserrat" pitchFamily="2" charset="77"/>
              </a:rPr>
              <a:t>réguliers</a:t>
            </a:r>
            <a:r>
              <a:rPr lang="en-GB" sz="1050" dirty="0">
                <a:solidFill>
                  <a:srgbClr val="2D355A"/>
                </a:solidFill>
                <a:latin typeface="Montserrat" pitchFamily="2" charset="77"/>
              </a:rPr>
              <a:t> pour </a:t>
            </a:r>
            <a:r>
              <a:rPr lang="en-GB" sz="1050" dirty="0" err="1">
                <a:solidFill>
                  <a:srgbClr val="2D355A"/>
                </a:solidFill>
                <a:latin typeface="Montserrat" pitchFamily="2" charset="77"/>
              </a:rPr>
              <a:t>garantir</a:t>
            </a:r>
            <a:r>
              <a:rPr lang="en-GB" sz="1050" dirty="0">
                <a:solidFill>
                  <a:srgbClr val="2D355A"/>
                </a:solidFill>
                <a:latin typeface="Montserrat" pitchFamily="2" charset="77"/>
              </a:rPr>
              <a:t> </a:t>
            </a:r>
            <a:r>
              <a:rPr lang="en-GB" sz="1050" dirty="0" err="1">
                <a:solidFill>
                  <a:srgbClr val="2D355A"/>
                </a:solidFill>
                <a:latin typeface="Montserrat" pitchFamily="2" charset="77"/>
              </a:rPr>
              <a:t>leur</a:t>
            </a:r>
            <a:r>
              <a:rPr lang="en-GB" sz="1050" dirty="0">
                <a:solidFill>
                  <a:srgbClr val="2D355A"/>
                </a:solidFill>
                <a:latin typeface="Montserrat" pitchFamily="2" charset="77"/>
              </a:rPr>
              <a:t> bon </a:t>
            </a:r>
            <a:r>
              <a:rPr lang="en-GB" sz="1050" dirty="0" err="1">
                <a:solidFill>
                  <a:srgbClr val="2D355A"/>
                </a:solidFill>
                <a:latin typeface="Montserrat" pitchFamily="2" charset="77"/>
              </a:rPr>
              <a:t>fonctionnement</a:t>
            </a:r>
            <a:r>
              <a:rPr lang="en-GB" sz="1050" dirty="0">
                <a:solidFill>
                  <a:srgbClr val="2D355A"/>
                </a:solidFill>
                <a:latin typeface="Montserrat" pitchFamily="2" charset="77"/>
              </a:rPr>
              <a:t>.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latin typeface="Montserrat" pitchFamily="2" charset="77"/>
              </a:rPr>
              <a:t>Effectuez</a:t>
            </a:r>
            <a:r>
              <a:rPr lang="en-GB" sz="1050" dirty="0">
                <a:solidFill>
                  <a:srgbClr val="2D355A"/>
                </a:solidFill>
                <a:latin typeface="Montserrat" pitchFamily="2" charset="77"/>
              </a:rPr>
              <a:t> un </a:t>
            </a:r>
            <a:r>
              <a:rPr lang="en-GB" sz="1050" dirty="0" err="1">
                <a:solidFill>
                  <a:srgbClr val="2D355A"/>
                </a:solidFill>
                <a:latin typeface="Montserrat" pitchFamily="2" charset="77"/>
              </a:rPr>
              <a:t>entretien</a:t>
            </a:r>
            <a:r>
              <a:rPr lang="en-GB" sz="1050" dirty="0">
                <a:solidFill>
                  <a:srgbClr val="2D355A"/>
                </a:solidFill>
                <a:latin typeface="Montserrat" pitchFamily="2" charset="77"/>
              </a:rPr>
              <a:t> </a:t>
            </a:r>
            <a:r>
              <a:rPr lang="en-GB" sz="1050" dirty="0" err="1">
                <a:solidFill>
                  <a:srgbClr val="2D355A"/>
                </a:solidFill>
                <a:latin typeface="Montserrat" pitchFamily="2" charset="77"/>
              </a:rPr>
              <a:t>préventif</a:t>
            </a:r>
            <a:r>
              <a:rPr lang="en-GB" sz="1050" dirty="0">
                <a:solidFill>
                  <a:srgbClr val="2D355A"/>
                </a:solidFill>
                <a:latin typeface="Montserrat" pitchFamily="2" charset="77"/>
              </a:rPr>
              <a:t> </a:t>
            </a:r>
            <a:r>
              <a:rPr lang="en-GB" sz="1050" dirty="0" err="1">
                <a:solidFill>
                  <a:srgbClr val="2D355A"/>
                </a:solidFill>
                <a:latin typeface="Montserrat" pitchFamily="2" charset="77"/>
              </a:rPr>
              <a:t>régulier</a:t>
            </a:r>
            <a:r>
              <a:rPr lang="en-GB" sz="1050" dirty="0">
                <a:solidFill>
                  <a:srgbClr val="2D355A"/>
                </a:solidFill>
                <a:latin typeface="Montserrat" pitchFamily="2" charset="77"/>
              </a:rPr>
              <a:t> de </a:t>
            </a:r>
            <a:r>
              <a:rPr lang="en-GB" sz="1050" dirty="0" err="1">
                <a:solidFill>
                  <a:srgbClr val="2D355A"/>
                </a:solidFill>
                <a:latin typeface="Montserrat" pitchFamily="2" charset="77"/>
              </a:rPr>
              <a:t>l'équipement</a:t>
            </a:r>
            <a:r>
              <a:rPr lang="en-GB" sz="1050" dirty="0">
                <a:solidFill>
                  <a:srgbClr val="2D355A"/>
                </a:solidFill>
                <a:latin typeface="Montserrat" pitchFamily="2" charset="77"/>
              </a:rPr>
              <a:t> et des </a:t>
            </a:r>
            <a:r>
              <a:rPr lang="en-GB" sz="1050" dirty="0" err="1">
                <a:solidFill>
                  <a:srgbClr val="2D355A"/>
                </a:solidFill>
                <a:latin typeface="Montserrat" pitchFamily="2" charset="77"/>
              </a:rPr>
              <a:t>appareils</a:t>
            </a:r>
            <a:r>
              <a:rPr lang="en-GB" sz="1050" dirty="0">
                <a:solidFill>
                  <a:srgbClr val="2D355A"/>
                </a:solidFill>
                <a:latin typeface="Montserrat" pitchFamily="2" charset="77"/>
              </a:rPr>
              <a:t>, </a:t>
            </a:r>
            <a:r>
              <a:rPr lang="en-GB" sz="1050" dirty="0" err="1">
                <a:solidFill>
                  <a:srgbClr val="2D355A"/>
                </a:solidFill>
                <a:latin typeface="Montserrat" pitchFamily="2" charset="77"/>
              </a:rPr>
              <a:t>notamment</a:t>
            </a:r>
            <a:r>
              <a:rPr lang="en-GB" sz="1050" dirty="0">
                <a:solidFill>
                  <a:srgbClr val="2D355A"/>
                </a:solidFill>
                <a:latin typeface="Montserrat" pitchFamily="2" charset="77"/>
              </a:rPr>
              <a:t> </a:t>
            </a:r>
            <a:r>
              <a:rPr lang="en-GB" sz="1050" dirty="0" err="1">
                <a:solidFill>
                  <a:srgbClr val="2D355A"/>
                </a:solidFill>
                <a:latin typeface="Montserrat" pitchFamily="2" charset="77"/>
              </a:rPr>
              <a:t>en</a:t>
            </a:r>
            <a:r>
              <a:rPr lang="en-GB" sz="1050" dirty="0">
                <a:solidFill>
                  <a:srgbClr val="2D355A"/>
                </a:solidFill>
                <a:latin typeface="Montserrat" pitchFamily="2" charset="77"/>
              </a:rPr>
              <a:t> </a:t>
            </a:r>
            <a:r>
              <a:rPr lang="en-GB" sz="1050" dirty="0" err="1">
                <a:solidFill>
                  <a:srgbClr val="2D355A"/>
                </a:solidFill>
                <a:latin typeface="Montserrat" pitchFamily="2" charset="77"/>
              </a:rPr>
              <a:t>remplaçant</a:t>
            </a:r>
            <a:r>
              <a:rPr lang="en-GB" sz="1050" dirty="0">
                <a:solidFill>
                  <a:srgbClr val="2D355A"/>
                </a:solidFill>
                <a:latin typeface="Montserrat" pitchFamily="2" charset="77"/>
              </a:rPr>
              <a:t> et </a:t>
            </a:r>
            <a:r>
              <a:rPr lang="en-GB" sz="1050" dirty="0" err="1">
                <a:solidFill>
                  <a:srgbClr val="2D355A"/>
                </a:solidFill>
                <a:latin typeface="Montserrat" pitchFamily="2" charset="77"/>
              </a:rPr>
              <a:t>en</a:t>
            </a:r>
            <a:r>
              <a:rPr lang="en-GB" sz="1050" dirty="0">
                <a:solidFill>
                  <a:srgbClr val="2D355A"/>
                </a:solidFill>
                <a:latin typeface="Montserrat" pitchFamily="2" charset="77"/>
              </a:rPr>
              <a:t> </a:t>
            </a:r>
            <a:r>
              <a:rPr lang="en-GB" sz="1050" dirty="0" err="1">
                <a:solidFill>
                  <a:srgbClr val="2D355A"/>
                </a:solidFill>
                <a:latin typeface="Montserrat" pitchFamily="2" charset="77"/>
              </a:rPr>
              <a:t>nettoyant</a:t>
            </a:r>
            <a:r>
              <a:rPr lang="en-GB" sz="1050" dirty="0">
                <a:solidFill>
                  <a:srgbClr val="2D355A"/>
                </a:solidFill>
                <a:latin typeface="Montserrat" pitchFamily="2" charset="77"/>
              </a:rPr>
              <a:t> les </a:t>
            </a:r>
            <a:r>
              <a:rPr lang="en-GB" sz="1050" dirty="0" err="1">
                <a:solidFill>
                  <a:srgbClr val="2D355A"/>
                </a:solidFill>
                <a:latin typeface="Montserrat" pitchFamily="2" charset="77"/>
              </a:rPr>
              <a:t>filtres</a:t>
            </a:r>
            <a:r>
              <a:rPr lang="en-GB" sz="1050" dirty="0">
                <a:solidFill>
                  <a:srgbClr val="2D355A"/>
                </a:solidFill>
                <a:latin typeface="Montserrat" pitchFamily="2" charset="77"/>
              </a:rPr>
              <a:t> </a:t>
            </a:r>
            <a:r>
              <a:rPr lang="en-GB" sz="1050" dirty="0" err="1">
                <a:solidFill>
                  <a:srgbClr val="2D355A"/>
                </a:solidFill>
                <a:latin typeface="Montserrat" pitchFamily="2" charset="77"/>
              </a:rPr>
              <a:t>à</a:t>
            </a:r>
            <a:r>
              <a:rPr lang="en-GB" sz="1050" dirty="0">
                <a:solidFill>
                  <a:srgbClr val="2D355A"/>
                </a:solidFill>
                <a:latin typeface="Montserrat" pitchFamily="2" charset="77"/>
              </a:rPr>
              <a:t> air, </a:t>
            </a:r>
            <a:r>
              <a:rPr lang="en-GB" sz="1050" dirty="0" err="1">
                <a:solidFill>
                  <a:srgbClr val="2D355A"/>
                </a:solidFill>
                <a:latin typeface="Montserrat" pitchFamily="2" charset="77"/>
              </a:rPr>
              <a:t>en</a:t>
            </a:r>
            <a:r>
              <a:rPr lang="en-GB" sz="1050" dirty="0">
                <a:solidFill>
                  <a:srgbClr val="2D355A"/>
                </a:solidFill>
                <a:latin typeface="Montserrat" pitchFamily="2" charset="77"/>
              </a:rPr>
              <a:t> </a:t>
            </a:r>
            <a:r>
              <a:rPr lang="en-GB" sz="1050" dirty="0" err="1">
                <a:solidFill>
                  <a:srgbClr val="2D355A"/>
                </a:solidFill>
                <a:latin typeface="Montserrat" pitchFamily="2" charset="77"/>
              </a:rPr>
              <a:t>nettoyant</a:t>
            </a:r>
            <a:r>
              <a:rPr lang="en-GB" sz="1050" dirty="0">
                <a:solidFill>
                  <a:srgbClr val="2D355A"/>
                </a:solidFill>
                <a:latin typeface="Montserrat" pitchFamily="2" charset="77"/>
              </a:rPr>
              <a:t> les </a:t>
            </a:r>
            <a:r>
              <a:rPr lang="en-GB" sz="1050" dirty="0" err="1">
                <a:solidFill>
                  <a:srgbClr val="2D355A"/>
                </a:solidFill>
                <a:latin typeface="Montserrat" pitchFamily="2" charset="77"/>
              </a:rPr>
              <a:t>brûleurs</a:t>
            </a:r>
            <a:r>
              <a:rPr lang="en-GB" sz="1050" dirty="0">
                <a:solidFill>
                  <a:srgbClr val="2D355A"/>
                </a:solidFill>
                <a:latin typeface="Montserrat" pitchFamily="2" charset="77"/>
              </a:rPr>
              <a:t> et les </a:t>
            </a:r>
            <a:r>
              <a:rPr lang="en-GB" sz="1050" dirty="0" err="1">
                <a:solidFill>
                  <a:srgbClr val="2D355A"/>
                </a:solidFill>
                <a:latin typeface="Montserrat" pitchFamily="2" charset="77"/>
              </a:rPr>
              <a:t>serpentins</a:t>
            </a:r>
            <a:r>
              <a:rPr lang="en-GB" sz="1050" dirty="0">
                <a:solidFill>
                  <a:srgbClr val="2D355A"/>
                </a:solidFill>
                <a:latin typeface="Montserrat" pitchFamily="2" charset="77"/>
              </a:rPr>
              <a:t> des </a:t>
            </a:r>
            <a:r>
              <a:rPr lang="en-GB" sz="1050" dirty="0" err="1">
                <a:solidFill>
                  <a:srgbClr val="2D355A"/>
                </a:solidFill>
                <a:latin typeface="Montserrat" pitchFamily="2" charset="77"/>
              </a:rPr>
              <a:t>climatiseurs</a:t>
            </a:r>
            <a:r>
              <a:rPr lang="en-GB" sz="1050" dirty="0">
                <a:solidFill>
                  <a:srgbClr val="2D355A"/>
                </a:solidFill>
                <a:latin typeface="Montserrat" pitchFamily="2" charset="77"/>
              </a:rPr>
              <a:t>, et </a:t>
            </a:r>
            <a:r>
              <a:rPr lang="en-GB" sz="1050" dirty="0" err="1">
                <a:solidFill>
                  <a:srgbClr val="2D355A"/>
                </a:solidFill>
                <a:latin typeface="Montserrat" pitchFamily="2" charset="77"/>
              </a:rPr>
              <a:t>en</a:t>
            </a:r>
            <a:r>
              <a:rPr lang="en-GB" sz="1050" dirty="0">
                <a:solidFill>
                  <a:srgbClr val="2D355A"/>
                </a:solidFill>
                <a:latin typeface="Montserrat" pitchFamily="2" charset="77"/>
              </a:rPr>
              <a:t> </a:t>
            </a:r>
            <a:r>
              <a:rPr lang="en-GB" sz="1050" dirty="0" err="1">
                <a:solidFill>
                  <a:srgbClr val="2D355A"/>
                </a:solidFill>
                <a:latin typeface="Montserrat" pitchFamily="2" charset="77"/>
              </a:rPr>
              <a:t>vérifiant</a:t>
            </a:r>
            <a:r>
              <a:rPr lang="en-GB" sz="1050" dirty="0">
                <a:solidFill>
                  <a:srgbClr val="2D355A"/>
                </a:solidFill>
                <a:latin typeface="Montserrat" pitchFamily="2" charset="77"/>
              </a:rPr>
              <a:t> que </a:t>
            </a:r>
            <a:r>
              <a:rPr lang="en-GB" sz="1050" dirty="0" err="1">
                <a:solidFill>
                  <a:srgbClr val="2D355A"/>
                </a:solidFill>
                <a:latin typeface="Montserrat" pitchFamily="2" charset="77"/>
              </a:rPr>
              <a:t>l'isolation</a:t>
            </a:r>
            <a:r>
              <a:rPr lang="en-GB" sz="1050" dirty="0">
                <a:solidFill>
                  <a:srgbClr val="2D355A"/>
                </a:solidFill>
                <a:latin typeface="Montserrat" pitchFamily="2" charset="77"/>
              </a:rPr>
              <a:t> des conduits et des </a:t>
            </a:r>
            <a:r>
              <a:rPr lang="en-GB" sz="1050" dirty="0" err="1">
                <a:solidFill>
                  <a:srgbClr val="2D355A"/>
                </a:solidFill>
                <a:latin typeface="Montserrat" pitchFamily="2" charset="77"/>
              </a:rPr>
              <a:t>tuyaux</a:t>
            </a:r>
            <a:r>
              <a:rPr lang="en-GB" sz="1050" dirty="0">
                <a:solidFill>
                  <a:srgbClr val="2D355A"/>
                </a:solidFill>
                <a:latin typeface="Montserrat" pitchFamily="2" charset="77"/>
              </a:rPr>
              <a:t> </a:t>
            </a:r>
            <a:r>
              <a:rPr lang="en-GB" sz="1050" dirty="0" err="1">
                <a:solidFill>
                  <a:srgbClr val="2D355A"/>
                </a:solidFill>
                <a:latin typeface="Montserrat" pitchFamily="2" charset="77"/>
              </a:rPr>
              <a:t>n'est</a:t>
            </a:r>
            <a:r>
              <a:rPr lang="en-GB" sz="1050" dirty="0">
                <a:solidFill>
                  <a:srgbClr val="2D355A"/>
                </a:solidFill>
                <a:latin typeface="Montserrat" pitchFamily="2" charset="77"/>
              </a:rPr>
              <a:t> pas </a:t>
            </a:r>
            <a:r>
              <a:rPr lang="en-GB" sz="1050" dirty="0" err="1">
                <a:solidFill>
                  <a:srgbClr val="2D355A"/>
                </a:solidFill>
                <a:latin typeface="Montserrat" pitchFamily="2" charset="77"/>
              </a:rPr>
              <a:t>endommagée</a:t>
            </a:r>
            <a:r>
              <a:rPr lang="en-GB" sz="1050" dirty="0">
                <a:solidFill>
                  <a:srgbClr val="2D355A"/>
                </a:solidFill>
                <a:latin typeface="Montserrat" pitchFamily="2" charset="77"/>
              </a:rPr>
              <a:t>.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latin typeface="Montserrat" pitchFamily="2" charset="77"/>
              </a:rPr>
              <a:t>Veillez</a:t>
            </a:r>
            <a:r>
              <a:rPr lang="en-GB" sz="1050" dirty="0">
                <a:solidFill>
                  <a:srgbClr val="2D355A"/>
                </a:solidFill>
                <a:latin typeface="Montserrat" pitchFamily="2" charset="77"/>
              </a:rPr>
              <a:t> </a:t>
            </a:r>
            <a:r>
              <a:rPr lang="en-GB" sz="1050" dirty="0" err="1">
                <a:solidFill>
                  <a:srgbClr val="2D355A"/>
                </a:solidFill>
                <a:latin typeface="Montserrat" pitchFamily="2" charset="77"/>
              </a:rPr>
              <a:t>à</a:t>
            </a:r>
            <a:r>
              <a:rPr lang="en-GB" sz="1050" dirty="0">
                <a:solidFill>
                  <a:srgbClr val="2D355A"/>
                </a:solidFill>
                <a:latin typeface="Montserrat" pitchFamily="2" charset="77"/>
              </a:rPr>
              <a:t> </a:t>
            </a:r>
            <a:r>
              <a:rPr lang="en-GB" sz="1050" dirty="0" err="1">
                <a:solidFill>
                  <a:srgbClr val="2D355A"/>
                </a:solidFill>
                <a:latin typeface="Montserrat" pitchFamily="2" charset="77"/>
              </a:rPr>
              <a:t>ce</a:t>
            </a:r>
            <a:r>
              <a:rPr lang="en-GB" sz="1050" dirty="0">
                <a:solidFill>
                  <a:srgbClr val="2D355A"/>
                </a:solidFill>
                <a:latin typeface="Montserrat" pitchFamily="2" charset="77"/>
              </a:rPr>
              <a:t> que </a:t>
            </a:r>
            <a:r>
              <a:rPr lang="en-GB" sz="1050" dirty="0" err="1">
                <a:solidFill>
                  <a:srgbClr val="2D355A"/>
                </a:solidFill>
                <a:latin typeface="Montserrat" pitchFamily="2" charset="77"/>
              </a:rPr>
              <a:t>l’isolation</a:t>
            </a:r>
            <a:r>
              <a:rPr lang="en-GB" sz="1050" dirty="0">
                <a:solidFill>
                  <a:srgbClr val="2D355A"/>
                </a:solidFill>
                <a:latin typeface="Montserrat" pitchFamily="2" charset="77"/>
              </a:rPr>
              <a:t> du </a:t>
            </a:r>
            <a:r>
              <a:rPr lang="en-GB" sz="1050" dirty="0" err="1">
                <a:solidFill>
                  <a:srgbClr val="2D355A"/>
                </a:solidFill>
                <a:latin typeface="Montserrat" pitchFamily="2" charset="77"/>
              </a:rPr>
              <a:t>chauffe-eau</a:t>
            </a:r>
            <a:r>
              <a:rPr lang="en-GB" sz="1050" dirty="0">
                <a:solidFill>
                  <a:srgbClr val="2D355A"/>
                </a:solidFill>
                <a:latin typeface="Montserrat" pitchFamily="2" charset="77"/>
              </a:rPr>
              <a:t> et de la </a:t>
            </a:r>
            <a:r>
              <a:rPr lang="en-GB" sz="1050" dirty="0" err="1">
                <a:solidFill>
                  <a:srgbClr val="2D355A"/>
                </a:solidFill>
                <a:latin typeface="Montserrat" pitchFamily="2" charset="77"/>
              </a:rPr>
              <a:t>tuyauterie</a:t>
            </a:r>
            <a:r>
              <a:rPr lang="en-GB" sz="1050" dirty="0">
                <a:solidFill>
                  <a:srgbClr val="2D355A"/>
                </a:solidFill>
                <a:latin typeface="Montserrat" pitchFamily="2" charset="77"/>
              </a:rPr>
              <a:t> </a:t>
            </a:r>
            <a:r>
              <a:rPr lang="en-GB" sz="1050" dirty="0" err="1">
                <a:solidFill>
                  <a:srgbClr val="2D355A"/>
                </a:solidFill>
                <a:latin typeface="Montserrat" pitchFamily="2" charset="77"/>
              </a:rPr>
              <a:t>d'eau</a:t>
            </a:r>
            <a:r>
              <a:rPr lang="en-GB" sz="1050" dirty="0">
                <a:solidFill>
                  <a:srgbClr val="2D355A"/>
                </a:solidFill>
                <a:latin typeface="Montserrat" pitchFamily="2" charset="77"/>
              </a:rPr>
              <a:t> </a:t>
            </a:r>
            <a:r>
              <a:rPr lang="en-GB" sz="1050" dirty="0" err="1">
                <a:solidFill>
                  <a:srgbClr val="2D355A"/>
                </a:solidFill>
                <a:latin typeface="Montserrat" pitchFamily="2" charset="77"/>
              </a:rPr>
              <a:t>chaude</a:t>
            </a:r>
            <a:r>
              <a:rPr lang="en-GB" sz="1050" dirty="0">
                <a:solidFill>
                  <a:srgbClr val="2D355A"/>
                </a:solidFill>
                <a:latin typeface="Montserrat" pitchFamily="2" charset="77"/>
              </a:rPr>
              <a:t> </a:t>
            </a:r>
            <a:r>
              <a:rPr lang="en-GB" sz="1050" dirty="0" err="1">
                <a:solidFill>
                  <a:srgbClr val="2D355A"/>
                </a:solidFill>
                <a:latin typeface="Montserrat" pitchFamily="2" charset="77"/>
              </a:rPr>
              <a:t>soit</a:t>
            </a:r>
            <a:r>
              <a:rPr lang="en-GB" sz="1050" dirty="0">
                <a:solidFill>
                  <a:srgbClr val="2D355A"/>
                </a:solidFill>
                <a:latin typeface="Montserrat" pitchFamily="2" charset="77"/>
              </a:rPr>
              <a:t> </a:t>
            </a:r>
            <a:r>
              <a:rPr lang="en-GB" sz="1050" dirty="0" err="1">
                <a:solidFill>
                  <a:srgbClr val="2D355A"/>
                </a:solidFill>
                <a:latin typeface="Montserrat" pitchFamily="2" charset="77"/>
              </a:rPr>
              <a:t>efficace</a:t>
            </a:r>
            <a:r>
              <a:rPr lang="en-GB" sz="1050" dirty="0">
                <a:solidFill>
                  <a:srgbClr val="2D355A"/>
                </a:solidFill>
                <a:latin typeface="Montserrat" pitchFamily="2" charset="77"/>
              </a:rPr>
              <a:t>.</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latin typeface="Montserrat" pitchFamily="2" charset="77"/>
              </a:rPr>
              <a:t>Installez</a:t>
            </a:r>
            <a:r>
              <a:rPr lang="en-GB" sz="1050" dirty="0">
                <a:solidFill>
                  <a:srgbClr val="2D355A"/>
                </a:solidFill>
                <a:latin typeface="Montserrat" pitchFamily="2" charset="77"/>
              </a:rPr>
              <a:t> des </a:t>
            </a:r>
            <a:r>
              <a:rPr lang="en-GB" sz="1050" dirty="0" err="1">
                <a:solidFill>
                  <a:srgbClr val="2D355A"/>
                </a:solidFill>
                <a:latin typeface="Montserrat" pitchFamily="2" charset="77"/>
              </a:rPr>
              <a:t>équipements</a:t>
            </a:r>
            <a:r>
              <a:rPr lang="en-GB" sz="1050" dirty="0">
                <a:solidFill>
                  <a:srgbClr val="2D355A"/>
                </a:solidFill>
                <a:latin typeface="Montserrat" pitchFamily="2" charset="77"/>
              </a:rPr>
              <a:t> </a:t>
            </a:r>
            <a:r>
              <a:rPr lang="en-GB" sz="1050" dirty="0" err="1">
                <a:solidFill>
                  <a:srgbClr val="2D355A"/>
                </a:solidFill>
                <a:latin typeface="Montserrat" pitchFamily="2" charset="77"/>
              </a:rPr>
              <a:t>d'économie</a:t>
            </a:r>
            <a:r>
              <a:rPr lang="en-GB" sz="1050" dirty="0">
                <a:solidFill>
                  <a:srgbClr val="2D355A"/>
                </a:solidFill>
                <a:latin typeface="Montserrat" pitchFamily="2" charset="77"/>
              </a:rPr>
              <a:t> </a:t>
            </a:r>
            <a:r>
              <a:rPr lang="en-GB" sz="1050" dirty="0" err="1">
                <a:solidFill>
                  <a:srgbClr val="2D355A"/>
                </a:solidFill>
                <a:latin typeface="Montserrat" pitchFamily="2" charset="77"/>
              </a:rPr>
              <a:t>d'énergie</a:t>
            </a:r>
            <a:r>
              <a:rPr lang="en-GB" sz="1050" dirty="0">
                <a:solidFill>
                  <a:srgbClr val="2D355A"/>
                </a:solidFill>
                <a:latin typeface="Montserrat" pitchFamily="2" charset="77"/>
              </a:rPr>
              <a:t>, </a:t>
            </a:r>
            <a:r>
              <a:rPr lang="en-GB" sz="1050" dirty="0" err="1">
                <a:solidFill>
                  <a:srgbClr val="2D355A"/>
                </a:solidFill>
                <a:latin typeface="Montserrat" pitchFamily="2" charset="77"/>
              </a:rPr>
              <a:t>tels</a:t>
            </a:r>
            <a:r>
              <a:rPr lang="en-GB" sz="1050" dirty="0">
                <a:solidFill>
                  <a:srgbClr val="2D355A"/>
                </a:solidFill>
                <a:latin typeface="Montserrat" pitchFamily="2" charset="77"/>
              </a:rPr>
              <a:t> que des </a:t>
            </a:r>
            <a:r>
              <a:rPr lang="en-GB" sz="1050" dirty="0" err="1">
                <a:solidFill>
                  <a:srgbClr val="2D355A"/>
                </a:solidFill>
                <a:latin typeface="Montserrat" pitchFamily="2" charset="77"/>
              </a:rPr>
              <a:t>minuteries</a:t>
            </a:r>
            <a:r>
              <a:rPr lang="en-GB" sz="1050" dirty="0">
                <a:solidFill>
                  <a:srgbClr val="2D355A"/>
                </a:solidFill>
                <a:latin typeface="Montserrat" pitchFamily="2" charset="77"/>
              </a:rPr>
              <a:t>, des </a:t>
            </a:r>
            <a:r>
              <a:rPr lang="en-GB" sz="1050" dirty="0" err="1">
                <a:solidFill>
                  <a:srgbClr val="2D355A"/>
                </a:solidFill>
                <a:latin typeface="Montserrat" pitchFamily="2" charset="77"/>
              </a:rPr>
              <a:t>détecteurs</a:t>
            </a:r>
            <a:r>
              <a:rPr lang="en-GB" sz="1050" dirty="0">
                <a:solidFill>
                  <a:srgbClr val="2D355A"/>
                </a:solidFill>
                <a:latin typeface="Montserrat" pitchFamily="2" charset="77"/>
              </a:rPr>
              <a:t> de </a:t>
            </a:r>
            <a:r>
              <a:rPr lang="en-GB" sz="1050" dirty="0" err="1">
                <a:solidFill>
                  <a:srgbClr val="2D355A"/>
                </a:solidFill>
                <a:latin typeface="Montserrat" pitchFamily="2" charset="77"/>
              </a:rPr>
              <a:t>mouvement</a:t>
            </a:r>
            <a:r>
              <a:rPr lang="en-GB" sz="1050" dirty="0">
                <a:solidFill>
                  <a:srgbClr val="2D355A"/>
                </a:solidFill>
                <a:latin typeface="Montserrat" pitchFamily="2" charset="77"/>
              </a:rPr>
              <a:t>, des </a:t>
            </a:r>
            <a:r>
              <a:rPr lang="en-GB" sz="1050" dirty="0" err="1">
                <a:solidFill>
                  <a:srgbClr val="2D355A"/>
                </a:solidFill>
                <a:latin typeface="Montserrat" pitchFamily="2" charset="77"/>
              </a:rPr>
              <a:t>interrupteurs</a:t>
            </a:r>
            <a:r>
              <a:rPr lang="en-GB" sz="1050" dirty="0">
                <a:solidFill>
                  <a:srgbClr val="2D355A"/>
                </a:solidFill>
                <a:latin typeface="Montserrat" pitchFamily="2" charset="77"/>
              </a:rPr>
              <a:t> </a:t>
            </a:r>
            <a:r>
              <a:rPr lang="en-GB" sz="1050" dirty="0" err="1">
                <a:solidFill>
                  <a:srgbClr val="2D355A"/>
                </a:solidFill>
                <a:latin typeface="Montserrat" pitchFamily="2" charset="77"/>
              </a:rPr>
              <a:t>principaux</a:t>
            </a:r>
            <a:r>
              <a:rPr lang="en-GB" sz="1050" dirty="0">
                <a:solidFill>
                  <a:srgbClr val="2D355A"/>
                </a:solidFill>
                <a:latin typeface="Montserrat" pitchFamily="2" charset="77"/>
              </a:rPr>
              <a:t> et des cellules </a:t>
            </a:r>
            <a:r>
              <a:rPr lang="en-GB" sz="1050" dirty="0" err="1">
                <a:solidFill>
                  <a:srgbClr val="2D355A"/>
                </a:solidFill>
                <a:latin typeface="Montserrat" pitchFamily="2" charset="77"/>
              </a:rPr>
              <a:t>photoélectriques</a:t>
            </a:r>
            <a:r>
              <a:rPr lang="en-GB" sz="1050" dirty="0">
                <a:solidFill>
                  <a:srgbClr val="2D355A"/>
                </a:solidFill>
                <a:latin typeface="Montserrat" pitchFamily="2" charset="77"/>
              </a:rPr>
              <a:t>. </a:t>
            </a:r>
            <a:r>
              <a:rPr lang="en-GB" sz="1050" dirty="0" err="1">
                <a:solidFill>
                  <a:srgbClr val="2D355A"/>
                </a:solidFill>
                <a:latin typeface="Montserrat" pitchFamily="2" charset="77"/>
              </a:rPr>
              <a:t>Effectuez</a:t>
            </a:r>
            <a:r>
              <a:rPr lang="en-GB" sz="1050" dirty="0">
                <a:solidFill>
                  <a:srgbClr val="2D355A"/>
                </a:solidFill>
                <a:latin typeface="Montserrat" pitchFamily="2" charset="77"/>
              </a:rPr>
              <a:t> des inspections </a:t>
            </a:r>
            <a:r>
              <a:rPr lang="en-GB" sz="1050" dirty="0" err="1">
                <a:solidFill>
                  <a:srgbClr val="2D355A"/>
                </a:solidFill>
                <a:latin typeface="Montserrat" pitchFamily="2" charset="77"/>
              </a:rPr>
              <a:t>régulières</a:t>
            </a:r>
            <a:r>
              <a:rPr lang="en-GB" sz="1050" dirty="0">
                <a:solidFill>
                  <a:srgbClr val="2D355A"/>
                </a:solidFill>
                <a:latin typeface="Montserrat" pitchFamily="2" charset="77"/>
              </a:rPr>
              <a:t> pour </a:t>
            </a:r>
            <a:r>
              <a:rPr lang="en-GB" sz="1050" dirty="0" err="1">
                <a:solidFill>
                  <a:srgbClr val="2D355A"/>
                </a:solidFill>
                <a:latin typeface="Montserrat" pitchFamily="2" charset="77"/>
              </a:rPr>
              <a:t>garantir</a:t>
            </a:r>
            <a:r>
              <a:rPr lang="en-GB" sz="1050" dirty="0">
                <a:solidFill>
                  <a:srgbClr val="2D355A"/>
                </a:solidFill>
                <a:latin typeface="Montserrat" pitchFamily="2" charset="77"/>
              </a:rPr>
              <a:t> le bon </a:t>
            </a:r>
            <a:r>
              <a:rPr lang="en-GB" sz="1050" dirty="0" err="1">
                <a:solidFill>
                  <a:srgbClr val="2D355A"/>
                </a:solidFill>
                <a:latin typeface="Montserrat" pitchFamily="2" charset="77"/>
              </a:rPr>
              <a:t>fonctionnement</a:t>
            </a:r>
            <a:r>
              <a:rPr lang="en-GB" sz="1050" dirty="0">
                <a:solidFill>
                  <a:srgbClr val="2D355A"/>
                </a:solidFill>
                <a:latin typeface="Montserrat" pitchFamily="2" charset="77"/>
              </a:rPr>
              <a:t>.</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latin typeface="Montserrat" pitchFamily="2" charset="77"/>
              </a:rPr>
              <a:t>Achetez</a:t>
            </a:r>
            <a:r>
              <a:rPr lang="en-GB" sz="1050" dirty="0">
                <a:solidFill>
                  <a:srgbClr val="2D355A"/>
                </a:solidFill>
                <a:latin typeface="Montserrat" pitchFamily="2" charset="77"/>
              </a:rPr>
              <a:t> et </a:t>
            </a:r>
            <a:r>
              <a:rPr lang="en-GB" sz="1050" dirty="0" err="1">
                <a:solidFill>
                  <a:srgbClr val="2D355A"/>
                </a:solidFill>
                <a:latin typeface="Montserrat" pitchFamily="2" charset="77"/>
              </a:rPr>
              <a:t>remplacez</a:t>
            </a:r>
            <a:r>
              <a:rPr lang="en-GB" sz="1050" dirty="0">
                <a:solidFill>
                  <a:srgbClr val="2D355A"/>
                </a:solidFill>
                <a:latin typeface="Montserrat" pitchFamily="2" charset="77"/>
              </a:rPr>
              <a:t> les </a:t>
            </a:r>
            <a:r>
              <a:rPr lang="en-GB" sz="1050" dirty="0" err="1">
                <a:solidFill>
                  <a:srgbClr val="2D355A"/>
                </a:solidFill>
                <a:latin typeface="Montserrat" pitchFamily="2" charset="77"/>
              </a:rPr>
              <a:t>équipements</a:t>
            </a:r>
            <a:r>
              <a:rPr lang="en-GB" sz="1050" dirty="0">
                <a:solidFill>
                  <a:srgbClr val="2D355A"/>
                </a:solidFill>
                <a:latin typeface="Montserrat" pitchFamily="2" charset="77"/>
              </a:rPr>
              <a:t> </a:t>
            </a:r>
            <a:r>
              <a:rPr lang="en-GB" sz="1050" dirty="0" err="1">
                <a:solidFill>
                  <a:srgbClr val="2D355A"/>
                </a:solidFill>
                <a:latin typeface="Montserrat" pitchFamily="2" charset="77"/>
              </a:rPr>
              <a:t>existants</a:t>
            </a:r>
            <a:r>
              <a:rPr lang="en-GB" sz="1050" dirty="0">
                <a:solidFill>
                  <a:srgbClr val="2D355A"/>
                </a:solidFill>
                <a:latin typeface="Montserrat" pitchFamily="2" charset="77"/>
              </a:rPr>
              <a:t> par des </a:t>
            </a:r>
            <a:r>
              <a:rPr lang="en-GB" sz="1050" dirty="0" err="1">
                <a:solidFill>
                  <a:srgbClr val="2D355A"/>
                </a:solidFill>
                <a:latin typeface="Montserrat" pitchFamily="2" charset="77"/>
              </a:rPr>
              <a:t>appareils</a:t>
            </a:r>
            <a:r>
              <a:rPr lang="en-GB" sz="1050" dirty="0">
                <a:solidFill>
                  <a:srgbClr val="2D355A"/>
                </a:solidFill>
                <a:latin typeface="Montserrat" pitchFamily="2" charset="77"/>
              </a:rPr>
              <a:t> </a:t>
            </a:r>
            <a:r>
              <a:rPr lang="en-GB" sz="1050" dirty="0" err="1">
                <a:solidFill>
                  <a:srgbClr val="2D355A"/>
                </a:solidFill>
                <a:latin typeface="Montserrat" pitchFamily="2" charset="77"/>
              </a:rPr>
              <a:t>électroniques</a:t>
            </a:r>
            <a:r>
              <a:rPr lang="en-GB" sz="1050" dirty="0">
                <a:solidFill>
                  <a:srgbClr val="2D355A"/>
                </a:solidFill>
                <a:latin typeface="Montserrat" pitchFamily="2" charset="77"/>
              </a:rPr>
              <a:t>, des </a:t>
            </a:r>
            <a:r>
              <a:rPr lang="en-GB" sz="1050" dirty="0" err="1">
                <a:solidFill>
                  <a:srgbClr val="2D355A"/>
                </a:solidFill>
                <a:latin typeface="Montserrat" pitchFamily="2" charset="77"/>
              </a:rPr>
              <a:t>appareils</a:t>
            </a:r>
            <a:r>
              <a:rPr lang="en-GB" sz="1050" dirty="0">
                <a:solidFill>
                  <a:srgbClr val="2D355A"/>
                </a:solidFill>
                <a:latin typeface="Montserrat" pitchFamily="2" charset="77"/>
              </a:rPr>
              <a:t> </a:t>
            </a:r>
            <a:r>
              <a:rPr lang="en-GB" sz="1050" dirty="0" err="1">
                <a:solidFill>
                  <a:srgbClr val="2D355A"/>
                </a:solidFill>
                <a:latin typeface="Montserrat" pitchFamily="2" charset="77"/>
              </a:rPr>
              <a:t>électroménagers</a:t>
            </a:r>
            <a:r>
              <a:rPr lang="en-GB" sz="1050" dirty="0">
                <a:solidFill>
                  <a:srgbClr val="2D355A"/>
                </a:solidFill>
                <a:latin typeface="Montserrat" pitchFamily="2" charset="77"/>
              </a:rPr>
              <a:t> et des </a:t>
            </a:r>
            <a:r>
              <a:rPr lang="en-GB" sz="1050" dirty="0" err="1">
                <a:solidFill>
                  <a:srgbClr val="2D355A"/>
                </a:solidFill>
                <a:latin typeface="Montserrat" pitchFamily="2" charset="77"/>
              </a:rPr>
              <a:t>équipements</a:t>
            </a:r>
            <a:r>
              <a:rPr lang="en-GB" sz="1050" dirty="0">
                <a:solidFill>
                  <a:srgbClr val="2D355A"/>
                </a:solidFill>
                <a:latin typeface="Montserrat" pitchFamily="2" charset="77"/>
              </a:rPr>
              <a:t> de </a:t>
            </a:r>
            <a:r>
              <a:rPr lang="en-GB" sz="1050" dirty="0" err="1">
                <a:solidFill>
                  <a:srgbClr val="2D355A"/>
                </a:solidFill>
                <a:latin typeface="Montserrat" pitchFamily="2" charset="77"/>
              </a:rPr>
              <a:t>chauffage</a:t>
            </a:r>
            <a:r>
              <a:rPr lang="en-GB" sz="1050" dirty="0">
                <a:solidFill>
                  <a:srgbClr val="2D355A"/>
                </a:solidFill>
                <a:latin typeface="Montserrat" pitchFamily="2" charset="77"/>
              </a:rPr>
              <a:t> et de </a:t>
            </a:r>
            <a:r>
              <a:rPr lang="en-GB" sz="1050" dirty="0" err="1">
                <a:solidFill>
                  <a:srgbClr val="2D355A"/>
                </a:solidFill>
                <a:latin typeface="Montserrat" pitchFamily="2" charset="77"/>
              </a:rPr>
              <a:t>refroidissement</a:t>
            </a:r>
            <a:r>
              <a:rPr lang="en-GB" sz="1050" dirty="0">
                <a:solidFill>
                  <a:srgbClr val="2D355A"/>
                </a:solidFill>
                <a:latin typeface="Montserrat" pitchFamily="2" charset="77"/>
              </a:rPr>
              <a:t> </a:t>
            </a:r>
            <a:r>
              <a:rPr lang="en-GB" sz="1050" dirty="0">
                <a:solidFill>
                  <a:srgbClr val="2D355A"/>
                </a:solidFill>
                <a:latin typeface="Montserrat" pitchFamily="2" charset="77"/>
                <a:hlinkClick r:id="rId3">
                  <a:extLst>
                    <a:ext uri="{A12FA001-AC4F-418D-AE19-62706E023703}">
                      <ahyp:hlinkClr xmlns:ahyp="http://schemas.microsoft.com/office/drawing/2018/hyperlinkcolor" val="tx"/>
                    </a:ext>
                  </a:extLst>
                </a:hlinkClick>
              </a:rPr>
              <a:t>labellisés efficaces sur le plan énergétique</a:t>
            </a:r>
            <a:r>
              <a:rPr lang="en-GB" sz="1050" dirty="0">
                <a:solidFill>
                  <a:srgbClr val="2D355A"/>
                </a:solidFill>
                <a:latin typeface="Montserrat" pitchFamily="2" charset="77"/>
              </a:rPr>
              <a:t>, dans la </a:t>
            </a:r>
            <a:r>
              <a:rPr lang="en-GB" sz="1050" dirty="0" err="1">
                <a:solidFill>
                  <a:srgbClr val="2D355A"/>
                </a:solidFill>
                <a:latin typeface="Montserrat" pitchFamily="2" charset="77"/>
              </a:rPr>
              <a:t>mesure</a:t>
            </a:r>
            <a:r>
              <a:rPr lang="en-GB" sz="1050" dirty="0">
                <a:solidFill>
                  <a:srgbClr val="2D355A"/>
                </a:solidFill>
                <a:latin typeface="Montserrat" pitchFamily="2" charset="77"/>
              </a:rPr>
              <a:t> du possible (par </a:t>
            </a:r>
            <a:r>
              <a:rPr lang="en-GB" sz="1050" dirty="0" err="1">
                <a:solidFill>
                  <a:srgbClr val="2D355A"/>
                </a:solidFill>
                <a:latin typeface="Montserrat" pitchFamily="2" charset="77"/>
              </a:rPr>
              <a:t>exemple</a:t>
            </a:r>
            <a:r>
              <a:rPr lang="en-GB" sz="1050" dirty="0">
                <a:solidFill>
                  <a:srgbClr val="2D355A"/>
                </a:solidFill>
                <a:latin typeface="Montserrat" pitchFamily="2" charset="77"/>
              </a:rPr>
              <a:t>, les </a:t>
            </a:r>
            <a:r>
              <a:rPr lang="en-GB" sz="1050" dirty="0" err="1">
                <a:solidFill>
                  <a:srgbClr val="2D355A"/>
                </a:solidFill>
                <a:latin typeface="Montserrat" pitchFamily="2" charset="77"/>
              </a:rPr>
              <a:t>hottes</a:t>
            </a:r>
            <a:r>
              <a:rPr lang="en-GB" sz="1050" dirty="0">
                <a:solidFill>
                  <a:srgbClr val="2D355A"/>
                </a:solidFill>
                <a:latin typeface="Montserrat" pitchFamily="2" charset="77"/>
              </a:rPr>
              <a:t> </a:t>
            </a:r>
            <a:r>
              <a:rPr lang="en-GB" sz="1050" dirty="0" err="1">
                <a:solidFill>
                  <a:srgbClr val="2D355A"/>
                </a:solidFill>
                <a:latin typeface="Montserrat" pitchFamily="2" charset="77"/>
              </a:rPr>
              <a:t>aspirantes</a:t>
            </a:r>
            <a:r>
              <a:rPr lang="en-GB" sz="1050" dirty="0">
                <a:solidFill>
                  <a:srgbClr val="2D355A"/>
                </a:solidFill>
                <a:latin typeface="Montserrat" pitchFamily="2" charset="77"/>
              </a:rPr>
              <a:t> des grills).</a:t>
            </a:r>
            <a:endParaRPr lang="en-GB" sz="1050" b="1" dirty="0">
              <a:solidFill>
                <a:srgbClr val="2D355A"/>
              </a:solidFill>
              <a:latin typeface="Montserrat" pitchFamily="2" charset="77"/>
            </a:endParaRPr>
          </a:p>
        </p:txBody>
      </p:sp>
      <p:sp>
        <p:nvSpPr>
          <p:cNvPr id="6" name="Rechteck">
            <a:extLst>
              <a:ext uri="{FF2B5EF4-FFF2-40B4-BE49-F238E27FC236}">
                <a16:creationId xmlns:a16="http://schemas.microsoft.com/office/drawing/2014/main" id="{03EBC033-85A7-424C-A998-B11C04E7AF60}"/>
              </a:ext>
            </a:extLst>
          </p:cNvPr>
          <p:cNvSpPr/>
          <p:nvPr/>
        </p:nvSpPr>
        <p:spPr>
          <a:xfrm>
            <a:off x="549" y="8291341"/>
            <a:ext cx="4988545" cy="1108019"/>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sp>
        <p:nvSpPr>
          <p:cNvPr id="7" name="Rectangle 27">
            <a:extLst>
              <a:ext uri="{FF2B5EF4-FFF2-40B4-BE49-F238E27FC236}">
                <a16:creationId xmlns:a16="http://schemas.microsoft.com/office/drawing/2014/main" id="{9F9998DB-1FC8-6949-B14B-637BEED7CFDD}"/>
              </a:ext>
            </a:extLst>
          </p:cNvPr>
          <p:cNvSpPr txBox="1"/>
          <p:nvPr/>
        </p:nvSpPr>
        <p:spPr>
          <a:xfrm>
            <a:off x="1235055" y="8370280"/>
            <a:ext cx="3355233" cy="795407"/>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r>
              <a:rPr lang="en-GB" sz="1050" b="1" dirty="0">
                <a:solidFill>
                  <a:schemeClr val="bg1"/>
                </a:solidFill>
                <a:latin typeface="Montserrat" pitchFamily="2" charset="77"/>
              </a:rPr>
              <a:t>Ressources </a:t>
            </a:r>
          </a:p>
          <a:p>
            <a:r>
              <a:rPr lang="en-GB" sz="1050" dirty="0">
                <a:solidFill>
                  <a:schemeClr val="bg1"/>
                </a:solidFill>
                <a:latin typeface="Montserrat" pitchFamily="2" charset="77"/>
                <a:hlinkClick r:id="rId4">
                  <a:extLst>
                    <a:ext uri="{A12FA001-AC4F-418D-AE19-62706E023703}">
                      <ahyp:hlinkClr xmlns:ahyp="http://schemas.microsoft.com/office/drawing/2018/hyperlinkcolor" val="tx"/>
                    </a:ext>
                  </a:extLst>
                </a:hlinkClick>
              </a:rPr>
              <a:t>Meilleures pratiques environnementales dans le secteur du tourisme</a:t>
            </a:r>
            <a:endParaRPr lang="en-GB" sz="1050" dirty="0">
              <a:solidFill>
                <a:schemeClr val="bg1"/>
              </a:solidFill>
              <a:latin typeface="Montserrat" pitchFamily="2" charset="77"/>
            </a:endParaRPr>
          </a:p>
          <a:p>
            <a:endParaRPr lang="en-GB" sz="800" dirty="0">
              <a:solidFill>
                <a:schemeClr val="bg1"/>
              </a:solidFill>
              <a:latin typeface="Montserrat" pitchFamily="2" charset="77"/>
            </a:endParaRPr>
          </a:p>
          <a:p>
            <a:r>
              <a:rPr lang="en-GB" sz="1050" dirty="0">
                <a:solidFill>
                  <a:schemeClr val="bg1"/>
                </a:solidFill>
                <a:latin typeface="Montserrat" pitchFamily="2" charset="77"/>
                <a:hlinkClick r:id="rId5">
                  <a:extLst>
                    <a:ext uri="{A12FA001-AC4F-418D-AE19-62706E023703}">
                      <ahyp:hlinkClr xmlns:ahyp="http://schemas.microsoft.com/office/drawing/2018/hyperlinkcolor" val="tx"/>
                    </a:ext>
                  </a:extLst>
                </a:hlinkClick>
              </a:rPr>
              <a:t>Tests d'efficacité énergétique pour l'Europe</a:t>
            </a:r>
            <a:endParaRPr lang="en-GB" sz="1050" dirty="0">
              <a:solidFill>
                <a:schemeClr val="bg1"/>
              </a:solidFill>
              <a:latin typeface="Montserrat" pitchFamily="2" charset="77"/>
            </a:endParaRPr>
          </a:p>
        </p:txBody>
      </p:sp>
      <p:pic>
        <p:nvPicPr>
          <p:cNvPr id="8" name="Graphic 18" descr="Storytelling outline">
            <a:hlinkClick r:id="rId6"/>
            <a:extLst>
              <a:ext uri="{FF2B5EF4-FFF2-40B4-BE49-F238E27FC236}">
                <a16:creationId xmlns:a16="http://schemas.microsoft.com/office/drawing/2014/main" id="{E0121290-EF7B-1C44-8BF8-CB4D4BA79B7C}"/>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3480" y="8429523"/>
            <a:ext cx="624868" cy="624868"/>
          </a:xfrm>
          <a:prstGeom prst="rect">
            <a:avLst/>
          </a:prstGeom>
        </p:spPr>
      </p:pic>
      <p:sp>
        <p:nvSpPr>
          <p:cNvPr id="9" name="Rechteck">
            <a:extLst>
              <a:ext uri="{FF2B5EF4-FFF2-40B4-BE49-F238E27FC236}">
                <a16:creationId xmlns:a16="http://schemas.microsoft.com/office/drawing/2014/main" id="{DC97D063-7D08-A64D-A70B-999726B5FCF4}"/>
              </a:ext>
            </a:extLst>
          </p:cNvPr>
          <p:cNvSpPr/>
          <p:nvPr/>
        </p:nvSpPr>
        <p:spPr>
          <a:xfrm flipV="1">
            <a:off x="552" y="1426399"/>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10" name="Group 1">
            <a:extLst>
              <a:ext uri="{FF2B5EF4-FFF2-40B4-BE49-F238E27FC236}">
                <a16:creationId xmlns:a16="http://schemas.microsoft.com/office/drawing/2014/main" id="{7EC1FB24-B0A6-0141-A250-7D93EEAA87DC}"/>
              </a:ext>
            </a:extLst>
          </p:cNvPr>
          <p:cNvGrpSpPr/>
          <p:nvPr/>
        </p:nvGrpSpPr>
        <p:grpSpPr>
          <a:xfrm>
            <a:off x="2553151" y="1490675"/>
            <a:ext cx="4089859" cy="678572"/>
            <a:chOff x="693359" y="1173848"/>
            <a:chExt cx="5750156" cy="954042"/>
          </a:xfrm>
        </p:grpSpPr>
        <p:pic>
          <p:nvPicPr>
            <p:cNvPr id="11" name="Graphic 2" descr="Dandelion outline">
              <a:extLst>
                <a:ext uri="{FF2B5EF4-FFF2-40B4-BE49-F238E27FC236}">
                  <a16:creationId xmlns:a16="http://schemas.microsoft.com/office/drawing/2014/main" id="{67E878B4-7A8B-D542-B3E5-1F34387C4B2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3359" y="1173848"/>
              <a:ext cx="914400" cy="914400"/>
            </a:xfrm>
            <a:prstGeom prst="rect">
              <a:avLst/>
            </a:prstGeom>
          </p:spPr>
        </p:pic>
        <p:pic>
          <p:nvPicPr>
            <p:cNvPr id="12" name="Graphic 5" descr="Maple Leaf outline">
              <a:extLst>
                <a:ext uri="{FF2B5EF4-FFF2-40B4-BE49-F238E27FC236}">
                  <a16:creationId xmlns:a16="http://schemas.microsoft.com/office/drawing/2014/main" id="{80FAEB2A-71FB-4D4C-B6D6-71C39ED0BA44}"/>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656398" y="1184596"/>
              <a:ext cx="914400" cy="914400"/>
            </a:xfrm>
            <a:prstGeom prst="rect">
              <a:avLst/>
            </a:prstGeom>
          </p:spPr>
        </p:pic>
        <p:pic>
          <p:nvPicPr>
            <p:cNvPr id="13" name="Graphic 7" descr="Frangipani outline">
              <a:extLst>
                <a:ext uri="{FF2B5EF4-FFF2-40B4-BE49-F238E27FC236}">
                  <a16:creationId xmlns:a16="http://schemas.microsoft.com/office/drawing/2014/main" id="{4BD43DE0-372C-1142-B7F6-5FBC9EFB41D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643082" y="1213490"/>
              <a:ext cx="914400" cy="914400"/>
            </a:xfrm>
            <a:prstGeom prst="rect">
              <a:avLst/>
            </a:prstGeom>
          </p:spPr>
        </p:pic>
        <p:pic>
          <p:nvPicPr>
            <p:cNvPr id="14" name="Graphic 9" descr="Deciduous tree outline">
              <a:extLst>
                <a:ext uri="{FF2B5EF4-FFF2-40B4-BE49-F238E27FC236}">
                  <a16:creationId xmlns:a16="http://schemas.microsoft.com/office/drawing/2014/main" id="{F2AB2C29-6285-5647-9ACB-63E8A161617D}"/>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630279" y="1173848"/>
              <a:ext cx="914400" cy="914400"/>
            </a:xfrm>
            <a:prstGeom prst="rect">
              <a:avLst/>
            </a:prstGeom>
          </p:spPr>
        </p:pic>
        <p:pic>
          <p:nvPicPr>
            <p:cNvPr id="15" name="Graphic 20" descr="Fir tree outline">
              <a:extLst>
                <a:ext uri="{FF2B5EF4-FFF2-40B4-BE49-F238E27FC236}">
                  <a16:creationId xmlns:a16="http://schemas.microsoft.com/office/drawing/2014/main" id="{3054D7A7-4EB7-F844-9A7E-8F36DD07BEC5}"/>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716171" y="1196931"/>
              <a:ext cx="914400" cy="914400"/>
            </a:xfrm>
            <a:prstGeom prst="rect">
              <a:avLst/>
            </a:prstGeom>
          </p:spPr>
        </p:pic>
        <p:pic>
          <p:nvPicPr>
            <p:cNvPr id="16" name="Graphic 13" descr="Hike outline">
              <a:extLst>
                <a:ext uri="{FF2B5EF4-FFF2-40B4-BE49-F238E27FC236}">
                  <a16:creationId xmlns:a16="http://schemas.microsoft.com/office/drawing/2014/main" id="{A972F79F-E4F5-AD47-ADBD-A1331045A278}"/>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529115" y="1196931"/>
              <a:ext cx="914400" cy="914400"/>
            </a:xfrm>
            <a:prstGeom prst="rect">
              <a:avLst/>
            </a:prstGeom>
          </p:spPr>
        </p:pic>
      </p:grpSp>
      <p:sp>
        <p:nvSpPr>
          <p:cNvPr id="17" name="Text Placeholder 3">
            <a:extLst>
              <a:ext uri="{FF2B5EF4-FFF2-40B4-BE49-F238E27FC236}">
                <a16:creationId xmlns:a16="http://schemas.microsoft.com/office/drawing/2014/main" id="{941E58E5-110B-8B49-8B96-737A86733A23}"/>
              </a:ext>
            </a:extLst>
          </p:cNvPr>
          <p:cNvSpPr txBox="1">
            <a:spLocks/>
          </p:cNvSpPr>
          <p:nvPr/>
        </p:nvSpPr>
        <p:spPr>
          <a:xfrm>
            <a:off x="745239" y="434575"/>
            <a:ext cx="5597946"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Efficacité, conservation et gestion de l'énergie</a:t>
            </a:r>
          </a:p>
        </p:txBody>
      </p:sp>
      <p:sp>
        <p:nvSpPr>
          <p:cNvPr id="20" name="Rectangle 19">
            <a:extLst>
              <a:ext uri="{FF2B5EF4-FFF2-40B4-BE49-F238E27FC236}">
                <a16:creationId xmlns:a16="http://schemas.microsoft.com/office/drawing/2014/main" id="{B1203EA6-A486-504D-874A-92DFD7A53C70}"/>
              </a:ext>
            </a:extLst>
          </p:cNvPr>
          <p:cNvSpPr/>
          <p:nvPr/>
        </p:nvSpPr>
        <p:spPr>
          <a:xfrm>
            <a:off x="3431068" y="2304333"/>
            <a:ext cx="2803226" cy="3808735"/>
          </a:xfrm>
          <a:prstGeom prst="rect">
            <a:avLst/>
          </a:prstGeom>
        </p:spPr>
        <p:txBody>
          <a:bodyPr wrap="square">
            <a:spAutoFit/>
          </a:bodyPr>
          <a:lstStyle/>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latin typeface="Montserrat" pitchFamily="2" charset="77"/>
              </a:rPr>
              <a:t>Utilisez</a:t>
            </a:r>
            <a:r>
              <a:rPr lang="en-GB" sz="1050" dirty="0">
                <a:solidFill>
                  <a:srgbClr val="2D355A"/>
                </a:solidFill>
                <a:latin typeface="Montserrat" pitchFamily="2" charset="77"/>
              </a:rPr>
              <a:t> des </a:t>
            </a:r>
            <a:r>
              <a:rPr lang="en-GB" sz="1050" dirty="0" err="1">
                <a:solidFill>
                  <a:srgbClr val="2D355A"/>
                </a:solidFill>
                <a:latin typeface="Montserrat" pitchFamily="2" charset="77"/>
              </a:rPr>
              <a:t>ventilateurs</a:t>
            </a:r>
            <a:r>
              <a:rPr lang="en-GB" sz="1050" dirty="0">
                <a:solidFill>
                  <a:srgbClr val="2D355A"/>
                </a:solidFill>
                <a:latin typeface="Montserrat" pitchFamily="2" charset="77"/>
              </a:rPr>
              <a:t> avec des </a:t>
            </a:r>
            <a:r>
              <a:rPr lang="en-GB" sz="1050" dirty="0" err="1">
                <a:solidFill>
                  <a:srgbClr val="2D355A"/>
                </a:solidFill>
                <a:latin typeface="Montserrat" pitchFamily="2" charset="77"/>
              </a:rPr>
              <a:t>capteurs</a:t>
            </a:r>
            <a:r>
              <a:rPr lang="en-GB" sz="1050" dirty="0">
                <a:solidFill>
                  <a:srgbClr val="2D355A"/>
                </a:solidFill>
                <a:latin typeface="Montserrat" pitchFamily="2" charset="77"/>
              </a:rPr>
              <a:t> </a:t>
            </a:r>
            <a:r>
              <a:rPr lang="en-GB" sz="1050" dirty="0" err="1">
                <a:solidFill>
                  <a:srgbClr val="2D355A"/>
                </a:solidFill>
                <a:latin typeface="Montserrat" pitchFamily="2" charset="77"/>
              </a:rPr>
              <a:t>d'humidité</a:t>
            </a:r>
            <a:r>
              <a:rPr lang="en-GB" sz="1050" dirty="0">
                <a:solidFill>
                  <a:srgbClr val="2D355A"/>
                </a:solidFill>
                <a:latin typeface="Montserrat" pitchFamily="2" charset="77"/>
              </a:rPr>
              <a:t> pour les zones </a:t>
            </a:r>
            <a:r>
              <a:rPr lang="en-GB" sz="1050" dirty="0" err="1">
                <a:solidFill>
                  <a:srgbClr val="2D355A"/>
                </a:solidFill>
                <a:latin typeface="Montserrat" pitchFamily="2" charset="77"/>
              </a:rPr>
              <a:t>où</a:t>
            </a:r>
            <a:r>
              <a:rPr lang="en-GB" sz="1050" dirty="0">
                <a:solidFill>
                  <a:srgbClr val="2D355A"/>
                </a:solidFill>
                <a:latin typeface="Montserrat" pitchFamily="2" charset="77"/>
              </a:rPr>
              <a:t> </a:t>
            </a:r>
            <a:r>
              <a:rPr lang="en-GB" sz="1050" dirty="0" err="1">
                <a:solidFill>
                  <a:srgbClr val="2D355A"/>
                </a:solidFill>
                <a:latin typeface="Montserrat" pitchFamily="2" charset="77"/>
              </a:rPr>
              <a:t>cela</a:t>
            </a:r>
            <a:r>
              <a:rPr lang="en-GB" sz="1050" dirty="0">
                <a:solidFill>
                  <a:srgbClr val="2D355A"/>
                </a:solidFill>
                <a:latin typeface="Montserrat" pitchFamily="2" charset="77"/>
              </a:rPr>
              <a:t> </a:t>
            </a:r>
            <a:r>
              <a:rPr lang="en-GB" sz="1050" dirty="0" err="1">
                <a:solidFill>
                  <a:srgbClr val="2D355A"/>
                </a:solidFill>
                <a:latin typeface="Montserrat" pitchFamily="2" charset="77"/>
              </a:rPr>
              <a:t>est</a:t>
            </a:r>
            <a:r>
              <a:rPr lang="en-GB" sz="1050" dirty="0">
                <a:solidFill>
                  <a:srgbClr val="2D355A"/>
                </a:solidFill>
                <a:latin typeface="Montserrat" pitchFamily="2" charset="77"/>
              </a:rPr>
              <a:t> </a:t>
            </a:r>
            <a:r>
              <a:rPr lang="en-GB" sz="1050" dirty="0" err="1">
                <a:solidFill>
                  <a:srgbClr val="2D355A"/>
                </a:solidFill>
                <a:latin typeface="Montserrat" pitchFamily="2" charset="77"/>
              </a:rPr>
              <a:t>nécessaire</a:t>
            </a:r>
            <a:r>
              <a:rPr lang="en-GB" sz="1050" dirty="0">
                <a:solidFill>
                  <a:srgbClr val="2D355A"/>
                </a:solidFill>
                <a:latin typeface="Montserrat" pitchFamily="2" charset="77"/>
              </a:rPr>
              <a:t>.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latin typeface="Montserrat" pitchFamily="2" charset="77"/>
              </a:rPr>
              <a:t>Nettoyez</a:t>
            </a:r>
            <a:r>
              <a:rPr lang="en-GB" sz="1050" dirty="0">
                <a:solidFill>
                  <a:srgbClr val="2D355A"/>
                </a:solidFill>
                <a:latin typeface="Montserrat" pitchFamily="2" charset="77"/>
              </a:rPr>
              <a:t> </a:t>
            </a:r>
            <a:r>
              <a:rPr lang="en-GB" sz="1050" dirty="0" err="1">
                <a:solidFill>
                  <a:srgbClr val="2D355A"/>
                </a:solidFill>
                <a:latin typeface="Montserrat" pitchFamily="2" charset="77"/>
              </a:rPr>
              <a:t>régulièrement</a:t>
            </a:r>
            <a:r>
              <a:rPr lang="en-GB" sz="1050" dirty="0">
                <a:solidFill>
                  <a:srgbClr val="2D355A"/>
                </a:solidFill>
                <a:latin typeface="Montserrat" pitchFamily="2" charset="77"/>
              </a:rPr>
              <a:t> les </a:t>
            </a:r>
            <a:r>
              <a:rPr lang="en-GB" sz="1050" dirty="0" err="1">
                <a:solidFill>
                  <a:srgbClr val="2D355A"/>
                </a:solidFill>
                <a:latin typeface="Montserrat" pitchFamily="2" charset="77"/>
              </a:rPr>
              <a:t>appareils</a:t>
            </a:r>
            <a:r>
              <a:rPr lang="en-GB" sz="1050" dirty="0">
                <a:solidFill>
                  <a:srgbClr val="2D355A"/>
                </a:solidFill>
                <a:latin typeface="Montserrat" pitchFamily="2" charset="77"/>
              </a:rPr>
              <a:t> </a:t>
            </a:r>
            <a:r>
              <a:rPr lang="en-GB" sz="1050" dirty="0" err="1">
                <a:solidFill>
                  <a:srgbClr val="2D355A"/>
                </a:solidFill>
                <a:latin typeface="Montserrat" pitchFamily="2" charset="77"/>
              </a:rPr>
              <a:t>d'éclairage</a:t>
            </a:r>
            <a:r>
              <a:rPr lang="en-GB" sz="1050" dirty="0">
                <a:solidFill>
                  <a:srgbClr val="2D355A"/>
                </a:solidFill>
                <a:latin typeface="Montserrat" pitchFamily="2" charset="77"/>
              </a:rPr>
              <a:t> et les </a:t>
            </a:r>
            <a:r>
              <a:rPr lang="en-GB" sz="1050" dirty="0" err="1">
                <a:solidFill>
                  <a:srgbClr val="2D355A"/>
                </a:solidFill>
                <a:latin typeface="Montserrat" pitchFamily="2" charset="77"/>
              </a:rPr>
              <a:t>lampes</a:t>
            </a:r>
            <a:r>
              <a:rPr lang="en-GB" sz="1050" dirty="0">
                <a:solidFill>
                  <a:srgbClr val="2D355A"/>
                </a:solidFill>
                <a:latin typeface="Montserrat" pitchFamily="2" charset="77"/>
              </a:rPr>
              <a:t> pour </a:t>
            </a:r>
            <a:r>
              <a:rPr lang="en-GB" sz="1050" dirty="0" err="1">
                <a:solidFill>
                  <a:srgbClr val="2D355A"/>
                </a:solidFill>
                <a:latin typeface="Montserrat" pitchFamily="2" charset="77"/>
              </a:rPr>
              <a:t>améliorer</a:t>
            </a:r>
            <a:r>
              <a:rPr lang="en-GB" sz="1050" dirty="0">
                <a:solidFill>
                  <a:srgbClr val="2D355A"/>
                </a:solidFill>
                <a:latin typeface="Montserrat" pitchFamily="2" charset="77"/>
              </a:rPr>
              <a:t> </a:t>
            </a:r>
            <a:r>
              <a:rPr lang="en-GB" sz="1050" dirty="0" err="1">
                <a:solidFill>
                  <a:srgbClr val="2D355A"/>
                </a:solidFill>
                <a:latin typeface="Montserrat" pitchFamily="2" charset="77"/>
              </a:rPr>
              <a:t>l'éclairage</a:t>
            </a:r>
            <a:r>
              <a:rPr lang="en-GB" sz="1050" dirty="0">
                <a:solidFill>
                  <a:srgbClr val="2D355A"/>
                </a:solidFill>
                <a:latin typeface="Montserrat" pitchFamily="2" charset="77"/>
              </a:rPr>
              <a:t>.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latin typeface="Montserrat" pitchFamily="2" charset="77"/>
              </a:rPr>
              <a:t>Ne laissez les </a:t>
            </a:r>
            <a:r>
              <a:rPr lang="en-GB" sz="1050" dirty="0" err="1">
                <a:solidFill>
                  <a:srgbClr val="2D355A"/>
                </a:solidFill>
                <a:latin typeface="Montserrat" pitchFamily="2" charset="77"/>
              </a:rPr>
              <a:t>appareils</a:t>
            </a:r>
            <a:r>
              <a:rPr lang="en-GB" sz="1050" dirty="0">
                <a:solidFill>
                  <a:srgbClr val="2D355A"/>
                </a:solidFill>
                <a:latin typeface="Montserrat" pitchFamily="2" charset="77"/>
              </a:rPr>
              <a:t> </a:t>
            </a:r>
            <a:r>
              <a:rPr lang="en-GB" sz="1050" dirty="0" err="1">
                <a:solidFill>
                  <a:srgbClr val="2D355A"/>
                </a:solidFill>
                <a:latin typeface="Montserrat" pitchFamily="2" charset="77"/>
              </a:rPr>
              <a:t>électroménagers</a:t>
            </a:r>
            <a:r>
              <a:rPr lang="en-GB" sz="1050" dirty="0">
                <a:solidFill>
                  <a:srgbClr val="2D355A"/>
                </a:solidFill>
                <a:latin typeface="Montserrat" pitchFamily="2" charset="77"/>
              </a:rPr>
              <a:t> et </a:t>
            </a:r>
            <a:r>
              <a:rPr lang="en-GB" sz="1050" dirty="0" err="1">
                <a:solidFill>
                  <a:srgbClr val="2D355A"/>
                </a:solidFill>
                <a:latin typeface="Montserrat" pitchFamily="2" charset="77"/>
              </a:rPr>
              <a:t>électroniques</a:t>
            </a:r>
            <a:r>
              <a:rPr lang="en-GB" sz="1050" dirty="0">
                <a:solidFill>
                  <a:srgbClr val="2D355A"/>
                </a:solidFill>
                <a:latin typeface="Montserrat" pitchFamily="2" charset="77"/>
              </a:rPr>
              <a:t> </a:t>
            </a:r>
            <a:r>
              <a:rPr lang="en-GB" sz="1050" dirty="0" err="1">
                <a:solidFill>
                  <a:srgbClr val="2D355A"/>
                </a:solidFill>
                <a:latin typeface="Montserrat" pitchFamily="2" charset="77"/>
              </a:rPr>
              <a:t>allumés</a:t>
            </a:r>
            <a:r>
              <a:rPr lang="en-GB" sz="1050" dirty="0">
                <a:solidFill>
                  <a:srgbClr val="2D355A"/>
                </a:solidFill>
                <a:latin typeface="Montserrat" pitchFamily="2" charset="77"/>
              </a:rPr>
              <a:t> que </a:t>
            </a:r>
            <a:r>
              <a:rPr lang="en-GB" sz="1050" dirty="0" err="1">
                <a:solidFill>
                  <a:srgbClr val="2D355A"/>
                </a:solidFill>
                <a:latin typeface="Montserrat" pitchFamily="2" charset="77"/>
              </a:rPr>
              <a:t>lorsqu'ils</a:t>
            </a:r>
            <a:r>
              <a:rPr lang="en-GB" sz="1050" dirty="0">
                <a:solidFill>
                  <a:srgbClr val="2D355A"/>
                </a:solidFill>
                <a:latin typeface="Montserrat" pitchFamily="2" charset="77"/>
              </a:rPr>
              <a:t> </a:t>
            </a:r>
            <a:r>
              <a:rPr lang="en-GB" sz="1050" dirty="0" err="1">
                <a:solidFill>
                  <a:srgbClr val="2D355A"/>
                </a:solidFill>
                <a:latin typeface="Montserrat" pitchFamily="2" charset="77"/>
              </a:rPr>
              <a:t>sont</a:t>
            </a:r>
            <a:r>
              <a:rPr lang="en-GB" sz="1050" dirty="0">
                <a:solidFill>
                  <a:srgbClr val="2D355A"/>
                </a:solidFill>
                <a:latin typeface="Montserrat" pitchFamily="2" charset="77"/>
              </a:rPr>
              <a:t> </a:t>
            </a:r>
            <a:r>
              <a:rPr lang="en-GB" sz="1050" dirty="0" err="1">
                <a:solidFill>
                  <a:srgbClr val="2D355A"/>
                </a:solidFill>
                <a:latin typeface="Montserrat" pitchFamily="2" charset="77"/>
              </a:rPr>
              <a:t>utilisés</a:t>
            </a:r>
            <a:r>
              <a:rPr lang="en-GB" sz="1050" dirty="0">
                <a:solidFill>
                  <a:srgbClr val="2D355A"/>
                </a:solidFill>
                <a:latin typeface="Montserrat" pitchFamily="2" charset="77"/>
              </a:rPr>
              <a:t>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latin typeface="Montserrat" pitchFamily="2" charset="77"/>
              </a:rPr>
              <a:t>Placez</a:t>
            </a:r>
            <a:r>
              <a:rPr lang="en-GB" sz="1050" dirty="0">
                <a:solidFill>
                  <a:srgbClr val="2D355A"/>
                </a:solidFill>
                <a:latin typeface="Montserrat" pitchFamily="2" charset="77"/>
              </a:rPr>
              <a:t> les </a:t>
            </a:r>
            <a:r>
              <a:rPr lang="en-GB" sz="1050" dirty="0" err="1">
                <a:solidFill>
                  <a:srgbClr val="2D355A"/>
                </a:solidFill>
                <a:latin typeface="Montserrat" pitchFamily="2" charset="77"/>
              </a:rPr>
              <a:t>glacières</a:t>
            </a:r>
            <a:r>
              <a:rPr lang="en-GB" sz="1050" dirty="0">
                <a:solidFill>
                  <a:srgbClr val="2D355A"/>
                </a:solidFill>
                <a:latin typeface="Montserrat" pitchFamily="2" charset="77"/>
              </a:rPr>
              <a:t>, les </a:t>
            </a:r>
            <a:r>
              <a:rPr lang="en-GB" sz="1050" dirty="0" err="1">
                <a:solidFill>
                  <a:srgbClr val="2D355A"/>
                </a:solidFill>
                <a:latin typeface="Montserrat" pitchFamily="2" charset="77"/>
              </a:rPr>
              <a:t>réfrigérateurs</a:t>
            </a:r>
            <a:r>
              <a:rPr lang="en-GB" sz="1050" dirty="0">
                <a:solidFill>
                  <a:srgbClr val="2D355A"/>
                </a:solidFill>
                <a:latin typeface="Montserrat" pitchFamily="2" charset="77"/>
              </a:rPr>
              <a:t> et les machines </a:t>
            </a:r>
            <a:r>
              <a:rPr lang="en-GB" sz="1050" dirty="0" err="1">
                <a:solidFill>
                  <a:srgbClr val="2D355A"/>
                </a:solidFill>
                <a:latin typeface="Montserrat" pitchFamily="2" charset="77"/>
              </a:rPr>
              <a:t>à</a:t>
            </a:r>
            <a:r>
              <a:rPr lang="en-GB" sz="1050" dirty="0">
                <a:solidFill>
                  <a:srgbClr val="2D355A"/>
                </a:solidFill>
                <a:latin typeface="Montserrat" pitchFamily="2" charset="77"/>
              </a:rPr>
              <a:t> glace loin des rayons directs du soleil, des fours et des </a:t>
            </a:r>
            <a:r>
              <a:rPr lang="en-GB" sz="1050" dirty="0" err="1">
                <a:solidFill>
                  <a:srgbClr val="2D355A"/>
                </a:solidFill>
                <a:latin typeface="Montserrat" pitchFamily="2" charset="77"/>
              </a:rPr>
              <a:t>autres</a:t>
            </a:r>
            <a:r>
              <a:rPr lang="en-GB" sz="1050" dirty="0">
                <a:solidFill>
                  <a:srgbClr val="2D355A"/>
                </a:solidFill>
                <a:latin typeface="Montserrat" pitchFamily="2" charset="77"/>
              </a:rPr>
              <a:t> sources de </a:t>
            </a:r>
            <a:r>
              <a:rPr lang="en-GB" sz="1050" dirty="0" err="1">
                <a:solidFill>
                  <a:srgbClr val="2D355A"/>
                </a:solidFill>
                <a:latin typeface="Montserrat" pitchFamily="2" charset="77"/>
              </a:rPr>
              <a:t>chaleur</a:t>
            </a:r>
            <a:r>
              <a:rPr lang="en-GB" sz="1050" dirty="0">
                <a:solidFill>
                  <a:srgbClr val="2D355A"/>
                </a:solidFill>
                <a:latin typeface="Montserrat" pitchFamily="2" charset="77"/>
              </a:rPr>
              <a:t> interne.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latin typeface="Montserrat" pitchFamily="2" charset="77"/>
              </a:rPr>
              <a:t>Développez</a:t>
            </a:r>
            <a:r>
              <a:rPr lang="en-GB" sz="1050" dirty="0">
                <a:solidFill>
                  <a:srgbClr val="2D355A"/>
                </a:solidFill>
                <a:latin typeface="Montserrat" pitchFamily="2" charset="77"/>
              </a:rPr>
              <a:t> </a:t>
            </a:r>
            <a:r>
              <a:rPr lang="en-GB" sz="1050" dirty="0" err="1">
                <a:solidFill>
                  <a:srgbClr val="2D355A"/>
                </a:solidFill>
                <a:latin typeface="Montserrat" pitchFamily="2" charset="77"/>
              </a:rPr>
              <a:t>une</a:t>
            </a:r>
            <a:r>
              <a:rPr lang="en-GB" sz="1050" dirty="0">
                <a:solidFill>
                  <a:srgbClr val="2D355A"/>
                </a:solidFill>
                <a:latin typeface="Montserrat" pitchFamily="2" charset="77"/>
              </a:rPr>
              <a:t> politique </a:t>
            </a:r>
            <a:r>
              <a:rPr lang="en-GB" sz="1050" dirty="0" err="1">
                <a:solidFill>
                  <a:srgbClr val="2D355A"/>
                </a:solidFill>
                <a:latin typeface="Montserrat" pitchFamily="2" charset="77"/>
              </a:rPr>
              <a:t>visant</a:t>
            </a:r>
            <a:r>
              <a:rPr lang="en-GB" sz="1050" dirty="0">
                <a:solidFill>
                  <a:srgbClr val="2D355A"/>
                </a:solidFill>
                <a:latin typeface="Montserrat" pitchFamily="2" charset="77"/>
              </a:rPr>
              <a:t> </a:t>
            </a:r>
            <a:r>
              <a:rPr lang="en-GB" sz="1050" dirty="0" err="1">
                <a:solidFill>
                  <a:srgbClr val="2D355A"/>
                </a:solidFill>
                <a:latin typeface="Montserrat" pitchFamily="2" charset="77"/>
              </a:rPr>
              <a:t>à</a:t>
            </a:r>
            <a:r>
              <a:rPr lang="en-GB" sz="1050" dirty="0">
                <a:solidFill>
                  <a:srgbClr val="2D355A"/>
                </a:solidFill>
                <a:latin typeface="Montserrat" pitchFamily="2" charset="77"/>
              </a:rPr>
              <a:t> minimiser le </a:t>
            </a:r>
            <a:r>
              <a:rPr lang="en-GB" sz="1050" dirty="0" err="1">
                <a:solidFill>
                  <a:srgbClr val="2D355A"/>
                </a:solidFill>
                <a:latin typeface="Montserrat" pitchFamily="2" charset="77"/>
              </a:rPr>
              <a:t>nombre</a:t>
            </a:r>
            <a:r>
              <a:rPr lang="en-GB" sz="1050" dirty="0">
                <a:solidFill>
                  <a:srgbClr val="2D355A"/>
                </a:solidFill>
                <a:latin typeface="Montserrat" pitchFamily="2" charset="77"/>
              </a:rPr>
              <a:t> de </a:t>
            </a:r>
            <a:r>
              <a:rPr lang="en-GB" sz="1050" dirty="0" err="1">
                <a:solidFill>
                  <a:srgbClr val="2D355A"/>
                </a:solidFill>
                <a:latin typeface="Montserrat" pitchFamily="2" charset="77"/>
              </a:rPr>
              <a:t>pièces</a:t>
            </a:r>
            <a:r>
              <a:rPr lang="en-GB" sz="1050" dirty="0">
                <a:solidFill>
                  <a:srgbClr val="2D355A"/>
                </a:solidFill>
                <a:latin typeface="Montserrat" pitchFamily="2" charset="77"/>
              </a:rPr>
              <a:t> </a:t>
            </a:r>
            <a:r>
              <a:rPr lang="en-GB" sz="1050" dirty="0" err="1">
                <a:solidFill>
                  <a:srgbClr val="2D355A"/>
                </a:solidFill>
                <a:latin typeface="Montserrat" pitchFamily="2" charset="77"/>
              </a:rPr>
              <a:t>à</a:t>
            </a:r>
            <a:r>
              <a:rPr lang="en-GB" sz="1050" dirty="0">
                <a:solidFill>
                  <a:srgbClr val="2D355A"/>
                </a:solidFill>
                <a:latin typeface="Montserrat" pitchFamily="2" charset="77"/>
              </a:rPr>
              <a:t> </a:t>
            </a:r>
            <a:r>
              <a:rPr lang="en-GB" sz="1050" dirty="0" err="1">
                <a:solidFill>
                  <a:srgbClr val="2D355A"/>
                </a:solidFill>
                <a:latin typeface="Montserrat" pitchFamily="2" charset="77"/>
              </a:rPr>
              <a:t>éclairer</a:t>
            </a:r>
            <a:r>
              <a:rPr lang="en-GB" sz="1050" dirty="0">
                <a:solidFill>
                  <a:srgbClr val="2D355A"/>
                </a:solidFill>
                <a:latin typeface="Montserrat" pitchFamily="2" charset="77"/>
              </a:rPr>
              <a:t> et/</a:t>
            </a:r>
            <a:r>
              <a:rPr lang="en-GB" sz="1050" dirty="0" err="1">
                <a:solidFill>
                  <a:srgbClr val="2D355A"/>
                </a:solidFill>
                <a:latin typeface="Montserrat" pitchFamily="2" charset="77"/>
              </a:rPr>
              <a:t>ou</a:t>
            </a:r>
            <a:r>
              <a:rPr lang="en-GB" sz="1050" dirty="0">
                <a:solidFill>
                  <a:srgbClr val="2D355A"/>
                </a:solidFill>
                <a:latin typeface="Montserrat" pitchFamily="2" charset="77"/>
              </a:rPr>
              <a:t> </a:t>
            </a:r>
            <a:r>
              <a:rPr lang="en-GB" sz="1050" dirty="0" err="1">
                <a:solidFill>
                  <a:srgbClr val="2D355A"/>
                </a:solidFill>
                <a:latin typeface="Montserrat" pitchFamily="2" charset="77"/>
              </a:rPr>
              <a:t>à</a:t>
            </a:r>
            <a:r>
              <a:rPr lang="en-GB" sz="1050" dirty="0">
                <a:solidFill>
                  <a:srgbClr val="2D355A"/>
                </a:solidFill>
                <a:latin typeface="Montserrat" pitchFamily="2" charset="77"/>
              </a:rPr>
              <a:t> chauffer/</a:t>
            </a:r>
            <a:r>
              <a:rPr lang="en-GB" sz="1050" dirty="0" err="1">
                <a:solidFill>
                  <a:srgbClr val="2D355A"/>
                </a:solidFill>
                <a:latin typeface="Montserrat" pitchFamily="2" charset="77"/>
              </a:rPr>
              <a:t>refroidir</a:t>
            </a:r>
            <a:r>
              <a:rPr lang="en-GB" sz="1050" dirty="0">
                <a:solidFill>
                  <a:srgbClr val="2D355A"/>
                </a:solidFill>
                <a:latin typeface="Montserrat" pitchFamily="2" charset="77"/>
              </a:rPr>
              <a:t>.</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latin typeface="Montserrat" pitchFamily="2" charset="77"/>
              </a:rPr>
              <a:t>Utilisez</a:t>
            </a:r>
            <a:r>
              <a:rPr lang="en-GB" sz="1050" dirty="0">
                <a:solidFill>
                  <a:srgbClr val="2D355A"/>
                </a:solidFill>
                <a:latin typeface="Montserrat" pitchFamily="2" charset="77"/>
              </a:rPr>
              <a:t> des </a:t>
            </a:r>
            <a:r>
              <a:rPr lang="en-GB" sz="1050" dirty="0" err="1">
                <a:solidFill>
                  <a:srgbClr val="2D355A"/>
                </a:solidFill>
                <a:latin typeface="Montserrat" pitchFamily="2" charset="77"/>
              </a:rPr>
              <a:t>outils</a:t>
            </a:r>
            <a:r>
              <a:rPr lang="en-GB" sz="1050" dirty="0">
                <a:solidFill>
                  <a:srgbClr val="2D355A"/>
                </a:solidFill>
                <a:latin typeface="Montserrat" pitchFamily="2" charset="77"/>
              </a:rPr>
              <a:t> </a:t>
            </a:r>
            <a:r>
              <a:rPr lang="en-GB" sz="1050" dirty="0" err="1">
                <a:solidFill>
                  <a:srgbClr val="2D355A"/>
                </a:solidFill>
                <a:latin typeface="Montserrat" pitchFamily="2" charset="77"/>
              </a:rPr>
              <a:t>d'évaluation</a:t>
            </a:r>
            <a:r>
              <a:rPr lang="en-GB" sz="1050" dirty="0">
                <a:solidFill>
                  <a:srgbClr val="2D355A"/>
                </a:solidFill>
                <a:latin typeface="Montserrat" pitchFamily="2" charset="77"/>
              </a:rPr>
              <a:t> de </a:t>
            </a:r>
            <a:r>
              <a:rPr lang="en-GB" sz="1050" dirty="0" err="1">
                <a:solidFill>
                  <a:srgbClr val="2D355A"/>
                </a:solidFill>
                <a:latin typeface="Montserrat" pitchFamily="2" charset="77"/>
              </a:rPr>
              <a:t>l'efficacité</a:t>
            </a:r>
            <a:r>
              <a:rPr lang="en-GB" sz="1050" dirty="0">
                <a:solidFill>
                  <a:srgbClr val="2D355A"/>
                </a:solidFill>
                <a:latin typeface="Montserrat" pitchFamily="2" charset="77"/>
              </a:rPr>
              <a:t> </a:t>
            </a:r>
            <a:r>
              <a:rPr lang="en-GB" sz="1050" dirty="0" err="1">
                <a:solidFill>
                  <a:srgbClr val="2D355A"/>
                </a:solidFill>
                <a:latin typeface="Montserrat" pitchFamily="2" charset="77"/>
              </a:rPr>
              <a:t>énergétique</a:t>
            </a:r>
            <a:r>
              <a:rPr lang="en-GB" sz="1050" dirty="0">
                <a:solidFill>
                  <a:srgbClr val="2D355A"/>
                </a:solidFill>
                <a:latin typeface="Montserrat" pitchFamily="2" charset="77"/>
              </a:rPr>
              <a:t> </a:t>
            </a:r>
            <a:r>
              <a:rPr lang="en-GB" sz="1050" dirty="0" err="1">
                <a:solidFill>
                  <a:srgbClr val="2D355A"/>
                </a:solidFill>
                <a:latin typeface="Montserrat" pitchFamily="2" charset="77"/>
              </a:rPr>
              <a:t>ou</a:t>
            </a:r>
            <a:r>
              <a:rPr lang="en-GB" sz="1050" dirty="0">
                <a:solidFill>
                  <a:srgbClr val="2D355A"/>
                </a:solidFill>
                <a:latin typeface="Montserrat" pitchFamily="2" charset="77"/>
              </a:rPr>
              <a:t> </a:t>
            </a:r>
            <a:r>
              <a:rPr lang="en-GB" sz="1050" dirty="0" err="1">
                <a:solidFill>
                  <a:srgbClr val="2D355A"/>
                </a:solidFill>
                <a:latin typeface="Montserrat" pitchFamily="2" charset="77"/>
              </a:rPr>
              <a:t>d'autres</a:t>
            </a:r>
            <a:r>
              <a:rPr lang="en-GB" sz="1050" dirty="0">
                <a:solidFill>
                  <a:srgbClr val="2D355A"/>
                </a:solidFill>
                <a:latin typeface="Montserrat" pitchFamily="2" charset="77"/>
              </a:rPr>
              <a:t> </a:t>
            </a:r>
            <a:r>
              <a:rPr lang="en-GB" sz="1050" dirty="0" err="1">
                <a:solidFill>
                  <a:srgbClr val="2D355A"/>
                </a:solidFill>
                <a:latin typeface="Montserrat" pitchFamily="2" charset="77"/>
              </a:rPr>
              <a:t>outils</a:t>
            </a:r>
            <a:r>
              <a:rPr lang="en-GB" sz="1050" dirty="0">
                <a:solidFill>
                  <a:srgbClr val="2D355A"/>
                </a:solidFill>
                <a:latin typeface="Montserrat" pitchFamily="2" charset="77"/>
              </a:rPr>
              <a:t> </a:t>
            </a:r>
            <a:r>
              <a:rPr lang="en-GB" sz="1050" dirty="0" err="1">
                <a:solidFill>
                  <a:srgbClr val="2D355A"/>
                </a:solidFill>
                <a:latin typeface="Montserrat" pitchFamily="2" charset="77"/>
              </a:rPr>
              <a:t>d'analyse</a:t>
            </a:r>
            <a:r>
              <a:rPr lang="en-GB" sz="1050" dirty="0">
                <a:solidFill>
                  <a:srgbClr val="2D355A"/>
                </a:solidFill>
                <a:latin typeface="Montserrat" pitchFamily="2" charset="77"/>
              </a:rPr>
              <a:t> comparative </a:t>
            </a:r>
            <a:r>
              <a:rPr lang="en-GB" sz="1050" dirty="0" err="1">
                <a:solidFill>
                  <a:srgbClr val="2D355A"/>
                </a:solidFill>
                <a:latin typeface="Montserrat" pitchFamily="2" charset="77"/>
              </a:rPr>
              <a:t>similaires</a:t>
            </a:r>
            <a:r>
              <a:rPr lang="en-GB" sz="1050" dirty="0">
                <a:solidFill>
                  <a:srgbClr val="2D355A"/>
                </a:solidFill>
                <a:latin typeface="Montserrat" pitchFamily="2" charset="77"/>
              </a:rPr>
              <a:t> pour comparer la </a:t>
            </a:r>
            <a:r>
              <a:rPr lang="en-GB" sz="1050" dirty="0" err="1">
                <a:solidFill>
                  <a:srgbClr val="2D355A"/>
                </a:solidFill>
                <a:latin typeface="Montserrat" pitchFamily="2" charset="77"/>
              </a:rPr>
              <a:t>consommation</a:t>
            </a:r>
            <a:r>
              <a:rPr lang="en-GB" sz="1050" dirty="0">
                <a:solidFill>
                  <a:srgbClr val="2D355A"/>
                </a:solidFill>
                <a:latin typeface="Montserrat" pitchFamily="2" charset="77"/>
              </a:rPr>
              <a:t> </a:t>
            </a:r>
            <a:r>
              <a:rPr lang="en-GB" sz="1050" dirty="0" err="1">
                <a:solidFill>
                  <a:srgbClr val="2D355A"/>
                </a:solidFill>
                <a:latin typeface="Montserrat" pitchFamily="2" charset="77"/>
              </a:rPr>
              <a:t>d'énergie</a:t>
            </a:r>
            <a:r>
              <a:rPr lang="en-GB" sz="1050" dirty="0">
                <a:solidFill>
                  <a:srgbClr val="2D355A"/>
                </a:solidFill>
                <a:latin typeface="Montserrat" pitchFamily="2" charset="77"/>
              </a:rPr>
              <a:t> avec les </a:t>
            </a:r>
            <a:r>
              <a:rPr lang="en-GB" sz="1050" dirty="0" err="1">
                <a:solidFill>
                  <a:srgbClr val="2D355A"/>
                </a:solidFill>
                <a:latin typeface="Montserrat" pitchFamily="2" charset="77"/>
              </a:rPr>
              <a:t>normes</a:t>
            </a:r>
            <a:r>
              <a:rPr lang="en-GB" sz="1050" dirty="0">
                <a:solidFill>
                  <a:srgbClr val="2D355A"/>
                </a:solidFill>
                <a:latin typeface="Montserrat" pitchFamily="2" charset="77"/>
              </a:rPr>
              <a:t> </a:t>
            </a:r>
            <a:r>
              <a:rPr lang="en-GB" sz="1050" dirty="0" err="1">
                <a:solidFill>
                  <a:srgbClr val="2D355A"/>
                </a:solidFill>
                <a:latin typeface="Montserrat" pitchFamily="2" charset="77"/>
              </a:rPr>
              <a:t>industrielles</a:t>
            </a:r>
            <a:r>
              <a:rPr lang="en-GB" sz="1050" dirty="0">
                <a:solidFill>
                  <a:srgbClr val="2D355A"/>
                </a:solidFill>
                <a:latin typeface="Montserrat" pitchFamily="2" charset="77"/>
              </a:rPr>
              <a:t>.</a:t>
            </a:r>
          </a:p>
        </p:txBody>
      </p:sp>
    </p:spTree>
    <p:extLst>
      <p:ext uri="{BB962C8B-B14F-4D97-AF65-F5344CB8AC3E}">
        <p14:creationId xmlns:p14="http://schemas.microsoft.com/office/powerpoint/2010/main" val="3798824815"/>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flipV="1">
            <a:off x="-5245" y="1211585"/>
            <a:ext cx="6856900" cy="2611288"/>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498753" y="375783"/>
            <a:ext cx="6128609"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err="1">
                <a:latin typeface="Montserrat" pitchFamily="2" charset="77"/>
              </a:rPr>
              <a:t>Mettez</a:t>
            </a:r>
            <a:r>
              <a:rPr lang="en-IE" sz="2399" dirty="0">
                <a:latin typeface="Montserrat" pitchFamily="2" charset="77"/>
              </a:rPr>
              <a:t> </a:t>
            </a:r>
            <a:r>
              <a:rPr lang="en-IE" sz="2399" dirty="0" err="1">
                <a:latin typeface="Montserrat" pitchFamily="2" charset="77"/>
              </a:rPr>
              <a:t>en</a:t>
            </a:r>
            <a:r>
              <a:rPr lang="en-IE" sz="2399" dirty="0">
                <a:latin typeface="Montserrat" pitchFamily="2" charset="77"/>
              </a:rPr>
              <a:t> place un plan simple de gestion de </a:t>
            </a:r>
            <a:r>
              <a:rPr lang="en-IE" sz="2399" dirty="0" err="1">
                <a:latin typeface="Montserrat" pitchFamily="2" charset="77"/>
              </a:rPr>
              <a:t>l'énergie</a:t>
            </a:r>
            <a:r>
              <a:rPr lang="en-IE" sz="2399" dirty="0">
                <a:latin typeface="Montserrat" pitchFamily="2" charset="77"/>
              </a:rPr>
              <a:t> ! </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618552" y="7027795"/>
            <a:ext cx="5609303" cy="2611288"/>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gn="just">
              <a:lnSpc>
                <a:spcPct val="100000"/>
              </a:lnSpc>
              <a:spcBef>
                <a:spcPts val="0"/>
              </a:spcBef>
              <a:buClr>
                <a:srgbClr val="28AFAC"/>
              </a:buClr>
              <a:buFont typeface="Wingdings" pitchFamily="2" charset="2"/>
              <a:buChar char="ü"/>
            </a:pPr>
            <a:r>
              <a:rPr lang="en-GB" sz="1050" dirty="0" err="1">
                <a:solidFill>
                  <a:srgbClr val="2D355A"/>
                </a:solidFill>
              </a:rPr>
              <a:t>Maintenez</a:t>
            </a:r>
            <a:r>
              <a:rPr lang="en-GB" sz="1050" dirty="0">
                <a:solidFill>
                  <a:srgbClr val="2D355A"/>
                </a:solidFill>
              </a:rPr>
              <a:t> les lumières éteintes dans les pièces et les zones communes où la lumière naturelle fournit un éclairage suffisant.</a:t>
            </a:r>
          </a:p>
          <a:p>
            <a:pPr marL="171426" indent="-171426" algn="just">
              <a:lnSpc>
                <a:spcPct val="100000"/>
              </a:lnSpc>
              <a:spcBef>
                <a:spcPts val="0"/>
              </a:spcBef>
              <a:buClr>
                <a:srgbClr val="28AFAC"/>
              </a:buClr>
              <a:buFont typeface="Wingdings" pitchFamily="2" charset="2"/>
              <a:buChar char="ü"/>
            </a:pPr>
            <a:r>
              <a:rPr lang="en-GB" sz="1050" dirty="0">
                <a:solidFill>
                  <a:srgbClr val="2D355A"/>
                </a:solidFill>
              </a:rPr>
              <a:t>Mettez hors tension les équipements électriques des bureaux et des entreprises la nuit, individuellement ou sur des barres d'alimentation. Mieux encore, installez une minuterie. </a:t>
            </a:r>
          </a:p>
          <a:p>
            <a:pPr marL="171426" indent="-171426" algn="just">
              <a:lnSpc>
                <a:spcPct val="100000"/>
              </a:lnSpc>
              <a:spcBef>
                <a:spcPts val="0"/>
              </a:spcBef>
              <a:buClr>
                <a:srgbClr val="28AFAC"/>
              </a:buClr>
              <a:buFont typeface="Wingdings" pitchFamily="2" charset="2"/>
              <a:buChar char="ü"/>
            </a:pPr>
            <a:r>
              <a:rPr lang="en-GB" sz="1050" dirty="0">
                <a:solidFill>
                  <a:srgbClr val="2D355A"/>
                </a:solidFill>
              </a:rPr>
              <a:t>Demandez au personnel de fermer les stores ou les draperies des chambres d'hôtes, afin de garder les chambres plus fraîches en été et plus </a:t>
            </a:r>
            <a:r>
              <a:rPr lang="en-GB" sz="1050" dirty="0" err="1">
                <a:solidFill>
                  <a:srgbClr val="2D355A"/>
                </a:solidFill>
              </a:rPr>
              <a:t>chaudes</a:t>
            </a:r>
            <a:r>
              <a:rPr lang="en-GB" sz="1050" dirty="0">
                <a:solidFill>
                  <a:srgbClr val="2D355A"/>
                </a:solidFill>
              </a:rPr>
              <a:t> </a:t>
            </a:r>
            <a:r>
              <a:rPr lang="en-GB" sz="1050" dirty="0" err="1">
                <a:solidFill>
                  <a:srgbClr val="2D355A"/>
                </a:solidFill>
              </a:rPr>
              <a:t>en</a:t>
            </a:r>
            <a:r>
              <a:rPr lang="en-GB" sz="1050" dirty="0">
                <a:solidFill>
                  <a:srgbClr val="2D355A"/>
                </a:solidFill>
              </a:rPr>
              <a:t> hiver. Dans les parties communes,</a:t>
            </a:r>
          </a:p>
          <a:p>
            <a:pPr marL="171426" indent="-171426" algn="just">
              <a:lnSpc>
                <a:spcPct val="100000"/>
              </a:lnSpc>
              <a:spcBef>
                <a:spcPts val="0"/>
              </a:spcBef>
              <a:buClr>
                <a:srgbClr val="28AFAC"/>
              </a:buClr>
              <a:buFont typeface="Wingdings" pitchFamily="2" charset="2"/>
              <a:buChar char="ü"/>
            </a:pPr>
            <a:endParaRPr lang="en-GB" sz="1050" dirty="0">
              <a:solidFill>
                <a:srgbClr val="2D355A"/>
              </a:solidFill>
            </a:endParaRPr>
          </a:p>
          <a:p>
            <a:pPr marL="171426" indent="-171426" algn="just">
              <a:lnSpc>
                <a:spcPct val="100000"/>
              </a:lnSpc>
              <a:spcBef>
                <a:spcPts val="0"/>
              </a:spcBef>
              <a:buClr>
                <a:srgbClr val="28AFAC"/>
              </a:buClr>
              <a:buFont typeface="Wingdings" pitchFamily="2" charset="2"/>
              <a:buChar char="ü"/>
            </a:pPr>
            <a:endParaRPr lang="en-GB" sz="1050" dirty="0">
              <a:solidFill>
                <a:srgbClr val="2D355A"/>
              </a:solidFill>
            </a:endParaRPr>
          </a:p>
          <a:p>
            <a:pPr algn="just">
              <a:lnSpc>
                <a:spcPct val="100000"/>
              </a:lnSpc>
              <a:spcBef>
                <a:spcPts val="0"/>
              </a:spcBef>
              <a:buClr>
                <a:srgbClr val="28AFAC"/>
              </a:buClr>
            </a:pPr>
            <a:r>
              <a:rPr lang="en-GB" sz="1050" dirty="0">
                <a:solidFill>
                  <a:srgbClr val="2D355A"/>
                </a:solidFill>
              </a:rPr>
              <a:t>     gardez les stores ou les rideaux </a:t>
            </a:r>
            <a:r>
              <a:rPr lang="en-GB" sz="1050" dirty="0" err="1">
                <a:solidFill>
                  <a:srgbClr val="2D355A"/>
                </a:solidFill>
              </a:rPr>
              <a:t>fermés</a:t>
            </a:r>
            <a:r>
              <a:rPr lang="en-GB" sz="1050" dirty="0">
                <a:solidFill>
                  <a:srgbClr val="2D355A"/>
                </a:solidFill>
              </a:rPr>
              <a:t> </a:t>
            </a:r>
          </a:p>
          <a:p>
            <a:pPr marL="171426" indent="-171426" algn="just">
              <a:lnSpc>
                <a:spcPct val="100000"/>
              </a:lnSpc>
              <a:spcBef>
                <a:spcPts val="0"/>
              </a:spcBef>
              <a:buClr>
                <a:srgbClr val="28AFAC"/>
              </a:buClr>
              <a:buFont typeface="Wingdings" pitchFamily="2" charset="2"/>
              <a:buChar char="ü"/>
            </a:pPr>
            <a:r>
              <a:rPr lang="en-GB" sz="1050" dirty="0">
                <a:solidFill>
                  <a:srgbClr val="2D355A"/>
                </a:solidFill>
              </a:rPr>
              <a:t>pendant les </a:t>
            </a:r>
            <a:r>
              <a:rPr lang="en-GB" sz="1050" dirty="0" err="1">
                <a:solidFill>
                  <a:srgbClr val="2D355A"/>
                </a:solidFill>
              </a:rPr>
              <a:t>heures</a:t>
            </a:r>
            <a:r>
              <a:rPr lang="en-GB" sz="1050" dirty="0">
                <a:solidFill>
                  <a:srgbClr val="2D355A"/>
                </a:solidFill>
              </a:rPr>
              <a:t> les plus </a:t>
            </a:r>
            <a:r>
              <a:rPr lang="en-GB" sz="1050" dirty="0" err="1">
                <a:solidFill>
                  <a:srgbClr val="2D355A"/>
                </a:solidFill>
              </a:rPr>
              <a:t>chaudes</a:t>
            </a:r>
            <a:r>
              <a:rPr lang="en-GB" sz="1050" dirty="0">
                <a:solidFill>
                  <a:srgbClr val="2D355A"/>
                </a:solidFill>
              </a:rPr>
              <a:t> de la journée et ouverts le soir pendant l'été, et fermés la nuit pendant les périodes plus </a:t>
            </a:r>
            <a:r>
              <a:rPr lang="en-GB" sz="1050" dirty="0" err="1">
                <a:solidFill>
                  <a:srgbClr val="2D355A"/>
                </a:solidFill>
              </a:rPr>
              <a:t>fraîches</a:t>
            </a:r>
            <a:r>
              <a:rPr lang="en-GB" sz="1050" dirty="0">
                <a:solidFill>
                  <a:srgbClr val="2D355A"/>
                </a:solidFill>
              </a:rPr>
              <a:t>.</a:t>
            </a:r>
          </a:p>
          <a:p>
            <a:pPr marL="171426" indent="-171426" algn="just">
              <a:lnSpc>
                <a:spcPct val="100000"/>
              </a:lnSpc>
              <a:spcBef>
                <a:spcPts val="0"/>
              </a:spcBef>
              <a:buClr>
                <a:srgbClr val="28AFAC"/>
              </a:buClr>
              <a:buFont typeface="Wingdings" pitchFamily="2" charset="2"/>
              <a:buChar char="ü"/>
            </a:pPr>
            <a:r>
              <a:rPr lang="en-GB" sz="1050" dirty="0">
                <a:solidFill>
                  <a:srgbClr val="2D355A"/>
                </a:solidFill>
              </a:rPr>
              <a:t>Demandez au personnel de ménage de ramener manuellement les thermostats </a:t>
            </a:r>
            <a:r>
              <a:rPr lang="en-GB" sz="1050" dirty="0" err="1">
                <a:solidFill>
                  <a:srgbClr val="2D355A"/>
                </a:solidFill>
              </a:rPr>
              <a:t>à</a:t>
            </a:r>
            <a:r>
              <a:rPr lang="en-GB" sz="1050" dirty="0">
                <a:solidFill>
                  <a:srgbClr val="2D355A"/>
                </a:solidFill>
              </a:rPr>
              <a:t> des temperatures fixes, idéalement 23C en été et 18C en hiver.</a:t>
            </a:r>
          </a:p>
          <a:p>
            <a:pPr marL="171426" indent="-171426" algn="just">
              <a:lnSpc>
                <a:spcPct val="100000"/>
              </a:lnSpc>
              <a:spcBef>
                <a:spcPts val="0"/>
              </a:spcBef>
              <a:buClr>
                <a:srgbClr val="28AFAC"/>
              </a:buClr>
              <a:buFont typeface="Wingdings" pitchFamily="2" charset="2"/>
              <a:buChar char="ü"/>
            </a:pPr>
            <a:r>
              <a:rPr lang="en-GB" sz="1050" dirty="0">
                <a:solidFill>
                  <a:srgbClr val="2D355A"/>
                </a:solidFill>
              </a:rPr>
              <a:t>Réduisez votre </a:t>
            </a:r>
            <a:r>
              <a:rPr lang="en-GB" sz="1050" dirty="0" err="1">
                <a:solidFill>
                  <a:srgbClr val="2D355A"/>
                </a:solidFill>
              </a:rPr>
              <a:t>chauffage</a:t>
            </a:r>
            <a:r>
              <a:rPr lang="en-GB" sz="1050" dirty="0">
                <a:solidFill>
                  <a:srgbClr val="2D355A"/>
                </a:solidFill>
              </a:rPr>
              <a:t> de 2 degrés Celsius. Cela permet d'économiser environ 160 € sur une facture de 1 000 €.</a:t>
            </a:r>
          </a:p>
        </p:txBody>
      </p:sp>
      <p:pic>
        <p:nvPicPr>
          <p:cNvPr id="19" name="Graphic 18" descr="Storytelling outline">
            <a:hlinkClick r:id="rId3"/>
            <a:extLst>
              <a:ext uri="{FF2B5EF4-FFF2-40B4-BE49-F238E27FC236}">
                <a16:creationId xmlns:a16="http://schemas.microsoft.com/office/drawing/2014/main" id="{E400B4C4-D096-5745-BAD5-66B41AA6DE8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4650" y="9073367"/>
            <a:ext cx="544433" cy="544433"/>
          </a:xfrm>
          <a:prstGeom prst="rect">
            <a:avLst/>
          </a:prstGeom>
        </p:spPr>
      </p:pic>
      <p:sp>
        <p:nvSpPr>
          <p:cNvPr id="4" name="Rectangle 3">
            <a:extLst>
              <a:ext uri="{FF2B5EF4-FFF2-40B4-BE49-F238E27FC236}">
                <a16:creationId xmlns:a16="http://schemas.microsoft.com/office/drawing/2014/main" id="{A23CD2F2-EDC6-2646-8E8A-9C1C1B0F42D7}"/>
              </a:ext>
            </a:extLst>
          </p:cNvPr>
          <p:cNvSpPr/>
          <p:nvPr/>
        </p:nvSpPr>
        <p:spPr>
          <a:xfrm>
            <a:off x="583393" y="6690910"/>
            <a:ext cx="5269206" cy="276999"/>
          </a:xfrm>
          <a:prstGeom prst="rect">
            <a:avLst/>
          </a:prstGeom>
        </p:spPr>
        <p:txBody>
          <a:bodyPr wrap="square">
            <a:spAutoFit/>
          </a:bodyPr>
          <a:lstStyle/>
          <a:p>
            <a:pPr fontAlgn="base"/>
            <a:r>
              <a:rPr lang="en-GB" sz="1200" b="1" dirty="0">
                <a:solidFill>
                  <a:srgbClr val="28AFAC"/>
                </a:solidFill>
                <a:latin typeface="Montserrat" pitchFamily="2" charset="77"/>
              </a:rPr>
              <a:t>Modèle de plan de gestion de l'énergie - Options GRATUITES</a:t>
            </a:r>
          </a:p>
        </p:txBody>
      </p:sp>
      <p:sp>
        <p:nvSpPr>
          <p:cNvPr id="23" name="Rectangle 27">
            <a:extLst>
              <a:ext uri="{FF2B5EF4-FFF2-40B4-BE49-F238E27FC236}">
                <a16:creationId xmlns:a16="http://schemas.microsoft.com/office/drawing/2014/main" id="{94463935-6088-834B-AEAF-120FB1E0B26B}"/>
              </a:ext>
            </a:extLst>
          </p:cNvPr>
          <p:cNvSpPr txBox="1"/>
          <p:nvPr/>
        </p:nvSpPr>
        <p:spPr>
          <a:xfrm>
            <a:off x="689709" y="1696333"/>
            <a:ext cx="5615100" cy="2126540"/>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pPr algn="just"/>
            <a:r>
              <a:rPr lang="en-GB" sz="1050" dirty="0">
                <a:solidFill>
                  <a:schemeClr val="bg1"/>
                </a:solidFill>
                <a:latin typeface="Montserrat Light" pitchFamily="2" charset="77"/>
              </a:rPr>
              <a:t>Chaque PME du secteur du tourisme est différente, aussi certaines des possibilités offertes par ce guide seront-elles plus applicables que </a:t>
            </a:r>
            <a:r>
              <a:rPr lang="en-GB" sz="1050" dirty="0" err="1">
                <a:solidFill>
                  <a:schemeClr val="bg1"/>
                </a:solidFill>
                <a:latin typeface="Montserrat Light" pitchFamily="2" charset="77"/>
              </a:rPr>
              <a:t>d'autres</a:t>
            </a:r>
            <a:r>
              <a:rPr lang="en-GB" sz="1050" dirty="0">
                <a:solidFill>
                  <a:schemeClr val="bg1"/>
                </a:solidFill>
                <a:latin typeface="Montserrat Light" pitchFamily="2" charset="77"/>
              </a:rPr>
              <a:t> pour la </a:t>
            </a:r>
            <a:r>
              <a:rPr lang="en-GB" sz="1050" dirty="0" err="1">
                <a:solidFill>
                  <a:schemeClr val="bg1"/>
                </a:solidFill>
                <a:latin typeface="Montserrat Light" pitchFamily="2" charset="77"/>
              </a:rPr>
              <a:t>votre</a:t>
            </a:r>
            <a:r>
              <a:rPr lang="en-GB" sz="1050" dirty="0">
                <a:solidFill>
                  <a:schemeClr val="bg1"/>
                </a:solidFill>
                <a:latin typeface="Montserrat Light" pitchFamily="2" charset="77"/>
              </a:rPr>
              <a:t>. Mais si vous n'aimez pas gaspiller de l'argent pour une énergie dont vous n'avez pas vraiment besoin et que vous souhaitez réduire vos factures d'énergie, améliorer votre environnement de travail et répondre aux attentes environnementales de vos clients, un plan de gestion de </a:t>
            </a:r>
            <a:r>
              <a:rPr lang="en-GB" sz="1050" dirty="0" err="1">
                <a:solidFill>
                  <a:schemeClr val="bg1"/>
                </a:solidFill>
                <a:latin typeface="Montserrat Light" pitchFamily="2" charset="77"/>
              </a:rPr>
              <a:t>l'énergie</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est</a:t>
            </a:r>
            <a:r>
              <a:rPr lang="en-GB" sz="1050" dirty="0">
                <a:solidFill>
                  <a:schemeClr val="bg1"/>
                </a:solidFill>
                <a:latin typeface="Montserrat Light" pitchFamily="2" charset="77"/>
              </a:rPr>
              <a:t> fait pour </a:t>
            </a:r>
            <a:r>
              <a:rPr lang="en-GB" sz="1050" dirty="0" err="1">
                <a:solidFill>
                  <a:schemeClr val="bg1"/>
                </a:solidFill>
                <a:latin typeface="Montserrat Light" pitchFamily="2" charset="77"/>
              </a:rPr>
              <a:t>vous</a:t>
            </a:r>
            <a:r>
              <a:rPr lang="en-GB" sz="1050" dirty="0">
                <a:solidFill>
                  <a:schemeClr val="bg1"/>
                </a:solidFill>
                <a:latin typeface="Montserrat Light" pitchFamily="2" charset="77"/>
              </a:rPr>
              <a:t>. Il peut être personnalisé avec une série de procédures et de protocoles simples que les employés peuvent suivre pour aider à minimiser la consommation d'énergie. Grâce à ce guide, quelle que soit la taille de votre bureau, de votre entreprise ou de votre bâtiment, vous pouvez créer un plan de gestion de l'énergie. Commencez par les éléments simples qui peuvent être facilement mis en œuvre, </a:t>
            </a:r>
            <a:r>
              <a:rPr lang="en-GB" sz="1050" dirty="0" err="1">
                <a:solidFill>
                  <a:schemeClr val="bg1"/>
                </a:solidFill>
                <a:latin typeface="Montserrat Light" pitchFamily="2" charset="77"/>
              </a:rPr>
              <a:t>puis</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ajoutez</a:t>
            </a:r>
            <a:r>
              <a:rPr lang="en-GB" sz="1050" dirty="0">
                <a:solidFill>
                  <a:schemeClr val="bg1"/>
                </a:solidFill>
                <a:latin typeface="Montserrat Light" pitchFamily="2" charset="77"/>
              </a:rPr>
              <a:t> les </a:t>
            </a:r>
            <a:r>
              <a:rPr lang="en-GB" sz="1050" dirty="0" err="1">
                <a:solidFill>
                  <a:schemeClr val="bg1"/>
                </a:solidFill>
                <a:latin typeface="Montserrat Light" pitchFamily="2" charset="77"/>
              </a:rPr>
              <a:t>éléments</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supplémentaires</a:t>
            </a:r>
            <a:r>
              <a:rPr lang="en-GB" sz="1050" dirty="0">
                <a:solidFill>
                  <a:schemeClr val="bg1"/>
                </a:solidFill>
                <a:latin typeface="Montserrat Light" pitchFamily="2" charset="77"/>
              </a:rPr>
              <a:t> dans la </a:t>
            </a:r>
            <a:r>
              <a:rPr lang="en-GB" sz="1050" dirty="0" err="1">
                <a:solidFill>
                  <a:schemeClr val="bg1"/>
                </a:solidFill>
                <a:latin typeface="Montserrat Light" pitchFamily="2" charset="77"/>
              </a:rPr>
              <a:t>mesure</a:t>
            </a:r>
            <a:r>
              <a:rPr lang="en-GB" sz="1050" dirty="0">
                <a:solidFill>
                  <a:schemeClr val="bg1"/>
                </a:solidFill>
                <a:latin typeface="Montserrat Light" pitchFamily="2" charset="77"/>
              </a:rPr>
              <a:t> de </a:t>
            </a:r>
            <a:r>
              <a:rPr lang="en-GB" sz="1050" dirty="0" err="1">
                <a:solidFill>
                  <a:schemeClr val="bg1"/>
                </a:solidFill>
                <a:latin typeface="Montserrat Light" pitchFamily="2" charset="77"/>
              </a:rPr>
              <a:t>vos</a:t>
            </a:r>
            <a:r>
              <a:rPr lang="en-GB" sz="1050" dirty="0">
                <a:solidFill>
                  <a:schemeClr val="bg1"/>
                </a:solidFill>
                <a:latin typeface="Montserrat Light" pitchFamily="2" charset="77"/>
              </a:rPr>
              <a:t> </a:t>
            </a:r>
            <a:r>
              <a:rPr lang="en-GB" sz="1050" dirty="0" err="1">
                <a:solidFill>
                  <a:schemeClr val="bg1"/>
                </a:solidFill>
                <a:latin typeface="Montserrat Light" pitchFamily="2" charset="77"/>
              </a:rPr>
              <a:t>capacités</a:t>
            </a:r>
            <a:r>
              <a:rPr lang="en-GB" sz="1050" dirty="0">
                <a:solidFill>
                  <a:schemeClr val="bg1"/>
                </a:solidFill>
                <a:latin typeface="Montserrat Light" pitchFamily="2" charset="77"/>
              </a:rPr>
              <a:t>. </a:t>
            </a:r>
          </a:p>
          <a:p>
            <a:pPr algn="just"/>
            <a:endParaRPr lang="en-GB" sz="1050" dirty="0">
              <a:solidFill>
                <a:schemeClr val="bg1"/>
              </a:solidFill>
              <a:latin typeface="Montserrat Light" pitchFamily="2" charset="77"/>
            </a:endParaRPr>
          </a:p>
        </p:txBody>
      </p:sp>
      <p:sp>
        <p:nvSpPr>
          <p:cNvPr id="24" name="Rectangle 27">
            <a:extLst>
              <a:ext uri="{FF2B5EF4-FFF2-40B4-BE49-F238E27FC236}">
                <a16:creationId xmlns:a16="http://schemas.microsoft.com/office/drawing/2014/main" id="{A63A8BAD-D987-904F-89B5-840D206EC4FC}"/>
              </a:ext>
            </a:extLst>
          </p:cNvPr>
          <p:cNvSpPr txBox="1"/>
          <p:nvPr/>
        </p:nvSpPr>
        <p:spPr>
          <a:xfrm>
            <a:off x="670868" y="1338038"/>
            <a:ext cx="5615100" cy="255259"/>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a:latin typeface="Montserrat Semi Bold"/>
                <a:ea typeface="Montserrat Semi Bold"/>
                <a:cs typeface="Montserrat Semi Bold"/>
                <a:sym typeface="Montserrat Semi Bold"/>
              </a:defRPr>
            </a:lvl1pPr>
          </a:lstStyle>
          <a:p>
            <a:r>
              <a:rPr lang="en-IE" sz="1200" b="1" dirty="0">
                <a:solidFill>
                  <a:schemeClr val="bg1"/>
                </a:solidFill>
                <a:latin typeface="Montserrat" pitchFamily="2" charset="77"/>
              </a:rPr>
              <a:t>Beaucoup sont gratuits et tous vous feront économiser de l'argent immédiatement </a:t>
            </a:r>
            <a:r>
              <a:rPr lang="en-IE" sz="1200" b="1" dirty="0">
                <a:solidFill>
                  <a:srgbClr val="28AFAC"/>
                </a:solidFill>
                <a:latin typeface="Montserrat" pitchFamily="2" charset="77"/>
              </a:rPr>
              <a:t>!</a:t>
            </a:r>
          </a:p>
          <a:p>
            <a:endParaRPr lang="en-IE" sz="145" dirty="0">
              <a:solidFill>
                <a:srgbClr val="2D355A"/>
              </a:solidFill>
            </a:endParaRPr>
          </a:p>
          <a:p>
            <a:endParaRPr lang="en-IE" sz="145" dirty="0">
              <a:solidFill>
                <a:srgbClr val="2D355A"/>
              </a:solidFill>
            </a:endParaRPr>
          </a:p>
        </p:txBody>
      </p:sp>
      <p:sp>
        <p:nvSpPr>
          <p:cNvPr id="3" name="Rectangle 2">
            <a:extLst>
              <a:ext uri="{FF2B5EF4-FFF2-40B4-BE49-F238E27FC236}">
                <a16:creationId xmlns:a16="http://schemas.microsoft.com/office/drawing/2014/main" id="{D0FB0A06-4F16-DC43-B82B-2A93BA1E92D6}"/>
              </a:ext>
            </a:extLst>
          </p:cNvPr>
          <p:cNvSpPr/>
          <p:nvPr/>
        </p:nvSpPr>
        <p:spPr>
          <a:xfrm>
            <a:off x="3478418" y="4021606"/>
            <a:ext cx="169280" cy="16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B502BC76-F6FC-ED4C-B9C2-DD0856403AC5}"/>
              </a:ext>
            </a:extLst>
          </p:cNvPr>
          <p:cNvPicPr>
            <a:picLocks noChangeAspect="1"/>
          </p:cNvPicPr>
          <p:nvPr/>
        </p:nvPicPr>
        <p:blipFill rotWithShape="1">
          <a:blip r:embed="rId6"/>
          <a:srcRect t="20659" b="6433"/>
          <a:stretch/>
        </p:blipFill>
        <p:spPr>
          <a:xfrm>
            <a:off x="0" y="3822873"/>
            <a:ext cx="6858000" cy="2808152"/>
          </a:xfrm>
          <a:prstGeom prst="rect">
            <a:avLst/>
          </a:prstGeom>
        </p:spPr>
      </p:pic>
    </p:spTree>
    <p:extLst>
      <p:ext uri="{BB962C8B-B14F-4D97-AF65-F5344CB8AC3E}">
        <p14:creationId xmlns:p14="http://schemas.microsoft.com/office/powerpoint/2010/main" val="279746693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extLst>
              <a:ext uri="{FF2B5EF4-FFF2-40B4-BE49-F238E27FC236}">
                <a16:creationId xmlns:a16="http://schemas.microsoft.com/office/drawing/2014/main" id="{182AE241-CB07-B54A-86F9-8EB67A7B2E79}"/>
              </a:ext>
            </a:extLst>
          </p:cNvPr>
          <p:cNvSpPr/>
          <p:nvPr/>
        </p:nvSpPr>
        <p:spPr>
          <a:xfrm>
            <a:off x="0" y="1379657"/>
            <a:ext cx="6856900" cy="968224"/>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C2D237"/>
              </a:solidFill>
              <a:latin typeface="Helvetica Light"/>
              <a:sym typeface="Helvetica Light"/>
            </a:endParaRPr>
          </a:p>
        </p:txBody>
      </p:sp>
      <p:sp>
        <p:nvSpPr>
          <p:cNvPr id="1049" name="Rectangle 27"/>
          <p:cNvSpPr txBox="1"/>
          <p:nvPr/>
        </p:nvSpPr>
        <p:spPr>
          <a:xfrm>
            <a:off x="774716" y="614996"/>
            <a:ext cx="4205250" cy="432423"/>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p>
            <a:pPr defTabSz="583646">
              <a:lnSpc>
                <a:spcPct val="80000"/>
              </a:lnSpc>
              <a:defRPr sz="14800" spc="1480">
                <a:latin typeface="+mn-lt"/>
                <a:ea typeface="+mn-ea"/>
                <a:cs typeface="+mn-cs"/>
                <a:sym typeface="Montserrat Bold"/>
              </a:defRPr>
            </a:pPr>
            <a:endParaRPr sz="3221" spc="1479" dirty="0">
              <a:solidFill>
                <a:srgbClr val="2F355A"/>
              </a:solidFill>
              <a:latin typeface="Calibri" panose="020F0502020204030204"/>
              <a:sym typeface="Montserrat Bold"/>
            </a:endParaRPr>
          </a:p>
        </p:txBody>
      </p:sp>
      <p:sp>
        <p:nvSpPr>
          <p:cNvPr id="1054" name="Rectangle 27"/>
          <p:cNvSpPr txBox="1"/>
          <p:nvPr/>
        </p:nvSpPr>
        <p:spPr>
          <a:xfrm>
            <a:off x="784256" y="1573787"/>
            <a:ext cx="5308569" cy="579963"/>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defTabSz="2680963">
              <a:lnSpc>
                <a:spcPct val="100000"/>
              </a:lnSpc>
              <a:spcBef>
                <a:spcPts val="0"/>
              </a:spcBef>
            </a:pPr>
            <a:r>
              <a:rPr lang="en-GB" sz="1200" dirty="0">
                <a:solidFill>
                  <a:prstClr val="white"/>
                </a:solidFill>
                <a:latin typeface="Montserrat" pitchFamily="2" charset="77"/>
              </a:rPr>
              <a:t>Les douze principaux objectifs du tourisme durable définis en 2005 par l'</a:t>
            </a:r>
            <a:r>
              <a:rPr lang="en-GB" sz="1200" dirty="0">
                <a:solidFill>
                  <a:srgbClr val="C1D235"/>
                </a:solidFill>
                <a:latin typeface="Montserrat" pitchFamily="2" charset="77"/>
                <a:hlinkClick r:id="rId2">
                  <a:extLst>
                    <a:ext uri="{A12FA001-AC4F-418D-AE19-62706E023703}">
                      <ahyp:hlinkClr xmlns:ahyp="http://schemas.microsoft.com/office/drawing/2018/hyperlinkcolor" val="tx"/>
                    </a:ext>
                  </a:extLst>
                </a:hlinkClick>
              </a:rPr>
              <a:t>Organisation mondiale du tourisme et le Programme des Nations unies pour l'environnement </a:t>
            </a:r>
            <a:r>
              <a:rPr lang="en-GB" sz="1200" dirty="0" err="1">
                <a:solidFill>
                  <a:schemeClr val="bg1"/>
                </a:solidFill>
                <a:latin typeface="Montserrat" pitchFamily="2" charset="77"/>
              </a:rPr>
              <a:t>sont</a:t>
            </a:r>
            <a:r>
              <a:rPr lang="en-GB" sz="1200" dirty="0">
                <a:solidFill>
                  <a:schemeClr val="bg1"/>
                </a:solidFill>
                <a:latin typeface="Montserrat" pitchFamily="2" charset="77"/>
              </a:rPr>
              <a:t> les </a:t>
            </a:r>
            <a:r>
              <a:rPr lang="en-GB" sz="1200" dirty="0" err="1">
                <a:solidFill>
                  <a:schemeClr val="bg1"/>
                </a:solidFill>
                <a:latin typeface="Montserrat" pitchFamily="2" charset="77"/>
              </a:rPr>
              <a:t>suivants</a:t>
            </a:r>
            <a:endParaRPr sz="1099" dirty="0">
              <a:solidFill>
                <a:schemeClr val="bg1"/>
              </a:solidFill>
              <a:latin typeface="Montserrat" pitchFamily="2" charset="77"/>
            </a:endParaRPr>
          </a:p>
        </p:txBody>
      </p:sp>
      <p:sp>
        <p:nvSpPr>
          <p:cNvPr id="7" name="Text Placeholder 6">
            <a:extLst>
              <a:ext uri="{FF2B5EF4-FFF2-40B4-BE49-F238E27FC236}">
                <a16:creationId xmlns:a16="http://schemas.microsoft.com/office/drawing/2014/main" id="{368F52BE-96B1-4104-9D11-A281C97BADBA}"/>
              </a:ext>
            </a:extLst>
          </p:cNvPr>
          <p:cNvSpPr>
            <a:spLocks noGrp="1"/>
          </p:cNvSpPr>
          <p:nvPr>
            <p:ph type="body" sz="quarter" idx="16"/>
          </p:nvPr>
        </p:nvSpPr>
        <p:spPr>
          <a:xfrm>
            <a:off x="774716" y="534379"/>
            <a:ext cx="4533174" cy="610005"/>
          </a:xfrm>
        </p:spPr>
        <p:txBody>
          <a:bodyPr>
            <a:noAutofit/>
          </a:bodyPr>
          <a:lstStyle/>
          <a:p>
            <a:pPr marL="0" indent="0">
              <a:spcBef>
                <a:spcPts val="0"/>
              </a:spcBef>
              <a:buNone/>
            </a:pPr>
            <a:r>
              <a:rPr lang="en-IE" sz="2500" dirty="0">
                <a:latin typeface="Montserrat" pitchFamily="2" charset="77"/>
              </a:rPr>
              <a:t>12 principaux objectifs du tourisme durable</a:t>
            </a:r>
          </a:p>
        </p:txBody>
      </p:sp>
      <p:pic>
        <p:nvPicPr>
          <p:cNvPr id="6" name="Graphic 5" descr="Chevron arrows">
            <a:extLst>
              <a:ext uri="{FF2B5EF4-FFF2-40B4-BE49-F238E27FC236}">
                <a16:creationId xmlns:a16="http://schemas.microsoft.com/office/drawing/2014/main" id="{4195FEE1-7320-AB4A-A5D9-67882148241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75197" y="157176"/>
            <a:ext cx="1364413" cy="1364413"/>
          </a:xfrm>
          <a:prstGeom prst="rect">
            <a:avLst/>
          </a:prstGeom>
        </p:spPr>
      </p:pic>
      <p:sp>
        <p:nvSpPr>
          <p:cNvPr id="8" name="Rectangle 27">
            <a:extLst>
              <a:ext uri="{FF2B5EF4-FFF2-40B4-BE49-F238E27FC236}">
                <a16:creationId xmlns:a16="http://schemas.microsoft.com/office/drawing/2014/main" id="{0D80F06A-27DC-7549-8C97-877A24FA3077}"/>
              </a:ext>
            </a:extLst>
          </p:cNvPr>
          <p:cNvSpPr txBox="1"/>
          <p:nvPr/>
        </p:nvSpPr>
        <p:spPr>
          <a:xfrm>
            <a:off x="787488" y="2400079"/>
            <a:ext cx="5308569" cy="859581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28568" indent="-228568" defTabSz="2680963">
              <a:lnSpc>
                <a:spcPct val="100000"/>
              </a:lnSpc>
              <a:spcBef>
                <a:spcPts val="0"/>
              </a:spcBef>
              <a:buFont typeface="+mj-lt"/>
              <a:buAutoNum type="arabicPeriod"/>
            </a:pPr>
            <a:r>
              <a:rPr lang="en-GB" sz="1099" b="1" dirty="0">
                <a:solidFill>
                  <a:srgbClr val="28AFAC"/>
                </a:solidFill>
                <a:latin typeface="Montserrat Light" pitchFamily="2" charset="77"/>
              </a:rPr>
              <a:t>Viabilité économique </a:t>
            </a:r>
            <a:r>
              <a:rPr lang="en-GB" sz="1050" b="1" dirty="0">
                <a:solidFill>
                  <a:srgbClr val="2D355A"/>
                </a:solidFill>
                <a:latin typeface="Montserrat Light" pitchFamily="2" charset="77"/>
              </a:rPr>
              <a:t>: </a:t>
            </a:r>
            <a:r>
              <a:rPr lang="en-GB" sz="1000" dirty="0">
                <a:solidFill>
                  <a:srgbClr val="2D355A"/>
                </a:solidFill>
                <a:latin typeface="Montserrat Light" pitchFamily="2" charset="77"/>
              </a:rPr>
              <a:t>Assurer la viabilité et la compétitivité des destinations et des entreprises touristiques, afin qu'elles puissent continuer à prospérer et à apporter des avantages à long terme.</a:t>
            </a:r>
          </a:p>
          <a:p>
            <a:pPr marL="228568" indent="-228568" defTabSz="2680963">
              <a:lnSpc>
                <a:spcPct val="100000"/>
              </a:lnSpc>
              <a:spcBef>
                <a:spcPts val="0"/>
              </a:spcBef>
              <a:buFont typeface="+mj-lt"/>
              <a:buAutoNum type="arabicPeriod"/>
            </a:pPr>
            <a:endParaRPr lang="en-GB" sz="600" b="1"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r>
              <a:rPr lang="en-GB" sz="1099" b="1" dirty="0">
                <a:solidFill>
                  <a:srgbClr val="28AFAC"/>
                </a:solidFill>
                <a:latin typeface="Montserrat Light" pitchFamily="2" charset="77"/>
              </a:rPr>
              <a:t>Prospérité locale </a:t>
            </a:r>
            <a:r>
              <a:rPr lang="en-GB" sz="1099" b="1" dirty="0">
                <a:solidFill>
                  <a:srgbClr val="2D355A"/>
                </a:solidFill>
                <a:latin typeface="Montserrat Light" pitchFamily="2" charset="77"/>
              </a:rPr>
              <a:t>: </a:t>
            </a:r>
            <a:r>
              <a:rPr lang="en-GB" sz="1000" dirty="0">
                <a:solidFill>
                  <a:srgbClr val="2D355A"/>
                </a:solidFill>
                <a:latin typeface="Montserrat Light" pitchFamily="2" charset="77"/>
              </a:rPr>
              <a:t>Maximiser la contribution du tourisme à la prospérité économique de la destination </a:t>
            </a:r>
            <a:r>
              <a:rPr lang="en-GB" sz="1000" dirty="0" err="1">
                <a:solidFill>
                  <a:srgbClr val="2D355A"/>
                </a:solidFill>
                <a:latin typeface="Montserrat Light" pitchFamily="2" charset="77"/>
              </a:rPr>
              <a:t>d'accueil</a:t>
            </a:r>
            <a:r>
              <a:rPr lang="en-GB" sz="1000" dirty="0">
                <a:solidFill>
                  <a:srgbClr val="2D355A"/>
                </a:solidFill>
                <a:latin typeface="Montserrat Light" pitchFamily="2" charset="77"/>
              </a:rPr>
              <a:t>, </a:t>
            </a:r>
            <a:r>
              <a:rPr lang="en-GB" sz="1000" dirty="0" err="1">
                <a:solidFill>
                  <a:srgbClr val="2D355A"/>
                </a:solidFill>
                <a:latin typeface="Montserrat Light" pitchFamily="2" charset="77"/>
              </a:rPr>
              <a:t>prenant</a:t>
            </a:r>
            <a:r>
              <a:rPr lang="en-GB" sz="1000" dirty="0">
                <a:solidFill>
                  <a:srgbClr val="2D355A"/>
                </a:solidFill>
                <a:latin typeface="Montserrat Light" pitchFamily="2" charset="77"/>
              </a:rPr>
              <a:t> </a:t>
            </a:r>
            <a:r>
              <a:rPr lang="en-GB" sz="1000" dirty="0" err="1">
                <a:solidFill>
                  <a:srgbClr val="2D355A"/>
                </a:solidFill>
                <a:latin typeface="Montserrat Light" pitchFamily="2" charset="77"/>
              </a:rPr>
              <a:t>en</a:t>
            </a:r>
            <a:r>
              <a:rPr lang="en-GB" sz="1000" dirty="0">
                <a:solidFill>
                  <a:srgbClr val="2D355A"/>
                </a:solidFill>
                <a:latin typeface="Montserrat Light" pitchFamily="2" charset="77"/>
              </a:rPr>
              <a:t> </a:t>
            </a:r>
            <a:r>
              <a:rPr lang="en-GB" sz="1000" dirty="0" err="1">
                <a:solidFill>
                  <a:srgbClr val="2D355A"/>
                </a:solidFill>
                <a:latin typeface="Montserrat Light" pitchFamily="2" charset="77"/>
              </a:rPr>
              <a:t>compte</a:t>
            </a:r>
            <a:r>
              <a:rPr lang="en-GB" sz="1000" dirty="0">
                <a:solidFill>
                  <a:srgbClr val="2D355A"/>
                </a:solidFill>
                <a:latin typeface="Montserrat Light" pitchFamily="2" charset="77"/>
              </a:rPr>
              <a:t> la proportion des dépenses des visiteurs qui sont conservées localement.</a:t>
            </a:r>
          </a:p>
          <a:p>
            <a:pPr marL="228568" indent="-228568" defTabSz="2680963">
              <a:lnSpc>
                <a:spcPct val="100000"/>
              </a:lnSpc>
              <a:spcBef>
                <a:spcPts val="0"/>
              </a:spcBef>
              <a:buFont typeface="+mj-lt"/>
              <a:buAutoNum type="arabicPeriod"/>
            </a:pPr>
            <a:endParaRPr lang="en-GB" sz="60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r>
              <a:rPr lang="en-GB" sz="1099" b="1" dirty="0">
                <a:solidFill>
                  <a:srgbClr val="28AFAC"/>
                </a:solidFill>
                <a:latin typeface="Montserrat Light" pitchFamily="2" charset="77"/>
              </a:rPr>
              <a:t>Qualité de l'emploi : </a:t>
            </a:r>
            <a:r>
              <a:rPr lang="en-GB" sz="1000" dirty="0">
                <a:solidFill>
                  <a:srgbClr val="2D355A"/>
                </a:solidFill>
                <a:latin typeface="Montserrat Light" pitchFamily="2" charset="77"/>
              </a:rPr>
              <a:t>Renforcer le nombre et la qualité des emplois locaux créés et soutenus par le tourisme, </a:t>
            </a:r>
            <a:r>
              <a:rPr lang="en-GB" sz="1000" dirty="0" err="1">
                <a:solidFill>
                  <a:srgbClr val="2D355A"/>
                </a:solidFill>
                <a:latin typeface="Montserrat Light" pitchFamily="2" charset="77"/>
              </a:rPr>
              <a:t>prenant</a:t>
            </a:r>
            <a:r>
              <a:rPr lang="en-GB" sz="1000" dirty="0">
                <a:solidFill>
                  <a:srgbClr val="2D355A"/>
                </a:solidFill>
                <a:latin typeface="Montserrat Light" pitchFamily="2" charset="77"/>
              </a:rPr>
              <a:t> </a:t>
            </a:r>
            <a:r>
              <a:rPr lang="en-GB" sz="1000" dirty="0" err="1">
                <a:solidFill>
                  <a:srgbClr val="2D355A"/>
                </a:solidFill>
                <a:latin typeface="Montserrat Light" pitchFamily="2" charset="77"/>
              </a:rPr>
              <a:t>en</a:t>
            </a:r>
            <a:r>
              <a:rPr lang="en-GB" sz="1000" dirty="0">
                <a:solidFill>
                  <a:srgbClr val="2D355A"/>
                </a:solidFill>
                <a:latin typeface="Montserrat Light" pitchFamily="2" charset="77"/>
              </a:rPr>
              <a:t> </a:t>
            </a:r>
            <a:r>
              <a:rPr lang="en-GB" sz="1000" dirty="0" err="1">
                <a:solidFill>
                  <a:srgbClr val="2D355A"/>
                </a:solidFill>
                <a:latin typeface="Montserrat Light" pitchFamily="2" charset="77"/>
              </a:rPr>
              <a:t>compte</a:t>
            </a:r>
            <a:r>
              <a:rPr lang="en-GB" sz="1000" dirty="0">
                <a:solidFill>
                  <a:srgbClr val="2D355A"/>
                </a:solidFill>
                <a:latin typeface="Montserrat Light" pitchFamily="2" charset="77"/>
              </a:rPr>
              <a:t> le niveau de rémunération, les conditions de service et </a:t>
            </a:r>
            <a:r>
              <a:rPr lang="en-GB" sz="1000" dirty="0" err="1">
                <a:solidFill>
                  <a:srgbClr val="2D355A"/>
                </a:solidFill>
                <a:latin typeface="Montserrat Light" pitchFamily="2" charset="77"/>
              </a:rPr>
              <a:t>l’offre</a:t>
            </a:r>
            <a:r>
              <a:rPr lang="en-GB" sz="1000" dirty="0">
                <a:solidFill>
                  <a:srgbClr val="2D355A"/>
                </a:solidFill>
                <a:latin typeface="Montserrat Light" pitchFamily="2" charset="77"/>
              </a:rPr>
              <a:t> pour tous sans discrimination de genre, de race, de handicap ou autre.</a:t>
            </a:r>
          </a:p>
          <a:p>
            <a:pPr marL="228568" indent="-228568" defTabSz="2680963">
              <a:lnSpc>
                <a:spcPct val="100000"/>
              </a:lnSpc>
              <a:spcBef>
                <a:spcPts val="0"/>
              </a:spcBef>
              <a:buFont typeface="+mj-lt"/>
              <a:buAutoNum type="arabicPeriod"/>
            </a:pPr>
            <a:endParaRPr lang="en-GB" sz="60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r>
              <a:rPr lang="en-GB" sz="1099" b="1" dirty="0">
                <a:solidFill>
                  <a:srgbClr val="28AFAC"/>
                </a:solidFill>
                <a:latin typeface="Montserrat Light" pitchFamily="2" charset="77"/>
              </a:rPr>
              <a:t>Équité sociale </a:t>
            </a:r>
            <a:r>
              <a:rPr lang="en-GB" sz="1099" b="1" dirty="0">
                <a:solidFill>
                  <a:srgbClr val="2D355A"/>
                </a:solidFill>
                <a:latin typeface="Montserrat Light" pitchFamily="2" charset="77"/>
              </a:rPr>
              <a:t>: </a:t>
            </a:r>
            <a:r>
              <a:rPr lang="en-GB" sz="1000" dirty="0">
                <a:solidFill>
                  <a:srgbClr val="2D355A"/>
                </a:solidFill>
                <a:latin typeface="Montserrat Light" pitchFamily="2" charset="77"/>
              </a:rPr>
              <a:t>Chercher une distribution étendue et équitable des avantages économiques et sociaux du tourisme dans l'ensemble de la communauté bénéficiaire, y </a:t>
            </a:r>
            <a:r>
              <a:rPr lang="en-GB" sz="1000" dirty="0" err="1">
                <a:solidFill>
                  <a:srgbClr val="2D355A"/>
                </a:solidFill>
                <a:latin typeface="Montserrat Light" pitchFamily="2" charset="77"/>
              </a:rPr>
              <a:t>compris</a:t>
            </a:r>
            <a:r>
              <a:rPr lang="en-GB" sz="1000" dirty="0">
                <a:solidFill>
                  <a:srgbClr val="2D355A"/>
                </a:solidFill>
                <a:latin typeface="Montserrat Light" pitchFamily="2" charset="77"/>
              </a:rPr>
              <a:t> </a:t>
            </a:r>
            <a:r>
              <a:rPr lang="en-GB" sz="1000" dirty="0" err="1">
                <a:solidFill>
                  <a:srgbClr val="2D355A"/>
                </a:solidFill>
                <a:latin typeface="Montserrat Light" pitchFamily="2" charset="77"/>
              </a:rPr>
              <a:t>l'amélioration</a:t>
            </a:r>
            <a:r>
              <a:rPr lang="en-GB" sz="1000" dirty="0">
                <a:solidFill>
                  <a:srgbClr val="2D355A"/>
                </a:solidFill>
                <a:latin typeface="Montserrat Light" pitchFamily="2" charset="77"/>
              </a:rPr>
              <a:t> des opportunités, des revenus et des services disponibles pour les pauvres.</a:t>
            </a:r>
          </a:p>
          <a:p>
            <a:pPr marL="228568" indent="-228568" defTabSz="2680963">
              <a:lnSpc>
                <a:spcPct val="100000"/>
              </a:lnSpc>
              <a:spcBef>
                <a:spcPts val="0"/>
              </a:spcBef>
              <a:buFont typeface="+mj-lt"/>
              <a:buAutoNum type="arabicPeriod"/>
            </a:pPr>
            <a:endParaRPr lang="en-GB" sz="60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r>
              <a:rPr lang="en-GB" sz="1099" b="1" dirty="0">
                <a:solidFill>
                  <a:srgbClr val="28AFAC"/>
                </a:solidFill>
                <a:latin typeface="Montserrat Light" pitchFamily="2" charset="77"/>
              </a:rPr>
              <a:t>Satisfaction des visiteurs : </a:t>
            </a:r>
            <a:r>
              <a:rPr lang="en-GB" sz="1000" dirty="0">
                <a:solidFill>
                  <a:srgbClr val="2D355A"/>
                </a:solidFill>
                <a:latin typeface="Montserrat Light" pitchFamily="2" charset="77"/>
              </a:rPr>
              <a:t>Offrir</a:t>
            </a:r>
            <a:r>
              <a:rPr lang="en-GB" sz="1050" dirty="0">
                <a:solidFill>
                  <a:srgbClr val="2D355A"/>
                </a:solidFill>
                <a:latin typeface="Montserrat Light" pitchFamily="2" charset="77"/>
              </a:rPr>
              <a:t> </a:t>
            </a:r>
            <a:r>
              <a:rPr lang="en-GB" sz="1000" dirty="0">
                <a:solidFill>
                  <a:srgbClr val="2D355A"/>
                </a:solidFill>
                <a:latin typeface="Montserrat Light" pitchFamily="2" charset="77"/>
              </a:rPr>
              <a:t>aux visiteurs une expérience sûre, satisfaisante et épanouissante, accessible à tous sans discrimination de sexe, de race, de handicap ou autre.</a:t>
            </a:r>
          </a:p>
          <a:p>
            <a:pPr marL="228568" indent="-228568" defTabSz="2680963">
              <a:lnSpc>
                <a:spcPct val="100000"/>
              </a:lnSpc>
              <a:spcBef>
                <a:spcPts val="0"/>
              </a:spcBef>
              <a:buFont typeface="+mj-lt"/>
              <a:buAutoNum type="arabicPeriod"/>
            </a:pPr>
            <a:endParaRPr lang="en-GB" sz="600" b="1"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r>
              <a:rPr lang="en-GB" sz="1099" b="1" dirty="0">
                <a:solidFill>
                  <a:srgbClr val="28AFAC"/>
                </a:solidFill>
                <a:latin typeface="Montserrat Light" pitchFamily="2" charset="77"/>
              </a:rPr>
              <a:t>Contrôle local : </a:t>
            </a:r>
            <a:r>
              <a:rPr lang="en-GB" sz="1000" dirty="0">
                <a:solidFill>
                  <a:srgbClr val="2D355A"/>
                </a:solidFill>
                <a:latin typeface="Montserrat Light" pitchFamily="2" charset="77"/>
              </a:rPr>
              <a:t>Engager et responsabiliser les communautés locales dans la planification et la prise de décision concernant la gestion et le développement futur du tourisme dans leur région, </a:t>
            </a:r>
            <a:r>
              <a:rPr lang="en-GB" sz="1000" dirty="0" err="1">
                <a:solidFill>
                  <a:srgbClr val="2D355A"/>
                </a:solidFill>
                <a:latin typeface="Montserrat Light" pitchFamily="2" charset="77"/>
              </a:rPr>
              <a:t>en</a:t>
            </a:r>
            <a:endParaRPr lang="en-GB" sz="100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endParaRPr lang="en-GB" sz="100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endParaRPr lang="en-GB" sz="100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endParaRPr lang="en-GB" sz="100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endParaRPr lang="en-GB" sz="100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endParaRPr lang="en-GB" sz="100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endParaRPr lang="en-GB" sz="100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endParaRPr lang="en-GB" sz="100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endParaRPr lang="en-GB" sz="100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endParaRPr lang="en-GB" sz="100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endParaRPr lang="en-GB" sz="1000" dirty="0">
              <a:solidFill>
                <a:srgbClr val="2D355A"/>
              </a:solidFill>
              <a:latin typeface="Montserrat Light" pitchFamily="2" charset="77"/>
            </a:endParaRPr>
          </a:p>
          <a:p>
            <a:pPr marL="190500" defTabSz="2680963">
              <a:lnSpc>
                <a:spcPct val="100000"/>
              </a:lnSpc>
              <a:spcBef>
                <a:spcPts val="0"/>
              </a:spcBef>
            </a:pPr>
            <a:r>
              <a:rPr lang="en-GB" sz="1000" dirty="0">
                <a:solidFill>
                  <a:srgbClr val="2D355A"/>
                </a:solidFill>
                <a:latin typeface="Montserrat Light" pitchFamily="2" charset="77"/>
              </a:rPr>
              <a:t>consultation avec les </a:t>
            </a:r>
            <a:r>
              <a:rPr lang="en-GB" sz="1000" dirty="0" err="1">
                <a:solidFill>
                  <a:srgbClr val="2D355A"/>
                </a:solidFill>
                <a:latin typeface="Montserrat Light" pitchFamily="2" charset="77"/>
              </a:rPr>
              <a:t>autres</a:t>
            </a:r>
            <a:r>
              <a:rPr lang="en-GB" sz="1000" dirty="0">
                <a:solidFill>
                  <a:srgbClr val="2D355A"/>
                </a:solidFill>
                <a:latin typeface="Montserrat Light" pitchFamily="2" charset="77"/>
              </a:rPr>
              <a:t> parties </a:t>
            </a:r>
            <a:r>
              <a:rPr lang="en-GB" sz="1000" dirty="0" err="1">
                <a:solidFill>
                  <a:srgbClr val="2D355A"/>
                </a:solidFill>
                <a:latin typeface="Montserrat Light" pitchFamily="2" charset="77"/>
              </a:rPr>
              <a:t>prenantes</a:t>
            </a:r>
            <a:r>
              <a:rPr lang="en-GB" sz="1000" dirty="0">
                <a:solidFill>
                  <a:srgbClr val="2D355A"/>
                </a:solidFill>
                <a:latin typeface="Montserrat Light" pitchFamily="2" charset="77"/>
              </a:rPr>
              <a:t>.</a:t>
            </a:r>
            <a:endParaRPr lang="en-GB" sz="1050" dirty="0">
              <a:solidFill>
                <a:srgbClr val="2D355A"/>
              </a:solidFill>
              <a:latin typeface="Montserrat Light" pitchFamily="2" charset="77"/>
            </a:endParaRPr>
          </a:p>
          <a:p>
            <a:pPr marL="228568" indent="-228568" defTabSz="2680963">
              <a:lnSpc>
                <a:spcPct val="100000"/>
              </a:lnSpc>
              <a:spcBef>
                <a:spcPts val="0"/>
              </a:spcBef>
              <a:buFont typeface="+mj-lt"/>
              <a:buAutoNum type="arabicPeriod"/>
            </a:pPr>
            <a:endParaRPr lang="en-GB" sz="1050" dirty="0">
              <a:solidFill>
                <a:srgbClr val="2D355A"/>
              </a:solidFill>
              <a:latin typeface="Montserrat Light" pitchFamily="2" charset="77"/>
            </a:endParaRPr>
          </a:p>
          <a:p>
            <a:pPr marL="228600" indent="-228600" defTabSz="2680963">
              <a:lnSpc>
                <a:spcPct val="100000"/>
              </a:lnSpc>
              <a:spcBef>
                <a:spcPts val="0"/>
              </a:spcBef>
              <a:buFont typeface="+mj-lt"/>
              <a:buAutoNum type="arabicPeriod" startAt="7"/>
            </a:pPr>
            <a:r>
              <a:rPr lang="en-GB" sz="1099" b="1" dirty="0">
                <a:solidFill>
                  <a:srgbClr val="28AFAC"/>
                </a:solidFill>
                <a:latin typeface="Montserrat Light" pitchFamily="2" charset="77"/>
              </a:rPr>
              <a:t>Bien-être de la communauté : </a:t>
            </a:r>
            <a:r>
              <a:rPr lang="en-GB" sz="1000" dirty="0">
                <a:solidFill>
                  <a:srgbClr val="2D355A"/>
                </a:solidFill>
                <a:latin typeface="Montserrat Light" pitchFamily="2" charset="77"/>
              </a:rPr>
              <a:t>Maintenir et renforcer la qualité de vie des communautés locales, y compris les structures sociales et l'accès aux ressources, aux équipements et aux systèmes d'aide à la vie, en évitant toute forme de dégradation ou d'exploitation sociale.</a:t>
            </a:r>
          </a:p>
          <a:p>
            <a:pPr marL="228568" indent="-228568" defTabSz="2680963">
              <a:lnSpc>
                <a:spcPct val="100000"/>
              </a:lnSpc>
              <a:spcBef>
                <a:spcPts val="0"/>
              </a:spcBef>
              <a:buFont typeface="+mj-lt"/>
              <a:buAutoNum type="arabicPeriod" startAt="7"/>
            </a:pPr>
            <a:endParaRPr lang="en-GB" sz="600" dirty="0">
              <a:solidFill>
                <a:srgbClr val="2D355A"/>
              </a:solidFill>
              <a:latin typeface="Montserrat Light" pitchFamily="2" charset="77"/>
            </a:endParaRPr>
          </a:p>
          <a:p>
            <a:pPr marL="228568" indent="-228568" defTabSz="2680963">
              <a:lnSpc>
                <a:spcPct val="100000"/>
              </a:lnSpc>
              <a:spcBef>
                <a:spcPts val="0"/>
              </a:spcBef>
              <a:buFont typeface="+mj-lt"/>
              <a:buAutoNum type="arabicPeriod" startAt="7"/>
            </a:pPr>
            <a:r>
              <a:rPr lang="en-GB" sz="1099" b="1" dirty="0">
                <a:solidFill>
                  <a:srgbClr val="28AFAC"/>
                </a:solidFill>
                <a:latin typeface="Montserrat Light" pitchFamily="2" charset="77"/>
              </a:rPr>
              <a:t>Richesse culturelle : </a:t>
            </a:r>
            <a:r>
              <a:rPr lang="en-GB" sz="1000" dirty="0">
                <a:solidFill>
                  <a:srgbClr val="2D355A"/>
                </a:solidFill>
                <a:latin typeface="Montserrat Light" pitchFamily="2" charset="77"/>
              </a:rPr>
              <a:t>Respecter et valoriser le patrimoine historique, la culture authentique, les traditions et le caractère distinctif des communautés d'accueil.</a:t>
            </a:r>
          </a:p>
          <a:p>
            <a:pPr marL="228568" indent="-228568" defTabSz="2680963">
              <a:lnSpc>
                <a:spcPct val="100000"/>
              </a:lnSpc>
              <a:spcBef>
                <a:spcPts val="0"/>
              </a:spcBef>
              <a:buFont typeface="+mj-lt"/>
              <a:buAutoNum type="arabicPeriod" startAt="7"/>
            </a:pPr>
            <a:endParaRPr lang="en-GB" sz="600" dirty="0">
              <a:solidFill>
                <a:srgbClr val="2D355A"/>
              </a:solidFill>
              <a:latin typeface="Montserrat Light" pitchFamily="2" charset="77"/>
            </a:endParaRPr>
          </a:p>
          <a:p>
            <a:pPr marL="228568" indent="-228568" defTabSz="2680963">
              <a:lnSpc>
                <a:spcPct val="100000"/>
              </a:lnSpc>
              <a:spcBef>
                <a:spcPts val="0"/>
              </a:spcBef>
              <a:buFont typeface="+mj-lt"/>
              <a:buAutoNum type="arabicPeriod" startAt="7"/>
            </a:pPr>
            <a:r>
              <a:rPr lang="en-GB" sz="1099" b="1" dirty="0">
                <a:solidFill>
                  <a:srgbClr val="28AFAC"/>
                </a:solidFill>
                <a:latin typeface="Montserrat Light" pitchFamily="2" charset="77"/>
              </a:rPr>
              <a:t>Intégrité physique : </a:t>
            </a:r>
            <a:r>
              <a:rPr lang="en-GB" sz="1000" dirty="0">
                <a:solidFill>
                  <a:srgbClr val="2D355A"/>
                </a:solidFill>
                <a:latin typeface="Montserrat Light" pitchFamily="2" charset="77"/>
              </a:rPr>
              <a:t>Maintenir et améliorer la qualité des paysages, tant urbains que ruraux, et éviter la dégradation physique et visuelle de l'environnement.</a:t>
            </a:r>
          </a:p>
          <a:p>
            <a:pPr marL="228568" indent="-228568" defTabSz="2680963">
              <a:lnSpc>
                <a:spcPct val="100000"/>
              </a:lnSpc>
              <a:spcBef>
                <a:spcPts val="0"/>
              </a:spcBef>
              <a:buFont typeface="+mj-lt"/>
              <a:buAutoNum type="arabicPeriod" startAt="7"/>
            </a:pPr>
            <a:endParaRPr lang="en-GB" sz="600" dirty="0">
              <a:solidFill>
                <a:srgbClr val="2D355A"/>
              </a:solidFill>
              <a:latin typeface="Montserrat Light" pitchFamily="2" charset="77"/>
            </a:endParaRPr>
          </a:p>
          <a:p>
            <a:pPr marL="228568" indent="-228568" defTabSz="2680963">
              <a:lnSpc>
                <a:spcPct val="100000"/>
              </a:lnSpc>
              <a:spcBef>
                <a:spcPts val="0"/>
              </a:spcBef>
              <a:buFont typeface="+mj-lt"/>
              <a:buAutoNum type="arabicPeriod" startAt="7"/>
            </a:pPr>
            <a:r>
              <a:rPr lang="en-GB" sz="1099" b="1" dirty="0">
                <a:solidFill>
                  <a:srgbClr val="28AFAC"/>
                </a:solidFill>
                <a:latin typeface="Montserrat Light" pitchFamily="2" charset="77"/>
              </a:rPr>
              <a:t>Diversité biologique : </a:t>
            </a:r>
            <a:r>
              <a:rPr lang="en-GB" sz="1000" dirty="0">
                <a:solidFill>
                  <a:srgbClr val="2D355A"/>
                </a:solidFill>
                <a:latin typeface="Montserrat Light" pitchFamily="2" charset="77"/>
              </a:rPr>
              <a:t>Favoriser la conservation des zones naturelles, des habitats et de la faune et réduire au minimum les dommages qui leur sont causés.</a:t>
            </a:r>
          </a:p>
          <a:p>
            <a:pPr marL="228568" indent="-228568" defTabSz="2680963">
              <a:lnSpc>
                <a:spcPct val="100000"/>
              </a:lnSpc>
              <a:spcBef>
                <a:spcPts val="0"/>
              </a:spcBef>
              <a:buFont typeface="+mj-lt"/>
              <a:buAutoNum type="arabicPeriod" startAt="7"/>
            </a:pPr>
            <a:endParaRPr lang="en-GB" sz="600" dirty="0">
              <a:solidFill>
                <a:srgbClr val="2D355A"/>
              </a:solidFill>
              <a:latin typeface="Montserrat Light" pitchFamily="2" charset="77"/>
            </a:endParaRPr>
          </a:p>
          <a:p>
            <a:pPr marL="228568" indent="-228568" defTabSz="2680963">
              <a:lnSpc>
                <a:spcPct val="100000"/>
              </a:lnSpc>
              <a:spcBef>
                <a:spcPts val="0"/>
              </a:spcBef>
              <a:buFont typeface="+mj-lt"/>
              <a:buAutoNum type="arabicPeriod" startAt="7"/>
            </a:pPr>
            <a:r>
              <a:rPr lang="en-GB" sz="1099" b="1" dirty="0">
                <a:solidFill>
                  <a:srgbClr val="28AFAC"/>
                </a:solidFill>
                <a:latin typeface="Montserrat Light" pitchFamily="2" charset="77"/>
              </a:rPr>
              <a:t>Efficacité des ressources </a:t>
            </a:r>
            <a:r>
              <a:rPr lang="en-GB" sz="1050" dirty="0">
                <a:solidFill>
                  <a:srgbClr val="2D355A"/>
                </a:solidFill>
                <a:latin typeface="Montserrat Light" pitchFamily="2" charset="77"/>
              </a:rPr>
              <a:t>: </a:t>
            </a:r>
            <a:r>
              <a:rPr lang="en-GB" sz="1000" dirty="0">
                <a:solidFill>
                  <a:srgbClr val="2D355A"/>
                </a:solidFill>
                <a:latin typeface="Montserrat Light" pitchFamily="2" charset="77"/>
              </a:rPr>
              <a:t>Réduire au minimum l'utilisation de ressources rares et non renouvelables dans le développement et l'exploitation des installations et services touristiques.</a:t>
            </a:r>
          </a:p>
          <a:p>
            <a:pPr marL="228568" indent="-228568" defTabSz="2680963">
              <a:lnSpc>
                <a:spcPct val="100000"/>
              </a:lnSpc>
              <a:spcBef>
                <a:spcPts val="0"/>
              </a:spcBef>
              <a:buFont typeface="+mj-lt"/>
              <a:buAutoNum type="arabicPeriod" startAt="7"/>
            </a:pPr>
            <a:endParaRPr lang="en-GB" sz="600" dirty="0">
              <a:solidFill>
                <a:srgbClr val="2D355A"/>
              </a:solidFill>
              <a:latin typeface="Montserrat Light" pitchFamily="2" charset="77"/>
            </a:endParaRPr>
          </a:p>
          <a:p>
            <a:pPr marL="228568" indent="-228568" defTabSz="2680963">
              <a:lnSpc>
                <a:spcPct val="100000"/>
              </a:lnSpc>
              <a:spcBef>
                <a:spcPts val="0"/>
              </a:spcBef>
              <a:buFont typeface="+mj-lt"/>
              <a:buAutoNum type="arabicPeriod" startAt="7"/>
            </a:pPr>
            <a:r>
              <a:rPr lang="en-GB" sz="1099" b="1" dirty="0">
                <a:solidFill>
                  <a:srgbClr val="28AFAC"/>
                </a:solidFill>
                <a:latin typeface="Montserrat Light" pitchFamily="2" charset="77"/>
              </a:rPr>
              <a:t>Pureté environnementale : </a:t>
            </a:r>
            <a:r>
              <a:rPr lang="en-GB" sz="1000" dirty="0">
                <a:solidFill>
                  <a:srgbClr val="2D355A"/>
                </a:solidFill>
                <a:latin typeface="Montserrat Light" pitchFamily="2" charset="77"/>
              </a:rPr>
              <a:t>Réduire au minimum la pollution de l'air, de l'eau et du sol et la production de déchets par les entreprises touristiques et les visiteurs.</a:t>
            </a:r>
          </a:p>
          <a:p>
            <a:pPr defTabSz="2680963" fontAlgn="base">
              <a:lnSpc>
                <a:spcPct val="100000"/>
              </a:lnSpc>
              <a:spcBef>
                <a:spcPts val="0"/>
              </a:spcBef>
            </a:pPr>
            <a:endParaRPr lang="en-IE" sz="1050" dirty="0">
              <a:solidFill>
                <a:srgbClr val="2D355A"/>
              </a:solidFill>
              <a:latin typeface="Montserrat Light" pitchFamily="2" charset="77"/>
              <a:ea typeface="Calibri" panose="020F0502020204030204" pitchFamily="34" charset="0"/>
              <a:cs typeface="Times New Roman" panose="02020603050405020304" pitchFamily="18" charset="0"/>
            </a:endParaRPr>
          </a:p>
          <a:p>
            <a:pPr defTabSz="2680963">
              <a:lnSpc>
                <a:spcPct val="100000"/>
              </a:lnSpc>
              <a:spcBef>
                <a:spcPts val="0"/>
              </a:spcBef>
            </a:pPr>
            <a:endParaRPr sz="1050" dirty="0">
              <a:solidFill>
                <a:srgbClr val="2D355A"/>
              </a:solidFill>
              <a:latin typeface="Montserrat Light" pitchFamily="2" charset="77"/>
            </a:endParaRPr>
          </a:p>
        </p:txBody>
      </p:sp>
    </p:spTree>
    <p:extLst>
      <p:ext uri="{BB962C8B-B14F-4D97-AF65-F5344CB8AC3E}">
        <p14:creationId xmlns:p14="http://schemas.microsoft.com/office/powerpoint/2010/main" val="1810014489"/>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a:extLst>
              <a:ext uri="{FF2B5EF4-FFF2-40B4-BE49-F238E27FC236}">
                <a16:creationId xmlns:a16="http://schemas.microsoft.com/office/drawing/2014/main" id="{F967E137-19BD-8140-BEF9-84C877B8540A}"/>
              </a:ext>
            </a:extLst>
          </p:cNvPr>
          <p:cNvSpPr/>
          <p:nvPr/>
        </p:nvSpPr>
        <p:spPr>
          <a:xfrm>
            <a:off x="-5246" y="9050891"/>
            <a:ext cx="5609303" cy="597653"/>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rgbClr val="28AFAC"/>
              </a:solidFill>
            </a:endParaRPr>
          </a:p>
        </p:txBody>
      </p:sp>
      <p:sp>
        <p:nvSpPr>
          <p:cNvPr id="6" name="Rectangle 27">
            <a:extLst>
              <a:ext uri="{FF2B5EF4-FFF2-40B4-BE49-F238E27FC236}">
                <a16:creationId xmlns:a16="http://schemas.microsoft.com/office/drawing/2014/main" id="{A63C048D-B433-9B41-8D5E-B6AFF65D1611}"/>
              </a:ext>
            </a:extLst>
          </p:cNvPr>
          <p:cNvSpPr txBox="1"/>
          <p:nvPr/>
        </p:nvSpPr>
        <p:spPr>
          <a:xfrm>
            <a:off x="563882" y="1188071"/>
            <a:ext cx="5730236" cy="2896559"/>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fontAlgn="base">
              <a:lnSpc>
                <a:spcPts val="1500"/>
              </a:lnSpc>
              <a:spcBef>
                <a:spcPts val="0"/>
              </a:spcBef>
              <a:buClr>
                <a:srgbClr val="28AFAC"/>
              </a:buClr>
              <a:buFont typeface="Wingdings" panose="05000000000000000000" pitchFamily="2" charset="2"/>
              <a:buChar char="ü"/>
            </a:pPr>
            <a:r>
              <a:rPr lang="en-GB" sz="1050" b="1" dirty="0">
                <a:solidFill>
                  <a:srgbClr val="28AFAC"/>
                </a:solidFill>
                <a:latin typeface="Montserrat" pitchFamily="2" charset="77"/>
              </a:rPr>
              <a:t>Utilisez un éclairage à faible consommation d'énergie </a:t>
            </a:r>
            <a:r>
              <a:rPr lang="en-GB" sz="1050" dirty="0">
                <a:solidFill>
                  <a:srgbClr val="2D355A"/>
                </a:solidFill>
                <a:latin typeface="Montserrat Light" pitchFamily="2" charset="77"/>
              </a:rPr>
              <a:t>Laissez tomber les lampes fluorescentes </a:t>
            </a:r>
            <a:r>
              <a:rPr lang="en-IE" sz="1050" dirty="0">
                <a:solidFill>
                  <a:srgbClr val="2D355A"/>
                </a:solidFill>
                <a:latin typeface="Montserrat Light" pitchFamily="2" charset="77"/>
              </a:rPr>
              <a:t>compactes </a:t>
            </a:r>
            <a:r>
              <a:rPr lang="en-GB" sz="1050" dirty="0">
                <a:solidFill>
                  <a:srgbClr val="2D355A"/>
                </a:solidFill>
                <a:latin typeface="Montserrat Light" pitchFamily="2" charset="77"/>
              </a:rPr>
              <a:t>(LFC) et optez directement pour les LED. Non </a:t>
            </a:r>
            <a:r>
              <a:rPr lang="en-GB" sz="1050" dirty="0" err="1">
                <a:solidFill>
                  <a:srgbClr val="2D355A"/>
                </a:solidFill>
                <a:latin typeface="Montserrat Light" pitchFamily="2" charset="77"/>
              </a:rPr>
              <a:t>seulement</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elles</a:t>
            </a:r>
            <a:r>
              <a:rPr lang="en-GB" sz="1050" dirty="0">
                <a:solidFill>
                  <a:srgbClr val="2D355A"/>
                </a:solidFill>
                <a:latin typeface="Montserrat Light" pitchFamily="2" charset="77"/>
              </a:rPr>
              <a:t> </a:t>
            </a:r>
            <a:r>
              <a:rPr lang="en-GB" sz="1050" dirty="0" err="1">
                <a:solidFill>
                  <a:srgbClr val="2D355A"/>
                </a:solidFill>
                <a:latin typeface="Montserrat Light" pitchFamily="2" charset="77"/>
              </a:rPr>
              <a:t>sont</a:t>
            </a:r>
            <a:r>
              <a:rPr lang="en-GB" sz="1050" dirty="0">
                <a:solidFill>
                  <a:srgbClr val="2D355A"/>
                </a:solidFill>
                <a:latin typeface="Montserrat Light" pitchFamily="2" charset="77"/>
              </a:rPr>
              <a:t> jusqu'à 90 % plus efficaces que les lampes à incandescence et 30 % plus efficaces que les LFC, mais elles durent plus longtemps que les deux variétés - entre 10 et 25 ans, ce qui permet de réaliser d'importantes économies sur les coûts de main-d'œuvre. </a:t>
            </a:r>
            <a:r>
              <a:rPr lang="en-GB" sz="1050" dirty="0">
                <a:solidFill>
                  <a:srgbClr val="2D355A"/>
                </a:solidFill>
                <a:latin typeface="Montserrat Light" pitchFamily="2" charset="77"/>
                <a:hlinkClick r:id="rId2">
                  <a:extLst>
                    <a:ext uri="{A12FA001-AC4F-418D-AE19-62706E023703}">
                      <ahyp:hlinkClr xmlns:ahyp="http://schemas.microsoft.com/office/drawing/2018/hyperlinkcolor" val="tx"/>
                    </a:ext>
                  </a:extLst>
                </a:hlinkClick>
              </a:rPr>
              <a:t>Ampoules LED contre ampoules CFL</a:t>
            </a:r>
            <a:r>
              <a:rPr lang="en-GB" sz="1050" dirty="0">
                <a:solidFill>
                  <a:srgbClr val="2D355A"/>
                </a:solidFill>
                <a:latin typeface="Montserrat Light" pitchFamily="2" charset="77"/>
              </a:rPr>
              <a:t>.</a:t>
            </a:r>
          </a:p>
          <a:p>
            <a:pPr marL="171426" indent="-171426" fontAlgn="base">
              <a:lnSpc>
                <a:spcPts val="1500"/>
              </a:lnSpc>
              <a:spcBef>
                <a:spcPts val="0"/>
              </a:spcBef>
              <a:buClr>
                <a:srgbClr val="28AFAC"/>
              </a:buClr>
              <a:buFont typeface="Wingdings" panose="05000000000000000000" pitchFamily="2" charset="2"/>
              <a:buChar char="ü"/>
            </a:pPr>
            <a:r>
              <a:rPr lang="en-GB" sz="1050" dirty="0">
                <a:solidFill>
                  <a:srgbClr val="2D355A"/>
                </a:solidFill>
                <a:latin typeface="Montserrat Light" pitchFamily="2" charset="77"/>
              </a:rPr>
              <a:t>Installez des capteurs et des commandes dans le cadre d'un programme de gestion de l'énergie de base et veillez à ce que la technologie corresponde exactement au comportement humain, c'est-à-dire que les lumières, la climatisation et le chauffage ne sont allumés que lorsque c'est nécessaire. </a:t>
            </a:r>
          </a:p>
          <a:p>
            <a:pPr marL="171426" indent="-171426" fontAlgn="base">
              <a:lnSpc>
                <a:spcPts val="1500"/>
              </a:lnSpc>
              <a:spcBef>
                <a:spcPts val="0"/>
              </a:spcBef>
              <a:buClr>
                <a:srgbClr val="28AFAC"/>
              </a:buClr>
              <a:buFont typeface="Wingdings" panose="05000000000000000000" pitchFamily="2" charset="2"/>
              <a:buChar char="ü"/>
            </a:pPr>
            <a:r>
              <a:rPr lang="en-GB" sz="1050" b="1" dirty="0">
                <a:solidFill>
                  <a:srgbClr val="28AFAC"/>
                </a:solidFill>
                <a:latin typeface="Montserrat" pitchFamily="2" charset="77"/>
              </a:rPr>
              <a:t>Appareils à haut rendement énergétique </a:t>
            </a:r>
            <a:r>
              <a:rPr lang="en-GB" sz="1050" dirty="0">
                <a:solidFill>
                  <a:srgbClr val="2D355A"/>
                </a:solidFill>
                <a:latin typeface="Montserrat Light" pitchFamily="2" charset="77"/>
              </a:rPr>
              <a:t>Lorsque vos appareils existants doivent être remplacés, dépensez un peu plus pour des produits à haut rendement énergétique, classés Energy Star. Vous pouvez réaliser des économies importantes, souvent jusqu'à 50 %, par rapport à vos anciens appareils (réfrigérateurs, congélateurs, lave-vaisselle, lave-linge, etc.).</a:t>
            </a:r>
          </a:p>
        </p:txBody>
      </p:sp>
      <p:sp>
        <p:nvSpPr>
          <p:cNvPr id="7" name="Rectangle 27">
            <a:extLst>
              <a:ext uri="{FF2B5EF4-FFF2-40B4-BE49-F238E27FC236}">
                <a16:creationId xmlns:a16="http://schemas.microsoft.com/office/drawing/2014/main" id="{ADC1D596-9F59-9E41-BDA2-04D53751F3F9}"/>
              </a:ext>
            </a:extLst>
          </p:cNvPr>
          <p:cNvSpPr txBox="1"/>
          <p:nvPr/>
        </p:nvSpPr>
        <p:spPr>
          <a:xfrm>
            <a:off x="675468" y="643054"/>
            <a:ext cx="5609303" cy="395297"/>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r>
              <a:rPr lang="en-GB" sz="1200" b="1" dirty="0">
                <a:solidFill>
                  <a:srgbClr val="28AFAC"/>
                </a:solidFill>
                <a:latin typeface="Montserrat" pitchFamily="2" charset="77"/>
              </a:rPr>
              <a:t>Exemple de plan de gestion de </a:t>
            </a:r>
            <a:r>
              <a:rPr lang="en-GB" sz="1200" b="1" dirty="0" err="1">
                <a:solidFill>
                  <a:srgbClr val="28AFAC"/>
                </a:solidFill>
                <a:latin typeface="Montserrat" pitchFamily="2" charset="77"/>
              </a:rPr>
              <a:t>l'énergie</a:t>
            </a:r>
            <a:r>
              <a:rPr lang="en-GB" sz="1200" b="1" dirty="0">
                <a:solidFill>
                  <a:srgbClr val="28AFAC"/>
                </a:solidFill>
                <a:latin typeface="Montserrat" pitchFamily="2" charset="77"/>
              </a:rPr>
              <a:t> - Des remplacements qui permettent de faire des économies à long terme !</a:t>
            </a:r>
          </a:p>
        </p:txBody>
      </p:sp>
      <p:sp>
        <p:nvSpPr>
          <p:cNvPr id="8" name="Rectangle 27">
            <a:extLst>
              <a:ext uri="{FF2B5EF4-FFF2-40B4-BE49-F238E27FC236}">
                <a16:creationId xmlns:a16="http://schemas.microsoft.com/office/drawing/2014/main" id="{A287CB52-549E-6140-BAEB-7BD3CD4F4294}"/>
              </a:ext>
            </a:extLst>
          </p:cNvPr>
          <p:cNvSpPr txBox="1"/>
          <p:nvPr/>
        </p:nvSpPr>
        <p:spPr>
          <a:xfrm>
            <a:off x="937474" y="9074955"/>
            <a:ext cx="4666584" cy="34913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FFFFFF"/>
                </a:solidFill>
                <a:latin typeface="Montserrat Light"/>
                <a:ea typeface="Montserrat Light"/>
                <a:cs typeface="Montserrat Light"/>
                <a:sym typeface="Montserrat Light"/>
              </a:defRPr>
            </a:lvl1pPr>
          </a:lstStyle>
          <a:p>
            <a:pPr fontAlgn="base"/>
            <a:r>
              <a:rPr lang="en-GB" sz="1050" dirty="0">
                <a:solidFill>
                  <a:schemeClr val="bg1"/>
                </a:solidFill>
                <a:latin typeface="Montserrat" pitchFamily="2" charset="77"/>
              </a:rPr>
              <a:t>Conseils </a:t>
            </a:r>
            <a:r>
              <a:rPr lang="en-GB" sz="1050" dirty="0">
                <a:solidFill>
                  <a:schemeClr val="bg1"/>
                </a:solidFill>
                <a:latin typeface="Montserrat" pitchFamily="2" charset="77"/>
                <a:hlinkClick r:id="rId3">
                  <a:extLst>
                    <a:ext uri="{A12FA001-AC4F-418D-AE19-62706E023703}">
                      <ahyp:hlinkClr xmlns:ahyp="http://schemas.microsoft.com/office/drawing/2018/hyperlinkcolor" val="tx"/>
                    </a:ext>
                  </a:extLst>
                </a:hlinkClick>
              </a:rPr>
              <a:t>Les 12 meilleures façons d'économiser l'énergie dans votre entreprise de tourisme</a:t>
            </a:r>
            <a:endParaRPr lang="en-GB" sz="1050" dirty="0">
              <a:solidFill>
                <a:schemeClr val="bg1"/>
              </a:solidFill>
              <a:latin typeface="Montserrat" pitchFamily="2" charset="77"/>
            </a:endParaRPr>
          </a:p>
          <a:p>
            <a:pPr fontAlgn="base"/>
            <a:r>
              <a:rPr lang="en-GB" sz="1050" dirty="0">
                <a:solidFill>
                  <a:schemeClr val="bg1"/>
                </a:solidFill>
                <a:latin typeface="Montserrat" pitchFamily="2" charset="77"/>
                <a:hlinkClick r:id="rId4">
                  <a:extLst>
                    <a:ext uri="{A12FA001-AC4F-418D-AE19-62706E023703}">
                      <ahyp:hlinkClr xmlns:ahyp="http://schemas.microsoft.com/office/drawing/2018/hyperlinkcolor" val="tx"/>
                    </a:ext>
                  </a:extLst>
                </a:hlinkClick>
              </a:rPr>
              <a:t>Guide de l'efficacité énergétique à l'usage des PME</a:t>
            </a:r>
            <a:endParaRPr lang="en-GB" sz="1050" dirty="0">
              <a:solidFill>
                <a:schemeClr val="bg1"/>
              </a:solidFill>
              <a:latin typeface="Montserrat" pitchFamily="2" charset="77"/>
            </a:endParaRPr>
          </a:p>
        </p:txBody>
      </p:sp>
      <p:pic>
        <p:nvPicPr>
          <p:cNvPr id="10" name="Image 9">
            <a:extLst>
              <a:ext uri="{FF2B5EF4-FFF2-40B4-BE49-F238E27FC236}">
                <a16:creationId xmlns:a16="http://schemas.microsoft.com/office/drawing/2014/main" id="{D9AE4817-5C9B-104B-B754-1195278EC356}"/>
              </a:ext>
            </a:extLst>
          </p:cNvPr>
          <p:cNvPicPr>
            <a:picLocks noChangeAspect="1"/>
          </p:cNvPicPr>
          <p:nvPr/>
        </p:nvPicPr>
        <p:blipFill>
          <a:blip r:embed="rId5"/>
          <a:stretch>
            <a:fillRect/>
          </a:stretch>
        </p:blipFill>
        <p:spPr>
          <a:xfrm>
            <a:off x="-5246" y="4145929"/>
            <a:ext cx="6863246" cy="4572000"/>
          </a:xfrm>
          <a:prstGeom prst="rect">
            <a:avLst/>
          </a:prstGeom>
        </p:spPr>
      </p:pic>
    </p:spTree>
    <p:extLst>
      <p:ext uri="{BB962C8B-B14F-4D97-AF65-F5344CB8AC3E}">
        <p14:creationId xmlns:p14="http://schemas.microsoft.com/office/powerpoint/2010/main" val="4278964615"/>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a:extLst>
              <a:ext uri="{FF2B5EF4-FFF2-40B4-BE49-F238E27FC236}">
                <a16:creationId xmlns:a16="http://schemas.microsoft.com/office/drawing/2014/main" id="{0BA835DF-7CBD-5845-A8BD-21481B45333D}"/>
              </a:ext>
            </a:extLst>
          </p:cNvPr>
          <p:cNvSpPr/>
          <p:nvPr/>
        </p:nvSpPr>
        <p:spPr>
          <a:xfrm flipV="1">
            <a:off x="0" y="2169247"/>
            <a:ext cx="6856900" cy="2391935"/>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sp>
        <p:nvSpPr>
          <p:cNvPr id="17" name="Rechteck">
            <a:extLst>
              <a:ext uri="{FF2B5EF4-FFF2-40B4-BE49-F238E27FC236}">
                <a16:creationId xmlns:a16="http://schemas.microsoft.com/office/drawing/2014/main" id="{BD985796-5B8A-429E-BA86-9954FD512E49}"/>
              </a:ext>
            </a:extLst>
          </p:cNvPr>
          <p:cNvSpPr/>
          <p:nvPr/>
        </p:nvSpPr>
        <p:spPr>
          <a:xfrm flipV="1">
            <a:off x="552" y="1426399"/>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2" name="Group 1">
            <a:extLst>
              <a:ext uri="{FF2B5EF4-FFF2-40B4-BE49-F238E27FC236}">
                <a16:creationId xmlns:a16="http://schemas.microsoft.com/office/drawing/2014/main" id="{A7262F65-CE77-8E45-825A-3704EE4F90AF}"/>
              </a:ext>
            </a:extLst>
          </p:cNvPr>
          <p:cNvGrpSpPr/>
          <p:nvPr/>
        </p:nvGrpSpPr>
        <p:grpSpPr>
          <a:xfrm>
            <a:off x="2553151" y="1490675"/>
            <a:ext cx="4089859" cy="678572"/>
            <a:chOff x="693359" y="1173848"/>
            <a:chExt cx="5750156" cy="954042"/>
          </a:xfrm>
        </p:grpSpPr>
        <p:pic>
          <p:nvPicPr>
            <p:cNvPr id="3" name="Graphic 2" descr="Dandelion outline">
              <a:extLst>
                <a:ext uri="{FF2B5EF4-FFF2-40B4-BE49-F238E27FC236}">
                  <a16:creationId xmlns:a16="http://schemas.microsoft.com/office/drawing/2014/main" id="{87E73C67-6648-42A7-9198-BF205D45CA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3359" y="1173848"/>
              <a:ext cx="914400" cy="914400"/>
            </a:xfrm>
            <a:prstGeom prst="rect">
              <a:avLst/>
            </a:prstGeom>
          </p:spPr>
        </p:pic>
        <p:pic>
          <p:nvPicPr>
            <p:cNvPr id="6" name="Graphic 5" descr="Maple Leaf outline">
              <a:extLst>
                <a:ext uri="{FF2B5EF4-FFF2-40B4-BE49-F238E27FC236}">
                  <a16:creationId xmlns:a16="http://schemas.microsoft.com/office/drawing/2014/main" id="{2FCD85DC-3B49-4C88-BD3D-7FD7F22417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6398" y="1184596"/>
              <a:ext cx="914400" cy="914400"/>
            </a:xfrm>
            <a:prstGeom prst="rect">
              <a:avLst/>
            </a:prstGeom>
          </p:spPr>
        </p:pic>
        <p:pic>
          <p:nvPicPr>
            <p:cNvPr id="8" name="Graphic 7" descr="Frangipani outline">
              <a:extLst>
                <a:ext uri="{FF2B5EF4-FFF2-40B4-BE49-F238E27FC236}">
                  <a16:creationId xmlns:a16="http://schemas.microsoft.com/office/drawing/2014/main" id="{5170FF65-A79D-41B8-B46C-3E0F7C77107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3082" y="1213490"/>
              <a:ext cx="914400" cy="914400"/>
            </a:xfrm>
            <a:prstGeom prst="rect">
              <a:avLst/>
            </a:prstGeom>
          </p:spPr>
        </p:pic>
        <p:pic>
          <p:nvPicPr>
            <p:cNvPr id="10" name="Graphic 9" descr="Deciduous tree outline">
              <a:extLst>
                <a:ext uri="{FF2B5EF4-FFF2-40B4-BE49-F238E27FC236}">
                  <a16:creationId xmlns:a16="http://schemas.microsoft.com/office/drawing/2014/main" id="{1B734BAA-B401-48C6-97BC-8410A13E5EA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0279" y="1173848"/>
              <a:ext cx="914400" cy="914400"/>
            </a:xfrm>
            <a:prstGeom prst="rect">
              <a:avLst/>
            </a:prstGeom>
          </p:spPr>
        </p:pic>
        <p:pic>
          <p:nvPicPr>
            <p:cNvPr id="21" name="Graphic 20" descr="Fir tree outline">
              <a:extLst>
                <a:ext uri="{FF2B5EF4-FFF2-40B4-BE49-F238E27FC236}">
                  <a16:creationId xmlns:a16="http://schemas.microsoft.com/office/drawing/2014/main" id="{0519AFE9-7385-4F5E-90D8-9B7494D6F4D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16171" y="1196931"/>
              <a:ext cx="914400" cy="914400"/>
            </a:xfrm>
            <a:prstGeom prst="rect">
              <a:avLst/>
            </a:prstGeom>
          </p:spPr>
        </p:pic>
        <p:pic>
          <p:nvPicPr>
            <p:cNvPr id="14" name="Graphic 13" descr="Hike outline">
              <a:extLst>
                <a:ext uri="{FF2B5EF4-FFF2-40B4-BE49-F238E27FC236}">
                  <a16:creationId xmlns:a16="http://schemas.microsoft.com/office/drawing/2014/main" id="{55B3D4BC-EE3D-425A-BEC1-374CE70467E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29115" y="1196931"/>
              <a:ext cx="914400" cy="914400"/>
            </a:xfrm>
            <a:prstGeom prst="rect">
              <a:avLst/>
            </a:prstGeom>
          </p:spPr>
        </p:pic>
      </p:gr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745239" y="434575"/>
            <a:ext cx="5597946"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Achats responsables</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758659" y="5344817"/>
            <a:ext cx="5609303" cy="5681359"/>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Préférence</a:t>
            </a:r>
            <a:r>
              <a:rPr lang="en-GB" sz="1050" dirty="0">
                <a:solidFill>
                  <a:srgbClr val="2D355A"/>
                </a:solidFill>
              </a:rPr>
              <a:t> pour les  fournisseurs qui sont responsables sur le plan environnemental et social.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Acheter</a:t>
            </a:r>
            <a:r>
              <a:rPr lang="en-GB" sz="1050" dirty="0">
                <a:solidFill>
                  <a:srgbClr val="2D355A"/>
                </a:solidFill>
              </a:rPr>
              <a:t> des matériaux recyclables ou compostables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Acheter</a:t>
            </a:r>
            <a:r>
              <a:rPr lang="en-GB" sz="1050" dirty="0">
                <a:solidFill>
                  <a:srgbClr val="2D355A"/>
                </a:solidFill>
              </a:rPr>
              <a:t> des produits et des services auprès d'entreprises locales dans la mesure du possible, en particulier ceux qui proviennent de sources durables et/ou renouvelables.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Vendeurs de produits, de viandes, de poissons et d'autres produits alimentaires qui sont écologiquement durables (par exemple, biologiques et/ou cultivés localement).</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Utiliser des matériaux de construction recyclés et/ou certifiés pour l'environnement sur leurs propres </a:t>
            </a:r>
            <a:r>
              <a:rPr lang="en-GB" sz="1050" dirty="0" err="1">
                <a:solidFill>
                  <a:srgbClr val="2D355A"/>
                </a:solidFill>
              </a:rPr>
              <a:t>propriétés</a:t>
            </a:r>
            <a:r>
              <a:rPr lang="en-GB" sz="1050" dirty="0">
                <a:solidFill>
                  <a:srgbClr val="2D355A"/>
                </a:solidFill>
              </a:rPr>
              <a:t>.</a:t>
            </a: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Tester régulièrement les nouveaux produits à privilégier du point de vue environnemental pour en vérifier l'efficacité dans les opérations et évaluer les produits actuellement utilisés.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Veiller à ce que l'analyse du cycle de vie soit effectuée pour les investissements majeurs tels que les nouveaux équipements et les projets de construction.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Intégrer</a:t>
            </a:r>
            <a:r>
              <a:rPr lang="en-GB" sz="1050" dirty="0">
                <a:solidFill>
                  <a:srgbClr val="2D355A"/>
                </a:solidFill>
              </a:rPr>
              <a:t> les préférences et les exigences environnementales dans les </a:t>
            </a:r>
            <a:r>
              <a:rPr lang="en-GB" sz="1050" dirty="0">
                <a:solidFill>
                  <a:srgbClr val="2D355A"/>
                </a:solidFill>
                <a:hlinkClick r:id="rId14">
                  <a:extLst>
                    <a:ext uri="{A12FA001-AC4F-418D-AE19-62706E023703}">
                      <ahyp:hlinkClr xmlns:ahyp="http://schemas.microsoft.com/office/drawing/2018/hyperlinkcolor" val="tx"/>
                    </a:ext>
                  </a:extLst>
                </a:hlinkClick>
              </a:rPr>
              <a:t>RFP</a:t>
            </a:r>
            <a:r>
              <a:rPr lang="en-GB" sz="1050" dirty="0">
                <a:solidFill>
                  <a:srgbClr val="2D355A"/>
                </a:solidFill>
              </a:rPr>
              <a:t> (Request For Proposal) et les contrats avec les vendeurs et les fournisseurs. Les fournisseurs et les vendeurs peuvent alors être tenus responsables des engagements environnementaux pris lors des négociations.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Choisir des produits Fair Trade Certified™ pour les usages professionnels ainsi que pour la revente aux clients.</a:t>
            </a:r>
          </a:p>
        </p:txBody>
      </p:sp>
      <p:sp>
        <p:nvSpPr>
          <p:cNvPr id="15" name="Rectangle 27">
            <a:extLst>
              <a:ext uri="{FF2B5EF4-FFF2-40B4-BE49-F238E27FC236}">
                <a16:creationId xmlns:a16="http://schemas.microsoft.com/office/drawing/2014/main" id="{FD41BC94-49F7-3D46-ABD6-FD2B9C58DCA2}"/>
              </a:ext>
            </a:extLst>
          </p:cNvPr>
          <p:cNvSpPr txBox="1"/>
          <p:nvPr/>
        </p:nvSpPr>
        <p:spPr>
          <a:xfrm>
            <a:off x="689405" y="4697643"/>
            <a:ext cx="5609303" cy="510713"/>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buClr>
                <a:srgbClr val="28AFAC"/>
              </a:buClr>
            </a:pPr>
            <a:r>
              <a:rPr lang="en-GB" sz="1050" dirty="0" err="1">
                <a:solidFill>
                  <a:srgbClr val="2D355A"/>
                </a:solidFill>
              </a:rPr>
              <a:t>Élaborez</a:t>
            </a:r>
            <a:r>
              <a:rPr lang="en-GB" sz="1050" dirty="0">
                <a:solidFill>
                  <a:srgbClr val="2D355A"/>
                </a:solidFill>
              </a:rPr>
              <a:t> un programme d'approvisionnement/achat à privilégier du point de vue environnemental, avec une mission claire et des objectifs d'achat distincts. Les éléments du programme devraient inclure : </a:t>
            </a:r>
          </a:p>
        </p:txBody>
      </p:sp>
      <p:sp>
        <p:nvSpPr>
          <p:cNvPr id="16" name="Rectangle 27">
            <a:extLst>
              <a:ext uri="{FF2B5EF4-FFF2-40B4-BE49-F238E27FC236}">
                <a16:creationId xmlns:a16="http://schemas.microsoft.com/office/drawing/2014/main" id="{D530FF36-B92D-F245-B711-07252A65AE81}"/>
              </a:ext>
            </a:extLst>
          </p:cNvPr>
          <p:cNvSpPr txBox="1"/>
          <p:nvPr/>
        </p:nvSpPr>
        <p:spPr>
          <a:xfrm>
            <a:off x="708518" y="2274632"/>
            <a:ext cx="5609303" cy="2055752"/>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ahyp="http://schemas.microsoft.com/office/drawing/2018/hyperlinkcolor"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buClr>
                <a:srgbClr val="28AFAC"/>
              </a:buClr>
            </a:pPr>
            <a:r>
              <a:rPr lang="en-GB" sz="1099" dirty="0">
                <a:solidFill>
                  <a:schemeClr val="bg1"/>
                </a:solidFill>
              </a:rPr>
              <a:t>Il existe des moyens très pratiques par lesquels les entreprises touristiques peuvent être bénéfiques pour l'environnement : restaurer la nature, réduire l'utilisation du carbone et minimiser, et finalement éliminer, les déchets. Un autre niveau d'engagement est l'achat responsable ou "achat durable", c'est-à-dire l'adoption de facteurs sociaux, économiques et environnementaux, en plus des considérations habituelles de prix et de qualité, dans les processus et </a:t>
            </a:r>
            <a:r>
              <a:rPr lang="en-GB" sz="1099" dirty="0" err="1">
                <a:solidFill>
                  <a:schemeClr val="bg1"/>
                </a:solidFill>
              </a:rPr>
              <a:t>procédures</a:t>
            </a:r>
            <a:r>
              <a:rPr lang="en-GB" sz="1099" dirty="0">
                <a:solidFill>
                  <a:schemeClr val="bg1"/>
                </a:solidFill>
              </a:rPr>
              <a:t> </a:t>
            </a:r>
            <a:r>
              <a:rPr lang="en-GB" sz="1099" dirty="0" err="1">
                <a:solidFill>
                  <a:schemeClr val="bg1"/>
                </a:solidFill>
              </a:rPr>
              <a:t>d'achat</a:t>
            </a:r>
            <a:r>
              <a:rPr lang="en-GB" sz="1099" dirty="0">
                <a:solidFill>
                  <a:schemeClr val="bg1"/>
                </a:solidFill>
              </a:rPr>
              <a:t>.</a:t>
            </a:r>
          </a:p>
          <a:p>
            <a:pPr algn="just">
              <a:lnSpc>
                <a:spcPct val="100000"/>
              </a:lnSpc>
              <a:spcBef>
                <a:spcPts val="0"/>
              </a:spcBef>
              <a:buClr>
                <a:srgbClr val="28AFAC"/>
              </a:buClr>
            </a:pPr>
            <a:endParaRPr lang="en-GB" sz="1099" dirty="0">
              <a:solidFill>
                <a:schemeClr val="bg1"/>
              </a:solidFill>
            </a:endParaRPr>
          </a:p>
          <a:p>
            <a:pPr algn="just">
              <a:lnSpc>
                <a:spcPct val="100000"/>
              </a:lnSpc>
              <a:spcBef>
                <a:spcPts val="0"/>
              </a:spcBef>
              <a:buClr>
                <a:srgbClr val="28AFAC"/>
              </a:buClr>
            </a:pPr>
            <a:r>
              <a:rPr lang="en-GB" sz="1099" dirty="0" err="1">
                <a:solidFill>
                  <a:schemeClr val="bg1"/>
                </a:solidFill>
              </a:rPr>
              <a:t>L’achat</a:t>
            </a:r>
            <a:r>
              <a:rPr lang="en-GB" sz="1099" dirty="0">
                <a:solidFill>
                  <a:schemeClr val="bg1"/>
                </a:solidFill>
              </a:rPr>
              <a:t> de biens et services durables présentent de nombreux avantages : économies d'argent, </a:t>
            </a:r>
            <a:r>
              <a:rPr lang="en-GB" sz="1099" dirty="0" err="1">
                <a:solidFill>
                  <a:schemeClr val="bg1"/>
                </a:solidFill>
              </a:rPr>
              <a:t>amélioration</a:t>
            </a:r>
            <a:r>
              <a:rPr lang="en-GB" sz="1099" dirty="0">
                <a:solidFill>
                  <a:schemeClr val="bg1"/>
                </a:solidFill>
              </a:rPr>
              <a:t> de la réputation, protection de l'environnement, attraction des investisseurs, réduction des risques liés à la législation environnementale... et plus encore. </a:t>
            </a:r>
            <a:r>
              <a:rPr lang="en-GB" sz="1099" dirty="0">
                <a:solidFill>
                  <a:schemeClr val="bg1"/>
                </a:solidFill>
                <a:hlinkClick r:id="rId15">
                  <a:extLst>
                    <a:ext uri="{A12FA001-AC4F-418D-AE19-62706E023703}">
                      <ahyp:hlinkClr xmlns:ahyp="http://schemas.microsoft.com/office/drawing/2018/hyperlinkcolor" val="tx"/>
                    </a:ext>
                  </a:extLst>
                </a:hlinkClick>
              </a:rPr>
              <a:t>Liste complète des avantages</a:t>
            </a:r>
            <a:r>
              <a:rPr lang="en-GB" sz="1099" dirty="0">
                <a:solidFill>
                  <a:schemeClr val="bg1"/>
                </a:solidFill>
              </a:rPr>
              <a:t>. </a:t>
            </a:r>
          </a:p>
        </p:txBody>
      </p:sp>
    </p:spTree>
    <p:extLst>
      <p:ext uri="{BB962C8B-B14F-4D97-AF65-F5344CB8AC3E}">
        <p14:creationId xmlns:p14="http://schemas.microsoft.com/office/powerpoint/2010/main" val="2813568111"/>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indoor, furniture, bathroom&#10;&#10;Description automatically generated">
            <a:extLst>
              <a:ext uri="{FF2B5EF4-FFF2-40B4-BE49-F238E27FC236}">
                <a16:creationId xmlns:a16="http://schemas.microsoft.com/office/drawing/2014/main" id="{5C7A5AC0-EDC6-46C2-AB28-86CD2352D821}"/>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t="93" b="93"/>
          <a:stretch/>
        </p:blipFill>
        <p:spPr/>
      </p:pic>
      <p:sp>
        <p:nvSpPr>
          <p:cNvPr id="12" name="Text Placeholder 11">
            <a:extLst>
              <a:ext uri="{FF2B5EF4-FFF2-40B4-BE49-F238E27FC236}">
                <a16:creationId xmlns:a16="http://schemas.microsoft.com/office/drawing/2014/main" id="{E611A2AB-5285-4446-AF1C-E33589FED633}"/>
              </a:ext>
            </a:extLst>
          </p:cNvPr>
          <p:cNvSpPr>
            <a:spLocks noGrp="1"/>
          </p:cNvSpPr>
          <p:nvPr>
            <p:ph type="body" sz="quarter" idx="15"/>
          </p:nvPr>
        </p:nvSpPr>
        <p:spPr>
          <a:xfrm>
            <a:off x="276180" y="7238982"/>
            <a:ext cx="3550986" cy="1162896"/>
          </a:xfrm>
        </p:spPr>
        <p:txBody>
          <a:bodyPr>
            <a:normAutofit fontScale="47500" lnSpcReduction="20000"/>
          </a:bodyPr>
          <a:lstStyle/>
          <a:p>
            <a:r>
              <a:rPr lang="en-IE" dirty="0"/>
              <a:t>Hébergement, toilettes et salles de bain</a:t>
            </a:r>
          </a:p>
        </p:txBody>
      </p:sp>
      <p:sp>
        <p:nvSpPr>
          <p:cNvPr id="13" name="Text Placeholder 12">
            <a:extLst>
              <a:ext uri="{FF2B5EF4-FFF2-40B4-BE49-F238E27FC236}">
                <a16:creationId xmlns:a16="http://schemas.microsoft.com/office/drawing/2014/main" id="{538EF39D-B0B9-4200-8850-E6B53D36CE8E}"/>
              </a:ext>
            </a:extLst>
          </p:cNvPr>
          <p:cNvSpPr>
            <a:spLocks noGrp="1"/>
          </p:cNvSpPr>
          <p:nvPr>
            <p:ph type="body" sz="quarter" idx="16"/>
          </p:nvPr>
        </p:nvSpPr>
        <p:spPr>
          <a:xfrm>
            <a:off x="420776" y="5623804"/>
            <a:ext cx="3261789" cy="1162896"/>
          </a:xfrm>
        </p:spPr>
        <p:txBody>
          <a:bodyPr>
            <a:normAutofit/>
          </a:bodyPr>
          <a:lstStyle/>
          <a:p>
            <a:r>
              <a:rPr lang="en-IE" sz="4400" b="1" dirty="0"/>
              <a:t>Partie 3</a:t>
            </a:r>
          </a:p>
        </p:txBody>
      </p:sp>
    </p:spTree>
    <p:extLst>
      <p:ext uri="{BB962C8B-B14F-4D97-AF65-F5344CB8AC3E}">
        <p14:creationId xmlns:p14="http://schemas.microsoft.com/office/powerpoint/2010/main" val="22555690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a:extLst>
              <a:ext uri="{FF2B5EF4-FFF2-40B4-BE49-F238E27FC236}">
                <a16:creationId xmlns:a16="http://schemas.microsoft.com/office/drawing/2014/main" id="{0BA835DF-7CBD-5845-A8BD-21481B45333D}"/>
              </a:ext>
            </a:extLst>
          </p:cNvPr>
          <p:cNvSpPr/>
          <p:nvPr/>
        </p:nvSpPr>
        <p:spPr>
          <a:xfrm flipV="1">
            <a:off x="-9919" y="2056107"/>
            <a:ext cx="6877838" cy="1214466"/>
          </a:xfrm>
          <a:prstGeom prst="rect">
            <a:avLst/>
          </a:prstGeom>
          <a:solidFill>
            <a:srgbClr val="28AFAC"/>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sp>
        <p:nvSpPr>
          <p:cNvPr id="17" name="Rechteck">
            <a:extLst>
              <a:ext uri="{FF2B5EF4-FFF2-40B4-BE49-F238E27FC236}">
                <a16:creationId xmlns:a16="http://schemas.microsoft.com/office/drawing/2014/main" id="{BD985796-5B8A-429E-BA86-9954FD512E49}"/>
              </a:ext>
            </a:extLst>
          </p:cNvPr>
          <p:cNvSpPr/>
          <p:nvPr/>
        </p:nvSpPr>
        <p:spPr>
          <a:xfrm flipV="1">
            <a:off x="552" y="1242566"/>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2" name="Group 1">
            <a:extLst>
              <a:ext uri="{FF2B5EF4-FFF2-40B4-BE49-F238E27FC236}">
                <a16:creationId xmlns:a16="http://schemas.microsoft.com/office/drawing/2014/main" id="{A7262F65-CE77-8E45-825A-3704EE4F90AF}"/>
              </a:ext>
            </a:extLst>
          </p:cNvPr>
          <p:cNvGrpSpPr/>
          <p:nvPr/>
        </p:nvGrpSpPr>
        <p:grpSpPr>
          <a:xfrm>
            <a:off x="2612528" y="1328195"/>
            <a:ext cx="4089859" cy="678572"/>
            <a:chOff x="693359" y="1173848"/>
            <a:chExt cx="5750156" cy="954042"/>
          </a:xfrm>
        </p:grpSpPr>
        <p:pic>
          <p:nvPicPr>
            <p:cNvPr id="3" name="Graphic 2" descr="Dandelion outline">
              <a:extLst>
                <a:ext uri="{FF2B5EF4-FFF2-40B4-BE49-F238E27FC236}">
                  <a16:creationId xmlns:a16="http://schemas.microsoft.com/office/drawing/2014/main" id="{87E73C67-6648-42A7-9198-BF205D45CA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3359" y="1173848"/>
              <a:ext cx="914400" cy="914400"/>
            </a:xfrm>
            <a:prstGeom prst="rect">
              <a:avLst/>
            </a:prstGeom>
          </p:spPr>
        </p:pic>
        <p:pic>
          <p:nvPicPr>
            <p:cNvPr id="6" name="Graphic 5" descr="Maple Leaf outline">
              <a:extLst>
                <a:ext uri="{FF2B5EF4-FFF2-40B4-BE49-F238E27FC236}">
                  <a16:creationId xmlns:a16="http://schemas.microsoft.com/office/drawing/2014/main" id="{2FCD85DC-3B49-4C88-BD3D-7FD7F22417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6398" y="1184596"/>
              <a:ext cx="914400" cy="914400"/>
            </a:xfrm>
            <a:prstGeom prst="rect">
              <a:avLst/>
            </a:prstGeom>
          </p:spPr>
        </p:pic>
        <p:pic>
          <p:nvPicPr>
            <p:cNvPr id="8" name="Graphic 7" descr="Frangipani outline">
              <a:extLst>
                <a:ext uri="{FF2B5EF4-FFF2-40B4-BE49-F238E27FC236}">
                  <a16:creationId xmlns:a16="http://schemas.microsoft.com/office/drawing/2014/main" id="{5170FF65-A79D-41B8-B46C-3E0F7C77107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3082" y="1213490"/>
              <a:ext cx="914400" cy="914400"/>
            </a:xfrm>
            <a:prstGeom prst="rect">
              <a:avLst/>
            </a:prstGeom>
          </p:spPr>
        </p:pic>
        <p:pic>
          <p:nvPicPr>
            <p:cNvPr id="10" name="Graphic 9" descr="Deciduous tree outline">
              <a:extLst>
                <a:ext uri="{FF2B5EF4-FFF2-40B4-BE49-F238E27FC236}">
                  <a16:creationId xmlns:a16="http://schemas.microsoft.com/office/drawing/2014/main" id="{1B734BAA-B401-48C6-97BC-8410A13E5EA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0279" y="1173848"/>
              <a:ext cx="914400" cy="914400"/>
            </a:xfrm>
            <a:prstGeom prst="rect">
              <a:avLst/>
            </a:prstGeom>
          </p:spPr>
        </p:pic>
        <p:pic>
          <p:nvPicPr>
            <p:cNvPr id="21" name="Graphic 20" descr="Fir tree outline">
              <a:extLst>
                <a:ext uri="{FF2B5EF4-FFF2-40B4-BE49-F238E27FC236}">
                  <a16:creationId xmlns:a16="http://schemas.microsoft.com/office/drawing/2014/main" id="{0519AFE9-7385-4F5E-90D8-9B7494D6F4D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16171" y="1196931"/>
              <a:ext cx="914400" cy="914400"/>
            </a:xfrm>
            <a:prstGeom prst="rect">
              <a:avLst/>
            </a:prstGeom>
          </p:spPr>
        </p:pic>
        <p:pic>
          <p:nvPicPr>
            <p:cNvPr id="14" name="Graphic 13" descr="Hike outline">
              <a:extLst>
                <a:ext uri="{FF2B5EF4-FFF2-40B4-BE49-F238E27FC236}">
                  <a16:creationId xmlns:a16="http://schemas.microsoft.com/office/drawing/2014/main" id="{55B3D4BC-EE3D-425A-BEC1-374CE70467E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29115" y="1196931"/>
              <a:ext cx="914400" cy="914400"/>
            </a:xfrm>
            <a:prstGeom prst="rect">
              <a:avLst/>
            </a:prstGeom>
          </p:spPr>
        </p:pic>
      </p:gr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745239" y="434575"/>
            <a:ext cx="5597946"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Hébergement</a:t>
            </a:r>
          </a:p>
          <a:p>
            <a:pPr marL="0" indent="0">
              <a:buNone/>
            </a:pPr>
            <a:r>
              <a:rPr lang="en-IE" sz="1601" dirty="0">
                <a:solidFill>
                  <a:srgbClr val="2D355A"/>
                </a:solidFill>
                <a:latin typeface="Montserrat" pitchFamily="2" charset="77"/>
              </a:rPr>
              <a:t>Chambre à coucher</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718016" y="7290510"/>
            <a:ext cx="5609303" cy="2126540"/>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Informez</a:t>
            </a:r>
            <a:r>
              <a:rPr lang="en-GB" sz="1050" dirty="0">
                <a:solidFill>
                  <a:srgbClr val="2D355A"/>
                </a:solidFill>
              </a:rPr>
              <a:t> sur la valeur de l'eau et la nécessité de la conserver</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La réduction de la consommation d'eau peut être obtenue par la prise de conscience, par exemple en ne laissant pas la douche couler sans surveillance.</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Une demande aux clients d'aider l'établissement à conserver l'eau en réutilisant les draps et les serviettes.</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Informez</a:t>
            </a:r>
            <a:r>
              <a:rPr lang="en-GB" sz="1050" dirty="0">
                <a:solidFill>
                  <a:srgbClr val="2D355A"/>
                </a:solidFill>
              </a:rPr>
              <a:t> sur les programmes environnementaux financés par les </a:t>
            </a:r>
            <a:r>
              <a:rPr lang="en-GB" sz="1050" dirty="0" err="1">
                <a:solidFill>
                  <a:srgbClr val="2D355A"/>
                </a:solidFill>
              </a:rPr>
              <a:t>économies</a:t>
            </a:r>
            <a:r>
              <a:rPr lang="en-GB" sz="1050" dirty="0">
                <a:solidFill>
                  <a:srgbClr val="2D355A"/>
                </a:solidFill>
              </a:rPr>
              <a:t> de </a:t>
            </a:r>
            <a:r>
              <a:rPr lang="en-GB" sz="1050" dirty="0" err="1">
                <a:solidFill>
                  <a:srgbClr val="2D355A"/>
                </a:solidFill>
              </a:rPr>
              <a:t>blanchisserie</a:t>
            </a:r>
            <a:r>
              <a:rPr lang="en-GB" sz="1050" dirty="0">
                <a:solidFill>
                  <a:srgbClr val="2D355A"/>
                </a:solidFill>
              </a:rPr>
              <a:t>.</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Envisagez l'installation de systèmes de cartes-clés pour éviter le gaspillage d'énergie. Si vous avez un système manuel, expliquez-leur comment ils peuvent contrôler le chauffage pour leur confort.</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Expliquez aux clients comment ils peuvent recycler pendant leur séjour s'ils le souhaitent. Mettez en place une signalétique claire et attrayante pour expliquer le recyclage dans des zones dédiées. </a:t>
            </a:r>
          </a:p>
        </p:txBody>
      </p:sp>
      <p:sp>
        <p:nvSpPr>
          <p:cNvPr id="15" name="Rectangle 27">
            <a:extLst>
              <a:ext uri="{FF2B5EF4-FFF2-40B4-BE49-F238E27FC236}">
                <a16:creationId xmlns:a16="http://schemas.microsoft.com/office/drawing/2014/main" id="{FD41BC94-49F7-3D46-ABD6-FD2B9C58DCA2}"/>
              </a:ext>
            </a:extLst>
          </p:cNvPr>
          <p:cNvSpPr txBox="1"/>
          <p:nvPr/>
        </p:nvSpPr>
        <p:spPr>
          <a:xfrm>
            <a:off x="718017" y="6915485"/>
            <a:ext cx="4907119" cy="395297"/>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Dépliant d'information sur les "activités écologiquement durables" pour les visiteurs </a:t>
            </a:r>
          </a:p>
        </p:txBody>
      </p:sp>
      <p:sp>
        <p:nvSpPr>
          <p:cNvPr id="16" name="Rectangle 27">
            <a:extLst>
              <a:ext uri="{FF2B5EF4-FFF2-40B4-BE49-F238E27FC236}">
                <a16:creationId xmlns:a16="http://schemas.microsoft.com/office/drawing/2014/main" id="{D530FF36-B92D-F245-B711-07252A65AE81}"/>
              </a:ext>
            </a:extLst>
          </p:cNvPr>
          <p:cNvSpPr txBox="1"/>
          <p:nvPr/>
        </p:nvSpPr>
        <p:spPr>
          <a:xfrm>
            <a:off x="718017" y="2112692"/>
            <a:ext cx="5609303" cy="995461"/>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buClr>
                <a:srgbClr val="28AFAC"/>
              </a:buClr>
            </a:pPr>
            <a:r>
              <a:rPr lang="en-GB" sz="1050" dirty="0">
                <a:solidFill>
                  <a:schemeClr val="bg1"/>
                </a:solidFill>
              </a:rPr>
              <a:t>Le lavage de la literie et des serviettes entraîne une importante consommation d'énergie et d'eau. Une chambre typique contenant 4 kg de linge nécessite jusqu'à 60 litres d'eau. Normalement, les draps et les serviettes sont changés tous les jours pour un client qui reste plusieurs jours, mais il est possible de réduire cette pratique à 1 ou 2 fois par semaine ou à la demande du client. Une telle option permet aux clients de limiter leur consommation indirecte d'eau, s'ils le souhaitent. La communication écrite est essentielle pour ce type de pratique.</a:t>
            </a:r>
          </a:p>
        </p:txBody>
      </p:sp>
      <p:sp>
        <p:nvSpPr>
          <p:cNvPr id="24" name="Rectangle 27">
            <a:extLst>
              <a:ext uri="{FF2B5EF4-FFF2-40B4-BE49-F238E27FC236}">
                <a16:creationId xmlns:a16="http://schemas.microsoft.com/office/drawing/2014/main" id="{0E5A848B-2B32-DC4D-976C-4AFAB9771299}"/>
              </a:ext>
            </a:extLst>
          </p:cNvPr>
          <p:cNvSpPr txBox="1"/>
          <p:nvPr/>
        </p:nvSpPr>
        <p:spPr>
          <a:xfrm>
            <a:off x="745239" y="3327158"/>
            <a:ext cx="5734699" cy="210631"/>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Serviettes, rideaux, linge de lit, produits chimiques et produits alimentaires</a:t>
            </a:r>
          </a:p>
        </p:txBody>
      </p:sp>
      <p:sp>
        <p:nvSpPr>
          <p:cNvPr id="28" name="Rectangle 27">
            <a:extLst>
              <a:ext uri="{FF2B5EF4-FFF2-40B4-BE49-F238E27FC236}">
                <a16:creationId xmlns:a16="http://schemas.microsoft.com/office/drawing/2014/main" id="{0079BE66-F08E-6743-9112-C3942697A631}"/>
              </a:ext>
            </a:extLst>
          </p:cNvPr>
          <p:cNvSpPr txBox="1"/>
          <p:nvPr/>
        </p:nvSpPr>
        <p:spPr>
          <a:xfrm>
            <a:off x="718017" y="3773958"/>
            <a:ext cx="5609303" cy="3701972"/>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Permettez aux clients de choisir la fréquence à laquelle leurs draps ou leurs serviettes sont changés.</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Veillez</a:t>
            </a:r>
            <a:r>
              <a:rPr lang="en-GB" sz="1050" dirty="0">
                <a:solidFill>
                  <a:srgbClr val="2D355A"/>
                </a:solidFill>
              </a:rPr>
              <a:t> à ce que les demandes de réutilisation soient suivies plutôt que de changer automatiquement de linge.</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Il n'est pas nécessaire d'emballer la literie de rechange ; vous pouvez indiquer la fraîcheur de la literie pliée en l'attachant avec un ruban réutilisable ou une autre attache, en la plaçant dans un sac réutilisable ou simplement en la pliant soigneusement.</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Les </a:t>
            </a:r>
            <a:r>
              <a:rPr lang="en-GB" sz="1050" dirty="0" err="1">
                <a:solidFill>
                  <a:srgbClr val="2D355A"/>
                </a:solidFill>
              </a:rPr>
              <a:t>rideaux</a:t>
            </a:r>
            <a:r>
              <a:rPr lang="en-GB" sz="1050" dirty="0">
                <a:solidFill>
                  <a:srgbClr val="2D355A"/>
                </a:solidFill>
              </a:rPr>
              <a:t> à doublure thermique permettent de conserver la chaleur dans une pièce et d'obtenir une pièce plus sombre pour y dormir. </a:t>
            </a:r>
          </a:p>
          <a:p>
            <a:pPr>
              <a:lnSpc>
                <a:spcPct val="100000"/>
              </a:lnSpc>
              <a:spcBef>
                <a:spcPts val="0"/>
              </a:spcBef>
              <a:buClr>
                <a:srgbClr val="28AFAC"/>
              </a:buClr>
            </a:pPr>
            <a:endParaRPr lang="en-GB" sz="1050" dirty="0">
              <a:solidFill>
                <a:srgbClr val="2D355A"/>
              </a:solidFill>
            </a:endParaRPr>
          </a:p>
          <a:p>
            <a:pPr>
              <a:lnSpc>
                <a:spcPct val="100000"/>
              </a:lnSpc>
              <a:spcBef>
                <a:spcPts val="0"/>
              </a:spcBef>
              <a:buClr>
                <a:srgbClr val="28AFAC"/>
              </a:buClr>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Les articles sur les plateaux d'accueil (par exemple, le sucre, les biscuits) n'ont pas besoin d'être emballés individuellement - les récipients hermétiques sont des alternatives pour les produits secs.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Dans la mesure du possible, choisissez des produits locaux ou faits maison et indiquez aux invités où ils </a:t>
            </a:r>
            <a:r>
              <a:rPr lang="en-GB" sz="1050" dirty="0" err="1">
                <a:solidFill>
                  <a:srgbClr val="2D355A"/>
                </a:solidFill>
              </a:rPr>
              <a:t>peuvent</a:t>
            </a:r>
            <a:r>
              <a:rPr lang="en-GB" sz="1050" dirty="0">
                <a:solidFill>
                  <a:srgbClr val="2D355A"/>
                </a:solidFill>
              </a:rPr>
              <a:t> les </a:t>
            </a:r>
            <a:r>
              <a:rPr lang="en-GB" sz="1050" dirty="0" err="1">
                <a:solidFill>
                  <a:srgbClr val="2D355A"/>
                </a:solidFill>
              </a:rPr>
              <a:t>acheter</a:t>
            </a:r>
            <a:r>
              <a:rPr lang="en-GB" sz="1050" dirty="0">
                <a:solidFill>
                  <a:srgbClr val="2D355A"/>
                </a:solidFill>
              </a:rPr>
              <a:t>.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Envisagez d'utiliser des produits de nettoyage sans phosphate ni chlore à faible impact, ainsi que des chiffons en microfibre, qui réduisent la quantité de liquide de nettoyage. Recherchez le label écologique de l'UE et achetez des produits concentrés pour réduire les emballages et les coûts.</a:t>
            </a:r>
          </a:p>
        </p:txBody>
      </p:sp>
    </p:spTree>
    <p:extLst>
      <p:ext uri="{BB962C8B-B14F-4D97-AF65-F5344CB8AC3E}">
        <p14:creationId xmlns:p14="http://schemas.microsoft.com/office/powerpoint/2010/main" val="563927596"/>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BD985796-5B8A-429E-BA86-9954FD512E49}"/>
              </a:ext>
            </a:extLst>
          </p:cNvPr>
          <p:cNvSpPr/>
          <p:nvPr/>
        </p:nvSpPr>
        <p:spPr>
          <a:xfrm flipV="1">
            <a:off x="552" y="1426399"/>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2" name="Group 1">
            <a:extLst>
              <a:ext uri="{FF2B5EF4-FFF2-40B4-BE49-F238E27FC236}">
                <a16:creationId xmlns:a16="http://schemas.microsoft.com/office/drawing/2014/main" id="{A7262F65-CE77-8E45-825A-3704EE4F90AF}"/>
              </a:ext>
            </a:extLst>
          </p:cNvPr>
          <p:cNvGrpSpPr/>
          <p:nvPr/>
        </p:nvGrpSpPr>
        <p:grpSpPr>
          <a:xfrm>
            <a:off x="2553151" y="1490675"/>
            <a:ext cx="4089859" cy="678572"/>
            <a:chOff x="693359" y="1173848"/>
            <a:chExt cx="5750156" cy="954042"/>
          </a:xfrm>
        </p:grpSpPr>
        <p:pic>
          <p:nvPicPr>
            <p:cNvPr id="3" name="Graphic 2" descr="Dandelion outline">
              <a:extLst>
                <a:ext uri="{FF2B5EF4-FFF2-40B4-BE49-F238E27FC236}">
                  <a16:creationId xmlns:a16="http://schemas.microsoft.com/office/drawing/2014/main" id="{87E73C67-6648-42A7-9198-BF205D45CA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3359" y="1173848"/>
              <a:ext cx="914400" cy="914400"/>
            </a:xfrm>
            <a:prstGeom prst="rect">
              <a:avLst/>
            </a:prstGeom>
          </p:spPr>
        </p:pic>
        <p:pic>
          <p:nvPicPr>
            <p:cNvPr id="6" name="Graphic 5" descr="Maple Leaf outline">
              <a:extLst>
                <a:ext uri="{FF2B5EF4-FFF2-40B4-BE49-F238E27FC236}">
                  <a16:creationId xmlns:a16="http://schemas.microsoft.com/office/drawing/2014/main" id="{2FCD85DC-3B49-4C88-BD3D-7FD7F22417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6398" y="1184596"/>
              <a:ext cx="914400" cy="914400"/>
            </a:xfrm>
            <a:prstGeom prst="rect">
              <a:avLst/>
            </a:prstGeom>
          </p:spPr>
        </p:pic>
        <p:pic>
          <p:nvPicPr>
            <p:cNvPr id="8" name="Graphic 7" descr="Frangipani outline">
              <a:extLst>
                <a:ext uri="{FF2B5EF4-FFF2-40B4-BE49-F238E27FC236}">
                  <a16:creationId xmlns:a16="http://schemas.microsoft.com/office/drawing/2014/main" id="{5170FF65-A79D-41B8-B46C-3E0F7C77107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3082" y="1213490"/>
              <a:ext cx="914400" cy="914400"/>
            </a:xfrm>
            <a:prstGeom prst="rect">
              <a:avLst/>
            </a:prstGeom>
          </p:spPr>
        </p:pic>
        <p:pic>
          <p:nvPicPr>
            <p:cNvPr id="10" name="Graphic 9" descr="Deciduous tree outline">
              <a:extLst>
                <a:ext uri="{FF2B5EF4-FFF2-40B4-BE49-F238E27FC236}">
                  <a16:creationId xmlns:a16="http://schemas.microsoft.com/office/drawing/2014/main" id="{1B734BAA-B401-48C6-97BC-8410A13E5EA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0279" y="1173848"/>
              <a:ext cx="914400" cy="914400"/>
            </a:xfrm>
            <a:prstGeom prst="rect">
              <a:avLst/>
            </a:prstGeom>
          </p:spPr>
        </p:pic>
        <p:pic>
          <p:nvPicPr>
            <p:cNvPr id="21" name="Graphic 20" descr="Fir tree outline">
              <a:extLst>
                <a:ext uri="{FF2B5EF4-FFF2-40B4-BE49-F238E27FC236}">
                  <a16:creationId xmlns:a16="http://schemas.microsoft.com/office/drawing/2014/main" id="{0519AFE9-7385-4F5E-90D8-9B7494D6F4D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16171" y="1196931"/>
              <a:ext cx="914400" cy="914400"/>
            </a:xfrm>
            <a:prstGeom prst="rect">
              <a:avLst/>
            </a:prstGeom>
          </p:spPr>
        </p:pic>
        <p:pic>
          <p:nvPicPr>
            <p:cNvPr id="14" name="Graphic 13" descr="Hike outline">
              <a:extLst>
                <a:ext uri="{FF2B5EF4-FFF2-40B4-BE49-F238E27FC236}">
                  <a16:creationId xmlns:a16="http://schemas.microsoft.com/office/drawing/2014/main" id="{55B3D4BC-EE3D-425A-BEC1-374CE70467E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29115" y="1196931"/>
              <a:ext cx="914400" cy="914400"/>
            </a:xfrm>
            <a:prstGeom prst="rect">
              <a:avLst/>
            </a:prstGeom>
          </p:spPr>
        </p:pic>
      </p:grpSp>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745239" y="434575"/>
            <a:ext cx="5597946"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Toilettes et salles de bains</a:t>
            </a:r>
          </a:p>
          <a:p>
            <a:pPr marL="0" indent="0">
              <a:buNone/>
            </a:pPr>
            <a:r>
              <a:rPr lang="en-IE" sz="1601" dirty="0" err="1">
                <a:solidFill>
                  <a:srgbClr val="2D355A"/>
                </a:solidFill>
                <a:latin typeface="Montserrat" pitchFamily="2" charset="77"/>
              </a:rPr>
              <a:t>Visiteurs</a:t>
            </a:r>
            <a:r>
              <a:rPr lang="en-IE" sz="1601" dirty="0">
                <a:solidFill>
                  <a:srgbClr val="2D355A"/>
                </a:solidFill>
                <a:latin typeface="Montserrat" pitchFamily="2" charset="77"/>
              </a:rPr>
              <a:t> et tout public</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3565205" y="2673853"/>
            <a:ext cx="2674600" cy="3419202"/>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Les sèche-serviettes chauffants, </a:t>
            </a:r>
            <a:r>
              <a:rPr lang="en-GB" sz="1050" dirty="0" err="1">
                <a:solidFill>
                  <a:srgbClr val="2D355A"/>
                </a:solidFill>
              </a:rPr>
              <a:t>à</a:t>
            </a:r>
            <a:r>
              <a:rPr lang="en-GB" sz="1050" dirty="0">
                <a:solidFill>
                  <a:srgbClr val="2D355A"/>
                </a:solidFill>
              </a:rPr>
              <a:t> </a:t>
            </a:r>
            <a:r>
              <a:rPr lang="en-GB" sz="1050" dirty="0" err="1">
                <a:solidFill>
                  <a:srgbClr val="2D355A"/>
                </a:solidFill>
              </a:rPr>
              <a:t>l'électricité</a:t>
            </a:r>
            <a:r>
              <a:rPr lang="en-GB" sz="1050" dirty="0">
                <a:solidFill>
                  <a:srgbClr val="2D355A"/>
                </a:solidFill>
              </a:rPr>
              <a:t>, vérifiez qu'ils ne restent pas allumés toute la journée.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Utilisez une cuvette peu profonde, le refoulement évite une pression inutile, </a:t>
            </a:r>
            <a:r>
              <a:rPr lang="en-GB" sz="1050" dirty="0" err="1">
                <a:solidFill>
                  <a:srgbClr val="2D355A"/>
                </a:solidFill>
              </a:rPr>
              <a:t>elle</a:t>
            </a:r>
            <a:r>
              <a:rPr lang="en-GB" sz="1050" dirty="0">
                <a:solidFill>
                  <a:srgbClr val="2D355A"/>
                </a:solidFill>
              </a:rPr>
              <a:t> se remplit également plus rapidement qu'une cuvette profonde </a:t>
            </a:r>
            <a:r>
              <a:rPr lang="en-GB" sz="1050" dirty="0" err="1">
                <a:solidFill>
                  <a:srgbClr val="2D355A"/>
                </a:solidFill>
              </a:rPr>
              <a:t>donc</a:t>
            </a:r>
            <a:r>
              <a:rPr lang="en-GB" sz="1050" dirty="0">
                <a:solidFill>
                  <a:srgbClr val="2D355A"/>
                </a:solidFill>
              </a:rPr>
              <a:t> utilise </a:t>
            </a:r>
            <a:r>
              <a:rPr lang="en-GB" sz="1050" dirty="0" err="1">
                <a:solidFill>
                  <a:srgbClr val="2D355A"/>
                </a:solidFill>
              </a:rPr>
              <a:t>moins</a:t>
            </a:r>
            <a:r>
              <a:rPr lang="en-GB" sz="1050" dirty="0">
                <a:solidFill>
                  <a:srgbClr val="2D355A"/>
                </a:solidFill>
              </a:rPr>
              <a:t> </a:t>
            </a:r>
            <a:r>
              <a:rPr lang="en-GB" sz="1050" dirty="0" err="1">
                <a:solidFill>
                  <a:srgbClr val="2D355A"/>
                </a:solidFill>
              </a:rPr>
              <a:t>d’eau</a:t>
            </a:r>
            <a:r>
              <a:rPr lang="en-GB" sz="1050" dirty="0">
                <a:solidFill>
                  <a:srgbClr val="2D355A"/>
                </a:solidFill>
              </a:rPr>
              <a:t>.</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Les douches utilisent généralement beaucoup moins d'eau que les bains (à moins qu'il ne s'agisse d'une douche électrique).</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Les pommes de douche aérées ajoutent de l'air pour fournir la même force avec moins d'eau. Les tests montrent une économie de 40 %, 80 % des personnes </a:t>
            </a:r>
            <a:r>
              <a:rPr lang="en-GB" sz="1050" dirty="0" err="1">
                <a:solidFill>
                  <a:srgbClr val="2D355A"/>
                </a:solidFill>
              </a:rPr>
              <a:t>interrogées</a:t>
            </a:r>
            <a:r>
              <a:rPr lang="en-GB" sz="1050" dirty="0">
                <a:solidFill>
                  <a:srgbClr val="2D355A"/>
                </a:solidFill>
              </a:rPr>
              <a:t> </a:t>
            </a:r>
            <a:r>
              <a:rPr lang="en-GB" sz="1050" dirty="0" err="1">
                <a:solidFill>
                  <a:srgbClr val="2D355A"/>
                </a:solidFill>
              </a:rPr>
              <a:t>estimnt</a:t>
            </a:r>
            <a:r>
              <a:rPr lang="en-GB" sz="1050" dirty="0">
                <a:solidFill>
                  <a:srgbClr val="2D355A"/>
                </a:solidFill>
              </a:rPr>
              <a:t> que la douche est meilleure ou aussi bonne qu'auparavant. </a:t>
            </a:r>
          </a:p>
        </p:txBody>
      </p:sp>
      <p:sp>
        <p:nvSpPr>
          <p:cNvPr id="15" name="Rectangle 27">
            <a:extLst>
              <a:ext uri="{FF2B5EF4-FFF2-40B4-BE49-F238E27FC236}">
                <a16:creationId xmlns:a16="http://schemas.microsoft.com/office/drawing/2014/main" id="{FD41BC94-49F7-3D46-ABD6-FD2B9C58DCA2}"/>
              </a:ext>
            </a:extLst>
          </p:cNvPr>
          <p:cNvSpPr txBox="1"/>
          <p:nvPr/>
        </p:nvSpPr>
        <p:spPr>
          <a:xfrm>
            <a:off x="3662104" y="2302316"/>
            <a:ext cx="2328164" cy="395297"/>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Douches, lavabos et porte-serviettes chauffants </a:t>
            </a:r>
          </a:p>
        </p:txBody>
      </p:sp>
      <p:sp>
        <p:nvSpPr>
          <p:cNvPr id="24" name="Rectangle 27">
            <a:extLst>
              <a:ext uri="{FF2B5EF4-FFF2-40B4-BE49-F238E27FC236}">
                <a16:creationId xmlns:a16="http://schemas.microsoft.com/office/drawing/2014/main" id="{0E5A848B-2B32-DC4D-976C-4AFAB9771299}"/>
              </a:ext>
            </a:extLst>
          </p:cNvPr>
          <p:cNvSpPr txBox="1"/>
          <p:nvPr/>
        </p:nvSpPr>
        <p:spPr>
          <a:xfrm>
            <a:off x="687271" y="2295273"/>
            <a:ext cx="3071878" cy="395297"/>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Toilettes &amp; </a:t>
            </a:r>
          </a:p>
          <a:p>
            <a:pPr>
              <a:lnSpc>
                <a:spcPct val="100000"/>
              </a:lnSpc>
              <a:spcBef>
                <a:spcPts val="0"/>
              </a:spcBef>
              <a:buClr>
                <a:srgbClr val="28AFAC"/>
              </a:buClr>
            </a:pPr>
            <a:r>
              <a:rPr lang="en-GB" sz="1200" b="1" dirty="0">
                <a:solidFill>
                  <a:srgbClr val="28AFAC"/>
                </a:solidFill>
                <a:latin typeface="Montserrat" pitchFamily="2" charset="77"/>
              </a:rPr>
              <a:t>Urinoirs </a:t>
            </a:r>
          </a:p>
        </p:txBody>
      </p:sp>
      <p:sp>
        <p:nvSpPr>
          <p:cNvPr id="28" name="Rectangle 27">
            <a:extLst>
              <a:ext uri="{FF2B5EF4-FFF2-40B4-BE49-F238E27FC236}">
                <a16:creationId xmlns:a16="http://schemas.microsoft.com/office/drawing/2014/main" id="{0079BE66-F08E-6743-9112-C3942697A631}"/>
              </a:ext>
            </a:extLst>
          </p:cNvPr>
          <p:cNvSpPr txBox="1"/>
          <p:nvPr/>
        </p:nvSpPr>
        <p:spPr>
          <a:xfrm>
            <a:off x="687270" y="2673855"/>
            <a:ext cx="2674600" cy="2611288"/>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Les anciennes toilettes (sans double chasse) peuvent être équipées d'un dispositif d'économie d'eau.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Veillez à ce que tous les urinoirs soient équipés de contrôles (idéalement des détecteurs de présence).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Réduisez votre consommation d'eau jusqu'à 70 % en installant des </a:t>
            </a:r>
            <a:r>
              <a:rPr lang="en-GB" sz="1050" dirty="0">
                <a:solidFill>
                  <a:srgbClr val="2D355A"/>
                </a:solidFill>
                <a:hlinkClick r:id="rId14"/>
              </a:rPr>
              <a:t>aérateurs/mélangeurs</a:t>
            </a:r>
            <a:r>
              <a:rPr lang="en-GB" sz="1050" dirty="0">
                <a:solidFill>
                  <a:srgbClr val="2D355A"/>
                </a:solidFill>
              </a:rPr>
              <a:t>, des robinets à poussoir ou des commandes infrarouges sur les robinets et les pommes de douche. Pour environ 5 € par robinet, ils produisent le même débit.</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Vérifiez régulièrement l'absence de fuites dans les canalisations (surtout par temps froid) et surveillez régulièrement les relevés de compteurs et les factures pour repérer les tendances inhabituelles.</a:t>
            </a:r>
          </a:p>
        </p:txBody>
      </p:sp>
      <p:sp>
        <p:nvSpPr>
          <p:cNvPr id="20" name="Rectangle 27">
            <a:extLst>
              <a:ext uri="{FF2B5EF4-FFF2-40B4-BE49-F238E27FC236}">
                <a16:creationId xmlns:a16="http://schemas.microsoft.com/office/drawing/2014/main" id="{C7A622C9-4173-F04B-8535-88AB9BA5CEC3}"/>
              </a:ext>
            </a:extLst>
          </p:cNvPr>
          <p:cNvSpPr txBox="1"/>
          <p:nvPr/>
        </p:nvSpPr>
        <p:spPr>
          <a:xfrm>
            <a:off x="687270" y="6553544"/>
            <a:ext cx="5609303" cy="833879"/>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Il n'est pas nécessaire d'emballer individuellement les savons/produits - la présentation dans des distributeurs appropriés </a:t>
            </a:r>
            <a:r>
              <a:rPr lang="en-GB" sz="1050" dirty="0" err="1">
                <a:solidFill>
                  <a:srgbClr val="2D355A"/>
                </a:solidFill>
              </a:rPr>
              <a:t>est</a:t>
            </a:r>
            <a:r>
              <a:rPr lang="en-GB" sz="1050" dirty="0">
                <a:solidFill>
                  <a:srgbClr val="2D355A"/>
                </a:solidFill>
              </a:rPr>
              <a:t> tout </a:t>
            </a:r>
            <a:r>
              <a:rPr lang="en-GB" sz="1050" dirty="0" err="1">
                <a:solidFill>
                  <a:srgbClr val="2D355A"/>
                </a:solidFill>
              </a:rPr>
              <a:t>aussi</a:t>
            </a:r>
            <a:r>
              <a:rPr lang="en-GB" sz="1050" dirty="0">
                <a:solidFill>
                  <a:srgbClr val="2D355A"/>
                </a:solidFill>
              </a:rPr>
              <a:t> bien. Les </a:t>
            </a:r>
            <a:r>
              <a:rPr lang="en-GB" sz="1050" dirty="0" err="1">
                <a:solidFill>
                  <a:srgbClr val="2D355A"/>
                </a:solidFill>
              </a:rPr>
              <a:t>visiteurs</a:t>
            </a:r>
            <a:r>
              <a:rPr lang="en-GB" sz="1050" dirty="0">
                <a:solidFill>
                  <a:srgbClr val="2D355A"/>
                </a:solidFill>
              </a:rPr>
              <a:t> </a:t>
            </a:r>
            <a:r>
              <a:rPr lang="en-GB" sz="1050" dirty="0" err="1">
                <a:solidFill>
                  <a:srgbClr val="2D355A"/>
                </a:solidFill>
              </a:rPr>
              <a:t>examineront</a:t>
            </a:r>
            <a:r>
              <a:rPr lang="en-GB" sz="1050" dirty="0">
                <a:solidFill>
                  <a:srgbClr val="2D355A"/>
                </a:solidFill>
              </a:rPr>
              <a:t> le contenu et le style de présentation.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Gobelet</a:t>
            </a:r>
            <a:r>
              <a:rPr lang="en-GB" sz="1050" dirty="0">
                <a:solidFill>
                  <a:srgbClr val="2D355A"/>
                </a:solidFill>
              </a:rPr>
              <a:t> de rechange : il n'est pas nécessaire qu'il soit en plastique ou emballé.</a:t>
            </a:r>
          </a:p>
        </p:txBody>
      </p:sp>
      <p:sp>
        <p:nvSpPr>
          <p:cNvPr id="22" name="Rectangle 27">
            <a:extLst>
              <a:ext uri="{FF2B5EF4-FFF2-40B4-BE49-F238E27FC236}">
                <a16:creationId xmlns:a16="http://schemas.microsoft.com/office/drawing/2014/main" id="{4FFFC582-33D4-DB42-942A-1557B87D73E9}"/>
              </a:ext>
            </a:extLst>
          </p:cNvPr>
          <p:cNvSpPr txBox="1"/>
          <p:nvPr/>
        </p:nvSpPr>
        <p:spPr>
          <a:xfrm>
            <a:off x="687269" y="6301986"/>
            <a:ext cx="4907119" cy="210631"/>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Réduire les emballages </a:t>
            </a:r>
          </a:p>
        </p:txBody>
      </p:sp>
      <p:pic>
        <p:nvPicPr>
          <p:cNvPr id="23" name="Picture 22" descr="A picture containing indoor, furniture, bathroom&#10;&#10;Description automatically generated">
            <a:extLst>
              <a:ext uri="{FF2B5EF4-FFF2-40B4-BE49-F238E27FC236}">
                <a16:creationId xmlns:a16="http://schemas.microsoft.com/office/drawing/2014/main" id="{7B8E81CC-C917-DD4C-8B65-F371BD683C4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614" y="7445407"/>
            <a:ext cx="4907119" cy="1971643"/>
          </a:xfrm>
          <a:prstGeom prst="rect">
            <a:avLst/>
          </a:prstGeom>
        </p:spPr>
      </p:pic>
      <p:pic>
        <p:nvPicPr>
          <p:cNvPr id="25" name="Picture 24">
            <a:hlinkClick r:id="rId16"/>
            <a:extLst>
              <a:ext uri="{FF2B5EF4-FFF2-40B4-BE49-F238E27FC236}">
                <a16:creationId xmlns:a16="http://schemas.microsoft.com/office/drawing/2014/main" id="{78D40B9D-3446-024B-90A6-41FF846CEEC7}"/>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r="-1528"/>
          <a:stretch/>
        </p:blipFill>
        <p:spPr>
          <a:xfrm>
            <a:off x="4902505" y="7434865"/>
            <a:ext cx="2040612" cy="1982185"/>
          </a:xfrm>
          <a:prstGeom prst="rect">
            <a:avLst/>
          </a:prstGeom>
        </p:spPr>
      </p:pic>
    </p:spTree>
    <p:extLst>
      <p:ext uri="{BB962C8B-B14F-4D97-AF65-F5344CB8AC3E}">
        <p14:creationId xmlns:p14="http://schemas.microsoft.com/office/powerpoint/2010/main" val="3841168406"/>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extLst>
              <a:ext uri="{FF2B5EF4-FFF2-40B4-BE49-F238E27FC236}">
                <a16:creationId xmlns:a16="http://schemas.microsoft.com/office/drawing/2014/main" id="{5D3F6149-E7FA-40AE-A85E-6D42655BDE5E}"/>
              </a:ext>
            </a:extLst>
          </p:cNvPr>
          <p:cNvSpPr/>
          <p:nvPr/>
        </p:nvSpPr>
        <p:spPr>
          <a:xfrm>
            <a:off x="552" y="2009535"/>
            <a:ext cx="6856900" cy="3871978"/>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C683CE97-2648-476A-8903-F78CD2CF3DD5}"/>
              </a:ext>
            </a:extLst>
          </p:cNvPr>
          <p:cNvSpPr txBox="1"/>
          <p:nvPr/>
        </p:nvSpPr>
        <p:spPr>
          <a:xfrm>
            <a:off x="7461523" y="2877133"/>
            <a:ext cx="5577500" cy="364263"/>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endParaRPr lang="en-GB" sz="1099" dirty="0">
              <a:solidFill>
                <a:srgbClr val="222222"/>
              </a:solidFill>
            </a:endParaRPr>
          </a:p>
          <a:p>
            <a:pPr fontAlgn="base">
              <a:lnSpc>
                <a:spcPct val="100000"/>
              </a:lnSpc>
              <a:spcBef>
                <a:spcPts val="0"/>
              </a:spcBef>
            </a:pPr>
            <a:endParaRPr lang="en-GB" sz="1099" dirty="0">
              <a:solidFill>
                <a:srgbClr val="222222"/>
              </a:solidFill>
            </a:endParaRPr>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2" name="Rectangle 27">
            <a:extLst>
              <a:ext uri="{FF2B5EF4-FFF2-40B4-BE49-F238E27FC236}">
                <a16:creationId xmlns:a16="http://schemas.microsoft.com/office/drawing/2014/main" id="{4F5EF7CC-AF24-4023-B5FF-95ED53EF7E2A}"/>
              </a:ext>
            </a:extLst>
          </p:cNvPr>
          <p:cNvSpPr txBox="1"/>
          <p:nvPr/>
        </p:nvSpPr>
        <p:spPr>
          <a:xfrm>
            <a:off x="586460" y="463150"/>
            <a:ext cx="3191091" cy="948910"/>
          </a:xfrm>
          <a:prstGeom prst="rect">
            <a:avLst/>
          </a:prstGeom>
          <a:noFill/>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pPr fontAlgn="base"/>
            <a:r>
              <a:rPr lang="en-IE" sz="1999" dirty="0" err="1">
                <a:solidFill>
                  <a:srgbClr val="28AFAC"/>
                </a:solidFill>
                <a:latin typeface="Montserrat" pitchFamily="2" charset="77"/>
              </a:rPr>
              <a:t>Exemple</a:t>
            </a:r>
            <a:r>
              <a:rPr lang="en-IE" sz="1999" dirty="0">
                <a:solidFill>
                  <a:srgbClr val="28AFAC"/>
                </a:solidFill>
                <a:latin typeface="Montserrat" pitchFamily="2" charset="77"/>
              </a:rPr>
              <a:t> </a:t>
            </a:r>
            <a:r>
              <a:rPr lang="en-IE" sz="1999" dirty="0" err="1">
                <a:solidFill>
                  <a:srgbClr val="28AFAC"/>
                </a:solidFill>
                <a:latin typeface="Montserrat" pitchFamily="2" charset="77"/>
              </a:rPr>
              <a:t>concret</a:t>
            </a:r>
            <a:r>
              <a:rPr lang="en-IE" sz="1999" dirty="0">
                <a:solidFill>
                  <a:srgbClr val="28AFAC"/>
                </a:solidFill>
                <a:latin typeface="Montserrat" pitchFamily="2" charset="77"/>
              </a:rPr>
              <a:t> de </a:t>
            </a:r>
            <a:r>
              <a:rPr lang="en-IE" sz="1999" dirty="0" err="1">
                <a:solidFill>
                  <a:srgbClr val="28AFAC"/>
                </a:solidFill>
                <a:latin typeface="Montserrat" pitchFamily="2" charset="77"/>
              </a:rPr>
              <a:t>logement</a:t>
            </a:r>
            <a:r>
              <a:rPr lang="en-IE" sz="1999" dirty="0">
                <a:solidFill>
                  <a:srgbClr val="28AFAC"/>
                </a:solidFill>
                <a:latin typeface="Montserrat" pitchFamily="2" charset="77"/>
              </a:rPr>
              <a:t> écologiquement viable</a:t>
            </a:r>
          </a:p>
        </p:txBody>
      </p:sp>
      <p:sp>
        <p:nvSpPr>
          <p:cNvPr id="17" name="Rectangle 27">
            <a:extLst>
              <a:ext uri="{FF2B5EF4-FFF2-40B4-BE49-F238E27FC236}">
                <a16:creationId xmlns:a16="http://schemas.microsoft.com/office/drawing/2014/main" id="{71ADE0AA-1FA6-44F8-9E9C-BAA5A013DEEE}"/>
              </a:ext>
            </a:extLst>
          </p:cNvPr>
          <p:cNvSpPr txBox="1"/>
          <p:nvPr/>
        </p:nvSpPr>
        <p:spPr>
          <a:xfrm>
            <a:off x="549275" y="2424681"/>
            <a:ext cx="5766472" cy="1964957"/>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gn="just">
              <a:lnSpc>
                <a:spcPct val="100000"/>
              </a:lnSpc>
              <a:spcBef>
                <a:spcPts val="0"/>
              </a:spcBef>
            </a:pPr>
            <a:r>
              <a:rPr lang="en-IE" sz="1050" dirty="0">
                <a:solidFill>
                  <a:schemeClr val="bg1"/>
                </a:solidFill>
                <a:latin typeface="Montserrat Light" pitchFamily="2" charset="77"/>
                <a:ea typeface="Calibri" panose="020F0502020204030204" pitchFamily="34" charset="0"/>
                <a:cs typeface="Calibri" panose="020F0502020204030204" pitchFamily="34" charset="0"/>
              </a:rPr>
              <a:t>Le Lossiranta Lodge est un petit hôtel de charme situé à Savonlinna, à proximité du château d'Olavinlinna.  Chacune des cinq chambres est une entité unique au design élégant. Chaque chambre a sa propre entrée et une petite terrasse. La vue depuis les chambres est directe sur le lac Saimaa et le château d'Olavinlinna. Lossiranta et son bâtiment annexe Tavis avec 7 chambres design supplémentaires sont ouverts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toute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l'année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Le prestigieux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écolabel</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Green Key a été attribué à Lossiranta pour son excellent travail environnemental, le développement du tourisme durable et son engagement à respecter de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nombreuses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normes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environnementales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Le travail environnemental fait partie de la routine quotidienne des hôtels Lossiranta. Il s'agit d'un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processus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continu</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et le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groupe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se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renouvelle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constamment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pour devenir une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entreprise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encore plus écologique. </a:t>
            </a:r>
          </a:p>
          <a:p>
            <a:pPr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EBE3034D-A369-064E-A978-2208E91CE49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92" b="-1347"/>
          <a:stretch/>
        </p:blipFill>
        <p:spPr>
          <a:xfrm>
            <a:off x="3679410" y="-1"/>
            <a:ext cx="3191091" cy="2433784"/>
          </a:xfrm>
          <a:prstGeom prst="rect">
            <a:avLst/>
          </a:prstGeom>
        </p:spPr>
      </p:pic>
      <p:sp>
        <p:nvSpPr>
          <p:cNvPr id="24" name="Text Placeholder 3">
            <a:extLst>
              <a:ext uri="{FF2B5EF4-FFF2-40B4-BE49-F238E27FC236}">
                <a16:creationId xmlns:a16="http://schemas.microsoft.com/office/drawing/2014/main" id="{1B9834D1-8665-EB49-80E6-42F1F97BF768}"/>
              </a:ext>
            </a:extLst>
          </p:cNvPr>
          <p:cNvSpPr txBox="1">
            <a:spLocks/>
          </p:cNvSpPr>
          <p:nvPr/>
        </p:nvSpPr>
        <p:spPr>
          <a:xfrm>
            <a:off x="4765917" y="215735"/>
            <a:ext cx="2634733" cy="1523756"/>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nSpc>
                <a:spcPct val="100000"/>
              </a:lnSpc>
              <a:spcBef>
                <a:spcPts val="0"/>
              </a:spcBef>
            </a:pPr>
            <a:r>
              <a:rPr lang="en-IE" sz="1601" b="1" dirty="0">
                <a:solidFill>
                  <a:srgbClr val="C1D235"/>
                </a:solidFill>
              </a:rPr>
              <a:t>Étude de cas </a:t>
            </a:r>
          </a:p>
          <a:p>
            <a:pPr>
              <a:lnSpc>
                <a:spcPct val="100000"/>
              </a:lnSpc>
              <a:spcBef>
                <a:spcPts val="0"/>
              </a:spcBef>
            </a:pPr>
            <a:r>
              <a:rPr lang="en-IE" sz="1601" b="1" dirty="0">
                <a:solidFill>
                  <a:schemeClr val="bg1"/>
                </a:solidFill>
              </a:rPr>
              <a:t>Lossiranta </a:t>
            </a:r>
          </a:p>
          <a:p>
            <a:pPr>
              <a:lnSpc>
                <a:spcPct val="100000"/>
              </a:lnSpc>
              <a:spcBef>
                <a:spcPts val="0"/>
              </a:spcBef>
            </a:pPr>
            <a:r>
              <a:rPr lang="en-IE" sz="1601" b="1" dirty="0">
                <a:solidFill>
                  <a:schemeClr val="bg1"/>
                </a:solidFill>
              </a:rPr>
              <a:t>Lodge </a:t>
            </a:r>
          </a:p>
          <a:p>
            <a:pPr>
              <a:lnSpc>
                <a:spcPct val="100000"/>
              </a:lnSpc>
              <a:spcBef>
                <a:spcPts val="0"/>
              </a:spcBef>
            </a:pPr>
            <a:r>
              <a:rPr lang="en-IE" sz="1601" i="1" dirty="0">
                <a:solidFill>
                  <a:schemeClr val="bg1"/>
                </a:solidFill>
              </a:rPr>
              <a:t>Finlande</a:t>
            </a:r>
          </a:p>
          <a:p>
            <a:pPr>
              <a:lnSpc>
                <a:spcPct val="100000"/>
              </a:lnSpc>
              <a:spcBef>
                <a:spcPts val="0"/>
              </a:spcBef>
            </a:pPr>
            <a:endParaRPr lang="en-IE" sz="1601" b="1" dirty="0">
              <a:solidFill>
                <a:schemeClr val="bg1"/>
              </a:solidFill>
            </a:endParaRPr>
          </a:p>
        </p:txBody>
      </p:sp>
      <p:sp>
        <p:nvSpPr>
          <p:cNvPr id="2" name="Rectangle 1">
            <a:extLst>
              <a:ext uri="{FF2B5EF4-FFF2-40B4-BE49-F238E27FC236}">
                <a16:creationId xmlns:a16="http://schemas.microsoft.com/office/drawing/2014/main" id="{7BC18A70-5E10-A84F-A6EB-B1C3BDEB000B}"/>
              </a:ext>
            </a:extLst>
          </p:cNvPr>
          <p:cNvSpPr/>
          <p:nvPr/>
        </p:nvSpPr>
        <p:spPr>
          <a:xfrm>
            <a:off x="505068" y="2077874"/>
            <a:ext cx="6275104" cy="461665"/>
          </a:xfrm>
          <a:prstGeom prst="rect">
            <a:avLst/>
          </a:prstGeom>
        </p:spPr>
        <p:txBody>
          <a:bodyPr wrap="square">
            <a:spAutoFit/>
          </a:bodyPr>
          <a:lstStyle/>
          <a:p>
            <a:r>
              <a:rPr lang="en-GB" sz="1200" b="1" dirty="0">
                <a:solidFill>
                  <a:srgbClr val="28AFAC"/>
                </a:solidFill>
                <a:latin typeface="Montserrat" pitchFamily="2" charset="77"/>
              </a:rPr>
              <a:t>Le type d'hôtel Maison d'hôtes / Ferme touristique</a:t>
            </a:r>
          </a:p>
          <a:p>
            <a:endParaRPr lang="en-GB" sz="1200" b="1" dirty="0">
              <a:solidFill>
                <a:srgbClr val="C1D235"/>
              </a:solidFill>
              <a:latin typeface="Montserrat" pitchFamily="2" charset="77"/>
            </a:endParaRPr>
          </a:p>
        </p:txBody>
      </p:sp>
      <p:sp>
        <p:nvSpPr>
          <p:cNvPr id="18" name="Rectangle 27">
            <a:extLst>
              <a:ext uri="{FF2B5EF4-FFF2-40B4-BE49-F238E27FC236}">
                <a16:creationId xmlns:a16="http://schemas.microsoft.com/office/drawing/2014/main" id="{6E729B61-0F25-8249-8E62-8103A9698C58}"/>
              </a:ext>
            </a:extLst>
          </p:cNvPr>
          <p:cNvSpPr txBox="1"/>
          <p:nvPr/>
        </p:nvSpPr>
        <p:spPr>
          <a:xfrm>
            <a:off x="561739" y="6857828"/>
            <a:ext cx="5746986" cy="2611288"/>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1"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pPr>
            <a:r>
              <a:rPr lang="en-IE" sz="1050" b="1" dirty="0">
                <a:solidFill>
                  <a:srgbClr val="28AFAC"/>
                </a:solidFill>
                <a:latin typeface="Montserrat" pitchFamily="2" charset="77"/>
                <a:ea typeface="Calibri" panose="020F0502020204030204" pitchFamily="34" charset="0"/>
                <a:cs typeface="Calibri" panose="020F0502020204030204" pitchFamily="34" charset="0"/>
              </a:rPr>
              <a:t>Sensibiliser à l'environnement et encourager les changements d'attitude</a:t>
            </a:r>
          </a:p>
          <a:p>
            <a:pPr algn="just">
              <a:lnSpc>
                <a:spcPct val="100000"/>
              </a:lnSpc>
              <a:spcBef>
                <a:spcPts val="0"/>
              </a:spcBef>
            </a:pPr>
            <a:r>
              <a:rPr lang="en-IE" sz="1050" dirty="0">
                <a:solidFill>
                  <a:srgbClr val="2D355A"/>
                </a:solidFill>
                <a:latin typeface="Montserrat Light" pitchFamily="2" charset="77"/>
                <a:ea typeface="Calibri" panose="020F0502020204030204" pitchFamily="34" charset="0"/>
                <a:cs typeface="Calibri" panose="020F0502020204030204" pitchFamily="34" charset="0"/>
              </a:rPr>
              <a:t>Lossiranta a créé un dossier d'information sur l'environnement, notamment pour les visiteurs. Ce dossier comprend des informations sur les économies d'énergie, la nourriture locale, le recyclage, les moyens de transport écologiques, etc. Il met également l'accent sur la vulnérabilité de la nature environnante et donne des conseils concrets pour en profiter et la soigner.</a:t>
            </a:r>
          </a:p>
          <a:p>
            <a:pPr algn="just">
              <a:lnSpc>
                <a:spcPct val="100000"/>
              </a:lnSpc>
              <a:spcBef>
                <a:spcPts val="0"/>
              </a:spcBef>
            </a:pPr>
            <a:endParaRPr lang="en-IE" sz="1050" dirty="0">
              <a:solidFill>
                <a:srgbClr val="2D355A"/>
              </a:solidFill>
              <a:latin typeface="Montserrat Light" pitchFamily="2" charset="77"/>
              <a:ea typeface="Calibri" panose="020F0502020204030204" pitchFamily="34" charset="0"/>
              <a:cs typeface="Calibri" panose="020F0502020204030204" pitchFamily="34" charset="0"/>
            </a:endParaRPr>
          </a:p>
          <a:p>
            <a:pPr algn="just">
              <a:lnSpc>
                <a:spcPct val="100000"/>
              </a:lnSpc>
              <a:spcBef>
                <a:spcPts val="0"/>
              </a:spcBef>
            </a:pPr>
            <a:r>
              <a:rPr lang="en-IE" sz="1050" b="1" dirty="0">
                <a:solidFill>
                  <a:srgbClr val="28AFAC"/>
                </a:solidFill>
                <a:latin typeface="Montserrat" pitchFamily="2" charset="77"/>
                <a:ea typeface="Calibri" panose="020F0502020204030204" pitchFamily="34" charset="0"/>
                <a:cs typeface="Calibri" panose="020F0502020204030204" pitchFamily="34" charset="0"/>
              </a:rPr>
              <a:t>Alimentation locale et biologique</a:t>
            </a:r>
          </a:p>
          <a:p>
            <a:pPr algn="just">
              <a:lnSpc>
                <a:spcPct val="100000"/>
              </a:lnSpc>
              <a:spcBef>
                <a:spcPts val="0"/>
              </a:spcBef>
            </a:pPr>
            <a:r>
              <a:rPr lang="en-IE" sz="1050" dirty="0">
                <a:solidFill>
                  <a:srgbClr val="2D355A"/>
                </a:solidFill>
                <a:latin typeface="Montserrat Light" pitchFamily="2" charset="77"/>
                <a:ea typeface="Calibri" panose="020F0502020204030204" pitchFamily="34" charset="0"/>
                <a:cs typeface="Calibri" panose="020F0502020204030204" pitchFamily="34" charset="0"/>
              </a:rPr>
              <a:t>Les hôtels Lossiranta utilisent des produits et des services locaux, ainsi que des aliments biologiques lorsque c'est possible. En été, une partie des baies et des pommes du petit-déjeuner proviennent directement du jardin biologique de Lossiranta. L'objectif est d'augmenter le nombre de </a:t>
            </a:r>
            <a:r>
              <a:rPr lang="en-IE" sz="1050" dirty="0" err="1">
                <a:solidFill>
                  <a:srgbClr val="2D355A"/>
                </a:solidFill>
                <a:latin typeface="Montserrat Light" pitchFamily="2" charset="77"/>
                <a:ea typeface="Calibri" panose="020F0502020204030204" pitchFamily="34" charset="0"/>
                <a:cs typeface="Calibri" panose="020F0502020204030204" pitchFamily="34" charset="0"/>
              </a:rPr>
              <a:t>produits</a:t>
            </a:r>
            <a:r>
              <a:rPr lang="en-IE" sz="1050" dirty="0">
                <a:solidFill>
                  <a:srgbClr val="2D355A"/>
                </a:solidFill>
                <a:latin typeface="Montserrat Light" pitchFamily="2" charset="77"/>
                <a:ea typeface="Calibri" panose="020F0502020204030204" pitchFamily="34" charset="0"/>
                <a:cs typeface="Calibri" panose="020F0502020204030204" pitchFamily="34" charset="0"/>
              </a:rPr>
              <a:t> </a:t>
            </a:r>
            <a:r>
              <a:rPr lang="en-IE" sz="1050" dirty="0" err="1">
                <a:solidFill>
                  <a:srgbClr val="2D355A"/>
                </a:solidFill>
                <a:latin typeface="Montserrat Light" pitchFamily="2" charset="77"/>
                <a:ea typeface="Calibri" panose="020F0502020204030204" pitchFamily="34" charset="0"/>
                <a:cs typeface="Calibri" panose="020F0502020204030204" pitchFamily="34" charset="0"/>
              </a:rPr>
              <a:t>biologiques</a:t>
            </a:r>
            <a:r>
              <a:rPr lang="en-IE" sz="1050" dirty="0">
                <a:solidFill>
                  <a:srgbClr val="2D355A"/>
                </a:solidFill>
                <a:latin typeface="Montserrat Light" pitchFamily="2" charset="77"/>
                <a:ea typeface="Calibri" panose="020F0502020204030204" pitchFamily="34" charset="0"/>
                <a:cs typeface="Calibri" panose="020F0502020204030204" pitchFamily="34" charset="0"/>
              </a:rPr>
              <a:t>. Les produits du petit-déjeuner sont servis écologiquement dans des bols et des plats lavables. De cette façon, ils peuvent éviter d'utiliser des produits emballés individuellement. Ils privilégient également les grands </a:t>
            </a:r>
            <a:r>
              <a:rPr lang="en-IE" sz="1050" dirty="0" err="1">
                <a:solidFill>
                  <a:srgbClr val="2D355A"/>
                </a:solidFill>
                <a:latin typeface="Montserrat Light" pitchFamily="2" charset="77"/>
                <a:ea typeface="Calibri" panose="020F0502020204030204" pitchFamily="34" charset="0"/>
                <a:cs typeface="Calibri" panose="020F0502020204030204" pitchFamily="34" charset="0"/>
              </a:rPr>
              <a:t>emballages</a:t>
            </a:r>
            <a:r>
              <a:rPr lang="en-IE" sz="1050" dirty="0">
                <a:solidFill>
                  <a:srgbClr val="2D355A"/>
                </a:solidFill>
                <a:latin typeface="Montserrat Light" pitchFamily="2" charset="77"/>
                <a:ea typeface="Calibri" panose="020F0502020204030204" pitchFamily="34" charset="0"/>
                <a:cs typeface="Calibri" panose="020F0502020204030204" pitchFamily="34" charset="0"/>
              </a:rPr>
              <a:t> </a:t>
            </a:r>
            <a:r>
              <a:rPr lang="en-IE" sz="1050" dirty="0" err="1">
                <a:solidFill>
                  <a:srgbClr val="2D355A"/>
                </a:solidFill>
                <a:latin typeface="Montserrat Light" pitchFamily="2" charset="77"/>
                <a:ea typeface="Calibri" panose="020F0502020204030204" pitchFamily="34" charset="0"/>
                <a:cs typeface="Calibri" panose="020F0502020204030204" pitchFamily="34" charset="0"/>
              </a:rPr>
              <a:t>lors</a:t>
            </a:r>
            <a:r>
              <a:rPr lang="en-IE" sz="1050" dirty="0">
                <a:solidFill>
                  <a:srgbClr val="2D355A"/>
                </a:solidFill>
                <a:latin typeface="Montserrat Light" pitchFamily="2" charset="77"/>
                <a:ea typeface="Calibri" panose="020F0502020204030204" pitchFamily="34" charset="0"/>
                <a:cs typeface="Calibri" panose="020F0502020204030204" pitchFamily="34" charset="0"/>
              </a:rPr>
              <a:t> des </a:t>
            </a:r>
            <a:r>
              <a:rPr lang="en-IE" sz="1050" dirty="0" err="1">
                <a:solidFill>
                  <a:srgbClr val="2D355A"/>
                </a:solidFill>
                <a:latin typeface="Montserrat Light" pitchFamily="2" charset="77"/>
                <a:ea typeface="Calibri" panose="020F0502020204030204" pitchFamily="34" charset="0"/>
                <a:cs typeface="Calibri" panose="020F0502020204030204" pitchFamily="34" charset="0"/>
              </a:rPr>
              <a:t>achats</a:t>
            </a:r>
            <a:r>
              <a:rPr lang="en-IE" sz="1050" dirty="0">
                <a:solidFill>
                  <a:srgbClr val="2D355A"/>
                </a:solidFill>
                <a:latin typeface="Montserrat Light" pitchFamily="2" charset="77"/>
                <a:ea typeface="Calibri" panose="020F0502020204030204" pitchFamily="34" charset="0"/>
                <a:cs typeface="Calibri" panose="020F0502020204030204" pitchFamily="34" charset="0"/>
              </a:rPr>
              <a:t>. Parfois, après le petit-déjeuner, il reste de l'eau dans des carafes - ils ne la jettent pas, ils arrosent les plantes !</a:t>
            </a:r>
          </a:p>
        </p:txBody>
      </p:sp>
      <p:sp>
        <p:nvSpPr>
          <p:cNvPr id="20" name="Rectangle 19">
            <a:extLst>
              <a:ext uri="{FF2B5EF4-FFF2-40B4-BE49-F238E27FC236}">
                <a16:creationId xmlns:a16="http://schemas.microsoft.com/office/drawing/2014/main" id="{A7D82599-22F3-D048-A9F2-5C64C7048531}"/>
              </a:ext>
            </a:extLst>
          </p:cNvPr>
          <p:cNvSpPr/>
          <p:nvPr/>
        </p:nvSpPr>
        <p:spPr>
          <a:xfrm>
            <a:off x="469580" y="6354311"/>
            <a:ext cx="2807801" cy="523220"/>
          </a:xfrm>
          <a:prstGeom prst="rect">
            <a:avLst/>
          </a:prstGeom>
        </p:spPr>
        <p:txBody>
          <a:bodyPr wrap="square">
            <a:spAutoFit/>
          </a:bodyPr>
          <a:lstStyle/>
          <a:p>
            <a:r>
              <a:rPr lang="en-GB" sz="1400" b="1" dirty="0">
                <a:solidFill>
                  <a:srgbClr val="28AFAC"/>
                </a:solidFill>
                <a:latin typeface="Montserrat" pitchFamily="2" charset="77"/>
              </a:rPr>
              <a:t>Mesures de durabilité environnementale prises </a:t>
            </a:r>
          </a:p>
        </p:txBody>
      </p:sp>
      <p:grpSp>
        <p:nvGrpSpPr>
          <p:cNvPr id="7" name="Group 6">
            <a:extLst>
              <a:ext uri="{FF2B5EF4-FFF2-40B4-BE49-F238E27FC236}">
                <a16:creationId xmlns:a16="http://schemas.microsoft.com/office/drawing/2014/main" id="{CAF75CF4-D6DB-0249-B270-AA9531ADB31B}"/>
              </a:ext>
            </a:extLst>
          </p:cNvPr>
          <p:cNvGrpSpPr/>
          <p:nvPr/>
        </p:nvGrpSpPr>
        <p:grpSpPr>
          <a:xfrm>
            <a:off x="2863399" y="3868819"/>
            <a:ext cx="4007103" cy="3101999"/>
            <a:chOff x="2705702" y="4141029"/>
            <a:chExt cx="4090986" cy="3166936"/>
          </a:xfrm>
        </p:grpSpPr>
        <p:grpSp>
          <p:nvGrpSpPr>
            <p:cNvPr id="22" name="Group 21">
              <a:extLst>
                <a:ext uri="{FF2B5EF4-FFF2-40B4-BE49-F238E27FC236}">
                  <a16:creationId xmlns:a16="http://schemas.microsoft.com/office/drawing/2014/main" id="{890AC526-752E-B045-8DBA-C8B85DA35A40}"/>
                </a:ext>
              </a:extLst>
            </p:cNvPr>
            <p:cNvGrpSpPr/>
            <p:nvPr/>
          </p:nvGrpSpPr>
          <p:grpSpPr>
            <a:xfrm>
              <a:off x="2705702" y="4141029"/>
              <a:ext cx="4090986" cy="3166936"/>
              <a:chOff x="1563438" y="2310309"/>
              <a:chExt cx="4990178" cy="3863024"/>
            </a:xfrm>
          </p:grpSpPr>
          <p:pic>
            <p:nvPicPr>
              <p:cNvPr id="27" name="Picture 26">
                <a:extLst>
                  <a:ext uri="{FF2B5EF4-FFF2-40B4-BE49-F238E27FC236}">
                    <a16:creationId xmlns:a16="http://schemas.microsoft.com/office/drawing/2014/main" id="{F72F14B3-8F82-8E45-B1CE-8C29E6C1F7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343" r="-1465"/>
              <a:stretch/>
            </p:blipFill>
            <p:spPr>
              <a:xfrm flipH="1">
                <a:off x="1563438" y="2310309"/>
                <a:ext cx="4990178" cy="3863024"/>
              </a:xfrm>
              <a:prstGeom prst="rect">
                <a:avLst/>
              </a:prstGeom>
            </p:spPr>
          </p:pic>
          <p:sp>
            <p:nvSpPr>
              <p:cNvPr id="28" name="Rectangle 27">
                <a:extLst>
                  <a:ext uri="{FF2B5EF4-FFF2-40B4-BE49-F238E27FC236}">
                    <a16:creationId xmlns:a16="http://schemas.microsoft.com/office/drawing/2014/main" id="{13CDEB12-AE3B-174E-8C0B-9D51A0CA3711}"/>
                  </a:ext>
                </a:extLst>
              </p:cNvPr>
              <p:cNvSpPr/>
              <p:nvPr/>
            </p:nvSpPr>
            <p:spPr>
              <a:xfrm>
                <a:off x="2659900" y="2837099"/>
                <a:ext cx="3885819" cy="2758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9" name="Picture 28">
              <a:extLst>
                <a:ext uri="{FF2B5EF4-FFF2-40B4-BE49-F238E27FC236}">
                  <a16:creationId xmlns:a16="http://schemas.microsoft.com/office/drawing/2014/main" id="{164D23F5-127F-D548-95CE-8172ABE4BD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81993" y="4572895"/>
              <a:ext cx="3108221" cy="2186105"/>
            </a:xfrm>
            <a:prstGeom prst="rect">
              <a:avLst/>
            </a:prstGeom>
          </p:spPr>
        </p:pic>
      </p:grpSp>
      <p:pic>
        <p:nvPicPr>
          <p:cNvPr id="30" name="Picture 29">
            <a:hlinkClick r:id="rId5"/>
            <a:extLst>
              <a:ext uri="{FF2B5EF4-FFF2-40B4-BE49-F238E27FC236}">
                <a16:creationId xmlns:a16="http://schemas.microsoft.com/office/drawing/2014/main" id="{35123654-CF77-6448-9218-BA182AA61A7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6460" y="4647334"/>
            <a:ext cx="1034813" cy="1289408"/>
          </a:xfrm>
          <a:prstGeom prst="rect">
            <a:avLst/>
          </a:prstGeom>
        </p:spPr>
      </p:pic>
    </p:spTree>
    <p:extLst>
      <p:ext uri="{BB962C8B-B14F-4D97-AF65-F5344CB8AC3E}">
        <p14:creationId xmlns:p14="http://schemas.microsoft.com/office/powerpoint/2010/main" val="428076492"/>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BE3034D-A369-064E-A978-2208E91CE49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92" b="-1347"/>
          <a:stretch/>
        </p:blipFill>
        <p:spPr>
          <a:xfrm>
            <a:off x="3679410" y="-1"/>
            <a:ext cx="3191091" cy="2433784"/>
          </a:xfrm>
          <a:prstGeom prst="rect">
            <a:avLst/>
          </a:prstGeom>
        </p:spPr>
      </p:pic>
      <p:sp>
        <p:nvSpPr>
          <p:cNvPr id="14" name="Rechteck">
            <a:extLst>
              <a:ext uri="{FF2B5EF4-FFF2-40B4-BE49-F238E27FC236}">
                <a16:creationId xmlns:a16="http://schemas.microsoft.com/office/drawing/2014/main" id="{5D3F6149-E7FA-40AE-A85E-6D42655BDE5E}"/>
              </a:ext>
            </a:extLst>
          </p:cNvPr>
          <p:cNvSpPr/>
          <p:nvPr/>
        </p:nvSpPr>
        <p:spPr>
          <a:xfrm>
            <a:off x="552" y="1554597"/>
            <a:ext cx="6856900" cy="529687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p>
        </p:txBody>
      </p:sp>
      <p:sp>
        <p:nvSpPr>
          <p:cNvPr id="10" name="Rectangle 27">
            <a:extLst>
              <a:ext uri="{FF2B5EF4-FFF2-40B4-BE49-F238E27FC236}">
                <a16:creationId xmlns:a16="http://schemas.microsoft.com/office/drawing/2014/main" id="{C683CE97-2648-476A-8903-F78CD2CF3DD5}"/>
              </a:ext>
            </a:extLst>
          </p:cNvPr>
          <p:cNvSpPr txBox="1"/>
          <p:nvPr/>
        </p:nvSpPr>
        <p:spPr>
          <a:xfrm>
            <a:off x="7461523" y="2877133"/>
            <a:ext cx="5577500" cy="364263"/>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fontAlgn="base">
              <a:lnSpc>
                <a:spcPct val="100000"/>
              </a:lnSpc>
              <a:spcBef>
                <a:spcPts val="0"/>
              </a:spcBef>
            </a:pPr>
            <a:endParaRPr lang="en-GB" sz="1099" dirty="0">
              <a:solidFill>
                <a:srgbClr val="222222"/>
              </a:solidFill>
            </a:endParaRPr>
          </a:p>
          <a:p>
            <a:pPr fontAlgn="base">
              <a:lnSpc>
                <a:spcPct val="100000"/>
              </a:lnSpc>
              <a:spcBef>
                <a:spcPts val="0"/>
              </a:spcBef>
            </a:pPr>
            <a:endParaRPr lang="en-GB" sz="1099" dirty="0">
              <a:solidFill>
                <a:srgbClr val="222222"/>
              </a:solidFill>
            </a:endParaRPr>
          </a:p>
        </p:txBody>
      </p:sp>
      <p:sp>
        <p:nvSpPr>
          <p:cNvPr id="9" name="Rectangle 27">
            <a:extLst>
              <a:ext uri="{FF2B5EF4-FFF2-40B4-BE49-F238E27FC236}">
                <a16:creationId xmlns:a16="http://schemas.microsoft.com/office/drawing/2014/main" id="{96054FF9-D73E-4938-9C3B-97AD4B992240}"/>
              </a:ext>
            </a:extLst>
          </p:cNvPr>
          <p:cNvSpPr txBox="1"/>
          <p:nvPr/>
        </p:nvSpPr>
        <p:spPr>
          <a:xfrm>
            <a:off x="774719" y="877570"/>
            <a:ext cx="3191091" cy="432423"/>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lIns="12857" tIns="12857" rIns="12857" bIns="12857">
            <a:spAutoFit/>
          </a:bodyPr>
          <a:lstStyle/>
          <a:p>
            <a:pPr defTabSz="583646">
              <a:lnSpc>
                <a:spcPct val="80000"/>
              </a:lnSpc>
              <a:defRPr sz="14800" spc="1480">
                <a:latin typeface="+mn-lt"/>
                <a:ea typeface="+mn-ea"/>
                <a:cs typeface="+mn-cs"/>
                <a:sym typeface="Montserrat Bold"/>
              </a:defRPr>
            </a:pPr>
            <a:endParaRPr sz="3221" dirty="0">
              <a:solidFill>
                <a:srgbClr val="2F355A"/>
              </a:solidFill>
            </a:endParaRPr>
          </a:p>
        </p:txBody>
      </p:sp>
      <p:sp>
        <p:nvSpPr>
          <p:cNvPr id="12" name="Rectangle 27">
            <a:extLst>
              <a:ext uri="{FF2B5EF4-FFF2-40B4-BE49-F238E27FC236}">
                <a16:creationId xmlns:a16="http://schemas.microsoft.com/office/drawing/2014/main" id="{4F5EF7CC-AF24-4023-B5FF-95ED53EF7E2A}"/>
              </a:ext>
            </a:extLst>
          </p:cNvPr>
          <p:cNvSpPr txBox="1"/>
          <p:nvPr/>
        </p:nvSpPr>
        <p:spPr>
          <a:xfrm>
            <a:off x="586460" y="456667"/>
            <a:ext cx="3191091" cy="641262"/>
          </a:xfrm>
          <a:prstGeom prst="rect">
            <a:avLst/>
          </a:prstGeom>
          <a:noFill/>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a:spAutoFit/>
          </a:bodyPr>
          <a:lstStyle>
            <a:lvl1pPr algn="l" defTabSz="2681346">
              <a:defRPr sz="8000">
                <a:solidFill>
                  <a:srgbClr val="595457"/>
                </a:solidFill>
                <a:latin typeface="Montserrat Light"/>
                <a:ea typeface="Montserrat Light"/>
                <a:cs typeface="Montserrat Light"/>
                <a:sym typeface="Montserrat Light"/>
              </a:defRPr>
            </a:lvl1pPr>
          </a:lstStyle>
          <a:p>
            <a:r>
              <a:rPr lang="en-GB" sz="1999" dirty="0">
                <a:solidFill>
                  <a:srgbClr val="28AFAC"/>
                </a:solidFill>
                <a:latin typeface="Montserrat" pitchFamily="2" charset="77"/>
              </a:rPr>
              <a:t>Mesures de </a:t>
            </a:r>
            <a:r>
              <a:rPr lang="en-GB" sz="1999" dirty="0" err="1">
                <a:solidFill>
                  <a:srgbClr val="28AFAC"/>
                </a:solidFill>
                <a:latin typeface="Montserrat" pitchFamily="2" charset="77"/>
              </a:rPr>
              <a:t>durabilité</a:t>
            </a:r>
            <a:r>
              <a:rPr lang="en-GB" sz="1999" dirty="0">
                <a:solidFill>
                  <a:srgbClr val="28AFAC"/>
                </a:solidFill>
                <a:latin typeface="Montserrat" pitchFamily="2" charset="77"/>
              </a:rPr>
              <a:t> </a:t>
            </a:r>
            <a:r>
              <a:rPr lang="en-GB" sz="1999" dirty="0" err="1">
                <a:solidFill>
                  <a:srgbClr val="28AFAC"/>
                </a:solidFill>
                <a:latin typeface="Montserrat" pitchFamily="2" charset="77"/>
              </a:rPr>
              <a:t>environnementale</a:t>
            </a:r>
            <a:endParaRPr lang="en-GB" sz="1999" dirty="0">
              <a:solidFill>
                <a:srgbClr val="28AFAC"/>
              </a:solidFill>
              <a:latin typeface="Montserrat" pitchFamily="2" charset="77"/>
            </a:endParaRPr>
          </a:p>
        </p:txBody>
      </p:sp>
      <p:sp>
        <p:nvSpPr>
          <p:cNvPr id="17" name="Rectangle 27">
            <a:extLst>
              <a:ext uri="{FF2B5EF4-FFF2-40B4-BE49-F238E27FC236}">
                <a16:creationId xmlns:a16="http://schemas.microsoft.com/office/drawing/2014/main" id="{71ADE0AA-1FA6-44F8-9E9C-BAA5A013DEEE}"/>
              </a:ext>
            </a:extLst>
          </p:cNvPr>
          <p:cNvSpPr txBox="1"/>
          <p:nvPr/>
        </p:nvSpPr>
        <p:spPr>
          <a:xfrm>
            <a:off x="586460" y="1650388"/>
            <a:ext cx="5722265" cy="6852834"/>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gn="just">
              <a:lnSpc>
                <a:spcPct val="100000"/>
              </a:lnSpc>
              <a:spcBef>
                <a:spcPts val="0"/>
              </a:spcBef>
              <a:buFont typeface="Wingdings" pitchFamily="2" charset="2"/>
              <a:buChar char="ü"/>
            </a:pPr>
            <a:r>
              <a:rPr lang="en-IE" sz="1050" b="1" dirty="0">
                <a:solidFill>
                  <a:srgbClr val="28AFAC"/>
                </a:solidFill>
                <a:latin typeface="Montserrat" pitchFamily="2" charset="77"/>
                <a:ea typeface="Calibri" panose="020F0502020204030204" pitchFamily="34" charset="0"/>
                <a:cs typeface="Calibri" panose="020F0502020204030204" pitchFamily="34" charset="0"/>
              </a:rPr>
              <a:t>Efficacité de l'eau</a:t>
            </a:r>
          </a:p>
          <a:p>
            <a:pPr marL="185712" algn="just">
              <a:lnSpc>
                <a:spcPct val="100000"/>
              </a:lnSpc>
              <a:spcBef>
                <a:spcPts val="0"/>
              </a:spcBef>
            </a:pPr>
            <a:r>
              <a:rPr lang="en-IE" sz="1050" dirty="0">
                <a:solidFill>
                  <a:schemeClr val="bg1"/>
                </a:solidFill>
                <a:latin typeface="Montserrat Light" pitchFamily="2" charset="77"/>
                <a:ea typeface="Calibri" panose="020F0502020204030204" pitchFamily="34" charset="0"/>
                <a:cs typeface="Calibri" panose="020F0502020204030204" pitchFamily="34" charset="0"/>
              </a:rPr>
              <a:t>Dans le cadre de la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demande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de label GREEN KEY,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Lossiranta</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 mesuré le débit d'eau de chacune des douches. Le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débit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d’eau</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allait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jusqu'à 12 l/min ou plus et a été réduit dans chaque douche à max. 9 l/min. Cela a permis de réaliser des économies considérables, y compris en termes de coûts.</a:t>
            </a:r>
          </a:p>
          <a:p>
            <a:pPr marL="171426" indent="-171426" algn="just">
              <a:lnSpc>
                <a:spcPct val="100000"/>
              </a:lnSpc>
              <a:spcBef>
                <a:spcPts val="0"/>
              </a:spcBef>
              <a:buFont typeface="Wingdings" pitchFamily="2" charset="2"/>
              <a:buChar char="ü"/>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71426" indent="-171426" algn="just">
              <a:lnSpc>
                <a:spcPct val="100000"/>
              </a:lnSpc>
              <a:spcBef>
                <a:spcPts val="0"/>
              </a:spcBef>
              <a:buFont typeface="Wingdings" pitchFamily="2" charset="2"/>
              <a:buChar char="ü"/>
            </a:pPr>
            <a:r>
              <a:rPr lang="en-IE" sz="1050" b="1" dirty="0">
                <a:solidFill>
                  <a:srgbClr val="28AFAC"/>
                </a:solidFill>
                <a:latin typeface="Montserrat" pitchFamily="2" charset="77"/>
                <a:ea typeface="Calibri" panose="020F0502020204030204" pitchFamily="34" charset="0"/>
                <a:cs typeface="Calibri" panose="020F0502020204030204" pitchFamily="34" charset="0"/>
              </a:rPr>
              <a:t>Produits chimiques respectueux de l'environnement</a:t>
            </a:r>
          </a:p>
          <a:p>
            <a:pPr marL="185712" algn="just">
              <a:lnSpc>
                <a:spcPct val="100000"/>
              </a:lnSpc>
              <a:spcBef>
                <a:spcPts val="0"/>
              </a:spcBef>
            </a:pPr>
            <a:r>
              <a:rPr lang="en-IE" sz="1050" dirty="0">
                <a:solidFill>
                  <a:schemeClr val="bg1"/>
                </a:solidFill>
                <a:latin typeface="Montserrat Light" pitchFamily="2" charset="77"/>
                <a:ea typeface="Calibri" panose="020F0502020204030204" pitchFamily="34" charset="0"/>
                <a:cs typeface="Calibri" panose="020F0502020204030204" pitchFamily="34" charset="0"/>
              </a:rPr>
              <a:t>Lossiranta utilise des produits respectueux de l'environnement pour le lavage et le nettoyage. Le programme Green Key exige que tous les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produits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quotidien</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nettoyage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soient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éco-labellisés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sa</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propore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initiative,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Lossiranta</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 étendu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ce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principe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à</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tous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ses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produits de nettoyage. De plus, Lossiranta fait appel à une société de blanchisserie locale pour le linge de maison et n'utilise pas d'eau de Javel. Lorsqu'ils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lavent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dee articles dans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leurs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locaux,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ils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les font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sécher</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à l'extérieur. C'est un choix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écologique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important.</a:t>
            </a: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71426" indent="-171426" algn="just">
              <a:lnSpc>
                <a:spcPct val="100000"/>
              </a:lnSpc>
              <a:spcBef>
                <a:spcPts val="0"/>
              </a:spcBef>
              <a:buFont typeface="Wingdings" pitchFamily="2" charset="2"/>
              <a:buChar char="ü"/>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71426" indent="-171426" algn="just">
              <a:lnSpc>
                <a:spcPct val="100000"/>
              </a:lnSpc>
              <a:spcBef>
                <a:spcPts val="0"/>
              </a:spcBef>
              <a:buFont typeface="Wingdings" pitchFamily="2" charset="2"/>
              <a:buChar char="ü"/>
            </a:pPr>
            <a:r>
              <a:rPr lang="en-IE" sz="1050" b="1" dirty="0">
                <a:solidFill>
                  <a:srgbClr val="28AFAC"/>
                </a:solidFill>
                <a:latin typeface="Montserrat" pitchFamily="2" charset="77"/>
                <a:ea typeface="Calibri" panose="020F0502020204030204" pitchFamily="34" charset="0"/>
                <a:cs typeface="Calibri" panose="020F0502020204030204" pitchFamily="34" charset="0"/>
              </a:rPr>
              <a:t>Énergies renouvelables et économies d'énergie</a:t>
            </a:r>
          </a:p>
          <a:p>
            <a:pPr marL="185712" algn="just">
              <a:lnSpc>
                <a:spcPct val="100000"/>
              </a:lnSpc>
              <a:spcBef>
                <a:spcPts val="0"/>
              </a:spcBef>
            </a:pPr>
            <a:r>
              <a:rPr lang="en-IE" sz="1050" dirty="0">
                <a:solidFill>
                  <a:schemeClr val="bg1"/>
                </a:solidFill>
                <a:latin typeface="Montserrat Light" pitchFamily="2" charset="77"/>
                <a:ea typeface="Calibri" panose="020F0502020204030204" pitchFamily="34" charset="0"/>
                <a:cs typeface="Calibri" panose="020F0502020204030204" pitchFamily="34" charset="0"/>
              </a:rPr>
              <a:t>Lossiranta achète de l'électricité verte auprès de son fournisseur d'énergie local. Dans le cadre du label Green Key, Lossiranta a changé ses ampoules pour des ampoules à DEL et à économie d'énergie, qui couvrent maintenant plus de 75 % de toutes les lumières.</a:t>
            </a:r>
          </a:p>
          <a:p>
            <a:pPr marL="171426" indent="-171426" algn="just">
              <a:lnSpc>
                <a:spcPct val="100000"/>
              </a:lnSpc>
              <a:spcBef>
                <a:spcPts val="0"/>
              </a:spcBef>
              <a:buFont typeface="Wingdings" pitchFamily="2" charset="2"/>
              <a:buChar char="ü"/>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71426" indent="-171426" algn="just">
              <a:lnSpc>
                <a:spcPct val="100000"/>
              </a:lnSpc>
              <a:spcBef>
                <a:spcPts val="0"/>
              </a:spcBef>
              <a:buFont typeface="Wingdings" pitchFamily="2" charset="2"/>
              <a:buChar char="ü"/>
            </a:pPr>
            <a:r>
              <a:rPr lang="en-IE" sz="1050" b="1" dirty="0">
                <a:solidFill>
                  <a:srgbClr val="28AFAC"/>
                </a:solidFill>
                <a:latin typeface="Montserrat" pitchFamily="2" charset="77"/>
                <a:ea typeface="Calibri" panose="020F0502020204030204" pitchFamily="34" charset="0"/>
                <a:cs typeface="Calibri" panose="020F0502020204030204" pitchFamily="34" charset="0"/>
              </a:rPr>
              <a:t>Tri et recyclage des déchets</a:t>
            </a:r>
          </a:p>
          <a:p>
            <a:pPr marL="185712" algn="just">
              <a:lnSpc>
                <a:spcPct val="100000"/>
              </a:lnSpc>
              <a:spcBef>
                <a:spcPts val="0"/>
              </a:spcBef>
            </a:pPr>
            <a:r>
              <a:rPr lang="en-IE" sz="1050" dirty="0">
                <a:solidFill>
                  <a:schemeClr val="bg1"/>
                </a:solidFill>
                <a:latin typeface="Montserrat Light" pitchFamily="2" charset="77"/>
                <a:ea typeface="Calibri" panose="020F0502020204030204" pitchFamily="34" charset="0"/>
                <a:cs typeface="Calibri" panose="020F0502020204030204" pitchFamily="34" charset="0"/>
              </a:rPr>
              <a:t>Lossiranta fait beaucoup de tri et de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recyclage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biodéchets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déchets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énergétiques, carton, papier,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verre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bouteilles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métal</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déchets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dangereux et une petite quantité de déchets mixtes. Les clients sont également encouragés à participer et des bacs de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recyclage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leur</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sont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mis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à</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disposition dans les chambres.</a:t>
            </a:r>
          </a:p>
          <a:p>
            <a:pPr marL="185712" algn="just">
              <a:lnSpc>
                <a:spcPct val="100000"/>
              </a:lnSpc>
              <a:spcBef>
                <a:spcPts val="0"/>
              </a:spcBef>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a:p>
            <a:pPr marL="185712" algn="just">
              <a:lnSpc>
                <a:spcPct val="100000"/>
              </a:lnSpc>
              <a:spcBef>
                <a:spcPts val="0"/>
              </a:spcBef>
            </a:pP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Lossiranta</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s’implique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également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activement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à</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faire de la région du lac Saimaa une zone sans plastique.  La durabilité des hôtels Lossiranta est le résultat de petites actions quotidiennes et fait partie de leur culture d'entreprise.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Ils</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se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renouvellent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constamment</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afin</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de trouver de nouvelles solutions durables pour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l'activité</a:t>
            </a:r>
            <a:r>
              <a:rPr lang="en-IE" sz="1050" dirty="0">
                <a:solidFill>
                  <a:schemeClr val="bg1"/>
                </a:solidFill>
                <a:latin typeface="Montserrat Light" pitchFamily="2" charset="77"/>
                <a:ea typeface="Calibri" panose="020F0502020204030204" pitchFamily="34" charset="0"/>
                <a:cs typeface="Calibri" panose="020F0502020204030204" pitchFamily="34" charset="0"/>
              </a:rPr>
              <a:t> </a:t>
            </a:r>
            <a:r>
              <a:rPr lang="en-IE" sz="1050" dirty="0" err="1">
                <a:solidFill>
                  <a:schemeClr val="bg1"/>
                </a:solidFill>
                <a:latin typeface="Montserrat Light" pitchFamily="2" charset="77"/>
                <a:ea typeface="Calibri" panose="020F0502020204030204" pitchFamily="34" charset="0"/>
                <a:cs typeface="Calibri" panose="020F0502020204030204" pitchFamily="34" charset="0"/>
              </a:rPr>
              <a:t>hôtelière</a:t>
            </a:r>
            <a:r>
              <a:rPr lang="en-IE" sz="1050" dirty="0">
                <a:solidFill>
                  <a:schemeClr val="bg1"/>
                </a:solidFill>
                <a:latin typeface="Montserrat Light" pitchFamily="2" charset="77"/>
                <a:ea typeface="Calibri" panose="020F0502020204030204" pitchFamily="34" charset="0"/>
                <a:cs typeface="Calibri" panose="020F0502020204030204" pitchFamily="34" charset="0"/>
              </a:rPr>
              <a:t>.</a:t>
            </a:r>
          </a:p>
          <a:p>
            <a:pPr marL="171426" indent="-171426" algn="just">
              <a:lnSpc>
                <a:spcPct val="100000"/>
              </a:lnSpc>
              <a:spcBef>
                <a:spcPts val="0"/>
              </a:spcBef>
              <a:buFont typeface="Wingdings" pitchFamily="2" charset="2"/>
              <a:buChar char="ü"/>
            </a:pPr>
            <a:endParaRPr lang="en-IE" sz="1050" dirty="0">
              <a:solidFill>
                <a:schemeClr val="bg1"/>
              </a:solidFill>
              <a:latin typeface="Montserrat Light" pitchFamily="2" charset="77"/>
              <a:ea typeface="Calibri" panose="020F0502020204030204" pitchFamily="34" charset="0"/>
              <a:cs typeface="Calibri" panose="020F0502020204030204" pitchFamily="34" charset="0"/>
            </a:endParaRPr>
          </a:p>
        </p:txBody>
      </p:sp>
      <p:sp>
        <p:nvSpPr>
          <p:cNvPr id="24" name="Text Placeholder 3">
            <a:extLst>
              <a:ext uri="{FF2B5EF4-FFF2-40B4-BE49-F238E27FC236}">
                <a16:creationId xmlns:a16="http://schemas.microsoft.com/office/drawing/2014/main" id="{1B9834D1-8665-EB49-80E6-42F1F97BF768}"/>
              </a:ext>
            </a:extLst>
          </p:cNvPr>
          <p:cNvSpPr txBox="1">
            <a:spLocks/>
          </p:cNvSpPr>
          <p:nvPr/>
        </p:nvSpPr>
        <p:spPr>
          <a:xfrm>
            <a:off x="4765917" y="215735"/>
            <a:ext cx="2634733" cy="1523756"/>
          </a:xfrm>
          <a:prstGeom prst="rect">
            <a:avLst/>
          </a:prstGeom>
        </p:spPr>
        <p:txBody>
          <a:bodyPr/>
          <a:lstStyle>
            <a:lvl1pPr marL="0" marR="0" indent="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1pPr>
            <a:lvl2pPr marL="0" marR="0" indent="49766"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2pPr>
            <a:lvl3pPr marL="0" marR="0" indent="99532"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3pPr>
            <a:lvl4pPr marL="0" marR="0" indent="149299"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4pPr>
            <a:lvl5pPr marL="0" marR="0" indent="199065"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nSpc>
                <a:spcPct val="100000"/>
              </a:lnSpc>
              <a:spcBef>
                <a:spcPts val="0"/>
              </a:spcBef>
            </a:pPr>
            <a:r>
              <a:rPr lang="en-IE" sz="1601" b="1" dirty="0">
                <a:solidFill>
                  <a:srgbClr val="C1D235"/>
                </a:solidFill>
              </a:rPr>
              <a:t>Étude de cas </a:t>
            </a:r>
          </a:p>
          <a:p>
            <a:pPr>
              <a:lnSpc>
                <a:spcPct val="100000"/>
              </a:lnSpc>
              <a:spcBef>
                <a:spcPts val="0"/>
              </a:spcBef>
            </a:pPr>
            <a:r>
              <a:rPr lang="en-IE" sz="1601" b="1" dirty="0">
                <a:solidFill>
                  <a:schemeClr val="bg1"/>
                </a:solidFill>
              </a:rPr>
              <a:t>Lossiranta </a:t>
            </a:r>
          </a:p>
          <a:p>
            <a:pPr>
              <a:lnSpc>
                <a:spcPct val="100000"/>
              </a:lnSpc>
              <a:spcBef>
                <a:spcPts val="0"/>
              </a:spcBef>
            </a:pPr>
            <a:r>
              <a:rPr lang="en-IE" sz="1601" b="1" dirty="0">
                <a:solidFill>
                  <a:schemeClr val="bg1"/>
                </a:solidFill>
              </a:rPr>
              <a:t>Lodge </a:t>
            </a:r>
          </a:p>
          <a:p>
            <a:pPr>
              <a:lnSpc>
                <a:spcPct val="100000"/>
              </a:lnSpc>
              <a:spcBef>
                <a:spcPts val="0"/>
              </a:spcBef>
            </a:pPr>
            <a:r>
              <a:rPr lang="en-IE" sz="1601" i="1" dirty="0">
                <a:solidFill>
                  <a:schemeClr val="bg1"/>
                </a:solidFill>
              </a:rPr>
              <a:t>Finlande</a:t>
            </a:r>
          </a:p>
          <a:p>
            <a:pPr>
              <a:lnSpc>
                <a:spcPct val="100000"/>
              </a:lnSpc>
              <a:spcBef>
                <a:spcPts val="0"/>
              </a:spcBef>
            </a:pPr>
            <a:endParaRPr lang="en-IE" sz="1601" b="1" dirty="0">
              <a:solidFill>
                <a:schemeClr val="bg1"/>
              </a:solidFill>
            </a:endParaRPr>
          </a:p>
        </p:txBody>
      </p:sp>
      <p:sp>
        <p:nvSpPr>
          <p:cNvPr id="18" name="Rectangle 27">
            <a:extLst>
              <a:ext uri="{FF2B5EF4-FFF2-40B4-BE49-F238E27FC236}">
                <a16:creationId xmlns:a16="http://schemas.microsoft.com/office/drawing/2014/main" id="{6E729B61-0F25-8249-8E62-8103A9698C58}"/>
              </a:ext>
            </a:extLst>
          </p:cNvPr>
          <p:cNvSpPr txBox="1"/>
          <p:nvPr/>
        </p:nvSpPr>
        <p:spPr>
          <a:xfrm>
            <a:off x="586460" y="7166015"/>
            <a:ext cx="5722265" cy="2288123"/>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12857" tIns="12857" rIns="12857" bIns="12857" numCol="2" spcCol="180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171426" indent="-171426">
              <a:lnSpc>
                <a:spcPct val="100000"/>
              </a:lnSpc>
              <a:spcBef>
                <a:spcPts val="0"/>
              </a:spcBef>
              <a:buClr>
                <a:srgbClr val="28AFAC"/>
              </a:buClr>
              <a:buFont typeface="Wingdings" pitchFamily="2" charset="2"/>
              <a:buChar char="q"/>
            </a:pPr>
            <a:r>
              <a:rPr lang="en-IE" sz="1050" dirty="0">
                <a:solidFill>
                  <a:srgbClr val="2D355A"/>
                </a:solidFill>
                <a:latin typeface="Montserrat Light" pitchFamily="2" charset="77"/>
                <a:ea typeface="Calibri" panose="020F0502020204030204" pitchFamily="34" charset="0"/>
                <a:cs typeface="Calibri" panose="020F0502020204030204" pitchFamily="34" charset="0"/>
              </a:rPr>
              <a:t>Informations sur l'environnement pour les clients par le biais du site web, de la communication avec le personnel, de la signalisation, des brochures et de tous les autres canaux de communication.</a:t>
            </a:r>
          </a:p>
          <a:p>
            <a:pPr marL="171426" indent="-171426">
              <a:lnSpc>
                <a:spcPct val="100000"/>
              </a:lnSpc>
              <a:spcBef>
                <a:spcPts val="0"/>
              </a:spcBef>
              <a:buClr>
                <a:srgbClr val="28AFAC"/>
              </a:buClr>
              <a:buFont typeface="Wingdings" pitchFamily="2" charset="2"/>
              <a:buChar char="q"/>
            </a:pPr>
            <a:r>
              <a:rPr lang="en-IE" sz="1050" dirty="0">
                <a:solidFill>
                  <a:srgbClr val="2D355A"/>
                </a:solidFill>
                <a:latin typeface="Montserrat Light" pitchFamily="2" charset="77"/>
                <a:ea typeface="Calibri" panose="020F0502020204030204" pitchFamily="34" charset="0"/>
                <a:cs typeface="Calibri" panose="020F0502020204030204" pitchFamily="34" charset="0"/>
              </a:rPr>
              <a:t>Pommeaux de douche et robinets économiseurs d'eau. Lampes à économie d'énergie</a:t>
            </a:r>
          </a:p>
          <a:p>
            <a:pPr marL="171426" indent="-171426">
              <a:lnSpc>
                <a:spcPct val="100000"/>
              </a:lnSpc>
              <a:spcBef>
                <a:spcPts val="0"/>
              </a:spcBef>
              <a:buClr>
                <a:srgbClr val="28AFAC"/>
              </a:buClr>
              <a:buFont typeface="Wingdings" pitchFamily="2" charset="2"/>
              <a:buChar char="q"/>
            </a:pPr>
            <a:r>
              <a:rPr lang="en-IE" sz="1050" dirty="0">
                <a:solidFill>
                  <a:srgbClr val="2D355A"/>
                </a:solidFill>
                <a:latin typeface="Montserrat Light" pitchFamily="2" charset="77"/>
                <a:ea typeface="Calibri" panose="020F0502020204030204" pitchFamily="34" charset="0"/>
                <a:cs typeface="Calibri" panose="020F0502020204030204" pitchFamily="34" charset="0"/>
              </a:rPr>
              <a:t>Produits de nettoyage, mouchoirs et papiers portant un label écologique</a:t>
            </a:r>
          </a:p>
          <a:p>
            <a:pPr marL="171426" indent="-171426">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a typeface="Calibri" panose="020F0502020204030204" pitchFamily="34" charset="0"/>
              <a:cs typeface="Calibri" panose="020F0502020204030204" pitchFamily="34" charset="0"/>
            </a:endParaRPr>
          </a:p>
          <a:p>
            <a:pPr marL="171426" indent="-171426">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a typeface="Calibri" panose="020F0502020204030204" pitchFamily="34" charset="0"/>
              <a:cs typeface="Calibri" panose="020F0502020204030204" pitchFamily="34" charset="0"/>
            </a:endParaRPr>
          </a:p>
          <a:p>
            <a:pPr marL="171426" indent="-171426">
              <a:lnSpc>
                <a:spcPct val="100000"/>
              </a:lnSpc>
              <a:spcBef>
                <a:spcPts val="0"/>
              </a:spcBef>
              <a:buClr>
                <a:srgbClr val="28AFAC"/>
              </a:buClr>
              <a:buFont typeface="Wingdings" pitchFamily="2" charset="2"/>
              <a:buChar char="q"/>
            </a:pPr>
            <a:endParaRPr lang="en-IE" sz="1050" dirty="0">
              <a:solidFill>
                <a:srgbClr val="2D355A"/>
              </a:solidFill>
              <a:latin typeface="Montserrat Light" pitchFamily="2" charset="77"/>
              <a:ea typeface="Calibri" panose="020F0502020204030204" pitchFamily="34" charset="0"/>
              <a:cs typeface="Calibri" panose="020F0502020204030204" pitchFamily="34" charset="0"/>
            </a:endParaRPr>
          </a:p>
          <a:p>
            <a:pPr marL="171426" indent="-171426">
              <a:lnSpc>
                <a:spcPct val="100000"/>
              </a:lnSpc>
              <a:spcBef>
                <a:spcPts val="0"/>
              </a:spcBef>
              <a:buClr>
                <a:srgbClr val="28AFAC"/>
              </a:buClr>
              <a:buFont typeface="Wingdings" pitchFamily="2" charset="2"/>
              <a:buChar char="q"/>
            </a:pPr>
            <a:r>
              <a:rPr lang="en-IE" sz="1050" dirty="0">
                <a:solidFill>
                  <a:srgbClr val="2D355A"/>
                </a:solidFill>
                <a:latin typeface="Montserrat Light" pitchFamily="2" charset="77"/>
                <a:ea typeface="Calibri" panose="020F0502020204030204" pitchFamily="34" charset="0"/>
                <a:cs typeface="Calibri" panose="020F0502020204030204" pitchFamily="34" charset="0"/>
              </a:rPr>
              <a:t>Utilisation minimale de produits chimiques</a:t>
            </a:r>
          </a:p>
          <a:p>
            <a:pPr marL="171426" indent="-171426">
              <a:lnSpc>
                <a:spcPct val="100000"/>
              </a:lnSpc>
              <a:spcBef>
                <a:spcPts val="0"/>
              </a:spcBef>
              <a:buClr>
                <a:srgbClr val="28AFAC"/>
              </a:buClr>
              <a:buFont typeface="Wingdings" pitchFamily="2" charset="2"/>
              <a:buChar char="q"/>
            </a:pPr>
            <a:r>
              <a:rPr lang="en-IE" sz="1050" dirty="0">
                <a:solidFill>
                  <a:srgbClr val="2D355A"/>
                </a:solidFill>
                <a:latin typeface="Montserrat Light" pitchFamily="2" charset="77"/>
                <a:ea typeface="Calibri" panose="020F0502020204030204" pitchFamily="34" charset="0"/>
                <a:cs typeface="Calibri" panose="020F0502020204030204" pitchFamily="34" charset="0"/>
              </a:rPr>
              <a:t>Alimentation locale et </a:t>
            </a:r>
            <a:r>
              <a:rPr lang="en-IE" sz="1050" dirty="0" err="1">
                <a:solidFill>
                  <a:srgbClr val="2D355A"/>
                </a:solidFill>
                <a:latin typeface="Montserrat Light" pitchFamily="2" charset="77"/>
                <a:ea typeface="Calibri" panose="020F0502020204030204" pitchFamily="34" charset="0"/>
                <a:cs typeface="Calibri" panose="020F0502020204030204" pitchFamily="34" charset="0"/>
              </a:rPr>
              <a:t>biologique</a:t>
            </a:r>
            <a:r>
              <a:rPr lang="en-IE" sz="1050" dirty="0">
                <a:solidFill>
                  <a:srgbClr val="2D355A"/>
                </a:solidFill>
                <a:latin typeface="Montserrat Light" pitchFamily="2" charset="77"/>
                <a:ea typeface="Calibri" panose="020F0502020204030204" pitchFamily="34" charset="0"/>
                <a:cs typeface="Calibri" panose="020F0502020204030204" pitchFamily="34" charset="0"/>
              </a:rPr>
              <a:t> - informer les clients sur l'origine des produits alimentaires et promouvoir les producteurs locaux. Divers produits du terroir de saison proposés au petit-déjeuner.</a:t>
            </a:r>
          </a:p>
          <a:p>
            <a:pPr marL="171426" indent="-171426">
              <a:lnSpc>
                <a:spcPct val="100000"/>
              </a:lnSpc>
              <a:spcBef>
                <a:spcPts val="0"/>
              </a:spcBef>
              <a:buClr>
                <a:srgbClr val="28AFAC"/>
              </a:buClr>
              <a:buFont typeface="Wingdings" pitchFamily="2" charset="2"/>
              <a:buChar char="q"/>
            </a:pPr>
            <a:r>
              <a:rPr lang="en-IE" sz="1050" dirty="0">
                <a:solidFill>
                  <a:srgbClr val="2D355A"/>
                </a:solidFill>
                <a:latin typeface="Montserrat Light" pitchFamily="2" charset="77"/>
                <a:ea typeface="Calibri" panose="020F0502020204030204" pitchFamily="34" charset="0"/>
                <a:cs typeface="Calibri" panose="020F0502020204030204" pitchFamily="34" charset="0"/>
              </a:rPr>
              <a:t>Pour les déchets, il existe des consignes de tri et des installations pour le personnel et les clients. Réduction des déchets alimentaires par le </a:t>
            </a:r>
            <a:r>
              <a:rPr lang="en-IE" sz="1050" dirty="0" err="1">
                <a:solidFill>
                  <a:srgbClr val="2D355A"/>
                </a:solidFill>
                <a:latin typeface="Montserrat Light" pitchFamily="2" charset="77"/>
                <a:ea typeface="Calibri" panose="020F0502020204030204" pitchFamily="34" charset="0"/>
                <a:cs typeface="Calibri" panose="020F0502020204030204" pitchFamily="34" charset="0"/>
              </a:rPr>
              <a:t>transfert</a:t>
            </a:r>
            <a:r>
              <a:rPr lang="en-IE" sz="1050" dirty="0">
                <a:solidFill>
                  <a:srgbClr val="2D355A"/>
                </a:solidFill>
                <a:latin typeface="Montserrat Light" pitchFamily="2" charset="77"/>
                <a:ea typeface="Calibri" panose="020F0502020204030204" pitchFamily="34" charset="0"/>
                <a:cs typeface="Calibri" panose="020F0502020204030204" pitchFamily="34" charset="0"/>
              </a:rPr>
              <a:t> </a:t>
            </a:r>
            <a:r>
              <a:rPr lang="en-IE" sz="1050" dirty="0" err="1">
                <a:solidFill>
                  <a:srgbClr val="2D355A"/>
                </a:solidFill>
                <a:latin typeface="Montserrat Light" pitchFamily="2" charset="77"/>
                <a:ea typeface="Calibri" panose="020F0502020204030204" pitchFamily="34" charset="0"/>
                <a:cs typeface="Calibri" panose="020F0502020204030204" pitchFamily="34" charset="0"/>
              </a:rPr>
              <a:t>d'information</a:t>
            </a:r>
            <a:r>
              <a:rPr lang="en-IE" sz="1050" dirty="0">
                <a:solidFill>
                  <a:srgbClr val="2D355A"/>
                </a:solidFill>
                <a:latin typeface="Montserrat Light" pitchFamily="2" charset="77"/>
                <a:ea typeface="Calibri" panose="020F0502020204030204" pitchFamily="34" charset="0"/>
                <a:cs typeface="Calibri" panose="020F0502020204030204" pitchFamily="34" charset="0"/>
              </a:rPr>
              <a:t> aux clients</a:t>
            </a:r>
          </a:p>
        </p:txBody>
      </p:sp>
      <p:sp>
        <p:nvSpPr>
          <p:cNvPr id="20" name="Rectangle 19">
            <a:extLst>
              <a:ext uri="{FF2B5EF4-FFF2-40B4-BE49-F238E27FC236}">
                <a16:creationId xmlns:a16="http://schemas.microsoft.com/office/drawing/2014/main" id="{A7D82599-22F3-D048-A9F2-5C64C7048531}"/>
              </a:ext>
            </a:extLst>
          </p:cNvPr>
          <p:cNvSpPr/>
          <p:nvPr/>
        </p:nvSpPr>
        <p:spPr>
          <a:xfrm>
            <a:off x="549275" y="6960703"/>
            <a:ext cx="2156951" cy="276999"/>
          </a:xfrm>
          <a:prstGeom prst="rect">
            <a:avLst/>
          </a:prstGeom>
        </p:spPr>
        <p:txBody>
          <a:bodyPr wrap="square">
            <a:spAutoFit/>
          </a:bodyPr>
          <a:lstStyle/>
          <a:p>
            <a:r>
              <a:rPr lang="en-GB" sz="1200" b="1" dirty="0">
                <a:solidFill>
                  <a:srgbClr val="28AFAC"/>
                </a:solidFill>
                <a:latin typeface="Montserrat" pitchFamily="2" charset="77"/>
              </a:rPr>
              <a:t>Actions clés</a:t>
            </a:r>
          </a:p>
        </p:txBody>
      </p:sp>
      <p:pic>
        <p:nvPicPr>
          <p:cNvPr id="30" name="Picture 29">
            <a:hlinkClick r:id="rId3"/>
            <a:extLst>
              <a:ext uri="{FF2B5EF4-FFF2-40B4-BE49-F238E27FC236}">
                <a16:creationId xmlns:a16="http://schemas.microsoft.com/office/drawing/2014/main" id="{35123654-CF77-6448-9218-BA182AA61A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4719" y="6207275"/>
            <a:ext cx="681773" cy="849509"/>
          </a:xfrm>
          <a:prstGeom prst="rect">
            <a:avLst/>
          </a:prstGeom>
        </p:spPr>
      </p:pic>
    </p:spTree>
    <p:extLst>
      <p:ext uri="{BB962C8B-B14F-4D97-AF65-F5344CB8AC3E}">
        <p14:creationId xmlns:p14="http://schemas.microsoft.com/office/powerpoint/2010/main" val="2911950771"/>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ground, person, close&#10;&#10;Description automatically generated">
            <a:extLst>
              <a:ext uri="{FF2B5EF4-FFF2-40B4-BE49-F238E27FC236}">
                <a16:creationId xmlns:a16="http://schemas.microsoft.com/office/drawing/2014/main" id="{C961CEE3-70CA-47FB-927D-AAF38B49ED6C}"/>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t="57" b="57"/>
          <a:stretch/>
        </p:blipFill>
        <p:spPr/>
      </p:pic>
      <p:sp>
        <p:nvSpPr>
          <p:cNvPr id="12" name="Text Placeholder 11">
            <a:extLst>
              <a:ext uri="{FF2B5EF4-FFF2-40B4-BE49-F238E27FC236}">
                <a16:creationId xmlns:a16="http://schemas.microsoft.com/office/drawing/2014/main" id="{E611A2AB-5285-4446-AF1C-E33589FED633}"/>
              </a:ext>
            </a:extLst>
          </p:cNvPr>
          <p:cNvSpPr>
            <a:spLocks noGrp="1"/>
          </p:cNvSpPr>
          <p:nvPr>
            <p:ph type="body" sz="quarter" idx="15"/>
          </p:nvPr>
        </p:nvSpPr>
        <p:spPr>
          <a:xfrm>
            <a:off x="311650" y="7261444"/>
            <a:ext cx="3261789" cy="1162896"/>
          </a:xfrm>
        </p:spPr>
        <p:txBody>
          <a:bodyPr>
            <a:normAutofit fontScale="47500" lnSpcReduction="20000"/>
          </a:bodyPr>
          <a:lstStyle/>
          <a:p>
            <a:r>
              <a:rPr lang="en-IE" dirty="0"/>
              <a:t>Jardins, utilisation des sols, biodiversité et écosystèmes</a:t>
            </a:r>
          </a:p>
        </p:txBody>
      </p:sp>
      <p:sp>
        <p:nvSpPr>
          <p:cNvPr id="13" name="Text Placeholder 12">
            <a:extLst>
              <a:ext uri="{FF2B5EF4-FFF2-40B4-BE49-F238E27FC236}">
                <a16:creationId xmlns:a16="http://schemas.microsoft.com/office/drawing/2014/main" id="{538EF39D-B0B9-4200-8850-E6B53D36CE8E}"/>
              </a:ext>
            </a:extLst>
          </p:cNvPr>
          <p:cNvSpPr>
            <a:spLocks noGrp="1"/>
          </p:cNvSpPr>
          <p:nvPr>
            <p:ph type="body" sz="quarter" idx="16"/>
          </p:nvPr>
        </p:nvSpPr>
        <p:spPr>
          <a:xfrm>
            <a:off x="311650" y="5622478"/>
            <a:ext cx="3261789" cy="1162896"/>
          </a:xfrm>
        </p:spPr>
        <p:txBody>
          <a:bodyPr>
            <a:normAutofit/>
          </a:bodyPr>
          <a:lstStyle/>
          <a:p>
            <a:r>
              <a:rPr lang="en-IE" sz="4400" b="1" dirty="0"/>
              <a:t>Partie 4</a:t>
            </a:r>
          </a:p>
        </p:txBody>
      </p:sp>
    </p:spTree>
    <p:extLst>
      <p:ext uri="{BB962C8B-B14F-4D97-AF65-F5344CB8AC3E}">
        <p14:creationId xmlns:p14="http://schemas.microsoft.com/office/powerpoint/2010/main" val="20040275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517715" y="418091"/>
            <a:ext cx="6029459"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Conservation des écosystèmes et de la biodiversité</a:t>
            </a:r>
          </a:p>
          <a:p>
            <a:pPr marL="0" indent="0">
              <a:buNone/>
            </a:pPr>
            <a:r>
              <a:rPr lang="en-IE" sz="1601" dirty="0">
                <a:solidFill>
                  <a:srgbClr val="2D355A"/>
                </a:solidFill>
                <a:latin typeface="Montserrat" pitchFamily="2" charset="77"/>
              </a:rPr>
              <a:t>Espaces verts extérieurs, terrains, jardins et façades</a:t>
            </a:r>
          </a:p>
        </p:txBody>
      </p:sp>
      <p:sp>
        <p:nvSpPr>
          <p:cNvPr id="18" name="Rectangle 27">
            <a:extLst>
              <a:ext uri="{FF2B5EF4-FFF2-40B4-BE49-F238E27FC236}">
                <a16:creationId xmlns:a16="http://schemas.microsoft.com/office/drawing/2014/main" id="{14ED44B4-9287-7742-B973-06B6A2287074}"/>
              </a:ext>
            </a:extLst>
          </p:cNvPr>
          <p:cNvSpPr txBox="1"/>
          <p:nvPr/>
        </p:nvSpPr>
        <p:spPr>
          <a:xfrm>
            <a:off x="517716" y="5459305"/>
            <a:ext cx="5615100" cy="3308113"/>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Concevez</a:t>
            </a:r>
            <a:r>
              <a:rPr lang="en-GB" sz="1050" dirty="0">
                <a:solidFill>
                  <a:srgbClr val="2D355A"/>
                </a:solidFill>
              </a:rPr>
              <a:t> des aménagements paysagers ou des jardins sur place pour intégrer et soutenir la "biodiversité héritée" et les </a:t>
            </a:r>
            <a:r>
              <a:rPr lang="en-GB" sz="1050" dirty="0" err="1">
                <a:solidFill>
                  <a:srgbClr val="2D355A"/>
                </a:solidFill>
              </a:rPr>
              <a:t>espèces</a:t>
            </a:r>
            <a:r>
              <a:rPr lang="en-GB" sz="1050" dirty="0">
                <a:solidFill>
                  <a:srgbClr val="2D355A"/>
                </a:solidFill>
              </a:rPr>
              <a:t> </a:t>
            </a:r>
            <a:r>
              <a:rPr lang="en-GB" sz="1050" dirty="0" err="1">
                <a:solidFill>
                  <a:srgbClr val="2D355A"/>
                </a:solidFill>
              </a:rPr>
              <a:t>naturelles</a:t>
            </a:r>
            <a:r>
              <a:rPr lang="en-GB" sz="1050" dirty="0">
                <a:solidFill>
                  <a:srgbClr val="2D355A"/>
                </a:solidFill>
              </a:rPr>
              <a:t>. Source : </a:t>
            </a:r>
            <a:r>
              <a:rPr lang="en-GB" sz="1050" dirty="0">
                <a:solidFill>
                  <a:srgbClr val="2D355A"/>
                </a:solidFill>
                <a:hlinkClick r:id="rId3">
                  <a:extLst>
                    <a:ext uri="{A12FA001-AC4F-418D-AE19-62706E023703}">
                      <ahyp:hlinkClr xmlns:ahyp="http://schemas.microsoft.com/office/drawing/2018/hyperlinkcolor" val="tx"/>
                    </a:ext>
                  </a:extLst>
                </a:hlinkClick>
              </a:rPr>
              <a:t>Secteur du tourisme et conservation de la biodiversité</a:t>
            </a:r>
            <a:endParaRPr lang="en-GB" sz="1050" dirty="0">
              <a:solidFill>
                <a:srgbClr val="2D355A"/>
              </a:solidFill>
            </a:endParaRP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Évitez d'acheter et de servir des espèces surexploitées, notamment les fruits de mer et les abeilles. Envisagez d'élaborer une politique durable en matière de produits de la mer ou d'abeilles.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Empêchez les animaux sauvages d'accéder aux déchets et à la nourriture en sécurisant les sources de nourriture.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Veillez à ce que les interactions avec les animaux sauvages se fassent à une distance sûre et respectueuse.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Protéger les zones sensibles, telles que les zones humides et les grands arbres.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Lors du remplacement des équipements d'entretien (tondeuse à gazon, taille-haies...), sélectionnez-les en fonction de critères écologiques (faible consommation d'énergie, </a:t>
            </a:r>
            <a:r>
              <a:rPr lang="en-GB" sz="1050" dirty="0" err="1">
                <a:solidFill>
                  <a:srgbClr val="2D355A"/>
                </a:solidFill>
              </a:rPr>
              <a:t>produits</a:t>
            </a:r>
            <a:r>
              <a:rPr lang="en-GB" sz="1050" dirty="0">
                <a:solidFill>
                  <a:srgbClr val="2D355A"/>
                </a:solidFill>
              </a:rPr>
              <a:t> </a:t>
            </a:r>
            <a:r>
              <a:rPr lang="en-GB" sz="1050" dirty="0" err="1">
                <a:solidFill>
                  <a:srgbClr val="2D355A"/>
                </a:solidFill>
              </a:rPr>
              <a:t>labellisés</a:t>
            </a:r>
            <a:r>
              <a:rPr lang="en-GB" sz="1050" dirty="0">
                <a:solidFill>
                  <a:srgbClr val="2D355A"/>
                </a:solidFill>
              </a:rPr>
              <a:t>).</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Arrosez les fleurs et traitez les déchets de jardin dans un composteur et utilisez une lame de broyage pour tondre l'herbe, ce qui permet une décomposition rapide qui agit comme un engrais.</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Envisagez d'utiliser des matériaux qui s'intègrent à l'environnement local et encouragez la vie sauvage grâce à des nichoirs à oiseaux, des zones de vie sauvage, etc. </a:t>
            </a:r>
          </a:p>
        </p:txBody>
      </p:sp>
      <p:sp>
        <p:nvSpPr>
          <p:cNvPr id="15" name="Rectangle 27">
            <a:extLst>
              <a:ext uri="{FF2B5EF4-FFF2-40B4-BE49-F238E27FC236}">
                <a16:creationId xmlns:a16="http://schemas.microsoft.com/office/drawing/2014/main" id="{FD41BC94-49F7-3D46-ABD6-FD2B9C58DCA2}"/>
              </a:ext>
            </a:extLst>
          </p:cNvPr>
          <p:cNvSpPr txBox="1"/>
          <p:nvPr/>
        </p:nvSpPr>
        <p:spPr>
          <a:xfrm>
            <a:off x="517715" y="5173603"/>
            <a:ext cx="4803168" cy="21063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Paysages, faune et flore sauvages et jardinage </a:t>
            </a:r>
          </a:p>
        </p:txBody>
      </p:sp>
      <p:sp>
        <p:nvSpPr>
          <p:cNvPr id="24" name="Rectangle 27">
            <a:extLst>
              <a:ext uri="{FF2B5EF4-FFF2-40B4-BE49-F238E27FC236}">
                <a16:creationId xmlns:a16="http://schemas.microsoft.com/office/drawing/2014/main" id="{0E5A848B-2B32-DC4D-976C-4AFAB9771299}"/>
              </a:ext>
            </a:extLst>
          </p:cNvPr>
          <p:cNvSpPr txBox="1"/>
          <p:nvPr/>
        </p:nvSpPr>
        <p:spPr>
          <a:xfrm>
            <a:off x="517715" y="2693769"/>
            <a:ext cx="5268615" cy="210631"/>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 Impliquer le personnel, les </a:t>
            </a:r>
            <a:r>
              <a:rPr lang="en-GB" sz="1200" b="1" dirty="0" err="1">
                <a:solidFill>
                  <a:srgbClr val="28AFAC"/>
                </a:solidFill>
                <a:latin typeface="Montserrat" pitchFamily="2" charset="77"/>
              </a:rPr>
              <a:t>visiteurs</a:t>
            </a:r>
            <a:r>
              <a:rPr lang="en-GB" sz="1200" b="1" dirty="0">
                <a:solidFill>
                  <a:srgbClr val="28AFAC"/>
                </a:solidFill>
                <a:latin typeface="Montserrat" pitchFamily="2" charset="77"/>
              </a:rPr>
              <a:t> et votre communauté</a:t>
            </a:r>
          </a:p>
        </p:txBody>
      </p:sp>
      <p:sp>
        <p:nvSpPr>
          <p:cNvPr id="28" name="Rectangle 27">
            <a:extLst>
              <a:ext uri="{FF2B5EF4-FFF2-40B4-BE49-F238E27FC236}">
                <a16:creationId xmlns:a16="http://schemas.microsoft.com/office/drawing/2014/main" id="{0079BE66-F08E-6743-9112-C3942697A631}"/>
              </a:ext>
            </a:extLst>
          </p:cNvPr>
          <p:cNvSpPr txBox="1"/>
          <p:nvPr/>
        </p:nvSpPr>
        <p:spPr>
          <a:xfrm>
            <a:off x="517716" y="3054789"/>
            <a:ext cx="5615100" cy="1964957"/>
          </a:xfrm>
          <a:prstGeom prst="rect">
            <a:avLst/>
          </a:prstGeom>
          <a:ln w="12700">
            <a:miter lim="400000"/>
          </a:ln>
          <a:extLst>
            <a:ext uri="{C572A759-6A51-4108-AA02-DFA0A04FC94B}">
              <ma14:wrappingTextBoxFlag xmlns=""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2"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Fournir au personnel et aux clients du matériel d'éducation environnementale et des informations sur les efforts de conservation de la biodiversité locale. </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Incitez</a:t>
            </a:r>
            <a:r>
              <a:rPr lang="en-GB" sz="1050" dirty="0">
                <a:solidFill>
                  <a:srgbClr val="2D355A"/>
                </a:solidFill>
              </a:rPr>
              <a:t> le personnel </a:t>
            </a:r>
            <a:r>
              <a:rPr lang="en-GB" sz="1050" dirty="0" err="1">
                <a:solidFill>
                  <a:srgbClr val="2D355A"/>
                </a:solidFill>
              </a:rPr>
              <a:t>à</a:t>
            </a:r>
            <a:r>
              <a:rPr lang="en-GB" sz="1050" dirty="0">
                <a:solidFill>
                  <a:srgbClr val="2D355A"/>
                </a:solidFill>
              </a:rPr>
              <a:t> se porter volontaire pour </a:t>
            </a:r>
            <a:r>
              <a:rPr lang="en-GB" sz="1050" dirty="0" err="1">
                <a:solidFill>
                  <a:srgbClr val="2D355A"/>
                </a:solidFill>
              </a:rPr>
              <a:t>s’engager</a:t>
            </a:r>
            <a:r>
              <a:rPr lang="en-GB" sz="1050" dirty="0">
                <a:solidFill>
                  <a:srgbClr val="2D355A"/>
                </a:solidFill>
              </a:rPr>
              <a:t> dans des projets communautaires, par exemple en affichant des informations sur les projets dans les zones communes et en offrant une aide au transport aux clients si nécessaire.</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Fournissez des informations sur la faune et la flore à observer ou créez un sentier/des activités si vous avez des possibilités particulièrement intéressantes sur votre terrain. Il peut s'agir d'une activité indépendante des visiteurs ou d'une activité dirigée par un membre du personnel.</a:t>
            </a:r>
          </a:p>
          <a:p>
            <a:pPr marL="285709" indent="-285709">
              <a:lnSpc>
                <a:spcPct val="100000"/>
              </a:lnSpc>
              <a:spcBef>
                <a:spcPts val="0"/>
              </a:spcBef>
              <a:buClr>
                <a:srgbClr val="28AFAC"/>
              </a:buClr>
              <a:buFont typeface="Wingdings" panose="05000000000000000000" pitchFamily="2" charset="2"/>
              <a:buChar char="q"/>
            </a:pPr>
            <a:endParaRPr lang="en-GB" sz="1050" dirty="0">
              <a:solidFill>
                <a:srgbClr val="2D355A"/>
              </a:solidFill>
            </a:endParaRPr>
          </a:p>
        </p:txBody>
      </p:sp>
      <p:sp>
        <p:nvSpPr>
          <p:cNvPr id="31" name="Rechteck">
            <a:extLst>
              <a:ext uri="{FF2B5EF4-FFF2-40B4-BE49-F238E27FC236}">
                <a16:creationId xmlns:a16="http://schemas.microsoft.com/office/drawing/2014/main" id="{0E1F3806-16C5-D748-8817-F06381221C1F}"/>
              </a:ext>
            </a:extLst>
          </p:cNvPr>
          <p:cNvSpPr/>
          <p:nvPr/>
        </p:nvSpPr>
        <p:spPr>
          <a:xfrm flipV="1">
            <a:off x="0" y="1750394"/>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32" name="Group 31">
            <a:extLst>
              <a:ext uri="{FF2B5EF4-FFF2-40B4-BE49-F238E27FC236}">
                <a16:creationId xmlns:a16="http://schemas.microsoft.com/office/drawing/2014/main" id="{A83E6B7D-CCA8-FC4D-B008-5DD08AD684D8}"/>
              </a:ext>
            </a:extLst>
          </p:cNvPr>
          <p:cNvGrpSpPr/>
          <p:nvPr/>
        </p:nvGrpSpPr>
        <p:grpSpPr>
          <a:xfrm>
            <a:off x="2591753" y="1788296"/>
            <a:ext cx="4089859" cy="678572"/>
            <a:chOff x="693359" y="1173848"/>
            <a:chExt cx="5750156" cy="954042"/>
          </a:xfrm>
        </p:grpSpPr>
        <p:pic>
          <p:nvPicPr>
            <p:cNvPr id="33" name="Graphic 32" descr="Dandelion outline">
              <a:extLst>
                <a:ext uri="{FF2B5EF4-FFF2-40B4-BE49-F238E27FC236}">
                  <a16:creationId xmlns:a16="http://schemas.microsoft.com/office/drawing/2014/main" id="{2493C3FE-571F-D049-8BB7-1EB96DE013D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3359" y="1173848"/>
              <a:ext cx="914400" cy="914400"/>
            </a:xfrm>
            <a:prstGeom prst="rect">
              <a:avLst/>
            </a:prstGeom>
          </p:spPr>
        </p:pic>
        <p:pic>
          <p:nvPicPr>
            <p:cNvPr id="34" name="Graphic 33" descr="Maple Leaf outline">
              <a:extLst>
                <a:ext uri="{FF2B5EF4-FFF2-40B4-BE49-F238E27FC236}">
                  <a16:creationId xmlns:a16="http://schemas.microsoft.com/office/drawing/2014/main" id="{1D385C67-14F1-2D48-B8F2-E5EFC138161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56398" y="1184596"/>
              <a:ext cx="914400" cy="914400"/>
            </a:xfrm>
            <a:prstGeom prst="rect">
              <a:avLst/>
            </a:prstGeom>
          </p:spPr>
        </p:pic>
        <p:pic>
          <p:nvPicPr>
            <p:cNvPr id="35" name="Graphic 34" descr="Frangipani outline">
              <a:extLst>
                <a:ext uri="{FF2B5EF4-FFF2-40B4-BE49-F238E27FC236}">
                  <a16:creationId xmlns:a16="http://schemas.microsoft.com/office/drawing/2014/main" id="{F11DCC58-4342-5D41-8D8E-1C33A36EC2E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643082" y="1213490"/>
              <a:ext cx="914400" cy="914400"/>
            </a:xfrm>
            <a:prstGeom prst="rect">
              <a:avLst/>
            </a:prstGeom>
          </p:spPr>
        </p:pic>
        <p:pic>
          <p:nvPicPr>
            <p:cNvPr id="36" name="Graphic 35" descr="Deciduous tree outline">
              <a:extLst>
                <a:ext uri="{FF2B5EF4-FFF2-40B4-BE49-F238E27FC236}">
                  <a16:creationId xmlns:a16="http://schemas.microsoft.com/office/drawing/2014/main" id="{B12B7B72-3E7F-F346-A7A9-82D2F4D683CF}"/>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30279" y="1173848"/>
              <a:ext cx="914400" cy="914400"/>
            </a:xfrm>
            <a:prstGeom prst="rect">
              <a:avLst/>
            </a:prstGeom>
          </p:spPr>
        </p:pic>
        <p:pic>
          <p:nvPicPr>
            <p:cNvPr id="37" name="Graphic 36" descr="Fir tree outline">
              <a:extLst>
                <a:ext uri="{FF2B5EF4-FFF2-40B4-BE49-F238E27FC236}">
                  <a16:creationId xmlns:a16="http://schemas.microsoft.com/office/drawing/2014/main" id="{0B5C087C-F5CC-924A-9D64-F2E2BEEBB75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16171" y="1196931"/>
              <a:ext cx="914400" cy="914400"/>
            </a:xfrm>
            <a:prstGeom prst="rect">
              <a:avLst/>
            </a:prstGeom>
          </p:spPr>
        </p:pic>
        <p:pic>
          <p:nvPicPr>
            <p:cNvPr id="38" name="Graphic 37" descr="Hike outline">
              <a:extLst>
                <a:ext uri="{FF2B5EF4-FFF2-40B4-BE49-F238E27FC236}">
                  <a16:creationId xmlns:a16="http://schemas.microsoft.com/office/drawing/2014/main" id="{06B35AE3-6764-7544-BABD-418081D5198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529115" y="1196931"/>
              <a:ext cx="914400" cy="914400"/>
            </a:xfrm>
            <a:prstGeom prst="rect">
              <a:avLst/>
            </a:prstGeom>
          </p:spPr>
        </p:pic>
      </p:grpSp>
    </p:spTree>
    <p:extLst>
      <p:ext uri="{BB962C8B-B14F-4D97-AF65-F5344CB8AC3E}">
        <p14:creationId xmlns:p14="http://schemas.microsoft.com/office/powerpoint/2010/main" val="2574579306"/>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EAB546FC-FBE9-C745-900A-CB51AA95B140}"/>
              </a:ext>
            </a:extLst>
          </p:cNvPr>
          <p:cNvSpPr txBox="1">
            <a:spLocks/>
          </p:cNvSpPr>
          <p:nvPr/>
        </p:nvSpPr>
        <p:spPr>
          <a:xfrm>
            <a:off x="528733" y="441699"/>
            <a:ext cx="5924592" cy="1523756"/>
          </a:xfrm>
          <a:prstGeom prst="rect">
            <a:avLst/>
          </a:prstGeom>
        </p:spPr>
        <p:txBody>
          <a:bodyPr vert="horz" lIns="91425" tIns="45712" rIns="91425" bIns="45712"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3200" b="0" kern="1200">
                <a:solidFill>
                  <a:srgbClr val="28AFAC"/>
                </a:solidFill>
                <a:latin typeface="+mj-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rgbClr val="2D355A"/>
                </a:solidFill>
                <a:latin typeface="Montserrat"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rgbClr val="2D355A"/>
                </a:solidFill>
                <a:latin typeface="Montserrat"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rgbClr val="2D355A"/>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2399" dirty="0">
                <a:latin typeface="Montserrat" pitchFamily="2" charset="77"/>
              </a:rPr>
              <a:t>Conservation des écosystèmes et de la biodiversité</a:t>
            </a:r>
          </a:p>
          <a:p>
            <a:pPr marL="0" indent="0">
              <a:buNone/>
            </a:pPr>
            <a:r>
              <a:rPr lang="en-IE" sz="1601" dirty="0">
                <a:solidFill>
                  <a:srgbClr val="2D355A"/>
                </a:solidFill>
                <a:latin typeface="Montserrat" pitchFamily="2" charset="77"/>
              </a:rPr>
              <a:t>Espaces verts extérieurs, terrains, jardins et façades</a:t>
            </a:r>
          </a:p>
        </p:txBody>
      </p:sp>
      <p:sp>
        <p:nvSpPr>
          <p:cNvPr id="19" name="Rectangle 27">
            <a:extLst>
              <a:ext uri="{FF2B5EF4-FFF2-40B4-BE49-F238E27FC236}">
                <a16:creationId xmlns:a16="http://schemas.microsoft.com/office/drawing/2014/main" id="{0B1B2423-86FE-334C-A786-446210E368B2}"/>
              </a:ext>
            </a:extLst>
          </p:cNvPr>
          <p:cNvSpPr txBox="1"/>
          <p:nvPr/>
        </p:nvSpPr>
        <p:spPr>
          <a:xfrm>
            <a:off x="621452" y="3278127"/>
            <a:ext cx="2739769" cy="2772871"/>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Installez une citerne pour récupérer l'eau de pluie afin de l'utiliser pour l'arrosage des fleurs et des jardins. Essayez d'arroser entre 19h et 7h.</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Utilisez des </a:t>
            </a:r>
            <a:r>
              <a:rPr lang="en-GB" sz="1050" dirty="0">
                <a:solidFill>
                  <a:srgbClr val="2D355A"/>
                </a:solidFill>
                <a:hlinkClick r:id="rId3"/>
              </a:rPr>
              <a:t>récupérateurs d'eau </a:t>
            </a:r>
            <a:r>
              <a:rPr lang="en-GB" sz="1050" dirty="0">
                <a:solidFill>
                  <a:srgbClr val="2D355A"/>
                </a:solidFill>
              </a:rPr>
              <a:t>et d'autres produits de jardinage économes en eau. Planifiez l'arrosage au début et à la fin de la journée. Les </a:t>
            </a:r>
            <a:r>
              <a:rPr lang="en-GB" sz="1050" dirty="0" err="1">
                <a:solidFill>
                  <a:srgbClr val="2D355A"/>
                </a:solidFill>
              </a:rPr>
              <a:t>récupérateurs</a:t>
            </a:r>
            <a:r>
              <a:rPr lang="en-GB" sz="1050" dirty="0">
                <a:solidFill>
                  <a:srgbClr val="2D355A"/>
                </a:solidFill>
              </a:rPr>
              <a:t> </a:t>
            </a:r>
            <a:r>
              <a:rPr lang="en-GB" sz="1050" dirty="0" err="1">
                <a:solidFill>
                  <a:srgbClr val="2D355A"/>
                </a:solidFill>
              </a:rPr>
              <a:t>d’eau</a:t>
            </a:r>
            <a:r>
              <a:rPr lang="en-GB" sz="1050" dirty="0">
                <a:solidFill>
                  <a:srgbClr val="2D355A"/>
                </a:solidFill>
              </a:rPr>
              <a:t> sont des récipients en plastique qui stockent l'eau de </a:t>
            </a:r>
            <a:r>
              <a:rPr lang="en-GB" sz="1050" dirty="0" err="1">
                <a:solidFill>
                  <a:srgbClr val="2D355A"/>
                </a:solidFill>
              </a:rPr>
              <a:t>pluie</a:t>
            </a:r>
            <a:r>
              <a:rPr lang="en-GB" sz="1050" dirty="0">
                <a:solidFill>
                  <a:srgbClr val="2D355A"/>
                </a:solidFill>
              </a:rPr>
              <a:t> </a:t>
            </a:r>
            <a:r>
              <a:rPr lang="en-GB" sz="1050" dirty="0" err="1">
                <a:solidFill>
                  <a:srgbClr val="2D355A"/>
                </a:solidFill>
              </a:rPr>
              <a:t>en</a:t>
            </a:r>
            <a:r>
              <a:rPr lang="en-GB" sz="1050" dirty="0">
                <a:solidFill>
                  <a:srgbClr val="2D355A"/>
                </a:solidFill>
              </a:rPr>
              <a:t> </a:t>
            </a:r>
            <a:r>
              <a:rPr lang="en-GB" sz="1050" dirty="0" err="1">
                <a:solidFill>
                  <a:srgbClr val="2D355A"/>
                </a:solidFill>
              </a:rPr>
              <a:t>recueillant</a:t>
            </a:r>
            <a:r>
              <a:rPr lang="en-GB" sz="1050" dirty="0">
                <a:solidFill>
                  <a:srgbClr val="2D355A"/>
                </a:solidFill>
              </a:rPr>
              <a:t> </a:t>
            </a:r>
            <a:r>
              <a:rPr lang="en-GB" sz="1050" dirty="0" err="1">
                <a:solidFill>
                  <a:srgbClr val="2D355A"/>
                </a:solidFill>
              </a:rPr>
              <a:t>celle</a:t>
            </a:r>
            <a:r>
              <a:rPr lang="en-GB" sz="1050" dirty="0">
                <a:solidFill>
                  <a:srgbClr val="2D355A"/>
                </a:solidFill>
              </a:rPr>
              <a:t> coolant des toits et peuvent facilement être fixés à votre système d'évacuation des eaux de pluie.</a:t>
            </a:r>
          </a:p>
          <a:p>
            <a:pPr marL="285709" indent="-285709">
              <a:lnSpc>
                <a:spcPct val="100000"/>
              </a:lnSpc>
              <a:spcBef>
                <a:spcPts val="0"/>
              </a:spcBef>
              <a:buClr>
                <a:srgbClr val="28AFAC"/>
              </a:buClr>
              <a:buFont typeface="Wingdings" panose="05000000000000000000" pitchFamily="2" charset="2"/>
              <a:buChar char="q"/>
            </a:pPr>
            <a:r>
              <a:rPr lang="en-GB" sz="1050" dirty="0" err="1">
                <a:solidFill>
                  <a:srgbClr val="2D355A"/>
                </a:solidFill>
              </a:rPr>
              <a:t>Prévoyez</a:t>
            </a:r>
            <a:r>
              <a:rPr lang="en-GB" sz="1050" dirty="0">
                <a:solidFill>
                  <a:srgbClr val="2D355A"/>
                </a:solidFill>
              </a:rPr>
              <a:t> un stockage avec un sol étanche pour stocker les </a:t>
            </a:r>
            <a:r>
              <a:rPr lang="en-GB" sz="1050" dirty="0" err="1">
                <a:solidFill>
                  <a:srgbClr val="2D355A"/>
                </a:solidFill>
              </a:rPr>
              <a:t>récupérateurs</a:t>
            </a:r>
            <a:r>
              <a:rPr lang="en-GB" sz="1050" dirty="0">
                <a:solidFill>
                  <a:srgbClr val="2D355A"/>
                </a:solidFill>
              </a:rPr>
              <a:t>.</a:t>
            </a:r>
          </a:p>
        </p:txBody>
      </p:sp>
      <p:sp>
        <p:nvSpPr>
          <p:cNvPr id="26" name="Rectangle 27">
            <a:extLst>
              <a:ext uri="{FF2B5EF4-FFF2-40B4-BE49-F238E27FC236}">
                <a16:creationId xmlns:a16="http://schemas.microsoft.com/office/drawing/2014/main" id="{D7ED1004-3ECB-B748-A989-9286BB8F7B9C}"/>
              </a:ext>
            </a:extLst>
          </p:cNvPr>
          <p:cNvSpPr txBox="1"/>
          <p:nvPr/>
        </p:nvSpPr>
        <p:spPr>
          <a:xfrm>
            <a:off x="621452" y="3009024"/>
            <a:ext cx="2328164" cy="210631"/>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Utilisation de l'eau de pluie</a:t>
            </a:r>
          </a:p>
        </p:txBody>
      </p:sp>
      <p:sp>
        <p:nvSpPr>
          <p:cNvPr id="27" name="Rectangle 27">
            <a:extLst>
              <a:ext uri="{FF2B5EF4-FFF2-40B4-BE49-F238E27FC236}">
                <a16:creationId xmlns:a16="http://schemas.microsoft.com/office/drawing/2014/main" id="{30AD188C-B69B-E040-BA46-48F143E8A695}"/>
              </a:ext>
            </a:extLst>
          </p:cNvPr>
          <p:cNvSpPr txBox="1"/>
          <p:nvPr/>
        </p:nvSpPr>
        <p:spPr>
          <a:xfrm>
            <a:off x="3491029" y="3278127"/>
            <a:ext cx="2685628" cy="4065532"/>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Au lieu de vous battre pour vous débarrasser des nuisibles, favorisez la présence de prédateurs et de plantes qui les éloignent. </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Si vous ne pouvez éviter l'utilisation de produits chimiques, respectez scrupuleusement les doses prescrites et utilisez de préférence des produits acceptés en agriculture biologique. Ne traitez pas avant les orages et pas non plus sur les pavés car les </a:t>
            </a:r>
            <a:r>
              <a:rPr lang="en-GB" sz="1050" dirty="0" err="1">
                <a:solidFill>
                  <a:srgbClr val="2D355A"/>
                </a:solidFill>
              </a:rPr>
              <a:t>produits</a:t>
            </a:r>
            <a:r>
              <a:rPr lang="en-GB" sz="1050" dirty="0">
                <a:solidFill>
                  <a:srgbClr val="2D355A"/>
                </a:solidFill>
              </a:rPr>
              <a:t> </a:t>
            </a:r>
            <a:r>
              <a:rPr lang="en-GB" sz="1050" dirty="0" err="1">
                <a:solidFill>
                  <a:srgbClr val="2D355A"/>
                </a:solidFill>
              </a:rPr>
              <a:t>ruissellent</a:t>
            </a:r>
            <a:r>
              <a:rPr lang="en-GB" sz="1050" dirty="0">
                <a:solidFill>
                  <a:srgbClr val="2D355A"/>
                </a:solidFill>
              </a:rPr>
              <a:t> </a:t>
            </a:r>
            <a:r>
              <a:rPr lang="en-GB" sz="1050" dirty="0" err="1">
                <a:solidFill>
                  <a:srgbClr val="2D355A"/>
                </a:solidFill>
              </a:rPr>
              <a:t>rapidement</a:t>
            </a:r>
            <a:r>
              <a:rPr lang="en-GB" sz="1050" dirty="0">
                <a:solidFill>
                  <a:srgbClr val="2D355A"/>
                </a:solidFill>
              </a:rPr>
              <a:t> dans la nature.</a:t>
            </a:r>
          </a:p>
          <a:p>
            <a:pPr marL="285709" indent="-285709">
              <a:lnSpc>
                <a:spcPct val="100000"/>
              </a:lnSpc>
              <a:spcBef>
                <a:spcPts val="0"/>
              </a:spcBef>
              <a:buClr>
                <a:srgbClr val="28AFAC"/>
              </a:buClr>
              <a:buFont typeface="Wingdings" panose="05000000000000000000" pitchFamily="2" charset="2"/>
              <a:buChar char="q"/>
            </a:pPr>
            <a:r>
              <a:rPr lang="en-GB" sz="1050" dirty="0">
                <a:solidFill>
                  <a:srgbClr val="2D355A"/>
                </a:solidFill>
              </a:rPr>
              <a:t>Les mauvaises herbes sur les dalles et sur les bords des piscines peuvent être éliminées grâce à une technique de désherbage thermique. Elle procure des flashs de chaleur intense qui ne brûlent pas mais perturbent le métabolisme des mauvaises herbes et les font mourir rapidement. Une méthode simple et totalement non polluante.</a:t>
            </a:r>
          </a:p>
        </p:txBody>
      </p:sp>
      <p:sp>
        <p:nvSpPr>
          <p:cNvPr id="29" name="Rectangle 27">
            <a:extLst>
              <a:ext uri="{FF2B5EF4-FFF2-40B4-BE49-F238E27FC236}">
                <a16:creationId xmlns:a16="http://schemas.microsoft.com/office/drawing/2014/main" id="{EE763D35-01D3-824E-B6A5-4D389EA13698}"/>
              </a:ext>
            </a:extLst>
          </p:cNvPr>
          <p:cNvSpPr txBox="1"/>
          <p:nvPr/>
        </p:nvSpPr>
        <p:spPr>
          <a:xfrm>
            <a:off x="3491029" y="3009024"/>
            <a:ext cx="3196168" cy="210631"/>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wrap="square" lIns="12857" tIns="12857" rIns="12857" bIns="12857" numCol="1" spcCol="144000">
            <a:spAutoFit/>
          </a:bodyPr>
          <a:lstStyle>
            <a:lvl1pPr algn="l" defTabSz="2681346">
              <a:lnSpc>
                <a:spcPct val="120000"/>
              </a:lnSpc>
              <a:spcBef>
                <a:spcPts val="19100"/>
              </a:spcBef>
              <a:defRPr sz="5600">
                <a:solidFill>
                  <a:srgbClr val="595457"/>
                </a:solidFill>
                <a:latin typeface="Montserrat Light"/>
                <a:ea typeface="Montserrat Light"/>
                <a:cs typeface="Montserrat Light"/>
                <a:sym typeface="Montserrat Light"/>
              </a:defRPr>
            </a:lvl1pPr>
          </a:lstStyle>
          <a:p>
            <a:pPr>
              <a:lnSpc>
                <a:spcPct val="100000"/>
              </a:lnSpc>
              <a:spcBef>
                <a:spcPts val="0"/>
              </a:spcBef>
              <a:buClr>
                <a:srgbClr val="28AFAC"/>
              </a:buClr>
            </a:pPr>
            <a:r>
              <a:rPr lang="en-GB" sz="1200" b="1" dirty="0">
                <a:solidFill>
                  <a:srgbClr val="28AFAC"/>
                </a:solidFill>
                <a:latin typeface="Montserrat" pitchFamily="2" charset="77"/>
              </a:rPr>
              <a:t>Utilisation de produits chimiques</a:t>
            </a:r>
          </a:p>
        </p:txBody>
      </p:sp>
      <p:sp>
        <p:nvSpPr>
          <p:cNvPr id="23" name="Rechteck">
            <a:extLst>
              <a:ext uri="{FF2B5EF4-FFF2-40B4-BE49-F238E27FC236}">
                <a16:creationId xmlns:a16="http://schemas.microsoft.com/office/drawing/2014/main" id="{D902F90C-4708-574A-A3BC-D28A2ED7FF8D}"/>
              </a:ext>
            </a:extLst>
          </p:cNvPr>
          <p:cNvSpPr/>
          <p:nvPr/>
        </p:nvSpPr>
        <p:spPr>
          <a:xfrm flipV="1">
            <a:off x="1100" y="1769101"/>
            <a:ext cx="6856900" cy="807125"/>
          </a:xfrm>
          <a:prstGeom prst="rect">
            <a:avLst/>
          </a:prstGeom>
          <a:solidFill>
            <a:srgbClr val="2D355A"/>
          </a:solidFill>
          <a:ln w="12700" cap="flat">
            <a:noFill/>
            <a:miter lim="400000"/>
          </a:ln>
          <a:effectLst/>
        </p:spPr>
        <p:txBody>
          <a:bodyPr wrap="square" lIns="14284" tIns="14284" rIns="14284" bIns="14284" numCol="1" anchor="ctr">
            <a:noAutofit/>
          </a:bodyPr>
          <a:lstStyle/>
          <a:p>
            <a:pPr defTabSz="583646">
              <a:defRPr sz="10200">
                <a:solidFill>
                  <a:srgbClr val="FFFFFF"/>
                </a:solidFill>
                <a:latin typeface="Helvetica Light"/>
                <a:ea typeface="Helvetica Light"/>
                <a:cs typeface="Helvetica Light"/>
                <a:sym typeface="Helvetica Light"/>
              </a:defRPr>
            </a:pPr>
            <a:endParaRPr sz="2220" dirty="0">
              <a:solidFill>
                <a:schemeClr val="bg1"/>
              </a:solidFill>
            </a:endParaRPr>
          </a:p>
        </p:txBody>
      </p:sp>
      <p:grpSp>
        <p:nvGrpSpPr>
          <p:cNvPr id="25" name="Group 24">
            <a:extLst>
              <a:ext uri="{FF2B5EF4-FFF2-40B4-BE49-F238E27FC236}">
                <a16:creationId xmlns:a16="http://schemas.microsoft.com/office/drawing/2014/main" id="{6A5FEA15-45D0-B045-BC8F-57BFE0E2BA0C}"/>
              </a:ext>
            </a:extLst>
          </p:cNvPr>
          <p:cNvGrpSpPr/>
          <p:nvPr/>
        </p:nvGrpSpPr>
        <p:grpSpPr>
          <a:xfrm>
            <a:off x="2597338" y="1833377"/>
            <a:ext cx="4089859" cy="678572"/>
            <a:chOff x="693359" y="1173848"/>
            <a:chExt cx="5750156" cy="954042"/>
          </a:xfrm>
        </p:grpSpPr>
        <p:pic>
          <p:nvPicPr>
            <p:cNvPr id="30" name="Graphic 29" descr="Dandelion outline">
              <a:extLst>
                <a:ext uri="{FF2B5EF4-FFF2-40B4-BE49-F238E27FC236}">
                  <a16:creationId xmlns:a16="http://schemas.microsoft.com/office/drawing/2014/main" id="{8011C416-0A27-1D46-A412-FF2A4D506E6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3359" y="1173848"/>
              <a:ext cx="914400" cy="914400"/>
            </a:xfrm>
            <a:prstGeom prst="rect">
              <a:avLst/>
            </a:prstGeom>
          </p:spPr>
        </p:pic>
        <p:pic>
          <p:nvPicPr>
            <p:cNvPr id="31" name="Graphic 30" descr="Maple Leaf outline">
              <a:extLst>
                <a:ext uri="{FF2B5EF4-FFF2-40B4-BE49-F238E27FC236}">
                  <a16:creationId xmlns:a16="http://schemas.microsoft.com/office/drawing/2014/main" id="{2E57F631-42C2-2F41-915E-CD7E5865F6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56398" y="1184596"/>
              <a:ext cx="914400" cy="914400"/>
            </a:xfrm>
            <a:prstGeom prst="rect">
              <a:avLst/>
            </a:prstGeom>
          </p:spPr>
        </p:pic>
        <p:pic>
          <p:nvPicPr>
            <p:cNvPr id="32" name="Graphic 31" descr="Frangipani outline">
              <a:extLst>
                <a:ext uri="{FF2B5EF4-FFF2-40B4-BE49-F238E27FC236}">
                  <a16:creationId xmlns:a16="http://schemas.microsoft.com/office/drawing/2014/main" id="{DF7957CC-8C5B-6E41-8D6F-8833868A7CB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643082" y="1213490"/>
              <a:ext cx="914400" cy="914400"/>
            </a:xfrm>
            <a:prstGeom prst="rect">
              <a:avLst/>
            </a:prstGeom>
          </p:spPr>
        </p:pic>
        <p:pic>
          <p:nvPicPr>
            <p:cNvPr id="33" name="Graphic 32" descr="Deciduous tree outline">
              <a:extLst>
                <a:ext uri="{FF2B5EF4-FFF2-40B4-BE49-F238E27FC236}">
                  <a16:creationId xmlns:a16="http://schemas.microsoft.com/office/drawing/2014/main" id="{B04DD229-0D35-4E4A-B3D3-CBA95F30920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30279" y="1173848"/>
              <a:ext cx="914400" cy="914400"/>
            </a:xfrm>
            <a:prstGeom prst="rect">
              <a:avLst/>
            </a:prstGeom>
          </p:spPr>
        </p:pic>
        <p:pic>
          <p:nvPicPr>
            <p:cNvPr id="34" name="Graphic 33" descr="Fir tree outline">
              <a:extLst>
                <a:ext uri="{FF2B5EF4-FFF2-40B4-BE49-F238E27FC236}">
                  <a16:creationId xmlns:a16="http://schemas.microsoft.com/office/drawing/2014/main" id="{9DB2A90D-F01C-3C40-93DF-B48E1B46DA1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16171" y="1196931"/>
              <a:ext cx="914400" cy="914400"/>
            </a:xfrm>
            <a:prstGeom prst="rect">
              <a:avLst/>
            </a:prstGeom>
          </p:spPr>
        </p:pic>
        <p:pic>
          <p:nvPicPr>
            <p:cNvPr id="35" name="Graphic 34" descr="Hike outline">
              <a:extLst>
                <a:ext uri="{FF2B5EF4-FFF2-40B4-BE49-F238E27FC236}">
                  <a16:creationId xmlns:a16="http://schemas.microsoft.com/office/drawing/2014/main" id="{B250DF0B-DCAA-3E47-8D1C-6F47FDF6459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529115" y="1196931"/>
              <a:ext cx="914400" cy="914400"/>
            </a:xfrm>
            <a:prstGeom prst="rect">
              <a:avLst/>
            </a:prstGeom>
          </p:spPr>
        </p:pic>
      </p:grpSp>
    </p:spTree>
    <p:extLst>
      <p:ext uri="{BB962C8B-B14F-4D97-AF65-F5344CB8AC3E}">
        <p14:creationId xmlns:p14="http://schemas.microsoft.com/office/powerpoint/2010/main" val="2919267185"/>
      </p:ext>
    </p:extLst>
  </p:cSld>
  <p:clrMapOvr>
    <a:masterClrMapping/>
  </p:clrMapOvr>
  <p:transition spd="med"/>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7803</TotalTime>
  <Words>31713</Words>
  <Application>Microsoft Macintosh PowerPoint</Application>
  <PresentationFormat>Format A4 (210 x 297 mm)</PresentationFormat>
  <Paragraphs>1800</Paragraphs>
  <Slides>113</Slides>
  <Notes>7</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113</vt:i4>
      </vt:variant>
    </vt:vector>
  </HeadingPairs>
  <TitlesOfParts>
    <vt:vector size="126" baseType="lpstr">
      <vt:lpstr>Arial</vt:lpstr>
      <vt:lpstr>Avenir Next Condensed</vt:lpstr>
      <vt:lpstr>Calibri</vt:lpstr>
      <vt:lpstr>Calibri Light</vt:lpstr>
      <vt:lpstr>Helvetica Light</vt:lpstr>
      <vt:lpstr>JOSEFIN SANS REGULAR ROMAN</vt:lpstr>
      <vt:lpstr>Montserrat</vt:lpstr>
      <vt:lpstr>Montserrat Light</vt:lpstr>
      <vt:lpstr>Montserrat Semi Bold</vt:lpstr>
      <vt:lpstr>Oxygen</vt:lpstr>
      <vt:lpstr>Symbol</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pauline.lherault@gmail.com</dc:creator>
  <cp:keywords>, docId:FBD5CCAF3699E5542C5E4759F22C67D1</cp:keywords>
  <cp:lastModifiedBy>pauline.lherault@gmail.com</cp:lastModifiedBy>
  <cp:revision>22</cp:revision>
  <dcterms:created xsi:type="dcterms:W3CDTF">2022-01-06T11:18:40Z</dcterms:created>
  <dcterms:modified xsi:type="dcterms:W3CDTF">2022-05-03T12:09:09Z</dcterms:modified>
</cp:coreProperties>
</file>