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41" r:id="rId3"/>
  </p:sldMasterIdLst>
  <p:notesMasterIdLst>
    <p:notesMasterId r:id="rId93"/>
  </p:notesMasterIdLst>
  <p:sldIdLst>
    <p:sldId id="480" r:id="rId4"/>
    <p:sldId id="650" r:id="rId5"/>
    <p:sldId id="481" r:id="rId6"/>
    <p:sldId id="483" r:id="rId7"/>
    <p:sldId id="636" r:id="rId8"/>
    <p:sldId id="484" r:id="rId9"/>
    <p:sldId id="482" r:id="rId10"/>
    <p:sldId id="485" r:id="rId11"/>
    <p:sldId id="503" r:id="rId12"/>
    <p:sldId id="487" r:id="rId13"/>
    <p:sldId id="594" r:id="rId14"/>
    <p:sldId id="651" r:id="rId15"/>
    <p:sldId id="486" r:id="rId16"/>
    <p:sldId id="518" r:id="rId17"/>
    <p:sldId id="489" r:id="rId18"/>
    <p:sldId id="652" r:id="rId19"/>
    <p:sldId id="653" r:id="rId20"/>
    <p:sldId id="654" r:id="rId21"/>
    <p:sldId id="655" r:id="rId22"/>
    <p:sldId id="581" r:id="rId23"/>
    <p:sldId id="656" r:id="rId24"/>
    <p:sldId id="619" r:id="rId25"/>
    <p:sldId id="657" r:id="rId26"/>
    <p:sldId id="490" r:id="rId27"/>
    <p:sldId id="615" r:id="rId28"/>
    <p:sldId id="645" r:id="rId29"/>
    <p:sldId id="630" r:id="rId30"/>
    <p:sldId id="629" r:id="rId31"/>
    <p:sldId id="564" r:id="rId32"/>
    <p:sldId id="658" r:id="rId33"/>
    <p:sldId id="502" r:id="rId34"/>
    <p:sldId id="396" r:id="rId35"/>
    <p:sldId id="649" r:id="rId36"/>
    <p:sldId id="618" r:id="rId37"/>
    <p:sldId id="616" r:id="rId38"/>
    <p:sldId id="343" r:id="rId39"/>
    <p:sldId id="488" r:id="rId40"/>
    <p:sldId id="659" r:id="rId41"/>
    <p:sldId id="660" r:id="rId42"/>
    <p:sldId id="593" r:id="rId43"/>
    <p:sldId id="561" r:id="rId44"/>
    <p:sldId id="661" r:id="rId45"/>
    <p:sldId id="662" r:id="rId46"/>
    <p:sldId id="536" r:id="rId47"/>
    <p:sldId id="663" r:id="rId48"/>
    <p:sldId id="664" r:id="rId49"/>
    <p:sldId id="665" r:id="rId50"/>
    <p:sldId id="644" r:id="rId51"/>
    <p:sldId id="666" r:id="rId52"/>
    <p:sldId id="543" r:id="rId53"/>
    <p:sldId id="557" r:id="rId54"/>
    <p:sldId id="544" r:id="rId55"/>
    <p:sldId id="553" r:id="rId56"/>
    <p:sldId id="670" r:id="rId57"/>
    <p:sldId id="671" r:id="rId58"/>
    <p:sldId id="672" r:id="rId59"/>
    <p:sldId id="667" r:id="rId60"/>
    <p:sldId id="559" r:id="rId61"/>
    <p:sldId id="560" r:id="rId62"/>
    <p:sldId id="516" r:id="rId63"/>
    <p:sldId id="673" r:id="rId64"/>
    <p:sldId id="674" r:id="rId65"/>
    <p:sldId id="675" r:id="rId66"/>
    <p:sldId id="646" r:id="rId67"/>
    <p:sldId id="676" r:id="rId68"/>
    <p:sldId id="677" r:id="rId69"/>
    <p:sldId id="678" r:id="rId70"/>
    <p:sldId id="679" r:id="rId71"/>
    <p:sldId id="682" r:id="rId72"/>
    <p:sldId id="683" r:id="rId73"/>
    <p:sldId id="684" r:id="rId74"/>
    <p:sldId id="669" r:id="rId75"/>
    <p:sldId id="685" r:id="rId76"/>
    <p:sldId id="680" r:id="rId77"/>
    <p:sldId id="681" r:id="rId78"/>
    <p:sldId id="504" r:id="rId79"/>
    <p:sldId id="509" r:id="rId80"/>
    <p:sldId id="515" r:id="rId81"/>
    <p:sldId id="686" r:id="rId82"/>
    <p:sldId id="687" r:id="rId83"/>
    <p:sldId id="627" r:id="rId84"/>
    <p:sldId id="628" r:id="rId85"/>
    <p:sldId id="688" r:id="rId86"/>
    <p:sldId id="612" r:id="rId87"/>
    <p:sldId id="668" r:id="rId88"/>
    <p:sldId id="280" r:id="rId89"/>
    <p:sldId id="689" r:id="rId90"/>
    <p:sldId id="586" r:id="rId91"/>
    <p:sldId id="287" r:id="rId92"/>
  </p:sldIdLst>
  <p:sldSz cx="6858000" cy="9906000" type="A4"/>
  <p:notesSz cx="6858000" cy="9144000"/>
  <p:custDataLst>
    <p:tags r:id="rId94"/>
  </p:custDataLst>
  <p:defaultTextStyle>
    <a:defPPr marL="0" marR="0" indent="0" algn="l" defTabSz="201494" rtl="0" fontAlgn="auto" latinLnBrk="1" hangingPunct="0">
      <a:lnSpc>
        <a:spcPct val="100000"/>
      </a:lnSpc>
      <a:spcBef>
        <a:spcPct val="0"/>
      </a:spcBef>
      <a:spcAft>
        <a:spcPct val="0"/>
      </a:spcAft>
      <a:buClrTx/>
      <a:buSzTx/>
      <a:buFontTx/>
      <a:buNone/>
      <a:defRPr kumimoji="0" sz="397" b="0" i="0" u="none" strike="noStrike" cap="none" spc="0" normalizeH="0" baseline="0">
        <a:ln>
          <a:noFill/>
        </a:ln>
        <a:solidFill>
          <a:srgbClr val="000000"/>
        </a:solidFill>
        <a:effectLst/>
        <a:uFillTx/>
      </a:defRPr>
    </a:defPPr>
    <a:lvl1pPr marL="0" marR="0" indent="0" algn="ctr" defTabSz="181904" rtl="0" fontAlgn="auto" latinLnBrk="0" hangingPunct="0">
      <a:lnSpc>
        <a:spcPct val="100000"/>
      </a:lnSpc>
      <a:spcBef>
        <a:spcPct val="0"/>
      </a:spcBef>
      <a:spcAft>
        <a:spcPct val="0"/>
      </a:spcAft>
      <a:buClrTx/>
      <a:buSzTx/>
      <a:buFontTx/>
      <a:buNone/>
      <a:defRPr kumimoji="0" sz="1587" b="0" i="0" u="none" strike="noStrike" cap="none" spc="0" normalizeH="0" baseline="0">
        <a:ln>
          <a:noFill/>
        </a:ln>
        <a:solidFill>
          <a:srgbClr val="151314"/>
        </a:solidFill>
        <a:effectLst/>
        <a:uFillTx/>
        <a:latin typeface="FontAwesome"/>
        <a:ea typeface="FontAwesome"/>
        <a:cs typeface="FontAwesome"/>
        <a:sym typeface="FontAwesome"/>
      </a:defRPr>
    </a:lvl1pPr>
    <a:lvl2pPr marL="0" marR="0" indent="50373" algn="ctr" defTabSz="181904" rtl="0" fontAlgn="auto" latinLnBrk="0" hangingPunct="0">
      <a:lnSpc>
        <a:spcPct val="100000"/>
      </a:lnSpc>
      <a:spcBef>
        <a:spcPct val="0"/>
      </a:spcBef>
      <a:spcAft>
        <a:spcPct val="0"/>
      </a:spcAft>
      <a:buClrTx/>
      <a:buSzTx/>
      <a:buFontTx/>
      <a:buNone/>
      <a:defRPr kumimoji="0" sz="1587" b="0" i="0" u="none" strike="noStrike" cap="none" spc="0" normalizeH="0" baseline="0">
        <a:ln>
          <a:noFill/>
        </a:ln>
        <a:solidFill>
          <a:srgbClr val="151314"/>
        </a:solidFill>
        <a:effectLst/>
        <a:uFillTx/>
        <a:latin typeface="FontAwesome"/>
        <a:ea typeface="FontAwesome"/>
        <a:cs typeface="FontAwesome"/>
        <a:sym typeface="FontAwesome"/>
      </a:defRPr>
    </a:lvl2pPr>
    <a:lvl3pPr marL="0" marR="0" indent="100747" algn="ctr" defTabSz="181904" rtl="0" fontAlgn="auto" latinLnBrk="0" hangingPunct="0">
      <a:lnSpc>
        <a:spcPct val="100000"/>
      </a:lnSpc>
      <a:spcBef>
        <a:spcPct val="0"/>
      </a:spcBef>
      <a:spcAft>
        <a:spcPct val="0"/>
      </a:spcAft>
      <a:buClrTx/>
      <a:buSzTx/>
      <a:buFontTx/>
      <a:buNone/>
      <a:defRPr kumimoji="0" sz="1587" b="0" i="0" u="none" strike="noStrike" cap="none" spc="0" normalizeH="0" baseline="0">
        <a:ln>
          <a:noFill/>
        </a:ln>
        <a:solidFill>
          <a:srgbClr val="151314"/>
        </a:solidFill>
        <a:effectLst/>
        <a:uFillTx/>
        <a:latin typeface="FontAwesome"/>
        <a:ea typeface="FontAwesome"/>
        <a:cs typeface="FontAwesome"/>
        <a:sym typeface="FontAwesome"/>
      </a:defRPr>
    </a:lvl3pPr>
    <a:lvl4pPr marL="0" marR="0" indent="151120" algn="ctr" defTabSz="181904" rtl="0" fontAlgn="auto" latinLnBrk="0" hangingPunct="0">
      <a:lnSpc>
        <a:spcPct val="100000"/>
      </a:lnSpc>
      <a:spcBef>
        <a:spcPct val="0"/>
      </a:spcBef>
      <a:spcAft>
        <a:spcPct val="0"/>
      </a:spcAft>
      <a:buClrTx/>
      <a:buSzTx/>
      <a:buFontTx/>
      <a:buNone/>
      <a:defRPr kumimoji="0" sz="1587" b="0" i="0" u="none" strike="noStrike" cap="none" spc="0" normalizeH="0" baseline="0">
        <a:ln>
          <a:noFill/>
        </a:ln>
        <a:solidFill>
          <a:srgbClr val="151314"/>
        </a:solidFill>
        <a:effectLst/>
        <a:uFillTx/>
        <a:latin typeface="FontAwesome"/>
        <a:ea typeface="FontAwesome"/>
        <a:cs typeface="FontAwesome"/>
        <a:sym typeface="FontAwesome"/>
      </a:defRPr>
    </a:lvl4pPr>
    <a:lvl5pPr marL="0" marR="0" indent="201494" algn="ctr" defTabSz="181904" rtl="0" fontAlgn="auto" latinLnBrk="0" hangingPunct="0">
      <a:lnSpc>
        <a:spcPct val="100000"/>
      </a:lnSpc>
      <a:spcBef>
        <a:spcPct val="0"/>
      </a:spcBef>
      <a:spcAft>
        <a:spcPct val="0"/>
      </a:spcAft>
      <a:buClrTx/>
      <a:buSzTx/>
      <a:buFontTx/>
      <a:buNone/>
      <a:defRPr kumimoji="0" sz="1587" b="0" i="0" u="none" strike="noStrike" cap="none" spc="0" normalizeH="0" baseline="0">
        <a:ln>
          <a:noFill/>
        </a:ln>
        <a:solidFill>
          <a:srgbClr val="151314"/>
        </a:solidFill>
        <a:effectLst/>
        <a:uFillTx/>
        <a:latin typeface="FontAwesome"/>
        <a:ea typeface="FontAwesome"/>
        <a:cs typeface="FontAwesome"/>
        <a:sym typeface="FontAwesome"/>
      </a:defRPr>
    </a:lvl5pPr>
    <a:lvl6pPr marL="0" marR="0" indent="251867" algn="ctr" defTabSz="181904" rtl="0" fontAlgn="auto" latinLnBrk="0" hangingPunct="0">
      <a:lnSpc>
        <a:spcPct val="100000"/>
      </a:lnSpc>
      <a:spcBef>
        <a:spcPct val="0"/>
      </a:spcBef>
      <a:spcAft>
        <a:spcPct val="0"/>
      </a:spcAft>
      <a:buClrTx/>
      <a:buSzTx/>
      <a:buFontTx/>
      <a:buNone/>
      <a:defRPr kumimoji="0" sz="1587" b="0" i="0" u="none" strike="noStrike" cap="none" spc="0" normalizeH="0" baseline="0">
        <a:ln>
          <a:noFill/>
        </a:ln>
        <a:solidFill>
          <a:srgbClr val="151314"/>
        </a:solidFill>
        <a:effectLst/>
        <a:uFillTx/>
        <a:latin typeface="FontAwesome"/>
        <a:ea typeface="FontAwesome"/>
        <a:cs typeface="FontAwesome"/>
        <a:sym typeface="FontAwesome"/>
      </a:defRPr>
    </a:lvl6pPr>
    <a:lvl7pPr marL="0" marR="0" indent="302241" algn="ctr" defTabSz="181904" rtl="0" fontAlgn="auto" latinLnBrk="0" hangingPunct="0">
      <a:lnSpc>
        <a:spcPct val="100000"/>
      </a:lnSpc>
      <a:spcBef>
        <a:spcPct val="0"/>
      </a:spcBef>
      <a:spcAft>
        <a:spcPct val="0"/>
      </a:spcAft>
      <a:buClrTx/>
      <a:buSzTx/>
      <a:buFontTx/>
      <a:buNone/>
      <a:defRPr kumimoji="0" sz="1587" b="0" i="0" u="none" strike="noStrike" cap="none" spc="0" normalizeH="0" baseline="0">
        <a:ln>
          <a:noFill/>
        </a:ln>
        <a:solidFill>
          <a:srgbClr val="151314"/>
        </a:solidFill>
        <a:effectLst/>
        <a:uFillTx/>
        <a:latin typeface="FontAwesome"/>
        <a:ea typeface="FontAwesome"/>
        <a:cs typeface="FontAwesome"/>
        <a:sym typeface="FontAwesome"/>
      </a:defRPr>
    </a:lvl7pPr>
    <a:lvl8pPr marL="0" marR="0" indent="352614" algn="ctr" defTabSz="181904" rtl="0" fontAlgn="auto" latinLnBrk="0" hangingPunct="0">
      <a:lnSpc>
        <a:spcPct val="100000"/>
      </a:lnSpc>
      <a:spcBef>
        <a:spcPct val="0"/>
      </a:spcBef>
      <a:spcAft>
        <a:spcPct val="0"/>
      </a:spcAft>
      <a:buClrTx/>
      <a:buSzTx/>
      <a:buFontTx/>
      <a:buNone/>
      <a:defRPr kumimoji="0" sz="1587" b="0" i="0" u="none" strike="noStrike" cap="none" spc="0" normalizeH="0" baseline="0">
        <a:ln>
          <a:noFill/>
        </a:ln>
        <a:solidFill>
          <a:srgbClr val="151314"/>
        </a:solidFill>
        <a:effectLst/>
        <a:uFillTx/>
        <a:latin typeface="FontAwesome"/>
        <a:ea typeface="FontAwesome"/>
        <a:cs typeface="FontAwesome"/>
        <a:sym typeface="FontAwesome"/>
      </a:defRPr>
    </a:lvl8pPr>
    <a:lvl9pPr marL="0" marR="0" indent="402988" algn="ctr" defTabSz="181904" rtl="0" fontAlgn="auto" latinLnBrk="0" hangingPunct="0">
      <a:lnSpc>
        <a:spcPct val="100000"/>
      </a:lnSpc>
      <a:spcBef>
        <a:spcPct val="0"/>
      </a:spcBef>
      <a:spcAft>
        <a:spcPct val="0"/>
      </a:spcAft>
      <a:buClrTx/>
      <a:buSzTx/>
      <a:buFontTx/>
      <a:buNone/>
      <a:defRPr kumimoji="0" sz="1587" b="0" i="0" u="none" strike="noStrike" cap="none" spc="0" normalizeH="0" baseline="0">
        <a:ln>
          <a:noFill/>
        </a:ln>
        <a:solidFill>
          <a:srgbClr val="151314"/>
        </a:solidFill>
        <a:effectLst/>
        <a:uFillTx/>
        <a:latin typeface="FontAwesome"/>
        <a:ea typeface="FontAwesome"/>
        <a:cs typeface="FontAwesome"/>
        <a:sym typeface="FontAwesom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CB6465"/>
    <a:srgbClr val="E6E7E8"/>
    <a:srgbClr val="28AFAC"/>
    <a:srgbClr val="2F355A"/>
    <a:srgbClr val="24282B"/>
    <a:srgbClr val="C2D237"/>
    <a:srgbClr val="85E3E1"/>
    <a:srgbClr val="9EAB27"/>
    <a:srgbClr val="24C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5897"/>
  </p:normalViewPr>
  <p:slideViewPr>
    <p:cSldViewPr snapToGrid="0" snapToObjects="1">
      <p:cViewPr>
        <p:scale>
          <a:sx n="84" d="100"/>
          <a:sy n="84" d="100"/>
        </p:scale>
        <p:origin x="2960" y="144"/>
      </p:cViewPr>
      <p:guideLst/>
    </p:cSldViewPr>
  </p:slideViewPr>
  <p:notesTextViewPr>
    <p:cViewPr>
      <p:scale>
        <a:sx n="1" d="1"/>
        <a:sy n="1" d="1"/>
      </p:scale>
      <p:origin x="0" y="0"/>
    </p:cViewPr>
  </p:notesTextViewPr>
  <p:sorterViewPr>
    <p:cViewPr>
      <p:scale>
        <a:sx n="97" d="100"/>
        <a:sy n="97"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xfrm>
            <a:off x="2241550" y="685800"/>
            <a:ext cx="2374900" cy="3429000"/>
          </a:xfrm>
          <a:prstGeom prst="rect">
            <a:avLst/>
          </a:prstGeom>
        </p:spPr>
      </p:sp>
      <p:sp>
        <p:nvSpPr>
          <p:cNvPr id="801" name="Shape 8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0747" latinLnBrk="0">
      <a:lnSpc>
        <a:spcPct val="117999"/>
      </a:lnSpc>
      <a:defRPr sz="485">
        <a:latin typeface="Helvetica 63 Medium Extended"/>
        <a:ea typeface="Helvetica 63 Medium Extended"/>
        <a:cs typeface="Helvetica 63 Medium Extended"/>
        <a:sym typeface="Helvetica Neue"/>
      </a:defRPr>
    </a:lvl1pPr>
    <a:lvl2pPr indent="50373" defTabSz="100747" latinLnBrk="0">
      <a:lnSpc>
        <a:spcPct val="117999"/>
      </a:lnSpc>
      <a:defRPr sz="485">
        <a:latin typeface="Helvetica 63 Medium Extended"/>
        <a:ea typeface="Helvetica 63 Medium Extended"/>
        <a:cs typeface="Helvetica 63 Medium Extended"/>
        <a:sym typeface="Helvetica Neue"/>
      </a:defRPr>
    </a:lvl2pPr>
    <a:lvl3pPr indent="100747" defTabSz="100747" latinLnBrk="0">
      <a:lnSpc>
        <a:spcPct val="117999"/>
      </a:lnSpc>
      <a:defRPr sz="485">
        <a:latin typeface="Helvetica 63 Medium Extended"/>
        <a:ea typeface="Helvetica 63 Medium Extended"/>
        <a:cs typeface="Helvetica 63 Medium Extended"/>
        <a:sym typeface="Helvetica Neue"/>
      </a:defRPr>
    </a:lvl3pPr>
    <a:lvl4pPr indent="151120" defTabSz="100747" latinLnBrk="0">
      <a:lnSpc>
        <a:spcPct val="117999"/>
      </a:lnSpc>
      <a:defRPr sz="485">
        <a:latin typeface="Helvetica 63 Medium Extended"/>
        <a:ea typeface="Helvetica 63 Medium Extended"/>
        <a:cs typeface="Helvetica 63 Medium Extended"/>
        <a:sym typeface="Helvetica Neue"/>
      </a:defRPr>
    </a:lvl4pPr>
    <a:lvl5pPr indent="201494" defTabSz="100747" latinLnBrk="0">
      <a:lnSpc>
        <a:spcPct val="117999"/>
      </a:lnSpc>
      <a:defRPr sz="485">
        <a:latin typeface="Helvetica 63 Medium Extended"/>
        <a:ea typeface="Helvetica 63 Medium Extended"/>
        <a:cs typeface="Helvetica 63 Medium Extended"/>
        <a:sym typeface="Helvetica Neue"/>
      </a:defRPr>
    </a:lvl5pPr>
    <a:lvl6pPr indent="251867" defTabSz="100747" latinLnBrk="0">
      <a:lnSpc>
        <a:spcPct val="117999"/>
      </a:lnSpc>
      <a:defRPr sz="485">
        <a:latin typeface="Helvetica 63 Medium Extended"/>
        <a:ea typeface="Helvetica 63 Medium Extended"/>
        <a:cs typeface="Helvetica 63 Medium Extended"/>
        <a:sym typeface="Helvetica Neue"/>
      </a:defRPr>
    </a:lvl6pPr>
    <a:lvl7pPr indent="302241" defTabSz="100747" latinLnBrk="0">
      <a:lnSpc>
        <a:spcPct val="117999"/>
      </a:lnSpc>
      <a:defRPr sz="485">
        <a:latin typeface="Helvetica 63 Medium Extended"/>
        <a:ea typeface="Helvetica 63 Medium Extended"/>
        <a:cs typeface="Helvetica 63 Medium Extended"/>
        <a:sym typeface="Helvetica Neue"/>
      </a:defRPr>
    </a:lvl7pPr>
    <a:lvl8pPr indent="352614" defTabSz="100747" latinLnBrk="0">
      <a:lnSpc>
        <a:spcPct val="117999"/>
      </a:lnSpc>
      <a:defRPr sz="485">
        <a:latin typeface="Helvetica 63 Medium Extended"/>
        <a:ea typeface="Helvetica 63 Medium Extended"/>
        <a:cs typeface="Helvetica 63 Medium Extended"/>
        <a:sym typeface="Helvetica Neue"/>
      </a:defRPr>
    </a:lvl8pPr>
    <a:lvl9pPr indent="402988" defTabSz="100747" latinLnBrk="0">
      <a:lnSpc>
        <a:spcPct val="117999"/>
      </a:lnSpc>
      <a:defRPr sz="485">
        <a:latin typeface="Helvetica 63 Medium Extended"/>
        <a:ea typeface="Helvetica 63 Medium Extended"/>
        <a:cs typeface="Helvetica 63 Medium Extended"/>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353441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7266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5" name="Shape 20"/>
          <p:cNvSpPr>
            <a:spLocks noGrp="1"/>
          </p:cNvSpPr>
          <p:nvPr>
            <p:ph type="pic" idx="14"/>
          </p:nvPr>
        </p:nvSpPr>
        <p:spPr>
          <a:xfrm>
            <a:off x="0" y="1"/>
            <a:ext cx="6858000" cy="9905999"/>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5" name="Shape 20"/>
          <p:cNvSpPr>
            <a:spLocks noGrp="1"/>
          </p:cNvSpPr>
          <p:nvPr>
            <p:ph type="pic" idx="16"/>
          </p:nvPr>
        </p:nvSpPr>
        <p:spPr>
          <a:xfrm>
            <a:off x="0" y="0"/>
            <a:ext cx="2598560" cy="9906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7">
    <p:spTree>
      <p:nvGrpSpPr>
        <p:cNvPr id="1" name=""/>
        <p:cNvGrpSpPr/>
        <p:nvPr/>
      </p:nvGrpSpPr>
      <p:grpSpPr>
        <a:xfrm>
          <a:off x="0" y="0"/>
          <a:ext cx="0" cy="0"/>
          <a:chOff x="0" y="0"/>
          <a:chExt cx="0" cy="0"/>
        </a:xfrm>
      </p:grpSpPr>
      <p:sp>
        <p:nvSpPr>
          <p:cNvPr id="5" name="Shape 20"/>
          <p:cNvSpPr>
            <a:spLocks noGrp="1"/>
          </p:cNvSpPr>
          <p:nvPr>
            <p:ph type="pic" idx="26"/>
          </p:nvPr>
        </p:nvSpPr>
        <p:spPr>
          <a:xfrm>
            <a:off x="15" y="0"/>
            <a:ext cx="6858000" cy="3939202"/>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606792445"/>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8">
    <p:spTree>
      <p:nvGrpSpPr>
        <p:cNvPr id="1" name=""/>
        <p:cNvGrpSpPr/>
        <p:nvPr/>
      </p:nvGrpSpPr>
      <p:grpSpPr>
        <a:xfrm>
          <a:off x="0" y="0"/>
          <a:ext cx="0" cy="0"/>
          <a:chOff x="0" y="0"/>
          <a:chExt cx="0" cy="0"/>
        </a:xfrm>
      </p:grpSpPr>
      <p:sp>
        <p:nvSpPr>
          <p:cNvPr id="6" name="Shape 20"/>
          <p:cNvSpPr>
            <a:spLocks noGrp="1"/>
          </p:cNvSpPr>
          <p:nvPr>
            <p:ph type="pic" idx="26"/>
          </p:nvPr>
        </p:nvSpPr>
        <p:spPr>
          <a:xfrm>
            <a:off x="1911163" y="5940166"/>
            <a:ext cx="1892369" cy="2566479"/>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7" name="Shape 20"/>
          <p:cNvSpPr>
            <a:spLocks noGrp="1"/>
          </p:cNvSpPr>
          <p:nvPr>
            <p:ph type="pic" idx="27"/>
          </p:nvPr>
        </p:nvSpPr>
        <p:spPr>
          <a:xfrm>
            <a:off x="4232272" y="7122758"/>
            <a:ext cx="778631" cy="1419112"/>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139328899"/>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9">
    <p:spTree>
      <p:nvGrpSpPr>
        <p:cNvPr id="1" name=""/>
        <p:cNvGrpSpPr/>
        <p:nvPr/>
      </p:nvGrpSpPr>
      <p:grpSpPr>
        <a:xfrm>
          <a:off x="0" y="0"/>
          <a:ext cx="0" cy="0"/>
          <a:chOff x="0" y="0"/>
          <a:chExt cx="0" cy="0"/>
        </a:xfrm>
      </p:grpSpPr>
      <p:sp>
        <p:nvSpPr>
          <p:cNvPr id="6" name="Shape 20"/>
          <p:cNvSpPr>
            <a:spLocks noGrp="1"/>
          </p:cNvSpPr>
          <p:nvPr>
            <p:ph type="pic" idx="26"/>
          </p:nvPr>
        </p:nvSpPr>
        <p:spPr>
          <a:xfrm>
            <a:off x="3632841" y="3710651"/>
            <a:ext cx="2207285" cy="299233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7" name="Shape 20"/>
          <p:cNvSpPr>
            <a:spLocks noGrp="1"/>
          </p:cNvSpPr>
          <p:nvPr>
            <p:ph type="pic" idx="27"/>
          </p:nvPr>
        </p:nvSpPr>
        <p:spPr>
          <a:xfrm>
            <a:off x="2084613" y="5081667"/>
            <a:ext cx="904366" cy="165118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711082381"/>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0">
    <p:spTree>
      <p:nvGrpSpPr>
        <p:cNvPr id="1" name=""/>
        <p:cNvGrpSpPr/>
        <p:nvPr/>
      </p:nvGrpSpPr>
      <p:grpSpPr>
        <a:xfrm>
          <a:off x="0" y="0"/>
          <a:ext cx="0" cy="0"/>
          <a:chOff x="0" y="0"/>
          <a:chExt cx="0" cy="0"/>
        </a:xfrm>
      </p:grpSpPr>
      <p:sp>
        <p:nvSpPr>
          <p:cNvPr id="5" name="Shape 20"/>
          <p:cNvSpPr>
            <a:spLocks noGrp="1"/>
          </p:cNvSpPr>
          <p:nvPr>
            <p:ph type="pic" idx="26"/>
          </p:nvPr>
        </p:nvSpPr>
        <p:spPr>
          <a:xfrm>
            <a:off x="1404480" y="3634397"/>
            <a:ext cx="3988042" cy="256873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936455249"/>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1">
    <p:spTree>
      <p:nvGrpSpPr>
        <p:cNvPr id="1" name=""/>
        <p:cNvGrpSpPr/>
        <p:nvPr/>
      </p:nvGrpSpPr>
      <p:grpSpPr>
        <a:xfrm>
          <a:off x="0" y="0"/>
          <a:ext cx="0" cy="0"/>
          <a:chOff x="0" y="0"/>
          <a:chExt cx="0" cy="0"/>
        </a:xfrm>
      </p:grpSpPr>
      <p:sp>
        <p:nvSpPr>
          <p:cNvPr id="5" name="Shape 20"/>
          <p:cNvSpPr>
            <a:spLocks noGrp="1"/>
          </p:cNvSpPr>
          <p:nvPr>
            <p:ph type="pic" idx="26"/>
          </p:nvPr>
        </p:nvSpPr>
        <p:spPr>
          <a:xfrm>
            <a:off x="1772291" y="3488774"/>
            <a:ext cx="3317987" cy="213714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186874739"/>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2">
    <p:spTree>
      <p:nvGrpSpPr>
        <p:cNvPr id="1" name=""/>
        <p:cNvGrpSpPr/>
        <p:nvPr/>
      </p:nvGrpSpPr>
      <p:grpSpPr>
        <a:xfrm>
          <a:off x="0" y="0"/>
          <a:ext cx="0" cy="0"/>
          <a:chOff x="0" y="0"/>
          <a:chExt cx="0" cy="0"/>
        </a:xfrm>
      </p:grpSpPr>
      <p:sp>
        <p:nvSpPr>
          <p:cNvPr id="5" name="Shape 20"/>
          <p:cNvSpPr>
            <a:spLocks noGrp="1"/>
          </p:cNvSpPr>
          <p:nvPr>
            <p:ph type="pic" idx="16"/>
          </p:nvPr>
        </p:nvSpPr>
        <p:spPr>
          <a:xfrm>
            <a:off x="4029321" y="3370378"/>
            <a:ext cx="1902342" cy="4144273"/>
          </a:xfrm>
          <a:prstGeom prst="roundRect">
            <a:avLst>
              <a:gd name="adj" fmla="val 12018"/>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72938204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3">
    <p:spTree>
      <p:nvGrpSpPr>
        <p:cNvPr id="1" name=""/>
        <p:cNvGrpSpPr/>
        <p:nvPr/>
      </p:nvGrpSpPr>
      <p:grpSpPr>
        <a:xfrm>
          <a:off x="0" y="0"/>
          <a:ext cx="0" cy="0"/>
          <a:chOff x="0" y="0"/>
          <a:chExt cx="0" cy="0"/>
        </a:xfrm>
      </p:grpSpPr>
      <p:sp>
        <p:nvSpPr>
          <p:cNvPr id="5" name="Shape 20"/>
          <p:cNvSpPr>
            <a:spLocks noGrp="1"/>
          </p:cNvSpPr>
          <p:nvPr>
            <p:ph type="pic" idx="26"/>
          </p:nvPr>
        </p:nvSpPr>
        <p:spPr>
          <a:xfrm>
            <a:off x="3603648" y="3820946"/>
            <a:ext cx="2540489" cy="344445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775400773"/>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4">
    <p:spTree>
      <p:nvGrpSpPr>
        <p:cNvPr id="1" name=""/>
        <p:cNvGrpSpPr/>
        <p:nvPr/>
      </p:nvGrpSpPr>
      <p:grpSpPr>
        <a:xfrm>
          <a:off x="0" y="0"/>
          <a:ext cx="0" cy="0"/>
          <a:chOff x="0" y="0"/>
          <a:chExt cx="0" cy="0"/>
        </a:xfrm>
      </p:grpSpPr>
      <p:sp>
        <p:nvSpPr>
          <p:cNvPr id="5" name="Shape 20"/>
          <p:cNvSpPr>
            <a:spLocks noGrp="1"/>
          </p:cNvSpPr>
          <p:nvPr>
            <p:ph type="pic" idx="26"/>
          </p:nvPr>
        </p:nvSpPr>
        <p:spPr>
          <a:xfrm>
            <a:off x="939215" y="4619172"/>
            <a:ext cx="2081317" cy="282273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246538174"/>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5">
    <p:spTree>
      <p:nvGrpSpPr>
        <p:cNvPr id="1" name=""/>
        <p:cNvGrpSpPr/>
        <p:nvPr/>
      </p:nvGrpSpPr>
      <p:grpSpPr>
        <a:xfrm>
          <a:off x="0" y="0"/>
          <a:ext cx="0" cy="0"/>
          <a:chOff x="0" y="0"/>
          <a:chExt cx="0" cy="0"/>
        </a:xfrm>
      </p:grpSpPr>
      <p:sp>
        <p:nvSpPr>
          <p:cNvPr id="5" name="Shape 20"/>
          <p:cNvSpPr>
            <a:spLocks noGrp="1"/>
          </p:cNvSpPr>
          <p:nvPr>
            <p:ph type="pic" idx="26"/>
          </p:nvPr>
        </p:nvSpPr>
        <p:spPr>
          <a:xfrm>
            <a:off x="4583876" y="4686996"/>
            <a:ext cx="1455165" cy="265711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519180709"/>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6">
    <p:spTree>
      <p:nvGrpSpPr>
        <p:cNvPr id="1" name=""/>
        <p:cNvGrpSpPr/>
        <p:nvPr/>
      </p:nvGrpSpPr>
      <p:grpSpPr>
        <a:xfrm>
          <a:off x="0" y="0"/>
          <a:ext cx="0" cy="0"/>
          <a:chOff x="0" y="0"/>
          <a:chExt cx="0" cy="0"/>
        </a:xfrm>
      </p:grpSpPr>
      <p:sp>
        <p:nvSpPr>
          <p:cNvPr id="5" name="Shape 20"/>
          <p:cNvSpPr>
            <a:spLocks noGrp="1"/>
          </p:cNvSpPr>
          <p:nvPr>
            <p:ph type="pic" idx="26"/>
          </p:nvPr>
        </p:nvSpPr>
        <p:spPr>
          <a:xfrm>
            <a:off x="4316027" y="3757477"/>
            <a:ext cx="1320854" cy="170978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05734095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
        <p:nvSpPr>
          <p:cNvPr id="5" name="Shape 20"/>
          <p:cNvSpPr>
            <a:spLocks noGrp="1"/>
          </p:cNvSpPr>
          <p:nvPr>
            <p:ph type="pic" idx="16"/>
          </p:nvPr>
        </p:nvSpPr>
        <p:spPr>
          <a:xfrm>
            <a:off x="3568130" y="1989073"/>
            <a:ext cx="3289870" cy="678624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3" name="Text Placeholder 5">
            <a:extLst>
              <a:ext uri="{FF2B5EF4-FFF2-40B4-BE49-F238E27FC236}">
                <a16:creationId xmlns:a16="http://schemas.microsoft.com/office/drawing/2014/main" id="{6B90BA91-A203-BF4F-8CBB-FACE8731EFD8}"/>
              </a:ext>
            </a:extLst>
          </p:cNvPr>
          <p:cNvSpPr>
            <a:spLocks noGrp="1"/>
          </p:cNvSpPr>
          <p:nvPr>
            <p:ph type="body" sz="quarter" idx="17" hasCustomPrompt="1"/>
          </p:nvPr>
        </p:nvSpPr>
        <p:spPr>
          <a:xfrm>
            <a:off x="723900" y="1016000"/>
            <a:ext cx="3949700" cy="1524000"/>
          </a:xfrm>
        </p:spPr>
        <p:txBody>
          <a:bodyPr/>
          <a:lstStyle>
            <a:lvl1pPr>
              <a:defRPr sz="3200" b="0">
                <a:solidFill>
                  <a:srgbClr val="28AFAC"/>
                </a:solidFill>
                <a:latin typeface="+mj-lt"/>
              </a:defRPr>
            </a:lvl1pPr>
          </a:lstStyle>
          <a:p>
            <a:pPr lvl="0"/>
            <a:r>
              <a:rPr lang="en-GB"/>
              <a:t>Heading Text</a:t>
            </a:r>
            <a:endParaRPr lang="en-US"/>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77">
    <p:spTree>
      <p:nvGrpSpPr>
        <p:cNvPr id="1" name=""/>
        <p:cNvGrpSpPr/>
        <p:nvPr/>
      </p:nvGrpSpPr>
      <p:grpSpPr>
        <a:xfrm>
          <a:off x="0" y="0"/>
          <a:ext cx="0" cy="0"/>
          <a:chOff x="0" y="0"/>
          <a:chExt cx="0" cy="0"/>
        </a:xfrm>
      </p:grpSpPr>
      <p:sp>
        <p:nvSpPr>
          <p:cNvPr id="5" name="Shape 20"/>
          <p:cNvSpPr>
            <a:spLocks noGrp="1"/>
          </p:cNvSpPr>
          <p:nvPr>
            <p:ph type="pic" idx="26"/>
          </p:nvPr>
        </p:nvSpPr>
        <p:spPr>
          <a:xfrm>
            <a:off x="1086674" y="4976323"/>
            <a:ext cx="1272566" cy="164734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560360029"/>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8">
    <p:spTree>
      <p:nvGrpSpPr>
        <p:cNvPr id="1" name=""/>
        <p:cNvGrpSpPr/>
        <p:nvPr/>
      </p:nvGrpSpPr>
      <p:grpSpPr>
        <a:xfrm>
          <a:off x="0" y="0"/>
          <a:ext cx="0" cy="0"/>
          <a:chOff x="0" y="0"/>
          <a:chExt cx="0" cy="0"/>
        </a:xfrm>
      </p:grpSpPr>
      <p:sp>
        <p:nvSpPr>
          <p:cNvPr id="5" name="Shape 20"/>
          <p:cNvSpPr>
            <a:spLocks noGrp="1"/>
          </p:cNvSpPr>
          <p:nvPr>
            <p:ph type="pic" idx="26"/>
          </p:nvPr>
        </p:nvSpPr>
        <p:spPr>
          <a:xfrm>
            <a:off x="774290" y="4613831"/>
            <a:ext cx="6083710" cy="529214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824225874"/>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9">
    <p:spTree>
      <p:nvGrpSpPr>
        <p:cNvPr id="1" name=""/>
        <p:cNvGrpSpPr/>
        <p:nvPr/>
      </p:nvGrpSpPr>
      <p:grpSpPr>
        <a:xfrm>
          <a:off x="0" y="0"/>
          <a:ext cx="0" cy="0"/>
          <a:chOff x="0" y="0"/>
          <a:chExt cx="0" cy="0"/>
        </a:xfrm>
      </p:grpSpPr>
      <p:sp>
        <p:nvSpPr>
          <p:cNvPr id="5" name="Shape 20"/>
          <p:cNvSpPr>
            <a:spLocks noGrp="1"/>
          </p:cNvSpPr>
          <p:nvPr>
            <p:ph type="pic" idx="26"/>
          </p:nvPr>
        </p:nvSpPr>
        <p:spPr>
          <a:xfrm>
            <a:off x="0" y="0"/>
            <a:ext cx="6858000" cy="9906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617682204"/>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0">
    <p:spTree>
      <p:nvGrpSpPr>
        <p:cNvPr id="1" name=""/>
        <p:cNvGrpSpPr/>
        <p:nvPr/>
      </p:nvGrpSpPr>
      <p:grpSpPr>
        <a:xfrm>
          <a:off x="0" y="0"/>
          <a:ext cx="0" cy="0"/>
          <a:chOff x="0" y="0"/>
          <a:chExt cx="0" cy="0"/>
        </a:xfrm>
      </p:grpSpPr>
      <p:sp>
        <p:nvSpPr>
          <p:cNvPr id="5" name="Shape 20"/>
          <p:cNvSpPr>
            <a:spLocks noGrp="1"/>
          </p:cNvSpPr>
          <p:nvPr>
            <p:ph type="pic" idx="26"/>
          </p:nvPr>
        </p:nvSpPr>
        <p:spPr>
          <a:xfrm>
            <a:off x="0" y="7379403"/>
            <a:ext cx="6858000" cy="252659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588637919"/>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1">
    <p:spTree>
      <p:nvGrpSpPr>
        <p:cNvPr id="1" name=""/>
        <p:cNvGrpSpPr/>
        <p:nvPr/>
      </p:nvGrpSpPr>
      <p:grpSpPr>
        <a:xfrm>
          <a:off x="0" y="0"/>
          <a:ext cx="0" cy="0"/>
          <a:chOff x="0" y="0"/>
          <a:chExt cx="0" cy="0"/>
        </a:xfrm>
      </p:grpSpPr>
      <p:sp>
        <p:nvSpPr>
          <p:cNvPr id="30" name="Shape 20"/>
          <p:cNvSpPr>
            <a:spLocks noGrp="1"/>
          </p:cNvSpPr>
          <p:nvPr>
            <p:ph type="pic" idx="36"/>
          </p:nvPr>
        </p:nvSpPr>
        <p:spPr>
          <a:xfrm>
            <a:off x="2121071" y="6916712"/>
            <a:ext cx="2609859" cy="1676752"/>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29" name="Shape 20"/>
          <p:cNvSpPr>
            <a:spLocks noGrp="1"/>
          </p:cNvSpPr>
          <p:nvPr>
            <p:ph type="pic" idx="35"/>
          </p:nvPr>
        </p:nvSpPr>
        <p:spPr>
          <a:xfrm>
            <a:off x="5353492" y="5387388"/>
            <a:ext cx="359722" cy="65453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28" name="Shape 20"/>
          <p:cNvSpPr>
            <a:spLocks noGrp="1"/>
          </p:cNvSpPr>
          <p:nvPr>
            <p:ph type="pic" idx="34"/>
          </p:nvPr>
        </p:nvSpPr>
        <p:spPr>
          <a:xfrm>
            <a:off x="4280373" y="4841436"/>
            <a:ext cx="874914" cy="118545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27" name="Shape 20"/>
          <p:cNvSpPr>
            <a:spLocks noGrp="1"/>
          </p:cNvSpPr>
          <p:nvPr>
            <p:ph type="pic" idx="33"/>
          </p:nvPr>
        </p:nvSpPr>
        <p:spPr>
          <a:xfrm>
            <a:off x="2827359" y="4841436"/>
            <a:ext cx="874914" cy="118545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26" name="Shape 20"/>
          <p:cNvSpPr>
            <a:spLocks noGrp="1"/>
          </p:cNvSpPr>
          <p:nvPr>
            <p:ph type="pic" idx="32"/>
          </p:nvPr>
        </p:nvSpPr>
        <p:spPr>
          <a:xfrm>
            <a:off x="2212374" y="5384897"/>
            <a:ext cx="359722" cy="65453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6" name="Shape 20"/>
          <p:cNvSpPr>
            <a:spLocks noGrp="1"/>
          </p:cNvSpPr>
          <p:nvPr>
            <p:ph type="pic" idx="25"/>
          </p:nvPr>
        </p:nvSpPr>
        <p:spPr>
          <a:xfrm>
            <a:off x="1635555" y="5272163"/>
            <a:ext cx="394133" cy="858623"/>
          </a:xfrm>
          <a:prstGeom prst="roundRect">
            <a:avLst>
              <a:gd name="adj" fmla="val 12018"/>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23" name="Shape 20"/>
          <p:cNvSpPr>
            <a:spLocks noGrp="1"/>
          </p:cNvSpPr>
          <p:nvPr>
            <p:ph type="pic" idx="31"/>
          </p:nvPr>
        </p:nvSpPr>
        <p:spPr>
          <a:xfrm>
            <a:off x="4786862" y="3443822"/>
            <a:ext cx="312041" cy="40391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7" name="Shape 20"/>
          <p:cNvSpPr>
            <a:spLocks noGrp="1"/>
          </p:cNvSpPr>
          <p:nvPr>
            <p:ph type="pic" idx="26"/>
          </p:nvPr>
        </p:nvSpPr>
        <p:spPr>
          <a:xfrm>
            <a:off x="1658697" y="3448721"/>
            <a:ext cx="312041" cy="40391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9" name="Shape 20"/>
          <p:cNvSpPr>
            <a:spLocks noGrp="1"/>
          </p:cNvSpPr>
          <p:nvPr>
            <p:ph type="pic" idx="27"/>
          </p:nvPr>
        </p:nvSpPr>
        <p:spPr>
          <a:xfrm>
            <a:off x="2284339" y="3448186"/>
            <a:ext cx="312041" cy="40391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20" name="Shape 20"/>
          <p:cNvSpPr>
            <a:spLocks noGrp="1"/>
          </p:cNvSpPr>
          <p:nvPr>
            <p:ph type="pic" idx="28"/>
          </p:nvPr>
        </p:nvSpPr>
        <p:spPr>
          <a:xfrm>
            <a:off x="2909980" y="3448186"/>
            <a:ext cx="312041" cy="40391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21" name="Shape 20"/>
          <p:cNvSpPr>
            <a:spLocks noGrp="1"/>
          </p:cNvSpPr>
          <p:nvPr>
            <p:ph type="pic" idx="29"/>
          </p:nvPr>
        </p:nvSpPr>
        <p:spPr>
          <a:xfrm>
            <a:off x="3535617" y="3443822"/>
            <a:ext cx="312041" cy="40391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22" name="Shape 20"/>
          <p:cNvSpPr>
            <a:spLocks noGrp="1"/>
          </p:cNvSpPr>
          <p:nvPr>
            <p:ph type="pic" idx="30"/>
          </p:nvPr>
        </p:nvSpPr>
        <p:spPr>
          <a:xfrm>
            <a:off x="4161203" y="3448186"/>
            <a:ext cx="312041" cy="40391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421173708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2">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90FDC840-6881-D245-A2E2-8ECE617D926A}"/>
              </a:ext>
            </a:extLst>
          </p:cNvPr>
          <p:cNvSpPr>
            <a:spLocks noGrp="1"/>
          </p:cNvSpPr>
          <p:nvPr>
            <p:ph type="tbl" sz="quarter" idx="10"/>
          </p:nvPr>
        </p:nvSpPr>
        <p:spPr>
          <a:xfrm>
            <a:off x="414799" y="881036"/>
            <a:ext cx="4629150" cy="7776831"/>
          </a:xfrm>
        </p:spPr>
        <p:txBody>
          <a:bodyPr/>
          <a:lstStyle/>
          <a:p>
            <a:endParaRPr lang="en-RU"/>
          </a:p>
        </p:txBody>
      </p:sp>
      <p:sp>
        <p:nvSpPr>
          <p:cNvPr id="4" name="Shape 20">
            <a:extLst>
              <a:ext uri="{FF2B5EF4-FFF2-40B4-BE49-F238E27FC236}">
                <a16:creationId xmlns:a16="http://schemas.microsoft.com/office/drawing/2014/main" id="{911C8C09-404B-2340-B6EC-C4317ADEA34C}"/>
              </a:ext>
            </a:extLst>
          </p:cNvPr>
          <p:cNvSpPr>
            <a:spLocks noGrp="1"/>
          </p:cNvSpPr>
          <p:nvPr>
            <p:ph type="pic" idx="24"/>
          </p:nvPr>
        </p:nvSpPr>
        <p:spPr>
          <a:xfrm>
            <a:off x="5193045" y="881035"/>
            <a:ext cx="1250157" cy="123683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5" name="Shape 20">
            <a:extLst>
              <a:ext uri="{FF2B5EF4-FFF2-40B4-BE49-F238E27FC236}">
                <a16:creationId xmlns:a16="http://schemas.microsoft.com/office/drawing/2014/main" id="{4709622C-8A6E-DE47-9199-DEE1E72FA510}"/>
              </a:ext>
            </a:extLst>
          </p:cNvPr>
          <p:cNvSpPr>
            <a:spLocks noGrp="1"/>
          </p:cNvSpPr>
          <p:nvPr>
            <p:ph type="pic" idx="25"/>
          </p:nvPr>
        </p:nvSpPr>
        <p:spPr>
          <a:xfrm>
            <a:off x="5193045" y="2189034"/>
            <a:ext cx="1250157" cy="123683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6" name="Shape 20">
            <a:extLst>
              <a:ext uri="{FF2B5EF4-FFF2-40B4-BE49-F238E27FC236}">
                <a16:creationId xmlns:a16="http://schemas.microsoft.com/office/drawing/2014/main" id="{1FA3DC70-927E-CF44-8282-154FE6BE9AB0}"/>
              </a:ext>
            </a:extLst>
          </p:cNvPr>
          <p:cNvSpPr>
            <a:spLocks noGrp="1"/>
          </p:cNvSpPr>
          <p:nvPr>
            <p:ph type="pic" idx="26"/>
          </p:nvPr>
        </p:nvSpPr>
        <p:spPr>
          <a:xfrm>
            <a:off x="5193045" y="3497033"/>
            <a:ext cx="1250157" cy="123683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7" name="Shape 20">
            <a:extLst>
              <a:ext uri="{FF2B5EF4-FFF2-40B4-BE49-F238E27FC236}">
                <a16:creationId xmlns:a16="http://schemas.microsoft.com/office/drawing/2014/main" id="{67ECCCAE-AAC6-3E4C-BB54-5E6158DF16D0}"/>
              </a:ext>
            </a:extLst>
          </p:cNvPr>
          <p:cNvSpPr>
            <a:spLocks noGrp="1"/>
          </p:cNvSpPr>
          <p:nvPr>
            <p:ph type="pic" idx="27"/>
          </p:nvPr>
        </p:nvSpPr>
        <p:spPr>
          <a:xfrm>
            <a:off x="5193045" y="4805031"/>
            <a:ext cx="1250157" cy="123683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8" name="Shape 20">
            <a:extLst>
              <a:ext uri="{FF2B5EF4-FFF2-40B4-BE49-F238E27FC236}">
                <a16:creationId xmlns:a16="http://schemas.microsoft.com/office/drawing/2014/main" id="{2F7B5D2D-D1CF-9B43-911F-85F3F78CF937}"/>
              </a:ext>
            </a:extLst>
          </p:cNvPr>
          <p:cNvSpPr>
            <a:spLocks noGrp="1"/>
          </p:cNvSpPr>
          <p:nvPr>
            <p:ph type="pic" idx="28"/>
          </p:nvPr>
        </p:nvSpPr>
        <p:spPr>
          <a:xfrm>
            <a:off x="5193045" y="6113030"/>
            <a:ext cx="1250157" cy="123683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a:extLst>
              <a:ext uri="{FF2B5EF4-FFF2-40B4-BE49-F238E27FC236}">
                <a16:creationId xmlns:a16="http://schemas.microsoft.com/office/drawing/2014/main" id="{1F21E674-6F6D-114C-8904-E7209A54762C}"/>
              </a:ext>
            </a:extLst>
          </p:cNvPr>
          <p:cNvSpPr>
            <a:spLocks noGrp="1"/>
          </p:cNvSpPr>
          <p:nvPr>
            <p:ph type="pic" idx="29"/>
          </p:nvPr>
        </p:nvSpPr>
        <p:spPr>
          <a:xfrm>
            <a:off x="5193045" y="7421029"/>
            <a:ext cx="1250157" cy="123683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6228488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
    <p:spTree>
      <p:nvGrpSpPr>
        <p:cNvPr id="1" name=""/>
        <p:cNvGrpSpPr/>
        <p:nvPr/>
      </p:nvGrpSpPr>
      <p:grpSpPr>
        <a:xfrm>
          <a:off x="0" y="0"/>
          <a:ext cx="0" cy="0"/>
          <a:chOff x="0" y="0"/>
          <a:chExt cx="0" cy="0"/>
        </a:xfrm>
      </p:grpSpPr>
      <p:sp>
        <p:nvSpPr>
          <p:cNvPr id="8" name="Shape 20"/>
          <p:cNvSpPr>
            <a:spLocks noGrp="1"/>
          </p:cNvSpPr>
          <p:nvPr>
            <p:ph type="pic" idx="21"/>
          </p:nvPr>
        </p:nvSpPr>
        <p:spPr>
          <a:xfrm>
            <a:off x="0" y="0"/>
            <a:ext cx="342900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22"/>
          </p:nvPr>
        </p:nvSpPr>
        <p:spPr>
          <a:xfrm>
            <a:off x="3429000" y="0"/>
            <a:ext cx="342900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0" name="Shape 20"/>
          <p:cNvSpPr>
            <a:spLocks noGrp="1"/>
          </p:cNvSpPr>
          <p:nvPr>
            <p:ph type="pic" idx="23"/>
          </p:nvPr>
        </p:nvSpPr>
        <p:spPr>
          <a:xfrm>
            <a:off x="0" y="4953000"/>
            <a:ext cx="342900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4"/>
          </p:nvPr>
        </p:nvSpPr>
        <p:spPr>
          <a:xfrm>
            <a:off x="3429000" y="4953000"/>
            <a:ext cx="342900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
    <p:spTree>
      <p:nvGrpSpPr>
        <p:cNvPr id="1" name=""/>
        <p:cNvGrpSpPr/>
        <p:nvPr/>
      </p:nvGrpSpPr>
      <p:grpSpPr>
        <a:xfrm>
          <a:off x="0" y="0"/>
          <a:ext cx="0" cy="0"/>
          <a:chOff x="0" y="0"/>
          <a:chExt cx="0" cy="0"/>
        </a:xfrm>
      </p:grpSpPr>
      <p:sp>
        <p:nvSpPr>
          <p:cNvPr id="5" name="Shape 20"/>
          <p:cNvSpPr>
            <a:spLocks noGrp="1"/>
          </p:cNvSpPr>
          <p:nvPr>
            <p:ph type="pic" idx="26"/>
          </p:nvPr>
        </p:nvSpPr>
        <p:spPr>
          <a:xfrm>
            <a:off x="1743364" y="0"/>
            <a:ext cx="5114629" cy="583616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
    <p:spTree>
      <p:nvGrpSpPr>
        <p:cNvPr id="1" name=""/>
        <p:cNvGrpSpPr/>
        <p:nvPr/>
      </p:nvGrpSpPr>
      <p:grpSpPr>
        <a:xfrm>
          <a:off x="0" y="0"/>
          <a:ext cx="0" cy="0"/>
          <a:chOff x="0" y="0"/>
          <a:chExt cx="0" cy="0"/>
        </a:xfrm>
      </p:grpSpPr>
      <p:sp>
        <p:nvSpPr>
          <p:cNvPr id="2" name="Shape 20">
            <a:extLst>
              <a:ext uri="{FF2B5EF4-FFF2-40B4-BE49-F238E27FC236}">
                <a16:creationId xmlns:a16="http://schemas.microsoft.com/office/drawing/2014/main" id="{78E5A487-0CFE-A544-AC84-4B2D309A9EA0}"/>
              </a:ext>
            </a:extLst>
          </p:cNvPr>
          <p:cNvSpPr>
            <a:spLocks noGrp="1"/>
          </p:cNvSpPr>
          <p:nvPr>
            <p:ph type="pic" idx="14"/>
          </p:nvPr>
        </p:nvSpPr>
        <p:spPr>
          <a:xfrm>
            <a:off x="400419" y="2936794"/>
            <a:ext cx="1749896" cy="251207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5" name="Shape 20">
            <a:extLst>
              <a:ext uri="{FF2B5EF4-FFF2-40B4-BE49-F238E27FC236}">
                <a16:creationId xmlns:a16="http://schemas.microsoft.com/office/drawing/2014/main" id="{EC37ED06-C0E4-8C46-A8DD-48E167B8538A}"/>
              </a:ext>
            </a:extLst>
          </p:cNvPr>
          <p:cNvSpPr>
            <a:spLocks noGrp="1"/>
          </p:cNvSpPr>
          <p:nvPr>
            <p:ph type="pic" idx="15"/>
          </p:nvPr>
        </p:nvSpPr>
        <p:spPr>
          <a:xfrm>
            <a:off x="400419" y="6162740"/>
            <a:ext cx="1749896" cy="251207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6" name="Text Placeholder 5">
            <a:extLst>
              <a:ext uri="{FF2B5EF4-FFF2-40B4-BE49-F238E27FC236}">
                <a16:creationId xmlns:a16="http://schemas.microsoft.com/office/drawing/2014/main" id="{18AD81C9-6C08-504C-8515-E4FA0DC346F0}"/>
              </a:ext>
            </a:extLst>
          </p:cNvPr>
          <p:cNvSpPr>
            <a:spLocks noGrp="1"/>
          </p:cNvSpPr>
          <p:nvPr>
            <p:ph type="body" sz="quarter" idx="16" hasCustomPrompt="1"/>
          </p:nvPr>
        </p:nvSpPr>
        <p:spPr>
          <a:xfrm>
            <a:off x="723900" y="1016000"/>
            <a:ext cx="3949700" cy="1524000"/>
          </a:xfrm>
        </p:spPr>
        <p:txBody>
          <a:bodyPr/>
          <a:lstStyle>
            <a:lvl1pPr>
              <a:defRPr sz="3200" b="0">
                <a:solidFill>
                  <a:srgbClr val="28AFAC"/>
                </a:solidFill>
                <a:latin typeface="+mj-lt"/>
              </a:defRPr>
            </a:lvl1pPr>
          </a:lstStyle>
          <a:p>
            <a:pPr lvl="0"/>
            <a:r>
              <a:rPr lang="en-GB"/>
              <a:t>Heading Text</a:t>
            </a:r>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2" name="Shape 20">
            <a:extLst>
              <a:ext uri="{FF2B5EF4-FFF2-40B4-BE49-F238E27FC236}">
                <a16:creationId xmlns:a16="http://schemas.microsoft.com/office/drawing/2014/main" id="{78E5A487-0CFE-A544-AC84-4B2D309A9EA0}"/>
              </a:ext>
            </a:extLst>
          </p:cNvPr>
          <p:cNvSpPr>
            <a:spLocks noGrp="1"/>
          </p:cNvSpPr>
          <p:nvPr>
            <p:ph type="pic" idx="14"/>
          </p:nvPr>
        </p:nvSpPr>
        <p:spPr>
          <a:xfrm>
            <a:off x="4550955" y="934914"/>
            <a:ext cx="1749896" cy="13172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4" name="Shape 20">
            <a:extLst>
              <a:ext uri="{FF2B5EF4-FFF2-40B4-BE49-F238E27FC236}">
                <a16:creationId xmlns:a16="http://schemas.microsoft.com/office/drawing/2014/main" id="{8278657B-3103-4E42-9802-8BE310D05D10}"/>
              </a:ext>
            </a:extLst>
          </p:cNvPr>
          <p:cNvSpPr>
            <a:spLocks noGrp="1"/>
          </p:cNvSpPr>
          <p:nvPr>
            <p:ph type="pic" idx="15"/>
          </p:nvPr>
        </p:nvSpPr>
        <p:spPr>
          <a:xfrm>
            <a:off x="4550955" y="3124469"/>
            <a:ext cx="1749896" cy="13172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6" name="Shape 20">
            <a:extLst>
              <a:ext uri="{FF2B5EF4-FFF2-40B4-BE49-F238E27FC236}">
                <a16:creationId xmlns:a16="http://schemas.microsoft.com/office/drawing/2014/main" id="{9FB0AB81-A1AA-DF46-BC90-240ECF3DD345}"/>
              </a:ext>
            </a:extLst>
          </p:cNvPr>
          <p:cNvSpPr>
            <a:spLocks noGrp="1"/>
          </p:cNvSpPr>
          <p:nvPr>
            <p:ph type="pic" idx="16"/>
          </p:nvPr>
        </p:nvSpPr>
        <p:spPr>
          <a:xfrm>
            <a:off x="4550955" y="5314025"/>
            <a:ext cx="1749896" cy="13172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7" name="Shape 20">
            <a:extLst>
              <a:ext uri="{FF2B5EF4-FFF2-40B4-BE49-F238E27FC236}">
                <a16:creationId xmlns:a16="http://schemas.microsoft.com/office/drawing/2014/main" id="{E68CEC2D-B0ED-7748-B1C6-66728A81F636}"/>
              </a:ext>
            </a:extLst>
          </p:cNvPr>
          <p:cNvSpPr>
            <a:spLocks noGrp="1"/>
          </p:cNvSpPr>
          <p:nvPr>
            <p:ph type="pic" idx="17"/>
          </p:nvPr>
        </p:nvSpPr>
        <p:spPr>
          <a:xfrm>
            <a:off x="4550955" y="7503580"/>
            <a:ext cx="1749896" cy="13172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425770032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2" name="Shape 20">
            <a:extLst>
              <a:ext uri="{FF2B5EF4-FFF2-40B4-BE49-F238E27FC236}">
                <a16:creationId xmlns:a16="http://schemas.microsoft.com/office/drawing/2014/main" id="{78E5A487-0CFE-A544-AC84-4B2D309A9EA0}"/>
              </a:ext>
            </a:extLst>
          </p:cNvPr>
          <p:cNvSpPr>
            <a:spLocks noGrp="1"/>
          </p:cNvSpPr>
          <p:nvPr>
            <p:ph type="pic" idx="14"/>
          </p:nvPr>
        </p:nvSpPr>
        <p:spPr>
          <a:xfrm>
            <a:off x="4566271" y="934914"/>
            <a:ext cx="1749896" cy="208354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8" name="Shape 20">
            <a:extLst>
              <a:ext uri="{FF2B5EF4-FFF2-40B4-BE49-F238E27FC236}">
                <a16:creationId xmlns:a16="http://schemas.microsoft.com/office/drawing/2014/main" id="{7129BE7E-C4F4-214B-8638-33699F8196B6}"/>
              </a:ext>
            </a:extLst>
          </p:cNvPr>
          <p:cNvSpPr>
            <a:spLocks noGrp="1"/>
          </p:cNvSpPr>
          <p:nvPr>
            <p:ph type="pic" idx="18"/>
          </p:nvPr>
        </p:nvSpPr>
        <p:spPr>
          <a:xfrm>
            <a:off x="4566271" y="3898634"/>
            <a:ext cx="1749896" cy="208354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a:extLst>
              <a:ext uri="{FF2B5EF4-FFF2-40B4-BE49-F238E27FC236}">
                <a16:creationId xmlns:a16="http://schemas.microsoft.com/office/drawing/2014/main" id="{D392DB96-55C0-6E49-8DE2-815DFBA207FD}"/>
              </a:ext>
            </a:extLst>
          </p:cNvPr>
          <p:cNvSpPr>
            <a:spLocks noGrp="1"/>
          </p:cNvSpPr>
          <p:nvPr>
            <p:ph type="pic" idx="19"/>
          </p:nvPr>
        </p:nvSpPr>
        <p:spPr>
          <a:xfrm>
            <a:off x="4566271" y="6862353"/>
            <a:ext cx="1749896" cy="208354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52961768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
    <p:spTree>
      <p:nvGrpSpPr>
        <p:cNvPr id="1" name=""/>
        <p:cNvGrpSpPr/>
        <p:nvPr/>
      </p:nvGrpSpPr>
      <p:grpSpPr>
        <a:xfrm>
          <a:off x="0" y="0"/>
          <a:ext cx="0" cy="0"/>
          <a:chOff x="0" y="0"/>
          <a:chExt cx="0" cy="0"/>
        </a:xfrm>
      </p:grpSpPr>
      <p:sp>
        <p:nvSpPr>
          <p:cNvPr id="5" name="Shape 20"/>
          <p:cNvSpPr>
            <a:spLocks noGrp="1"/>
          </p:cNvSpPr>
          <p:nvPr>
            <p:ph type="pic" idx="26"/>
          </p:nvPr>
        </p:nvSpPr>
        <p:spPr>
          <a:xfrm>
            <a:off x="28" y="0"/>
            <a:ext cx="6858000" cy="479459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
    <p:spTree>
      <p:nvGrpSpPr>
        <p:cNvPr id="1" name=""/>
        <p:cNvGrpSpPr/>
        <p:nvPr/>
      </p:nvGrpSpPr>
      <p:grpSpPr>
        <a:xfrm>
          <a:off x="0" y="0"/>
          <a:ext cx="0" cy="0"/>
          <a:chOff x="0" y="0"/>
          <a:chExt cx="0" cy="0"/>
        </a:xfrm>
      </p:grpSpPr>
      <p:sp>
        <p:nvSpPr>
          <p:cNvPr id="5" name="Shape 20"/>
          <p:cNvSpPr>
            <a:spLocks noGrp="1"/>
          </p:cNvSpPr>
          <p:nvPr>
            <p:ph type="pic" idx="21"/>
          </p:nvPr>
        </p:nvSpPr>
        <p:spPr>
          <a:xfrm>
            <a:off x="774290" y="2626164"/>
            <a:ext cx="3571954" cy="393924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3" name="Text Placeholder 5">
            <a:extLst>
              <a:ext uri="{FF2B5EF4-FFF2-40B4-BE49-F238E27FC236}">
                <a16:creationId xmlns:a16="http://schemas.microsoft.com/office/drawing/2014/main" id="{84013084-A220-CF42-B7F0-4E8B831BB013}"/>
              </a:ext>
            </a:extLst>
          </p:cNvPr>
          <p:cNvSpPr>
            <a:spLocks noGrp="1"/>
          </p:cNvSpPr>
          <p:nvPr>
            <p:ph type="body" sz="quarter" idx="16" hasCustomPrompt="1"/>
          </p:nvPr>
        </p:nvSpPr>
        <p:spPr>
          <a:xfrm>
            <a:off x="723900" y="1016000"/>
            <a:ext cx="3949700" cy="1524000"/>
          </a:xfrm>
        </p:spPr>
        <p:txBody>
          <a:bodyPr/>
          <a:lstStyle>
            <a:lvl1pPr>
              <a:defRPr sz="3200" b="0">
                <a:solidFill>
                  <a:srgbClr val="28AFAC"/>
                </a:solidFill>
                <a:latin typeface="+mj-lt"/>
              </a:defRPr>
            </a:lvl1pPr>
          </a:lstStyle>
          <a:p>
            <a:pPr lvl="0"/>
            <a:r>
              <a:rPr lang="en-GB"/>
              <a:t>Heading Text</a:t>
            </a:r>
            <a:endParaRPr lang="en-US"/>
          </a:p>
        </p:txBody>
      </p:sp>
    </p:spTree>
    <p:extLst>
      <p:ext uri="{BB962C8B-B14F-4D97-AF65-F5344CB8AC3E}">
        <p14:creationId xmlns:p14="http://schemas.microsoft.com/office/powerpoint/2010/main" val="29953147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Shape 20"/>
          <p:cNvSpPr>
            <a:spLocks noGrp="1"/>
          </p:cNvSpPr>
          <p:nvPr>
            <p:ph type="pic" idx="14"/>
          </p:nvPr>
        </p:nvSpPr>
        <p:spPr>
          <a:xfrm>
            <a:off x="387145" y="3355682"/>
            <a:ext cx="6083668" cy="542076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3" name="Text Placeholder 5">
            <a:extLst>
              <a:ext uri="{FF2B5EF4-FFF2-40B4-BE49-F238E27FC236}">
                <a16:creationId xmlns:a16="http://schemas.microsoft.com/office/drawing/2014/main" id="{7D1B8DD9-2312-3842-A1A7-229CFC8788AC}"/>
              </a:ext>
            </a:extLst>
          </p:cNvPr>
          <p:cNvSpPr>
            <a:spLocks noGrp="1"/>
          </p:cNvSpPr>
          <p:nvPr>
            <p:ph type="body" sz="quarter" idx="16" hasCustomPrompt="1"/>
          </p:nvPr>
        </p:nvSpPr>
        <p:spPr>
          <a:xfrm>
            <a:off x="723900" y="1016000"/>
            <a:ext cx="3949700" cy="1524000"/>
          </a:xfrm>
        </p:spPr>
        <p:txBody>
          <a:bodyPr/>
          <a:lstStyle>
            <a:lvl1pPr>
              <a:defRPr sz="3200" b="0">
                <a:solidFill>
                  <a:srgbClr val="28AFAC"/>
                </a:solidFill>
                <a:latin typeface="+mj-lt"/>
              </a:defRPr>
            </a:lvl1pPr>
          </a:lstStyle>
          <a:p>
            <a:pPr lvl="0"/>
            <a:r>
              <a:rPr lang="en-GB"/>
              <a:t>Heading Text</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22">
    <p:spTree>
      <p:nvGrpSpPr>
        <p:cNvPr id="1" name=""/>
        <p:cNvGrpSpPr/>
        <p:nvPr/>
      </p:nvGrpSpPr>
      <p:grpSpPr>
        <a:xfrm>
          <a:off x="0" y="0"/>
          <a:ext cx="0" cy="0"/>
          <a:chOff x="0" y="0"/>
          <a:chExt cx="0" cy="0"/>
        </a:xfrm>
      </p:grpSpPr>
      <p:sp>
        <p:nvSpPr>
          <p:cNvPr id="2" name="Shape 20">
            <a:extLst>
              <a:ext uri="{FF2B5EF4-FFF2-40B4-BE49-F238E27FC236}">
                <a16:creationId xmlns:a16="http://schemas.microsoft.com/office/drawing/2014/main" id="{78E5A487-0CFE-A544-AC84-4B2D309A9EA0}"/>
              </a:ext>
            </a:extLst>
          </p:cNvPr>
          <p:cNvSpPr>
            <a:spLocks noGrp="1"/>
          </p:cNvSpPr>
          <p:nvPr>
            <p:ph type="pic" idx="14"/>
          </p:nvPr>
        </p:nvSpPr>
        <p:spPr>
          <a:xfrm>
            <a:off x="400419" y="2936794"/>
            <a:ext cx="1749896" cy="251207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5" name="Shape 20">
            <a:extLst>
              <a:ext uri="{FF2B5EF4-FFF2-40B4-BE49-F238E27FC236}">
                <a16:creationId xmlns:a16="http://schemas.microsoft.com/office/drawing/2014/main" id="{EC37ED06-C0E4-8C46-A8DD-48E167B8538A}"/>
              </a:ext>
            </a:extLst>
          </p:cNvPr>
          <p:cNvSpPr>
            <a:spLocks noGrp="1"/>
          </p:cNvSpPr>
          <p:nvPr>
            <p:ph type="pic" idx="15"/>
          </p:nvPr>
        </p:nvSpPr>
        <p:spPr>
          <a:xfrm>
            <a:off x="400419" y="6162739"/>
            <a:ext cx="1749896" cy="251207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01889122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
        <p:nvSpPr>
          <p:cNvPr id="12" name="Shape 20"/>
          <p:cNvSpPr>
            <a:spLocks noGrp="1"/>
          </p:cNvSpPr>
          <p:nvPr>
            <p:ph type="pic" idx="22"/>
          </p:nvPr>
        </p:nvSpPr>
        <p:spPr>
          <a:xfrm>
            <a:off x="5456702" y="5281144"/>
            <a:ext cx="1405605" cy="462484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8" name="Shape 20"/>
          <p:cNvSpPr>
            <a:spLocks noGrp="1"/>
          </p:cNvSpPr>
          <p:nvPr>
            <p:ph type="pic" idx="18"/>
          </p:nvPr>
        </p:nvSpPr>
        <p:spPr>
          <a:xfrm>
            <a:off x="3412984" y="5281053"/>
            <a:ext cx="2043717" cy="196990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19"/>
          </p:nvPr>
        </p:nvSpPr>
        <p:spPr>
          <a:xfrm>
            <a:off x="3433938" y="7251008"/>
            <a:ext cx="2038174" cy="265499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0" name="Shape 20"/>
          <p:cNvSpPr>
            <a:spLocks noGrp="1"/>
          </p:cNvSpPr>
          <p:nvPr>
            <p:ph type="pic" idx="20"/>
          </p:nvPr>
        </p:nvSpPr>
        <p:spPr>
          <a:xfrm>
            <a:off x="2022791" y="2626061"/>
            <a:ext cx="4835191" cy="265499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1"/>
          </p:nvPr>
        </p:nvSpPr>
        <p:spPr>
          <a:xfrm>
            <a:off x="0" y="5281103"/>
            <a:ext cx="3433938" cy="462484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30276967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ack 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F8A6AF-E38E-CB43-B6A9-1AA5408BB23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40" y="282803"/>
            <a:ext cx="3637722" cy="1858982"/>
          </a:xfrm>
          <a:prstGeom prst="rect">
            <a:avLst/>
          </a:prstGeom>
        </p:spPr>
      </p:pic>
      <p:sp>
        <p:nvSpPr>
          <p:cNvPr id="12" name="Picture Placeholder 11">
            <a:extLst>
              <a:ext uri="{FF2B5EF4-FFF2-40B4-BE49-F238E27FC236}">
                <a16:creationId xmlns:a16="http://schemas.microsoft.com/office/drawing/2014/main" id="{B9317110-428F-8840-905E-0015AD0BCBEC}"/>
              </a:ext>
            </a:extLst>
          </p:cNvPr>
          <p:cNvSpPr>
            <a:spLocks noGrp="1"/>
          </p:cNvSpPr>
          <p:nvPr>
            <p:ph type="pic" sz="quarter" idx="15" hasCustomPrompt="1"/>
          </p:nvPr>
        </p:nvSpPr>
        <p:spPr>
          <a:xfrm>
            <a:off x="288925" y="1968184"/>
            <a:ext cx="6280150" cy="4350641"/>
          </a:xfrm>
        </p:spPr>
        <p:txBody>
          <a:bodyPr/>
          <a:lstStyle>
            <a:lvl1pPr marL="0" indent="0">
              <a:buNone/>
              <a:defRPr b="0" i="0">
                <a:solidFill>
                  <a:srgbClr val="2B2B2A"/>
                </a:solidFill>
                <a:latin typeface="Montserrat Light" pitchFamily="2" charset="77"/>
              </a:defRPr>
            </a:lvl1pPr>
          </a:lstStyle>
          <a:p>
            <a:r>
              <a:rPr lang="en-RU"/>
              <a:t>Your Picture Here</a:t>
            </a:r>
          </a:p>
        </p:txBody>
      </p:sp>
    </p:spTree>
    <p:extLst>
      <p:ext uri="{BB962C8B-B14F-4D97-AF65-F5344CB8AC3E}">
        <p14:creationId xmlns:p14="http://schemas.microsoft.com/office/powerpoint/2010/main" val="23556964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590D-0E65-5B46-B1E9-EBB6504EAC3E}"/>
              </a:ext>
            </a:extLst>
          </p:cNvPr>
          <p:cNvSpPr>
            <a:spLocks noGrp="1"/>
          </p:cNvSpPr>
          <p:nvPr>
            <p:ph type="ctrTitle"/>
          </p:nvPr>
        </p:nvSpPr>
        <p:spPr>
          <a:xfrm>
            <a:off x="857250" y="1621191"/>
            <a:ext cx="5143500" cy="3448756"/>
          </a:xfrm>
          <a:prstGeom prst="rect">
            <a:avLst/>
          </a:prstGeom>
        </p:spPr>
        <p:txBody>
          <a:bodyPr anchor="b"/>
          <a:lstStyle>
            <a:lvl1pPr algn="ctr">
              <a:defRPr sz="3374"/>
            </a:lvl1pPr>
          </a:lstStyle>
          <a:p>
            <a:r>
              <a:rPr lang="en-GB"/>
              <a:t>Click to edit Master title style</a:t>
            </a:r>
            <a:endParaRPr lang="en-RU"/>
          </a:p>
        </p:txBody>
      </p:sp>
      <p:sp>
        <p:nvSpPr>
          <p:cNvPr id="3" name="Subtitle 2">
            <a:extLst>
              <a:ext uri="{FF2B5EF4-FFF2-40B4-BE49-F238E27FC236}">
                <a16:creationId xmlns:a16="http://schemas.microsoft.com/office/drawing/2014/main" id="{D2D0004D-F34B-254A-9C0A-E0F7CCE49965}"/>
              </a:ext>
            </a:extLst>
          </p:cNvPr>
          <p:cNvSpPr>
            <a:spLocks noGrp="1"/>
          </p:cNvSpPr>
          <p:nvPr>
            <p:ph type="subTitle" idx="1"/>
          </p:nvPr>
        </p:nvSpPr>
        <p:spPr>
          <a:xfrm>
            <a:off x="857250" y="5202944"/>
            <a:ext cx="5143500" cy="2391656"/>
          </a:xfrm>
          <a:prstGeom prst="rect">
            <a:avLst/>
          </a:prstGeom>
        </p:spPr>
        <p:txBody>
          <a:bodyPr/>
          <a:lstStyle>
            <a:lvl1pPr marL="0" indent="0" algn="ctr">
              <a:buNone/>
              <a:defRPr sz="1350"/>
            </a:lvl1pPr>
            <a:lvl2pPr marL="257122" indent="0" algn="ctr">
              <a:buNone/>
              <a:defRPr sz="1125"/>
            </a:lvl2pPr>
            <a:lvl3pPr marL="514244" indent="0" algn="ctr">
              <a:buNone/>
              <a:defRPr sz="1012"/>
            </a:lvl3pPr>
            <a:lvl4pPr marL="771366" indent="0" algn="ctr">
              <a:buNone/>
              <a:defRPr sz="900"/>
            </a:lvl4pPr>
            <a:lvl5pPr marL="1028489" indent="0" algn="ctr">
              <a:buNone/>
              <a:defRPr sz="900"/>
            </a:lvl5pPr>
            <a:lvl6pPr marL="1285611" indent="0" algn="ctr">
              <a:buNone/>
              <a:defRPr sz="900"/>
            </a:lvl6pPr>
            <a:lvl7pPr marL="1542733" indent="0" algn="ctr">
              <a:buNone/>
              <a:defRPr sz="900"/>
            </a:lvl7pPr>
            <a:lvl8pPr marL="1799855" indent="0" algn="ctr">
              <a:buNone/>
              <a:defRPr sz="900"/>
            </a:lvl8pPr>
            <a:lvl9pPr marL="2056977" indent="0" algn="ctr">
              <a:buNone/>
              <a:defRPr sz="900"/>
            </a:lvl9pPr>
          </a:lstStyle>
          <a:p>
            <a:r>
              <a:rPr lang="en-GB"/>
              <a:t>Click to edit Master subtitle style</a:t>
            </a:r>
            <a:endParaRPr lang="en-RU"/>
          </a:p>
        </p:txBody>
      </p:sp>
    </p:spTree>
    <p:extLst>
      <p:ext uri="{BB962C8B-B14F-4D97-AF65-F5344CB8AC3E}">
        <p14:creationId xmlns:p14="http://schemas.microsoft.com/office/powerpoint/2010/main" val="30686308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12FF-38D3-2741-8262-699C038691B9}"/>
              </a:ext>
            </a:extLst>
          </p:cNvPr>
          <p:cNvSpPr>
            <a:spLocks noGrp="1"/>
          </p:cNvSpPr>
          <p:nvPr>
            <p:ph type="title"/>
          </p:nvPr>
        </p:nvSpPr>
        <p:spPr>
          <a:xfrm>
            <a:off x="471489" y="527403"/>
            <a:ext cx="5915025" cy="1914702"/>
          </a:xfrm>
          <a:prstGeom prst="rect">
            <a:avLst/>
          </a:prstGeom>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7983B52E-3B67-7648-AE7D-EC5F63C1C713}"/>
              </a:ext>
            </a:extLst>
          </p:cNvPr>
          <p:cNvSpPr>
            <a:spLocks noGrp="1"/>
          </p:cNvSpPr>
          <p:nvPr>
            <p:ph idx="1"/>
          </p:nvPr>
        </p:nvSpPr>
        <p:spPr>
          <a:xfrm>
            <a:off x="471489" y="2637014"/>
            <a:ext cx="5915025" cy="6285266"/>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Tree>
    <p:extLst>
      <p:ext uri="{BB962C8B-B14F-4D97-AF65-F5344CB8AC3E}">
        <p14:creationId xmlns:p14="http://schemas.microsoft.com/office/powerpoint/2010/main" val="1265786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C78B-58CF-9F46-BF51-86F636D412EE}"/>
              </a:ext>
            </a:extLst>
          </p:cNvPr>
          <p:cNvSpPr>
            <a:spLocks noGrp="1"/>
          </p:cNvSpPr>
          <p:nvPr>
            <p:ph type="title"/>
          </p:nvPr>
        </p:nvSpPr>
        <p:spPr>
          <a:xfrm>
            <a:off x="467917" y="2469622"/>
            <a:ext cx="5915025" cy="4120620"/>
          </a:xfrm>
          <a:prstGeom prst="rect">
            <a:avLst/>
          </a:prstGeom>
        </p:spPr>
        <p:txBody>
          <a:bodyPr anchor="b"/>
          <a:lstStyle>
            <a:lvl1pPr>
              <a:defRPr sz="3374"/>
            </a:lvl1pPr>
          </a:lstStyle>
          <a:p>
            <a:r>
              <a:rPr lang="en-GB"/>
              <a:t>Click to edit Master title style</a:t>
            </a:r>
            <a:endParaRPr lang="en-RU"/>
          </a:p>
        </p:txBody>
      </p:sp>
      <p:sp>
        <p:nvSpPr>
          <p:cNvPr id="3" name="Text Placeholder 2">
            <a:extLst>
              <a:ext uri="{FF2B5EF4-FFF2-40B4-BE49-F238E27FC236}">
                <a16:creationId xmlns:a16="http://schemas.microsoft.com/office/drawing/2014/main" id="{62152577-7170-B54F-AAC9-CD286F2EF346}"/>
              </a:ext>
            </a:extLst>
          </p:cNvPr>
          <p:cNvSpPr>
            <a:spLocks noGrp="1"/>
          </p:cNvSpPr>
          <p:nvPr>
            <p:ph type="body" idx="1"/>
          </p:nvPr>
        </p:nvSpPr>
        <p:spPr>
          <a:xfrm>
            <a:off x="467917" y="6629226"/>
            <a:ext cx="5915025" cy="2166937"/>
          </a:xfrm>
          <a:prstGeom prst="rect">
            <a:avLst/>
          </a:prstGeom>
        </p:spPr>
        <p:txBody>
          <a:bodyPr/>
          <a:lstStyle>
            <a:lvl1pPr marL="0" indent="0">
              <a:buNone/>
              <a:defRPr sz="1350">
                <a:solidFill>
                  <a:schemeClr val="tx1">
                    <a:tint val="75000"/>
                  </a:schemeClr>
                </a:solidFill>
              </a:defRPr>
            </a:lvl1pPr>
            <a:lvl2pPr marL="257122" indent="0">
              <a:buNone/>
              <a:defRPr sz="1125">
                <a:solidFill>
                  <a:schemeClr val="tx1">
                    <a:tint val="75000"/>
                  </a:schemeClr>
                </a:solidFill>
              </a:defRPr>
            </a:lvl2pPr>
            <a:lvl3pPr marL="514244" indent="0">
              <a:buNone/>
              <a:defRPr sz="1012">
                <a:solidFill>
                  <a:schemeClr val="tx1">
                    <a:tint val="75000"/>
                  </a:schemeClr>
                </a:solidFill>
              </a:defRPr>
            </a:lvl3pPr>
            <a:lvl4pPr marL="771366" indent="0">
              <a:buNone/>
              <a:defRPr sz="900">
                <a:solidFill>
                  <a:schemeClr val="tx1">
                    <a:tint val="75000"/>
                  </a:schemeClr>
                </a:solidFill>
              </a:defRPr>
            </a:lvl4pPr>
            <a:lvl5pPr marL="1028489" indent="0">
              <a:buNone/>
              <a:defRPr sz="900">
                <a:solidFill>
                  <a:schemeClr val="tx1">
                    <a:tint val="75000"/>
                  </a:schemeClr>
                </a:solidFill>
              </a:defRPr>
            </a:lvl5pPr>
            <a:lvl6pPr marL="1285611" indent="0">
              <a:buNone/>
              <a:defRPr sz="900">
                <a:solidFill>
                  <a:schemeClr val="tx1">
                    <a:tint val="75000"/>
                  </a:schemeClr>
                </a:solidFill>
              </a:defRPr>
            </a:lvl6pPr>
            <a:lvl7pPr marL="1542733" indent="0">
              <a:buNone/>
              <a:defRPr sz="900">
                <a:solidFill>
                  <a:schemeClr val="tx1">
                    <a:tint val="75000"/>
                  </a:schemeClr>
                </a:solidFill>
              </a:defRPr>
            </a:lvl7pPr>
            <a:lvl8pPr marL="1799855" indent="0">
              <a:buNone/>
              <a:defRPr sz="900">
                <a:solidFill>
                  <a:schemeClr val="tx1">
                    <a:tint val="75000"/>
                  </a:schemeClr>
                </a:solidFill>
              </a:defRPr>
            </a:lvl8pPr>
            <a:lvl9pPr marL="2056977" indent="0">
              <a:buNone/>
              <a:defRPr sz="9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65112147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9550-9A46-8745-8BF0-337C3C7A8AE9}"/>
              </a:ext>
            </a:extLst>
          </p:cNvPr>
          <p:cNvSpPr>
            <a:spLocks noGrp="1"/>
          </p:cNvSpPr>
          <p:nvPr>
            <p:ph type="title"/>
          </p:nvPr>
        </p:nvSpPr>
        <p:spPr>
          <a:xfrm>
            <a:off x="471489" y="527403"/>
            <a:ext cx="5915025" cy="1914702"/>
          </a:xfrm>
          <a:prstGeom prst="rect">
            <a:avLst/>
          </a:prstGeom>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3E2799AB-AF0E-7744-BE47-EB2D5AACF1A1}"/>
              </a:ext>
            </a:extLst>
          </p:cNvPr>
          <p:cNvSpPr>
            <a:spLocks noGrp="1"/>
          </p:cNvSpPr>
          <p:nvPr>
            <p:ph sz="half" idx="1"/>
          </p:nvPr>
        </p:nvSpPr>
        <p:spPr>
          <a:xfrm>
            <a:off x="471488" y="2637014"/>
            <a:ext cx="2914650" cy="6285266"/>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Content Placeholder 3">
            <a:extLst>
              <a:ext uri="{FF2B5EF4-FFF2-40B4-BE49-F238E27FC236}">
                <a16:creationId xmlns:a16="http://schemas.microsoft.com/office/drawing/2014/main" id="{BDBE75E2-6884-9641-9D98-39E6132534FB}"/>
              </a:ext>
            </a:extLst>
          </p:cNvPr>
          <p:cNvSpPr>
            <a:spLocks noGrp="1"/>
          </p:cNvSpPr>
          <p:nvPr>
            <p:ph sz="half" idx="2"/>
          </p:nvPr>
        </p:nvSpPr>
        <p:spPr>
          <a:xfrm>
            <a:off x="3471863" y="2637014"/>
            <a:ext cx="2914650" cy="6285266"/>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Tree>
    <p:extLst>
      <p:ext uri="{BB962C8B-B14F-4D97-AF65-F5344CB8AC3E}">
        <p14:creationId xmlns:p14="http://schemas.microsoft.com/office/powerpoint/2010/main" val="42775731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F5D9-4841-C84B-B1CA-24F956DF427F}"/>
              </a:ext>
            </a:extLst>
          </p:cNvPr>
          <p:cNvSpPr>
            <a:spLocks noGrp="1"/>
          </p:cNvSpPr>
          <p:nvPr>
            <p:ph type="title"/>
          </p:nvPr>
        </p:nvSpPr>
        <p:spPr>
          <a:xfrm>
            <a:off x="472382" y="527403"/>
            <a:ext cx="5915025" cy="1914702"/>
          </a:xfrm>
          <a:prstGeom prst="rect">
            <a:avLst/>
          </a:prstGeom>
        </p:spPr>
        <p:txBody>
          <a:bodyPr/>
          <a:lstStyle/>
          <a:p>
            <a:r>
              <a:rPr lang="en-GB"/>
              <a:t>Click to edit Master title style</a:t>
            </a:r>
            <a:endParaRPr lang="en-RU"/>
          </a:p>
        </p:txBody>
      </p:sp>
      <p:sp>
        <p:nvSpPr>
          <p:cNvPr id="3" name="Text Placeholder 2">
            <a:extLst>
              <a:ext uri="{FF2B5EF4-FFF2-40B4-BE49-F238E27FC236}">
                <a16:creationId xmlns:a16="http://schemas.microsoft.com/office/drawing/2014/main" id="{59BE08ED-2CA0-B340-8902-2448A3119E28}"/>
              </a:ext>
            </a:extLst>
          </p:cNvPr>
          <p:cNvSpPr>
            <a:spLocks noGrp="1"/>
          </p:cNvSpPr>
          <p:nvPr>
            <p:ph type="body" idx="1"/>
          </p:nvPr>
        </p:nvSpPr>
        <p:spPr>
          <a:xfrm>
            <a:off x="472382" y="2428347"/>
            <a:ext cx="2901255" cy="1190095"/>
          </a:xfrm>
          <a:prstGeom prst="rect">
            <a:avLst/>
          </a:prstGeom>
        </p:spPr>
        <p:txBody>
          <a:bodyPr anchor="b"/>
          <a:lstStyle>
            <a:lvl1pPr marL="0" indent="0">
              <a:buNone/>
              <a:defRPr sz="1350" b="1"/>
            </a:lvl1pPr>
            <a:lvl2pPr marL="257122" indent="0">
              <a:buNone/>
              <a:defRPr sz="1125" b="1"/>
            </a:lvl2pPr>
            <a:lvl3pPr marL="514244" indent="0">
              <a:buNone/>
              <a:defRPr sz="1012" b="1"/>
            </a:lvl3pPr>
            <a:lvl4pPr marL="771366" indent="0">
              <a:buNone/>
              <a:defRPr sz="900" b="1"/>
            </a:lvl4pPr>
            <a:lvl5pPr marL="1028489" indent="0">
              <a:buNone/>
              <a:defRPr sz="900" b="1"/>
            </a:lvl5pPr>
            <a:lvl6pPr marL="1285611" indent="0">
              <a:buNone/>
              <a:defRPr sz="900" b="1"/>
            </a:lvl6pPr>
            <a:lvl7pPr marL="1542733" indent="0">
              <a:buNone/>
              <a:defRPr sz="900" b="1"/>
            </a:lvl7pPr>
            <a:lvl8pPr marL="1799855" indent="0">
              <a:buNone/>
              <a:defRPr sz="900" b="1"/>
            </a:lvl8pPr>
            <a:lvl9pPr marL="2056977"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id="{28FD87F9-2354-274A-A3C4-EFE0D68E23B2}"/>
              </a:ext>
            </a:extLst>
          </p:cNvPr>
          <p:cNvSpPr>
            <a:spLocks noGrp="1"/>
          </p:cNvSpPr>
          <p:nvPr>
            <p:ph sz="half" idx="2"/>
          </p:nvPr>
        </p:nvSpPr>
        <p:spPr>
          <a:xfrm>
            <a:off x="472382" y="3618443"/>
            <a:ext cx="2901255" cy="532218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Text Placeholder 4">
            <a:extLst>
              <a:ext uri="{FF2B5EF4-FFF2-40B4-BE49-F238E27FC236}">
                <a16:creationId xmlns:a16="http://schemas.microsoft.com/office/drawing/2014/main" id="{B92950BA-36D9-7344-A145-F08564B50616}"/>
              </a:ext>
            </a:extLst>
          </p:cNvPr>
          <p:cNvSpPr>
            <a:spLocks noGrp="1"/>
          </p:cNvSpPr>
          <p:nvPr>
            <p:ph type="body" sz="quarter" idx="3"/>
          </p:nvPr>
        </p:nvSpPr>
        <p:spPr>
          <a:xfrm>
            <a:off x="3471864" y="2428347"/>
            <a:ext cx="2915543" cy="1190095"/>
          </a:xfrm>
          <a:prstGeom prst="rect">
            <a:avLst/>
          </a:prstGeom>
        </p:spPr>
        <p:txBody>
          <a:bodyPr anchor="b"/>
          <a:lstStyle>
            <a:lvl1pPr marL="0" indent="0">
              <a:buNone/>
              <a:defRPr sz="1350" b="1"/>
            </a:lvl1pPr>
            <a:lvl2pPr marL="257122" indent="0">
              <a:buNone/>
              <a:defRPr sz="1125" b="1"/>
            </a:lvl2pPr>
            <a:lvl3pPr marL="514244" indent="0">
              <a:buNone/>
              <a:defRPr sz="1012" b="1"/>
            </a:lvl3pPr>
            <a:lvl4pPr marL="771366" indent="0">
              <a:buNone/>
              <a:defRPr sz="900" b="1"/>
            </a:lvl4pPr>
            <a:lvl5pPr marL="1028489" indent="0">
              <a:buNone/>
              <a:defRPr sz="900" b="1"/>
            </a:lvl5pPr>
            <a:lvl6pPr marL="1285611" indent="0">
              <a:buNone/>
              <a:defRPr sz="900" b="1"/>
            </a:lvl6pPr>
            <a:lvl7pPr marL="1542733" indent="0">
              <a:buNone/>
              <a:defRPr sz="900" b="1"/>
            </a:lvl7pPr>
            <a:lvl8pPr marL="1799855" indent="0">
              <a:buNone/>
              <a:defRPr sz="900" b="1"/>
            </a:lvl8pPr>
            <a:lvl9pPr marL="2056977"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id="{033D7010-05F3-7A48-A9EF-81DA1A7B1670}"/>
              </a:ext>
            </a:extLst>
          </p:cNvPr>
          <p:cNvSpPr>
            <a:spLocks noGrp="1"/>
          </p:cNvSpPr>
          <p:nvPr>
            <p:ph sz="quarter" idx="4"/>
          </p:nvPr>
        </p:nvSpPr>
        <p:spPr>
          <a:xfrm>
            <a:off x="3471864" y="3618443"/>
            <a:ext cx="2915543" cy="532218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Tree>
    <p:extLst>
      <p:ext uri="{BB962C8B-B14F-4D97-AF65-F5344CB8AC3E}">
        <p14:creationId xmlns:p14="http://schemas.microsoft.com/office/powerpoint/2010/main" val="11964110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27CA-F878-8A4C-BF78-C2F77D071C29}"/>
              </a:ext>
            </a:extLst>
          </p:cNvPr>
          <p:cNvSpPr>
            <a:spLocks noGrp="1"/>
          </p:cNvSpPr>
          <p:nvPr>
            <p:ph type="title"/>
          </p:nvPr>
        </p:nvSpPr>
        <p:spPr>
          <a:xfrm>
            <a:off x="471489" y="527403"/>
            <a:ext cx="5915025" cy="1914702"/>
          </a:xfrm>
          <a:prstGeom prst="rect">
            <a:avLst/>
          </a:prstGeom>
        </p:spPr>
        <p:txBody>
          <a:bodyPr/>
          <a:lstStyle/>
          <a:p>
            <a:r>
              <a:rPr lang="en-GB"/>
              <a:t>Click to edit Master title style</a:t>
            </a:r>
            <a:endParaRPr lang="en-RU"/>
          </a:p>
        </p:txBody>
      </p:sp>
    </p:spTree>
    <p:extLst>
      <p:ext uri="{BB962C8B-B14F-4D97-AF65-F5344CB8AC3E}">
        <p14:creationId xmlns:p14="http://schemas.microsoft.com/office/powerpoint/2010/main" val="3491937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7238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Shape 20"/>
          <p:cNvSpPr>
            <a:spLocks noGrp="1"/>
          </p:cNvSpPr>
          <p:nvPr>
            <p:ph type="pic" idx="14"/>
          </p:nvPr>
        </p:nvSpPr>
        <p:spPr>
          <a:xfrm>
            <a:off x="779130" y="4953000"/>
            <a:ext cx="607887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3" name="Text Placeholder 5">
            <a:extLst>
              <a:ext uri="{FF2B5EF4-FFF2-40B4-BE49-F238E27FC236}">
                <a16:creationId xmlns:a16="http://schemas.microsoft.com/office/drawing/2014/main" id="{6929EC57-2E2F-034E-8013-25DC8F0C803A}"/>
              </a:ext>
            </a:extLst>
          </p:cNvPr>
          <p:cNvSpPr>
            <a:spLocks noGrp="1"/>
          </p:cNvSpPr>
          <p:nvPr>
            <p:ph type="body" sz="quarter" idx="16" hasCustomPrompt="1"/>
          </p:nvPr>
        </p:nvSpPr>
        <p:spPr>
          <a:xfrm>
            <a:off x="723900" y="1016000"/>
            <a:ext cx="3949700" cy="1524000"/>
          </a:xfrm>
        </p:spPr>
        <p:txBody>
          <a:bodyPr/>
          <a:lstStyle>
            <a:lvl1pPr>
              <a:defRPr sz="3200" b="0">
                <a:solidFill>
                  <a:srgbClr val="28AFAC"/>
                </a:solidFill>
                <a:latin typeface="+mj-lt"/>
              </a:defRPr>
            </a:lvl1pPr>
          </a:lstStyle>
          <a:p>
            <a:pPr lvl="0"/>
            <a:r>
              <a:rPr lang="en-GB"/>
              <a:t>Heading Text</a:t>
            </a:r>
            <a:endParaRPr lang="en-US"/>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3A2B-9334-764C-9FF1-398F7110599A}"/>
              </a:ext>
            </a:extLst>
          </p:cNvPr>
          <p:cNvSpPr>
            <a:spLocks noGrp="1"/>
          </p:cNvSpPr>
          <p:nvPr>
            <p:ph type="title"/>
          </p:nvPr>
        </p:nvSpPr>
        <p:spPr>
          <a:xfrm>
            <a:off x="472382" y="660400"/>
            <a:ext cx="2211883" cy="2311400"/>
          </a:xfrm>
          <a:prstGeom prst="rect">
            <a:avLst/>
          </a:prstGeom>
        </p:spPr>
        <p:txBody>
          <a:bodyPr anchor="b"/>
          <a:lstStyle>
            <a:lvl1pPr>
              <a:defRPr sz="1800"/>
            </a:lvl1pPr>
          </a:lstStyle>
          <a:p>
            <a:r>
              <a:rPr lang="en-GB"/>
              <a:t>Click to edit Master title style</a:t>
            </a:r>
            <a:endParaRPr lang="en-RU"/>
          </a:p>
        </p:txBody>
      </p:sp>
      <p:sp>
        <p:nvSpPr>
          <p:cNvPr id="3" name="Content Placeholder 2">
            <a:extLst>
              <a:ext uri="{FF2B5EF4-FFF2-40B4-BE49-F238E27FC236}">
                <a16:creationId xmlns:a16="http://schemas.microsoft.com/office/drawing/2014/main" id="{28A81C05-F022-D04F-BA97-508448983084}"/>
              </a:ext>
            </a:extLst>
          </p:cNvPr>
          <p:cNvSpPr>
            <a:spLocks noGrp="1"/>
          </p:cNvSpPr>
          <p:nvPr>
            <p:ph idx="1"/>
          </p:nvPr>
        </p:nvSpPr>
        <p:spPr>
          <a:xfrm>
            <a:off x="2915544" y="1426282"/>
            <a:ext cx="3471863" cy="703968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Text Placeholder 3">
            <a:extLst>
              <a:ext uri="{FF2B5EF4-FFF2-40B4-BE49-F238E27FC236}">
                <a16:creationId xmlns:a16="http://schemas.microsoft.com/office/drawing/2014/main" id="{E82AC313-6007-114A-8560-6A3C0CA437E3}"/>
              </a:ext>
            </a:extLst>
          </p:cNvPr>
          <p:cNvSpPr>
            <a:spLocks noGrp="1"/>
          </p:cNvSpPr>
          <p:nvPr>
            <p:ph type="body" sz="half" idx="2"/>
          </p:nvPr>
        </p:nvSpPr>
        <p:spPr>
          <a:xfrm>
            <a:off x="472382" y="2971801"/>
            <a:ext cx="2211883" cy="5505627"/>
          </a:xfrm>
          <a:prstGeom prst="rect">
            <a:avLst/>
          </a:prstGeom>
        </p:spPr>
        <p:txBody>
          <a:bodyPr/>
          <a:lstStyle>
            <a:lvl1pPr marL="0" indent="0">
              <a:buNone/>
              <a:defRPr sz="900"/>
            </a:lvl1pPr>
            <a:lvl2pPr marL="257122" indent="0">
              <a:buNone/>
              <a:defRPr sz="787"/>
            </a:lvl2pPr>
            <a:lvl3pPr marL="514244" indent="0">
              <a:buNone/>
              <a:defRPr sz="675"/>
            </a:lvl3pPr>
            <a:lvl4pPr marL="771366" indent="0">
              <a:buNone/>
              <a:defRPr sz="562"/>
            </a:lvl4pPr>
            <a:lvl5pPr marL="1028489" indent="0">
              <a:buNone/>
              <a:defRPr sz="562"/>
            </a:lvl5pPr>
            <a:lvl6pPr marL="1285611" indent="0">
              <a:buNone/>
              <a:defRPr sz="562"/>
            </a:lvl6pPr>
            <a:lvl7pPr marL="1542733" indent="0">
              <a:buNone/>
              <a:defRPr sz="562"/>
            </a:lvl7pPr>
            <a:lvl8pPr marL="1799855" indent="0">
              <a:buNone/>
              <a:defRPr sz="562"/>
            </a:lvl8pPr>
            <a:lvl9pPr marL="2056977" indent="0">
              <a:buNone/>
              <a:defRPr sz="562"/>
            </a:lvl9pPr>
          </a:lstStyle>
          <a:p>
            <a:pPr lvl="0"/>
            <a:r>
              <a:rPr lang="en-GB"/>
              <a:t>Click to edit Master text styles</a:t>
            </a:r>
          </a:p>
        </p:txBody>
      </p:sp>
    </p:spTree>
    <p:extLst>
      <p:ext uri="{BB962C8B-B14F-4D97-AF65-F5344CB8AC3E}">
        <p14:creationId xmlns:p14="http://schemas.microsoft.com/office/powerpoint/2010/main" val="203999196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6839F-1FF8-6B49-B506-75CE41C04FEB}"/>
              </a:ext>
            </a:extLst>
          </p:cNvPr>
          <p:cNvSpPr>
            <a:spLocks noGrp="1"/>
          </p:cNvSpPr>
          <p:nvPr>
            <p:ph type="title"/>
          </p:nvPr>
        </p:nvSpPr>
        <p:spPr>
          <a:xfrm>
            <a:off x="472382" y="660400"/>
            <a:ext cx="2211883" cy="2311400"/>
          </a:xfrm>
          <a:prstGeom prst="rect">
            <a:avLst/>
          </a:prstGeom>
        </p:spPr>
        <p:txBody>
          <a:bodyPr anchor="b"/>
          <a:lstStyle>
            <a:lvl1pPr>
              <a:defRPr sz="1800"/>
            </a:lvl1pPr>
          </a:lstStyle>
          <a:p>
            <a:r>
              <a:rPr lang="en-GB"/>
              <a:t>Click to edit Master title style</a:t>
            </a:r>
            <a:endParaRPr lang="en-RU"/>
          </a:p>
        </p:txBody>
      </p:sp>
      <p:sp>
        <p:nvSpPr>
          <p:cNvPr id="3" name="Picture Placeholder 2">
            <a:extLst>
              <a:ext uri="{FF2B5EF4-FFF2-40B4-BE49-F238E27FC236}">
                <a16:creationId xmlns:a16="http://schemas.microsoft.com/office/drawing/2014/main" id="{B393AB82-9F87-6547-B5FC-6906EB706F5B}"/>
              </a:ext>
            </a:extLst>
          </p:cNvPr>
          <p:cNvSpPr>
            <a:spLocks noGrp="1"/>
          </p:cNvSpPr>
          <p:nvPr>
            <p:ph type="pic" idx="1"/>
          </p:nvPr>
        </p:nvSpPr>
        <p:spPr>
          <a:xfrm>
            <a:off x="2915544" y="1426282"/>
            <a:ext cx="3471863" cy="7039681"/>
          </a:xfrm>
          <a:prstGeom prst="rect">
            <a:avLst/>
          </a:prstGeom>
        </p:spPr>
        <p:txBody>
          <a:bodyPr/>
          <a:lstStyle>
            <a:lvl1pPr marL="0" indent="0">
              <a:buNone/>
              <a:defRPr sz="1800"/>
            </a:lvl1pPr>
            <a:lvl2pPr marL="257122" indent="0">
              <a:buNone/>
              <a:defRPr sz="1575"/>
            </a:lvl2pPr>
            <a:lvl3pPr marL="514244" indent="0">
              <a:buNone/>
              <a:defRPr sz="1350"/>
            </a:lvl3pPr>
            <a:lvl4pPr marL="771366" indent="0">
              <a:buNone/>
              <a:defRPr sz="1125"/>
            </a:lvl4pPr>
            <a:lvl5pPr marL="1028489" indent="0">
              <a:buNone/>
              <a:defRPr sz="1125"/>
            </a:lvl5pPr>
            <a:lvl6pPr marL="1285611" indent="0">
              <a:buNone/>
              <a:defRPr sz="1125"/>
            </a:lvl6pPr>
            <a:lvl7pPr marL="1542733" indent="0">
              <a:buNone/>
              <a:defRPr sz="1125"/>
            </a:lvl7pPr>
            <a:lvl8pPr marL="1799855" indent="0">
              <a:buNone/>
              <a:defRPr sz="1125"/>
            </a:lvl8pPr>
            <a:lvl9pPr marL="2056977" indent="0">
              <a:buNone/>
              <a:defRPr sz="1125"/>
            </a:lvl9pPr>
          </a:lstStyle>
          <a:p>
            <a:endParaRPr lang="en-RU"/>
          </a:p>
        </p:txBody>
      </p:sp>
      <p:sp>
        <p:nvSpPr>
          <p:cNvPr id="4" name="Text Placeholder 3">
            <a:extLst>
              <a:ext uri="{FF2B5EF4-FFF2-40B4-BE49-F238E27FC236}">
                <a16:creationId xmlns:a16="http://schemas.microsoft.com/office/drawing/2014/main" id="{E1EF66FA-945D-E74F-966E-93CE1738E77D}"/>
              </a:ext>
            </a:extLst>
          </p:cNvPr>
          <p:cNvSpPr>
            <a:spLocks noGrp="1"/>
          </p:cNvSpPr>
          <p:nvPr>
            <p:ph type="body" sz="half" idx="2"/>
          </p:nvPr>
        </p:nvSpPr>
        <p:spPr>
          <a:xfrm>
            <a:off x="472382" y="2971801"/>
            <a:ext cx="2211883" cy="5505627"/>
          </a:xfrm>
          <a:prstGeom prst="rect">
            <a:avLst/>
          </a:prstGeom>
        </p:spPr>
        <p:txBody>
          <a:bodyPr/>
          <a:lstStyle>
            <a:lvl1pPr marL="0" indent="0">
              <a:buNone/>
              <a:defRPr sz="900"/>
            </a:lvl1pPr>
            <a:lvl2pPr marL="257122" indent="0">
              <a:buNone/>
              <a:defRPr sz="787"/>
            </a:lvl2pPr>
            <a:lvl3pPr marL="514244" indent="0">
              <a:buNone/>
              <a:defRPr sz="675"/>
            </a:lvl3pPr>
            <a:lvl4pPr marL="771366" indent="0">
              <a:buNone/>
              <a:defRPr sz="562"/>
            </a:lvl4pPr>
            <a:lvl5pPr marL="1028489" indent="0">
              <a:buNone/>
              <a:defRPr sz="562"/>
            </a:lvl5pPr>
            <a:lvl6pPr marL="1285611" indent="0">
              <a:buNone/>
              <a:defRPr sz="562"/>
            </a:lvl6pPr>
            <a:lvl7pPr marL="1542733" indent="0">
              <a:buNone/>
              <a:defRPr sz="562"/>
            </a:lvl7pPr>
            <a:lvl8pPr marL="1799855" indent="0">
              <a:buNone/>
              <a:defRPr sz="562"/>
            </a:lvl8pPr>
            <a:lvl9pPr marL="2056977" indent="0">
              <a:buNone/>
              <a:defRPr sz="562"/>
            </a:lvl9pPr>
          </a:lstStyle>
          <a:p>
            <a:pPr lvl="0"/>
            <a:r>
              <a:rPr lang="en-GB"/>
              <a:t>Click to edit Master text styles</a:t>
            </a:r>
          </a:p>
        </p:txBody>
      </p:sp>
    </p:spTree>
    <p:extLst>
      <p:ext uri="{BB962C8B-B14F-4D97-AF65-F5344CB8AC3E}">
        <p14:creationId xmlns:p14="http://schemas.microsoft.com/office/powerpoint/2010/main" val="333656429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A1F8-75BD-8A46-AE7F-6484EBC7D002}"/>
              </a:ext>
            </a:extLst>
          </p:cNvPr>
          <p:cNvSpPr>
            <a:spLocks noGrp="1"/>
          </p:cNvSpPr>
          <p:nvPr>
            <p:ph type="title"/>
          </p:nvPr>
        </p:nvSpPr>
        <p:spPr>
          <a:xfrm>
            <a:off x="471489" y="527403"/>
            <a:ext cx="5915025" cy="1914702"/>
          </a:xfrm>
          <a:prstGeom prst="rect">
            <a:avLst/>
          </a:prstGeom>
        </p:spPr>
        <p:txBody>
          <a:bodyPr/>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4492E6EA-595F-B344-8415-27FD2AB28662}"/>
              </a:ext>
            </a:extLst>
          </p:cNvPr>
          <p:cNvSpPr>
            <a:spLocks noGrp="1"/>
          </p:cNvSpPr>
          <p:nvPr>
            <p:ph type="body" orient="vert" idx="1"/>
          </p:nvPr>
        </p:nvSpPr>
        <p:spPr>
          <a:xfrm>
            <a:off x="471489" y="2637014"/>
            <a:ext cx="5915025" cy="628526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Tree>
    <p:extLst>
      <p:ext uri="{BB962C8B-B14F-4D97-AF65-F5344CB8AC3E}">
        <p14:creationId xmlns:p14="http://schemas.microsoft.com/office/powerpoint/2010/main" val="311432557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058B5-B43E-2A49-9867-E87B342BB9D5}"/>
              </a:ext>
            </a:extLst>
          </p:cNvPr>
          <p:cNvSpPr>
            <a:spLocks noGrp="1"/>
          </p:cNvSpPr>
          <p:nvPr>
            <p:ph type="title" orient="vert"/>
          </p:nvPr>
        </p:nvSpPr>
        <p:spPr>
          <a:xfrm>
            <a:off x="4907756" y="527404"/>
            <a:ext cx="1478756" cy="8394877"/>
          </a:xfrm>
          <a:prstGeom prst="rect">
            <a:avLst/>
          </a:prstGeom>
        </p:spPr>
        <p:txBody>
          <a:bodyPr vert="eaVert"/>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E57EF88A-0DB8-D14F-9FDB-0E12AF50357B}"/>
              </a:ext>
            </a:extLst>
          </p:cNvPr>
          <p:cNvSpPr>
            <a:spLocks noGrp="1"/>
          </p:cNvSpPr>
          <p:nvPr>
            <p:ph type="body" orient="vert" idx="1"/>
          </p:nvPr>
        </p:nvSpPr>
        <p:spPr>
          <a:xfrm>
            <a:off x="471487" y="527404"/>
            <a:ext cx="4350544" cy="8394877"/>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Tree>
    <p:extLst>
      <p:ext uri="{BB962C8B-B14F-4D97-AF65-F5344CB8AC3E}">
        <p14:creationId xmlns:p14="http://schemas.microsoft.com/office/powerpoint/2010/main" val="299552050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 &amp; Unter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67809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5" name="Shape 20"/>
          <p:cNvSpPr>
            <a:spLocks noGrp="1"/>
          </p:cNvSpPr>
          <p:nvPr>
            <p:ph type="pic" idx="14"/>
          </p:nvPr>
        </p:nvSpPr>
        <p:spPr>
          <a:xfrm>
            <a:off x="0" y="1"/>
            <a:ext cx="6858000" cy="9905999"/>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83706498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5" name="Shape 20"/>
          <p:cNvSpPr>
            <a:spLocks noGrp="1"/>
          </p:cNvSpPr>
          <p:nvPr>
            <p:ph type="pic" idx="14"/>
          </p:nvPr>
        </p:nvSpPr>
        <p:spPr>
          <a:xfrm>
            <a:off x="387145" y="3355682"/>
            <a:ext cx="6083668" cy="542076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78234429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5" name="Shape 20"/>
          <p:cNvSpPr>
            <a:spLocks noGrp="1"/>
          </p:cNvSpPr>
          <p:nvPr>
            <p:ph type="pic" idx="14"/>
          </p:nvPr>
        </p:nvSpPr>
        <p:spPr>
          <a:xfrm>
            <a:off x="779130" y="4953000"/>
            <a:ext cx="607887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93120504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5" name="Shape 20"/>
          <p:cNvSpPr>
            <a:spLocks noGrp="1"/>
          </p:cNvSpPr>
          <p:nvPr>
            <p:ph type="pic" idx="14"/>
          </p:nvPr>
        </p:nvSpPr>
        <p:spPr>
          <a:xfrm>
            <a:off x="4037631" y="790673"/>
            <a:ext cx="2820409" cy="799709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66753806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5" name="Shape 20"/>
          <p:cNvSpPr>
            <a:spLocks noGrp="1"/>
          </p:cNvSpPr>
          <p:nvPr>
            <p:ph type="pic" idx="14"/>
          </p:nvPr>
        </p:nvSpPr>
        <p:spPr>
          <a:xfrm>
            <a:off x="774332" y="3456369"/>
            <a:ext cx="5309378" cy="284501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2721923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5" name="Shape 20"/>
          <p:cNvSpPr>
            <a:spLocks noGrp="1"/>
          </p:cNvSpPr>
          <p:nvPr>
            <p:ph type="pic" idx="14"/>
          </p:nvPr>
        </p:nvSpPr>
        <p:spPr>
          <a:xfrm>
            <a:off x="4037631" y="790673"/>
            <a:ext cx="2820409" cy="799709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3" name="Text Placeholder 5">
            <a:extLst>
              <a:ext uri="{FF2B5EF4-FFF2-40B4-BE49-F238E27FC236}">
                <a16:creationId xmlns:a16="http://schemas.microsoft.com/office/drawing/2014/main" id="{6687317F-11A1-E847-BB2C-7535C7AD3D6D}"/>
              </a:ext>
            </a:extLst>
          </p:cNvPr>
          <p:cNvSpPr>
            <a:spLocks noGrp="1"/>
          </p:cNvSpPr>
          <p:nvPr>
            <p:ph type="body" sz="quarter" idx="16" hasCustomPrompt="1"/>
          </p:nvPr>
        </p:nvSpPr>
        <p:spPr>
          <a:xfrm>
            <a:off x="723900" y="1016000"/>
            <a:ext cx="3949700" cy="1524000"/>
          </a:xfrm>
        </p:spPr>
        <p:txBody>
          <a:bodyPr/>
          <a:lstStyle>
            <a:lvl1pPr>
              <a:defRPr sz="3200" b="0">
                <a:solidFill>
                  <a:srgbClr val="28AFAC"/>
                </a:solidFill>
                <a:latin typeface="+mj-lt"/>
              </a:defRPr>
            </a:lvl1pPr>
          </a:lstStyle>
          <a:p>
            <a:pPr lvl="0"/>
            <a:r>
              <a:rPr lang="en-GB"/>
              <a:t>Heading Text</a:t>
            </a:r>
            <a:endParaRPr lang="en-US"/>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7" name="Shape 20"/>
          <p:cNvSpPr>
            <a:spLocks noGrp="1"/>
          </p:cNvSpPr>
          <p:nvPr>
            <p:ph type="pic" idx="16"/>
          </p:nvPr>
        </p:nvSpPr>
        <p:spPr>
          <a:xfrm>
            <a:off x="774291" y="4958647"/>
            <a:ext cx="2654719" cy="208959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8" name="Shape 20"/>
          <p:cNvSpPr>
            <a:spLocks noGrp="1"/>
          </p:cNvSpPr>
          <p:nvPr>
            <p:ph type="pic" idx="17"/>
          </p:nvPr>
        </p:nvSpPr>
        <p:spPr>
          <a:xfrm>
            <a:off x="3429001" y="4958647"/>
            <a:ext cx="2654719" cy="208959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18"/>
          </p:nvPr>
        </p:nvSpPr>
        <p:spPr>
          <a:xfrm>
            <a:off x="774276" y="7048244"/>
            <a:ext cx="5309434" cy="171658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96171687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5" name="Shape 20"/>
          <p:cNvSpPr>
            <a:spLocks noGrp="1"/>
          </p:cNvSpPr>
          <p:nvPr>
            <p:ph type="pic" idx="16"/>
          </p:nvPr>
        </p:nvSpPr>
        <p:spPr>
          <a:xfrm>
            <a:off x="3688152" y="3172186"/>
            <a:ext cx="2267086" cy="4938870"/>
          </a:xfrm>
          <a:prstGeom prst="roundRect">
            <a:avLst>
              <a:gd name="adj" fmla="val 12018"/>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54831814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6" name="Shape 20"/>
          <p:cNvSpPr>
            <a:spLocks noGrp="1"/>
          </p:cNvSpPr>
          <p:nvPr>
            <p:ph type="pic" idx="16"/>
          </p:nvPr>
        </p:nvSpPr>
        <p:spPr>
          <a:xfrm>
            <a:off x="2788456" y="4613196"/>
            <a:ext cx="1205710" cy="1557912"/>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57424563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5" name="Shape 20"/>
          <p:cNvSpPr>
            <a:spLocks noGrp="1"/>
          </p:cNvSpPr>
          <p:nvPr>
            <p:ph type="pic" idx="16"/>
          </p:nvPr>
        </p:nvSpPr>
        <p:spPr>
          <a:xfrm>
            <a:off x="387145" y="790673"/>
            <a:ext cx="6083668" cy="542076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85343874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7" name="Shape 20"/>
          <p:cNvSpPr>
            <a:spLocks noGrp="1"/>
          </p:cNvSpPr>
          <p:nvPr>
            <p:ph type="pic" idx="17"/>
          </p:nvPr>
        </p:nvSpPr>
        <p:spPr>
          <a:xfrm>
            <a:off x="4" y="3503756"/>
            <a:ext cx="3428996" cy="640224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6" name="Shape 20"/>
          <p:cNvSpPr>
            <a:spLocks noGrp="1"/>
          </p:cNvSpPr>
          <p:nvPr>
            <p:ph type="pic" idx="16"/>
          </p:nvPr>
        </p:nvSpPr>
        <p:spPr>
          <a:xfrm>
            <a:off x="3429000" y="4"/>
            <a:ext cx="3428996" cy="350375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47418381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6" name="Shape 20"/>
          <p:cNvSpPr>
            <a:spLocks noGrp="1"/>
          </p:cNvSpPr>
          <p:nvPr>
            <p:ph type="pic" idx="16"/>
          </p:nvPr>
        </p:nvSpPr>
        <p:spPr>
          <a:xfrm>
            <a:off x="1838231" y="4278736"/>
            <a:ext cx="3161663" cy="203874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58526078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5" name="Shape 20"/>
          <p:cNvSpPr>
            <a:spLocks noGrp="1"/>
          </p:cNvSpPr>
          <p:nvPr>
            <p:ph type="pic" idx="16"/>
          </p:nvPr>
        </p:nvSpPr>
        <p:spPr>
          <a:xfrm>
            <a:off x="774292" y="5517766"/>
            <a:ext cx="5309419" cy="326152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205349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5" name="Shape 20"/>
          <p:cNvSpPr>
            <a:spLocks noGrp="1"/>
          </p:cNvSpPr>
          <p:nvPr>
            <p:ph type="pic" idx="16"/>
          </p:nvPr>
        </p:nvSpPr>
        <p:spPr>
          <a:xfrm>
            <a:off x="1" y="0"/>
            <a:ext cx="4827355" cy="6742332"/>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34206243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5" name="Shape 20"/>
          <p:cNvSpPr>
            <a:spLocks noGrp="1"/>
          </p:cNvSpPr>
          <p:nvPr>
            <p:ph type="pic" idx="16"/>
          </p:nvPr>
        </p:nvSpPr>
        <p:spPr>
          <a:xfrm>
            <a:off x="0" y="0"/>
            <a:ext cx="6858000" cy="300813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424629341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5" name="Shape 20"/>
          <p:cNvSpPr>
            <a:spLocks noGrp="1"/>
          </p:cNvSpPr>
          <p:nvPr>
            <p:ph type="pic" idx="16"/>
          </p:nvPr>
        </p:nvSpPr>
        <p:spPr>
          <a:xfrm>
            <a:off x="774290" y="4396988"/>
            <a:ext cx="4286714" cy="437951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35232384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5" name="Shape 20"/>
          <p:cNvSpPr>
            <a:spLocks noGrp="1"/>
          </p:cNvSpPr>
          <p:nvPr>
            <p:ph type="pic" idx="14"/>
          </p:nvPr>
        </p:nvSpPr>
        <p:spPr>
          <a:xfrm>
            <a:off x="774332" y="3456369"/>
            <a:ext cx="5309378" cy="284501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3" name="Text Placeholder 5">
            <a:extLst>
              <a:ext uri="{FF2B5EF4-FFF2-40B4-BE49-F238E27FC236}">
                <a16:creationId xmlns:a16="http://schemas.microsoft.com/office/drawing/2014/main" id="{58A558C4-395E-E342-B3D2-6E1EB36727BB}"/>
              </a:ext>
            </a:extLst>
          </p:cNvPr>
          <p:cNvSpPr>
            <a:spLocks noGrp="1"/>
          </p:cNvSpPr>
          <p:nvPr>
            <p:ph type="body" sz="quarter" idx="16" hasCustomPrompt="1"/>
          </p:nvPr>
        </p:nvSpPr>
        <p:spPr>
          <a:xfrm>
            <a:off x="723900" y="1016000"/>
            <a:ext cx="5575300" cy="1524000"/>
          </a:xfrm>
        </p:spPr>
        <p:txBody>
          <a:bodyPr/>
          <a:lstStyle>
            <a:lvl1pPr>
              <a:defRPr sz="3200" b="0">
                <a:solidFill>
                  <a:srgbClr val="28AFAC"/>
                </a:solidFill>
                <a:latin typeface="+mj-lt"/>
              </a:defRPr>
            </a:lvl1pPr>
          </a:lstStyle>
          <a:p>
            <a:pPr lvl="0"/>
            <a:r>
              <a:rPr lang="en-GB"/>
              <a:t>Heading Text</a:t>
            </a:r>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Shape 20"/>
          <p:cNvSpPr>
            <a:spLocks noGrp="1"/>
          </p:cNvSpPr>
          <p:nvPr>
            <p:ph type="pic" idx="16"/>
          </p:nvPr>
        </p:nvSpPr>
        <p:spPr>
          <a:xfrm>
            <a:off x="0" y="0"/>
            <a:ext cx="2598560" cy="9906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27564921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5" name="Shape 20"/>
          <p:cNvSpPr>
            <a:spLocks noGrp="1"/>
          </p:cNvSpPr>
          <p:nvPr>
            <p:ph type="pic" idx="16"/>
          </p:nvPr>
        </p:nvSpPr>
        <p:spPr>
          <a:xfrm>
            <a:off x="3568130" y="1989073"/>
            <a:ext cx="3289870" cy="678624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49870796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8" name="Shape 20"/>
          <p:cNvSpPr>
            <a:spLocks noGrp="1"/>
          </p:cNvSpPr>
          <p:nvPr>
            <p:ph type="pic" idx="17"/>
          </p:nvPr>
        </p:nvSpPr>
        <p:spPr>
          <a:xfrm>
            <a:off x="774291" y="3439428"/>
            <a:ext cx="2405831" cy="245673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18"/>
          </p:nvPr>
        </p:nvSpPr>
        <p:spPr>
          <a:xfrm>
            <a:off x="3677880" y="3439428"/>
            <a:ext cx="2405831" cy="245673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0" name="Shape 20"/>
          <p:cNvSpPr>
            <a:spLocks noGrp="1"/>
          </p:cNvSpPr>
          <p:nvPr>
            <p:ph type="pic" idx="19"/>
          </p:nvPr>
        </p:nvSpPr>
        <p:spPr>
          <a:xfrm>
            <a:off x="769490" y="6319735"/>
            <a:ext cx="2405831" cy="245673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0"/>
          </p:nvPr>
        </p:nvSpPr>
        <p:spPr>
          <a:xfrm>
            <a:off x="3677880" y="6319735"/>
            <a:ext cx="2405831" cy="245673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44686145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8" name="Shape 20"/>
          <p:cNvSpPr>
            <a:spLocks noGrp="1"/>
          </p:cNvSpPr>
          <p:nvPr>
            <p:ph type="pic" idx="18"/>
          </p:nvPr>
        </p:nvSpPr>
        <p:spPr>
          <a:xfrm>
            <a:off x="3486585" y="4571994"/>
            <a:ext cx="2597125" cy="204427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7" name="Shape 20"/>
          <p:cNvSpPr>
            <a:spLocks noGrp="1"/>
          </p:cNvSpPr>
          <p:nvPr>
            <p:ph type="pic" idx="17"/>
          </p:nvPr>
        </p:nvSpPr>
        <p:spPr>
          <a:xfrm>
            <a:off x="781203" y="4571993"/>
            <a:ext cx="2597125" cy="420447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19"/>
          </p:nvPr>
        </p:nvSpPr>
        <p:spPr>
          <a:xfrm>
            <a:off x="3486585" y="6732191"/>
            <a:ext cx="2597125" cy="204427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5088655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0" name="Shape 20"/>
          <p:cNvSpPr>
            <a:spLocks noGrp="1"/>
          </p:cNvSpPr>
          <p:nvPr>
            <p:ph type="pic" idx="20"/>
          </p:nvPr>
        </p:nvSpPr>
        <p:spPr>
          <a:xfrm>
            <a:off x="3429000" y="5452305"/>
            <a:ext cx="1714472" cy="167782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8" name="Shape 20"/>
          <p:cNvSpPr>
            <a:spLocks noGrp="1"/>
          </p:cNvSpPr>
          <p:nvPr>
            <p:ph type="pic" idx="18"/>
          </p:nvPr>
        </p:nvSpPr>
        <p:spPr>
          <a:xfrm>
            <a:off x="0" y="3190929"/>
            <a:ext cx="1714472" cy="226137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19"/>
          </p:nvPr>
        </p:nvSpPr>
        <p:spPr>
          <a:xfrm>
            <a:off x="1714500" y="3190929"/>
            <a:ext cx="1714472" cy="3939202"/>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1"/>
          </p:nvPr>
        </p:nvSpPr>
        <p:spPr>
          <a:xfrm>
            <a:off x="5143528" y="3190929"/>
            <a:ext cx="1714472" cy="3939202"/>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43697055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2" name="Shape 20"/>
          <p:cNvSpPr>
            <a:spLocks noGrp="1"/>
          </p:cNvSpPr>
          <p:nvPr>
            <p:ph type="pic" idx="22"/>
          </p:nvPr>
        </p:nvSpPr>
        <p:spPr>
          <a:xfrm>
            <a:off x="5456702" y="5281144"/>
            <a:ext cx="1405605" cy="462484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8" name="Shape 20"/>
          <p:cNvSpPr>
            <a:spLocks noGrp="1"/>
          </p:cNvSpPr>
          <p:nvPr>
            <p:ph type="pic" idx="18"/>
          </p:nvPr>
        </p:nvSpPr>
        <p:spPr>
          <a:xfrm>
            <a:off x="3412984" y="5281053"/>
            <a:ext cx="2043717" cy="196990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19"/>
          </p:nvPr>
        </p:nvSpPr>
        <p:spPr>
          <a:xfrm>
            <a:off x="3433938" y="7251008"/>
            <a:ext cx="2038174" cy="265499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0" name="Shape 20"/>
          <p:cNvSpPr>
            <a:spLocks noGrp="1"/>
          </p:cNvSpPr>
          <p:nvPr>
            <p:ph type="pic" idx="20"/>
          </p:nvPr>
        </p:nvSpPr>
        <p:spPr>
          <a:xfrm>
            <a:off x="2022791" y="2626061"/>
            <a:ext cx="4835191" cy="265499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1"/>
          </p:nvPr>
        </p:nvSpPr>
        <p:spPr>
          <a:xfrm>
            <a:off x="0" y="5281103"/>
            <a:ext cx="3433938" cy="462484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43286890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6" name="Shape 20"/>
          <p:cNvSpPr>
            <a:spLocks noGrp="1"/>
          </p:cNvSpPr>
          <p:nvPr>
            <p:ph type="pic" idx="21"/>
          </p:nvPr>
        </p:nvSpPr>
        <p:spPr>
          <a:xfrm>
            <a:off x="774291" y="4953000"/>
            <a:ext cx="2628267" cy="383059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7" name="Shape 20"/>
          <p:cNvSpPr>
            <a:spLocks noGrp="1"/>
          </p:cNvSpPr>
          <p:nvPr>
            <p:ph type="pic" idx="22"/>
          </p:nvPr>
        </p:nvSpPr>
        <p:spPr>
          <a:xfrm>
            <a:off x="3402557" y="4953000"/>
            <a:ext cx="2628267" cy="383059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62906039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5" name="Shape 20"/>
          <p:cNvSpPr>
            <a:spLocks noGrp="1"/>
          </p:cNvSpPr>
          <p:nvPr>
            <p:ph type="pic" idx="21"/>
          </p:nvPr>
        </p:nvSpPr>
        <p:spPr>
          <a:xfrm>
            <a:off x="774290" y="2626164"/>
            <a:ext cx="3571954" cy="393924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299751835"/>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6" name="Shape 20"/>
          <p:cNvSpPr>
            <a:spLocks noGrp="1"/>
          </p:cNvSpPr>
          <p:nvPr>
            <p:ph type="pic" idx="21"/>
          </p:nvPr>
        </p:nvSpPr>
        <p:spPr>
          <a:xfrm>
            <a:off x="774291" y="4953000"/>
            <a:ext cx="2628267" cy="383059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7" name="Shape 20"/>
          <p:cNvSpPr>
            <a:spLocks noGrp="1"/>
          </p:cNvSpPr>
          <p:nvPr>
            <p:ph type="pic" idx="22"/>
          </p:nvPr>
        </p:nvSpPr>
        <p:spPr>
          <a:xfrm>
            <a:off x="3402576" y="2039345"/>
            <a:ext cx="2628267" cy="383059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170001909"/>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8" name="Shape 20"/>
          <p:cNvSpPr>
            <a:spLocks noGrp="1"/>
          </p:cNvSpPr>
          <p:nvPr>
            <p:ph type="pic" idx="21"/>
          </p:nvPr>
        </p:nvSpPr>
        <p:spPr>
          <a:xfrm>
            <a:off x="0" y="0"/>
            <a:ext cx="342900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22"/>
          </p:nvPr>
        </p:nvSpPr>
        <p:spPr>
          <a:xfrm>
            <a:off x="3429000" y="0"/>
            <a:ext cx="342900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0" name="Shape 20"/>
          <p:cNvSpPr>
            <a:spLocks noGrp="1"/>
          </p:cNvSpPr>
          <p:nvPr>
            <p:ph type="pic" idx="23"/>
          </p:nvPr>
        </p:nvSpPr>
        <p:spPr>
          <a:xfrm>
            <a:off x="0" y="4953000"/>
            <a:ext cx="342900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4"/>
          </p:nvPr>
        </p:nvSpPr>
        <p:spPr>
          <a:xfrm>
            <a:off x="3429000" y="4953000"/>
            <a:ext cx="3429000" cy="4953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86270877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sp>
        <p:nvSpPr>
          <p:cNvPr id="7" name="Shape 20"/>
          <p:cNvSpPr>
            <a:spLocks noGrp="1"/>
          </p:cNvSpPr>
          <p:nvPr>
            <p:ph type="pic" idx="16"/>
          </p:nvPr>
        </p:nvSpPr>
        <p:spPr>
          <a:xfrm>
            <a:off x="774291" y="4958647"/>
            <a:ext cx="2654719" cy="208959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8" name="Shape 20"/>
          <p:cNvSpPr>
            <a:spLocks noGrp="1"/>
          </p:cNvSpPr>
          <p:nvPr>
            <p:ph type="pic" idx="17"/>
          </p:nvPr>
        </p:nvSpPr>
        <p:spPr>
          <a:xfrm>
            <a:off x="3429001" y="4958647"/>
            <a:ext cx="2654719" cy="208959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18"/>
          </p:nvPr>
        </p:nvSpPr>
        <p:spPr>
          <a:xfrm>
            <a:off x="774276" y="7048244"/>
            <a:ext cx="5309434" cy="171658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5" name="Text Placeholder 5">
            <a:extLst>
              <a:ext uri="{FF2B5EF4-FFF2-40B4-BE49-F238E27FC236}">
                <a16:creationId xmlns:a16="http://schemas.microsoft.com/office/drawing/2014/main" id="{DFB304C2-CB6A-0A46-B15F-34F4CC6BEB38}"/>
              </a:ext>
            </a:extLst>
          </p:cNvPr>
          <p:cNvSpPr>
            <a:spLocks noGrp="1"/>
          </p:cNvSpPr>
          <p:nvPr>
            <p:ph type="body" sz="quarter" idx="19" hasCustomPrompt="1"/>
          </p:nvPr>
        </p:nvSpPr>
        <p:spPr>
          <a:xfrm>
            <a:off x="723900" y="1016000"/>
            <a:ext cx="5765800" cy="1524000"/>
          </a:xfrm>
        </p:spPr>
        <p:txBody>
          <a:bodyPr/>
          <a:lstStyle>
            <a:lvl1pPr>
              <a:lnSpc>
                <a:spcPct val="100000"/>
              </a:lnSpc>
              <a:spcBef>
                <a:spcPct val="0"/>
              </a:spcBef>
              <a:defRPr sz="2500" b="0">
                <a:solidFill>
                  <a:srgbClr val="28AFAC"/>
                </a:solidFill>
                <a:latin typeface="+mj-lt"/>
              </a:defRPr>
            </a:lvl1pPr>
          </a:lstStyle>
          <a:p>
            <a:pPr lvl="0"/>
            <a:r>
              <a:rPr lang="en-GB"/>
              <a:t>HEADING TEXT</a:t>
            </a:r>
            <a:endParaRPr lang="en-US"/>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5" name="Shape 20"/>
          <p:cNvSpPr>
            <a:spLocks noGrp="1"/>
          </p:cNvSpPr>
          <p:nvPr>
            <p:ph type="pic" idx="23"/>
          </p:nvPr>
        </p:nvSpPr>
        <p:spPr>
          <a:xfrm>
            <a:off x="4037544" y="-22"/>
            <a:ext cx="2820442" cy="9905979"/>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3142074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9" name="Shape 20"/>
          <p:cNvSpPr>
            <a:spLocks noGrp="1"/>
          </p:cNvSpPr>
          <p:nvPr>
            <p:ph type="pic" idx="23"/>
          </p:nvPr>
        </p:nvSpPr>
        <p:spPr>
          <a:xfrm>
            <a:off x="29" y="3388573"/>
            <a:ext cx="5143424" cy="234234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0" name="Shape 20"/>
          <p:cNvSpPr>
            <a:spLocks noGrp="1"/>
          </p:cNvSpPr>
          <p:nvPr>
            <p:ph type="pic" idx="24"/>
          </p:nvPr>
        </p:nvSpPr>
        <p:spPr>
          <a:xfrm>
            <a:off x="5143453" y="3388571"/>
            <a:ext cx="1714453" cy="234234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5"/>
          </p:nvPr>
        </p:nvSpPr>
        <p:spPr>
          <a:xfrm>
            <a:off x="3428983" y="5730917"/>
            <a:ext cx="3428922" cy="234234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2" name="Shape 20"/>
          <p:cNvSpPr>
            <a:spLocks noGrp="1"/>
          </p:cNvSpPr>
          <p:nvPr>
            <p:ph type="pic" idx="26"/>
          </p:nvPr>
        </p:nvSpPr>
        <p:spPr>
          <a:xfrm>
            <a:off x="1714513" y="5730917"/>
            <a:ext cx="1714453" cy="234234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4" name="Shape 20"/>
          <p:cNvSpPr>
            <a:spLocks noGrp="1"/>
          </p:cNvSpPr>
          <p:nvPr>
            <p:ph type="pic" idx="27"/>
          </p:nvPr>
        </p:nvSpPr>
        <p:spPr>
          <a:xfrm>
            <a:off x="-37" y="5730917"/>
            <a:ext cx="1714453" cy="234234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38934909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5" name="Shape 20"/>
          <p:cNvSpPr>
            <a:spLocks noGrp="1"/>
          </p:cNvSpPr>
          <p:nvPr>
            <p:ph type="pic" idx="24"/>
          </p:nvPr>
        </p:nvSpPr>
        <p:spPr>
          <a:xfrm>
            <a:off x="0" y="0"/>
            <a:ext cx="6858016" cy="330388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61257997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5" name="Shape 20"/>
          <p:cNvSpPr>
            <a:spLocks noGrp="1"/>
          </p:cNvSpPr>
          <p:nvPr>
            <p:ph type="pic" idx="24"/>
          </p:nvPr>
        </p:nvSpPr>
        <p:spPr>
          <a:xfrm>
            <a:off x="0" y="3190931"/>
            <a:ext cx="6858000" cy="671502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99696469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8" name="Shape 20"/>
          <p:cNvSpPr>
            <a:spLocks noGrp="1"/>
          </p:cNvSpPr>
          <p:nvPr>
            <p:ph type="pic" idx="24"/>
          </p:nvPr>
        </p:nvSpPr>
        <p:spPr>
          <a:xfrm>
            <a:off x="1860688" y="3394245"/>
            <a:ext cx="1250157" cy="164132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9" name="Shape 20"/>
          <p:cNvSpPr>
            <a:spLocks noGrp="1"/>
          </p:cNvSpPr>
          <p:nvPr>
            <p:ph type="pic" idx="25"/>
          </p:nvPr>
        </p:nvSpPr>
        <p:spPr>
          <a:xfrm>
            <a:off x="3372783" y="3394245"/>
            <a:ext cx="1250157" cy="164132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0" name="Shape 20"/>
          <p:cNvSpPr>
            <a:spLocks noGrp="1"/>
          </p:cNvSpPr>
          <p:nvPr>
            <p:ph type="pic" idx="26"/>
          </p:nvPr>
        </p:nvSpPr>
        <p:spPr>
          <a:xfrm>
            <a:off x="1860688" y="6241937"/>
            <a:ext cx="1250157" cy="164132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7"/>
          </p:nvPr>
        </p:nvSpPr>
        <p:spPr>
          <a:xfrm>
            <a:off x="3372783" y="6241937"/>
            <a:ext cx="1250157" cy="164132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411226900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7" name="Shape 674"/>
          <p:cNvSpPr>
            <a:spLocks noGrp="1"/>
          </p:cNvSpPr>
          <p:nvPr>
            <p:ph type="pic" sz="quarter" idx="21" hasCustomPrompt="1"/>
          </p:nvPr>
        </p:nvSpPr>
        <p:spPr>
          <a:xfrm>
            <a:off x="2605885" y="3792616"/>
            <a:ext cx="1659244" cy="1698688"/>
          </a:xfrm>
          <a:prstGeom prst="octagon">
            <a:avLst/>
          </a:prstGeom>
          <a:pattFill prst="pct5">
            <a:fgClr>
              <a:schemeClr val="accent1"/>
            </a:fgClr>
            <a:bgClr>
              <a:schemeClr val="bg2"/>
            </a:bgClr>
          </a:pattFill>
          <a:effectLst>
            <a:softEdge rad="0"/>
          </a:effectLst>
        </p:spPr>
        <p:txBody>
          <a:bodyPr wrap="square" lIns="91439" tIns="45719" rIns="91439" bIns="45719" anchor="t">
            <a:noAutofit/>
          </a:bodyPr>
          <a:lstStyle>
            <a:lvl1pPr marL="79754" marR="0" indent="-79754" algn="l" defTabSz="179711" eaLnBrk="1" fontAlgn="auto" latinLnBrk="0" hangingPunct="1">
              <a:lnSpc>
                <a:spcPct val="120000"/>
              </a:lnSpc>
              <a:spcBef>
                <a:spcPts val="1132"/>
              </a:spcBef>
              <a:spcAft>
                <a:spcPct val="0"/>
              </a:spcAft>
              <a:buClrTx/>
              <a:buSzPct val="75000"/>
              <a:buFontTx/>
              <a:buChar char="•"/>
              <a:defRPr sz="1306" b="0"/>
            </a:lvl1pPr>
          </a:lstStyle>
          <a:p>
            <a:r>
              <a:rPr lang="de-DE"/>
              <a:t>Drop Image here</a:t>
            </a:r>
          </a:p>
        </p:txBody>
      </p:sp>
      <p:sp>
        <p:nvSpPr>
          <p:cNvPr id="8" name="Shape 674"/>
          <p:cNvSpPr>
            <a:spLocks noGrp="1"/>
          </p:cNvSpPr>
          <p:nvPr>
            <p:ph type="pic" sz="quarter" idx="22" hasCustomPrompt="1"/>
          </p:nvPr>
        </p:nvSpPr>
        <p:spPr>
          <a:xfrm>
            <a:off x="4536647" y="3813056"/>
            <a:ext cx="1659244" cy="1698688"/>
          </a:xfrm>
          <a:prstGeom prst="octagon">
            <a:avLst/>
          </a:prstGeom>
          <a:pattFill prst="pct5">
            <a:fgClr>
              <a:schemeClr val="accent1"/>
            </a:fgClr>
            <a:bgClr>
              <a:schemeClr val="bg2"/>
            </a:bgClr>
          </a:pattFill>
          <a:effectLst>
            <a:softEdge rad="0"/>
          </a:effectLst>
        </p:spPr>
        <p:txBody>
          <a:bodyPr wrap="square" lIns="91439" tIns="45719" rIns="91439" bIns="45719" anchor="t">
            <a:noAutofit/>
          </a:bodyPr>
          <a:lstStyle>
            <a:lvl1pPr marL="79754" marR="0" indent="-79754" algn="l" defTabSz="179711" eaLnBrk="1" fontAlgn="auto" latinLnBrk="0" hangingPunct="1">
              <a:lnSpc>
                <a:spcPct val="120000"/>
              </a:lnSpc>
              <a:spcBef>
                <a:spcPts val="1132"/>
              </a:spcBef>
              <a:spcAft>
                <a:spcPct val="0"/>
              </a:spcAft>
              <a:buClrTx/>
              <a:buSzPct val="75000"/>
              <a:buFontTx/>
              <a:buChar char="•"/>
              <a:defRPr sz="1306" b="0"/>
            </a:lvl1pPr>
          </a:lstStyle>
          <a:p>
            <a:r>
              <a:rPr lang="de-DE"/>
              <a:t>Drop Image here</a:t>
            </a:r>
          </a:p>
        </p:txBody>
      </p:sp>
      <p:sp>
        <p:nvSpPr>
          <p:cNvPr id="9" name="Shape 674"/>
          <p:cNvSpPr>
            <a:spLocks noGrp="1"/>
          </p:cNvSpPr>
          <p:nvPr>
            <p:ph type="pic" sz="quarter" idx="23" hasCustomPrompt="1"/>
          </p:nvPr>
        </p:nvSpPr>
        <p:spPr>
          <a:xfrm>
            <a:off x="657231" y="3813056"/>
            <a:ext cx="1659244" cy="1698688"/>
          </a:xfrm>
          <a:prstGeom prst="octagon">
            <a:avLst/>
          </a:prstGeom>
          <a:pattFill prst="pct5">
            <a:fgClr>
              <a:schemeClr val="accent1"/>
            </a:fgClr>
            <a:bgClr>
              <a:schemeClr val="bg2"/>
            </a:bgClr>
          </a:pattFill>
          <a:effectLst>
            <a:softEdge rad="0"/>
          </a:effectLst>
        </p:spPr>
        <p:txBody>
          <a:bodyPr wrap="square" lIns="91439" tIns="45719" rIns="91439" bIns="45719" anchor="t">
            <a:noAutofit/>
          </a:bodyPr>
          <a:lstStyle>
            <a:lvl1pPr marL="79754" marR="0" indent="-79754" algn="l" defTabSz="179711" eaLnBrk="1" fontAlgn="auto" latinLnBrk="0" hangingPunct="1">
              <a:lnSpc>
                <a:spcPct val="120000"/>
              </a:lnSpc>
              <a:spcBef>
                <a:spcPts val="1132"/>
              </a:spcBef>
              <a:spcAft>
                <a:spcPct val="0"/>
              </a:spcAft>
              <a:buClrTx/>
              <a:buSzPct val="75000"/>
              <a:buFontTx/>
              <a:buChar char="•"/>
              <a:defRPr sz="1306" b="0"/>
            </a:lvl1pPr>
          </a:lstStyle>
          <a:p>
            <a:r>
              <a:rPr lang="de-DE"/>
              <a:t>Drop Image here</a:t>
            </a:r>
          </a:p>
        </p:txBody>
      </p:sp>
    </p:spTree>
    <p:extLst>
      <p:ext uri="{BB962C8B-B14F-4D97-AF65-F5344CB8AC3E}">
        <p14:creationId xmlns:p14="http://schemas.microsoft.com/office/powerpoint/2010/main" val="63983084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6" name="Shape 138"/>
          <p:cNvSpPr>
            <a:spLocks noGrp="1"/>
          </p:cNvSpPr>
          <p:nvPr>
            <p:ph type="pic" sz="quarter" idx="17" hasCustomPrompt="1"/>
          </p:nvPr>
        </p:nvSpPr>
        <p:spPr>
          <a:xfrm>
            <a:off x="769309" y="2688993"/>
            <a:ext cx="2217075" cy="2263982"/>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7" name="Shape 138"/>
          <p:cNvSpPr>
            <a:spLocks noGrp="1"/>
          </p:cNvSpPr>
          <p:nvPr>
            <p:ph type="pic" sz="quarter" idx="18" hasCustomPrompt="1"/>
          </p:nvPr>
        </p:nvSpPr>
        <p:spPr>
          <a:xfrm>
            <a:off x="764329" y="5343394"/>
            <a:ext cx="2217075" cy="2263982"/>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Tree>
    <p:extLst>
      <p:ext uri="{BB962C8B-B14F-4D97-AF65-F5344CB8AC3E}">
        <p14:creationId xmlns:p14="http://schemas.microsoft.com/office/powerpoint/2010/main" val="193852905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7" name="Shape 138"/>
          <p:cNvSpPr>
            <a:spLocks noGrp="1"/>
          </p:cNvSpPr>
          <p:nvPr>
            <p:ph type="pic" sz="quarter" idx="17" hasCustomPrompt="1"/>
          </p:nvPr>
        </p:nvSpPr>
        <p:spPr>
          <a:xfrm>
            <a:off x="3297338" y="4258338"/>
            <a:ext cx="1106130" cy="1129532"/>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8" name="Shape 138"/>
          <p:cNvSpPr>
            <a:spLocks noGrp="1"/>
          </p:cNvSpPr>
          <p:nvPr>
            <p:ph type="pic" sz="quarter" idx="18" hasCustomPrompt="1"/>
          </p:nvPr>
        </p:nvSpPr>
        <p:spPr>
          <a:xfrm>
            <a:off x="3297338" y="5952636"/>
            <a:ext cx="1106130" cy="1129532"/>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9" name="Shape 138"/>
          <p:cNvSpPr>
            <a:spLocks noGrp="1"/>
          </p:cNvSpPr>
          <p:nvPr>
            <p:ph type="pic" sz="quarter" idx="19" hasCustomPrompt="1"/>
          </p:nvPr>
        </p:nvSpPr>
        <p:spPr>
          <a:xfrm>
            <a:off x="3297338" y="7646935"/>
            <a:ext cx="1106130" cy="1129532"/>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Tree>
    <p:extLst>
      <p:ext uri="{BB962C8B-B14F-4D97-AF65-F5344CB8AC3E}">
        <p14:creationId xmlns:p14="http://schemas.microsoft.com/office/powerpoint/2010/main" val="157733129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7" name="Shape 20"/>
          <p:cNvSpPr>
            <a:spLocks noGrp="1"/>
          </p:cNvSpPr>
          <p:nvPr>
            <p:ph type="pic" idx="25"/>
          </p:nvPr>
        </p:nvSpPr>
        <p:spPr>
          <a:xfrm>
            <a:off x="3605981" y="5161964"/>
            <a:ext cx="2433484" cy="163852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6" name="Shape 20"/>
          <p:cNvSpPr>
            <a:spLocks noGrp="1"/>
          </p:cNvSpPr>
          <p:nvPr>
            <p:ph type="pic" idx="24"/>
          </p:nvPr>
        </p:nvSpPr>
        <p:spPr>
          <a:xfrm>
            <a:off x="775602" y="5161964"/>
            <a:ext cx="2433484" cy="163852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00167560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9" name="Shape 138"/>
          <p:cNvSpPr>
            <a:spLocks noGrp="1"/>
          </p:cNvSpPr>
          <p:nvPr>
            <p:ph type="pic" sz="quarter" idx="17" hasCustomPrompt="1"/>
          </p:nvPr>
        </p:nvSpPr>
        <p:spPr>
          <a:xfrm>
            <a:off x="1327354" y="3079858"/>
            <a:ext cx="1382663" cy="1411916"/>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10" name="Shape 138"/>
          <p:cNvSpPr>
            <a:spLocks noGrp="1"/>
          </p:cNvSpPr>
          <p:nvPr>
            <p:ph type="pic" sz="quarter" idx="18" hasCustomPrompt="1"/>
          </p:nvPr>
        </p:nvSpPr>
        <p:spPr>
          <a:xfrm>
            <a:off x="4082825" y="3079858"/>
            <a:ext cx="1382663" cy="1411916"/>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11" name="Shape 138"/>
          <p:cNvSpPr>
            <a:spLocks noGrp="1"/>
          </p:cNvSpPr>
          <p:nvPr>
            <p:ph type="pic" sz="quarter" idx="19" hasCustomPrompt="1"/>
          </p:nvPr>
        </p:nvSpPr>
        <p:spPr>
          <a:xfrm>
            <a:off x="1322428" y="6352585"/>
            <a:ext cx="1382663" cy="1411916"/>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12" name="Shape 138"/>
          <p:cNvSpPr>
            <a:spLocks noGrp="1"/>
          </p:cNvSpPr>
          <p:nvPr>
            <p:ph type="pic" sz="quarter" idx="20" hasCustomPrompt="1"/>
          </p:nvPr>
        </p:nvSpPr>
        <p:spPr>
          <a:xfrm>
            <a:off x="4082825" y="6352585"/>
            <a:ext cx="1382663" cy="1411916"/>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Tree>
    <p:extLst>
      <p:ext uri="{BB962C8B-B14F-4D97-AF65-F5344CB8AC3E}">
        <p14:creationId xmlns:p14="http://schemas.microsoft.com/office/powerpoint/2010/main" val="35078092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
    <p:spTree>
      <p:nvGrpSpPr>
        <p:cNvPr id="1" name=""/>
        <p:cNvGrpSpPr/>
        <p:nvPr/>
      </p:nvGrpSpPr>
      <p:grpSpPr>
        <a:xfrm>
          <a:off x="0" y="0"/>
          <a:ext cx="0" cy="0"/>
          <a:chOff x="0" y="0"/>
          <a:chExt cx="0" cy="0"/>
        </a:xfrm>
      </p:grpSpPr>
      <p:sp>
        <p:nvSpPr>
          <p:cNvPr id="5" name="Shape 20"/>
          <p:cNvSpPr>
            <a:spLocks noGrp="1"/>
          </p:cNvSpPr>
          <p:nvPr>
            <p:ph type="pic" idx="16"/>
          </p:nvPr>
        </p:nvSpPr>
        <p:spPr>
          <a:xfrm>
            <a:off x="387145" y="790673"/>
            <a:ext cx="6083668" cy="542076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9" name="Shape 20"/>
          <p:cNvSpPr>
            <a:spLocks noGrp="1"/>
          </p:cNvSpPr>
          <p:nvPr>
            <p:ph type="pic" idx="24"/>
          </p:nvPr>
        </p:nvSpPr>
        <p:spPr>
          <a:xfrm>
            <a:off x="775602" y="3411289"/>
            <a:ext cx="1104818" cy="112950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0" name="Shape 20"/>
          <p:cNvSpPr>
            <a:spLocks noGrp="1"/>
          </p:cNvSpPr>
          <p:nvPr>
            <p:ph type="pic" idx="25"/>
          </p:nvPr>
        </p:nvSpPr>
        <p:spPr>
          <a:xfrm>
            <a:off x="775602" y="4823179"/>
            <a:ext cx="1104818" cy="112950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6"/>
          </p:nvPr>
        </p:nvSpPr>
        <p:spPr>
          <a:xfrm>
            <a:off x="775602" y="6235072"/>
            <a:ext cx="1104818" cy="112950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2" name="Shape 20"/>
          <p:cNvSpPr>
            <a:spLocks noGrp="1"/>
          </p:cNvSpPr>
          <p:nvPr>
            <p:ph type="pic" idx="27"/>
          </p:nvPr>
        </p:nvSpPr>
        <p:spPr>
          <a:xfrm>
            <a:off x="789429" y="7646962"/>
            <a:ext cx="1104818" cy="112950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782575512"/>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8" name="Shape 20"/>
          <p:cNvSpPr>
            <a:spLocks noGrp="1"/>
          </p:cNvSpPr>
          <p:nvPr>
            <p:ph type="pic" idx="26"/>
          </p:nvPr>
        </p:nvSpPr>
        <p:spPr>
          <a:xfrm>
            <a:off x="1559643" y="2626164"/>
            <a:ext cx="1880419" cy="192244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0" name="Shape 20"/>
          <p:cNvSpPr>
            <a:spLocks noGrp="1"/>
          </p:cNvSpPr>
          <p:nvPr>
            <p:ph type="pic" idx="27"/>
          </p:nvPr>
        </p:nvSpPr>
        <p:spPr>
          <a:xfrm>
            <a:off x="4159046" y="2626164"/>
            <a:ext cx="1880419" cy="192244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1" name="Shape 20"/>
          <p:cNvSpPr>
            <a:spLocks noGrp="1"/>
          </p:cNvSpPr>
          <p:nvPr>
            <p:ph type="pic" idx="28"/>
          </p:nvPr>
        </p:nvSpPr>
        <p:spPr>
          <a:xfrm>
            <a:off x="1559643" y="5926375"/>
            <a:ext cx="1880419" cy="192244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12" name="Shape 20"/>
          <p:cNvSpPr>
            <a:spLocks noGrp="1"/>
          </p:cNvSpPr>
          <p:nvPr>
            <p:ph type="pic" idx="29"/>
          </p:nvPr>
        </p:nvSpPr>
        <p:spPr>
          <a:xfrm>
            <a:off x="4159046" y="5924097"/>
            <a:ext cx="1880419" cy="192244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60259231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6" name="Shape 138"/>
          <p:cNvSpPr>
            <a:spLocks noGrp="1"/>
          </p:cNvSpPr>
          <p:nvPr>
            <p:ph type="pic" sz="quarter" idx="17" hasCustomPrompt="1"/>
          </p:nvPr>
        </p:nvSpPr>
        <p:spPr>
          <a:xfrm>
            <a:off x="2545710" y="790674"/>
            <a:ext cx="1659195" cy="1694299"/>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7" name="Shape 138"/>
          <p:cNvSpPr>
            <a:spLocks noGrp="1"/>
          </p:cNvSpPr>
          <p:nvPr>
            <p:ph type="pic" sz="quarter" idx="18" hasCustomPrompt="1"/>
          </p:nvPr>
        </p:nvSpPr>
        <p:spPr>
          <a:xfrm>
            <a:off x="2545709" y="5241649"/>
            <a:ext cx="1659195" cy="1694299"/>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Tree>
    <p:extLst>
      <p:ext uri="{BB962C8B-B14F-4D97-AF65-F5344CB8AC3E}">
        <p14:creationId xmlns:p14="http://schemas.microsoft.com/office/powerpoint/2010/main" val="1949121723"/>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9">
    <p:spTree>
      <p:nvGrpSpPr>
        <p:cNvPr id="1" name=""/>
        <p:cNvGrpSpPr/>
        <p:nvPr/>
      </p:nvGrpSpPr>
      <p:grpSpPr>
        <a:xfrm>
          <a:off x="0" y="0"/>
          <a:ext cx="0" cy="0"/>
          <a:chOff x="0" y="0"/>
          <a:chExt cx="0" cy="0"/>
        </a:xfrm>
      </p:grpSpPr>
      <p:sp>
        <p:nvSpPr>
          <p:cNvPr id="5" name="Shape 20"/>
          <p:cNvSpPr>
            <a:spLocks noGrp="1"/>
          </p:cNvSpPr>
          <p:nvPr>
            <p:ph type="pic" idx="26"/>
          </p:nvPr>
        </p:nvSpPr>
        <p:spPr>
          <a:xfrm>
            <a:off x="800341" y="3190929"/>
            <a:ext cx="5262111" cy="558556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97555730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Shape 20"/>
          <p:cNvSpPr>
            <a:spLocks noGrp="1"/>
          </p:cNvSpPr>
          <p:nvPr>
            <p:ph type="pic" idx="26"/>
          </p:nvPr>
        </p:nvSpPr>
        <p:spPr>
          <a:xfrm>
            <a:off x="2856866" y="3190929"/>
            <a:ext cx="4001134" cy="558556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67956575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
    <p:spTree>
      <p:nvGrpSpPr>
        <p:cNvPr id="1" name=""/>
        <p:cNvGrpSpPr/>
        <p:nvPr/>
      </p:nvGrpSpPr>
      <p:grpSpPr>
        <a:xfrm>
          <a:off x="0" y="0"/>
          <a:ext cx="0" cy="0"/>
          <a:chOff x="0" y="0"/>
          <a:chExt cx="0" cy="0"/>
        </a:xfrm>
      </p:grpSpPr>
      <p:sp>
        <p:nvSpPr>
          <p:cNvPr id="5" name="Shape 20"/>
          <p:cNvSpPr>
            <a:spLocks noGrp="1"/>
          </p:cNvSpPr>
          <p:nvPr>
            <p:ph type="pic" idx="26"/>
          </p:nvPr>
        </p:nvSpPr>
        <p:spPr>
          <a:xfrm>
            <a:off x="1166966" y="4740243"/>
            <a:ext cx="5691054" cy="516575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27815150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
    <p:spTree>
      <p:nvGrpSpPr>
        <p:cNvPr id="1" name=""/>
        <p:cNvGrpSpPr/>
        <p:nvPr/>
      </p:nvGrpSpPr>
      <p:grpSpPr>
        <a:xfrm>
          <a:off x="0" y="0"/>
          <a:ext cx="0" cy="0"/>
          <a:chOff x="0" y="0"/>
          <a:chExt cx="0" cy="0"/>
        </a:xfrm>
      </p:grpSpPr>
      <p:sp>
        <p:nvSpPr>
          <p:cNvPr id="5" name="Shape 20"/>
          <p:cNvSpPr>
            <a:spLocks noGrp="1"/>
          </p:cNvSpPr>
          <p:nvPr>
            <p:ph type="pic" idx="26"/>
          </p:nvPr>
        </p:nvSpPr>
        <p:spPr>
          <a:xfrm>
            <a:off x="3152468" y="790672"/>
            <a:ext cx="3705532" cy="656607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71939913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3">
    <p:spTree>
      <p:nvGrpSpPr>
        <p:cNvPr id="1" name=""/>
        <p:cNvGrpSpPr/>
        <p:nvPr/>
      </p:nvGrpSpPr>
      <p:grpSpPr>
        <a:xfrm>
          <a:off x="0" y="0"/>
          <a:ext cx="0" cy="0"/>
          <a:chOff x="0" y="0"/>
          <a:chExt cx="0" cy="0"/>
        </a:xfrm>
      </p:grpSpPr>
      <p:sp>
        <p:nvSpPr>
          <p:cNvPr id="5" name="Shape 20"/>
          <p:cNvSpPr>
            <a:spLocks noGrp="1"/>
          </p:cNvSpPr>
          <p:nvPr>
            <p:ph type="pic" idx="26"/>
          </p:nvPr>
        </p:nvSpPr>
        <p:spPr>
          <a:xfrm>
            <a:off x="3843366" y="3190929"/>
            <a:ext cx="3014634" cy="460378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394436269"/>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4">
    <p:spTree>
      <p:nvGrpSpPr>
        <p:cNvPr id="1" name=""/>
        <p:cNvGrpSpPr/>
        <p:nvPr/>
      </p:nvGrpSpPr>
      <p:grpSpPr>
        <a:xfrm>
          <a:off x="0" y="0"/>
          <a:ext cx="0" cy="0"/>
          <a:chOff x="0" y="0"/>
          <a:chExt cx="0" cy="0"/>
        </a:xfrm>
      </p:grpSpPr>
      <p:sp>
        <p:nvSpPr>
          <p:cNvPr id="5" name="Shape 20"/>
          <p:cNvSpPr>
            <a:spLocks noGrp="1"/>
          </p:cNvSpPr>
          <p:nvPr>
            <p:ph type="pic" idx="26"/>
          </p:nvPr>
        </p:nvSpPr>
        <p:spPr>
          <a:xfrm>
            <a:off x="1732860" y="0"/>
            <a:ext cx="5116885" cy="628272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799764874"/>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5">
    <p:spTree>
      <p:nvGrpSpPr>
        <p:cNvPr id="1" name=""/>
        <p:cNvGrpSpPr/>
        <p:nvPr/>
      </p:nvGrpSpPr>
      <p:grpSpPr>
        <a:xfrm>
          <a:off x="0" y="0"/>
          <a:ext cx="0" cy="0"/>
          <a:chOff x="0" y="0"/>
          <a:chExt cx="0" cy="0"/>
        </a:xfrm>
      </p:grpSpPr>
      <p:sp>
        <p:nvSpPr>
          <p:cNvPr id="6" name="Shape 20"/>
          <p:cNvSpPr>
            <a:spLocks noGrp="1"/>
          </p:cNvSpPr>
          <p:nvPr>
            <p:ph type="pic" idx="26"/>
          </p:nvPr>
        </p:nvSpPr>
        <p:spPr>
          <a:xfrm>
            <a:off x="0" y="-29"/>
            <a:ext cx="3429000" cy="350155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7" name="Shape 20"/>
          <p:cNvSpPr>
            <a:spLocks noGrp="1"/>
          </p:cNvSpPr>
          <p:nvPr>
            <p:ph type="pic" idx="27"/>
          </p:nvPr>
        </p:nvSpPr>
        <p:spPr>
          <a:xfrm>
            <a:off x="3429058" y="3501521"/>
            <a:ext cx="3429000" cy="6404479"/>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6254798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7" name="Shape 20"/>
          <p:cNvSpPr>
            <a:spLocks noGrp="1"/>
          </p:cNvSpPr>
          <p:nvPr>
            <p:ph type="pic" idx="17"/>
          </p:nvPr>
        </p:nvSpPr>
        <p:spPr>
          <a:xfrm>
            <a:off x="4" y="3503756"/>
            <a:ext cx="3428996" cy="6402244"/>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6" name="Shape 20"/>
          <p:cNvSpPr>
            <a:spLocks noGrp="1"/>
          </p:cNvSpPr>
          <p:nvPr>
            <p:ph type="pic" idx="16"/>
          </p:nvPr>
        </p:nvSpPr>
        <p:spPr>
          <a:xfrm>
            <a:off x="3429000" y="4"/>
            <a:ext cx="3428996" cy="350375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4" name="Text Placeholder 5">
            <a:extLst>
              <a:ext uri="{FF2B5EF4-FFF2-40B4-BE49-F238E27FC236}">
                <a16:creationId xmlns:a16="http://schemas.microsoft.com/office/drawing/2014/main" id="{8BE3BFAB-A2E9-9446-AA5F-72F5E4731FA3}"/>
              </a:ext>
            </a:extLst>
          </p:cNvPr>
          <p:cNvSpPr>
            <a:spLocks noGrp="1"/>
          </p:cNvSpPr>
          <p:nvPr>
            <p:ph type="body" sz="quarter" idx="18" hasCustomPrompt="1"/>
          </p:nvPr>
        </p:nvSpPr>
        <p:spPr>
          <a:xfrm>
            <a:off x="723900" y="1016000"/>
            <a:ext cx="3949700" cy="1524000"/>
          </a:xfrm>
        </p:spPr>
        <p:txBody>
          <a:bodyPr/>
          <a:lstStyle>
            <a:lvl1pPr>
              <a:defRPr sz="3200" b="0">
                <a:solidFill>
                  <a:srgbClr val="28AFAC"/>
                </a:solidFill>
                <a:latin typeface="+mj-lt"/>
              </a:defRPr>
            </a:lvl1pPr>
          </a:lstStyle>
          <a:p>
            <a:pPr lvl="0"/>
            <a:r>
              <a:rPr lang="en-GB"/>
              <a:t>Heading Text</a:t>
            </a:r>
            <a:endParaRPr lang="en-US"/>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6">
    <p:spTree>
      <p:nvGrpSpPr>
        <p:cNvPr id="1" name=""/>
        <p:cNvGrpSpPr/>
        <p:nvPr/>
      </p:nvGrpSpPr>
      <p:grpSpPr>
        <a:xfrm>
          <a:off x="0" y="0"/>
          <a:ext cx="0" cy="0"/>
          <a:chOff x="0" y="0"/>
          <a:chExt cx="0" cy="0"/>
        </a:xfrm>
      </p:grpSpPr>
      <p:sp>
        <p:nvSpPr>
          <p:cNvPr id="5" name="Shape 20"/>
          <p:cNvSpPr>
            <a:spLocks noGrp="1"/>
          </p:cNvSpPr>
          <p:nvPr>
            <p:ph type="pic" idx="26"/>
          </p:nvPr>
        </p:nvSpPr>
        <p:spPr>
          <a:xfrm>
            <a:off x="774290" y="2634636"/>
            <a:ext cx="6083710" cy="2800591"/>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09120683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7">
    <p:spTree>
      <p:nvGrpSpPr>
        <p:cNvPr id="1" name=""/>
        <p:cNvGrpSpPr/>
        <p:nvPr/>
      </p:nvGrpSpPr>
      <p:grpSpPr>
        <a:xfrm>
          <a:off x="0" y="0"/>
          <a:ext cx="0" cy="0"/>
          <a:chOff x="0" y="0"/>
          <a:chExt cx="0" cy="0"/>
        </a:xfrm>
      </p:grpSpPr>
      <p:sp>
        <p:nvSpPr>
          <p:cNvPr id="6" name="Shape 20"/>
          <p:cNvSpPr>
            <a:spLocks noGrp="1"/>
          </p:cNvSpPr>
          <p:nvPr>
            <p:ph type="pic" idx="26"/>
          </p:nvPr>
        </p:nvSpPr>
        <p:spPr>
          <a:xfrm>
            <a:off x="2210793" y="3617443"/>
            <a:ext cx="1742903" cy="236377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
        <p:nvSpPr>
          <p:cNvPr id="7" name="Shape 20"/>
          <p:cNvSpPr>
            <a:spLocks noGrp="1"/>
          </p:cNvSpPr>
          <p:nvPr>
            <p:ph type="pic" idx="27"/>
          </p:nvPr>
        </p:nvSpPr>
        <p:spPr>
          <a:xfrm>
            <a:off x="4348572" y="4706631"/>
            <a:ext cx="717132" cy="130702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2650039782"/>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8">
    <p:spTree>
      <p:nvGrpSpPr>
        <p:cNvPr id="1" name=""/>
        <p:cNvGrpSpPr/>
        <p:nvPr/>
      </p:nvGrpSpPr>
      <p:grpSpPr>
        <a:xfrm>
          <a:off x="0" y="0"/>
          <a:ext cx="0" cy="0"/>
          <a:chOff x="0" y="0"/>
          <a:chExt cx="0" cy="0"/>
        </a:xfrm>
      </p:grpSpPr>
      <p:sp>
        <p:nvSpPr>
          <p:cNvPr id="5" name="Shape 20"/>
          <p:cNvSpPr>
            <a:spLocks noGrp="1"/>
          </p:cNvSpPr>
          <p:nvPr>
            <p:ph type="pic" idx="26"/>
          </p:nvPr>
        </p:nvSpPr>
        <p:spPr>
          <a:xfrm>
            <a:off x="774291" y="2626164"/>
            <a:ext cx="2821781" cy="395563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4213796695"/>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9">
    <p:spTree>
      <p:nvGrpSpPr>
        <p:cNvPr id="1" name=""/>
        <p:cNvGrpSpPr/>
        <p:nvPr/>
      </p:nvGrpSpPr>
      <p:grpSpPr>
        <a:xfrm>
          <a:off x="0" y="0"/>
          <a:ext cx="0" cy="0"/>
          <a:chOff x="0" y="0"/>
          <a:chExt cx="0" cy="0"/>
        </a:xfrm>
      </p:grpSpPr>
      <p:sp>
        <p:nvSpPr>
          <p:cNvPr id="5" name="Shape 20"/>
          <p:cNvSpPr>
            <a:spLocks noGrp="1"/>
          </p:cNvSpPr>
          <p:nvPr>
            <p:ph type="pic" idx="26"/>
          </p:nvPr>
        </p:nvSpPr>
        <p:spPr>
          <a:xfrm>
            <a:off x="1743364" y="0"/>
            <a:ext cx="5114629" cy="5836166"/>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713327615"/>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0">
    <p:spTree>
      <p:nvGrpSpPr>
        <p:cNvPr id="1" name=""/>
        <p:cNvGrpSpPr/>
        <p:nvPr/>
      </p:nvGrpSpPr>
      <p:grpSpPr>
        <a:xfrm>
          <a:off x="0" y="0"/>
          <a:ext cx="0" cy="0"/>
          <a:chOff x="0" y="0"/>
          <a:chExt cx="0" cy="0"/>
        </a:xfrm>
      </p:grpSpPr>
      <p:sp>
        <p:nvSpPr>
          <p:cNvPr id="5" name="Shape 20"/>
          <p:cNvSpPr>
            <a:spLocks noGrp="1"/>
          </p:cNvSpPr>
          <p:nvPr>
            <p:ph type="pic" idx="26"/>
          </p:nvPr>
        </p:nvSpPr>
        <p:spPr>
          <a:xfrm>
            <a:off x="0" y="0"/>
            <a:ext cx="6858000" cy="9906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66645785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1">
    <p:spTree>
      <p:nvGrpSpPr>
        <p:cNvPr id="1" name=""/>
        <p:cNvGrpSpPr/>
        <p:nvPr/>
      </p:nvGrpSpPr>
      <p:grpSpPr>
        <a:xfrm>
          <a:off x="0" y="0"/>
          <a:ext cx="0" cy="0"/>
          <a:chOff x="0" y="0"/>
          <a:chExt cx="0" cy="0"/>
        </a:xfrm>
      </p:grpSpPr>
      <p:sp>
        <p:nvSpPr>
          <p:cNvPr id="5" name="Shape 20"/>
          <p:cNvSpPr>
            <a:spLocks noGrp="1"/>
          </p:cNvSpPr>
          <p:nvPr>
            <p:ph type="pic" idx="26"/>
          </p:nvPr>
        </p:nvSpPr>
        <p:spPr>
          <a:xfrm>
            <a:off x="1" y="3602494"/>
            <a:ext cx="3429025" cy="3761973"/>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0882058"/>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2">
    <p:spTree>
      <p:nvGrpSpPr>
        <p:cNvPr id="1" name=""/>
        <p:cNvGrpSpPr/>
        <p:nvPr/>
      </p:nvGrpSpPr>
      <p:grpSpPr>
        <a:xfrm>
          <a:off x="0" y="0"/>
          <a:ext cx="0" cy="0"/>
          <a:chOff x="0" y="0"/>
          <a:chExt cx="0" cy="0"/>
        </a:xfrm>
      </p:grpSpPr>
      <p:sp>
        <p:nvSpPr>
          <p:cNvPr id="5" name="Shape 20"/>
          <p:cNvSpPr>
            <a:spLocks noGrp="1"/>
          </p:cNvSpPr>
          <p:nvPr>
            <p:ph type="pic" idx="26"/>
          </p:nvPr>
        </p:nvSpPr>
        <p:spPr>
          <a:xfrm>
            <a:off x="0" y="0"/>
            <a:ext cx="4007917" cy="384422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739362253"/>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3">
    <p:spTree>
      <p:nvGrpSpPr>
        <p:cNvPr id="1" name=""/>
        <p:cNvGrpSpPr/>
        <p:nvPr/>
      </p:nvGrpSpPr>
      <p:grpSpPr>
        <a:xfrm>
          <a:off x="0" y="0"/>
          <a:ext cx="0" cy="0"/>
          <a:chOff x="0" y="0"/>
          <a:chExt cx="0" cy="0"/>
        </a:xfrm>
      </p:grpSpPr>
      <p:sp>
        <p:nvSpPr>
          <p:cNvPr id="5" name="Shape 20"/>
          <p:cNvSpPr>
            <a:spLocks noGrp="1"/>
          </p:cNvSpPr>
          <p:nvPr>
            <p:ph type="pic" idx="26"/>
          </p:nvPr>
        </p:nvSpPr>
        <p:spPr>
          <a:xfrm>
            <a:off x="-44" y="3247362"/>
            <a:ext cx="6858031" cy="3671069"/>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4221774024"/>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4">
    <p:spTree>
      <p:nvGrpSpPr>
        <p:cNvPr id="1" name=""/>
        <p:cNvGrpSpPr/>
        <p:nvPr/>
      </p:nvGrpSpPr>
      <p:grpSpPr>
        <a:xfrm>
          <a:off x="0" y="0"/>
          <a:ext cx="0" cy="0"/>
          <a:chOff x="0" y="0"/>
          <a:chExt cx="0" cy="0"/>
        </a:xfrm>
      </p:grpSpPr>
      <p:sp>
        <p:nvSpPr>
          <p:cNvPr id="5" name="Shape 20"/>
          <p:cNvSpPr>
            <a:spLocks noGrp="1"/>
          </p:cNvSpPr>
          <p:nvPr>
            <p:ph type="pic" idx="26"/>
          </p:nvPr>
        </p:nvSpPr>
        <p:spPr>
          <a:xfrm>
            <a:off x="0" y="3126148"/>
            <a:ext cx="6858000" cy="564745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44688989"/>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5">
    <p:spTree>
      <p:nvGrpSpPr>
        <p:cNvPr id="1" name=""/>
        <p:cNvGrpSpPr/>
        <p:nvPr/>
      </p:nvGrpSpPr>
      <p:grpSpPr>
        <a:xfrm>
          <a:off x="0" y="0"/>
          <a:ext cx="0" cy="0"/>
          <a:chOff x="0" y="0"/>
          <a:chExt cx="0" cy="0"/>
        </a:xfrm>
      </p:grpSpPr>
      <p:sp>
        <p:nvSpPr>
          <p:cNvPr id="8" name="Shape 138"/>
          <p:cNvSpPr>
            <a:spLocks noGrp="1"/>
          </p:cNvSpPr>
          <p:nvPr>
            <p:ph type="pic" sz="quarter" idx="17" hasCustomPrompt="1"/>
          </p:nvPr>
        </p:nvSpPr>
        <p:spPr>
          <a:xfrm>
            <a:off x="1527332" y="3305205"/>
            <a:ext cx="967864" cy="988341"/>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9" name="Shape 138"/>
          <p:cNvSpPr>
            <a:spLocks noGrp="1"/>
          </p:cNvSpPr>
          <p:nvPr>
            <p:ph type="pic" sz="quarter" idx="18" hasCustomPrompt="1"/>
          </p:nvPr>
        </p:nvSpPr>
        <p:spPr>
          <a:xfrm>
            <a:off x="1527332" y="5183053"/>
            <a:ext cx="967864" cy="988341"/>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10" name="Shape 138"/>
          <p:cNvSpPr>
            <a:spLocks noGrp="1"/>
          </p:cNvSpPr>
          <p:nvPr>
            <p:ph type="pic" sz="quarter" idx="19" hasCustomPrompt="1"/>
          </p:nvPr>
        </p:nvSpPr>
        <p:spPr>
          <a:xfrm>
            <a:off x="1527332" y="7060901"/>
            <a:ext cx="967864" cy="988341"/>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Tree>
    <p:extLst>
      <p:ext uri="{BB962C8B-B14F-4D97-AF65-F5344CB8AC3E}">
        <p14:creationId xmlns:p14="http://schemas.microsoft.com/office/powerpoint/2010/main" val="10996369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Shape 20"/>
          <p:cNvSpPr>
            <a:spLocks noGrp="1"/>
          </p:cNvSpPr>
          <p:nvPr>
            <p:ph type="pic" idx="16"/>
          </p:nvPr>
        </p:nvSpPr>
        <p:spPr>
          <a:xfrm>
            <a:off x="1" y="0"/>
            <a:ext cx="4827355" cy="6742332"/>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6">
    <p:spTree>
      <p:nvGrpSpPr>
        <p:cNvPr id="1" name=""/>
        <p:cNvGrpSpPr/>
        <p:nvPr/>
      </p:nvGrpSpPr>
      <p:grpSpPr>
        <a:xfrm>
          <a:off x="0" y="0"/>
          <a:ext cx="0" cy="0"/>
          <a:chOff x="0" y="0"/>
          <a:chExt cx="0" cy="0"/>
        </a:xfrm>
      </p:grpSpPr>
      <p:sp>
        <p:nvSpPr>
          <p:cNvPr id="5" name="Shape 138"/>
          <p:cNvSpPr>
            <a:spLocks noGrp="1"/>
          </p:cNvSpPr>
          <p:nvPr>
            <p:ph type="pic" sz="quarter" idx="17" hasCustomPrompt="1"/>
          </p:nvPr>
        </p:nvSpPr>
        <p:spPr>
          <a:xfrm>
            <a:off x="2945068" y="3861589"/>
            <a:ext cx="967864" cy="988341"/>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Tree>
    <p:extLst>
      <p:ext uri="{BB962C8B-B14F-4D97-AF65-F5344CB8AC3E}">
        <p14:creationId xmlns:p14="http://schemas.microsoft.com/office/powerpoint/2010/main" val="1749644715"/>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8">
    <p:spTree>
      <p:nvGrpSpPr>
        <p:cNvPr id="1" name=""/>
        <p:cNvGrpSpPr/>
        <p:nvPr/>
      </p:nvGrpSpPr>
      <p:grpSpPr>
        <a:xfrm>
          <a:off x="0" y="0"/>
          <a:ext cx="0" cy="0"/>
          <a:chOff x="0" y="0"/>
          <a:chExt cx="0" cy="0"/>
        </a:xfrm>
      </p:grpSpPr>
      <p:sp>
        <p:nvSpPr>
          <p:cNvPr id="7" name="Shape 138"/>
          <p:cNvSpPr>
            <a:spLocks noGrp="1"/>
          </p:cNvSpPr>
          <p:nvPr>
            <p:ph type="pic" sz="quarter" idx="17" hasCustomPrompt="1"/>
          </p:nvPr>
        </p:nvSpPr>
        <p:spPr>
          <a:xfrm>
            <a:off x="981690" y="3286683"/>
            <a:ext cx="1050823" cy="1073056"/>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8" name="Shape 138"/>
          <p:cNvSpPr>
            <a:spLocks noGrp="1"/>
          </p:cNvSpPr>
          <p:nvPr>
            <p:ph type="pic" sz="quarter" idx="18" hasCustomPrompt="1"/>
          </p:nvPr>
        </p:nvSpPr>
        <p:spPr>
          <a:xfrm>
            <a:off x="2903590" y="3286683"/>
            <a:ext cx="1050823" cy="1073056"/>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
        <p:nvSpPr>
          <p:cNvPr id="9" name="Shape 138"/>
          <p:cNvSpPr>
            <a:spLocks noGrp="1"/>
          </p:cNvSpPr>
          <p:nvPr>
            <p:ph type="pic" sz="quarter" idx="19" hasCustomPrompt="1"/>
          </p:nvPr>
        </p:nvSpPr>
        <p:spPr>
          <a:xfrm>
            <a:off x="4781243" y="3286683"/>
            <a:ext cx="1050823" cy="1073056"/>
          </a:xfrm>
          <a:prstGeom prst="ellipse">
            <a:avLst/>
          </a:prstGeom>
          <a:pattFill prst="pct5">
            <a:fgClr>
              <a:schemeClr val="accent1"/>
            </a:fgClr>
            <a:bgClr>
              <a:schemeClr val="bg2"/>
            </a:bgClr>
          </a:pattFill>
        </p:spPr>
        <p:txBody>
          <a:bodyPr lIns="91439" tIns="45719" rIns="91439" bIns="45719" anchor="t">
            <a:noAutofit/>
          </a:bodyPr>
          <a:lstStyle>
            <a:lvl1pPr>
              <a:defRPr sz="1306" b="0" baseline="0"/>
            </a:lvl1pPr>
          </a:lstStyle>
          <a:p>
            <a:r>
              <a:rPr lang="de-DE"/>
              <a:t>- Drop Image here</a:t>
            </a:r>
            <a:endParaRPr/>
          </a:p>
        </p:txBody>
      </p:sp>
    </p:spTree>
    <p:extLst>
      <p:ext uri="{BB962C8B-B14F-4D97-AF65-F5344CB8AC3E}">
        <p14:creationId xmlns:p14="http://schemas.microsoft.com/office/powerpoint/2010/main" val="2525481530"/>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9">
    <p:spTree>
      <p:nvGrpSpPr>
        <p:cNvPr id="1" name=""/>
        <p:cNvGrpSpPr/>
        <p:nvPr/>
      </p:nvGrpSpPr>
      <p:grpSpPr>
        <a:xfrm>
          <a:off x="0" y="0"/>
          <a:ext cx="0" cy="0"/>
          <a:chOff x="0" y="0"/>
          <a:chExt cx="0" cy="0"/>
        </a:xfrm>
      </p:grpSpPr>
      <p:sp>
        <p:nvSpPr>
          <p:cNvPr id="5" name="Shape 20"/>
          <p:cNvSpPr>
            <a:spLocks noGrp="1"/>
          </p:cNvSpPr>
          <p:nvPr>
            <p:ph type="pic" idx="26"/>
          </p:nvPr>
        </p:nvSpPr>
        <p:spPr>
          <a:xfrm>
            <a:off x="3429000" y="1"/>
            <a:ext cx="3429000" cy="9905957"/>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773382820"/>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0">
    <p:spTree>
      <p:nvGrpSpPr>
        <p:cNvPr id="1" name=""/>
        <p:cNvGrpSpPr/>
        <p:nvPr/>
      </p:nvGrpSpPr>
      <p:grpSpPr>
        <a:xfrm>
          <a:off x="0" y="0"/>
          <a:ext cx="0" cy="0"/>
          <a:chOff x="0" y="0"/>
          <a:chExt cx="0" cy="0"/>
        </a:xfrm>
      </p:grpSpPr>
      <p:sp>
        <p:nvSpPr>
          <p:cNvPr id="5" name="Shape 20"/>
          <p:cNvSpPr>
            <a:spLocks noGrp="1"/>
          </p:cNvSpPr>
          <p:nvPr>
            <p:ph type="pic" idx="26"/>
          </p:nvPr>
        </p:nvSpPr>
        <p:spPr>
          <a:xfrm>
            <a:off x="0" y="0"/>
            <a:ext cx="6858000" cy="9906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785752495"/>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1">
    <p:spTree>
      <p:nvGrpSpPr>
        <p:cNvPr id="1" name=""/>
        <p:cNvGrpSpPr/>
        <p:nvPr/>
      </p:nvGrpSpPr>
      <p:grpSpPr>
        <a:xfrm>
          <a:off x="0" y="0"/>
          <a:ext cx="0" cy="0"/>
          <a:chOff x="0" y="0"/>
          <a:chExt cx="0" cy="0"/>
        </a:xfrm>
      </p:grpSpPr>
      <p:sp>
        <p:nvSpPr>
          <p:cNvPr id="5" name="Shape 20"/>
          <p:cNvSpPr>
            <a:spLocks noGrp="1"/>
          </p:cNvSpPr>
          <p:nvPr>
            <p:ph type="pic" idx="26"/>
          </p:nvPr>
        </p:nvSpPr>
        <p:spPr>
          <a:xfrm>
            <a:off x="0" y="4952999"/>
            <a:ext cx="6858000" cy="495295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617302155"/>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2">
    <p:spTree>
      <p:nvGrpSpPr>
        <p:cNvPr id="1" name=""/>
        <p:cNvGrpSpPr/>
        <p:nvPr/>
      </p:nvGrpSpPr>
      <p:grpSpPr>
        <a:xfrm>
          <a:off x="0" y="0"/>
          <a:ext cx="0" cy="0"/>
          <a:chOff x="0" y="0"/>
          <a:chExt cx="0" cy="0"/>
        </a:xfrm>
      </p:grpSpPr>
      <p:sp>
        <p:nvSpPr>
          <p:cNvPr id="5" name="Shape 20"/>
          <p:cNvSpPr>
            <a:spLocks noGrp="1"/>
          </p:cNvSpPr>
          <p:nvPr>
            <p:ph type="pic" idx="26"/>
          </p:nvPr>
        </p:nvSpPr>
        <p:spPr>
          <a:xfrm>
            <a:off x="0" y="0"/>
            <a:ext cx="6858000" cy="990600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26995938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3">
    <p:spTree>
      <p:nvGrpSpPr>
        <p:cNvPr id="1" name=""/>
        <p:cNvGrpSpPr/>
        <p:nvPr/>
      </p:nvGrpSpPr>
      <p:grpSpPr>
        <a:xfrm>
          <a:off x="0" y="0"/>
          <a:ext cx="0" cy="0"/>
          <a:chOff x="0" y="0"/>
          <a:chExt cx="0" cy="0"/>
        </a:xfrm>
      </p:grpSpPr>
      <p:sp>
        <p:nvSpPr>
          <p:cNvPr id="5" name="Shape 20"/>
          <p:cNvSpPr>
            <a:spLocks noGrp="1"/>
          </p:cNvSpPr>
          <p:nvPr>
            <p:ph type="pic" idx="26"/>
          </p:nvPr>
        </p:nvSpPr>
        <p:spPr>
          <a:xfrm>
            <a:off x="28" y="0"/>
            <a:ext cx="6858000" cy="4794595"/>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904923539"/>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4">
    <p:spTree>
      <p:nvGrpSpPr>
        <p:cNvPr id="1" name=""/>
        <p:cNvGrpSpPr/>
        <p:nvPr/>
      </p:nvGrpSpPr>
      <p:grpSpPr>
        <a:xfrm>
          <a:off x="0" y="0"/>
          <a:ext cx="0" cy="0"/>
          <a:chOff x="0" y="0"/>
          <a:chExt cx="0" cy="0"/>
        </a:xfrm>
      </p:grpSpPr>
      <p:sp>
        <p:nvSpPr>
          <p:cNvPr id="5" name="Shape 20"/>
          <p:cNvSpPr>
            <a:spLocks noGrp="1"/>
          </p:cNvSpPr>
          <p:nvPr>
            <p:ph type="pic" idx="26"/>
          </p:nvPr>
        </p:nvSpPr>
        <p:spPr>
          <a:xfrm>
            <a:off x="2995" y="6997269"/>
            <a:ext cx="6858000" cy="2936698"/>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388606649"/>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5">
    <p:spTree>
      <p:nvGrpSpPr>
        <p:cNvPr id="1" name=""/>
        <p:cNvGrpSpPr/>
        <p:nvPr/>
      </p:nvGrpSpPr>
      <p:grpSpPr>
        <a:xfrm>
          <a:off x="0" y="0"/>
          <a:ext cx="0" cy="0"/>
          <a:chOff x="0" y="0"/>
          <a:chExt cx="0" cy="0"/>
        </a:xfrm>
      </p:grpSpPr>
      <p:sp>
        <p:nvSpPr>
          <p:cNvPr id="5" name="Shape 20"/>
          <p:cNvSpPr>
            <a:spLocks noGrp="1"/>
          </p:cNvSpPr>
          <p:nvPr>
            <p:ph type="pic" idx="26"/>
          </p:nvPr>
        </p:nvSpPr>
        <p:spPr>
          <a:xfrm>
            <a:off x="0" y="0"/>
            <a:ext cx="6858000" cy="3939202"/>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217974854"/>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6">
    <p:spTree>
      <p:nvGrpSpPr>
        <p:cNvPr id="1" name=""/>
        <p:cNvGrpSpPr/>
        <p:nvPr/>
      </p:nvGrpSpPr>
      <p:grpSpPr>
        <a:xfrm>
          <a:off x="0" y="0"/>
          <a:ext cx="0" cy="0"/>
          <a:chOff x="0" y="0"/>
          <a:chExt cx="0" cy="0"/>
        </a:xfrm>
      </p:grpSpPr>
      <p:sp>
        <p:nvSpPr>
          <p:cNvPr id="5" name="Shape 20"/>
          <p:cNvSpPr>
            <a:spLocks noGrp="1"/>
          </p:cNvSpPr>
          <p:nvPr>
            <p:ph type="pic" idx="26"/>
          </p:nvPr>
        </p:nvSpPr>
        <p:spPr>
          <a:xfrm>
            <a:off x="4217652" y="790673"/>
            <a:ext cx="2640349" cy="6946320"/>
          </a:xfrm>
          <a:prstGeom prst="rect">
            <a:avLst/>
          </a:prstGeom>
          <a:pattFill prst="pct5">
            <a:fgClr>
              <a:schemeClr val="accent1"/>
            </a:fgClr>
            <a:bgClr>
              <a:schemeClr val="bg2"/>
            </a:bgClr>
          </a:pattFill>
        </p:spPr>
        <p:txBody>
          <a:bodyPr lIns="91439" tIns="45719" rIns="91439" bIns="45719">
            <a:noAutofit/>
          </a:bodyPr>
          <a:lstStyle>
            <a:lvl1pPr marL="0" marR="0" indent="0" algn="l" defTabSz="583729" rtl="0" eaLnBrk="1" fontAlgn="auto" latinLnBrk="0" hangingPunct="1">
              <a:lnSpc>
                <a:spcPct val="100000"/>
              </a:lnSpc>
              <a:spcBef>
                <a:spcPct val="0"/>
              </a:spcBef>
              <a:spcAft>
                <a:spcPct val="0"/>
              </a:spcAft>
              <a:buClrTx/>
              <a:buSzTx/>
              <a:buFontTx/>
              <a:buNone/>
              <a:defRPr sz="1306" b="0" i="0" u="none"/>
            </a:lvl1pPr>
          </a:lstStyle>
          <a:p>
            <a:endParaRPr lang="de-DE"/>
          </a:p>
          <a:p>
            <a:r>
              <a:rPr lang="de-DE"/>
              <a:t>- Drop Image here</a:t>
            </a:r>
          </a:p>
        </p:txBody>
      </p:sp>
    </p:spTree>
    <p:extLst>
      <p:ext uri="{BB962C8B-B14F-4D97-AF65-F5344CB8AC3E}">
        <p14:creationId xmlns:p14="http://schemas.microsoft.com/office/powerpoint/2010/main" val="17930454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9.xml"/><Relationship Id="rId21" Type="http://schemas.openxmlformats.org/officeDocument/2006/relationships/slideLayout" Target="../slideLayouts/slideLayout54.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63" Type="http://schemas.openxmlformats.org/officeDocument/2006/relationships/slideLayout" Target="../slideLayouts/slideLayout96.xml"/><Relationship Id="rId68" Type="http://schemas.openxmlformats.org/officeDocument/2006/relationships/slideLayout" Target="../slideLayouts/slideLayout101.xml"/><Relationship Id="rId16" Type="http://schemas.openxmlformats.org/officeDocument/2006/relationships/slideLayout" Target="../slideLayouts/slideLayout49.xml"/><Relationship Id="rId11" Type="http://schemas.openxmlformats.org/officeDocument/2006/relationships/slideLayout" Target="../slideLayouts/slideLayout44.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53" Type="http://schemas.openxmlformats.org/officeDocument/2006/relationships/slideLayout" Target="../slideLayouts/slideLayout86.xml"/><Relationship Id="rId58" Type="http://schemas.openxmlformats.org/officeDocument/2006/relationships/slideLayout" Target="../slideLayouts/slideLayout91.xml"/><Relationship Id="rId74" Type="http://schemas.openxmlformats.org/officeDocument/2006/relationships/slideLayout" Target="../slideLayouts/slideLayout107.xml"/><Relationship Id="rId79" Type="http://schemas.openxmlformats.org/officeDocument/2006/relationships/slideLayout" Target="../slideLayouts/slideLayout112.xml"/><Relationship Id="rId5" Type="http://schemas.openxmlformats.org/officeDocument/2006/relationships/slideLayout" Target="../slideLayouts/slideLayout38.xml"/><Relationship Id="rId61" Type="http://schemas.openxmlformats.org/officeDocument/2006/relationships/slideLayout" Target="../slideLayouts/slideLayout94.xml"/><Relationship Id="rId82" Type="http://schemas.openxmlformats.org/officeDocument/2006/relationships/theme" Target="../theme/theme3.xml"/><Relationship Id="rId19" Type="http://schemas.openxmlformats.org/officeDocument/2006/relationships/slideLayout" Target="../slideLayouts/slideLayout5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56" Type="http://schemas.openxmlformats.org/officeDocument/2006/relationships/slideLayout" Target="../slideLayouts/slideLayout89.xml"/><Relationship Id="rId64" Type="http://schemas.openxmlformats.org/officeDocument/2006/relationships/slideLayout" Target="../slideLayouts/slideLayout97.xml"/><Relationship Id="rId69" Type="http://schemas.openxmlformats.org/officeDocument/2006/relationships/slideLayout" Target="../slideLayouts/slideLayout102.xml"/><Relationship Id="rId77" Type="http://schemas.openxmlformats.org/officeDocument/2006/relationships/slideLayout" Target="../slideLayouts/slideLayout110.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72" Type="http://schemas.openxmlformats.org/officeDocument/2006/relationships/slideLayout" Target="../slideLayouts/slideLayout105.xml"/><Relationship Id="rId80" Type="http://schemas.openxmlformats.org/officeDocument/2006/relationships/slideLayout" Target="../slideLayouts/slideLayout113.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59" Type="http://schemas.openxmlformats.org/officeDocument/2006/relationships/slideLayout" Target="../slideLayouts/slideLayout92.xml"/><Relationship Id="rId67" Type="http://schemas.openxmlformats.org/officeDocument/2006/relationships/slideLayout" Target="../slideLayouts/slideLayout100.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62" Type="http://schemas.openxmlformats.org/officeDocument/2006/relationships/slideLayout" Target="../slideLayouts/slideLayout95.xml"/><Relationship Id="rId70" Type="http://schemas.openxmlformats.org/officeDocument/2006/relationships/slideLayout" Target="../slideLayouts/slideLayout103.xml"/><Relationship Id="rId75" Type="http://schemas.openxmlformats.org/officeDocument/2006/relationships/slideLayout" Target="../slideLayouts/slideLayout108.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57" Type="http://schemas.openxmlformats.org/officeDocument/2006/relationships/slideLayout" Target="../slideLayouts/slideLayout90.xml"/><Relationship Id="rId10" Type="http://schemas.openxmlformats.org/officeDocument/2006/relationships/slideLayout" Target="../slideLayouts/slideLayout43.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60" Type="http://schemas.openxmlformats.org/officeDocument/2006/relationships/slideLayout" Target="../slideLayouts/slideLayout93.xml"/><Relationship Id="rId65" Type="http://schemas.openxmlformats.org/officeDocument/2006/relationships/slideLayout" Target="../slideLayouts/slideLayout98.xml"/><Relationship Id="rId73" Type="http://schemas.openxmlformats.org/officeDocument/2006/relationships/slideLayout" Target="../slideLayouts/slideLayout106.xml"/><Relationship Id="rId78" Type="http://schemas.openxmlformats.org/officeDocument/2006/relationships/slideLayout" Target="../slideLayouts/slideLayout111.xml"/><Relationship Id="rId81" Type="http://schemas.openxmlformats.org/officeDocument/2006/relationships/slideLayout" Target="../slideLayouts/slideLayout11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9" Type="http://schemas.openxmlformats.org/officeDocument/2006/relationships/slideLayout" Target="../slideLayouts/slideLayout72.xml"/><Relationship Id="rId34" Type="http://schemas.openxmlformats.org/officeDocument/2006/relationships/slideLayout" Target="../slideLayouts/slideLayout67.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76" Type="http://schemas.openxmlformats.org/officeDocument/2006/relationships/slideLayout" Target="../slideLayouts/slideLayout109.xml"/><Relationship Id="rId7" Type="http://schemas.openxmlformats.org/officeDocument/2006/relationships/slideLayout" Target="../slideLayouts/slideLayout40.xml"/><Relationship Id="rId71" Type="http://schemas.openxmlformats.org/officeDocument/2006/relationships/slideLayout" Target="../slideLayouts/slideLayout104.xml"/><Relationship Id="rId2" Type="http://schemas.openxmlformats.org/officeDocument/2006/relationships/slideLayout" Target="../slideLayouts/slideLayout35.xml"/><Relationship Id="rId29" Type="http://schemas.openxmlformats.org/officeDocument/2006/relationships/slideLayout" Target="../slideLayouts/slideLayout62.xml"/><Relationship Id="rId24" Type="http://schemas.openxmlformats.org/officeDocument/2006/relationships/slideLayout" Target="../slideLayouts/slideLayout57.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66"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cNvSpPr txBox="1"/>
          <p:nvPr/>
        </p:nvSpPr>
        <p:spPr>
          <a:xfrm>
            <a:off x="6484173" y="9537034"/>
            <a:ext cx="239854" cy="14273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4287" tIns="14287" rIns="14287" bIns="14287" anchor="ctr">
            <a:spAutoFit/>
          </a:bodyPr>
          <a:lstStyle/>
          <a:p>
            <a:pPr algn="ctr" defTabSz="583729">
              <a:defRPr sz="4800">
                <a:solidFill>
                  <a:srgbClr val="000000"/>
                </a:solidFill>
                <a:latin typeface="Helvetica Light"/>
                <a:ea typeface="Helvetica Light"/>
                <a:cs typeface="Helvetica Light"/>
                <a:sym typeface="Helvetica Light"/>
              </a:defRPr>
            </a:pPr>
            <a:fld id="{86CB4B4D-7CA3-9044-876B-883B54F8677D}" type="slidenum">
              <a:rPr sz="740" b="0" i="0">
                <a:solidFill>
                  <a:srgbClr val="2B2B2A"/>
                </a:solidFill>
                <a:latin typeface="Montserrat Light" pitchFamily="2" charset="77"/>
              </a:rPr>
              <a:pPr algn="ctr" defTabSz="583729">
                <a:defRPr sz="4800">
                  <a:solidFill>
                    <a:srgbClr val="000000"/>
                  </a:solidFill>
                  <a:latin typeface="Helvetica Light"/>
                  <a:ea typeface="Helvetica Light"/>
                  <a:cs typeface="Helvetica Light"/>
                  <a:sym typeface="Helvetica Light"/>
                </a:defRPr>
              </a:pPr>
              <a:t>‹N°›</a:t>
            </a:fld>
            <a:r>
              <a:rPr sz="740" b="0" i="0">
                <a:solidFill>
                  <a:srgbClr val="2B2B2A"/>
                </a:solidFill>
                <a:latin typeface="Montserrat Light" pitchFamily="2" charset="77"/>
              </a:rPr>
              <a:t>￼</a:t>
            </a:r>
          </a:p>
        </p:txBody>
      </p:sp>
      <p:sp>
        <p:nvSpPr>
          <p:cNvPr id="4" name="Titeltext"/>
          <p:cNvSpPr txBox="1">
            <a:spLocks noGrp="1"/>
          </p:cNvSpPr>
          <p:nvPr>
            <p:ph type="title"/>
          </p:nvPr>
        </p:nvSpPr>
        <p:spPr>
          <a:xfrm>
            <a:off x="205384" y="4347524"/>
            <a:ext cx="5857875" cy="133496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chor="b">
            <a:normAutofit/>
          </a:bodyPr>
          <a:lstStyle/>
          <a:p>
            <a:r>
              <a:rPr err="1"/>
              <a:t>Titeltext</a:t>
            </a:r>
            <a:endParaRPr/>
          </a:p>
        </p:txBody>
      </p:sp>
      <p:sp>
        <p:nvSpPr>
          <p:cNvPr id="5" name="Textebene 1…"/>
          <p:cNvSpPr txBox="1">
            <a:spLocks noGrp="1"/>
          </p:cNvSpPr>
          <p:nvPr>
            <p:ph type="body" idx="1"/>
          </p:nvPr>
        </p:nvSpPr>
        <p:spPr>
          <a:xfrm>
            <a:off x="500064" y="5015008"/>
            <a:ext cx="5857875" cy="4559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p>
            <a:r>
              <a:rPr err="1"/>
              <a:t>Textebene 1</a:t>
            </a:r>
          </a:p>
          <a:p>
            <a:pPr lvl="1"/>
            <a:r>
              <a:rPr err="1"/>
              <a:t>Textebene 2</a:t>
            </a:r>
          </a:p>
          <a:p>
            <a:pPr lvl="2"/>
            <a:r>
              <a:rPr err="1"/>
              <a:t>Textebene 3</a:t>
            </a:r>
          </a:p>
          <a:p>
            <a:pPr lvl="3"/>
            <a:r>
              <a:rPr err="1"/>
              <a:t>Textebene 4</a:t>
            </a:r>
          </a:p>
          <a:p>
            <a:pPr lvl="4"/>
            <a:r>
              <a:rPr err="1"/>
              <a:t>Textebene 5</a:t>
            </a:r>
          </a:p>
        </p:txBody>
      </p:sp>
      <p:sp>
        <p:nvSpPr>
          <p:cNvPr id="6" name="Rectangle 5">
            <a:extLst>
              <a:ext uri="{FF2B5EF4-FFF2-40B4-BE49-F238E27FC236}">
                <a16:creationId xmlns:a16="http://schemas.microsoft.com/office/drawing/2014/main" id="{D29C11D4-6155-1045-86FF-B4DFC6D067FC}"/>
              </a:ext>
            </a:extLst>
          </p:cNvPr>
          <p:cNvSpPr/>
          <p:nvPr userDrawn="1"/>
        </p:nvSpPr>
        <p:spPr>
          <a:xfrm rot="16200000">
            <a:off x="5820873" y="8446124"/>
            <a:ext cx="1566454" cy="206210"/>
          </a:xfrm>
          <a:prstGeom prst="rect">
            <a:avLst/>
          </a:prstGeom>
        </p:spPr>
        <p:txBody>
          <a:bodyPr wrap="none" anchor="ctr">
            <a:spAutoFit/>
          </a:bodyPr>
          <a:lstStyle/>
          <a:p>
            <a:r>
              <a:rPr lang="en-GB" sz="740" u="none">
                <a:solidFill>
                  <a:srgbClr val="2F355A"/>
                </a:solidFill>
                <a:latin typeface="Montserrat" pitchFamily="2" charset="77"/>
              </a:rPr>
              <a:t>www.europeanyouthroots.eu</a:t>
            </a:r>
          </a:p>
        </p:txBody>
      </p:sp>
      <p:pic>
        <p:nvPicPr>
          <p:cNvPr id="7" name="Picture 6">
            <a:extLst>
              <a:ext uri="{FF2B5EF4-FFF2-40B4-BE49-F238E27FC236}">
                <a16:creationId xmlns:a16="http://schemas.microsoft.com/office/drawing/2014/main" id="{DEE33BCE-4F9D-3649-B8A9-3D1D02FEA877}"/>
              </a:ext>
            </a:extLst>
          </p:cNvPr>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357005" y="9534563"/>
            <a:ext cx="792780" cy="413772"/>
          </a:xfrm>
          <a:prstGeom prst="rect">
            <a:avLst/>
          </a:prstGeom>
        </p:spPr>
      </p:pic>
      <p:cxnSp>
        <p:nvCxnSpPr>
          <p:cNvPr id="9" name="Straight Connector 8">
            <a:extLst>
              <a:ext uri="{FF2B5EF4-FFF2-40B4-BE49-F238E27FC236}">
                <a16:creationId xmlns:a16="http://schemas.microsoft.com/office/drawing/2014/main" id="{88E0AF7A-F220-3F43-B094-6DB02F4929AC}"/>
              </a:ext>
            </a:extLst>
          </p:cNvPr>
          <p:cNvCxnSpPr/>
          <p:nvPr userDrawn="1"/>
        </p:nvCxnSpPr>
        <p:spPr>
          <a:xfrm>
            <a:off x="6471243" y="9406873"/>
            <a:ext cx="239854" cy="0"/>
          </a:xfrm>
          <a:prstGeom prst="line">
            <a:avLst/>
          </a:prstGeom>
          <a:noFill/>
          <a:ln w="12700" cap="flat">
            <a:solidFill>
              <a:srgbClr val="C2D237"/>
            </a:solidFill>
            <a:prstDash val="solid"/>
            <a:miter lim="400000"/>
          </a:ln>
          <a:effectLst/>
        </p:spPr>
        <p:style>
          <a:lnRef idx="0">
            <a:scrgbClr r="0" g="0" b="0"/>
          </a:lnRef>
          <a:fillRef idx="0">
            <a:scrgbClr r="0" g="0" b="0"/>
          </a:fillRef>
          <a:effectRef idx="0">
            <a:scrgbClr r="0" g="0" b="0"/>
          </a:effectRef>
          <a:fontRef idx="none"/>
        </p:style>
      </p:cxn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8" r:id="rId7"/>
    <p:sldLayoutId id="2147483659" r:id="rId8"/>
    <p:sldLayoutId id="2147483662" r:id="rId9"/>
    <p:sldLayoutId id="2147483665" r:id="rId10"/>
    <p:sldLayoutId id="2147483666" r:id="rId11"/>
    <p:sldLayoutId id="2147483825" r:id="rId12"/>
    <p:sldLayoutId id="2147483674" r:id="rId13"/>
    <p:sldLayoutId id="2147483698" r:id="rId14"/>
    <p:sldLayoutId id="2147483649" r:id="rId15"/>
    <p:sldLayoutId id="2147483823" r:id="rId16"/>
    <p:sldLayoutId id="2147483824" r:id="rId17"/>
    <p:sldLayoutId id="2147483711" r:id="rId18"/>
    <p:sldLayoutId id="2147483827" r:id="rId19"/>
    <p:sldLayoutId id="2147483828" r:id="rId20"/>
    <p:sldLayoutId id="2147483829" r:id="rId21"/>
    <p:sldLayoutId id="2147483830" r:id="rId22"/>
  </p:sldLayoutIdLst>
  <p:transition spd="med"/>
  <p:txStyles>
    <p:titleStyle>
      <a:lvl1pPr marL="0" marR="0" indent="0" algn="l" defTabSz="583729" rtl="0" latinLnBrk="0">
        <a:lnSpc>
          <a:spcPct val="80000"/>
        </a:lnSpc>
        <a:spcBef>
          <a:spcPct val="0"/>
        </a:spcBef>
        <a:spcAft>
          <a:spcPct val="0"/>
        </a:spcAft>
        <a:buClrTx/>
        <a:buSzTx/>
        <a:buFontTx/>
        <a:buNone/>
        <a:defRPr sz="3222" b="0" i="0" u="none" strike="noStrike" cap="none" spc="322" baseline="0">
          <a:ln>
            <a:noFill/>
          </a:ln>
          <a:solidFill>
            <a:srgbClr val="2F355A"/>
          </a:solidFill>
          <a:uFillTx/>
          <a:latin typeface="+mn-lt"/>
          <a:ea typeface="+mn-ea"/>
          <a:cs typeface="+mn-cs"/>
          <a:sym typeface="Montserrat Bold"/>
        </a:defRPr>
      </a:lvl1pPr>
      <a:lvl2pPr marL="0" marR="0" indent="49766"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2pPr>
      <a:lvl3pPr marL="0" marR="0" indent="99532"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3pPr>
      <a:lvl4pPr marL="0" marR="0" indent="149299"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4pPr>
      <a:lvl5pPr marL="0" marR="0" indent="199065"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5pPr>
      <a:lvl6pPr marL="0" marR="0" indent="248831"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6pPr>
      <a:lvl7pPr marL="0" marR="0" indent="298597"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7pPr>
      <a:lvl8pPr marL="0" marR="0" indent="348364"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8pPr>
      <a:lvl9pPr marL="0" marR="0" indent="398130"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9pPr>
    </p:titleStyle>
    <p:bodyStyle>
      <a:lvl1pPr marL="0" marR="0" indent="0"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p:bodyStyle>
    <p:otherStyle>
      <a:lvl1pPr marL="0" marR="0" indent="0"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1pPr>
      <a:lvl2pPr marL="0" marR="0" indent="49766"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2pPr>
      <a:lvl3pPr marL="0" marR="0" indent="99532"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3pPr>
      <a:lvl4pPr marL="0" marR="0" indent="149299"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4pPr>
      <a:lvl5pPr marL="0" marR="0" indent="199065"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5pPr>
      <a:lvl6pPr marL="0" marR="0" indent="248831"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6pPr>
      <a:lvl7pPr marL="0" marR="0" indent="298597"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7pPr>
      <a:lvl8pPr marL="0" marR="0" indent="348364"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8pPr>
      <a:lvl9pPr marL="0" marR="0" indent="398130"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9269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l" defTabSz="514244"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61" indent="-128561" algn="l" defTabSz="514244" rtl="0" eaLnBrk="1" latinLnBrk="0" hangingPunct="1">
        <a:lnSpc>
          <a:spcPct val="90000"/>
        </a:lnSpc>
        <a:spcBef>
          <a:spcPts val="562"/>
        </a:spcBef>
        <a:buFont typeface="Arial" panose="020B0604020202020204" pitchFamily="34" charset="0"/>
        <a:buChar char="•"/>
        <a:defRPr sz="1575" kern="1200">
          <a:solidFill>
            <a:schemeClr val="tx1"/>
          </a:solidFill>
          <a:latin typeface="+mn-lt"/>
          <a:ea typeface="+mn-ea"/>
          <a:cs typeface="+mn-cs"/>
        </a:defRPr>
      </a:lvl1pPr>
      <a:lvl2pPr marL="385683" indent="-128561" algn="l" defTabSz="514244"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805" indent="-128561" algn="l" defTabSz="514244"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899928" indent="-128561" algn="l" defTabSz="514244"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4pPr>
      <a:lvl5pPr marL="1157050" indent="-128561" algn="l" defTabSz="514244"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5pPr>
      <a:lvl6pPr marL="1414172" indent="-128561" algn="l" defTabSz="514244"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294" indent="-128561" algn="l" defTabSz="514244"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416" indent="-128561" algn="l" defTabSz="514244"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538" indent="-128561" algn="l" defTabSz="514244"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en-RU"/>
      </a:defPPr>
      <a:lvl1pPr marL="0" algn="l" defTabSz="514244" rtl="0" eaLnBrk="1" latinLnBrk="0" hangingPunct="1">
        <a:defRPr sz="1012" kern="1200">
          <a:solidFill>
            <a:schemeClr val="tx1"/>
          </a:solidFill>
          <a:latin typeface="+mn-lt"/>
          <a:ea typeface="+mn-ea"/>
          <a:cs typeface="+mn-cs"/>
        </a:defRPr>
      </a:lvl1pPr>
      <a:lvl2pPr marL="257122" algn="l" defTabSz="514244" rtl="0" eaLnBrk="1" latinLnBrk="0" hangingPunct="1">
        <a:defRPr sz="1012" kern="1200">
          <a:solidFill>
            <a:schemeClr val="tx1"/>
          </a:solidFill>
          <a:latin typeface="+mn-lt"/>
          <a:ea typeface="+mn-ea"/>
          <a:cs typeface="+mn-cs"/>
        </a:defRPr>
      </a:lvl2pPr>
      <a:lvl3pPr marL="514244" algn="l" defTabSz="514244" rtl="0" eaLnBrk="1" latinLnBrk="0" hangingPunct="1">
        <a:defRPr sz="1012" kern="1200">
          <a:solidFill>
            <a:schemeClr val="tx1"/>
          </a:solidFill>
          <a:latin typeface="+mn-lt"/>
          <a:ea typeface="+mn-ea"/>
          <a:cs typeface="+mn-cs"/>
        </a:defRPr>
      </a:lvl3pPr>
      <a:lvl4pPr marL="771366" algn="l" defTabSz="514244" rtl="0" eaLnBrk="1" latinLnBrk="0" hangingPunct="1">
        <a:defRPr sz="1012" kern="1200">
          <a:solidFill>
            <a:schemeClr val="tx1"/>
          </a:solidFill>
          <a:latin typeface="+mn-lt"/>
          <a:ea typeface="+mn-ea"/>
          <a:cs typeface="+mn-cs"/>
        </a:defRPr>
      </a:lvl4pPr>
      <a:lvl5pPr marL="1028489" algn="l" defTabSz="514244" rtl="0" eaLnBrk="1" latinLnBrk="0" hangingPunct="1">
        <a:defRPr sz="1012" kern="1200">
          <a:solidFill>
            <a:schemeClr val="tx1"/>
          </a:solidFill>
          <a:latin typeface="+mn-lt"/>
          <a:ea typeface="+mn-ea"/>
          <a:cs typeface="+mn-cs"/>
        </a:defRPr>
      </a:lvl5pPr>
      <a:lvl6pPr marL="1285611" algn="l" defTabSz="514244" rtl="0" eaLnBrk="1" latinLnBrk="0" hangingPunct="1">
        <a:defRPr sz="1012" kern="1200">
          <a:solidFill>
            <a:schemeClr val="tx1"/>
          </a:solidFill>
          <a:latin typeface="+mn-lt"/>
          <a:ea typeface="+mn-ea"/>
          <a:cs typeface="+mn-cs"/>
        </a:defRPr>
      </a:lvl6pPr>
      <a:lvl7pPr marL="1542733" algn="l" defTabSz="514244" rtl="0" eaLnBrk="1" latinLnBrk="0" hangingPunct="1">
        <a:defRPr sz="1012" kern="1200">
          <a:solidFill>
            <a:schemeClr val="tx1"/>
          </a:solidFill>
          <a:latin typeface="+mn-lt"/>
          <a:ea typeface="+mn-ea"/>
          <a:cs typeface="+mn-cs"/>
        </a:defRPr>
      </a:lvl7pPr>
      <a:lvl8pPr marL="1799855" algn="l" defTabSz="514244" rtl="0" eaLnBrk="1" latinLnBrk="0" hangingPunct="1">
        <a:defRPr sz="1012" kern="1200">
          <a:solidFill>
            <a:schemeClr val="tx1"/>
          </a:solidFill>
          <a:latin typeface="+mn-lt"/>
          <a:ea typeface="+mn-ea"/>
          <a:cs typeface="+mn-cs"/>
        </a:defRPr>
      </a:lvl8pPr>
      <a:lvl9pPr marL="2056977" algn="l" defTabSz="514244" rtl="0" eaLnBrk="1" latinLnBrk="0" hangingPunct="1">
        <a:defRPr sz="101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p:cNvSpPr/>
          <p:nvPr/>
        </p:nvSpPr>
        <p:spPr>
          <a:xfrm>
            <a:off x="387146" y="875389"/>
            <a:ext cx="17859" cy="1750775"/>
          </a:xfrm>
          <a:prstGeom prst="rect">
            <a:avLst/>
          </a:prstGeom>
          <a:solidFill>
            <a:srgbClr val="A9A9A9"/>
          </a:solidFill>
          <a:ln w="12700">
            <a:miter lim="400000"/>
          </a:ln>
        </p:spPr>
        <p:txBody>
          <a:bodyPr lIns="14287" tIns="14287" rIns="14287" bIns="14287" anchor="ctr"/>
          <a:lstStyle/>
          <a:p>
            <a:pPr defTabSz="583729">
              <a:defRPr sz="10200">
                <a:solidFill>
                  <a:srgbClr val="0433FF"/>
                </a:solidFill>
                <a:latin typeface="Helvetica Light"/>
                <a:ea typeface="Helvetica Light"/>
                <a:cs typeface="Helvetica Light"/>
                <a:sym typeface="Helvetica Light"/>
              </a:defRPr>
            </a:pPr>
            <a:endParaRPr sz="2221"/>
          </a:p>
        </p:txBody>
      </p:sp>
      <p:sp>
        <p:nvSpPr>
          <p:cNvPr id="3" name="Text"/>
          <p:cNvSpPr txBox="1"/>
          <p:nvPr/>
        </p:nvSpPr>
        <p:spPr>
          <a:xfrm>
            <a:off x="6083710" y="9111563"/>
            <a:ext cx="330826" cy="18966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1045"/>
              <a:pPr algn="l" defTabSz="583729">
                <a:defRPr sz="4800">
                  <a:solidFill>
                    <a:srgbClr val="000000"/>
                  </a:solidFill>
                  <a:latin typeface="Helvetica Light"/>
                  <a:ea typeface="Helvetica Light"/>
                  <a:cs typeface="Helvetica Light"/>
                  <a:sym typeface="Helvetica Light"/>
                </a:defRPr>
              </a:pPr>
              <a:t>‹N°›</a:t>
            </a:fld>
            <a:r>
              <a:rPr sz="1045"/>
              <a:t>￼</a:t>
            </a:r>
          </a:p>
        </p:txBody>
      </p:sp>
      <p:sp>
        <p:nvSpPr>
          <p:cNvPr id="4" name="Titeltext"/>
          <p:cNvSpPr txBox="1">
            <a:spLocks noGrp="1"/>
          </p:cNvSpPr>
          <p:nvPr>
            <p:ph type="title"/>
          </p:nvPr>
        </p:nvSpPr>
        <p:spPr>
          <a:xfrm>
            <a:off x="205384" y="4347524"/>
            <a:ext cx="5857875" cy="133496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chor="b">
            <a:normAutofit/>
          </a:bodyPr>
          <a:lstStyle/>
          <a:p>
            <a:r>
              <a:t>Titeltext</a:t>
            </a:r>
          </a:p>
        </p:txBody>
      </p:sp>
      <p:sp>
        <p:nvSpPr>
          <p:cNvPr id="5" name="Textebene 1…"/>
          <p:cNvSpPr txBox="1">
            <a:spLocks noGrp="1"/>
          </p:cNvSpPr>
          <p:nvPr>
            <p:ph type="body" idx="1"/>
          </p:nvPr>
        </p:nvSpPr>
        <p:spPr>
          <a:xfrm>
            <a:off x="500064" y="5015008"/>
            <a:ext cx="5857875" cy="4559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rmAutofit/>
          </a:bodyPr>
          <a:lstStyle/>
          <a:p>
            <a:r>
              <a:t>Textebene 1</a:t>
            </a:r>
          </a:p>
          <a:p>
            <a:pPr lvl="1"/>
            <a:r>
              <a:t>Textebene 2</a:t>
            </a:r>
          </a:p>
          <a:p>
            <a:pPr lvl="2"/>
            <a:r>
              <a:t>Textebene 3</a:t>
            </a:r>
          </a:p>
          <a:p>
            <a:pPr lvl="3"/>
            <a:r>
              <a:t>Textebene 4</a:t>
            </a:r>
          </a:p>
          <a:p>
            <a:pPr lvl="4"/>
            <a:r>
              <a:t>Textebene 5</a:t>
            </a:r>
          </a:p>
        </p:txBody>
      </p:sp>
    </p:spTree>
    <p:extLst>
      <p:ext uri="{BB962C8B-B14F-4D97-AF65-F5344CB8AC3E}">
        <p14:creationId xmlns:p14="http://schemas.microsoft.com/office/powerpoint/2010/main" val="33929643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 id="2147483788" r:id="rId47"/>
    <p:sldLayoutId id="2147483789" r:id="rId48"/>
    <p:sldLayoutId id="2147483790" r:id="rId49"/>
    <p:sldLayoutId id="2147483791" r:id="rId50"/>
    <p:sldLayoutId id="2147483792" r:id="rId51"/>
    <p:sldLayoutId id="2147483793" r:id="rId52"/>
    <p:sldLayoutId id="2147483794" r:id="rId53"/>
    <p:sldLayoutId id="2147483795" r:id="rId54"/>
    <p:sldLayoutId id="2147483796" r:id="rId55"/>
    <p:sldLayoutId id="2147483797" r:id="rId56"/>
    <p:sldLayoutId id="2147483798" r:id="rId57"/>
    <p:sldLayoutId id="2147483799" r:id="rId58"/>
    <p:sldLayoutId id="2147483800" r:id="rId59"/>
    <p:sldLayoutId id="2147483801" r:id="rId60"/>
    <p:sldLayoutId id="2147483802" r:id="rId61"/>
    <p:sldLayoutId id="2147483803" r:id="rId62"/>
    <p:sldLayoutId id="2147483804" r:id="rId63"/>
    <p:sldLayoutId id="2147483805" r:id="rId64"/>
    <p:sldLayoutId id="2147483806" r:id="rId65"/>
    <p:sldLayoutId id="2147483807" r:id="rId66"/>
    <p:sldLayoutId id="2147483808" r:id="rId67"/>
    <p:sldLayoutId id="2147483809" r:id="rId68"/>
    <p:sldLayoutId id="2147483810" r:id="rId69"/>
    <p:sldLayoutId id="2147483811" r:id="rId70"/>
    <p:sldLayoutId id="2147483812" r:id="rId71"/>
    <p:sldLayoutId id="2147483813" r:id="rId72"/>
    <p:sldLayoutId id="2147483814" r:id="rId73"/>
    <p:sldLayoutId id="2147483815" r:id="rId74"/>
    <p:sldLayoutId id="2147483816" r:id="rId75"/>
    <p:sldLayoutId id="2147483817" r:id="rId76"/>
    <p:sldLayoutId id="2147483818" r:id="rId77"/>
    <p:sldLayoutId id="2147483819" r:id="rId78"/>
    <p:sldLayoutId id="2147483820" r:id="rId79"/>
    <p:sldLayoutId id="2147483821" r:id="rId80"/>
    <p:sldLayoutId id="2147483822" r:id="rId81"/>
  </p:sldLayoutIdLst>
  <p:transition spd="med"/>
  <p:txStyles>
    <p:titleStyle>
      <a:lvl1pPr marL="0" marR="0" indent="0"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1pPr>
      <a:lvl2pPr marL="0" marR="0" indent="49766"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2pPr>
      <a:lvl3pPr marL="0" marR="0" indent="99532"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3pPr>
      <a:lvl4pPr marL="0" marR="0" indent="149299"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4pPr>
      <a:lvl5pPr marL="0" marR="0" indent="199065"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5pPr>
      <a:lvl6pPr marL="0" marR="0" indent="248831"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6pPr>
      <a:lvl7pPr marL="0" marR="0" indent="298597"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7pPr>
      <a:lvl8pPr marL="0" marR="0" indent="348364"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8pPr>
      <a:lvl9pPr marL="0" marR="0" indent="398130" algn="l" defTabSz="583729" rtl="0" latinLnBrk="0">
        <a:lnSpc>
          <a:spcPct val="80000"/>
        </a:lnSpc>
        <a:spcBef>
          <a:spcPct val="0"/>
        </a:spcBef>
        <a:spcAft>
          <a:spcPct val="0"/>
        </a:spcAft>
        <a:buClrTx/>
        <a:buSzTx/>
        <a:buFontTx/>
        <a:buNone/>
        <a:defRPr sz="3222" b="0" i="0" u="none" strike="noStrike" cap="none" spc="322" baseline="0">
          <a:ln>
            <a:noFill/>
          </a:ln>
          <a:solidFill>
            <a:srgbClr val="151314"/>
          </a:solidFill>
          <a:uFillTx/>
          <a:latin typeface="+mn-lt"/>
          <a:ea typeface="+mn-ea"/>
          <a:cs typeface="+mn-cs"/>
          <a:sym typeface="Montserrat Bold"/>
        </a:defRPr>
      </a:lvl9pPr>
    </p:titleStyle>
    <p:body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p:bodyStyle>
    <p:otherStyle>
      <a:lvl1pPr marL="0" marR="0" indent="0"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1pPr>
      <a:lvl2pPr marL="0" marR="0" indent="49766"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2pPr>
      <a:lvl3pPr marL="0" marR="0" indent="99532"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3pPr>
      <a:lvl4pPr marL="0" marR="0" indent="149299"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4pPr>
      <a:lvl5pPr marL="0" marR="0" indent="199065"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5pPr>
      <a:lvl6pPr marL="0" marR="0" indent="248831"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6pPr>
      <a:lvl7pPr marL="0" marR="0" indent="298597"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7pPr>
      <a:lvl8pPr marL="0" marR="0" indent="348364"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8pPr>
      <a:lvl9pPr marL="0" marR="0" indent="398130" algn="l" defTabSz="583729" rtl="0" latinLnBrk="0">
        <a:lnSpc>
          <a:spcPct val="100000"/>
        </a:lnSpc>
        <a:spcBef>
          <a:spcPct val="0"/>
        </a:spcBef>
        <a:spcAft>
          <a:spcPct val="0"/>
        </a:spcAft>
        <a:buClrTx/>
        <a:buSzTx/>
        <a:buFontTx/>
        <a:buNone/>
        <a:defRPr sz="1045"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hyperlink" Target="http://ec.europa.eu/growth/sectors/tourism/business-portal/make-your-website-e-accessible_en" TargetMode="External"/><Relationship Id="rId1" Type="http://schemas.openxmlformats.org/officeDocument/2006/relationships/slideLayout" Target="../slideLayouts/slideLayout1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YP0TlV63-8Y" TargetMode="External"/><Relationship Id="rId2" Type="http://schemas.openxmlformats.org/officeDocument/2006/relationships/hyperlink" Target="https://www.ulisse.travel/" TargetMode="Externa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jpeg"/><Relationship Id="rId1" Type="http://schemas.openxmlformats.org/officeDocument/2006/relationships/slideLayout" Target="../slideLayouts/slideLayout19.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growth/sectors/tourism/business-portal/accessibility_en" TargetMode="External"/><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jpe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18.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hyperlink" Target="https://www.trainingaid.org/experts/martin-heng" TargetMode="External"/><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hyperlink" Target="https://www.who.int/ageing/en/" TargetMode="External"/><Relationship Id="rId5" Type="http://schemas.openxmlformats.org/officeDocument/2006/relationships/hyperlink" Target="https://www.who.int/disabilities/world_report/2011/en/" TargetMode="External"/><Relationship Id="rId4" Type="http://schemas.openxmlformats.org/officeDocument/2006/relationships/hyperlink" Target="https://amadeus.com/en/insights/research-report/voyage-of-discovery-working-towards-inclusive-and-accessible-travel-for-al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youtube.com/watch?v=YP0TlV63-8Y" TargetMode="External"/><Relationship Id="rId7" Type="http://schemas.openxmlformats.org/officeDocument/2006/relationships/image" Target="../media/image58.jpeg"/><Relationship Id="rId2" Type="http://schemas.openxmlformats.org/officeDocument/2006/relationships/hyperlink" Target="https://www.noisyvision.org/category/read/projects/" TargetMode="External"/><Relationship Id="rId1" Type="http://schemas.openxmlformats.org/officeDocument/2006/relationships/slideLayout" Target="../slideLayouts/slideLayout14.xml"/><Relationship Id="rId6" Type="http://schemas.openxmlformats.org/officeDocument/2006/relationships/hyperlink" Target="https://www.noisyvision.org/it/category/read/projects/page/3/" TargetMode="External"/><Relationship Id="rId5" Type="http://schemas.openxmlformats.org/officeDocument/2006/relationships/hyperlink" Target="https://www.noisyvision.org/overview/" TargetMode="External"/><Relationship Id="rId4" Type="http://schemas.openxmlformats.org/officeDocument/2006/relationships/hyperlink" Target="https://www.youtube.com/watch?v=ne09vnjGpE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ethics.unwto.org/en/content/global-code-ethics-tourism-article-7" TargetMode="External"/><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Hrq6bOJuGfI?list=PLC648CE68AB900757" TargetMode="External"/><Relationship Id="rId2" Type="http://schemas.openxmlformats.org/officeDocument/2006/relationships/image" Target="../media/image61.png"/><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https://www.simplevieweurope.com/blog/read/2017/09/accessible-tourism-improving-the-visitor-experience-for-everybody-b95"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www.accessibletourism.org/?i=enat.en"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azoresforall.com/en/" TargetMode="Externa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7.jpe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8" Type="http://schemas.openxmlformats.org/officeDocument/2006/relationships/hyperlink" Target="https://webunwto.s3.eu-west-1.amazonaws.com/s3fs-public/2020-08/REOPENING.pdf" TargetMode="External"/><Relationship Id="rId3" Type="http://schemas.openxmlformats.org/officeDocument/2006/relationships/hyperlink" Target="https://youtu.be/x0NVShuA-xU" TargetMode="External"/><Relationship Id="rId7" Type="http://schemas.openxmlformats.org/officeDocument/2006/relationships/hyperlink" Target="https://www.unwto.org/unwto-and-fundacion-once-deliver-international-recognition-of-accessible-tourist-destinations-at-fitur" TargetMode="External"/><Relationship Id="rId2" Type="http://schemas.openxmlformats.org/officeDocument/2006/relationships/image" Target="../media/image61.png"/><Relationship Id="rId1" Type="http://schemas.openxmlformats.org/officeDocument/2006/relationships/slideLayout" Target="../slideLayouts/slideLayout18.xml"/><Relationship Id="rId6" Type="http://schemas.openxmlformats.org/officeDocument/2006/relationships/hyperlink" Target="https://www.e-unwto.org/doi/book/10.18111/9789284415984" TargetMode="External"/><Relationship Id="rId5" Type="http://schemas.openxmlformats.org/officeDocument/2006/relationships/hyperlink" Target="https://webunwto.s3-eu-west-1.amazonaws.com/2019-08/recommendationsaccesstourismforallenok.pdf" TargetMode="External"/><Relationship Id="rId10" Type="http://schemas.openxmlformats.org/officeDocument/2006/relationships/image" Target="../media/image70.jpeg"/><Relationship Id="rId4" Type="http://schemas.openxmlformats.org/officeDocument/2006/relationships/image" Target="../media/image68.jpeg"/><Relationship Id="rId9"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3.xml"/><Relationship Id="rId5" Type="http://schemas.openxmlformats.org/officeDocument/2006/relationships/image" Target="../media/image79.jpeg"/><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svg"/></Relationships>
</file>

<file path=ppt/slides/_rels/slide3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80.jpeg"/><Relationship Id="rId1" Type="http://schemas.openxmlformats.org/officeDocument/2006/relationships/slideLayout" Target="../slideLayouts/slideLayout1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universaldesign.ie/What-is-Universal-Design/" TargetMode="External"/><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iwa.ie/access-guidelines/best-practice-access-guidelines-4/" TargetMode="External"/><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universaldesign.ie/What-is-Universal-Design/"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7.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www.lonelyplanet.com/australia/travel-tips-and-articles/setting-sail-for-accessible-adventure-on-the-sv-tenacious/40625c8c-8a11-5710-a052-1479d2755648" TargetMode="External"/><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85.png"/><Relationship Id="rId5" Type="http://schemas.openxmlformats.org/officeDocument/2006/relationships/hyperlink" Target="https://jst.org.uk/tenacious-accessibility/" TargetMode="Externa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86.jpeg"/><Relationship Id="rId1" Type="http://schemas.openxmlformats.org/officeDocument/2006/relationships/slideLayout" Target="../slideLayouts/slideLayout10.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www.iwa.ie/access-guidelines/best-practice-access-guidelines-4/" TargetMode="External"/><Relationship Id="rId7" Type="http://schemas.openxmlformats.org/officeDocument/2006/relationships/image" Target="../media/image16.pn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hyperlink" Target="https://www.publications.qld.gov.au/dataset/inclusive-tourism/resource/6edc79fe-36ff-4cb1-a8e2-6ca2658d0be7" TargetMode="External"/><Relationship Id="rId5" Type="http://schemas.openxmlformats.org/officeDocument/2006/relationships/hyperlink" Target="https://ec.europa.eu/docsroom/documents/5567/attachments/1/translations/en/renditions/native" TargetMode="External"/><Relationship Id="rId4" Type="http://schemas.openxmlformats.org/officeDocument/2006/relationships/hyperlink" Target="https://rm.coe.int/16805a2a23%20(2017"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8.png"/><Relationship Id="rId1" Type="http://schemas.openxmlformats.org/officeDocument/2006/relationships/slideLayout" Target="../slideLayouts/slideLayout11.xml"/><Relationship Id="rId6" Type="http://schemas.openxmlformats.org/officeDocument/2006/relationships/image" Target="../media/image89.jpeg"/><Relationship Id="rId5" Type="http://schemas.openxmlformats.org/officeDocument/2006/relationships/hyperlink" Target="https://youtu.be/UsdUnrcNdJY" TargetMode="Externa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hyperlink" Target="https://www.buildingsofireland.ie/app/uploads/2019/10/Access-Improving-the-Accessibility-ofHistoric-Buildings-and-Places-2011.pdf" TargetMode="External"/><Relationship Id="rId2" Type="http://schemas.openxmlformats.org/officeDocument/2006/relationships/hyperlink" Target="http://nda.ie/File-upload/Heritage_Code_of_Practice.pdf" TargetMode="Externa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93.sv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19.png"/><Relationship Id="rId7" Type="http://schemas.openxmlformats.org/officeDocument/2006/relationships/image" Target="../media/image92.png"/><Relationship Id="rId2" Type="http://schemas.openxmlformats.org/officeDocument/2006/relationships/image" Target="../media/image94.png"/><Relationship Id="rId1" Type="http://schemas.openxmlformats.org/officeDocument/2006/relationships/slideLayout" Target="../slideLayouts/slideLayout15.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20.svg"/><Relationship Id="rId9" Type="http://schemas.openxmlformats.org/officeDocument/2006/relationships/hyperlink" Target="https://www.iwa.ie/access-guidelines/best-practice-access-guidelines-4/"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3" Type="http://schemas.openxmlformats.org/officeDocument/2006/relationships/image" Target="../media/image20.svg"/><Relationship Id="rId7" Type="http://schemas.openxmlformats.org/officeDocument/2006/relationships/image" Target="../media/image98.svg"/><Relationship Id="rId12" Type="http://schemas.openxmlformats.org/officeDocument/2006/relationships/image" Target="../media/image103.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97.png"/><Relationship Id="rId11" Type="http://schemas.openxmlformats.org/officeDocument/2006/relationships/image" Target="../media/image102.svg"/><Relationship Id="rId5" Type="http://schemas.openxmlformats.org/officeDocument/2006/relationships/image" Target="../media/image96.svg"/><Relationship Id="rId15" Type="http://schemas.openxmlformats.org/officeDocument/2006/relationships/image" Target="../media/image106.sv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svg"/><Relationship Id="rId14" Type="http://schemas.openxmlformats.org/officeDocument/2006/relationships/image" Target="../media/image105.png"/></Relationships>
</file>

<file path=ppt/slides/_rels/slide47.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3" Type="http://schemas.openxmlformats.org/officeDocument/2006/relationships/image" Target="../media/image20.svg"/><Relationship Id="rId7" Type="http://schemas.openxmlformats.org/officeDocument/2006/relationships/image" Target="../media/image98.svg"/><Relationship Id="rId12" Type="http://schemas.openxmlformats.org/officeDocument/2006/relationships/image" Target="../media/image103.png"/><Relationship Id="rId2" Type="http://schemas.openxmlformats.org/officeDocument/2006/relationships/image" Target="../media/image19.png"/><Relationship Id="rId16" Type="http://schemas.openxmlformats.org/officeDocument/2006/relationships/image" Target="../media/image107.jpeg"/><Relationship Id="rId1" Type="http://schemas.openxmlformats.org/officeDocument/2006/relationships/slideLayout" Target="../slideLayouts/slideLayout15.xml"/><Relationship Id="rId6" Type="http://schemas.openxmlformats.org/officeDocument/2006/relationships/image" Target="../media/image97.png"/><Relationship Id="rId11" Type="http://schemas.openxmlformats.org/officeDocument/2006/relationships/image" Target="../media/image102.svg"/><Relationship Id="rId5" Type="http://schemas.openxmlformats.org/officeDocument/2006/relationships/image" Target="../media/image96.svg"/><Relationship Id="rId15" Type="http://schemas.openxmlformats.org/officeDocument/2006/relationships/image" Target="../media/image106.sv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svg"/><Relationship Id="rId14" Type="http://schemas.openxmlformats.org/officeDocument/2006/relationships/image" Target="../media/image105.png"/></Relationships>
</file>

<file path=ppt/slides/_rels/slide48.xml.rels><?xml version="1.0" encoding="UTF-8" standalone="yes"?>
<Relationships xmlns="http://schemas.openxmlformats.org/package/2006/relationships"><Relationship Id="rId3" Type="http://schemas.openxmlformats.org/officeDocument/2006/relationships/hyperlink" Target="https://www.visitbritain.org/" TargetMode="External"/><Relationship Id="rId7" Type="http://schemas.openxmlformats.org/officeDocument/2006/relationships/image" Target="../media/image17.svg"/><Relationship Id="rId2" Type="http://schemas.openxmlformats.org/officeDocument/2006/relationships/image" Target="../media/image108.jpe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hyperlink" Target="https://www.accessibilityguides.org/content/example-attraction" TargetMode="External"/><Relationship Id="rId4" Type="http://schemas.openxmlformats.org/officeDocument/2006/relationships/hyperlink" Target="https://www.accessibilityguides.org/content/self-catering-example"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3" Type="http://schemas.openxmlformats.org/officeDocument/2006/relationships/image" Target="../media/image20.svg"/><Relationship Id="rId7" Type="http://schemas.openxmlformats.org/officeDocument/2006/relationships/image" Target="../media/image98.svg"/><Relationship Id="rId12" Type="http://schemas.openxmlformats.org/officeDocument/2006/relationships/image" Target="../media/image103.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97.png"/><Relationship Id="rId11" Type="http://schemas.openxmlformats.org/officeDocument/2006/relationships/image" Target="../media/image102.svg"/><Relationship Id="rId5" Type="http://schemas.openxmlformats.org/officeDocument/2006/relationships/image" Target="../media/image96.svg"/><Relationship Id="rId15" Type="http://schemas.openxmlformats.org/officeDocument/2006/relationships/image" Target="../media/image106.sv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svg"/><Relationship Id="rId14" Type="http://schemas.openxmlformats.org/officeDocument/2006/relationships/image" Target="../media/image10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0.jpeg"/><Relationship Id="rId1" Type="http://schemas.openxmlformats.org/officeDocument/2006/relationships/slideLayout" Target="../slideLayouts/slideLayout15.xml"/><Relationship Id="rId4" Type="http://schemas.openxmlformats.org/officeDocument/2006/relationships/image" Target="../media/image17.svg"/></Relationships>
</file>

<file path=ppt/slides/_rels/slide53.xml.rels><?xml version="1.0" encoding="UTF-8" standalone="yes"?>
<Relationships xmlns="http://schemas.openxmlformats.org/package/2006/relationships"><Relationship Id="rId3" Type="http://schemas.openxmlformats.org/officeDocument/2006/relationships/hyperlink" Target="https://www.iwa.ie/access-guidelines/best-practice-access-guidelines-4/" TargetMode="External"/><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3" Type="http://schemas.openxmlformats.org/officeDocument/2006/relationships/image" Target="../media/image20.svg"/><Relationship Id="rId7" Type="http://schemas.openxmlformats.org/officeDocument/2006/relationships/image" Target="../media/image98.svg"/><Relationship Id="rId12" Type="http://schemas.openxmlformats.org/officeDocument/2006/relationships/image" Target="../media/image103.png"/><Relationship Id="rId17" Type="http://schemas.openxmlformats.org/officeDocument/2006/relationships/hyperlink" Target="https://www.iwa.ie/access-guidelines/best-practice-access-guidelines-4/" TargetMode="External"/><Relationship Id="rId2" Type="http://schemas.openxmlformats.org/officeDocument/2006/relationships/image" Target="../media/image19.png"/><Relationship Id="rId16" Type="http://schemas.openxmlformats.org/officeDocument/2006/relationships/image" Target="../media/image112.jpeg"/><Relationship Id="rId1" Type="http://schemas.openxmlformats.org/officeDocument/2006/relationships/slideLayout" Target="../slideLayouts/slideLayout15.xml"/><Relationship Id="rId6" Type="http://schemas.openxmlformats.org/officeDocument/2006/relationships/image" Target="../media/image97.png"/><Relationship Id="rId11" Type="http://schemas.openxmlformats.org/officeDocument/2006/relationships/image" Target="../media/image102.svg"/><Relationship Id="rId5" Type="http://schemas.openxmlformats.org/officeDocument/2006/relationships/image" Target="../media/image96.svg"/><Relationship Id="rId15" Type="http://schemas.openxmlformats.org/officeDocument/2006/relationships/image" Target="../media/image106.sv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svg"/><Relationship Id="rId14" Type="http://schemas.openxmlformats.org/officeDocument/2006/relationships/image" Target="../media/image105.png"/></Relationships>
</file>

<file path=ppt/slides/_rels/slide55.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3" Type="http://schemas.openxmlformats.org/officeDocument/2006/relationships/image" Target="../media/image20.svg"/><Relationship Id="rId7" Type="http://schemas.openxmlformats.org/officeDocument/2006/relationships/image" Target="../media/image98.svg"/><Relationship Id="rId12" Type="http://schemas.openxmlformats.org/officeDocument/2006/relationships/image" Target="../media/image103.png"/><Relationship Id="rId17" Type="http://schemas.openxmlformats.org/officeDocument/2006/relationships/hyperlink" Target="https://www.iwa.ie/access-guidelines/best-practice-access-guidelines-4/" TargetMode="External"/><Relationship Id="rId2" Type="http://schemas.openxmlformats.org/officeDocument/2006/relationships/image" Target="../media/image19.png"/><Relationship Id="rId16" Type="http://schemas.openxmlformats.org/officeDocument/2006/relationships/image" Target="../media/image113.jpeg"/><Relationship Id="rId1" Type="http://schemas.openxmlformats.org/officeDocument/2006/relationships/slideLayout" Target="../slideLayouts/slideLayout15.xml"/><Relationship Id="rId6" Type="http://schemas.openxmlformats.org/officeDocument/2006/relationships/image" Target="../media/image97.png"/><Relationship Id="rId11" Type="http://schemas.openxmlformats.org/officeDocument/2006/relationships/image" Target="../media/image102.svg"/><Relationship Id="rId5" Type="http://schemas.openxmlformats.org/officeDocument/2006/relationships/image" Target="../media/image96.svg"/><Relationship Id="rId15" Type="http://schemas.openxmlformats.org/officeDocument/2006/relationships/image" Target="../media/image106.sv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svg"/><Relationship Id="rId14" Type="http://schemas.openxmlformats.org/officeDocument/2006/relationships/image" Target="../media/image105.png"/></Relationships>
</file>

<file path=ppt/slides/_rels/slide56.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3" Type="http://schemas.openxmlformats.org/officeDocument/2006/relationships/image" Target="../media/image20.svg"/><Relationship Id="rId7" Type="http://schemas.openxmlformats.org/officeDocument/2006/relationships/image" Target="../media/image98.svg"/><Relationship Id="rId12" Type="http://schemas.openxmlformats.org/officeDocument/2006/relationships/image" Target="../media/image103.png"/><Relationship Id="rId2" Type="http://schemas.openxmlformats.org/officeDocument/2006/relationships/image" Target="../media/image19.png"/><Relationship Id="rId16" Type="http://schemas.openxmlformats.org/officeDocument/2006/relationships/hyperlink" Target="https://sesame-access.com/%20and%20https:/www.liftup.dk/en/products/flexstep/" TargetMode="External"/><Relationship Id="rId1" Type="http://schemas.openxmlformats.org/officeDocument/2006/relationships/slideLayout" Target="../slideLayouts/slideLayout15.xml"/><Relationship Id="rId6" Type="http://schemas.openxmlformats.org/officeDocument/2006/relationships/image" Target="../media/image97.png"/><Relationship Id="rId11" Type="http://schemas.openxmlformats.org/officeDocument/2006/relationships/image" Target="../media/image102.svg"/><Relationship Id="rId5" Type="http://schemas.openxmlformats.org/officeDocument/2006/relationships/image" Target="../media/image96.svg"/><Relationship Id="rId15" Type="http://schemas.openxmlformats.org/officeDocument/2006/relationships/image" Target="../media/image106.sv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svg"/><Relationship Id="rId14" Type="http://schemas.openxmlformats.org/officeDocument/2006/relationships/image" Target="../media/image105.png"/></Relationships>
</file>

<file path=ppt/slides/_rels/slide5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hyperlink" Target="http://www.euansguide.com/reviews/england/lincolnshire/lincoln/lincoln-castle-lincoln/review-excellent-access-for-powerchair-users-accessible_toilets/"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svg"/><Relationship Id="rId3" Type="http://schemas.openxmlformats.org/officeDocument/2006/relationships/hyperlink" Target="https://www.iwa.ie/access-guidelines/best-practice-access-guidelines-4/" TargetMode="External"/><Relationship Id="rId7" Type="http://schemas.openxmlformats.org/officeDocument/2006/relationships/image" Target="../media/image96.svg"/><Relationship Id="rId12" Type="http://schemas.openxmlformats.org/officeDocument/2006/relationships/image" Target="../media/image101.png"/><Relationship Id="rId17" Type="http://schemas.openxmlformats.org/officeDocument/2006/relationships/image" Target="../media/image106.svg"/><Relationship Id="rId2" Type="http://schemas.openxmlformats.org/officeDocument/2006/relationships/image" Target="../media/image116.jpeg"/><Relationship Id="rId16" Type="http://schemas.openxmlformats.org/officeDocument/2006/relationships/image" Target="../media/image105.png"/><Relationship Id="rId1" Type="http://schemas.openxmlformats.org/officeDocument/2006/relationships/slideLayout" Target="../slideLayouts/slideLayout15.xml"/><Relationship Id="rId6" Type="http://schemas.openxmlformats.org/officeDocument/2006/relationships/image" Target="../media/image95.png"/><Relationship Id="rId11" Type="http://schemas.openxmlformats.org/officeDocument/2006/relationships/image" Target="../media/image100.svg"/><Relationship Id="rId5" Type="http://schemas.openxmlformats.org/officeDocument/2006/relationships/image" Target="../media/image20.svg"/><Relationship Id="rId15" Type="http://schemas.openxmlformats.org/officeDocument/2006/relationships/image" Target="../media/image104.svg"/><Relationship Id="rId10" Type="http://schemas.openxmlformats.org/officeDocument/2006/relationships/image" Target="../media/image99.png"/><Relationship Id="rId4" Type="http://schemas.openxmlformats.org/officeDocument/2006/relationships/image" Target="../media/image19.png"/><Relationship Id="rId9" Type="http://schemas.openxmlformats.org/officeDocument/2006/relationships/image" Target="../media/image98.svg"/><Relationship Id="rId14" Type="http://schemas.openxmlformats.org/officeDocument/2006/relationships/image" Target="../media/image103.png"/></Relationships>
</file>

<file path=ppt/slides/_rels/slide59.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103.png"/><Relationship Id="rId3" Type="http://schemas.openxmlformats.org/officeDocument/2006/relationships/image" Target="../media/image19.png"/><Relationship Id="rId7" Type="http://schemas.openxmlformats.org/officeDocument/2006/relationships/image" Target="../media/image97.png"/><Relationship Id="rId12" Type="http://schemas.openxmlformats.org/officeDocument/2006/relationships/image" Target="../media/image102.svg"/><Relationship Id="rId2" Type="http://schemas.openxmlformats.org/officeDocument/2006/relationships/hyperlink" Target="https://www.iwa.ie/access-guidelines/best-practice-access-guidelines-4/" TargetMode="External"/><Relationship Id="rId16" Type="http://schemas.openxmlformats.org/officeDocument/2006/relationships/image" Target="../media/image106.svg"/><Relationship Id="rId1" Type="http://schemas.openxmlformats.org/officeDocument/2006/relationships/slideLayout" Target="../slideLayouts/slideLayout15.xml"/><Relationship Id="rId6" Type="http://schemas.openxmlformats.org/officeDocument/2006/relationships/image" Target="../media/image96.sv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svg"/><Relationship Id="rId4" Type="http://schemas.openxmlformats.org/officeDocument/2006/relationships/image" Target="../media/image20.svg"/><Relationship Id="rId9" Type="http://schemas.openxmlformats.org/officeDocument/2006/relationships/image" Target="../media/image99.png"/><Relationship Id="rId14" Type="http://schemas.openxmlformats.org/officeDocument/2006/relationships/image" Target="../media/image10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iwa.ie/access-guidelines/best-practice-access-guidelines-4/" TargetMode="External"/><Relationship Id="rId5" Type="http://schemas.openxmlformats.org/officeDocument/2006/relationships/image" Target="../media/image117.jpeg"/><Relationship Id="rId4" Type="http://schemas.openxmlformats.org/officeDocument/2006/relationships/hyperlink" Target="https://www.roomsketcher.com/blog/senior-bathroom-floor-plans/"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103.png"/><Relationship Id="rId3" Type="http://schemas.openxmlformats.org/officeDocument/2006/relationships/image" Target="../media/image19.png"/><Relationship Id="rId7" Type="http://schemas.openxmlformats.org/officeDocument/2006/relationships/image" Target="../media/image97.png"/><Relationship Id="rId12" Type="http://schemas.openxmlformats.org/officeDocument/2006/relationships/image" Target="../media/image102.svg"/><Relationship Id="rId2" Type="http://schemas.openxmlformats.org/officeDocument/2006/relationships/hyperlink" Target="https://www.iwa.ie/access-guidelines/best-practice-access-guidelines-4/" TargetMode="External"/><Relationship Id="rId16" Type="http://schemas.openxmlformats.org/officeDocument/2006/relationships/image" Target="../media/image106.svg"/><Relationship Id="rId1" Type="http://schemas.openxmlformats.org/officeDocument/2006/relationships/slideLayout" Target="../slideLayouts/slideLayout15.xml"/><Relationship Id="rId6" Type="http://schemas.openxmlformats.org/officeDocument/2006/relationships/image" Target="../media/image96.sv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svg"/><Relationship Id="rId4" Type="http://schemas.openxmlformats.org/officeDocument/2006/relationships/image" Target="../media/image20.svg"/><Relationship Id="rId9" Type="http://schemas.openxmlformats.org/officeDocument/2006/relationships/image" Target="../media/image99.png"/><Relationship Id="rId14" Type="http://schemas.openxmlformats.org/officeDocument/2006/relationships/image" Target="../media/image104.svg"/></Relationships>
</file>

<file path=ppt/slides/_rels/slide62.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103.png"/><Relationship Id="rId3" Type="http://schemas.openxmlformats.org/officeDocument/2006/relationships/image" Target="../media/image19.png"/><Relationship Id="rId7" Type="http://schemas.openxmlformats.org/officeDocument/2006/relationships/image" Target="../media/image97.png"/><Relationship Id="rId12" Type="http://schemas.openxmlformats.org/officeDocument/2006/relationships/image" Target="../media/image102.svg"/><Relationship Id="rId17" Type="http://schemas.openxmlformats.org/officeDocument/2006/relationships/image" Target="../media/image118.jpeg"/><Relationship Id="rId2" Type="http://schemas.openxmlformats.org/officeDocument/2006/relationships/hyperlink" Target="https://www.iwa.ie/access-guidelines/best-practice-access-guidelines-4/" TargetMode="External"/><Relationship Id="rId16" Type="http://schemas.openxmlformats.org/officeDocument/2006/relationships/image" Target="../media/image106.svg"/><Relationship Id="rId1" Type="http://schemas.openxmlformats.org/officeDocument/2006/relationships/slideLayout" Target="../slideLayouts/slideLayout15.xml"/><Relationship Id="rId6" Type="http://schemas.openxmlformats.org/officeDocument/2006/relationships/image" Target="../media/image96.sv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svg"/><Relationship Id="rId4" Type="http://schemas.openxmlformats.org/officeDocument/2006/relationships/image" Target="../media/image20.svg"/><Relationship Id="rId9" Type="http://schemas.openxmlformats.org/officeDocument/2006/relationships/image" Target="../media/image99.png"/><Relationship Id="rId14" Type="http://schemas.openxmlformats.org/officeDocument/2006/relationships/image" Target="../media/image104.svg"/></Relationships>
</file>

<file path=ppt/slides/_rels/slide63.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3" Type="http://schemas.openxmlformats.org/officeDocument/2006/relationships/image" Target="../media/image20.svg"/><Relationship Id="rId7" Type="http://schemas.openxmlformats.org/officeDocument/2006/relationships/image" Target="../media/image98.svg"/><Relationship Id="rId12" Type="http://schemas.openxmlformats.org/officeDocument/2006/relationships/image" Target="../media/image103.png"/><Relationship Id="rId2" Type="http://schemas.openxmlformats.org/officeDocument/2006/relationships/image" Target="../media/image19.png"/><Relationship Id="rId16" Type="http://schemas.openxmlformats.org/officeDocument/2006/relationships/hyperlink" Target="https://www.ilunionhotels.co.uk/" TargetMode="External"/><Relationship Id="rId1" Type="http://schemas.openxmlformats.org/officeDocument/2006/relationships/slideLayout" Target="../slideLayouts/slideLayout15.xml"/><Relationship Id="rId6" Type="http://schemas.openxmlformats.org/officeDocument/2006/relationships/image" Target="../media/image97.png"/><Relationship Id="rId11" Type="http://schemas.openxmlformats.org/officeDocument/2006/relationships/image" Target="../media/image102.svg"/><Relationship Id="rId5" Type="http://schemas.openxmlformats.org/officeDocument/2006/relationships/image" Target="../media/image96.svg"/><Relationship Id="rId15" Type="http://schemas.openxmlformats.org/officeDocument/2006/relationships/image" Target="../media/image106.sv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svg"/><Relationship Id="rId14" Type="http://schemas.openxmlformats.org/officeDocument/2006/relationships/image" Target="../media/image105.png"/></Relationships>
</file>

<file path=ppt/slides/_rels/slide64.xml.rels><?xml version="1.0" encoding="UTF-8" standalone="yes"?>
<Relationships xmlns="http://schemas.openxmlformats.org/package/2006/relationships"><Relationship Id="rId3" Type="http://schemas.openxmlformats.org/officeDocument/2006/relationships/hyperlink" Target="https://www.visitbritain.org/sites/default/files/vb-corporate/staff_induction_slides_-_disability_awareness_training.pptx" TargetMode="External"/><Relationship Id="rId2" Type="http://schemas.openxmlformats.org/officeDocument/2006/relationships/hyperlink" Target="http://accessible-training.visitscotland.org/" TargetMode="External"/><Relationship Id="rId1" Type="http://schemas.openxmlformats.org/officeDocument/2006/relationships/slideLayout" Target="../slideLayouts/slideLayout18.xml"/><Relationship Id="rId6" Type="http://schemas.openxmlformats.org/officeDocument/2006/relationships/hyperlink" Target="https://www.visitscotland.org/supporting-your-business/marketing-toolkits/accessible-inclusive-tourism" TargetMode="External"/><Relationship Id="rId5" Type="http://schemas.openxmlformats.org/officeDocument/2006/relationships/hyperlink" Target="https://www.visitbritain.org/sites/default/files/vb-corporate/ehrc_guide_to_assistance_dogs.pdf" TargetMode="External"/><Relationship Id="rId4" Type="http://schemas.openxmlformats.org/officeDocument/2006/relationships/hyperlink" Target="https://www.visitbritain.org/sites/default/files/vb-corporate/Images/Business-Advice-Hub/listen_up.pdf"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20.svg"/><Relationship Id="rId7" Type="http://schemas.openxmlformats.org/officeDocument/2006/relationships/image" Target="../media/image98.sv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 Id="rId9" Type="http://schemas.openxmlformats.org/officeDocument/2006/relationships/image" Target="../media/image120.svg"/></Relationships>
</file>

<file path=ppt/slides/_rels/slide66.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20.svg"/><Relationship Id="rId7" Type="http://schemas.openxmlformats.org/officeDocument/2006/relationships/image" Target="../media/image98.sv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97.png"/><Relationship Id="rId5" Type="http://schemas.openxmlformats.org/officeDocument/2006/relationships/image" Target="../media/image96.svg"/><Relationship Id="rId10" Type="http://schemas.openxmlformats.org/officeDocument/2006/relationships/image" Target="../media/image121.jpeg"/><Relationship Id="rId4" Type="http://schemas.openxmlformats.org/officeDocument/2006/relationships/image" Target="../media/image95.png"/><Relationship Id="rId9" Type="http://schemas.openxmlformats.org/officeDocument/2006/relationships/image" Target="../media/image120.svg"/></Relationships>
</file>

<file path=ppt/slides/_rels/slide6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122.jpeg"/></Relationships>
</file>

<file path=ppt/slides/_rels/slide6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hyperlink" Target="http://www.readspeaker.com/" TargetMode="External"/><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123.jpeg"/><Relationship Id="rId5" Type="http://schemas.openxmlformats.org/officeDocument/2006/relationships/hyperlink" Target="http://www.w3.org/TR/WCAG20/" TargetMode="External"/><Relationship Id="rId4" Type="http://schemas.openxmlformats.org/officeDocument/2006/relationships/hyperlink" Target="http://nda.ie/resources/accessibility-toolkit/make-your-websites-more-accessible/"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 Id="rId5" Type="http://schemas.openxmlformats.org/officeDocument/2006/relationships/image" Target="../media/image124.jpeg"/><Relationship Id="rId4" Type="http://schemas.openxmlformats.org/officeDocument/2006/relationships/hyperlink" Target="https://www.gvam.es/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70.xml.rels><?xml version="1.0" encoding="UTF-8" standalone="yes"?>
<Relationships xmlns="http://schemas.openxmlformats.org/package/2006/relationships"><Relationship Id="rId3" Type="http://schemas.openxmlformats.org/officeDocument/2006/relationships/hyperlink" Target="https://www.gvam.es/en/" TargetMode="External"/><Relationship Id="rId2" Type="http://schemas.openxmlformats.org/officeDocument/2006/relationships/image" Target="../media/image61.png"/><Relationship Id="rId1" Type="http://schemas.openxmlformats.org/officeDocument/2006/relationships/slideLayout" Target="../slideLayouts/slideLayout15.xml"/><Relationship Id="rId5" Type="http://schemas.openxmlformats.org/officeDocument/2006/relationships/image" Target="../media/image126.png"/><Relationship Id="rId4" Type="http://schemas.openxmlformats.org/officeDocument/2006/relationships/image" Target="../media/image125.jpeg"/></Relationships>
</file>

<file path=ppt/slides/_rels/slide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 Id="rId5" Type="http://schemas.openxmlformats.org/officeDocument/2006/relationships/image" Target="../media/image127.jpeg"/><Relationship Id="rId4" Type="http://schemas.openxmlformats.org/officeDocument/2006/relationships/hyperlink" Target="https://www.iwa.ie/access-guidelines/best-practice-access-guidelines-4/"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hyperlink" Target="http://www.tifloloskimuzej.hr/en/permanent-exhibitions/art-work-by-blind-authors/" TargetMode="External"/><Relationship Id="rId2"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media/image130.png"/><Relationship Id="rId4" Type="http://schemas.openxmlformats.org/officeDocument/2006/relationships/image" Target="../media/image129.jpeg"/></Relationships>
</file>

<file path=ppt/slides/_rels/slide73.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hyperlink" Target="http://www.tifloloskimuzej.hr/en/exhibitions/space-shape-touch,51.html" TargetMode="External"/><Relationship Id="rId7" Type="http://schemas.openxmlformats.org/officeDocument/2006/relationships/image" Target="../media/image61.png"/><Relationship Id="rId2" Type="http://schemas.openxmlformats.org/officeDocument/2006/relationships/hyperlink" Target="http://www.tifloloskimuzej.hr/en/exhibitions/the-breathing-(new)-life,50.html" TargetMode="External"/><Relationship Id="rId1" Type="http://schemas.openxmlformats.org/officeDocument/2006/relationships/slideLayout" Target="../slideLayouts/slideLayout15.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hyperlink" Target="http://www.tifloloskimuzej.hr/en/permanent-exhibitions/art-work-by-blind-authors/" TargetMode="External"/><Relationship Id="rId9" Type="http://schemas.openxmlformats.org/officeDocument/2006/relationships/image" Target="../media/image134.png"/></Relationships>
</file>

<file path=ppt/slides/_rels/slide74.xml.rels><?xml version="1.0" encoding="UTF-8" standalone="yes"?>
<Relationships xmlns="http://schemas.openxmlformats.org/package/2006/relationships"><Relationship Id="rId3" Type="http://schemas.openxmlformats.org/officeDocument/2006/relationships/hyperlink" Target="https://www.reuters.com/article/instant-article/idUSKBN13V1VU" TargetMode="External"/><Relationship Id="rId2" Type="http://schemas.openxmlformats.org/officeDocument/2006/relationships/image" Target="../media/image135.jpeg"/><Relationship Id="rId1" Type="http://schemas.openxmlformats.org/officeDocument/2006/relationships/slideLayout" Target="../slideLayouts/slideLayout11.xml"/><Relationship Id="rId5" Type="http://schemas.openxmlformats.org/officeDocument/2006/relationships/hyperlink" Target="special%20sightseeing%20tours%20for%20visitors%20with%20any%20type%20of%20disability%20&#8211;%20information%20for%20the%20public%20is%20available%20on%20the%20city%20website.%20d)%20Annually%20organised%20sightseeing%20tours%20for%20disabled%20persons%20in%20barrier-free%20sites%20of%20Buchlovice,%20Kozel,%20Kyn&#382;vart,%20R&#225;jec" TargetMode="External"/><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36.jpeg"/><Relationship Id="rId1" Type="http://schemas.openxmlformats.org/officeDocument/2006/relationships/slideLayout" Target="../slideLayouts/slideLayout11.xml"/><Relationship Id="rId6" Type="http://schemas.openxmlformats.org/officeDocument/2006/relationships/hyperlink" Target="https://www.puppets.cz/en" TargetMode="External"/><Relationship Id="rId5" Type="http://schemas.openxmlformats.org/officeDocument/2006/relationships/image" Target="../media/image137.png"/><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3" Type="http://schemas.openxmlformats.org/officeDocument/2006/relationships/hyperlink" Target="https://selfcater.com/accessible-accommodation/ireland" TargetMode="External"/><Relationship Id="rId2" Type="http://schemas.openxmlformats.org/officeDocument/2006/relationships/hyperlink" Target="https://www.tridentholidayhomes.ie/rentals/rentals-ireland-p126/tag-wheelchair-accessible/" TargetMode="External"/><Relationship Id="rId1" Type="http://schemas.openxmlformats.org/officeDocument/2006/relationships/slideLayout" Target="../slideLayouts/slideLayout18.xml"/><Relationship Id="rId6" Type="http://schemas.openxmlformats.org/officeDocument/2006/relationships/image" Target="../media/image139.svg"/><Relationship Id="rId5" Type="http://schemas.openxmlformats.org/officeDocument/2006/relationships/image" Target="../media/image16.png"/><Relationship Id="rId4" Type="http://schemas.openxmlformats.org/officeDocument/2006/relationships/image" Target="../media/image138.jpe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0.jpeg"/><Relationship Id="rId1" Type="http://schemas.openxmlformats.org/officeDocument/2006/relationships/slideLayout" Target="../slideLayouts/slideLayout18.xml"/><Relationship Id="rId4" Type="http://schemas.openxmlformats.org/officeDocument/2006/relationships/image" Target="../media/image139.svg"/></Relationships>
</file>

<file path=ppt/slides/_rels/slide78.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hyperlink" Target="https://www.iwa.ie/access-guidelines/best-practice-access-guidelines-4/" TargetMode="External"/><Relationship Id="rId5" Type="http://schemas.openxmlformats.org/officeDocument/2006/relationships/image" Target="../media/image144.jpeg"/><Relationship Id="rId4" Type="http://schemas.openxmlformats.org/officeDocument/2006/relationships/image" Target="../media/image143.png"/></Relationships>
</file>

<file path=ppt/slides/_rels/slide7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5.jpeg"/></Relationships>
</file>

<file path=ppt/slides/_rels/slide8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hyperlink" Target="https://wheelchairtravel.org/hotels/ada-design-requirement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iwa.ie/access-guidelines/best-practice-access-guidelines-4/" TargetMode="External"/><Relationship Id="rId2" Type="http://schemas.openxmlformats.org/officeDocument/2006/relationships/image" Target="../media/image145.png"/><Relationship Id="rId1" Type="http://schemas.openxmlformats.org/officeDocument/2006/relationships/slideLayout" Target="../slideLayouts/slideLayout18.xml"/><Relationship Id="rId5" Type="http://schemas.openxmlformats.org/officeDocument/2006/relationships/image" Target="../media/image142.svg"/><Relationship Id="rId4" Type="http://schemas.openxmlformats.org/officeDocument/2006/relationships/image" Target="../media/image141.png"/></Relationships>
</file>

<file path=ppt/slides/_rels/slide8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hyperlink" Target="https://www.iwa.ie/access-guidelines/best-practice-access-guidelines-4/" TargetMode="External"/><Relationship Id="rId1" Type="http://schemas.openxmlformats.org/officeDocument/2006/relationships/slideLayout" Target="../slideLayouts/slideLayout6.xml"/><Relationship Id="rId5" Type="http://schemas.openxmlformats.org/officeDocument/2006/relationships/image" Target="../media/image146.png"/><Relationship Id="rId4" Type="http://schemas.openxmlformats.org/officeDocument/2006/relationships/image" Target="../media/image142.svg"/></Relationships>
</file>

<file path=ppt/slides/_rels/slide8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147.jpeg"/></Relationships>
</file>

<file path=ppt/slides/_rels/slide84.xml.rels><?xml version="1.0" encoding="UTF-8" standalone="yes"?>
<Relationships xmlns="http://schemas.openxmlformats.org/package/2006/relationships"><Relationship Id="rId3" Type="http://schemas.openxmlformats.org/officeDocument/2006/relationships/hyperlink" Target="https://www.iwa.ie/access-guidelines/best-practice-access-guidelines-4/"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hyperlink" Target="https://kilmorecottage.com/accessibility/" TargetMode="External"/><Relationship Id="rId5" Type="http://schemas.openxmlformats.org/officeDocument/2006/relationships/image" Target="../media/image63.png"/><Relationship Id="rId4" Type="http://schemas.openxmlformats.org/officeDocument/2006/relationships/image" Target="../media/image149.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8" Type="http://schemas.openxmlformats.org/officeDocument/2006/relationships/hyperlink" Target="https://www.materahub.com/" TargetMode="External"/><Relationship Id="rId3" Type="http://schemas.openxmlformats.org/officeDocument/2006/relationships/hyperlink" Target="https://lelaba.eu/" TargetMode="External"/><Relationship Id="rId7" Type="http://schemas.openxmlformats.org/officeDocument/2006/relationships/hyperlink" Target="https://euei.dk/" TargetMode="External"/><Relationship Id="rId2" Type="http://schemas.openxmlformats.org/officeDocument/2006/relationships/hyperlink" Target="http://creativecommons.org/licenses/by/4.0/" TargetMode="External"/><Relationship Id="rId1" Type="http://schemas.openxmlformats.org/officeDocument/2006/relationships/slideLayout" Target="../slideLayouts/slideLayout18.xml"/><Relationship Id="rId6" Type="http://schemas.openxmlformats.org/officeDocument/2006/relationships/hyperlink" Target="https://www.momentumconsulting.ie/" TargetMode="External"/><Relationship Id="rId5" Type="http://schemas.openxmlformats.org/officeDocument/2006/relationships/hyperlink" Target="http://www.filmworkstrust.co.uk/" TargetMode="External"/><Relationship Id="rId10" Type="http://schemas.openxmlformats.org/officeDocument/2006/relationships/image" Target="../media/image150.png"/><Relationship Id="rId4" Type="http://schemas.openxmlformats.org/officeDocument/2006/relationships/hyperlink" Target="https://lenouveaustudio.fr/" TargetMode="External"/><Relationship Id="rId9" Type="http://schemas.openxmlformats.org/officeDocument/2006/relationships/hyperlink" Target="http://vismednet.or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13.xml"/><Relationship Id="rId5" Type="http://schemas.openxmlformats.org/officeDocument/2006/relationships/image" Target="../media/image154.jpeg"/><Relationship Id="rId4" Type="http://schemas.openxmlformats.org/officeDocument/2006/relationships/image" Target="../media/image153.jpeg"/></Relationships>
</file>

<file path=ppt/slides/_rels/slide89.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hyperlink" Target="http://www.europeanyouthroots.eu/" TargetMode="External"/><Relationship Id="rId7" Type="http://schemas.openxmlformats.org/officeDocument/2006/relationships/image" Target="../media/image159.jpeg"/><Relationship Id="rId2" Type="http://schemas.openxmlformats.org/officeDocument/2006/relationships/image" Target="../media/image155.jpeg"/><Relationship Id="rId1" Type="http://schemas.openxmlformats.org/officeDocument/2006/relationships/slideLayout" Target="../slideLayouts/slideLayout22.xml"/><Relationship Id="rId6" Type="http://schemas.openxmlformats.org/officeDocument/2006/relationships/image" Target="../media/image158.png"/><Relationship Id="rId5" Type="http://schemas.openxmlformats.org/officeDocument/2006/relationships/image" Target="../media/image157.png"/><Relationship Id="rId10" Type="http://schemas.openxmlformats.org/officeDocument/2006/relationships/image" Target="../media/image162.png"/><Relationship Id="rId4" Type="http://schemas.openxmlformats.org/officeDocument/2006/relationships/image" Target="../media/image156.png"/><Relationship Id="rId9" Type="http://schemas.openxmlformats.org/officeDocument/2006/relationships/image" Target="../media/image161.pn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5CDB745-F924-A84B-A683-7AEA547CDE1D}"/>
              </a:ext>
            </a:extLst>
          </p:cNvPr>
          <p:cNvPicPr>
            <a:picLocks noGrp="1" noChangeAspect="1"/>
          </p:cNvPicPr>
          <p:nvPr>
            <p:ph type="pic" idx="14"/>
          </p:nvPr>
        </p:nvPicPr>
        <p:blipFill>
          <a:blip r:embed="rId2">
            <a:extLst>
              <a:ext uri="{28A0092B-C50C-407E-A947-70E740481C1C}">
                <a14:useLocalDpi xmlns:a14="http://schemas.microsoft.com/office/drawing/2010/main"/>
              </a:ext>
            </a:extLst>
          </a:blip>
          <a:stretch>
            <a:fillRect/>
          </a:stretch>
        </p:blipFill>
        <p:spPr/>
      </p:pic>
      <p:pic>
        <p:nvPicPr>
          <p:cNvPr id="6" name="Picture 5">
            <a:extLst>
              <a:ext uri="{FF2B5EF4-FFF2-40B4-BE49-F238E27FC236}">
                <a16:creationId xmlns:a16="http://schemas.microsoft.com/office/drawing/2014/main" id="{D8257EB6-03A9-B049-A41A-6FAC149947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5236"/>
            <a:ext cx="4051717" cy="2070878"/>
          </a:xfrm>
          <a:prstGeom prst="rect">
            <a:avLst/>
          </a:prstGeom>
        </p:spPr>
      </p:pic>
      <p:sp>
        <p:nvSpPr>
          <p:cNvPr id="12" name="Rechteck">
            <a:extLst>
              <a:ext uri="{FF2B5EF4-FFF2-40B4-BE49-F238E27FC236}">
                <a16:creationId xmlns:a16="http://schemas.microsoft.com/office/drawing/2014/main" id="{38A43414-2ABC-F344-8BBC-9DBD24722E4F}"/>
              </a:ext>
            </a:extLst>
          </p:cNvPr>
          <p:cNvSpPr/>
          <p:nvPr/>
        </p:nvSpPr>
        <p:spPr>
          <a:xfrm>
            <a:off x="-3532" y="8728730"/>
            <a:ext cx="6861532" cy="806339"/>
          </a:xfrm>
          <a:prstGeom prst="rect">
            <a:avLst/>
          </a:prstGeom>
          <a:solidFill>
            <a:schemeClr val="bg1"/>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7" name="TextBox 16">
            <a:extLst>
              <a:ext uri="{FF2B5EF4-FFF2-40B4-BE49-F238E27FC236}">
                <a16:creationId xmlns:a16="http://schemas.microsoft.com/office/drawing/2014/main" id="{18ACD233-EF61-0A4E-8DAB-5390265112F0}"/>
              </a:ext>
            </a:extLst>
          </p:cNvPr>
          <p:cNvSpPr txBox="1"/>
          <p:nvPr/>
        </p:nvSpPr>
        <p:spPr>
          <a:xfrm>
            <a:off x="2097144" y="8929219"/>
            <a:ext cx="4541810" cy="276999"/>
          </a:xfrm>
          <a:prstGeom prst="rect">
            <a:avLst/>
          </a:prstGeom>
          <a:noFill/>
        </p:spPr>
        <p:txBody>
          <a:bodyPr wrap="square" rtlCol="0">
            <a:noAutofit/>
          </a:bodyPr>
          <a:lstStyle/>
          <a:p>
            <a:pPr algn="l" rtl="0"/>
            <a:r>
              <a:rPr lang="fr" sz="600" b="0" i="1" u="none" strike="noStrike">
                <a:solidFill>
                  <a:srgbClr val="2F355A"/>
                </a:solidFill>
                <a:highlight>
                  <a:srgbClr val="000000">
                    <a:alpha val="0"/>
                  </a:srgbClr>
                </a:highlight>
                <a:latin typeface="Montserrat Bold"/>
              </a:rPr>
              <a:t>« Ce projet a été financé avec l'appui de la Commission européenne. Cette publication n'engage que son auteur et la Commission ne peut être tenue responsable de l'usage qui pourrait être fait des informations qu'elle contient. » </a:t>
            </a:r>
            <a:endParaRPr lang="en-RU" sz="600" i="1">
              <a:solidFill>
                <a:srgbClr val="2F355A"/>
              </a:solidFill>
              <a:latin typeface="+mj-lt"/>
            </a:endParaRPr>
          </a:p>
        </p:txBody>
      </p:sp>
      <p:pic>
        <p:nvPicPr>
          <p:cNvPr id="18" name="Picture 17">
            <a:extLst>
              <a:ext uri="{FF2B5EF4-FFF2-40B4-BE49-F238E27FC236}">
                <a16:creationId xmlns:a16="http://schemas.microsoft.com/office/drawing/2014/main" id="{932E6985-FD9C-8E4E-B7EA-8BAA0F9EBC3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582" y="9050099"/>
            <a:ext cx="1134266" cy="247333"/>
          </a:xfrm>
          <a:prstGeom prst="rect">
            <a:avLst/>
          </a:prstGeom>
        </p:spPr>
      </p:pic>
      <p:sp>
        <p:nvSpPr>
          <p:cNvPr id="19" name="Rechteck">
            <a:extLst>
              <a:ext uri="{FF2B5EF4-FFF2-40B4-BE49-F238E27FC236}">
                <a16:creationId xmlns:a16="http://schemas.microsoft.com/office/drawing/2014/main" id="{6D9B7456-FF42-5241-91FB-0617FD8EB9E2}"/>
              </a:ext>
            </a:extLst>
          </p:cNvPr>
          <p:cNvSpPr/>
          <p:nvPr/>
        </p:nvSpPr>
        <p:spPr>
          <a:xfrm>
            <a:off x="1136663" y="5741886"/>
            <a:ext cx="5781163" cy="2218116"/>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20" name="Rectangle 27">
            <a:extLst>
              <a:ext uri="{FF2B5EF4-FFF2-40B4-BE49-F238E27FC236}">
                <a16:creationId xmlns:a16="http://schemas.microsoft.com/office/drawing/2014/main" id="{A276EC99-8417-FA4A-AFDD-B6D81D36B0ED}"/>
              </a:ext>
            </a:extLst>
          </p:cNvPr>
          <p:cNvSpPr txBox="1"/>
          <p:nvPr/>
        </p:nvSpPr>
        <p:spPr>
          <a:xfrm>
            <a:off x="1853623" y="6078123"/>
            <a:ext cx="5705551" cy="370679"/>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80000"/>
              </a:lnSpc>
              <a:defRPr sz="14800" spc="1480">
                <a:latin typeface="+mn-lt"/>
                <a:ea typeface="+mn-ea"/>
                <a:cs typeface="+mn-cs"/>
                <a:sym typeface="Montserrat Bold"/>
              </a:defRPr>
            </a:lvl1pPr>
          </a:lstStyle>
          <a:p>
            <a:pPr rtl="0"/>
            <a:r>
              <a:rPr lang="fr" sz="2400" b="1" i="0" u="none" strike="noStrike" spc="0" dirty="0">
                <a:solidFill>
                  <a:srgbClr val="2D355A"/>
                </a:solidFill>
                <a:highlight>
                  <a:srgbClr val="000000">
                    <a:alpha val="0"/>
                  </a:srgbClr>
                </a:highlight>
                <a:latin typeface="Montserrat Bold"/>
              </a:rPr>
              <a:t>Le guide des PME du tourisme</a:t>
            </a:r>
            <a:endParaRPr lang="en-IE" sz="2400" b="1" spc="0" dirty="0">
              <a:solidFill>
                <a:srgbClr val="2D355A"/>
              </a:solidFill>
              <a:latin typeface="Montserrat" pitchFamily="2" charset="77"/>
              <a:ea typeface="Verdana" panose="020B0604030504040204" pitchFamily="34" charset="0"/>
              <a:cs typeface="+mj-cs"/>
            </a:endParaRPr>
          </a:p>
        </p:txBody>
      </p:sp>
      <p:sp>
        <p:nvSpPr>
          <p:cNvPr id="21" name="Rectangle 27">
            <a:extLst>
              <a:ext uri="{FF2B5EF4-FFF2-40B4-BE49-F238E27FC236}">
                <a16:creationId xmlns:a16="http://schemas.microsoft.com/office/drawing/2014/main" id="{8A44D03D-36E5-D949-8D65-433F32F67020}"/>
              </a:ext>
            </a:extLst>
          </p:cNvPr>
          <p:cNvSpPr txBox="1"/>
          <p:nvPr/>
        </p:nvSpPr>
        <p:spPr>
          <a:xfrm>
            <a:off x="1853623" y="6647569"/>
            <a:ext cx="4187842" cy="1041632"/>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80000"/>
              </a:lnSpc>
              <a:defRPr sz="14800" spc="1480">
                <a:latin typeface="+mn-lt"/>
                <a:ea typeface="+mn-ea"/>
                <a:cs typeface="+mn-cs"/>
                <a:sym typeface="Montserrat Bold"/>
              </a:defRPr>
            </a:lvl1pPr>
          </a:lstStyle>
          <a:p>
            <a:pPr rtl="0">
              <a:lnSpc>
                <a:spcPct val="100000"/>
              </a:lnSpc>
            </a:pPr>
            <a:r>
              <a:rPr lang="fr" sz="2200" b="0" i="0" u="none" strike="noStrike" spc="0" dirty="0">
                <a:solidFill>
                  <a:srgbClr val="2D355A"/>
                </a:solidFill>
                <a:highlight>
                  <a:srgbClr val="000000">
                    <a:alpha val="0"/>
                  </a:srgbClr>
                </a:highlight>
                <a:latin typeface="Montserrat"/>
              </a:rPr>
              <a:t>Comment mettre en œuvre </a:t>
            </a:r>
            <a:r>
              <a:rPr lang="fr" sz="2200" spc="0" dirty="0">
                <a:solidFill>
                  <a:srgbClr val="2D355A"/>
                </a:solidFill>
                <a:highlight>
                  <a:srgbClr val="000000">
                    <a:alpha val="0"/>
                  </a:srgbClr>
                </a:highlight>
                <a:latin typeface="Montserrat"/>
              </a:rPr>
              <a:t>une </a:t>
            </a:r>
            <a:r>
              <a:rPr lang="fr" sz="2200" b="0" i="0" u="none" strike="noStrike" spc="0" dirty="0">
                <a:solidFill>
                  <a:srgbClr val="2D355A"/>
                </a:solidFill>
                <a:highlight>
                  <a:srgbClr val="000000">
                    <a:alpha val="0"/>
                  </a:srgbClr>
                </a:highlight>
                <a:latin typeface="Montserrat"/>
              </a:rPr>
              <a:t>offre accessible et inclusive ?</a:t>
            </a:r>
            <a:endParaRPr lang="en-IE" sz="2200" spc="0" dirty="0">
              <a:solidFill>
                <a:srgbClr val="2D355A"/>
              </a:solidFill>
              <a:latin typeface="Montserrat" pitchFamily="2" charset="77"/>
              <a:ea typeface="Verdana" panose="020B0604030504040204" pitchFamily="34" charset="0"/>
              <a:cs typeface="+mj-cs"/>
            </a:endParaRPr>
          </a:p>
        </p:txBody>
      </p:sp>
      <p:cxnSp>
        <p:nvCxnSpPr>
          <p:cNvPr id="22" name="Straight Connector 21">
            <a:extLst>
              <a:ext uri="{FF2B5EF4-FFF2-40B4-BE49-F238E27FC236}">
                <a16:creationId xmlns:a16="http://schemas.microsoft.com/office/drawing/2014/main" id="{BDD49324-337D-4B44-8202-644D92B8504F}"/>
              </a:ext>
            </a:extLst>
          </p:cNvPr>
          <p:cNvCxnSpPr/>
          <p:nvPr/>
        </p:nvCxnSpPr>
        <p:spPr>
          <a:xfrm>
            <a:off x="1501746" y="6603318"/>
            <a:ext cx="5064083" cy="0"/>
          </a:xfrm>
          <a:prstGeom prst="line">
            <a:avLst/>
          </a:prstGeom>
          <a:noFill/>
          <a:ln w="25400" cap="flat">
            <a:solidFill>
              <a:srgbClr val="2F355A"/>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1166635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35B936B3-8427-426E-8777-004066599D40}"/>
              </a:ext>
            </a:extLst>
          </p:cNvPr>
          <p:cNvSpPr/>
          <p:nvPr/>
        </p:nvSpPr>
        <p:spPr>
          <a:xfrm>
            <a:off x="15772" y="7469948"/>
            <a:ext cx="6842228" cy="1794649"/>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942" name="Rectangle 27"/>
          <p:cNvSpPr txBox="1"/>
          <p:nvPr/>
        </p:nvSpPr>
        <p:spPr>
          <a:xfrm>
            <a:off x="840039" y="4096864"/>
            <a:ext cx="6017960" cy="25468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r>
              <a:rPr lang="fr" sz="1400" b="1" i="0" u="none" strike="noStrike">
                <a:solidFill>
                  <a:srgbClr val="28AFAC"/>
                </a:solidFill>
                <a:highlight>
                  <a:srgbClr val="000000">
                    <a:alpha val="0"/>
                  </a:srgbClr>
                </a:highlight>
                <a:latin typeface="Montserrat"/>
              </a:rPr>
              <a:t>Il existe différents types d'accessibilité</a:t>
            </a:r>
          </a:p>
        </p:txBody>
      </p:sp>
      <p:sp>
        <p:nvSpPr>
          <p:cNvPr id="943" name="Rectangle 27"/>
          <p:cNvSpPr txBox="1"/>
          <p:nvPr/>
        </p:nvSpPr>
        <p:spPr>
          <a:xfrm>
            <a:off x="1911160" y="4817341"/>
            <a:ext cx="3670951" cy="34913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lnSpc>
                <a:spcPct val="100000"/>
              </a:lnSpc>
            </a:pPr>
            <a:r>
              <a:rPr lang="fr" sz="1000" b="0" i="0" u="none" strike="noStrike">
                <a:solidFill>
                  <a:srgbClr val="2F355A"/>
                </a:solidFill>
                <a:highlight>
                  <a:srgbClr val="000000">
                    <a:alpha val="0"/>
                  </a:srgbClr>
                </a:highlight>
                <a:latin typeface="Montserrat Light"/>
                <a:ea typeface="Verdana"/>
              </a:rPr>
              <a:t>Améliorer les espaces et les infrastructures pour créer un environnement où les citoyens peuvent se déplacer librement.</a:t>
            </a:r>
          </a:p>
        </p:txBody>
      </p:sp>
      <p:sp>
        <p:nvSpPr>
          <p:cNvPr id="944" name="Rectangle 27"/>
          <p:cNvSpPr txBox="1"/>
          <p:nvPr/>
        </p:nvSpPr>
        <p:spPr>
          <a:xfrm>
            <a:off x="1911160" y="4557254"/>
            <a:ext cx="2827946" cy="21634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defTabSz="2681346">
              <a:lnSpc>
                <a:spcPct val="110000"/>
              </a:lnSpc>
              <a:defRPr sz="6400">
                <a:latin typeface="+mn-lt"/>
                <a:ea typeface="+mn-ea"/>
                <a:cs typeface="+mn-cs"/>
                <a:sym typeface="Montserrat Bold"/>
              </a:defRPr>
            </a:lvl1pPr>
          </a:lstStyle>
          <a:p>
            <a:pPr algn="l" rtl="0"/>
            <a:r>
              <a:rPr lang="fr" sz="1200" b="0" i="0" u="none" strike="noStrike">
                <a:solidFill>
                  <a:srgbClr val="28AFAC"/>
                </a:solidFill>
                <a:highlight>
                  <a:srgbClr val="000000">
                    <a:alpha val="0"/>
                  </a:srgbClr>
                </a:highlight>
                <a:latin typeface="Montserrat"/>
              </a:rPr>
              <a:t>L'accessibilité physique</a:t>
            </a:r>
          </a:p>
        </p:txBody>
      </p:sp>
      <p:sp>
        <p:nvSpPr>
          <p:cNvPr id="948" name="Rectangle 27"/>
          <p:cNvSpPr txBox="1"/>
          <p:nvPr/>
        </p:nvSpPr>
        <p:spPr>
          <a:xfrm>
            <a:off x="1911160" y="5601697"/>
            <a:ext cx="3588990" cy="34913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lnSpc>
                <a:spcPct val="100000"/>
              </a:lnSpc>
            </a:pPr>
            <a:r>
              <a:rPr lang="fr" sz="1000" b="0" i="0" u="none" strike="noStrike">
                <a:solidFill>
                  <a:srgbClr val="2F355A"/>
                </a:solidFill>
                <a:highlight>
                  <a:srgbClr val="000000">
                    <a:alpha val="0"/>
                  </a:srgbClr>
                </a:highlight>
                <a:latin typeface="Montserrat Light"/>
                <a:ea typeface="Verdana"/>
              </a:rPr>
              <a:t> Aider les personnes ayant des difficultés de communication à faire passer un message grâce à des outils et à un personnel formé.</a:t>
            </a:r>
            <a:endParaRPr sz="1050">
              <a:solidFill>
                <a:srgbClr val="2F355A"/>
              </a:solidFill>
              <a:latin typeface="Montserrat Light" pitchFamily="2" charset="77"/>
              <a:ea typeface="Verdana" panose="020B0604030504040204" pitchFamily="34" charset="0"/>
            </a:endParaRPr>
          </a:p>
        </p:txBody>
      </p:sp>
      <p:sp>
        <p:nvSpPr>
          <p:cNvPr id="949" name="Rectangle 27"/>
          <p:cNvSpPr txBox="1"/>
          <p:nvPr/>
        </p:nvSpPr>
        <p:spPr>
          <a:xfrm>
            <a:off x="1911160" y="5366849"/>
            <a:ext cx="3500084" cy="23483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defTabSz="2681346">
              <a:lnSpc>
                <a:spcPct val="110000"/>
              </a:lnSpc>
              <a:defRPr sz="6400">
                <a:latin typeface="+mn-lt"/>
                <a:ea typeface="+mn-ea"/>
                <a:cs typeface="+mn-cs"/>
                <a:sym typeface="Montserrat Bold"/>
              </a:defRPr>
            </a:lvl1pPr>
          </a:lstStyle>
          <a:p>
            <a:pPr algn="l" rtl="0"/>
            <a:r>
              <a:rPr lang="fr" sz="1200" b="0" i="0" u="none" strike="noStrike" dirty="0">
                <a:solidFill>
                  <a:srgbClr val="28AFAC"/>
                </a:solidFill>
                <a:highlight>
                  <a:srgbClr val="000000">
                    <a:alpha val="0"/>
                  </a:srgbClr>
                </a:highlight>
                <a:latin typeface="Montserrat"/>
              </a:rPr>
              <a:t>Accessibilité en matière de communication</a:t>
            </a:r>
          </a:p>
        </p:txBody>
      </p:sp>
      <p:sp>
        <p:nvSpPr>
          <p:cNvPr id="952" name="Rectangle 27"/>
          <p:cNvSpPr txBox="1"/>
          <p:nvPr/>
        </p:nvSpPr>
        <p:spPr>
          <a:xfrm>
            <a:off x="1911160" y="6440607"/>
            <a:ext cx="3588990" cy="51071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lnSpc>
                <a:spcPct val="100000"/>
              </a:lnSpc>
            </a:pPr>
            <a:r>
              <a:rPr lang="fr" sz="1000" b="0" i="0" u="none" strike="noStrike">
                <a:solidFill>
                  <a:srgbClr val="2F355A"/>
                </a:solidFill>
                <a:highlight>
                  <a:srgbClr val="000000">
                    <a:alpha val="0"/>
                  </a:srgbClr>
                </a:highlight>
                <a:latin typeface="Montserrat Light"/>
                <a:ea typeface="Verdana"/>
              </a:rPr>
              <a:t>Faciliter l'accès à la recherche d'informations, aux services de réservation et aux sites web connexes </a:t>
            </a:r>
            <a:r>
              <a:rPr lang="fr" sz="1000" b="0" i="0" u="none" strike="noStrike">
                <a:solidFill>
                  <a:srgbClr val="C2D237"/>
                </a:solidFill>
                <a:highlight>
                  <a:srgbClr val="000000">
                    <a:alpha val="0"/>
                  </a:srgbClr>
                </a:highlight>
                <a:latin typeface="Montserrat Light"/>
                <a:ea typeface="Verdana"/>
              </a:rPr>
              <a:t>(</a:t>
            </a:r>
            <a:r>
              <a:rPr lang="fr" sz="1000" b="0" i="0" u="sng" strike="noStrike">
                <a:solidFill>
                  <a:srgbClr val="C2D237"/>
                </a:solidFill>
                <a:highlight>
                  <a:srgbClr val="000000">
                    <a:alpha val="0"/>
                  </a:srgbClr>
                </a:highlight>
                <a:latin typeface="Montserrat Light"/>
                <a:ea typeface="Verdana"/>
                <a:hlinkClick r:id="rId2">
                  <a:extLst>
                    <a:ext uri="{A12FA001-AC4F-418D-AE19-62706E023703}">
                      <ahyp:hlinkClr xmlns:ahyp="http://schemas.microsoft.com/office/drawing/2018/hyperlinkcolor" val="tx"/>
                    </a:ext>
                  </a:extLst>
                </a:hlinkClick>
              </a:rPr>
              <a:t>voir le tutoriel de l'UE sur l'accessibilité électronique de votre site web</a:t>
            </a:r>
            <a:r>
              <a:rPr lang="fr" sz="1000" b="0" i="0" u="none" strike="noStrike">
                <a:solidFill>
                  <a:srgbClr val="C2D237"/>
                </a:solidFill>
                <a:highlight>
                  <a:srgbClr val="000000">
                    <a:alpha val="0"/>
                  </a:srgbClr>
                </a:highlight>
                <a:latin typeface="Montserrat Light"/>
                <a:ea typeface="Verdana"/>
              </a:rPr>
              <a:t>)</a:t>
            </a:r>
            <a:r>
              <a:rPr lang="fr" sz="1000" b="0" i="0" u="none" strike="noStrike">
                <a:solidFill>
                  <a:srgbClr val="2F355A"/>
                </a:solidFill>
                <a:highlight>
                  <a:srgbClr val="000000">
                    <a:alpha val="0"/>
                  </a:srgbClr>
                </a:highlight>
                <a:latin typeface="Montserrat Light"/>
                <a:ea typeface="Verdana"/>
              </a:rPr>
              <a:t>.</a:t>
            </a:r>
            <a:endParaRPr sz="1050">
              <a:solidFill>
                <a:srgbClr val="C2D237"/>
              </a:solidFill>
              <a:latin typeface="Montserrat Light" pitchFamily="2" charset="77"/>
              <a:ea typeface="Verdana" panose="020B0604030504040204" pitchFamily="34" charset="0"/>
            </a:endParaRPr>
          </a:p>
        </p:txBody>
      </p:sp>
      <p:sp>
        <p:nvSpPr>
          <p:cNvPr id="953" name="Rectangle 27"/>
          <p:cNvSpPr txBox="1"/>
          <p:nvPr/>
        </p:nvSpPr>
        <p:spPr>
          <a:xfrm>
            <a:off x="1911160" y="6210175"/>
            <a:ext cx="3141245" cy="21634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defTabSz="2681346">
              <a:lnSpc>
                <a:spcPct val="110000"/>
              </a:lnSpc>
              <a:defRPr sz="6400">
                <a:latin typeface="+mn-lt"/>
                <a:ea typeface="+mn-ea"/>
                <a:cs typeface="+mn-cs"/>
                <a:sym typeface="Montserrat Bold"/>
              </a:defRPr>
            </a:lvl1pPr>
          </a:lstStyle>
          <a:p>
            <a:pPr algn="l" rtl="0"/>
            <a:r>
              <a:rPr lang="fr" sz="1200" b="0" i="0" u="none" strike="noStrike">
                <a:solidFill>
                  <a:srgbClr val="28AFAC"/>
                </a:solidFill>
                <a:highlight>
                  <a:srgbClr val="000000">
                    <a:alpha val="0"/>
                  </a:srgbClr>
                </a:highlight>
                <a:latin typeface="Montserrat"/>
              </a:rPr>
              <a:t>Accessibilité Internet</a:t>
            </a:r>
          </a:p>
        </p:txBody>
      </p:sp>
      <p:pic>
        <p:nvPicPr>
          <p:cNvPr id="3" name="Graphic 2" descr="Wheelchair Access">
            <a:extLst>
              <a:ext uri="{FF2B5EF4-FFF2-40B4-BE49-F238E27FC236}">
                <a16:creationId xmlns:a16="http://schemas.microsoft.com/office/drawing/2014/main" id="{C51E8A20-3313-0241-91D5-41FF6816CA3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9772" y="4538199"/>
            <a:ext cx="499117" cy="499117"/>
          </a:xfrm>
          <a:prstGeom prst="rect">
            <a:avLst/>
          </a:prstGeom>
        </p:spPr>
      </p:pic>
      <p:pic>
        <p:nvPicPr>
          <p:cNvPr id="5" name="Graphic 4" descr="Deaf">
            <a:extLst>
              <a:ext uri="{FF2B5EF4-FFF2-40B4-BE49-F238E27FC236}">
                <a16:creationId xmlns:a16="http://schemas.microsoft.com/office/drawing/2014/main" id="{1C8A2E21-3E6E-5F4B-B458-EDA2970FD8A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987" y="5331429"/>
            <a:ext cx="590698" cy="590698"/>
          </a:xfrm>
          <a:prstGeom prst="rect">
            <a:avLst/>
          </a:prstGeom>
        </p:spPr>
      </p:pic>
      <p:pic>
        <p:nvPicPr>
          <p:cNvPr id="7" name="Graphic 6" descr="Universal Access">
            <a:extLst>
              <a:ext uri="{FF2B5EF4-FFF2-40B4-BE49-F238E27FC236}">
                <a16:creationId xmlns:a16="http://schemas.microsoft.com/office/drawing/2014/main" id="{666936A7-3570-8C42-8037-44EE182AF88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40039" y="6117228"/>
            <a:ext cx="666952" cy="666952"/>
          </a:xfrm>
          <a:prstGeom prst="rect">
            <a:avLst/>
          </a:prstGeom>
        </p:spPr>
      </p:pic>
      <p:sp>
        <p:nvSpPr>
          <p:cNvPr id="16" name="Rectangle 27">
            <a:extLst>
              <a:ext uri="{FF2B5EF4-FFF2-40B4-BE49-F238E27FC236}">
                <a16:creationId xmlns:a16="http://schemas.microsoft.com/office/drawing/2014/main" id="{BA099ED2-D662-49B0-82DE-AF5FF19CBC7C}"/>
              </a:ext>
            </a:extLst>
          </p:cNvPr>
          <p:cNvSpPr txBox="1"/>
          <p:nvPr/>
        </p:nvSpPr>
        <p:spPr>
          <a:xfrm>
            <a:off x="887255" y="1779370"/>
            <a:ext cx="5309420" cy="199477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spcBef>
                <a:spcPct val="0"/>
              </a:spcBef>
            </a:pPr>
            <a:r>
              <a:rPr lang="fr" sz="1100" b="1" i="1" u="none" strike="noStrike" dirty="0">
                <a:solidFill>
                  <a:srgbClr val="2F355A"/>
                </a:solidFill>
                <a:highlight>
                  <a:srgbClr val="000000">
                    <a:alpha val="0"/>
                  </a:srgbClr>
                </a:highlight>
                <a:latin typeface="Montserrat"/>
              </a:rPr>
              <a:t>Le tourisme accessible consiste à faciliter l'accès de tous aux expériences touristiques. </a:t>
            </a:r>
          </a:p>
          <a:p>
            <a:pPr algn="just">
              <a:spcBef>
                <a:spcPct val="0"/>
              </a:spcBef>
            </a:pPr>
            <a:endParaRPr lang="en-IE" sz="1100" dirty="0">
              <a:solidFill>
                <a:srgbClr val="2F355A"/>
              </a:solidFill>
              <a:latin typeface="Montserrat" pitchFamily="2" charset="77"/>
            </a:endParaRPr>
          </a:p>
          <a:p>
            <a:pPr algn="just" rtl="0">
              <a:spcBef>
                <a:spcPct val="0"/>
              </a:spcBef>
            </a:pPr>
            <a:r>
              <a:rPr lang="fr" sz="1100" b="0" i="0" u="none" strike="noStrike" dirty="0">
                <a:solidFill>
                  <a:srgbClr val="2F355A"/>
                </a:solidFill>
                <a:highlight>
                  <a:srgbClr val="000000">
                    <a:alpha val="0"/>
                  </a:srgbClr>
                </a:highlight>
                <a:latin typeface="Montserrat"/>
              </a:rPr>
              <a:t>Rendre le tourisme plus accessible n'est pas seulement une responsabilité sociale, il existe également un argument commercial convaincant en faveur de l'amélioration de l'accessibilité, car elle peut stimuler la compétitivité des entreprises touristiques. Il est prouvé que le fait d'apporter des ajustements de base à une installation, de fournir des informations précises et de comprendre les besoins des personnes handicapées peut entraîner une augmentation du nombre de visiteurs.</a:t>
            </a:r>
          </a:p>
        </p:txBody>
      </p:sp>
      <p:sp>
        <p:nvSpPr>
          <p:cNvPr id="14" name="Rectangle 27">
            <a:extLst>
              <a:ext uri="{FF2B5EF4-FFF2-40B4-BE49-F238E27FC236}">
                <a16:creationId xmlns:a16="http://schemas.microsoft.com/office/drawing/2014/main" id="{4E56D70A-0A29-DB41-9EDF-DF9CB3E0D21F}"/>
              </a:ext>
            </a:extLst>
          </p:cNvPr>
          <p:cNvSpPr txBox="1"/>
          <p:nvPr/>
        </p:nvSpPr>
        <p:spPr>
          <a:xfrm>
            <a:off x="840039" y="593350"/>
            <a:ext cx="3686805" cy="79541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2500" b="0" i="0" u="none" strike="noStrike">
                <a:solidFill>
                  <a:srgbClr val="28AFAC"/>
                </a:solidFill>
                <a:highlight>
                  <a:srgbClr val="000000">
                    <a:alpha val="0"/>
                  </a:srgbClr>
                </a:highlight>
                <a:latin typeface="Montserrat"/>
                <a:ea typeface="Verdana"/>
                <a:cs typeface="+mj-cs"/>
              </a:rPr>
              <a:t>Les différents types d'accessibilité</a:t>
            </a:r>
            <a:endParaRPr lang="en-IE" sz="2500">
              <a:solidFill>
                <a:srgbClr val="28AFAC"/>
              </a:solidFill>
              <a:latin typeface="Montserrat" pitchFamily="2" charset="77"/>
              <a:cs typeface="+mj-cs"/>
            </a:endParaRPr>
          </a:p>
        </p:txBody>
      </p:sp>
      <p:sp>
        <p:nvSpPr>
          <p:cNvPr id="15" name="Rectangle 27">
            <a:extLst>
              <a:ext uri="{FF2B5EF4-FFF2-40B4-BE49-F238E27FC236}">
                <a16:creationId xmlns:a16="http://schemas.microsoft.com/office/drawing/2014/main" id="{A5FF8DFA-9FD6-4337-A645-9C58ACD588D9}"/>
              </a:ext>
            </a:extLst>
          </p:cNvPr>
          <p:cNvSpPr txBox="1"/>
          <p:nvPr/>
        </p:nvSpPr>
        <p:spPr>
          <a:xfrm>
            <a:off x="736578" y="7607161"/>
            <a:ext cx="5243671" cy="138018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400" b="1" i="0" u="none" strike="noStrike">
                <a:solidFill>
                  <a:srgbClr val="C2D237"/>
                </a:solidFill>
                <a:highlight>
                  <a:srgbClr val="000000">
                    <a:alpha val="0"/>
                  </a:srgbClr>
                </a:highlight>
                <a:latin typeface="Montserrat"/>
              </a:rPr>
              <a:t>Qu'est-ce qu'un voyage accessible ?</a:t>
            </a:r>
          </a:p>
          <a:p>
            <a:pPr algn="just">
              <a:lnSpc>
                <a:spcPct val="100000"/>
              </a:lnSpc>
              <a:spcBef>
                <a:spcPct val="0"/>
              </a:spcBef>
            </a:pPr>
            <a:endParaRPr lang="en-IE" sz="400" b="1">
              <a:solidFill>
                <a:schemeClr val="bg1"/>
              </a:solidFill>
              <a:latin typeface="Montserrat" pitchFamily="2" charset="77"/>
            </a:endParaRPr>
          </a:p>
          <a:p>
            <a:pPr algn="just">
              <a:lnSpc>
                <a:spcPct val="100000"/>
              </a:lnSpc>
              <a:spcBef>
                <a:spcPct val="0"/>
              </a:spcBef>
            </a:pPr>
            <a:endParaRPr lang="en-IE" sz="400" b="1">
              <a:solidFill>
                <a:schemeClr val="bg1"/>
              </a:solidFill>
              <a:latin typeface="Montserrat" pitchFamily="2" charset="77"/>
            </a:endParaRPr>
          </a:p>
          <a:p>
            <a:pPr algn="just" rtl="0" fontAlgn="base">
              <a:lnSpc>
                <a:spcPct val="100000"/>
              </a:lnSpc>
              <a:spcBef>
                <a:spcPct val="0"/>
              </a:spcBef>
            </a:pPr>
            <a:r>
              <a:rPr lang="fr" sz="1100" b="0" i="0" u="none" strike="noStrike">
                <a:solidFill>
                  <a:srgbClr val="FFFFFF"/>
                </a:solidFill>
                <a:highlight>
                  <a:srgbClr val="000000">
                    <a:alpha val="0"/>
                  </a:srgbClr>
                </a:highlight>
                <a:latin typeface="Montserrat"/>
              </a:rPr>
              <a:t>Le</a:t>
            </a:r>
            <a:r>
              <a:rPr lang="fr" sz="1000" b="0" i="0" u="none" strike="noStrike">
                <a:solidFill>
                  <a:srgbClr val="FFFFFF"/>
                </a:solidFill>
                <a:highlight>
                  <a:srgbClr val="000000">
                    <a:alpha val="0"/>
                  </a:srgbClr>
                </a:highlight>
                <a:latin typeface="Montserrat"/>
              </a:rPr>
              <a:t> voyage accessible, ou inclusif, est une question d'égalité. L'accessibilité concerne les installations, les informations et l'attitude. Il s'agit d'accueillir tout le monde en tant qu'invité. Il ne s'agit pas seulement de conformité, de fauteuils roulants et de chiens, qui sont d'ailleurs tous très importants.  Dans la prochaine section, nous aborderons la question de savoir comment le tourisme accessible et inclusif peut changer la donne pour les entreprises et les destinations touristiques, mais tout d'abord, une étude de cas pour vous inspirer !</a:t>
            </a:r>
          </a:p>
        </p:txBody>
      </p:sp>
      <p:cxnSp>
        <p:nvCxnSpPr>
          <p:cNvPr id="4" name="Straight Connector 3">
            <a:extLst>
              <a:ext uri="{FF2B5EF4-FFF2-40B4-BE49-F238E27FC236}">
                <a16:creationId xmlns:a16="http://schemas.microsoft.com/office/drawing/2014/main" id="{5370A916-990A-AC40-BA52-EE0804051B0D}"/>
              </a:ext>
            </a:extLst>
          </p:cNvPr>
          <p:cNvCxnSpPr/>
          <p:nvPr/>
        </p:nvCxnSpPr>
        <p:spPr>
          <a:xfrm>
            <a:off x="600533" y="5259378"/>
            <a:ext cx="5762498" cy="0"/>
          </a:xfrm>
          <a:prstGeom prst="line">
            <a:avLst/>
          </a:prstGeom>
          <a:ln w="12700">
            <a:miter lim="400000"/>
          </a:ln>
        </p:spPr>
      </p:cxnSp>
      <p:cxnSp>
        <p:nvCxnSpPr>
          <p:cNvPr id="20" name="Straight Connector 19">
            <a:extLst>
              <a:ext uri="{FF2B5EF4-FFF2-40B4-BE49-F238E27FC236}">
                <a16:creationId xmlns:a16="http://schemas.microsoft.com/office/drawing/2014/main" id="{12940679-212A-0148-9BFF-66504CB5B9DD}"/>
              </a:ext>
            </a:extLst>
          </p:cNvPr>
          <p:cNvCxnSpPr/>
          <p:nvPr/>
        </p:nvCxnSpPr>
        <p:spPr>
          <a:xfrm>
            <a:off x="600533" y="6092726"/>
            <a:ext cx="5762498" cy="0"/>
          </a:xfrm>
          <a:prstGeom prst="line">
            <a:avLst/>
          </a:prstGeom>
          <a:noFill/>
          <a:ln w="12700" cap="flat">
            <a:solidFill>
              <a:srgbClr val="C2D237"/>
            </a:solidFill>
            <a:prstDash val="sys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330846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D4B9556-876C-4744-8520-C188276D4020}"/>
              </a:ext>
            </a:extLst>
          </p:cNvPr>
          <p:cNvSpPr/>
          <p:nvPr/>
        </p:nvSpPr>
        <p:spPr>
          <a:xfrm>
            <a:off x="16256" y="102624"/>
            <a:ext cx="6841736" cy="5715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RU" sz="345"/>
          </a:p>
        </p:txBody>
      </p:sp>
      <p:sp>
        <p:nvSpPr>
          <p:cNvPr id="17" name="Graphic 14" descr="Leaf">
            <a:extLst>
              <a:ext uri="{FF2B5EF4-FFF2-40B4-BE49-F238E27FC236}">
                <a16:creationId xmlns:a16="http://schemas.microsoft.com/office/drawing/2014/main" id="{9A9186DD-54EA-1F4C-98C8-9C2961AE8C82}"/>
              </a:ext>
            </a:extLst>
          </p:cNvPr>
          <p:cNvSpPr/>
          <p:nvPr/>
        </p:nvSpPr>
        <p:spPr>
          <a:xfrm flipH="1">
            <a:off x="4163906" y="6283010"/>
            <a:ext cx="2694086" cy="2584045"/>
          </a:xfrm>
          <a:custGeom>
            <a:avLst/>
            <a:gdLst>
              <a:gd name="connsiteX0" fmla="*/ 5750756 w 12372838"/>
              <a:gd name="connsiteY0" fmla="*/ 1045592 h 11867468"/>
              <a:gd name="connsiteX1" fmla="*/ 871327 w 12372838"/>
              <a:gd name="connsiteY1" fmla="*/ 5925022 h 11867468"/>
              <a:gd name="connsiteX2" fmla="*/ 1481255 w 12372838"/>
              <a:gd name="connsiteY2" fmla="*/ 8277604 h 11867468"/>
              <a:gd name="connsiteX3" fmla="*/ 2683686 w 12372838"/>
              <a:gd name="connsiteY3" fmla="*/ 7092599 h 11867468"/>
              <a:gd name="connsiteX4" fmla="*/ 6151566 w 12372838"/>
              <a:gd name="connsiteY4" fmla="*/ 4252075 h 11867468"/>
              <a:gd name="connsiteX5" fmla="*/ 6378111 w 12372838"/>
              <a:gd name="connsiteY5" fmla="*/ 4164942 h 11867468"/>
              <a:gd name="connsiteX6" fmla="*/ 6726642 w 12372838"/>
              <a:gd name="connsiteY6" fmla="*/ 4513473 h 11867468"/>
              <a:gd name="connsiteX7" fmla="*/ 6587230 w 12372838"/>
              <a:gd name="connsiteY7" fmla="*/ 4792297 h 11867468"/>
              <a:gd name="connsiteX8" fmla="*/ 6587230 w 12372838"/>
              <a:gd name="connsiteY8" fmla="*/ 4792297 h 11867468"/>
              <a:gd name="connsiteX9" fmla="*/ 1585815 w 12372838"/>
              <a:gd name="connsiteY9" fmla="*/ 9201210 h 11867468"/>
              <a:gd name="connsiteX10" fmla="*/ 1306990 w 12372838"/>
              <a:gd name="connsiteY10" fmla="*/ 9514887 h 11867468"/>
              <a:gd name="connsiteX11" fmla="*/ 1306990 w 12372838"/>
              <a:gd name="connsiteY11" fmla="*/ 9514887 h 11867468"/>
              <a:gd name="connsiteX12" fmla="*/ 0 w 12372838"/>
              <a:gd name="connsiteY12" fmla="*/ 11867469 h 11867468"/>
              <a:gd name="connsiteX13" fmla="*/ 1045592 w 12372838"/>
              <a:gd name="connsiteY13" fmla="*/ 11867469 h 11867468"/>
              <a:gd name="connsiteX14" fmla="*/ 2579127 w 12372838"/>
              <a:gd name="connsiteY14" fmla="*/ 9654300 h 11867468"/>
              <a:gd name="connsiteX15" fmla="*/ 5750756 w 12372838"/>
              <a:gd name="connsiteY15" fmla="*/ 10821877 h 11867468"/>
              <a:gd name="connsiteX16" fmla="*/ 8173045 w 12372838"/>
              <a:gd name="connsiteY16" fmla="*/ 10177096 h 11867468"/>
              <a:gd name="connsiteX17" fmla="*/ 8173045 w 12372838"/>
              <a:gd name="connsiteY17" fmla="*/ 10177096 h 11867468"/>
              <a:gd name="connsiteX18" fmla="*/ 12372839 w 12372838"/>
              <a:gd name="connsiteY18" fmla="*/ 0 h 11867468"/>
              <a:gd name="connsiteX19" fmla="*/ 5750756 w 12372838"/>
              <a:gd name="connsiteY19" fmla="*/ 1045592 h 118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72838" h="11867468">
                <a:moveTo>
                  <a:pt x="5750756" y="1045592"/>
                </a:moveTo>
                <a:cubicBezTo>
                  <a:pt x="3049643" y="1045592"/>
                  <a:pt x="871327" y="3223909"/>
                  <a:pt x="871327" y="5925022"/>
                </a:cubicBezTo>
                <a:cubicBezTo>
                  <a:pt x="871327" y="6778922"/>
                  <a:pt x="1097872" y="7580542"/>
                  <a:pt x="1481255" y="8277604"/>
                </a:cubicBezTo>
                <a:cubicBezTo>
                  <a:pt x="1847213" y="7894220"/>
                  <a:pt x="2248023" y="7510836"/>
                  <a:pt x="2683686" y="7092599"/>
                </a:cubicBezTo>
                <a:cubicBezTo>
                  <a:pt x="3781558" y="6064434"/>
                  <a:pt x="5071121" y="5018842"/>
                  <a:pt x="6151566" y="4252075"/>
                </a:cubicBezTo>
                <a:cubicBezTo>
                  <a:pt x="6221273" y="4199795"/>
                  <a:pt x="6290979" y="4164942"/>
                  <a:pt x="6378111" y="4164942"/>
                </a:cubicBezTo>
                <a:cubicBezTo>
                  <a:pt x="6569803" y="4164942"/>
                  <a:pt x="6726642" y="4321780"/>
                  <a:pt x="6726642" y="4513473"/>
                </a:cubicBezTo>
                <a:cubicBezTo>
                  <a:pt x="6726642" y="4635458"/>
                  <a:pt x="6674362" y="4722591"/>
                  <a:pt x="6587230" y="4792297"/>
                </a:cubicBezTo>
                <a:lnTo>
                  <a:pt x="6587230" y="4792297"/>
                </a:lnTo>
                <a:cubicBezTo>
                  <a:pt x="5036269" y="5907595"/>
                  <a:pt x="2979937" y="7632822"/>
                  <a:pt x="1585815" y="9201210"/>
                </a:cubicBezTo>
                <a:cubicBezTo>
                  <a:pt x="1585815" y="9201210"/>
                  <a:pt x="1394123" y="9410328"/>
                  <a:pt x="1306990" y="9514887"/>
                </a:cubicBezTo>
                <a:lnTo>
                  <a:pt x="1306990" y="9514887"/>
                </a:lnTo>
                <a:cubicBezTo>
                  <a:pt x="522796" y="10438494"/>
                  <a:pt x="0" y="11274967"/>
                  <a:pt x="0" y="11867469"/>
                </a:cubicBezTo>
                <a:lnTo>
                  <a:pt x="1045592" y="11867469"/>
                </a:lnTo>
                <a:cubicBezTo>
                  <a:pt x="1045592" y="11484086"/>
                  <a:pt x="1655521" y="10647612"/>
                  <a:pt x="2579127" y="9654300"/>
                </a:cubicBezTo>
                <a:cubicBezTo>
                  <a:pt x="3433027" y="10386214"/>
                  <a:pt x="4530899" y="10821877"/>
                  <a:pt x="5750756" y="10821877"/>
                </a:cubicBezTo>
                <a:cubicBezTo>
                  <a:pt x="6622083" y="10821877"/>
                  <a:pt x="7458556" y="10595333"/>
                  <a:pt x="8173045" y="10177096"/>
                </a:cubicBezTo>
                <a:lnTo>
                  <a:pt x="8173045" y="10177096"/>
                </a:lnTo>
                <a:cubicBezTo>
                  <a:pt x="11902323" y="8103338"/>
                  <a:pt x="12372839" y="4286927"/>
                  <a:pt x="12372839" y="0"/>
                </a:cubicBezTo>
                <a:cubicBezTo>
                  <a:pt x="12372839" y="0"/>
                  <a:pt x="8312457" y="1115298"/>
                  <a:pt x="5750756" y="1045592"/>
                </a:cubicBezTo>
                <a:close/>
              </a:path>
            </a:pathLst>
          </a:custGeom>
          <a:solidFill>
            <a:srgbClr val="C2D237">
              <a:alpha val="17000"/>
            </a:srgbClr>
          </a:solidFill>
          <a:ln w="174228" cap="flat">
            <a:noFill/>
            <a:prstDash val="solid"/>
            <a:miter/>
          </a:ln>
        </p:spPr>
        <p:txBody>
          <a:bodyPr rtlCol="0" anchor="ctr">
            <a:noAutofit/>
          </a:bodyPr>
          <a:lstStyle/>
          <a:p>
            <a:endParaRPr lang="en-RU" sz="345">
              <a:solidFill>
                <a:srgbClr val="C2D237"/>
              </a:solidFill>
            </a:endParaRPr>
          </a:p>
        </p:txBody>
      </p:sp>
      <p:sp>
        <p:nvSpPr>
          <p:cNvPr id="4" name="Rechteck"/>
          <p:cNvSpPr/>
          <p:nvPr/>
        </p:nvSpPr>
        <p:spPr>
          <a:xfrm>
            <a:off x="522513" y="5041491"/>
            <a:ext cx="5780315" cy="1349008"/>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5" name="Rectangle 27"/>
          <p:cNvSpPr txBox="1"/>
          <p:nvPr/>
        </p:nvSpPr>
        <p:spPr>
          <a:xfrm>
            <a:off x="811274" y="5151937"/>
            <a:ext cx="3143891" cy="267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400" b="1" i="0" u="none" strike="noStrike">
                <a:solidFill>
                  <a:srgbClr val="2F355A"/>
                </a:solidFill>
                <a:highlight>
                  <a:srgbClr val="000000">
                    <a:alpha val="0"/>
                  </a:srgbClr>
                </a:highlight>
                <a:latin typeface="Montserrat Bold"/>
              </a:rPr>
              <a:t>Description</a:t>
            </a:r>
            <a:endParaRPr sz="1400" b="1">
              <a:solidFill>
                <a:srgbClr val="2F355A"/>
              </a:solidFill>
            </a:endParaRPr>
          </a:p>
        </p:txBody>
      </p:sp>
      <p:sp>
        <p:nvSpPr>
          <p:cNvPr id="6" name="Rectangle 27"/>
          <p:cNvSpPr txBox="1"/>
          <p:nvPr/>
        </p:nvSpPr>
        <p:spPr>
          <a:xfrm>
            <a:off x="774290" y="5470471"/>
            <a:ext cx="5253222" cy="76463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a:solidFill>
                  <a:srgbClr val="202124"/>
                </a:solidFill>
                <a:highlight>
                  <a:srgbClr val="000000">
                    <a:alpha val="0"/>
                  </a:srgbClr>
                </a:highlight>
                <a:latin typeface="Montserrat Light"/>
                <a:ea typeface="Roboto"/>
              </a:rPr>
              <a:t>Ulisse est une communauté de voyageurs sourds et de guides parlant la langue des signes.  Le programme d'Ulisse est spécialement élaboré pour la communauté sourde nationale et internationale intéressée par les voyages expérimentaux.</a:t>
            </a:r>
            <a:endParaRPr sz="1200" i="1">
              <a:solidFill>
                <a:srgbClr val="202124"/>
              </a:solidFill>
              <a:ea typeface="Roboto" panose="02000000000000000000" pitchFamily="2" charset="0"/>
            </a:endParaRPr>
          </a:p>
        </p:txBody>
      </p:sp>
      <p:sp>
        <p:nvSpPr>
          <p:cNvPr id="7" name="Rectangle 27"/>
          <p:cNvSpPr txBox="1"/>
          <p:nvPr/>
        </p:nvSpPr>
        <p:spPr>
          <a:xfrm>
            <a:off x="1157412" y="8649624"/>
            <a:ext cx="4655450" cy="51071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000" b="1" i="0" u="none" strike="noStrike">
                <a:solidFill>
                  <a:srgbClr val="28AFAC"/>
                </a:solidFill>
                <a:highlight>
                  <a:srgbClr val="FFFFFF"/>
                </a:highlight>
                <a:latin typeface="Montserrat Light"/>
                <a:ea typeface="Roboto"/>
                <a:cs typeface="Roboto"/>
              </a:rPr>
              <a:t>Site Internet</a:t>
            </a:r>
            <a:r>
              <a:rPr lang="fr" sz="1000" b="0" i="0" u="sng" strike="noStrike">
                <a:solidFill>
                  <a:srgbClr val="C2D237"/>
                </a:solidFill>
                <a:highlight>
                  <a:srgbClr val="FFFFFF"/>
                </a:highlight>
                <a:latin typeface="Montserrat Light"/>
                <a:ea typeface="Roboto"/>
                <a:cs typeface="Roboto"/>
                <a:hlinkClick r:id="rId2">
                  <a:extLst>
                    <a:ext uri="{A12FA001-AC4F-418D-AE19-62706E023703}">
                      <ahyp:hlinkClr xmlns:ahyp="http://schemas.microsoft.com/office/drawing/2018/hyperlinkcolor" val="tx"/>
                    </a:ext>
                  </a:extLst>
                </a:hlinkClick>
              </a:rPr>
              <a:t>Https://Www.Ulisse.Travel/</a:t>
            </a:r>
            <a:endParaRPr lang="en-IE" sz="1050" u="sng">
              <a:solidFill>
                <a:srgbClr val="C2D237"/>
              </a:solidFill>
              <a:effectLst/>
              <a:highlight>
                <a:srgbClr val="FFFFFF"/>
              </a:highlight>
              <a:latin typeface="Montserrat Light"/>
              <a:ea typeface="Roboto" panose="02000000000000000000" pitchFamily="2" charset="0"/>
              <a:cs typeface="Roboto" panose="02000000000000000000" pitchFamily="2" charset="0"/>
            </a:endParaRPr>
          </a:p>
          <a:p>
            <a:endParaRPr lang="en-IE" sz="1050" b="1" u="sng">
              <a:solidFill>
                <a:srgbClr val="28AFAC"/>
              </a:solidFill>
              <a:highlight>
                <a:srgbClr val="FFFFFF"/>
              </a:highlight>
              <a:latin typeface="Montserrat Ligh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endParaRPr>
          </a:p>
          <a:p>
            <a:pPr rtl="0"/>
            <a:r>
              <a:rPr lang="fr" sz="1000" b="1" i="0" u="sng" strike="noStrike">
                <a:solidFill>
                  <a:srgbClr val="28AFAC"/>
                </a:solidFill>
                <a:highlight>
                  <a:srgbClr val="FFFFFF"/>
                </a:highlight>
                <a:latin typeface="Montserrat Light"/>
                <a:ea typeface="Roboto"/>
                <a:cs typeface="Roboto"/>
                <a:hlinkClick r:id="rId3">
                  <a:extLst>
                    <a:ext uri="{A12FA001-AC4F-418D-AE19-62706E023703}">
                      <ahyp:hlinkClr xmlns:ahyp="http://schemas.microsoft.com/office/drawing/2018/hyperlinkcolor" val="tx"/>
                    </a:ext>
                  </a:extLst>
                </a:hlinkClick>
              </a:rPr>
              <a:t>Regarder la vidéo YouTube</a:t>
            </a:r>
            <a:r>
              <a:rPr lang="fr" sz="1000" b="1" i="0" u="none" strike="noStrike">
                <a:solidFill>
                  <a:srgbClr val="28AFAC"/>
                </a:solidFill>
                <a:highlight>
                  <a:srgbClr val="FFFFFF"/>
                </a:highlight>
                <a:latin typeface="Montserrat Light"/>
                <a:ea typeface="Roboto"/>
                <a:cs typeface="Roboto"/>
                <a:hlinkClick r:id="rId3">
                  <a:extLst>
                    <a:ext uri="{A12FA001-AC4F-418D-AE19-62706E023703}">
                      <ahyp:hlinkClr xmlns:ahyp="http://schemas.microsoft.com/office/drawing/2018/hyperlinkcolor" val="tx"/>
                    </a:ext>
                  </a:extLst>
                </a:hlinkClick>
              </a:rPr>
              <a:t> </a:t>
            </a:r>
            <a:endParaRPr lang="en-IE" sz="1050" b="1">
              <a:solidFill>
                <a:srgbClr val="28AFAC"/>
              </a:solidFill>
              <a:latin typeface="Montserrat Light"/>
            </a:endParaRPr>
          </a:p>
        </p:txBody>
      </p:sp>
      <p:sp>
        <p:nvSpPr>
          <p:cNvPr id="8" name="Rectangle 27"/>
          <p:cNvSpPr txBox="1"/>
          <p:nvPr/>
        </p:nvSpPr>
        <p:spPr>
          <a:xfrm>
            <a:off x="796413" y="6517644"/>
            <a:ext cx="5265174" cy="196496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tabLst>
                <a:tab pos="571500" algn="l"/>
              </a:tabLst>
            </a:pPr>
            <a:r>
              <a:rPr lang="fr" sz="1000" b="0" i="0" u="none" strike="noStrike">
                <a:solidFill>
                  <a:srgbClr val="FFFFFF"/>
                </a:solidFill>
                <a:highlight>
                  <a:srgbClr val="C2D237"/>
                </a:highlight>
                <a:latin typeface="Montserrat Light"/>
              </a:rPr>
              <a:t>2017 </a:t>
            </a:r>
            <a:r>
              <a:rPr lang="fr" sz="1000" b="0" i="1" u="none" strike="noStrike">
                <a:solidFill>
                  <a:srgbClr val="24282B"/>
                </a:solidFill>
                <a:highlight>
                  <a:srgbClr val="000000">
                    <a:alpha val="0"/>
                  </a:srgbClr>
                </a:highlight>
                <a:latin typeface="Montserrat Light"/>
              </a:rPr>
              <a:t>Ulisse </a:t>
            </a:r>
            <a:r>
              <a:rPr lang="fr" sz="1000" b="0" i="0" u="none" strike="noStrike">
                <a:solidFill>
                  <a:srgbClr val="24282B"/>
                </a:solidFill>
                <a:highlight>
                  <a:srgbClr val="000000">
                    <a:alpha val="0"/>
                  </a:srgbClr>
                </a:highlight>
                <a:latin typeface="Montserrat Light"/>
              </a:rPr>
              <a:t>a été conçu comme étant </a:t>
            </a:r>
            <a:r>
              <a:rPr lang="fr" sz="1000" b="1" i="0" u="none" strike="noStrike">
                <a:solidFill>
                  <a:srgbClr val="24282B"/>
                </a:solidFill>
                <a:highlight>
                  <a:srgbClr val="000000">
                    <a:alpha val="0"/>
                  </a:srgbClr>
                </a:highlight>
                <a:latin typeface="Montserrat Light"/>
              </a:rPr>
              <a:t>une association de promotion sociale</a:t>
            </a:r>
            <a:r>
              <a:rPr lang="fr" sz="1000" b="0" i="0" u="none" strike="noStrike">
                <a:solidFill>
                  <a:srgbClr val="24282B"/>
                </a:solidFill>
                <a:highlight>
                  <a:srgbClr val="000000">
                    <a:alpha val="0"/>
                  </a:srgbClr>
                </a:highlight>
                <a:latin typeface="Montserrat Light"/>
              </a:rPr>
              <a:t> </a:t>
            </a:r>
            <a:r>
              <a:rPr lang="fr" sz="1000" b="1" i="0" u="none" strike="noStrike">
                <a:solidFill>
                  <a:srgbClr val="24282B"/>
                </a:solidFill>
                <a:highlight>
                  <a:srgbClr val="000000">
                    <a:alpha val="0"/>
                  </a:srgbClr>
                </a:highlight>
                <a:latin typeface="Montserrat Light"/>
              </a:rPr>
              <a:t>qui promeut le tourisme expérientiel</a:t>
            </a:r>
            <a:r>
              <a:rPr lang="fr" sz="1000" b="0" i="0" u="none" strike="noStrike">
                <a:solidFill>
                  <a:srgbClr val="24282B"/>
                </a:solidFill>
                <a:highlight>
                  <a:srgbClr val="000000">
                    <a:alpha val="0"/>
                  </a:srgbClr>
                </a:highlight>
                <a:latin typeface="Montserrat Light"/>
              </a:rPr>
              <a:t>. L'engagement d'Ulisse est de rendre cette nouvelle forme de tourisme culturel </a:t>
            </a:r>
            <a:r>
              <a:rPr lang="fr" sz="1000" b="1" i="0" u="none" strike="noStrike">
                <a:solidFill>
                  <a:srgbClr val="24282B"/>
                </a:solidFill>
                <a:highlight>
                  <a:srgbClr val="000000">
                    <a:alpha val="0"/>
                  </a:srgbClr>
                </a:highlight>
                <a:latin typeface="Montserrat Light"/>
              </a:rPr>
              <a:t>accessible à la communauté des malentendants</a:t>
            </a:r>
            <a:r>
              <a:rPr lang="fr" sz="1000" b="0" i="0" u="none" strike="noStrike">
                <a:solidFill>
                  <a:srgbClr val="24282B"/>
                </a:solidFill>
                <a:highlight>
                  <a:srgbClr val="000000">
                    <a:alpha val="0"/>
                  </a:srgbClr>
                </a:highlight>
                <a:latin typeface="Montserrat Light"/>
              </a:rPr>
              <a:t>.</a:t>
            </a:r>
          </a:p>
          <a:p>
            <a:pPr algn="just">
              <a:lnSpc>
                <a:spcPct val="100000"/>
              </a:lnSpc>
              <a:spcBef>
                <a:spcPct val="0"/>
              </a:spcBef>
              <a:tabLst>
                <a:tab pos="571500" algn="l"/>
              </a:tabLst>
            </a:pPr>
            <a:endParaRPr lang="en-GB" sz="1050">
              <a:solidFill>
                <a:srgbClr val="24282B"/>
              </a:solidFill>
            </a:endParaRPr>
          </a:p>
          <a:p>
            <a:pPr algn="just" rtl="0">
              <a:lnSpc>
                <a:spcPct val="100000"/>
              </a:lnSpc>
              <a:spcBef>
                <a:spcPct val="0"/>
              </a:spcBef>
              <a:tabLst>
                <a:tab pos="571500" algn="l"/>
              </a:tabLst>
            </a:pPr>
            <a:r>
              <a:rPr lang="fr" sz="1000" b="1" i="0" u="none" strike="noStrike">
                <a:solidFill>
                  <a:srgbClr val="FFFFFF"/>
                </a:solidFill>
                <a:highlight>
                  <a:srgbClr val="C2D237"/>
                </a:highlight>
                <a:latin typeface="Montserrat Light"/>
              </a:rPr>
              <a:t>2018 </a:t>
            </a:r>
            <a:r>
              <a:rPr lang="fr" sz="1000" b="0" i="0" u="none" strike="noStrike">
                <a:solidFill>
                  <a:srgbClr val="24282B"/>
                </a:solidFill>
                <a:highlight>
                  <a:srgbClr val="000000">
                    <a:alpha val="0"/>
                  </a:srgbClr>
                </a:highlight>
                <a:latin typeface="Montserrat Light"/>
              </a:rPr>
              <a:t>La première classe internationale de signes du sud de l'Italie a été organisée par Ulisse à </a:t>
            </a:r>
            <a:r>
              <a:rPr lang="fr" sz="1000" b="1" i="0" u="none" strike="noStrike">
                <a:solidFill>
                  <a:srgbClr val="24282B"/>
                </a:solidFill>
                <a:highlight>
                  <a:srgbClr val="000000">
                    <a:alpha val="0"/>
                  </a:srgbClr>
                </a:highlight>
                <a:latin typeface="Montserrat Light"/>
              </a:rPr>
              <a:t>Lecce</a:t>
            </a:r>
            <a:r>
              <a:rPr lang="fr" sz="1000" b="0" i="0" u="none" strike="noStrike">
                <a:solidFill>
                  <a:srgbClr val="24282B"/>
                </a:solidFill>
                <a:highlight>
                  <a:srgbClr val="000000">
                    <a:alpha val="0"/>
                  </a:srgbClr>
                </a:highlight>
                <a:latin typeface="Montserrat Light"/>
              </a:rPr>
              <a:t>, impliquant 15 jeunes Apuliens intéressés par le tourisme et l'hospitalité.</a:t>
            </a:r>
          </a:p>
          <a:p>
            <a:pPr algn="just">
              <a:lnSpc>
                <a:spcPct val="100000"/>
              </a:lnSpc>
              <a:spcBef>
                <a:spcPct val="0"/>
              </a:spcBef>
              <a:tabLst>
                <a:tab pos="571500" algn="l"/>
              </a:tabLst>
            </a:pPr>
            <a:r>
              <a:rPr lang="en-GB" sz="1050" b="0" i="0">
                <a:solidFill>
                  <a:srgbClr val="24282B"/>
                </a:solidFill>
                <a:effectLst/>
              </a:rPr>
              <a:t> </a:t>
            </a:r>
          </a:p>
          <a:p>
            <a:pPr algn="just" rtl="0">
              <a:lnSpc>
                <a:spcPct val="100000"/>
              </a:lnSpc>
              <a:spcBef>
                <a:spcPct val="0"/>
              </a:spcBef>
              <a:tabLst>
                <a:tab pos="571500" algn="l"/>
              </a:tabLst>
            </a:pPr>
            <a:r>
              <a:rPr lang="fr" sz="1000" b="1" i="1" u="none" strike="noStrike">
                <a:solidFill>
                  <a:srgbClr val="FFFFFF"/>
                </a:solidFill>
                <a:highlight>
                  <a:srgbClr val="C2D237"/>
                </a:highlight>
                <a:latin typeface="Montserrat Light"/>
              </a:rPr>
              <a:t>2019 </a:t>
            </a:r>
            <a:r>
              <a:rPr lang="fr" sz="1000" b="0" i="0" u="none" strike="noStrike">
                <a:solidFill>
                  <a:srgbClr val="24282B"/>
                </a:solidFill>
                <a:highlight>
                  <a:srgbClr val="000000">
                    <a:alpha val="0"/>
                  </a:srgbClr>
                </a:highlight>
                <a:latin typeface="Montserrat Light"/>
              </a:rPr>
              <a:t>Ulisse devient une puissante communauté</a:t>
            </a:r>
            <a:r>
              <a:rPr lang="fr" sz="1000" b="1" i="0" u="none" strike="noStrike">
                <a:solidFill>
                  <a:srgbClr val="24282B"/>
                </a:solidFill>
                <a:highlight>
                  <a:srgbClr val="000000">
                    <a:alpha val="0"/>
                  </a:srgbClr>
                </a:highlight>
                <a:latin typeface="Montserrat Light"/>
              </a:rPr>
              <a:t> de personnes sourdes avec une immense passion pour les voyages</a:t>
            </a:r>
            <a:r>
              <a:rPr lang="fr" sz="1000" b="0" i="0" u="none" strike="noStrike">
                <a:solidFill>
                  <a:srgbClr val="24282B"/>
                </a:solidFill>
                <a:highlight>
                  <a:srgbClr val="000000">
                    <a:alpha val="0"/>
                  </a:srgbClr>
                </a:highlight>
                <a:latin typeface="Montserrat Light"/>
              </a:rPr>
              <a:t>. Ulisse continue de promouvoir la culture des sourds</a:t>
            </a:r>
            <a:r>
              <a:rPr lang="fr" sz="1000" b="1" i="0" u="none" strike="noStrike">
                <a:solidFill>
                  <a:srgbClr val="24282B"/>
                </a:solidFill>
                <a:highlight>
                  <a:srgbClr val="000000">
                    <a:alpha val="0"/>
                  </a:srgbClr>
                </a:highlight>
                <a:latin typeface="Montserrat Light"/>
              </a:rPr>
              <a:t>, le </a:t>
            </a:r>
            <a:r>
              <a:rPr lang="fr" sz="1000" b="0" i="0" u="none" strike="noStrike">
                <a:solidFill>
                  <a:srgbClr val="24282B"/>
                </a:solidFill>
                <a:highlight>
                  <a:srgbClr val="000000">
                    <a:alpha val="0"/>
                  </a:srgbClr>
                </a:highlight>
                <a:latin typeface="Montserrat Light"/>
              </a:rPr>
              <a:t>signe international</a:t>
            </a:r>
            <a:r>
              <a:rPr lang="fr" sz="1000" b="1" i="0" u="none" strike="noStrike">
                <a:solidFill>
                  <a:srgbClr val="24282B"/>
                </a:solidFill>
                <a:highlight>
                  <a:srgbClr val="000000">
                    <a:alpha val="0"/>
                  </a:srgbClr>
                </a:highlight>
                <a:latin typeface="Montserrat Light"/>
              </a:rPr>
              <a:t> et  des débats animés et ouverts sur des thèmes tels que le</a:t>
            </a:r>
            <a:r>
              <a:rPr lang="fr" sz="1000" b="0" i="0" u="none" strike="noStrike">
                <a:solidFill>
                  <a:srgbClr val="24282B"/>
                </a:solidFill>
                <a:highlight>
                  <a:srgbClr val="000000">
                    <a:alpha val="0"/>
                  </a:srgbClr>
                </a:highlight>
                <a:latin typeface="Montserrat Light"/>
              </a:rPr>
              <a:t> tourisme durable,  </a:t>
            </a:r>
            <a:r>
              <a:rPr lang="fr" sz="1000" b="1" i="0" u="none" strike="noStrike">
                <a:solidFill>
                  <a:srgbClr val="24282B"/>
                </a:solidFill>
                <a:highlight>
                  <a:srgbClr val="000000">
                    <a:alpha val="0"/>
                  </a:srgbClr>
                </a:highlight>
                <a:latin typeface="Montserrat Light"/>
              </a:rPr>
              <a:t>l’innovation sociale </a:t>
            </a:r>
            <a:r>
              <a:rPr lang="fr" sz="1000" b="0" i="0" u="none" strike="noStrike">
                <a:solidFill>
                  <a:srgbClr val="24282B"/>
                </a:solidFill>
                <a:highlight>
                  <a:srgbClr val="000000">
                    <a:alpha val="0"/>
                  </a:srgbClr>
                </a:highlight>
                <a:latin typeface="Montserrat Light"/>
              </a:rPr>
              <a:t>et </a:t>
            </a:r>
            <a:r>
              <a:rPr lang="fr" sz="1000" b="1" i="0" u="none" strike="noStrike">
                <a:solidFill>
                  <a:srgbClr val="24282B"/>
                </a:solidFill>
                <a:highlight>
                  <a:srgbClr val="000000">
                    <a:alpha val="0"/>
                  </a:srgbClr>
                </a:highlight>
                <a:latin typeface="Montserrat Light"/>
              </a:rPr>
              <a:t>l’éducation des sourds « NEET ».</a:t>
            </a:r>
          </a:p>
          <a:p>
            <a:pPr algn="just">
              <a:lnSpc>
                <a:spcPct val="100000"/>
              </a:lnSpc>
              <a:spcBef>
                <a:spcPct val="0"/>
              </a:spcBef>
              <a:tabLst>
                <a:tab pos="571500" algn="l"/>
              </a:tabLst>
            </a:pPr>
            <a:endParaRPr sz="1050">
              <a:solidFill>
                <a:srgbClr val="24282B"/>
              </a:solidFill>
            </a:endParaRPr>
          </a:p>
        </p:txBody>
      </p:sp>
      <p:sp>
        <p:nvSpPr>
          <p:cNvPr id="16" name="Graphic 14" descr="Leaf">
            <a:extLst>
              <a:ext uri="{FF2B5EF4-FFF2-40B4-BE49-F238E27FC236}">
                <a16:creationId xmlns:a16="http://schemas.microsoft.com/office/drawing/2014/main" id="{C9F1CA53-A472-5246-BB2A-150A9EB99900}"/>
              </a:ext>
            </a:extLst>
          </p:cNvPr>
          <p:cNvSpPr/>
          <p:nvPr/>
        </p:nvSpPr>
        <p:spPr>
          <a:xfrm>
            <a:off x="3333426" y="7221970"/>
            <a:ext cx="2694086" cy="2584045"/>
          </a:xfrm>
          <a:custGeom>
            <a:avLst/>
            <a:gdLst>
              <a:gd name="connsiteX0" fmla="*/ 5750756 w 12372838"/>
              <a:gd name="connsiteY0" fmla="*/ 1045592 h 11867468"/>
              <a:gd name="connsiteX1" fmla="*/ 871327 w 12372838"/>
              <a:gd name="connsiteY1" fmla="*/ 5925022 h 11867468"/>
              <a:gd name="connsiteX2" fmla="*/ 1481255 w 12372838"/>
              <a:gd name="connsiteY2" fmla="*/ 8277604 h 11867468"/>
              <a:gd name="connsiteX3" fmla="*/ 2683686 w 12372838"/>
              <a:gd name="connsiteY3" fmla="*/ 7092599 h 11867468"/>
              <a:gd name="connsiteX4" fmla="*/ 6151566 w 12372838"/>
              <a:gd name="connsiteY4" fmla="*/ 4252075 h 11867468"/>
              <a:gd name="connsiteX5" fmla="*/ 6378111 w 12372838"/>
              <a:gd name="connsiteY5" fmla="*/ 4164942 h 11867468"/>
              <a:gd name="connsiteX6" fmla="*/ 6726642 w 12372838"/>
              <a:gd name="connsiteY6" fmla="*/ 4513473 h 11867468"/>
              <a:gd name="connsiteX7" fmla="*/ 6587230 w 12372838"/>
              <a:gd name="connsiteY7" fmla="*/ 4792297 h 11867468"/>
              <a:gd name="connsiteX8" fmla="*/ 6587230 w 12372838"/>
              <a:gd name="connsiteY8" fmla="*/ 4792297 h 11867468"/>
              <a:gd name="connsiteX9" fmla="*/ 1585815 w 12372838"/>
              <a:gd name="connsiteY9" fmla="*/ 9201210 h 11867468"/>
              <a:gd name="connsiteX10" fmla="*/ 1306990 w 12372838"/>
              <a:gd name="connsiteY10" fmla="*/ 9514887 h 11867468"/>
              <a:gd name="connsiteX11" fmla="*/ 1306990 w 12372838"/>
              <a:gd name="connsiteY11" fmla="*/ 9514887 h 11867468"/>
              <a:gd name="connsiteX12" fmla="*/ 0 w 12372838"/>
              <a:gd name="connsiteY12" fmla="*/ 11867469 h 11867468"/>
              <a:gd name="connsiteX13" fmla="*/ 1045592 w 12372838"/>
              <a:gd name="connsiteY13" fmla="*/ 11867469 h 11867468"/>
              <a:gd name="connsiteX14" fmla="*/ 2579127 w 12372838"/>
              <a:gd name="connsiteY14" fmla="*/ 9654300 h 11867468"/>
              <a:gd name="connsiteX15" fmla="*/ 5750756 w 12372838"/>
              <a:gd name="connsiteY15" fmla="*/ 10821877 h 11867468"/>
              <a:gd name="connsiteX16" fmla="*/ 8173045 w 12372838"/>
              <a:gd name="connsiteY16" fmla="*/ 10177096 h 11867468"/>
              <a:gd name="connsiteX17" fmla="*/ 8173045 w 12372838"/>
              <a:gd name="connsiteY17" fmla="*/ 10177096 h 11867468"/>
              <a:gd name="connsiteX18" fmla="*/ 12372839 w 12372838"/>
              <a:gd name="connsiteY18" fmla="*/ 0 h 11867468"/>
              <a:gd name="connsiteX19" fmla="*/ 5750756 w 12372838"/>
              <a:gd name="connsiteY19" fmla="*/ 1045592 h 118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72838" h="11867468">
                <a:moveTo>
                  <a:pt x="5750756" y="1045592"/>
                </a:moveTo>
                <a:cubicBezTo>
                  <a:pt x="3049643" y="1045592"/>
                  <a:pt x="871327" y="3223909"/>
                  <a:pt x="871327" y="5925022"/>
                </a:cubicBezTo>
                <a:cubicBezTo>
                  <a:pt x="871327" y="6778922"/>
                  <a:pt x="1097872" y="7580542"/>
                  <a:pt x="1481255" y="8277604"/>
                </a:cubicBezTo>
                <a:cubicBezTo>
                  <a:pt x="1847213" y="7894220"/>
                  <a:pt x="2248023" y="7510836"/>
                  <a:pt x="2683686" y="7092599"/>
                </a:cubicBezTo>
                <a:cubicBezTo>
                  <a:pt x="3781558" y="6064434"/>
                  <a:pt x="5071121" y="5018842"/>
                  <a:pt x="6151566" y="4252075"/>
                </a:cubicBezTo>
                <a:cubicBezTo>
                  <a:pt x="6221273" y="4199795"/>
                  <a:pt x="6290979" y="4164942"/>
                  <a:pt x="6378111" y="4164942"/>
                </a:cubicBezTo>
                <a:cubicBezTo>
                  <a:pt x="6569803" y="4164942"/>
                  <a:pt x="6726642" y="4321780"/>
                  <a:pt x="6726642" y="4513473"/>
                </a:cubicBezTo>
                <a:cubicBezTo>
                  <a:pt x="6726642" y="4635458"/>
                  <a:pt x="6674362" y="4722591"/>
                  <a:pt x="6587230" y="4792297"/>
                </a:cubicBezTo>
                <a:lnTo>
                  <a:pt x="6587230" y="4792297"/>
                </a:lnTo>
                <a:cubicBezTo>
                  <a:pt x="5036269" y="5907595"/>
                  <a:pt x="2979937" y="7632822"/>
                  <a:pt x="1585815" y="9201210"/>
                </a:cubicBezTo>
                <a:cubicBezTo>
                  <a:pt x="1585815" y="9201210"/>
                  <a:pt x="1394123" y="9410328"/>
                  <a:pt x="1306990" y="9514887"/>
                </a:cubicBezTo>
                <a:lnTo>
                  <a:pt x="1306990" y="9514887"/>
                </a:lnTo>
                <a:cubicBezTo>
                  <a:pt x="522796" y="10438494"/>
                  <a:pt x="0" y="11274967"/>
                  <a:pt x="0" y="11867469"/>
                </a:cubicBezTo>
                <a:lnTo>
                  <a:pt x="1045592" y="11867469"/>
                </a:lnTo>
                <a:cubicBezTo>
                  <a:pt x="1045592" y="11484086"/>
                  <a:pt x="1655521" y="10647612"/>
                  <a:pt x="2579127" y="9654300"/>
                </a:cubicBezTo>
                <a:cubicBezTo>
                  <a:pt x="3433027" y="10386214"/>
                  <a:pt x="4530899" y="10821877"/>
                  <a:pt x="5750756" y="10821877"/>
                </a:cubicBezTo>
                <a:cubicBezTo>
                  <a:pt x="6622083" y="10821877"/>
                  <a:pt x="7458556" y="10595333"/>
                  <a:pt x="8173045" y="10177096"/>
                </a:cubicBezTo>
                <a:lnTo>
                  <a:pt x="8173045" y="10177096"/>
                </a:lnTo>
                <a:cubicBezTo>
                  <a:pt x="11902323" y="8103338"/>
                  <a:pt x="12372839" y="4286927"/>
                  <a:pt x="12372839" y="0"/>
                </a:cubicBezTo>
                <a:cubicBezTo>
                  <a:pt x="12372839" y="0"/>
                  <a:pt x="8312457" y="1115298"/>
                  <a:pt x="5750756" y="1045592"/>
                </a:cubicBezTo>
                <a:close/>
              </a:path>
            </a:pathLst>
          </a:custGeom>
          <a:solidFill>
            <a:srgbClr val="28AFAC">
              <a:alpha val="17000"/>
            </a:srgbClr>
          </a:solidFill>
          <a:ln w="174228" cap="flat">
            <a:noFill/>
            <a:prstDash val="solid"/>
            <a:miter/>
          </a:ln>
        </p:spPr>
        <p:txBody>
          <a:bodyPr rtlCol="0" anchor="ctr">
            <a:noAutofit/>
          </a:bodyPr>
          <a:lstStyle/>
          <a:p>
            <a:endParaRPr lang="en-RU" sz="345"/>
          </a:p>
        </p:txBody>
      </p:sp>
      <p:pic>
        <p:nvPicPr>
          <p:cNvPr id="18" name="image9.jpg">
            <a:extLst>
              <a:ext uri="{FF2B5EF4-FFF2-40B4-BE49-F238E27FC236}">
                <a16:creationId xmlns:a16="http://schemas.microsoft.com/office/drawing/2014/main" id="{CD608944-EEBB-479F-BABA-FEB169948ABB}"/>
              </a:ext>
            </a:extLst>
          </p:cNvPr>
          <p:cNvPicPr/>
          <p:nvPr/>
        </p:nvPicPr>
        <p:blipFill>
          <a:blip r:embed="rId4">
            <a:extLst>
              <a:ext uri="{28A0092B-C50C-407E-A947-70E740481C1C}">
                <a14:useLocalDpi xmlns:a14="http://schemas.microsoft.com/office/drawing/2010/main"/>
              </a:ext>
            </a:extLst>
          </a:blip>
          <a:stretch>
            <a:fillRect/>
          </a:stretch>
        </p:blipFill>
        <p:spPr>
          <a:xfrm>
            <a:off x="1" y="0"/>
            <a:ext cx="6845432" cy="4701430"/>
          </a:xfrm>
          <a:prstGeom prst="rect">
            <a:avLst/>
          </a:prstGeom>
        </p:spPr>
      </p:pic>
      <p:sp>
        <p:nvSpPr>
          <p:cNvPr id="10" name="Freeform 9">
            <a:extLst>
              <a:ext uri="{FF2B5EF4-FFF2-40B4-BE49-F238E27FC236}">
                <a16:creationId xmlns:a16="http://schemas.microsoft.com/office/drawing/2014/main" id="{1538673F-EEC5-5E4B-A4A4-18C82639C90A}"/>
              </a:ext>
            </a:extLst>
          </p:cNvPr>
          <p:cNvSpPr/>
          <p:nvPr/>
        </p:nvSpPr>
        <p:spPr>
          <a:xfrm>
            <a:off x="808211" y="8626838"/>
            <a:ext cx="203620" cy="203716"/>
          </a:xfrm>
          <a:custGeom>
            <a:avLst/>
            <a:gdLst>
              <a:gd name="connsiteX0" fmla="*/ 1659929 w 3123587"/>
              <a:gd name="connsiteY0" fmla="*/ 3125051 h 3125050"/>
              <a:gd name="connsiteX1" fmla="*/ 1470968 w 3123587"/>
              <a:gd name="connsiteY1" fmla="*/ 3125051 h 3125050"/>
              <a:gd name="connsiteX2" fmla="*/ 1444090 w 3123587"/>
              <a:gd name="connsiteY2" fmla="*/ 3120163 h 3125050"/>
              <a:gd name="connsiteX3" fmla="*/ 726524 w 3123587"/>
              <a:gd name="connsiteY3" fmla="*/ 2882277 h 3125050"/>
              <a:gd name="connsiteX4" fmla="*/ 651591 w 3123587"/>
              <a:gd name="connsiteY4" fmla="*/ 2833396 h 3125050"/>
              <a:gd name="connsiteX5" fmla="*/ 326610 w 3123587"/>
              <a:gd name="connsiteY5" fmla="*/ 2812215 h 3125050"/>
              <a:gd name="connsiteX6" fmla="*/ 291587 w 3123587"/>
              <a:gd name="connsiteY6" fmla="*/ 2472494 h 3125050"/>
              <a:gd name="connsiteX7" fmla="*/ 278555 w 3123587"/>
              <a:gd name="connsiteY7" fmla="*/ 2452942 h 3125050"/>
              <a:gd name="connsiteX8" fmla="*/ 23620 w 3123587"/>
              <a:gd name="connsiteY8" fmla="*/ 1829713 h 3125050"/>
              <a:gd name="connsiteX9" fmla="*/ 0 w 3123587"/>
              <a:gd name="connsiteY9" fmla="*/ 1661075 h 3125050"/>
              <a:gd name="connsiteX10" fmla="*/ 0 w 3123587"/>
              <a:gd name="connsiteY10" fmla="*/ 1465552 h 3125050"/>
              <a:gd name="connsiteX11" fmla="*/ 5701 w 3123587"/>
              <a:gd name="connsiteY11" fmla="*/ 1438668 h 3125050"/>
              <a:gd name="connsiteX12" fmla="*/ 43982 w 3123587"/>
              <a:gd name="connsiteY12" fmla="*/ 1198337 h 3125050"/>
              <a:gd name="connsiteX13" fmla="*/ 259822 w 3123587"/>
              <a:gd name="connsiteY13" fmla="*/ 701384 h 3125050"/>
              <a:gd name="connsiteX14" fmla="*/ 348601 w 3123587"/>
              <a:gd name="connsiteY14" fmla="*/ 676129 h 3125050"/>
              <a:gd name="connsiteX15" fmla="*/ 362448 w 3123587"/>
              <a:gd name="connsiteY15" fmla="*/ 767373 h 3125050"/>
              <a:gd name="connsiteX16" fmla="*/ 333126 w 3123587"/>
              <a:gd name="connsiteY16" fmla="*/ 813809 h 3125050"/>
              <a:gd name="connsiteX17" fmla="*/ 232129 w 3123587"/>
              <a:gd name="connsiteY17" fmla="*/ 1002000 h 3125050"/>
              <a:gd name="connsiteX18" fmla="*/ 820191 w 3123587"/>
              <a:gd name="connsiteY18" fmla="*/ 1001185 h 3125050"/>
              <a:gd name="connsiteX19" fmla="*/ 842996 w 3123587"/>
              <a:gd name="connsiteY19" fmla="*/ 980818 h 3125050"/>
              <a:gd name="connsiteX20" fmla="*/ 1021370 w 3123587"/>
              <a:gd name="connsiteY20" fmla="*/ 817068 h 3125050"/>
              <a:gd name="connsiteX21" fmla="*/ 1078384 w 3123587"/>
              <a:gd name="connsiteY21" fmla="*/ 755153 h 3125050"/>
              <a:gd name="connsiteX22" fmla="*/ 1080013 w 3123587"/>
              <a:gd name="connsiteY22" fmla="*/ 746191 h 3125050"/>
              <a:gd name="connsiteX23" fmla="*/ 1309699 w 3123587"/>
              <a:gd name="connsiteY23" fmla="*/ 153920 h 3125050"/>
              <a:gd name="connsiteX24" fmla="*/ 1308884 w 3123587"/>
              <a:gd name="connsiteY24" fmla="*/ 148218 h 3125050"/>
              <a:gd name="connsiteX25" fmla="*/ 1294224 w 3123587"/>
              <a:gd name="connsiteY25" fmla="*/ 148218 h 3125050"/>
              <a:gd name="connsiteX26" fmla="*/ 1198928 w 3123587"/>
              <a:gd name="connsiteY26" fmla="*/ 169399 h 3125050"/>
              <a:gd name="connsiteX27" fmla="*/ 746887 w 3123587"/>
              <a:gd name="connsiteY27" fmla="*/ 374698 h 3125050"/>
              <a:gd name="connsiteX28" fmla="*/ 688243 w 3123587"/>
              <a:gd name="connsiteY28" fmla="*/ 394250 h 3125050"/>
              <a:gd name="connsiteX29" fmla="*/ 638560 w 3123587"/>
              <a:gd name="connsiteY29" fmla="*/ 347814 h 3125050"/>
              <a:gd name="connsiteX30" fmla="*/ 671954 w 3123587"/>
              <a:gd name="connsiteY30" fmla="*/ 278566 h 3125050"/>
              <a:gd name="connsiteX31" fmla="*/ 1339835 w 3123587"/>
              <a:gd name="connsiteY31" fmla="*/ 16240 h 3125050"/>
              <a:gd name="connsiteX32" fmla="*/ 2343286 w 3123587"/>
              <a:gd name="connsiteY32" fmla="*/ 209318 h 3125050"/>
              <a:gd name="connsiteX33" fmla="*/ 2473604 w 3123587"/>
              <a:gd name="connsiteY33" fmla="*/ 290786 h 3125050"/>
              <a:gd name="connsiteX34" fmla="*/ 2802658 w 3123587"/>
              <a:gd name="connsiteY34" fmla="*/ 316856 h 3125050"/>
              <a:gd name="connsiteX35" fmla="*/ 2831165 w 3123587"/>
              <a:gd name="connsiteY35" fmla="*/ 650059 h 3125050"/>
              <a:gd name="connsiteX36" fmla="*/ 2845826 w 3123587"/>
              <a:gd name="connsiteY36" fmla="*/ 672870 h 3125050"/>
              <a:gd name="connsiteX37" fmla="*/ 3080399 w 3123587"/>
              <a:gd name="connsiteY37" fmla="*/ 1921772 h 3125050"/>
              <a:gd name="connsiteX38" fmla="*/ 1831786 w 3123587"/>
              <a:gd name="connsiteY38" fmla="*/ 3101425 h 3125050"/>
              <a:gd name="connsiteX39" fmla="*/ 1659929 w 3123587"/>
              <a:gd name="connsiteY39" fmla="*/ 3125051 h 3125050"/>
              <a:gd name="connsiteX40" fmla="*/ 2933791 w 3123587"/>
              <a:gd name="connsiteY40" fmla="*/ 2002425 h 3125050"/>
              <a:gd name="connsiteX41" fmla="*/ 2934605 w 3123587"/>
              <a:gd name="connsiteY41" fmla="*/ 1127461 h 3125050"/>
              <a:gd name="connsiteX42" fmla="*/ 2103012 w 3123587"/>
              <a:gd name="connsiteY42" fmla="*/ 1127461 h 3125050"/>
              <a:gd name="connsiteX43" fmla="*/ 2106270 w 3123587"/>
              <a:gd name="connsiteY43" fmla="*/ 1181229 h 3125050"/>
              <a:gd name="connsiteX44" fmla="*/ 2122559 w 3123587"/>
              <a:gd name="connsiteY44" fmla="*/ 1540502 h 3125050"/>
              <a:gd name="connsiteX45" fmla="*/ 2116858 w 3123587"/>
              <a:gd name="connsiteY45" fmla="*/ 1790608 h 3125050"/>
              <a:gd name="connsiteX46" fmla="*/ 2142107 w 3123587"/>
              <a:gd name="connsiteY46" fmla="*/ 1834601 h 3125050"/>
              <a:gd name="connsiteX47" fmla="*/ 2234144 w 3123587"/>
              <a:gd name="connsiteY47" fmla="*/ 1907922 h 3125050"/>
              <a:gd name="connsiteX48" fmla="*/ 2288715 w 3123587"/>
              <a:gd name="connsiteY48" fmla="*/ 2003239 h 3125050"/>
              <a:gd name="connsiteX49" fmla="*/ 2933791 w 3123587"/>
              <a:gd name="connsiteY49" fmla="*/ 2002425 h 3125050"/>
              <a:gd name="connsiteX50" fmla="*/ 1000193 w 3123587"/>
              <a:gd name="connsiteY50" fmla="*/ 1305875 h 3125050"/>
              <a:gd name="connsiteX51" fmla="*/ 985532 w 3123587"/>
              <a:gd name="connsiteY51" fmla="*/ 1299358 h 3125050"/>
              <a:gd name="connsiteX52" fmla="*/ 846254 w 3123587"/>
              <a:gd name="connsiteY52" fmla="*/ 1150272 h 3125050"/>
              <a:gd name="connsiteX53" fmla="*/ 809602 w 3123587"/>
              <a:gd name="connsiteY53" fmla="*/ 1125831 h 3125050"/>
              <a:gd name="connsiteX54" fmla="*/ 218283 w 3123587"/>
              <a:gd name="connsiteY54" fmla="*/ 1126646 h 3125050"/>
              <a:gd name="connsiteX55" fmla="*/ 191405 w 3123587"/>
              <a:gd name="connsiteY55" fmla="*/ 1128275 h 3125050"/>
              <a:gd name="connsiteX56" fmla="*/ 191405 w 3123587"/>
              <a:gd name="connsiteY56" fmla="*/ 2003239 h 3125050"/>
              <a:gd name="connsiteX57" fmla="*/ 1014039 w 3123587"/>
              <a:gd name="connsiteY57" fmla="*/ 2003239 h 3125050"/>
              <a:gd name="connsiteX58" fmla="*/ 1000193 w 3123587"/>
              <a:gd name="connsiteY58" fmla="*/ 1305875 h 3125050"/>
              <a:gd name="connsiteX59" fmla="*/ 1131326 w 3123587"/>
              <a:gd name="connsiteY59" fmla="*/ 1317281 h 3125050"/>
              <a:gd name="connsiteX60" fmla="*/ 1145986 w 3123587"/>
              <a:gd name="connsiteY60" fmla="*/ 2001610 h 3125050"/>
              <a:gd name="connsiteX61" fmla="*/ 1785361 w 3123587"/>
              <a:gd name="connsiteY61" fmla="*/ 2001610 h 3125050"/>
              <a:gd name="connsiteX62" fmla="*/ 1978395 w 3123587"/>
              <a:gd name="connsiteY62" fmla="*/ 1815049 h 3125050"/>
              <a:gd name="connsiteX63" fmla="*/ 1996313 w 3123587"/>
              <a:gd name="connsiteY63" fmla="*/ 1786535 h 3125050"/>
              <a:gd name="connsiteX64" fmla="*/ 1995499 w 3123587"/>
              <a:gd name="connsiteY64" fmla="*/ 1323798 h 3125050"/>
              <a:gd name="connsiteX65" fmla="*/ 1980838 w 3123587"/>
              <a:gd name="connsiteY65" fmla="*/ 1125831 h 3125050"/>
              <a:gd name="connsiteX66" fmla="*/ 1352867 w 3123587"/>
              <a:gd name="connsiteY66" fmla="*/ 1126646 h 3125050"/>
              <a:gd name="connsiteX67" fmla="*/ 1332505 w 3123587"/>
              <a:gd name="connsiteY67" fmla="*/ 1142125 h 3125050"/>
              <a:gd name="connsiteX68" fmla="*/ 1131326 w 3123587"/>
              <a:gd name="connsiteY68" fmla="*/ 1317281 h 3125050"/>
              <a:gd name="connsiteX69" fmla="*/ 1965363 w 3123587"/>
              <a:gd name="connsiteY69" fmla="*/ 1002815 h 3125050"/>
              <a:gd name="connsiteX70" fmla="*/ 1946630 w 3123587"/>
              <a:gd name="connsiteY70" fmla="*/ 883872 h 3125050"/>
              <a:gd name="connsiteX71" fmla="*/ 1794320 w 3123587"/>
              <a:gd name="connsiteY71" fmla="*/ 362478 h 3125050"/>
              <a:gd name="connsiteX72" fmla="*/ 1653413 w 3123587"/>
              <a:gd name="connsiteY72" fmla="*/ 162067 h 3125050"/>
              <a:gd name="connsiteX73" fmla="*/ 1472597 w 3123587"/>
              <a:gd name="connsiteY73" fmla="*/ 162882 h 3125050"/>
              <a:gd name="connsiteX74" fmla="*/ 1358568 w 3123587"/>
              <a:gd name="connsiteY74" fmla="*/ 307895 h 3125050"/>
              <a:gd name="connsiteX75" fmla="*/ 1192412 w 3123587"/>
              <a:gd name="connsiteY75" fmla="*/ 811365 h 3125050"/>
              <a:gd name="connsiteX76" fmla="*/ 1208702 w 3123587"/>
              <a:gd name="connsiteY76" fmla="*/ 837435 h 3125050"/>
              <a:gd name="connsiteX77" fmla="*/ 1326803 w 3123587"/>
              <a:gd name="connsiteY77" fmla="*/ 975930 h 3125050"/>
              <a:gd name="connsiteX78" fmla="*/ 1365899 w 3123587"/>
              <a:gd name="connsiteY78" fmla="*/ 1002815 h 3125050"/>
              <a:gd name="connsiteX79" fmla="*/ 1923824 w 3123587"/>
              <a:gd name="connsiteY79" fmla="*/ 1002000 h 3125050"/>
              <a:gd name="connsiteX80" fmla="*/ 1965363 w 3123587"/>
              <a:gd name="connsiteY80" fmla="*/ 1002815 h 3125050"/>
              <a:gd name="connsiteX81" fmla="*/ 1159018 w 3123587"/>
              <a:gd name="connsiteY81" fmla="*/ 2126256 h 3125050"/>
              <a:gd name="connsiteX82" fmla="*/ 1190783 w 3123587"/>
              <a:gd name="connsiteY82" fmla="*/ 2310373 h 3125050"/>
              <a:gd name="connsiteX83" fmla="*/ 1345537 w 3123587"/>
              <a:gd name="connsiteY83" fmla="*/ 2795921 h 3125050"/>
              <a:gd name="connsiteX84" fmla="*/ 1479113 w 3123587"/>
              <a:gd name="connsiteY84" fmla="*/ 2971077 h 3125050"/>
              <a:gd name="connsiteX85" fmla="*/ 1643639 w 3123587"/>
              <a:gd name="connsiteY85" fmla="*/ 2971077 h 3125050"/>
              <a:gd name="connsiteX86" fmla="*/ 1739749 w 3123587"/>
              <a:gd name="connsiteY86" fmla="*/ 2862725 h 3125050"/>
              <a:gd name="connsiteX87" fmla="*/ 1932783 w 3123587"/>
              <a:gd name="connsiteY87" fmla="*/ 2315261 h 3125050"/>
              <a:gd name="connsiteX88" fmla="*/ 1925453 w 3123587"/>
              <a:gd name="connsiteY88" fmla="*/ 2295709 h 3125050"/>
              <a:gd name="connsiteX89" fmla="*/ 1785361 w 3123587"/>
              <a:gd name="connsiteY89" fmla="*/ 2126256 h 3125050"/>
              <a:gd name="connsiteX90" fmla="*/ 1159018 w 3123587"/>
              <a:gd name="connsiteY90" fmla="*/ 2126256 h 3125050"/>
              <a:gd name="connsiteX91" fmla="*/ 2284643 w 3123587"/>
              <a:gd name="connsiteY91" fmla="*/ 2126256 h 3125050"/>
              <a:gd name="connsiteX92" fmla="*/ 2280570 w 3123587"/>
              <a:gd name="connsiteY92" fmla="*/ 2135217 h 3125050"/>
              <a:gd name="connsiteX93" fmla="*/ 2075319 w 3123587"/>
              <a:gd name="connsiteY93" fmla="*/ 2317705 h 3125050"/>
              <a:gd name="connsiteX94" fmla="*/ 2052513 w 3123587"/>
              <a:gd name="connsiteY94" fmla="*/ 2342960 h 3125050"/>
              <a:gd name="connsiteX95" fmla="*/ 2025635 w 3123587"/>
              <a:gd name="connsiteY95" fmla="*/ 2461903 h 3125050"/>
              <a:gd name="connsiteX96" fmla="*/ 1815497 w 3123587"/>
              <a:gd name="connsiteY96" fmla="*/ 2971077 h 3125050"/>
              <a:gd name="connsiteX97" fmla="*/ 1814682 w 3123587"/>
              <a:gd name="connsiteY97" fmla="*/ 2978409 h 3125050"/>
              <a:gd name="connsiteX98" fmla="*/ 2536320 w 3123587"/>
              <a:gd name="connsiteY98" fmla="*/ 2622395 h 3125050"/>
              <a:gd name="connsiteX99" fmla="*/ 2886550 w 3123587"/>
              <a:gd name="connsiteY99" fmla="*/ 2126256 h 3125050"/>
              <a:gd name="connsiteX100" fmla="*/ 2284643 w 3123587"/>
              <a:gd name="connsiteY100" fmla="*/ 2126256 h 3125050"/>
              <a:gd name="connsiteX101" fmla="*/ 2894695 w 3123587"/>
              <a:gd name="connsiteY101" fmla="*/ 1001185 h 3125050"/>
              <a:gd name="connsiteX102" fmla="*/ 2742386 w 3123587"/>
              <a:gd name="connsiteY102" fmla="*/ 730712 h 3125050"/>
              <a:gd name="connsiteX103" fmla="*/ 2445097 w 3123587"/>
              <a:gd name="connsiteY103" fmla="*/ 684276 h 3125050"/>
              <a:gd name="connsiteX104" fmla="*/ 2392155 w 3123587"/>
              <a:gd name="connsiteY104" fmla="*/ 390177 h 3125050"/>
              <a:gd name="connsiteX105" fmla="*/ 1814682 w 3123587"/>
              <a:gd name="connsiteY105" fmla="*/ 149847 h 3125050"/>
              <a:gd name="connsiteX106" fmla="*/ 2089980 w 3123587"/>
              <a:gd name="connsiteY106" fmla="*/ 1000371 h 3125050"/>
              <a:gd name="connsiteX107" fmla="*/ 2894695 w 3123587"/>
              <a:gd name="connsiteY107" fmla="*/ 1001185 h 3125050"/>
              <a:gd name="connsiteX108" fmla="*/ 237016 w 3123587"/>
              <a:gd name="connsiteY108" fmla="*/ 2126256 h 3125050"/>
              <a:gd name="connsiteX109" fmla="*/ 387697 w 3123587"/>
              <a:gd name="connsiteY109" fmla="*/ 2394285 h 3125050"/>
              <a:gd name="connsiteX110" fmla="*/ 669510 w 3123587"/>
              <a:gd name="connsiteY110" fmla="*/ 2433389 h 3125050"/>
              <a:gd name="connsiteX111" fmla="*/ 732226 w 3123587"/>
              <a:gd name="connsiteY111" fmla="*/ 2737264 h 3125050"/>
              <a:gd name="connsiteX112" fmla="*/ 1308884 w 3123587"/>
              <a:gd name="connsiteY112" fmla="*/ 2975150 h 3125050"/>
              <a:gd name="connsiteX113" fmla="*/ 1034401 w 3123587"/>
              <a:gd name="connsiteY113" fmla="*/ 2126256 h 3125050"/>
              <a:gd name="connsiteX114" fmla="*/ 237016 w 3123587"/>
              <a:gd name="connsiteY114" fmla="*/ 2126256 h 3125050"/>
              <a:gd name="connsiteX115" fmla="*/ 2625914 w 3123587"/>
              <a:gd name="connsiteY115" fmla="*/ 368995 h 3125050"/>
              <a:gd name="connsiteX116" fmla="*/ 2489894 w 3123587"/>
              <a:gd name="connsiteY116" fmla="*/ 500158 h 3125050"/>
              <a:gd name="connsiteX117" fmla="*/ 2620212 w 3123587"/>
              <a:gd name="connsiteY117" fmla="*/ 637024 h 3125050"/>
              <a:gd name="connsiteX118" fmla="*/ 2757861 w 3123587"/>
              <a:gd name="connsiteY118" fmla="*/ 504232 h 3125050"/>
              <a:gd name="connsiteX119" fmla="*/ 2625914 w 3123587"/>
              <a:gd name="connsiteY119" fmla="*/ 368995 h 3125050"/>
              <a:gd name="connsiteX120" fmla="*/ 952953 w 3123587"/>
              <a:gd name="connsiteY120" fmla="*/ 1062286 h 3125050"/>
              <a:gd name="connsiteX121" fmla="*/ 1084085 w 3123587"/>
              <a:gd name="connsiteY121" fmla="*/ 1198337 h 3125050"/>
              <a:gd name="connsiteX122" fmla="*/ 1220919 w 3123587"/>
              <a:gd name="connsiteY122" fmla="*/ 1064730 h 3125050"/>
              <a:gd name="connsiteX123" fmla="*/ 1088158 w 3123587"/>
              <a:gd name="connsiteY123" fmla="*/ 930308 h 3125050"/>
              <a:gd name="connsiteX124" fmla="*/ 952953 w 3123587"/>
              <a:gd name="connsiteY124" fmla="*/ 1062286 h 3125050"/>
              <a:gd name="connsiteX125" fmla="*/ 635302 w 3123587"/>
              <a:gd name="connsiteY125" fmla="*/ 2627283 h 3125050"/>
              <a:gd name="connsiteX126" fmla="*/ 504169 w 3123587"/>
              <a:gd name="connsiteY126" fmla="*/ 2491232 h 3125050"/>
              <a:gd name="connsiteX127" fmla="*/ 367335 w 3123587"/>
              <a:gd name="connsiteY127" fmla="*/ 2621580 h 3125050"/>
              <a:gd name="connsiteX128" fmla="*/ 500096 w 3123587"/>
              <a:gd name="connsiteY128" fmla="*/ 2759261 h 3125050"/>
              <a:gd name="connsiteX129" fmla="*/ 635302 w 3123587"/>
              <a:gd name="connsiteY129" fmla="*/ 2627283 h 3125050"/>
              <a:gd name="connsiteX130" fmla="*/ 2167356 w 3123587"/>
              <a:gd name="connsiteY130" fmla="*/ 2066784 h 3125050"/>
              <a:gd name="connsiteX131" fmla="*/ 2037038 w 3123587"/>
              <a:gd name="connsiteY131" fmla="*/ 1929918 h 3125050"/>
              <a:gd name="connsiteX132" fmla="*/ 1899389 w 3123587"/>
              <a:gd name="connsiteY132" fmla="*/ 2062711 h 3125050"/>
              <a:gd name="connsiteX133" fmla="*/ 2032151 w 3123587"/>
              <a:gd name="connsiteY133" fmla="*/ 2197948 h 3125050"/>
              <a:gd name="connsiteX134" fmla="*/ 2167356 w 3123587"/>
              <a:gd name="connsiteY134" fmla="*/ 2066784 h 31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23587" h="3125050">
                <a:moveTo>
                  <a:pt x="1659929" y="3125051"/>
                </a:moveTo>
                <a:cubicBezTo>
                  <a:pt x="1597214" y="3125051"/>
                  <a:pt x="1533683" y="3125051"/>
                  <a:pt x="1470968" y="3125051"/>
                </a:cubicBezTo>
                <a:cubicBezTo>
                  <a:pt x="1462008" y="3123422"/>
                  <a:pt x="1453049" y="3120978"/>
                  <a:pt x="1444090" y="3120163"/>
                </a:cubicBezTo>
                <a:cubicBezTo>
                  <a:pt x="1185082" y="3100611"/>
                  <a:pt x="945622" y="3021587"/>
                  <a:pt x="726524" y="2882277"/>
                </a:cubicBezTo>
                <a:cubicBezTo>
                  <a:pt x="701275" y="2865983"/>
                  <a:pt x="676026" y="2848875"/>
                  <a:pt x="651591" y="2833396"/>
                </a:cubicBezTo>
                <a:cubicBezTo>
                  <a:pt x="533491" y="2903459"/>
                  <a:pt x="416204" y="2895312"/>
                  <a:pt x="326610" y="2812215"/>
                </a:cubicBezTo>
                <a:cubicBezTo>
                  <a:pt x="234573" y="2726674"/>
                  <a:pt x="222356" y="2612619"/>
                  <a:pt x="291587" y="2472494"/>
                </a:cubicBezTo>
                <a:cubicBezTo>
                  <a:pt x="287515" y="2465977"/>
                  <a:pt x="283442" y="2459459"/>
                  <a:pt x="278555" y="2452942"/>
                </a:cubicBezTo>
                <a:cubicBezTo>
                  <a:pt x="147423" y="2263937"/>
                  <a:pt x="61087" y="2057008"/>
                  <a:pt x="23620" y="1829713"/>
                </a:cubicBezTo>
                <a:cubicBezTo>
                  <a:pt x="14661" y="1773500"/>
                  <a:pt x="8145" y="1717287"/>
                  <a:pt x="0" y="1661075"/>
                </a:cubicBezTo>
                <a:cubicBezTo>
                  <a:pt x="0" y="1595901"/>
                  <a:pt x="0" y="1530726"/>
                  <a:pt x="0" y="1465552"/>
                </a:cubicBezTo>
                <a:cubicBezTo>
                  <a:pt x="1629" y="1456591"/>
                  <a:pt x="4072" y="1447629"/>
                  <a:pt x="5701" y="1438668"/>
                </a:cubicBezTo>
                <a:cubicBezTo>
                  <a:pt x="17919" y="1358829"/>
                  <a:pt x="26064" y="1277361"/>
                  <a:pt x="43982" y="1198337"/>
                </a:cubicBezTo>
                <a:cubicBezTo>
                  <a:pt x="83892" y="1019108"/>
                  <a:pt x="158011" y="853729"/>
                  <a:pt x="259822" y="701384"/>
                </a:cubicBezTo>
                <a:cubicBezTo>
                  <a:pt x="283442" y="665538"/>
                  <a:pt x="317651" y="656577"/>
                  <a:pt x="348601" y="676129"/>
                </a:cubicBezTo>
                <a:cubicBezTo>
                  <a:pt x="378738" y="695681"/>
                  <a:pt x="384439" y="731527"/>
                  <a:pt x="362448" y="767373"/>
                </a:cubicBezTo>
                <a:cubicBezTo>
                  <a:pt x="352674" y="782852"/>
                  <a:pt x="342086" y="797516"/>
                  <a:pt x="333126" y="813809"/>
                </a:cubicBezTo>
                <a:cubicBezTo>
                  <a:pt x="299732" y="874910"/>
                  <a:pt x="267153" y="936011"/>
                  <a:pt x="232129" y="1002000"/>
                </a:cubicBezTo>
                <a:cubicBezTo>
                  <a:pt x="434123" y="1002000"/>
                  <a:pt x="627157" y="1002000"/>
                  <a:pt x="820191" y="1001185"/>
                </a:cubicBezTo>
                <a:cubicBezTo>
                  <a:pt x="828336" y="1001185"/>
                  <a:pt x="839739" y="988965"/>
                  <a:pt x="842996" y="980818"/>
                </a:cubicBezTo>
                <a:cubicBezTo>
                  <a:pt x="875576" y="896092"/>
                  <a:pt x="933405" y="836620"/>
                  <a:pt x="1021370" y="817068"/>
                </a:cubicBezTo>
                <a:cubicBezTo>
                  <a:pt x="1060465" y="808107"/>
                  <a:pt x="1075940" y="791813"/>
                  <a:pt x="1078384" y="755153"/>
                </a:cubicBezTo>
                <a:cubicBezTo>
                  <a:pt x="1078384" y="751894"/>
                  <a:pt x="1079198" y="749450"/>
                  <a:pt x="1080013" y="746191"/>
                </a:cubicBezTo>
                <a:cubicBezTo>
                  <a:pt x="1126439" y="537634"/>
                  <a:pt x="1184267" y="332335"/>
                  <a:pt x="1309699" y="153920"/>
                </a:cubicBezTo>
                <a:cubicBezTo>
                  <a:pt x="1310513" y="153106"/>
                  <a:pt x="1309699" y="150662"/>
                  <a:pt x="1308884" y="148218"/>
                </a:cubicBezTo>
                <a:cubicBezTo>
                  <a:pt x="1303997" y="148218"/>
                  <a:pt x="1298296" y="147403"/>
                  <a:pt x="1294224" y="148218"/>
                </a:cubicBezTo>
                <a:cubicBezTo>
                  <a:pt x="1262458" y="154735"/>
                  <a:pt x="1230693" y="161252"/>
                  <a:pt x="1198928" y="169399"/>
                </a:cubicBezTo>
                <a:cubicBezTo>
                  <a:pt x="1036030" y="211762"/>
                  <a:pt x="886164" y="281010"/>
                  <a:pt x="746887" y="374698"/>
                </a:cubicBezTo>
                <a:cubicBezTo>
                  <a:pt x="730597" y="386104"/>
                  <a:pt x="707791" y="394250"/>
                  <a:pt x="688243" y="394250"/>
                </a:cubicBezTo>
                <a:cubicBezTo>
                  <a:pt x="662180" y="394250"/>
                  <a:pt x="644261" y="374698"/>
                  <a:pt x="638560" y="347814"/>
                </a:cubicBezTo>
                <a:cubicBezTo>
                  <a:pt x="632044" y="316856"/>
                  <a:pt x="646704" y="295674"/>
                  <a:pt x="671954" y="278566"/>
                </a:cubicBezTo>
                <a:cubicBezTo>
                  <a:pt x="873947" y="139256"/>
                  <a:pt x="1096303" y="50456"/>
                  <a:pt x="1339835" y="16240"/>
                </a:cubicBezTo>
                <a:cubicBezTo>
                  <a:pt x="1696581" y="-33456"/>
                  <a:pt x="2030522" y="30904"/>
                  <a:pt x="2343286" y="209318"/>
                </a:cubicBezTo>
                <a:cubicBezTo>
                  <a:pt x="2388083" y="234573"/>
                  <a:pt x="2430436" y="263902"/>
                  <a:pt x="2473604" y="290786"/>
                </a:cubicBezTo>
                <a:cubicBezTo>
                  <a:pt x="2590891" y="219909"/>
                  <a:pt x="2713879" y="229685"/>
                  <a:pt x="2802658" y="316856"/>
                </a:cubicBezTo>
                <a:cubicBezTo>
                  <a:pt x="2876776" y="390177"/>
                  <a:pt x="2916686" y="520525"/>
                  <a:pt x="2831165" y="650059"/>
                </a:cubicBezTo>
                <a:cubicBezTo>
                  <a:pt x="2836052" y="657391"/>
                  <a:pt x="2840939" y="664723"/>
                  <a:pt x="2845826" y="672870"/>
                </a:cubicBezTo>
                <a:cubicBezTo>
                  <a:pt x="3104019" y="1055769"/>
                  <a:pt x="3182210" y="1472884"/>
                  <a:pt x="3080399" y="1921772"/>
                </a:cubicBezTo>
                <a:cubicBezTo>
                  <a:pt x="2944379" y="2526263"/>
                  <a:pt x="2440210" y="2999591"/>
                  <a:pt x="1831786" y="3101425"/>
                </a:cubicBezTo>
                <a:cubicBezTo>
                  <a:pt x="1774772" y="3111202"/>
                  <a:pt x="1717758" y="3117719"/>
                  <a:pt x="1659929" y="3125051"/>
                </a:cubicBezTo>
                <a:close/>
                <a:moveTo>
                  <a:pt x="2933791" y="2002425"/>
                </a:moveTo>
                <a:cubicBezTo>
                  <a:pt x="3025013" y="1709955"/>
                  <a:pt x="3025013" y="1419115"/>
                  <a:pt x="2934605" y="1127461"/>
                </a:cubicBezTo>
                <a:cubicBezTo>
                  <a:pt x="2656864" y="1127461"/>
                  <a:pt x="2380752" y="1127461"/>
                  <a:pt x="2103012" y="1127461"/>
                </a:cubicBezTo>
                <a:cubicBezTo>
                  <a:pt x="2103826" y="1147013"/>
                  <a:pt x="2105455" y="1164121"/>
                  <a:pt x="2106270" y="1181229"/>
                </a:cubicBezTo>
                <a:cubicBezTo>
                  <a:pt x="2111971" y="1300987"/>
                  <a:pt x="2120116" y="1420745"/>
                  <a:pt x="2122559" y="1540502"/>
                </a:cubicBezTo>
                <a:cubicBezTo>
                  <a:pt x="2124188" y="1623600"/>
                  <a:pt x="2120116" y="1706697"/>
                  <a:pt x="2116858" y="1790608"/>
                </a:cubicBezTo>
                <a:cubicBezTo>
                  <a:pt x="2116043" y="1812605"/>
                  <a:pt x="2121745" y="1822381"/>
                  <a:pt x="2142107" y="1834601"/>
                </a:cubicBezTo>
                <a:cubicBezTo>
                  <a:pt x="2175501" y="1854153"/>
                  <a:pt x="2208081" y="1878594"/>
                  <a:pt x="2234144" y="1907922"/>
                </a:cubicBezTo>
                <a:cubicBezTo>
                  <a:pt x="2257765" y="1934806"/>
                  <a:pt x="2270796" y="1969838"/>
                  <a:pt x="2288715" y="2003239"/>
                </a:cubicBezTo>
                <a:cubicBezTo>
                  <a:pt x="2501297" y="2002425"/>
                  <a:pt x="2716322" y="2002425"/>
                  <a:pt x="2933791" y="2002425"/>
                </a:cubicBezTo>
                <a:close/>
                <a:moveTo>
                  <a:pt x="1000193" y="1305875"/>
                </a:moveTo>
                <a:cubicBezTo>
                  <a:pt x="1000193" y="1305875"/>
                  <a:pt x="992862" y="1302616"/>
                  <a:pt x="985532" y="1299358"/>
                </a:cubicBezTo>
                <a:cubicBezTo>
                  <a:pt x="917929" y="1269215"/>
                  <a:pt x="870689" y="1219519"/>
                  <a:pt x="846254" y="1150272"/>
                </a:cubicBezTo>
                <a:cubicBezTo>
                  <a:pt x="838924" y="1129090"/>
                  <a:pt x="829150" y="1125831"/>
                  <a:pt x="809602" y="1125831"/>
                </a:cubicBezTo>
                <a:cubicBezTo>
                  <a:pt x="612496" y="1126646"/>
                  <a:pt x="415390" y="1125831"/>
                  <a:pt x="218283" y="1126646"/>
                </a:cubicBezTo>
                <a:cubicBezTo>
                  <a:pt x="209324" y="1126646"/>
                  <a:pt x="200364" y="1127461"/>
                  <a:pt x="191405" y="1128275"/>
                </a:cubicBezTo>
                <a:cubicBezTo>
                  <a:pt x="100997" y="1421559"/>
                  <a:pt x="100997" y="1712399"/>
                  <a:pt x="191405" y="2003239"/>
                </a:cubicBezTo>
                <a:cubicBezTo>
                  <a:pt x="469146" y="2003239"/>
                  <a:pt x="744443" y="2003239"/>
                  <a:pt x="1014039" y="2003239"/>
                </a:cubicBezTo>
                <a:cubicBezTo>
                  <a:pt x="1009152" y="1770242"/>
                  <a:pt x="1005080" y="1540502"/>
                  <a:pt x="1000193" y="1305875"/>
                </a:cubicBezTo>
                <a:close/>
                <a:moveTo>
                  <a:pt x="1131326" y="1317281"/>
                </a:moveTo>
                <a:cubicBezTo>
                  <a:pt x="1117479" y="1547020"/>
                  <a:pt x="1122366" y="1775130"/>
                  <a:pt x="1145986" y="2001610"/>
                </a:cubicBezTo>
                <a:cubicBezTo>
                  <a:pt x="1361826" y="2001610"/>
                  <a:pt x="1573594" y="2001610"/>
                  <a:pt x="1785361" y="2001610"/>
                </a:cubicBezTo>
                <a:cubicBezTo>
                  <a:pt x="1816311" y="1903034"/>
                  <a:pt x="1879027" y="1839489"/>
                  <a:pt x="1978395" y="1815049"/>
                </a:cubicBezTo>
                <a:cubicBezTo>
                  <a:pt x="1997128" y="1810161"/>
                  <a:pt x="1996313" y="1799570"/>
                  <a:pt x="1996313" y="1786535"/>
                </a:cubicBezTo>
                <a:cubicBezTo>
                  <a:pt x="1996313" y="1632561"/>
                  <a:pt x="1997128" y="1477772"/>
                  <a:pt x="1995499" y="1323798"/>
                </a:cubicBezTo>
                <a:cubicBezTo>
                  <a:pt x="1994684" y="1257809"/>
                  <a:pt x="1986539" y="1192635"/>
                  <a:pt x="1980838" y="1125831"/>
                </a:cubicBezTo>
                <a:cubicBezTo>
                  <a:pt x="1769071" y="1125831"/>
                  <a:pt x="1560562" y="1125831"/>
                  <a:pt x="1352867" y="1126646"/>
                </a:cubicBezTo>
                <a:cubicBezTo>
                  <a:pt x="1345537" y="1126646"/>
                  <a:pt x="1334948" y="1135607"/>
                  <a:pt x="1332505" y="1142125"/>
                </a:cubicBezTo>
                <a:cubicBezTo>
                  <a:pt x="1298296" y="1236627"/>
                  <a:pt x="1230693" y="1293655"/>
                  <a:pt x="1131326" y="1317281"/>
                </a:cubicBezTo>
                <a:close/>
                <a:moveTo>
                  <a:pt x="1965363" y="1002815"/>
                </a:moveTo>
                <a:cubicBezTo>
                  <a:pt x="1958847" y="959637"/>
                  <a:pt x="1953145" y="922162"/>
                  <a:pt x="1946630" y="883872"/>
                </a:cubicBezTo>
                <a:cubicBezTo>
                  <a:pt x="1914864" y="704643"/>
                  <a:pt x="1872511" y="528672"/>
                  <a:pt x="1794320" y="362478"/>
                </a:cubicBezTo>
                <a:cubicBezTo>
                  <a:pt x="1759297" y="287528"/>
                  <a:pt x="1718573" y="215836"/>
                  <a:pt x="1653413" y="162067"/>
                </a:cubicBezTo>
                <a:cubicBezTo>
                  <a:pt x="1591512" y="111557"/>
                  <a:pt x="1530425" y="108298"/>
                  <a:pt x="1472597" y="162882"/>
                </a:cubicBezTo>
                <a:cubicBezTo>
                  <a:pt x="1428614" y="205245"/>
                  <a:pt x="1388704" y="254940"/>
                  <a:pt x="1358568" y="307895"/>
                </a:cubicBezTo>
                <a:cubicBezTo>
                  <a:pt x="1269789" y="464313"/>
                  <a:pt x="1227435" y="637024"/>
                  <a:pt x="1192412" y="811365"/>
                </a:cubicBezTo>
                <a:cubicBezTo>
                  <a:pt x="1190783" y="818698"/>
                  <a:pt x="1200557" y="832547"/>
                  <a:pt x="1208702" y="837435"/>
                </a:cubicBezTo>
                <a:cubicBezTo>
                  <a:pt x="1264902" y="870022"/>
                  <a:pt x="1305626" y="914830"/>
                  <a:pt x="1326803" y="975930"/>
                </a:cubicBezTo>
                <a:cubicBezTo>
                  <a:pt x="1334133" y="997927"/>
                  <a:pt x="1343907" y="1002815"/>
                  <a:pt x="1365899" y="1002815"/>
                </a:cubicBezTo>
                <a:cubicBezTo>
                  <a:pt x="1551602" y="1002000"/>
                  <a:pt x="1738120" y="1002000"/>
                  <a:pt x="1923824" y="1002000"/>
                </a:cubicBezTo>
                <a:cubicBezTo>
                  <a:pt x="1936041" y="1002815"/>
                  <a:pt x="1949073" y="1002815"/>
                  <a:pt x="1965363" y="1002815"/>
                </a:cubicBezTo>
                <a:close/>
                <a:moveTo>
                  <a:pt x="1159018" y="2126256"/>
                </a:moveTo>
                <a:cubicBezTo>
                  <a:pt x="1169607" y="2188986"/>
                  <a:pt x="1178566" y="2250087"/>
                  <a:pt x="1190783" y="2310373"/>
                </a:cubicBezTo>
                <a:cubicBezTo>
                  <a:pt x="1224178" y="2478197"/>
                  <a:pt x="1267345" y="2642762"/>
                  <a:pt x="1345537" y="2795921"/>
                </a:cubicBezTo>
                <a:cubicBezTo>
                  <a:pt x="1378930" y="2861910"/>
                  <a:pt x="1418026" y="2925455"/>
                  <a:pt x="1479113" y="2971077"/>
                </a:cubicBezTo>
                <a:cubicBezTo>
                  <a:pt x="1535312" y="3013440"/>
                  <a:pt x="1589883" y="3015884"/>
                  <a:pt x="1643639" y="2971077"/>
                </a:cubicBezTo>
                <a:cubicBezTo>
                  <a:pt x="1680291" y="2940119"/>
                  <a:pt x="1714500" y="2903459"/>
                  <a:pt x="1739749" y="2862725"/>
                </a:cubicBezTo>
                <a:cubicBezTo>
                  <a:pt x="1846447" y="2695716"/>
                  <a:pt x="1892873" y="2505896"/>
                  <a:pt x="1932783" y="2315261"/>
                </a:cubicBezTo>
                <a:cubicBezTo>
                  <a:pt x="1934412" y="2309558"/>
                  <a:pt x="1930340" y="2298153"/>
                  <a:pt x="1925453" y="2295709"/>
                </a:cubicBezTo>
                <a:cubicBezTo>
                  <a:pt x="1852963" y="2259863"/>
                  <a:pt x="1808166" y="2202021"/>
                  <a:pt x="1785361" y="2126256"/>
                </a:cubicBezTo>
                <a:cubicBezTo>
                  <a:pt x="1576037" y="2126256"/>
                  <a:pt x="1369157" y="2126256"/>
                  <a:pt x="1159018" y="2126256"/>
                </a:cubicBezTo>
                <a:close/>
                <a:moveTo>
                  <a:pt x="2284643" y="2126256"/>
                </a:moveTo>
                <a:cubicBezTo>
                  <a:pt x="2283014" y="2129515"/>
                  <a:pt x="2281385" y="2131959"/>
                  <a:pt x="2280570" y="2135217"/>
                </a:cubicBezTo>
                <a:cubicBezTo>
                  <a:pt x="2247176" y="2235423"/>
                  <a:pt x="2179574" y="2296524"/>
                  <a:pt x="2075319" y="2317705"/>
                </a:cubicBezTo>
                <a:cubicBezTo>
                  <a:pt x="2066360" y="2319335"/>
                  <a:pt x="2054956" y="2333184"/>
                  <a:pt x="2052513" y="2342960"/>
                </a:cubicBezTo>
                <a:cubicBezTo>
                  <a:pt x="2041925" y="2382065"/>
                  <a:pt x="2035409" y="2421984"/>
                  <a:pt x="2025635" y="2461903"/>
                </a:cubicBezTo>
                <a:cubicBezTo>
                  <a:pt x="1980838" y="2641947"/>
                  <a:pt x="1924638" y="2817103"/>
                  <a:pt x="1815497" y="2971077"/>
                </a:cubicBezTo>
                <a:cubicBezTo>
                  <a:pt x="1813868" y="2972706"/>
                  <a:pt x="1814682" y="2975965"/>
                  <a:pt x="1814682" y="2978409"/>
                </a:cubicBezTo>
                <a:cubicBezTo>
                  <a:pt x="2006902" y="2969447"/>
                  <a:pt x="2340028" y="2804883"/>
                  <a:pt x="2536320" y="2622395"/>
                </a:cubicBezTo>
                <a:cubicBezTo>
                  <a:pt x="2687000" y="2482270"/>
                  <a:pt x="2804287" y="2318520"/>
                  <a:pt x="2886550" y="2126256"/>
                </a:cubicBezTo>
                <a:cubicBezTo>
                  <a:pt x="2682928" y="2126256"/>
                  <a:pt x="2484193" y="2126256"/>
                  <a:pt x="2284643" y="2126256"/>
                </a:cubicBezTo>
                <a:close/>
                <a:moveTo>
                  <a:pt x="2894695" y="1001185"/>
                </a:moveTo>
                <a:cubicBezTo>
                  <a:pt x="2841753" y="906683"/>
                  <a:pt x="2792069" y="818698"/>
                  <a:pt x="2742386" y="730712"/>
                </a:cubicBezTo>
                <a:cubicBezTo>
                  <a:pt x="2628357" y="777964"/>
                  <a:pt x="2528175" y="765744"/>
                  <a:pt x="2445097" y="684276"/>
                </a:cubicBezTo>
                <a:cubicBezTo>
                  <a:pt x="2359576" y="600364"/>
                  <a:pt x="2347358" y="499344"/>
                  <a:pt x="2392155" y="390177"/>
                </a:cubicBezTo>
                <a:cubicBezTo>
                  <a:pt x="2283828" y="290786"/>
                  <a:pt x="1928711" y="143330"/>
                  <a:pt x="1814682" y="149847"/>
                </a:cubicBezTo>
                <a:cubicBezTo>
                  <a:pt x="1986539" y="407285"/>
                  <a:pt x="2042739" y="701384"/>
                  <a:pt x="2089980" y="1000371"/>
                </a:cubicBezTo>
                <a:cubicBezTo>
                  <a:pt x="2354689" y="1001185"/>
                  <a:pt x="2619398" y="1001185"/>
                  <a:pt x="2894695" y="1001185"/>
                </a:cubicBezTo>
                <a:close/>
                <a:moveTo>
                  <a:pt x="237016" y="2126256"/>
                </a:moveTo>
                <a:cubicBezTo>
                  <a:pt x="278555" y="2223203"/>
                  <a:pt x="327425" y="2312817"/>
                  <a:pt x="387697" y="2394285"/>
                </a:cubicBezTo>
                <a:cubicBezTo>
                  <a:pt x="500911" y="2352736"/>
                  <a:pt x="595392" y="2364957"/>
                  <a:pt x="669510" y="2433389"/>
                </a:cubicBezTo>
                <a:cubicBezTo>
                  <a:pt x="762362" y="2518931"/>
                  <a:pt x="778652" y="2623209"/>
                  <a:pt x="732226" y="2737264"/>
                </a:cubicBezTo>
                <a:cubicBezTo>
                  <a:pt x="857657" y="2843172"/>
                  <a:pt x="1215218" y="2989814"/>
                  <a:pt x="1308884" y="2975150"/>
                </a:cubicBezTo>
                <a:cubicBezTo>
                  <a:pt x="1137842" y="2718527"/>
                  <a:pt x="1081642" y="2423613"/>
                  <a:pt x="1034401" y="2126256"/>
                </a:cubicBezTo>
                <a:cubicBezTo>
                  <a:pt x="770507" y="2126256"/>
                  <a:pt x="506612" y="2126256"/>
                  <a:pt x="237016" y="2126256"/>
                </a:cubicBezTo>
                <a:close/>
                <a:moveTo>
                  <a:pt x="2625914" y="368995"/>
                </a:moveTo>
                <a:cubicBezTo>
                  <a:pt x="2552610" y="368181"/>
                  <a:pt x="2490708" y="426837"/>
                  <a:pt x="2489894" y="500158"/>
                </a:cubicBezTo>
                <a:cubicBezTo>
                  <a:pt x="2488265" y="573479"/>
                  <a:pt x="2546908" y="635395"/>
                  <a:pt x="2620212" y="637024"/>
                </a:cubicBezTo>
                <a:cubicBezTo>
                  <a:pt x="2695145" y="638654"/>
                  <a:pt x="2757046" y="578368"/>
                  <a:pt x="2757861" y="504232"/>
                </a:cubicBezTo>
                <a:cubicBezTo>
                  <a:pt x="2758676" y="430911"/>
                  <a:pt x="2699218" y="369810"/>
                  <a:pt x="2625914" y="368995"/>
                </a:cubicBezTo>
                <a:close/>
                <a:moveTo>
                  <a:pt x="952953" y="1062286"/>
                </a:moveTo>
                <a:cubicBezTo>
                  <a:pt x="952138" y="1135607"/>
                  <a:pt x="1010781" y="1196708"/>
                  <a:pt x="1084085" y="1198337"/>
                </a:cubicBezTo>
                <a:cubicBezTo>
                  <a:pt x="1159018" y="1199967"/>
                  <a:pt x="1220919" y="1138866"/>
                  <a:pt x="1220919" y="1064730"/>
                </a:cubicBezTo>
                <a:cubicBezTo>
                  <a:pt x="1220919" y="991409"/>
                  <a:pt x="1161462" y="931123"/>
                  <a:pt x="1088158" y="930308"/>
                </a:cubicBezTo>
                <a:cubicBezTo>
                  <a:pt x="1014854" y="929494"/>
                  <a:pt x="953767" y="988965"/>
                  <a:pt x="952953" y="1062286"/>
                </a:cubicBezTo>
                <a:close/>
                <a:moveTo>
                  <a:pt x="635302" y="2627283"/>
                </a:moveTo>
                <a:cubicBezTo>
                  <a:pt x="636116" y="2553962"/>
                  <a:pt x="577473" y="2492046"/>
                  <a:pt x="504169" y="2491232"/>
                </a:cubicBezTo>
                <a:cubicBezTo>
                  <a:pt x="430865" y="2489602"/>
                  <a:pt x="368964" y="2548259"/>
                  <a:pt x="367335" y="2621580"/>
                </a:cubicBezTo>
                <a:cubicBezTo>
                  <a:pt x="365706" y="2696530"/>
                  <a:pt x="425163" y="2758446"/>
                  <a:pt x="500096" y="2759261"/>
                </a:cubicBezTo>
                <a:cubicBezTo>
                  <a:pt x="573400" y="2760075"/>
                  <a:pt x="634487" y="2700604"/>
                  <a:pt x="635302" y="2627283"/>
                </a:cubicBezTo>
                <a:close/>
                <a:moveTo>
                  <a:pt x="2167356" y="2066784"/>
                </a:moveTo>
                <a:cubicBezTo>
                  <a:pt x="2168171" y="1991834"/>
                  <a:pt x="2110342" y="1931548"/>
                  <a:pt x="2037038" y="1929918"/>
                </a:cubicBezTo>
                <a:cubicBezTo>
                  <a:pt x="1962105" y="1928289"/>
                  <a:pt x="1900204" y="1988575"/>
                  <a:pt x="1899389" y="2062711"/>
                </a:cubicBezTo>
                <a:cubicBezTo>
                  <a:pt x="1898575" y="2135217"/>
                  <a:pt x="1958847" y="2197133"/>
                  <a:pt x="2032151" y="2197948"/>
                </a:cubicBezTo>
                <a:cubicBezTo>
                  <a:pt x="2106270" y="2198762"/>
                  <a:pt x="2166542" y="2140105"/>
                  <a:pt x="2167356" y="2066784"/>
                </a:cubicBezTo>
                <a:close/>
              </a:path>
            </a:pathLst>
          </a:custGeom>
          <a:solidFill>
            <a:srgbClr val="C2D237"/>
          </a:solidFill>
          <a:ln w="8145" cap="flat">
            <a:noFill/>
            <a:prstDash val="solid"/>
            <a:miter/>
          </a:ln>
        </p:spPr>
        <p:txBody>
          <a:bodyPr rtlCol="0" anchor="ctr">
            <a:noAutofit/>
          </a:bodyPr>
          <a:lstStyle/>
          <a:p>
            <a:endParaRPr lang="en-US"/>
          </a:p>
        </p:txBody>
      </p:sp>
      <p:grpSp>
        <p:nvGrpSpPr>
          <p:cNvPr id="32" name="Group 31">
            <a:extLst>
              <a:ext uri="{FF2B5EF4-FFF2-40B4-BE49-F238E27FC236}">
                <a16:creationId xmlns:a16="http://schemas.microsoft.com/office/drawing/2014/main" id="{0BEFAE4A-229C-7A4D-A4A9-4E60034D022D}"/>
              </a:ext>
            </a:extLst>
          </p:cNvPr>
          <p:cNvGrpSpPr/>
          <p:nvPr/>
        </p:nvGrpSpPr>
        <p:grpSpPr>
          <a:xfrm>
            <a:off x="796413" y="8960721"/>
            <a:ext cx="218180" cy="242743"/>
            <a:chOff x="1587231" y="3575362"/>
            <a:chExt cx="2806695" cy="3122677"/>
          </a:xfrm>
          <a:solidFill>
            <a:srgbClr val="C2D237"/>
          </a:solidFill>
        </p:grpSpPr>
        <p:sp>
          <p:nvSpPr>
            <p:cNvPr id="33" name="Freeform 32">
              <a:extLst>
                <a:ext uri="{FF2B5EF4-FFF2-40B4-BE49-F238E27FC236}">
                  <a16:creationId xmlns:a16="http://schemas.microsoft.com/office/drawing/2014/main" id="{0A13B0E9-F302-F640-A02A-BD507239000E}"/>
                </a:ext>
              </a:extLst>
            </p:cNvPr>
            <p:cNvSpPr/>
            <p:nvPr/>
          </p:nvSpPr>
          <p:spPr>
            <a:xfrm>
              <a:off x="2928048" y="6173202"/>
              <a:ext cx="122824" cy="524837"/>
            </a:xfrm>
            <a:custGeom>
              <a:avLst/>
              <a:gdLst>
                <a:gd name="connsiteX0" fmla="*/ 43208 w 122824"/>
                <a:gd name="connsiteY0" fmla="*/ 524838 h 524837"/>
                <a:gd name="connsiteX1" fmla="*/ 40 w 122824"/>
                <a:gd name="connsiteY1" fmla="*/ 441741 h 524837"/>
                <a:gd name="connsiteX2" fmla="*/ 855 w 122824"/>
                <a:gd name="connsiteY2" fmla="*/ 70248 h 524837"/>
                <a:gd name="connsiteX3" fmla="*/ 51353 w 122824"/>
                <a:gd name="connsiteY3" fmla="*/ 1000 h 524837"/>
                <a:gd name="connsiteX4" fmla="*/ 122214 w 122824"/>
                <a:gd name="connsiteY4" fmla="*/ 58027 h 524837"/>
                <a:gd name="connsiteX5" fmla="*/ 122214 w 122824"/>
                <a:gd name="connsiteY5" fmla="*/ 465366 h 524837"/>
                <a:gd name="connsiteX6" fmla="*/ 79860 w 122824"/>
                <a:gd name="connsiteY6" fmla="*/ 524023 h 524837"/>
                <a:gd name="connsiteX7" fmla="*/ 43208 w 122824"/>
                <a:gd name="connsiteY7" fmla="*/ 524838 h 52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824" h="524837">
                  <a:moveTo>
                    <a:pt x="43208" y="524838"/>
                  </a:moveTo>
                  <a:cubicBezTo>
                    <a:pt x="10629" y="506915"/>
                    <a:pt x="-774" y="480031"/>
                    <a:pt x="40" y="441741"/>
                  </a:cubicBezTo>
                  <a:cubicBezTo>
                    <a:pt x="1669" y="317910"/>
                    <a:pt x="855" y="194079"/>
                    <a:pt x="855" y="70248"/>
                  </a:cubicBezTo>
                  <a:cubicBezTo>
                    <a:pt x="855" y="31958"/>
                    <a:pt x="19588" y="6703"/>
                    <a:pt x="51353" y="1000"/>
                  </a:cubicBezTo>
                  <a:cubicBezTo>
                    <a:pt x="86376" y="-5517"/>
                    <a:pt x="122214" y="20552"/>
                    <a:pt x="122214" y="58027"/>
                  </a:cubicBezTo>
                  <a:cubicBezTo>
                    <a:pt x="123028" y="194079"/>
                    <a:pt x="123028" y="330130"/>
                    <a:pt x="122214" y="465366"/>
                  </a:cubicBezTo>
                  <a:cubicBezTo>
                    <a:pt x="122214" y="494695"/>
                    <a:pt x="101852" y="509359"/>
                    <a:pt x="79860" y="524023"/>
                  </a:cubicBezTo>
                  <a:cubicBezTo>
                    <a:pt x="67643" y="524838"/>
                    <a:pt x="55426" y="524838"/>
                    <a:pt x="43208" y="524838"/>
                  </a:cubicBezTo>
                  <a:close/>
                </a:path>
              </a:pathLst>
            </a:custGeom>
            <a:grpFill/>
            <a:ln w="8145" cap="flat">
              <a:noFill/>
              <a:prstDash val="solid"/>
              <a:miter/>
            </a:ln>
          </p:spPr>
          <p:txBody>
            <a:bodyPr rtlCol="0" anchor="ctr">
              <a:noAutofit/>
            </a:bodyPr>
            <a:lstStyle/>
            <a:p>
              <a:endParaRPr lang="en-US"/>
            </a:p>
          </p:txBody>
        </p:sp>
        <p:sp>
          <p:nvSpPr>
            <p:cNvPr id="34" name="Freeform 33">
              <a:extLst>
                <a:ext uri="{FF2B5EF4-FFF2-40B4-BE49-F238E27FC236}">
                  <a16:creationId xmlns:a16="http://schemas.microsoft.com/office/drawing/2014/main" id="{B2D4BDA0-2B4E-6C4B-986B-39922E121A8A}"/>
                </a:ext>
              </a:extLst>
            </p:cNvPr>
            <p:cNvSpPr/>
            <p:nvPr/>
          </p:nvSpPr>
          <p:spPr>
            <a:xfrm>
              <a:off x="1587231" y="4282633"/>
              <a:ext cx="2806695" cy="1708265"/>
            </a:xfrm>
            <a:custGeom>
              <a:avLst/>
              <a:gdLst>
                <a:gd name="connsiteX0" fmla="*/ 1386469 w 2806695"/>
                <a:gd name="connsiteY0" fmla="*/ 1708266 h 1708265"/>
                <a:gd name="connsiteX1" fmla="*/ 631437 w 2806695"/>
                <a:gd name="connsiteY1" fmla="*/ 1472824 h 1708265"/>
                <a:gd name="connsiteX2" fmla="*/ 23013 w 2806695"/>
                <a:gd name="connsiteY2" fmla="*/ 904179 h 1708265"/>
                <a:gd name="connsiteX3" fmla="*/ 22199 w 2806695"/>
                <a:gd name="connsiteY3" fmla="*/ 805603 h 1708265"/>
                <a:gd name="connsiteX4" fmla="*/ 862752 w 2806695"/>
                <a:gd name="connsiteY4" fmla="*/ 116385 h 1708265"/>
                <a:gd name="connsiteX5" fmla="*/ 1994892 w 2806695"/>
                <a:gd name="connsiteY5" fmla="*/ 138382 h 1708265"/>
                <a:gd name="connsiteX6" fmla="*/ 2786576 w 2806695"/>
                <a:gd name="connsiteY6" fmla="*/ 808047 h 1708265"/>
                <a:gd name="connsiteX7" fmla="*/ 2790648 w 2806695"/>
                <a:gd name="connsiteY7" fmla="*/ 894403 h 1708265"/>
                <a:gd name="connsiteX8" fmla="*/ 1858058 w 2806695"/>
                <a:gd name="connsiteY8" fmla="*/ 1626798 h 1708265"/>
                <a:gd name="connsiteX9" fmla="*/ 1386469 w 2806695"/>
                <a:gd name="connsiteY9" fmla="*/ 1708266 h 1708265"/>
                <a:gd name="connsiteX10" fmla="*/ 1434524 w 2806695"/>
                <a:gd name="connsiteY10" fmla="*/ 122088 h 1708265"/>
                <a:gd name="connsiteX11" fmla="*/ 910807 w 2806695"/>
                <a:gd name="connsiteY11" fmla="*/ 227182 h 1708265"/>
                <a:gd name="connsiteX12" fmla="*/ 150074 w 2806695"/>
                <a:gd name="connsiteY12" fmla="*/ 834931 h 1708265"/>
                <a:gd name="connsiteX13" fmla="*/ 151703 w 2806695"/>
                <a:gd name="connsiteY13" fmla="*/ 874036 h 1708265"/>
                <a:gd name="connsiteX14" fmla="*/ 854607 w 2806695"/>
                <a:gd name="connsiteY14" fmla="*/ 1454901 h 1708265"/>
                <a:gd name="connsiteX15" fmla="*/ 1905298 w 2806695"/>
                <a:gd name="connsiteY15" fmla="*/ 1475268 h 1708265"/>
                <a:gd name="connsiteX16" fmla="*/ 2654628 w 2806695"/>
                <a:gd name="connsiteY16" fmla="*/ 872406 h 1708265"/>
                <a:gd name="connsiteX17" fmla="*/ 2652999 w 2806695"/>
                <a:gd name="connsiteY17" fmla="*/ 833302 h 1708265"/>
                <a:gd name="connsiteX18" fmla="*/ 2102405 w 2806695"/>
                <a:gd name="connsiteY18" fmla="*/ 334719 h 1708265"/>
                <a:gd name="connsiteX19" fmla="*/ 1434524 w 2806695"/>
                <a:gd name="connsiteY19" fmla="*/ 122088 h 170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06695" h="1708265">
                  <a:moveTo>
                    <a:pt x="1386469" y="1708266"/>
                  </a:moveTo>
                  <a:cubicBezTo>
                    <a:pt x="1120945" y="1705822"/>
                    <a:pt x="866824" y="1619466"/>
                    <a:pt x="631437" y="1472824"/>
                  </a:cubicBezTo>
                  <a:cubicBezTo>
                    <a:pt x="391163" y="1323738"/>
                    <a:pt x="189984" y="1131474"/>
                    <a:pt x="23013" y="904179"/>
                  </a:cubicBezTo>
                  <a:cubicBezTo>
                    <a:pt x="-7123" y="863445"/>
                    <a:pt x="-7937" y="845522"/>
                    <a:pt x="22199" y="805603"/>
                  </a:cubicBezTo>
                  <a:cubicBezTo>
                    <a:pt x="246184" y="507431"/>
                    <a:pt x="516594" y="265471"/>
                    <a:pt x="862752" y="116385"/>
                  </a:cubicBezTo>
                  <a:cubicBezTo>
                    <a:pt x="1243119" y="-47365"/>
                    <a:pt x="1621042" y="-36774"/>
                    <a:pt x="1994892" y="138382"/>
                  </a:cubicBezTo>
                  <a:cubicBezTo>
                    <a:pt x="2318244" y="290726"/>
                    <a:pt x="2574809" y="523724"/>
                    <a:pt x="2786576" y="808047"/>
                  </a:cubicBezTo>
                  <a:cubicBezTo>
                    <a:pt x="2811825" y="842263"/>
                    <a:pt x="2813454" y="863445"/>
                    <a:pt x="2790648" y="894403"/>
                  </a:cubicBezTo>
                  <a:cubicBezTo>
                    <a:pt x="2546301" y="1222718"/>
                    <a:pt x="2246570" y="1482600"/>
                    <a:pt x="1858058" y="1626798"/>
                  </a:cubicBezTo>
                  <a:cubicBezTo>
                    <a:pt x="1710635" y="1681382"/>
                    <a:pt x="1557511" y="1707451"/>
                    <a:pt x="1386469" y="1708266"/>
                  </a:cubicBezTo>
                  <a:close/>
                  <a:moveTo>
                    <a:pt x="1434524" y="122088"/>
                  </a:moveTo>
                  <a:cubicBezTo>
                    <a:pt x="1232530" y="122088"/>
                    <a:pt x="1068003" y="158749"/>
                    <a:pt x="910807" y="227182"/>
                  </a:cubicBezTo>
                  <a:cubicBezTo>
                    <a:pt x="602115" y="360789"/>
                    <a:pt x="357769" y="575049"/>
                    <a:pt x="150074" y="834931"/>
                  </a:cubicBezTo>
                  <a:cubicBezTo>
                    <a:pt x="137856" y="850410"/>
                    <a:pt x="140300" y="860186"/>
                    <a:pt x="151703" y="874036"/>
                  </a:cubicBezTo>
                  <a:cubicBezTo>
                    <a:pt x="344737" y="1117625"/>
                    <a:pt x="571979" y="1320479"/>
                    <a:pt x="854607" y="1454901"/>
                  </a:cubicBezTo>
                  <a:cubicBezTo>
                    <a:pt x="1201580" y="1620281"/>
                    <a:pt x="1552624" y="1630057"/>
                    <a:pt x="1905298" y="1475268"/>
                  </a:cubicBezTo>
                  <a:cubicBezTo>
                    <a:pt x="2209103" y="1341661"/>
                    <a:pt x="2450192" y="1129030"/>
                    <a:pt x="2654628" y="872406"/>
                  </a:cubicBezTo>
                  <a:cubicBezTo>
                    <a:pt x="2666846" y="856928"/>
                    <a:pt x="2663588" y="847152"/>
                    <a:pt x="2652999" y="833302"/>
                  </a:cubicBezTo>
                  <a:cubicBezTo>
                    <a:pt x="2497432" y="636150"/>
                    <a:pt x="2317430" y="465882"/>
                    <a:pt x="2102405" y="334719"/>
                  </a:cubicBezTo>
                  <a:cubicBezTo>
                    <a:pt x="1889008" y="203556"/>
                    <a:pt x="1658508" y="123717"/>
                    <a:pt x="1434524" y="122088"/>
                  </a:cubicBezTo>
                  <a:close/>
                </a:path>
              </a:pathLst>
            </a:custGeom>
            <a:grpFill/>
            <a:ln w="8145" cap="flat">
              <a:noFill/>
              <a:prstDash val="solid"/>
              <a:miter/>
            </a:ln>
          </p:spPr>
          <p:txBody>
            <a:bodyPr rtlCol="0" anchor="ctr">
              <a:noAutofit/>
            </a:bodyPr>
            <a:lstStyle/>
            <a:p>
              <a:endParaRPr lang="en-US"/>
            </a:p>
          </p:txBody>
        </p:sp>
        <p:sp>
          <p:nvSpPr>
            <p:cNvPr id="35" name="Freeform 34">
              <a:extLst>
                <a:ext uri="{FF2B5EF4-FFF2-40B4-BE49-F238E27FC236}">
                  <a16:creationId xmlns:a16="http://schemas.microsoft.com/office/drawing/2014/main" id="{E51828EB-393A-694C-B2B7-A4454A98DFC6}"/>
                </a:ext>
              </a:extLst>
            </p:cNvPr>
            <p:cNvSpPr/>
            <p:nvPr/>
          </p:nvSpPr>
          <p:spPr>
            <a:xfrm>
              <a:off x="2929718" y="3575362"/>
              <a:ext cx="122173" cy="523854"/>
            </a:xfrm>
            <a:custGeom>
              <a:avLst/>
              <a:gdLst>
                <a:gd name="connsiteX0" fmla="*/ 121359 w 122173"/>
                <a:gd name="connsiteY0" fmla="*/ 263158 h 523854"/>
                <a:gd name="connsiteX1" fmla="*/ 121359 w 122173"/>
                <a:gd name="connsiteY1" fmla="*/ 454607 h 523854"/>
                <a:gd name="connsiteX2" fmla="*/ 61087 w 122173"/>
                <a:gd name="connsiteY2" fmla="*/ 523855 h 523854"/>
                <a:gd name="connsiteX3" fmla="*/ 0 w 122173"/>
                <a:gd name="connsiteY3" fmla="*/ 455422 h 523854"/>
                <a:gd name="connsiteX4" fmla="*/ 0 w 122173"/>
                <a:gd name="connsiteY4" fmla="*/ 69265 h 523854"/>
                <a:gd name="connsiteX5" fmla="*/ 60272 w 122173"/>
                <a:gd name="connsiteY5" fmla="*/ 17 h 523854"/>
                <a:gd name="connsiteX6" fmla="*/ 122173 w 122173"/>
                <a:gd name="connsiteY6" fmla="*/ 70894 h 523854"/>
                <a:gd name="connsiteX7" fmla="*/ 121359 w 122173"/>
                <a:gd name="connsiteY7" fmla="*/ 263158 h 5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 h="523854">
                  <a:moveTo>
                    <a:pt x="121359" y="263158"/>
                  </a:moveTo>
                  <a:cubicBezTo>
                    <a:pt x="121359" y="326703"/>
                    <a:pt x="121359" y="391062"/>
                    <a:pt x="121359" y="454607"/>
                  </a:cubicBezTo>
                  <a:cubicBezTo>
                    <a:pt x="121359" y="496156"/>
                    <a:pt x="96924" y="523855"/>
                    <a:pt x="61087" y="523855"/>
                  </a:cubicBezTo>
                  <a:cubicBezTo>
                    <a:pt x="25249" y="523855"/>
                    <a:pt x="0" y="496971"/>
                    <a:pt x="0" y="455422"/>
                  </a:cubicBezTo>
                  <a:cubicBezTo>
                    <a:pt x="0" y="326703"/>
                    <a:pt x="0" y="197984"/>
                    <a:pt x="0" y="69265"/>
                  </a:cubicBezTo>
                  <a:cubicBezTo>
                    <a:pt x="0" y="27716"/>
                    <a:pt x="24435" y="17"/>
                    <a:pt x="60272" y="17"/>
                  </a:cubicBezTo>
                  <a:cubicBezTo>
                    <a:pt x="96924" y="-798"/>
                    <a:pt x="121359" y="27716"/>
                    <a:pt x="122173" y="70894"/>
                  </a:cubicBezTo>
                  <a:cubicBezTo>
                    <a:pt x="121359" y="135254"/>
                    <a:pt x="121359" y="199613"/>
                    <a:pt x="121359" y="263158"/>
                  </a:cubicBezTo>
                  <a:close/>
                </a:path>
              </a:pathLst>
            </a:custGeom>
            <a:grpFill/>
            <a:ln w="8145" cap="flat">
              <a:noFill/>
              <a:prstDash val="solid"/>
              <a:miter/>
            </a:ln>
          </p:spPr>
          <p:txBody>
            <a:bodyPr rtlCol="0" anchor="ctr">
              <a:noAutofit/>
            </a:bodyPr>
            <a:lstStyle/>
            <a:p>
              <a:endParaRPr lang="en-US"/>
            </a:p>
          </p:txBody>
        </p:sp>
        <p:sp>
          <p:nvSpPr>
            <p:cNvPr id="36" name="Freeform 35">
              <a:extLst>
                <a:ext uri="{FF2B5EF4-FFF2-40B4-BE49-F238E27FC236}">
                  <a16:creationId xmlns:a16="http://schemas.microsoft.com/office/drawing/2014/main" id="{7969A8E4-B9C9-5F4B-83AE-8D567979C954}"/>
                </a:ext>
              </a:extLst>
            </p:cNvPr>
            <p:cNvSpPr/>
            <p:nvPr/>
          </p:nvSpPr>
          <p:spPr>
            <a:xfrm>
              <a:off x="1775273" y="4040130"/>
              <a:ext cx="383123" cy="375131"/>
            </a:xfrm>
            <a:custGeom>
              <a:avLst/>
              <a:gdLst>
                <a:gd name="connsiteX0" fmla="*/ 383123 w 383123"/>
                <a:gd name="connsiteY0" fmla="*/ 323043 h 375131"/>
                <a:gd name="connsiteX1" fmla="*/ 346471 w 383123"/>
                <a:gd name="connsiteY1" fmla="*/ 370294 h 375131"/>
                <a:gd name="connsiteX2" fmla="*/ 287014 w 383123"/>
                <a:gd name="connsiteY2" fmla="*/ 371924 h 375131"/>
                <a:gd name="connsiteX3" fmla="*/ 265837 w 383123"/>
                <a:gd name="connsiteY3" fmla="*/ 355630 h 375131"/>
                <a:gd name="connsiteX4" fmla="*/ 23934 w 383123"/>
                <a:gd name="connsiteY4" fmla="*/ 112041 h 375131"/>
                <a:gd name="connsiteX5" fmla="*/ 313 w 383123"/>
                <a:gd name="connsiteY5" fmla="*/ 54199 h 375131"/>
                <a:gd name="connsiteX6" fmla="*/ 38594 w 383123"/>
                <a:gd name="connsiteY6" fmla="*/ 6133 h 375131"/>
                <a:gd name="connsiteX7" fmla="*/ 104568 w 383123"/>
                <a:gd name="connsiteY7" fmla="*/ 22427 h 375131"/>
                <a:gd name="connsiteX8" fmla="*/ 328553 w 383123"/>
                <a:gd name="connsiteY8" fmla="*/ 245649 h 375131"/>
                <a:gd name="connsiteX9" fmla="*/ 360318 w 383123"/>
                <a:gd name="connsiteY9" fmla="*/ 278236 h 375131"/>
                <a:gd name="connsiteX10" fmla="*/ 383123 w 383123"/>
                <a:gd name="connsiteY10" fmla="*/ 323043 h 3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23" h="375131">
                  <a:moveTo>
                    <a:pt x="383123" y="323043"/>
                  </a:moveTo>
                  <a:cubicBezTo>
                    <a:pt x="370906" y="339337"/>
                    <a:pt x="361947" y="362148"/>
                    <a:pt x="346471" y="370294"/>
                  </a:cubicBezTo>
                  <a:cubicBezTo>
                    <a:pt x="330182" y="378441"/>
                    <a:pt x="306561" y="374368"/>
                    <a:pt x="287014" y="371924"/>
                  </a:cubicBezTo>
                  <a:cubicBezTo>
                    <a:pt x="279683" y="371109"/>
                    <a:pt x="272353" y="362148"/>
                    <a:pt x="265837" y="355630"/>
                  </a:cubicBezTo>
                  <a:cubicBezTo>
                    <a:pt x="184388" y="274977"/>
                    <a:pt x="102939" y="194324"/>
                    <a:pt x="23934" y="112041"/>
                  </a:cubicBezTo>
                  <a:cubicBezTo>
                    <a:pt x="10087" y="97377"/>
                    <a:pt x="-2130" y="72122"/>
                    <a:pt x="313" y="54199"/>
                  </a:cubicBezTo>
                  <a:cubicBezTo>
                    <a:pt x="2757" y="36276"/>
                    <a:pt x="21490" y="15909"/>
                    <a:pt x="38594" y="6133"/>
                  </a:cubicBezTo>
                  <a:cubicBezTo>
                    <a:pt x="61400" y="-7716"/>
                    <a:pt x="85835" y="3689"/>
                    <a:pt x="104568" y="22427"/>
                  </a:cubicBezTo>
                  <a:cubicBezTo>
                    <a:pt x="179501" y="96563"/>
                    <a:pt x="253620" y="171513"/>
                    <a:pt x="328553" y="245649"/>
                  </a:cubicBezTo>
                  <a:cubicBezTo>
                    <a:pt x="339141" y="256239"/>
                    <a:pt x="351358" y="266016"/>
                    <a:pt x="360318" y="278236"/>
                  </a:cubicBezTo>
                  <a:cubicBezTo>
                    <a:pt x="368463" y="290456"/>
                    <a:pt x="374164" y="304305"/>
                    <a:pt x="383123" y="323043"/>
                  </a:cubicBezTo>
                  <a:close/>
                </a:path>
              </a:pathLst>
            </a:custGeom>
            <a:grpFill/>
            <a:ln w="8145" cap="flat">
              <a:noFill/>
              <a:prstDash val="solid"/>
              <a:miter/>
            </a:ln>
          </p:spPr>
          <p:txBody>
            <a:bodyPr rtlCol="0" anchor="ctr">
              <a:noAutofit/>
            </a:bodyPr>
            <a:lstStyle/>
            <a:p>
              <a:endParaRPr lang="en-US"/>
            </a:p>
          </p:txBody>
        </p:sp>
        <p:sp>
          <p:nvSpPr>
            <p:cNvPr id="37" name="Freeform 36">
              <a:extLst>
                <a:ext uri="{FF2B5EF4-FFF2-40B4-BE49-F238E27FC236}">
                  <a16:creationId xmlns:a16="http://schemas.microsoft.com/office/drawing/2014/main" id="{5B4DAABE-95AB-CE4E-9BE2-678319BD2AC5}"/>
                </a:ext>
              </a:extLst>
            </p:cNvPr>
            <p:cNvSpPr/>
            <p:nvPr/>
          </p:nvSpPr>
          <p:spPr>
            <a:xfrm>
              <a:off x="3827178" y="4042571"/>
              <a:ext cx="379441" cy="379258"/>
            </a:xfrm>
            <a:custGeom>
              <a:avLst/>
              <a:gdLst>
                <a:gd name="connsiteX0" fmla="*/ 70153 w 379441"/>
                <a:gd name="connsiteY0" fmla="*/ 379259 h 379258"/>
                <a:gd name="connsiteX1" fmla="*/ 7437 w 379441"/>
                <a:gd name="connsiteY1" fmla="*/ 288830 h 379258"/>
                <a:gd name="connsiteX2" fmla="*/ 20469 w 379441"/>
                <a:gd name="connsiteY2" fmla="*/ 271721 h 379258"/>
                <a:gd name="connsiteX3" fmla="*/ 274590 w 379441"/>
                <a:gd name="connsiteY3" fmla="*/ 18356 h 379258"/>
                <a:gd name="connsiteX4" fmla="*/ 329161 w 379441"/>
                <a:gd name="connsiteY4" fmla="*/ 434 h 379258"/>
                <a:gd name="connsiteX5" fmla="*/ 362555 w 379441"/>
                <a:gd name="connsiteY5" fmla="*/ 99824 h 379258"/>
                <a:gd name="connsiteX6" fmla="*/ 283549 w 379441"/>
                <a:gd name="connsiteY6" fmla="*/ 179663 h 379258"/>
                <a:gd name="connsiteX7" fmla="*/ 110878 w 379441"/>
                <a:gd name="connsiteY7" fmla="*/ 351560 h 379258"/>
                <a:gd name="connsiteX8" fmla="*/ 70153 w 379441"/>
                <a:gd name="connsiteY8" fmla="*/ 379259 h 3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441" h="379258">
                  <a:moveTo>
                    <a:pt x="70153" y="379259"/>
                  </a:moveTo>
                  <a:cubicBezTo>
                    <a:pt x="13953" y="377630"/>
                    <a:pt x="-14554" y="328749"/>
                    <a:pt x="7437" y="288830"/>
                  </a:cubicBezTo>
                  <a:cubicBezTo>
                    <a:pt x="10695" y="282312"/>
                    <a:pt x="15582" y="276609"/>
                    <a:pt x="20469" y="271721"/>
                  </a:cubicBezTo>
                  <a:cubicBezTo>
                    <a:pt x="105176" y="186995"/>
                    <a:pt x="189069" y="101454"/>
                    <a:pt x="274590" y="18356"/>
                  </a:cubicBezTo>
                  <a:cubicBezTo>
                    <a:pt x="287622" y="6136"/>
                    <a:pt x="311242" y="-2010"/>
                    <a:pt x="329161" y="434"/>
                  </a:cubicBezTo>
                  <a:cubicBezTo>
                    <a:pt x="377216" y="6136"/>
                    <a:pt x="395949" y="62349"/>
                    <a:pt x="362555" y="99824"/>
                  </a:cubicBezTo>
                  <a:cubicBezTo>
                    <a:pt x="338120" y="128338"/>
                    <a:pt x="310427" y="153593"/>
                    <a:pt x="283549" y="179663"/>
                  </a:cubicBezTo>
                  <a:cubicBezTo>
                    <a:pt x="226535" y="236690"/>
                    <a:pt x="169521" y="294532"/>
                    <a:pt x="110878" y="351560"/>
                  </a:cubicBezTo>
                  <a:cubicBezTo>
                    <a:pt x="97846" y="365409"/>
                    <a:pt x="79112" y="373556"/>
                    <a:pt x="70153" y="379259"/>
                  </a:cubicBezTo>
                  <a:close/>
                </a:path>
              </a:pathLst>
            </a:custGeom>
            <a:grpFill/>
            <a:ln w="8145" cap="flat">
              <a:noFill/>
              <a:prstDash val="solid"/>
              <a:miter/>
            </a:ln>
          </p:spPr>
          <p:txBody>
            <a:bodyPr rtlCol="0" anchor="ctr">
              <a:noAutofit/>
            </a:bodyPr>
            <a:lstStyle/>
            <a:p>
              <a:endParaRPr lang="en-US"/>
            </a:p>
          </p:txBody>
        </p:sp>
        <p:sp>
          <p:nvSpPr>
            <p:cNvPr id="38" name="Freeform 37">
              <a:extLst>
                <a:ext uri="{FF2B5EF4-FFF2-40B4-BE49-F238E27FC236}">
                  <a16:creationId xmlns:a16="http://schemas.microsoft.com/office/drawing/2014/main" id="{2DA728BD-19CB-7744-81C0-1B9BFEED96BF}"/>
                </a:ext>
              </a:extLst>
            </p:cNvPr>
            <p:cNvSpPr/>
            <p:nvPr/>
          </p:nvSpPr>
          <p:spPr>
            <a:xfrm>
              <a:off x="1778403" y="5916257"/>
              <a:ext cx="371335" cy="385034"/>
            </a:xfrm>
            <a:custGeom>
              <a:avLst/>
              <a:gdLst>
                <a:gd name="connsiteX0" fmla="*/ 53383 w 371335"/>
                <a:gd name="connsiteY0" fmla="*/ 385035 h 385034"/>
                <a:gd name="connsiteX1" fmla="*/ 4513 w 371335"/>
                <a:gd name="connsiteY1" fmla="*/ 345930 h 385034"/>
                <a:gd name="connsiteX2" fmla="*/ 3699 w 371335"/>
                <a:gd name="connsiteY2" fmla="*/ 286458 h 385034"/>
                <a:gd name="connsiteX3" fmla="*/ 18360 w 371335"/>
                <a:gd name="connsiteY3" fmla="*/ 267721 h 385034"/>
                <a:gd name="connsiteX4" fmla="*/ 264335 w 371335"/>
                <a:gd name="connsiteY4" fmla="*/ 23318 h 385034"/>
                <a:gd name="connsiteX5" fmla="*/ 319721 w 371335"/>
                <a:gd name="connsiteY5" fmla="*/ 506 h 385034"/>
                <a:gd name="connsiteX6" fmla="*/ 368590 w 371335"/>
                <a:gd name="connsiteY6" fmla="*/ 37982 h 385034"/>
                <a:gd name="connsiteX7" fmla="*/ 358002 w 371335"/>
                <a:gd name="connsiteY7" fmla="*/ 98268 h 385034"/>
                <a:gd name="connsiteX8" fmla="*/ 284698 w 371335"/>
                <a:gd name="connsiteY8" fmla="*/ 174848 h 385034"/>
                <a:gd name="connsiteX9" fmla="*/ 105510 w 371335"/>
                <a:gd name="connsiteY9" fmla="*/ 353262 h 385034"/>
                <a:gd name="connsiteX10" fmla="*/ 53383 w 371335"/>
                <a:gd name="connsiteY10" fmla="*/ 385035 h 38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335" h="385034">
                  <a:moveTo>
                    <a:pt x="53383" y="385035"/>
                  </a:moveTo>
                  <a:cubicBezTo>
                    <a:pt x="34649" y="371185"/>
                    <a:pt x="12658" y="362224"/>
                    <a:pt x="4513" y="345930"/>
                  </a:cubicBezTo>
                  <a:cubicBezTo>
                    <a:pt x="-3632" y="329637"/>
                    <a:pt x="1255" y="306011"/>
                    <a:pt x="3699" y="286458"/>
                  </a:cubicBezTo>
                  <a:cubicBezTo>
                    <a:pt x="4513" y="279941"/>
                    <a:pt x="12658" y="273424"/>
                    <a:pt x="18360" y="267721"/>
                  </a:cubicBezTo>
                  <a:cubicBezTo>
                    <a:pt x="99809" y="186253"/>
                    <a:pt x="181258" y="103156"/>
                    <a:pt x="264335" y="23318"/>
                  </a:cubicBezTo>
                  <a:cubicBezTo>
                    <a:pt x="278182" y="10283"/>
                    <a:pt x="302616" y="-2752"/>
                    <a:pt x="319721" y="506"/>
                  </a:cubicBezTo>
                  <a:cubicBezTo>
                    <a:pt x="338454" y="2951"/>
                    <a:pt x="362074" y="20873"/>
                    <a:pt x="368590" y="37982"/>
                  </a:cubicBezTo>
                  <a:cubicBezTo>
                    <a:pt x="375106" y="55090"/>
                    <a:pt x="369405" y="82789"/>
                    <a:pt x="358002" y="98268"/>
                  </a:cubicBezTo>
                  <a:cubicBezTo>
                    <a:pt x="337639" y="126782"/>
                    <a:pt x="309947" y="149593"/>
                    <a:pt x="284698" y="174848"/>
                  </a:cubicBezTo>
                  <a:cubicBezTo>
                    <a:pt x="225240" y="234319"/>
                    <a:pt x="165782" y="294605"/>
                    <a:pt x="105510" y="353262"/>
                  </a:cubicBezTo>
                  <a:cubicBezTo>
                    <a:pt x="91664" y="364668"/>
                    <a:pt x="73745" y="372000"/>
                    <a:pt x="53383" y="385035"/>
                  </a:cubicBezTo>
                  <a:close/>
                </a:path>
              </a:pathLst>
            </a:custGeom>
            <a:grpFill/>
            <a:ln w="8145" cap="flat">
              <a:noFill/>
              <a:prstDash val="solid"/>
              <a:miter/>
            </a:ln>
          </p:spPr>
          <p:txBody>
            <a:bodyPr rtlCol="0" anchor="ctr">
              <a:noAutofit/>
            </a:bodyPr>
            <a:lstStyle/>
            <a:p>
              <a:endParaRPr lang="en-US"/>
            </a:p>
          </p:txBody>
        </p:sp>
        <p:sp>
          <p:nvSpPr>
            <p:cNvPr id="39" name="Freeform 38">
              <a:extLst>
                <a:ext uri="{FF2B5EF4-FFF2-40B4-BE49-F238E27FC236}">
                  <a16:creationId xmlns:a16="http://schemas.microsoft.com/office/drawing/2014/main" id="{C0971266-034A-7940-A9BF-1D9B10E9F3EC}"/>
                </a:ext>
              </a:extLst>
            </p:cNvPr>
            <p:cNvSpPr/>
            <p:nvPr/>
          </p:nvSpPr>
          <p:spPr>
            <a:xfrm>
              <a:off x="3824985" y="5905358"/>
              <a:ext cx="381777" cy="388064"/>
            </a:xfrm>
            <a:custGeom>
              <a:avLst/>
              <a:gdLst>
                <a:gd name="connsiteX0" fmla="*/ 56871 w 381777"/>
                <a:gd name="connsiteY0" fmla="*/ 0 h 388064"/>
                <a:gd name="connsiteX1" fmla="*/ 107369 w 381777"/>
                <a:gd name="connsiteY1" fmla="*/ 28514 h 388064"/>
                <a:gd name="connsiteX2" fmla="*/ 359046 w 381777"/>
                <a:gd name="connsiteY2" fmla="*/ 279435 h 388064"/>
                <a:gd name="connsiteX3" fmla="*/ 362304 w 381777"/>
                <a:gd name="connsiteY3" fmla="*/ 370678 h 388064"/>
                <a:gd name="connsiteX4" fmla="*/ 272710 w 381777"/>
                <a:gd name="connsiteY4" fmla="*/ 364976 h 388064"/>
                <a:gd name="connsiteX5" fmla="*/ 23477 w 381777"/>
                <a:gd name="connsiteY5" fmla="*/ 115684 h 388064"/>
                <a:gd name="connsiteX6" fmla="*/ 7187 w 381777"/>
                <a:gd name="connsiteY6" fmla="*/ 44807 h 388064"/>
                <a:gd name="connsiteX7" fmla="*/ 56871 w 381777"/>
                <a:gd name="connsiteY7" fmla="*/ 0 h 38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7" h="388064">
                  <a:moveTo>
                    <a:pt x="56871" y="0"/>
                  </a:moveTo>
                  <a:cubicBezTo>
                    <a:pt x="78862" y="12220"/>
                    <a:pt x="95966" y="17108"/>
                    <a:pt x="107369" y="28514"/>
                  </a:cubicBezTo>
                  <a:cubicBezTo>
                    <a:pt x="192076" y="111611"/>
                    <a:pt x="275968" y="195523"/>
                    <a:pt x="359046" y="279435"/>
                  </a:cubicBezTo>
                  <a:cubicBezTo>
                    <a:pt x="388368" y="309578"/>
                    <a:pt x="389183" y="345423"/>
                    <a:pt x="362304" y="370678"/>
                  </a:cubicBezTo>
                  <a:cubicBezTo>
                    <a:pt x="336241" y="395119"/>
                    <a:pt x="302032" y="394304"/>
                    <a:pt x="272710" y="364976"/>
                  </a:cubicBezTo>
                  <a:cubicBezTo>
                    <a:pt x="188818" y="281879"/>
                    <a:pt x="106555" y="198781"/>
                    <a:pt x="23477" y="115684"/>
                  </a:cubicBezTo>
                  <a:cubicBezTo>
                    <a:pt x="3114" y="95317"/>
                    <a:pt x="-8288" y="70062"/>
                    <a:pt x="7187" y="44807"/>
                  </a:cubicBezTo>
                  <a:cubicBezTo>
                    <a:pt x="18590" y="26885"/>
                    <a:pt x="39766" y="15479"/>
                    <a:pt x="56871" y="0"/>
                  </a:cubicBezTo>
                  <a:close/>
                </a:path>
              </a:pathLst>
            </a:custGeom>
            <a:grpFill/>
            <a:ln w="8145" cap="flat">
              <a:noFill/>
              <a:prstDash val="solid"/>
              <a:miter/>
            </a:ln>
          </p:spPr>
          <p:txBody>
            <a:bodyPr rtlCol="0" anchor="ctr">
              <a:noAutofit/>
            </a:bodyPr>
            <a:lstStyle/>
            <a:p>
              <a:endParaRPr lang="en-US"/>
            </a:p>
          </p:txBody>
        </p:sp>
        <p:sp>
          <p:nvSpPr>
            <p:cNvPr id="40" name="Freeform 39">
              <a:extLst>
                <a:ext uri="{FF2B5EF4-FFF2-40B4-BE49-F238E27FC236}">
                  <a16:creationId xmlns:a16="http://schemas.microsoft.com/office/drawing/2014/main" id="{3987FB77-0B3C-1447-A8C5-EC81C79A42F2}"/>
                </a:ext>
              </a:extLst>
            </p:cNvPr>
            <p:cNvSpPr/>
            <p:nvPr/>
          </p:nvSpPr>
          <p:spPr>
            <a:xfrm>
              <a:off x="2440432" y="4588024"/>
              <a:ext cx="1098433" cy="1097718"/>
            </a:xfrm>
            <a:custGeom>
              <a:avLst/>
              <a:gdLst>
                <a:gd name="connsiteX0" fmla="*/ 529195 w 1098433"/>
                <a:gd name="connsiteY0" fmla="*/ 0 h 1097718"/>
                <a:gd name="connsiteX1" fmla="*/ 1096894 w 1098433"/>
                <a:gd name="connsiteY1" fmla="*/ 509174 h 1097718"/>
                <a:gd name="connsiteX2" fmla="*/ 639966 w 1098433"/>
                <a:gd name="connsiteY2" fmla="*/ 1090039 h 1097718"/>
                <a:gd name="connsiteX3" fmla="*/ 7107 w 1098433"/>
                <a:gd name="connsiteY3" fmla="*/ 460293 h 1097718"/>
                <a:gd name="connsiteX4" fmla="*/ 76339 w 1098433"/>
                <a:gd name="connsiteY4" fmla="*/ 399192 h 1097718"/>
                <a:gd name="connsiteX5" fmla="*/ 127652 w 1098433"/>
                <a:gd name="connsiteY5" fmla="*/ 474957 h 1097718"/>
                <a:gd name="connsiteX6" fmla="*/ 146385 w 1098433"/>
                <a:gd name="connsiteY6" fmla="*/ 690847 h 1097718"/>
                <a:gd name="connsiteX7" fmla="*/ 632635 w 1098433"/>
                <a:gd name="connsiteY7" fmla="*/ 967023 h 1097718"/>
                <a:gd name="connsiteX8" fmla="*/ 974721 w 1098433"/>
                <a:gd name="connsiteY8" fmla="*/ 515691 h 1097718"/>
                <a:gd name="connsiteX9" fmla="*/ 418425 w 1098433"/>
                <a:gd name="connsiteY9" fmla="*/ 140939 h 1097718"/>
                <a:gd name="connsiteX10" fmla="*/ 389103 w 1098433"/>
                <a:gd name="connsiteY10" fmla="*/ 149901 h 1097718"/>
                <a:gd name="connsiteX11" fmla="*/ 316613 w 1098433"/>
                <a:gd name="connsiteY11" fmla="*/ 109982 h 1097718"/>
                <a:gd name="connsiteX12" fmla="*/ 352451 w 1098433"/>
                <a:gd name="connsiteY12" fmla="*/ 35031 h 1097718"/>
                <a:gd name="connsiteX13" fmla="*/ 529195 w 1098433"/>
                <a:gd name="connsiteY13" fmla="*/ 0 h 10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433" h="1097718">
                  <a:moveTo>
                    <a:pt x="529195" y="0"/>
                  </a:moveTo>
                  <a:cubicBezTo>
                    <a:pt x="837887" y="1629"/>
                    <a:pt x="1074903" y="223222"/>
                    <a:pt x="1096894" y="509174"/>
                  </a:cubicBezTo>
                  <a:cubicBezTo>
                    <a:pt x="1118071" y="788608"/>
                    <a:pt x="918521" y="1043602"/>
                    <a:pt x="639966" y="1090039"/>
                  </a:cubicBezTo>
                  <a:cubicBezTo>
                    <a:pt x="270187" y="1151955"/>
                    <a:pt x="-52350" y="830157"/>
                    <a:pt x="7107" y="460293"/>
                  </a:cubicBezTo>
                  <a:cubicBezTo>
                    <a:pt x="13623" y="418745"/>
                    <a:pt x="40502" y="395119"/>
                    <a:pt x="76339" y="399192"/>
                  </a:cubicBezTo>
                  <a:cubicBezTo>
                    <a:pt x="112991" y="404080"/>
                    <a:pt x="134168" y="431779"/>
                    <a:pt x="127652" y="474957"/>
                  </a:cubicBezTo>
                  <a:cubicBezTo>
                    <a:pt x="117063" y="549093"/>
                    <a:pt x="121950" y="620785"/>
                    <a:pt x="146385" y="690847"/>
                  </a:cubicBezTo>
                  <a:cubicBezTo>
                    <a:pt x="216431" y="889628"/>
                    <a:pt x="427384" y="1009386"/>
                    <a:pt x="632635" y="967023"/>
                  </a:cubicBezTo>
                  <a:cubicBezTo>
                    <a:pt x="844402" y="923030"/>
                    <a:pt x="991010" y="729951"/>
                    <a:pt x="974721" y="515691"/>
                  </a:cubicBezTo>
                  <a:cubicBezTo>
                    <a:pt x="953544" y="241959"/>
                    <a:pt x="680690" y="57842"/>
                    <a:pt x="418425" y="140939"/>
                  </a:cubicBezTo>
                  <a:cubicBezTo>
                    <a:pt x="408651" y="144198"/>
                    <a:pt x="399691" y="148271"/>
                    <a:pt x="389103" y="149901"/>
                  </a:cubicBezTo>
                  <a:cubicBezTo>
                    <a:pt x="355709" y="157233"/>
                    <a:pt x="325573" y="140125"/>
                    <a:pt x="316613" y="109982"/>
                  </a:cubicBezTo>
                  <a:cubicBezTo>
                    <a:pt x="306839" y="79024"/>
                    <a:pt x="320686" y="48066"/>
                    <a:pt x="352451" y="35031"/>
                  </a:cubicBezTo>
                  <a:cubicBezTo>
                    <a:pt x="416795" y="10591"/>
                    <a:pt x="483584" y="0"/>
                    <a:pt x="529195" y="0"/>
                  </a:cubicBezTo>
                  <a:close/>
                </a:path>
              </a:pathLst>
            </a:custGeom>
            <a:grpFill/>
            <a:ln w="8145" cap="flat">
              <a:noFill/>
              <a:prstDash val="solid"/>
              <a:miter/>
            </a:ln>
          </p:spPr>
          <p:txBody>
            <a:bodyPr rtlCol="0" anchor="ctr">
              <a:noAutofit/>
            </a:bodyPr>
            <a:lstStyle/>
            <a:p>
              <a:endParaRPr lang="en-US"/>
            </a:p>
          </p:txBody>
        </p:sp>
        <p:sp>
          <p:nvSpPr>
            <p:cNvPr id="41" name="Freeform 40">
              <a:extLst>
                <a:ext uri="{FF2B5EF4-FFF2-40B4-BE49-F238E27FC236}">
                  <a16:creationId xmlns:a16="http://schemas.microsoft.com/office/drawing/2014/main" id="{A56B9469-3CFB-8A4C-A585-BD6B3FA2D4A9}"/>
                </a:ext>
              </a:extLst>
            </p:cNvPr>
            <p:cNvSpPr/>
            <p:nvPr/>
          </p:nvSpPr>
          <p:spPr>
            <a:xfrm>
              <a:off x="2746439" y="4893524"/>
              <a:ext cx="487087" cy="487199"/>
            </a:xfrm>
            <a:custGeom>
              <a:avLst/>
              <a:gdLst>
                <a:gd name="connsiteX0" fmla="*/ 487083 w 487087"/>
                <a:gd name="connsiteY0" fmla="*/ 245222 h 487199"/>
                <a:gd name="connsiteX1" fmla="*/ 241107 w 487087"/>
                <a:gd name="connsiteY1" fmla="*/ 487182 h 487199"/>
                <a:gd name="connsiteX2" fmla="*/ 18 w 487087"/>
                <a:gd name="connsiteY2" fmla="*/ 240335 h 487199"/>
                <a:gd name="connsiteX3" fmla="*/ 244365 w 487087"/>
                <a:gd name="connsiteY3" fmla="*/ 5 h 487199"/>
                <a:gd name="connsiteX4" fmla="*/ 487083 w 487087"/>
                <a:gd name="connsiteY4" fmla="*/ 245222 h 487199"/>
                <a:gd name="connsiteX5" fmla="*/ 242736 w 487087"/>
                <a:gd name="connsiteY5" fmla="*/ 121392 h 487199"/>
                <a:gd name="connsiteX6" fmla="*/ 121377 w 487087"/>
                <a:gd name="connsiteY6" fmla="*/ 244408 h 487199"/>
                <a:gd name="connsiteX7" fmla="*/ 244365 w 487087"/>
                <a:gd name="connsiteY7" fmla="*/ 365795 h 487199"/>
                <a:gd name="connsiteX8" fmla="*/ 365724 w 487087"/>
                <a:gd name="connsiteY8" fmla="*/ 242779 h 487199"/>
                <a:gd name="connsiteX9" fmla="*/ 242736 w 487087"/>
                <a:gd name="connsiteY9" fmla="*/ 121392 h 48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087" h="487199">
                  <a:moveTo>
                    <a:pt x="487083" y="245222"/>
                  </a:moveTo>
                  <a:cubicBezTo>
                    <a:pt x="486268" y="379644"/>
                    <a:pt x="375498" y="488811"/>
                    <a:pt x="241107" y="487182"/>
                  </a:cubicBezTo>
                  <a:cubicBezTo>
                    <a:pt x="106716" y="486367"/>
                    <a:pt x="-1611" y="374756"/>
                    <a:pt x="18" y="240335"/>
                  </a:cubicBezTo>
                  <a:cubicBezTo>
                    <a:pt x="1647" y="107542"/>
                    <a:pt x="111603" y="-810"/>
                    <a:pt x="244365" y="5"/>
                  </a:cubicBezTo>
                  <a:cubicBezTo>
                    <a:pt x="378756" y="5"/>
                    <a:pt x="487897" y="109986"/>
                    <a:pt x="487083" y="245222"/>
                  </a:cubicBezTo>
                  <a:close/>
                  <a:moveTo>
                    <a:pt x="242736" y="121392"/>
                  </a:moveTo>
                  <a:cubicBezTo>
                    <a:pt x="175948" y="121392"/>
                    <a:pt x="121377" y="176790"/>
                    <a:pt x="121377" y="244408"/>
                  </a:cubicBezTo>
                  <a:cubicBezTo>
                    <a:pt x="121377" y="311211"/>
                    <a:pt x="176762" y="365795"/>
                    <a:pt x="244365" y="365795"/>
                  </a:cubicBezTo>
                  <a:cubicBezTo>
                    <a:pt x="311153" y="365795"/>
                    <a:pt x="365724" y="310397"/>
                    <a:pt x="365724" y="242779"/>
                  </a:cubicBezTo>
                  <a:cubicBezTo>
                    <a:pt x="364909" y="175160"/>
                    <a:pt x="309524" y="121392"/>
                    <a:pt x="242736" y="121392"/>
                  </a:cubicBezTo>
                  <a:close/>
                </a:path>
              </a:pathLst>
            </a:custGeom>
            <a:grpFill/>
            <a:ln w="8145" cap="flat">
              <a:noFill/>
              <a:prstDash val="solid"/>
              <a:miter/>
            </a:ln>
          </p:spPr>
          <p:txBody>
            <a:bodyPr rtlCol="0" anchor="ctr">
              <a:noAutofit/>
            </a:bodyPr>
            <a:lstStyle/>
            <a:p>
              <a:endParaRPr lang="en-US"/>
            </a:p>
          </p:txBody>
        </p:sp>
        <p:sp>
          <p:nvSpPr>
            <p:cNvPr id="42" name="Freeform 41">
              <a:extLst>
                <a:ext uri="{FF2B5EF4-FFF2-40B4-BE49-F238E27FC236}">
                  <a16:creationId xmlns:a16="http://schemas.microsoft.com/office/drawing/2014/main" id="{16F04695-7CE0-424C-B2BF-EA5E2E94B917}"/>
                </a:ext>
              </a:extLst>
            </p:cNvPr>
            <p:cNvSpPr/>
            <p:nvPr/>
          </p:nvSpPr>
          <p:spPr>
            <a:xfrm>
              <a:off x="2563180" y="4771308"/>
              <a:ext cx="121393" cy="121405"/>
            </a:xfrm>
            <a:custGeom>
              <a:avLst/>
              <a:gdLst>
                <a:gd name="connsiteX0" fmla="*/ 61104 w 121393"/>
                <a:gd name="connsiteY0" fmla="*/ 18 h 121405"/>
                <a:gd name="connsiteX1" fmla="*/ 121376 w 121393"/>
                <a:gd name="connsiteY1" fmla="*/ 62748 h 121405"/>
                <a:gd name="connsiteX2" fmla="*/ 60290 w 121393"/>
                <a:gd name="connsiteY2" fmla="*/ 121405 h 121405"/>
                <a:gd name="connsiteX3" fmla="*/ 18 w 121393"/>
                <a:gd name="connsiteY3" fmla="*/ 58675 h 121405"/>
                <a:gd name="connsiteX4" fmla="*/ 61104 w 121393"/>
                <a:gd name="connsiteY4" fmla="*/ 18 h 12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93" h="121405">
                  <a:moveTo>
                    <a:pt x="61104" y="18"/>
                  </a:moveTo>
                  <a:cubicBezTo>
                    <a:pt x="94498" y="18"/>
                    <a:pt x="122191" y="29346"/>
                    <a:pt x="121376" y="62748"/>
                  </a:cubicBezTo>
                  <a:cubicBezTo>
                    <a:pt x="120562" y="95335"/>
                    <a:pt x="92869" y="121405"/>
                    <a:pt x="60290" y="121405"/>
                  </a:cubicBezTo>
                  <a:cubicBezTo>
                    <a:pt x="26896" y="121405"/>
                    <a:pt x="-797" y="92077"/>
                    <a:pt x="18" y="58675"/>
                  </a:cubicBezTo>
                  <a:cubicBezTo>
                    <a:pt x="832" y="26088"/>
                    <a:pt x="28525" y="-797"/>
                    <a:pt x="61104" y="18"/>
                  </a:cubicBezTo>
                  <a:close/>
                </a:path>
              </a:pathLst>
            </a:custGeom>
            <a:grpFill/>
            <a:ln w="8145" cap="flat">
              <a:noFill/>
              <a:prstDash val="solid"/>
              <a:miter/>
            </a:ln>
          </p:spPr>
          <p:txBody>
            <a:bodyPr rtlCol="0" anchor="ctr">
              <a:noAutofit/>
            </a:bodyPr>
            <a:lstStyle/>
            <a:p>
              <a:endParaRPr lang="en-US"/>
            </a:p>
          </p:txBody>
        </p:sp>
      </p:grpSp>
      <p:pic>
        <p:nvPicPr>
          <p:cNvPr id="43" name="Picture 42">
            <a:extLst>
              <a:ext uri="{FF2B5EF4-FFF2-40B4-BE49-F238E27FC236}">
                <a16:creationId xmlns:a16="http://schemas.microsoft.com/office/drawing/2014/main" id="{135F5CD4-0052-6D41-96A4-686D7AA748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27058" y="1993568"/>
            <a:ext cx="2507427" cy="3250826"/>
          </a:xfrm>
          <a:prstGeom prst="rect">
            <a:avLst/>
          </a:prstGeom>
        </p:spPr>
      </p:pic>
      <p:sp>
        <p:nvSpPr>
          <p:cNvPr id="45" name="Text Placeholder 3">
            <a:extLst>
              <a:ext uri="{FF2B5EF4-FFF2-40B4-BE49-F238E27FC236}">
                <a16:creationId xmlns:a16="http://schemas.microsoft.com/office/drawing/2014/main" id="{A5AEF306-BBB7-5946-85A7-34033EFB7843}"/>
              </a:ext>
            </a:extLst>
          </p:cNvPr>
          <p:cNvSpPr txBox="1"/>
          <p:nvPr/>
        </p:nvSpPr>
        <p:spPr>
          <a:xfrm>
            <a:off x="5071606" y="2801035"/>
            <a:ext cx="2635155"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a:solidFill>
                  <a:srgbClr val="C2D237"/>
                </a:solidFill>
                <a:highlight>
                  <a:srgbClr val="000000">
                    <a:alpha val="0"/>
                  </a:srgbClr>
                </a:highlight>
                <a:latin typeface="Montserrat Light"/>
              </a:rPr>
              <a:t>Étude de cas</a:t>
            </a:r>
          </a:p>
          <a:p>
            <a:pPr rtl="0" hangingPunct="1">
              <a:lnSpc>
                <a:spcPct val="100000"/>
              </a:lnSpc>
              <a:spcBef>
                <a:spcPct val="0"/>
              </a:spcBef>
            </a:pPr>
            <a:r>
              <a:rPr lang="fr" sz="1900" b="1" i="0" u="none" strike="noStrike">
                <a:solidFill>
                  <a:srgbClr val="FFFFFF"/>
                </a:solidFill>
                <a:highlight>
                  <a:srgbClr val="000000">
                    <a:alpha val="0"/>
                  </a:srgbClr>
                </a:highlight>
                <a:latin typeface="Montserrat Light"/>
              </a:rPr>
              <a:t>Ulisse Travel </a:t>
            </a:r>
            <a:br>
              <a:rPr lang="fr" sz="1900" b="1" i="0" u="none" strike="noStrike">
                <a:solidFill>
                  <a:srgbClr val="FFFFFF"/>
                </a:solidFill>
                <a:highlight>
                  <a:srgbClr val="000000">
                    <a:alpha val="0"/>
                  </a:srgbClr>
                </a:highlight>
                <a:latin typeface="Montserrat Light"/>
              </a:rPr>
            </a:br>
            <a:r>
              <a:rPr lang="fr" sz="1900" b="1" i="0" u="none" strike="noStrike">
                <a:solidFill>
                  <a:srgbClr val="FFFFFF"/>
                </a:solidFill>
                <a:highlight>
                  <a:srgbClr val="000000">
                    <a:alpha val="0"/>
                  </a:srgbClr>
                </a:highlight>
                <a:latin typeface="Montserrat Light"/>
              </a:rPr>
              <a:t>Experiences</a:t>
            </a:r>
          </a:p>
          <a:p>
            <a:pPr rtl="0" hangingPunct="1">
              <a:lnSpc>
                <a:spcPct val="100000"/>
              </a:lnSpc>
              <a:spcBef>
                <a:spcPct val="0"/>
              </a:spcBef>
            </a:pPr>
            <a:r>
              <a:rPr lang="fr" sz="1600" b="0" i="1" u="none" strike="noStrike">
                <a:solidFill>
                  <a:srgbClr val="FFFFFF"/>
                </a:solidFill>
                <a:highlight>
                  <a:srgbClr val="000000">
                    <a:alpha val="0"/>
                  </a:srgbClr>
                </a:highlight>
                <a:latin typeface="Montserrat Light"/>
              </a:rPr>
              <a:t>Italie</a:t>
            </a:r>
          </a:p>
        </p:txBody>
      </p:sp>
    </p:spTree>
    <p:extLst>
      <p:ext uri="{BB962C8B-B14F-4D97-AF65-F5344CB8AC3E}">
        <p14:creationId xmlns:p14="http://schemas.microsoft.com/office/powerpoint/2010/main" val="27091774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28">
            <a:extLst>
              <a:ext uri="{FF2B5EF4-FFF2-40B4-BE49-F238E27FC236}">
                <a16:creationId xmlns:a16="http://schemas.microsoft.com/office/drawing/2014/main" id="{7BF1DAF4-7F9E-E049-ACBC-0580CB28A2C6}"/>
              </a:ext>
            </a:extLst>
          </p:cNvPr>
          <p:cNvPicPr>
            <a:picLocks noChangeAspect="1"/>
          </p:cNvPicPr>
          <p:nvPr/>
        </p:nvPicPr>
        <p:blipFill>
          <a:blip r:embed="rId2">
            <a:extLst>
              <a:ext uri="{28A0092B-C50C-407E-A947-70E740481C1C}">
                <a14:useLocalDpi xmlns:a14="http://schemas.microsoft.com/office/drawing/2010/main"/>
              </a:ext>
            </a:extLst>
          </a:blip>
          <a:srcRect l="-1005"/>
          <a:stretch>
            <a:fillRect/>
          </a:stretch>
        </p:blipFill>
        <p:spPr>
          <a:xfrm>
            <a:off x="-77089" y="0"/>
            <a:ext cx="3192443" cy="9906000"/>
          </a:xfrm>
          <a:prstGeom prst="rect">
            <a:avLst/>
          </a:prstGeom>
          <a:pattFill prst="pct5">
            <a:fgClr>
              <a:schemeClr val="accent1"/>
            </a:fgClr>
            <a:bgClr>
              <a:schemeClr val="bg2"/>
            </a:bgClr>
          </a:patt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pic>
      <p:sp>
        <p:nvSpPr>
          <p:cNvPr id="23" name="Rechteck">
            <a:extLst>
              <a:ext uri="{FF2B5EF4-FFF2-40B4-BE49-F238E27FC236}">
                <a16:creationId xmlns:a16="http://schemas.microsoft.com/office/drawing/2014/main" id="{50295296-98B7-4278-8366-A0C2653C60FC}"/>
              </a:ext>
            </a:extLst>
          </p:cNvPr>
          <p:cNvSpPr/>
          <p:nvPr/>
        </p:nvSpPr>
        <p:spPr>
          <a:xfrm>
            <a:off x="2278721" y="7809569"/>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22" name="Rechteck">
            <a:extLst>
              <a:ext uri="{FF2B5EF4-FFF2-40B4-BE49-F238E27FC236}">
                <a16:creationId xmlns:a16="http://schemas.microsoft.com/office/drawing/2014/main" id="{5A34FA1B-7880-4DAB-9E4E-24F0E910377B}"/>
              </a:ext>
            </a:extLst>
          </p:cNvPr>
          <p:cNvSpPr/>
          <p:nvPr/>
        </p:nvSpPr>
        <p:spPr>
          <a:xfrm>
            <a:off x="2278721" y="6349832"/>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21" name="Rechteck">
            <a:extLst>
              <a:ext uri="{FF2B5EF4-FFF2-40B4-BE49-F238E27FC236}">
                <a16:creationId xmlns:a16="http://schemas.microsoft.com/office/drawing/2014/main" id="{5F989B10-AAC8-4E27-9641-019A889E738E}"/>
              </a:ext>
            </a:extLst>
          </p:cNvPr>
          <p:cNvSpPr/>
          <p:nvPr/>
        </p:nvSpPr>
        <p:spPr>
          <a:xfrm>
            <a:off x="2302586" y="4920780"/>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18" name="Rechteck">
            <a:extLst>
              <a:ext uri="{FF2B5EF4-FFF2-40B4-BE49-F238E27FC236}">
                <a16:creationId xmlns:a16="http://schemas.microsoft.com/office/drawing/2014/main" id="{89CBAF76-1FFC-470E-BA1E-D59A74961297}"/>
              </a:ext>
            </a:extLst>
          </p:cNvPr>
          <p:cNvSpPr/>
          <p:nvPr/>
        </p:nvSpPr>
        <p:spPr>
          <a:xfrm>
            <a:off x="2302587" y="3578627"/>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6" name="Rectangle 27"/>
          <p:cNvSpPr txBox="1"/>
          <p:nvPr/>
        </p:nvSpPr>
        <p:spPr>
          <a:xfrm>
            <a:off x="3275912" y="3654603"/>
            <a:ext cx="3752117"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600" b="1" i="0" u="none" strike="noStrike" dirty="0">
                <a:solidFill>
                  <a:srgbClr val="FFFFFF"/>
                </a:solidFill>
                <a:highlight>
                  <a:srgbClr val="000000">
                    <a:alpha val="0"/>
                  </a:srgbClr>
                </a:highlight>
                <a:latin typeface="Montserrat Light"/>
                <a:ea typeface="Verdana"/>
              </a:rPr>
              <a:t>Opportunité 01 </a:t>
            </a:r>
            <a:r>
              <a:rPr lang="fr" sz="1100" b="1" i="0" u="none" strike="noStrike" dirty="0">
                <a:solidFill>
                  <a:srgbClr val="FFFFFF"/>
                </a:solidFill>
                <a:highlight>
                  <a:srgbClr val="000000">
                    <a:alpha val="0"/>
                  </a:srgbClr>
                </a:highlight>
                <a:latin typeface="Montserrat Light"/>
                <a:ea typeface="Verdana"/>
              </a:rPr>
              <a:t>	  </a:t>
            </a:r>
            <a:r>
              <a:rPr lang="fr" sz="1100" b="0" i="0" u="none" strike="noStrike" dirty="0">
                <a:solidFill>
                  <a:srgbClr val="FFFFFF"/>
                </a:solidFill>
                <a:highlight>
                  <a:srgbClr val="000000">
                    <a:alpha val="0"/>
                  </a:srgbClr>
                </a:highlight>
                <a:latin typeface="Montserrat Light"/>
                <a:ea typeface="Verdana"/>
              </a:rPr>
              <a:t>Page 15</a:t>
            </a:r>
            <a:endParaRPr sz="1100" dirty="0">
              <a:solidFill>
                <a:schemeClr val="bg1"/>
              </a:solidFill>
              <a:latin typeface="Montserrat Light"/>
              <a:ea typeface="Verdana" panose="020B0604030504040204" pitchFamily="34" charset="0"/>
            </a:endParaRPr>
          </a:p>
        </p:txBody>
      </p:sp>
      <p:pic>
        <p:nvPicPr>
          <p:cNvPr id="31" name="Graphic 30" descr="Heart with pulse">
            <a:extLst>
              <a:ext uri="{FF2B5EF4-FFF2-40B4-BE49-F238E27FC236}">
                <a16:creationId xmlns:a16="http://schemas.microsoft.com/office/drawing/2014/main" id="{6E1C5026-8CFD-F54D-8D58-F9D72FF0558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07597" y="6372770"/>
            <a:ext cx="491061" cy="491061"/>
          </a:xfrm>
          <a:prstGeom prst="rect">
            <a:avLst/>
          </a:prstGeom>
        </p:spPr>
      </p:pic>
      <p:pic>
        <p:nvPicPr>
          <p:cNvPr id="33" name="Graphic 32" descr="Open hand with plant">
            <a:extLst>
              <a:ext uri="{FF2B5EF4-FFF2-40B4-BE49-F238E27FC236}">
                <a16:creationId xmlns:a16="http://schemas.microsoft.com/office/drawing/2014/main" id="{9080D6EB-68EA-2A4B-B0D2-8264D42C9A0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68051" y="4937189"/>
            <a:ext cx="491061" cy="491061"/>
          </a:xfrm>
          <a:prstGeom prst="rect">
            <a:avLst/>
          </a:prstGeom>
        </p:spPr>
      </p:pic>
      <p:pic>
        <p:nvPicPr>
          <p:cNvPr id="35" name="Graphic 34" descr="Wave">
            <a:extLst>
              <a:ext uri="{FF2B5EF4-FFF2-40B4-BE49-F238E27FC236}">
                <a16:creationId xmlns:a16="http://schemas.microsoft.com/office/drawing/2014/main" id="{DD3B83F4-BB2A-3A41-B458-DD54267B2EE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02901" y="3568137"/>
            <a:ext cx="491061" cy="491061"/>
          </a:xfrm>
          <a:prstGeom prst="rect">
            <a:avLst/>
          </a:prstGeom>
        </p:spPr>
      </p:pic>
      <p:pic>
        <p:nvPicPr>
          <p:cNvPr id="32" name="Graphic 31" descr="Chat">
            <a:extLst>
              <a:ext uri="{FF2B5EF4-FFF2-40B4-BE49-F238E27FC236}">
                <a16:creationId xmlns:a16="http://schemas.microsoft.com/office/drawing/2014/main" id="{F0E74A02-B25A-494A-B4E8-17753994798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487036" y="7786896"/>
            <a:ext cx="498831" cy="498831"/>
          </a:xfrm>
          <a:prstGeom prst="rect">
            <a:avLst/>
          </a:prstGeom>
        </p:spPr>
      </p:pic>
      <p:sp>
        <p:nvSpPr>
          <p:cNvPr id="8" name="TextBox 7">
            <a:extLst>
              <a:ext uri="{FF2B5EF4-FFF2-40B4-BE49-F238E27FC236}">
                <a16:creationId xmlns:a16="http://schemas.microsoft.com/office/drawing/2014/main" id="{CA970AF7-91F2-4EC2-BE61-8179477BE345}"/>
              </a:ext>
            </a:extLst>
          </p:cNvPr>
          <p:cNvSpPr txBox="1"/>
          <p:nvPr/>
        </p:nvSpPr>
        <p:spPr>
          <a:xfrm>
            <a:off x="3273716" y="4163274"/>
            <a:ext cx="3040133" cy="5018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algn="l" defTabSz="825500" rtl="0"/>
            <a:r>
              <a:rPr lang="fr" sz="1200" b="1" i="0" u="none" strike="noStrike">
                <a:solidFill>
                  <a:srgbClr val="2B2B2A"/>
                </a:solidFill>
                <a:highlight>
                  <a:srgbClr val="000000">
                    <a:alpha val="0"/>
                  </a:srgbClr>
                </a:highlight>
                <a:latin typeface="Montserrat"/>
              </a:rPr>
              <a:t>Attire un marché à forte demande</a:t>
            </a:r>
            <a:r>
              <a:rPr lang="fr" sz="1200" b="1" i="0" u="none" strike="noStrike">
                <a:solidFill>
                  <a:srgbClr val="2B2B2A"/>
                </a:solidFill>
                <a:highlight>
                  <a:srgbClr val="000000">
                    <a:alpha val="0"/>
                  </a:srgbClr>
                </a:highlight>
                <a:latin typeface="Montserrat Light"/>
              </a:rPr>
              <a:t>. </a:t>
            </a:r>
            <a:r>
              <a:rPr lang="fr" sz="1200" b="0" i="0" u="none" strike="noStrike">
                <a:solidFill>
                  <a:srgbClr val="2B2B2A"/>
                </a:solidFill>
                <a:highlight>
                  <a:srgbClr val="000000">
                    <a:alpha val="0"/>
                  </a:srgbClr>
                </a:highlight>
                <a:latin typeface="Montserrat Light"/>
              </a:rPr>
              <a:t>C'est une approche de tourisme pour tous !</a:t>
            </a:r>
          </a:p>
        </p:txBody>
      </p:sp>
      <p:sp>
        <p:nvSpPr>
          <p:cNvPr id="38" name="TextBox 37">
            <a:extLst>
              <a:ext uri="{FF2B5EF4-FFF2-40B4-BE49-F238E27FC236}">
                <a16:creationId xmlns:a16="http://schemas.microsoft.com/office/drawing/2014/main" id="{875C9A8C-CF67-4458-A8B4-7887248F8A84}"/>
              </a:ext>
            </a:extLst>
          </p:cNvPr>
          <p:cNvSpPr txBox="1"/>
          <p:nvPr/>
        </p:nvSpPr>
        <p:spPr>
          <a:xfrm>
            <a:off x="3288682" y="5495224"/>
            <a:ext cx="3115356" cy="5018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algn="l" defTabSz="825500" rtl="0"/>
            <a:r>
              <a:rPr lang="fr" sz="1200" b="1" i="0" u="none" strike="noStrike">
                <a:solidFill>
                  <a:srgbClr val="2B2B2A"/>
                </a:solidFill>
                <a:highlight>
                  <a:srgbClr val="000000">
                    <a:alpha val="0"/>
                  </a:srgbClr>
                </a:highlight>
                <a:latin typeface="Montserrat"/>
              </a:rPr>
              <a:t>Un bâtisseur de réputation. </a:t>
            </a:r>
            <a:r>
              <a:rPr lang="fr" sz="1200" b="0" i="0" u="none" strike="noStrike">
                <a:solidFill>
                  <a:srgbClr val="2B2B2A"/>
                </a:solidFill>
                <a:highlight>
                  <a:srgbClr val="000000">
                    <a:alpha val="0"/>
                  </a:srgbClr>
                </a:highlight>
                <a:latin typeface="Montserrat Light"/>
              </a:rPr>
              <a:t>Cela démontre que vous vous souciez de tous les besoins de vos invités !</a:t>
            </a:r>
          </a:p>
        </p:txBody>
      </p:sp>
      <p:sp>
        <p:nvSpPr>
          <p:cNvPr id="40" name="TextBox 39">
            <a:extLst>
              <a:ext uri="{FF2B5EF4-FFF2-40B4-BE49-F238E27FC236}">
                <a16:creationId xmlns:a16="http://schemas.microsoft.com/office/drawing/2014/main" id="{4FCF7D64-558D-49AA-B9C7-3163E83D37F5}"/>
              </a:ext>
            </a:extLst>
          </p:cNvPr>
          <p:cNvSpPr txBox="1"/>
          <p:nvPr/>
        </p:nvSpPr>
        <p:spPr>
          <a:xfrm>
            <a:off x="3264817" y="6915826"/>
            <a:ext cx="3115356" cy="5018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algn="l" defTabSz="825500" rtl="0"/>
            <a:r>
              <a:rPr lang="fr" sz="1200" b="1" i="0" u="none" strike="noStrike">
                <a:solidFill>
                  <a:srgbClr val="2B2B2A"/>
                </a:solidFill>
                <a:highlight>
                  <a:srgbClr val="000000">
                    <a:alpha val="0"/>
                  </a:srgbClr>
                </a:highlight>
                <a:latin typeface="Montserrat"/>
              </a:rPr>
              <a:t>Bonne pratique stratégique des affaires</a:t>
            </a:r>
            <a:r>
              <a:rPr lang="fr" sz="1200" b="1" i="0" u="none" strike="noStrike">
                <a:solidFill>
                  <a:srgbClr val="2B2B2A"/>
                </a:solidFill>
                <a:highlight>
                  <a:srgbClr val="000000">
                    <a:alpha val="0"/>
                  </a:srgbClr>
                </a:highlight>
                <a:latin typeface="Montserrat Light"/>
              </a:rPr>
              <a:t>. </a:t>
            </a:r>
            <a:r>
              <a:rPr lang="fr" sz="1200" b="0" i="0" u="none" strike="noStrike">
                <a:solidFill>
                  <a:srgbClr val="2B2B2A"/>
                </a:solidFill>
                <a:highlight>
                  <a:srgbClr val="000000">
                    <a:alpha val="0"/>
                  </a:srgbClr>
                </a:highlight>
                <a:latin typeface="Montserrat Light"/>
              </a:rPr>
              <a:t>Une taille unique ne convient pas à tous !</a:t>
            </a:r>
          </a:p>
        </p:txBody>
      </p:sp>
      <p:sp>
        <p:nvSpPr>
          <p:cNvPr id="42" name="TextBox 41">
            <a:extLst>
              <a:ext uri="{FF2B5EF4-FFF2-40B4-BE49-F238E27FC236}">
                <a16:creationId xmlns:a16="http://schemas.microsoft.com/office/drawing/2014/main" id="{B22DA161-5112-46ED-80D2-63B757FF5683}"/>
              </a:ext>
            </a:extLst>
          </p:cNvPr>
          <p:cNvSpPr txBox="1"/>
          <p:nvPr/>
        </p:nvSpPr>
        <p:spPr>
          <a:xfrm>
            <a:off x="3240951" y="8405101"/>
            <a:ext cx="3116941" cy="6865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algn="l" defTabSz="825500" rtl="0"/>
            <a:r>
              <a:rPr lang="fr" sz="1200" b="1" i="0" u="none" strike="noStrike" dirty="0">
                <a:solidFill>
                  <a:srgbClr val="2B2B2A"/>
                </a:solidFill>
                <a:highlight>
                  <a:srgbClr val="000000">
                    <a:alpha val="0"/>
                  </a:srgbClr>
                </a:highlight>
                <a:latin typeface="Montserrat"/>
              </a:rPr>
              <a:t>Présente des possibilités de croissance pour les entreprises</a:t>
            </a:r>
            <a:r>
              <a:rPr lang="fr" sz="1200" b="0" i="0" u="none" strike="noStrike" dirty="0">
                <a:solidFill>
                  <a:srgbClr val="2B2B2A"/>
                </a:solidFill>
                <a:highlight>
                  <a:srgbClr val="000000">
                    <a:alpha val="0"/>
                  </a:srgbClr>
                </a:highlight>
                <a:latin typeface="Montserrat Light"/>
              </a:rPr>
              <a:t>, les destinations et les régions touristiques.</a:t>
            </a:r>
          </a:p>
        </p:txBody>
      </p:sp>
      <p:sp>
        <p:nvSpPr>
          <p:cNvPr id="24" name="Rechteck">
            <a:extLst>
              <a:ext uri="{FF2B5EF4-FFF2-40B4-BE49-F238E27FC236}">
                <a16:creationId xmlns:a16="http://schemas.microsoft.com/office/drawing/2014/main" id="{8E7C1C8C-F3E1-324D-99F3-E90C6972AB5C}"/>
              </a:ext>
            </a:extLst>
          </p:cNvPr>
          <p:cNvSpPr/>
          <p:nvPr/>
        </p:nvSpPr>
        <p:spPr>
          <a:xfrm>
            <a:off x="1014412" y="491828"/>
            <a:ext cx="5843587" cy="1951120"/>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26" name="Rectangle 27">
            <a:extLst>
              <a:ext uri="{FF2B5EF4-FFF2-40B4-BE49-F238E27FC236}">
                <a16:creationId xmlns:a16="http://schemas.microsoft.com/office/drawing/2014/main" id="{41E90BC4-9630-484A-A3A0-FD5BE0E481E2}"/>
              </a:ext>
            </a:extLst>
          </p:cNvPr>
          <p:cNvSpPr txBox="1"/>
          <p:nvPr/>
        </p:nvSpPr>
        <p:spPr>
          <a:xfrm>
            <a:off x="3467387" y="771048"/>
            <a:ext cx="3352226" cy="138018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000" b="0" i="0" u="none" strike="noStrike" dirty="0">
                <a:solidFill>
                  <a:srgbClr val="FFFFFF"/>
                </a:solidFill>
                <a:highlight>
                  <a:srgbClr val="000000">
                    <a:alpha val="0"/>
                  </a:srgbClr>
                </a:highlight>
                <a:latin typeface="Montserrat Light"/>
              </a:rPr>
              <a:t>Des opportunités qui changent la donne pour les entreprises et les destinations touristiques</a:t>
            </a:r>
          </a:p>
        </p:txBody>
      </p:sp>
      <p:sp>
        <p:nvSpPr>
          <p:cNvPr id="27" name="Rectangle 27">
            <a:extLst>
              <a:ext uri="{FF2B5EF4-FFF2-40B4-BE49-F238E27FC236}">
                <a16:creationId xmlns:a16="http://schemas.microsoft.com/office/drawing/2014/main" id="{31513222-6DF5-1F42-A419-0A1823A92FB1}"/>
              </a:ext>
            </a:extLst>
          </p:cNvPr>
          <p:cNvSpPr txBox="1"/>
          <p:nvPr/>
        </p:nvSpPr>
        <p:spPr>
          <a:xfrm>
            <a:off x="1318531" y="948800"/>
            <a:ext cx="1454965" cy="11801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7500" b="1" i="0" u="none" strike="noStrike">
                <a:solidFill>
                  <a:srgbClr val="C2D237"/>
                </a:solidFill>
                <a:highlight>
                  <a:srgbClr val="000000">
                    <a:alpha val="0"/>
                  </a:srgbClr>
                </a:highlight>
                <a:latin typeface="Montserrat"/>
              </a:rPr>
              <a:t>02</a:t>
            </a:r>
          </a:p>
        </p:txBody>
      </p:sp>
      <p:sp>
        <p:nvSpPr>
          <p:cNvPr id="29" name="Rectangle 27">
            <a:extLst>
              <a:ext uri="{FF2B5EF4-FFF2-40B4-BE49-F238E27FC236}">
                <a16:creationId xmlns:a16="http://schemas.microsoft.com/office/drawing/2014/main" id="{95906C7A-7989-554F-BBDE-7E3688413C87}"/>
              </a:ext>
            </a:extLst>
          </p:cNvPr>
          <p:cNvSpPr txBox="1"/>
          <p:nvPr/>
        </p:nvSpPr>
        <p:spPr>
          <a:xfrm>
            <a:off x="1332819" y="825717"/>
            <a:ext cx="2476425" cy="41069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500" b="1" i="0" u="none" strike="noStrike">
                <a:solidFill>
                  <a:srgbClr val="FFFFFF"/>
                </a:solidFill>
                <a:highlight>
                  <a:srgbClr val="000000">
                    <a:alpha val="0"/>
                  </a:srgbClr>
                </a:highlight>
                <a:latin typeface="Montserrat Light"/>
              </a:rPr>
              <a:t>Section</a:t>
            </a:r>
            <a:endParaRPr lang="en-IE" sz="2500">
              <a:solidFill>
                <a:schemeClr val="bg1"/>
              </a:solidFill>
            </a:endParaRPr>
          </a:p>
        </p:txBody>
      </p:sp>
      <p:cxnSp>
        <p:nvCxnSpPr>
          <p:cNvPr id="30" name="Straight Connector 29">
            <a:extLst>
              <a:ext uri="{FF2B5EF4-FFF2-40B4-BE49-F238E27FC236}">
                <a16:creationId xmlns:a16="http://schemas.microsoft.com/office/drawing/2014/main" id="{F99D6AF2-CD71-814E-835D-EB5F779C5C60}"/>
              </a:ext>
            </a:extLst>
          </p:cNvPr>
          <p:cNvCxnSpPr/>
          <p:nvPr/>
        </p:nvCxnSpPr>
        <p:spPr>
          <a:xfrm flipH="1">
            <a:off x="2993962" y="809992"/>
            <a:ext cx="0" cy="1302299"/>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
        <p:nvSpPr>
          <p:cNvPr id="37" name="Rectangle 27">
            <a:extLst>
              <a:ext uri="{FF2B5EF4-FFF2-40B4-BE49-F238E27FC236}">
                <a16:creationId xmlns:a16="http://schemas.microsoft.com/office/drawing/2014/main" id="{04F686C8-2862-6645-8A00-28BA5876402F}"/>
              </a:ext>
            </a:extLst>
          </p:cNvPr>
          <p:cNvSpPr txBox="1"/>
          <p:nvPr/>
        </p:nvSpPr>
        <p:spPr>
          <a:xfrm>
            <a:off x="3275911" y="4998819"/>
            <a:ext cx="3752117"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600" b="1" i="0" u="none" strike="noStrike" dirty="0">
                <a:solidFill>
                  <a:srgbClr val="FFFFFF"/>
                </a:solidFill>
                <a:highlight>
                  <a:srgbClr val="000000">
                    <a:alpha val="0"/>
                  </a:srgbClr>
                </a:highlight>
                <a:latin typeface="Montserrat Light"/>
                <a:ea typeface="Verdana"/>
              </a:rPr>
              <a:t>Opportunité 02 </a:t>
            </a:r>
            <a:r>
              <a:rPr lang="fr" sz="1100" b="1" i="0" u="none" strike="noStrike" dirty="0">
                <a:solidFill>
                  <a:srgbClr val="FFFFFF"/>
                </a:solidFill>
                <a:highlight>
                  <a:srgbClr val="000000">
                    <a:alpha val="0"/>
                  </a:srgbClr>
                </a:highlight>
                <a:latin typeface="Montserrat Light"/>
                <a:ea typeface="Verdana"/>
              </a:rPr>
              <a:t>	  </a:t>
            </a:r>
            <a:r>
              <a:rPr lang="fr" sz="1100" b="0" i="0" u="none" strike="noStrike" dirty="0">
                <a:solidFill>
                  <a:srgbClr val="FFFFFF"/>
                </a:solidFill>
                <a:highlight>
                  <a:srgbClr val="000000">
                    <a:alpha val="0"/>
                  </a:srgbClr>
                </a:highlight>
                <a:latin typeface="Montserrat Light"/>
                <a:ea typeface="Verdana"/>
              </a:rPr>
              <a:t>Page 20</a:t>
            </a:r>
            <a:endParaRPr sz="1100" dirty="0">
              <a:solidFill>
                <a:schemeClr val="bg1"/>
              </a:solidFill>
              <a:latin typeface="Montserrat Light"/>
              <a:ea typeface="Verdana" panose="020B0604030504040204" pitchFamily="34" charset="0"/>
            </a:endParaRPr>
          </a:p>
        </p:txBody>
      </p:sp>
      <p:sp>
        <p:nvSpPr>
          <p:cNvPr id="41" name="Rectangle 27">
            <a:extLst>
              <a:ext uri="{FF2B5EF4-FFF2-40B4-BE49-F238E27FC236}">
                <a16:creationId xmlns:a16="http://schemas.microsoft.com/office/drawing/2014/main" id="{EFFF8227-DF34-2161-6DDE-489C746F8D02}"/>
              </a:ext>
            </a:extLst>
          </p:cNvPr>
          <p:cNvSpPr txBox="1"/>
          <p:nvPr/>
        </p:nvSpPr>
        <p:spPr>
          <a:xfrm>
            <a:off x="3275911" y="6448216"/>
            <a:ext cx="3752117"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600" b="1" i="0" u="none" strike="noStrike" dirty="0">
                <a:solidFill>
                  <a:srgbClr val="FFFFFF"/>
                </a:solidFill>
                <a:highlight>
                  <a:srgbClr val="000000">
                    <a:alpha val="0"/>
                  </a:srgbClr>
                </a:highlight>
                <a:latin typeface="Montserrat Light"/>
                <a:ea typeface="Verdana"/>
              </a:rPr>
              <a:t>Opportunité 03 </a:t>
            </a:r>
            <a:r>
              <a:rPr lang="fr" sz="1100" b="1" i="0" u="none" strike="noStrike" dirty="0">
                <a:solidFill>
                  <a:srgbClr val="FFFFFF"/>
                </a:solidFill>
                <a:highlight>
                  <a:srgbClr val="000000">
                    <a:alpha val="0"/>
                  </a:srgbClr>
                </a:highlight>
                <a:latin typeface="Montserrat Light"/>
                <a:ea typeface="Verdana"/>
              </a:rPr>
              <a:t>	  </a:t>
            </a:r>
            <a:r>
              <a:rPr lang="fr" sz="1100" b="0" i="0" u="none" strike="noStrike" dirty="0">
                <a:solidFill>
                  <a:srgbClr val="FFFFFF"/>
                </a:solidFill>
                <a:highlight>
                  <a:srgbClr val="000000">
                    <a:alpha val="0"/>
                  </a:srgbClr>
                </a:highlight>
                <a:latin typeface="Montserrat Light"/>
                <a:ea typeface="Verdana"/>
              </a:rPr>
              <a:t>Page 21</a:t>
            </a:r>
            <a:endParaRPr sz="1100" dirty="0">
              <a:solidFill>
                <a:schemeClr val="bg1"/>
              </a:solidFill>
              <a:latin typeface="Montserrat Light"/>
              <a:ea typeface="Verdana" panose="020B0604030504040204" pitchFamily="34" charset="0"/>
            </a:endParaRPr>
          </a:p>
        </p:txBody>
      </p:sp>
      <p:sp>
        <p:nvSpPr>
          <p:cNvPr id="43" name="Rectangle 27">
            <a:extLst>
              <a:ext uri="{FF2B5EF4-FFF2-40B4-BE49-F238E27FC236}">
                <a16:creationId xmlns:a16="http://schemas.microsoft.com/office/drawing/2014/main" id="{E3646DCA-B6DE-F812-FC51-E8307C98837A}"/>
              </a:ext>
            </a:extLst>
          </p:cNvPr>
          <p:cNvSpPr txBox="1"/>
          <p:nvPr/>
        </p:nvSpPr>
        <p:spPr>
          <a:xfrm>
            <a:off x="3291204" y="7901179"/>
            <a:ext cx="3752117"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600" b="1" i="0" u="none" strike="noStrike" dirty="0">
                <a:solidFill>
                  <a:srgbClr val="FFFFFF"/>
                </a:solidFill>
                <a:highlight>
                  <a:srgbClr val="000000">
                    <a:alpha val="0"/>
                  </a:srgbClr>
                </a:highlight>
                <a:latin typeface="Montserrat Light"/>
                <a:ea typeface="Verdana"/>
              </a:rPr>
              <a:t>Opportunité 04 </a:t>
            </a:r>
            <a:r>
              <a:rPr lang="fr" sz="1100" b="1" i="0" u="none" strike="noStrike" dirty="0">
                <a:solidFill>
                  <a:srgbClr val="FFFFFF"/>
                </a:solidFill>
                <a:highlight>
                  <a:srgbClr val="000000">
                    <a:alpha val="0"/>
                  </a:srgbClr>
                </a:highlight>
                <a:latin typeface="Montserrat Light"/>
                <a:ea typeface="Verdana"/>
              </a:rPr>
              <a:t>	  </a:t>
            </a:r>
            <a:r>
              <a:rPr lang="fr" sz="1100" b="0" i="0" u="none" strike="noStrike" dirty="0">
                <a:solidFill>
                  <a:srgbClr val="FFFFFF"/>
                </a:solidFill>
                <a:highlight>
                  <a:srgbClr val="000000">
                    <a:alpha val="0"/>
                  </a:srgbClr>
                </a:highlight>
                <a:latin typeface="Montserrat Light"/>
                <a:ea typeface="Verdana"/>
              </a:rPr>
              <a:t>Page 23</a:t>
            </a:r>
            <a:endParaRPr sz="1100" dirty="0">
              <a:solidFill>
                <a:schemeClr val="bg1"/>
              </a:solidFill>
              <a:latin typeface="Montserrat Light"/>
              <a:ea typeface="Verdana" panose="020B0604030504040204" pitchFamily="34" charset="0"/>
            </a:endParaRPr>
          </a:p>
        </p:txBody>
      </p:sp>
    </p:spTree>
    <p:extLst>
      <p:ext uri="{BB962C8B-B14F-4D97-AF65-F5344CB8AC3E}">
        <p14:creationId xmlns:p14="http://schemas.microsoft.com/office/powerpoint/2010/main" val="24864354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A1F615C-6E05-034F-963A-4C5B98265BD6}"/>
              </a:ext>
            </a:extLst>
          </p:cNvPr>
          <p:cNvPicPr>
            <a:picLocks noGrp="1" noChangeAspect="1"/>
          </p:cNvPicPr>
          <p:nvPr>
            <p:ph type="pic" idx="16"/>
          </p:nvPr>
        </p:nvPicPr>
        <p:blipFill>
          <a:blip r:embed="rId2">
            <a:extLst>
              <a:ext uri="{28A0092B-C50C-407E-A947-70E740481C1C}">
                <a14:useLocalDpi xmlns:a14="http://schemas.microsoft.com/office/drawing/2010/main"/>
              </a:ext>
            </a:extLst>
          </a:blip>
          <a:stretch>
            <a:fillRect/>
          </a:stretch>
        </p:blipFill>
        <p:spPr>
          <a:xfrm>
            <a:off x="17079" y="2493274"/>
            <a:ext cx="6840921" cy="6732566"/>
          </a:xfrm>
        </p:spPr>
      </p:pic>
      <p:sp>
        <p:nvSpPr>
          <p:cNvPr id="4" name="Rectangle 27"/>
          <p:cNvSpPr txBox="1"/>
          <p:nvPr/>
        </p:nvSpPr>
        <p:spPr>
          <a:xfrm>
            <a:off x="871226" y="504569"/>
            <a:ext cx="5304289" cy="134940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2500" b="0" i="0" u="none" strike="noStrike" dirty="0">
                <a:solidFill>
                  <a:srgbClr val="28AFAC"/>
                </a:solidFill>
                <a:highlight>
                  <a:srgbClr val="000000">
                    <a:alpha val="0"/>
                  </a:srgbClr>
                </a:highlight>
                <a:latin typeface="Montserrat "/>
                <a:ea typeface="Calibri"/>
                <a:cs typeface="Times New Roman"/>
              </a:rPr>
              <a:t>Alors pourquoi améliorer l'accessibilité ?</a:t>
            </a:r>
          </a:p>
          <a:p>
            <a:endParaRPr lang="en-IE" sz="2500" b="1" dirty="0">
              <a:solidFill>
                <a:srgbClr val="28AFAC"/>
              </a:solidFill>
              <a:latin typeface="Montserrat Semi Bold" pitchFamily="2" charset="77"/>
              <a:ea typeface="Calibri" panose="020F0502020204030204" pitchFamily="34" charset="0"/>
              <a:cs typeface="Times New Roman" panose="02020603050405020304" pitchFamily="18" charset="0"/>
            </a:endParaRPr>
          </a:p>
          <a:p>
            <a:endParaRPr lang="en-IE" sz="800" b="1" dirty="0">
              <a:solidFill>
                <a:srgbClr val="2F355A"/>
              </a:solidFill>
              <a:ea typeface="Calibri" panose="020F0502020204030204" pitchFamily="34" charset="0"/>
              <a:cs typeface="Times New Roman" panose="02020603050405020304" pitchFamily="18" charset="0"/>
            </a:endParaRPr>
          </a:p>
          <a:p>
            <a:pPr algn="just" rtl="0"/>
            <a:r>
              <a:rPr lang="fr" sz="1400" b="1" i="0" u="none" strike="noStrike" dirty="0">
                <a:solidFill>
                  <a:srgbClr val="2F355A"/>
                </a:solidFill>
                <a:highlight>
                  <a:srgbClr val="000000">
                    <a:alpha val="0"/>
                  </a:srgbClr>
                </a:highlight>
                <a:latin typeface="Montserrat Light"/>
                <a:ea typeface="Calibri"/>
                <a:cs typeface="Times New Roman"/>
              </a:rPr>
              <a:t>Cette section explique pourquoi le tourisme accessible et inclusif peut être une réelle opportunité pour les entreprises et les régions touristiques !</a:t>
            </a:r>
          </a:p>
        </p:txBody>
      </p:sp>
      <p:sp>
        <p:nvSpPr>
          <p:cNvPr id="11" name="Rectangle 27">
            <a:extLst>
              <a:ext uri="{FF2B5EF4-FFF2-40B4-BE49-F238E27FC236}">
                <a16:creationId xmlns:a16="http://schemas.microsoft.com/office/drawing/2014/main" id="{95EC2019-B317-4B49-A8D7-BAFBB9E32C57}"/>
              </a:ext>
            </a:extLst>
          </p:cNvPr>
          <p:cNvSpPr txBox="1"/>
          <p:nvPr/>
        </p:nvSpPr>
        <p:spPr>
          <a:xfrm>
            <a:off x="1548000" y="6293567"/>
            <a:ext cx="5310000" cy="2664000"/>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13" name="Freeform 12">
            <a:extLst>
              <a:ext uri="{FF2B5EF4-FFF2-40B4-BE49-F238E27FC236}">
                <a16:creationId xmlns:a16="http://schemas.microsoft.com/office/drawing/2014/main" id="{7DDE725F-87FD-2947-9E2E-CB94C14C064D}"/>
              </a:ext>
            </a:extLst>
          </p:cNvPr>
          <p:cNvSpPr/>
          <p:nvPr/>
        </p:nvSpPr>
        <p:spPr>
          <a:xfrm>
            <a:off x="1086864" y="6507358"/>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C2D237"/>
          </a:solidFill>
          <a:ln w="5715" cap="flat">
            <a:noFill/>
            <a:prstDash val="solid"/>
            <a:miter/>
          </a:ln>
        </p:spPr>
        <p:txBody>
          <a:bodyPr rtlCol="0" anchor="ctr">
            <a:noAutofit/>
          </a:bodyPr>
          <a:lstStyle/>
          <a:p>
            <a:endParaRPr lang="en-US"/>
          </a:p>
        </p:txBody>
      </p:sp>
      <p:sp>
        <p:nvSpPr>
          <p:cNvPr id="15" name="TextBox 14">
            <a:extLst>
              <a:ext uri="{FF2B5EF4-FFF2-40B4-BE49-F238E27FC236}">
                <a16:creationId xmlns:a16="http://schemas.microsoft.com/office/drawing/2014/main" id="{4F5D4E29-E32F-9940-8DAF-0AA56DB2A853}"/>
              </a:ext>
            </a:extLst>
          </p:cNvPr>
          <p:cNvSpPr txBox="1"/>
          <p:nvPr/>
        </p:nvSpPr>
        <p:spPr>
          <a:xfrm>
            <a:off x="2161433" y="6468520"/>
            <a:ext cx="4189581" cy="23140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rtl="0"/>
            <a:r>
              <a:rPr lang="fr" sz="1200" b="0" i="1" u="none" strike="noStrike" dirty="0">
                <a:solidFill>
                  <a:srgbClr val="FFFFFF"/>
                </a:solidFill>
                <a:highlight>
                  <a:srgbClr val="000000">
                    <a:alpha val="0"/>
                  </a:srgbClr>
                </a:highlight>
                <a:latin typeface="Montserrat Light"/>
                <a:ea typeface="Verdana"/>
              </a:rPr>
              <a:t>En tant qu'entrepreneur, vous devez considérer l'accessibilité des espaces de tourisme et de loisirs comme un facteur de qualité de base, mais vous devez également la voir comme une opportunité de différenciation et comme un moyen d'attirer de nouveaux clients.</a:t>
            </a:r>
          </a:p>
          <a:p>
            <a:pPr rtl="0"/>
            <a:r>
              <a:rPr lang="fr" sz="1200" b="0" i="1" u="none" strike="noStrike" dirty="0">
                <a:solidFill>
                  <a:srgbClr val="FFFFFF"/>
                </a:solidFill>
                <a:highlight>
                  <a:srgbClr val="000000">
                    <a:alpha val="0"/>
                  </a:srgbClr>
                </a:highlight>
                <a:latin typeface="Montserrat Light"/>
                <a:ea typeface="Verdana"/>
              </a:rPr>
              <a:t>Lors de la conception, de l'exécution, de l'exploitation, de la maintenance et de la communication de votre entreprise touristique, vous devez veiller à ce qu'elle soit accessible et disponible pour tous.</a:t>
            </a:r>
          </a:p>
          <a:p>
            <a:endParaRPr lang="en-IE" sz="1000" dirty="0">
              <a:solidFill>
                <a:schemeClr val="bg1"/>
              </a:solidFill>
              <a:latin typeface="Montserrat Light"/>
              <a:ea typeface="Verdana" panose="020B0604030504040204" pitchFamily="34" charset="0"/>
            </a:endParaRPr>
          </a:p>
          <a:p>
            <a:pPr rtl="0"/>
            <a:r>
              <a:rPr lang="fr" sz="900" b="1" i="0" u="none" strike="noStrike" dirty="0">
                <a:solidFill>
                  <a:srgbClr val="FFFFFF"/>
                </a:solidFill>
                <a:highlight>
                  <a:srgbClr val="000000">
                    <a:alpha val="0"/>
                  </a:srgbClr>
                </a:highlight>
                <a:latin typeface="Montserrat Light"/>
                <a:ea typeface="Verdana"/>
              </a:rPr>
              <a:t>UE, marché intérieur, industrie, entrepreneuriat et PME</a:t>
            </a:r>
          </a:p>
        </p:txBody>
      </p:sp>
      <p:sp>
        <p:nvSpPr>
          <p:cNvPr id="16" name="Rectangle 27">
            <a:extLst>
              <a:ext uri="{FF2B5EF4-FFF2-40B4-BE49-F238E27FC236}">
                <a16:creationId xmlns:a16="http://schemas.microsoft.com/office/drawing/2014/main" id="{03390A34-8EB3-BE4C-A0C9-6CFD05FCBBD1}"/>
              </a:ext>
            </a:extLst>
          </p:cNvPr>
          <p:cNvSpPr txBox="1"/>
          <p:nvPr/>
        </p:nvSpPr>
        <p:spPr>
          <a:xfrm>
            <a:off x="-11575" y="2957650"/>
            <a:ext cx="5310000" cy="2664000"/>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18" name="Freeform 17">
            <a:extLst>
              <a:ext uri="{FF2B5EF4-FFF2-40B4-BE49-F238E27FC236}">
                <a16:creationId xmlns:a16="http://schemas.microsoft.com/office/drawing/2014/main" id="{62F38EAB-D001-4847-BA21-1314930EB883}"/>
              </a:ext>
            </a:extLst>
          </p:cNvPr>
          <p:cNvSpPr/>
          <p:nvPr/>
        </p:nvSpPr>
        <p:spPr>
          <a:xfrm rot="10800000">
            <a:off x="4665762" y="4436037"/>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C2D237"/>
          </a:solidFill>
          <a:ln w="5715" cap="flat">
            <a:noFill/>
            <a:prstDash val="solid"/>
            <a:miter/>
          </a:ln>
        </p:spPr>
        <p:txBody>
          <a:bodyPr rtlCol="0" anchor="ctr">
            <a:noAutofit/>
          </a:bodyPr>
          <a:lstStyle/>
          <a:p>
            <a:endParaRPr lang="en-US"/>
          </a:p>
        </p:txBody>
      </p:sp>
      <p:sp>
        <p:nvSpPr>
          <p:cNvPr id="19" name="TextBox 18">
            <a:extLst>
              <a:ext uri="{FF2B5EF4-FFF2-40B4-BE49-F238E27FC236}">
                <a16:creationId xmlns:a16="http://schemas.microsoft.com/office/drawing/2014/main" id="{3349A74F-0ABF-2A4E-99F9-F257920CD3A4}"/>
              </a:ext>
            </a:extLst>
          </p:cNvPr>
          <p:cNvSpPr txBox="1"/>
          <p:nvPr/>
        </p:nvSpPr>
        <p:spPr>
          <a:xfrm>
            <a:off x="476180" y="3251866"/>
            <a:ext cx="4189581" cy="20755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rtl="0"/>
            <a:r>
              <a:rPr lang="fr" sz="1400" b="0" i="1" u="none" strike="noStrike">
                <a:solidFill>
                  <a:srgbClr val="FFFFFF"/>
                </a:solidFill>
                <a:highlight>
                  <a:srgbClr val="000000">
                    <a:alpha val="0"/>
                  </a:srgbClr>
                </a:highlight>
                <a:latin typeface="Montserrat Light"/>
                <a:ea typeface="Verdana"/>
              </a:rPr>
              <a:t>Toutes les entreprises et institutions touristiques doivent s'efforcer d'être universellement accessibles et de créer un tourisme sans obstacles. Cela signifie qu'il faut veiller à ce que les destinations, produits et services touristiques soient accessibles à tous, quels que soient leurs limitations physiques, leurs handicaps ou leur âge. Elle vise à permettre aux destinations touristiques d'être appréciées de manière égale par tous. </a:t>
            </a:r>
          </a:p>
          <a:p>
            <a:endParaRPr lang="en-IE" sz="1050">
              <a:solidFill>
                <a:schemeClr val="bg1"/>
              </a:solidFill>
              <a:latin typeface="Montserrat Light"/>
              <a:ea typeface="Verdana" panose="020B0604030504040204" pitchFamily="34" charset="0"/>
            </a:endParaRPr>
          </a:p>
          <a:p>
            <a:pPr rtl="0"/>
            <a:r>
              <a:rPr lang="fr" sz="1000" b="1" i="0" u="none" strike="noStrike">
                <a:solidFill>
                  <a:srgbClr val="FFFFFF"/>
                </a:solidFill>
                <a:highlight>
                  <a:srgbClr val="000000">
                    <a:alpha val="0"/>
                  </a:srgbClr>
                </a:highlight>
                <a:latin typeface="Montserrat Light"/>
                <a:ea typeface="Verdana"/>
              </a:rPr>
              <a:t>UE, marché intérieur, industrie, entrepreneuriat et PME</a:t>
            </a:r>
          </a:p>
        </p:txBody>
      </p:sp>
    </p:spTree>
    <p:extLst>
      <p:ext uri="{BB962C8B-B14F-4D97-AF65-F5344CB8AC3E}">
        <p14:creationId xmlns:p14="http://schemas.microsoft.com/office/powerpoint/2010/main" val="75770279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in a fur coat sitting on a bench reading a book&#10;&#10;Description automatically generated with medium confidence">
            <a:extLst>
              <a:ext uri="{FF2B5EF4-FFF2-40B4-BE49-F238E27FC236}">
                <a16:creationId xmlns:a16="http://schemas.microsoft.com/office/drawing/2014/main" id="{038DF425-6E18-4F1F-AF72-E75C8B269E50}"/>
              </a:ext>
            </a:extLst>
          </p:cNvPr>
          <p:cNvPicPr>
            <a:picLocks noGrp="1" noChangeAspect="1"/>
          </p:cNvPicPr>
          <p:nvPr>
            <p:ph type="pic" idx="21"/>
          </p:nvPr>
        </p:nvPicPr>
        <p:blipFill>
          <a:blip r:embed="rId2">
            <a:extLst>
              <a:ext uri="{28A0092B-C50C-407E-A947-70E740481C1C}">
                <a14:useLocalDpi xmlns:a14="http://schemas.microsoft.com/office/drawing/2010/main"/>
              </a:ext>
            </a:extLst>
          </a:blip>
          <a:srcRect t="-533"/>
          <a:stretch>
            <a:fillRect/>
          </a:stretch>
        </p:blipFill>
        <p:spPr>
          <a:xfrm>
            <a:off x="8980" y="2463537"/>
            <a:ext cx="4306120" cy="4519154"/>
          </a:xfrm>
        </p:spPr>
      </p:pic>
      <p:sp>
        <p:nvSpPr>
          <p:cNvPr id="4" name="Rechteck"/>
          <p:cNvSpPr/>
          <p:nvPr/>
        </p:nvSpPr>
        <p:spPr>
          <a:xfrm>
            <a:off x="2689352" y="4440469"/>
            <a:ext cx="4159668" cy="4872182"/>
          </a:xfrm>
          <a:prstGeom prst="rect">
            <a:avLst/>
          </a:pr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6" name="Rectangle 27"/>
          <p:cNvSpPr txBox="1"/>
          <p:nvPr/>
        </p:nvSpPr>
        <p:spPr>
          <a:xfrm>
            <a:off x="3640152" y="4761858"/>
            <a:ext cx="3011169" cy="445025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050" b="0" i="0" u="none" strike="noStrike" dirty="0">
                <a:solidFill>
                  <a:srgbClr val="FFFFFF"/>
                </a:solidFill>
                <a:highlight>
                  <a:srgbClr val="000000">
                    <a:alpha val="0"/>
                  </a:srgbClr>
                </a:highlight>
                <a:latin typeface="Montserrat Light"/>
                <a:ea typeface="Verdana"/>
              </a:rPr>
              <a:t>des personnes souffrant d'un handicap physique n'ont pas ou </a:t>
            </a:r>
            <a:r>
              <a:rPr lang="fr" sz="1050" b="1" i="0" u="none" strike="noStrike" dirty="0">
                <a:solidFill>
                  <a:srgbClr val="FFFFFF"/>
                </a:solidFill>
                <a:highlight>
                  <a:srgbClr val="000000">
                    <a:alpha val="0"/>
                  </a:srgbClr>
                </a:highlight>
                <a:latin typeface="Montserrat Light"/>
                <a:ea typeface="Verdana"/>
              </a:rPr>
              <a:t>peu accès aux espaces et équipements publics</a:t>
            </a:r>
            <a:r>
              <a:rPr lang="fr" sz="1050" b="0" i="0" u="none" strike="noStrike" dirty="0">
                <a:solidFill>
                  <a:srgbClr val="FFFFFF"/>
                </a:solidFill>
                <a:highlight>
                  <a:srgbClr val="000000">
                    <a:alpha val="0"/>
                  </a:srgbClr>
                </a:highlight>
                <a:latin typeface="Montserrat Light"/>
                <a:ea typeface="Verdana"/>
              </a:rPr>
              <a:t> en raison de problèmes de trottoirs, de stationnement, de passages pour piétons, etc.</a:t>
            </a:r>
          </a:p>
          <a:p>
            <a:pPr>
              <a:lnSpc>
                <a:spcPct val="100000"/>
              </a:lnSpc>
              <a:spcBef>
                <a:spcPct val="0"/>
              </a:spcBef>
            </a:pPr>
            <a:endParaRPr lang="en-IE" sz="1100" dirty="0">
              <a:solidFill>
                <a:schemeClr val="bg1"/>
              </a:solidFill>
              <a:ea typeface="Verdana" panose="020B0604030504040204" pitchFamily="34" charset="0"/>
            </a:endParaRPr>
          </a:p>
          <a:p>
            <a:pPr>
              <a:lnSpc>
                <a:spcPct val="100000"/>
              </a:lnSpc>
              <a:spcBef>
                <a:spcPct val="0"/>
              </a:spcBef>
            </a:pPr>
            <a:endParaRPr lang="en-IE" sz="1100" dirty="0">
              <a:solidFill>
                <a:schemeClr val="bg1"/>
              </a:solidFill>
              <a:ea typeface="Verdana" panose="020B0604030504040204" pitchFamily="34" charset="0"/>
            </a:endParaRPr>
          </a:p>
          <a:p>
            <a:pPr rtl="0">
              <a:lnSpc>
                <a:spcPct val="100000"/>
              </a:lnSpc>
              <a:spcBef>
                <a:spcPct val="0"/>
              </a:spcBef>
            </a:pPr>
            <a:r>
              <a:rPr lang="fr" sz="1050" b="0" i="0" u="none" strike="noStrike" dirty="0">
                <a:solidFill>
                  <a:srgbClr val="FFFFFF"/>
                </a:solidFill>
                <a:highlight>
                  <a:srgbClr val="000000">
                    <a:alpha val="0"/>
                  </a:srgbClr>
                </a:highlight>
                <a:latin typeface="Montserrat Light"/>
                <a:ea typeface="Verdana"/>
              </a:rPr>
              <a:t>de personnes ont déclaré avoir des </a:t>
            </a:r>
            <a:r>
              <a:rPr lang="fr" sz="1050" b="1" i="0" u="none" strike="noStrike" dirty="0">
                <a:solidFill>
                  <a:srgbClr val="FFFFFF"/>
                </a:solidFill>
                <a:highlight>
                  <a:srgbClr val="000000">
                    <a:alpha val="0"/>
                  </a:srgbClr>
                </a:highlight>
                <a:latin typeface="Montserrat Light"/>
                <a:ea typeface="Verdana"/>
              </a:rPr>
              <a:t>difficultés à accéder aux bâtiments publics</a:t>
            </a:r>
            <a:r>
              <a:rPr lang="fr" sz="1050" b="0" i="0" u="none" strike="noStrike" dirty="0">
                <a:solidFill>
                  <a:srgbClr val="FFFFFF"/>
                </a:solidFill>
                <a:highlight>
                  <a:srgbClr val="000000">
                    <a:alpha val="0"/>
                  </a:srgbClr>
                </a:highlight>
                <a:latin typeface="Montserrat Light"/>
                <a:ea typeface="Verdana"/>
              </a:rPr>
              <a:t>, notamment les établissements de santé, les commerces et les centres de loisirs.</a:t>
            </a:r>
          </a:p>
          <a:p>
            <a:pPr>
              <a:lnSpc>
                <a:spcPct val="100000"/>
              </a:lnSpc>
              <a:spcBef>
                <a:spcPct val="0"/>
              </a:spcBef>
            </a:pPr>
            <a:endParaRPr lang="en-IE" sz="1100" dirty="0">
              <a:solidFill>
                <a:schemeClr val="bg1"/>
              </a:solidFill>
              <a:ea typeface="Verdana" panose="020B0604030504040204" pitchFamily="34" charset="0"/>
            </a:endParaRPr>
          </a:p>
          <a:p>
            <a:pPr>
              <a:lnSpc>
                <a:spcPct val="100000"/>
              </a:lnSpc>
              <a:spcBef>
                <a:spcPct val="0"/>
              </a:spcBef>
            </a:pPr>
            <a:endParaRPr lang="en-IE" sz="1100" dirty="0">
              <a:solidFill>
                <a:schemeClr val="bg1"/>
              </a:solidFill>
              <a:ea typeface="Verdana" panose="020B0604030504040204" pitchFamily="34" charset="0"/>
            </a:endParaRPr>
          </a:p>
          <a:p>
            <a:pPr rtl="0">
              <a:lnSpc>
                <a:spcPct val="100000"/>
              </a:lnSpc>
              <a:spcBef>
                <a:spcPct val="0"/>
              </a:spcBef>
            </a:pPr>
            <a:r>
              <a:rPr lang="fr" sz="1050" b="0" i="0" u="none" strike="noStrike" dirty="0">
                <a:solidFill>
                  <a:srgbClr val="FFFFFF"/>
                </a:solidFill>
                <a:highlight>
                  <a:srgbClr val="000000">
                    <a:alpha val="0"/>
                  </a:srgbClr>
                </a:highlight>
                <a:latin typeface="Montserrat Light"/>
                <a:ea typeface="Verdana"/>
              </a:rPr>
              <a:t>de personnes font l'expérience </a:t>
            </a:r>
            <a:r>
              <a:rPr lang="fr" sz="1050" b="1" i="0" u="none" strike="noStrike" dirty="0">
                <a:solidFill>
                  <a:srgbClr val="FFFFFF"/>
                </a:solidFill>
                <a:highlight>
                  <a:srgbClr val="000000">
                    <a:alpha val="0"/>
                  </a:srgbClr>
                </a:highlight>
                <a:latin typeface="Montserrat Light"/>
                <a:ea typeface="Verdana"/>
              </a:rPr>
              <a:t>de toilettes, d'ascenseurs, de sorties de secours </a:t>
            </a:r>
            <a:r>
              <a:rPr lang="fr" sz="1050" b="0" i="0" u="none" strike="noStrike" dirty="0">
                <a:solidFill>
                  <a:srgbClr val="FFFFFF"/>
                </a:solidFill>
                <a:highlight>
                  <a:srgbClr val="000000">
                    <a:alpha val="0"/>
                  </a:srgbClr>
                </a:highlight>
                <a:latin typeface="Montserrat Light"/>
                <a:ea typeface="Verdana"/>
              </a:rPr>
              <a:t>et de distributeurs automatiques de billets inadéquats dans les espaces publics.</a:t>
            </a:r>
          </a:p>
          <a:p>
            <a:pPr>
              <a:lnSpc>
                <a:spcPct val="100000"/>
              </a:lnSpc>
              <a:spcBef>
                <a:spcPct val="0"/>
              </a:spcBef>
            </a:pPr>
            <a:endParaRPr lang="en-IE" sz="1100" dirty="0">
              <a:solidFill>
                <a:schemeClr val="bg1"/>
              </a:solidFill>
              <a:ea typeface="Verdana" panose="020B0604030504040204" pitchFamily="34" charset="0"/>
            </a:endParaRPr>
          </a:p>
          <a:p>
            <a:pPr>
              <a:lnSpc>
                <a:spcPct val="100000"/>
              </a:lnSpc>
              <a:spcBef>
                <a:spcPct val="0"/>
              </a:spcBef>
            </a:pPr>
            <a:endParaRPr lang="en-IE" sz="1100" dirty="0">
              <a:solidFill>
                <a:schemeClr val="bg1"/>
              </a:solidFill>
              <a:ea typeface="Verdana" panose="020B0604030504040204" pitchFamily="34" charset="0"/>
            </a:endParaRPr>
          </a:p>
          <a:p>
            <a:pPr rtl="0">
              <a:lnSpc>
                <a:spcPct val="100000"/>
              </a:lnSpc>
              <a:spcBef>
                <a:spcPct val="0"/>
              </a:spcBef>
            </a:pPr>
            <a:r>
              <a:rPr lang="fr" sz="1050" b="0" i="0" u="none" strike="noStrike" dirty="0">
                <a:solidFill>
                  <a:srgbClr val="FFFFFF"/>
                </a:solidFill>
                <a:highlight>
                  <a:srgbClr val="000000">
                    <a:alpha val="0"/>
                  </a:srgbClr>
                </a:highlight>
                <a:latin typeface="Montserrat Light"/>
                <a:ea typeface="Verdana"/>
              </a:rPr>
              <a:t>ont déclaré qu'ils étaient souvent confrontés à des </a:t>
            </a:r>
            <a:r>
              <a:rPr lang="fr" sz="1050" b="1" i="0" u="none" strike="noStrike" dirty="0">
                <a:solidFill>
                  <a:srgbClr val="FFFFFF"/>
                </a:solidFill>
                <a:highlight>
                  <a:srgbClr val="000000">
                    <a:alpha val="0"/>
                  </a:srgbClr>
                </a:highlight>
                <a:latin typeface="Montserrat Light"/>
                <a:ea typeface="Verdana"/>
              </a:rPr>
              <a:t>parkings publics peu ou pas accessibles</a:t>
            </a:r>
            <a:r>
              <a:rPr lang="fr" sz="1050" b="0" i="0" u="none" strike="noStrike" dirty="0">
                <a:solidFill>
                  <a:srgbClr val="FFFFFF"/>
                </a:solidFill>
                <a:highlight>
                  <a:srgbClr val="000000">
                    <a:alpha val="0"/>
                  </a:srgbClr>
                </a:highlight>
                <a:latin typeface="Montserrat Light"/>
                <a:ea typeface="Verdana"/>
              </a:rPr>
              <a:t> dans les bâtiments publics.</a:t>
            </a:r>
          </a:p>
          <a:p>
            <a:pPr>
              <a:lnSpc>
                <a:spcPct val="100000"/>
              </a:lnSpc>
              <a:spcBef>
                <a:spcPct val="0"/>
              </a:spcBef>
            </a:pPr>
            <a:endParaRPr lang="en-IE" sz="1100" dirty="0">
              <a:solidFill>
                <a:schemeClr val="bg1"/>
              </a:solidFill>
              <a:ea typeface="Verdana" panose="020B0604030504040204" pitchFamily="34" charset="0"/>
            </a:endParaRPr>
          </a:p>
          <a:p>
            <a:pPr>
              <a:lnSpc>
                <a:spcPct val="100000"/>
              </a:lnSpc>
              <a:spcBef>
                <a:spcPct val="0"/>
              </a:spcBef>
            </a:pPr>
            <a:endParaRPr lang="en-IE" sz="1100" dirty="0">
              <a:solidFill>
                <a:schemeClr val="bg1"/>
              </a:solidFill>
              <a:ea typeface="Verdana" panose="020B0604030504040204" pitchFamily="34" charset="0"/>
            </a:endParaRPr>
          </a:p>
          <a:p>
            <a:pPr rtl="0">
              <a:lnSpc>
                <a:spcPct val="100000"/>
              </a:lnSpc>
              <a:spcBef>
                <a:spcPct val="0"/>
              </a:spcBef>
            </a:pPr>
            <a:r>
              <a:rPr lang="fr" sz="1050" b="0" i="0" u="none" strike="noStrike" dirty="0">
                <a:solidFill>
                  <a:srgbClr val="FFFFFF"/>
                </a:solidFill>
                <a:highlight>
                  <a:srgbClr val="000000">
                    <a:alpha val="0"/>
                  </a:srgbClr>
                </a:highlight>
                <a:latin typeface="Montserrat Light"/>
                <a:ea typeface="Verdana"/>
              </a:rPr>
              <a:t>ont déclaré être souvent </a:t>
            </a:r>
            <a:r>
              <a:rPr lang="fr" sz="1050" b="1" i="0" u="none" strike="noStrike" dirty="0">
                <a:solidFill>
                  <a:srgbClr val="FFFFFF"/>
                </a:solidFill>
                <a:highlight>
                  <a:srgbClr val="000000">
                    <a:alpha val="0"/>
                  </a:srgbClr>
                </a:highlight>
                <a:latin typeface="Montserrat Light"/>
                <a:ea typeface="Verdana"/>
              </a:rPr>
              <a:t>confrontés à des marches </a:t>
            </a:r>
            <a:r>
              <a:rPr lang="fr" sz="1050" b="0" i="0" u="none" strike="noStrike" dirty="0">
                <a:solidFill>
                  <a:srgbClr val="FFFFFF"/>
                </a:solidFill>
                <a:highlight>
                  <a:srgbClr val="000000">
                    <a:alpha val="0"/>
                  </a:srgbClr>
                </a:highlight>
                <a:latin typeface="Montserrat Light"/>
                <a:ea typeface="Verdana"/>
              </a:rPr>
              <a:t>menant à l'entrée principale des bâtiments publics</a:t>
            </a:r>
          </a:p>
        </p:txBody>
      </p:sp>
      <p:sp>
        <p:nvSpPr>
          <p:cNvPr id="8" name="Text Placeholder 3">
            <a:extLst>
              <a:ext uri="{FF2B5EF4-FFF2-40B4-BE49-F238E27FC236}">
                <a16:creationId xmlns:a16="http://schemas.microsoft.com/office/drawing/2014/main" id="{4977683B-494D-42E5-A843-5E13F622128F}"/>
              </a:ext>
            </a:extLst>
          </p:cNvPr>
          <p:cNvSpPr>
            <a:spLocks noGrp="1"/>
          </p:cNvSpPr>
          <p:nvPr>
            <p:ph type="body" sz="quarter" idx="16"/>
          </p:nvPr>
        </p:nvSpPr>
        <p:spPr>
          <a:xfrm>
            <a:off x="754639" y="1726073"/>
            <a:ext cx="3096926" cy="1634735"/>
          </a:xfrm>
        </p:spPr>
        <p:txBody>
          <a:bodyPr>
            <a:noAutofit/>
          </a:bodyPr>
          <a:lstStyle/>
          <a:p>
            <a:pPr rtl="0">
              <a:lnSpc>
                <a:spcPct val="100000"/>
              </a:lnSpc>
            </a:pPr>
            <a:r>
              <a:rPr lang="fr" sz="1800" b="0" i="0" u="none" strike="noStrike">
                <a:solidFill>
                  <a:srgbClr val="2F355A"/>
                </a:solidFill>
                <a:highlight>
                  <a:srgbClr val="000000">
                    <a:alpha val="0"/>
                  </a:srgbClr>
                </a:highlight>
                <a:latin typeface="Montserrat Light"/>
              </a:rPr>
              <a:t>Irish Wheelchair Association Research</a:t>
            </a:r>
          </a:p>
        </p:txBody>
      </p:sp>
      <p:sp>
        <p:nvSpPr>
          <p:cNvPr id="9" name="Rectangle 27">
            <a:extLst>
              <a:ext uri="{FF2B5EF4-FFF2-40B4-BE49-F238E27FC236}">
                <a16:creationId xmlns:a16="http://schemas.microsoft.com/office/drawing/2014/main" id="{4D1D5467-FFAB-6044-AC83-F06523A1D9FA}"/>
              </a:ext>
            </a:extLst>
          </p:cNvPr>
          <p:cNvSpPr txBox="1"/>
          <p:nvPr/>
        </p:nvSpPr>
        <p:spPr>
          <a:xfrm>
            <a:off x="840040" y="593349"/>
            <a:ext cx="2445028" cy="79541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2500" b="0" i="0" u="none" strike="noStrike">
                <a:solidFill>
                  <a:srgbClr val="28AFAC"/>
                </a:solidFill>
                <a:highlight>
                  <a:srgbClr val="000000">
                    <a:alpha val="0"/>
                  </a:srgbClr>
                </a:highlight>
                <a:latin typeface="Montserrat"/>
                <a:ea typeface="Verdana"/>
                <a:cs typeface="+mj-cs"/>
              </a:rPr>
              <a:t>Examinons les preuves !</a:t>
            </a:r>
            <a:endParaRPr lang="en-IE" sz="2500">
              <a:solidFill>
                <a:srgbClr val="28AFAC"/>
              </a:solidFill>
              <a:latin typeface="Montserrat" pitchFamily="2" charset="77"/>
              <a:cs typeface="+mj-cs"/>
            </a:endParaRPr>
          </a:p>
        </p:txBody>
      </p:sp>
      <p:pic>
        <p:nvPicPr>
          <p:cNvPr id="13" name="Graphic 12" descr="Chevron arrows">
            <a:extLst>
              <a:ext uri="{FF2B5EF4-FFF2-40B4-BE49-F238E27FC236}">
                <a16:creationId xmlns:a16="http://schemas.microsoft.com/office/drawing/2014/main" id="{883CF3F1-FEC1-924B-A8BA-7686EC3405A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32865" y="450559"/>
            <a:ext cx="1577435" cy="1577435"/>
          </a:xfrm>
          <a:prstGeom prst="rect">
            <a:avLst/>
          </a:prstGeom>
        </p:spPr>
      </p:pic>
      <p:sp>
        <p:nvSpPr>
          <p:cNvPr id="2" name="Rectangle 1">
            <a:extLst>
              <a:ext uri="{FF2B5EF4-FFF2-40B4-BE49-F238E27FC236}">
                <a16:creationId xmlns:a16="http://schemas.microsoft.com/office/drawing/2014/main" id="{4BAE3F32-82ED-AE40-AE27-4EB6FD902419}"/>
              </a:ext>
            </a:extLst>
          </p:cNvPr>
          <p:cNvSpPr/>
          <p:nvPr/>
        </p:nvSpPr>
        <p:spPr>
          <a:xfrm>
            <a:off x="2787187" y="4636554"/>
            <a:ext cx="788999" cy="461665"/>
          </a:xfrm>
          <a:prstGeom prst="rect">
            <a:avLst/>
          </a:prstGeom>
        </p:spPr>
        <p:txBody>
          <a:bodyPr wrap="none">
            <a:noAutofit/>
          </a:bodyPr>
          <a:lstStyle/>
          <a:p>
            <a:pPr algn="l" rtl="0"/>
            <a:r>
              <a:rPr lang="fr" sz="2400" b="1" i="0" u="none" strike="noStrike">
                <a:solidFill>
                  <a:srgbClr val="C2D237"/>
                </a:solidFill>
                <a:highlight>
                  <a:srgbClr val="000000">
                    <a:alpha val="0"/>
                  </a:srgbClr>
                </a:highlight>
                <a:latin typeface="FontAwesome"/>
                <a:ea typeface="Verdana"/>
              </a:rPr>
              <a:t>77 % </a:t>
            </a:r>
            <a:endParaRPr lang="en-US" sz="2400">
              <a:solidFill>
                <a:srgbClr val="C2D237"/>
              </a:solidFill>
            </a:endParaRPr>
          </a:p>
        </p:txBody>
      </p:sp>
      <p:sp>
        <p:nvSpPr>
          <p:cNvPr id="14" name="Rectangle 13">
            <a:extLst>
              <a:ext uri="{FF2B5EF4-FFF2-40B4-BE49-F238E27FC236}">
                <a16:creationId xmlns:a16="http://schemas.microsoft.com/office/drawing/2014/main" id="{455758B3-7F36-5E48-BFBC-5ADF6E63BEB0}"/>
              </a:ext>
            </a:extLst>
          </p:cNvPr>
          <p:cNvSpPr/>
          <p:nvPr/>
        </p:nvSpPr>
        <p:spPr>
          <a:xfrm>
            <a:off x="2787187" y="5868147"/>
            <a:ext cx="788999" cy="461665"/>
          </a:xfrm>
          <a:prstGeom prst="rect">
            <a:avLst/>
          </a:prstGeom>
        </p:spPr>
        <p:txBody>
          <a:bodyPr wrap="none">
            <a:noAutofit/>
          </a:bodyPr>
          <a:lstStyle/>
          <a:p>
            <a:pPr algn="l" rtl="0"/>
            <a:r>
              <a:rPr lang="fr" sz="2400" b="1" i="0" u="none" strike="noStrike">
                <a:solidFill>
                  <a:srgbClr val="C2D237"/>
                </a:solidFill>
                <a:highlight>
                  <a:srgbClr val="000000">
                    <a:alpha val="0"/>
                  </a:srgbClr>
                </a:highlight>
                <a:latin typeface="FontAwesome"/>
                <a:ea typeface="Verdana"/>
              </a:rPr>
              <a:t>66 % </a:t>
            </a:r>
            <a:endParaRPr lang="en-US" sz="2400">
              <a:solidFill>
                <a:srgbClr val="C2D237"/>
              </a:solidFill>
            </a:endParaRPr>
          </a:p>
        </p:txBody>
      </p:sp>
      <p:sp>
        <p:nvSpPr>
          <p:cNvPr id="15" name="Rectangle 14">
            <a:extLst>
              <a:ext uri="{FF2B5EF4-FFF2-40B4-BE49-F238E27FC236}">
                <a16:creationId xmlns:a16="http://schemas.microsoft.com/office/drawing/2014/main" id="{4DAF3FEB-9729-2549-9175-4F84CC977667}"/>
              </a:ext>
            </a:extLst>
          </p:cNvPr>
          <p:cNvSpPr/>
          <p:nvPr/>
        </p:nvSpPr>
        <p:spPr>
          <a:xfrm>
            <a:off x="2787187" y="6904465"/>
            <a:ext cx="788999" cy="461665"/>
          </a:xfrm>
          <a:prstGeom prst="rect">
            <a:avLst/>
          </a:prstGeom>
        </p:spPr>
        <p:txBody>
          <a:bodyPr wrap="none">
            <a:noAutofit/>
          </a:bodyPr>
          <a:lstStyle/>
          <a:p>
            <a:pPr algn="l" rtl="0"/>
            <a:r>
              <a:rPr lang="fr" sz="2400" b="1" i="0" u="none" strike="noStrike">
                <a:solidFill>
                  <a:srgbClr val="C2D237"/>
                </a:solidFill>
                <a:highlight>
                  <a:srgbClr val="000000">
                    <a:alpha val="0"/>
                  </a:srgbClr>
                </a:highlight>
                <a:latin typeface="FontAwesome"/>
                <a:ea typeface="Verdana"/>
              </a:rPr>
              <a:t>68 % </a:t>
            </a:r>
            <a:endParaRPr lang="en-US" sz="2400">
              <a:solidFill>
                <a:srgbClr val="C2D237"/>
              </a:solidFill>
            </a:endParaRPr>
          </a:p>
        </p:txBody>
      </p:sp>
      <p:sp>
        <p:nvSpPr>
          <p:cNvPr id="17" name="Rectangle 16">
            <a:extLst>
              <a:ext uri="{FF2B5EF4-FFF2-40B4-BE49-F238E27FC236}">
                <a16:creationId xmlns:a16="http://schemas.microsoft.com/office/drawing/2014/main" id="{EE97FDFA-F2B3-5444-A84C-05A1A15D222E}"/>
              </a:ext>
            </a:extLst>
          </p:cNvPr>
          <p:cNvSpPr/>
          <p:nvPr/>
        </p:nvSpPr>
        <p:spPr>
          <a:xfrm>
            <a:off x="2787187" y="7768604"/>
            <a:ext cx="788999" cy="461665"/>
          </a:xfrm>
          <a:prstGeom prst="rect">
            <a:avLst/>
          </a:prstGeom>
        </p:spPr>
        <p:txBody>
          <a:bodyPr wrap="none">
            <a:noAutofit/>
          </a:bodyPr>
          <a:lstStyle/>
          <a:p>
            <a:pPr algn="l" rtl="0"/>
            <a:r>
              <a:rPr lang="fr" sz="2400" b="1" i="0" u="none" strike="noStrike">
                <a:solidFill>
                  <a:srgbClr val="C2D237"/>
                </a:solidFill>
                <a:highlight>
                  <a:srgbClr val="000000">
                    <a:alpha val="0"/>
                  </a:srgbClr>
                </a:highlight>
                <a:latin typeface="FontAwesome"/>
                <a:ea typeface="Verdana"/>
              </a:rPr>
              <a:t>63 % </a:t>
            </a:r>
            <a:endParaRPr lang="en-US" sz="2400">
              <a:solidFill>
                <a:srgbClr val="C2D237"/>
              </a:solidFill>
            </a:endParaRPr>
          </a:p>
        </p:txBody>
      </p:sp>
      <p:sp>
        <p:nvSpPr>
          <p:cNvPr id="18" name="Rectangle 17">
            <a:extLst>
              <a:ext uri="{FF2B5EF4-FFF2-40B4-BE49-F238E27FC236}">
                <a16:creationId xmlns:a16="http://schemas.microsoft.com/office/drawing/2014/main" id="{FB6AD4C2-892C-474E-B4BD-C814ACC06D08}"/>
              </a:ext>
            </a:extLst>
          </p:cNvPr>
          <p:cNvSpPr/>
          <p:nvPr/>
        </p:nvSpPr>
        <p:spPr>
          <a:xfrm>
            <a:off x="2787187" y="8677298"/>
            <a:ext cx="788999" cy="461665"/>
          </a:xfrm>
          <a:prstGeom prst="rect">
            <a:avLst/>
          </a:prstGeom>
        </p:spPr>
        <p:txBody>
          <a:bodyPr wrap="none">
            <a:noAutofit/>
          </a:bodyPr>
          <a:lstStyle/>
          <a:p>
            <a:pPr algn="l" rtl="0"/>
            <a:r>
              <a:rPr lang="fr" sz="2400" b="1" i="0" u="none" strike="noStrike">
                <a:solidFill>
                  <a:srgbClr val="C2D237"/>
                </a:solidFill>
                <a:highlight>
                  <a:srgbClr val="000000">
                    <a:alpha val="0"/>
                  </a:srgbClr>
                </a:highlight>
                <a:latin typeface="FontAwesome"/>
                <a:ea typeface="Verdana"/>
              </a:rPr>
              <a:t>73 % </a:t>
            </a:r>
            <a:endParaRPr lang="en-US" sz="2400">
              <a:solidFill>
                <a:srgbClr val="C2D237"/>
              </a:solidFill>
            </a:endParaRPr>
          </a:p>
        </p:txBody>
      </p:sp>
      <p:cxnSp>
        <p:nvCxnSpPr>
          <p:cNvPr id="5" name="Straight Connector 4">
            <a:extLst>
              <a:ext uri="{FF2B5EF4-FFF2-40B4-BE49-F238E27FC236}">
                <a16:creationId xmlns:a16="http://schemas.microsoft.com/office/drawing/2014/main" id="{A0C0BA55-DCBE-A349-8F97-A42D2F135B59}"/>
              </a:ext>
            </a:extLst>
          </p:cNvPr>
          <p:cNvCxnSpPr/>
          <p:nvPr/>
        </p:nvCxnSpPr>
        <p:spPr>
          <a:xfrm flipH="1">
            <a:off x="2689352" y="5731250"/>
            <a:ext cx="4159668" cy="0"/>
          </a:xfrm>
          <a:prstGeom prst="line">
            <a:avLst/>
          </a:prstGeom>
          <a:noFill/>
          <a:ln w="12700" cap="flat">
            <a:solidFill>
              <a:schemeClr val="bg1"/>
            </a:solidFill>
            <a:prstDash val="sysDot"/>
            <a:miter lim="400000"/>
          </a:ln>
          <a:effectLst/>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0BCC9034-91D6-1C4A-BF8E-09FB0E82CFFB}"/>
              </a:ext>
            </a:extLst>
          </p:cNvPr>
          <p:cNvCxnSpPr/>
          <p:nvPr/>
        </p:nvCxnSpPr>
        <p:spPr>
          <a:xfrm flipH="1">
            <a:off x="2689352" y="6806517"/>
            <a:ext cx="4159668" cy="0"/>
          </a:xfrm>
          <a:prstGeom prst="line">
            <a:avLst/>
          </a:prstGeom>
          <a:noFill/>
          <a:ln w="12700" cap="flat">
            <a:solidFill>
              <a:schemeClr val="bg1"/>
            </a:solidFill>
            <a:prstDash val="sysDot"/>
            <a:miter lim="400000"/>
          </a:ln>
          <a:effectLst/>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EEE76E1E-6EF2-0F4C-B3AA-C64B4E8C2996}"/>
              </a:ext>
            </a:extLst>
          </p:cNvPr>
          <p:cNvCxnSpPr/>
          <p:nvPr/>
        </p:nvCxnSpPr>
        <p:spPr>
          <a:xfrm flipH="1">
            <a:off x="2689352" y="7687049"/>
            <a:ext cx="4159668" cy="0"/>
          </a:xfrm>
          <a:prstGeom prst="line">
            <a:avLst/>
          </a:prstGeom>
          <a:noFill/>
          <a:ln w="12700" cap="flat">
            <a:solidFill>
              <a:schemeClr val="bg1"/>
            </a:solidFill>
            <a:prstDash val="sysDot"/>
            <a:miter lim="400000"/>
          </a:ln>
          <a:effectLst/>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002636F7-6085-6F46-8674-39832D056F32}"/>
              </a:ext>
            </a:extLst>
          </p:cNvPr>
          <p:cNvCxnSpPr/>
          <p:nvPr/>
        </p:nvCxnSpPr>
        <p:spPr>
          <a:xfrm flipH="1">
            <a:off x="2689352" y="8567582"/>
            <a:ext cx="4159668" cy="0"/>
          </a:xfrm>
          <a:prstGeom prst="line">
            <a:avLst/>
          </a:prstGeom>
          <a:noFill/>
          <a:ln w="12700" cap="flat">
            <a:solidFill>
              <a:schemeClr val="bg1"/>
            </a:solidFill>
            <a:prstDash val="sys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326136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7">
            <a:extLst>
              <a:ext uri="{FF2B5EF4-FFF2-40B4-BE49-F238E27FC236}">
                <a16:creationId xmlns:a16="http://schemas.microsoft.com/office/drawing/2014/main" id="{4F669E44-C241-814E-A5BF-D82620B7AFE3}"/>
              </a:ext>
            </a:extLst>
          </p:cNvPr>
          <p:cNvSpPr txBox="1"/>
          <p:nvPr/>
        </p:nvSpPr>
        <p:spPr>
          <a:xfrm>
            <a:off x="0" y="1698802"/>
            <a:ext cx="6872114" cy="1404000"/>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pic>
        <p:nvPicPr>
          <p:cNvPr id="10" name="Picture Placeholder 9">
            <a:extLst>
              <a:ext uri="{FF2B5EF4-FFF2-40B4-BE49-F238E27FC236}">
                <a16:creationId xmlns:a16="http://schemas.microsoft.com/office/drawing/2014/main" id="{D4D88F94-88C0-194B-9D76-A58065BCED05}"/>
              </a:ext>
            </a:extLst>
          </p:cNvPr>
          <p:cNvPicPr>
            <a:picLocks noGrp="1" noChangeAspect="1"/>
          </p:cNvPicPr>
          <p:nvPr>
            <p:ph type="pic" idx="16"/>
          </p:nvPr>
        </p:nvPicPr>
        <p:blipFill>
          <a:blip r:embed="rId2">
            <a:extLst>
              <a:ext uri="{28A0092B-C50C-407E-A947-70E740481C1C}">
                <a14:useLocalDpi xmlns:a14="http://schemas.microsoft.com/office/drawing/2010/main"/>
              </a:ext>
            </a:extLst>
          </a:blip>
          <a:stretch>
            <a:fillRect/>
          </a:stretch>
        </p:blipFill>
        <p:spPr>
          <a:xfrm>
            <a:off x="3568130" y="3102802"/>
            <a:ext cx="3289870" cy="5672514"/>
          </a:xfrm>
        </p:spPr>
      </p:pic>
      <p:sp>
        <p:nvSpPr>
          <p:cNvPr id="6" name="Rectangle 27"/>
          <p:cNvSpPr txBox="1"/>
          <p:nvPr/>
        </p:nvSpPr>
        <p:spPr>
          <a:xfrm>
            <a:off x="624836" y="2169497"/>
            <a:ext cx="5417461" cy="5993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FFFFFF"/>
                </a:solidFill>
                <a:latin typeface="Montserrat Light"/>
                <a:ea typeface="Montserrat Light"/>
                <a:cs typeface="Montserrat Light"/>
                <a:sym typeface="Montserrat Light"/>
              </a:defRPr>
            </a:lvl1pPr>
          </a:lstStyle>
          <a:p>
            <a:pPr algn="just" rtl="0">
              <a:lnSpc>
                <a:spcPct val="107000"/>
              </a:lnSpc>
              <a:spcBef>
                <a:spcPct val="0"/>
              </a:spcBef>
              <a:spcAft>
                <a:spcPts val="174"/>
              </a:spcAft>
            </a:pPr>
            <a:r>
              <a:rPr lang="fr" sz="1200" b="0" i="1" u="none" strike="noStrike">
                <a:solidFill>
                  <a:srgbClr val="FFFFFF"/>
                </a:solidFill>
                <a:highlight>
                  <a:srgbClr val="000000">
                    <a:alpha val="0"/>
                  </a:srgbClr>
                </a:highlight>
                <a:latin typeface="Montserrat"/>
                <a:ea typeface="Calibri"/>
                <a:cs typeface="Times New Roman"/>
              </a:rPr>
              <a:t>En adoptant une « approche du tourisme pour tous » par l'amélioration de l'inclusion et de l'accessibilité, les opérateurs touristiques bénéficient de l'opportunité d'attirer un type de visiteur plus large et un marché à forte demande !</a:t>
            </a:r>
          </a:p>
        </p:txBody>
      </p:sp>
      <p:sp>
        <p:nvSpPr>
          <p:cNvPr id="7" name="Rectangle 27"/>
          <p:cNvSpPr txBox="1"/>
          <p:nvPr/>
        </p:nvSpPr>
        <p:spPr>
          <a:xfrm>
            <a:off x="591229" y="3340615"/>
            <a:ext cx="2742337" cy="395012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Le </a:t>
            </a:r>
            <a:r>
              <a:rPr lang="fr" sz="1100" b="1" i="0" u="none" strike="noStrike">
                <a:solidFill>
                  <a:srgbClr val="9EAB27"/>
                </a:solidFill>
                <a:highlight>
                  <a:srgbClr val="000000">
                    <a:alpha val="0"/>
                  </a:srgbClr>
                </a:highlight>
                <a:latin typeface="Montserrat Light"/>
              </a:rPr>
              <a:t>« tourisme pour tous »</a:t>
            </a:r>
            <a:r>
              <a:rPr lang="fr" sz="1000" b="0" i="0" u="none" strike="noStrike">
                <a:solidFill>
                  <a:srgbClr val="2F355A"/>
                </a:solidFill>
                <a:highlight>
                  <a:srgbClr val="000000">
                    <a:alpha val="0"/>
                  </a:srgbClr>
                </a:highlight>
                <a:latin typeface="Montserrat Light"/>
              </a:rPr>
              <a:t> est un concept qui vise un segment croissant de voyageurs ayant des besoins et des exigences très divers. Vous pourriez exclure des visiteurs potentiels sans même le savoir. Une entreprise ou une destination de tourisme inclusif a pour objectif d'offrir des expériences de voyage positives aux personnes ayant des besoins différents en les abordant sous différents angles et en proposant des solutions de conception et de service visant à couvrir le plus grand nombre possible de groupes différents. </a:t>
            </a:r>
          </a:p>
          <a:p>
            <a:pPr algn="just">
              <a:lnSpc>
                <a:spcPct val="100000"/>
              </a:lnSpc>
              <a:spcBef>
                <a:spcPct val="0"/>
              </a:spcBef>
            </a:pPr>
            <a:endParaRPr lang="en-IE" sz="1150">
              <a:solidFill>
                <a:srgbClr val="2B2B2A"/>
              </a:solidFill>
            </a:endParaRPr>
          </a:p>
          <a:p>
            <a:pPr algn="just" rtl="0">
              <a:lnSpc>
                <a:spcPct val="100000"/>
              </a:lnSpc>
              <a:spcBef>
                <a:spcPct val="0"/>
              </a:spcBef>
            </a:pPr>
            <a:r>
              <a:rPr lang="fr" sz="1100" b="1" i="0" u="none" strike="noStrike">
                <a:solidFill>
                  <a:srgbClr val="9EAB27"/>
                </a:solidFill>
                <a:highlight>
                  <a:srgbClr val="000000">
                    <a:alpha val="0"/>
                  </a:srgbClr>
                </a:highlight>
                <a:latin typeface="Montserrat Light"/>
              </a:rPr>
              <a:t>Ce qui est "accessible" </a:t>
            </a:r>
            <a:r>
              <a:rPr lang="fr" sz="1000" b="0" i="0" u="none" strike="noStrike">
                <a:solidFill>
                  <a:srgbClr val="2F355A"/>
                </a:solidFill>
                <a:highlight>
                  <a:srgbClr val="000000">
                    <a:alpha val="0"/>
                  </a:srgbClr>
                </a:highlight>
                <a:latin typeface="Montserrat Light"/>
              </a:rPr>
              <a:t>pour un voyageur en fauteuil roulant, par exemple, peut être très difficile d'accès ou totalement inaccessible pour un autre voyageur ayant un autre type de handicap, une mobilité réduite ou une autre condition. Les entreprises peuvent ne pas être conscientes ou ne pas comprendre les déficiences, les handicaps ou les besoins de certains de leurs clients parce qu'ils ne sont pas évidents.</a:t>
            </a:r>
          </a:p>
        </p:txBody>
      </p:sp>
      <p:sp>
        <p:nvSpPr>
          <p:cNvPr id="21" name="Rechteck">
            <a:extLst>
              <a:ext uri="{FF2B5EF4-FFF2-40B4-BE49-F238E27FC236}">
                <a16:creationId xmlns:a16="http://schemas.microsoft.com/office/drawing/2014/main" id="{C5F36D57-0249-9447-ACB0-D2A82490AE99}"/>
              </a:ext>
            </a:extLst>
          </p:cNvPr>
          <p:cNvSpPr/>
          <p:nvPr/>
        </p:nvSpPr>
        <p:spPr>
          <a:xfrm>
            <a:off x="0" y="327259"/>
            <a:ext cx="5852160" cy="1507813"/>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22" name="Rectangle 27">
            <a:extLst>
              <a:ext uri="{FF2B5EF4-FFF2-40B4-BE49-F238E27FC236}">
                <a16:creationId xmlns:a16="http://schemas.microsoft.com/office/drawing/2014/main" id="{8ECBC013-108B-CA4B-9A11-E6E19C3B87E3}"/>
              </a:ext>
            </a:extLst>
          </p:cNvPr>
          <p:cNvSpPr txBox="1"/>
          <p:nvPr/>
        </p:nvSpPr>
        <p:spPr>
          <a:xfrm>
            <a:off x="729091" y="1133667"/>
            <a:ext cx="4502665" cy="51841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1600" b="0" i="0" u="none" strike="noStrike" dirty="0">
                <a:solidFill>
                  <a:srgbClr val="FFFFFF"/>
                </a:solidFill>
                <a:highlight>
                  <a:srgbClr val="000000">
                    <a:alpha val="0"/>
                  </a:srgbClr>
                </a:highlight>
                <a:latin typeface="Montserrat Light"/>
              </a:rPr>
              <a:t>Attire un marché à forte demande. Il s'agit de l'approche « Tourisme pour tous ».</a:t>
            </a:r>
          </a:p>
        </p:txBody>
      </p:sp>
      <p:sp>
        <p:nvSpPr>
          <p:cNvPr id="23" name="Rectangle 27">
            <a:extLst>
              <a:ext uri="{FF2B5EF4-FFF2-40B4-BE49-F238E27FC236}">
                <a16:creationId xmlns:a16="http://schemas.microsoft.com/office/drawing/2014/main" id="{8E771561-CAF6-6B46-9358-A3D0481DAB31}"/>
              </a:ext>
            </a:extLst>
          </p:cNvPr>
          <p:cNvSpPr txBox="1"/>
          <p:nvPr/>
        </p:nvSpPr>
        <p:spPr>
          <a:xfrm>
            <a:off x="4587332" y="227914"/>
            <a:ext cx="1454965" cy="11801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7500" b="1" i="0" u="none" strike="noStrike">
                <a:solidFill>
                  <a:srgbClr val="FFFFFF"/>
                </a:solidFill>
                <a:highlight>
                  <a:srgbClr val="000000">
                    <a:alpha val="0"/>
                  </a:srgbClr>
                </a:highlight>
                <a:latin typeface="Montserrat"/>
              </a:rPr>
              <a:t>01</a:t>
            </a:r>
          </a:p>
        </p:txBody>
      </p:sp>
      <p:sp>
        <p:nvSpPr>
          <p:cNvPr id="24" name="Rectangle 27">
            <a:extLst>
              <a:ext uri="{FF2B5EF4-FFF2-40B4-BE49-F238E27FC236}">
                <a16:creationId xmlns:a16="http://schemas.microsoft.com/office/drawing/2014/main" id="{2ED56021-2340-B74C-B39F-616D977EF51E}"/>
              </a:ext>
            </a:extLst>
          </p:cNvPr>
          <p:cNvSpPr txBox="1"/>
          <p:nvPr/>
        </p:nvSpPr>
        <p:spPr>
          <a:xfrm>
            <a:off x="729092" y="593897"/>
            <a:ext cx="2910220" cy="41069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500" b="1" i="0" u="none" strike="noStrike" dirty="0">
                <a:solidFill>
                  <a:srgbClr val="FFFFFF"/>
                </a:solidFill>
                <a:highlight>
                  <a:srgbClr val="000000">
                    <a:alpha val="0"/>
                  </a:srgbClr>
                </a:highlight>
                <a:latin typeface="Montserrat"/>
              </a:rPr>
              <a:t>Opportunité</a:t>
            </a:r>
          </a:p>
        </p:txBody>
      </p:sp>
      <p:cxnSp>
        <p:nvCxnSpPr>
          <p:cNvPr id="25" name="Straight Connector 24">
            <a:extLst>
              <a:ext uri="{FF2B5EF4-FFF2-40B4-BE49-F238E27FC236}">
                <a16:creationId xmlns:a16="http://schemas.microsoft.com/office/drawing/2014/main" id="{8539BD1A-64E2-2A4A-82D8-CAB1B8FE45CD}"/>
              </a:ext>
            </a:extLst>
          </p:cNvPr>
          <p:cNvCxnSpPr/>
          <p:nvPr/>
        </p:nvCxnSpPr>
        <p:spPr>
          <a:xfrm flipH="1">
            <a:off x="0" y="997969"/>
            <a:ext cx="4730172" cy="0"/>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
        <p:nvSpPr>
          <p:cNvPr id="29" name="Rectangle 27">
            <a:extLst>
              <a:ext uri="{FF2B5EF4-FFF2-40B4-BE49-F238E27FC236}">
                <a16:creationId xmlns:a16="http://schemas.microsoft.com/office/drawing/2014/main" id="{B8502CC3-EDDE-9648-BD6C-2A1787DF0BD2}"/>
              </a:ext>
            </a:extLst>
          </p:cNvPr>
          <p:cNvSpPr txBox="1"/>
          <p:nvPr/>
        </p:nvSpPr>
        <p:spPr>
          <a:xfrm>
            <a:off x="-7057" y="7943949"/>
            <a:ext cx="6872114" cy="1224000"/>
          </a:xfrm>
          <a:prstGeom prst="rect">
            <a:avLst/>
          </a:prstGeom>
          <a:solidFill>
            <a:srgbClr val="C2D237"/>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30" name="Freeform 29">
            <a:extLst>
              <a:ext uri="{FF2B5EF4-FFF2-40B4-BE49-F238E27FC236}">
                <a16:creationId xmlns:a16="http://schemas.microsoft.com/office/drawing/2014/main" id="{10274DD3-9194-994A-B2AA-104F315D5070}"/>
              </a:ext>
            </a:extLst>
          </p:cNvPr>
          <p:cNvSpPr/>
          <p:nvPr/>
        </p:nvSpPr>
        <p:spPr>
          <a:xfrm>
            <a:off x="395553" y="7589738"/>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2F355A"/>
          </a:solidFill>
          <a:ln w="5715" cap="flat">
            <a:noFill/>
            <a:prstDash val="solid"/>
            <a:miter/>
          </a:ln>
        </p:spPr>
        <p:txBody>
          <a:bodyPr rtlCol="0" anchor="ctr">
            <a:noAutofit/>
          </a:bodyPr>
          <a:lstStyle/>
          <a:p>
            <a:endParaRPr lang="en-US"/>
          </a:p>
        </p:txBody>
      </p:sp>
      <p:sp>
        <p:nvSpPr>
          <p:cNvPr id="31" name="TextBox 30">
            <a:extLst>
              <a:ext uri="{FF2B5EF4-FFF2-40B4-BE49-F238E27FC236}">
                <a16:creationId xmlns:a16="http://schemas.microsoft.com/office/drawing/2014/main" id="{FDBD1A6B-2AB7-FF4B-9E05-F65FEC75AA85}"/>
              </a:ext>
            </a:extLst>
          </p:cNvPr>
          <p:cNvSpPr txBox="1"/>
          <p:nvPr/>
        </p:nvSpPr>
        <p:spPr>
          <a:xfrm>
            <a:off x="1793915" y="8125125"/>
            <a:ext cx="4647958" cy="7829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rtl="0"/>
            <a:r>
              <a:rPr lang="fr" sz="1400" b="0" i="1" u="none" strike="noStrike">
                <a:solidFill>
                  <a:srgbClr val="FFFFFF"/>
                </a:solidFill>
                <a:highlight>
                  <a:srgbClr val="000000">
                    <a:alpha val="0"/>
                  </a:srgbClr>
                </a:highlight>
                <a:latin typeface="Montserrat Light"/>
                <a:ea typeface="Verdana"/>
              </a:rPr>
              <a:t>« Je rate certaines occasions familiales parce que je ne peux pas accéder à la salle ou que les toilettes ne sont pas accessibles. »</a:t>
            </a:r>
          </a:p>
          <a:p>
            <a:endParaRPr lang="en-IE" sz="1050">
              <a:solidFill>
                <a:schemeClr val="bg1"/>
              </a:solidFill>
              <a:latin typeface="Montserrat Light"/>
              <a:ea typeface="Verdana" panose="020B0604030504040204" pitchFamily="34" charset="0"/>
            </a:endParaRPr>
          </a:p>
          <a:p>
            <a:pPr rtl="0"/>
            <a:r>
              <a:rPr lang="fr" sz="1000" b="1" i="0" u="none" strike="noStrike">
                <a:solidFill>
                  <a:srgbClr val="FFFFFF"/>
                </a:solidFill>
                <a:highlight>
                  <a:srgbClr val="000000">
                    <a:alpha val="0"/>
                  </a:srgbClr>
                </a:highlight>
                <a:latin typeface="Montserrat Light"/>
                <a:ea typeface="Verdana"/>
              </a:rPr>
              <a:t>Utilisateur de fauteuil roulant, Co Limerick, Irlande</a:t>
            </a:r>
          </a:p>
        </p:txBody>
      </p:sp>
    </p:spTree>
    <p:extLst>
      <p:ext uri="{BB962C8B-B14F-4D97-AF65-F5344CB8AC3E}">
        <p14:creationId xmlns:p14="http://schemas.microsoft.com/office/powerpoint/2010/main" val="42720534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8">
            <a:extLst>
              <a:ext uri="{FF2B5EF4-FFF2-40B4-BE49-F238E27FC236}">
                <a16:creationId xmlns:a16="http://schemas.microsoft.com/office/drawing/2014/main" id="{113C5230-4EED-7D4C-A84F-22E97FD7D8B6}"/>
              </a:ext>
            </a:extLst>
          </p:cNvPr>
          <p:cNvPicPr>
            <a:picLocks noGrp="1" noChangeAspect="1"/>
          </p:cNvPicPr>
          <p:nvPr>
            <p:ph type="pic" idx="14"/>
          </p:nvPr>
        </p:nvPicPr>
        <p:blipFill>
          <a:blip r:embed="rId2">
            <a:extLst>
              <a:ext uri="{28A0092B-C50C-407E-A947-70E740481C1C}">
                <a14:useLocalDpi xmlns:a14="http://schemas.microsoft.com/office/drawing/2010/main"/>
              </a:ext>
            </a:extLst>
          </a:blip>
          <a:stretch>
            <a:fillRect/>
          </a:stretch>
        </p:blipFill>
        <p:spPr>
          <a:xfrm>
            <a:off x="-5692" y="2619202"/>
            <a:ext cx="6909739" cy="3886199"/>
          </a:xfrm>
        </p:spPr>
      </p:pic>
      <p:sp>
        <p:nvSpPr>
          <p:cNvPr id="21" name="Rectangle 27">
            <a:extLst>
              <a:ext uri="{FF2B5EF4-FFF2-40B4-BE49-F238E27FC236}">
                <a16:creationId xmlns:a16="http://schemas.microsoft.com/office/drawing/2014/main" id="{308A8ABD-5FB8-0E45-8188-1E9F77012F0D}"/>
              </a:ext>
            </a:extLst>
          </p:cNvPr>
          <p:cNvSpPr txBox="1"/>
          <p:nvPr/>
        </p:nvSpPr>
        <p:spPr>
          <a:xfrm>
            <a:off x="605868" y="2059401"/>
            <a:ext cx="5760000" cy="1188000"/>
          </a:xfrm>
          <a:prstGeom prst="rect">
            <a:avLst/>
          </a:prstGeom>
          <a:solidFill>
            <a:schemeClr val="bg1">
              <a:alpha val="86000"/>
            </a:schemeClr>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15" name="Rectangle 27">
            <a:extLst>
              <a:ext uri="{FF2B5EF4-FFF2-40B4-BE49-F238E27FC236}">
                <a16:creationId xmlns:a16="http://schemas.microsoft.com/office/drawing/2014/main" id="{2EB46D26-1F1B-1440-ABA7-FB6A13B1CB58}"/>
              </a:ext>
            </a:extLst>
          </p:cNvPr>
          <p:cNvSpPr txBox="1"/>
          <p:nvPr/>
        </p:nvSpPr>
        <p:spPr>
          <a:xfrm>
            <a:off x="0" y="5372549"/>
            <a:ext cx="5706174" cy="3518720"/>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17" name="Freeform 16">
            <a:extLst>
              <a:ext uri="{FF2B5EF4-FFF2-40B4-BE49-F238E27FC236}">
                <a16:creationId xmlns:a16="http://schemas.microsoft.com/office/drawing/2014/main" id="{A3144433-A4DA-3D4D-84B9-3B8911B8DB84}"/>
              </a:ext>
            </a:extLst>
          </p:cNvPr>
          <p:cNvSpPr/>
          <p:nvPr/>
        </p:nvSpPr>
        <p:spPr>
          <a:xfrm rot="10800000">
            <a:off x="5404275" y="7467180"/>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C2D237"/>
          </a:solidFill>
          <a:ln w="5715" cap="flat">
            <a:noFill/>
            <a:prstDash val="solid"/>
            <a:miter/>
          </a:ln>
        </p:spPr>
        <p:txBody>
          <a:bodyPr rtlCol="0" anchor="ctr">
            <a:noAutofit/>
          </a:bodyPr>
          <a:lstStyle/>
          <a:p>
            <a:endParaRPr lang="en-US"/>
          </a:p>
        </p:txBody>
      </p:sp>
      <p:sp>
        <p:nvSpPr>
          <p:cNvPr id="18" name="TextBox 17">
            <a:extLst>
              <a:ext uri="{FF2B5EF4-FFF2-40B4-BE49-F238E27FC236}">
                <a16:creationId xmlns:a16="http://schemas.microsoft.com/office/drawing/2014/main" id="{70B99094-7FD8-CB43-A0AA-656564CD9548}"/>
              </a:ext>
            </a:extLst>
          </p:cNvPr>
          <p:cNvSpPr txBox="1"/>
          <p:nvPr/>
        </p:nvSpPr>
        <p:spPr>
          <a:xfrm>
            <a:off x="871226" y="6000748"/>
            <a:ext cx="4296029" cy="27218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rtl="0"/>
            <a:r>
              <a:rPr lang="fr" sz="1400" b="0" i="1" u="none" strike="noStrike">
                <a:solidFill>
                  <a:srgbClr val="FFFFFF"/>
                </a:solidFill>
                <a:highlight>
                  <a:srgbClr val="000000">
                    <a:alpha val="0"/>
                  </a:srgbClr>
                </a:highlight>
                <a:latin typeface="Montserrat Light"/>
                <a:ea typeface="Verdana"/>
              </a:rPr>
              <a:t>Offrir des expériences touristiques accessibles à tous représente une opportunité de croissance significative.  Les entreprises ne se contentent pas d'ignorer les personnes handicapées, elles ignorent les groupes dont elles font partie, les familles qui ont des poussettes, celles qui veulent emmener leurs grands-parents en vacances, les couples de personnes âgées qui restent souvent plus longtemps et hors saison, leurs amis qui se réunissent pour faire la fête, les groupes dont elles font partie réservent des vacances accessibles à tous !</a:t>
            </a:r>
          </a:p>
          <a:p>
            <a:endParaRPr lang="en-IE" sz="1050">
              <a:solidFill>
                <a:schemeClr val="bg1"/>
              </a:solidFill>
              <a:latin typeface="Montserrat Light"/>
              <a:ea typeface="Verdana" panose="020B0604030504040204" pitchFamily="34" charset="0"/>
            </a:endParaRPr>
          </a:p>
          <a:p>
            <a:pPr rtl="0"/>
            <a:r>
              <a:rPr lang="fr" sz="1000" b="1" i="0" u="none" strike="noStrike">
                <a:solidFill>
                  <a:srgbClr val="FFFFFF"/>
                </a:solidFill>
                <a:highlight>
                  <a:srgbClr val="000000">
                    <a:alpha val="0"/>
                  </a:srgbClr>
                </a:highlight>
                <a:latin typeface="FontAwesome"/>
              </a:rPr>
              <a:t>(</a:t>
            </a:r>
            <a:r>
              <a:rPr lang="fr" sz="1000" b="1" i="1" u="none" strike="noStrike">
                <a:solidFill>
                  <a:srgbClr val="FFFFFF"/>
                </a:solidFill>
                <a:highlight>
                  <a:srgbClr val="000000">
                    <a:alpha val="0"/>
                  </a:srgbClr>
                </a:highlight>
                <a:latin typeface="FontAwesome"/>
                <a:hlinkClick r:id="rId3">
                  <a:extLst>
                    <a:ext uri="{A12FA001-AC4F-418D-AE19-62706E023703}">
                      <ahyp:hlinkClr xmlns:ahyp="http://schemas.microsoft.com/office/drawing/2018/hyperlinkcolor" val="tx"/>
                    </a:ext>
                  </a:extLst>
                </a:hlinkClick>
              </a:rPr>
              <a:t>Tourisme pour tous, Europe</a:t>
            </a:r>
            <a:r>
              <a:rPr lang="fr" sz="1000" b="0" i="1" u="none" strike="noStrike">
                <a:solidFill>
                  <a:srgbClr val="FFFFFF"/>
                </a:solidFill>
                <a:highlight>
                  <a:srgbClr val="000000">
                    <a:alpha val="0"/>
                  </a:srgbClr>
                </a:highlight>
                <a:latin typeface="FontAwesome"/>
              </a:rPr>
              <a:t>)</a:t>
            </a:r>
          </a:p>
        </p:txBody>
      </p:sp>
      <p:sp>
        <p:nvSpPr>
          <p:cNvPr id="19" name="Rectangle 27">
            <a:extLst>
              <a:ext uri="{FF2B5EF4-FFF2-40B4-BE49-F238E27FC236}">
                <a16:creationId xmlns:a16="http://schemas.microsoft.com/office/drawing/2014/main" id="{706B83A9-FCAE-774E-A951-D9065FE9C633}"/>
              </a:ext>
            </a:extLst>
          </p:cNvPr>
          <p:cNvSpPr txBox="1"/>
          <p:nvPr/>
        </p:nvSpPr>
        <p:spPr>
          <a:xfrm>
            <a:off x="871226" y="653987"/>
            <a:ext cx="5304289" cy="237276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2500" b="0" i="0" u="none" strike="noStrike">
                <a:solidFill>
                  <a:srgbClr val="28AFAC"/>
                </a:solidFill>
                <a:highlight>
                  <a:srgbClr val="000000">
                    <a:alpha val="0"/>
                  </a:srgbClr>
                </a:highlight>
                <a:latin typeface="Montserrat "/>
                <a:ea typeface="Calibri"/>
                <a:cs typeface="Times New Roman"/>
              </a:rPr>
              <a:t>Passer à côté d'un </a:t>
            </a:r>
            <a:br>
              <a:rPr lang="fr" sz="2500" b="0" i="0" u="none" strike="noStrike">
                <a:solidFill>
                  <a:srgbClr val="28AFAC"/>
                </a:solidFill>
                <a:highlight>
                  <a:srgbClr val="000000">
                    <a:alpha val="0"/>
                  </a:srgbClr>
                </a:highlight>
                <a:latin typeface="Montserrat "/>
                <a:ea typeface="Calibri"/>
                <a:cs typeface="Times New Roman"/>
              </a:rPr>
            </a:br>
            <a:r>
              <a:rPr lang="fr" sz="2500" b="0" i="0" u="none" strike="noStrike">
                <a:solidFill>
                  <a:srgbClr val="28AFAC"/>
                </a:solidFill>
                <a:highlight>
                  <a:srgbClr val="000000">
                    <a:alpha val="0"/>
                  </a:srgbClr>
                </a:highlight>
                <a:latin typeface="Montserrat "/>
                <a:ea typeface="Calibri"/>
                <a:cs typeface="Times New Roman"/>
              </a:rPr>
              <a:t>marché à forte demande</a:t>
            </a:r>
          </a:p>
          <a:p>
            <a:endParaRPr lang="en-IE" sz="800" b="1">
              <a:solidFill>
                <a:srgbClr val="2F355A"/>
              </a:solidFill>
              <a:ea typeface="Calibri" panose="020F0502020204030204" pitchFamily="34" charset="0"/>
              <a:cs typeface="Times New Roman" panose="02020603050405020304" pitchFamily="18" charset="0"/>
            </a:endParaRPr>
          </a:p>
          <a:p>
            <a:pPr algn="just"/>
            <a:endParaRPr lang="en-IE" sz="1050" b="1">
              <a:solidFill>
                <a:srgbClr val="2F355A"/>
              </a:solidFill>
              <a:ea typeface="Calibri" panose="020F0502020204030204" pitchFamily="34" charset="0"/>
              <a:cs typeface="Times New Roman" panose="02020603050405020304" pitchFamily="18" charset="0"/>
            </a:endParaRPr>
          </a:p>
          <a:p>
            <a:pPr algn="just" rtl="0"/>
            <a:r>
              <a:rPr lang="fr" sz="1000" b="0" i="0" u="none" strike="noStrike">
                <a:solidFill>
                  <a:srgbClr val="2B2B2A"/>
                </a:solidFill>
                <a:highlight>
                  <a:srgbClr val="000000">
                    <a:alpha val="0"/>
                  </a:srgbClr>
                </a:highlight>
                <a:latin typeface="Montserrat Light"/>
              </a:rPr>
              <a:t>Le tourisme inclusif et accessible est une tendance en pleine évolution qui, croyez-le ou non, est une nécessité de base qui ne fait pas partie de nombreuses entreprises touristiques existantes — elles passent à côté d'un marché important et en pleine expansion ! Selon l'Organisation mondiale de la santé, plus d'un milliard de personnes vivent avec une forme de handicap. Le nombre de personnes handicapées augmente de façon spectaculaire. Cette situation est due, entre autres, aux tendances démographiques et à l'augmentation des problèmes de santé chroniques. Presque tout le monde est susceptible de connaître une forme de handicap ─ temporaire ou permanent ─ à un moment donné de sa vie.</a:t>
            </a:r>
            <a:endParaRPr lang="en-IE" sz="1050" b="1">
              <a:solidFill>
                <a:srgbClr val="2F355A"/>
              </a:solidFill>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B9447E5-10F9-554C-BE4A-110A7A1B068F}"/>
              </a:ext>
            </a:extLst>
          </p:cNvPr>
          <p:cNvSpPr/>
          <p:nvPr/>
        </p:nvSpPr>
        <p:spPr>
          <a:xfrm>
            <a:off x="441287" y="5612590"/>
            <a:ext cx="5155905" cy="307777"/>
          </a:xfrm>
          <a:prstGeom prst="rect">
            <a:avLst/>
          </a:prstGeom>
        </p:spPr>
        <p:txBody>
          <a:bodyPr wrap="square">
            <a:noAutofit/>
          </a:bodyPr>
          <a:lstStyle/>
          <a:p>
            <a:pPr rtl="0"/>
            <a:r>
              <a:rPr lang="fr" sz="1400" b="1" i="0" u="none" strike="noStrike">
                <a:solidFill>
                  <a:srgbClr val="C2D237"/>
                </a:solidFill>
                <a:highlight>
                  <a:srgbClr val="000000">
                    <a:alpha val="0"/>
                  </a:srgbClr>
                </a:highlight>
                <a:latin typeface="Montserrat"/>
              </a:rPr>
              <a:t>Offre une opportunité de croissance significative </a:t>
            </a:r>
          </a:p>
        </p:txBody>
      </p:sp>
    </p:spTree>
    <p:extLst>
      <p:ext uri="{BB962C8B-B14F-4D97-AF65-F5344CB8AC3E}">
        <p14:creationId xmlns:p14="http://schemas.microsoft.com/office/powerpoint/2010/main" val="296674662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txBox="1"/>
          <p:nvPr/>
        </p:nvSpPr>
        <p:spPr>
          <a:xfrm>
            <a:off x="774290" y="876915"/>
            <a:ext cx="319160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30" name="Rectangle 27">
            <a:extLst>
              <a:ext uri="{FF2B5EF4-FFF2-40B4-BE49-F238E27FC236}">
                <a16:creationId xmlns:a16="http://schemas.microsoft.com/office/drawing/2014/main" id="{0E7B1041-141E-4624-8B75-A8650825A6FC}"/>
              </a:ext>
            </a:extLst>
          </p:cNvPr>
          <p:cNvSpPr txBox="1"/>
          <p:nvPr/>
        </p:nvSpPr>
        <p:spPr>
          <a:xfrm>
            <a:off x="837778" y="1598086"/>
            <a:ext cx="5750911" cy="703078"/>
          </a:xfrm>
          <a:prstGeom prst="rect">
            <a:avLst/>
          </a:prstGeom>
          <a:no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spcBef>
                <a:spcPts val="1800"/>
              </a:spcBef>
              <a:spcAft>
                <a:spcPts val="1800"/>
              </a:spcAft>
            </a:pPr>
            <a:r>
              <a:rPr lang="fr" sz="2000" b="0" i="0" u="none" strike="noStrike" dirty="0">
                <a:solidFill>
                  <a:srgbClr val="2F355A"/>
                </a:solidFill>
                <a:highlight>
                  <a:srgbClr val="000000">
                    <a:alpha val="0"/>
                  </a:srgbClr>
                </a:highlight>
                <a:latin typeface="Montserrat"/>
              </a:rPr>
              <a:t>Certaines catégories de visiteurs ayant des besoins différents en matière d'accessibilité</a:t>
            </a:r>
            <a:endParaRPr sz="2000" dirty="0">
              <a:solidFill>
                <a:srgbClr val="2F355A"/>
              </a:solidFill>
              <a:latin typeface="Montserrat" pitchFamily="2" charset="77"/>
            </a:endParaRPr>
          </a:p>
        </p:txBody>
      </p:sp>
      <p:grpSp>
        <p:nvGrpSpPr>
          <p:cNvPr id="29" name="Group 28">
            <a:extLst>
              <a:ext uri="{FF2B5EF4-FFF2-40B4-BE49-F238E27FC236}">
                <a16:creationId xmlns:a16="http://schemas.microsoft.com/office/drawing/2014/main" id="{CBF56140-CB8F-F24B-A857-3A823534F884}"/>
              </a:ext>
            </a:extLst>
          </p:cNvPr>
          <p:cNvGrpSpPr/>
          <p:nvPr/>
        </p:nvGrpSpPr>
        <p:grpSpPr>
          <a:xfrm>
            <a:off x="855621" y="4124731"/>
            <a:ext cx="5037339" cy="734966"/>
            <a:chOff x="221380" y="4060781"/>
            <a:chExt cx="5037339" cy="734966"/>
          </a:xfrm>
        </p:grpSpPr>
        <p:sp>
          <p:nvSpPr>
            <p:cNvPr id="61" name="Rectangle 27">
              <a:extLst>
                <a:ext uri="{FF2B5EF4-FFF2-40B4-BE49-F238E27FC236}">
                  <a16:creationId xmlns:a16="http://schemas.microsoft.com/office/drawing/2014/main" id="{3E85F0F6-DB4E-114A-A9ED-E2179780DE7A}"/>
                </a:ext>
              </a:extLst>
            </p:cNvPr>
            <p:cNvSpPr txBox="1"/>
            <p:nvPr/>
          </p:nvSpPr>
          <p:spPr>
            <a:xfrm>
              <a:off x="837778" y="4255254"/>
              <a:ext cx="2078332" cy="222000"/>
            </a:xfrm>
            <a:prstGeom prst="rect">
              <a:avLst/>
            </a:prstGeom>
            <a:solidFill>
              <a:srgbClr val="C2D237"/>
            </a:solid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1300" b="1" i="0" u="none" strike="noStrike" dirty="0">
                  <a:solidFill>
                    <a:srgbClr val="2B2B2A"/>
                  </a:solidFill>
                  <a:highlight>
                    <a:srgbClr val="000000">
                      <a:alpha val="0"/>
                    </a:srgbClr>
                  </a:highlight>
                  <a:latin typeface="Montserrat"/>
                </a:rPr>
                <a:t>   Fauteuil roulant</a:t>
              </a:r>
            </a:p>
          </p:txBody>
        </p:sp>
        <p:sp>
          <p:nvSpPr>
            <p:cNvPr id="63" name="Rectangle 27">
              <a:extLst>
                <a:ext uri="{FF2B5EF4-FFF2-40B4-BE49-F238E27FC236}">
                  <a16:creationId xmlns:a16="http://schemas.microsoft.com/office/drawing/2014/main" id="{7568035E-3A2C-944A-B312-A4DF6B2491D2}"/>
                </a:ext>
              </a:extLst>
            </p:cNvPr>
            <p:cNvSpPr txBox="1"/>
            <p:nvPr/>
          </p:nvSpPr>
          <p:spPr>
            <a:xfrm>
              <a:off x="1020166" y="4582611"/>
              <a:ext cx="4238553" cy="213136"/>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r>
                <a:rPr lang="fr" sz="1100" b="0" i="0" u="none" strike="noStrike">
                  <a:solidFill>
                    <a:srgbClr val="2F355A"/>
                  </a:solidFill>
                  <a:highlight>
                    <a:srgbClr val="000000">
                      <a:alpha val="0"/>
                    </a:srgbClr>
                  </a:highlight>
                  <a:latin typeface="Montserrat"/>
                </a:rPr>
                <a:t>Lorsqu'un ou plusieurs invités sont en fauteuil roulant.</a:t>
              </a:r>
            </a:p>
          </p:txBody>
        </p:sp>
        <p:grpSp>
          <p:nvGrpSpPr>
            <p:cNvPr id="81" name="Group 80">
              <a:extLst>
                <a:ext uri="{FF2B5EF4-FFF2-40B4-BE49-F238E27FC236}">
                  <a16:creationId xmlns:a16="http://schemas.microsoft.com/office/drawing/2014/main" id="{630F5966-C2B7-6042-97A6-362F6131E3A4}"/>
                </a:ext>
              </a:extLst>
            </p:cNvPr>
            <p:cNvGrpSpPr/>
            <p:nvPr/>
          </p:nvGrpSpPr>
          <p:grpSpPr>
            <a:xfrm>
              <a:off x="221380" y="4060781"/>
              <a:ext cx="633106" cy="731048"/>
              <a:chOff x="3645950" y="3193857"/>
              <a:chExt cx="928001" cy="1071563"/>
            </a:xfrm>
          </p:grpSpPr>
          <p:sp>
            <p:nvSpPr>
              <p:cNvPr id="82" name="Polygon">
                <a:extLst>
                  <a:ext uri="{FF2B5EF4-FFF2-40B4-BE49-F238E27FC236}">
                    <a16:creationId xmlns:a16="http://schemas.microsoft.com/office/drawing/2014/main" id="{4D3BD2BB-ACD0-4D45-87D3-899023F8E5F8}"/>
                  </a:ext>
                </a:extLst>
              </p:cNvPr>
              <p:cNvSpPr/>
              <p:nvPr/>
            </p:nvSpPr>
            <p:spPr>
              <a:xfrm>
                <a:off x="3645950" y="3193857"/>
                <a:ext cx="928001" cy="1071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pitchFamily="2" charset="77"/>
                </a:endParaRPr>
              </a:p>
            </p:txBody>
          </p:sp>
          <p:pic>
            <p:nvPicPr>
              <p:cNvPr id="83" name="Graphic 82" descr="Person in wheelchair outline">
                <a:extLst>
                  <a:ext uri="{FF2B5EF4-FFF2-40B4-BE49-F238E27FC236}">
                    <a16:creationId xmlns:a16="http://schemas.microsoft.com/office/drawing/2014/main" id="{FEC2D0BC-046B-6344-803A-C26856BB854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08340" y="3358614"/>
                <a:ext cx="735483" cy="735483"/>
              </a:xfrm>
              <a:prstGeom prst="rect">
                <a:avLst/>
              </a:prstGeom>
            </p:spPr>
          </p:pic>
        </p:grpSp>
      </p:grpSp>
      <p:grpSp>
        <p:nvGrpSpPr>
          <p:cNvPr id="45" name="Group 44">
            <a:extLst>
              <a:ext uri="{FF2B5EF4-FFF2-40B4-BE49-F238E27FC236}">
                <a16:creationId xmlns:a16="http://schemas.microsoft.com/office/drawing/2014/main" id="{19BAC061-A5C4-044D-97D3-8C189B1D784A}"/>
              </a:ext>
            </a:extLst>
          </p:cNvPr>
          <p:cNvGrpSpPr/>
          <p:nvPr/>
        </p:nvGrpSpPr>
        <p:grpSpPr>
          <a:xfrm>
            <a:off x="851779" y="3324781"/>
            <a:ext cx="5040046" cy="731048"/>
            <a:chOff x="217538" y="3221205"/>
            <a:chExt cx="5040046" cy="731048"/>
          </a:xfrm>
        </p:grpSpPr>
        <p:sp>
          <p:nvSpPr>
            <p:cNvPr id="55" name="Rectangle 27">
              <a:extLst>
                <a:ext uri="{FF2B5EF4-FFF2-40B4-BE49-F238E27FC236}">
                  <a16:creationId xmlns:a16="http://schemas.microsoft.com/office/drawing/2014/main" id="{42559403-5426-1741-B614-25037A311DA9}"/>
                </a:ext>
              </a:extLst>
            </p:cNvPr>
            <p:cNvSpPr txBox="1"/>
            <p:nvPr/>
          </p:nvSpPr>
          <p:spPr>
            <a:xfrm>
              <a:off x="836643" y="3453745"/>
              <a:ext cx="2078332" cy="263128"/>
            </a:xfrm>
            <a:prstGeom prst="rect">
              <a:avLst/>
            </a:prstGeom>
            <a:solidFill>
              <a:srgbClr val="C2D237"/>
            </a:solid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1300" b="1" i="0" u="none" strike="noStrike">
                  <a:solidFill>
                    <a:srgbClr val="2B2B2A"/>
                  </a:solidFill>
                  <a:highlight>
                    <a:srgbClr val="000000">
                      <a:alpha val="0"/>
                    </a:srgbClr>
                  </a:highlight>
                  <a:latin typeface="Montserrat"/>
                </a:rPr>
                <a:t>    Couples</a:t>
              </a:r>
            </a:p>
          </p:txBody>
        </p:sp>
        <p:sp>
          <p:nvSpPr>
            <p:cNvPr id="56" name="Rectangle 27">
              <a:extLst>
                <a:ext uri="{FF2B5EF4-FFF2-40B4-BE49-F238E27FC236}">
                  <a16:creationId xmlns:a16="http://schemas.microsoft.com/office/drawing/2014/main" id="{AD78A8E2-05B6-1D49-B351-F44A843790F4}"/>
                </a:ext>
              </a:extLst>
            </p:cNvPr>
            <p:cNvSpPr txBox="1"/>
            <p:nvPr/>
          </p:nvSpPr>
          <p:spPr>
            <a:xfrm>
              <a:off x="1019031" y="3716873"/>
              <a:ext cx="4238553" cy="213136"/>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r>
                <a:rPr lang="fr" sz="1100" b="0" i="0" u="none" strike="noStrike">
                  <a:solidFill>
                    <a:srgbClr val="2F355A"/>
                  </a:solidFill>
                  <a:highlight>
                    <a:srgbClr val="000000">
                      <a:alpha val="0"/>
                    </a:srgbClr>
                  </a:highlight>
                  <a:latin typeface="Montserrat"/>
                </a:rPr>
                <a:t>Couples dont l'un ou les deux partenaires ont un handicap</a:t>
              </a:r>
            </a:p>
          </p:txBody>
        </p:sp>
        <p:grpSp>
          <p:nvGrpSpPr>
            <p:cNvPr id="84" name="Group 83">
              <a:extLst>
                <a:ext uri="{FF2B5EF4-FFF2-40B4-BE49-F238E27FC236}">
                  <a16:creationId xmlns:a16="http://schemas.microsoft.com/office/drawing/2014/main" id="{215415D7-5475-8043-9054-7653C1D2FB5D}"/>
                </a:ext>
              </a:extLst>
            </p:cNvPr>
            <p:cNvGrpSpPr/>
            <p:nvPr/>
          </p:nvGrpSpPr>
          <p:grpSpPr>
            <a:xfrm>
              <a:off x="217538" y="3221205"/>
              <a:ext cx="633106" cy="731048"/>
              <a:chOff x="2145533" y="3193857"/>
              <a:chExt cx="928001" cy="1071563"/>
            </a:xfrm>
          </p:grpSpPr>
          <p:sp>
            <p:nvSpPr>
              <p:cNvPr id="85" name="Polygon">
                <a:extLst>
                  <a:ext uri="{FF2B5EF4-FFF2-40B4-BE49-F238E27FC236}">
                    <a16:creationId xmlns:a16="http://schemas.microsoft.com/office/drawing/2014/main" id="{5D40F89D-9B5E-2742-9EAF-6AA685C4C89F}"/>
                  </a:ext>
                </a:extLst>
              </p:cNvPr>
              <p:cNvSpPr/>
              <p:nvPr/>
            </p:nvSpPr>
            <p:spPr>
              <a:xfrm>
                <a:off x="2145533" y="3193857"/>
                <a:ext cx="928001" cy="1071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pitchFamily="2" charset="77"/>
                </a:endParaRPr>
              </a:p>
            </p:txBody>
          </p:sp>
          <p:pic>
            <p:nvPicPr>
              <p:cNvPr id="86" name="Graphic 85" descr="Two women outline">
                <a:extLst>
                  <a:ext uri="{FF2B5EF4-FFF2-40B4-BE49-F238E27FC236}">
                    <a16:creationId xmlns:a16="http://schemas.microsoft.com/office/drawing/2014/main" id="{DC3F7885-BA7E-5C43-AB2F-52F4DDB1C4E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70286" y="3395725"/>
                <a:ext cx="661261" cy="661261"/>
              </a:xfrm>
              <a:prstGeom prst="rect">
                <a:avLst/>
              </a:prstGeom>
            </p:spPr>
          </p:pic>
        </p:grpSp>
      </p:grpSp>
      <p:grpSp>
        <p:nvGrpSpPr>
          <p:cNvPr id="47" name="Group 46">
            <a:extLst>
              <a:ext uri="{FF2B5EF4-FFF2-40B4-BE49-F238E27FC236}">
                <a16:creationId xmlns:a16="http://schemas.microsoft.com/office/drawing/2014/main" id="{B986BF69-2D7A-2849-B917-B717ADC753F9}"/>
              </a:ext>
            </a:extLst>
          </p:cNvPr>
          <p:cNvGrpSpPr/>
          <p:nvPr/>
        </p:nvGrpSpPr>
        <p:grpSpPr>
          <a:xfrm>
            <a:off x="837779" y="2520056"/>
            <a:ext cx="5012641" cy="743325"/>
            <a:chOff x="203538" y="2685041"/>
            <a:chExt cx="5012641" cy="743325"/>
          </a:xfrm>
        </p:grpSpPr>
        <p:sp>
          <p:nvSpPr>
            <p:cNvPr id="22" name="Rectangle 27"/>
            <p:cNvSpPr txBox="1"/>
            <p:nvPr/>
          </p:nvSpPr>
          <p:spPr>
            <a:xfrm>
              <a:off x="837778" y="2870021"/>
              <a:ext cx="2077197" cy="239309"/>
            </a:xfrm>
            <a:prstGeom prst="rect">
              <a:avLst/>
            </a:prstGeom>
            <a:solidFill>
              <a:srgbClr val="C2D237"/>
            </a:solid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1300" b="1" i="0" u="none" strike="noStrike">
                  <a:solidFill>
                    <a:srgbClr val="2B2B2A"/>
                  </a:solidFill>
                  <a:highlight>
                    <a:srgbClr val="000000">
                      <a:alpha val="0"/>
                    </a:srgbClr>
                  </a:highlight>
                  <a:latin typeface="Montserrat Bold"/>
                </a:rPr>
                <a:t>    Familles</a:t>
              </a:r>
            </a:p>
          </p:txBody>
        </p:sp>
        <p:sp>
          <p:nvSpPr>
            <p:cNvPr id="23" name="Rectangle 27"/>
            <p:cNvSpPr txBox="1"/>
            <p:nvPr/>
          </p:nvSpPr>
          <p:spPr>
            <a:xfrm>
              <a:off x="977626" y="3215230"/>
              <a:ext cx="4238553" cy="213136"/>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r>
                <a:rPr lang="fr" sz="1100" b="0" i="0" u="none" strike="noStrike">
                  <a:solidFill>
                    <a:srgbClr val="2F355A"/>
                  </a:solidFill>
                  <a:highlight>
                    <a:srgbClr val="000000">
                      <a:alpha val="0"/>
                    </a:srgbClr>
                  </a:highlight>
                  <a:latin typeface="Montserrat"/>
                </a:rPr>
                <a:t>Familles dans lesquelles un adulte ou un enfant présente un handicap.</a:t>
              </a:r>
              <a:endParaRPr sz="1100">
                <a:solidFill>
                  <a:srgbClr val="2F355A"/>
                </a:solidFill>
                <a:latin typeface="Montserrat" pitchFamily="2" charset="77"/>
              </a:endParaRPr>
            </a:p>
          </p:txBody>
        </p:sp>
        <p:grpSp>
          <p:nvGrpSpPr>
            <p:cNvPr id="87" name="Group 86">
              <a:extLst>
                <a:ext uri="{FF2B5EF4-FFF2-40B4-BE49-F238E27FC236}">
                  <a16:creationId xmlns:a16="http://schemas.microsoft.com/office/drawing/2014/main" id="{E20F8D56-5828-F740-9CC2-522E01AEFF03}"/>
                </a:ext>
              </a:extLst>
            </p:cNvPr>
            <p:cNvGrpSpPr/>
            <p:nvPr/>
          </p:nvGrpSpPr>
          <p:grpSpPr>
            <a:xfrm>
              <a:off x="203538" y="2685041"/>
              <a:ext cx="633106" cy="731048"/>
              <a:chOff x="645117" y="3193857"/>
              <a:chExt cx="928000" cy="1071563"/>
            </a:xfrm>
          </p:grpSpPr>
          <p:sp>
            <p:nvSpPr>
              <p:cNvPr id="88" name="Polygon">
                <a:extLst>
                  <a:ext uri="{FF2B5EF4-FFF2-40B4-BE49-F238E27FC236}">
                    <a16:creationId xmlns:a16="http://schemas.microsoft.com/office/drawing/2014/main" id="{953913B9-0760-0441-A133-A2BD125A6C59}"/>
                  </a:ext>
                </a:extLst>
              </p:cNvPr>
              <p:cNvSpPr/>
              <p:nvPr/>
            </p:nvSpPr>
            <p:spPr>
              <a:xfrm>
                <a:off x="645117" y="3193857"/>
                <a:ext cx="928000" cy="1071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89" name="Graphic 88" descr="Group outline">
                <a:extLst>
                  <a:ext uri="{FF2B5EF4-FFF2-40B4-BE49-F238E27FC236}">
                    <a16:creationId xmlns:a16="http://schemas.microsoft.com/office/drawing/2014/main" id="{CC1E069C-9DC1-A84C-B98C-0CAED3A9574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74290" y="3379561"/>
                <a:ext cx="656840" cy="656840"/>
              </a:xfrm>
              <a:prstGeom prst="rect">
                <a:avLst/>
              </a:prstGeom>
            </p:spPr>
          </p:pic>
        </p:grpSp>
      </p:grpSp>
      <p:grpSp>
        <p:nvGrpSpPr>
          <p:cNvPr id="27" name="Group 26">
            <a:extLst>
              <a:ext uri="{FF2B5EF4-FFF2-40B4-BE49-F238E27FC236}">
                <a16:creationId xmlns:a16="http://schemas.microsoft.com/office/drawing/2014/main" id="{87E3AC3B-A161-F745-9FE9-BF6BE19494E1}"/>
              </a:ext>
            </a:extLst>
          </p:cNvPr>
          <p:cNvGrpSpPr/>
          <p:nvPr/>
        </p:nvGrpSpPr>
        <p:grpSpPr>
          <a:xfrm>
            <a:off x="837779" y="5724631"/>
            <a:ext cx="5012641" cy="735902"/>
            <a:chOff x="203538" y="5597571"/>
            <a:chExt cx="5012641" cy="735902"/>
          </a:xfrm>
        </p:grpSpPr>
        <p:sp>
          <p:nvSpPr>
            <p:cNvPr id="68" name="Rectangle 27">
              <a:extLst>
                <a:ext uri="{FF2B5EF4-FFF2-40B4-BE49-F238E27FC236}">
                  <a16:creationId xmlns:a16="http://schemas.microsoft.com/office/drawing/2014/main" id="{197B64AA-DBF2-C24A-AA6E-44E1871130E0}"/>
                </a:ext>
              </a:extLst>
            </p:cNvPr>
            <p:cNvSpPr txBox="1"/>
            <p:nvPr/>
          </p:nvSpPr>
          <p:spPr>
            <a:xfrm>
              <a:off x="837779" y="5803272"/>
              <a:ext cx="2077196" cy="217476"/>
            </a:xfrm>
            <a:prstGeom prst="rect">
              <a:avLst/>
            </a:prstGeom>
            <a:solidFill>
              <a:srgbClr val="C2D237"/>
            </a:solid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1300" b="1" i="0" u="none" strike="noStrike">
                  <a:solidFill>
                    <a:srgbClr val="2B2B2A"/>
                  </a:solidFill>
                  <a:highlight>
                    <a:srgbClr val="000000">
                      <a:alpha val="0"/>
                    </a:srgbClr>
                  </a:highlight>
                  <a:latin typeface="Montserrat"/>
                </a:rPr>
                <a:t>    Familles</a:t>
              </a:r>
            </a:p>
          </p:txBody>
        </p:sp>
        <p:sp>
          <p:nvSpPr>
            <p:cNvPr id="69" name="Rectangle 27">
              <a:extLst>
                <a:ext uri="{FF2B5EF4-FFF2-40B4-BE49-F238E27FC236}">
                  <a16:creationId xmlns:a16="http://schemas.microsoft.com/office/drawing/2014/main" id="{DB8F0CE2-9870-B94B-898B-41F9F1A8509C}"/>
                </a:ext>
              </a:extLst>
            </p:cNvPr>
            <p:cNvSpPr txBox="1"/>
            <p:nvPr/>
          </p:nvSpPr>
          <p:spPr>
            <a:xfrm>
              <a:off x="977626" y="6120337"/>
              <a:ext cx="4238553" cy="213136"/>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r>
                <a:rPr lang="fr" sz="1100" b="0" i="0" u="none" strike="noStrike">
                  <a:solidFill>
                    <a:srgbClr val="2F355A"/>
                  </a:solidFill>
                  <a:highlight>
                    <a:srgbClr val="000000">
                      <a:alpha val="0"/>
                    </a:srgbClr>
                  </a:highlight>
                  <a:latin typeface="Montserrat"/>
                </a:rPr>
                <a:t>Familles avec poussettes pour enfants</a:t>
              </a:r>
            </a:p>
          </p:txBody>
        </p:sp>
        <p:grpSp>
          <p:nvGrpSpPr>
            <p:cNvPr id="90" name="Group 89">
              <a:extLst>
                <a:ext uri="{FF2B5EF4-FFF2-40B4-BE49-F238E27FC236}">
                  <a16:creationId xmlns:a16="http://schemas.microsoft.com/office/drawing/2014/main" id="{2A7A39FA-7E56-FD4A-8596-0CFDE697E13C}"/>
                </a:ext>
              </a:extLst>
            </p:cNvPr>
            <p:cNvGrpSpPr/>
            <p:nvPr/>
          </p:nvGrpSpPr>
          <p:grpSpPr>
            <a:xfrm>
              <a:off x="203538" y="5597571"/>
              <a:ext cx="633106" cy="731048"/>
              <a:chOff x="668344" y="6307529"/>
              <a:chExt cx="928000" cy="1071563"/>
            </a:xfrm>
          </p:grpSpPr>
          <p:sp>
            <p:nvSpPr>
              <p:cNvPr id="91" name="Polygon">
                <a:extLst>
                  <a:ext uri="{FF2B5EF4-FFF2-40B4-BE49-F238E27FC236}">
                    <a16:creationId xmlns:a16="http://schemas.microsoft.com/office/drawing/2014/main" id="{6BB919B7-2086-7446-8482-E818D0D1A386}"/>
                  </a:ext>
                </a:extLst>
              </p:cNvPr>
              <p:cNvSpPr/>
              <p:nvPr/>
            </p:nvSpPr>
            <p:spPr>
              <a:xfrm>
                <a:off x="668344" y="6307529"/>
                <a:ext cx="928000" cy="1071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pitchFamily="2" charset="77"/>
                </a:endParaRPr>
              </a:p>
            </p:txBody>
          </p:sp>
          <p:pic>
            <p:nvPicPr>
              <p:cNvPr id="92" name="Graphic 91" descr="Group outline">
                <a:extLst>
                  <a:ext uri="{FF2B5EF4-FFF2-40B4-BE49-F238E27FC236}">
                    <a16:creationId xmlns:a16="http://schemas.microsoft.com/office/drawing/2014/main" id="{E67300D9-E5B1-544E-8161-3594044F39A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7517" y="6493233"/>
                <a:ext cx="656840" cy="656840"/>
              </a:xfrm>
              <a:prstGeom prst="rect">
                <a:avLst/>
              </a:prstGeom>
            </p:spPr>
          </p:pic>
        </p:grpSp>
      </p:grpSp>
      <p:grpSp>
        <p:nvGrpSpPr>
          <p:cNvPr id="26" name="Group 25">
            <a:extLst>
              <a:ext uri="{FF2B5EF4-FFF2-40B4-BE49-F238E27FC236}">
                <a16:creationId xmlns:a16="http://schemas.microsoft.com/office/drawing/2014/main" id="{06ABDC2C-7DA6-6D41-BB62-0246DEC85FB2}"/>
              </a:ext>
            </a:extLst>
          </p:cNvPr>
          <p:cNvGrpSpPr/>
          <p:nvPr/>
        </p:nvGrpSpPr>
        <p:grpSpPr>
          <a:xfrm>
            <a:off x="844218" y="6524581"/>
            <a:ext cx="4794582" cy="898988"/>
            <a:chOff x="209977" y="6383736"/>
            <a:chExt cx="4794582" cy="898988"/>
          </a:xfrm>
        </p:grpSpPr>
        <p:sp>
          <p:nvSpPr>
            <p:cNvPr id="70" name="Rectangle 27">
              <a:extLst>
                <a:ext uri="{FF2B5EF4-FFF2-40B4-BE49-F238E27FC236}">
                  <a16:creationId xmlns:a16="http://schemas.microsoft.com/office/drawing/2014/main" id="{F14EB35D-8F16-6E45-A26E-1B129FF5F02F}"/>
                </a:ext>
              </a:extLst>
            </p:cNvPr>
            <p:cNvSpPr txBox="1"/>
            <p:nvPr/>
          </p:nvSpPr>
          <p:spPr>
            <a:xfrm>
              <a:off x="837779" y="6562332"/>
              <a:ext cx="2077196" cy="246927"/>
            </a:xfrm>
            <a:prstGeom prst="rect">
              <a:avLst/>
            </a:prstGeom>
            <a:solidFill>
              <a:srgbClr val="C2D237"/>
            </a:solid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1300" b="1" i="0" u="none" strike="noStrike" dirty="0">
                  <a:solidFill>
                    <a:srgbClr val="2B2B2A"/>
                  </a:solidFill>
                  <a:highlight>
                    <a:srgbClr val="000000">
                      <a:alpha val="0"/>
                    </a:srgbClr>
                  </a:highlight>
                  <a:latin typeface="Montserrat"/>
                </a:rPr>
                <a:t>    Personnes âgées</a:t>
              </a:r>
            </a:p>
          </p:txBody>
        </p:sp>
        <p:sp>
          <p:nvSpPr>
            <p:cNvPr id="71" name="Rectangle 27">
              <a:extLst>
                <a:ext uri="{FF2B5EF4-FFF2-40B4-BE49-F238E27FC236}">
                  <a16:creationId xmlns:a16="http://schemas.microsoft.com/office/drawing/2014/main" id="{3ACC9632-5DE3-CE4A-AF29-40AA471B5FDB}"/>
                </a:ext>
              </a:extLst>
            </p:cNvPr>
            <p:cNvSpPr txBox="1"/>
            <p:nvPr/>
          </p:nvSpPr>
          <p:spPr>
            <a:xfrm>
              <a:off x="1020166" y="6918201"/>
              <a:ext cx="3984393" cy="364523"/>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lnSpc>
                  <a:spcPct val="100000"/>
                </a:lnSpc>
              </a:pPr>
              <a:r>
                <a:rPr lang="fr" sz="1100" b="0" i="0" u="none" strike="noStrike">
                  <a:solidFill>
                    <a:srgbClr val="2F355A"/>
                  </a:solidFill>
                  <a:highlight>
                    <a:srgbClr val="000000">
                      <a:alpha val="0"/>
                    </a:srgbClr>
                  </a:highlight>
                  <a:latin typeface="Montserrat"/>
                </a:rPr>
                <a:t>Les personnes âgées à mobilité réduite ou souffrant d'un handicap visuel ou de la vue</a:t>
              </a:r>
            </a:p>
          </p:txBody>
        </p:sp>
        <p:grpSp>
          <p:nvGrpSpPr>
            <p:cNvPr id="93" name="Group 92">
              <a:extLst>
                <a:ext uri="{FF2B5EF4-FFF2-40B4-BE49-F238E27FC236}">
                  <a16:creationId xmlns:a16="http://schemas.microsoft.com/office/drawing/2014/main" id="{D0851566-D670-8647-BE15-D5CBBE17D69B}"/>
                </a:ext>
              </a:extLst>
            </p:cNvPr>
            <p:cNvGrpSpPr/>
            <p:nvPr/>
          </p:nvGrpSpPr>
          <p:grpSpPr>
            <a:xfrm>
              <a:off x="209977" y="6383736"/>
              <a:ext cx="633106" cy="731048"/>
              <a:chOff x="2168760" y="6307529"/>
              <a:chExt cx="928001" cy="1071563"/>
            </a:xfrm>
          </p:grpSpPr>
          <p:sp>
            <p:nvSpPr>
              <p:cNvPr id="94" name="Polygon">
                <a:extLst>
                  <a:ext uri="{FF2B5EF4-FFF2-40B4-BE49-F238E27FC236}">
                    <a16:creationId xmlns:a16="http://schemas.microsoft.com/office/drawing/2014/main" id="{AB5C54D8-48C8-9A48-93CB-FDF6B4F437F5}"/>
                  </a:ext>
                </a:extLst>
              </p:cNvPr>
              <p:cNvSpPr/>
              <p:nvPr/>
            </p:nvSpPr>
            <p:spPr>
              <a:xfrm>
                <a:off x="2168760" y="6307529"/>
                <a:ext cx="928001" cy="1071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pitchFamily="2" charset="77"/>
                </a:endParaRPr>
              </a:p>
            </p:txBody>
          </p:sp>
          <p:pic>
            <p:nvPicPr>
              <p:cNvPr id="95" name="Graphic 94" descr="Man with cane outline">
                <a:extLst>
                  <a:ext uri="{FF2B5EF4-FFF2-40B4-BE49-F238E27FC236}">
                    <a16:creationId xmlns:a16="http://schemas.microsoft.com/office/drawing/2014/main" id="{2EB80733-6B49-E641-9BCE-A44197100B0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70286" y="6455443"/>
                <a:ext cx="728262" cy="728262"/>
              </a:xfrm>
              <a:prstGeom prst="rect">
                <a:avLst/>
              </a:prstGeom>
            </p:spPr>
          </p:pic>
        </p:grpSp>
      </p:grpSp>
      <p:grpSp>
        <p:nvGrpSpPr>
          <p:cNvPr id="28" name="Group 27">
            <a:extLst>
              <a:ext uri="{FF2B5EF4-FFF2-40B4-BE49-F238E27FC236}">
                <a16:creationId xmlns:a16="http://schemas.microsoft.com/office/drawing/2014/main" id="{5E82E1C8-6569-7446-A80F-786D6DB03D0B}"/>
              </a:ext>
            </a:extLst>
          </p:cNvPr>
          <p:cNvGrpSpPr/>
          <p:nvPr/>
        </p:nvGrpSpPr>
        <p:grpSpPr>
          <a:xfrm>
            <a:off x="844581" y="4924681"/>
            <a:ext cx="5016778" cy="743344"/>
            <a:chOff x="210340" y="4698533"/>
            <a:chExt cx="5016778" cy="743344"/>
          </a:xfrm>
        </p:grpSpPr>
        <p:sp>
          <p:nvSpPr>
            <p:cNvPr id="65" name="Rectangle 27">
              <a:extLst>
                <a:ext uri="{FF2B5EF4-FFF2-40B4-BE49-F238E27FC236}">
                  <a16:creationId xmlns:a16="http://schemas.microsoft.com/office/drawing/2014/main" id="{6AE4BFA4-6348-8447-A1E8-56CBB6B9F716}"/>
                </a:ext>
              </a:extLst>
            </p:cNvPr>
            <p:cNvSpPr txBox="1"/>
            <p:nvPr/>
          </p:nvSpPr>
          <p:spPr>
            <a:xfrm>
              <a:off x="844819" y="4973136"/>
              <a:ext cx="2078332" cy="240630"/>
            </a:xfrm>
            <a:prstGeom prst="rect">
              <a:avLst/>
            </a:prstGeom>
            <a:solidFill>
              <a:srgbClr val="C2D237"/>
            </a:solid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1300" b="1" i="0" u="none" strike="noStrike" dirty="0">
                  <a:solidFill>
                    <a:srgbClr val="2B2B2A"/>
                  </a:solidFill>
                  <a:highlight>
                    <a:srgbClr val="000000">
                      <a:alpha val="0"/>
                    </a:srgbClr>
                  </a:highlight>
                  <a:latin typeface="Montserrat"/>
                </a:rPr>
                <a:t>   Sourdes ou aveugles </a:t>
              </a:r>
            </a:p>
          </p:txBody>
        </p:sp>
        <p:sp>
          <p:nvSpPr>
            <p:cNvPr id="67" name="Rectangle 27">
              <a:extLst>
                <a:ext uri="{FF2B5EF4-FFF2-40B4-BE49-F238E27FC236}">
                  <a16:creationId xmlns:a16="http://schemas.microsoft.com/office/drawing/2014/main" id="{B8A4B6EA-EBD4-764D-86B7-EE4FDF2CF496}"/>
                </a:ext>
              </a:extLst>
            </p:cNvPr>
            <p:cNvSpPr txBox="1"/>
            <p:nvPr/>
          </p:nvSpPr>
          <p:spPr>
            <a:xfrm>
              <a:off x="988565" y="5228741"/>
              <a:ext cx="4238553" cy="213136"/>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r>
                <a:rPr lang="fr" sz="1100" b="0" i="0" u="none" strike="noStrike" dirty="0">
                  <a:solidFill>
                    <a:srgbClr val="2F355A"/>
                  </a:solidFill>
                  <a:highlight>
                    <a:srgbClr val="000000">
                      <a:alpha val="0"/>
                    </a:srgbClr>
                  </a:highlight>
                  <a:latin typeface="Montserrat"/>
                </a:rPr>
                <a:t>Lorsqu'un ou plusieurs invités sont malvoyants ou malentendants.</a:t>
              </a:r>
            </a:p>
          </p:txBody>
        </p:sp>
        <p:grpSp>
          <p:nvGrpSpPr>
            <p:cNvPr id="96" name="Group 95">
              <a:extLst>
                <a:ext uri="{FF2B5EF4-FFF2-40B4-BE49-F238E27FC236}">
                  <a16:creationId xmlns:a16="http://schemas.microsoft.com/office/drawing/2014/main" id="{2E9870B7-54E7-E04B-AF48-22E5BF147ECC}"/>
                </a:ext>
              </a:extLst>
            </p:cNvPr>
            <p:cNvGrpSpPr/>
            <p:nvPr/>
          </p:nvGrpSpPr>
          <p:grpSpPr>
            <a:xfrm>
              <a:off x="210340" y="4698533"/>
              <a:ext cx="633106" cy="731048"/>
              <a:chOff x="5146367" y="3193857"/>
              <a:chExt cx="928000" cy="1071563"/>
            </a:xfrm>
          </p:grpSpPr>
          <p:sp>
            <p:nvSpPr>
              <p:cNvPr id="97" name="Polygon">
                <a:extLst>
                  <a:ext uri="{FF2B5EF4-FFF2-40B4-BE49-F238E27FC236}">
                    <a16:creationId xmlns:a16="http://schemas.microsoft.com/office/drawing/2014/main" id="{793C0E26-F33B-594D-8D0E-3732B7DBD2AB}"/>
                  </a:ext>
                </a:extLst>
              </p:cNvPr>
              <p:cNvSpPr/>
              <p:nvPr/>
            </p:nvSpPr>
            <p:spPr>
              <a:xfrm>
                <a:off x="5146367" y="3193857"/>
                <a:ext cx="928000" cy="1071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pitchFamily="2" charset="77"/>
                </a:endParaRPr>
              </a:p>
            </p:txBody>
          </p:sp>
          <p:pic>
            <p:nvPicPr>
              <p:cNvPr id="98" name="Graphic 97" descr="Glasses outline">
                <a:extLst>
                  <a:ext uri="{FF2B5EF4-FFF2-40B4-BE49-F238E27FC236}">
                    <a16:creationId xmlns:a16="http://schemas.microsoft.com/office/drawing/2014/main" id="{C4458A8D-2161-314B-8E63-1693E449187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72225" y="3193857"/>
                <a:ext cx="676281" cy="676281"/>
              </a:xfrm>
              <a:prstGeom prst="rect">
                <a:avLst/>
              </a:prstGeom>
            </p:spPr>
          </p:pic>
          <p:pic>
            <p:nvPicPr>
              <p:cNvPr id="99" name="Graphic 98" descr="Deaf with solid fill">
                <a:extLst>
                  <a:ext uri="{FF2B5EF4-FFF2-40B4-BE49-F238E27FC236}">
                    <a16:creationId xmlns:a16="http://schemas.microsoft.com/office/drawing/2014/main" id="{637EF53F-56BE-B14B-885D-2ED5BA76C8E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04925" y="3611361"/>
                <a:ext cx="564427" cy="564427"/>
              </a:xfrm>
              <a:prstGeom prst="rect">
                <a:avLst/>
              </a:prstGeom>
            </p:spPr>
          </p:pic>
        </p:grpSp>
      </p:grpSp>
      <p:grpSp>
        <p:nvGrpSpPr>
          <p:cNvPr id="24" name="Group 23">
            <a:extLst>
              <a:ext uri="{FF2B5EF4-FFF2-40B4-BE49-F238E27FC236}">
                <a16:creationId xmlns:a16="http://schemas.microsoft.com/office/drawing/2014/main" id="{9FA23CF1-755D-974B-A413-FEE4A30F7B33}"/>
              </a:ext>
            </a:extLst>
          </p:cNvPr>
          <p:cNvGrpSpPr/>
          <p:nvPr/>
        </p:nvGrpSpPr>
        <p:grpSpPr>
          <a:xfrm>
            <a:off x="892193" y="7333582"/>
            <a:ext cx="5343507" cy="911169"/>
            <a:chOff x="257952" y="7220718"/>
            <a:chExt cx="5343507" cy="911169"/>
          </a:xfrm>
        </p:grpSpPr>
        <p:sp>
          <p:nvSpPr>
            <p:cNvPr id="72" name="Rectangle 27">
              <a:extLst>
                <a:ext uri="{FF2B5EF4-FFF2-40B4-BE49-F238E27FC236}">
                  <a16:creationId xmlns:a16="http://schemas.microsoft.com/office/drawing/2014/main" id="{E6CACA1C-446C-4544-812A-D1599C5A8821}"/>
                </a:ext>
              </a:extLst>
            </p:cNvPr>
            <p:cNvSpPr txBox="1"/>
            <p:nvPr/>
          </p:nvSpPr>
          <p:spPr>
            <a:xfrm>
              <a:off x="857207" y="7470566"/>
              <a:ext cx="2077196" cy="296798"/>
            </a:xfrm>
            <a:prstGeom prst="rect">
              <a:avLst/>
            </a:prstGeom>
            <a:solidFill>
              <a:srgbClr val="C2D237"/>
            </a:solid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1300" b="1" i="0" u="none" strike="noStrike">
                  <a:solidFill>
                    <a:srgbClr val="2B2B2A"/>
                  </a:solidFill>
                  <a:highlight>
                    <a:srgbClr val="000000">
                      <a:alpha val="0"/>
                    </a:srgbClr>
                  </a:highlight>
                  <a:latin typeface="Montserrat"/>
                </a:rPr>
                <a:t>    Blessé</a:t>
              </a:r>
            </a:p>
          </p:txBody>
        </p:sp>
        <p:sp>
          <p:nvSpPr>
            <p:cNvPr id="73" name="Rectangle 27">
              <a:extLst>
                <a:ext uri="{FF2B5EF4-FFF2-40B4-BE49-F238E27FC236}">
                  <a16:creationId xmlns:a16="http://schemas.microsoft.com/office/drawing/2014/main" id="{7B9C0819-3AF9-9B49-8348-58DAC7158DC2}"/>
                </a:ext>
              </a:extLst>
            </p:cNvPr>
            <p:cNvSpPr txBox="1"/>
            <p:nvPr/>
          </p:nvSpPr>
          <p:spPr>
            <a:xfrm>
              <a:off x="977626" y="7767364"/>
              <a:ext cx="4623833" cy="364523"/>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lnSpc>
                  <a:spcPct val="100000"/>
                </a:lnSpc>
              </a:pPr>
              <a:r>
                <a:rPr lang="fr" sz="1100" b="0" i="0" u="none" strike="noStrike">
                  <a:solidFill>
                    <a:srgbClr val="2F355A"/>
                  </a:solidFill>
                  <a:highlight>
                    <a:srgbClr val="000000">
                      <a:alpha val="0"/>
                    </a:srgbClr>
                  </a:highlight>
                  <a:latin typeface="Montserrat"/>
                </a:rPr>
                <a:t>Les personnes qui sont temporairement handicapées à la suite d'une blessure, par exemple une jambe ou un bras cassé.</a:t>
              </a:r>
            </a:p>
          </p:txBody>
        </p:sp>
        <p:grpSp>
          <p:nvGrpSpPr>
            <p:cNvPr id="100" name="Group 99">
              <a:extLst>
                <a:ext uri="{FF2B5EF4-FFF2-40B4-BE49-F238E27FC236}">
                  <a16:creationId xmlns:a16="http://schemas.microsoft.com/office/drawing/2014/main" id="{9894ED27-4CC6-3446-9A94-CC41964793B0}"/>
                </a:ext>
              </a:extLst>
            </p:cNvPr>
            <p:cNvGrpSpPr/>
            <p:nvPr/>
          </p:nvGrpSpPr>
          <p:grpSpPr>
            <a:xfrm>
              <a:off x="257952" y="7220718"/>
              <a:ext cx="633106" cy="731048"/>
              <a:chOff x="3669177" y="6307529"/>
              <a:chExt cx="928001" cy="1071563"/>
            </a:xfrm>
          </p:grpSpPr>
          <p:sp>
            <p:nvSpPr>
              <p:cNvPr id="101" name="Polygon">
                <a:extLst>
                  <a:ext uri="{FF2B5EF4-FFF2-40B4-BE49-F238E27FC236}">
                    <a16:creationId xmlns:a16="http://schemas.microsoft.com/office/drawing/2014/main" id="{ED8F627E-F957-A346-8339-74DEF6C66C24}"/>
                  </a:ext>
                </a:extLst>
              </p:cNvPr>
              <p:cNvSpPr/>
              <p:nvPr/>
            </p:nvSpPr>
            <p:spPr>
              <a:xfrm>
                <a:off x="3669177" y="6307529"/>
                <a:ext cx="928001" cy="1071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pitchFamily="2" charset="77"/>
                </a:endParaRPr>
              </a:p>
            </p:txBody>
          </p:sp>
          <p:pic>
            <p:nvPicPr>
              <p:cNvPr id="102" name="Graphic 101" descr="Sling with solid fill">
                <a:extLst>
                  <a:ext uri="{FF2B5EF4-FFF2-40B4-BE49-F238E27FC236}">
                    <a16:creationId xmlns:a16="http://schemas.microsoft.com/office/drawing/2014/main" id="{2B8CCEAD-7ACD-7B47-8E91-9F07903370C6}"/>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761241" y="6419879"/>
                <a:ext cx="782582" cy="782582"/>
              </a:xfrm>
              <a:prstGeom prst="rect">
                <a:avLst/>
              </a:prstGeom>
            </p:spPr>
          </p:pic>
        </p:grpSp>
      </p:grpSp>
      <p:grpSp>
        <p:nvGrpSpPr>
          <p:cNvPr id="11" name="Group 10">
            <a:extLst>
              <a:ext uri="{FF2B5EF4-FFF2-40B4-BE49-F238E27FC236}">
                <a16:creationId xmlns:a16="http://schemas.microsoft.com/office/drawing/2014/main" id="{39BDD86A-E2DA-C347-9AFF-03131AD1075B}"/>
              </a:ext>
            </a:extLst>
          </p:cNvPr>
          <p:cNvGrpSpPr/>
          <p:nvPr/>
        </p:nvGrpSpPr>
        <p:grpSpPr>
          <a:xfrm>
            <a:off x="872118" y="8154762"/>
            <a:ext cx="4958874" cy="738550"/>
            <a:chOff x="237877" y="8053047"/>
            <a:chExt cx="4958874" cy="738550"/>
          </a:xfrm>
        </p:grpSpPr>
        <p:sp>
          <p:nvSpPr>
            <p:cNvPr id="74" name="Rectangle 27">
              <a:extLst>
                <a:ext uri="{FF2B5EF4-FFF2-40B4-BE49-F238E27FC236}">
                  <a16:creationId xmlns:a16="http://schemas.microsoft.com/office/drawing/2014/main" id="{F104BBD1-F43A-8546-B8D1-4DD82DF550DC}"/>
                </a:ext>
              </a:extLst>
            </p:cNvPr>
            <p:cNvSpPr txBox="1"/>
            <p:nvPr/>
          </p:nvSpPr>
          <p:spPr>
            <a:xfrm>
              <a:off x="851778" y="8302502"/>
              <a:ext cx="2063197" cy="213136"/>
            </a:xfrm>
            <a:prstGeom prst="rect">
              <a:avLst/>
            </a:prstGeom>
            <a:solidFill>
              <a:srgbClr val="C2D237"/>
            </a:solid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1300" b="1" i="0" u="none" strike="noStrike">
                  <a:solidFill>
                    <a:srgbClr val="2B2B2A"/>
                  </a:solidFill>
                  <a:highlight>
                    <a:srgbClr val="000000">
                      <a:alpha val="0"/>
                    </a:srgbClr>
                  </a:highlight>
                  <a:latin typeface="Montserrat"/>
                </a:rPr>
                <a:t>   Réunions de groupe</a:t>
              </a:r>
            </a:p>
          </p:txBody>
        </p:sp>
        <p:sp>
          <p:nvSpPr>
            <p:cNvPr id="75" name="Rectangle 27">
              <a:extLst>
                <a:ext uri="{FF2B5EF4-FFF2-40B4-BE49-F238E27FC236}">
                  <a16:creationId xmlns:a16="http://schemas.microsoft.com/office/drawing/2014/main" id="{F7F95E52-030F-1046-B920-0EB3274FA4BF}"/>
                </a:ext>
              </a:extLst>
            </p:cNvPr>
            <p:cNvSpPr txBox="1"/>
            <p:nvPr/>
          </p:nvSpPr>
          <p:spPr>
            <a:xfrm>
              <a:off x="958198" y="8578461"/>
              <a:ext cx="4238553" cy="213136"/>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20000"/>
                </a:lnSpc>
                <a:defRPr sz="5600">
                  <a:solidFill>
                    <a:srgbClr val="595457"/>
                  </a:solidFill>
                  <a:latin typeface="Montserrat Light"/>
                  <a:ea typeface="Montserrat Light"/>
                  <a:cs typeface="Montserrat Light"/>
                  <a:sym typeface="Montserrat Light"/>
                </a:defRPr>
              </a:lvl1pPr>
            </a:lstStyle>
            <a:p>
              <a:pPr algn="l" rtl="0"/>
              <a:r>
                <a:rPr lang="fr" sz="1100" b="0" i="0" u="none" strike="noStrike">
                  <a:solidFill>
                    <a:srgbClr val="2F355A"/>
                  </a:solidFill>
                  <a:highlight>
                    <a:srgbClr val="000000">
                      <a:alpha val="0"/>
                    </a:srgbClr>
                  </a:highlight>
                  <a:latin typeface="Montserrat"/>
                </a:rPr>
                <a:t>Lorsqu'un ami ou un membre de la famille a un handicap</a:t>
              </a:r>
            </a:p>
          </p:txBody>
        </p:sp>
        <p:grpSp>
          <p:nvGrpSpPr>
            <p:cNvPr id="103" name="Group 102">
              <a:extLst>
                <a:ext uri="{FF2B5EF4-FFF2-40B4-BE49-F238E27FC236}">
                  <a16:creationId xmlns:a16="http://schemas.microsoft.com/office/drawing/2014/main" id="{29C6BD85-2F6F-B94B-B256-3F9A792FD9BE}"/>
                </a:ext>
              </a:extLst>
            </p:cNvPr>
            <p:cNvGrpSpPr/>
            <p:nvPr/>
          </p:nvGrpSpPr>
          <p:grpSpPr>
            <a:xfrm>
              <a:off x="237877" y="8053047"/>
              <a:ext cx="633106" cy="731048"/>
              <a:chOff x="5169594" y="6307529"/>
              <a:chExt cx="928000" cy="1071563"/>
            </a:xfrm>
          </p:grpSpPr>
          <p:sp>
            <p:nvSpPr>
              <p:cNvPr id="104" name="Polygon">
                <a:extLst>
                  <a:ext uri="{FF2B5EF4-FFF2-40B4-BE49-F238E27FC236}">
                    <a16:creationId xmlns:a16="http://schemas.microsoft.com/office/drawing/2014/main" id="{904BE343-8157-6E40-A2A3-95AC99E4E612}"/>
                  </a:ext>
                </a:extLst>
              </p:cNvPr>
              <p:cNvSpPr/>
              <p:nvPr/>
            </p:nvSpPr>
            <p:spPr>
              <a:xfrm>
                <a:off x="5169594" y="6307529"/>
                <a:ext cx="928000" cy="107156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pitchFamily="2" charset="77"/>
                </a:endParaRPr>
              </a:p>
            </p:txBody>
          </p:sp>
          <p:pic>
            <p:nvPicPr>
              <p:cNvPr id="105" name="Graphic 104" descr="Group of people outline">
                <a:extLst>
                  <a:ext uri="{FF2B5EF4-FFF2-40B4-BE49-F238E27FC236}">
                    <a16:creationId xmlns:a16="http://schemas.microsoft.com/office/drawing/2014/main" id="{A548BEC3-F9BE-3F40-A25A-F5B1681324DF}"/>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272225" y="6483392"/>
                <a:ext cx="676281" cy="676281"/>
              </a:xfrm>
              <a:prstGeom prst="rect">
                <a:avLst/>
              </a:prstGeom>
            </p:spPr>
          </p:pic>
        </p:grpSp>
      </p:grpSp>
      <p:pic>
        <p:nvPicPr>
          <p:cNvPr id="57" name="Picture Placeholder 24">
            <a:extLst>
              <a:ext uri="{FF2B5EF4-FFF2-40B4-BE49-F238E27FC236}">
                <a16:creationId xmlns:a16="http://schemas.microsoft.com/office/drawing/2014/main" id="{2ADB50D0-F36A-6742-8327-5CD77F36A3DF}"/>
              </a:ext>
            </a:extLst>
          </p:cNvPr>
          <p:cNvPicPr>
            <a:picLocks noGrp="1" noChangeAspect="1"/>
          </p:cNvPicPr>
          <p:nvPr>
            <p:ph type="pic" idx="26"/>
          </p:nvPr>
        </p:nvPicPr>
        <p:blipFill>
          <a:blip r:embed="rId18">
            <a:extLst>
              <a:ext uri="{28A0092B-C50C-407E-A947-70E740481C1C}">
                <a14:useLocalDpi xmlns:a14="http://schemas.microsoft.com/office/drawing/2010/main"/>
              </a:ext>
            </a:extLst>
          </a:blip>
          <a:stretch>
            <a:fillRect/>
          </a:stretch>
        </p:blipFill>
        <p:spPr>
          <a:xfrm>
            <a:off x="0" y="-41066"/>
            <a:ext cx="6858000" cy="1578003"/>
          </a:xfrm>
        </p:spPr>
      </p:pic>
    </p:spTree>
    <p:extLst>
      <p:ext uri="{BB962C8B-B14F-4D97-AF65-F5344CB8AC3E}">
        <p14:creationId xmlns:p14="http://schemas.microsoft.com/office/powerpoint/2010/main" val="3539400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people posing for a photo&#10;&#10;Description automatically generated with low confidence">
            <a:extLst>
              <a:ext uri="{FF2B5EF4-FFF2-40B4-BE49-F238E27FC236}">
                <a16:creationId xmlns:a16="http://schemas.microsoft.com/office/drawing/2014/main" id="{C0DBC52E-757F-F646-8088-B015596CD4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14" y="5997455"/>
            <a:ext cx="6858000" cy="3183350"/>
          </a:xfrm>
          <a:prstGeom prst="rect">
            <a:avLst/>
          </a:prstGeom>
        </p:spPr>
      </p:pic>
      <p:sp>
        <p:nvSpPr>
          <p:cNvPr id="11" name="Rectangle 27">
            <a:extLst>
              <a:ext uri="{FF2B5EF4-FFF2-40B4-BE49-F238E27FC236}">
                <a16:creationId xmlns:a16="http://schemas.microsoft.com/office/drawing/2014/main" id="{95EC2019-B317-4B49-A8D7-BAFBB9E32C57}"/>
              </a:ext>
            </a:extLst>
          </p:cNvPr>
          <p:cNvSpPr txBox="1"/>
          <p:nvPr/>
        </p:nvSpPr>
        <p:spPr>
          <a:xfrm>
            <a:off x="1413149" y="2540636"/>
            <a:ext cx="5508000" cy="3276000"/>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15" name="TextBox 14">
            <a:extLst>
              <a:ext uri="{FF2B5EF4-FFF2-40B4-BE49-F238E27FC236}">
                <a16:creationId xmlns:a16="http://schemas.microsoft.com/office/drawing/2014/main" id="{4F5D4E29-E32F-9940-8DAF-0AA56DB2A853}"/>
              </a:ext>
            </a:extLst>
          </p:cNvPr>
          <p:cNvSpPr txBox="1"/>
          <p:nvPr/>
        </p:nvSpPr>
        <p:spPr>
          <a:xfrm>
            <a:off x="1966975" y="3451153"/>
            <a:ext cx="4400347" cy="19678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rtl="0"/>
            <a:r>
              <a:rPr lang="fr" sz="1200" b="0" i="1" u="none" strike="noStrike" dirty="0">
                <a:solidFill>
                  <a:srgbClr val="FFFFFF"/>
                </a:solidFill>
                <a:highlight>
                  <a:srgbClr val="000000">
                    <a:alpha val="0"/>
                  </a:srgbClr>
                </a:highlight>
                <a:latin typeface="Montserrat Light"/>
                <a:ea typeface="Verdana"/>
                <a:hlinkClick r:id="rId3">
                  <a:extLst>
                    <a:ext uri="{A12FA001-AC4F-418D-AE19-62706E023703}">
                      <ahyp:hlinkClr xmlns:ahyp="http://schemas.microsoft.com/office/drawing/2018/hyperlinkcolor" val="tx"/>
                    </a:ext>
                  </a:extLst>
                </a:hlinkClick>
              </a:rPr>
              <a:t>Martin Heng</a:t>
            </a:r>
            <a:r>
              <a:rPr lang="fr" sz="1200" b="0" i="1" u="none" strike="noStrike" dirty="0">
                <a:solidFill>
                  <a:srgbClr val="FFFFFF"/>
                </a:solidFill>
                <a:highlight>
                  <a:srgbClr val="000000">
                    <a:alpha val="0"/>
                  </a:srgbClr>
                </a:highlight>
                <a:latin typeface="Montserrat Light"/>
                <a:ea typeface="Verdana"/>
              </a:rPr>
              <a:t>, responsable des voyages accessibles et conseiller éditorial pour Lonely Planet, affirme que « nous ne devons pas seulement promouvoir l'accessibilité, mais aussi un tourisme inclusif qui profite à tous ». Il souligne que « les personnes handicapées et les personnes ayant des besoins d'accès différents voyagent, et sont susceptibles de voyager avec d'autres» . Ces voyageurs représentent, selon l'étude d'</a:t>
            </a:r>
            <a:r>
              <a:rPr lang="fr" sz="1200" b="0" i="1" u="none" strike="noStrike" dirty="0">
                <a:solidFill>
                  <a:srgbClr val="FFFFFF"/>
                </a:solidFill>
                <a:highlight>
                  <a:srgbClr val="000000">
                    <a:alpha val="0"/>
                  </a:srgbClr>
                </a:highlight>
                <a:latin typeface="Montserrat Light"/>
                <a:ea typeface="Verdana"/>
                <a:hlinkClick r:id="rId4">
                  <a:extLst>
                    <a:ext uri="{A12FA001-AC4F-418D-AE19-62706E023703}">
                      <ahyp:hlinkClr xmlns:ahyp="http://schemas.microsoft.com/office/drawing/2018/hyperlinkcolor" val="tx"/>
                    </a:ext>
                  </a:extLst>
                </a:hlinkClick>
              </a:rPr>
              <a:t>Amadeus sur l'accessibilité</a:t>
            </a:r>
            <a:r>
              <a:rPr lang="fr" sz="1200" b="0" i="1" u="none" strike="noStrike" dirty="0">
                <a:solidFill>
                  <a:srgbClr val="FFFFFF"/>
                </a:solidFill>
                <a:highlight>
                  <a:srgbClr val="000000">
                    <a:alpha val="0"/>
                  </a:srgbClr>
                </a:highlight>
                <a:latin typeface="Montserrat Light"/>
                <a:ea typeface="Verdana"/>
              </a:rPr>
              <a:t>, un « marché de 70 milliards de dollars » rien qu'en Europe et aux États-Unis. </a:t>
            </a:r>
          </a:p>
        </p:txBody>
      </p:sp>
      <p:sp>
        <p:nvSpPr>
          <p:cNvPr id="16" name="Rectangle 27">
            <a:extLst>
              <a:ext uri="{FF2B5EF4-FFF2-40B4-BE49-F238E27FC236}">
                <a16:creationId xmlns:a16="http://schemas.microsoft.com/office/drawing/2014/main" id="{03390A34-8EB3-BE4C-A0C9-6CFD05FCBBD1}"/>
              </a:ext>
            </a:extLst>
          </p:cNvPr>
          <p:cNvSpPr txBox="1"/>
          <p:nvPr/>
        </p:nvSpPr>
        <p:spPr>
          <a:xfrm>
            <a:off x="10014" y="282335"/>
            <a:ext cx="5806586" cy="2988000"/>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17" name="Freeform 16">
            <a:extLst>
              <a:ext uri="{FF2B5EF4-FFF2-40B4-BE49-F238E27FC236}">
                <a16:creationId xmlns:a16="http://schemas.microsoft.com/office/drawing/2014/main" id="{B51F332E-7C11-E848-B4D6-769F0FD133BA}"/>
              </a:ext>
            </a:extLst>
          </p:cNvPr>
          <p:cNvSpPr/>
          <p:nvPr/>
        </p:nvSpPr>
        <p:spPr>
          <a:xfrm>
            <a:off x="721941" y="4432952"/>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2F355A"/>
          </a:solidFill>
          <a:ln w="5715" cap="flat">
            <a:noFill/>
            <a:prstDash val="solid"/>
            <a:miter/>
          </a:ln>
        </p:spPr>
        <p:txBody>
          <a:bodyPr rtlCol="0" anchor="ctr">
            <a:noAutofit/>
          </a:bodyPr>
          <a:lstStyle/>
          <a:p>
            <a:endParaRPr lang="en-US"/>
          </a:p>
        </p:txBody>
      </p:sp>
      <p:sp>
        <p:nvSpPr>
          <p:cNvPr id="19" name="TextBox 18">
            <a:extLst>
              <a:ext uri="{FF2B5EF4-FFF2-40B4-BE49-F238E27FC236}">
                <a16:creationId xmlns:a16="http://schemas.microsoft.com/office/drawing/2014/main" id="{3349A74F-0ABF-2A4E-99F9-F257920CD3A4}"/>
              </a:ext>
            </a:extLst>
          </p:cNvPr>
          <p:cNvSpPr txBox="1"/>
          <p:nvPr/>
        </p:nvSpPr>
        <p:spPr>
          <a:xfrm>
            <a:off x="469610" y="486692"/>
            <a:ext cx="4483389" cy="23987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rtl="0"/>
            <a:r>
              <a:rPr lang="fr" sz="1400" b="0" i="1" u="none" strike="noStrike">
                <a:solidFill>
                  <a:srgbClr val="FFFFFF"/>
                </a:solidFill>
                <a:highlight>
                  <a:srgbClr val="000000">
                    <a:alpha val="0"/>
                  </a:srgbClr>
                </a:highlight>
                <a:latin typeface="Montserrat Light"/>
                <a:ea typeface="Verdana"/>
              </a:rPr>
              <a:t>Dans les critères mondiaux du tourisme durable, la norme de base pour la durabilité des voyages et du tourisme est le « tourisme pour tous ». Avec une estimation de 15 % de la population mondiale vivant avec certaines formes de handicap (Organisation mondiale de la santé, </a:t>
            </a:r>
            <a:r>
              <a:rPr lang="fr" sz="1400" b="0" i="1" u="none" strike="noStrike">
                <a:solidFill>
                  <a:srgbClr val="FFFFFF"/>
                </a:solidFill>
                <a:highlight>
                  <a:srgbClr val="000000">
                    <a:alpha val="0"/>
                  </a:srgbClr>
                </a:highlight>
                <a:latin typeface="Montserrat Light"/>
                <a:ea typeface="Verdana"/>
                <a:hlinkClick r:id="rId5">
                  <a:extLst>
                    <a:ext uri="{A12FA001-AC4F-418D-AE19-62706E023703}">
                      <ahyp:hlinkClr xmlns:ahyp="http://schemas.microsoft.com/office/drawing/2018/hyperlinkcolor" val="tx"/>
                    </a:ext>
                  </a:extLst>
                </a:hlinkClick>
              </a:rPr>
              <a:t>Rapport mondial sur le handicap 2011</a:t>
            </a:r>
            <a:r>
              <a:rPr lang="fr" sz="1400" b="0" i="1" u="none" strike="noStrike">
                <a:solidFill>
                  <a:srgbClr val="FFFFFF"/>
                </a:solidFill>
                <a:highlight>
                  <a:srgbClr val="000000">
                    <a:alpha val="0"/>
                  </a:srgbClr>
                </a:highlight>
                <a:latin typeface="Montserrat Light"/>
                <a:ea typeface="Verdana"/>
              </a:rPr>
              <a:t>), et l'évolution démographique des populations qui « vieillissent rapidement » dans le monde (OMS, </a:t>
            </a:r>
            <a:r>
              <a:rPr lang="fr" sz="1400" b="0" i="1" u="none" strike="noStrike">
                <a:solidFill>
                  <a:srgbClr val="FFFFFF"/>
                </a:solidFill>
                <a:highlight>
                  <a:srgbClr val="000000">
                    <a:alpha val="0"/>
                  </a:srgbClr>
                </a:highlight>
                <a:latin typeface="Montserrat Light"/>
                <a:ea typeface="Verdana"/>
                <a:hlinkClick r:id="rId6">
                  <a:extLst>
                    <a:ext uri="{A12FA001-AC4F-418D-AE19-62706E023703}">
                      <ahyp:hlinkClr xmlns:ahyp="http://schemas.microsoft.com/office/drawing/2018/hyperlinkcolor" val="tx"/>
                    </a:ext>
                  </a:extLst>
                </a:hlinkClick>
              </a:rPr>
              <a:t>Vieillissement et parcours de vie</a:t>
            </a:r>
            <a:r>
              <a:rPr lang="fr" sz="1400" b="0" i="1" u="none" strike="noStrike">
                <a:solidFill>
                  <a:srgbClr val="FFFFFF"/>
                </a:solidFill>
                <a:highlight>
                  <a:srgbClr val="000000">
                    <a:alpha val="0"/>
                  </a:srgbClr>
                </a:highlight>
                <a:latin typeface="Montserrat Light"/>
                <a:ea typeface="Verdana"/>
              </a:rPr>
              <a:t>), le développement durable ne peut être atteint que par une approche inclusive de la création de solutions et d'opportunités. </a:t>
            </a:r>
          </a:p>
        </p:txBody>
      </p:sp>
      <p:sp>
        <p:nvSpPr>
          <p:cNvPr id="21" name="Freeform 20">
            <a:extLst>
              <a:ext uri="{FF2B5EF4-FFF2-40B4-BE49-F238E27FC236}">
                <a16:creationId xmlns:a16="http://schemas.microsoft.com/office/drawing/2014/main" id="{C482A1BD-B265-E44C-B41C-BAE648517D57}"/>
              </a:ext>
            </a:extLst>
          </p:cNvPr>
          <p:cNvSpPr/>
          <p:nvPr/>
        </p:nvSpPr>
        <p:spPr>
          <a:xfrm rot="10800000">
            <a:off x="5503034" y="645928"/>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28AFAC"/>
          </a:solidFill>
          <a:ln w="5715" cap="flat">
            <a:noFill/>
            <a:prstDash val="solid"/>
            <a:miter/>
          </a:ln>
        </p:spPr>
        <p:txBody>
          <a:bodyPr rtlCol="0" anchor="ctr">
            <a:noAutofit/>
          </a:bodyPr>
          <a:lstStyle/>
          <a:p>
            <a:endParaRPr lang="en-US"/>
          </a:p>
        </p:txBody>
      </p:sp>
    </p:spTree>
    <p:extLst>
      <p:ext uri="{BB962C8B-B14F-4D97-AF65-F5344CB8AC3E}">
        <p14:creationId xmlns:p14="http://schemas.microsoft.com/office/powerpoint/2010/main" val="34144220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D4B9556-876C-4744-8520-C188276D4020}"/>
              </a:ext>
            </a:extLst>
          </p:cNvPr>
          <p:cNvSpPr/>
          <p:nvPr/>
        </p:nvSpPr>
        <p:spPr>
          <a:xfrm>
            <a:off x="16256" y="102624"/>
            <a:ext cx="6841736" cy="5715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RU" sz="345"/>
          </a:p>
        </p:txBody>
      </p:sp>
      <p:sp>
        <p:nvSpPr>
          <p:cNvPr id="17" name="Graphic 14" descr="Leaf">
            <a:extLst>
              <a:ext uri="{FF2B5EF4-FFF2-40B4-BE49-F238E27FC236}">
                <a16:creationId xmlns:a16="http://schemas.microsoft.com/office/drawing/2014/main" id="{9A9186DD-54EA-1F4C-98C8-9C2961AE8C82}"/>
              </a:ext>
            </a:extLst>
          </p:cNvPr>
          <p:cNvSpPr/>
          <p:nvPr/>
        </p:nvSpPr>
        <p:spPr>
          <a:xfrm flipH="1">
            <a:off x="4163906" y="6283010"/>
            <a:ext cx="2694086" cy="2584045"/>
          </a:xfrm>
          <a:custGeom>
            <a:avLst/>
            <a:gdLst>
              <a:gd name="connsiteX0" fmla="*/ 5750756 w 12372838"/>
              <a:gd name="connsiteY0" fmla="*/ 1045592 h 11867468"/>
              <a:gd name="connsiteX1" fmla="*/ 871327 w 12372838"/>
              <a:gd name="connsiteY1" fmla="*/ 5925022 h 11867468"/>
              <a:gd name="connsiteX2" fmla="*/ 1481255 w 12372838"/>
              <a:gd name="connsiteY2" fmla="*/ 8277604 h 11867468"/>
              <a:gd name="connsiteX3" fmla="*/ 2683686 w 12372838"/>
              <a:gd name="connsiteY3" fmla="*/ 7092599 h 11867468"/>
              <a:gd name="connsiteX4" fmla="*/ 6151566 w 12372838"/>
              <a:gd name="connsiteY4" fmla="*/ 4252075 h 11867468"/>
              <a:gd name="connsiteX5" fmla="*/ 6378111 w 12372838"/>
              <a:gd name="connsiteY5" fmla="*/ 4164942 h 11867468"/>
              <a:gd name="connsiteX6" fmla="*/ 6726642 w 12372838"/>
              <a:gd name="connsiteY6" fmla="*/ 4513473 h 11867468"/>
              <a:gd name="connsiteX7" fmla="*/ 6587230 w 12372838"/>
              <a:gd name="connsiteY7" fmla="*/ 4792297 h 11867468"/>
              <a:gd name="connsiteX8" fmla="*/ 6587230 w 12372838"/>
              <a:gd name="connsiteY8" fmla="*/ 4792297 h 11867468"/>
              <a:gd name="connsiteX9" fmla="*/ 1585815 w 12372838"/>
              <a:gd name="connsiteY9" fmla="*/ 9201210 h 11867468"/>
              <a:gd name="connsiteX10" fmla="*/ 1306990 w 12372838"/>
              <a:gd name="connsiteY10" fmla="*/ 9514887 h 11867468"/>
              <a:gd name="connsiteX11" fmla="*/ 1306990 w 12372838"/>
              <a:gd name="connsiteY11" fmla="*/ 9514887 h 11867468"/>
              <a:gd name="connsiteX12" fmla="*/ 0 w 12372838"/>
              <a:gd name="connsiteY12" fmla="*/ 11867469 h 11867468"/>
              <a:gd name="connsiteX13" fmla="*/ 1045592 w 12372838"/>
              <a:gd name="connsiteY13" fmla="*/ 11867469 h 11867468"/>
              <a:gd name="connsiteX14" fmla="*/ 2579127 w 12372838"/>
              <a:gd name="connsiteY14" fmla="*/ 9654300 h 11867468"/>
              <a:gd name="connsiteX15" fmla="*/ 5750756 w 12372838"/>
              <a:gd name="connsiteY15" fmla="*/ 10821877 h 11867468"/>
              <a:gd name="connsiteX16" fmla="*/ 8173045 w 12372838"/>
              <a:gd name="connsiteY16" fmla="*/ 10177096 h 11867468"/>
              <a:gd name="connsiteX17" fmla="*/ 8173045 w 12372838"/>
              <a:gd name="connsiteY17" fmla="*/ 10177096 h 11867468"/>
              <a:gd name="connsiteX18" fmla="*/ 12372839 w 12372838"/>
              <a:gd name="connsiteY18" fmla="*/ 0 h 11867468"/>
              <a:gd name="connsiteX19" fmla="*/ 5750756 w 12372838"/>
              <a:gd name="connsiteY19" fmla="*/ 1045592 h 118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72838" h="11867468">
                <a:moveTo>
                  <a:pt x="5750756" y="1045592"/>
                </a:moveTo>
                <a:cubicBezTo>
                  <a:pt x="3049643" y="1045592"/>
                  <a:pt x="871327" y="3223909"/>
                  <a:pt x="871327" y="5925022"/>
                </a:cubicBezTo>
                <a:cubicBezTo>
                  <a:pt x="871327" y="6778922"/>
                  <a:pt x="1097872" y="7580542"/>
                  <a:pt x="1481255" y="8277604"/>
                </a:cubicBezTo>
                <a:cubicBezTo>
                  <a:pt x="1847213" y="7894220"/>
                  <a:pt x="2248023" y="7510836"/>
                  <a:pt x="2683686" y="7092599"/>
                </a:cubicBezTo>
                <a:cubicBezTo>
                  <a:pt x="3781558" y="6064434"/>
                  <a:pt x="5071121" y="5018842"/>
                  <a:pt x="6151566" y="4252075"/>
                </a:cubicBezTo>
                <a:cubicBezTo>
                  <a:pt x="6221273" y="4199795"/>
                  <a:pt x="6290979" y="4164942"/>
                  <a:pt x="6378111" y="4164942"/>
                </a:cubicBezTo>
                <a:cubicBezTo>
                  <a:pt x="6569803" y="4164942"/>
                  <a:pt x="6726642" y="4321780"/>
                  <a:pt x="6726642" y="4513473"/>
                </a:cubicBezTo>
                <a:cubicBezTo>
                  <a:pt x="6726642" y="4635458"/>
                  <a:pt x="6674362" y="4722591"/>
                  <a:pt x="6587230" y="4792297"/>
                </a:cubicBezTo>
                <a:lnTo>
                  <a:pt x="6587230" y="4792297"/>
                </a:lnTo>
                <a:cubicBezTo>
                  <a:pt x="5036269" y="5907595"/>
                  <a:pt x="2979937" y="7632822"/>
                  <a:pt x="1585815" y="9201210"/>
                </a:cubicBezTo>
                <a:cubicBezTo>
                  <a:pt x="1585815" y="9201210"/>
                  <a:pt x="1394123" y="9410328"/>
                  <a:pt x="1306990" y="9514887"/>
                </a:cubicBezTo>
                <a:lnTo>
                  <a:pt x="1306990" y="9514887"/>
                </a:lnTo>
                <a:cubicBezTo>
                  <a:pt x="522796" y="10438494"/>
                  <a:pt x="0" y="11274967"/>
                  <a:pt x="0" y="11867469"/>
                </a:cubicBezTo>
                <a:lnTo>
                  <a:pt x="1045592" y="11867469"/>
                </a:lnTo>
                <a:cubicBezTo>
                  <a:pt x="1045592" y="11484086"/>
                  <a:pt x="1655521" y="10647612"/>
                  <a:pt x="2579127" y="9654300"/>
                </a:cubicBezTo>
                <a:cubicBezTo>
                  <a:pt x="3433027" y="10386214"/>
                  <a:pt x="4530899" y="10821877"/>
                  <a:pt x="5750756" y="10821877"/>
                </a:cubicBezTo>
                <a:cubicBezTo>
                  <a:pt x="6622083" y="10821877"/>
                  <a:pt x="7458556" y="10595333"/>
                  <a:pt x="8173045" y="10177096"/>
                </a:cubicBezTo>
                <a:lnTo>
                  <a:pt x="8173045" y="10177096"/>
                </a:lnTo>
                <a:cubicBezTo>
                  <a:pt x="11902323" y="8103338"/>
                  <a:pt x="12372839" y="4286927"/>
                  <a:pt x="12372839" y="0"/>
                </a:cubicBezTo>
                <a:cubicBezTo>
                  <a:pt x="12372839" y="0"/>
                  <a:pt x="8312457" y="1115298"/>
                  <a:pt x="5750756" y="1045592"/>
                </a:cubicBezTo>
                <a:close/>
              </a:path>
            </a:pathLst>
          </a:custGeom>
          <a:solidFill>
            <a:srgbClr val="C2D237">
              <a:alpha val="17000"/>
            </a:srgbClr>
          </a:solidFill>
          <a:ln w="174228" cap="flat">
            <a:noFill/>
            <a:prstDash val="solid"/>
            <a:miter/>
          </a:ln>
        </p:spPr>
        <p:txBody>
          <a:bodyPr rtlCol="0" anchor="ctr">
            <a:noAutofit/>
          </a:bodyPr>
          <a:lstStyle/>
          <a:p>
            <a:endParaRPr lang="en-RU" sz="345">
              <a:solidFill>
                <a:srgbClr val="C2D237"/>
              </a:solidFill>
            </a:endParaRPr>
          </a:p>
        </p:txBody>
      </p:sp>
      <p:sp>
        <p:nvSpPr>
          <p:cNvPr id="4" name="Rechteck"/>
          <p:cNvSpPr/>
          <p:nvPr/>
        </p:nvSpPr>
        <p:spPr>
          <a:xfrm>
            <a:off x="0" y="5083881"/>
            <a:ext cx="6858000" cy="891699"/>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5" name="Rectangle 27"/>
          <p:cNvSpPr txBox="1"/>
          <p:nvPr/>
        </p:nvSpPr>
        <p:spPr>
          <a:xfrm>
            <a:off x="804537" y="5151697"/>
            <a:ext cx="3143891" cy="267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400" b="1" i="0" u="none" strike="noStrike">
                <a:solidFill>
                  <a:srgbClr val="2F355A"/>
                </a:solidFill>
                <a:highlight>
                  <a:srgbClr val="000000">
                    <a:alpha val="0"/>
                  </a:srgbClr>
                </a:highlight>
                <a:latin typeface="Montserrat Bold"/>
              </a:rPr>
              <a:t>Description</a:t>
            </a:r>
            <a:endParaRPr sz="1400" b="1">
              <a:solidFill>
                <a:srgbClr val="2F355A"/>
              </a:solidFill>
            </a:endParaRPr>
          </a:p>
        </p:txBody>
      </p:sp>
      <p:sp>
        <p:nvSpPr>
          <p:cNvPr id="6" name="Rectangle 27"/>
          <p:cNvSpPr txBox="1"/>
          <p:nvPr/>
        </p:nvSpPr>
        <p:spPr>
          <a:xfrm>
            <a:off x="774290" y="5470471"/>
            <a:ext cx="5253222" cy="39530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a:solidFill>
                  <a:srgbClr val="202124"/>
                </a:solidFill>
                <a:highlight>
                  <a:srgbClr val="000000">
                    <a:alpha val="0"/>
                  </a:srgbClr>
                </a:highlight>
                <a:latin typeface="Montserrat Light"/>
                <a:ea typeface="Roboto"/>
              </a:rPr>
              <a:t>Proposer des randonnées et des excursions à pied ainsi que d'autres expériences dans la nature pour les personnes aveugles et sourdes.</a:t>
            </a:r>
          </a:p>
        </p:txBody>
      </p:sp>
      <p:sp>
        <p:nvSpPr>
          <p:cNvPr id="7" name="Rectangle 27"/>
          <p:cNvSpPr txBox="1"/>
          <p:nvPr/>
        </p:nvSpPr>
        <p:spPr>
          <a:xfrm>
            <a:off x="1171312" y="8276989"/>
            <a:ext cx="4655450" cy="11801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000" b="1" i="0" u="none" strike="noStrike">
                <a:solidFill>
                  <a:srgbClr val="28AFAC"/>
                </a:solidFill>
                <a:highlight>
                  <a:srgbClr val="FFFFFF"/>
                </a:highlight>
                <a:latin typeface="Montserrat Light"/>
                <a:ea typeface="Roboto"/>
                <a:cs typeface="Roboto"/>
              </a:rPr>
              <a:t>Site internet</a:t>
            </a:r>
            <a:r>
              <a:rPr lang="fr" sz="1000" b="0" i="0" u="sng" strike="noStrike">
                <a:solidFill>
                  <a:srgbClr val="24282B"/>
                </a:solidFill>
                <a:highlight>
                  <a:srgbClr val="FFFFFF"/>
                </a:highlight>
                <a:latin typeface="Montserrat Light"/>
                <a:ea typeface="Roboto"/>
                <a:cs typeface="Roboto"/>
                <a:hlinkClick r:id="rId2"/>
              </a:rPr>
              <a:t>https://www.noisyvision.org/category/read/projects/</a:t>
            </a:r>
            <a:endParaRPr lang="en-IE" sz="1050" b="1">
              <a:solidFill>
                <a:srgbClr val="24282B"/>
              </a:solidFill>
              <a:highlight>
                <a:srgbClr val="FFFFFF"/>
              </a:highlight>
              <a:latin typeface="Montserrat Light"/>
              <a:ea typeface="Roboto" panose="02000000000000000000" pitchFamily="2" charset="0"/>
              <a:cs typeface="Roboto" panose="02000000000000000000" pitchFamily="2" charset="0"/>
            </a:endParaRPr>
          </a:p>
          <a:p>
            <a:endParaRPr lang="en-IE" sz="1050" b="1" u="sng">
              <a:solidFill>
                <a:srgbClr val="28AFAC"/>
              </a:solidFill>
              <a:highlight>
                <a:srgbClr val="FFFFFF"/>
              </a:highlight>
              <a:latin typeface="Montserrat Ligh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endParaRPr>
          </a:p>
          <a:p>
            <a:pPr rtl="0"/>
            <a:r>
              <a:rPr lang="fr" sz="1000" b="1" i="0" u="sng" strike="noStrike">
                <a:solidFill>
                  <a:srgbClr val="28AFAC"/>
                </a:solidFill>
                <a:highlight>
                  <a:srgbClr val="FFFFFF"/>
                </a:highlight>
                <a:latin typeface="Montserrat Light"/>
                <a:ea typeface="Roboto"/>
                <a:cs typeface="Roboto"/>
                <a:hlinkClick r:id="rId4">
                  <a:extLst>
                    <a:ext uri="{A12FA001-AC4F-418D-AE19-62706E023703}">
                      <ahyp:hlinkClr xmlns:ahyp="http://schemas.microsoft.com/office/drawing/2018/hyperlinkcolor" val="tx"/>
                    </a:ext>
                  </a:extLst>
                </a:hlinkClick>
              </a:rPr>
              <a:t>Regardez la vidéo YouTube</a:t>
            </a:r>
          </a:p>
          <a:p>
            <a:endParaRPr lang="en-IE" sz="1050" b="1" u="sng">
              <a:solidFill>
                <a:srgbClr val="28AFAC"/>
              </a:solidFill>
              <a:highlight>
                <a:srgbClr val="FFFFFF"/>
              </a:highlight>
              <a:latin typeface="Montserrat Ligh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endParaRPr>
          </a:p>
          <a:p>
            <a:pPr rtl="0"/>
            <a:r>
              <a:rPr lang="fr" sz="1000" b="1" i="0" u="sng" strike="noStrike">
                <a:solidFill>
                  <a:srgbClr val="28AFAC"/>
                </a:solidFill>
                <a:highlight>
                  <a:srgbClr val="FFFFFF"/>
                </a:highlight>
                <a:latin typeface="Montserrat Light"/>
                <a:ea typeface="Roboto"/>
                <a:cs typeface="Roboto"/>
                <a:hlinkClick r:id="rId5">
                  <a:extLst>
                    <a:ext uri="{A12FA001-AC4F-418D-AE19-62706E023703}">
                      <ahyp:hlinkClr xmlns:ahyp="http://schemas.microsoft.com/office/drawing/2018/hyperlinkcolor" val="tx"/>
                    </a:ext>
                  </a:extLst>
                </a:hlinkClick>
              </a:rPr>
              <a:t>Projets</a:t>
            </a:r>
            <a:r>
              <a:rPr lang="fr" sz="1000" b="1" i="0" u="none" strike="noStrike">
                <a:solidFill>
                  <a:srgbClr val="28AFAC"/>
                </a:solidFill>
                <a:highlight>
                  <a:srgbClr val="FFFFFF"/>
                </a:highlight>
                <a:latin typeface="Montserrat Light"/>
                <a:ea typeface="Roboto"/>
                <a:cs typeface="Roboto"/>
                <a:hlinkClick r:id="rId4">
                  <a:extLst>
                    <a:ext uri="{A12FA001-AC4F-418D-AE19-62706E023703}">
                      <ahyp:hlinkClr xmlns:ahyp="http://schemas.microsoft.com/office/drawing/2018/hyperlinkcolor" val="tx"/>
                    </a:ext>
                  </a:extLst>
                </a:hlinkClick>
              </a:rPr>
              <a:t> </a:t>
            </a:r>
            <a:r>
              <a:rPr lang="fr" sz="1000" b="0" i="0" u="none" strike="noStrike">
                <a:solidFill>
                  <a:srgbClr val="2F355A"/>
                </a:solidFill>
                <a:highlight>
                  <a:srgbClr val="FFFFFF"/>
                </a:highlight>
                <a:latin typeface="Montserrat Light"/>
                <a:ea typeface="Roboto"/>
                <a:cs typeface="Roboto"/>
              </a:rPr>
              <a:t>Vérifer </a:t>
            </a:r>
            <a:r>
              <a:rPr lang="fr" sz="1000" b="0" i="0" u="sng" strike="noStrike">
                <a:solidFill>
                  <a:srgbClr val="2F355A"/>
                </a:solidFill>
                <a:highlight>
                  <a:srgbClr val="000000">
                    <a:alpha val="0"/>
                  </a:srgbClr>
                </a:highlight>
                <a:latin typeface="Montserrat Light"/>
                <a:hlinkClick r:id="rId6">
                  <a:extLst>
                    <a:ext uri="{A12FA001-AC4F-418D-AE19-62706E023703}">
                      <ahyp:hlinkClr xmlns:ahyp="http://schemas.microsoft.com/office/drawing/2018/hyperlinkcolor" val="tx"/>
                    </a:ext>
                  </a:extLst>
                </a:hlinkClick>
              </a:rPr>
              <a:t>#vEyes4YellowTheWorld</a:t>
            </a:r>
            <a:r>
              <a:rPr lang="fr" sz="1000" b="0" i="0" u="none" strike="noStrike">
                <a:solidFill>
                  <a:srgbClr val="2F355A"/>
                </a:solidFill>
                <a:highlight>
                  <a:srgbClr val="000000">
                    <a:alpha val="0"/>
                  </a:srgbClr>
                </a:highlight>
                <a:latin typeface="Montserrat Light"/>
              </a:rPr>
              <a:t> . Une personne malvoyante et aveugle vers les cratères centraux du volcan Etna.</a:t>
            </a:r>
            <a:endParaRPr lang="en-IE" sz="1050" b="1">
              <a:solidFill>
                <a:srgbClr val="2F355A"/>
              </a:solidFill>
              <a:latin typeface="Montserrat Light"/>
            </a:endParaRPr>
          </a:p>
          <a:p>
            <a:endParaRPr lang="en-IE" sz="1200" b="1" u="sng">
              <a:solidFill>
                <a:srgbClr val="28AFAC"/>
              </a:solidFill>
              <a:highlight>
                <a:srgbClr val="FFFFFF"/>
              </a:highlight>
              <a:latin typeface="Montserrat Light"/>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endParaRPr>
          </a:p>
        </p:txBody>
      </p:sp>
      <p:sp>
        <p:nvSpPr>
          <p:cNvPr id="8" name="Rectangle 27"/>
          <p:cNvSpPr txBox="1"/>
          <p:nvPr/>
        </p:nvSpPr>
        <p:spPr>
          <a:xfrm>
            <a:off x="804537" y="6200611"/>
            <a:ext cx="5265174" cy="196496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tabLst>
                <a:tab pos="571500" algn="l"/>
              </a:tabLst>
            </a:pPr>
            <a:r>
              <a:rPr lang="fr" sz="1000" b="0" i="0" u="none" strike="noStrike">
                <a:solidFill>
                  <a:srgbClr val="24282B"/>
                </a:solidFill>
                <a:highlight>
                  <a:srgbClr val="000000">
                    <a:alpha val="0"/>
                  </a:srgbClr>
                </a:highlight>
                <a:latin typeface="Montserrat Light"/>
              </a:rPr>
              <a:t>NoisyVision est une organisation à but non lucratif qui partage ses compétences, ses ressources et ses expériences pour rendre les environnements, les services et les informations plus accessibles aux personnes souffrant de handicaps visuels et/ou auditifs, afin de transformer la perception de la limite que l'individu a pour lui-même et pour les autres. Noisy Vision construit des OPPORTUNITÉS de formation, de loisirs et de rencontre ouvertes à tous et conçues pour être INCLUSIVES et accessibles aux handicapés sensoriels. Leurs excursions, sentiers et itinéraires de navigation sont axés sur le plaisir et l'épanouissement personnel et collectif.  Le JAUNE est leur couleur, car il est plus facilement perçu par les malvoyants. Le jaune est une couleur vitale et énergique et la couleur clé de la campagne #YellowTheWorld qui relie nos projets agissant pour une plus grande accessibilité des environnements et des services aux personnes souffrant de handicaps sensoriels.</a:t>
            </a:r>
          </a:p>
        </p:txBody>
      </p:sp>
      <p:sp>
        <p:nvSpPr>
          <p:cNvPr id="16" name="Graphic 14" descr="Leaf">
            <a:extLst>
              <a:ext uri="{FF2B5EF4-FFF2-40B4-BE49-F238E27FC236}">
                <a16:creationId xmlns:a16="http://schemas.microsoft.com/office/drawing/2014/main" id="{C9F1CA53-A472-5246-BB2A-150A9EB99900}"/>
              </a:ext>
            </a:extLst>
          </p:cNvPr>
          <p:cNvSpPr/>
          <p:nvPr/>
        </p:nvSpPr>
        <p:spPr>
          <a:xfrm>
            <a:off x="3333426" y="7221970"/>
            <a:ext cx="2694086" cy="2584045"/>
          </a:xfrm>
          <a:custGeom>
            <a:avLst/>
            <a:gdLst>
              <a:gd name="connsiteX0" fmla="*/ 5750756 w 12372838"/>
              <a:gd name="connsiteY0" fmla="*/ 1045592 h 11867468"/>
              <a:gd name="connsiteX1" fmla="*/ 871327 w 12372838"/>
              <a:gd name="connsiteY1" fmla="*/ 5925022 h 11867468"/>
              <a:gd name="connsiteX2" fmla="*/ 1481255 w 12372838"/>
              <a:gd name="connsiteY2" fmla="*/ 8277604 h 11867468"/>
              <a:gd name="connsiteX3" fmla="*/ 2683686 w 12372838"/>
              <a:gd name="connsiteY3" fmla="*/ 7092599 h 11867468"/>
              <a:gd name="connsiteX4" fmla="*/ 6151566 w 12372838"/>
              <a:gd name="connsiteY4" fmla="*/ 4252075 h 11867468"/>
              <a:gd name="connsiteX5" fmla="*/ 6378111 w 12372838"/>
              <a:gd name="connsiteY5" fmla="*/ 4164942 h 11867468"/>
              <a:gd name="connsiteX6" fmla="*/ 6726642 w 12372838"/>
              <a:gd name="connsiteY6" fmla="*/ 4513473 h 11867468"/>
              <a:gd name="connsiteX7" fmla="*/ 6587230 w 12372838"/>
              <a:gd name="connsiteY7" fmla="*/ 4792297 h 11867468"/>
              <a:gd name="connsiteX8" fmla="*/ 6587230 w 12372838"/>
              <a:gd name="connsiteY8" fmla="*/ 4792297 h 11867468"/>
              <a:gd name="connsiteX9" fmla="*/ 1585815 w 12372838"/>
              <a:gd name="connsiteY9" fmla="*/ 9201210 h 11867468"/>
              <a:gd name="connsiteX10" fmla="*/ 1306990 w 12372838"/>
              <a:gd name="connsiteY10" fmla="*/ 9514887 h 11867468"/>
              <a:gd name="connsiteX11" fmla="*/ 1306990 w 12372838"/>
              <a:gd name="connsiteY11" fmla="*/ 9514887 h 11867468"/>
              <a:gd name="connsiteX12" fmla="*/ 0 w 12372838"/>
              <a:gd name="connsiteY12" fmla="*/ 11867469 h 11867468"/>
              <a:gd name="connsiteX13" fmla="*/ 1045592 w 12372838"/>
              <a:gd name="connsiteY13" fmla="*/ 11867469 h 11867468"/>
              <a:gd name="connsiteX14" fmla="*/ 2579127 w 12372838"/>
              <a:gd name="connsiteY14" fmla="*/ 9654300 h 11867468"/>
              <a:gd name="connsiteX15" fmla="*/ 5750756 w 12372838"/>
              <a:gd name="connsiteY15" fmla="*/ 10821877 h 11867468"/>
              <a:gd name="connsiteX16" fmla="*/ 8173045 w 12372838"/>
              <a:gd name="connsiteY16" fmla="*/ 10177096 h 11867468"/>
              <a:gd name="connsiteX17" fmla="*/ 8173045 w 12372838"/>
              <a:gd name="connsiteY17" fmla="*/ 10177096 h 11867468"/>
              <a:gd name="connsiteX18" fmla="*/ 12372839 w 12372838"/>
              <a:gd name="connsiteY18" fmla="*/ 0 h 11867468"/>
              <a:gd name="connsiteX19" fmla="*/ 5750756 w 12372838"/>
              <a:gd name="connsiteY19" fmla="*/ 1045592 h 118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72838" h="11867468">
                <a:moveTo>
                  <a:pt x="5750756" y="1045592"/>
                </a:moveTo>
                <a:cubicBezTo>
                  <a:pt x="3049643" y="1045592"/>
                  <a:pt x="871327" y="3223909"/>
                  <a:pt x="871327" y="5925022"/>
                </a:cubicBezTo>
                <a:cubicBezTo>
                  <a:pt x="871327" y="6778922"/>
                  <a:pt x="1097872" y="7580542"/>
                  <a:pt x="1481255" y="8277604"/>
                </a:cubicBezTo>
                <a:cubicBezTo>
                  <a:pt x="1847213" y="7894220"/>
                  <a:pt x="2248023" y="7510836"/>
                  <a:pt x="2683686" y="7092599"/>
                </a:cubicBezTo>
                <a:cubicBezTo>
                  <a:pt x="3781558" y="6064434"/>
                  <a:pt x="5071121" y="5018842"/>
                  <a:pt x="6151566" y="4252075"/>
                </a:cubicBezTo>
                <a:cubicBezTo>
                  <a:pt x="6221273" y="4199795"/>
                  <a:pt x="6290979" y="4164942"/>
                  <a:pt x="6378111" y="4164942"/>
                </a:cubicBezTo>
                <a:cubicBezTo>
                  <a:pt x="6569803" y="4164942"/>
                  <a:pt x="6726642" y="4321780"/>
                  <a:pt x="6726642" y="4513473"/>
                </a:cubicBezTo>
                <a:cubicBezTo>
                  <a:pt x="6726642" y="4635458"/>
                  <a:pt x="6674362" y="4722591"/>
                  <a:pt x="6587230" y="4792297"/>
                </a:cubicBezTo>
                <a:lnTo>
                  <a:pt x="6587230" y="4792297"/>
                </a:lnTo>
                <a:cubicBezTo>
                  <a:pt x="5036269" y="5907595"/>
                  <a:pt x="2979937" y="7632822"/>
                  <a:pt x="1585815" y="9201210"/>
                </a:cubicBezTo>
                <a:cubicBezTo>
                  <a:pt x="1585815" y="9201210"/>
                  <a:pt x="1394123" y="9410328"/>
                  <a:pt x="1306990" y="9514887"/>
                </a:cubicBezTo>
                <a:lnTo>
                  <a:pt x="1306990" y="9514887"/>
                </a:lnTo>
                <a:cubicBezTo>
                  <a:pt x="522796" y="10438494"/>
                  <a:pt x="0" y="11274967"/>
                  <a:pt x="0" y="11867469"/>
                </a:cubicBezTo>
                <a:lnTo>
                  <a:pt x="1045592" y="11867469"/>
                </a:lnTo>
                <a:cubicBezTo>
                  <a:pt x="1045592" y="11484086"/>
                  <a:pt x="1655521" y="10647612"/>
                  <a:pt x="2579127" y="9654300"/>
                </a:cubicBezTo>
                <a:cubicBezTo>
                  <a:pt x="3433027" y="10386214"/>
                  <a:pt x="4530899" y="10821877"/>
                  <a:pt x="5750756" y="10821877"/>
                </a:cubicBezTo>
                <a:cubicBezTo>
                  <a:pt x="6622083" y="10821877"/>
                  <a:pt x="7458556" y="10595333"/>
                  <a:pt x="8173045" y="10177096"/>
                </a:cubicBezTo>
                <a:lnTo>
                  <a:pt x="8173045" y="10177096"/>
                </a:lnTo>
                <a:cubicBezTo>
                  <a:pt x="11902323" y="8103338"/>
                  <a:pt x="12372839" y="4286927"/>
                  <a:pt x="12372839" y="0"/>
                </a:cubicBezTo>
                <a:cubicBezTo>
                  <a:pt x="12372839" y="0"/>
                  <a:pt x="8312457" y="1115298"/>
                  <a:pt x="5750756" y="1045592"/>
                </a:cubicBezTo>
                <a:close/>
              </a:path>
            </a:pathLst>
          </a:custGeom>
          <a:solidFill>
            <a:srgbClr val="28AFAC">
              <a:alpha val="17000"/>
            </a:srgbClr>
          </a:solidFill>
          <a:ln w="174228" cap="flat">
            <a:noFill/>
            <a:prstDash val="solid"/>
            <a:miter/>
          </a:ln>
        </p:spPr>
        <p:txBody>
          <a:bodyPr rtlCol="0" anchor="ctr">
            <a:noAutofit/>
          </a:bodyPr>
          <a:lstStyle/>
          <a:p>
            <a:endParaRPr lang="en-RU" sz="345"/>
          </a:p>
        </p:txBody>
      </p:sp>
      <p:sp>
        <p:nvSpPr>
          <p:cNvPr id="10" name="Freeform 9">
            <a:extLst>
              <a:ext uri="{FF2B5EF4-FFF2-40B4-BE49-F238E27FC236}">
                <a16:creationId xmlns:a16="http://schemas.microsoft.com/office/drawing/2014/main" id="{1538673F-EEC5-5E4B-A4A4-18C82639C90A}"/>
              </a:ext>
            </a:extLst>
          </p:cNvPr>
          <p:cNvSpPr/>
          <p:nvPr/>
        </p:nvSpPr>
        <p:spPr>
          <a:xfrm>
            <a:off x="809726" y="8276989"/>
            <a:ext cx="170503" cy="170583"/>
          </a:xfrm>
          <a:custGeom>
            <a:avLst/>
            <a:gdLst>
              <a:gd name="connsiteX0" fmla="*/ 1659929 w 3123587"/>
              <a:gd name="connsiteY0" fmla="*/ 3125051 h 3125050"/>
              <a:gd name="connsiteX1" fmla="*/ 1470968 w 3123587"/>
              <a:gd name="connsiteY1" fmla="*/ 3125051 h 3125050"/>
              <a:gd name="connsiteX2" fmla="*/ 1444090 w 3123587"/>
              <a:gd name="connsiteY2" fmla="*/ 3120163 h 3125050"/>
              <a:gd name="connsiteX3" fmla="*/ 726524 w 3123587"/>
              <a:gd name="connsiteY3" fmla="*/ 2882277 h 3125050"/>
              <a:gd name="connsiteX4" fmla="*/ 651591 w 3123587"/>
              <a:gd name="connsiteY4" fmla="*/ 2833396 h 3125050"/>
              <a:gd name="connsiteX5" fmla="*/ 326610 w 3123587"/>
              <a:gd name="connsiteY5" fmla="*/ 2812215 h 3125050"/>
              <a:gd name="connsiteX6" fmla="*/ 291587 w 3123587"/>
              <a:gd name="connsiteY6" fmla="*/ 2472494 h 3125050"/>
              <a:gd name="connsiteX7" fmla="*/ 278555 w 3123587"/>
              <a:gd name="connsiteY7" fmla="*/ 2452942 h 3125050"/>
              <a:gd name="connsiteX8" fmla="*/ 23620 w 3123587"/>
              <a:gd name="connsiteY8" fmla="*/ 1829713 h 3125050"/>
              <a:gd name="connsiteX9" fmla="*/ 0 w 3123587"/>
              <a:gd name="connsiteY9" fmla="*/ 1661075 h 3125050"/>
              <a:gd name="connsiteX10" fmla="*/ 0 w 3123587"/>
              <a:gd name="connsiteY10" fmla="*/ 1465552 h 3125050"/>
              <a:gd name="connsiteX11" fmla="*/ 5701 w 3123587"/>
              <a:gd name="connsiteY11" fmla="*/ 1438668 h 3125050"/>
              <a:gd name="connsiteX12" fmla="*/ 43982 w 3123587"/>
              <a:gd name="connsiteY12" fmla="*/ 1198337 h 3125050"/>
              <a:gd name="connsiteX13" fmla="*/ 259822 w 3123587"/>
              <a:gd name="connsiteY13" fmla="*/ 701384 h 3125050"/>
              <a:gd name="connsiteX14" fmla="*/ 348601 w 3123587"/>
              <a:gd name="connsiteY14" fmla="*/ 676129 h 3125050"/>
              <a:gd name="connsiteX15" fmla="*/ 362448 w 3123587"/>
              <a:gd name="connsiteY15" fmla="*/ 767373 h 3125050"/>
              <a:gd name="connsiteX16" fmla="*/ 333126 w 3123587"/>
              <a:gd name="connsiteY16" fmla="*/ 813809 h 3125050"/>
              <a:gd name="connsiteX17" fmla="*/ 232129 w 3123587"/>
              <a:gd name="connsiteY17" fmla="*/ 1002000 h 3125050"/>
              <a:gd name="connsiteX18" fmla="*/ 820191 w 3123587"/>
              <a:gd name="connsiteY18" fmla="*/ 1001185 h 3125050"/>
              <a:gd name="connsiteX19" fmla="*/ 842996 w 3123587"/>
              <a:gd name="connsiteY19" fmla="*/ 980818 h 3125050"/>
              <a:gd name="connsiteX20" fmla="*/ 1021370 w 3123587"/>
              <a:gd name="connsiteY20" fmla="*/ 817068 h 3125050"/>
              <a:gd name="connsiteX21" fmla="*/ 1078384 w 3123587"/>
              <a:gd name="connsiteY21" fmla="*/ 755153 h 3125050"/>
              <a:gd name="connsiteX22" fmla="*/ 1080013 w 3123587"/>
              <a:gd name="connsiteY22" fmla="*/ 746191 h 3125050"/>
              <a:gd name="connsiteX23" fmla="*/ 1309699 w 3123587"/>
              <a:gd name="connsiteY23" fmla="*/ 153920 h 3125050"/>
              <a:gd name="connsiteX24" fmla="*/ 1308884 w 3123587"/>
              <a:gd name="connsiteY24" fmla="*/ 148218 h 3125050"/>
              <a:gd name="connsiteX25" fmla="*/ 1294224 w 3123587"/>
              <a:gd name="connsiteY25" fmla="*/ 148218 h 3125050"/>
              <a:gd name="connsiteX26" fmla="*/ 1198928 w 3123587"/>
              <a:gd name="connsiteY26" fmla="*/ 169399 h 3125050"/>
              <a:gd name="connsiteX27" fmla="*/ 746887 w 3123587"/>
              <a:gd name="connsiteY27" fmla="*/ 374698 h 3125050"/>
              <a:gd name="connsiteX28" fmla="*/ 688243 w 3123587"/>
              <a:gd name="connsiteY28" fmla="*/ 394250 h 3125050"/>
              <a:gd name="connsiteX29" fmla="*/ 638560 w 3123587"/>
              <a:gd name="connsiteY29" fmla="*/ 347814 h 3125050"/>
              <a:gd name="connsiteX30" fmla="*/ 671954 w 3123587"/>
              <a:gd name="connsiteY30" fmla="*/ 278566 h 3125050"/>
              <a:gd name="connsiteX31" fmla="*/ 1339835 w 3123587"/>
              <a:gd name="connsiteY31" fmla="*/ 16240 h 3125050"/>
              <a:gd name="connsiteX32" fmla="*/ 2343286 w 3123587"/>
              <a:gd name="connsiteY32" fmla="*/ 209318 h 3125050"/>
              <a:gd name="connsiteX33" fmla="*/ 2473604 w 3123587"/>
              <a:gd name="connsiteY33" fmla="*/ 290786 h 3125050"/>
              <a:gd name="connsiteX34" fmla="*/ 2802658 w 3123587"/>
              <a:gd name="connsiteY34" fmla="*/ 316856 h 3125050"/>
              <a:gd name="connsiteX35" fmla="*/ 2831165 w 3123587"/>
              <a:gd name="connsiteY35" fmla="*/ 650059 h 3125050"/>
              <a:gd name="connsiteX36" fmla="*/ 2845826 w 3123587"/>
              <a:gd name="connsiteY36" fmla="*/ 672870 h 3125050"/>
              <a:gd name="connsiteX37" fmla="*/ 3080399 w 3123587"/>
              <a:gd name="connsiteY37" fmla="*/ 1921772 h 3125050"/>
              <a:gd name="connsiteX38" fmla="*/ 1831786 w 3123587"/>
              <a:gd name="connsiteY38" fmla="*/ 3101425 h 3125050"/>
              <a:gd name="connsiteX39" fmla="*/ 1659929 w 3123587"/>
              <a:gd name="connsiteY39" fmla="*/ 3125051 h 3125050"/>
              <a:gd name="connsiteX40" fmla="*/ 2933791 w 3123587"/>
              <a:gd name="connsiteY40" fmla="*/ 2002425 h 3125050"/>
              <a:gd name="connsiteX41" fmla="*/ 2934605 w 3123587"/>
              <a:gd name="connsiteY41" fmla="*/ 1127461 h 3125050"/>
              <a:gd name="connsiteX42" fmla="*/ 2103012 w 3123587"/>
              <a:gd name="connsiteY42" fmla="*/ 1127461 h 3125050"/>
              <a:gd name="connsiteX43" fmla="*/ 2106270 w 3123587"/>
              <a:gd name="connsiteY43" fmla="*/ 1181229 h 3125050"/>
              <a:gd name="connsiteX44" fmla="*/ 2122559 w 3123587"/>
              <a:gd name="connsiteY44" fmla="*/ 1540502 h 3125050"/>
              <a:gd name="connsiteX45" fmla="*/ 2116858 w 3123587"/>
              <a:gd name="connsiteY45" fmla="*/ 1790608 h 3125050"/>
              <a:gd name="connsiteX46" fmla="*/ 2142107 w 3123587"/>
              <a:gd name="connsiteY46" fmla="*/ 1834601 h 3125050"/>
              <a:gd name="connsiteX47" fmla="*/ 2234144 w 3123587"/>
              <a:gd name="connsiteY47" fmla="*/ 1907922 h 3125050"/>
              <a:gd name="connsiteX48" fmla="*/ 2288715 w 3123587"/>
              <a:gd name="connsiteY48" fmla="*/ 2003239 h 3125050"/>
              <a:gd name="connsiteX49" fmla="*/ 2933791 w 3123587"/>
              <a:gd name="connsiteY49" fmla="*/ 2002425 h 3125050"/>
              <a:gd name="connsiteX50" fmla="*/ 1000193 w 3123587"/>
              <a:gd name="connsiteY50" fmla="*/ 1305875 h 3125050"/>
              <a:gd name="connsiteX51" fmla="*/ 985532 w 3123587"/>
              <a:gd name="connsiteY51" fmla="*/ 1299358 h 3125050"/>
              <a:gd name="connsiteX52" fmla="*/ 846254 w 3123587"/>
              <a:gd name="connsiteY52" fmla="*/ 1150272 h 3125050"/>
              <a:gd name="connsiteX53" fmla="*/ 809602 w 3123587"/>
              <a:gd name="connsiteY53" fmla="*/ 1125831 h 3125050"/>
              <a:gd name="connsiteX54" fmla="*/ 218283 w 3123587"/>
              <a:gd name="connsiteY54" fmla="*/ 1126646 h 3125050"/>
              <a:gd name="connsiteX55" fmla="*/ 191405 w 3123587"/>
              <a:gd name="connsiteY55" fmla="*/ 1128275 h 3125050"/>
              <a:gd name="connsiteX56" fmla="*/ 191405 w 3123587"/>
              <a:gd name="connsiteY56" fmla="*/ 2003239 h 3125050"/>
              <a:gd name="connsiteX57" fmla="*/ 1014039 w 3123587"/>
              <a:gd name="connsiteY57" fmla="*/ 2003239 h 3125050"/>
              <a:gd name="connsiteX58" fmla="*/ 1000193 w 3123587"/>
              <a:gd name="connsiteY58" fmla="*/ 1305875 h 3125050"/>
              <a:gd name="connsiteX59" fmla="*/ 1131326 w 3123587"/>
              <a:gd name="connsiteY59" fmla="*/ 1317281 h 3125050"/>
              <a:gd name="connsiteX60" fmla="*/ 1145986 w 3123587"/>
              <a:gd name="connsiteY60" fmla="*/ 2001610 h 3125050"/>
              <a:gd name="connsiteX61" fmla="*/ 1785361 w 3123587"/>
              <a:gd name="connsiteY61" fmla="*/ 2001610 h 3125050"/>
              <a:gd name="connsiteX62" fmla="*/ 1978395 w 3123587"/>
              <a:gd name="connsiteY62" fmla="*/ 1815049 h 3125050"/>
              <a:gd name="connsiteX63" fmla="*/ 1996313 w 3123587"/>
              <a:gd name="connsiteY63" fmla="*/ 1786535 h 3125050"/>
              <a:gd name="connsiteX64" fmla="*/ 1995499 w 3123587"/>
              <a:gd name="connsiteY64" fmla="*/ 1323798 h 3125050"/>
              <a:gd name="connsiteX65" fmla="*/ 1980838 w 3123587"/>
              <a:gd name="connsiteY65" fmla="*/ 1125831 h 3125050"/>
              <a:gd name="connsiteX66" fmla="*/ 1352867 w 3123587"/>
              <a:gd name="connsiteY66" fmla="*/ 1126646 h 3125050"/>
              <a:gd name="connsiteX67" fmla="*/ 1332505 w 3123587"/>
              <a:gd name="connsiteY67" fmla="*/ 1142125 h 3125050"/>
              <a:gd name="connsiteX68" fmla="*/ 1131326 w 3123587"/>
              <a:gd name="connsiteY68" fmla="*/ 1317281 h 3125050"/>
              <a:gd name="connsiteX69" fmla="*/ 1965363 w 3123587"/>
              <a:gd name="connsiteY69" fmla="*/ 1002815 h 3125050"/>
              <a:gd name="connsiteX70" fmla="*/ 1946630 w 3123587"/>
              <a:gd name="connsiteY70" fmla="*/ 883872 h 3125050"/>
              <a:gd name="connsiteX71" fmla="*/ 1794320 w 3123587"/>
              <a:gd name="connsiteY71" fmla="*/ 362478 h 3125050"/>
              <a:gd name="connsiteX72" fmla="*/ 1653413 w 3123587"/>
              <a:gd name="connsiteY72" fmla="*/ 162067 h 3125050"/>
              <a:gd name="connsiteX73" fmla="*/ 1472597 w 3123587"/>
              <a:gd name="connsiteY73" fmla="*/ 162882 h 3125050"/>
              <a:gd name="connsiteX74" fmla="*/ 1358568 w 3123587"/>
              <a:gd name="connsiteY74" fmla="*/ 307895 h 3125050"/>
              <a:gd name="connsiteX75" fmla="*/ 1192412 w 3123587"/>
              <a:gd name="connsiteY75" fmla="*/ 811365 h 3125050"/>
              <a:gd name="connsiteX76" fmla="*/ 1208702 w 3123587"/>
              <a:gd name="connsiteY76" fmla="*/ 837435 h 3125050"/>
              <a:gd name="connsiteX77" fmla="*/ 1326803 w 3123587"/>
              <a:gd name="connsiteY77" fmla="*/ 975930 h 3125050"/>
              <a:gd name="connsiteX78" fmla="*/ 1365899 w 3123587"/>
              <a:gd name="connsiteY78" fmla="*/ 1002815 h 3125050"/>
              <a:gd name="connsiteX79" fmla="*/ 1923824 w 3123587"/>
              <a:gd name="connsiteY79" fmla="*/ 1002000 h 3125050"/>
              <a:gd name="connsiteX80" fmla="*/ 1965363 w 3123587"/>
              <a:gd name="connsiteY80" fmla="*/ 1002815 h 3125050"/>
              <a:gd name="connsiteX81" fmla="*/ 1159018 w 3123587"/>
              <a:gd name="connsiteY81" fmla="*/ 2126256 h 3125050"/>
              <a:gd name="connsiteX82" fmla="*/ 1190783 w 3123587"/>
              <a:gd name="connsiteY82" fmla="*/ 2310373 h 3125050"/>
              <a:gd name="connsiteX83" fmla="*/ 1345537 w 3123587"/>
              <a:gd name="connsiteY83" fmla="*/ 2795921 h 3125050"/>
              <a:gd name="connsiteX84" fmla="*/ 1479113 w 3123587"/>
              <a:gd name="connsiteY84" fmla="*/ 2971077 h 3125050"/>
              <a:gd name="connsiteX85" fmla="*/ 1643639 w 3123587"/>
              <a:gd name="connsiteY85" fmla="*/ 2971077 h 3125050"/>
              <a:gd name="connsiteX86" fmla="*/ 1739749 w 3123587"/>
              <a:gd name="connsiteY86" fmla="*/ 2862725 h 3125050"/>
              <a:gd name="connsiteX87" fmla="*/ 1932783 w 3123587"/>
              <a:gd name="connsiteY87" fmla="*/ 2315261 h 3125050"/>
              <a:gd name="connsiteX88" fmla="*/ 1925453 w 3123587"/>
              <a:gd name="connsiteY88" fmla="*/ 2295709 h 3125050"/>
              <a:gd name="connsiteX89" fmla="*/ 1785361 w 3123587"/>
              <a:gd name="connsiteY89" fmla="*/ 2126256 h 3125050"/>
              <a:gd name="connsiteX90" fmla="*/ 1159018 w 3123587"/>
              <a:gd name="connsiteY90" fmla="*/ 2126256 h 3125050"/>
              <a:gd name="connsiteX91" fmla="*/ 2284643 w 3123587"/>
              <a:gd name="connsiteY91" fmla="*/ 2126256 h 3125050"/>
              <a:gd name="connsiteX92" fmla="*/ 2280570 w 3123587"/>
              <a:gd name="connsiteY92" fmla="*/ 2135217 h 3125050"/>
              <a:gd name="connsiteX93" fmla="*/ 2075319 w 3123587"/>
              <a:gd name="connsiteY93" fmla="*/ 2317705 h 3125050"/>
              <a:gd name="connsiteX94" fmla="*/ 2052513 w 3123587"/>
              <a:gd name="connsiteY94" fmla="*/ 2342960 h 3125050"/>
              <a:gd name="connsiteX95" fmla="*/ 2025635 w 3123587"/>
              <a:gd name="connsiteY95" fmla="*/ 2461903 h 3125050"/>
              <a:gd name="connsiteX96" fmla="*/ 1815497 w 3123587"/>
              <a:gd name="connsiteY96" fmla="*/ 2971077 h 3125050"/>
              <a:gd name="connsiteX97" fmla="*/ 1814682 w 3123587"/>
              <a:gd name="connsiteY97" fmla="*/ 2978409 h 3125050"/>
              <a:gd name="connsiteX98" fmla="*/ 2536320 w 3123587"/>
              <a:gd name="connsiteY98" fmla="*/ 2622395 h 3125050"/>
              <a:gd name="connsiteX99" fmla="*/ 2886550 w 3123587"/>
              <a:gd name="connsiteY99" fmla="*/ 2126256 h 3125050"/>
              <a:gd name="connsiteX100" fmla="*/ 2284643 w 3123587"/>
              <a:gd name="connsiteY100" fmla="*/ 2126256 h 3125050"/>
              <a:gd name="connsiteX101" fmla="*/ 2894695 w 3123587"/>
              <a:gd name="connsiteY101" fmla="*/ 1001185 h 3125050"/>
              <a:gd name="connsiteX102" fmla="*/ 2742386 w 3123587"/>
              <a:gd name="connsiteY102" fmla="*/ 730712 h 3125050"/>
              <a:gd name="connsiteX103" fmla="*/ 2445097 w 3123587"/>
              <a:gd name="connsiteY103" fmla="*/ 684276 h 3125050"/>
              <a:gd name="connsiteX104" fmla="*/ 2392155 w 3123587"/>
              <a:gd name="connsiteY104" fmla="*/ 390177 h 3125050"/>
              <a:gd name="connsiteX105" fmla="*/ 1814682 w 3123587"/>
              <a:gd name="connsiteY105" fmla="*/ 149847 h 3125050"/>
              <a:gd name="connsiteX106" fmla="*/ 2089980 w 3123587"/>
              <a:gd name="connsiteY106" fmla="*/ 1000371 h 3125050"/>
              <a:gd name="connsiteX107" fmla="*/ 2894695 w 3123587"/>
              <a:gd name="connsiteY107" fmla="*/ 1001185 h 3125050"/>
              <a:gd name="connsiteX108" fmla="*/ 237016 w 3123587"/>
              <a:gd name="connsiteY108" fmla="*/ 2126256 h 3125050"/>
              <a:gd name="connsiteX109" fmla="*/ 387697 w 3123587"/>
              <a:gd name="connsiteY109" fmla="*/ 2394285 h 3125050"/>
              <a:gd name="connsiteX110" fmla="*/ 669510 w 3123587"/>
              <a:gd name="connsiteY110" fmla="*/ 2433389 h 3125050"/>
              <a:gd name="connsiteX111" fmla="*/ 732226 w 3123587"/>
              <a:gd name="connsiteY111" fmla="*/ 2737264 h 3125050"/>
              <a:gd name="connsiteX112" fmla="*/ 1308884 w 3123587"/>
              <a:gd name="connsiteY112" fmla="*/ 2975150 h 3125050"/>
              <a:gd name="connsiteX113" fmla="*/ 1034401 w 3123587"/>
              <a:gd name="connsiteY113" fmla="*/ 2126256 h 3125050"/>
              <a:gd name="connsiteX114" fmla="*/ 237016 w 3123587"/>
              <a:gd name="connsiteY114" fmla="*/ 2126256 h 3125050"/>
              <a:gd name="connsiteX115" fmla="*/ 2625914 w 3123587"/>
              <a:gd name="connsiteY115" fmla="*/ 368995 h 3125050"/>
              <a:gd name="connsiteX116" fmla="*/ 2489894 w 3123587"/>
              <a:gd name="connsiteY116" fmla="*/ 500158 h 3125050"/>
              <a:gd name="connsiteX117" fmla="*/ 2620212 w 3123587"/>
              <a:gd name="connsiteY117" fmla="*/ 637024 h 3125050"/>
              <a:gd name="connsiteX118" fmla="*/ 2757861 w 3123587"/>
              <a:gd name="connsiteY118" fmla="*/ 504232 h 3125050"/>
              <a:gd name="connsiteX119" fmla="*/ 2625914 w 3123587"/>
              <a:gd name="connsiteY119" fmla="*/ 368995 h 3125050"/>
              <a:gd name="connsiteX120" fmla="*/ 952953 w 3123587"/>
              <a:gd name="connsiteY120" fmla="*/ 1062286 h 3125050"/>
              <a:gd name="connsiteX121" fmla="*/ 1084085 w 3123587"/>
              <a:gd name="connsiteY121" fmla="*/ 1198337 h 3125050"/>
              <a:gd name="connsiteX122" fmla="*/ 1220919 w 3123587"/>
              <a:gd name="connsiteY122" fmla="*/ 1064730 h 3125050"/>
              <a:gd name="connsiteX123" fmla="*/ 1088158 w 3123587"/>
              <a:gd name="connsiteY123" fmla="*/ 930308 h 3125050"/>
              <a:gd name="connsiteX124" fmla="*/ 952953 w 3123587"/>
              <a:gd name="connsiteY124" fmla="*/ 1062286 h 3125050"/>
              <a:gd name="connsiteX125" fmla="*/ 635302 w 3123587"/>
              <a:gd name="connsiteY125" fmla="*/ 2627283 h 3125050"/>
              <a:gd name="connsiteX126" fmla="*/ 504169 w 3123587"/>
              <a:gd name="connsiteY126" fmla="*/ 2491232 h 3125050"/>
              <a:gd name="connsiteX127" fmla="*/ 367335 w 3123587"/>
              <a:gd name="connsiteY127" fmla="*/ 2621580 h 3125050"/>
              <a:gd name="connsiteX128" fmla="*/ 500096 w 3123587"/>
              <a:gd name="connsiteY128" fmla="*/ 2759261 h 3125050"/>
              <a:gd name="connsiteX129" fmla="*/ 635302 w 3123587"/>
              <a:gd name="connsiteY129" fmla="*/ 2627283 h 3125050"/>
              <a:gd name="connsiteX130" fmla="*/ 2167356 w 3123587"/>
              <a:gd name="connsiteY130" fmla="*/ 2066784 h 3125050"/>
              <a:gd name="connsiteX131" fmla="*/ 2037038 w 3123587"/>
              <a:gd name="connsiteY131" fmla="*/ 1929918 h 3125050"/>
              <a:gd name="connsiteX132" fmla="*/ 1899389 w 3123587"/>
              <a:gd name="connsiteY132" fmla="*/ 2062711 h 3125050"/>
              <a:gd name="connsiteX133" fmla="*/ 2032151 w 3123587"/>
              <a:gd name="connsiteY133" fmla="*/ 2197948 h 3125050"/>
              <a:gd name="connsiteX134" fmla="*/ 2167356 w 3123587"/>
              <a:gd name="connsiteY134" fmla="*/ 2066784 h 31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23587" h="3125050">
                <a:moveTo>
                  <a:pt x="1659929" y="3125051"/>
                </a:moveTo>
                <a:cubicBezTo>
                  <a:pt x="1597214" y="3125051"/>
                  <a:pt x="1533683" y="3125051"/>
                  <a:pt x="1470968" y="3125051"/>
                </a:cubicBezTo>
                <a:cubicBezTo>
                  <a:pt x="1462008" y="3123422"/>
                  <a:pt x="1453049" y="3120978"/>
                  <a:pt x="1444090" y="3120163"/>
                </a:cubicBezTo>
                <a:cubicBezTo>
                  <a:pt x="1185082" y="3100611"/>
                  <a:pt x="945622" y="3021587"/>
                  <a:pt x="726524" y="2882277"/>
                </a:cubicBezTo>
                <a:cubicBezTo>
                  <a:pt x="701275" y="2865983"/>
                  <a:pt x="676026" y="2848875"/>
                  <a:pt x="651591" y="2833396"/>
                </a:cubicBezTo>
                <a:cubicBezTo>
                  <a:pt x="533491" y="2903459"/>
                  <a:pt x="416204" y="2895312"/>
                  <a:pt x="326610" y="2812215"/>
                </a:cubicBezTo>
                <a:cubicBezTo>
                  <a:pt x="234573" y="2726674"/>
                  <a:pt x="222356" y="2612619"/>
                  <a:pt x="291587" y="2472494"/>
                </a:cubicBezTo>
                <a:cubicBezTo>
                  <a:pt x="287515" y="2465977"/>
                  <a:pt x="283442" y="2459459"/>
                  <a:pt x="278555" y="2452942"/>
                </a:cubicBezTo>
                <a:cubicBezTo>
                  <a:pt x="147423" y="2263937"/>
                  <a:pt x="61087" y="2057008"/>
                  <a:pt x="23620" y="1829713"/>
                </a:cubicBezTo>
                <a:cubicBezTo>
                  <a:pt x="14661" y="1773500"/>
                  <a:pt x="8145" y="1717287"/>
                  <a:pt x="0" y="1661075"/>
                </a:cubicBezTo>
                <a:cubicBezTo>
                  <a:pt x="0" y="1595901"/>
                  <a:pt x="0" y="1530726"/>
                  <a:pt x="0" y="1465552"/>
                </a:cubicBezTo>
                <a:cubicBezTo>
                  <a:pt x="1629" y="1456591"/>
                  <a:pt x="4072" y="1447629"/>
                  <a:pt x="5701" y="1438668"/>
                </a:cubicBezTo>
                <a:cubicBezTo>
                  <a:pt x="17919" y="1358829"/>
                  <a:pt x="26064" y="1277361"/>
                  <a:pt x="43982" y="1198337"/>
                </a:cubicBezTo>
                <a:cubicBezTo>
                  <a:pt x="83892" y="1019108"/>
                  <a:pt x="158011" y="853729"/>
                  <a:pt x="259822" y="701384"/>
                </a:cubicBezTo>
                <a:cubicBezTo>
                  <a:pt x="283442" y="665538"/>
                  <a:pt x="317651" y="656577"/>
                  <a:pt x="348601" y="676129"/>
                </a:cubicBezTo>
                <a:cubicBezTo>
                  <a:pt x="378738" y="695681"/>
                  <a:pt x="384439" y="731527"/>
                  <a:pt x="362448" y="767373"/>
                </a:cubicBezTo>
                <a:cubicBezTo>
                  <a:pt x="352674" y="782852"/>
                  <a:pt x="342086" y="797516"/>
                  <a:pt x="333126" y="813809"/>
                </a:cubicBezTo>
                <a:cubicBezTo>
                  <a:pt x="299732" y="874910"/>
                  <a:pt x="267153" y="936011"/>
                  <a:pt x="232129" y="1002000"/>
                </a:cubicBezTo>
                <a:cubicBezTo>
                  <a:pt x="434123" y="1002000"/>
                  <a:pt x="627157" y="1002000"/>
                  <a:pt x="820191" y="1001185"/>
                </a:cubicBezTo>
                <a:cubicBezTo>
                  <a:pt x="828336" y="1001185"/>
                  <a:pt x="839739" y="988965"/>
                  <a:pt x="842996" y="980818"/>
                </a:cubicBezTo>
                <a:cubicBezTo>
                  <a:pt x="875576" y="896092"/>
                  <a:pt x="933405" y="836620"/>
                  <a:pt x="1021370" y="817068"/>
                </a:cubicBezTo>
                <a:cubicBezTo>
                  <a:pt x="1060465" y="808107"/>
                  <a:pt x="1075940" y="791813"/>
                  <a:pt x="1078384" y="755153"/>
                </a:cubicBezTo>
                <a:cubicBezTo>
                  <a:pt x="1078384" y="751894"/>
                  <a:pt x="1079198" y="749450"/>
                  <a:pt x="1080013" y="746191"/>
                </a:cubicBezTo>
                <a:cubicBezTo>
                  <a:pt x="1126439" y="537634"/>
                  <a:pt x="1184267" y="332335"/>
                  <a:pt x="1309699" y="153920"/>
                </a:cubicBezTo>
                <a:cubicBezTo>
                  <a:pt x="1310513" y="153106"/>
                  <a:pt x="1309699" y="150662"/>
                  <a:pt x="1308884" y="148218"/>
                </a:cubicBezTo>
                <a:cubicBezTo>
                  <a:pt x="1303997" y="148218"/>
                  <a:pt x="1298296" y="147403"/>
                  <a:pt x="1294224" y="148218"/>
                </a:cubicBezTo>
                <a:cubicBezTo>
                  <a:pt x="1262458" y="154735"/>
                  <a:pt x="1230693" y="161252"/>
                  <a:pt x="1198928" y="169399"/>
                </a:cubicBezTo>
                <a:cubicBezTo>
                  <a:pt x="1036030" y="211762"/>
                  <a:pt x="886164" y="281010"/>
                  <a:pt x="746887" y="374698"/>
                </a:cubicBezTo>
                <a:cubicBezTo>
                  <a:pt x="730597" y="386104"/>
                  <a:pt x="707791" y="394250"/>
                  <a:pt x="688243" y="394250"/>
                </a:cubicBezTo>
                <a:cubicBezTo>
                  <a:pt x="662180" y="394250"/>
                  <a:pt x="644261" y="374698"/>
                  <a:pt x="638560" y="347814"/>
                </a:cubicBezTo>
                <a:cubicBezTo>
                  <a:pt x="632044" y="316856"/>
                  <a:pt x="646704" y="295674"/>
                  <a:pt x="671954" y="278566"/>
                </a:cubicBezTo>
                <a:cubicBezTo>
                  <a:pt x="873947" y="139256"/>
                  <a:pt x="1096303" y="50456"/>
                  <a:pt x="1339835" y="16240"/>
                </a:cubicBezTo>
                <a:cubicBezTo>
                  <a:pt x="1696581" y="-33456"/>
                  <a:pt x="2030522" y="30904"/>
                  <a:pt x="2343286" y="209318"/>
                </a:cubicBezTo>
                <a:cubicBezTo>
                  <a:pt x="2388083" y="234573"/>
                  <a:pt x="2430436" y="263902"/>
                  <a:pt x="2473604" y="290786"/>
                </a:cubicBezTo>
                <a:cubicBezTo>
                  <a:pt x="2590891" y="219909"/>
                  <a:pt x="2713879" y="229685"/>
                  <a:pt x="2802658" y="316856"/>
                </a:cubicBezTo>
                <a:cubicBezTo>
                  <a:pt x="2876776" y="390177"/>
                  <a:pt x="2916686" y="520525"/>
                  <a:pt x="2831165" y="650059"/>
                </a:cubicBezTo>
                <a:cubicBezTo>
                  <a:pt x="2836052" y="657391"/>
                  <a:pt x="2840939" y="664723"/>
                  <a:pt x="2845826" y="672870"/>
                </a:cubicBezTo>
                <a:cubicBezTo>
                  <a:pt x="3104019" y="1055769"/>
                  <a:pt x="3182210" y="1472884"/>
                  <a:pt x="3080399" y="1921772"/>
                </a:cubicBezTo>
                <a:cubicBezTo>
                  <a:pt x="2944379" y="2526263"/>
                  <a:pt x="2440210" y="2999591"/>
                  <a:pt x="1831786" y="3101425"/>
                </a:cubicBezTo>
                <a:cubicBezTo>
                  <a:pt x="1774772" y="3111202"/>
                  <a:pt x="1717758" y="3117719"/>
                  <a:pt x="1659929" y="3125051"/>
                </a:cubicBezTo>
                <a:close/>
                <a:moveTo>
                  <a:pt x="2933791" y="2002425"/>
                </a:moveTo>
                <a:cubicBezTo>
                  <a:pt x="3025013" y="1709955"/>
                  <a:pt x="3025013" y="1419115"/>
                  <a:pt x="2934605" y="1127461"/>
                </a:cubicBezTo>
                <a:cubicBezTo>
                  <a:pt x="2656864" y="1127461"/>
                  <a:pt x="2380752" y="1127461"/>
                  <a:pt x="2103012" y="1127461"/>
                </a:cubicBezTo>
                <a:cubicBezTo>
                  <a:pt x="2103826" y="1147013"/>
                  <a:pt x="2105455" y="1164121"/>
                  <a:pt x="2106270" y="1181229"/>
                </a:cubicBezTo>
                <a:cubicBezTo>
                  <a:pt x="2111971" y="1300987"/>
                  <a:pt x="2120116" y="1420745"/>
                  <a:pt x="2122559" y="1540502"/>
                </a:cubicBezTo>
                <a:cubicBezTo>
                  <a:pt x="2124188" y="1623600"/>
                  <a:pt x="2120116" y="1706697"/>
                  <a:pt x="2116858" y="1790608"/>
                </a:cubicBezTo>
                <a:cubicBezTo>
                  <a:pt x="2116043" y="1812605"/>
                  <a:pt x="2121745" y="1822381"/>
                  <a:pt x="2142107" y="1834601"/>
                </a:cubicBezTo>
                <a:cubicBezTo>
                  <a:pt x="2175501" y="1854153"/>
                  <a:pt x="2208081" y="1878594"/>
                  <a:pt x="2234144" y="1907922"/>
                </a:cubicBezTo>
                <a:cubicBezTo>
                  <a:pt x="2257765" y="1934806"/>
                  <a:pt x="2270796" y="1969838"/>
                  <a:pt x="2288715" y="2003239"/>
                </a:cubicBezTo>
                <a:cubicBezTo>
                  <a:pt x="2501297" y="2002425"/>
                  <a:pt x="2716322" y="2002425"/>
                  <a:pt x="2933791" y="2002425"/>
                </a:cubicBezTo>
                <a:close/>
                <a:moveTo>
                  <a:pt x="1000193" y="1305875"/>
                </a:moveTo>
                <a:cubicBezTo>
                  <a:pt x="1000193" y="1305875"/>
                  <a:pt x="992862" y="1302616"/>
                  <a:pt x="985532" y="1299358"/>
                </a:cubicBezTo>
                <a:cubicBezTo>
                  <a:pt x="917929" y="1269215"/>
                  <a:pt x="870689" y="1219519"/>
                  <a:pt x="846254" y="1150272"/>
                </a:cubicBezTo>
                <a:cubicBezTo>
                  <a:pt x="838924" y="1129090"/>
                  <a:pt x="829150" y="1125831"/>
                  <a:pt x="809602" y="1125831"/>
                </a:cubicBezTo>
                <a:cubicBezTo>
                  <a:pt x="612496" y="1126646"/>
                  <a:pt x="415390" y="1125831"/>
                  <a:pt x="218283" y="1126646"/>
                </a:cubicBezTo>
                <a:cubicBezTo>
                  <a:pt x="209324" y="1126646"/>
                  <a:pt x="200364" y="1127461"/>
                  <a:pt x="191405" y="1128275"/>
                </a:cubicBezTo>
                <a:cubicBezTo>
                  <a:pt x="100997" y="1421559"/>
                  <a:pt x="100997" y="1712399"/>
                  <a:pt x="191405" y="2003239"/>
                </a:cubicBezTo>
                <a:cubicBezTo>
                  <a:pt x="469146" y="2003239"/>
                  <a:pt x="744443" y="2003239"/>
                  <a:pt x="1014039" y="2003239"/>
                </a:cubicBezTo>
                <a:cubicBezTo>
                  <a:pt x="1009152" y="1770242"/>
                  <a:pt x="1005080" y="1540502"/>
                  <a:pt x="1000193" y="1305875"/>
                </a:cubicBezTo>
                <a:close/>
                <a:moveTo>
                  <a:pt x="1131326" y="1317281"/>
                </a:moveTo>
                <a:cubicBezTo>
                  <a:pt x="1117479" y="1547020"/>
                  <a:pt x="1122366" y="1775130"/>
                  <a:pt x="1145986" y="2001610"/>
                </a:cubicBezTo>
                <a:cubicBezTo>
                  <a:pt x="1361826" y="2001610"/>
                  <a:pt x="1573594" y="2001610"/>
                  <a:pt x="1785361" y="2001610"/>
                </a:cubicBezTo>
                <a:cubicBezTo>
                  <a:pt x="1816311" y="1903034"/>
                  <a:pt x="1879027" y="1839489"/>
                  <a:pt x="1978395" y="1815049"/>
                </a:cubicBezTo>
                <a:cubicBezTo>
                  <a:pt x="1997128" y="1810161"/>
                  <a:pt x="1996313" y="1799570"/>
                  <a:pt x="1996313" y="1786535"/>
                </a:cubicBezTo>
                <a:cubicBezTo>
                  <a:pt x="1996313" y="1632561"/>
                  <a:pt x="1997128" y="1477772"/>
                  <a:pt x="1995499" y="1323798"/>
                </a:cubicBezTo>
                <a:cubicBezTo>
                  <a:pt x="1994684" y="1257809"/>
                  <a:pt x="1986539" y="1192635"/>
                  <a:pt x="1980838" y="1125831"/>
                </a:cubicBezTo>
                <a:cubicBezTo>
                  <a:pt x="1769071" y="1125831"/>
                  <a:pt x="1560562" y="1125831"/>
                  <a:pt x="1352867" y="1126646"/>
                </a:cubicBezTo>
                <a:cubicBezTo>
                  <a:pt x="1345537" y="1126646"/>
                  <a:pt x="1334948" y="1135607"/>
                  <a:pt x="1332505" y="1142125"/>
                </a:cubicBezTo>
                <a:cubicBezTo>
                  <a:pt x="1298296" y="1236627"/>
                  <a:pt x="1230693" y="1293655"/>
                  <a:pt x="1131326" y="1317281"/>
                </a:cubicBezTo>
                <a:close/>
                <a:moveTo>
                  <a:pt x="1965363" y="1002815"/>
                </a:moveTo>
                <a:cubicBezTo>
                  <a:pt x="1958847" y="959637"/>
                  <a:pt x="1953145" y="922162"/>
                  <a:pt x="1946630" y="883872"/>
                </a:cubicBezTo>
                <a:cubicBezTo>
                  <a:pt x="1914864" y="704643"/>
                  <a:pt x="1872511" y="528672"/>
                  <a:pt x="1794320" y="362478"/>
                </a:cubicBezTo>
                <a:cubicBezTo>
                  <a:pt x="1759297" y="287528"/>
                  <a:pt x="1718573" y="215836"/>
                  <a:pt x="1653413" y="162067"/>
                </a:cubicBezTo>
                <a:cubicBezTo>
                  <a:pt x="1591512" y="111557"/>
                  <a:pt x="1530425" y="108298"/>
                  <a:pt x="1472597" y="162882"/>
                </a:cubicBezTo>
                <a:cubicBezTo>
                  <a:pt x="1428614" y="205245"/>
                  <a:pt x="1388704" y="254940"/>
                  <a:pt x="1358568" y="307895"/>
                </a:cubicBezTo>
                <a:cubicBezTo>
                  <a:pt x="1269789" y="464313"/>
                  <a:pt x="1227435" y="637024"/>
                  <a:pt x="1192412" y="811365"/>
                </a:cubicBezTo>
                <a:cubicBezTo>
                  <a:pt x="1190783" y="818698"/>
                  <a:pt x="1200557" y="832547"/>
                  <a:pt x="1208702" y="837435"/>
                </a:cubicBezTo>
                <a:cubicBezTo>
                  <a:pt x="1264902" y="870022"/>
                  <a:pt x="1305626" y="914830"/>
                  <a:pt x="1326803" y="975930"/>
                </a:cubicBezTo>
                <a:cubicBezTo>
                  <a:pt x="1334133" y="997927"/>
                  <a:pt x="1343907" y="1002815"/>
                  <a:pt x="1365899" y="1002815"/>
                </a:cubicBezTo>
                <a:cubicBezTo>
                  <a:pt x="1551602" y="1002000"/>
                  <a:pt x="1738120" y="1002000"/>
                  <a:pt x="1923824" y="1002000"/>
                </a:cubicBezTo>
                <a:cubicBezTo>
                  <a:pt x="1936041" y="1002815"/>
                  <a:pt x="1949073" y="1002815"/>
                  <a:pt x="1965363" y="1002815"/>
                </a:cubicBezTo>
                <a:close/>
                <a:moveTo>
                  <a:pt x="1159018" y="2126256"/>
                </a:moveTo>
                <a:cubicBezTo>
                  <a:pt x="1169607" y="2188986"/>
                  <a:pt x="1178566" y="2250087"/>
                  <a:pt x="1190783" y="2310373"/>
                </a:cubicBezTo>
                <a:cubicBezTo>
                  <a:pt x="1224178" y="2478197"/>
                  <a:pt x="1267345" y="2642762"/>
                  <a:pt x="1345537" y="2795921"/>
                </a:cubicBezTo>
                <a:cubicBezTo>
                  <a:pt x="1378930" y="2861910"/>
                  <a:pt x="1418026" y="2925455"/>
                  <a:pt x="1479113" y="2971077"/>
                </a:cubicBezTo>
                <a:cubicBezTo>
                  <a:pt x="1535312" y="3013440"/>
                  <a:pt x="1589883" y="3015884"/>
                  <a:pt x="1643639" y="2971077"/>
                </a:cubicBezTo>
                <a:cubicBezTo>
                  <a:pt x="1680291" y="2940119"/>
                  <a:pt x="1714500" y="2903459"/>
                  <a:pt x="1739749" y="2862725"/>
                </a:cubicBezTo>
                <a:cubicBezTo>
                  <a:pt x="1846447" y="2695716"/>
                  <a:pt x="1892873" y="2505896"/>
                  <a:pt x="1932783" y="2315261"/>
                </a:cubicBezTo>
                <a:cubicBezTo>
                  <a:pt x="1934412" y="2309558"/>
                  <a:pt x="1930340" y="2298153"/>
                  <a:pt x="1925453" y="2295709"/>
                </a:cubicBezTo>
                <a:cubicBezTo>
                  <a:pt x="1852963" y="2259863"/>
                  <a:pt x="1808166" y="2202021"/>
                  <a:pt x="1785361" y="2126256"/>
                </a:cubicBezTo>
                <a:cubicBezTo>
                  <a:pt x="1576037" y="2126256"/>
                  <a:pt x="1369157" y="2126256"/>
                  <a:pt x="1159018" y="2126256"/>
                </a:cubicBezTo>
                <a:close/>
                <a:moveTo>
                  <a:pt x="2284643" y="2126256"/>
                </a:moveTo>
                <a:cubicBezTo>
                  <a:pt x="2283014" y="2129515"/>
                  <a:pt x="2281385" y="2131959"/>
                  <a:pt x="2280570" y="2135217"/>
                </a:cubicBezTo>
                <a:cubicBezTo>
                  <a:pt x="2247176" y="2235423"/>
                  <a:pt x="2179574" y="2296524"/>
                  <a:pt x="2075319" y="2317705"/>
                </a:cubicBezTo>
                <a:cubicBezTo>
                  <a:pt x="2066360" y="2319335"/>
                  <a:pt x="2054956" y="2333184"/>
                  <a:pt x="2052513" y="2342960"/>
                </a:cubicBezTo>
                <a:cubicBezTo>
                  <a:pt x="2041925" y="2382065"/>
                  <a:pt x="2035409" y="2421984"/>
                  <a:pt x="2025635" y="2461903"/>
                </a:cubicBezTo>
                <a:cubicBezTo>
                  <a:pt x="1980838" y="2641947"/>
                  <a:pt x="1924638" y="2817103"/>
                  <a:pt x="1815497" y="2971077"/>
                </a:cubicBezTo>
                <a:cubicBezTo>
                  <a:pt x="1813868" y="2972706"/>
                  <a:pt x="1814682" y="2975965"/>
                  <a:pt x="1814682" y="2978409"/>
                </a:cubicBezTo>
                <a:cubicBezTo>
                  <a:pt x="2006902" y="2969447"/>
                  <a:pt x="2340028" y="2804883"/>
                  <a:pt x="2536320" y="2622395"/>
                </a:cubicBezTo>
                <a:cubicBezTo>
                  <a:pt x="2687000" y="2482270"/>
                  <a:pt x="2804287" y="2318520"/>
                  <a:pt x="2886550" y="2126256"/>
                </a:cubicBezTo>
                <a:cubicBezTo>
                  <a:pt x="2682928" y="2126256"/>
                  <a:pt x="2484193" y="2126256"/>
                  <a:pt x="2284643" y="2126256"/>
                </a:cubicBezTo>
                <a:close/>
                <a:moveTo>
                  <a:pt x="2894695" y="1001185"/>
                </a:moveTo>
                <a:cubicBezTo>
                  <a:pt x="2841753" y="906683"/>
                  <a:pt x="2792069" y="818698"/>
                  <a:pt x="2742386" y="730712"/>
                </a:cubicBezTo>
                <a:cubicBezTo>
                  <a:pt x="2628357" y="777964"/>
                  <a:pt x="2528175" y="765744"/>
                  <a:pt x="2445097" y="684276"/>
                </a:cubicBezTo>
                <a:cubicBezTo>
                  <a:pt x="2359576" y="600364"/>
                  <a:pt x="2347358" y="499344"/>
                  <a:pt x="2392155" y="390177"/>
                </a:cubicBezTo>
                <a:cubicBezTo>
                  <a:pt x="2283828" y="290786"/>
                  <a:pt x="1928711" y="143330"/>
                  <a:pt x="1814682" y="149847"/>
                </a:cubicBezTo>
                <a:cubicBezTo>
                  <a:pt x="1986539" y="407285"/>
                  <a:pt x="2042739" y="701384"/>
                  <a:pt x="2089980" y="1000371"/>
                </a:cubicBezTo>
                <a:cubicBezTo>
                  <a:pt x="2354689" y="1001185"/>
                  <a:pt x="2619398" y="1001185"/>
                  <a:pt x="2894695" y="1001185"/>
                </a:cubicBezTo>
                <a:close/>
                <a:moveTo>
                  <a:pt x="237016" y="2126256"/>
                </a:moveTo>
                <a:cubicBezTo>
                  <a:pt x="278555" y="2223203"/>
                  <a:pt x="327425" y="2312817"/>
                  <a:pt x="387697" y="2394285"/>
                </a:cubicBezTo>
                <a:cubicBezTo>
                  <a:pt x="500911" y="2352736"/>
                  <a:pt x="595392" y="2364957"/>
                  <a:pt x="669510" y="2433389"/>
                </a:cubicBezTo>
                <a:cubicBezTo>
                  <a:pt x="762362" y="2518931"/>
                  <a:pt x="778652" y="2623209"/>
                  <a:pt x="732226" y="2737264"/>
                </a:cubicBezTo>
                <a:cubicBezTo>
                  <a:pt x="857657" y="2843172"/>
                  <a:pt x="1215218" y="2989814"/>
                  <a:pt x="1308884" y="2975150"/>
                </a:cubicBezTo>
                <a:cubicBezTo>
                  <a:pt x="1137842" y="2718527"/>
                  <a:pt x="1081642" y="2423613"/>
                  <a:pt x="1034401" y="2126256"/>
                </a:cubicBezTo>
                <a:cubicBezTo>
                  <a:pt x="770507" y="2126256"/>
                  <a:pt x="506612" y="2126256"/>
                  <a:pt x="237016" y="2126256"/>
                </a:cubicBezTo>
                <a:close/>
                <a:moveTo>
                  <a:pt x="2625914" y="368995"/>
                </a:moveTo>
                <a:cubicBezTo>
                  <a:pt x="2552610" y="368181"/>
                  <a:pt x="2490708" y="426837"/>
                  <a:pt x="2489894" y="500158"/>
                </a:cubicBezTo>
                <a:cubicBezTo>
                  <a:pt x="2488265" y="573479"/>
                  <a:pt x="2546908" y="635395"/>
                  <a:pt x="2620212" y="637024"/>
                </a:cubicBezTo>
                <a:cubicBezTo>
                  <a:pt x="2695145" y="638654"/>
                  <a:pt x="2757046" y="578368"/>
                  <a:pt x="2757861" y="504232"/>
                </a:cubicBezTo>
                <a:cubicBezTo>
                  <a:pt x="2758676" y="430911"/>
                  <a:pt x="2699218" y="369810"/>
                  <a:pt x="2625914" y="368995"/>
                </a:cubicBezTo>
                <a:close/>
                <a:moveTo>
                  <a:pt x="952953" y="1062286"/>
                </a:moveTo>
                <a:cubicBezTo>
                  <a:pt x="952138" y="1135607"/>
                  <a:pt x="1010781" y="1196708"/>
                  <a:pt x="1084085" y="1198337"/>
                </a:cubicBezTo>
                <a:cubicBezTo>
                  <a:pt x="1159018" y="1199967"/>
                  <a:pt x="1220919" y="1138866"/>
                  <a:pt x="1220919" y="1064730"/>
                </a:cubicBezTo>
                <a:cubicBezTo>
                  <a:pt x="1220919" y="991409"/>
                  <a:pt x="1161462" y="931123"/>
                  <a:pt x="1088158" y="930308"/>
                </a:cubicBezTo>
                <a:cubicBezTo>
                  <a:pt x="1014854" y="929494"/>
                  <a:pt x="953767" y="988965"/>
                  <a:pt x="952953" y="1062286"/>
                </a:cubicBezTo>
                <a:close/>
                <a:moveTo>
                  <a:pt x="635302" y="2627283"/>
                </a:moveTo>
                <a:cubicBezTo>
                  <a:pt x="636116" y="2553962"/>
                  <a:pt x="577473" y="2492046"/>
                  <a:pt x="504169" y="2491232"/>
                </a:cubicBezTo>
                <a:cubicBezTo>
                  <a:pt x="430865" y="2489602"/>
                  <a:pt x="368964" y="2548259"/>
                  <a:pt x="367335" y="2621580"/>
                </a:cubicBezTo>
                <a:cubicBezTo>
                  <a:pt x="365706" y="2696530"/>
                  <a:pt x="425163" y="2758446"/>
                  <a:pt x="500096" y="2759261"/>
                </a:cubicBezTo>
                <a:cubicBezTo>
                  <a:pt x="573400" y="2760075"/>
                  <a:pt x="634487" y="2700604"/>
                  <a:pt x="635302" y="2627283"/>
                </a:cubicBezTo>
                <a:close/>
                <a:moveTo>
                  <a:pt x="2167356" y="2066784"/>
                </a:moveTo>
                <a:cubicBezTo>
                  <a:pt x="2168171" y="1991834"/>
                  <a:pt x="2110342" y="1931548"/>
                  <a:pt x="2037038" y="1929918"/>
                </a:cubicBezTo>
                <a:cubicBezTo>
                  <a:pt x="1962105" y="1928289"/>
                  <a:pt x="1900204" y="1988575"/>
                  <a:pt x="1899389" y="2062711"/>
                </a:cubicBezTo>
                <a:cubicBezTo>
                  <a:pt x="1898575" y="2135217"/>
                  <a:pt x="1958847" y="2197133"/>
                  <a:pt x="2032151" y="2197948"/>
                </a:cubicBezTo>
                <a:cubicBezTo>
                  <a:pt x="2106270" y="2198762"/>
                  <a:pt x="2166542" y="2140105"/>
                  <a:pt x="2167356" y="2066784"/>
                </a:cubicBezTo>
                <a:close/>
              </a:path>
            </a:pathLst>
          </a:custGeom>
          <a:solidFill>
            <a:srgbClr val="C2D237"/>
          </a:solidFill>
          <a:ln w="8145" cap="flat">
            <a:noFill/>
            <a:prstDash val="solid"/>
            <a:miter/>
          </a:ln>
        </p:spPr>
        <p:txBody>
          <a:bodyPr rtlCol="0" anchor="ctr">
            <a:noAutofit/>
          </a:bodyPr>
          <a:lstStyle/>
          <a:p>
            <a:endParaRPr lang="en-US"/>
          </a:p>
        </p:txBody>
      </p:sp>
      <p:grpSp>
        <p:nvGrpSpPr>
          <p:cNvPr id="32" name="Group 31">
            <a:extLst>
              <a:ext uri="{FF2B5EF4-FFF2-40B4-BE49-F238E27FC236}">
                <a16:creationId xmlns:a16="http://schemas.microsoft.com/office/drawing/2014/main" id="{0BEFAE4A-229C-7A4D-A4A9-4E60034D022D}"/>
              </a:ext>
            </a:extLst>
          </p:cNvPr>
          <p:cNvGrpSpPr/>
          <p:nvPr/>
        </p:nvGrpSpPr>
        <p:grpSpPr>
          <a:xfrm>
            <a:off x="774290" y="8604520"/>
            <a:ext cx="182695" cy="203263"/>
            <a:chOff x="1587231" y="3575362"/>
            <a:chExt cx="2806695" cy="3122677"/>
          </a:xfrm>
          <a:solidFill>
            <a:srgbClr val="C2D237"/>
          </a:solidFill>
        </p:grpSpPr>
        <p:sp>
          <p:nvSpPr>
            <p:cNvPr id="33" name="Freeform 32">
              <a:extLst>
                <a:ext uri="{FF2B5EF4-FFF2-40B4-BE49-F238E27FC236}">
                  <a16:creationId xmlns:a16="http://schemas.microsoft.com/office/drawing/2014/main" id="{0A13B0E9-F302-F640-A02A-BD507239000E}"/>
                </a:ext>
              </a:extLst>
            </p:cNvPr>
            <p:cNvSpPr/>
            <p:nvPr/>
          </p:nvSpPr>
          <p:spPr>
            <a:xfrm>
              <a:off x="2928048" y="6173202"/>
              <a:ext cx="122824" cy="524837"/>
            </a:xfrm>
            <a:custGeom>
              <a:avLst/>
              <a:gdLst>
                <a:gd name="connsiteX0" fmla="*/ 43208 w 122824"/>
                <a:gd name="connsiteY0" fmla="*/ 524838 h 524837"/>
                <a:gd name="connsiteX1" fmla="*/ 40 w 122824"/>
                <a:gd name="connsiteY1" fmla="*/ 441741 h 524837"/>
                <a:gd name="connsiteX2" fmla="*/ 855 w 122824"/>
                <a:gd name="connsiteY2" fmla="*/ 70248 h 524837"/>
                <a:gd name="connsiteX3" fmla="*/ 51353 w 122824"/>
                <a:gd name="connsiteY3" fmla="*/ 1000 h 524837"/>
                <a:gd name="connsiteX4" fmla="*/ 122214 w 122824"/>
                <a:gd name="connsiteY4" fmla="*/ 58027 h 524837"/>
                <a:gd name="connsiteX5" fmla="*/ 122214 w 122824"/>
                <a:gd name="connsiteY5" fmla="*/ 465366 h 524837"/>
                <a:gd name="connsiteX6" fmla="*/ 79860 w 122824"/>
                <a:gd name="connsiteY6" fmla="*/ 524023 h 524837"/>
                <a:gd name="connsiteX7" fmla="*/ 43208 w 122824"/>
                <a:gd name="connsiteY7" fmla="*/ 524838 h 52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824" h="524837">
                  <a:moveTo>
                    <a:pt x="43208" y="524838"/>
                  </a:moveTo>
                  <a:cubicBezTo>
                    <a:pt x="10629" y="506915"/>
                    <a:pt x="-774" y="480031"/>
                    <a:pt x="40" y="441741"/>
                  </a:cubicBezTo>
                  <a:cubicBezTo>
                    <a:pt x="1669" y="317910"/>
                    <a:pt x="855" y="194079"/>
                    <a:pt x="855" y="70248"/>
                  </a:cubicBezTo>
                  <a:cubicBezTo>
                    <a:pt x="855" y="31958"/>
                    <a:pt x="19588" y="6703"/>
                    <a:pt x="51353" y="1000"/>
                  </a:cubicBezTo>
                  <a:cubicBezTo>
                    <a:pt x="86376" y="-5517"/>
                    <a:pt x="122214" y="20552"/>
                    <a:pt x="122214" y="58027"/>
                  </a:cubicBezTo>
                  <a:cubicBezTo>
                    <a:pt x="123028" y="194079"/>
                    <a:pt x="123028" y="330130"/>
                    <a:pt x="122214" y="465366"/>
                  </a:cubicBezTo>
                  <a:cubicBezTo>
                    <a:pt x="122214" y="494695"/>
                    <a:pt x="101852" y="509359"/>
                    <a:pt x="79860" y="524023"/>
                  </a:cubicBezTo>
                  <a:cubicBezTo>
                    <a:pt x="67643" y="524838"/>
                    <a:pt x="55426" y="524838"/>
                    <a:pt x="43208" y="524838"/>
                  </a:cubicBezTo>
                  <a:close/>
                </a:path>
              </a:pathLst>
            </a:custGeom>
            <a:grpFill/>
            <a:ln w="8145" cap="flat">
              <a:noFill/>
              <a:prstDash val="solid"/>
              <a:miter/>
            </a:ln>
          </p:spPr>
          <p:txBody>
            <a:bodyPr rtlCol="0" anchor="ctr">
              <a:noAutofit/>
            </a:bodyPr>
            <a:lstStyle/>
            <a:p>
              <a:endParaRPr lang="en-US"/>
            </a:p>
          </p:txBody>
        </p:sp>
        <p:sp>
          <p:nvSpPr>
            <p:cNvPr id="34" name="Freeform 33">
              <a:extLst>
                <a:ext uri="{FF2B5EF4-FFF2-40B4-BE49-F238E27FC236}">
                  <a16:creationId xmlns:a16="http://schemas.microsoft.com/office/drawing/2014/main" id="{B2D4BDA0-2B4E-6C4B-986B-39922E121A8A}"/>
                </a:ext>
              </a:extLst>
            </p:cNvPr>
            <p:cNvSpPr/>
            <p:nvPr/>
          </p:nvSpPr>
          <p:spPr>
            <a:xfrm>
              <a:off x="1587231" y="4282633"/>
              <a:ext cx="2806695" cy="1708265"/>
            </a:xfrm>
            <a:custGeom>
              <a:avLst/>
              <a:gdLst>
                <a:gd name="connsiteX0" fmla="*/ 1386469 w 2806695"/>
                <a:gd name="connsiteY0" fmla="*/ 1708266 h 1708265"/>
                <a:gd name="connsiteX1" fmla="*/ 631437 w 2806695"/>
                <a:gd name="connsiteY1" fmla="*/ 1472824 h 1708265"/>
                <a:gd name="connsiteX2" fmla="*/ 23013 w 2806695"/>
                <a:gd name="connsiteY2" fmla="*/ 904179 h 1708265"/>
                <a:gd name="connsiteX3" fmla="*/ 22199 w 2806695"/>
                <a:gd name="connsiteY3" fmla="*/ 805603 h 1708265"/>
                <a:gd name="connsiteX4" fmla="*/ 862752 w 2806695"/>
                <a:gd name="connsiteY4" fmla="*/ 116385 h 1708265"/>
                <a:gd name="connsiteX5" fmla="*/ 1994892 w 2806695"/>
                <a:gd name="connsiteY5" fmla="*/ 138382 h 1708265"/>
                <a:gd name="connsiteX6" fmla="*/ 2786576 w 2806695"/>
                <a:gd name="connsiteY6" fmla="*/ 808047 h 1708265"/>
                <a:gd name="connsiteX7" fmla="*/ 2790648 w 2806695"/>
                <a:gd name="connsiteY7" fmla="*/ 894403 h 1708265"/>
                <a:gd name="connsiteX8" fmla="*/ 1858058 w 2806695"/>
                <a:gd name="connsiteY8" fmla="*/ 1626798 h 1708265"/>
                <a:gd name="connsiteX9" fmla="*/ 1386469 w 2806695"/>
                <a:gd name="connsiteY9" fmla="*/ 1708266 h 1708265"/>
                <a:gd name="connsiteX10" fmla="*/ 1434524 w 2806695"/>
                <a:gd name="connsiteY10" fmla="*/ 122088 h 1708265"/>
                <a:gd name="connsiteX11" fmla="*/ 910807 w 2806695"/>
                <a:gd name="connsiteY11" fmla="*/ 227182 h 1708265"/>
                <a:gd name="connsiteX12" fmla="*/ 150074 w 2806695"/>
                <a:gd name="connsiteY12" fmla="*/ 834931 h 1708265"/>
                <a:gd name="connsiteX13" fmla="*/ 151703 w 2806695"/>
                <a:gd name="connsiteY13" fmla="*/ 874036 h 1708265"/>
                <a:gd name="connsiteX14" fmla="*/ 854607 w 2806695"/>
                <a:gd name="connsiteY14" fmla="*/ 1454901 h 1708265"/>
                <a:gd name="connsiteX15" fmla="*/ 1905298 w 2806695"/>
                <a:gd name="connsiteY15" fmla="*/ 1475268 h 1708265"/>
                <a:gd name="connsiteX16" fmla="*/ 2654628 w 2806695"/>
                <a:gd name="connsiteY16" fmla="*/ 872406 h 1708265"/>
                <a:gd name="connsiteX17" fmla="*/ 2652999 w 2806695"/>
                <a:gd name="connsiteY17" fmla="*/ 833302 h 1708265"/>
                <a:gd name="connsiteX18" fmla="*/ 2102405 w 2806695"/>
                <a:gd name="connsiteY18" fmla="*/ 334719 h 1708265"/>
                <a:gd name="connsiteX19" fmla="*/ 1434524 w 2806695"/>
                <a:gd name="connsiteY19" fmla="*/ 122088 h 170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06695" h="1708265">
                  <a:moveTo>
                    <a:pt x="1386469" y="1708266"/>
                  </a:moveTo>
                  <a:cubicBezTo>
                    <a:pt x="1120945" y="1705822"/>
                    <a:pt x="866824" y="1619466"/>
                    <a:pt x="631437" y="1472824"/>
                  </a:cubicBezTo>
                  <a:cubicBezTo>
                    <a:pt x="391163" y="1323738"/>
                    <a:pt x="189984" y="1131474"/>
                    <a:pt x="23013" y="904179"/>
                  </a:cubicBezTo>
                  <a:cubicBezTo>
                    <a:pt x="-7123" y="863445"/>
                    <a:pt x="-7937" y="845522"/>
                    <a:pt x="22199" y="805603"/>
                  </a:cubicBezTo>
                  <a:cubicBezTo>
                    <a:pt x="246184" y="507431"/>
                    <a:pt x="516594" y="265471"/>
                    <a:pt x="862752" y="116385"/>
                  </a:cubicBezTo>
                  <a:cubicBezTo>
                    <a:pt x="1243119" y="-47365"/>
                    <a:pt x="1621042" y="-36774"/>
                    <a:pt x="1994892" y="138382"/>
                  </a:cubicBezTo>
                  <a:cubicBezTo>
                    <a:pt x="2318244" y="290726"/>
                    <a:pt x="2574809" y="523724"/>
                    <a:pt x="2786576" y="808047"/>
                  </a:cubicBezTo>
                  <a:cubicBezTo>
                    <a:pt x="2811825" y="842263"/>
                    <a:pt x="2813454" y="863445"/>
                    <a:pt x="2790648" y="894403"/>
                  </a:cubicBezTo>
                  <a:cubicBezTo>
                    <a:pt x="2546301" y="1222718"/>
                    <a:pt x="2246570" y="1482600"/>
                    <a:pt x="1858058" y="1626798"/>
                  </a:cubicBezTo>
                  <a:cubicBezTo>
                    <a:pt x="1710635" y="1681382"/>
                    <a:pt x="1557511" y="1707451"/>
                    <a:pt x="1386469" y="1708266"/>
                  </a:cubicBezTo>
                  <a:close/>
                  <a:moveTo>
                    <a:pt x="1434524" y="122088"/>
                  </a:moveTo>
                  <a:cubicBezTo>
                    <a:pt x="1232530" y="122088"/>
                    <a:pt x="1068003" y="158749"/>
                    <a:pt x="910807" y="227182"/>
                  </a:cubicBezTo>
                  <a:cubicBezTo>
                    <a:pt x="602115" y="360789"/>
                    <a:pt x="357769" y="575049"/>
                    <a:pt x="150074" y="834931"/>
                  </a:cubicBezTo>
                  <a:cubicBezTo>
                    <a:pt x="137856" y="850410"/>
                    <a:pt x="140300" y="860186"/>
                    <a:pt x="151703" y="874036"/>
                  </a:cubicBezTo>
                  <a:cubicBezTo>
                    <a:pt x="344737" y="1117625"/>
                    <a:pt x="571979" y="1320479"/>
                    <a:pt x="854607" y="1454901"/>
                  </a:cubicBezTo>
                  <a:cubicBezTo>
                    <a:pt x="1201580" y="1620281"/>
                    <a:pt x="1552624" y="1630057"/>
                    <a:pt x="1905298" y="1475268"/>
                  </a:cubicBezTo>
                  <a:cubicBezTo>
                    <a:pt x="2209103" y="1341661"/>
                    <a:pt x="2450192" y="1129030"/>
                    <a:pt x="2654628" y="872406"/>
                  </a:cubicBezTo>
                  <a:cubicBezTo>
                    <a:pt x="2666846" y="856928"/>
                    <a:pt x="2663588" y="847152"/>
                    <a:pt x="2652999" y="833302"/>
                  </a:cubicBezTo>
                  <a:cubicBezTo>
                    <a:pt x="2497432" y="636150"/>
                    <a:pt x="2317430" y="465882"/>
                    <a:pt x="2102405" y="334719"/>
                  </a:cubicBezTo>
                  <a:cubicBezTo>
                    <a:pt x="1889008" y="203556"/>
                    <a:pt x="1658508" y="123717"/>
                    <a:pt x="1434524" y="122088"/>
                  </a:cubicBezTo>
                  <a:close/>
                </a:path>
              </a:pathLst>
            </a:custGeom>
            <a:grpFill/>
            <a:ln w="8145" cap="flat">
              <a:noFill/>
              <a:prstDash val="solid"/>
              <a:miter/>
            </a:ln>
          </p:spPr>
          <p:txBody>
            <a:bodyPr rtlCol="0" anchor="ctr">
              <a:noAutofit/>
            </a:bodyPr>
            <a:lstStyle/>
            <a:p>
              <a:endParaRPr lang="en-US"/>
            </a:p>
          </p:txBody>
        </p:sp>
        <p:sp>
          <p:nvSpPr>
            <p:cNvPr id="35" name="Freeform 34">
              <a:extLst>
                <a:ext uri="{FF2B5EF4-FFF2-40B4-BE49-F238E27FC236}">
                  <a16:creationId xmlns:a16="http://schemas.microsoft.com/office/drawing/2014/main" id="{E51828EB-393A-694C-B2B7-A4454A98DFC6}"/>
                </a:ext>
              </a:extLst>
            </p:cNvPr>
            <p:cNvSpPr/>
            <p:nvPr/>
          </p:nvSpPr>
          <p:spPr>
            <a:xfrm>
              <a:off x="2929718" y="3575362"/>
              <a:ext cx="122173" cy="523854"/>
            </a:xfrm>
            <a:custGeom>
              <a:avLst/>
              <a:gdLst>
                <a:gd name="connsiteX0" fmla="*/ 121359 w 122173"/>
                <a:gd name="connsiteY0" fmla="*/ 263158 h 523854"/>
                <a:gd name="connsiteX1" fmla="*/ 121359 w 122173"/>
                <a:gd name="connsiteY1" fmla="*/ 454607 h 523854"/>
                <a:gd name="connsiteX2" fmla="*/ 61087 w 122173"/>
                <a:gd name="connsiteY2" fmla="*/ 523855 h 523854"/>
                <a:gd name="connsiteX3" fmla="*/ 0 w 122173"/>
                <a:gd name="connsiteY3" fmla="*/ 455422 h 523854"/>
                <a:gd name="connsiteX4" fmla="*/ 0 w 122173"/>
                <a:gd name="connsiteY4" fmla="*/ 69265 h 523854"/>
                <a:gd name="connsiteX5" fmla="*/ 60272 w 122173"/>
                <a:gd name="connsiteY5" fmla="*/ 17 h 523854"/>
                <a:gd name="connsiteX6" fmla="*/ 122173 w 122173"/>
                <a:gd name="connsiteY6" fmla="*/ 70894 h 523854"/>
                <a:gd name="connsiteX7" fmla="*/ 121359 w 122173"/>
                <a:gd name="connsiteY7" fmla="*/ 263158 h 5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 h="523854">
                  <a:moveTo>
                    <a:pt x="121359" y="263158"/>
                  </a:moveTo>
                  <a:cubicBezTo>
                    <a:pt x="121359" y="326703"/>
                    <a:pt x="121359" y="391062"/>
                    <a:pt x="121359" y="454607"/>
                  </a:cubicBezTo>
                  <a:cubicBezTo>
                    <a:pt x="121359" y="496156"/>
                    <a:pt x="96924" y="523855"/>
                    <a:pt x="61087" y="523855"/>
                  </a:cubicBezTo>
                  <a:cubicBezTo>
                    <a:pt x="25249" y="523855"/>
                    <a:pt x="0" y="496971"/>
                    <a:pt x="0" y="455422"/>
                  </a:cubicBezTo>
                  <a:cubicBezTo>
                    <a:pt x="0" y="326703"/>
                    <a:pt x="0" y="197984"/>
                    <a:pt x="0" y="69265"/>
                  </a:cubicBezTo>
                  <a:cubicBezTo>
                    <a:pt x="0" y="27716"/>
                    <a:pt x="24435" y="17"/>
                    <a:pt x="60272" y="17"/>
                  </a:cubicBezTo>
                  <a:cubicBezTo>
                    <a:pt x="96924" y="-798"/>
                    <a:pt x="121359" y="27716"/>
                    <a:pt x="122173" y="70894"/>
                  </a:cubicBezTo>
                  <a:cubicBezTo>
                    <a:pt x="121359" y="135254"/>
                    <a:pt x="121359" y="199613"/>
                    <a:pt x="121359" y="263158"/>
                  </a:cubicBezTo>
                  <a:close/>
                </a:path>
              </a:pathLst>
            </a:custGeom>
            <a:grpFill/>
            <a:ln w="8145" cap="flat">
              <a:noFill/>
              <a:prstDash val="solid"/>
              <a:miter/>
            </a:ln>
          </p:spPr>
          <p:txBody>
            <a:bodyPr rtlCol="0" anchor="ctr">
              <a:noAutofit/>
            </a:bodyPr>
            <a:lstStyle/>
            <a:p>
              <a:endParaRPr lang="en-US"/>
            </a:p>
          </p:txBody>
        </p:sp>
        <p:sp>
          <p:nvSpPr>
            <p:cNvPr id="36" name="Freeform 35">
              <a:extLst>
                <a:ext uri="{FF2B5EF4-FFF2-40B4-BE49-F238E27FC236}">
                  <a16:creationId xmlns:a16="http://schemas.microsoft.com/office/drawing/2014/main" id="{7969A8E4-B9C9-5F4B-83AE-8D567979C954}"/>
                </a:ext>
              </a:extLst>
            </p:cNvPr>
            <p:cNvSpPr/>
            <p:nvPr/>
          </p:nvSpPr>
          <p:spPr>
            <a:xfrm>
              <a:off x="1775273" y="4040130"/>
              <a:ext cx="383123" cy="375131"/>
            </a:xfrm>
            <a:custGeom>
              <a:avLst/>
              <a:gdLst>
                <a:gd name="connsiteX0" fmla="*/ 383123 w 383123"/>
                <a:gd name="connsiteY0" fmla="*/ 323043 h 375131"/>
                <a:gd name="connsiteX1" fmla="*/ 346471 w 383123"/>
                <a:gd name="connsiteY1" fmla="*/ 370294 h 375131"/>
                <a:gd name="connsiteX2" fmla="*/ 287014 w 383123"/>
                <a:gd name="connsiteY2" fmla="*/ 371924 h 375131"/>
                <a:gd name="connsiteX3" fmla="*/ 265837 w 383123"/>
                <a:gd name="connsiteY3" fmla="*/ 355630 h 375131"/>
                <a:gd name="connsiteX4" fmla="*/ 23934 w 383123"/>
                <a:gd name="connsiteY4" fmla="*/ 112041 h 375131"/>
                <a:gd name="connsiteX5" fmla="*/ 313 w 383123"/>
                <a:gd name="connsiteY5" fmla="*/ 54199 h 375131"/>
                <a:gd name="connsiteX6" fmla="*/ 38594 w 383123"/>
                <a:gd name="connsiteY6" fmla="*/ 6133 h 375131"/>
                <a:gd name="connsiteX7" fmla="*/ 104568 w 383123"/>
                <a:gd name="connsiteY7" fmla="*/ 22427 h 375131"/>
                <a:gd name="connsiteX8" fmla="*/ 328553 w 383123"/>
                <a:gd name="connsiteY8" fmla="*/ 245649 h 375131"/>
                <a:gd name="connsiteX9" fmla="*/ 360318 w 383123"/>
                <a:gd name="connsiteY9" fmla="*/ 278236 h 375131"/>
                <a:gd name="connsiteX10" fmla="*/ 383123 w 383123"/>
                <a:gd name="connsiteY10" fmla="*/ 323043 h 37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23" h="375131">
                  <a:moveTo>
                    <a:pt x="383123" y="323043"/>
                  </a:moveTo>
                  <a:cubicBezTo>
                    <a:pt x="370906" y="339337"/>
                    <a:pt x="361947" y="362148"/>
                    <a:pt x="346471" y="370294"/>
                  </a:cubicBezTo>
                  <a:cubicBezTo>
                    <a:pt x="330182" y="378441"/>
                    <a:pt x="306561" y="374368"/>
                    <a:pt x="287014" y="371924"/>
                  </a:cubicBezTo>
                  <a:cubicBezTo>
                    <a:pt x="279683" y="371109"/>
                    <a:pt x="272353" y="362148"/>
                    <a:pt x="265837" y="355630"/>
                  </a:cubicBezTo>
                  <a:cubicBezTo>
                    <a:pt x="184388" y="274977"/>
                    <a:pt x="102939" y="194324"/>
                    <a:pt x="23934" y="112041"/>
                  </a:cubicBezTo>
                  <a:cubicBezTo>
                    <a:pt x="10087" y="97377"/>
                    <a:pt x="-2130" y="72122"/>
                    <a:pt x="313" y="54199"/>
                  </a:cubicBezTo>
                  <a:cubicBezTo>
                    <a:pt x="2757" y="36276"/>
                    <a:pt x="21490" y="15909"/>
                    <a:pt x="38594" y="6133"/>
                  </a:cubicBezTo>
                  <a:cubicBezTo>
                    <a:pt x="61400" y="-7716"/>
                    <a:pt x="85835" y="3689"/>
                    <a:pt x="104568" y="22427"/>
                  </a:cubicBezTo>
                  <a:cubicBezTo>
                    <a:pt x="179501" y="96563"/>
                    <a:pt x="253620" y="171513"/>
                    <a:pt x="328553" y="245649"/>
                  </a:cubicBezTo>
                  <a:cubicBezTo>
                    <a:pt x="339141" y="256239"/>
                    <a:pt x="351358" y="266016"/>
                    <a:pt x="360318" y="278236"/>
                  </a:cubicBezTo>
                  <a:cubicBezTo>
                    <a:pt x="368463" y="290456"/>
                    <a:pt x="374164" y="304305"/>
                    <a:pt x="383123" y="323043"/>
                  </a:cubicBezTo>
                  <a:close/>
                </a:path>
              </a:pathLst>
            </a:custGeom>
            <a:grpFill/>
            <a:ln w="8145" cap="flat">
              <a:noFill/>
              <a:prstDash val="solid"/>
              <a:miter/>
            </a:ln>
          </p:spPr>
          <p:txBody>
            <a:bodyPr rtlCol="0" anchor="ctr">
              <a:noAutofit/>
            </a:bodyPr>
            <a:lstStyle/>
            <a:p>
              <a:endParaRPr lang="en-US"/>
            </a:p>
          </p:txBody>
        </p:sp>
        <p:sp>
          <p:nvSpPr>
            <p:cNvPr id="37" name="Freeform 36">
              <a:extLst>
                <a:ext uri="{FF2B5EF4-FFF2-40B4-BE49-F238E27FC236}">
                  <a16:creationId xmlns:a16="http://schemas.microsoft.com/office/drawing/2014/main" id="{5B4DAABE-95AB-CE4E-9BE2-678319BD2AC5}"/>
                </a:ext>
              </a:extLst>
            </p:cNvPr>
            <p:cNvSpPr/>
            <p:nvPr/>
          </p:nvSpPr>
          <p:spPr>
            <a:xfrm>
              <a:off x="3827178" y="4042571"/>
              <a:ext cx="379441" cy="379258"/>
            </a:xfrm>
            <a:custGeom>
              <a:avLst/>
              <a:gdLst>
                <a:gd name="connsiteX0" fmla="*/ 70153 w 379441"/>
                <a:gd name="connsiteY0" fmla="*/ 379259 h 379258"/>
                <a:gd name="connsiteX1" fmla="*/ 7437 w 379441"/>
                <a:gd name="connsiteY1" fmla="*/ 288830 h 379258"/>
                <a:gd name="connsiteX2" fmla="*/ 20469 w 379441"/>
                <a:gd name="connsiteY2" fmla="*/ 271721 h 379258"/>
                <a:gd name="connsiteX3" fmla="*/ 274590 w 379441"/>
                <a:gd name="connsiteY3" fmla="*/ 18356 h 379258"/>
                <a:gd name="connsiteX4" fmla="*/ 329161 w 379441"/>
                <a:gd name="connsiteY4" fmla="*/ 434 h 379258"/>
                <a:gd name="connsiteX5" fmla="*/ 362555 w 379441"/>
                <a:gd name="connsiteY5" fmla="*/ 99824 h 379258"/>
                <a:gd name="connsiteX6" fmla="*/ 283549 w 379441"/>
                <a:gd name="connsiteY6" fmla="*/ 179663 h 379258"/>
                <a:gd name="connsiteX7" fmla="*/ 110878 w 379441"/>
                <a:gd name="connsiteY7" fmla="*/ 351560 h 379258"/>
                <a:gd name="connsiteX8" fmla="*/ 70153 w 379441"/>
                <a:gd name="connsiteY8" fmla="*/ 379259 h 3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441" h="379258">
                  <a:moveTo>
                    <a:pt x="70153" y="379259"/>
                  </a:moveTo>
                  <a:cubicBezTo>
                    <a:pt x="13953" y="377630"/>
                    <a:pt x="-14554" y="328749"/>
                    <a:pt x="7437" y="288830"/>
                  </a:cubicBezTo>
                  <a:cubicBezTo>
                    <a:pt x="10695" y="282312"/>
                    <a:pt x="15582" y="276609"/>
                    <a:pt x="20469" y="271721"/>
                  </a:cubicBezTo>
                  <a:cubicBezTo>
                    <a:pt x="105176" y="186995"/>
                    <a:pt x="189069" y="101454"/>
                    <a:pt x="274590" y="18356"/>
                  </a:cubicBezTo>
                  <a:cubicBezTo>
                    <a:pt x="287622" y="6136"/>
                    <a:pt x="311242" y="-2010"/>
                    <a:pt x="329161" y="434"/>
                  </a:cubicBezTo>
                  <a:cubicBezTo>
                    <a:pt x="377216" y="6136"/>
                    <a:pt x="395949" y="62349"/>
                    <a:pt x="362555" y="99824"/>
                  </a:cubicBezTo>
                  <a:cubicBezTo>
                    <a:pt x="338120" y="128338"/>
                    <a:pt x="310427" y="153593"/>
                    <a:pt x="283549" y="179663"/>
                  </a:cubicBezTo>
                  <a:cubicBezTo>
                    <a:pt x="226535" y="236690"/>
                    <a:pt x="169521" y="294532"/>
                    <a:pt x="110878" y="351560"/>
                  </a:cubicBezTo>
                  <a:cubicBezTo>
                    <a:pt x="97846" y="365409"/>
                    <a:pt x="79112" y="373556"/>
                    <a:pt x="70153" y="379259"/>
                  </a:cubicBezTo>
                  <a:close/>
                </a:path>
              </a:pathLst>
            </a:custGeom>
            <a:grpFill/>
            <a:ln w="8145" cap="flat">
              <a:noFill/>
              <a:prstDash val="solid"/>
              <a:miter/>
            </a:ln>
          </p:spPr>
          <p:txBody>
            <a:bodyPr rtlCol="0" anchor="ctr">
              <a:noAutofit/>
            </a:bodyPr>
            <a:lstStyle/>
            <a:p>
              <a:endParaRPr lang="en-US"/>
            </a:p>
          </p:txBody>
        </p:sp>
        <p:sp>
          <p:nvSpPr>
            <p:cNvPr id="38" name="Freeform 37">
              <a:extLst>
                <a:ext uri="{FF2B5EF4-FFF2-40B4-BE49-F238E27FC236}">
                  <a16:creationId xmlns:a16="http://schemas.microsoft.com/office/drawing/2014/main" id="{2DA728BD-19CB-7744-81C0-1B9BFEED96BF}"/>
                </a:ext>
              </a:extLst>
            </p:cNvPr>
            <p:cNvSpPr/>
            <p:nvPr/>
          </p:nvSpPr>
          <p:spPr>
            <a:xfrm>
              <a:off x="1778403" y="5916257"/>
              <a:ext cx="371335" cy="385034"/>
            </a:xfrm>
            <a:custGeom>
              <a:avLst/>
              <a:gdLst>
                <a:gd name="connsiteX0" fmla="*/ 53383 w 371335"/>
                <a:gd name="connsiteY0" fmla="*/ 385035 h 385034"/>
                <a:gd name="connsiteX1" fmla="*/ 4513 w 371335"/>
                <a:gd name="connsiteY1" fmla="*/ 345930 h 385034"/>
                <a:gd name="connsiteX2" fmla="*/ 3699 w 371335"/>
                <a:gd name="connsiteY2" fmla="*/ 286458 h 385034"/>
                <a:gd name="connsiteX3" fmla="*/ 18360 w 371335"/>
                <a:gd name="connsiteY3" fmla="*/ 267721 h 385034"/>
                <a:gd name="connsiteX4" fmla="*/ 264335 w 371335"/>
                <a:gd name="connsiteY4" fmla="*/ 23318 h 385034"/>
                <a:gd name="connsiteX5" fmla="*/ 319721 w 371335"/>
                <a:gd name="connsiteY5" fmla="*/ 506 h 385034"/>
                <a:gd name="connsiteX6" fmla="*/ 368590 w 371335"/>
                <a:gd name="connsiteY6" fmla="*/ 37982 h 385034"/>
                <a:gd name="connsiteX7" fmla="*/ 358002 w 371335"/>
                <a:gd name="connsiteY7" fmla="*/ 98268 h 385034"/>
                <a:gd name="connsiteX8" fmla="*/ 284698 w 371335"/>
                <a:gd name="connsiteY8" fmla="*/ 174848 h 385034"/>
                <a:gd name="connsiteX9" fmla="*/ 105510 w 371335"/>
                <a:gd name="connsiteY9" fmla="*/ 353262 h 385034"/>
                <a:gd name="connsiteX10" fmla="*/ 53383 w 371335"/>
                <a:gd name="connsiteY10" fmla="*/ 385035 h 38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335" h="385034">
                  <a:moveTo>
                    <a:pt x="53383" y="385035"/>
                  </a:moveTo>
                  <a:cubicBezTo>
                    <a:pt x="34649" y="371185"/>
                    <a:pt x="12658" y="362224"/>
                    <a:pt x="4513" y="345930"/>
                  </a:cubicBezTo>
                  <a:cubicBezTo>
                    <a:pt x="-3632" y="329637"/>
                    <a:pt x="1255" y="306011"/>
                    <a:pt x="3699" y="286458"/>
                  </a:cubicBezTo>
                  <a:cubicBezTo>
                    <a:pt x="4513" y="279941"/>
                    <a:pt x="12658" y="273424"/>
                    <a:pt x="18360" y="267721"/>
                  </a:cubicBezTo>
                  <a:cubicBezTo>
                    <a:pt x="99809" y="186253"/>
                    <a:pt x="181258" y="103156"/>
                    <a:pt x="264335" y="23318"/>
                  </a:cubicBezTo>
                  <a:cubicBezTo>
                    <a:pt x="278182" y="10283"/>
                    <a:pt x="302616" y="-2752"/>
                    <a:pt x="319721" y="506"/>
                  </a:cubicBezTo>
                  <a:cubicBezTo>
                    <a:pt x="338454" y="2951"/>
                    <a:pt x="362074" y="20873"/>
                    <a:pt x="368590" y="37982"/>
                  </a:cubicBezTo>
                  <a:cubicBezTo>
                    <a:pt x="375106" y="55090"/>
                    <a:pt x="369405" y="82789"/>
                    <a:pt x="358002" y="98268"/>
                  </a:cubicBezTo>
                  <a:cubicBezTo>
                    <a:pt x="337639" y="126782"/>
                    <a:pt x="309947" y="149593"/>
                    <a:pt x="284698" y="174848"/>
                  </a:cubicBezTo>
                  <a:cubicBezTo>
                    <a:pt x="225240" y="234319"/>
                    <a:pt x="165782" y="294605"/>
                    <a:pt x="105510" y="353262"/>
                  </a:cubicBezTo>
                  <a:cubicBezTo>
                    <a:pt x="91664" y="364668"/>
                    <a:pt x="73745" y="372000"/>
                    <a:pt x="53383" y="385035"/>
                  </a:cubicBezTo>
                  <a:close/>
                </a:path>
              </a:pathLst>
            </a:custGeom>
            <a:grpFill/>
            <a:ln w="8145" cap="flat">
              <a:noFill/>
              <a:prstDash val="solid"/>
              <a:miter/>
            </a:ln>
          </p:spPr>
          <p:txBody>
            <a:bodyPr rtlCol="0" anchor="ctr">
              <a:noAutofit/>
            </a:bodyPr>
            <a:lstStyle/>
            <a:p>
              <a:endParaRPr lang="en-US"/>
            </a:p>
          </p:txBody>
        </p:sp>
        <p:sp>
          <p:nvSpPr>
            <p:cNvPr id="39" name="Freeform 38">
              <a:extLst>
                <a:ext uri="{FF2B5EF4-FFF2-40B4-BE49-F238E27FC236}">
                  <a16:creationId xmlns:a16="http://schemas.microsoft.com/office/drawing/2014/main" id="{C0971266-034A-7940-A9BF-1D9B10E9F3EC}"/>
                </a:ext>
              </a:extLst>
            </p:cNvPr>
            <p:cNvSpPr/>
            <p:nvPr/>
          </p:nvSpPr>
          <p:spPr>
            <a:xfrm>
              <a:off x="3824985" y="5905358"/>
              <a:ext cx="381777" cy="388064"/>
            </a:xfrm>
            <a:custGeom>
              <a:avLst/>
              <a:gdLst>
                <a:gd name="connsiteX0" fmla="*/ 56871 w 381777"/>
                <a:gd name="connsiteY0" fmla="*/ 0 h 388064"/>
                <a:gd name="connsiteX1" fmla="*/ 107369 w 381777"/>
                <a:gd name="connsiteY1" fmla="*/ 28514 h 388064"/>
                <a:gd name="connsiteX2" fmla="*/ 359046 w 381777"/>
                <a:gd name="connsiteY2" fmla="*/ 279435 h 388064"/>
                <a:gd name="connsiteX3" fmla="*/ 362304 w 381777"/>
                <a:gd name="connsiteY3" fmla="*/ 370678 h 388064"/>
                <a:gd name="connsiteX4" fmla="*/ 272710 w 381777"/>
                <a:gd name="connsiteY4" fmla="*/ 364976 h 388064"/>
                <a:gd name="connsiteX5" fmla="*/ 23477 w 381777"/>
                <a:gd name="connsiteY5" fmla="*/ 115684 h 388064"/>
                <a:gd name="connsiteX6" fmla="*/ 7187 w 381777"/>
                <a:gd name="connsiteY6" fmla="*/ 44807 h 388064"/>
                <a:gd name="connsiteX7" fmla="*/ 56871 w 381777"/>
                <a:gd name="connsiteY7" fmla="*/ 0 h 38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7" h="388064">
                  <a:moveTo>
                    <a:pt x="56871" y="0"/>
                  </a:moveTo>
                  <a:cubicBezTo>
                    <a:pt x="78862" y="12220"/>
                    <a:pt x="95966" y="17108"/>
                    <a:pt x="107369" y="28514"/>
                  </a:cubicBezTo>
                  <a:cubicBezTo>
                    <a:pt x="192076" y="111611"/>
                    <a:pt x="275968" y="195523"/>
                    <a:pt x="359046" y="279435"/>
                  </a:cubicBezTo>
                  <a:cubicBezTo>
                    <a:pt x="388368" y="309578"/>
                    <a:pt x="389183" y="345423"/>
                    <a:pt x="362304" y="370678"/>
                  </a:cubicBezTo>
                  <a:cubicBezTo>
                    <a:pt x="336241" y="395119"/>
                    <a:pt x="302032" y="394304"/>
                    <a:pt x="272710" y="364976"/>
                  </a:cubicBezTo>
                  <a:cubicBezTo>
                    <a:pt x="188818" y="281879"/>
                    <a:pt x="106555" y="198781"/>
                    <a:pt x="23477" y="115684"/>
                  </a:cubicBezTo>
                  <a:cubicBezTo>
                    <a:pt x="3114" y="95317"/>
                    <a:pt x="-8288" y="70062"/>
                    <a:pt x="7187" y="44807"/>
                  </a:cubicBezTo>
                  <a:cubicBezTo>
                    <a:pt x="18590" y="26885"/>
                    <a:pt x="39766" y="15479"/>
                    <a:pt x="56871" y="0"/>
                  </a:cubicBezTo>
                  <a:close/>
                </a:path>
              </a:pathLst>
            </a:custGeom>
            <a:grpFill/>
            <a:ln w="8145" cap="flat">
              <a:noFill/>
              <a:prstDash val="solid"/>
              <a:miter/>
            </a:ln>
          </p:spPr>
          <p:txBody>
            <a:bodyPr rtlCol="0" anchor="ctr">
              <a:noAutofit/>
            </a:bodyPr>
            <a:lstStyle/>
            <a:p>
              <a:endParaRPr lang="en-US"/>
            </a:p>
          </p:txBody>
        </p:sp>
        <p:sp>
          <p:nvSpPr>
            <p:cNvPr id="40" name="Freeform 39">
              <a:extLst>
                <a:ext uri="{FF2B5EF4-FFF2-40B4-BE49-F238E27FC236}">
                  <a16:creationId xmlns:a16="http://schemas.microsoft.com/office/drawing/2014/main" id="{3987FB77-0B3C-1447-A8C5-EC81C79A42F2}"/>
                </a:ext>
              </a:extLst>
            </p:cNvPr>
            <p:cNvSpPr/>
            <p:nvPr/>
          </p:nvSpPr>
          <p:spPr>
            <a:xfrm>
              <a:off x="2440432" y="4588024"/>
              <a:ext cx="1098433" cy="1097718"/>
            </a:xfrm>
            <a:custGeom>
              <a:avLst/>
              <a:gdLst>
                <a:gd name="connsiteX0" fmla="*/ 529195 w 1098433"/>
                <a:gd name="connsiteY0" fmla="*/ 0 h 1097718"/>
                <a:gd name="connsiteX1" fmla="*/ 1096894 w 1098433"/>
                <a:gd name="connsiteY1" fmla="*/ 509174 h 1097718"/>
                <a:gd name="connsiteX2" fmla="*/ 639966 w 1098433"/>
                <a:gd name="connsiteY2" fmla="*/ 1090039 h 1097718"/>
                <a:gd name="connsiteX3" fmla="*/ 7107 w 1098433"/>
                <a:gd name="connsiteY3" fmla="*/ 460293 h 1097718"/>
                <a:gd name="connsiteX4" fmla="*/ 76339 w 1098433"/>
                <a:gd name="connsiteY4" fmla="*/ 399192 h 1097718"/>
                <a:gd name="connsiteX5" fmla="*/ 127652 w 1098433"/>
                <a:gd name="connsiteY5" fmla="*/ 474957 h 1097718"/>
                <a:gd name="connsiteX6" fmla="*/ 146385 w 1098433"/>
                <a:gd name="connsiteY6" fmla="*/ 690847 h 1097718"/>
                <a:gd name="connsiteX7" fmla="*/ 632635 w 1098433"/>
                <a:gd name="connsiteY7" fmla="*/ 967023 h 1097718"/>
                <a:gd name="connsiteX8" fmla="*/ 974721 w 1098433"/>
                <a:gd name="connsiteY8" fmla="*/ 515691 h 1097718"/>
                <a:gd name="connsiteX9" fmla="*/ 418425 w 1098433"/>
                <a:gd name="connsiteY9" fmla="*/ 140939 h 1097718"/>
                <a:gd name="connsiteX10" fmla="*/ 389103 w 1098433"/>
                <a:gd name="connsiteY10" fmla="*/ 149901 h 1097718"/>
                <a:gd name="connsiteX11" fmla="*/ 316613 w 1098433"/>
                <a:gd name="connsiteY11" fmla="*/ 109982 h 1097718"/>
                <a:gd name="connsiteX12" fmla="*/ 352451 w 1098433"/>
                <a:gd name="connsiteY12" fmla="*/ 35031 h 1097718"/>
                <a:gd name="connsiteX13" fmla="*/ 529195 w 1098433"/>
                <a:gd name="connsiteY13" fmla="*/ 0 h 10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8433" h="1097718">
                  <a:moveTo>
                    <a:pt x="529195" y="0"/>
                  </a:moveTo>
                  <a:cubicBezTo>
                    <a:pt x="837887" y="1629"/>
                    <a:pt x="1074903" y="223222"/>
                    <a:pt x="1096894" y="509174"/>
                  </a:cubicBezTo>
                  <a:cubicBezTo>
                    <a:pt x="1118071" y="788608"/>
                    <a:pt x="918521" y="1043602"/>
                    <a:pt x="639966" y="1090039"/>
                  </a:cubicBezTo>
                  <a:cubicBezTo>
                    <a:pt x="270187" y="1151955"/>
                    <a:pt x="-52350" y="830157"/>
                    <a:pt x="7107" y="460293"/>
                  </a:cubicBezTo>
                  <a:cubicBezTo>
                    <a:pt x="13623" y="418745"/>
                    <a:pt x="40502" y="395119"/>
                    <a:pt x="76339" y="399192"/>
                  </a:cubicBezTo>
                  <a:cubicBezTo>
                    <a:pt x="112991" y="404080"/>
                    <a:pt x="134168" y="431779"/>
                    <a:pt x="127652" y="474957"/>
                  </a:cubicBezTo>
                  <a:cubicBezTo>
                    <a:pt x="117063" y="549093"/>
                    <a:pt x="121950" y="620785"/>
                    <a:pt x="146385" y="690847"/>
                  </a:cubicBezTo>
                  <a:cubicBezTo>
                    <a:pt x="216431" y="889628"/>
                    <a:pt x="427384" y="1009386"/>
                    <a:pt x="632635" y="967023"/>
                  </a:cubicBezTo>
                  <a:cubicBezTo>
                    <a:pt x="844402" y="923030"/>
                    <a:pt x="991010" y="729951"/>
                    <a:pt x="974721" y="515691"/>
                  </a:cubicBezTo>
                  <a:cubicBezTo>
                    <a:pt x="953544" y="241959"/>
                    <a:pt x="680690" y="57842"/>
                    <a:pt x="418425" y="140939"/>
                  </a:cubicBezTo>
                  <a:cubicBezTo>
                    <a:pt x="408651" y="144198"/>
                    <a:pt x="399691" y="148271"/>
                    <a:pt x="389103" y="149901"/>
                  </a:cubicBezTo>
                  <a:cubicBezTo>
                    <a:pt x="355709" y="157233"/>
                    <a:pt x="325573" y="140125"/>
                    <a:pt x="316613" y="109982"/>
                  </a:cubicBezTo>
                  <a:cubicBezTo>
                    <a:pt x="306839" y="79024"/>
                    <a:pt x="320686" y="48066"/>
                    <a:pt x="352451" y="35031"/>
                  </a:cubicBezTo>
                  <a:cubicBezTo>
                    <a:pt x="416795" y="10591"/>
                    <a:pt x="483584" y="0"/>
                    <a:pt x="529195" y="0"/>
                  </a:cubicBezTo>
                  <a:close/>
                </a:path>
              </a:pathLst>
            </a:custGeom>
            <a:grpFill/>
            <a:ln w="8145" cap="flat">
              <a:noFill/>
              <a:prstDash val="solid"/>
              <a:miter/>
            </a:ln>
          </p:spPr>
          <p:txBody>
            <a:bodyPr rtlCol="0" anchor="ctr">
              <a:noAutofit/>
            </a:bodyPr>
            <a:lstStyle/>
            <a:p>
              <a:endParaRPr lang="en-US"/>
            </a:p>
          </p:txBody>
        </p:sp>
        <p:sp>
          <p:nvSpPr>
            <p:cNvPr id="41" name="Freeform 40">
              <a:extLst>
                <a:ext uri="{FF2B5EF4-FFF2-40B4-BE49-F238E27FC236}">
                  <a16:creationId xmlns:a16="http://schemas.microsoft.com/office/drawing/2014/main" id="{A56B9469-3CFB-8A4C-A585-BD6B3FA2D4A9}"/>
                </a:ext>
              </a:extLst>
            </p:cNvPr>
            <p:cNvSpPr/>
            <p:nvPr/>
          </p:nvSpPr>
          <p:spPr>
            <a:xfrm>
              <a:off x="2746439" y="4893524"/>
              <a:ext cx="487087" cy="487199"/>
            </a:xfrm>
            <a:custGeom>
              <a:avLst/>
              <a:gdLst>
                <a:gd name="connsiteX0" fmla="*/ 487083 w 487087"/>
                <a:gd name="connsiteY0" fmla="*/ 245222 h 487199"/>
                <a:gd name="connsiteX1" fmla="*/ 241107 w 487087"/>
                <a:gd name="connsiteY1" fmla="*/ 487182 h 487199"/>
                <a:gd name="connsiteX2" fmla="*/ 18 w 487087"/>
                <a:gd name="connsiteY2" fmla="*/ 240335 h 487199"/>
                <a:gd name="connsiteX3" fmla="*/ 244365 w 487087"/>
                <a:gd name="connsiteY3" fmla="*/ 5 h 487199"/>
                <a:gd name="connsiteX4" fmla="*/ 487083 w 487087"/>
                <a:gd name="connsiteY4" fmla="*/ 245222 h 487199"/>
                <a:gd name="connsiteX5" fmla="*/ 242736 w 487087"/>
                <a:gd name="connsiteY5" fmla="*/ 121392 h 487199"/>
                <a:gd name="connsiteX6" fmla="*/ 121377 w 487087"/>
                <a:gd name="connsiteY6" fmla="*/ 244408 h 487199"/>
                <a:gd name="connsiteX7" fmla="*/ 244365 w 487087"/>
                <a:gd name="connsiteY7" fmla="*/ 365795 h 487199"/>
                <a:gd name="connsiteX8" fmla="*/ 365724 w 487087"/>
                <a:gd name="connsiteY8" fmla="*/ 242779 h 487199"/>
                <a:gd name="connsiteX9" fmla="*/ 242736 w 487087"/>
                <a:gd name="connsiteY9" fmla="*/ 121392 h 48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087" h="487199">
                  <a:moveTo>
                    <a:pt x="487083" y="245222"/>
                  </a:moveTo>
                  <a:cubicBezTo>
                    <a:pt x="486268" y="379644"/>
                    <a:pt x="375498" y="488811"/>
                    <a:pt x="241107" y="487182"/>
                  </a:cubicBezTo>
                  <a:cubicBezTo>
                    <a:pt x="106716" y="486367"/>
                    <a:pt x="-1611" y="374756"/>
                    <a:pt x="18" y="240335"/>
                  </a:cubicBezTo>
                  <a:cubicBezTo>
                    <a:pt x="1647" y="107542"/>
                    <a:pt x="111603" y="-810"/>
                    <a:pt x="244365" y="5"/>
                  </a:cubicBezTo>
                  <a:cubicBezTo>
                    <a:pt x="378756" y="5"/>
                    <a:pt x="487897" y="109986"/>
                    <a:pt x="487083" y="245222"/>
                  </a:cubicBezTo>
                  <a:close/>
                  <a:moveTo>
                    <a:pt x="242736" y="121392"/>
                  </a:moveTo>
                  <a:cubicBezTo>
                    <a:pt x="175948" y="121392"/>
                    <a:pt x="121377" y="176790"/>
                    <a:pt x="121377" y="244408"/>
                  </a:cubicBezTo>
                  <a:cubicBezTo>
                    <a:pt x="121377" y="311211"/>
                    <a:pt x="176762" y="365795"/>
                    <a:pt x="244365" y="365795"/>
                  </a:cubicBezTo>
                  <a:cubicBezTo>
                    <a:pt x="311153" y="365795"/>
                    <a:pt x="365724" y="310397"/>
                    <a:pt x="365724" y="242779"/>
                  </a:cubicBezTo>
                  <a:cubicBezTo>
                    <a:pt x="364909" y="175160"/>
                    <a:pt x="309524" y="121392"/>
                    <a:pt x="242736" y="121392"/>
                  </a:cubicBezTo>
                  <a:close/>
                </a:path>
              </a:pathLst>
            </a:custGeom>
            <a:grpFill/>
            <a:ln w="8145" cap="flat">
              <a:noFill/>
              <a:prstDash val="solid"/>
              <a:miter/>
            </a:ln>
          </p:spPr>
          <p:txBody>
            <a:bodyPr rtlCol="0" anchor="ctr">
              <a:noAutofit/>
            </a:bodyPr>
            <a:lstStyle/>
            <a:p>
              <a:endParaRPr lang="en-US"/>
            </a:p>
          </p:txBody>
        </p:sp>
        <p:sp>
          <p:nvSpPr>
            <p:cNvPr id="42" name="Freeform 41">
              <a:extLst>
                <a:ext uri="{FF2B5EF4-FFF2-40B4-BE49-F238E27FC236}">
                  <a16:creationId xmlns:a16="http://schemas.microsoft.com/office/drawing/2014/main" id="{16F04695-7CE0-424C-B2BF-EA5E2E94B917}"/>
                </a:ext>
              </a:extLst>
            </p:cNvPr>
            <p:cNvSpPr/>
            <p:nvPr/>
          </p:nvSpPr>
          <p:spPr>
            <a:xfrm>
              <a:off x="2563180" y="4771308"/>
              <a:ext cx="121393" cy="121405"/>
            </a:xfrm>
            <a:custGeom>
              <a:avLst/>
              <a:gdLst>
                <a:gd name="connsiteX0" fmla="*/ 61104 w 121393"/>
                <a:gd name="connsiteY0" fmla="*/ 18 h 121405"/>
                <a:gd name="connsiteX1" fmla="*/ 121376 w 121393"/>
                <a:gd name="connsiteY1" fmla="*/ 62748 h 121405"/>
                <a:gd name="connsiteX2" fmla="*/ 60290 w 121393"/>
                <a:gd name="connsiteY2" fmla="*/ 121405 h 121405"/>
                <a:gd name="connsiteX3" fmla="*/ 18 w 121393"/>
                <a:gd name="connsiteY3" fmla="*/ 58675 h 121405"/>
                <a:gd name="connsiteX4" fmla="*/ 61104 w 121393"/>
                <a:gd name="connsiteY4" fmla="*/ 18 h 12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93" h="121405">
                  <a:moveTo>
                    <a:pt x="61104" y="18"/>
                  </a:moveTo>
                  <a:cubicBezTo>
                    <a:pt x="94498" y="18"/>
                    <a:pt x="122191" y="29346"/>
                    <a:pt x="121376" y="62748"/>
                  </a:cubicBezTo>
                  <a:cubicBezTo>
                    <a:pt x="120562" y="95335"/>
                    <a:pt x="92869" y="121405"/>
                    <a:pt x="60290" y="121405"/>
                  </a:cubicBezTo>
                  <a:cubicBezTo>
                    <a:pt x="26896" y="121405"/>
                    <a:pt x="-797" y="92077"/>
                    <a:pt x="18" y="58675"/>
                  </a:cubicBezTo>
                  <a:cubicBezTo>
                    <a:pt x="832" y="26088"/>
                    <a:pt x="28525" y="-797"/>
                    <a:pt x="61104" y="18"/>
                  </a:cubicBezTo>
                  <a:close/>
                </a:path>
              </a:pathLst>
            </a:custGeom>
            <a:grpFill/>
            <a:ln w="8145" cap="flat">
              <a:noFill/>
              <a:prstDash val="solid"/>
              <a:miter/>
            </a:ln>
          </p:spPr>
          <p:txBody>
            <a:bodyPr rtlCol="0" anchor="ctr">
              <a:noAutofit/>
            </a:bodyPr>
            <a:lstStyle/>
            <a:p>
              <a:endParaRPr lang="en-US"/>
            </a:p>
          </p:txBody>
        </p:sp>
      </p:grpSp>
      <p:pic>
        <p:nvPicPr>
          <p:cNvPr id="26" name="image6.jpg">
            <a:extLst>
              <a:ext uri="{FF2B5EF4-FFF2-40B4-BE49-F238E27FC236}">
                <a16:creationId xmlns:a16="http://schemas.microsoft.com/office/drawing/2014/main" id="{B0C6273F-930B-1C4D-B7BE-4D262E7C27E8}"/>
              </a:ext>
            </a:extLst>
          </p:cNvPr>
          <p:cNvPicPr/>
          <p:nvPr/>
        </p:nvPicPr>
        <p:blipFill>
          <a:blip r:embed="rId7">
            <a:extLst>
              <a:ext uri="{28A0092B-C50C-407E-A947-70E740481C1C}">
                <a14:useLocalDpi xmlns:a14="http://schemas.microsoft.com/office/drawing/2010/main"/>
              </a:ext>
            </a:extLst>
          </a:blip>
          <a:stretch>
            <a:fillRect/>
          </a:stretch>
        </p:blipFill>
        <p:spPr>
          <a:xfrm>
            <a:off x="0" y="-352"/>
            <a:ext cx="6841744" cy="4676980"/>
          </a:xfrm>
          <a:prstGeom prst="rect">
            <a:avLst/>
          </a:prstGeom>
        </p:spPr>
      </p:pic>
      <p:pic>
        <p:nvPicPr>
          <p:cNvPr id="27" name="Picture 26">
            <a:extLst>
              <a:ext uri="{FF2B5EF4-FFF2-40B4-BE49-F238E27FC236}">
                <a16:creationId xmlns:a16="http://schemas.microsoft.com/office/drawing/2014/main" id="{B666D08F-41C5-2543-BFEA-DB760E1BD4E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301658" y="1993568"/>
            <a:ext cx="2507427" cy="3250826"/>
          </a:xfrm>
          <a:prstGeom prst="rect">
            <a:avLst/>
          </a:prstGeom>
        </p:spPr>
      </p:pic>
      <p:sp>
        <p:nvSpPr>
          <p:cNvPr id="28" name="Text Placeholder 3">
            <a:extLst>
              <a:ext uri="{FF2B5EF4-FFF2-40B4-BE49-F238E27FC236}">
                <a16:creationId xmlns:a16="http://schemas.microsoft.com/office/drawing/2014/main" id="{49F1AEC9-F759-664C-9F54-8AAAFB34065A}"/>
              </a:ext>
            </a:extLst>
          </p:cNvPr>
          <p:cNvSpPr txBox="1"/>
          <p:nvPr/>
        </p:nvSpPr>
        <p:spPr>
          <a:xfrm>
            <a:off x="4908769" y="2889205"/>
            <a:ext cx="2635155"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2000" b="1" i="0" u="none" strike="noStrike" dirty="0">
                <a:solidFill>
                  <a:srgbClr val="C2D237"/>
                </a:solidFill>
                <a:highlight>
                  <a:srgbClr val="000000">
                    <a:alpha val="0"/>
                  </a:srgbClr>
                </a:highlight>
                <a:latin typeface="Montserrat "/>
              </a:rPr>
              <a:t>Étude de cas</a:t>
            </a:r>
          </a:p>
          <a:p>
            <a:pPr rtl="0" hangingPunct="1">
              <a:lnSpc>
                <a:spcPct val="100000"/>
              </a:lnSpc>
              <a:spcBef>
                <a:spcPct val="0"/>
              </a:spcBef>
            </a:pPr>
            <a:r>
              <a:rPr lang="fr" sz="1900" b="1" i="0" u="none" strike="noStrike" dirty="0">
                <a:solidFill>
                  <a:srgbClr val="FFFFFF"/>
                </a:solidFill>
                <a:highlight>
                  <a:srgbClr val="000000">
                    <a:alpha val="0"/>
                  </a:srgbClr>
                </a:highlight>
                <a:latin typeface="Montserrat Light"/>
              </a:rPr>
              <a:t>NoisyVision</a:t>
            </a:r>
          </a:p>
          <a:p>
            <a:pPr rtl="0" hangingPunct="1">
              <a:lnSpc>
                <a:spcPct val="100000"/>
              </a:lnSpc>
              <a:spcBef>
                <a:spcPct val="0"/>
              </a:spcBef>
            </a:pPr>
            <a:r>
              <a:rPr lang="fr" sz="1600" b="0" i="1" u="none" strike="noStrike" dirty="0">
                <a:solidFill>
                  <a:srgbClr val="FFFFFF"/>
                </a:solidFill>
                <a:highlight>
                  <a:srgbClr val="000000">
                    <a:alpha val="0"/>
                  </a:srgbClr>
                </a:highlight>
                <a:latin typeface="Montserrat Light"/>
              </a:rPr>
              <a:t>Italie</a:t>
            </a:r>
          </a:p>
        </p:txBody>
      </p:sp>
      <p:grpSp>
        <p:nvGrpSpPr>
          <p:cNvPr id="44" name="Group 43">
            <a:extLst>
              <a:ext uri="{FF2B5EF4-FFF2-40B4-BE49-F238E27FC236}">
                <a16:creationId xmlns:a16="http://schemas.microsoft.com/office/drawing/2014/main" id="{BE92F340-D590-8749-94DF-434E2B425FFA}"/>
              </a:ext>
            </a:extLst>
          </p:cNvPr>
          <p:cNvGrpSpPr/>
          <p:nvPr/>
        </p:nvGrpSpPr>
        <p:grpSpPr>
          <a:xfrm>
            <a:off x="786530" y="8964739"/>
            <a:ext cx="208087" cy="208051"/>
            <a:chOff x="3258209" y="1217582"/>
            <a:chExt cx="4712093" cy="4711281"/>
          </a:xfrm>
          <a:solidFill>
            <a:srgbClr val="C2D237"/>
          </a:solidFill>
        </p:grpSpPr>
        <p:sp>
          <p:nvSpPr>
            <p:cNvPr id="45" name="Freeform 44">
              <a:extLst>
                <a:ext uri="{FF2B5EF4-FFF2-40B4-BE49-F238E27FC236}">
                  <a16:creationId xmlns:a16="http://schemas.microsoft.com/office/drawing/2014/main" id="{6114687A-B30D-F74E-9C23-595ADE7A8D6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noAutofit/>
            </a:bodyPr>
            <a:lstStyle/>
            <a:p>
              <a:endParaRPr lang="en-US"/>
            </a:p>
          </p:txBody>
        </p:sp>
        <p:sp>
          <p:nvSpPr>
            <p:cNvPr id="47" name="Freeform 46">
              <a:extLst>
                <a:ext uri="{FF2B5EF4-FFF2-40B4-BE49-F238E27FC236}">
                  <a16:creationId xmlns:a16="http://schemas.microsoft.com/office/drawing/2014/main" id="{0B164BD8-40BF-414D-898A-AB58088C172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noAutofit/>
            </a:bodyPr>
            <a:lstStyle/>
            <a:p>
              <a:endParaRPr lang="en-US"/>
            </a:p>
          </p:txBody>
        </p:sp>
        <p:sp>
          <p:nvSpPr>
            <p:cNvPr id="48" name="Freeform 47">
              <a:extLst>
                <a:ext uri="{FF2B5EF4-FFF2-40B4-BE49-F238E27FC236}">
                  <a16:creationId xmlns:a16="http://schemas.microsoft.com/office/drawing/2014/main" id="{3EDCE35E-3FB7-454F-A176-358A8FED4D1F}"/>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noAutofit/>
            </a:bodyPr>
            <a:lstStyle/>
            <a:p>
              <a:endParaRPr lang="en-US"/>
            </a:p>
          </p:txBody>
        </p:sp>
        <p:sp>
          <p:nvSpPr>
            <p:cNvPr id="49" name="Freeform 48">
              <a:extLst>
                <a:ext uri="{FF2B5EF4-FFF2-40B4-BE49-F238E27FC236}">
                  <a16:creationId xmlns:a16="http://schemas.microsoft.com/office/drawing/2014/main" id="{FE18EDC1-8D42-D947-AF93-B4321DBB4640}"/>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noAutofit/>
            </a:bodyPr>
            <a:lstStyle/>
            <a:p>
              <a:endParaRPr lang="en-US"/>
            </a:p>
          </p:txBody>
        </p:sp>
        <p:sp>
          <p:nvSpPr>
            <p:cNvPr id="50" name="Freeform 49">
              <a:extLst>
                <a:ext uri="{FF2B5EF4-FFF2-40B4-BE49-F238E27FC236}">
                  <a16:creationId xmlns:a16="http://schemas.microsoft.com/office/drawing/2014/main" id="{FC1062E3-3564-754D-B00B-CF0D8A1B56A6}"/>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noAutofit/>
            </a:bodyPr>
            <a:lstStyle/>
            <a:p>
              <a:endParaRPr lang="en-US"/>
            </a:p>
          </p:txBody>
        </p:sp>
        <p:sp>
          <p:nvSpPr>
            <p:cNvPr id="51" name="Freeform 50">
              <a:extLst>
                <a:ext uri="{FF2B5EF4-FFF2-40B4-BE49-F238E27FC236}">
                  <a16:creationId xmlns:a16="http://schemas.microsoft.com/office/drawing/2014/main" id="{D4449D3C-5AF5-7D43-BBCD-A8ADDD96A370}"/>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noAutofit/>
            </a:bodyPr>
            <a:lstStyle/>
            <a:p>
              <a:endParaRPr lang="en-US"/>
            </a:p>
          </p:txBody>
        </p:sp>
        <p:sp>
          <p:nvSpPr>
            <p:cNvPr id="52" name="Freeform 51">
              <a:extLst>
                <a:ext uri="{FF2B5EF4-FFF2-40B4-BE49-F238E27FC236}">
                  <a16:creationId xmlns:a16="http://schemas.microsoft.com/office/drawing/2014/main" id="{03A944CB-F2B6-AC4D-B194-7CB2B7D6E18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noAutofit/>
            </a:bodyPr>
            <a:lstStyle/>
            <a:p>
              <a:endParaRPr lang="en-US"/>
            </a:p>
          </p:txBody>
        </p:sp>
        <p:sp>
          <p:nvSpPr>
            <p:cNvPr id="53" name="Freeform 52">
              <a:extLst>
                <a:ext uri="{FF2B5EF4-FFF2-40B4-BE49-F238E27FC236}">
                  <a16:creationId xmlns:a16="http://schemas.microsoft.com/office/drawing/2014/main" id="{871D971D-AD75-5248-9666-80C81CCD2DF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noAutofit/>
            </a:bodyPr>
            <a:lstStyle/>
            <a:p>
              <a:endParaRPr lang="en-US"/>
            </a:p>
          </p:txBody>
        </p:sp>
        <p:sp>
          <p:nvSpPr>
            <p:cNvPr id="54" name="Freeform 53">
              <a:extLst>
                <a:ext uri="{FF2B5EF4-FFF2-40B4-BE49-F238E27FC236}">
                  <a16:creationId xmlns:a16="http://schemas.microsoft.com/office/drawing/2014/main" id="{4C335EEE-98D4-B44B-AC5E-0C1C9D02266F}"/>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noAutofit/>
            </a:bodyPr>
            <a:lstStyle/>
            <a:p>
              <a:endParaRPr lang="en-US"/>
            </a:p>
          </p:txBody>
        </p:sp>
        <p:sp>
          <p:nvSpPr>
            <p:cNvPr id="55" name="Freeform 54">
              <a:extLst>
                <a:ext uri="{FF2B5EF4-FFF2-40B4-BE49-F238E27FC236}">
                  <a16:creationId xmlns:a16="http://schemas.microsoft.com/office/drawing/2014/main" id="{D8C48451-2343-C44E-9E47-33259CA6E082}"/>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noAutofit/>
            </a:bodyPr>
            <a:lstStyle/>
            <a:p>
              <a:endParaRPr lang="en-US"/>
            </a:p>
          </p:txBody>
        </p:sp>
        <p:sp>
          <p:nvSpPr>
            <p:cNvPr id="56" name="Freeform 55">
              <a:extLst>
                <a:ext uri="{FF2B5EF4-FFF2-40B4-BE49-F238E27FC236}">
                  <a16:creationId xmlns:a16="http://schemas.microsoft.com/office/drawing/2014/main" id="{0E626B18-1656-5747-AC50-BAFBD104F25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noAutofit/>
            </a:bodyPr>
            <a:lstStyle/>
            <a:p>
              <a:endParaRPr lang="en-US"/>
            </a:p>
          </p:txBody>
        </p:sp>
        <p:sp>
          <p:nvSpPr>
            <p:cNvPr id="57" name="Freeform 56">
              <a:extLst>
                <a:ext uri="{FF2B5EF4-FFF2-40B4-BE49-F238E27FC236}">
                  <a16:creationId xmlns:a16="http://schemas.microsoft.com/office/drawing/2014/main" id="{10CA0AD5-22F0-064D-9F68-C77BDC903BC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noAutofit/>
            </a:bodyPr>
            <a:lstStyle/>
            <a:p>
              <a:endParaRPr lang="en-US"/>
            </a:p>
          </p:txBody>
        </p:sp>
        <p:sp>
          <p:nvSpPr>
            <p:cNvPr id="58" name="Freeform 57">
              <a:extLst>
                <a:ext uri="{FF2B5EF4-FFF2-40B4-BE49-F238E27FC236}">
                  <a16:creationId xmlns:a16="http://schemas.microsoft.com/office/drawing/2014/main" id="{5C8CD43A-E78F-3248-80F8-CDCAEE83915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3"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noAutofit/>
            </a:bodyPr>
            <a:lstStyle/>
            <a:p>
              <a:endParaRPr lang="en-US"/>
            </a:p>
          </p:txBody>
        </p:sp>
        <p:sp>
          <p:nvSpPr>
            <p:cNvPr id="59" name="Freeform 58">
              <a:extLst>
                <a:ext uri="{FF2B5EF4-FFF2-40B4-BE49-F238E27FC236}">
                  <a16:creationId xmlns:a16="http://schemas.microsoft.com/office/drawing/2014/main" id="{0B65A449-9334-124A-A940-57C12A127982}"/>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noAutofit/>
            </a:bodyPr>
            <a:lstStyle/>
            <a:p>
              <a:endParaRPr lang="en-US"/>
            </a:p>
          </p:txBody>
        </p:sp>
      </p:grpSp>
    </p:spTree>
    <p:extLst>
      <p:ext uri="{BB962C8B-B14F-4D97-AF65-F5344CB8AC3E}">
        <p14:creationId xmlns:p14="http://schemas.microsoft.com/office/powerpoint/2010/main" val="18044730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carrying a child on a bicycle&#10;&#10;Description automatically generated with low confidence">
            <a:extLst>
              <a:ext uri="{FF2B5EF4-FFF2-40B4-BE49-F238E27FC236}">
                <a16:creationId xmlns:a16="http://schemas.microsoft.com/office/drawing/2014/main" id="{67FA6EFA-B511-458B-8D6E-6BF9C9A5E6B3}"/>
              </a:ext>
            </a:extLst>
          </p:cNvPr>
          <p:cNvPicPr>
            <a:picLocks noGrp="1" noChangeAspect="1"/>
          </p:cNvPicPr>
          <p:nvPr>
            <p:ph type="pic" idx="16"/>
          </p:nvPr>
        </p:nvPicPr>
        <p:blipFill>
          <a:blip r:embed="rId2">
            <a:extLst>
              <a:ext uri="{28A0092B-C50C-407E-A947-70E740481C1C}">
                <a14:useLocalDpi xmlns:a14="http://schemas.microsoft.com/office/drawing/2010/main"/>
              </a:ext>
            </a:extLst>
          </a:blip>
          <a:stretch>
            <a:fillRect/>
          </a:stretch>
        </p:blipFill>
        <p:spPr>
          <a:xfrm>
            <a:off x="-32873" y="0"/>
            <a:ext cx="3115356" cy="9906000"/>
          </a:xfrm>
        </p:spPr>
      </p:pic>
      <p:sp>
        <p:nvSpPr>
          <p:cNvPr id="23" name="Rechteck">
            <a:extLst>
              <a:ext uri="{FF2B5EF4-FFF2-40B4-BE49-F238E27FC236}">
                <a16:creationId xmlns:a16="http://schemas.microsoft.com/office/drawing/2014/main" id="{50295296-98B7-4278-8366-A0C2653C60FC}"/>
              </a:ext>
            </a:extLst>
          </p:cNvPr>
          <p:cNvSpPr/>
          <p:nvPr/>
        </p:nvSpPr>
        <p:spPr>
          <a:xfrm>
            <a:off x="2251412" y="5977934"/>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22" name="Rechteck">
            <a:extLst>
              <a:ext uri="{FF2B5EF4-FFF2-40B4-BE49-F238E27FC236}">
                <a16:creationId xmlns:a16="http://schemas.microsoft.com/office/drawing/2014/main" id="{5A34FA1B-7880-4DAB-9E4E-24F0E910377B}"/>
              </a:ext>
            </a:extLst>
          </p:cNvPr>
          <p:cNvSpPr/>
          <p:nvPr/>
        </p:nvSpPr>
        <p:spPr>
          <a:xfrm>
            <a:off x="2236445" y="4343138"/>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21" name="Rechteck">
            <a:extLst>
              <a:ext uri="{FF2B5EF4-FFF2-40B4-BE49-F238E27FC236}">
                <a16:creationId xmlns:a16="http://schemas.microsoft.com/office/drawing/2014/main" id="{5F989B10-AAC8-4E27-9641-019A889E738E}"/>
              </a:ext>
            </a:extLst>
          </p:cNvPr>
          <p:cNvSpPr/>
          <p:nvPr/>
        </p:nvSpPr>
        <p:spPr>
          <a:xfrm>
            <a:off x="2236445" y="2584300"/>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18" name="Rechteck">
            <a:extLst>
              <a:ext uri="{FF2B5EF4-FFF2-40B4-BE49-F238E27FC236}">
                <a16:creationId xmlns:a16="http://schemas.microsoft.com/office/drawing/2014/main" id="{89CBAF76-1FFC-470E-BA1E-D59A74961297}"/>
              </a:ext>
            </a:extLst>
          </p:cNvPr>
          <p:cNvSpPr/>
          <p:nvPr/>
        </p:nvSpPr>
        <p:spPr>
          <a:xfrm>
            <a:off x="2251412" y="582979"/>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6" name="Rectangle 27"/>
          <p:cNvSpPr txBox="1"/>
          <p:nvPr/>
        </p:nvSpPr>
        <p:spPr>
          <a:xfrm>
            <a:off x="3222541" y="664382"/>
            <a:ext cx="3040133"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800" b="1" i="0" u="none" strike="noStrike">
                <a:solidFill>
                  <a:srgbClr val="FFFFFF"/>
                </a:solidFill>
                <a:highlight>
                  <a:srgbClr val="000000">
                    <a:alpha val="0"/>
                  </a:srgbClr>
                </a:highlight>
                <a:latin typeface="Montserrat Light"/>
                <a:ea typeface="Verdana"/>
              </a:rPr>
              <a:t>SECTION 01 	</a:t>
            </a:r>
            <a:r>
              <a:rPr lang="fr" sz="1200" b="0" i="0" u="none" strike="noStrike">
                <a:solidFill>
                  <a:srgbClr val="FFFFFF"/>
                </a:solidFill>
                <a:highlight>
                  <a:srgbClr val="000000">
                    <a:alpha val="0"/>
                  </a:srgbClr>
                </a:highlight>
                <a:latin typeface="Montserrat Light"/>
                <a:ea typeface="Verdana"/>
              </a:rPr>
              <a:t>Page 3</a:t>
            </a:r>
            <a:endParaRPr sz="1200">
              <a:solidFill>
                <a:schemeClr val="bg1"/>
              </a:solidFill>
              <a:latin typeface="Montserrat Light"/>
              <a:ea typeface="Verdana" panose="020B0604030504040204" pitchFamily="34" charset="0"/>
            </a:endParaRPr>
          </a:p>
        </p:txBody>
      </p:sp>
      <p:pic>
        <p:nvPicPr>
          <p:cNvPr id="31" name="Graphic 30" descr="Heart with pulse">
            <a:extLst>
              <a:ext uri="{FF2B5EF4-FFF2-40B4-BE49-F238E27FC236}">
                <a16:creationId xmlns:a16="http://schemas.microsoft.com/office/drawing/2014/main" id="{6E1C5026-8CFD-F54D-8D58-F9D72FF0558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65321" y="4351788"/>
            <a:ext cx="491061" cy="491061"/>
          </a:xfrm>
          <a:prstGeom prst="rect">
            <a:avLst/>
          </a:prstGeom>
        </p:spPr>
      </p:pic>
      <p:pic>
        <p:nvPicPr>
          <p:cNvPr id="33" name="Graphic 32" descr="Open hand with plant">
            <a:extLst>
              <a:ext uri="{FF2B5EF4-FFF2-40B4-BE49-F238E27FC236}">
                <a16:creationId xmlns:a16="http://schemas.microsoft.com/office/drawing/2014/main" id="{9080D6EB-68EA-2A4B-B0D2-8264D42C9A0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01910" y="2586421"/>
            <a:ext cx="491061" cy="491061"/>
          </a:xfrm>
          <a:prstGeom prst="rect">
            <a:avLst/>
          </a:prstGeom>
        </p:spPr>
      </p:pic>
      <p:pic>
        <p:nvPicPr>
          <p:cNvPr id="35" name="Graphic 34" descr="Wave">
            <a:extLst>
              <a:ext uri="{FF2B5EF4-FFF2-40B4-BE49-F238E27FC236}">
                <a16:creationId xmlns:a16="http://schemas.microsoft.com/office/drawing/2014/main" id="{DD3B83F4-BB2A-3A41-B458-DD54267B2EE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51726" y="558201"/>
            <a:ext cx="491061" cy="491061"/>
          </a:xfrm>
          <a:prstGeom prst="rect">
            <a:avLst/>
          </a:prstGeom>
        </p:spPr>
      </p:pic>
      <p:sp>
        <p:nvSpPr>
          <p:cNvPr id="25" name="Rectangle 27">
            <a:extLst>
              <a:ext uri="{FF2B5EF4-FFF2-40B4-BE49-F238E27FC236}">
                <a16:creationId xmlns:a16="http://schemas.microsoft.com/office/drawing/2014/main" id="{43035999-2411-46AC-A480-FC3D40AEAFF4}"/>
              </a:ext>
            </a:extLst>
          </p:cNvPr>
          <p:cNvSpPr txBox="1"/>
          <p:nvPr/>
        </p:nvSpPr>
        <p:spPr>
          <a:xfrm>
            <a:off x="3222541" y="4415055"/>
            <a:ext cx="3192443"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tabLst>
                <a:tab pos="2476500" algn="l"/>
              </a:tabLst>
            </a:pPr>
            <a:r>
              <a:rPr lang="fr" sz="1800" b="1" i="0" u="none" strike="noStrike">
                <a:solidFill>
                  <a:srgbClr val="FFFFFF"/>
                </a:solidFill>
                <a:highlight>
                  <a:srgbClr val="000000">
                    <a:alpha val="0"/>
                  </a:srgbClr>
                </a:highlight>
                <a:latin typeface="Montserrat Light"/>
                <a:ea typeface="Verdana"/>
              </a:rPr>
              <a:t>SECTION 03 	</a:t>
            </a:r>
            <a:r>
              <a:rPr lang="fr" sz="1200" b="0" i="0" u="none" strike="noStrike">
                <a:solidFill>
                  <a:srgbClr val="FFFFFF"/>
                </a:solidFill>
                <a:highlight>
                  <a:srgbClr val="000000">
                    <a:alpha val="0"/>
                  </a:srgbClr>
                </a:highlight>
                <a:latin typeface="Montserrat Light"/>
                <a:ea typeface="Verdana"/>
              </a:rPr>
              <a:t>Page 30</a:t>
            </a:r>
            <a:endParaRPr sz="1200">
              <a:solidFill>
                <a:schemeClr val="bg1"/>
              </a:solidFill>
              <a:latin typeface="Montserrat Light"/>
              <a:ea typeface="Verdana" panose="020B0604030504040204" pitchFamily="34" charset="0"/>
            </a:endParaRPr>
          </a:p>
        </p:txBody>
      </p:sp>
      <p:sp>
        <p:nvSpPr>
          <p:cNvPr id="28" name="Rectangle 27">
            <a:extLst>
              <a:ext uri="{FF2B5EF4-FFF2-40B4-BE49-F238E27FC236}">
                <a16:creationId xmlns:a16="http://schemas.microsoft.com/office/drawing/2014/main" id="{C30A2947-3E78-4787-B7A2-1910F3BEA967}"/>
              </a:ext>
            </a:extLst>
          </p:cNvPr>
          <p:cNvSpPr txBox="1"/>
          <p:nvPr/>
        </p:nvSpPr>
        <p:spPr>
          <a:xfrm>
            <a:off x="3222541" y="6070222"/>
            <a:ext cx="3423038"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tabLst>
                <a:tab pos="2476500" algn="l"/>
              </a:tabLst>
            </a:pPr>
            <a:r>
              <a:rPr lang="fr" sz="1800" b="1" i="0" u="none" strike="noStrike">
                <a:solidFill>
                  <a:srgbClr val="FFFFFF"/>
                </a:solidFill>
                <a:highlight>
                  <a:srgbClr val="000000">
                    <a:alpha val="0"/>
                  </a:srgbClr>
                </a:highlight>
                <a:latin typeface="Montserrat Light"/>
                <a:ea typeface="Verdana"/>
              </a:rPr>
              <a:t>SECTION 04 	</a:t>
            </a:r>
            <a:r>
              <a:rPr lang="fr" sz="1200" b="0" i="0" u="none" strike="noStrike">
                <a:solidFill>
                  <a:srgbClr val="FFFFFF"/>
                </a:solidFill>
                <a:highlight>
                  <a:srgbClr val="000000">
                    <a:alpha val="0"/>
                  </a:srgbClr>
                </a:highlight>
                <a:latin typeface="Montserrat Light"/>
                <a:ea typeface="Verdana"/>
              </a:rPr>
              <a:t>Page 39</a:t>
            </a:r>
            <a:endParaRPr sz="1200">
              <a:solidFill>
                <a:schemeClr val="bg1"/>
              </a:solidFill>
              <a:latin typeface="Montserrat Light"/>
              <a:ea typeface="Verdana" panose="020B0604030504040204" pitchFamily="34" charset="0"/>
            </a:endParaRPr>
          </a:p>
        </p:txBody>
      </p:sp>
      <p:pic>
        <p:nvPicPr>
          <p:cNvPr id="32" name="Graphic 31" descr="Chat">
            <a:extLst>
              <a:ext uri="{FF2B5EF4-FFF2-40B4-BE49-F238E27FC236}">
                <a16:creationId xmlns:a16="http://schemas.microsoft.com/office/drawing/2014/main" id="{F0E74A02-B25A-494A-B4E8-17753994798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459727" y="5984517"/>
            <a:ext cx="498831" cy="498831"/>
          </a:xfrm>
          <a:prstGeom prst="rect">
            <a:avLst/>
          </a:prstGeom>
        </p:spPr>
      </p:pic>
      <p:sp>
        <p:nvSpPr>
          <p:cNvPr id="8" name="TextBox 7">
            <a:extLst>
              <a:ext uri="{FF2B5EF4-FFF2-40B4-BE49-F238E27FC236}">
                <a16:creationId xmlns:a16="http://schemas.microsoft.com/office/drawing/2014/main" id="{CA970AF7-91F2-4EC2-BE61-8179477BE345}"/>
              </a:ext>
            </a:extLst>
          </p:cNvPr>
          <p:cNvSpPr txBox="1"/>
          <p:nvPr/>
        </p:nvSpPr>
        <p:spPr>
          <a:xfrm>
            <a:off x="3222541" y="1157098"/>
            <a:ext cx="3192443" cy="12405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l" defTabSz="825500" rtl="0" fontAlgn="auto" latinLnBrk="0" hangingPunct="0">
              <a:lnSpc>
                <a:spcPct val="100000"/>
              </a:lnSpc>
              <a:spcBef>
                <a:spcPct val="0"/>
              </a:spcBef>
              <a:spcAft>
                <a:spcPct val="0"/>
              </a:spcAft>
              <a:buClrTx/>
              <a:buSzTx/>
              <a:buFontTx/>
              <a:buNone/>
            </a:pPr>
            <a:r>
              <a:rPr lang="fr" sz="1200" b="1" i="0" u="none" strike="noStrike" dirty="0">
                <a:solidFill>
                  <a:srgbClr val="2F355A"/>
                </a:solidFill>
                <a:highlight>
                  <a:srgbClr val="000000">
                    <a:alpha val="0"/>
                  </a:srgbClr>
                </a:highlight>
                <a:latin typeface="Montserrat Light"/>
              </a:rPr>
              <a:t>Introduction au tourisme accessible et inclusif pour les attractions naturelles, culturelles </a:t>
            </a:r>
            <a:r>
              <a:rPr lang="fr" sz="1200" b="1" i="0" u="none" strike="noStrike">
                <a:solidFill>
                  <a:srgbClr val="2F355A"/>
                </a:solidFill>
                <a:highlight>
                  <a:srgbClr val="000000">
                    <a:alpha val="0"/>
                  </a:srgbClr>
                </a:highlight>
                <a:latin typeface="Montserrat Light"/>
              </a:rPr>
              <a:t>et patrimoniales</a:t>
            </a:r>
            <a:endParaRPr lang="fr" sz="1200" b="1" i="0" u="none" strike="noStrike" dirty="0">
              <a:solidFill>
                <a:srgbClr val="2F355A"/>
              </a:solidFill>
              <a:highlight>
                <a:srgbClr val="000000">
                  <a:alpha val="0"/>
                </a:srgbClr>
              </a:highlight>
              <a:latin typeface="Montserrat Light"/>
            </a:endParaRPr>
          </a:p>
          <a:p>
            <a:pPr marL="0" marR="0" indent="0" algn="l" defTabSz="825500" rtl="0" fontAlgn="auto" latinLnBrk="0" hangingPunct="0">
              <a:lnSpc>
                <a:spcPct val="100000"/>
              </a:lnSpc>
              <a:spcBef>
                <a:spcPct val="0"/>
              </a:spcBef>
              <a:spcAft>
                <a:spcPct val="0"/>
              </a:spcAft>
              <a:buClrTx/>
              <a:buSzTx/>
              <a:buFontTx/>
              <a:buNone/>
            </a:pPr>
            <a:endParaRPr lang="en-IE" sz="1200" dirty="0">
              <a:solidFill>
                <a:srgbClr val="2F355A"/>
              </a:solidFill>
              <a:latin typeface="Montserrat Light"/>
            </a:endParaRPr>
          </a:p>
          <a:p>
            <a:pPr marL="228600" marR="0" indent="-228600" algn="l" defTabSz="825500" rtl="0" fontAlgn="auto" latinLnBrk="0" hangingPunct="0">
              <a:lnSpc>
                <a:spcPct val="100000"/>
              </a:lnSpc>
              <a:spcBef>
                <a:spcPct val="0"/>
              </a:spcBef>
              <a:spcAft>
                <a:spcPct val="0"/>
              </a:spcAft>
              <a:buClrTx/>
              <a:buSzTx/>
              <a:buFont typeface="+mj-lt"/>
              <a:buAutoNum type="arabicPeriod"/>
            </a:pPr>
            <a:r>
              <a:rPr lang="fr" sz="1200" b="1" i="0" u="none" strike="noStrike" dirty="0">
                <a:solidFill>
                  <a:srgbClr val="28AFAC"/>
                </a:solidFill>
                <a:highlight>
                  <a:srgbClr val="000000">
                    <a:alpha val="0"/>
                  </a:srgbClr>
                </a:highlight>
                <a:latin typeface="Montserrat Light"/>
              </a:rPr>
              <a:t>Étude de cas : </a:t>
            </a:r>
          </a:p>
          <a:p>
            <a:pPr lvl="5" algn="l" defTabSz="825500" rtl="0"/>
            <a:r>
              <a:rPr lang="fr" sz="1200" b="0" i="0" u="none" strike="noStrike" dirty="0">
                <a:solidFill>
                  <a:srgbClr val="2F355A"/>
                </a:solidFill>
                <a:highlight>
                  <a:srgbClr val="000000">
                    <a:alpha val="0"/>
                  </a:srgbClr>
                </a:highlight>
                <a:latin typeface="Montserrat Light"/>
              </a:rPr>
              <a:t>Expériences de voyage à Ulisse, Italie</a:t>
            </a:r>
          </a:p>
        </p:txBody>
      </p:sp>
      <p:sp>
        <p:nvSpPr>
          <p:cNvPr id="38" name="TextBox 37">
            <a:extLst>
              <a:ext uri="{FF2B5EF4-FFF2-40B4-BE49-F238E27FC236}">
                <a16:creationId xmlns:a16="http://schemas.microsoft.com/office/drawing/2014/main" id="{875C9A8C-CF67-4458-A8B4-7887248F8A84}"/>
              </a:ext>
            </a:extLst>
          </p:cNvPr>
          <p:cNvSpPr txBox="1"/>
          <p:nvPr/>
        </p:nvSpPr>
        <p:spPr>
          <a:xfrm>
            <a:off x="3222541" y="3148216"/>
            <a:ext cx="3115356" cy="12405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l" defTabSz="825500" rtl="0" fontAlgn="auto" latinLnBrk="0" hangingPunct="0">
              <a:lnSpc>
                <a:spcPct val="100000"/>
              </a:lnSpc>
              <a:spcBef>
                <a:spcPct val="0"/>
              </a:spcBef>
              <a:spcAft>
                <a:spcPct val="0"/>
              </a:spcAft>
              <a:buClrTx/>
              <a:buSzTx/>
              <a:buFontTx/>
              <a:buNone/>
            </a:pPr>
            <a:r>
              <a:rPr lang="fr" sz="1200" b="1" i="0" u="none" strike="noStrike">
                <a:solidFill>
                  <a:srgbClr val="2F355A"/>
                </a:solidFill>
                <a:highlight>
                  <a:srgbClr val="000000">
                    <a:alpha val="0"/>
                  </a:srgbClr>
                </a:highlight>
                <a:latin typeface="Montserrat Light"/>
              </a:rPr>
              <a:t>Des opportunités qui changent la donne pour les entreprises et les destinations touristiques</a:t>
            </a:r>
          </a:p>
          <a:p>
            <a:pPr marL="0" marR="0" indent="0" algn="l" defTabSz="825500" rtl="0" fontAlgn="auto" latinLnBrk="0" hangingPunct="0">
              <a:lnSpc>
                <a:spcPct val="100000"/>
              </a:lnSpc>
              <a:spcBef>
                <a:spcPct val="0"/>
              </a:spcBef>
              <a:spcAft>
                <a:spcPct val="0"/>
              </a:spcAft>
              <a:buClrTx/>
              <a:buSzTx/>
              <a:buFontTx/>
              <a:buNone/>
            </a:pPr>
            <a:endParaRPr lang="en-IE" sz="1200">
              <a:solidFill>
                <a:srgbClr val="2F355A"/>
              </a:solidFill>
              <a:latin typeface="Montserrat Light"/>
            </a:endParaRPr>
          </a:p>
          <a:p>
            <a:pPr marL="228600" indent="-228600" algn="l" defTabSz="825500" rtl="0">
              <a:buFont typeface="+mj-lt"/>
              <a:buAutoNum type="arabicPeriod" startAt="2"/>
            </a:pPr>
            <a:r>
              <a:rPr lang="fr" sz="1200" b="1" i="0" u="none" strike="noStrike">
                <a:solidFill>
                  <a:srgbClr val="28AFAC"/>
                </a:solidFill>
                <a:highlight>
                  <a:srgbClr val="000000">
                    <a:alpha val="0"/>
                  </a:srgbClr>
                </a:highlight>
                <a:latin typeface="Montserrat Light"/>
              </a:rPr>
              <a:t>Étude de cas : </a:t>
            </a:r>
          </a:p>
          <a:p>
            <a:pPr lvl="5" algn="l" defTabSz="825500" rtl="0"/>
            <a:r>
              <a:rPr lang="fr" sz="1200" b="0" i="0" u="none" strike="noStrike">
                <a:solidFill>
                  <a:srgbClr val="2F355A"/>
                </a:solidFill>
                <a:highlight>
                  <a:srgbClr val="000000">
                    <a:alpha val="0"/>
                  </a:srgbClr>
                </a:highlight>
                <a:latin typeface="Montserrat Light"/>
              </a:rPr>
              <a:t>Noisy Vision, Italie</a:t>
            </a:r>
          </a:p>
          <a:p>
            <a:pPr marL="0" marR="0" indent="0" algn="l" defTabSz="825500" rtl="0" fontAlgn="auto" latinLnBrk="0" hangingPunct="0">
              <a:lnSpc>
                <a:spcPct val="100000"/>
              </a:lnSpc>
              <a:spcBef>
                <a:spcPct val="0"/>
              </a:spcBef>
              <a:spcAft>
                <a:spcPct val="0"/>
              </a:spcAft>
              <a:buClrTx/>
              <a:buSzTx/>
              <a:buFontTx/>
              <a:buNone/>
            </a:pPr>
            <a:endParaRPr lang="en-IE" sz="1200">
              <a:solidFill>
                <a:srgbClr val="2F355A"/>
              </a:solidFill>
              <a:latin typeface="Montserrat Light"/>
            </a:endParaRPr>
          </a:p>
        </p:txBody>
      </p:sp>
      <p:sp>
        <p:nvSpPr>
          <p:cNvPr id="39" name="Rectangle 27">
            <a:extLst>
              <a:ext uri="{FF2B5EF4-FFF2-40B4-BE49-F238E27FC236}">
                <a16:creationId xmlns:a16="http://schemas.microsoft.com/office/drawing/2014/main" id="{E4E0F23C-2681-46BB-AF25-E061E67299F1}"/>
              </a:ext>
            </a:extLst>
          </p:cNvPr>
          <p:cNvSpPr txBox="1"/>
          <p:nvPr/>
        </p:nvSpPr>
        <p:spPr>
          <a:xfrm>
            <a:off x="3222540" y="2670882"/>
            <a:ext cx="3239201"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tabLst>
                <a:tab pos="2476500" algn="l"/>
              </a:tabLst>
            </a:pPr>
            <a:r>
              <a:rPr lang="fr" sz="1800" b="1" i="0" u="none" strike="noStrike">
                <a:solidFill>
                  <a:srgbClr val="FFFFFF"/>
                </a:solidFill>
                <a:highlight>
                  <a:srgbClr val="000000">
                    <a:alpha val="0"/>
                  </a:srgbClr>
                </a:highlight>
                <a:latin typeface="Montserrat Light"/>
                <a:ea typeface="Verdana"/>
              </a:rPr>
              <a:t>SECTION 02 	</a:t>
            </a:r>
            <a:r>
              <a:rPr lang="fr" sz="1200" b="0" i="0" u="none" strike="noStrike">
                <a:solidFill>
                  <a:srgbClr val="FFFFFF"/>
                </a:solidFill>
                <a:highlight>
                  <a:srgbClr val="000000">
                    <a:alpha val="0"/>
                  </a:srgbClr>
                </a:highlight>
                <a:latin typeface="Montserrat Light"/>
                <a:ea typeface="Verdana"/>
              </a:rPr>
              <a:t>Page 12</a:t>
            </a:r>
            <a:endParaRPr sz="1200">
              <a:solidFill>
                <a:schemeClr val="bg1"/>
              </a:solidFill>
              <a:latin typeface="Montserrat Light"/>
              <a:ea typeface="Verdana" panose="020B0604030504040204" pitchFamily="34" charset="0"/>
            </a:endParaRPr>
          </a:p>
        </p:txBody>
      </p:sp>
      <p:sp>
        <p:nvSpPr>
          <p:cNvPr id="40" name="TextBox 39">
            <a:extLst>
              <a:ext uri="{FF2B5EF4-FFF2-40B4-BE49-F238E27FC236}">
                <a16:creationId xmlns:a16="http://schemas.microsoft.com/office/drawing/2014/main" id="{4FCF7D64-558D-49AA-B9C7-3163E83D37F5}"/>
              </a:ext>
            </a:extLst>
          </p:cNvPr>
          <p:cNvSpPr txBox="1"/>
          <p:nvPr/>
        </p:nvSpPr>
        <p:spPr>
          <a:xfrm>
            <a:off x="3222541" y="4898604"/>
            <a:ext cx="3115356" cy="12405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l" defTabSz="825500" rtl="0" fontAlgn="auto" latinLnBrk="0" hangingPunct="0">
              <a:lnSpc>
                <a:spcPct val="100000"/>
              </a:lnSpc>
              <a:spcBef>
                <a:spcPct val="0"/>
              </a:spcBef>
              <a:spcAft>
                <a:spcPct val="0"/>
              </a:spcAft>
              <a:buClrTx/>
              <a:buSzTx/>
              <a:buFontTx/>
              <a:buNone/>
            </a:pPr>
            <a:r>
              <a:rPr lang="fr" sz="1200" b="1" i="0" u="none" strike="noStrike">
                <a:solidFill>
                  <a:srgbClr val="2F355A"/>
                </a:solidFill>
                <a:highlight>
                  <a:srgbClr val="000000">
                    <a:alpha val="0"/>
                  </a:srgbClr>
                </a:highlight>
                <a:latin typeface="Montserrat Light"/>
              </a:rPr>
              <a:t>Conception universelle pour un tourisme accessible </a:t>
            </a:r>
          </a:p>
          <a:p>
            <a:pPr marL="0" marR="0" indent="0" algn="l" defTabSz="825500" rtl="0" fontAlgn="auto" latinLnBrk="0" hangingPunct="0">
              <a:lnSpc>
                <a:spcPct val="100000"/>
              </a:lnSpc>
              <a:spcBef>
                <a:spcPct val="0"/>
              </a:spcBef>
              <a:spcAft>
                <a:spcPct val="0"/>
              </a:spcAft>
              <a:buClrTx/>
              <a:buSzTx/>
              <a:buFontTx/>
              <a:buNone/>
            </a:pPr>
            <a:endParaRPr lang="en-IE" sz="1200">
              <a:solidFill>
                <a:srgbClr val="2F355A"/>
              </a:solidFill>
              <a:latin typeface="Montserrat Light"/>
            </a:endParaRPr>
          </a:p>
          <a:p>
            <a:pPr marL="228600" indent="-228600" algn="l" defTabSz="825500" rtl="0">
              <a:buFont typeface="+mj-lt"/>
              <a:buAutoNum type="arabicPeriod" startAt="3"/>
            </a:pPr>
            <a:r>
              <a:rPr lang="fr" sz="1200" b="1" i="0" u="none" strike="noStrike">
                <a:solidFill>
                  <a:srgbClr val="28AFAC"/>
                </a:solidFill>
                <a:highlight>
                  <a:srgbClr val="000000">
                    <a:alpha val="0"/>
                  </a:srgbClr>
                </a:highlight>
                <a:latin typeface="Montserrat Light"/>
              </a:rPr>
              <a:t>Étude de cas :                                           </a:t>
            </a:r>
            <a:r>
              <a:rPr lang="fr" sz="1200" b="0" i="0" u="none" strike="noStrike">
                <a:solidFill>
                  <a:srgbClr val="2F355A"/>
                </a:solidFill>
                <a:highlight>
                  <a:srgbClr val="000000">
                    <a:alpha val="0"/>
                  </a:srgbClr>
                </a:highlight>
                <a:latin typeface="Montserrat Light"/>
              </a:rPr>
              <a:t>SV Tenacious, Royaume-Uni</a:t>
            </a:r>
          </a:p>
          <a:p>
            <a:pPr marL="0" marR="0" indent="0" algn="l" defTabSz="825500" rtl="0" fontAlgn="auto" latinLnBrk="0" hangingPunct="0">
              <a:lnSpc>
                <a:spcPct val="100000"/>
              </a:lnSpc>
              <a:spcBef>
                <a:spcPct val="0"/>
              </a:spcBef>
              <a:spcAft>
                <a:spcPct val="0"/>
              </a:spcAft>
              <a:buClrTx/>
              <a:buSzTx/>
              <a:buFontTx/>
              <a:buNone/>
            </a:pPr>
            <a:endParaRPr lang="en-IE" sz="1200">
              <a:solidFill>
                <a:srgbClr val="2F355A"/>
              </a:solidFill>
              <a:latin typeface="Montserrat Light"/>
            </a:endParaRPr>
          </a:p>
        </p:txBody>
      </p:sp>
      <p:sp>
        <p:nvSpPr>
          <p:cNvPr id="42" name="TextBox 41">
            <a:extLst>
              <a:ext uri="{FF2B5EF4-FFF2-40B4-BE49-F238E27FC236}">
                <a16:creationId xmlns:a16="http://schemas.microsoft.com/office/drawing/2014/main" id="{B22DA161-5112-46ED-80D2-63B757FF5683}"/>
              </a:ext>
            </a:extLst>
          </p:cNvPr>
          <p:cNvSpPr txBox="1"/>
          <p:nvPr/>
        </p:nvSpPr>
        <p:spPr>
          <a:xfrm>
            <a:off x="3222541" y="6561328"/>
            <a:ext cx="3116941" cy="29025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285750" marR="0" indent="-285750" algn="l" defTabSz="825500" rtl="0" fontAlgn="auto" latinLnBrk="0" hangingPunct="0">
              <a:lnSpc>
                <a:spcPct val="100000"/>
              </a:lnSpc>
              <a:spcBef>
                <a:spcPct val="0"/>
              </a:spcBef>
              <a:spcAft>
                <a:spcPct val="0"/>
              </a:spcAft>
              <a:buClr>
                <a:srgbClr val="28AFAC"/>
              </a:buClr>
              <a:buSzTx/>
              <a:buFont typeface="Arial" panose="020B0604020202020204" pitchFamily="34" charset="0"/>
              <a:buChar char="•"/>
            </a:pPr>
            <a:r>
              <a:rPr lang="fr" sz="1200" b="1" i="0" u="none" strike="noStrike" dirty="0">
                <a:solidFill>
                  <a:srgbClr val="2F355A"/>
                </a:solidFill>
                <a:highlight>
                  <a:srgbClr val="000000">
                    <a:alpha val="0"/>
                  </a:srgbClr>
                </a:highlight>
                <a:latin typeface="Montserrat Light"/>
              </a:rPr>
              <a:t>Listes de contrôle du tourisme accessible</a:t>
            </a:r>
          </a:p>
          <a:p>
            <a:pPr marL="285750" marR="0" indent="-285750" algn="l" defTabSz="825500" rtl="0" fontAlgn="auto" latinLnBrk="0" hangingPunct="0">
              <a:lnSpc>
                <a:spcPct val="100000"/>
              </a:lnSpc>
              <a:spcBef>
                <a:spcPct val="0"/>
              </a:spcBef>
              <a:spcAft>
                <a:spcPct val="0"/>
              </a:spcAft>
              <a:buClr>
                <a:srgbClr val="28AFAC"/>
              </a:buClr>
              <a:buSzTx/>
              <a:buFont typeface="Arial" panose="020B0604020202020204" pitchFamily="34" charset="0"/>
              <a:buChar char="•"/>
            </a:pPr>
            <a:r>
              <a:rPr lang="fr" sz="1200" b="1" i="0" u="none" strike="noStrike" dirty="0">
                <a:solidFill>
                  <a:srgbClr val="2F355A"/>
                </a:solidFill>
                <a:highlight>
                  <a:srgbClr val="000000">
                    <a:alpha val="0"/>
                  </a:srgbClr>
                </a:highlight>
                <a:latin typeface="Montserrat Light"/>
              </a:rPr>
              <a:t>Conclusion</a:t>
            </a:r>
          </a:p>
          <a:p>
            <a:pPr marL="285750" marR="0" indent="-285750" algn="l" defTabSz="825500" rtl="0" fontAlgn="auto" latinLnBrk="0" hangingPunct="0">
              <a:lnSpc>
                <a:spcPct val="100000"/>
              </a:lnSpc>
              <a:spcBef>
                <a:spcPct val="0"/>
              </a:spcBef>
              <a:spcAft>
                <a:spcPct val="0"/>
              </a:spcAft>
              <a:buClrTx/>
              <a:buSzTx/>
              <a:buFont typeface="Arial" panose="020B0604020202020204" pitchFamily="34" charset="0"/>
              <a:buChar char="•"/>
            </a:pPr>
            <a:endParaRPr lang="en-IE" sz="1200" dirty="0">
              <a:solidFill>
                <a:srgbClr val="2F355A"/>
              </a:solidFill>
              <a:latin typeface="Montserrat Light"/>
            </a:endParaRPr>
          </a:p>
          <a:p>
            <a:pPr marL="228600" indent="-228600" algn="l" defTabSz="825500" rtl="0">
              <a:buFont typeface="+mj-lt"/>
              <a:buAutoNum type="arabicPeriod" startAt="4"/>
            </a:pPr>
            <a:r>
              <a:rPr lang="fr" sz="1200" b="1" i="0" u="none" strike="noStrike" dirty="0">
                <a:solidFill>
                  <a:srgbClr val="28AFAC"/>
                </a:solidFill>
                <a:highlight>
                  <a:srgbClr val="000000">
                    <a:alpha val="0"/>
                  </a:srgbClr>
                </a:highlight>
                <a:latin typeface="Montserrat Light"/>
              </a:rPr>
              <a:t>Étude de cas :                                            </a:t>
            </a:r>
            <a:r>
              <a:rPr lang="fr" sz="1200" b="0" i="0" u="none" strike="noStrike" dirty="0">
                <a:solidFill>
                  <a:srgbClr val="2F355A"/>
                </a:solidFill>
                <a:highlight>
                  <a:srgbClr val="000000">
                    <a:alpha val="0"/>
                  </a:srgbClr>
                </a:highlight>
                <a:latin typeface="Montserrat Light"/>
              </a:rPr>
              <a:t>Arigna Mining, Irlande</a:t>
            </a:r>
          </a:p>
          <a:p>
            <a:pPr marL="228600" indent="-228600" algn="l" defTabSz="825500" rtl="0">
              <a:buFont typeface="+mj-lt"/>
              <a:buAutoNum type="arabicPeriod" startAt="4"/>
            </a:pPr>
            <a:r>
              <a:rPr lang="fr" sz="1200" b="1" i="0" u="none" strike="noStrike" dirty="0">
                <a:solidFill>
                  <a:srgbClr val="28AFAC"/>
                </a:solidFill>
                <a:highlight>
                  <a:srgbClr val="000000">
                    <a:alpha val="0"/>
                  </a:srgbClr>
                </a:highlight>
                <a:latin typeface="Montserrat Light"/>
              </a:rPr>
              <a:t>Étude de cas :                                   </a:t>
            </a:r>
            <a:r>
              <a:rPr lang="fr" sz="1200" b="0" i="0" u="none" strike="noStrike" dirty="0">
                <a:solidFill>
                  <a:srgbClr val="2F355A"/>
                </a:solidFill>
                <a:highlight>
                  <a:srgbClr val="000000">
                    <a:alpha val="0"/>
                  </a:srgbClr>
                </a:highlight>
                <a:latin typeface="Montserrat Light"/>
              </a:rPr>
              <a:t> Château de Lincoln, Royaume-Uni</a:t>
            </a:r>
          </a:p>
          <a:p>
            <a:pPr marL="228600" indent="-228600" algn="l" defTabSz="825500" rtl="0">
              <a:buFont typeface="+mj-lt"/>
              <a:buAutoNum type="arabicPeriod" startAt="4"/>
            </a:pPr>
            <a:r>
              <a:rPr lang="fr" sz="1200" b="1" i="0" u="none" strike="noStrike" dirty="0">
                <a:solidFill>
                  <a:srgbClr val="28AFAC"/>
                </a:solidFill>
                <a:highlight>
                  <a:srgbClr val="000000">
                    <a:alpha val="0"/>
                  </a:srgbClr>
                </a:highlight>
                <a:latin typeface="Montserrat Light"/>
              </a:rPr>
              <a:t>Étude de cas :                                 </a:t>
            </a:r>
            <a:r>
              <a:rPr lang="fr" sz="1200" b="0" i="0" u="none" strike="noStrike" dirty="0">
                <a:solidFill>
                  <a:srgbClr val="2F355A"/>
                </a:solidFill>
                <a:highlight>
                  <a:srgbClr val="000000">
                    <a:alpha val="0"/>
                  </a:srgbClr>
                </a:highlight>
                <a:latin typeface="Montserrat Light"/>
              </a:rPr>
              <a:t>Musée typologique, Croatie</a:t>
            </a:r>
          </a:p>
          <a:p>
            <a:pPr marL="228600" indent="-228600" algn="l" defTabSz="825500" rtl="0">
              <a:buFont typeface="+mj-lt"/>
              <a:buAutoNum type="arabicPeriod" startAt="4"/>
            </a:pPr>
            <a:r>
              <a:rPr lang="fr" sz="1200" b="1" i="0" u="none" strike="noStrike" dirty="0">
                <a:solidFill>
                  <a:srgbClr val="28AFAC"/>
                </a:solidFill>
                <a:highlight>
                  <a:srgbClr val="000000">
                    <a:alpha val="0"/>
                  </a:srgbClr>
                </a:highlight>
                <a:latin typeface="Montserrat Light"/>
              </a:rPr>
              <a:t>Étude de cas :                                        </a:t>
            </a:r>
            <a:r>
              <a:rPr lang="fr" sz="1200" b="0" i="0" u="none" strike="noStrike" dirty="0">
                <a:solidFill>
                  <a:srgbClr val="2F355A"/>
                </a:solidFill>
                <a:highlight>
                  <a:srgbClr val="000000">
                    <a:alpha val="0"/>
                  </a:srgbClr>
                </a:highlight>
                <a:latin typeface="Montserrat Light"/>
              </a:rPr>
              <a:t>Visites, Musées, Spectacles de marionnettes, République Tchèque</a:t>
            </a:r>
          </a:p>
          <a:p>
            <a:pPr marL="228600" indent="-228600" algn="l" defTabSz="825500" rtl="0">
              <a:buFont typeface="+mj-lt"/>
              <a:buAutoNum type="arabicPeriod" startAt="4"/>
            </a:pPr>
            <a:r>
              <a:rPr lang="fr" sz="1200" b="1" i="0" u="none" strike="noStrike" dirty="0">
                <a:solidFill>
                  <a:srgbClr val="28AFAC"/>
                </a:solidFill>
                <a:highlight>
                  <a:srgbClr val="000000">
                    <a:alpha val="0"/>
                  </a:srgbClr>
                </a:highlight>
                <a:latin typeface="Montserrat Light"/>
              </a:rPr>
              <a:t>Étude de cas :                                          </a:t>
            </a:r>
            <a:r>
              <a:rPr lang="fr" sz="1200" b="0" i="0" u="none" strike="noStrike" dirty="0">
                <a:solidFill>
                  <a:srgbClr val="2F355A"/>
                </a:solidFill>
                <a:highlight>
                  <a:srgbClr val="000000">
                    <a:alpha val="0"/>
                  </a:srgbClr>
                </a:highlight>
                <a:latin typeface="Montserrat Light"/>
              </a:rPr>
              <a:t>Kilmore Cottages, Irlande</a:t>
            </a:r>
          </a:p>
          <a:p>
            <a:pPr marR="0" algn="l" defTabSz="825500" rtl="0" fontAlgn="auto" latinLnBrk="0" hangingPunct="0">
              <a:lnSpc>
                <a:spcPct val="100000"/>
              </a:lnSpc>
              <a:spcBef>
                <a:spcPct val="0"/>
              </a:spcBef>
              <a:spcAft>
                <a:spcPct val="0"/>
              </a:spcAft>
              <a:buClrTx/>
              <a:buSzTx/>
            </a:pPr>
            <a:r>
              <a:rPr lang="en-IE" sz="1200" dirty="0">
                <a:solidFill>
                  <a:srgbClr val="2F355A"/>
                </a:solidFill>
                <a:latin typeface="Montserrat Light"/>
              </a:rPr>
              <a:t> </a:t>
            </a:r>
          </a:p>
        </p:txBody>
      </p:sp>
    </p:spTree>
    <p:extLst>
      <p:ext uri="{BB962C8B-B14F-4D97-AF65-F5344CB8AC3E}">
        <p14:creationId xmlns:p14="http://schemas.microsoft.com/office/powerpoint/2010/main" val="1531142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7">
            <a:extLst>
              <a:ext uri="{FF2B5EF4-FFF2-40B4-BE49-F238E27FC236}">
                <a16:creationId xmlns:a16="http://schemas.microsoft.com/office/drawing/2014/main" id="{CA663F62-DEF5-3C43-BDE6-8730329C4874}"/>
              </a:ext>
            </a:extLst>
          </p:cNvPr>
          <p:cNvSpPr txBox="1"/>
          <p:nvPr/>
        </p:nvSpPr>
        <p:spPr>
          <a:xfrm>
            <a:off x="0" y="1698802"/>
            <a:ext cx="6876000" cy="1980000"/>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14" name="Rechteck">
            <a:extLst>
              <a:ext uri="{FF2B5EF4-FFF2-40B4-BE49-F238E27FC236}">
                <a16:creationId xmlns:a16="http://schemas.microsoft.com/office/drawing/2014/main" id="{5D3F6149-E7FA-40AE-A85E-6D42655BDE5E}"/>
              </a:ext>
            </a:extLst>
          </p:cNvPr>
          <p:cNvSpPr/>
          <p:nvPr/>
        </p:nvSpPr>
        <p:spPr>
          <a:xfrm>
            <a:off x="-16154" y="7740095"/>
            <a:ext cx="6892153" cy="1588000"/>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12" name="Picture Placeholder 7" descr="A person sitting at a table with a bowl of food in front of the&#10;&#10;Description automatically generated with medium confidence">
            <a:extLst>
              <a:ext uri="{FF2B5EF4-FFF2-40B4-BE49-F238E27FC236}">
                <a16:creationId xmlns:a16="http://schemas.microsoft.com/office/drawing/2014/main" id="{8FC8EA9F-77A5-4F81-BF87-B291FBD0526E}"/>
              </a:ext>
            </a:extLst>
          </p:cNvPr>
          <p:cNvPicPr>
            <a:picLocks noGrp="1" noChangeAspect="1"/>
          </p:cNvPicPr>
          <p:nvPr>
            <p:ph type="pic" idx="16"/>
          </p:nvPr>
        </p:nvPicPr>
        <p:blipFill>
          <a:blip r:embed="rId2">
            <a:extLst>
              <a:ext uri="{28A0092B-C50C-407E-A947-70E740481C1C}">
                <a14:useLocalDpi xmlns:a14="http://schemas.microsoft.com/office/drawing/2010/main"/>
              </a:ext>
            </a:extLst>
          </a:blip>
          <a:srcRect b="-195"/>
          <a:stretch>
            <a:fillRect/>
          </a:stretch>
        </p:blipFill>
        <p:spPr>
          <a:xfrm>
            <a:off x="3866891" y="1710564"/>
            <a:ext cx="3009109" cy="6029530"/>
          </a:xfrm>
        </p:spPr>
      </p:pic>
      <p:sp>
        <p:nvSpPr>
          <p:cNvPr id="7" name="Rectangle 27"/>
          <p:cNvSpPr txBox="1"/>
          <p:nvPr/>
        </p:nvSpPr>
        <p:spPr>
          <a:xfrm>
            <a:off x="591230" y="3961879"/>
            <a:ext cx="3009109" cy="362695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fontAlgn="base">
              <a:lnSpc>
                <a:spcPct val="100000"/>
              </a:lnSpc>
              <a:spcBef>
                <a:spcPct val="0"/>
              </a:spcBef>
            </a:pPr>
            <a:r>
              <a:rPr lang="fr" sz="1100" b="1" i="0" u="none" strike="noStrike" dirty="0">
                <a:solidFill>
                  <a:srgbClr val="28AFAC"/>
                </a:solidFill>
                <a:highlight>
                  <a:srgbClr val="000000">
                    <a:alpha val="0"/>
                  </a:srgbClr>
                </a:highlight>
                <a:latin typeface="Montserrat Light"/>
              </a:rPr>
              <a:t>Prendre soin des autres et </a:t>
            </a:r>
            <a:br>
              <a:rPr lang="fr" sz="1100" b="1" i="0" u="none" strike="noStrike" dirty="0">
                <a:solidFill>
                  <a:srgbClr val="28AFAC"/>
                </a:solidFill>
                <a:highlight>
                  <a:srgbClr val="000000">
                    <a:alpha val="0"/>
                  </a:srgbClr>
                </a:highlight>
                <a:latin typeface="Montserrat Light"/>
              </a:rPr>
            </a:br>
            <a:r>
              <a:rPr lang="fr" sz="1100" b="1" i="0" u="none" strike="noStrike" dirty="0">
                <a:solidFill>
                  <a:srgbClr val="28AFAC"/>
                </a:solidFill>
                <a:highlight>
                  <a:srgbClr val="000000">
                    <a:alpha val="0"/>
                  </a:srgbClr>
                </a:highlight>
                <a:latin typeface="Montserrat Light"/>
              </a:rPr>
              <a:t>offrir des services équitables à tous </a:t>
            </a:r>
            <a:br>
              <a:rPr lang="fr" sz="1100" b="1" i="0" u="none" strike="noStrike" dirty="0">
                <a:solidFill>
                  <a:srgbClr val="28AFAC"/>
                </a:solidFill>
                <a:highlight>
                  <a:srgbClr val="000000">
                    <a:alpha val="0"/>
                  </a:srgbClr>
                </a:highlight>
                <a:latin typeface="Montserrat Light"/>
              </a:rPr>
            </a:br>
            <a:r>
              <a:rPr lang="fr" sz="1100" b="1" i="0" u="none" strike="noStrike" dirty="0">
                <a:solidFill>
                  <a:srgbClr val="28AFAC"/>
                </a:solidFill>
                <a:highlight>
                  <a:srgbClr val="000000">
                    <a:alpha val="0"/>
                  </a:srgbClr>
                </a:highlight>
                <a:latin typeface="Montserrat Light"/>
              </a:rPr>
              <a:t>constitue la bonne chose à faire</a:t>
            </a:r>
            <a:r>
              <a:rPr lang="fr" sz="1000" b="0" i="0" u="none" strike="noStrike" dirty="0">
                <a:solidFill>
                  <a:srgbClr val="28AFAC"/>
                </a:solidFill>
                <a:highlight>
                  <a:srgbClr val="000000">
                    <a:alpha val="0"/>
                  </a:srgbClr>
                </a:highlight>
                <a:latin typeface="Montserrat Light"/>
              </a:rPr>
              <a:t>.</a:t>
            </a:r>
            <a:r>
              <a:rPr lang="fr" sz="1100" b="1" i="0" u="none" strike="noStrike" dirty="0">
                <a:solidFill>
                  <a:srgbClr val="28AFAC"/>
                </a:solidFill>
                <a:highlight>
                  <a:srgbClr val="000000">
                    <a:alpha val="0"/>
                  </a:srgbClr>
                </a:highlight>
                <a:latin typeface="Montserrat Light"/>
              </a:rPr>
              <a:t> </a:t>
            </a:r>
          </a:p>
          <a:p>
            <a:pPr algn="just" fontAlgn="base">
              <a:lnSpc>
                <a:spcPct val="100000"/>
              </a:lnSpc>
              <a:spcBef>
                <a:spcPct val="0"/>
              </a:spcBef>
            </a:pPr>
            <a:endParaRPr lang="en-GB" sz="1050" dirty="0">
              <a:solidFill>
                <a:srgbClr val="222222"/>
              </a:solidFill>
            </a:endParaRPr>
          </a:p>
          <a:p>
            <a:pPr algn="just" rtl="0" fontAlgn="base">
              <a:lnSpc>
                <a:spcPct val="100000"/>
              </a:lnSpc>
              <a:spcBef>
                <a:spcPct val="0"/>
              </a:spcBef>
            </a:pPr>
            <a:r>
              <a:rPr lang="fr" sz="1000" b="0" i="0" u="none" strike="noStrike" dirty="0">
                <a:solidFill>
                  <a:srgbClr val="2F355A"/>
                </a:solidFill>
                <a:highlight>
                  <a:srgbClr val="000000">
                    <a:alpha val="0"/>
                  </a:srgbClr>
                </a:highlight>
                <a:latin typeface="Montserrat Light"/>
              </a:rPr>
              <a:t>Avoir une entreprise de tourisme inclusif signifie que vous vous souciez de tous les besoins de vos visiteurs, et donc que personne n'est exclu. Presque tout le monde a une personne dans sa vie qui bénéficiera d'un moyen plus facile de trouver des options de voyage qui lui sont accessibles.</a:t>
            </a:r>
          </a:p>
          <a:p>
            <a:pPr algn="just" fontAlgn="base">
              <a:lnSpc>
                <a:spcPct val="100000"/>
              </a:lnSpc>
              <a:spcBef>
                <a:spcPct val="0"/>
              </a:spcBef>
            </a:pPr>
            <a:endParaRPr lang="en-GB" sz="1050" b="0" i="0" dirty="0">
              <a:solidFill>
                <a:srgbClr val="2F355A"/>
              </a:solidFill>
              <a:effectLst/>
            </a:endParaRPr>
          </a:p>
          <a:p>
            <a:pPr algn="just" rtl="0" fontAlgn="base">
              <a:lnSpc>
                <a:spcPct val="100000"/>
              </a:lnSpc>
              <a:spcBef>
                <a:spcPct val="0"/>
              </a:spcBef>
            </a:pPr>
            <a:r>
              <a:rPr lang="fr" sz="1000" b="0" i="0" u="none" strike="noStrike" dirty="0">
                <a:solidFill>
                  <a:srgbClr val="2F355A"/>
                </a:solidFill>
                <a:highlight>
                  <a:srgbClr val="000000">
                    <a:alpha val="0"/>
                  </a:srgbClr>
                </a:highlight>
                <a:latin typeface="Montserrat Light"/>
              </a:rPr>
              <a:t>Il peut s'agir d'un ami ou d'un membre de la famille souffrant d'un handicap, de parents ou de grands-parents vieillissants, d'une personne se remettant d'un accident et dont la mobilité est réduite, ou d'une personne atteinte d'une maladie chronique qui la limite d'une manière ou d'une autre.</a:t>
            </a:r>
          </a:p>
          <a:p>
            <a:pPr algn="just" fontAlgn="base">
              <a:lnSpc>
                <a:spcPct val="100000"/>
              </a:lnSpc>
              <a:spcBef>
                <a:spcPct val="0"/>
              </a:spcBef>
            </a:pPr>
            <a:endParaRPr lang="en-GB" sz="1050" b="0" i="0" dirty="0">
              <a:solidFill>
                <a:srgbClr val="2F355A"/>
              </a:solidFill>
              <a:effectLst/>
            </a:endParaRPr>
          </a:p>
          <a:p>
            <a:pPr algn="just" rtl="0" fontAlgn="base">
              <a:lnSpc>
                <a:spcPct val="100000"/>
              </a:lnSpc>
              <a:spcBef>
                <a:spcPct val="0"/>
              </a:spcBef>
            </a:pPr>
            <a:r>
              <a:rPr lang="fr" sz="1000" b="0" i="0" u="none" strike="noStrike" dirty="0">
                <a:solidFill>
                  <a:srgbClr val="2F355A"/>
                </a:solidFill>
                <a:highlight>
                  <a:srgbClr val="000000">
                    <a:alpha val="0"/>
                  </a:srgbClr>
                </a:highlight>
                <a:latin typeface="Montserrat Light"/>
              </a:rPr>
              <a:t>Les voyages accessibles et inclusifs sont une question d'égalité. Il s'agit de faire ce qu'il faut pour que chacun puisse trouver facilement des lieux de séjour et des activités.</a:t>
            </a:r>
          </a:p>
          <a:p>
            <a:pPr algn="just" fontAlgn="base">
              <a:lnSpc>
                <a:spcPct val="100000"/>
              </a:lnSpc>
              <a:spcBef>
                <a:spcPct val="0"/>
              </a:spcBef>
            </a:pPr>
            <a:endParaRPr lang="en-GB" sz="1050" b="0" i="0" dirty="0">
              <a:solidFill>
                <a:srgbClr val="222222"/>
              </a:solidFill>
              <a:effectLst/>
            </a:endParaRPr>
          </a:p>
        </p:txBody>
      </p:sp>
      <p:sp>
        <p:nvSpPr>
          <p:cNvPr id="13" name="Rectangle 27">
            <a:extLst>
              <a:ext uri="{FF2B5EF4-FFF2-40B4-BE49-F238E27FC236}">
                <a16:creationId xmlns:a16="http://schemas.microsoft.com/office/drawing/2014/main" id="{785A7CF9-4E31-405C-88F6-36216EE5FAF9}"/>
              </a:ext>
            </a:extLst>
          </p:cNvPr>
          <p:cNvSpPr txBox="1"/>
          <p:nvPr/>
        </p:nvSpPr>
        <p:spPr>
          <a:xfrm>
            <a:off x="591230" y="8023171"/>
            <a:ext cx="5675540" cy="101854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1" i="0" u="sng" strike="noStrike">
                <a:solidFill>
                  <a:srgbClr val="2F355A"/>
                </a:solidFill>
                <a:highlight>
                  <a:srgbClr val="000000">
                    <a:alpha val="0"/>
                  </a:srgbClr>
                </a:highlight>
                <a:latin typeface="Montserrat"/>
                <a:ea typeface="Calibri"/>
                <a:cs typeface="Times New Roman"/>
              </a:rPr>
              <a:t>Tous </a:t>
            </a:r>
            <a:r>
              <a:rPr lang="fr" sz="1200" b="1" i="0" u="none" strike="noStrike">
                <a:solidFill>
                  <a:srgbClr val="2F355A"/>
                </a:solidFill>
                <a:highlight>
                  <a:srgbClr val="000000">
                    <a:alpha val="0"/>
                  </a:srgbClr>
                </a:highlight>
                <a:latin typeface="Montserrat"/>
                <a:ea typeface="Calibri"/>
                <a:cs typeface="Times New Roman"/>
              </a:rPr>
              <a:t>les invités se sentent bienvenus lorsque l'accessibilité est une priorité !</a:t>
            </a:r>
          </a:p>
          <a:p>
            <a:pPr algn="just">
              <a:lnSpc>
                <a:spcPct val="100000"/>
              </a:lnSpc>
              <a:spcBef>
                <a:spcPct val="0"/>
              </a:spcBef>
            </a:pPr>
            <a:endParaRPr lang="en-IE" sz="1050" b="1">
              <a:solidFill>
                <a:srgbClr val="2F355A"/>
              </a:solidFill>
              <a:ea typeface="Calibri" panose="020F0502020204030204" pitchFamily="34" charset="0"/>
              <a:cs typeface="Times New Roman" panose="02020603050405020304" pitchFamily="18" charset="0"/>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ea typeface="Calibri"/>
                <a:cs typeface="Times New Roman"/>
              </a:rPr>
              <a:t>Le succès des entreprises touristiques dans la compétition sur les marchés mondiaux et nationaux dépend d'une culture de service qui montre un esprit d'inclusion où les personnes de toutes les capacités et de tous les âges se sentent accueillies en tant qu'hôtes et profitent des expériences exceptionnelles offertes indépendamment de leur capacité ou de leurs aptitudes.</a:t>
            </a:r>
          </a:p>
        </p:txBody>
      </p:sp>
      <p:sp>
        <p:nvSpPr>
          <p:cNvPr id="15" name="Rectangle 27">
            <a:extLst>
              <a:ext uri="{FF2B5EF4-FFF2-40B4-BE49-F238E27FC236}">
                <a16:creationId xmlns:a16="http://schemas.microsoft.com/office/drawing/2014/main" id="{BB3B03D8-48D5-6140-A250-7C52601948BD}"/>
              </a:ext>
            </a:extLst>
          </p:cNvPr>
          <p:cNvSpPr txBox="1"/>
          <p:nvPr/>
        </p:nvSpPr>
        <p:spPr>
          <a:xfrm>
            <a:off x="624837" y="2169497"/>
            <a:ext cx="2804164" cy="119218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FFFFFF"/>
                </a:solidFill>
                <a:latin typeface="Montserrat Light"/>
                <a:ea typeface="Montserrat Light"/>
                <a:cs typeface="Montserrat Light"/>
                <a:sym typeface="Montserrat Light"/>
              </a:defRPr>
            </a:lvl1pPr>
          </a:lstStyle>
          <a:p>
            <a:pPr rtl="0">
              <a:lnSpc>
                <a:spcPct val="107000"/>
              </a:lnSpc>
              <a:spcBef>
                <a:spcPct val="0"/>
              </a:spcBef>
              <a:spcAft>
                <a:spcPts val="174"/>
              </a:spcAft>
            </a:pPr>
            <a:r>
              <a:rPr lang="fr" sz="1100" b="0" i="1" u="none" strike="noStrike" dirty="0">
                <a:solidFill>
                  <a:srgbClr val="FFFFFF"/>
                </a:solidFill>
                <a:highlight>
                  <a:srgbClr val="000000">
                    <a:alpha val="0"/>
                  </a:srgbClr>
                </a:highlight>
                <a:latin typeface="Montserrat"/>
                <a:ea typeface="Calibri"/>
                <a:cs typeface="Times New Roman"/>
              </a:rPr>
              <a:t>En adoptant une « approche du tourisme pour tous » par l'amélioration de l'inclusion et de l'accessibilité, les opérateurs touristiques bénéficient de l'opportunité d'attirer un type de visiteur plus large et un marché à forte demande !</a:t>
            </a:r>
          </a:p>
        </p:txBody>
      </p:sp>
      <p:sp>
        <p:nvSpPr>
          <p:cNvPr id="16" name="Rechteck">
            <a:extLst>
              <a:ext uri="{FF2B5EF4-FFF2-40B4-BE49-F238E27FC236}">
                <a16:creationId xmlns:a16="http://schemas.microsoft.com/office/drawing/2014/main" id="{E59FFA34-8BD1-EA48-8485-B23F4F4EF4FC}"/>
              </a:ext>
            </a:extLst>
          </p:cNvPr>
          <p:cNvSpPr/>
          <p:nvPr/>
        </p:nvSpPr>
        <p:spPr>
          <a:xfrm>
            <a:off x="-1" y="327259"/>
            <a:ext cx="6042297" cy="1507813"/>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7" name="Rectangle 27">
            <a:extLst>
              <a:ext uri="{FF2B5EF4-FFF2-40B4-BE49-F238E27FC236}">
                <a16:creationId xmlns:a16="http://schemas.microsoft.com/office/drawing/2014/main" id="{092DA8CE-E05B-B64B-8F48-B13980A201F0}"/>
              </a:ext>
            </a:extLst>
          </p:cNvPr>
          <p:cNvSpPr txBox="1"/>
          <p:nvPr/>
        </p:nvSpPr>
        <p:spPr>
          <a:xfrm>
            <a:off x="729091" y="1020933"/>
            <a:ext cx="3858241" cy="51841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1600" b="0" i="0" u="none" strike="noStrike" dirty="0">
                <a:solidFill>
                  <a:srgbClr val="FFFFFF"/>
                </a:solidFill>
                <a:highlight>
                  <a:srgbClr val="000000">
                    <a:alpha val="0"/>
                  </a:srgbClr>
                </a:highlight>
                <a:latin typeface="Montserrat Light"/>
              </a:rPr>
              <a:t>Un bâtisseur de réputation. Cela montre que vous vous souciez de tous les besoins de vos invités !</a:t>
            </a:r>
          </a:p>
        </p:txBody>
      </p:sp>
      <p:sp>
        <p:nvSpPr>
          <p:cNvPr id="18" name="Rectangle 27">
            <a:extLst>
              <a:ext uri="{FF2B5EF4-FFF2-40B4-BE49-F238E27FC236}">
                <a16:creationId xmlns:a16="http://schemas.microsoft.com/office/drawing/2014/main" id="{8EF6CF70-C8AD-A84D-B25E-E0D418817823}"/>
              </a:ext>
            </a:extLst>
          </p:cNvPr>
          <p:cNvSpPr txBox="1"/>
          <p:nvPr/>
        </p:nvSpPr>
        <p:spPr>
          <a:xfrm>
            <a:off x="4587332" y="227914"/>
            <a:ext cx="1454965" cy="11801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7500" b="1" i="0" u="none" strike="noStrike">
                <a:solidFill>
                  <a:srgbClr val="FFFFFF"/>
                </a:solidFill>
                <a:highlight>
                  <a:srgbClr val="000000">
                    <a:alpha val="0"/>
                  </a:srgbClr>
                </a:highlight>
                <a:latin typeface="Montserrat"/>
              </a:rPr>
              <a:t>02</a:t>
            </a:r>
          </a:p>
        </p:txBody>
      </p:sp>
      <p:sp>
        <p:nvSpPr>
          <p:cNvPr id="19" name="Rectangle 27">
            <a:extLst>
              <a:ext uri="{FF2B5EF4-FFF2-40B4-BE49-F238E27FC236}">
                <a16:creationId xmlns:a16="http://schemas.microsoft.com/office/drawing/2014/main" id="{46551428-7701-284F-A0A7-069F3A3DE740}"/>
              </a:ext>
            </a:extLst>
          </p:cNvPr>
          <p:cNvSpPr txBox="1"/>
          <p:nvPr/>
        </p:nvSpPr>
        <p:spPr>
          <a:xfrm>
            <a:off x="729091" y="577906"/>
            <a:ext cx="3137800" cy="41069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500" b="1" i="0" u="none" strike="noStrike" dirty="0">
                <a:solidFill>
                  <a:srgbClr val="FFFFFF"/>
                </a:solidFill>
                <a:highlight>
                  <a:srgbClr val="000000">
                    <a:alpha val="0"/>
                  </a:srgbClr>
                </a:highlight>
                <a:latin typeface="Montserrat "/>
              </a:rPr>
              <a:t>Opportunité</a:t>
            </a:r>
          </a:p>
        </p:txBody>
      </p:sp>
      <p:cxnSp>
        <p:nvCxnSpPr>
          <p:cNvPr id="20" name="Straight Connector 19">
            <a:extLst>
              <a:ext uri="{FF2B5EF4-FFF2-40B4-BE49-F238E27FC236}">
                <a16:creationId xmlns:a16="http://schemas.microsoft.com/office/drawing/2014/main" id="{DD3BF696-5C9C-FA43-A2C9-552EAE9B9CD1}"/>
              </a:ext>
            </a:extLst>
          </p:cNvPr>
          <p:cNvCxnSpPr/>
          <p:nvPr/>
        </p:nvCxnSpPr>
        <p:spPr>
          <a:xfrm flipH="1">
            <a:off x="0" y="997969"/>
            <a:ext cx="4730172" cy="0"/>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143349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7">
            <a:extLst>
              <a:ext uri="{FF2B5EF4-FFF2-40B4-BE49-F238E27FC236}">
                <a16:creationId xmlns:a16="http://schemas.microsoft.com/office/drawing/2014/main" id="{CA663F62-DEF5-3C43-BDE6-8730329C4874}"/>
              </a:ext>
            </a:extLst>
          </p:cNvPr>
          <p:cNvSpPr txBox="1"/>
          <p:nvPr/>
        </p:nvSpPr>
        <p:spPr>
          <a:xfrm>
            <a:off x="0" y="1698802"/>
            <a:ext cx="6876000" cy="2196000"/>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pic>
        <p:nvPicPr>
          <p:cNvPr id="21" name="Picture Placeholder 7" descr="A child climbing a wall&#10;&#10;Description automatically generated with low confidence">
            <a:extLst>
              <a:ext uri="{FF2B5EF4-FFF2-40B4-BE49-F238E27FC236}">
                <a16:creationId xmlns:a16="http://schemas.microsoft.com/office/drawing/2014/main" id="{D0AD2A2A-BDE9-C84C-A27D-00E029289C5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66890" y="1668829"/>
            <a:ext cx="2999819" cy="6071265"/>
          </a:xfrm>
          <a:prstGeom prst="rect">
            <a:avLst/>
          </a:prstGeom>
          <a:pattFill prst="pct5">
            <a:fgClr>
              <a:schemeClr val="accent1"/>
            </a:fgClr>
            <a:bgClr>
              <a:schemeClr val="bg2"/>
            </a:bgClr>
          </a:patt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pic>
      <p:sp>
        <p:nvSpPr>
          <p:cNvPr id="14" name="Rechteck">
            <a:extLst>
              <a:ext uri="{FF2B5EF4-FFF2-40B4-BE49-F238E27FC236}">
                <a16:creationId xmlns:a16="http://schemas.microsoft.com/office/drawing/2014/main" id="{5D3F6149-E7FA-40AE-A85E-6D42655BDE5E}"/>
              </a:ext>
            </a:extLst>
          </p:cNvPr>
          <p:cNvSpPr/>
          <p:nvPr/>
        </p:nvSpPr>
        <p:spPr>
          <a:xfrm>
            <a:off x="-16154" y="7740095"/>
            <a:ext cx="6892153" cy="1588000"/>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7" name="Rectangle 27"/>
          <p:cNvSpPr txBox="1"/>
          <p:nvPr/>
        </p:nvSpPr>
        <p:spPr>
          <a:xfrm>
            <a:off x="591230" y="4091344"/>
            <a:ext cx="3009109" cy="328840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fontAlgn="base">
              <a:lnSpc>
                <a:spcPct val="100000"/>
              </a:lnSpc>
              <a:spcBef>
                <a:spcPct val="0"/>
              </a:spcBef>
            </a:pPr>
            <a:r>
              <a:rPr lang="fr" sz="1100" b="1" i="0" u="none" strike="noStrike">
                <a:solidFill>
                  <a:srgbClr val="28AFAC"/>
                </a:solidFill>
                <a:highlight>
                  <a:srgbClr val="000000">
                    <a:alpha val="0"/>
                  </a:srgbClr>
                </a:highlight>
                <a:latin typeface="Montserrat Light"/>
              </a:rPr>
              <a:t>Une approche unique du service à la clientèle ne fonctionne pas</a:t>
            </a:r>
            <a:r>
              <a:rPr lang="fr" sz="1100" b="0" i="0" u="none" strike="noStrike">
                <a:solidFill>
                  <a:srgbClr val="28AFAC"/>
                </a:solidFill>
                <a:highlight>
                  <a:srgbClr val="000000">
                    <a:alpha val="0"/>
                  </a:srgbClr>
                </a:highlight>
                <a:latin typeface="Montserrat Light"/>
              </a:rPr>
              <a:t>. </a:t>
            </a:r>
          </a:p>
          <a:p>
            <a:pPr fontAlgn="base">
              <a:lnSpc>
                <a:spcPct val="100000"/>
              </a:lnSpc>
              <a:spcBef>
                <a:spcPct val="0"/>
              </a:spcBef>
            </a:pPr>
            <a:endParaRPr lang="en-IE" sz="1050">
              <a:solidFill>
                <a:srgbClr val="2F355A"/>
              </a:solidFill>
            </a:endParaRPr>
          </a:p>
          <a:p>
            <a:pPr algn="just" rtl="0" fontAlgn="base">
              <a:lnSpc>
                <a:spcPct val="100000"/>
              </a:lnSpc>
              <a:spcBef>
                <a:spcPct val="0"/>
              </a:spcBef>
            </a:pPr>
            <a:r>
              <a:rPr lang="fr" sz="1000" b="0" i="0" u="none" strike="noStrike">
                <a:solidFill>
                  <a:srgbClr val="2F355A"/>
                </a:solidFill>
                <a:highlight>
                  <a:srgbClr val="000000">
                    <a:alpha val="0"/>
                  </a:srgbClr>
                </a:highlight>
                <a:latin typeface="Montserrat Light"/>
              </a:rPr>
              <a:t>Une bonne accessibilité en tant que service ordinaire équivaut à un excellent service pour tous, plutôt qu'à un supplément facultatif pour le marché des « personnes handicapées uniquement ». Le tourisme accessible et inclusif ne consiste pas seulement à fournir des installations accessibles aux fauteuils roulants. Il s'agit également de voyageurs âgés, de parents voyageant avec de jeunes enfants, de voyageurs souffrant d'allergies ou de problèmes de santé. Ce sont tous des types de voyageurs différents qui ont des restrictions d'accessibilité et des besoins de mobilité différents. En outre, une grande partie des voyageurs handicapés ont des déficiences « invisibles » (telles que des troubles cognitifs ou mentaux et des maladies de longue durée) qui, contrairement aux utilisateurs de fauteuils roulants, ne sont pas forcément évidentes au premier coup d'œil.</a:t>
            </a:r>
          </a:p>
        </p:txBody>
      </p:sp>
      <p:sp>
        <p:nvSpPr>
          <p:cNvPr id="13" name="Rectangle 27">
            <a:extLst>
              <a:ext uri="{FF2B5EF4-FFF2-40B4-BE49-F238E27FC236}">
                <a16:creationId xmlns:a16="http://schemas.microsoft.com/office/drawing/2014/main" id="{785A7CF9-4E31-405C-88F6-36216EE5FAF9}"/>
              </a:ext>
            </a:extLst>
          </p:cNvPr>
          <p:cNvSpPr txBox="1"/>
          <p:nvPr/>
        </p:nvSpPr>
        <p:spPr>
          <a:xfrm>
            <a:off x="591230" y="8023171"/>
            <a:ext cx="5675540" cy="103868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7000"/>
              </a:lnSpc>
              <a:spcBef>
                <a:spcPct val="0"/>
              </a:spcBef>
            </a:pPr>
            <a:r>
              <a:rPr lang="fr" sz="1000" b="0" i="0" u="none" strike="noStrike">
                <a:solidFill>
                  <a:srgbClr val="2F355A"/>
                </a:solidFill>
                <a:highlight>
                  <a:srgbClr val="000000">
                    <a:alpha val="0"/>
                  </a:srgbClr>
                </a:highlight>
                <a:latin typeface="Montserrat Light"/>
                <a:ea typeface="Calibri"/>
                <a:cs typeface="Times New Roman"/>
              </a:rPr>
              <a:t>La perspective d'un accès direct et personnel à la découverte et à la jouissance de la ressource planétaire constitue un droit également ouvert à tous les habitants de la planète. Il convient d'encourager et de faciliter le tourisme familial, le tourisme des jeunes, des étudiants et des seniors, ainsi que le tourisme des personnes handicapées. </a:t>
            </a:r>
          </a:p>
          <a:p>
            <a:pPr algn="just">
              <a:lnSpc>
                <a:spcPct val="107000"/>
              </a:lnSpc>
              <a:spcBef>
                <a:spcPct val="0"/>
              </a:spcBef>
            </a:pPr>
            <a:endParaRPr lang="en-IE" sz="1050" b="1">
              <a:solidFill>
                <a:srgbClr val="2F355A"/>
              </a:solidFill>
              <a:ea typeface="Calibri" panose="020F0502020204030204" pitchFamily="34" charset="0"/>
              <a:cs typeface="Times New Roman" panose="02020603050405020304" pitchFamily="18" charset="0"/>
            </a:endParaRPr>
          </a:p>
          <a:p>
            <a:pPr algn="ctr" rtl="0">
              <a:lnSpc>
                <a:spcPct val="107000"/>
              </a:lnSpc>
              <a:spcBef>
                <a:spcPct val="0"/>
              </a:spcBef>
            </a:pPr>
            <a:r>
              <a:rPr lang="fr" sz="1000" b="1" i="0" u="none" strike="noStrike">
                <a:solidFill>
                  <a:srgbClr val="2F355A"/>
                </a:solidFill>
                <a:highlight>
                  <a:srgbClr val="000000">
                    <a:alpha val="0"/>
                  </a:srgbClr>
                </a:highlight>
                <a:latin typeface="Montserrat Light"/>
                <a:ea typeface="Calibri"/>
                <a:cs typeface="Times New Roman"/>
              </a:rPr>
              <a:t>Source : OMT</a:t>
            </a:r>
            <a:r>
              <a:rPr lang="fr" sz="1000" b="1" i="0" u="sng" strike="noStrike">
                <a:solidFill>
                  <a:srgbClr val="2F355A"/>
                </a:solidFill>
                <a:highlight>
                  <a:srgbClr val="000000">
                    <a:alpha val="0"/>
                  </a:srgbClr>
                </a:highlight>
                <a:latin typeface="Montserrat Light"/>
                <a:ea typeface="Calibri"/>
                <a:cs typeface="Times New Roman"/>
                <a:hlinkClick r:id="rId3">
                  <a:extLst>
                    <a:ext uri="{A12FA001-AC4F-418D-AE19-62706E023703}">
                      <ahyp:hlinkClr xmlns:ahyp="http://schemas.microsoft.com/office/drawing/2018/hyperlinkcolor" val="tx"/>
                    </a:ext>
                  </a:extLst>
                </a:hlinkClick>
              </a:rPr>
              <a:t>, Code mondial d'éthique du tourisme - Article 7</a:t>
            </a:r>
            <a:endParaRPr lang="en-IE" sz="1000" b="1" u="sng">
              <a:solidFill>
                <a:srgbClr val="2F355A"/>
              </a:solidFill>
              <a:ea typeface="Calibri" panose="020F0502020204030204" pitchFamily="34" charset="0"/>
              <a:cs typeface="Times New Roman" panose="02020603050405020304" pitchFamily="18" charset="0"/>
            </a:endParaRPr>
          </a:p>
        </p:txBody>
      </p:sp>
      <p:sp>
        <p:nvSpPr>
          <p:cNvPr id="15" name="Rectangle 27">
            <a:extLst>
              <a:ext uri="{FF2B5EF4-FFF2-40B4-BE49-F238E27FC236}">
                <a16:creationId xmlns:a16="http://schemas.microsoft.com/office/drawing/2014/main" id="{BB3B03D8-48D5-6140-A250-7C52601948BD}"/>
              </a:ext>
            </a:extLst>
          </p:cNvPr>
          <p:cNvSpPr txBox="1"/>
          <p:nvPr/>
        </p:nvSpPr>
        <p:spPr>
          <a:xfrm>
            <a:off x="624837" y="1944029"/>
            <a:ext cx="2804164" cy="158742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FFFFFF"/>
                </a:solidFill>
                <a:latin typeface="Montserrat Light"/>
                <a:ea typeface="Montserrat Light"/>
                <a:cs typeface="Montserrat Light"/>
                <a:sym typeface="Montserrat Light"/>
              </a:defRPr>
            </a:lvl1pPr>
          </a:lstStyle>
          <a:p>
            <a:pPr rtl="0">
              <a:lnSpc>
                <a:spcPct val="107000"/>
              </a:lnSpc>
              <a:spcBef>
                <a:spcPct val="0"/>
              </a:spcBef>
              <a:spcAft>
                <a:spcPts val="174"/>
              </a:spcAft>
            </a:pPr>
            <a:r>
              <a:rPr lang="fr" sz="1100" b="0" i="1" u="none" strike="noStrike" dirty="0">
                <a:solidFill>
                  <a:srgbClr val="FFFFFF"/>
                </a:solidFill>
                <a:highlight>
                  <a:srgbClr val="000000">
                    <a:alpha val="0"/>
                  </a:srgbClr>
                </a:highlight>
                <a:latin typeface="Montserrat"/>
                <a:ea typeface="Calibri"/>
                <a:cs typeface="Times New Roman"/>
              </a:rPr>
              <a:t>Passer d'un bon service à la clientèle à un service exceptionnel n'est qu'un début. Il ne s'agit pas seulement de fournir des services et des expériences aux personnes « handicapées ». N'oubliez pas que tous les handicaps ne sont pas « visibles » et qu'il existe de nombreux handicaps « invisibles » dont vous n'avez peut-être pas conscience !</a:t>
            </a:r>
          </a:p>
        </p:txBody>
      </p:sp>
      <p:sp>
        <p:nvSpPr>
          <p:cNvPr id="16" name="Rechteck">
            <a:extLst>
              <a:ext uri="{FF2B5EF4-FFF2-40B4-BE49-F238E27FC236}">
                <a16:creationId xmlns:a16="http://schemas.microsoft.com/office/drawing/2014/main" id="{E59FFA34-8BD1-EA48-8485-B23F4F4EF4FC}"/>
              </a:ext>
            </a:extLst>
          </p:cNvPr>
          <p:cNvSpPr/>
          <p:nvPr/>
        </p:nvSpPr>
        <p:spPr>
          <a:xfrm>
            <a:off x="-1" y="327259"/>
            <a:ext cx="6042297" cy="1507813"/>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7" name="Rectangle 27">
            <a:extLst>
              <a:ext uri="{FF2B5EF4-FFF2-40B4-BE49-F238E27FC236}">
                <a16:creationId xmlns:a16="http://schemas.microsoft.com/office/drawing/2014/main" id="{092DA8CE-E05B-B64B-8F48-B13980A201F0}"/>
              </a:ext>
            </a:extLst>
          </p:cNvPr>
          <p:cNvSpPr txBox="1"/>
          <p:nvPr/>
        </p:nvSpPr>
        <p:spPr>
          <a:xfrm>
            <a:off x="729091" y="1033459"/>
            <a:ext cx="3858241" cy="51841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1600" b="0" i="0" u="none" strike="noStrike" dirty="0">
                <a:solidFill>
                  <a:srgbClr val="FFFFFF"/>
                </a:solidFill>
                <a:highlight>
                  <a:srgbClr val="000000">
                    <a:alpha val="0"/>
                  </a:srgbClr>
                </a:highlight>
                <a:latin typeface="Montserrat Light"/>
              </a:rPr>
              <a:t>Bonne pratique stratégique des affaires. Une taille unique ne convient pas à tous !</a:t>
            </a:r>
          </a:p>
        </p:txBody>
      </p:sp>
      <p:sp>
        <p:nvSpPr>
          <p:cNvPr id="18" name="Rectangle 27">
            <a:extLst>
              <a:ext uri="{FF2B5EF4-FFF2-40B4-BE49-F238E27FC236}">
                <a16:creationId xmlns:a16="http://schemas.microsoft.com/office/drawing/2014/main" id="{8EF6CF70-C8AD-A84D-B25E-E0D418817823}"/>
              </a:ext>
            </a:extLst>
          </p:cNvPr>
          <p:cNvSpPr txBox="1"/>
          <p:nvPr/>
        </p:nvSpPr>
        <p:spPr>
          <a:xfrm>
            <a:off x="4587332" y="227914"/>
            <a:ext cx="1454965" cy="11801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7500" b="1" i="0" u="none" strike="noStrike">
                <a:solidFill>
                  <a:srgbClr val="FFFFFF"/>
                </a:solidFill>
                <a:highlight>
                  <a:srgbClr val="000000">
                    <a:alpha val="0"/>
                  </a:srgbClr>
                </a:highlight>
                <a:latin typeface="Montserrat"/>
              </a:rPr>
              <a:t>03</a:t>
            </a:r>
          </a:p>
        </p:txBody>
      </p:sp>
      <p:sp>
        <p:nvSpPr>
          <p:cNvPr id="19" name="Rectangle 27">
            <a:extLst>
              <a:ext uri="{FF2B5EF4-FFF2-40B4-BE49-F238E27FC236}">
                <a16:creationId xmlns:a16="http://schemas.microsoft.com/office/drawing/2014/main" id="{46551428-7701-284F-A0A7-069F3A3DE740}"/>
              </a:ext>
            </a:extLst>
          </p:cNvPr>
          <p:cNvSpPr txBox="1"/>
          <p:nvPr/>
        </p:nvSpPr>
        <p:spPr>
          <a:xfrm>
            <a:off x="729091" y="577906"/>
            <a:ext cx="2476425" cy="41069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500" b="1" i="0" u="none" strike="noStrike" dirty="0">
                <a:solidFill>
                  <a:srgbClr val="FFFFFF"/>
                </a:solidFill>
                <a:highlight>
                  <a:srgbClr val="000000">
                    <a:alpha val="0"/>
                  </a:srgbClr>
                </a:highlight>
                <a:latin typeface="Montserrat Semi Bold"/>
              </a:rPr>
              <a:t>Opportunité</a:t>
            </a:r>
          </a:p>
        </p:txBody>
      </p:sp>
      <p:cxnSp>
        <p:nvCxnSpPr>
          <p:cNvPr id="20" name="Straight Connector 19">
            <a:extLst>
              <a:ext uri="{FF2B5EF4-FFF2-40B4-BE49-F238E27FC236}">
                <a16:creationId xmlns:a16="http://schemas.microsoft.com/office/drawing/2014/main" id="{DD3BF696-5C9C-FA43-A2C9-552EAE9B9CD1}"/>
              </a:ext>
            </a:extLst>
          </p:cNvPr>
          <p:cNvCxnSpPr/>
          <p:nvPr/>
        </p:nvCxnSpPr>
        <p:spPr>
          <a:xfrm flipH="1">
            <a:off x="0" y="997969"/>
            <a:ext cx="4730172" cy="0"/>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4483754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a:extLst>
              <a:ext uri="{FF2B5EF4-FFF2-40B4-BE49-F238E27FC236}">
                <a16:creationId xmlns:a16="http://schemas.microsoft.com/office/drawing/2014/main" id="{19CE18DE-6A15-A84D-951B-72814453B780}"/>
              </a:ext>
            </a:extLst>
          </p:cNvPr>
          <p:cNvSpPr/>
          <p:nvPr/>
        </p:nvSpPr>
        <p:spPr>
          <a:xfrm>
            <a:off x="0" y="2681274"/>
            <a:ext cx="6848275" cy="1271215"/>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4" name="Rechteck">
            <a:extLst>
              <a:ext uri="{FF2B5EF4-FFF2-40B4-BE49-F238E27FC236}">
                <a16:creationId xmlns:a16="http://schemas.microsoft.com/office/drawing/2014/main" id="{5D3F6149-E7FA-40AE-A85E-6D42655BDE5E}"/>
              </a:ext>
            </a:extLst>
          </p:cNvPr>
          <p:cNvSpPr/>
          <p:nvPr/>
        </p:nvSpPr>
        <p:spPr>
          <a:xfrm>
            <a:off x="0" y="6792686"/>
            <a:ext cx="6858000" cy="2633602"/>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16" name="Picture 15">
            <a:extLst>
              <a:ext uri="{FF2B5EF4-FFF2-40B4-BE49-F238E27FC236}">
                <a16:creationId xmlns:a16="http://schemas.microsoft.com/office/drawing/2014/main" id="{0900A5B6-B8CE-4A44-AE8E-DD45D6B55076}"/>
              </a:ext>
            </a:extLst>
          </p:cNvPr>
          <p:cNvPicPr>
            <a:picLocks noChangeAspect="1"/>
          </p:cNvPicPr>
          <p:nvPr/>
        </p:nvPicPr>
        <p:blipFill>
          <a:blip r:embed="rId2">
            <a:extLst>
              <a:ext uri="{28A0092B-C50C-407E-A947-70E740481C1C}">
                <a14:useLocalDpi xmlns:a14="http://schemas.microsoft.com/office/drawing/2010/main"/>
              </a:ext>
            </a:extLst>
          </a:blip>
          <a:srcRect l="-512" r="-1465"/>
          <a:stretch>
            <a:fillRect/>
          </a:stretch>
        </p:blipFill>
        <p:spPr>
          <a:xfrm flipH="1">
            <a:off x="-72604" y="3401284"/>
            <a:ext cx="7125832" cy="4279972"/>
          </a:xfrm>
          <a:prstGeom prst="rect">
            <a:avLst/>
          </a:prstGeom>
        </p:spPr>
      </p:pic>
      <p:sp>
        <p:nvSpPr>
          <p:cNvPr id="10" name="Rectangle 27">
            <a:extLst>
              <a:ext uri="{FF2B5EF4-FFF2-40B4-BE49-F238E27FC236}">
                <a16:creationId xmlns:a16="http://schemas.microsoft.com/office/drawing/2014/main" id="{C683CE97-2648-476A-8903-F78CD2CF3DD5}"/>
              </a:ext>
            </a:extLst>
          </p:cNvPr>
          <p:cNvSpPr txBox="1"/>
          <p:nvPr/>
        </p:nvSpPr>
        <p:spPr>
          <a:xfrm>
            <a:off x="7461620" y="2876799"/>
            <a:ext cx="5578393" cy="36452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l" fontAlgn="base">
              <a:lnSpc>
                <a:spcPct val="100000"/>
              </a:lnSpc>
              <a:spcBef>
                <a:spcPct val="0"/>
              </a:spcBef>
            </a:pPr>
            <a:endParaRPr lang="en-GB" sz="1100">
              <a:solidFill>
                <a:srgbClr val="222222"/>
              </a:solidFill>
            </a:endParaRPr>
          </a:p>
          <a:p>
            <a:pPr algn="l" fontAlgn="base">
              <a:lnSpc>
                <a:spcPct val="100000"/>
              </a:lnSpc>
              <a:spcBef>
                <a:spcPct val="0"/>
              </a:spcBef>
            </a:pPr>
            <a:endParaRPr lang="en-GB" sz="1100" b="0" i="0">
              <a:solidFill>
                <a:srgbClr val="222222"/>
              </a:solidFill>
              <a:effectLst/>
            </a:endParaRPr>
          </a:p>
        </p:txBody>
      </p:sp>
      <p:pic>
        <p:nvPicPr>
          <p:cNvPr id="8" name="Picture 7">
            <a:hlinkClick r:id="rId3"/>
            <a:extLst>
              <a:ext uri="{FF2B5EF4-FFF2-40B4-BE49-F238E27FC236}">
                <a16:creationId xmlns:a16="http://schemas.microsoft.com/office/drawing/2014/main" id="{B10F2C1D-C3A2-49F3-B7CF-A62AD86FD99D}"/>
              </a:ext>
            </a:extLst>
          </p:cNvPr>
          <p:cNvPicPr>
            <a:picLocks noChangeAspect="1"/>
          </p:cNvPicPr>
          <p:nvPr/>
        </p:nvPicPr>
        <p:blipFill>
          <a:blip r:embed="rId4">
            <a:extLst>
              <a:ext uri="{28A0092B-C50C-407E-A947-70E740481C1C}">
                <a14:useLocalDpi xmlns:a14="http://schemas.microsoft.com/office/drawing/2010/main"/>
              </a:ext>
            </a:extLst>
          </a:blip>
          <a:srcRect r="-882"/>
          <a:stretch>
            <a:fillRect/>
          </a:stretch>
        </p:blipFill>
        <p:spPr>
          <a:xfrm>
            <a:off x="1142453" y="3988843"/>
            <a:ext cx="4779213" cy="3056149"/>
          </a:xfrm>
          <a:prstGeom prst="rect">
            <a:avLst/>
          </a:prstGeom>
        </p:spPr>
      </p:pic>
      <p:sp>
        <p:nvSpPr>
          <p:cNvPr id="9" name="Rectangle 27">
            <a:extLst>
              <a:ext uri="{FF2B5EF4-FFF2-40B4-BE49-F238E27FC236}">
                <a16:creationId xmlns:a16="http://schemas.microsoft.com/office/drawing/2014/main" id="{96054FF9-D73E-4938-9C3B-97AD4B992240}"/>
              </a:ext>
            </a:extLst>
          </p:cNvPr>
          <p:cNvSpPr txBox="1"/>
          <p:nvPr/>
        </p:nvSpPr>
        <p:spPr>
          <a:xfrm>
            <a:off x="774290" y="876915"/>
            <a:ext cx="319160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12" name="Rectangle 27">
            <a:extLst>
              <a:ext uri="{FF2B5EF4-FFF2-40B4-BE49-F238E27FC236}">
                <a16:creationId xmlns:a16="http://schemas.microsoft.com/office/drawing/2014/main" id="{4F5EF7CC-AF24-4023-B5FF-95ED53EF7E2A}"/>
              </a:ext>
            </a:extLst>
          </p:cNvPr>
          <p:cNvSpPr txBox="1"/>
          <p:nvPr/>
        </p:nvSpPr>
        <p:spPr>
          <a:xfrm>
            <a:off x="853453" y="868612"/>
            <a:ext cx="2575547" cy="1503297"/>
          </a:xfrm>
          <a:prstGeom prst="rect">
            <a:avLst/>
          </a:prstGeom>
          <a:no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2400" b="0" i="0" u="none" strike="noStrike">
                <a:solidFill>
                  <a:srgbClr val="28AFAC"/>
                </a:solidFill>
                <a:highlight>
                  <a:srgbClr val="000000">
                    <a:alpha val="0"/>
                  </a:srgbClr>
                </a:highlight>
                <a:latin typeface="Montserrat"/>
              </a:rPr>
              <a:t>C'est un bon investissement et de l'argent bien dépensé !</a:t>
            </a:r>
          </a:p>
        </p:txBody>
      </p:sp>
      <p:sp>
        <p:nvSpPr>
          <p:cNvPr id="17" name="Rectangle 27">
            <a:extLst>
              <a:ext uri="{FF2B5EF4-FFF2-40B4-BE49-F238E27FC236}">
                <a16:creationId xmlns:a16="http://schemas.microsoft.com/office/drawing/2014/main" id="{71ADE0AA-1FA6-44F8-9E9C-BAA5A013DEEE}"/>
              </a:ext>
            </a:extLst>
          </p:cNvPr>
          <p:cNvSpPr txBox="1"/>
          <p:nvPr/>
        </p:nvSpPr>
        <p:spPr>
          <a:xfrm>
            <a:off x="606614" y="7509389"/>
            <a:ext cx="5767396" cy="171104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fontAlgn="base">
              <a:lnSpc>
                <a:spcPct val="100000"/>
              </a:lnSpc>
              <a:spcBef>
                <a:spcPct val="0"/>
              </a:spcBef>
            </a:pPr>
            <a:r>
              <a:rPr lang="fr" sz="1200" b="1" i="0" u="none" strike="noStrike">
                <a:solidFill>
                  <a:srgbClr val="FFFFFF"/>
                </a:solidFill>
                <a:highlight>
                  <a:srgbClr val="000000">
                    <a:alpha val="0"/>
                  </a:srgbClr>
                </a:highlight>
                <a:latin typeface="Montserrat"/>
              </a:rPr>
              <a:t>Les personnes handicapées ont le plus grand besoin d'installations et de services accessibles. </a:t>
            </a:r>
          </a:p>
          <a:p>
            <a:pPr algn="just" fontAlgn="base">
              <a:lnSpc>
                <a:spcPct val="100000"/>
              </a:lnSpc>
              <a:spcBef>
                <a:spcPct val="0"/>
              </a:spcBef>
            </a:pPr>
            <a:endParaRPr lang="en-IE" sz="1050">
              <a:solidFill>
                <a:srgbClr val="24282B"/>
              </a:solidFill>
            </a:endParaRPr>
          </a:p>
          <a:p>
            <a:pPr algn="just" rtl="0" fontAlgn="base">
              <a:lnSpc>
                <a:spcPct val="100000"/>
              </a:lnSpc>
              <a:spcBef>
                <a:spcPct val="0"/>
              </a:spcBef>
            </a:pPr>
            <a:r>
              <a:rPr lang="fr" sz="1000" b="1" i="0" u="none" strike="noStrike">
                <a:solidFill>
                  <a:srgbClr val="FFFFFF"/>
                </a:solidFill>
                <a:highlight>
                  <a:srgbClr val="000000">
                    <a:alpha val="0"/>
                  </a:srgbClr>
                </a:highlight>
                <a:latin typeface="Montserrat Light"/>
              </a:rPr>
              <a:t>L'accessibilité consiste à rendre les choses plus faciles et plus confortables pour tous vos visiteurs, qu'ils viennent seuls ou en groupe et indépendamment de leurs capacités. </a:t>
            </a:r>
          </a:p>
          <a:p>
            <a:pPr algn="just" fontAlgn="base">
              <a:lnSpc>
                <a:spcPct val="100000"/>
              </a:lnSpc>
              <a:spcBef>
                <a:spcPct val="0"/>
              </a:spcBef>
            </a:pPr>
            <a:endParaRPr lang="en-IE" sz="1050" b="1">
              <a:solidFill>
                <a:schemeClr val="bg1"/>
              </a:solidFill>
            </a:endParaRPr>
          </a:p>
          <a:p>
            <a:pPr algn="just" rtl="0" fontAlgn="base">
              <a:lnSpc>
                <a:spcPct val="100000"/>
              </a:lnSpc>
              <a:spcBef>
                <a:spcPct val="0"/>
              </a:spcBef>
            </a:pPr>
            <a:r>
              <a:rPr lang="fr" sz="1000" b="1" i="0" u="none" strike="noStrike">
                <a:solidFill>
                  <a:srgbClr val="FFFFFF"/>
                </a:solidFill>
                <a:highlight>
                  <a:srgbClr val="000000">
                    <a:alpha val="0"/>
                  </a:srgbClr>
                </a:highlight>
                <a:latin typeface="Montserrat Light"/>
              </a:rPr>
              <a:t>Être accessible à tous signifie fournir vos produits et services de manière à ce que les personnes de toutes capacités se sentent accueillies comme des invités avec équité et dignité. N'oubliez pas que l'accessibilité profite à tous les visiteurs et pas seulement aux personnes handicapées, y compris celles qui ont une poussette, des blessures temporaires ou des sacs lourds, ou encore les personnes âgées qui peuvent avoir plus de mal à marcher, à voir ou à entendre.</a:t>
            </a:r>
          </a:p>
        </p:txBody>
      </p:sp>
      <p:sp>
        <p:nvSpPr>
          <p:cNvPr id="21" name="Rectangle 27">
            <a:extLst>
              <a:ext uri="{FF2B5EF4-FFF2-40B4-BE49-F238E27FC236}">
                <a16:creationId xmlns:a16="http://schemas.microsoft.com/office/drawing/2014/main" id="{91CF006B-E929-174E-8A0B-AF8B7AD79156}"/>
              </a:ext>
            </a:extLst>
          </p:cNvPr>
          <p:cNvSpPr txBox="1"/>
          <p:nvPr/>
        </p:nvSpPr>
        <p:spPr>
          <a:xfrm>
            <a:off x="853452" y="2749090"/>
            <a:ext cx="3143891" cy="267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400" b="1" i="0" u="none" strike="noStrike">
                <a:solidFill>
                  <a:srgbClr val="2F355A"/>
                </a:solidFill>
                <a:highlight>
                  <a:srgbClr val="000000">
                    <a:alpha val="0"/>
                  </a:srgbClr>
                </a:highlight>
                <a:latin typeface="Montserrat Bold"/>
              </a:rPr>
              <a:t>Description</a:t>
            </a:r>
            <a:endParaRPr sz="1400" b="1">
              <a:solidFill>
                <a:srgbClr val="2F355A"/>
              </a:solidFill>
            </a:endParaRPr>
          </a:p>
        </p:txBody>
      </p:sp>
      <p:sp>
        <p:nvSpPr>
          <p:cNvPr id="22" name="Rectangle 27">
            <a:extLst>
              <a:ext uri="{FF2B5EF4-FFF2-40B4-BE49-F238E27FC236}">
                <a16:creationId xmlns:a16="http://schemas.microsoft.com/office/drawing/2014/main" id="{313F0868-C98B-AD42-AF6B-5EF236F73554}"/>
              </a:ext>
            </a:extLst>
          </p:cNvPr>
          <p:cNvSpPr txBox="1"/>
          <p:nvPr/>
        </p:nvSpPr>
        <p:spPr>
          <a:xfrm>
            <a:off x="823205" y="2980182"/>
            <a:ext cx="5253222" cy="57996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dirty="0">
                <a:solidFill>
                  <a:srgbClr val="202124"/>
                </a:solidFill>
                <a:highlight>
                  <a:srgbClr val="000000">
                    <a:alpha val="0"/>
                  </a:srgbClr>
                </a:highlight>
                <a:latin typeface="Montserrat Light"/>
                <a:ea typeface="Roboto"/>
              </a:rPr>
              <a:t>Vidéo montrant des propriétaires d'entreprises britanniques racontant comment ils ont investi de petites sommes d'argent dans l'accessibilité des installations et des services, ce qui leur a apporté plus de clients et plus de revenus.</a:t>
            </a:r>
          </a:p>
        </p:txBody>
      </p:sp>
      <p:pic>
        <p:nvPicPr>
          <p:cNvPr id="23" name="Picture 22">
            <a:extLst>
              <a:ext uri="{FF2B5EF4-FFF2-40B4-BE49-F238E27FC236}">
                <a16:creationId xmlns:a16="http://schemas.microsoft.com/office/drawing/2014/main" id="{EBE3034D-A369-064E-A978-2208E91CE495}"/>
              </a:ext>
            </a:extLst>
          </p:cNvPr>
          <p:cNvPicPr>
            <a:picLocks noChangeAspect="1"/>
          </p:cNvPicPr>
          <p:nvPr/>
        </p:nvPicPr>
        <p:blipFill>
          <a:blip r:embed="rId5">
            <a:extLst>
              <a:ext uri="{28A0092B-C50C-407E-A947-70E740481C1C}">
                <a14:useLocalDpi xmlns:a14="http://schemas.microsoft.com/office/drawing/2010/main"/>
              </a:ext>
            </a:extLst>
          </a:blip>
          <a:srcRect l="-8051" b="-1133"/>
          <a:stretch>
            <a:fillRect/>
          </a:stretch>
        </p:blipFill>
        <p:spPr>
          <a:xfrm>
            <a:off x="3532060" y="728"/>
            <a:ext cx="3316215" cy="2886638"/>
          </a:xfrm>
          <a:prstGeom prst="rect">
            <a:avLst/>
          </a:prstGeom>
        </p:spPr>
      </p:pic>
      <p:sp>
        <p:nvSpPr>
          <p:cNvPr id="24" name="Text Placeholder 3">
            <a:extLst>
              <a:ext uri="{FF2B5EF4-FFF2-40B4-BE49-F238E27FC236}">
                <a16:creationId xmlns:a16="http://schemas.microsoft.com/office/drawing/2014/main" id="{1B9834D1-8665-EB49-80E6-42F1F97BF768}"/>
              </a:ext>
            </a:extLst>
          </p:cNvPr>
          <p:cNvSpPr txBox="1"/>
          <p:nvPr/>
        </p:nvSpPr>
        <p:spPr>
          <a:xfrm>
            <a:off x="4479426" y="479712"/>
            <a:ext cx="2635155"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400" b="1" i="0" u="none" strike="noStrike" dirty="0">
                <a:solidFill>
                  <a:srgbClr val="C2D237"/>
                </a:solidFill>
                <a:highlight>
                  <a:srgbClr val="000000">
                    <a:alpha val="0"/>
                  </a:srgbClr>
                </a:highlight>
                <a:latin typeface="Montserrat"/>
              </a:rPr>
              <a:t>Exemples</a:t>
            </a:r>
          </a:p>
          <a:p>
            <a:pPr rtl="0" hangingPunct="1">
              <a:lnSpc>
                <a:spcPct val="100000"/>
              </a:lnSpc>
              <a:spcBef>
                <a:spcPct val="0"/>
              </a:spcBef>
            </a:pPr>
            <a:r>
              <a:rPr lang="fr" sz="1800" b="1" i="0" u="none" strike="noStrike" dirty="0">
                <a:solidFill>
                  <a:srgbClr val="FFFFFF"/>
                </a:solidFill>
                <a:highlight>
                  <a:srgbClr val="000000">
                    <a:alpha val="0"/>
                  </a:srgbClr>
                </a:highlight>
                <a:latin typeface="Montserrat Light"/>
              </a:rPr>
              <a:t>Bonne pratique commerciale stratégique</a:t>
            </a:r>
          </a:p>
          <a:p>
            <a:pPr rtl="0" hangingPunct="1">
              <a:lnSpc>
                <a:spcPct val="100000"/>
              </a:lnSpc>
              <a:spcBef>
                <a:spcPct val="0"/>
              </a:spcBef>
            </a:pPr>
            <a:r>
              <a:rPr lang="fr" sz="1400" b="0" i="1" u="none" strike="noStrike" dirty="0">
                <a:solidFill>
                  <a:srgbClr val="FFFFFF"/>
                </a:solidFill>
                <a:highlight>
                  <a:srgbClr val="000000">
                    <a:alpha val="0"/>
                  </a:srgbClr>
                </a:highlight>
                <a:latin typeface="Montserrat Light"/>
              </a:rPr>
              <a:t>ROYAUME-UNI</a:t>
            </a:r>
          </a:p>
        </p:txBody>
      </p:sp>
    </p:spTree>
    <p:extLst>
      <p:ext uri="{BB962C8B-B14F-4D97-AF65-F5344CB8AC3E}">
        <p14:creationId xmlns:p14="http://schemas.microsoft.com/office/powerpoint/2010/main" val="191881847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7">
            <a:extLst>
              <a:ext uri="{FF2B5EF4-FFF2-40B4-BE49-F238E27FC236}">
                <a16:creationId xmlns:a16="http://schemas.microsoft.com/office/drawing/2014/main" id="{CA663F62-DEF5-3C43-BDE6-8730329C4874}"/>
              </a:ext>
            </a:extLst>
          </p:cNvPr>
          <p:cNvSpPr txBox="1"/>
          <p:nvPr/>
        </p:nvSpPr>
        <p:spPr>
          <a:xfrm>
            <a:off x="0" y="1698802"/>
            <a:ext cx="6876000" cy="1512000"/>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7" name="Rectangle 27"/>
          <p:cNvSpPr txBox="1"/>
          <p:nvPr/>
        </p:nvSpPr>
        <p:spPr>
          <a:xfrm>
            <a:off x="591230" y="3501560"/>
            <a:ext cx="5670233" cy="180337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100" b="0" i="0" u="none" strike="noStrike">
                <a:solidFill>
                  <a:srgbClr val="28AFAC"/>
                </a:solidFill>
                <a:highlight>
                  <a:srgbClr val="000000">
                    <a:alpha val="0"/>
                  </a:srgbClr>
                </a:highlight>
                <a:latin typeface="Montserrat Light"/>
                <a:ea typeface="Calibri"/>
                <a:cs typeface="Times New Roman"/>
              </a:rPr>
              <a:t>Malgré le grand nombre de personnes handicapées vivant de manière indépendante dans la communauté, leur richesse financière croissante et leur désir de voyager, ce groupe de consommateurs est largement inexploité par l'industrie du tourisme. </a:t>
            </a:r>
          </a:p>
          <a:p>
            <a:pPr algn="just">
              <a:lnSpc>
                <a:spcPct val="100000"/>
              </a:lnSpc>
              <a:spcBef>
                <a:spcPct val="0"/>
              </a:spcBef>
            </a:pPr>
            <a:endParaRPr lang="en-IE" sz="1100" b="1">
              <a:solidFill>
                <a:srgbClr val="2F355A"/>
              </a:solidFill>
              <a:ea typeface="Calibri" panose="020F0502020204030204" pitchFamily="34" charset="0"/>
              <a:cs typeface="Times New Roman" panose="02020603050405020304" pitchFamily="18" charset="0"/>
            </a:endParaRPr>
          </a:p>
          <a:p>
            <a:pPr algn="just">
              <a:lnSpc>
                <a:spcPct val="100000"/>
              </a:lnSpc>
              <a:spcBef>
                <a:spcPct val="0"/>
              </a:spcBef>
            </a:pPr>
            <a:endParaRPr lang="en-IE" sz="1100" b="1">
              <a:solidFill>
                <a:srgbClr val="2F355A"/>
              </a:solidFill>
              <a:ea typeface="Calibri" panose="020F0502020204030204" pitchFamily="34" charset="0"/>
              <a:cs typeface="Times New Roman" panose="02020603050405020304" pitchFamily="18" charset="0"/>
            </a:endParaRPr>
          </a:p>
          <a:p>
            <a:pPr algn="just">
              <a:lnSpc>
                <a:spcPct val="100000"/>
              </a:lnSpc>
              <a:spcBef>
                <a:spcPct val="0"/>
              </a:spcBef>
            </a:pPr>
            <a:endParaRPr lang="en-IE" sz="1100" b="1">
              <a:solidFill>
                <a:srgbClr val="2F355A"/>
              </a:solidFill>
              <a:ea typeface="Calibri" panose="020F0502020204030204" pitchFamily="34" charset="0"/>
              <a:cs typeface="Times New Roman" panose="02020603050405020304" pitchFamily="18" charset="0"/>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ea typeface="Calibri"/>
                <a:cs typeface="Times New Roman"/>
              </a:rPr>
              <a:t>Il est d'autant plus nécessaire d'améliorer l'accessibilité en Europe et dans d'autres destinations internationales que de plus en plus de [personnes handicapées] sont en mesure de voyager, ce qui signifie que l'industrie du tourisme a beaucoup plus de chances de bénéficier de saisons plus longues et de nouveaux revenus si elle est plus créative dans les bâtiments et les services qu'elle propose.</a:t>
            </a:r>
          </a:p>
        </p:txBody>
      </p:sp>
      <p:sp>
        <p:nvSpPr>
          <p:cNvPr id="15" name="Rectangle 27">
            <a:extLst>
              <a:ext uri="{FF2B5EF4-FFF2-40B4-BE49-F238E27FC236}">
                <a16:creationId xmlns:a16="http://schemas.microsoft.com/office/drawing/2014/main" id="{BB3B03D8-48D5-6140-A250-7C52601948BD}"/>
              </a:ext>
            </a:extLst>
          </p:cNvPr>
          <p:cNvSpPr txBox="1"/>
          <p:nvPr/>
        </p:nvSpPr>
        <p:spPr>
          <a:xfrm>
            <a:off x="624837" y="2308837"/>
            <a:ext cx="5636626" cy="5993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FFFFFF"/>
                </a:solidFill>
                <a:latin typeface="Montserrat Light"/>
                <a:ea typeface="Montserrat Light"/>
                <a:cs typeface="Montserrat Light"/>
                <a:sym typeface="Montserrat Light"/>
              </a:defRPr>
            </a:lvl1pPr>
          </a:lstStyle>
          <a:p>
            <a:pPr algn="just" rtl="0">
              <a:lnSpc>
                <a:spcPct val="107000"/>
              </a:lnSpc>
              <a:spcBef>
                <a:spcPct val="0"/>
              </a:spcBef>
              <a:spcAft>
                <a:spcPts val="174"/>
              </a:spcAft>
            </a:pPr>
            <a:r>
              <a:rPr lang="fr" sz="1200" b="0" i="1" u="none" strike="noStrike">
                <a:solidFill>
                  <a:srgbClr val="FFFFFF"/>
                </a:solidFill>
                <a:highlight>
                  <a:srgbClr val="000000">
                    <a:alpha val="0"/>
                  </a:srgbClr>
                </a:highlight>
                <a:latin typeface="Montserrat"/>
                <a:ea typeface="Calibri"/>
                <a:cs typeface="Times New Roman"/>
              </a:rPr>
              <a:t>Le fait de proposer des expériences touristiques accessibles à tous représente également une opportunité de croissance significative pour les destinations, qui peuvent ainsi atteindre un marché important et de plus en plus demandeur. </a:t>
            </a:r>
          </a:p>
        </p:txBody>
      </p:sp>
      <p:sp>
        <p:nvSpPr>
          <p:cNvPr id="16" name="Rechteck">
            <a:extLst>
              <a:ext uri="{FF2B5EF4-FFF2-40B4-BE49-F238E27FC236}">
                <a16:creationId xmlns:a16="http://schemas.microsoft.com/office/drawing/2014/main" id="{E59FFA34-8BD1-EA48-8485-B23F4F4EF4FC}"/>
              </a:ext>
            </a:extLst>
          </p:cNvPr>
          <p:cNvSpPr/>
          <p:nvPr/>
        </p:nvSpPr>
        <p:spPr>
          <a:xfrm>
            <a:off x="-1" y="327259"/>
            <a:ext cx="6042297" cy="1645912"/>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7" name="Rectangle 27">
            <a:extLst>
              <a:ext uri="{FF2B5EF4-FFF2-40B4-BE49-F238E27FC236}">
                <a16:creationId xmlns:a16="http://schemas.microsoft.com/office/drawing/2014/main" id="{092DA8CE-E05B-B64B-8F48-B13980A201F0}"/>
              </a:ext>
            </a:extLst>
          </p:cNvPr>
          <p:cNvSpPr txBox="1"/>
          <p:nvPr/>
        </p:nvSpPr>
        <p:spPr>
          <a:xfrm>
            <a:off x="729091" y="1133667"/>
            <a:ext cx="4206164" cy="76463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1600" b="0" i="0" u="none" strike="noStrike" dirty="0">
                <a:solidFill>
                  <a:srgbClr val="FFFFFF"/>
                </a:solidFill>
                <a:highlight>
                  <a:srgbClr val="000000">
                    <a:alpha val="0"/>
                  </a:srgbClr>
                </a:highlight>
                <a:latin typeface="Montserrat Light"/>
              </a:rPr>
              <a:t>Présente des </a:t>
            </a:r>
            <a:r>
              <a:rPr lang="fr" sz="1600" dirty="0">
                <a:solidFill>
                  <a:srgbClr val="FFFFFF"/>
                </a:solidFill>
                <a:highlight>
                  <a:srgbClr val="000000">
                    <a:alpha val="0"/>
                  </a:srgbClr>
                </a:highlight>
              </a:rPr>
              <a:t>possibilités</a:t>
            </a:r>
            <a:r>
              <a:rPr lang="fr" sz="1600" b="0" i="0" u="none" strike="noStrike" dirty="0">
                <a:solidFill>
                  <a:srgbClr val="FFFFFF"/>
                </a:solidFill>
                <a:highlight>
                  <a:srgbClr val="000000">
                    <a:alpha val="0"/>
                  </a:srgbClr>
                </a:highlight>
                <a:latin typeface="Montserrat Light"/>
              </a:rPr>
              <a:t> de croissance             </a:t>
            </a:r>
            <a:r>
              <a:rPr lang="fr" sz="1600" dirty="0">
                <a:solidFill>
                  <a:srgbClr val="FFFFFF"/>
                </a:solidFill>
                <a:highlight>
                  <a:srgbClr val="000000">
                    <a:alpha val="0"/>
                  </a:srgbClr>
                </a:highlight>
              </a:rPr>
              <a:t>p</a:t>
            </a:r>
            <a:r>
              <a:rPr lang="fr" sz="1600" b="0" i="0" u="none" strike="noStrike" dirty="0">
                <a:solidFill>
                  <a:srgbClr val="FFFFFF"/>
                </a:solidFill>
                <a:highlight>
                  <a:srgbClr val="000000">
                    <a:alpha val="0"/>
                  </a:srgbClr>
                </a:highlight>
                <a:latin typeface="Montserrat Light"/>
              </a:rPr>
              <a:t>our les entreprises, les destinations et les régions touristiques</a:t>
            </a:r>
          </a:p>
        </p:txBody>
      </p:sp>
      <p:sp>
        <p:nvSpPr>
          <p:cNvPr id="18" name="Rectangle 27">
            <a:extLst>
              <a:ext uri="{FF2B5EF4-FFF2-40B4-BE49-F238E27FC236}">
                <a16:creationId xmlns:a16="http://schemas.microsoft.com/office/drawing/2014/main" id="{8EF6CF70-C8AD-A84D-B25E-E0D418817823}"/>
              </a:ext>
            </a:extLst>
          </p:cNvPr>
          <p:cNvSpPr txBox="1"/>
          <p:nvPr/>
        </p:nvSpPr>
        <p:spPr>
          <a:xfrm>
            <a:off x="4587332" y="227914"/>
            <a:ext cx="1454965" cy="11801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7500" b="1" i="0" u="none" strike="noStrike" dirty="0">
                <a:solidFill>
                  <a:srgbClr val="FFFFFF"/>
                </a:solidFill>
                <a:highlight>
                  <a:srgbClr val="000000">
                    <a:alpha val="0"/>
                  </a:srgbClr>
                </a:highlight>
                <a:latin typeface="Montserrat"/>
              </a:rPr>
              <a:t>04</a:t>
            </a:r>
          </a:p>
        </p:txBody>
      </p:sp>
      <p:sp>
        <p:nvSpPr>
          <p:cNvPr id="19" name="Rectangle 27">
            <a:extLst>
              <a:ext uri="{FF2B5EF4-FFF2-40B4-BE49-F238E27FC236}">
                <a16:creationId xmlns:a16="http://schemas.microsoft.com/office/drawing/2014/main" id="{46551428-7701-284F-A0A7-069F3A3DE740}"/>
              </a:ext>
            </a:extLst>
          </p:cNvPr>
          <p:cNvSpPr txBox="1"/>
          <p:nvPr/>
        </p:nvSpPr>
        <p:spPr>
          <a:xfrm>
            <a:off x="729091" y="577906"/>
            <a:ext cx="2476425" cy="41069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500" b="1" i="0" u="none" strike="noStrike" dirty="0">
                <a:solidFill>
                  <a:srgbClr val="FFFFFF"/>
                </a:solidFill>
                <a:highlight>
                  <a:srgbClr val="000000">
                    <a:alpha val="0"/>
                  </a:srgbClr>
                </a:highlight>
                <a:latin typeface="Montserrat Semi Bold"/>
              </a:rPr>
              <a:t>Opportunité</a:t>
            </a:r>
          </a:p>
        </p:txBody>
      </p:sp>
      <p:cxnSp>
        <p:nvCxnSpPr>
          <p:cNvPr id="20" name="Straight Connector 19">
            <a:extLst>
              <a:ext uri="{FF2B5EF4-FFF2-40B4-BE49-F238E27FC236}">
                <a16:creationId xmlns:a16="http://schemas.microsoft.com/office/drawing/2014/main" id="{DD3BF696-5C9C-FA43-A2C9-552EAE9B9CD1}"/>
              </a:ext>
            </a:extLst>
          </p:cNvPr>
          <p:cNvCxnSpPr/>
          <p:nvPr/>
        </p:nvCxnSpPr>
        <p:spPr>
          <a:xfrm flipH="1">
            <a:off x="0" y="997969"/>
            <a:ext cx="4730172" cy="0"/>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pic>
        <p:nvPicPr>
          <p:cNvPr id="22" name="Picture 21" descr="A group of people running&#10;&#10;Description automatically generated with medium confidence">
            <a:extLst>
              <a:ext uri="{FF2B5EF4-FFF2-40B4-BE49-F238E27FC236}">
                <a16:creationId xmlns:a16="http://schemas.microsoft.com/office/drawing/2014/main" id="{6BEAA154-39F2-264B-B3EB-3331DAED6AD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540643"/>
            <a:ext cx="6858000" cy="3858768"/>
          </a:xfrm>
          <a:prstGeom prst="rect">
            <a:avLst/>
          </a:prstGeom>
        </p:spPr>
      </p:pic>
    </p:spTree>
    <p:extLst>
      <p:ext uri="{BB962C8B-B14F-4D97-AF65-F5344CB8AC3E}">
        <p14:creationId xmlns:p14="http://schemas.microsoft.com/office/powerpoint/2010/main" val="1796628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a:extLst>
              <a:ext uri="{FF2B5EF4-FFF2-40B4-BE49-F238E27FC236}">
                <a16:creationId xmlns:a16="http://schemas.microsoft.com/office/drawing/2014/main" id="{8DE08694-40AB-324B-8CF8-7923401C653F}"/>
              </a:ext>
            </a:extLst>
          </p:cNvPr>
          <p:cNvSpPr/>
          <p:nvPr/>
        </p:nvSpPr>
        <p:spPr>
          <a:xfrm>
            <a:off x="1922400" y="6809579"/>
            <a:ext cx="4935600" cy="2622921"/>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2" name="Rectangle 27">
            <a:extLst>
              <a:ext uri="{FF2B5EF4-FFF2-40B4-BE49-F238E27FC236}">
                <a16:creationId xmlns:a16="http://schemas.microsoft.com/office/drawing/2014/main" id="{10E8DCA1-BC54-4E4A-9457-A9C78B348F80}"/>
              </a:ext>
            </a:extLst>
          </p:cNvPr>
          <p:cNvSpPr txBox="1"/>
          <p:nvPr/>
        </p:nvSpPr>
        <p:spPr>
          <a:xfrm>
            <a:off x="2577600" y="7617599"/>
            <a:ext cx="3990113" cy="1549463"/>
          </a:xfrm>
          <a:prstGeom prst="rect">
            <a:avLst/>
          </a:prstGeom>
          <a:no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rtl="0">
              <a:lnSpc>
                <a:spcPct val="100000"/>
              </a:lnSpc>
              <a:spcBef>
                <a:spcPct val="0"/>
              </a:spcBef>
            </a:pPr>
            <a:r>
              <a:rPr lang="fr" sz="1100" b="0" i="1" u="none" strike="noStrike">
                <a:solidFill>
                  <a:srgbClr val="FFFFFF"/>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L'étude de VisitScotland</a:t>
            </a:r>
            <a:r>
              <a:rPr lang="fr" sz="1100" b="0" i="1" u="none" strike="noStrike">
                <a:solidFill>
                  <a:srgbClr val="FFFFFF"/>
                </a:solidFill>
                <a:highlight>
                  <a:srgbClr val="000000">
                    <a:alpha val="0"/>
                  </a:srgbClr>
                </a:highlight>
                <a:latin typeface="Montserrat Light"/>
              </a:rPr>
              <a:t> a révélé que les personnes handicapées veulent les mêmes choses que tous les visiteurs : un bon </a:t>
            </a:r>
            <a:r>
              <a:rPr lang="fr" sz="1100" b="1" i="1" u="none" strike="noStrike">
                <a:solidFill>
                  <a:srgbClr val="FFFFFF"/>
                </a:solidFill>
                <a:highlight>
                  <a:srgbClr val="000000">
                    <a:alpha val="0"/>
                  </a:srgbClr>
                </a:highlight>
                <a:latin typeface="Montserrat Light"/>
              </a:rPr>
              <a:t>service à la clientèle</a:t>
            </a:r>
            <a:r>
              <a:rPr lang="fr" sz="1100" b="0" i="1" u="none" strike="noStrike">
                <a:solidFill>
                  <a:srgbClr val="FFFFFF"/>
                </a:solidFill>
                <a:highlight>
                  <a:srgbClr val="000000">
                    <a:alpha val="0"/>
                  </a:srgbClr>
                </a:highlight>
                <a:latin typeface="Montserrat Light"/>
              </a:rPr>
              <a:t>, qui leur donne le sentiment d'être les bienvenus, un </a:t>
            </a:r>
            <a:r>
              <a:rPr lang="fr" sz="1100" b="1" i="1" u="none" strike="noStrike">
                <a:solidFill>
                  <a:srgbClr val="FFFFFF"/>
                </a:solidFill>
                <a:highlight>
                  <a:srgbClr val="000000">
                    <a:alpha val="0"/>
                  </a:srgbClr>
                </a:highlight>
                <a:latin typeface="Montserrat Light"/>
              </a:rPr>
              <a:t>marketing et des informations</a:t>
            </a:r>
            <a:r>
              <a:rPr lang="fr" sz="1100" b="0" i="1" u="none" strike="noStrike">
                <a:solidFill>
                  <a:srgbClr val="FFFFFF"/>
                </a:solidFill>
                <a:highlight>
                  <a:srgbClr val="000000">
                    <a:alpha val="0"/>
                  </a:srgbClr>
                </a:highlight>
                <a:latin typeface="Montserrat Light"/>
              </a:rPr>
              <a:t> fiables, précises et pertinentes, pour les aider à prendre leurs décisions, et des </a:t>
            </a:r>
            <a:r>
              <a:rPr lang="fr" sz="1100" b="1" i="1" u="none" strike="noStrike">
                <a:solidFill>
                  <a:srgbClr val="FFFFFF"/>
                </a:solidFill>
                <a:highlight>
                  <a:srgbClr val="000000">
                    <a:alpha val="0"/>
                  </a:srgbClr>
                </a:highlight>
                <a:latin typeface="Montserrat Light"/>
              </a:rPr>
              <a:t>installations </a:t>
            </a:r>
            <a:r>
              <a:rPr lang="fr" sz="1100" b="0" i="1" u="none" strike="noStrike">
                <a:solidFill>
                  <a:srgbClr val="FFFFFF"/>
                </a:solidFill>
                <a:highlight>
                  <a:srgbClr val="000000">
                    <a:alpha val="0"/>
                  </a:srgbClr>
                </a:highlight>
                <a:latin typeface="Montserrat Light"/>
              </a:rPr>
              <a:t>appropriées pour leur permettre de profiter pleinement de leur expérience. À l'heure actuelle, il s'agit d'obstacles majeurs pour certaines personnes, mais ils peuvent être levés par les entreprises avec le soutien de leur DMO.</a:t>
            </a:r>
            <a:endParaRPr lang="en-GB" sz="1100" i="1">
              <a:solidFill>
                <a:schemeClr val="bg1"/>
              </a:solidFill>
            </a:endParaRPr>
          </a:p>
        </p:txBody>
      </p:sp>
      <p:sp>
        <p:nvSpPr>
          <p:cNvPr id="19" name="Freeform 18">
            <a:extLst>
              <a:ext uri="{FF2B5EF4-FFF2-40B4-BE49-F238E27FC236}">
                <a16:creationId xmlns:a16="http://schemas.microsoft.com/office/drawing/2014/main" id="{2D6C4D67-9DAC-224C-8E0C-FFCD5D6CF84E}"/>
              </a:ext>
            </a:extLst>
          </p:cNvPr>
          <p:cNvSpPr/>
          <p:nvPr/>
        </p:nvSpPr>
        <p:spPr>
          <a:xfrm>
            <a:off x="1235283" y="8245349"/>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28AFAC"/>
          </a:solidFill>
          <a:ln w="5715" cap="flat">
            <a:noFill/>
            <a:prstDash val="solid"/>
            <a:miter/>
          </a:ln>
        </p:spPr>
        <p:txBody>
          <a:bodyPr rtlCol="0" anchor="ctr">
            <a:noAutofit/>
          </a:bodyPr>
          <a:lstStyle/>
          <a:p>
            <a:endParaRPr lang="en-US"/>
          </a:p>
        </p:txBody>
      </p:sp>
      <p:sp>
        <p:nvSpPr>
          <p:cNvPr id="851" name="Rectangle 27"/>
          <p:cNvSpPr txBox="1"/>
          <p:nvPr/>
        </p:nvSpPr>
        <p:spPr>
          <a:xfrm>
            <a:off x="734755" y="2038792"/>
            <a:ext cx="5309419" cy="343459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100" b="0" i="0" u="none" strike="noStrike">
                <a:solidFill>
                  <a:srgbClr val="28AFAC"/>
                </a:solidFill>
                <a:highlight>
                  <a:srgbClr val="000000">
                    <a:alpha val="0"/>
                  </a:srgbClr>
                </a:highlight>
                <a:latin typeface="Montserrat"/>
                <a:cs typeface="Times New Roman"/>
              </a:rPr>
              <a:t>Le tourisme accessible mis en œuvre au niveau</a:t>
            </a:r>
            <a:r>
              <a:rPr lang="fr" sz="1000" b="0" i="0" u="none" strike="noStrike">
                <a:solidFill>
                  <a:srgbClr val="2F355A"/>
                </a:solidFill>
                <a:highlight>
                  <a:srgbClr val="000000">
                    <a:alpha val="0"/>
                  </a:srgbClr>
                </a:highlight>
                <a:latin typeface="Montserrat Light"/>
                <a:cs typeface="Times New Roman"/>
              </a:rPr>
              <a:t> de la destination doit impliquer un processus de collaboration entre les parties prenantes pour permettre aux personnes ayant des besoins d'accès (y compris la mobilité, la vision, l'audition et les dimensions cognitives de l'accès) de fonctionner de manière indépendante et avec équité et dignité en proposant des produits, des services et des environnements touristiques de conception universelle.</a:t>
            </a: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cs typeface="Times New Roman"/>
              </a:rPr>
              <a:t>. </a:t>
            </a:r>
          </a:p>
          <a:p>
            <a:pPr algn="just" rtl="0">
              <a:lnSpc>
                <a:spcPct val="100000"/>
              </a:lnSpc>
              <a:spcBef>
                <a:spcPct val="0"/>
              </a:spcBef>
            </a:pPr>
            <a:r>
              <a:rPr lang="fr" sz="1000" b="0" i="0" u="none" strike="noStrike">
                <a:solidFill>
                  <a:srgbClr val="28AFAC"/>
                </a:solidFill>
                <a:highlight>
                  <a:srgbClr val="000000">
                    <a:alpha val="0"/>
                  </a:srgbClr>
                </a:highlight>
                <a:latin typeface="Montserrat"/>
                <a:cs typeface="Times New Roman"/>
              </a:rPr>
              <a:t>Il y a aussi l'effet multiplicateur potentiel. </a:t>
            </a:r>
            <a:r>
              <a:rPr lang="fr" sz="1000" b="0" i="0" u="none" strike="noStrike">
                <a:solidFill>
                  <a:srgbClr val="2F355A"/>
                </a:solidFill>
                <a:highlight>
                  <a:srgbClr val="000000">
                    <a:alpha val="0"/>
                  </a:srgbClr>
                </a:highlight>
                <a:latin typeface="Montserrat Light"/>
                <a:cs typeface="Times New Roman"/>
              </a:rPr>
              <a:t>Compte tenu de l'importance croissante du marché du tourisme accessible, et notamment du pouvoir d'achat de ce segment de marché, y compris l'« effet multiplicateur », chaque voyageur handicapé est susceptible d'influencer les décisions d'achat de plusieurs membres de son groupe. Les entreprises au niveau de la destination peuvent chacune faire partie de l'effet multiplicateur en investissant du temps, des efforts et des ressources nécessaires pour devenir plus accessibles et inclusives en tant qu'entreprise ou destination. Pour exploiter ce potentiel et être compétitives, les entreprises et les destinations touristiques devraient investir dans la conception universelle et les solutions inclusives.</a:t>
            </a:r>
          </a:p>
        </p:txBody>
      </p:sp>
      <p:sp>
        <p:nvSpPr>
          <p:cNvPr id="9" name="Rechteck">
            <a:extLst>
              <a:ext uri="{FF2B5EF4-FFF2-40B4-BE49-F238E27FC236}">
                <a16:creationId xmlns:a16="http://schemas.microsoft.com/office/drawing/2014/main" id="{8F478FBE-0515-4FB9-A5F5-0B74D2042C81}"/>
              </a:ext>
            </a:extLst>
          </p:cNvPr>
          <p:cNvSpPr/>
          <p:nvPr/>
        </p:nvSpPr>
        <p:spPr>
          <a:xfrm>
            <a:off x="-21601" y="5351489"/>
            <a:ext cx="6093219" cy="2121755"/>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 name="Rectangle 27">
            <a:extLst>
              <a:ext uri="{FF2B5EF4-FFF2-40B4-BE49-F238E27FC236}">
                <a16:creationId xmlns:a16="http://schemas.microsoft.com/office/drawing/2014/main" id="{0E9D7D65-629E-49DA-A0FD-A84482A74D3B}"/>
              </a:ext>
            </a:extLst>
          </p:cNvPr>
          <p:cNvSpPr txBox="1"/>
          <p:nvPr/>
        </p:nvSpPr>
        <p:spPr>
          <a:xfrm>
            <a:off x="233330" y="5479600"/>
            <a:ext cx="5380017" cy="171874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rtl="0">
              <a:lnSpc>
                <a:spcPct val="100000"/>
              </a:lnSpc>
              <a:spcBef>
                <a:spcPct val="0"/>
              </a:spcBef>
            </a:pPr>
            <a:r>
              <a:rPr lang="fr" sz="1050" b="0" i="1" u="none" strike="noStrike" dirty="0">
                <a:solidFill>
                  <a:srgbClr val="FFFFFF"/>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Un rapport pour VisitScotland a souligné</a:t>
            </a:r>
            <a:r>
              <a:rPr lang="fr" sz="1050" b="0" i="1" u="none" strike="noStrike" dirty="0">
                <a:solidFill>
                  <a:srgbClr val="FFFFFF"/>
                </a:solidFill>
                <a:highlight>
                  <a:srgbClr val="000000">
                    <a:alpha val="0"/>
                  </a:srgbClr>
                </a:highlight>
                <a:latin typeface="Montserrat Light"/>
              </a:rPr>
              <a:t> que, pour certaines personnes au moins, le temps, l'énergie, le stress et la planification nécessaires pour que les personnes handicapées passent des vacances réussies en Écosse étaient si importants qu'ils les rebutaient.  En effet, lorsqu'on lui a demandé quel était le meilleur endroit où se rendre en Écosse en tant que personne handicapée, un participant a répondu tout simplement « chez lui » ! Combien d'autres personnes handicapées se sentent ainsi face à des entreprises et des destinations qui ne se mettent pas forcément dans la peau de leurs visiteurs ?  Combien de prestataires ne considèrent pas avec empathie l'accessibilité dans la perspective de la réservation, du voyage vers et depuis la destination, des déplacements et de l'identification de manière simple et cohérente de ce que chaque entreprise leur offre ?</a:t>
            </a:r>
            <a:endParaRPr lang="en-GB" sz="1050" i="1" dirty="0">
              <a:solidFill>
                <a:schemeClr val="bg1"/>
              </a:solidFill>
            </a:endParaRPr>
          </a:p>
        </p:txBody>
      </p:sp>
      <p:sp>
        <p:nvSpPr>
          <p:cNvPr id="15" name="Rectangle 27">
            <a:extLst>
              <a:ext uri="{FF2B5EF4-FFF2-40B4-BE49-F238E27FC236}">
                <a16:creationId xmlns:a16="http://schemas.microsoft.com/office/drawing/2014/main" id="{EA336E10-69E8-44D6-AD08-F756895FE7EE}"/>
              </a:ext>
            </a:extLst>
          </p:cNvPr>
          <p:cNvSpPr txBox="1"/>
          <p:nvPr/>
        </p:nvSpPr>
        <p:spPr>
          <a:xfrm>
            <a:off x="779000" y="328031"/>
            <a:ext cx="5265174" cy="4113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2500" b="1" i="0" u="none" strike="noStrike">
                <a:solidFill>
                  <a:srgbClr val="FFFFFF"/>
                </a:solidFill>
                <a:highlight>
                  <a:srgbClr val="000000">
                    <a:alpha val="0"/>
                  </a:srgbClr>
                </a:highlight>
                <a:latin typeface="Montserrat Semi Bold"/>
              </a:rPr>
              <a:t>Étape 3</a:t>
            </a:r>
            <a:r>
              <a:rPr lang="fr" sz="2000" b="0" i="0" u="none" strike="noStrike">
                <a:solidFill>
                  <a:srgbClr val="FFFFFF"/>
                </a:solidFill>
                <a:highlight>
                  <a:srgbClr val="000000">
                    <a:alpha val="0"/>
                  </a:srgbClr>
                </a:highlight>
                <a:latin typeface="Montserrat Semi Bold"/>
              </a:rPr>
              <a:t> Mettre en œuvre votre accessibilité</a:t>
            </a:r>
            <a:endParaRPr sz="2000">
              <a:solidFill>
                <a:schemeClr val="bg1"/>
              </a:solidFill>
            </a:endParaRPr>
          </a:p>
        </p:txBody>
      </p:sp>
      <p:sp>
        <p:nvSpPr>
          <p:cNvPr id="16" name="Rechteck">
            <a:extLst>
              <a:ext uri="{FF2B5EF4-FFF2-40B4-BE49-F238E27FC236}">
                <a16:creationId xmlns:a16="http://schemas.microsoft.com/office/drawing/2014/main" id="{D0C6E006-5D68-43A1-931A-E9425512CE78}"/>
              </a:ext>
            </a:extLst>
          </p:cNvPr>
          <p:cNvSpPr/>
          <p:nvPr/>
        </p:nvSpPr>
        <p:spPr>
          <a:xfrm>
            <a:off x="-21601" y="295477"/>
            <a:ext cx="6892826" cy="1599316"/>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7" name="Rectangle 27">
            <a:extLst>
              <a:ext uri="{FF2B5EF4-FFF2-40B4-BE49-F238E27FC236}">
                <a16:creationId xmlns:a16="http://schemas.microsoft.com/office/drawing/2014/main" id="{89D61D93-4890-4041-9F39-A16B216412FD}"/>
              </a:ext>
            </a:extLst>
          </p:cNvPr>
          <p:cNvSpPr txBox="1"/>
          <p:nvPr/>
        </p:nvSpPr>
        <p:spPr>
          <a:xfrm>
            <a:off x="678366" y="521110"/>
            <a:ext cx="5413859" cy="113396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algn="just" rtl="0">
              <a:spcBef>
                <a:spcPct val="0"/>
              </a:spcBef>
            </a:pPr>
            <a:r>
              <a:rPr lang="fr" sz="1200" b="0" i="1" u="none" strike="noStrike">
                <a:solidFill>
                  <a:srgbClr val="FFFFFF"/>
                </a:solidFill>
                <a:highlight>
                  <a:srgbClr val="000000">
                    <a:alpha val="0"/>
                  </a:srgbClr>
                </a:highlight>
                <a:latin typeface="Montserrat Light"/>
                <a:ea typeface="Verdana"/>
              </a:rPr>
              <a:t>Les destinations, les communautés touristiques et les régions doivent prendre en compte l'accès à la destination pour les personnes handicapées et les problèmes d'accessibilité, par exemple les transports publics, les trottoirs, les parcs, l'accès au patrimoine et aux attractions nationales, les installations, les points d'information et les autres lieux de passage importants qui doivent répondre aux besoins physiques de la communauté et des visiteurs. </a:t>
            </a:r>
          </a:p>
        </p:txBody>
      </p:sp>
      <p:sp>
        <p:nvSpPr>
          <p:cNvPr id="20" name="Freeform 19">
            <a:extLst>
              <a:ext uri="{FF2B5EF4-FFF2-40B4-BE49-F238E27FC236}">
                <a16:creationId xmlns:a16="http://schemas.microsoft.com/office/drawing/2014/main" id="{69531145-48BE-B548-A709-9C200B9B329C}"/>
              </a:ext>
            </a:extLst>
          </p:cNvPr>
          <p:cNvSpPr/>
          <p:nvPr/>
        </p:nvSpPr>
        <p:spPr>
          <a:xfrm rot="10800000">
            <a:off x="5699237" y="5617386"/>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2F355A"/>
          </a:solidFill>
          <a:ln w="5715" cap="flat">
            <a:noFill/>
            <a:prstDash val="solid"/>
            <a:miter/>
          </a:ln>
        </p:spPr>
        <p:txBody>
          <a:bodyPr rtlCol="0" anchor="ctr">
            <a:noAutofit/>
          </a:bodyPr>
          <a:lstStyle/>
          <a:p>
            <a:endParaRPr lang="en-US"/>
          </a:p>
        </p:txBody>
      </p:sp>
    </p:spTree>
    <p:extLst>
      <p:ext uri="{BB962C8B-B14F-4D97-AF65-F5344CB8AC3E}">
        <p14:creationId xmlns:p14="http://schemas.microsoft.com/office/powerpoint/2010/main" val="21099943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p:cNvSpPr txBox="1"/>
          <p:nvPr/>
        </p:nvSpPr>
        <p:spPr>
          <a:xfrm>
            <a:off x="3849212" y="4718607"/>
            <a:ext cx="2499391" cy="34759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endParaRPr sz="2090" b="1">
              <a:solidFill>
                <a:srgbClr val="28AFAC"/>
              </a:solidFill>
              <a:highlight>
                <a:srgbClr val="FFFF00"/>
              </a:highlight>
            </a:endParaRPr>
          </a:p>
        </p:txBody>
      </p:sp>
      <p:sp>
        <p:nvSpPr>
          <p:cNvPr id="7" name="Rectangle 27"/>
          <p:cNvSpPr txBox="1"/>
          <p:nvPr/>
        </p:nvSpPr>
        <p:spPr>
          <a:xfrm>
            <a:off x="814998" y="2238988"/>
            <a:ext cx="5492894" cy="112582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7000"/>
              </a:lnSpc>
              <a:spcBef>
                <a:spcPct val="0"/>
              </a:spcBef>
              <a:spcAft>
                <a:spcPts val="800"/>
              </a:spcAft>
            </a:pPr>
            <a:r>
              <a:rPr lang="fr" sz="1100" b="1" i="0" u="none" strike="noStrike">
                <a:solidFill>
                  <a:srgbClr val="28AFAC"/>
                </a:solidFill>
                <a:highlight>
                  <a:srgbClr val="000000">
                    <a:alpha val="0"/>
                  </a:srgbClr>
                </a:highlight>
                <a:latin typeface="Montserrat"/>
                <a:ea typeface="Calibri"/>
                <a:cs typeface="Times New Roman"/>
              </a:rPr>
              <a:t>Besoins fondamentaux des destinations touristiques</a:t>
            </a:r>
          </a:p>
          <a:p>
            <a:pPr algn="just" rtl="0">
              <a:lnSpc>
                <a:spcPct val="100000"/>
              </a:lnSpc>
              <a:spcBef>
                <a:spcPct val="0"/>
              </a:spcBef>
            </a:pPr>
            <a:r>
              <a:rPr lang="fr" sz="1000" b="0" i="0" u="none" strike="noStrike">
                <a:solidFill>
                  <a:srgbClr val="2F355A"/>
                </a:solidFill>
                <a:highlight>
                  <a:srgbClr val="000000">
                    <a:alpha val="0"/>
                  </a:srgbClr>
                </a:highlight>
                <a:latin typeface="Montserrat Light"/>
                <a:cs typeface="Times New Roman"/>
              </a:rPr>
              <a:t>Lorsqu'il s'agit de travailler ensemble en tant que destination,</a:t>
            </a:r>
            <a:r>
              <a:rPr lang="fr" sz="1000" b="0" i="0" u="none" strike="noStrike">
                <a:solidFill>
                  <a:srgbClr val="2F355A"/>
                </a:solidFill>
                <a:highlight>
                  <a:srgbClr val="000000">
                    <a:alpha val="0"/>
                  </a:srgbClr>
                </a:highlight>
                <a:latin typeface="Montserrat Light"/>
                <a:ea typeface="Calibri"/>
                <a:cs typeface="Times New Roman"/>
              </a:rPr>
              <a:t> les personnes de toutes capacités et de tous handicaps doivent être encouragées et invitées à participer dans toute la mesure du possible à toutes les expériences et activités à tous les niveaux au sein d'une destination. Ils n'attendent pas de vous que vous fassiez tout pour eux, mais soyez attentif à leurs besoins ;</a:t>
            </a:r>
            <a:endParaRPr lang="en-IE" sz="1050">
              <a:solidFill>
                <a:srgbClr val="2F355A"/>
              </a:solidFill>
              <a:effectLst/>
              <a:latin typeface="Montserrat Light" pitchFamily="2" charset="77"/>
              <a:ea typeface="Calibri" panose="020F0502020204030204" pitchFamily="34" charset="0"/>
              <a:cs typeface="Times New Roman" panose="02020603050405020304" pitchFamily="18" charset="0"/>
            </a:endParaRPr>
          </a:p>
        </p:txBody>
      </p:sp>
      <p:sp>
        <p:nvSpPr>
          <p:cNvPr id="11" name="Rechteck">
            <a:extLst>
              <a:ext uri="{FF2B5EF4-FFF2-40B4-BE49-F238E27FC236}">
                <a16:creationId xmlns:a16="http://schemas.microsoft.com/office/drawing/2014/main" id="{91557F97-5330-4812-83D4-44CAD4B28E00}"/>
              </a:ext>
            </a:extLst>
          </p:cNvPr>
          <p:cNvSpPr/>
          <p:nvPr/>
        </p:nvSpPr>
        <p:spPr>
          <a:xfrm>
            <a:off x="15772" y="6917635"/>
            <a:ext cx="6842228" cy="2479015"/>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9" name="Rechteck">
            <a:extLst>
              <a:ext uri="{FF2B5EF4-FFF2-40B4-BE49-F238E27FC236}">
                <a16:creationId xmlns:a16="http://schemas.microsoft.com/office/drawing/2014/main" id="{6CB0BDB6-AA5A-45D5-8AEC-1481ADE142AD}"/>
              </a:ext>
            </a:extLst>
          </p:cNvPr>
          <p:cNvSpPr/>
          <p:nvPr/>
        </p:nvSpPr>
        <p:spPr>
          <a:xfrm>
            <a:off x="-17413" y="293628"/>
            <a:ext cx="6892826" cy="1672887"/>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4" name="Rectangle 27">
            <a:extLst>
              <a:ext uri="{FF2B5EF4-FFF2-40B4-BE49-F238E27FC236}">
                <a16:creationId xmlns:a16="http://schemas.microsoft.com/office/drawing/2014/main" id="{5CA70EC5-C9DF-4F54-B2C4-AA3EBDF5F2A9}"/>
              </a:ext>
            </a:extLst>
          </p:cNvPr>
          <p:cNvSpPr txBox="1"/>
          <p:nvPr/>
        </p:nvSpPr>
        <p:spPr>
          <a:xfrm>
            <a:off x="756876" y="432441"/>
            <a:ext cx="5609139" cy="13186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algn="just" rtl="0">
              <a:spcBef>
                <a:spcPct val="0"/>
              </a:spcBef>
            </a:pPr>
            <a:r>
              <a:rPr lang="fr" sz="1200" b="0" i="1" u="none" strike="noStrike" dirty="0">
                <a:solidFill>
                  <a:srgbClr val="FFFFFF"/>
                </a:solidFill>
                <a:highlight>
                  <a:srgbClr val="000000">
                    <a:alpha val="0"/>
                  </a:srgbClr>
                </a:highlight>
                <a:latin typeface="Montserrat Light"/>
                <a:ea typeface="Verdana"/>
              </a:rPr>
              <a:t>Les entreprises touristiques doivent collaborer avec d'autres entreprises touristiques, leurs destinations, les communautés locales et les régions afin de prendre en compte et de résoudre les problèmes d'accès à la destination pour les personnes handicapées. Par exemple, les transports publics, les trottoirs, les parcs, l'accès au patrimoine et aux attractions nationales, les installations, les points d'information et les autres zones de passage importantes doivent tenir compte des besoins physiques de la communauté et des visiteurs. </a:t>
            </a:r>
          </a:p>
        </p:txBody>
      </p:sp>
      <p:sp>
        <p:nvSpPr>
          <p:cNvPr id="15" name="Rectangle 27">
            <a:extLst>
              <a:ext uri="{FF2B5EF4-FFF2-40B4-BE49-F238E27FC236}">
                <a16:creationId xmlns:a16="http://schemas.microsoft.com/office/drawing/2014/main" id="{38C97F08-A5A8-4D56-A175-9711164DE9AE}"/>
              </a:ext>
            </a:extLst>
          </p:cNvPr>
          <p:cNvSpPr txBox="1"/>
          <p:nvPr/>
        </p:nvSpPr>
        <p:spPr>
          <a:xfrm>
            <a:off x="756877" y="1924633"/>
            <a:ext cx="5708397" cy="21557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spcBef>
                <a:spcPct val="0"/>
              </a:spcBef>
            </a:pPr>
            <a:endParaRPr lang="en-IE" sz="1100">
              <a:solidFill>
                <a:srgbClr val="2B2B2A"/>
              </a:solidFill>
              <a:ea typeface="Verdana" panose="020B0604030504040204" pitchFamily="34" charset="0"/>
            </a:endParaRPr>
          </a:p>
        </p:txBody>
      </p:sp>
      <p:sp>
        <p:nvSpPr>
          <p:cNvPr id="10" name="Rectangle 27">
            <a:extLst>
              <a:ext uri="{FF2B5EF4-FFF2-40B4-BE49-F238E27FC236}">
                <a16:creationId xmlns:a16="http://schemas.microsoft.com/office/drawing/2014/main" id="{3993C7D3-3323-774A-8AFC-5E765113BC50}"/>
              </a:ext>
            </a:extLst>
          </p:cNvPr>
          <p:cNvSpPr txBox="1"/>
          <p:nvPr/>
        </p:nvSpPr>
        <p:spPr>
          <a:xfrm>
            <a:off x="756876" y="3463135"/>
            <a:ext cx="5492894" cy="387272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rtl="0">
              <a:lnSpc>
                <a:spcPct val="100000"/>
              </a:lnSpc>
              <a:spcBef>
                <a:spcPct val="0"/>
              </a:spcBef>
              <a:buClr>
                <a:srgbClr val="28AFAC"/>
              </a:buClr>
              <a:buFont typeface="Wingdings" panose="05000000000000000000" pitchFamily="2" charset="2"/>
              <a:buChar char="ü"/>
            </a:pPr>
            <a:r>
              <a:rPr lang="fr" sz="900" b="0" i="0" u="none" strike="noStrike" dirty="0">
                <a:solidFill>
                  <a:srgbClr val="2F355A"/>
                </a:solidFill>
                <a:highlight>
                  <a:srgbClr val="000000">
                    <a:alpha val="0"/>
                  </a:srgbClr>
                </a:highlight>
                <a:latin typeface="Montserrat Light"/>
                <a:ea typeface="Calibri"/>
                <a:cs typeface="Times New Roman"/>
              </a:rPr>
              <a:t>Le ou les environnements physiques que vous fournissez et ce qui doit être modifié ou amélioré pour garantir qu'ils sont accessibles et que les personnes peuvent se déplacer sans entrave.</a:t>
            </a:r>
          </a:p>
          <a:p>
            <a:pPr marL="171450" indent="-171450" rtl="0">
              <a:lnSpc>
                <a:spcPct val="100000"/>
              </a:lnSpc>
              <a:spcBef>
                <a:spcPct val="0"/>
              </a:spcBef>
              <a:buClr>
                <a:srgbClr val="28AFAC"/>
              </a:buClr>
              <a:buFont typeface="Wingdings" panose="05000000000000000000" pitchFamily="2" charset="2"/>
              <a:buChar char="ü"/>
            </a:pPr>
            <a:r>
              <a:rPr lang="fr" sz="900" b="0" i="0" u="none" strike="noStrike" dirty="0">
                <a:solidFill>
                  <a:srgbClr val="2F355A"/>
                </a:solidFill>
                <a:highlight>
                  <a:srgbClr val="000000">
                    <a:alpha val="0"/>
                  </a:srgbClr>
                </a:highlight>
                <a:latin typeface="Montserrat Light"/>
                <a:ea typeface="Calibri"/>
                <a:cs typeface="Times New Roman"/>
              </a:rPr>
              <a:t>Le transport nécessaire aux personnes handicapées pour se rendre dans votre entreprise, s'y déplacer et en revenir. Qu'il est adapté, sûr, fiable et abordable.</a:t>
            </a:r>
          </a:p>
          <a:p>
            <a:pPr marL="171450" indent="-171450" rtl="0">
              <a:lnSpc>
                <a:spcPct val="100000"/>
              </a:lnSpc>
              <a:spcBef>
                <a:spcPct val="0"/>
              </a:spcBef>
              <a:buClr>
                <a:srgbClr val="28AFAC"/>
              </a:buClr>
              <a:buFont typeface="Wingdings" panose="05000000000000000000" pitchFamily="2" charset="2"/>
              <a:buChar char="ü"/>
            </a:pPr>
            <a:r>
              <a:rPr lang="fr" sz="900" b="0" i="0" u="none" strike="noStrike" dirty="0">
                <a:solidFill>
                  <a:srgbClr val="2F355A"/>
                </a:solidFill>
                <a:highlight>
                  <a:srgbClr val="000000">
                    <a:alpha val="0"/>
                  </a:srgbClr>
                </a:highlight>
                <a:latin typeface="Montserrat Light"/>
                <a:ea typeface="Calibri"/>
                <a:cs typeface="Times New Roman"/>
              </a:rPr>
              <a:t>Les informations, les communications et les technologies que vous fournissez doivent être accessibles, par exemple un site web pour les aveugles et les sourds ou un panneau d'information traduit en braille.</a:t>
            </a: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effectLst/>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effectLst/>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effectLst/>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effectLst/>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effectLst/>
              <a:latin typeface="Montserrat Light" pitchFamily="2" charset="77"/>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ü"/>
            </a:pPr>
            <a:endParaRPr lang="en-IE" sz="1000" dirty="0">
              <a:solidFill>
                <a:srgbClr val="2F355A"/>
              </a:solidFill>
              <a:latin typeface="Montserrat Light" pitchFamily="2" charset="77"/>
              <a:ea typeface="Calibri" panose="020F0502020204030204" pitchFamily="34" charset="0"/>
              <a:cs typeface="Times New Roman" panose="02020603050405020304" pitchFamily="18" charset="0"/>
            </a:endParaRPr>
          </a:p>
          <a:p>
            <a:pPr marL="171450" indent="-171450" rtl="0">
              <a:lnSpc>
                <a:spcPct val="100000"/>
              </a:lnSpc>
              <a:spcBef>
                <a:spcPct val="0"/>
              </a:spcBef>
              <a:buClr>
                <a:srgbClr val="28AFAC"/>
              </a:buClr>
              <a:buFont typeface="Wingdings" panose="05000000000000000000" pitchFamily="2" charset="2"/>
              <a:buChar char="ü"/>
            </a:pPr>
            <a:r>
              <a:rPr lang="fr" sz="900" b="0" i="0" u="none" strike="noStrike" dirty="0">
                <a:solidFill>
                  <a:srgbClr val="2F355A"/>
                </a:solidFill>
                <a:highlight>
                  <a:srgbClr val="000000">
                    <a:alpha val="0"/>
                  </a:srgbClr>
                </a:highlight>
                <a:latin typeface="Montserrat Light"/>
                <a:ea typeface="Calibri"/>
                <a:cs typeface="Times New Roman"/>
              </a:rPr>
              <a:t>Les installations et les services dont ils ont besoin sont accessibles.  Cela comprend les toilettes, le parking, le stockage, les sièges, les équipements, les restaurants, les lieux de divertissement, la location de vélos, etc. En ce qui concerne l'équipement, cela signifie que vous pouvez fournir ce dont ils ont besoin ou qu'ils peuvent le louer ou l'acheter localement, par exemple, pour le logement, ils peuvent avoir besoin de louer un monte-lit. Facilitez la tâche de votre invité. </a:t>
            </a:r>
            <a:endParaRPr lang="en-IE" sz="1000" dirty="0">
              <a:solidFill>
                <a:srgbClr val="2F355A"/>
              </a:solidFill>
              <a:effectLst/>
              <a:latin typeface="Montserrat Light" pitchFamily="2" charset="77"/>
              <a:ea typeface="Calibri" panose="020F0502020204030204" pitchFamily="34" charset="0"/>
              <a:cs typeface="Times New Roman" panose="02020603050405020304" pitchFamily="18" charset="0"/>
            </a:endParaRPr>
          </a:p>
          <a:p>
            <a:pPr marL="171450" indent="-171450" rtl="0">
              <a:lnSpc>
                <a:spcPct val="100000"/>
              </a:lnSpc>
              <a:spcBef>
                <a:spcPct val="0"/>
              </a:spcBef>
              <a:buClr>
                <a:srgbClr val="28AFAC"/>
              </a:buClr>
              <a:buFont typeface="Wingdings" panose="05000000000000000000" pitchFamily="2" charset="2"/>
              <a:buChar char="ü"/>
            </a:pPr>
            <a:r>
              <a:rPr lang="fr" sz="900" b="0" i="0" u="none" strike="noStrike" dirty="0">
                <a:solidFill>
                  <a:srgbClr val="2F355A"/>
                </a:solidFill>
                <a:highlight>
                  <a:srgbClr val="000000">
                    <a:alpha val="0"/>
                  </a:srgbClr>
                </a:highlight>
                <a:latin typeface="Montserrat Light"/>
                <a:ea typeface="Calibri"/>
                <a:cs typeface="Times New Roman"/>
              </a:rPr>
              <a:t>Qu'ils puissent avoir accès à des personnes spécialisées si nécessaire, par exemple des soignants, une assistance, des guides, des lecteurs, des interprètes de signes professionnels, des chauffeurs, afin de faciliter leur accessibilité et leur inclusion. Une solution consiste à disposer d'une personne en interne ou, au moins, d'équipes de soins qualifiées qui peuvent être engagées par différents utilisateurs de services pour handicapés. </a:t>
            </a:r>
            <a:endParaRPr lang="en-IE" sz="1000" dirty="0">
              <a:solidFill>
                <a:srgbClr val="2F355A"/>
              </a:solidFill>
              <a:effectLst/>
              <a:latin typeface="Montserrat Light" pitchFamily="2" charset="77"/>
              <a:ea typeface="Calibri" panose="020F0502020204030204" pitchFamily="34" charset="0"/>
              <a:cs typeface="Times New Roman" panose="02020603050405020304" pitchFamily="18" charset="0"/>
            </a:endParaRPr>
          </a:p>
        </p:txBody>
      </p:sp>
      <p:sp>
        <p:nvSpPr>
          <p:cNvPr id="12" name="Rectangle 27">
            <a:extLst>
              <a:ext uri="{FF2B5EF4-FFF2-40B4-BE49-F238E27FC236}">
                <a16:creationId xmlns:a16="http://schemas.microsoft.com/office/drawing/2014/main" id="{A22F1BDD-2AFA-DB40-9219-A7F6EE74633D}"/>
              </a:ext>
            </a:extLst>
          </p:cNvPr>
          <p:cNvSpPr txBox="1"/>
          <p:nvPr/>
        </p:nvSpPr>
        <p:spPr>
          <a:xfrm>
            <a:off x="856499" y="7216422"/>
            <a:ext cx="5293647" cy="181722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spcBef>
                <a:spcPct val="0"/>
              </a:spcBef>
            </a:pPr>
            <a:r>
              <a:rPr lang="fr" sz="1200" b="1" i="0" u="none" strike="noStrike">
                <a:solidFill>
                  <a:srgbClr val="FFFFFF"/>
                </a:solidFill>
                <a:highlight>
                  <a:srgbClr val="000000">
                    <a:alpha val="0"/>
                  </a:srgbClr>
                </a:highlight>
                <a:latin typeface="Montserrat"/>
              </a:rPr>
              <a:t>Apprenez des autres</a:t>
            </a:r>
          </a:p>
          <a:p>
            <a:pPr>
              <a:spcBef>
                <a:spcPct val="0"/>
              </a:spcBef>
            </a:pPr>
            <a:endParaRPr lang="en-GB" sz="500">
              <a:solidFill>
                <a:schemeClr val="bg1"/>
              </a:solidFill>
              <a:latin typeface="Montserrat Light" pitchFamily="2" charset="77"/>
            </a:endParaRPr>
          </a:p>
          <a:p>
            <a:pPr algn="just" rtl="0">
              <a:lnSpc>
                <a:spcPct val="100000"/>
              </a:lnSpc>
              <a:spcBef>
                <a:spcPct val="0"/>
              </a:spcBef>
            </a:pPr>
            <a:r>
              <a:rPr lang="fr" sz="1200" b="0" i="0" u="none" strike="noStrike">
                <a:solidFill>
                  <a:srgbClr val="FFFFFF"/>
                </a:solidFill>
                <a:highlight>
                  <a:srgbClr val="000000">
                    <a:alpha val="0"/>
                  </a:srgbClr>
                </a:highlight>
                <a:latin typeface="Montserrat Light"/>
              </a:rPr>
              <a:t>Réseau européen pour le tourisme accessible (ENAT). En tirant parti des connaissances et de l'expérience du réseau, nos membres améliorent l'accessibilité des informations touristiques, des transports, des infrastructures, de la conception et des services pour les visiteurs ayant des besoins d'accès de toutes sortes, offrant ainsi des modèles d'excellence en matière de tourisme accessible pour l'ensemble de l'industrie touristique. </a:t>
            </a:r>
          </a:p>
          <a:p>
            <a:pPr algn="just">
              <a:lnSpc>
                <a:spcPct val="100000"/>
              </a:lnSpc>
              <a:spcBef>
                <a:spcPct val="0"/>
              </a:spcBef>
            </a:pPr>
            <a:endParaRPr lang="en-GB" sz="1200">
              <a:solidFill>
                <a:schemeClr val="bg1"/>
              </a:solidFill>
              <a:latin typeface="Montserrat Light" pitchFamily="2" charset="77"/>
              <a:hlinkClick r:id="rId2">
                <a:extLst>
                  <a:ext uri="{A12FA001-AC4F-418D-AE19-62706E023703}">
                    <ahyp:hlinkClr xmlns:ahyp="http://schemas.microsoft.com/office/drawing/2018/hyperlinkcolor" val="tx"/>
                  </a:ext>
                </a:extLst>
              </a:hlinkClick>
            </a:endParaRPr>
          </a:p>
          <a:p>
            <a:pPr algn="just" rtl="0">
              <a:lnSpc>
                <a:spcPct val="100000"/>
              </a:lnSpc>
              <a:spcBef>
                <a:spcPct val="0"/>
              </a:spcBef>
            </a:pPr>
            <a:r>
              <a:rPr lang="fr" sz="1200" b="0" i="0" u="none" strike="noStrike">
                <a:solidFill>
                  <a:srgbClr val="FFFFFF"/>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https://www.accessibletourism.org/?i=enat.en</a:t>
            </a:r>
            <a:r>
              <a:rPr lang="fr" sz="1200" b="0" i="0" u="none" strike="noStrike">
                <a:solidFill>
                  <a:srgbClr val="FFFFFF"/>
                </a:solidFill>
                <a:highlight>
                  <a:srgbClr val="000000">
                    <a:alpha val="0"/>
                  </a:srgbClr>
                </a:highlight>
                <a:latin typeface="Montserrat Light"/>
              </a:rPr>
              <a:t> </a:t>
            </a:r>
            <a:endParaRPr lang="en-GB" sz="1200">
              <a:solidFill>
                <a:schemeClr val="bg1"/>
              </a:solidFill>
              <a:latin typeface="Montserrat Light" pitchFamily="2" charset="77"/>
            </a:endParaRPr>
          </a:p>
        </p:txBody>
      </p:sp>
    </p:spTree>
    <p:extLst>
      <p:ext uri="{BB962C8B-B14F-4D97-AF65-F5344CB8AC3E}">
        <p14:creationId xmlns:p14="http://schemas.microsoft.com/office/powerpoint/2010/main" val="27863826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heelchair user looking at view on Azores island">
            <a:hlinkClick r:id="rId2"/>
            <a:extLst>
              <a:ext uri="{FF2B5EF4-FFF2-40B4-BE49-F238E27FC236}">
                <a16:creationId xmlns:a16="http://schemas.microsoft.com/office/drawing/2014/main" id="{30A9280C-BCBD-490A-98C5-36AE6797DFEC}"/>
              </a:ext>
            </a:extLst>
          </p:cNvPr>
          <p:cNvPicPr/>
          <p:nvPr/>
        </p:nvPicPr>
        <p:blipFill>
          <a:blip r:embed="rId3">
            <a:extLst>
              <a:ext uri="{28A0092B-C50C-407E-A947-70E740481C1C}">
                <a14:useLocalDpi xmlns:a14="http://schemas.microsoft.com/office/drawing/2010/main"/>
              </a:ext>
            </a:extLst>
          </a:blip>
          <a:stretch>
            <a:fillRect/>
          </a:stretch>
        </p:blipFill>
        <p:spPr bwMode="auto">
          <a:xfrm>
            <a:off x="3429000" y="1123358"/>
            <a:ext cx="3429000" cy="4953000"/>
          </a:xfrm>
          <a:prstGeom prst="rect">
            <a:avLst/>
          </a:prstGeom>
          <a:noFill/>
          <a:ln>
            <a:noFill/>
          </a:ln>
        </p:spPr>
      </p:pic>
      <p:pic>
        <p:nvPicPr>
          <p:cNvPr id="20" name="Picture 19" descr="Wheelchair user coming over bridge in Azores">
            <a:hlinkClick r:id="rId2"/>
            <a:extLst>
              <a:ext uri="{FF2B5EF4-FFF2-40B4-BE49-F238E27FC236}">
                <a16:creationId xmlns:a16="http://schemas.microsoft.com/office/drawing/2014/main" id="{6955AA62-DD57-4B82-A6D7-AE1C19E0A5CC}"/>
              </a:ext>
            </a:extLst>
          </p:cNvPr>
          <p:cNvPicPr/>
          <p:nvPr/>
        </p:nvPicPr>
        <p:blipFill>
          <a:blip r:embed="rId4">
            <a:extLst>
              <a:ext uri="{28A0092B-C50C-407E-A947-70E740481C1C}">
                <a14:useLocalDpi xmlns:a14="http://schemas.microsoft.com/office/drawing/2010/main"/>
              </a:ext>
            </a:extLst>
          </a:blip>
          <a:stretch>
            <a:fillRect/>
          </a:stretch>
        </p:blipFill>
        <p:spPr bwMode="auto">
          <a:xfrm>
            <a:off x="5121" y="1123358"/>
            <a:ext cx="3537284" cy="5060571"/>
          </a:xfrm>
          <a:prstGeom prst="rect">
            <a:avLst/>
          </a:prstGeom>
          <a:noFill/>
          <a:ln>
            <a:noFill/>
          </a:ln>
        </p:spPr>
      </p:pic>
      <p:pic>
        <p:nvPicPr>
          <p:cNvPr id="23" name="Picture 22" descr="Woman in beach wheelchair">
            <a:hlinkClick r:id="rId2"/>
            <a:extLst>
              <a:ext uri="{FF2B5EF4-FFF2-40B4-BE49-F238E27FC236}">
                <a16:creationId xmlns:a16="http://schemas.microsoft.com/office/drawing/2014/main" id="{6C9F202C-13E8-4A98-BEE8-098D248B3712}"/>
              </a:ext>
            </a:extLst>
          </p:cNvPr>
          <p:cNvPicPr/>
          <p:nvPr/>
        </p:nvPicPr>
        <p:blipFill>
          <a:blip r:embed="rId5">
            <a:extLst>
              <a:ext uri="{28A0092B-C50C-407E-A947-70E740481C1C}">
                <a14:useLocalDpi xmlns:a14="http://schemas.microsoft.com/office/drawing/2010/main"/>
              </a:ext>
            </a:extLst>
          </a:blip>
          <a:stretch>
            <a:fillRect/>
          </a:stretch>
        </p:blipFill>
        <p:spPr bwMode="auto">
          <a:xfrm>
            <a:off x="0" y="5982845"/>
            <a:ext cx="6858000" cy="3923154"/>
          </a:xfrm>
          <a:prstGeom prst="rect">
            <a:avLst/>
          </a:prstGeom>
          <a:noFill/>
          <a:ln>
            <a:noFill/>
          </a:ln>
        </p:spPr>
      </p:pic>
      <p:sp>
        <p:nvSpPr>
          <p:cNvPr id="6" name="Text Placeholder 1">
            <a:extLst>
              <a:ext uri="{FF2B5EF4-FFF2-40B4-BE49-F238E27FC236}">
                <a16:creationId xmlns:a16="http://schemas.microsoft.com/office/drawing/2014/main" id="{5043C5CB-94F3-49D2-8CF1-6719D8366BE5}"/>
              </a:ext>
            </a:extLst>
          </p:cNvPr>
          <p:cNvSpPr txBox="1"/>
          <p:nvPr/>
        </p:nvSpPr>
        <p:spPr>
          <a:xfrm>
            <a:off x="-4" y="0"/>
            <a:ext cx="6906128" cy="1123358"/>
          </a:xfrm>
          <a:prstGeom prst="rect">
            <a:avLst/>
          </a:prstGeom>
          <a:solidFill>
            <a:srgbClr val="C2D237"/>
          </a:solidFill>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3032125" hangingPunct="1">
              <a:spcBef>
                <a:spcPct val="0"/>
              </a:spcBef>
            </a:pPr>
            <a:endParaRPr lang="en-IE" sz="700" b="1" dirty="0">
              <a:solidFill>
                <a:schemeClr val="bg1"/>
              </a:solidFill>
            </a:endParaRPr>
          </a:p>
          <a:p>
            <a:pPr marL="3159125" defTabSz="825500" rtl="0" hangingPunct="0">
              <a:lnSpc>
                <a:spcPct val="100000"/>
              </a:lnSpc>
              <a:spcBef>
                <a:spcPct val="0"/>
              </a:spcBef>
            </a:pPr>
            <a:r>
              <a:rPr lang="fr" sz="2500" b="1" dirty="0">
                <a:solidFill>
                  <a:srgbClr val="FFFFFF"/>
                </a:solidFill>
                <a:highlight>
                  <a:srgbClr val="000000">
                    <a:alpha val="0"/>
                  </a:srgbClr>
                </a:highlight>
                <a:latin typeface="Montserrat"/>
              </a:rPr>
              <a:t>Azores pour tous</a:t>
            </a:r>
            <a:endParaRPr lang="en-IE" sz="2500" b="1" dirty="0">
              <a:solidFill>
                <a:srgbClr val="FFFFFF"/>
              </a:solidFill>
              <a:highlight>
                <a:srgbClr val="000000">
                  <a:alpha val="0"/>
                </a:srgbClr>
              </a:highlight>
              <a:latin typeface="Montserrat"/>
            </a:endParaRPr>
          </a:p>
          <a:p>
            <a:pPr marL="3159125" defTabSz="825500" rtl="0" hangingPunct="0">
              <a:lnSpc>
                <a:spcPct val="100000"/>
              </a:lnSpc>
              <a:spcBef>
                <a:spcPct val="0"/>
              </a:spcBef>
            </a:pPr>
            <a:r>
              <a:rPr lang="fr" sz="1600" b="0" i="0" u="none" strike="noStrike" dirty="0">
                <a:solidFill>
                  <a:srgbClr val="FFFFFF"/>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http://azoresforall.com/en/</a:t>
            </a:r>
            <a:r>
              <a:rPr lang="fr" sz="1600" b="0" i="0" u="none" strike="noStrike" dirty="0">
                <a:solidFill>
                  <a:srgbClr val="FFFFFF"/>
                </a:solidFill>
                <a:highlight>
                  <a:srgbClr val="000000">
                    <a:alpha val="0"/>
                  </a:srgbClr>
                </a:highlight>
                <a:latin typeface="Montserrat Light"/>
              </a:rPr>
              <a:t> </a:t>
            </a:r>
          </a:p>
        </p:txBody>
      </p:sp>
      <p:pic>
        <p:nvPicPr>
          <p:cNvPr id="15" name="Picture 14">
            <a:extLst>
              <a:ext uri="{FF2B5EF4-FFF2-40B4-BE49-F238E27FC236}">
                <a16:creationId xmlns:a16="http://schemas.microsoft.com/office/drawing/2014/main" id="{5A63BA41-69AD-8042-A9DF-02959B6990BA}"/>
              </a:ext>
            </a:extLst>
          </p:cNvPr>
          <p:cNvPicPr>
            <a:picLocks noChangeAspect="1"/>
          </p:cNvPicPr>
          <p:nvPr/>
        </p:nvPicPr>
        <p:blipFill>
          <a:blip r:embed="rId6">
            <a:extLst>
              <a:ext uri="{28A0092B-C50C-407E-A947-70E740481C1C}">
                <a14:useLocalDpi xmlns:a14="http://schemas.microsoft.com/office/drawing/2010/main"/>
              </a:ext>
            </a:extLst>
          </a:blip>
          <a:srcRect l="-8051" b="-1133"/>
          <a:stretch>
            <a:fillRect/>
          </a:stretch>
        </p:blipFill>
        <p:spPr>
          <a:xfrm flipH="1">
            <a:off x="-24064" y="-8293"/>
            <a:ext cx="3316215" cy="2886638"/>
          </a:xfrm>
          <a:prstGeom prst="rect">
            <a:avLst/>
          </a:prstGeom>
        </p:spPr>
      </p:pic>
      <p:sp>
        <p:nvSpPr>
          <p:cNvPr id="17" name="Text Placeholder 3">
            <a:extLst>
              <a:ext uri="{FF2B5EF4-FFF2-40B4-BE49-F238E27FC236}">
                <a16:creationId xmlns:a16="http://schemas.microsoft.com/office/drawing/2014/main" id="{DA66D1F8-C651-FF44-ACCF-1428E35913DE}"/>
              </a:ext>
            </a:extLst>
          </p:cNvPr>
          <p:cNvSpPr txBox="1"/>
          <p:nvPr/>
        </p:nvSpPr>
        <p:spPr>
          <a:xfrm>
            <a:off x="483896" y="459834"/>
            <a:ext cx="2635155"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a:solidFill>
                  <a:srgbClr val="C2D237"/>
                </a:solidFill>
                <a:highlight>
                  <a:srgbClr val="000000">
                    <a:alpha val="0"/>
                  </a:srgbClr>
                </a:highlight>
                <a:latin typeface="Montserrat Bold"/>
              </a:rPr>
              <a:t>Exemples</a:t>
            </a:r>
          </a:p>
          <a:p>
            <a:pPr rtl="0" hangingPunct="1">
              <a:lnSpc>
                <a:spcPct val="100000"/>
              </a:lnSpc>
              <a:spcBef>
                <a:spcPct val="0"/>
              </a:spcBef>
            </a:pPr>
            <a:r>
              <a:rPr lang="fr" sz="1900" b="1" i="0" u="none" strike="noStrike">
                <a:solidFill>
                  <a:srgbClr val="FFFFFF"/>
                </a:solidFill>
                <a:highlight>
                  <a:srgbClr val="000000">
                    <a:alpha val="0"/>
                  </a:srgbClr>
                </a:highlight>
                <a:latin typeface="Montserrat Light"/>
              </a:rPr>
              <a:t>Destination </a:t>
            </a:r>
          </a:p>
          <a:p>
            <a:pPr rtl="0" hangingPunct="1">
              <a:lnSpc>
                <a:spcPct val="100000"/>
              </a:lnSpc>
              <a:spcBef>
                <a:spcPct val="0"/>
              </a:spcBef>
            </a:pPr>
            <a:r>
              <a:rPr lang="fr" sz="1900" b="1" i="0" u="none" strike="noStrike">
                <a:solidFill>
                  <a:srgbClr val="FFFFFF"/>
                </a:solidFill>
                <a:highlight>
                  <a:srgbClr val="000000">
                    <a:alpha val="0"/>
                  </a:srgbClr>
                </a:highlight>
                <a:latin typeface="Montserrat Light"/>
              </a:rPr>
              <a:t>Le tourisme pour tous</a:t>
            </a:r>
            <a:endParaRPr lang="en-IE" sz="1600" i="1">
              <a:solidFill>
                <a:schemeClr val="bg1"/>
              </a:solidFill>
            </a:endParaRPr>
          </a:p>
        </p:txBody>
      </p:sp>
    </p:spTree>
    <p:extLst>
      <p:ext uri="{BB962C8B-B14F-4D97-AF65-F5344CB8AC3E}">
        <p14:creationId xmlns:p14="http://schemas.microsoft.com/office/powerpoint/2010/main" val="165551288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extLst>
              <a:ext uri="{FF2B5EF4-FFF2-40B4-BE49-F238E27FC236}">
                <a16:creationId xmlns:a16="http://schemas.microsoft.com/office/drawing/2014/main" id="{81D3DCBB-084D-426C-95B6-8CB660A573A4}"/>
              </a:ext>
            </a:extLst>
          </p:cNvPr>
          <p:cNvSpPr/>
          <p:nvPr/>
        </p:nvSpPr>
        <p:spPr>
          <a:xfrm>
            <a:off x="0" y="3728473"/>
            <a:ext cx="6858000" cy="1218667"/>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15" name="Picture 14">
            <a:extLst>
              <a:ext uri="{FF2B5EF4-FFF2-40B4-BE49-F238E27FC236}">
                <a16:creationId xmlns:a16="http://schemas.microsoft.com/office/drawing/2014/main" id="{47931A9F-4550-1A47-9C1C-2967149ECCCA}"/>
              </a:ext>
            </a:extLst>
          </p:cNvPr>
          <p:cNvPicPr>
            <a:picLocks noChangeAspect="1"/>
          </p:cNvPicPr>
          <p:nvPr/>
        </p:nvPicPr>
        <p:blipFill>
          <a:blip r:embed="rId2">
            <a:extLst>
              <a:ext uri="{28A0092B-C50C-407E-A947-70E740481C1C}">
                <a14:useLocalDpi xmlns:a14="http://schemas.microsoft.com/office/drawing/2010/main"/>
              </a:ext>
            </a:extLst>
          </a:blip>
          <a:srcRect l="-512" r="-1465"/>
          <a:stretch>
            <a:fillRect/>
          </a:stretch>
        </p:blipFill>
        <p:spPr>
          <a:xfrm flipH="1">
            <a:off x="2365132" y="1487956"/>
            <a:ext cx="4565893" cy="2742401"/>
          </a:xfrm>
          <a:prstGeom prst="rect">
            <a:avLst/>
          </a:prstGeom>
        </p:spPr>
      </p:pic>
      <p:pic>
        <p:nvPicPr>
          <p:cNvPr id="13" name="Picture 12">
            <a:hlinkClick r:id="rId3"/>
            <a:extLst>
              <a:ext uri="{FF2B5EF4-FFF2-40B4-BE49-F238E27FC236}">
                <a16:creationId xmlns:a16="http://schemas.microsoft.com/office/drawing/2014/main" id="{AEA07530-8CEC-4A42-A956-BFE6C839B1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28211" y="1859452"/>
            <a:ext cx="3070458" cy="1946734"/>
          </a:xfrm>
          <a:prstGeom prst="rect">
            <a:avLst/>
          </a:prstGeom>
        </p:spPr>
      </p:pic>
      <p:sp>
        <p:nvSpPr>
          <p:cNvPr id="8" name="Rectangle 27">
            <a:extLst>
              <a:ext uri="{FF2B5EF4-FFF2-40B4-BE49-F238E27FC236}">
                <a16:creationId xmlns:a16="http://schemas.microsoft.com/office/drawing/2014/main" id="{DF937B70-986C-4AC6-97C4-5CC457122B06}"/>
              </a:ext>
            </a:extLst>
          </p:cNvPr>
          <p:cNvSpPr txBox="1"/>
          <p:nvPr/>
        </p:nvSpPr>
        <p:spPr>
          <a:xfrm>
            <a:off x="644531" y="4293941"/>
            <a:ext cx="5568938" cy="5338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fontAlgn="base">
              <a:lnSpc>
                <a:spcPct val="100000"/>
              </a:lnSpc>
              <a:spcBef>
                <a:spcPct val="0"/>
              </a:spcBef>
            </a:pPr>
            <a:r>
              <a:rPr lang="fr" sz="1100" b="1" i="0" u="none" strike="noStrike">
                <a:solidFill>
                  <a:srgbClr val="FFFFFF"/>
                </a:solidFill>
                <a:highlight>
                  <a:srgbClr val="000000">
                    <a:alpha val="0"/>
                  </a:srgbClr>
                </a:highlight>
                <a:latin typeface="Montserrat Light"/>
              </a:rPr>
              <a:t>L'accessibilité ne concerne pas seulement les droits de l'homme. Il s'agit d'une opportunité commerciale pour les destinations et les entreprises d'accueillir tous les visiteurs et d'augmenter leurs revenus.</a:t>
            </a:r>
          </a:p>
        </p:txBody>
      </p:sp>
      <p:sp>
        <p:nvSpPr>
          <p:cNvPr id="10" name="Rectangle 27">
            <a:extLst>
              <a:ext uri="{FF2B5EF4-FFF2-40B4-BE49-F238E27FC236}">
                <a16:creationId xmlns:a16="http://schemas.microsoft.com/office/drawing/2014/main" id="{5250C5DC-096F-4165-B54F-078A49C6E955}"/>
              </a:ext>
            </a:extLst>
          </p:cNvPr>
          <p:cNvSpPr txBox="1"/>
          <p:nvPr/>
        </p:nvSpPr>
        <p:spPr>
          <a:xfrm>
            <a:off x="787931" y="1493497"/>
            <a:ext cx="2127183" cy="249587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100" b="1" i="0" u="none" strike="noStrike">
                <a:solidFill>
                  <a:srgbClr val="28AFAC"/>
                </a:solidFill>
                <a:highlight>
                  <a:srgbClr val="000000">
                    <a:alpha val="0"/>
                  </a:srgbClr>
                </a:highlight>
                <a:latin typeface="Montserrat"/>
                <a:cs typeface="Times New Roman"/>
              </a:rPr>
              <a:t>Vidéo : Changez</a:t>
            </a:r>
            <a:br>
              <a:rPr lang="fr" sz="1100" b="1" i="0" u="none" strike="noStrike">
                <a:solidFill>
                  <a:srgbClr val="28AFAC"/>
                </a:solidFill>
                <a:highlight>
                  <a:srgbClr val="000000">
                    <a:alpha val="0"/>
                  </a:srgbClr>
                </a:highlight>
                <a:latin typeface="Montserrat"/>
                <a:cs typeface="Times New Roman"/>
              </a:rPr>
            </a:br>
            <a:r>
              <a:rPr lang="fr" sz="1100" b="1" i="0" u="none" strike="noStrike">
                <a:solidFill>
                  <a:srgbClr val="28AFAC"/>
                </a:solidFill>
                <a:highlight>
                  <a:srgbClr val="000000">
                    <a:alpha val="0"/>
                  </a:srgbClr>
                </a:highlight>
                <a:latin typeface="Montserrat"/>
                <a:cs typeface="Times New Roman"/>
              </a:rPr>
              <a:t> votre destination</a:t>
            </a:r>
          </a:p>
          <a:p>
            <a:pPr>
              <a:lnSpc>
                <a:spcPct val="100000"/>
              </a:lnSpc>
              <a:spcBef>
                <a:spcPct val="0"/>
              </a:spcBef>
            </a:pPr>
            <a:endParaRPr lang="en-IE" sz="1150" b="1">
              <a:solidFill>
                <a:srgbClr val="28AFAC"/>
              </a:solidFill>
              <a:latin typeface="Montserrat" pitchFamily="2" charset="77"/>
              <a:cs typeface="Times New Roman" panose="02020603050405020304" pitchFamily="18" charset="0"/>
            </a:endParaRPr>
          </a:p>
          <a:p>
            <a:pPr rtl="0">
              <a:lnSpc>
                <a:spcPct val="100000"/>
              </a:lnSpc>
              <a:spcBef>
                <a:spcPct val="0"/>
              </a:spcBef>
            </a:pPr>
            <a:r>
              <a:rPr lang="fr" sz="1000" b="0" i="0" u="none" strike="noStrike">
                <a:solidFill>
                  <a:srgbClr val="2F355A"/>
                </a:solidFill>
                <a:highlight>
                  <a:srgbClr val="000000">
                    <a:alpha val="0"/>
                  </a:srgbClr>
                </a:highlight>
                <a:latin typeface="Montserrat Light"/>
              </a:rPr>
              <a:t>La vidéo « Changez votre destination » a été publiée par la </a:t>
            </a:r>
            <a:r>
              <a:rPr lang="fr" sz="1000" b="1" i="0" u="none" strike="noStrike">
                <a:solidFill>
                  <a:srgbClr val="2F355A"/>
                </a:solidFill>
                <a:highlight>
                  <a:srgbClr val="000000">
                    <a:alpha val="0"/>
                  </a:srgbClr>
                </a:highlight>
                <a:latin typeface="Montserrat Light"/>
              </a:rPr>
              <a:t>Fundación ONCE </a:t>
            </a:r>
            <a:r>
              <a:rPr lang="fr" sz="1000" b="0" i="0" u="none" strike="noStrike">
                <a:solidFill>
                  <a:srgbClr val="2F355A"/>
                </a:solidFill>
                <a:highlight>
                  <a:srgbClr val="000000">
                    <a:alpha val="0"/>
                  </a:srgbClr>
                </a:highlight>
                <a:latin typeface="Montserrat Light"/>
              </a:rPr>
              <a:t>et </a:t>
            </a:r>
            <a:r>
              <a:rPr lang="fr" sz="1000" b="1" i="0" u="none" strike="noStrike">
                <a:solidFill>
                  <a:srgbClr val="2F355A"/>
                </a:solidFill>
                <a:highlight>
                  <a:srgbClr val="000000">
                    <a:alpha val="0"/>
                  </a:srgbClr>
                </a:highlight>
                <a:latin typeface="Montserrat Light"/>
              </a:rPr>
              <a:t>l'OMT </a:t>
            </a:r>
            <a:r>
              <a:rPr lang="fr" sz="1000" b="0" i="0" u="none" strike="noStrike">
                <a:solidFill>
                  <a:srgbClr val="2F355A"/>
                </a:solidFill>
                <a:highlight>
                  <a:srgbClr val="000000">
                    <a:alpha val="0"/>
                  </a:srgbClr>
                </a:highlight>
                <a:latin typeface="Montserrat Light"/>
              </a:rPr>
              <a:t>dans le cadre de la Foire internationale du tourisme 2019 (FITUR). Faciliter les déplacements des personnes handicapées est une opportunité commerciale exceptionnelle.</a:t>
            </a:r>
          </a:p>
          <a:p>
            <a:pPr>
              <a:lnSpc>
                <a:spcPct val="100000"/>
              </a:lnSpc>
              <a:spcBef>
                <a:spcPct val="0"/>
              </a:spcBef>
            </a:pPr>
            <a:endParaRPr lang="en-GB" sz="1050" b="0" i="0">
              <a:solidFill>
                <a:srgbClr val="2F355A"/>
              </a:solidFill>
              <a:effectLst/>
            </a:endParaRPr>
          </a:p>
          <a:p>
            <a:pPr>
              <a:lnSpc>
                <a:spcPct val="100000"/>
              </a:lnSpc>
              <a:spcBef>
                <a:spcPct val="0"/>
              </a:spcBef>
            </a:pPr>
            <a:endParaRPr lang="en-GB" sz="1050" b="0" i="0">
              <a:solidFill>
                <a:srgbClr val="2F355A"/>
              </a:solidFill>
              <a:effectLst/>
            </a:endParaRPr>
          </a:p>
          <a:p>
            <a:pPr>
              <a:lnSpc>
                <a:spcPct val="100000"/>
              </a:lnSpc>
              <a:spcBef>
                <a:spcPct val="0"/>
              </a:spcBef>
            </a:pPr>
            <a:endParaRPr lang="en-IE" sz="1050">
              <a:solidFill>
                <a:srgbClr val="000000"/>
              </a:solidFill>
              <a:highlight>
                <a:srgbClr val="FFFF00"/>
              </a:highlight>
              <a:cs typeface="Times New Roman" panose="02020603050405020304" pitchFamily="18" charset="0"/>
            </a:endParaRPr>
          </a:p>
        </p:txBody>
      </p:sp>
      <p:sp>
        <p:nvSpPr>
          <p:cNvPr id="12" name="Rectangle 27">
            <a:extLst>
              <a:ext uri="{FF2B5EF4-FFF2-40B4-BE49-F238E27FC236}">
                <a16:creationId xmlns:a16="http://schemas.microsoft.com/office/drawing/2014/main" id="{747F813A-081F-4ED9-9A15-73B57896BB42}"/>
              </a:ext>
            </a:extLst>
          </p:cNvPr>
          <p:cNvSpPr txBox="1"/>
          <p:nvPr/>
        </p:nvSpPr>
        <p:spPr>
          <a:xfrm>
            <a:off x="617010" y="5544525"/>
            <a:ext cx="5596459" cy="406553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228600" indent="-228600" algn="l" rtl="0">
              <a:lnSpc>
                <a:spcPct val="100000"/>
              </a:lnSpc>
              <a:spcBef>
                <a:spcPct val="0"/>
              </a:spcBef>
              <a:buFont typeface="+mj-lt"/>
              <a:buAutoNum type="arabicPeriod"/>
            </a:pPr>
            <a:r>
              <a:rPr lang="fr" sz="1000" b="1" i="0" u="none" strike="noStrike">
                <a:solidFill>
                  <a:srgbClr val="28AFAC"/>
                </a:solidFill>
                <a:highlight>
                  <a:srgbClr val="000000">
                    <a:alpha val="0"/>
                  </a:srgbClr>
                </a:highlight>
                <a:latin typeface="Montserrat Light"/>
                <a:hlinkClick r:id="rId5">
                  <a:extLst>
                    <a:ext uri="{A12FA001-AC4F-418D-AE19-62706E023703}">
                      <ahyp:hlinkClr xmlns:ahyp="http://schemas.microsoft.com/office/drawing/2018/hyperlinkcolor" val="tx"/>
                    </a:ext>
                  </a:extLst>
                </a:hlinkClick>
              </a:rPr>
              <a:t>Recommandations de l'OMT sur l'information accessible dans le tourisme</a:t>
            </a:r>
            <a:r>
              <a:rPr lang="fr" sz="1000" b="0" i="0" u="none" strike="noStrike">
                <a:solidFill>
                  <a:srgbClr val="2F355A"/>
                </a:solidFill>
                <a:highlight>
                  <a:srgbClr val="000000">
                    <a:alpha val="0"/>
                  </a:srgbClr>
                </a:highlight>
                <a:latin typeface="Montserrat Light"/>
              </a:rPr>
              <a:t> S'assurer que l'information</a:t>
            </a:r>
            <a:r>
              <a:rPr lang="fr" sz="1000" b="1" i="0" u="none" strike="noStrike">
                <a:solidFill>
                  <a:srgbClr val="2F355A"/>
                </a:solidFill>
                <a:highlight>
                  <a:srgbClr val="000000">
                    <a:alpha val="0"/>
                  </a:srgbClr>
                </a:highlight>
                <a:latin typeface="Montserrat Light"/>
              </a:rPr>
              <a:t> est accessible</a:t>
            </a:r>
            <a:r>
              <a:rPr lang="fr" sz="1000" b="0" i="0" u="none" strike="noStrike">
                <a:solidFill>
                  <a:srgbClr val="2F355A"/>
                </a:solidFill>
                <a:highlight>
                  <a:srgbClr val="000000">
                    <a:alpha val="0"/>
                  </a:srgbClr>
                </a:highlight>
                <a:latin typeface="Montserrat Light"/>
              </a:rPr>
              <a:t> est sans aucun doute une clé pour communiquer avec succès avec les visiteurs à toutes les étapes de leur voyage, en particulier en ce qui concerne les voyageurs handicapés et ayant des besoins spéciaux.</a:t>
            </a:r>
          </a:p>
          <a:p>
            <a:pPr marL="228600" indent="-228600" algn="l" rtl="0">
              <a:lnSpc>
                <a:spcPct val="100000"/>
              </a:lnSpc>
              <a:spcBef>
                <a:spcPct val="0"/>
              </a:spcBef>
              <a:buFont typeface="+mj-lt"/>
              <a:buAutoNum type="arabicPeriod"/>
            </a:pPr>
            <a:r>
              <a:rPr lang="fr" sz="1000" b="1" i="0" u="none" strike="noStrike">
                <a:solidFill>
                  <a:srgbClr val="28AFAC"/>
                </a:solidFill>
                <a:highlight>
                  <a:srgbClr val="000000">
                    <a:alpha val="0"/>
                  </a:srgbClr>
                </a:highlight>
                <a:latin typeface="Montserrat Light"/>
                <a:hlinkClick r:id="rId6">
                  <a:extLst>
                    <a:ext uri="{A12FA001-AC4F-418D-AE19-62706E023703}">
                      <ahyp:hlinkClr xmlns:ahyp="http://schemas.microsoft.com/office/drawing/2018/hyperlinkcolor" val="tx"/>
                    </a:ext>
                  </a:extLst>
                </a:hlinkClick>
              </a:rPr>
              <a:t>Recommandations de l'OMT sur le tourisme accessible à tous un cadre général d'intégration</a:t>
            </a:r>
            <a:r>
              <a:rPr lang="fr" sz="1000" b="0" i="0" u="none" strike="noStrike">
                <a:solidFill>
                  <a:srgbClr val="2F355A"/>
                </a:solidFill>
                <a:highlight>
                  <a:srgbClr val="000000">
                    <a:alpha val="0"/>
                  </a:srgbClr>
                </a:highlight>
                <a:latin typeface="Montserrat Light"/>
              </a:rPr>
              <a:t> de base pour garantir que les personnes handicapées ont accès à l'environnement physique, au système de transport, aux canaux d'information et de communication, ainsi qu'à un large éventail d'installations et de services publics. </a:t>
            </a:r>
          </a:p>
          <a:p>
            <a:pPr marL="228600" indent="-228600" algn="l">
              <a:lnSpc>
                <a:spcPct val="100000"/>
              </a:lnSpc>
              <a:spcBef>
                <a:spcPct val="0"/>
              </a:spcBef>
              <a:buFont typeface="+mj-lt"/>
              <a:buAutoNum type="arabicPeriod"/>
            </a:pPr>
            <a:endParaRPr lang="en-GB" sz="1050">
              <a:solidFill>
                <a:srgbClr val="2F355A"/>
              </a:solidFill>
            </a:endParaRPr>
          </a:p>
          <a:p>
            <a:pPr marL="228600" indent="-228600" algn="l">
              <a:lnSpc>
                <a:spcPct val="100000"/>
              </a:lnSpc>
              <a:spcBef>
                <a:spcPct val="0"/>
              </a:spcBef>
              <a:buFont typeface="+mj-lt"/>
              <a:buAutoNum type="arabicPeriod"/>
            </a:pPr>
            <a:endParaRPr lang="en-GB" sz="1050">
              <a:solidFill>
                <a:srgbClr val="2F355A"/>
              </a:solidFill>
            </a:endParaRPr>
          </a:p>
          <a:p>
            <a:pPr marL="228600" indent="-228600" algn="l">
              <a:lnSpc>
                <a:spcPct val="100000"/>
              </a:lnSpc>
              <a:spcBef>
                <a:spcPct val="0"/>
              </a:spcBef>
              <a:buFont typeface="+mj-lt"/>
              <a:buAutoNum type="arabicPeriod"/>
            </a:pPr>
            <a:endParaRPr lang="en-GB" sz="1050">
              <a:solidFill>
                <a:srgbClr val="2F355A"/>
              </a:solidFill>
            </a:endParaRPr>
          </a:p>
          <a:p>
            <a:pPr marL="228600" indent="-228600" algn="l">
              <a:lnSpc>
                <a:spcPct val="100000"/>
              </a:lnSpc>
              <a:spcBef>
                <a:spcPct val="0"/>
              </a:spcBef>
              <a:buFont typeface="+mj-lt"/>
              <a:buAutoNum type="arabicPeriod"/>
            </a:pPr>
            <a:endParaRPr lang="en-GB" sz="1050">
              <a:solidFill>
                <a:srgbClr val="2F355A"/>
              </a:solidFill>
            </a:endParaRPr>
          </a:p>
          <a:p>
            <a:pPr marL="228600" indent="-228600" algn="l">
              <a:lnSpc>
                <a:spcPct val="100000"/>
              </a:lnSpc>
              <a:spcBef>
                <a:spcPct val="0"/>
              </a:spcBef>
              <a:buFont typeface="+mj-lt"/>
              <a:buAutoNum type="arabicPeriod"/>
            </a:pPr>
            <a:endParaRPr lang="en-GB" sz="1050">
              <a:solidFill>
                <a:srgbClr val="2F355A"/>
              </a:solidFill>
            </a:endParaRPr>
          </a:p>
          <a:p>
            <a:pPr marL="228600" indent="-228600" algn="l">
              <a:lnSpc>
                <a:spcPct val="100000"/>
              </a:lnSpc>
              <a:spcBef>
                <a:spcPct val="0"/>
              </a:spcBef>
              <a:buFont typeface="+mj-lt"/>
              <a:buAutoNum type="arabicPeriod"/>
            </a:pPr>
            <a:endParaRPr lang="en-GB" sz="1050">
              <a:solidFill>
                <a:srgbClr val="2F355A"/>
              </a:solidFill>
            </a:endParaRPr>
          </a:p>
          <a:p>
            <a:pPr marL="228600" indent="-228600" algn="l">
              <a:lnSpc>
                <a:spcPct val="100000"/>
              </a:lnSpc>
              <a:spcBef>
                <a:spcPct val="0"/>
              </a:spcBef>
              <a:buFont typeface="+mj-lt"/>
              <a:buAutoNum type="arabicPeriod"/>
            </a:pPr>
            <a:endParaRPr lang="en-GB" sz="1050">
              <a:solidFill>
                <a:srgbClr val="2F355A"/>
              </a:solidFill>
            </a:endParaRPr>
          </a:p>
          <a:p>
            <a:pPr marL="228600" indent="-228600" rtl="0">
              <a:lnSpc>
                <a:spcPct val="100000"/>
              </a:lnSpc>
              <a:spcBef>
                <a:spcPct val="0"/>
              </a:spcBef>
              <a:buFont typeface="+mj-lt"/>
              <a:buAutoNum type="arabicPeriod"/>
            </a:pPr>
            <a:r>
              <a:rPr lang="fr" sz="1000" b="1" i="0" u="none" strike="noStrike">
                <a:solidFill>
                  <a:srgbClr val="28AFAC"/>
                </a:solidFill>
                <a:highlight>
                  <a:srgbClr val="000000">
                    <a:alpha val="0"/>
                  </a:srgbClr>
                </a:highlight>
                <a:latin typeface="Montserrat Light"/>
                <a:hlinkClick r:id="rId7">
                  <a:extLst>
                    <a:ext uri="{A12FA001-AC4F-418D-AE19-62706E023703}">
                      <ahyp:hlinkClr xmlns:ahyp="http://schemas.microsoft.com/office/drawing/2018/hyperlinkcolor" val="tx"/>
                    </a:ext>
                  </a:extLst>
                </a:hlinkClick>
              </a:rPr>
              <a:t>Les Accessible Tourism Destinations Awards</a:t>
            </a:r>
            <a:r>
              <a:rPr lang="fr" sz="1000" b="0" i="0" u="none" strike="noStrike">
                <a:solidFill>
                  <a:srgbClr val="2F355A"/>
                </a:solidFill>
                <a:highlight>
                  <a:srgbClr val="000000">
                    <a:alpha val="0"/>
                  </a:srgbClr>
                </a:highlight>
                <a:latin typeface="Montserrat Light"/>
              </a:rPr>
              <a:t> ont été lancés en 2019 par l'OMT et la Fondation ONCE, pour reconnaître et promouvoir les destinations touristiques accessibles. </a:t>
            </a:r>
          </a:p>
          <a:p>
            <a:pPr marL="228600" indent="-228600" rtl="0">
              <a:lnSpc>
                <a:spcPct val="100000"/>
              </a:lnSpc>
              <a:spcBef>
                <a:spcPct val="0"/>
              </a:spcBef>
              <a:buFont typeface="+mj-lt"/>
              <a:buAutoNum type="arabicPeriod"/>
            </a:pPr>
            <a:r>
              <a:rPr lang="fr" sz="1000" b="1" i="0" u="none" strike="noStrike">
                <a:solidFill>
                  <a:srgbClr val="28AFAC"/>
                </a:solidFill>
                <a:highlight>
                  <a:srgbClr val="000000">
                    <a:alpha val="0"/>
                  </a:srgbClr>
                </a:highlight>
                <a:latin typeface="Montserrat Light"/>
              </a:rPr>
              <a:t>Réouverture du tourisme aux voyageurs handicapés : How To Provide Safety Without Imposing Unnecessary Obstacles</a:t>
            </a:r>
            <a:r>
              <a:rPr lang="fr" sz="1000" b="0" i="0" u="none" strike="noStrike">
                <a:solidFill>
                  <a:srgbClr val="2F355A"/>
                </a:solidFill>
                <a:highlight>
                  <a:srgbClr val="000000">
                    <a:alpha val="0"/>
                  </a:srgbClr>
                </a:highlight>
                <a:latin typeface="Montserrat Light"/>
              </a:rPr>
              <a:t> un ensemble de mesures pratiques pour assurer l'accessibilité pour tous, dans les nouvelles circonstances. </a:t>
            </a:r>
            <a:r>
              <a:rPr lang="fr" sz="1000" b="0" i="0" u="none" strike="noStrike">
                <a:solidFill>
                  <a:srgbClr val="28AFAC"/>
                </a:solidFill>
                <a:highlight>
                  <a:srgbClr val="000000">
                    <a:alpha val="0"/>
                  </a:srgbClr>
                </a:highlight>
                <a:latin typeface="Montserrat Light"/>
              </a:rPr>
              <a:t>« </a:t>
            </a:r>
            <a:r>
              <a:rPr lang="fr" sz="1000" b="1" i="0" u="none" strike="noStrike">
                <a:solidFill>
                  <a:srgbClr val="28AFAC"/>
                </a:solidFill>
                <a:highlight>
                  <a:srgbClr val="000000">
                    <a:alpha val="0"/>
                  </a:srgbClr>
                </a:highlight>
                <a:latin typeface="Montserrat Light"/>
              </a:rPr>
              <a:t> </a:t>
            </a:r>
            <a:r>
              <a:rPr lang="fr" sz="1000" b="1" i="0" u="none" strike="noStrike">
                <a:solidFill>
                  <a:srgbClr val="28AFAC"/>
                </a:solidFill>
                <a:highlight>
                  <a:srgbClr val="000000">
                    <a:alpha val="0"/>
                  </a:srgbClr>
                </a:highlight>
                <a:latin typeface="Montserrat Light"/>
                <a:hlinkClick r:id="rId8">
                  <a:extLst>
                    <a:ext uri="{A12FA001-AC4F-418D-AE19-62706E023703}">
                      <ahyp:hlinkClr xmlns:ahyp="http://schemas.microsoft.com/office/drawing/2018/hyperlinkcolor" val="tx"/>
                    </a:ext>
                  </a:extLst>
                </a:hlinkClick>
              </a:rPr>
              <a:t>Réouverture du tourisme pour les voyageurs handicapés</a:t>
            </a:r>
            <a:r>
              <a:rPr lang="fr" sz="1000" b="0" i="0" u="none" strike="noStrike">
                <a:solidFill>
                  <a:srgbClr val="2F355A"/>
                </a:solidFill>
                <a:highlight>
                  <a:srgbClr val="000000">
                    <a:alpha val="0"/>
                  </a:srgbClr>
                </a:highlight>
                <a:latin typeface="Montserrat Light"/>
              </a:rPr>
              <a:t> </a:t>
            </a:r>
            <a:r>
              <a:rPr lang="fr" sz="1000" b="1" i="0" u="none" strike="noStrike">
                <a:solidFill>
                  <a:srgbClr val="2F355A"/>
                </a:solidFill>
                <a:highlight>
                  <a:srgbClr val="000000">
                    <a:alpha val="0"/>
                  </a:srgbClr>
                </a:highlight>
                <a:latin typeface="Montserrat Light"/>
              </a:rPr>
              <a:t>» </a:t>
            </a:r>
            <a:r>
              <a:rPr lang="fr" sz="1000" b="0" i="0" u="none" strike="noStrike">
                <a:solidFill>
                  <a:srgbClr val="2F355A"/>
                </a:solidFill>
                <a:highlight>
                  <a:srgbClr val="000000">
                    <a:alpha val="0"/>
                  </a:srgbClr>
                </a:highlight>
                <a:latin typeface="Montserrat Light"/>
              </a:rPr>
              <a:t>fournit des recommandations aux destinations et aux prestataires de services pour accueillir les clients handicapés et ayant des besoins d'accès spécifiques, y compris les personnes âgées.</a:t>
            </a:r>
          </a:p>
          <a:p>
            <a:pPr marL="228600" indent="-228600" rtl="0">
              <a:lnSpc>
                <a:spcPct val="100000"/>
              </a:lnSpc>
              <a:spcBef>
                <a:spcPct val="0"/>
              </a:spcBef>
              <a:buFont typeface="+mj-lt"/>
              <a:buAutoNum type="arabicPeriod"/>
            </a:pPr>
            <a:r>
              <a:rPr lang="fr" sz="1000" b="1" i="0" u="none" strike="noStrike">
                <a:solidFill>
                  <a:srgbClr val="28AFAC"/>
                </a:solidFill>
                <a:highlight>
                  <a:srgbClr val="000000">
                    <a:alpha val="0"/>
                  </a:srgbClr>
                </a:highlight>
                <a:latin typeface="Montserrat Light"/>
              </a:rPr>
              <a:t>Le Guide de la reprise inclusive</a:t>
            </a:r>
            <a:r>
              <a:rPr lang="fr" sz="1000" b="0" i="0" u="none" strike="noStrike">
                <a:solidFill>
                  <a:srgbClr val="2F355A"/>
                </a:solidFill>
                <a:highlight>
                  <a:srgbClr val="000000">
                    <a:alpha val="0"/>
                  </a:srgbClr>
                </a:highlight>
                <a:latin typeface="Montserrat Light"/>
              </a:rPr>
              <a:t> propose des mesures pour que l'ensemble de la chaîne de valeur du tourisme puisse mieux se reconstruire, en devenant plus accessible et plus compétitif après la Covid 19.</a:t>
            </a:r>
          </a:p>
          <a:p>
            <a:pPr marL="171450" indent="-171450">
              <a:lnSpc>
                <a:spcPct val="100000"/>
              </a:lnSpc>
              <a:spcBef>
                <a:spcPct val="0"/>
              </a:spcBef>
              <a:buFont typeface="Arial" panose="020B0604020202020204" pitchFamily="34" charset="0"/>
              <a:buChar char="•"/>
            </a:pPr>
            <a:endParaRPr lang="en-GB" sz="1050" i="0">
              <a:solidFill>
                <a:srgbClr val="2F355A"/>
              </a:solidFill>
              <a:effectLst/>
            </a:endParaRPr>
          </a:p>
          <a:p>
            <a:pPr>
              <a:lnSpc>
                <a:spcPct val="100000"/>
              </a:lnSpc>
              <a:spcBef>
                <a:spcPct val="0"/>
              </a:spcBef>
            </a:pPr>
            <a:endParaRPr lang="en-IE" sz="1050">
              <a:solidFill>
                <a:srgbClr val="2F355A"/>
              </a:solidFill>
              <a:highlight>
                <a:srgbClr val="FFFF00"/>
              </a:highlight>
              <a:cs typeface="Times New Roman" panose="02020603050405020304" pitchFamily="18" charset="0"/>
            </a:endParaRPr>
          </a:p>
        </p:txBody>
      </p:sp>
      <p:grpSp>
        <p:nvGrpSpPr>
          <p:cNvPr id="2" name="Group 1">
            <a:extLst>
              <a:ext uri="{FF2B5EF4-FFF2-40B4-BE49-F238E27FC236}">
                <a16:creationId xmlns:a16="http://schemas.microsoft.com/office/drawing/2014/main" id="{AD6F1080-2993-5E4A-B4E6-1EF59F29490F}"/>
              </a:ext>
            </a:extLst>
          </p:cNvPr>
          <p:cNvGrpSpPr/>
          <p:nvPr/>
        </p:nvGrpSpPr>
        <p:grpSpPr>
          <a:xfrm>
            <a:off x="4311510" y="356954"/>
            <a:ext cx="2396221" cy="777434"/>
            <a:chOff x="989805" y="4520669"/>
            <a:chExt cx="1757551" cy="570223"/>
          </a:xfrm>
        </p:grpSpPr>
        <p:pic>
          <p:nvPicPr>
            <p:cNvPr id="3" name="Picture 2">
              <a:extLst>
                <a:ext uri="{FF2B5EF4-FFF2-40B4-BE49-F238E27FC236}">
                  <a16:creationId xmlns:a16="http://schemas.microsoft.com/office/drawing/2014/main" id="{61F1CADB-0C5D-48AF-B269-A0D2E5CC2017}"/>
                </a:ext>
              </a:extLst>
            </p:cNvPr>
            <p:cNvPicPr>
              <a:picLocks noChangeAspect="1"/>
            </p:cNvPicPr>
            <p:nvPr/>
          </p:nvPicPr>
          <p:blipFill>
            <a:blip r:embed="rId9"/>
            <a:stretch>
              <a:fillRect/>
            </a:stretch>
          </p:blipFill>
          <p:spPr>
            <a:xfrm>
              <a:off x="1725064" y="4520669"/>
              <a:ext cx="1022292" cy="570223"/>
            </a:xfrm>
            <a:prstGeom prst="rect">
              <a:avLst/>
            </a:prstGeom>
          </p:spPr>
        </p:pic>
        <p:pic>
          <p:nvPicPr>
            <p:cNvPr id="1026" name="Picture 2" descr="Accessible Tourism Destination">
              <a:extLst>
                <a:ext uri="{FF2B5EF4-FFF2-40B4-BE49-F238E27FC236}">
                  <a16:creationId xmlns:a16="http://schemas.microsoft.com/office/drawing/2014/main" id="{45B0C1C9-EAFE-47C9-A56A-022CC6687BF1}"/>
                </a:ext>
              </a:extLst>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989805" y="4639990"/>
              <a:ext cx="789968" cy="41552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 Placeholder 1">
            <a:extLst>
              <a:ext uri="{FF2B5EF4-FFF2-40B4-BE49-F238E27FC236}">
                <a16:creationId xmlns:a16="http://schemas.microsoft.com/office/drawing/2014/main" id="{8F4A746A-4D87-4948-98BD-76944924F88E}"/>
              </a:ext>
            </a:extLst>
          </p:cNvPr>
          <p:cNvSpPr txBox="1"/>
          <p:nvPr/>
        </p:nvSpPr>
        <p:spPr>
          <a:xfrm>
            <a:off x="711248" y="324205"/>
            <a:ext cx="3722965" cy="1228479"/>
          </a:xfrm>
          <a:prstGeom prst="rect">
            <a:avLst/>
          </a:prstGeom>
          <a:noFill/>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defTabSz="825500" rtl="0" hangingPunct="0">
              <a:lnSpc>
                <a:spcPct val="100000"/>
              </a:lnSpc>
              <a:spcBef>
                <a:spcPct val="0"/>
              </a:spcBef>
            </a:pPr>
            <a:r>
              <a:rPr lang="fr" sz="2500" b="0" i="0" u="none" strike="noStrike" dirty="0">
                <a:solidFill>
                  <a:srgbClr val="28AFAC"/>
                </a:solidFill>
                <a:highlight>
                  <a:srgbClr val="000000">
                    <a:alpha val="0"/>
                  </a:srgbClr>
                </a:highlight>
                <a:latin typeface="Montserrat"/>
              </a:rPr>
              <a:t>Ressources Destination pour tous</a:t>
            </a:r>
          </a:p>
        </p:txBody>
      </p:sp>
      <p:sp>
        <p:nvSpPr>
          <p:cNvPr id="16" name="Rectangle 27">
            <a:extLst>
              <a:ext uri="{FF2B5EF4-FFF2-40B4-BE49-F238E27FC236}">
                <a16:creationId xmlns:a16="http://schemas.microsoft.com/office/drawing/2014/main" id="{D6727F2A-4270-004A-A02F-093D480D0E78}"/>
              </a:ext>
            </a:extLst>
          </p:cNvPr>
          <p:cNvSpPr txBox="1"/>
          <p:nvPr/>
        </p:nvSpPr>
        <p:spPr>
          <a:xfrm>
            <a:off x="617010" y="5121714"/>
            <a:ext cx="5568938" cy="21063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l" rtl="0" fontAlgn="base">
              <a:lnSpc>
                <a:spcPct val="100000"/>
              </a:lnSpc>
              <a:spcBef>
                <a:spcPct val="0"/>
              </a:spcBef>
            </a:pPr>
            <a:r>
              <a:rPr lang="fr" sz="1200" b="1" i="0" u="none" strike="noStrike">
                <a:solidFill>
                  <a:srgbClr val="28AFAC"/>
                </a:solidFill>
                <a:highlight>
                  <a:srgbClr val="000000">
                    <a:alpha val="0"/>
                  </a:srgbClr>
                </a:highlight>
                <a:latin typeface="Montserrat"/>
              </a:rPr>
              <a:t>Consultez les ressources suivantes :</a:t>
            </a:r>
          </a:p>
        </p:txBody>
      </p:sp>
    </p:spTree>
    <p:extLst>
      <p:ext uri="{BB962C8B-B14F-4D97-AF65-F5344CB8AC3E}">
        <p14:creationId xmlns:p14="http://schemas.microsoft.com/office/powerpoint/2010/main" val="419477140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extLst>
              <a:ext uri="{FF2B5EF4-FFF2-40B4-BE49-F238E27FC236}">
                <a16:creationId xmlns:a16="http://schemas.microsoft.com/office/drawing/2014/main" id="{7375088E-FBA0-1E42-87D9-F22D6952B85B}"/>
              </a:ext>
            </a:extLst>
          </p:cNvPr>
          <p:cNvSpPr/>
          <p:nvPr/>
        </p:nvSpPr>
        <p:spPr>
          <a:xfrm>
            <a:off x="-29098" y="2723948"/>
            <a:ext cx="6913259" cy="2557053"/>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17" name="Picture Placeholder 16">
            <a:extLst>
              <a:ext uri="{FF2B5EF4-FFF2-40B4-BE49-F238E27FC236}">
                <a16:creationId xmlns:a16="http://schemas.microsoft.com/office/drawing/2014/main" id="{4E361776-3E62-F24C-BD05-41B11FF5EAA2}"/>
              </a:ext>
            </a:extLst>
          </p:cNvPr>
          <p:cNvPicPr>
            <a:picLocks noGrp="1" noChangeAspect="1"/>
          </p:cNvPicPr>
          <p:nvPr>
            <p:ph type="pic" idx="22"/>
          </p:nvPr>
        </p:nvPicPr>
        <p:blipFill>
          <a:blip r:embed="rId2">
            <a:extLst>
              <a:ext uri="{28A0092B-C50C-407E-A947-70E740481C1C}">
                <a14:useLocalDpi xmlns:a14="http://schemas.microsoft.com/office/drawing/2010/main"/>
              </a:ext>
            </a:extLst>
          </a:blip>
          <a:stretch>
            <a:fillRect/>
          </a:stretch>
        </p:blipFill>
        <p:spPr/>
      </p:pic>
      <p:pic>
        <p:nvPicPr>
          <p:cNvPr id="13" name="Picture Placeholder 12">
            <a:extLst>
              <a:ext uri="{FF2B5EF4-FFF2-40B4-BE49-F238E27FC236}">
                <a16:creationId xmlns:a16="http://schemas.microsoft.com/office/drawing/2014/main" id="{C07A2FF3-56F0-1B46-A58A-C06AD9558350}"/>
              </a:ext>
            </a:extLst>
          </p:cNvPr>
          <p:cNvPicPr>
            <a:picLocks noGrp="1" noChangeAspect="1"/>
          </p:cNvPicPr>
          <p:nvPr>
            <p:ph type="pic" idx="18"/>
          </p:nvPr>
        </p:nvPicPr>
        <p:blipFill>
          <a:blip r:embed="rId3">
            <a:extLst>
              <a:ext uri="{28A0092B-C50C-407E-A947-70E740481C1C}">
                <a14:useLocalDpi xmlns:a14="http://schemas.microsoft.com/office/drawing/2010/main"/>
              </a:ext>
            </a:extLst>
          </a:blip>
          <a:stretch>
            <a:fillRect/>
          </a:stretch>
        </p:blipFill>
        <p:spPr/>
      </p:pic>
      <p:pic>
        <p:nvPicPr>
          <p:cNvPr id="15" name="Picture Placeholder 14">
            <a:extLst>
              <a:ext uri="{FF2B5EF4-FFF2-40B4-BE49-F238E27FC236}">
                <a16:creationId xmlns:a16="http://schemas.microsoft.com/office/drawing/2014/main" id="{18954D1F-60F2-9645-AA81-0411EFB18413}"/>
              </a:ext>
            </a:extLst>
          </p:cNvPr>
          <p:cNvPicPr>
            <a:picLocks noGrp="1" noChangeAspect="1"/>
          </p:cNvPicPr>
          <p:nvPr>
            <p:ph type="pic" idx="19"/>
          </p:nvPr>
        </p:nvPicPr>
        <p:blipFill>
          <a:blip r:embed="rId4">
            <a:extLst>
              <a:ext uri="{28A0092B-C50C-407E-A947-70E740481C1C}">
                <a14:useLocalDpi xmlns:a14="http://schemas.microsoft.com/office/drawing/2010/main"/>
              </a:ext>
            </a:extLst>
          </a:blip>
          <a:stretch>
            <a:fillRect/>
          </a:stretch>
        </p:blipFill>
        <p:spPr/>
      </p:pic>
      <p:pic>
        <p:nvPicPr>
          <p:cNvPr id="9" name="Picture Placeholder 8">
            <a:extLst>
              <a:ext uri="{FF2B5EF4-FFF2-40B4-BE49-F238E27FC236}">
                <a16:creationId xmlns:a16="http://schemas.microsoft.com/office/drawing/2014/main" id="{862A92BF-2593-0245-9C8D-205E015E7475}"/>
              </a:ext>
            </a:extLst>
          </p:cNvPr>
          <p:cNvPicPr>
            <a:picLocks noGrp="1" noChangeAspect="1"/>
          </p:cNvPicPr>
          <p:nvPr>
            <p:ph type="pic" idx="20"/>
          </p:nvPr>
        </p:nvPicPr>
        <p:blipFill>
          <a:blip r:embed="rId5">
            <a:extLst>
              <a:ext uri="{28A0092B-C50C-407E-A947-70E740481C1C}">
                <a14:useLocalDpi xmlns:a14="http://schemas.microsoft.com/office/drawing/2010/main"/>
              </a:ext>
            </a:extLst>
          </a:blip>
          <a:stretch>
            <a:fillRect/>
          </a:stretch>
        </p:blipFill>
        <p:spPr>
          <a:xfrm>
            <a:off x="0" y="0"/>
            <a:ext cx="6884162" cy="2723949"/>
          </a:xfrm>
        </p:spPr>
      </p:pic>
      <p:pic>
        <p:nvPicPr>
          <p:cNvPr id="11" name="Picture Placeholder 10">
            <a:extLst>
              <a:ext uri="{FF2B5EF4-FFF2-40B4-BE49-F238E27FC236}">
                <a16:creationId xmlns:a16="http://schemas.microsoft.com/office/drawing/2014/main" id="{032AEE24-69D1-0845-A5F1-7BB3A45977C1}"/>
              </a:ext>
            </a:extLst>
          </p:cNvPr>
          <p:cNvPicPr>
            <a:picLocks noGrp="1" noChangeAspect="1"/>
          </p:cNvPicPr>
          <p:nvPr>
            <p:ph type="pic" idx="21"/>
          </p:nvPr>
        </p:nvPicPr>
        <p:blipFill>
          <a:blip r:embed="rId6">
            <a:extLst>
              <a:ext uri="{28A0092B-C50C-407E-A947-70E740481C1C}">
                <a14:useLocalDpi xmlns:a14="http://schemas.microsoft.com/office/drawing/2010/main"/>
              </a:ext>
            </a:extLst>
          </a:blip>
          <a:srcRect b="-1"/>
          <a:stretch>
            <a:fillRect/>
          </a:stretch>
        </p:blipFill>
        <p:spPr>
          <a:xfrm>
            <a:off x="0" y="5281103"/>
            <a:ext cx="3433938" cy="4624848"/>
          </a:xfrm>
        </p:spPr>
      </p:pic>
      <p:sp>
        <p:nvSpPr>
          <p:cNvPr id="8" name="Rectangle 27">
            <a:extLst>
              <a:ext uri="{FF2B5EF4-FFF2-40B4-BE49-F238E27FC236}">
                <a16:creationId xmlns:a16="http://schemas.microsoft.com/office/drawing/2014/main" id="{C9B1EA9A-1B93-44A6-928F-8B464168541D}"/>
              </a:ext>
            </a:extLst>
          </p:cNvPr>
          <p:cNvSpPr txBox="1"/>
          <p:nvPr/>
        </p:nvSpPr>
        <p:spPr>
          <a:xfrm>
            <a:off x="588190" y="3232118"/>
            <a:ext cx="5707781" cy="1638655"/>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chor="ctr">
            <a:noAutofit/>
          </a:bodyPr>
          <a:lstStyle>
            <a:lvl1pPr algn="l" defTabSz="2681346">
              <a:defRPr sz="8000">
                <a:solidFill>
                  <a:srgbClr val="595457"/>
                </a:solidFill>
                <a:latin typeface="Montserrat Light"/>
                <a:ea typeface="Montserrat Light"/>
                <a:cs typeface="Montserrat Light"/>
                <a:sym typeface="Montserrat Light"/>
              </a:defRPr>
            </a:lvl1pPr>
          </a:lstStyle>
          <a:p>
            <a:pPr marL="47625" algn="just">
              <a:lnSpc>
                <a:spcPct val="107000"/>
              </a:lnSpc>
              <a:spcAft>
                <a:spcPts val="174"/>
              </a:spcAft>
              <a:tabLst>
                <a:tab pos="6350000" algn="l"/>
                <a:tab pos="6435725" algn="l"/>
              </a:tabLst>
            </a:pPr>
            <a:endParaRPr lang="en-IE" sz="1200">
              <a:solidFill>
                <a:srgbClr val="2B2B2A"/>
              </a:solidFill>
              <a:ea typeface="Calibri" panose="020F0502020204030204" pitchFamily="34" charset="0"/>
              <a:cs typeface="Times New Roman" panose="02020603050405020304" pitchFamily="18" charset="0"/>
            </a:endParaRPr>
          </a:p>
          <a:p>
            <a:pPr marL="47625" algn="just" rtl="0">
              <a:lnSpc>
                <a:spcPct val="107000"/>
              </a:lnSpc>
              <a:spcAft>
                <a:spcPts val="174"/>
              </a:spcAft>
              <a:tabLst>
                <a:tab pos="6350000" algn="l"/>
                <a:tab pos="6435725" algn="l"/>
              </a:tabLst>
            </a:pPr>
            <a:r>
              <a:rPr lang="fr" sz="1200" b="1" i="0" u="none" strike="noStrike">
                <a:solidFill>
                  <a:srgbClr val="FFFFFF"/>
                </a:solidFill>
                <a:highlight>
                  <a:srgbClr val="000000">
                    <a:alpha val="0"/>
                  </a:srgbClr>
                </a:highlight>
                <a:latin typeface="Montserrat Light"/>
                <a:ea typeface="Calibri"/>
                <a:cs typeface="Times New Roman"/>
              </a:rPr>
              <a:t>Vous n'êtes pas obligé d'être 100% inclusif pour tout le monde, mais en utilisant ce guide, vous pouvez identifier et promouvoir des moyens qui conviennent à la façon dont votre entreprise s'occupe d'un éventail de personnes et offre une expérience touristique « inclusive ». Nous avons essayé d'inclure des solutions rentables et faciles à mettre en œuvre, ainsi qu'une stratégie à long terme qui vous aidera à devenir plus inclusif.</a:t>
            </a:r>
          </a:p>
          <a:p>
            <a:pPr marL="47625" algn="ctr">
              <a:lnSpc>
                <a:spcPct val="107000"/>
              </a:lnSpc>
              <a:spcAft>
                <a:spcPts val="174"/>
              </a:spcAft>
              <a:tabLst>
                <a:tab pos="6350000" algn="l"/>
                <a:tab pos="6435725" algn="l"/>
              </a:tabLst>
            </a:pPr>
            <a:endParaRPr lang="en-IE" sz="1200">
              <a:solidFill>
                <a:srgbClr val="2B2B2A"/>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24336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itting at a table&#10;&#10;Description automatically generated with low confidence">
            <a:extLst>
              <a:ext uri="{FF2B5EF4-FFF2-40B4-BE49-F238E27FC236}">
                <a16:creationId xmlns:a16="http://schemas.microsoft.com/office/drawing/2014/main" id="{88C84C34-0706-4FD1-91B9-8817758BEB29}"/>
              </a:ext>
            </a:extLst>
          </p:cNvPr>
          <p:cNvPicPr>
            <a:picLocks noGrp="1" noChangeAspect="1"/>
          </p:cNvPicPr>
          <p:nvPr>
            <p:ph type="pic" idx="21"/>
          </p:nvPr>
        </p:nvPicPr>
        <p:blipFill>
          <a:blip r:embed="rId2">
            <a:extLst>
              <a:ext uri="{28A0092B-C50C-407E-A947-70E740481C1C}">
                <a14:useLocalDpi xmlns:a14="http://schemas.microsoft.com/office/drawing/2010/main"/>
              </a:ext>
            </a:extLst>
          </a:blip>
          <a:stretch>
            <a:fillRect/>
          </a:stretch>
        </p:blipFill>
        <p:spPr/>
      </p:pic>
      <p:pic>
        <p:nvPicPr>
          <p:cNvPr id="12" name="Picture Placeholder 11" descr="A picture containing person, outdoor, people&#10;&#10;Description automatically generated">
            <a:extLst>
              <a:ext uri="{FF2B5EF4-FFF2-40B4-BE49-F238E27FC236}">
                <a16:creationId xmlns:a16="http://schemas.microsoft.com/office/drawing/2014/main" id="{320CAE4B-E2BE-4878-B4CE-3DBE09C19BF9}"/>
              </a:ext>
            </a:extLst>
          </p:cNvPr>
          <p:cNvPicPr>
            <a:picLocks noGrp="1" noChangeAspect="1"/>
          </p:cNvPicPr>
          <p:nvPr>
            <p:ph type="pic" idx="22"/>
          </p:nvPr>
        </p:nvPicPr>
        <p:blipFill>
          <a:blip r:embed="rId3">
            <a:extLst>
              <a:ext uri="{28A0092B-C50C-407E-A947-70E740481C1C}">
                <a14:useLocalDpi xmlns:a14="http://schemas.microsoft.com/office/drawing/2010/main"/>
              </a:ext>
            </a:extLst>
          </a:blip>
          <a:stretch>
            <a:fillRect/>
          </a:stretch>
        </p:blipFill>
        <p:spPr/>
      </p:pic>
      <p:pic>
        <p:nvPicPr>
          <p:cNvPr id="17" name="Picture Placeholder 16" descr="A picture containing text, person, indoor, desk&#10;&#10;Description automatically generated">
            <a:extLst>
              <a:ext uri="{FF2B5EF4-FFF2-40B4-BE49-F238E27FC236}">
                <a16:creationId xmlns:a16="http://schemas.microsoft.com/office/drawing/2014/main" id="{1D082563-2C6E-442C-899D-D22DE7BE8E54}"/>
              </a:ext>
            </a:extLst>
          </p:cNvPr>
          <p:cNvPicPr>
            <a:picLocks noGrp="1" noChangeAspect="1"/>
          </p:cNvPicPr>
          <p:nvPr>
            <p:ph type="pic" idx="23"/>
          </p:nvPr>
        </p:nvPicPr>
        <p:blipFill>
          <a:blip r:embed="rId4">
            <a:extLst>
              <a:ext uri="{28A0092B-C50C-407E-A947-70E740481C1C}">
                <a14:useLocalDpi xmlns:a14="http://schemas.microsoft.com/office/drawing/2010/main"/>
              </a:ext>
            </a:extLst>
          </a:blip>
          <a:stretch>
            <a:fillRect/>
          </a:stretch>
        </p:blipFill>
        <p:spPr/>
      </p:pic>
      <p:pic>
        <p:nvPicPr>
          <p:cNvPr id="25" name="Picture Placeholder 24" descr="A picture containing building, dog, outdoor, ground&#10;&#10;Description automatically generated">
            <a:extLst>
              <a:ext uri="{FF2B5EF4-FFF2-40B4-BE49-F238E27FC236}">
                <a16:creationId xmlns:a16="http://schemas.microsoft.com/office/drawing/2014/main" id="{82B308CE-11D6-4D0F-BC0E-4F97AA4D0062}"/>
              </a:ext>
            </a:extLst>
          </p:cNvPr>
          <p:cNvPicPr>
            <a:picLocks noGrp="1" noChangeAspect="1"/>
          </p:cNvPicPr>
          <p:nvPr>
            <p:ph type="pic" idx="24"/>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11889322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6C38920-9701-3E48-A8F9-DC0EAF1A57D0}"/>
              </a:ext>
            </a:extLst>
          </p:cNvPr>
          <p:cNvPicPr>
            <a:picLocks noGrp="1" noChangeAspect="1"/>
          </p:cNvPicPr>
          <p:nvPr>
            <p:ph type="pic" idx="14"/>
          </p:nvPr>
        </p:nvPicPr>
        <p:blipFill>
          <a:blip r:embed="rId2">
            <a:extLst>
              <a:ext uri="{28A0092B-C50C-407E-A947-70E740481C1C}">
                <a14:useLocalDpi xmlns:a14="http://schemas.microsoft.com/office/drawing/2010/main"/>
              </a:ext>
            </a:extLst>
          </a:blip>
          <a:stretch>
            <a:fillRect/>
          </a:stretch>
        </p:blipFill>
        <p:spPr>
          <a:xfrm>
            <a:off x="373968" y="2530978"/>
            <a:ext cx="6083668" cy="5308451"/>
          </a:xfrm>
        </p:spPr>
      </p:pic>
      <p:grpSp>
        <p:nvGrpSpPr>
          <p:cNvPr id="5" name="Gruppieren"/>
          <p:cNvGrpSpPr/>
          <p:nvPr/>
        </p:nvGrpSpPr>
        <p:grpSpPr>
          <a:xfrm>
            <a:off x="360770" y="275946"/>
            <a:ext cx="6096845" cy="2138070"/>
            <a:chOff x="-60518" y="573037"/>
            <a:chExt cx="28000325" cy="9377489"/>
          </a:xfrm>
        </p:grpSpPr>
        <p:sp>
          <p:nvSpPr>
            <p:cNvPr id="6" name="Rechteck"/>
            <p:cNvSpPr/>
            <p:nvPr/>
          </p:nvSpPr>
          <p:spPr>
            <a:xfrm>
              <a:off x="-60518" y="573037"/>
              <a:ext cx="28000325" cy="9377489"/>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7" name="Rectangle 27"/>
            <p:cNvSpPr txBox="1"/>
            <p:nvPr/>
          </p:nvSpPr>
          <p:spPr>
            <a:xfrm>
              <a:off x="938495" y="1859105"/>
              <a:ext cx="19189698" cy="1973887"/>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80000"/>
                </a:lnSpc>
                <a:defRPr sz="14800" spc="1480">
                  <a:latin typeface="+mn-lt"/>
                  <a:ea typeface="+mn-ea"/>
                  <a:cs typeface="+mn-cs"/>
                  <a:sym typeface="Montserrat Bold"/>
                </a:defRPr>
              </a:lvl1pPr>
            </a:lstStyle>
            <a:p>
              <a:pPr rtl="0"/>
              <a:r>
                <a:rPr lang="fr" sz="3200" b="0" i="0" u="none" strike="noStrike" spc="0">
                  <a:solidFill>
                    <a:srgbClr val="2F355A"/>
                  </a:solidFill>
                  <a:highlight>
                    <a:srgbClr val="000000">
                      <a:alpha val="0"/>
                    </a:srgbClr>
                  </a:highlight>
                  <a:latin typeface="Montserrat Bold"/>
                  <a:ea typeface="Verdana"/>
                  <a:cs typeface="+mj-cs"/>
                </a:rPr>
                <a:t>À propos du guide</a:t>
              </a:r>
              <a:endParaRPr sz="3200" spc="0">
                <a:solidFill>
                  <a:srgbClr val="2F355A"/>
                </a:solidFill>
                <a:latin typeface="+mj-lt"/>
                <a:ea typeface="Verdana" panose="020B0604030504040204" pitchFamily="34" charset="0"/>
                <a:cs typeface="+mj-cs"/>
              </a:endParaRPr>
            </a:p>
          </p:txBody>
        </p:sp>
        <p:sp>
          <p:nvSpPr>
            <p:cNvPr id="8" name="Rectangle 27"/>
            <p:cNvSpPr txBox="1"/>
            <p:nvPr/>
          </p:nvSpPr>
          <p:spPr>
            <a:xfrm>
              <a:off x="938495" y="3714314"/>
              <a:ext cx="19189693" cy="5631888"/>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300" b="0" i="0" u="none" strike="noStrike" dirty="0">
                  <a:solidFill>
                    <a:srgbClr val="2F355A"/>
                  </a:solidFill>
                  <a:highlight>
                    <a:srgbClr val="000000">
                      <a:alpha val="0"/>
                    </a:srgbClr>
                  </a:highlight>
                  <a:latin typeface="Montserrat Light"/>
                </a:rPr>
                <a:t>Ce guide explique aux PME du secteur du tourisme comment mettre en œuvre une activité de tourisme culturel, patrimonial ou naturel accessible et inclusif. Préparez-vous à être inspiré pour transformer votre entreprise grâce à notre guide « pas à pas », facile à utiliser et riche en études de cas convaincantes.</a:t>
              </a:r>
              <a:endParaRPr sz="1300" dirty="0">
                <a:solidFill>
                  <a:srgbClr val="2F355A"/>
                </a:solidFill>
              </a:endParaRPr>
            </a:p>
          </p:txBody>
        </p:sp>
      </p:grpSp>
      <p:pic>
        <p:nvPicPr>
          <p:cNvPr id="11" name="Graphic 10" descr="Grain">
            <a:extLst>
              <a:ext uri="{FF2B5EF4-FFF2-40B4-BE49-F238E27FC236}">
                <a16:creationId xmlns:a16="http://schemas.microsoft.com/office/drawing/2014/main" id="{CD3E4D5F-8C28-9644-9B8F-9397DE44EA0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92455" y="125490"/>
            <a:ext cx="2629404" cy="2629404"/>
          </a:xfrm>
          <a:prstGeom prst="rect">
            <a:avLst/>
          </a:prstGeom>
        </p:spPr>
      </p:pic>
      <p:sp>
        <p:nvSpPr>
          <p:cNvPr id="12" name="Rechteck">
            <a:extLst>
              <a:ext uri="{FF2B5EF4-FFF2-40B4-BE49-F238E27FC236}">
                <a16:creationId xmlns:a16="http://schemas.microsoft.com/office/drawing/2014/main" id="{6B89E5F9-314C-4DAB-883F-1791202EFE01}"/>
              </a:ext>
            </a:extLst>
          </p:cNvPr>
          <p:cNvSpPr/>
          <p:nvPr/>
        </p:nvSpPr>
        <p:spPr>
          <a:xfrm>
            <a:off x="0" y="6383866"/>
            <a:ext cx="5875867" cy="2929399"/>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chemeClr val="bg1"/>
              </a:solidFill>
            </a:endParaRPr>
          </a:p>
        </p:txBody>
      </p:sp>
      <p:sp>
        <p:nvSpPr>
          <p:cNvPr id="13" name="Rectangle 27">
            <a:extLst>
              <a:ext uri="{FF2B5EF4-FFF2-40B4-BE49-F238E27FC236}">
                <a16:creationId xmlns:a16="http://schemas.microsoft.com/office/drawing/2014/main" id="{C08383DA-6280-4CB7-A5C7-8713783462FF}"/>
              </a:ext>
            </a:extLst>
          </p:cNvPr>
          <p:cNvSpPr txBox="1"/>
          <p:nvPr/>
        </p:nvSpPr>
        <p:spPr>
          <a:xfrm>
            <a:off x="360770" y="6626116"/>
            <a:ext cx="5346744" cy="221118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rtl="0">
              <a:lnSpc>
                <a:spcPct val="100000"/>
              </a:lnSpc>
              <a:spcBef>
                <a:spcPct val="0"/>
              </a:spcBef>
            </a:pPr>
            <a:r>
              <a:rPr lang="fr" sz="1400" b="0" i="1" u="none" strike="noStrike" dirty="0">
                <a:solidFill>
                  <a:srgbClr val="FFFFFF"/>
                </a:solidFill>
                <a:highlight>
                  <a:srgbClr val="000000">
                    <a:alpha val="0"/>
                  </a:srgbClr>
                </a:highlight>
                <a:latin typeface="Montserrat Light"/>
                <a:ea typeface="Calibri"/>
                <a:cs typeface="Times New Roman"/>
              </a:rPr>
              <a:t>L'accessibilité est un élément central de toute </a:t>
            </a:r>
            <a:br>
              <a:rPr lang="fr" sz="1400" b="0" i="1" u="none" strike="noStrike" dirty="0">
                <a:solidFill>
                  <a:srgbClr val="FFFFFF"/>
                </a:solidFill>
                <a:highlight>
                  <a:srgbClr val="000000">
                    <a:alpha val="0"/>
                  </a:srgbClr>
                </a:highlight>
                <a:latin typeface="Montserrat Light"/>
                <a:ea typeface="Calibri"/>
                <a:cs typeface="Times New Roman"/>
              </a:rPr>
            </a:br>
            <a:r>
              <a:rPr lang="fr" sz="1400" b="0" i="1" u="none" strike="noStrike" dirty="0">
                <a:solidFill>
                  <a:srgbClr val="FFFFFF"/>
                </a:solidFill>
                <a:highlight>
                  <a:srgbClr val="000000">
                    <a:alpha val="0"/>
                  </a:srgbClr>
                </a:highlight>
                <a:latin typeface="Montserrat Light"/>
                <a:ea typeface="Calibri"/>
                <a:cs typeface="Times New Roman"/>
              </a:rPr>
              <a:t>politique de tourisme responsable et durable. </a:t>
            </a:r>
          </a:p>
          <a:p>
            <a:pPr algn="ctr" rtl="0">
              <a:lnSpc>
                <a:spcPct val="100000"/>
              </a:lnSpc>
              <a:spcBef>
                <a:spcPct val="0"/>
              </a:spcBef>
            </a:pPr>
            <a:r>
              <a:rPr lang="fr" sz="1400" b="0" i="1" u="none" strike="noStrike" dirty="0">
                <a:solidFill>
                  <a:srgbClr val="FFFFFF"/>
                </a:solidFill>
                <a:highlight>
                  <a:srgbClr val="000000">
                    <a:alpha val="0"/>
                  </a:srgbClr>
                </a:highlight>
                <a:latin typeface="Montserrat Light"/>
                <a:ea typeface="Calibri"/>
                <a:cs typeface="Times New Roman"/>
              </a:rPr>
              <a:t>Il s'agit à la fois d'un impératif en matière de droits de l'homme et d'une opportunité commerciale exceptionnelle. Avant tout, nous devons prendre conscience que le tourisme accessible ne profite pas seulement aux personnes handicapées ou ayant des besoins particuliers, mais à nous tous.</a:t>
            </a:r>
          </a:p>
          <a:p>
            <a:pPr algn="ctr">
              <a:lnSpc>
                <a:spcPct val="100000"/>
              </a:lnSpc>
              <a:spcBef>
                <a:spcPts val="600"/>
              </a:spcBef>
              <a:spcAft>
                <a:spcPts val="600"/>
              </a:spcAft>
            </a:pPr>
            <a:endParaRPr lang="en-IE" sz="1400" i="1" dirty="0">
              <a:solidFill>
                <a:schemeClr val="bg1"/>
              </a:solidFill>
              <a:ea typeface="Calibri" panose="020F0502020204030204" pitchFamily="34" charset="0"/>
              <a:cs typeface="Times New Roman" panose="02020603050405020304" pitchFamily="18" charset="0"/>
            </a:endParaRPr>
          </a:p>
          <a:p>
            <a:pPr algn="ctr" rtl="0">
              <a:lnSpc>
                <a:spcPct val="100000"/>
              </a:lnSpc>
              <a:spcBef>
                <a:spcPct val="0"/>
              </a:spcBef>
            </a:pPr>
            <a:r>
              <a:rPr lang="fr" sz="1100" b="1" i="0" u="none" strike="noStrike" dirty="0">
                <a:solidFill>
                  <a:srgbClr val="FFFFFF"/>
                </a:solidFill>
                <a:highlight>
                  <a:srgbClr val="000000">
                    <a:alpha val="0"/>
                  </a:srgbClr>
                </a:highlight>
                <a:latin typeface="Montserrat Light"/>
                <a:ea typeface="Calibri"/>
                <a:cs typeface="Times New Roman"/>
              </a:rPr>
              <a:t>Taleb </a:t>
            </a:r>
            <a:r>
              <a:rPr lang="fr" sz="1100" b="1" i="0" u="none" strike="noStrike" dirty="0" err="1">
                <a:solidFill>
                  <a:srgbClr val="FFFFFF"/>
                </a:solidFill>
                <a:highlight>
                  <a:srgbClr val="000000">
                    <a:alpha val="0"/>
                  </a:srgbClr>
                </a:highlight>
                <a:latin typeface="Montserrat Light"/>
                <a:ea typeface="Calibri"/>
                <a:cs typeface="Times New Roman"/>
              </a:rPr>
              <a:t>Rifai</a:t>
            </a:r>
            <a:endParaRPr lang="fr" sz="1100" b="1" dirty="0">
              <a:solidFill>
                <a:srgbClr val="FFFFFF"/>
              </a:solidFill>
              <a:highlight>
                <a:srgbClr val="000000">
                  <a:alpha val="0"/>
                </a:srgbClr>
              </a:highlight>
              <a:ea typeface="Calibri"/>
              <a:cs typeface="Times New Roman"/>
            </a:endParaRPr>
          </a:p>
          <a:p>
            <a:pPr algn="ctr" rtl="0">
              <a:lnSpc>
                <a:spcPct val="100000"/>
              </a:lnSpc>
              <a:spcBef>
                <a:spcPct val="0"/>
              </a:spcBef>
            </a:pPr>
            <a:r>
              <a:rPr lang="fr" sz="1100" b="0" i="1" u="none" strike="noStrike" dirty="0">
                <a:solidFill>
                  <a:srgbClr val="FFFFFF"/>
                </a:solidFill>
                <a:highlight>
                  <a:srgbClr val="000000">
                    <a:alpha val="0"/>
                  </a:srgbClr>
                </a:highlight>
                <a:latin typeface="Montserrat Light"/>
                <a:ea typeface="Calibri"/>
                <a:cs typeface="Times New Roman"/>
              </a:rPr>
              <a:t>Organisation mondiale du tourisme des Nations unies Secrétaire général</a:t>
            </a:r>
            <a:endParaRPr lang="en-IE" sz="1100" b="1" i="1" dirty="0">
              <a:solidFill>
                <a:schemeClr val="bg1"/>
              </a:solidFill>
              <a:ea typeface="Calibri" panose="020F0502020204030204" pitchFamily="34" charset="0"/>
              <a:cs typeface="Times New Roman" panose="02020603050405020304" pitchFamily="18" charset="0"/>
            </a:endParaRPr>
          </a:p>
          <a:p>
            <a:pPr rtl="0">
              <a:lnSpc>
                <a:spcPct val="100000"/>
              </a:lnSpc>
              <a:spcBef>
                <a:spcPct val="0"/>
              </a:spcBef>
            </a:pPr>
            <a:endParaRPr lang="fr" sz="1200" b="1" i="0" u="none" strike="noStrike" dirty="0">
              <a:solidFill>
                <a:srgbClr val="FFFFFF"/>
              </a:solidFill>
              <a:highlight>
                <a:srgbClr val="000000">
                  <a:alpha val="0"/>
                </a:srgbClr>
              </a:highlight>
              <a:latin typeface="Montserrat Light"/>
            </a:endParaRPr>
          </a:p>
        </p:txBody>
      </p:sp>
      <p:pic>
        <p:nvPicPr>
          <p:cNvPr id="15" name="Picture 14">
            <a:extLst>
              <a:ext uri="{FF2B5EF4-FFF2-40B4-BE49-F238E27FC236}">
                <a16:creationId xmlns:a16="http://schemas.microsoft.com/office/drawing/2014/main" id="{B9734788-F9B8-4FA1-9F5B-18F03EC4699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a:off x="5536692" y="8081679"/>
            <a:ext cx="846703" cy="641290"/>
          </a:xfrm>
          <a:prstGeom prst="rect">
            <a:avLst/>
          </a:prstGeom>
        </p:spPr>
      </p:pic>
    </p:spTree>
    <p:extLst>
      <p:ext uri="{BB962C8B-B14F-4D97-AF65-F5344CB8AC3E}">
        <p14:creationId xmlns:p14="http://schemas.microsoft.com/office/powerpoint/2010/main" val="403499933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4913C55-3B7F-6E48-BA7A-5325A4FECCA7}"/>
              </a:ext>
            </a:extLst>
          </p:cNvPr>
          <p:cNvPicPr>
            <a:picLocks noGrp="1" noChangeAspect="1"/>
          </p:cNvPicPr>
          <p:nvPr>
            <p:ph type="pic" idx="16"/>
          </p:nvPr>
        </p:nvPicPr>
        <p:blipFill>
          <a:blip r:embed="rId2">
            <a:extLst>
              <a:ext uri="{28A0092B-C50C-407E-A947-70E740481C1C}">
                <a14:useLocalDpi xmlns:a14="http://schemas.microsoft.com/office/drawing/2010/main"/>
              </a:ext>
            </a:extLst>
          </a:blip>
          <a:stretch>
            <a:fillRect/>
          </a:stretch>
        </p:blipFill>
        <p:spPr>
          <a:xfrm>
            <a:off x="0" y="0"/>
            <a:ext cx="3040063" cy="9906000"/>
          </a:xfrm>
        </p:spPr>
      </p:pic>
      <p:sp>
        <p:nvSpPr>
          <p:cNvPr id="24" name="Rechteck">
            <a:extLst>
              <a:ext uri="{FF2B5EF4-FFF2-40B4-BE49-F238E27FC236}">
                <a16:creationId xmlns:a16="http://schemas.microsoft.com/office/drawing/2014/main" id="{8E7C1C8C-F3E1-324D-99F3-E90C6972AB5C}"/>
              </a:ext>
            </a:extLst>
          </p:cNvPr>
          <p:cNvSpPr/>
          <p:nvPr/>
        </p:nvSpPr>
        <p:spPr>
          <a:xfrm>
            <a:off x="1014412" y="491828"/>
            <a:ext cx="5843587" cy="1951120"/>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38" name="TextBox 37">
            <a:extLst>
              <a:ext uri="{FF2B5EF4-FFF2-40B4-BE49-F238E27FC236}">
                <a16:creationId xmlns:a16="http://schemas.microsoft.com/office/drawing/2014/main" id="{875C9A8C-CF67-4458-A8B4-7887248F8A84}"/>
              </a:ext>
            </a:extLst>
          </p:cNvPr>
          <p:cNvSpPr txBox="1"/>
          <p:nvPr/>
        </p:nvSpPr>
        <p:spPr>
          <a:xfrm>
            <a:off x="3288682" y="5495224"/>
            <a:ext cx="3115356" cy="124050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algn="l" defTabSz="825500" rtl="0"/>
            <a:r>
              <a:rPr lang="fr" sz="1200" b="1" i="0" u="none" strike="noStrike">
                <a:solidFill>
                  <a:srgbClr val="2B2B2A"/>
                </a:solidFill>
                <a:highlight>
                  <a:srgbClr val="000000">
                    <a:alpha val="0"/>
                  </a:srgbClr>
                </a:highlight>
                <a:latin typeface="Montserrat"/>
              </a:rPr>
              <a:t>Évaluez votre parcours client</a:t>
            </a:r>
          </a:p>
          <a:p>
            <a:pPr algn="l" defTabSz="825500"/>
            <a:endParaRPr lang="en-IE" sz="1200" b="1">
              <a:solidFill>
                <a:srgbClr val="2B2B2A"/>
              </a:solidFill>
              <a:latin typeface="Montserrat" pitchFamily="2" charset="77"/>
            </a:endParaRPr>
          </a:p>
          <a:p>
            <a:pPr algn="l" defTabSz="825500" rtl="0"/>
            <a:r>
              <a:rPr lang="fr" sz="1200" b="1" i="0" u="none" strike="noStrike">
                <a:solidFill>
                  <a:srgbClr val="2B2B2A"/>
                </a:solidFill>
                <a:highlight>
                  <a:srgbClr val="000000">
                    <a:alpha val="0"/>
                  </a:srgbClr>
                </a:highlight>
                <a:latin typeface="Montserrat"/>
              </a:rPr>
              <a:t>Exercice : </a:t>
            </a:r>
            <a:r>
              <a:rPr lang="fr" sz="1200" b="0" i="0" u="none" strike="noStrike">
                <a:solidFill>
                  <a:srgbClr val="2B2B2A"/>
                </a:solidFill>
                <a:highlight>
                  <a:srgbClr val="000000">
                    <a:alpha val="0"/>
                  </a:srgbClr>
                </a:highlight>
                <a:latin typeface="Montserrat Light"/>
              </a:rPr>
              <a:t>Ne supposez pas que vous êtes accessible, testez-le avec des personnes réelles !</a:t>
            </a:r>
          </a:p>
          <a:p>
            <a:pPr algn="l" defTabSz="825500"/>
            <a:endParaRPr lang="en-IE" sz="1200">
              <a:solidFill>
                <a:srgbClr val="2B2B2A"/>
              </a:solidFill>
              <a:latin typeface="Montserrat Light"/>
            </a:endParaRPr>
          </a:p>
          <a:p>
            <a:pPr algn="l" defTabSz="825500"/>
            <a:endParaRPr lang="en-IE" sz="1200">
              <a:solidFill>
                <a:srgbClr val="2B2B2A"/>
              </a:solidFill>
              <a:latin typeface="Montserrat Light"/>
            </a:endParaRPr>
          </a:p>
        </p:txBody>
      </p:sp>
      <p:sp>
        <p:nvSpPr>
          <p:cNvPr id="22" name="Rechteck">
            <a:extLst>
              <a:ext uri="{FF2B5EF4-FFF2-40B4-BE49-F238E27FC236}">
                <a16:creationId xmlns:a16="http://schemas.microsoft.com/office/drawing/2014/main" id="{5A34FA1B-7880-4DAB-9E4E-24F0E910377B}"/>
              </a:ext>
            </a:extLst>
          </p:cNvPr>
          <p:cNvSpPr/>
          <p:nvPr/>
        </p:nvSpPr>
        <p:spPr>
          <a:xfrm>
            <a:off x="2239175" y="6689817"/>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21" name="Rechteck">
            <a:extLst>
              <a:ext uri="{FF2B5EF4-FFF2-40B4-BE49-F238E27FC236}">
                <a16:creationId xmlns:a16="http://schemas.microsoft.com/office/drawing/2014/main" id="{5F989B10-AAC8-4E27-9641-019A889E738E}"/>
              </a:ext>
            </a:extLst>
          </p:cNvPr>
          <p:cNvSpPr/>
          <p:nvPr/>
        </p:nvSpPr>
        <p:spPr>
          <a:xfrm>
            <a:off x="2302586" y="4920780"/>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18" name="Rechteck">
            <a:extLst>
              <a:ext uri="{FF2B5EF4-FFF2-40B4-BE49-F238E27FC236}">
                <a16:creationId xmlns:a16="http://schemas.microsoft.com/office/drawing/2014/main" id="{89CBAF76-1FFC-470E-BA1E-D59A74961297}"/>
              </a:ext>
            </a:extLst>
          </p:cNvPr>
          <p:cNvSpPr/>
          <p:nvPr/>
        </p:nvSpPr>
        <p:spPr>
          <a:xfrm>
            <a:off x="2302587" y="3578627"/>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6" name="Rectangle 27"/>
          <p:cNvSpPr txBox="1"/>
          <p:nvPr/>
        </p:nvSpPr>
        <p:spPr>
          <a:xfrm>
            <a:off x="3273716" y="3660030"/>
            <a:ext cx="3254166"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800" b="1" i="0" u="none" strike="noStrike">
                <a:solidFill>
                  <a:srgbClr val="FFFFFF"/>
                </a:solidFill>
                <a:highlight>
                  <a:srgbClr val="000000">
                    <a:alpha val="0"/>
                  </a:srgbClr>
                </a:highlight>
                <a:latin typeface="Montserrat Light"/>
                <a:ea typeface="Verdana"/>
              </a:rPr>
              <a:t>INTRODUCTION	</a:t>
            </a:r>
            <a:r>
              <a:rPr lang="fr" sz="1200" b="0" i="0" u="none" strike="noStrike">
                <a:solidFill>
                  <a:srgbClr val="FFFFFF"/>
                </a:solidFill>
                <a:highlight>
                  <a:srgbClr val="000000">
                    <a:alpha val="0"/>
                  </a:srgbClr>
                </a:highlight>
                <a:latin typeface="Montserrat Light"/>
                <a:ea typeface="Verdana"/>
              </a:rPr>
              <a:t>Page 31</a:t>
            </a:r>
            <a:endParaRPr sz="1200">
              <a:solidFill>
                <a:schemeClr val="bg1"/>
              </a:solidFill>
              <a:latin typeface="Montserrat Light"/>
              <a:ea typeface="Verdana" panose="020B0604030504040204" pitchFamily="34" charset="0"/>
            </a:endParaRPr>
          </a:p>
        </p:txBody>
      </p:sp>
      <p:pic>
        <p:nvPicPr>
          <p:cNvPr id="31" name="Graphic 30" descr="Heart with pulse">
            <a:extLst>
              <a:ext uri="{FF2B5EF4-FFF2-40B4-BE49-F238E27FC236}">
                <a16:creationId xmlns:a16="http://schemas.microsoft.com/office/drawing/2014/main" id="{6E1C5026-8CFD-F54D-8D58-F9D72FF0558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68051" y="6712755"/>
            <a:ext cx="491061" cy="491061"/>
          </a:xfrm>
          <a:prstGeom prst="rect">
            <a:avLst/>
          </a:prstGeom>
        </p:spPr>
      </p:pic>
      <p:pic>
        <p:nvPicPr>
          <p:cNvPr id="33" name="Graphic 32" descr="Open hand with plant">
            <a:extLst>
              <a:ext uri="{FF2B5EF4-FFF2-40B4-BE49-F238E27FC236}">
                <a16:creationId xmlns:a16="http://schemas.microsoft.com/office/drawing/2014/main" id="{9080D6EB-68EA-2A4B-B0D2-8264D42C9A0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68051" y="4937189"/>
            <a:ext cx="491061" cy="491061"/>
          </a:xfrm>
          <a:prstGeom prst="rect">
            <a:avLst/>
          </a:prstGeom>
        </p:spPr>
      </p:pic>
      <p:pic>
        <p:nvPicPr>
          <p:cNvPr id="35" name="Graphic 34" descr="Wave">
            <a:extLst>
              <a:ext uri="{FF2B5EF4-FFF2-40B4-BE49-F238E27FC236}">
                <a16:creationId xmlns:a16="http://schemas.microsoft.com/office/drawing/2014/main" id="{DD3B83F4-BB2A-3A41-B458-DD54267B2EE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02901" y="3568137"/>
            <a:ext cx="491061" cy="491061"/>
          </a:xfrm>
          <a:prstGeom prst="rect">
            <a:avLst/>
          </a:prstGeom>
        </p:spPr>
      </p:pic>
      <p:sp>
        <p:nvSpPr>
          <p:cNvPr id="25" name="Rectangle 27">
            <a:extLst>
              <a:ext uri="{FF2B5EF4-FFF2-40B4-BE49-F238E27FC236}">
                <a16:creationId xmlns:a16="http://schemas.microsoft.com/office/drawing/2014/main" id="{43035999-2411-46AC-A480-FC3D40AEAFF4}"/>
              </a:ext>
            </a:extLst>
          </p:cNvPr>
          <p:cNvSpPr txBox="1"/>
          <p:nvPr/>
        </p:nvSpPr>
        <p:spPr>
          <a:xfrm>
            <a:off x="3225271" y="6761734"/>
            <a:ext cx="3192443"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800" b="1" i="0" u="none" strike="noStrike">
                <a:solidFill>
                  <a:srgbClr val="FFFFFF"/>
                </a:solidFill>
                <a:highlight>
                  <a:srgbClr val="000000">
                    <a:alpha val="0"/>
                  </a:srgbClr>
                </a:highlight>
                <a:latin typeface="Montserrat Light"/>
                <a:ea typeface="Verdana"/>
              </a:rPr>
              <a:t>ÉTAPE 02	</a:t>
            </a:r>
            <a:r>
              <a:rPr lang="fr" sz="1200" b="0" i="0" u="none" strike="noStrike">
                <a:solidFill>
                  <a:srgbClr val="FFFFFF"/>
                </a:solidFill>
                <a:highlight>
                  <a:srgbClr val="000000">
                    <a:alpha val="0"/>
                  </a:srgbClr>
                </a:highlight>
                <a:latin typeface="Montserrat Light"/>
                <a:ea typeface="Verdana"/>
              </a:rPr>
              <a:t>Page 37</a:t>
            </a:r>
          </a:p>
        </p:txBody>
      </p:sp>
      <p:sp>
        <p:nvSpPr>
          <p:cNvPr id="8" name="TextBox 7">
            <a:extLst>
              <a:ext uri="{FF2B5EF4-FFF2-40B4-BE49-F238E27FC236}">
                <a16:creationId xmlns:a16="http://schemas.microsoft.com/office/drawing/2014/main" id="{CA970AF7-91F2-4EC2-BE61-8179477BE345}"/>
              </a:ext>
            </a:extLst>
          </p:cNvPr>
          <p:cNvSpPr txBox="1"/>
          <p:nvPr/>
        </p:nvSpPr>
        <p:spPr>
          <a:xfrm>
            <a:off x="3273716" y="4163274"/>
            <a:ext cx="3040133" cy="3171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algn="l" defTabSz="825500" rtl="0"/>
            <a:r>
              <a:rPr lang="fr" sz="1200" b="1" i="0" u="none" strike="noStrike">
                <a:solidFill>
                  <a:srgbClr val="24282B"/>
                </a:solidFill>
                <a:highlight>
                  <a:srgbClr val="000000">
                    <a:alpha val="0"/>
                  </a:srgbClr>
                </a:highlight>
                <a:latin typeface="Montserrat"/>
              </a:rPr>
              <a:t>Introduction à la conception universelle</a:t>
            </a:r>
          </a:p>
        </p:txBody>
      </p:sp>
      <p:sp>
        <p:nvSpPr>
          <p:cNvPr id="39" name="Rectangle 27">
            <a:extLst>
              <a:ext uri="{FF2B5EF4-FFF2-40B4-BE49-F238E27FC236}">
                <a16:creationId xmlns:a16="http://schemas.microsoft.com/office/drawing/2014/main" id="{E4E0F23C-2681-46BB-AF25-E061E67299F1}"/>
              </a:ext>
            </a:extLst>
          </p:cNvPr>
          <p:cNvSpPr txBox="1"/>
          <p:nvPr/>
        </p:nvSpPr>
        <p:spPr>
          <a:xfrm>
            <a:off x="3288681" y="5007362"/>
            <a:ext cx="3239201"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800" b="1" i="0" u="none" strike="noStrike">
                <a:solidFill>
                  <a:srgbClr val="FFFFFF"/>
                </a:solidFill>
                <a:highlight>
                  <a:srgbClr val="000000">
                    <a:alpha val="0"/>
                  </a:srgbClr>
                </a:highlight>
                <a:latin typeface="Montserrat Light"/>
                <a:ea typeface="Verdana"/>
              </a:rPr>
              <a:t>ÉTAPE 01	</a:t>
            </a:r>
            <a:r>
              <a:rPr lang="fr" sz="1200" b="0" i="0" u="none" strike="noStrike">
                <a:solidFill>
                  <a:srgbClr val="FFFFFF"/>
                </a:solidFill>
                <a:highlight>
                  <a:srgbClr val="000000">
                    <a:alpha val="0"/>
                  </a:srgbClr>
                </a:highlight>
                <a:latin typeface="Montserrat Light"/>
                <a:ea typeface="Verdana"/>
              </a:rPr>
              <a:t>Page 32</a:t>
            </a:r>
          </a:p>
        </p:txBody>
      </p:sp>
      <p:sp>
        <p:nvSpPr>
          <p:cNvPr id="40" name="TextBox 39">
            <a:extLst>
              <a:ext uri="{FF2B5EF4-FFF2-40B4-BE49-F238E27FC236}">
                <a16:creationId xmlns:a16="http://schemas.microsoft.com/office/drawing/2014/main" id="{4FCF7D64-558D-49AA-B9C7-3163E83D37F5}"/>
              </a:ext>
            </a:extLst>
          </p:cNvPr>
          <p:cNvSpPr txBox="1"/>
          <p:nvPr/>
        </p:nvSpPr>
        <p:spPr>
          <a:xfrm>
            <a:off x="3225271" y="7255811"/>
            <a:ext cx="3115356" cy="3171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algn="l" defTabSz="825500" rtl="0"/>
            <a:r>
              <a:rPr lang="fr" sz="1200" b="1" i="0" u="none" strike="noStrike" dirty="0">
                <a:solidFill>
                  <a:srgbClr val="2B2B2A"/>
                </a:solidFill>
                <a:highlight>
                  <a:srgbClr val="000000">
                    <a:alpha val="0"/>
                  </a:srgbClr>
                </a:highlight>
                <a:latin typeface="Montserrat"/>
              </a:rPr>
              <a:t>Préparez votre </a:t>
            </a:r>
            <a:r>
              <a:rPr lang="fr-FR" sz="1200" b="1" i="0" u="none" strike="noStrike" dirty="0">
                <a:solidFill>
                  <a:srgbClr val="2B2B2A"/>
                </a:solidFill>
                <a:highlight>
                  <a:srgbClr val="000000">
                    <a:alpha val="0"/>
                  </a:srgbClr>
                </a:highlight>
                <a:latin typeface="Montserrat"/>
              </a:rPr>
              <a:t>Checklists</a:t>
            </a:r>
            <a:r>
              <a:rPr lang="fr" sz="1200" b="1" i="0" u="none" strike="noStrike" dirty="0">
                <a:solidFill>
                  <a:srgbClr val="2B2B2A"/>
                </a:solidFill>
                <a:highlight>
                  <a:srgbClr val="000000">
                    <a:alpha val="0"/>
                  </a:srgbClr>
                </a:highlight>
                <a:latin typeface="Montserrat"/>
              </a:rPr>
              <a:t> de l'accessibilité</a:t>
            </a:r>
            <a:endParaRPr lang="en-IE" sz="1200" dirty="0">
              <a:solidFill>
                <a:srgbClr val="2B2B2A"/>
              </a:solidFill>
              <a:latin typeface="Montserrat Light"/>
            </a:endParaRPr>
          </a:p>
        </p:txBody>
      </p:sp>
      <p:sp>
        <p:nvSpPr>
          <p:cNvPr id="26" name="Rectangle 27">
            <a:extLst>
              <a:ext uri="{FF2B5EF4-FFF2-40B4-BE49-F238E27FC236}">
                <a16:creationId xmlns:a16="http://schemas.microsoft.com/office/drawing/2014/main" id="{41E90BC4-9630-484A-A3A0-FD5BE0E481E2}"/>
              </a:ext>
            </a:extLst>
          </p:cNvPr>
          <p:cNvSpPr txBox="1"/>
          <p:nvPr/>
        </p:nvSpPr>
        <p:spPr>
          <a:xfrm>
            <a:off x="3467387" y="771048"/>
            <a:ext cx="3352226" cy="158793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000" b="0" i="0" u="none" strike="noStrike" dirty="0">
                <a:solidFill>
                  <a:srgbClr val="FFFFFF"/>
                </a:solidFill>
                <a:highlight>
                  <a:srgbClr val="000000">
                    <a:alpha val="0"/>
                  </a:srgbClr>
                </a:highlight>
                <a:latin typeface="Montserrat Light"/>
              </a:rPr>
              <a:t>Conception universelle</a:t>
            </a:r>
          </a:p>
          <a:p>
            <a:pPr>
              <a:lnSpc>
                <a:spcPct val="100000"/>
              </a:lnSpc>
              <a:spcBef>
                <a:spcPts val="914"/>
              </a:spcBef>
            </a:pPr>
            <a:endParaRPr lang="en-IE" sz="500" dirty="0">
              <a:solidFill>
                <a:schemeClr val="bg1"/>
              </a:solidFill>
            </a:endParaRPr>
          </a:p>
          <a:p>
            <a:pPr rtl="0">
              <a:lnSpc>
                <a:spcPct val="100000"/>
              </a:lnSpc>
              <a:spcBef>
                <a:spcPct val="0"/>
              </a:spcBef>
            </a:pPr>
            <a:r>
              <a:rPr lang="fr" sz="1400" b="0" i="0" u="none" strike="noStrike" dirty="0">
                <a:solidFill>
                  <a:srgbClr val="FFFFFF"/>
                </a:solidFill>
                <a:highlight>
                  <a:srgbClr val="000000">
                    <a:alpha val="0"/>
                  </a:srgbClr>
                </a:highlight>
                <a:latin typeface="Montserrat Light"/>
              </a:rPr>
              <a:t>Passez d'une bonne à une excellente expérience !  Concevoir en pensant à tout le monde peut vous distinguer des autres ! </a:t>
            </a:r>
          </a:p>
        </p:txBody>
      </p:sp>
      <p:sp>
        <p:nvSpPr>
          <p:cNvPr id="27" name="Rectangle 27">
            <a:extLst>
              <a:ext uri="{FF2B5EF4-FFF2-40B4-BE49-F238E27FC236}">
                <a16:creationId xmlns:a16="http://schemas.microsoft.com/office/drawing/2014/main" id="{31513222-6DF5-1F42-A419-0A1823A92FB1}"/>
              </a:ext>
            </a:extLst>
          </p:cNvPr>
          <p:cNvSpPr txBox="1"/>
          <p:nvPr/>
        </p:nvSpPr>
        <p:spPr>
          <a:xfrm>
            <a:off x="1318531" y="948800"/>
            <a:ext cx="1454965" cy="11801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7500" b="1" i="0" u="none" strike="noStrike">
                <a:solidFill>
                  <a:srgbClr val="C2D237"/>
                </a:solidFill>
                <a:highlight>
                  <a:srgbClr val="000000">
                    <a:alpha val="0"/>
                  </a:srgbClr>
                </a:highlight>
                <a:latin typeface="Montserrat"/>
              </a:rPr>
              <a:t>03</a:t>
            </a:r>
          </a:p>
        </p:txBody>
      </p:sp>
      <p:sp>
        <p:nvSpPr>
          <p:cNvPr id="29" name="Rectangle 27">
            <a:extLst>
              <a:ext uri="{FF2B5EF4-FFF2-40B4-BE49-F238E27FC236}">
                <a16:creationId xmlns:a16="http://schemas.microsoft.com/office/drawing/2014/main" id="{95906C7A-7989-554F-BBDE-7E3688413C87}"/>
              </a:ext>
            </a:extLst>
          </p:cNvPr>
          <p:cNvSpPr txBox="1"/>
          <p:nvPr/>
        </p:nvSpPr>
        <p:spPr>
          <a:xfrm>
            <a:off x="1332819" y="825717"/>
            <a:ext cx="2476425" cy="41069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500" b="1" i="0" u="none" strike="noStrike">
                <a:solidFill>
                  <a:srgbClr val="FFFFFF"/>
                </a:solidFill>
                <a:highlight>
                  <a:srgbClr val="000000">
                    <a:alpha val="0"/>
                  </a:srgbClr>
                </a:highlight>
                <a:latin typeface="Montserrat Light"/>
              </a:rPr>
              <a:t>Section</a:t>
            </a:r>
            <a:endParaRPr lang="en-IE" sz="2500">
              <a:solidFill>
                <a:schemeClr val="bg1"/>
              </a:solidFill>
            </a:endParaRPr>
          </a:p>
        </p:txBody>
      </p:sp>
      <p:cxnSp>
        <p:nvCxnSpPr>
          <p:cNvPr id="30" name="Straight Connector 29">
            <a:extLst>
              <a:ext uri="{FF2B5EF4-FFF2-40B4-BE49-F238E27FC236}">
                <a16:creationId xmlns:a16="http://schemas.microsoft.com/office/drawing/2014/main" id="{F99D6AF2-CD71-814E-835D-EB5F779C5C60}"/>
              </a:ext>
            </a:extLst>
          </p:cNvPr>
          <p:cNvCxnSpPr/>
          <p:nvPr/>
        </p:nvCxnSpPr>
        <p:spPr>
          <a:xfrm flipH="1">
            <a:off x="2993962" y="809992"/>
            <a:ext cx="0" cy="1302299"/>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4963771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ADF0167-66CA-0F49-BD15-8666D7D6715E}"/>
              </a:ext>
            </a:extLst>
          </p:cNvPr>
          <p:cNvPicPr>
            <a:picLocks noGrp="1" noChangeAspect="1"/>
          </p:cNvPicPr>
          <p:nvPr>
            <p:ph type="pic" idx="16"/>
          </p:nvPr>
        </p:nvPicPr>
        <p:blipFill>
          <a:blip r:embed="rId2">
            <a:extLst>
              <a:ext uri="{28A0092B-C50C-407E-A947-70E740481C1C}">
                <a14:useLocalDpi xmlns:a14="http://schemas.microsoft.com/office/drawing/2010/main"/>
              </a:ext>
            </a:extLst>
          </a:blip>
          <a:stretch>
            <a:fillRect/>
          </a:stretch>
        </p:blipFill>
        <p:spPr>
          <a:xfrm>
            <a:off x="9977" y="0"/>
            <a:ext cx="6848023" cy="5989983"/>
          </a:xfrm>
          <a:ln>
            <a:noFill/>
          </a:ln>
        </p:spPr>
      </p:pic>
      <p:sp>
        <p:nvSpPr>
          <p:cNvPr id="9" name="Rechteck"/>
          <p:cNvSpPr/>
          <p:nvPr/>
        </p:nvSpPr>
        <p:spPr>
          <a:xfrm>
            <a:off x="9976" y="5409975"/>
            <a:ext cx="6848024" cy="1732947"/>
          </a:xfrm>
          <a:prstGeom prst="rect">
            <a:avLst/>
          </a:prstGeom>
          <a:solidFill>
            <a:srgbClr val="C2D237">
              <a:alpha val="78160"/>
            </a:srgbClr>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1" name="Rechteck">
            <a:extLst>
              <a:ext uri="{FF2B5EF4-FFF2-40B4-BE49-F238E27FC236}">
                <a16:creationId xmlns:a16="http://schemas.microsoft.com/office/drawing/2014/main" id="{E1B73456-195A-6E40-A194-D398512E7BB7}"/>
              </a:ext>
            </a:extLst>
          </p:cNvPr>
          <p:cNvSpPr/>
          <p:nvPr/>
        </p:nvSpPr>
        <p:spPr>
          <a:xfrm>
            <a:off x="9977" y="5989983"/>
            <a:ext cx="6838046" cy="1152938"/>
          </a:xfrm>
          <a:prstGeom prst="rect">
            <a:avLst/>
          </a:prstGeom>
          <a:solidFill>
            <a:srgbClr val="C2D237"/>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7" name="Rectangle 27"/>
          <p:cNvSpPr txBox="1"/>
          <p:nvPr/>
        </p:nvSpPr>
        <p:spPr>
          <a:xfrm>
            <a:off x="348324" y="7342919"/>
            <a:ext cx="6159756" cy="1549463"/>
          </a:xfrm>
          <a:prstGeom prst="rect">
            <a:avLst/>
          </a:prstGeom>
          <a:no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100" b="1" i="0" u="none" strike="noStrike">
                <a:solidFill>
                  <a:srgbClr val="28AFAC"/>
                </a:solidFill>
                <a:highlight>
                  <a:srgbClr val="000000">
                    <a:alpha val="0"/>
                  </a:srgbClr>
                </a:highlight>
                <a:latin typeface="Montserrat"/>
                <a:ea typeface="Calibri"/>
                <a:cs typeface="Times New Roman"/>
              </a:rPr>
              <a:t>Pour les propriétaires d'entreprises, c'est l'occasion de se démarquer. Comment répondre à un plus large éventail d'invités tout en devançant la concurrence ?</a:t>
            </a:r>
          </a:p>
          <a:p>
            <a:pPr>
              <a:lnSpc>
                <a:spcPct val="100000"/>
              </a:lnSpc>
              <a:spcBef>
                <a:spcPct val="0"/>
              </a:spcBef>
            </a:pPr>
            <a:endParaRPr lang="en-IE" sz="1150" b="1">
              <a:solidFill>
                <a:srgbClr val="9EAB27"/>
              </a:solidFill>
              <a:latin typeface="Montserrat" pitchFamily="2" charset="77"/>
              <a:ea typeface="Calibri" panose="020F0502020204030204" pitchFamily="34" charset="0"/>
              <a:cs typeface="Times New Roman" panose="02020603050405020304" pitchFamily="18" charset="0"/>
            </a:endParaRPr>
          </a:p>
          <a:p>
            <a:pPr>
              <a:lnSpc>
                <a:spcPct val="100000"/>
              </a:lnSpc>
              <a:spcBef>
                <a:spcPct val="0"/>
              </a:spcBef>
            </a:pPr>
            <a:endParaRPr lang="en-IE" sz="1200" b="1">
              <a:solidFill>
                <a:srgbClr val="9EAB27"/>
              </a:solidFill>
              <a:latin typeface="Montserrat" pitchFamily="2" charset="77"/>
              <a:ea typeface="Calibri" panose="020F0502020204030204" pitchFamily="34" charset="0"/>
              <a:cs typeface="Times New Roman" panose="02020603050405020304" pitchFamily="18" charset="0"/>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ea typeface="Calibri"/>
                <a:cs typeface="Times New Roman"/>
              </a:rPr>
              <a:t>Prenez en considération l'ensemble de l'expérience de voyage, depuis la phase de planification jusqu'au bilan de votre opération. Pensez à l'expérience du voyageur à chaque étape. Mettez-vous dans la peau de différents clients et prêtez attention aux détails, les petites choses peuvent faire une énorme différence !   Un moyen essentiel d'y parvenir et de promouvoir le « tourisme pour tous » est d'examiner les solutions que les entreprises touristiques peuvent mettre en œuvre grâce à la conception universelle.</a:t>
            </a:r>
          </a:p>
        </p:txBody>
      </p:sp>
      <p:sp>
        <p:nvSpPr>
          <p:cNvPr id="8" name="Rectangle 27"/>
          <p:cNvSpPr txBox="1"/>
          <p:nvPr/>
        </p:nvSpPr>
        <p:spPr>
          <a:xfrm>
            <a:off x="348324" y="5686311"/>
            <a:ext cx="6039224" cy="13186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a:noAutofit/>
          </a:bodyPr>
          <a:lstStyle>
            <a:lvl1pPr algn="l" defTabSz="2681346">
              <a:defRPr>
                <a:latin typeface="Montserrat Semi Bold"/>
                <a:ea typeface="Montserrat Semi Bold"/>
                <a:cs typeface="Montserrat Semi Bold"/>
                <a:sym typeface="Montserrat Semi Bold"/>
              </a:defRPr>
            </a:lvl1pPr>
          </a:lstStyle>
          <a:p>
            <a:pPr rtl="0">
              <a:lnSpc>
                <a:spcPct val="100000"/>
              </a:lnSpc>
              <a:spcBef>
                <a:spcPct val="0"/>
              </a:spcBef>
            </a:pPr>
            <a:r>
              <a:rPr lang="fr" sz="1400" b="1" i="0" u="none" strike="noStrike" dirty="0">
                <a:solidFill>
                  <a:srgbClr val="FFFFFF"/>
                </a:solidFill>
                <a:highlight>
                  <a:srgbClr val="000000">
                    <a:alpha val="0"/>
                  </a:srgbClr>
                </a:highlight>
                <a:latin typeface="Montserrat"/>
                <a:cs typeface="Times New Roman"/>
              </a:rPr>
              <a:t>Passez d'une bonne à une excellente expérience de tourisme accessible !</a:t>
            </a:r>
            <a:r>
              <a:rPr lang="fr" sz="1400" b="1" i="0" u="none" strike="noStrike" dirty="0">
                <a:solidFill>
                  <a:srgbClr val="FFFFFF"/>
                </a:solidFill>
                <a:highlight>
                  <a:srgbClr val="000000">
                    <a:alpha val="0"/>
                  </a:srgbClr>
                </a:highlight>
                <a:latin typeface="Montserrat"/>
              </a:rPr>
              <a:t>  </a:t>
            </a:r>
            <a:r>
              <a:rPr lang="fr" sz="1400" b="1" i="0" u="none" strike="noStrike" dirty="0">
                <a:solidFill>
                  <a:srgbClr val="FFFFFF"/>
                </a:solidFill>
                <a:highlight>
                  <a:srgbClr val="000000">
                    <a:alpha val="0"/>
                  </a:srgbClr>
                </a:highlight>
                <a:latin typeface="Montserrat"/>
                <a:ea typeface="Calibri"/>
                <a:cs typeface="Times New Roman"/>
              </a:rPr>
              <a:t>Concevoir en pensant à tout le monde peut vous distinguer ! </a:t>
            </a:r>
          </a:p>
          <a:p>
            <a:pPr rtl="0">
              <a:lnSpc>
                <a:spcPct val="100000"/>
              </a:lnSpc>
              <a:spcBef>
                <a:spcPct val="0"/>
              </a:spcBef>
            </a:pPr>
            <a:endParaRPr lang="fr" sz="1400" b="1" i="0" u="none" strike="noStrike" dirty="0">
              <a:solidFill>
                <a:srgbClr val="FFFFFF"/>
              </a:solidFill>
              <a:highlight>
                <a:srgbClr val="000000">
                  <a:alpha val="0"/>
                </a:srgbClr>
              </a:highlight>
              <a:latin typeface="Montserrat"/>
              <a:ea typeface="Calibri"/>
              <a:cs typeface="Times New Roman"/>
            </a:endParaRPr>
          </a:p>
          <a:p>
            <a:pPr>
              <a:lnSpc>
                <a:spcPct val="100000"/>
              </a:lnSpc>
              <a:spcBef>
                <a:spcPct val="0"/>
              </a:spcBef>
            </a:pPr>
            <a:endParaRPr lang="en-IE" sz="300" dirty="0">
              <a:solidFill>
                <a:schemeClr val="bg1"/>
              </a:solidFill>
              <a:latin typeface="Montserrat" pitchFamily="2" charset="77"/>
              <a:ea typeface="Calibri" panose="020F0502020204030204" pitchFamily="34" charset="0"/>
              <a:cs typeface="Times New Roman" panose="02020603050405020304" pitchFamily="18" charset="0"/>
            </a:endParaRPr>
          </a:p>
          <a:p>
            <a:pPr rtl="0">
              <a:lnSpc>
                <a:spcPct val="100000"/>
              </a:lnSpc>
              <a:spcBef>
                <a:spcPct val="0"/>
              </a:spcBef>
            </a:pPr>
            <a:r>
              <a:rPr lang="fr" sz="1100" b="0" i="0" u="none" strike="noStrike" dirty="0">
                <a:solidFill>
                  <a:srgbClr val="FFFFFF"/>
                </a:solidFill>
                <a:highlight>
                  <a:srgbClr val="000000">
                    <a:alpha val="0"/>
                  </a:srgbClr>
                </a:highlight>
                <a:latin typeface="Montserrat"/>
              </a:rPr>
              <a:t>En ce qui concerne l'inclusion et la promotion du tourisme pour tous, un concept clé qui sous-tend les solutions à mettre en œuvre par les entreprises et les destinations touristiques est la </a:t>
            </a:r>
            <a:r>
              <a:rPr lang="fr" sz="1100" b="1" i="0" u="none" strike="noStrike" dirty="0">
                <a:solidFill>
                  <a:srgbClr val="FFFFFF"/>
                </a:solidFill>
                <a:highlight>
                  <a:srgbClr val="000000">
                    <a:alpha val="0"/>
                  </a:srgbClr>
                </a:highlight>
                <a:latin typeface="Montserrat"/>
              </a:rPr>
              <a:t>conception universelle</a:t>
            </a:r>
            <a:r>
              <a:rPr lang="fr" sz="1100" b="0" i="0" u="none" strike="noStrike" dirty="0">
                <a:solidFill>
                  <a:srgbClr val="FFFFFF"/>
                </a:solidFill>
                <a:highlight>
                  <a:srgbClr val="000000">
                    <a:alpha val="0"/>
                  </a:srgbClr>
                </a:highlight>
                <a:latin typeface="Montserrat"/>
              </a:rPr>
              <a:t>.</a:t>
            </a:r>
            <a:endParaRPr lang="en-IE" sz="1100" dirty="0">
              <a:solidFill>
                <a:schemeClr val="bg1"/>
              </a:solidFill>
              <a:latin typeface="Montserrat" pitchFamily="2" charset="77"/>
              <a:ea typeface="Calibri" panose="020F0502020204030204" pitchFamily="34" charset="0"/>
              <a:cs typeface="Times New Roman" panose="02020603050405020304" pitchFamily="18" charset="0"/>
            </a:endParaRPr>
          </a:p>
        </p:txBody>
      </p:sp>
      <p:sp>
        <p:nvSpPr>
          <p:cNvPr id="13" name="Rechteck">
            <a:extLst>
              <a:ext uri="{FF2B5EF4-FFF2-40B4-BE49-F238E27FC236}">
                <a16:creationId xmlns:a16="http://schemas.microsoft.com/office/drawing/2014/main" id="{2955D697-3B31-4D0A-875A-A6DBEB4A3B57}"/>
              </a:ext>
            </a:extLst>
          </p:cNvPr>
          <p:cNvSpPr/>
          <p:nvPr/>
        </p:nvSpPr>
        <p:spPr>
          <a:xfrm>
            <a:off x="0" y="678420"/>
            <a:ext cx="3544478" cy="1555734"/>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2" name="Rectangle 27">
            <a:extLst>
              <a:ext uri="{FF2B5EF4-FFF2-40B4-BE49-F238E27FC236}">
                <a16:creationId xmlns:a16="http://schemas.microsoft.com/office/drawing/2014/main" id="{AD26E358-D26F-4B41-A85F-8D80AE600045}"/>
              </a:ext>
            </a:extLst>
          </p:cNvPr>
          <p:cNvSpPr txBox="1"/>
          <p:nvPr/>
        </p:nvSpPr>
        <p:spPr>
          <a:xfrm>
            <a:off x="348324" y="903992"/>
            <a:ext cx="2866216" cy="104163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FFFFFF"/>
                </a:solidFill>
                <a:latin typeface="Montserrat Light"/>
                <a:ea typeface="Montserrat Light"/>
                <a:cs typeface="Montserrat Light"/>
                <a:sym typeface="Montserrat Light"/>
              </a:defRPr>
            </a:lvl1pPr>
          </a:lstStyle>
          <a:p>
            <a:pPr rtl="0">
              <a:lnSpc>
                <a:spcPct val="100000"/>
              </a:lnSpc>
              <a:spcBef>
                <a:spcPct val="0"/>
              </a:spcBef>
            </a:pPr>
            <a:r>
              <a:rPr lang="fr" sz="1800" b="0" i="0" u="none" strike="noStrike" dirty="0">
                <a:highlight>
                  <a:srgbClr val="000000">
                    <a:alpha val="0"/>
                  </a:srgbClr>
                </a:highlight>
                <a:latin typeface="Montserrat Light"/>
                <a:ea typeface="Calibri"/>
                <a:cs typeface="Times New Roman"/>
              </a:rPr>
              <a:t>La conception universelle devrait être la norme en matière de conception touristique ! </a:t>
            </a:r>
          </a:p>
        </p:txBody>
      </p:sp>
    </p:spTree>
    <p:extLst>
      <p:ext uri="{BB962C8B-B14F-4D97-AF65-F5344CB8AC3E}">
        <p14:creationId xmlns:p14="http://schemas.microsoft.com/office/powerpoint/2010/main" val="249833835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txBox="1"/>
          <p:nvPr/>
        </p:nvSpPr>
        <p:spPr>
          <a:xfrm>
            <a:off x="739463" y="6801805"/>
            <a:ext cx="5547237" cy="502490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100" b="1" i="0" u="none" strike="noStrike">
                <a:solidFill>
                  <a:srgbClr val="9EAB27"/>
                </a:solidFill>
                <a:highlight>
                  <a:srgbClr val="000000">
                    <a:alpha val="0"/>
                  </a:srgbClr>
                </a:highlight>
                <a:latin typeface="Montserrat Light"/>
                <a:ea typeface="Verdana"/>
              </a:rPr>
              <a:t>Pour comprendre ce que vous devez améliorer afin d'offrir une expérience d'accessibilité universelle dans l'intérêt de tous, vous devez examiner et considérer l'ensemble du parcours client du point de vue des clients ayant des besoins d'accès et des exigences de mobilité différents. </a:t>
            </a:r>
          </a:p>
          <a:p>
            <a:pPr algn="just">
              <a:lnSpc>
                <a:spcPct val="100000"/>
              </a:lnSpc>
              <a:spcBef>
                <a:spcPct val="0"/>
              </a:spcBef>
            </a:pPr>
            <a:endParaRPr lang="en-IE" sz="1200" b="1">
              <a:solidFill>
                <a:srgbClr val="9EAB27"/>
              </a:solidFill>
              <a:ea typeface="Verdana" panose="020B0604030504040204" pitchFamily="34" charset="0"/>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ea typeface="Verdana"/>
              </a:rPr>
              <a:t>Réfléchissez à la manière dont ils vivent leur voyage : du client qui trouve votre entreprise à la réservation de son voyage, en passant par l'arrivée à votre destination et les déplacements pendant son séjour. </a:t>
            </a: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a:lnSpc>
                <a:spcPct val="100000"/>
              </a:lnSpc>
              <a:spcBef>
                <a:spcPct val="0"/>
              </a:spcBef>
            </a:pPr>
            <a:endParaRPr lang="en-IE" sz="1050">
              <a:solidFill>
                <a:srgbClr val="2F355A"/>
              </a:solidFill>
              <a:ea typeface="Verdana" panose="020B0604030504040204" pitchFamily="34" charset="0"/>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ea typeface="Verdana"/>
              </a:rPr>
              <a:t>Chaque étape compte ! Vous pouvez avoir des obstacles qui empêchent les clients ayant des difficultés d'accès ou de mobilité de profiter d'un certain produit ou service, parce que vous n'êtes pas conscient de l'existence de ces obstacles. En supprimant ces obstacles, vous ouvrez votre entreprise à de nouveaux marchés de visiteurs et à de nouvelles possibilités de croissance. Pour mieux comprendre, il est recommandé de se mettre à la place des personnes souffrant d'un handicap ou d'une déficience particulière. </a:t>
            </a:r>
          </a:p>
          <a:p>
            <a:endParaRPr lang="en-IE" sz="1100">
              <a:solidFill>
                <a:srgbClr val="2B2B2A"/>
              </a:solidFill>
              <a:ea typeface="Verdana" panose="020B0604030504040204" pitchFamily="34" charset="0"/>
            </a:endParaRPr>
          </a:p>
        </p:txBody>
      </p:sp>
      <p:pic>
        <p:nvPicPr>
          <p:cNvPr id="12" name="Picture Placeholder 11" descr="A person shoveling snow&#10;&#10;Description automatically generated with medium confidence">
            <a:extLst>
              <a:ext uri="{FF2B5EF4-FFF2-40B4-BE49-F238E27FC236}">
                <a16:creationId xmlns:a16="http://schemas.microsoft.com/office/drawing/2014/main" id="{92A3CCF7-BE71-466B-8656-29C4DB91417B}"/>
              </a:ext>
            </a:extLst>
          </p:cNvPr>
          <p:cNvPicPr>
            <a:picLocks noGrp="1" noChangeAspect="1"/>
          </p:cNvPicPr>
          <p:nvPr>
            <p:ph type="pic" idx="14"/>
          </p:nvPr>
        </p:nvPicPr>
        <p:blipFill>
          <a:blip r:embed="rId2">
            <a:extLst>
              <a:ext uri="{28A0092B-C50C-407E-A947-70E740481C1C}">
                <a14:useLocalDpi xmlns:a14="http://schemas.microsoft.com/office/drawing/2010/main"/>
              </a:ext>
            </a:extLst>
          </a:blip>
          <a:stretch>
            <a:fillRect/>
          </a:stretch>
        </p:blipFill>
        <p:spPr>
          <a:xfrm>
            <a:off x="4426226" y="-1"/>
            <a:ext cx="2431774" cy="4934489"/>
          </a:xfrm>
        </p:spPr>
      </p:pic>
      <p:sp>
        <p:nvSpPr>
          <p:cNvPr id="10" name="Rectangle 27">
            <a:extLst>
              <a:ext uri="{FF2B5EF4-FFF2-40B4-BE49-F238E27FC236}">
                <a16:creationId xmlns:a16="http://schemas.microsoft.com/office/drawing/2014/main" id="{B9D9A591-54C1-BC4F-AB87-DAA30A46C061}"/>
              </a:ext>
            </a:extLst>
          </p:cNvPr>
          <p:cNvSpPr txBox="1"/>
          <p:nvPr/>
        </p:nvSpPr>
        <p:spPr>
          <a:xfrm>
            <a:off x="-37082" y="0"/>
            <a:ext cx="4588491" cy="4968000"/>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11" name="TextBox 10">
            <a:extLst>
              <a:ext uri="{FF2B5EF4-FFF2-40B4-BE49-F238E27FC236}">
                <a16:creationId xmlns:a16="http://schemas.microsoft.com/office/drawing/2014/main" id="{9389F739-DEFD-134E-9831-18C8860CE11C}"/>
              </a:ext>
            </a:extLst>
          </p:cNvPr>
          <p:cNvSpPr txBox="1"/>
          <p:nvPr/>
        </p:nvSpPr>
        <p:spPr>
          <a:xfrm>
            <a:off x="40600" y="42708"/>
            <a:ext cx="4051617" cy="49994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rtl="0"/>
            <a:r>
              <a:rPr lang="fr" sz="2400" b="0" i="0" u="none" strike="noStrike" dirty="0">
                <a:solidFill>
                  <a:srgbClr val="FFFFFF"/>
                </a:solidFill>
                <a:highlight>
                  <a:srgbClr val="000000">
                    <a:alpha val="0"/>
                  </a:srgbClr>
                </a:highlight>
                <a:latin typeface="Montserrat"/>
                <a:cs typeface="Times New Roman"/>
              </a:rPr>
              <a:t>Évaluez votre parcours client </a:t>
            </a:r>
          </a:p>
          <a:p>
            <a:endParaRPr lang="en-IE" sz="1200" b="1" i="1" dirty="0">
              <a:solidFill>
                <a:schemeClr val="bg1"/>
              </a:solidFill>
              <a:latin typeface="Montserrat" pitchFamily="2" charset="77"/>
              <a:cs typeface="Times New Roman" panose="02020603050405020304" pitchFamily="18" charset="0"/>
            </a:endParaRPr>
          </a:p>
          <a:p>
            <a:pPr rtl="0"/>
            <a:r>
              <a:rPr lang="fr" sz="1200" b="1" i="1" u="none" strike="noStrike" dirty="0">
                <a:solidFill>
                  <a:srgbClr val="FFFFFF"/>
                </a:solidFill>
                <a:highlight>
                  <a:srgbClr val="000000">
                    <a:alpha val="0"/>
                  </a:srgbClr>
                </a:highlight>
                <a:latin typeface="Montserrat"/>
                <a:cs typeface="Times New Roman"/>
              </a:rPr>
              <a:t>La conception universelle est la conception et la composition d'un environnement de manière à ce qu'il soit accessible, compris et utilisé dans toute la mesure du possible par toutes les personnes, quels que soient leur âge, leur taille, leurs capacités ou leur handicap. </a:t>
            </a:r>
            <a:r>
              <a:rPr lang="fr" sz="1200" b="0" i="1" u="none" strike="noStrike" dirty="0">
                <a:solidFill>
                  <a:srgbClr val="FFFFFF"/>
                </a:solidFill>
                <a:highlight>
                  <a:srgbClr val="000000">
                    <a:alpha val="0"/>
                  </a:srgbClr>
                </a:highlight>
                <a:latin typeface="Montserrat"/>
                <a:cs typeface="Times New Roman"/>
              </a:rPr>
              <a:t>Un environnement (ou tout bâtiment, produit ou service dans cet environnement) doit être conçu pour répondre aux besoins de toutes les personnes qui souhaitent l'utiliser. Il ne s'agit pas d'une exigence particulière, au bénéfice d'une minorité de la population. C'est une condition fondamentale d'une bonne conception. Si un environnement est accessible, utilisable, pratique et agréable à utiliser, tout le monde en profite.</a:t>
            </a:r>
          </a:p>
          <a:p>
            <a:endParaRPr lang="en-IE" sz="1200" i="1" dirty="0">
              <a:solidFill>
                <a:schemeClr val="bg1"/>
              </a:solidFill>
              <a:latin typeface="Montserrat" pitchFamily="2" charset="77"/>
              <a:ea typeface="Verdana" panose="020B0604030504040204" pitchFamily="34" charset="0"/>
              <a:cs typeface="Times New Roman" panose="02020603050405020304" pitchFamily="18" charset="0"/>
            </a:endParaRPr>
          </a:p>
          <a:p>
            <a:pPr rtl="0"/>
            <a:r>
              <a:rPr lang="fr" sz="900" b="1" i="0" u="none" strike="noStrike" dirty="0">
                <a:solidFill>
                  <a:srgbClr val="FFFFFF"/>
                </a:solidFill>
                <a:highlight>
                  <a:srgbClr val="000000">
                    <a:alpha val="0"/>
                  </a:srgbClr>
                </a:highlight>
                <a:latin typeface="Montserrat"/>
                <a:cs typeface="Times New Roman"/>
              </a:rPr>
              <a:t>Centre d'excellence pour la conception universelle</a:t>
            </a:r>
            <a:r>
              <a:rPr lang="fr" sz="900" b="0" i="1" u="none" strike="noStrike" dirty="0">
                <a:solidFill>
                  <a:srgbClr val="FFFFFF"/>
                </a:solidFill>
                <a:highlight>
                  <a:srgbClr val="000000">
                    <a:alpha val="0"/>
                  </a:srgbClr>
                </a:highlight>
                <a:latin typeface="Montserrat"/>
                <a:cs typeface="Times New Roman"/>
              </a:rPr>
              <a:t>.</a:t>
            </a:r>
            <a:r>
              <a:rPr lang="fr" sz="900" b="0" i="1" u="none" strike="noStrike" dirty="0">
                <a:solidFill>
                  <a:srgbClr val="FFFFFF"/>
                </a:solidFill>
                <a:highlight>
                  <a:srgbClr val="000000">
                    <a:alpha val="0"/>
                  </a:srgbClr>
                </a:highlight>
                <a:latin typeface="Montserrat"/>
                <a:cs typeface="Times New Roman"/>
                <a:hlinkClick r:id="rId3">
                  <a:extLst>
                    <a:ext uri="{A12FA001-AC4F-418D-AE19-62706E023703}">
                      <ahyp:hlinkClr xmlns:ahyp="http://schemas.microsoft.com/office/drawing/2018/hyperlinkcolor" val="tx"/>
                    </a:ext>
                  </a:extLst>
                </a:hlinkClick>
              </a:rPr>
              <a:t> Qu'est-ce que la conception universelle ?</a:t>
            </a:r>
            <a:endParaRPr lang="en-IE" sz="1000" i="1" dirty="0">
              <a:solidFill>
                <a:schemeClr val="bg1"/>
              </a:solidFill>
              <a:latin typeface="Montserrat" pitchFamily="2" charset="77"/>
              <a:cs typeface="Times New Roman" panose="02020603050405020304" pitchFamily="18" charset="0"/>
            </a:endParaRPr>
          </a:p>
          <a:p>
            <a:endParaRPr lang="en-IE" sz="1200" i="1" dirty="0">
              <a:solidFill>
                <a:schemeClr val="bg1"/>
              </a:solidFill>
              <a:latin typeface="Montserrat" pitchFamily="2" charset="77"/>
              <a:ea typeface="Verdana" panose="020B0604030504040204" pitchFamily="34" charset="0"/>
            </a:endParaRPr>
          </a:p>
        </p:txBody>
      </p:sp>
      <p:sp>
        <p:nvSpPr>
          <p:cNvPr id="14" name="Freeform 13">
            <a:extLst>
              <a:ext uri="{FF2B5EF4-FFF2-40B4-BE49-F238E27FC236}">
                <a16:creationId xmlns:a16="http://schemas.microsoft.com/office/drawing/2014/main" id="{7EA65351-6ADB-E149-AE22-C65503A70D01}"/>
              </a:ext>
            </a:extLst>
          </p:cNvPr>
          <p:cNvSpPr/>
          <p:nvPr/>
        </p:nvSpPr>
        <p:spPr>
          <a:xfrm rot="10800000">
            <a:off x="4045841" y="702710"/>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C2D237"/>
          </a:solidFill>
          <a:ln w="5715" cap="flat">
            <a:noFill/>
            <a:prstDash val="solid"/>
            <a:miter/>
          </a:ln>
        </p:spPr>
        <p:txBody>
          <a:bodyPr rtlCol="0" anchor="ctr">
            <a:noAutofit/>
          </a:bodyPr>
          <a:lstStyle/>
          <a:p>
            <a:endParaRPr lang="en-US"/>
          </a:p>
        </p:txBody>
      </p:sp>
      <p:sp>
        <p:nvSpPr>
          <p:cNvPr id="17" name="Rechteck">
            <a:extLst>
              <a:ext uri="{FF2B5EF4-FFF2-40B4-BE49-F238E27FC236}">
                <a16:creationId xmlns:a16="http://schemas.microsoft.com/office/drawing/2014/main" id="{FE38AE9D-E902-114C-B5B8-0A300E4F2694}"/>
              </a:ext>
            </a:extLst>
          </p:cNvPr>
          <p:cNvSpPr/>
          <p:nvPr/>
        </p:nvSpPr>
        <p:spPr>
          <a:xfrm>
            <a:off x="-34826" y="4881880"/>
            <a:ext cx="6892826" cy="1444487"/>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8" name="Rectangle 27">
            <a:extLst>
              <a:ext uri="{FF2B5EF4-FFF2-40B4-BE49-F238E27FC236}">
                <a16:creationId xmlns:a16="http://schemas.microsoft.com/office/drawing/2014/main" id="{B1F3D49F-85BC-0D4C-AF6D-53E69527EAEE}"/>
              </a:ext>
            </a:extLst>
          </p:cNvPr>
          <p:cNvSpPr txBox="1"/>
          <p:nvPr/>
        </p:nvSpPr>
        <p:spPr>
          <a:xfrm>
            <a:off x="739463" y="5129511"/>
            <a:ext cx="5841811" cy="33374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2000" b="1" i="0" u="none" strike="noStrike">
                <a:solidFill>
                  <a:srgbClr val="C2D237"/>
                </a:solidFill>
                <a:highlight>
                  <a:srgbClr val="000000">
                    <a:alpha val="0"/>
                  </a:srgbClr>
                </a:highlight>
                <a:latin typeface="Montserrat Semi Bold"/>
              </a:rPr>
              <a:t>ÉTAPE 1</a:t>
            </a:r>
            <a:endParaRPr lang="en-US" sz="2000">
              <a:solidFill>
                <a:srgbClr val="C2D237"/>
              </a:solidFill>
            </a:endParaRPr>
          </a:p>
        </p:txBody>
      </p:sp>
      <p:sp>
        <p:nvSpPr>
          <p:cNvPr id="19" name="Rectangle 27">
            <a:extLst>
              <a:ext uri="{FF2B5EF4-FFF2-40B4-BE49-F238E27FC236}">
                <a16:creationId xmlns:a16="http://schemas.microsoft.com/office/drawing/2014/main" id="{09EB9D83-FFDE-3947-99AD-8AE0AE4DD525}"/>
              </a:ext>
            </a:extLst>
          </p:cNvPr>
          <p:cNvSpPr txBox="1"/>
          <p:nvPr/>
        </p:nvSpPr>
        <p:spPr>
          <a:xfrm>
            <a:off x="1997268" y="5089441"/>
            <a:ext cx="4289432" cy="10108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600" b="0" i="0" u="none" strike="noStrike" dirty="0">
                <a:solidFill>
                  <a:srgbClr val="FFFFFF"/>
                </a:solidFill>
                <a:highlight>
                  <a:srgbClr val="000000">
                    <a:alpha val="0"/>
                  </a:srgbClr>
                </a:highlight>
                <a:latin typeface="Montserrat Light"/>
              </a:rPr>
              <a:t>Évaluez le parcours actuel de vos clients pour déterminer si votre entreprise est sans obstacle et accessible aux personnes handicapées ou ayant une déficience.</a:t>
            </a:r>
            <a:endParaRPr sz="1600" dirty="0">
              <a:solidFill>
                <a:schemeClr val="bg1"/>
              </a:solidFill>
              <a:latin typeface="Montserrat Light" pitchFamily="2" charset="77"/>
            </a:endParaRPr>
          </a:p>
        </p:txBody>
      </p:sp>
      <p:cxnSp>
        <p:nvCxnSpPr>
          <p:cNvPr id="20" name="Straight Connector 19">
            <a:extLst>
              <a:ext uri="{FF2B5EF4-FFF2-40B4-BE49-F238E27FC236}">
                <a16:creationId xmlns:a16="http://schemas.microsoft.com/office/drawing/2014/main" id="{B5DA7434-45BA-794B-AB34-9DB29B88421D}"/>
              </a:ext>
            </a:extLst>
          </p:cNvPr>
          <p:cNvCxnSpPr/>
          <p:nvPr/>
        </p:nvCxnSpPr>
        <p:spPr>
          <a:xfrm flipH="1">
            <a:off x="1860235" y="5089441"/>
            <a:ext cx="0" cy="1010854"/>
          </a:xfrm>
          <a:prstGeom prst="line">
            <a:avLst/>
          </a:prstGeom>
          <a:noFill/>
          <a:ln w="12700" cap="flat">
            <a:solidFill>
              <a:schemeClr val="bg1"/>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1197166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7">
            <a:extLst>
              <a:ext uri="{FF2B5EF4-FFF2-40B4-BE49-F238E27FC236}">
                <a16:creationId xmlns:a16="http://schemas.microsoft.com/office/drawing/2014/main" id="{3272ED8C-7C59-47C1-863C-55D8AB806C8E}"/>
              </a:ext>
            </a:extLst>
          </p:cNvPr>
          <p:cNvSpPr txBox="1"/>
          <p:nvPr/>
        </p:nvSpPr>
        <p:spPr>
          <a:xfrm>
            <a:off x="756877" y="3242051"/>
            <a:ext cx="5492894" cy="539667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spcAft>
                <a:spcPts val="600"/>
              </a:spcAft>
            </a:pPr>
            <a:r>
              <a:rPr lang="fr" sz="1000" b="0" i="0" u="none" strike="noStrike" dirty="0">
                <a:solidFill>
                  <a:srgbClr val="2F355A"/>
                </a:solidFill>
                <a:highlight>
                  <a:srgbClr val="000000">
                    <a:alpha val="0"/>
                  </a:srgbClr>
                </a:highlight>
                <a:latin typeface="Montserrat Light"/>
                <a:cs typeface="Times New Roman"/>
              </a:rPr>
              <a:t>En tant que prestataire de services touristiques, la conception universelle doit être menée de manière holistique. Elle doit être appliquée à autant d'aspects de votre entreprise que possible, par exemple l'environnement physique du bâtiment, les technologies de l'information et de la communication (TIC), les produits et les biens, les expériences, les divertissements. les installations, les points d'accès, les transports, l'hébergement, les équipements, les espaces intérieurs et extérieurs afin qu'un maximum de personnes handicapées puissent les utiliser. Tenez compte des exigences physiques, sensorielles, cognitives et linguistiques lors de la phase de conception initiale de tout produit que vous fabriquez. Tous les touristes, qu'ils soient handicapés ou non, ont besoin des éléments suivants pour que leurs vacances soient une expérience satisfaisante ;</a:t>
            </a:r>
          </a:p>
          <a:p>
            <a:pPr marL="171450" indent="-171450" rtl="0">
              <a:lnSpc>
                <a:spcPct val="100000"/>
              </a:lnSpc>
              <a:spcBef>
                <a:spcPct val="0"/>
              </a:spcBef>
              <a:spcAft>
                <a:spcPts val="600"/>
              </a:spcAft>
              <a:buClr>
                <a:srgbClr val="28AFAC"/>
              </a:buClr>
              <a:buFont typeface="Wingdings" panose="05000000000000000000" pitchFamily="2" charset="2"/>
              <a:buChar char="ü"/>
            </a:pPr>
            <a:r>
              <a:rPr lang="fr" sz="1000" b="0" i="0" u="none" strike="noStrike" dirty="0">
                <a:solidFill>
                  <a:srgbClr val="2F355A"/>
                </a:solidFill>
                <a:highlight>
                  <a:srgbClr val="000000">
                    <a:alpha val="0"/>
                  </a:srgbClr>
                </a:highlight>
                <a:latin typeface="Montserrat Light"/>
                <a:cs typeface="Times New Roman"/>
              </a:rPr>
              <a:t>Hébergement confortable et lieux de restauration</a:t>
            </a:r>
          </a:p>
          <a:p>
            <a:pPr marL="171450" indent="-171450" rtl="0">
              <a:lnSpc>
                <a:spcPct val="100000"/>
              </a:lnSpc>
              <a:spcBef>
                <a:spcPct val="0"/>
              </a:spcBef>
              <a:spcAft>
                <a:spcPts val="600"/>
              </a:spcAft>
              <a:buClr>
                <a:srgbClr val="28AFAC"/>
              </a:buClr>
              <a:buFont typeface="Wingdings" panose="05000000000000000000" pitchFamily="2" charset="2"/>
              <a:buChar char="ü"/>
            </a:pPr>
            <a:r>
              <a:rPr lang="fr" sz="1000" b="0" i="0" u="none" strike="noStrike" dirty="0">
                <a:solidFill>
                  <a:srgbClr val="2F355A"/>
                </a:solidFill>
                <a:highlight>
                  <a:srgbClr val="000000">
                    <a:alpha val="0"/>
                  </a:srgbClr>
                </a:highlight>
                <a:latin typeface="Montserrat Light"/>
                <a:cs typeface="Times New Roman"/>
              </a:rPr>
              <a:t>Bénéficier d'un accès à une forme d'expérience, d'attraction ou d'exposition touristique </a:t>
            </a:r>
            <a:r>
              <a:rPr lang="fr" sz="1000" b="0" i="0" u="none" strike="noStrike" dirty="0">
                <a:solidFill>
                  <a:srgbClr val="28AFAC"/>
                </a:solidFill>
                <a:highlight>
                  <a:srgbClr val="000000">
                    <a:alpha val="0"/>
                  </a:srgbClr>
                </a:highlight>
                <a:latin typeface="Montserrat Light"/>
                <a:cs typeface="Times New Roman"/>
              </a:rPr>
              <a:t>culturelle, patrimoniale et naturelle</a:t>
            </a:r>
            <a:r>
              <a:rPr lang="fr" sz="1000" b="0" i="0" u="none" strike="noStrike" dirty="0">
                <a:solidFill>
                  <a:srgbClr val="2F355A"/>
                </a:solidFill>
                <a:highlight>
                  <a:srgbClr val="000000">
                    <a:alpha val="0"/>
                  </a:srgbClr>
                </a:highlight>
                <a:latin typeface="Montserrat Light"/>
                <a:cs typeface="Times New Roman"/>
              </a:rPr>
              <a:t>, telle que des vues panoramiques, des sites culturels et patrimoniaux, des paysages naturels et des activités, des expériences telles que des châteaux, des bateaux, des musées, des cinémas, des bibliothèques et, dans la mesure du possible, bénéficier d'un accès aux monuments et aux sites d'importance culturelle nationale.</a:t>
            </a:r>
          </a:p>
          <a:p>
            <a:pPr marL="171450" indent="-171450" rtl="0">
              <a:lnSpc>
                <a:spcPct val="100000"/>
              </a:lnSpc>
              <a:spcBef>
                <a:spcPct val="0"/>
              </a:spcBef>
              <a:spcAft>
                <a:spcPts val="600"/>
              </a:spcAft>
              <a:buClr>
                <a:srgbClr val="28AFAC"/>
              </a:buClr>
              <a:buFont typeface="Wingdings" panose="05000000000000000000" pitchFamily="2" charset="2"/>
              <a:buChar char="ü"/>
            </a:pPr>
            <a:r>
              <a:rPr lang="fr" sz="1000" b="0" i="0" u="none" strike="noStrike" dirty="0">
                <a:solidFill>
                  <a:srgbClr val="2F355A"/>
                </a:solidFill>
                <a:highlight>
                  <a:srgbClr val="000000">
                    <a:alpha val="0"/>
                  </a:srgbClr>
                </a:highlight>
                <a:latin typeface="Montserrat Light"/>
                <a:cs typeface="Times New Roman"/>
              </a:rPr>
              <a:t>Accès aux </a:t>
            </a:r>
            <a:r>
              <a:rPr lang="fr" sz="1000" b="0" i="0" u="none" strike="noStrike" dirty="0">
                <a:solidFill>
                  <a:srgbClr val="28AFAC"/>
                </a:solidFill>
                <a:highlight>
                  <a:srgbClr val="000000">
                    <a:alpha val="0"/>
                  </a:srgbClr>
                </a:highlight>
                <a:latin typeface="Montserrat Light"/>
                <a:cs typeface="Times New Roman"/>
              </a:rPr>
              <a:t>informations touristiques et à la signalisation </a:t>
            </a:r>
            <a:r>
              <a:rPr lang="fr" sz="1000" b="0" i="0" u="none" strike="noStrike" dirty="0">
                <a:solidFill>
                  <a:srgbClr val="2F355A"/>
                </a:solidFill>
                <a:highlight>
                  <a:srgbClr val="000000">
                    <a:alpha val="0"/>
                  </a:srgbClr>
                </a:highlight>
                <a:latin typeface="Montserrat Light"/>
                <a:cs typeface="Times New Roman"/>
              </a:rPr>
              <a:t>dans des formats accessibles. Il est également préférable d'avoir accès aux services d'information sur le tourisme de destination, aux circuits et autres expériences complémentaires.</a:t>
            </a:r>
          </a:p>
          <a:p>
            <a:pPr marL="171450" indent="-171450" rtl="0">
              <a:lnSpc>
                <a:spcPct val="100000"/>
              </a:lnSpc>
              <a:spcBef>
                <a:spcPct val="0"/>
              </a:spcBef>
              <a:spcAft>
                <a:spcPts val="600"/>
              </a:spcAft>
              <a:buClr>
                <a:srgbClr val="28AFAC"/>
              </a:buClr>
              <a:buFont typeface="Wingdings" panose="05000000000000000000" pitchFamily="2" charset="2"/>
              <a:buChar char="ü"/>
            </a:pPr>
            <a:r>
              <a:rPr lang="fr" sz="1000" b="0" i="0" u="none" strike="noStrike" dirty="0">
                <a:solidFill>
                  <a:srgbClr val="2F355A"/>
                </a:solidFill>
                <a:highlight>
                  <a:srgbClr val="000000">
                    <a:alpha val="0"/>
                  </a:srgbClr>
                </a:highlight>
                <a:latin typeface="Montserrat Light"/>
                <a:cs typeface="Times New Roman"/>
              </a:rPr>
              <a:t>Être en mesure d'accéder aux activités de </a:t>
            </a:r>
            <a:r>
              <a:rPr lang="fr" sz="1000" b="0" i="0" u="none" strike="noStrike" dirty="0">
                <a:solidFill>
                  <a:srgbClr val="28AFAC"/>
                </a:solidFill>
                <a:highlight>
                  <a:srgbClr val="000000">
                    <a:alpha val="0"/>
                  </a:srgbClr>
                </a:highlight>
                <a:latin typeface="Montserrat Light"/>
                <a:cs typeface="Times New Roman"/>
              </a:rPr>
              <a:t>divertissement et de spectacle</a:t>
            </a:r>
            <a:r>
              <a:rPr lang="fr" sz="1000" b="0" i="0" u="none" strike="noStrike" dirty="0">
                <a:solidFill>
                  <a:srgbClr val="2F355A"/>
                </a:solidFill>
                <a:highlight>
                  <a:srgbClr val="000000">
                    <a:alpha val="0"/>
                  </a:srgbClr>
                </a:highlight>
                <a:latin typeface="Montserrat Light"/>
                <a:cs typeface="Times New Roman"/>
              </a:rPr>
              <a:t>, dans des formats accessibles.</a:t>
            </a:r>
          </a:p>
          <a:p>
            <a:pPr marL="171450" indent="-171450" rtl="0">
              <a:lnSpc>
                <a:spcPct val="100000"/>
              </a:lnSpc>
              <a:spcBef>
                <a:spcPct val="0"/>
              </a:spcBef>
              <a:spcAft>
                <a:spcPts val="600"/>
              </a:spcAft>
              <a:buClr>
                <a:srgbClr val="28AFAC"/>
              </a:buClr>
              <a:buFont typeface="Wingdings" panose="05000000000000000000" pitchFamily="2" charset="2"/>
              <a:buChar char="ü"/>
            </a:pPr>
            <a:r>
              <a:rPr lang="fr" sz="1000" b="0" i="0" u="none" strike="noStrike" dirty="0">
                <a:solidFill>
                  <a:srgbClr val="28AFAC"/>
                </a:solidFill>
                <a:highlight>
                  <a:srgbClr val="000000">
                    <a:alpha val="0"/>
                  </a:srgbClr>
                </a:highlight>
                <a:latin typeface="Montserrat Light"/>
                <a:cs typeface="Times New Roman"/>
              </a:rPr>
              <a:t>Sourds ou malentendants</a:t>
            </a:r>
            <a:r>
              <a:rPr lang="fr" sz="1000" b="0" i="0" u="none" strike="noStrike" dirty="0">
                <a:solidFill>
                  <a:srgbClr val="2F355A"/>
                </a:solidFill>
                <a:highlight>
                  <a:srgbClr val="000000">
                    <a:alpha val="0"/>
                  </a:srgbClr>
                </a:highlight>
                <a:latin typeface="Montserrat Light"/>
                <a:cs typeface="Times New Roman"/>
              </a:rPr>
              <a:t> : si vous ne pouvez pas utiliser la langue des signes, fournissez-leur au moins des panneaux comportant des symboles de la langue des signes ou des sous-titres.</a:t>
            </a:r>
          </a:p>
          <a:p>
            <a:pPr marL="171450" indent="-171450" rtl="0">
              <a:lnSpc>
                <a:spcPct val="100000"/>
              </a:lnSpc>
              <a:spcBef>
                <a:spcPct val="0"/>
              </a:spcBef>
              <a:spcAft>
                <a:spcPts val="600"/>
              </a:spcAft>
              <a:buClr>
                <a:srgbClr val="28AFAC"/>
              </a:buClr>
              <a:buFont typeface="Wingdings" panose="05000000000000000000" pitchFamily="2" charset="2"/>
              <a:buChar char="ü"/>
            </a:pPr>
            <a:r>
              <a:rPr lang="fr" sz="1000" b="0" i="0" u="none" strike="noStrike" dirty="0">
                <a:solidFill>
                  <a:srgbClr val="28AFAC"/>
                </a:solidFill>
                <a:highlight>
                  <a:srgbClr val="000000">
                    <a:alpha val="0"/>
                  </a:srgbClr>
                </a:highlight>
                <a:latin typeface="Montserrat Light"/>
                <a:cs typeface="Times New Roman"/>
              </a:rPr>
              <a:t>Les personnes aveugles ou malvoyantes</a:t>
            </a:r>
            <a:r>
              <a:rPr lang="fr" sz="1000" b="0" i="0" u="none" strike="noStrike" dirty="0">
                <a:solidFill>
                  <a:srgbClr val="2F355A"/>
                </a:solidFill>
                <a:highlight>
                  <a:srgbClr val="000000">
                    <a:alpha val="0"/>
                  </a:srgbClr>
                </a:highlight>
                <a:latin typeface="Montserrat Light"/>
                <a:cs typeface="Times New Roman"/>
              </a:rPr>
              <a:t> fournissent un accès à l'audiovisuel, par exemple en ajoutant des bandes sonores supplémentaires. </a:t>
            </a:r>
          </a:p>
          <a:p>
            <a:pPr marL="171450" indent="-171450" rtl="0">
              <a:lnSpc>
                <a:spcPct val="100000"/>
              </a:lnSpc>
              <a:spcBef>
                <a:spcPct val="0"/>
              </a:spcBef>
              <a:spcAft>
                <a:spcPts val="600"/>
              </a:spcAft>
              <a:buClr>
                <a:srgbClr val="28AFAC"/>
              </a:buClr>
              <a:buFont typeface="Wingdings" panose="05000000000000000000" pitchFamily="2" charset="2"/>
              <a:buChar char="ü"/>
            </a:pPr>
            <a:r>
              <a:rPr lang="fr" sz="1000" b="0" i="0" u="none" strike="noStrike" dirty="0">
                <a:solidFill>
                  <a:srgbClr val="28AFAC"/>
                </a:solidFill>
                <a:highlight>
                  <a:srgbClr val="000000">
                    <a:alpha val="0"/>
                  </a:srgbClr>
                </a:highlight>
                <a:latin typeface="Montserrat Light"/>
                <a:cs typeface="Times New Roman"/>
              </a:rPr>
              <a:t>Pour les utilisateurs de fauteuils roulants</a:t>
            </a:r>
            <a:r>
              <a:rPr lang="fr" sz="1000" b="0" i="0" u="none" strike="noStrike" dirty="0">
                <a:solidFill>
                  <a:srgbClr val="2F355A"/>
                </a:solidFill>
                <a:highlight>
                  <a:srgbClr val="000000">
                    <a:alpha val="0"/>
                  </a:srgbClr>
                </a:highlight>
                <a:latin typeface="Montserrat Light"/>
                <a:cs typeface="Times New Roman"/>
              </a:rPr>
              <a:t>, faites construire des chemins et des ascenseurs pour qu'ils puissent participer.</a:t>
            </a:r>
          </a:p>
        </p:txBody>
      </p:sp>
      <p:sp>
        <p:nvSpPr>
          <p:cNvPr id="11" name="Rectangle 27">
            <a:extLst>
              <a:ext uri="{FF2B5EF4-FFF2-40B4-BE49-F238E27FC236}">
                <a16:creationId xmlns:a16="http://schemas.microsoft.com/office/drawing/2014/main" id="{3208AC8C-F346-4E6B-862B-7C7A884A21F3}"/>
              </a:ext>
            </a:extLst>
          </p:cNvPr>
          <p:cNvSpPr txBox="1"/>
          <p:nvPr/>
        </p:nvSpPr>
        <p:spPr>
          <a:xfrm>
            <a:off x="756877" y="1924633"/>
            <a:ext cx="5708397" cy="21557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spcBef>
                <a:spcPct val="0"/>
              </a:spcBef>
            </a:pPr>
            <a:endParaRPr lang="en-IE" sz="1100">
              <a:solidFill>
                <a:srgbClr val="2B2B2A"/>
              </a:solidFill>
              <a:ea typeface="Verdana" panose="020B0604030504040204" pitchFamily="34" charset="0"/>
            </a:endParaRPr>
          </a:p>
        </p:txBody>
      </p:sp>
      <p:sp>
        <p:nvSpPr>
          <p:cNvPr id="8" name="Rechteck">
            <a:extLst>
              <a:ext uri="{FF2B5EF4-FFF2-40B4-BE49-F238E27FC236}">
                <a16:creationId xmlns:a16="http://schemas.microsoft.com/office/drawing/2014/main" id="{4F4AC90C-9BDE-4FBC-805F-9AACF82D9842}"/>
              </a:ext>
            </a:extLst>
          </p:cNvPr>
          <p:cNvSpPr/>
          <p:nvPr/>
        </p:nvSpPr>
        <p:spPr>
          <a:xfrm>
            <a:off x="3597" y="192752"/>
            <a:ext cx="6892826" cy="2490362"/>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9" name="Rectangle 27">
            <a:extLst>
              <a:ext uri="{FF2B5EF4-FFF2-40B4-BE49-F238E27FC236}">
                <a16:creationId xmlns:a16="http://schemas.microsoft.com/office/drawing/2014/main" id="{BB67E5F3-58DE-4593-B7BD-1CDAAAA9AF38}"/>
              </a:ext>
            </a:extLst>
          </p:cNvPr>
          <p:cNvSpPr txBox="1"/>
          <p:nvPr/>
        </p:nvSpPr>
        <p:spPr>
          <a:xfrm>
            <a:off x="774290" y="638836"/>
            <a:ext cx="5403818" cy="150329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algn="just" rtl="0">
              <a:spcBef>
                <a:spcPct val="0"/>
              </a:spcBef>
              <a:spcAft>
                <a:spcPts val="800"/>
              </a:spcAft>
            </a:pPr>
            <a:r>
              <a:rPr lang="fr" sz="1200" b="0" i="0" u="none" strike="noStrike">
                <a:solidFill>
                  <a:srgbClr val="FFFFFF"/>
                </a:solidFill>
                <a:highlight>
                  <a:srgbClr val="000000">
                    <a:alpha val="0"/>
                  </a:srgbClr>
                </a:highlight>
                <a:latin typeface="Montserrat Light"/>
                <a:ea typeface="Calibri"/>
                <a:cs typeface="Times New Roman"/>
              </a:rPr>
              <a:t>Les personnes handicapées et les personnes ayant des besoins supplémentaires exigent que vous disposiez de normes et de lignes directrices minimales et que vous et votre personnel ayez une certaine forme de formation et de compréhension en matière d'accessibilité et d'inclusion. La participation et l'engagement sont impératifs d'une manière ou d'une autre dans les activités culturelles, récréatives, de loisirs, historiques, sociales, à la fois comme observateurs et comme acteurs. Les entreprises doivent encourager les personnes handicapées à participer aux activités, qu'elles soient destinées aux personnes handicapées ou non.</a:t>
            </a:r>
          </a:p>
        </p:txBody>
      </p:sp>
      <p:sp>
        <p:nvSpPr>
          <p:cNvPr id="2" name="Rectangle 1">
            <a:extLst>
              <a:ext uri="{FF2B5EF4-FFF2-40B4-BE49-F238E27FC236}">
                <a16:creationId xmlns:a16="http://schemas.microsoft.com/office/drawing/2014/main" id="{557DBE29-8BA1-B047-A692-D1FDC7865C72}"/>
              </a:ext>
            </a:extLst>
          </p:cNvPr>
          <p:cNvSpPr/>
          <p:nvPr/>
        </p:nvSpPr>
        <p:spPr>
          <a:xfrm>
            <a:off x="701874" y="2793305"/>
            <a:ext cx="1976823" cy="276999"/>
          </a:xfrm>
          <a:prstGeom prst="rect">
            <a:avLst/>
          </a:prstGeom>
        </p:spPr>
        <p:txBody>
          <a:bodyPr wrap="none">
            <a:noAutofit/>
          </a:bodyPr>
          <a:lstStyle/>
          <a:p>
            <a:pPr algn="l" rtl="0">
              <a:spcAft>
                <a:spcPts val="600"/>
              </a:spcAft>
            </a:pPr>
            <a:r>
              <a:rPr lang="fr" sz="1200" b="0" i="0" u="none" strike="noStrike">
                <a:solidFill>
                  <a:srgbClr val="28AFAC"/>
                </a:solidFill>
                <a:highlight>
                  <a:srgbClr val="000000">
                    <a:alpha val="0"/>
                  </a:srgbClr>
                </a:highlight>
                <a:latin typeface="Montserrat"/>
                <a:cs typeface="Times New Roman"/>
              </a:rPr>
              <a:t>LES BESOINS FONDAMENTAUX DES TOURISTES</a:t>
            </a:r>
          </a:p>
        </p:txBody>
      </p:sp>
    </p:spTree>
    <p:extLst>
      <p:ext uri="{BB962C8B-B14F-4D97-AF65-F5344CB8AC3E}">
        <p14:creationId xmlns:p14="http://schemas.microsoft.com/office/powerpoint/2010/main" val="97909773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extLst>
              <a:ext uri="{FF2B5EF4-FFF2-40B4-BE49-F238E27FC236}">
                <a16:creationId xmlns:a16="http://schemas.microsoft.com/office/drawing/2014/main" id="{147E5773-4891-4BFF-A859-9BF868F018FB}"/>
              </a:ext>
            </a:extLst>
          </p:cNvPr>
          <p:cNvSpPr/>
          <p:nvPr/>
        </p:nvSpPr>
        <p:spPr>
          <a:xfrm>
            <a:off x="6784" y="8164"/>
            <a:ext cx="6892826" cy="3255736"/>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5" name="Rectangle 27"/>
          <p:cNvSpPr txBox="1"/>
          <p:nvPr/>
        </p:nvSpPr>
        <p:spPr>
          <a:xfrm>
            <a:off x="774290" y="411177"/>
            <a:ext cx="5403818" cy="244971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defRPr sz="8000">
                <a:solidFill>
                  <a:srgbClr val="595457"/>
                </a:solidFill>
                <a:latin typeface="Montserrat Light"/>
                <a:ea typeface="Montserrat Light"/>
                <a:cs typeface="Montserrat Light"/>
                <a:sym typeface="Montserrat Light"/>
              </a:defRPr>
            </a:lvl1pPr>
          </a:lstStyle>
          <a:p>
            <a:pPr algn="just" rtl="0"/>
            <a:r>
              <a:rPr lang="fr" sz="1000" b="1" i="0" u="none" strike="noStrike">
                <a:solidFill>
                  <a:srgbClr val="FFFFFF"/>
                </a:solidFill>
                <a:highlight>
                  <a:srgbClr val="000000">
                    <a:alpha val="0"/>
                  </a:srgbClr>
                </a:highlight>
                <a:latin typeface="Montserrat Light"/>
                <a:ea typeface="Calibri"/>
                <a:cs typeface="Times New Roman"/>
              </a:rPr>
              <a:t>Il est toujours conseillé de travailler et de collaborer avec les personnes handicapées</a:t>
            </a:r>
            <a:r>
              <a:rPr lang="fr" sz="1000" b="0" i="0" u="none" strike="noStrike">
                <a:solidFill>
                  <a:srgbClr val="FFFFFF"/>
                </a:solidFill>
                <a:highlight>
                  <a:srgbClr val="000000">
                    <a:alpha val="0"/>
                  </a:srgbClr>
                </a:highlight>
                <a:latin typeface="Montserrat Light"/>
                <a:ea typeface="Calibri"/>
                <a:cs typeface="Times New Roman"/>
              </a:rPr>
              <a:t> dans ce processus afin de réduire les obstacles et de promouvoir leur inclusion. L'UD a pour but de faciliter l'utilisation optimale d'un environnement bâti pour toutes les personnes, avec un accès optimal aux services et aux équipements de cet environnement. </a:t>
            </a:r>
          </a:p>
          <a:p>
            <a:pPr algn="just"/>
            <a:endParaRPr lang="en-IE" sz="1050">
              <a:solidFill>
                <a:schemeClr val="bg1"/>
              </a:solidFill>
              <a:ea typeface="Calibri" panose="020F0502020204030204" pitchFamily="34" charset="0"/>
              <a:cs typeface="Times New Roman" panose="02020603050405020304" pitchFamily="18" charset="0"/>
            </a:endParaRPr>
          </a:p>
          <a:p>
            <a:pPr algn="just" rtl="0"/>
            <a:r>
              <a:rPr lang="fr" sz="1000" b="1" i="0" u="none" strike="noStrike">
                <a:solidFill>
                  <a:srgbClr val="FFFFFF"/>
                </a:solidFill>
                <a:highlight>
                  <a:srgbClr val="000000">
                    <a:alpha val="0"/>
                  </a:srgbClr>
                </a:highlight>
                <a:latin typeface="Montserrat Light"/>
                <a:ea typeface="Calibri"/>
                <a:cs typeface="Times New Roman"/>
              </a:rPr>
              <a:t>Par </a:t>
            </a:r>
            <a:r>
              <a:rPr lang="fr" sz="1000" b="1" i="0" u="none" strike="noStrike">
                <a:solidFill>
                  <a:srgbClr val="FFFFFF"/>
                </a:solidFill>
                <a:highlight>
                  <a:srgbClr val="000000">
                    <a:alpha val="0"/>
                  </a:srgbClr>
                </a:highlight>
                <a:latin typeface="Montserrat Light"/>
                <a:cs typeface="Times New Roman"/>
              </a:rPr>
              <a:t>exemple </a:t>
            </a:r>
            <a:r>
              <a:rPr lang="fr" sz="1000" b="0" i="0" u="none" strike="noStrike">
                <a:solidFill>
                  <a:srgbClr val="FFFFFF"/>
                </a:solidFill>
                <a:highlight>
                  <a:srgbClr val="000000">
                    <a:alpha val="0"/>
                  </a:srgbClr>
                </a:highlight>
                <a:latin typeface="Montserrat Light"/>
                <a:cs typeface="Times New Roman"/>
              </a:rPr>
              <a:t>: des portes plus larges et automatisées et des couloirs plus larges rendront l'accès plus confortable pour un large éventail de personnes, notamment les parents avec des poussettes, les personnes âgées, les personnes qui se déplacent en fauteuil roulant, etc. Ce même principe s'applique aux chambres d'hôtes bien conçues et spacieuses, à la conception interne des bâtiments qui ne nécessite pas de halls d'entrée, aux ascenseurs suffisamment grands pour accueillir confortablement une personne en fauteuil roulant électrique et son accompagnateur, aux ascenseurs pouvant être utilisés pour l'évacuation, aux voies d'accès aux bâtiments suffisamment larges pour permettre à deux personnes en fauteuil roulant ou poussant une poussette de se croiser ou de se déplacer côte à côte, etc. </a:t>
            </a:r>
            <a:endParaRPr lang="en-IE" sz="1050">
              <a:solidFill>
                <a:schemeClr val="bg1"/>
              </a:solidFill>
              <a:cs typeface="Times New Roman" panose="02020603050405020304" pitchFamily="18" charset="0"/>
            </a:endParaRPr>
          </a:p>
        </p:txBody>
      </p:sp>
      <p:sp>
        <p:nvSpPr>
          <p:cNvPr id="6" name="Rectangle 27">
            <a:extLst>
              <a:ext uri="{FF2B5EF4-FFF2-40B4-BE49-F238E27FC236}">
                <a16:creationId xmlns:a16="http://schemas.microsoft.com/office/drawing/2014/main" id="{0E54BF1F-36B3-4836-A56F-2B803E808D41}"/>
              </a:ext>
            </a:extLst>
          </p:cNvPr>
          <p:cNvSpPr txBox="1"/>
          <p:nvPr/>
        </p:nvSpPr>
        <p:spPr>
          <a:xfrm>
            <a:off x="774290" y="5833728"/>
            <a:ext cx="5265174" cy="73295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2500" b="1" i="0" u="none" strike="noStrike">
                <a:solidFill>
                  <a:srgbClr val="FFFFFF"/>
                </a:solidFill>
                <a:highlight>
                  <a:srgbClr val="000000">
                    <a:alpha val="0"/>
                  </a:srgbClr>
                </a:highlight>
                <a:latin typeface="Montserrat Semi Bold"/>
              </a:rPr>
              <a:t>Étape 1</a:t>
            </a:r>
            <a:r>
              <a:rPr lang="fr" sz="2000" b="0" i="0" u="none" strike="noStrike">
                <a:solidFill>
                  <a:srgbClr val="FFFFFF"/>
                </a:solidFill>
                <a:highlight>
                  <a:srgbClr val="000000">
                    <a:alpha val="0"/>
                  </a:srgbClr>
                </a:highlight>
                <a:latin typeface="Montserrat Semi Bold"/>
              </a:rPr>
              <a:t> : Évaluez le parcours actuel du client pour une personne handicapée ou ayant une déficience.</a:t>
            </a:r>
            <a:endParaRPr sz="2000">
              <a:solidFill>
                <a:schemeClr val="bg1"/>
              </a:solidFill>
            </a:endParaRPr>
          </a:p>
        </p:txBody>
      </p:sp>
      <p:pic>
        <p:nvPicPr>
          <p:cNvPr id="11" name="Picture 10">
            <a:extLst>
              <a:ext uri="{FF2B5EF4-FFF2-40B4-BE49-F238E27FC236}">
                <a16:creationId xmlns:a16="http://schemas.microsoft.com/office/drawing/2014/main" id="{50BF2503-B803-413A-8F19-ABA50ACC2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2949" y="3547607"/>
            <a:ext cx="5263501" cy="5217785"/>
          </a:xfrm>
          <a:prstGeom prst="rect">
            <a:avLst/>
          </a:prstGeom>
        </p:spPr>
      </p:pic>
      <p:sp>
        <p:nvSpPr>
          <p:cNvPr id="3" name="TextBox 2">
            <a:extLst>
              <a:ext uri="{FF2B5EF4-FFF2-40B4-BE49-F238E27FC236}">
                <a16:creationId xmlns:a16="http://schemas.microsoft.com/office/drawing/2014/main" id="{D491FE01-0C37-402F-BA07-FA8B96478462}"/>
              </a:ext>
            </a:extLst>
          </p:cNvPr>
          <p:cNvSpPr txBox="1"/>
          <p:nvPr/>
        </p:nvSpPr>
        <p:spPr>
          <a:xfrm>
            <a:off x="990600" y="8792251"/>
            <a:ext cx="4648200" cy="3787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defTabSz="825500" rtl="0"/>
            <a:r>
              <a:rPr kumimoji="0" lang="fr" sz="800" b="0" i="1" u="none" strike="noStrike" cap="none" spc="0" normalizeH="0" baseline="0">
                <a:solidFill>
                  <a:srgbClr val="2F355A"/>
                </a:solidFill>
                <a:highlight>
                  <a:srgbClr val="000000">
                    <a:alpha val="0"/>
                  </a:srgbClr>
                </a:highlight>
                <a:uFillTx/>
                <a:latin typeface="Montserrat Light"/>
                <a:sym typeface="FontAwesome"/>
              </a:rPr>
              <a:t>Image : </a:t>
            </a:r>
            <a:r>
              <a:rPr lang="fr" sz="800" b="0" i="1" u="none" strike="noStrike">
                <a:solidFill>
                  <a:srgbClr val="2F355A"/>
                </a:solidFill>
                <a:highlight>
                  <a:srgbClr val="000000">
                    <a:alpha val="0"/>
                  </a:srgbClr>
                </a:highlight>
                <a:latin typeface="Montserrat Light"/>
                <a:hlinkClick r:id="rId3">
                  <a:extLst>
                    <a:ext uri="{A12FA001-AC4F-418D-AE19-62706E023703}">
                      <ahyp:hlinkClr xmlns:ahyp="http://schemas.microsoft.com/office/drawing/2018/hyperlinkcolor" val="tx"/>
                    </a:ext>
                  </a:extLst>
                </a:hlinkClick>
              </a:rPr>
              <a:t>Guide des meilleures pratiques d'accès — Irish Wheelchair Association</a:t>
            </a:r>
            <a:endParaRPr lang="en-GB" sz="800" i="1">
              <a:solidFill>
                <a:srgbClr val="2F355A"/>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Tree>
    <p:extLst>
      <p:ext uri="{BB962C8B-B14F-4D97-AF65-F5344CB8AC3E}">
        <p14:creationId xmlns:p14="http://schemas.microsoft.com/office/powerpoint/2010/main" val="187041172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a:extLst>
              <a:ext uri="{FF2B5EF4-FFF2-40B4-BE49-F238E27FC236}">
                <a16:creationId xmlns:a16="http://schemas.microsoft.com/office/drawing/2014/main" id="{2205D365-BA28-2345-BC53-7A16157BBD3A}"/>
              </a:ext>
            </a:extLst>
          </p:cNvPr>
          <p:cNvSpPr/>
          <p:nvPr/>
        </p:nvSpPr>
        <p:spPr>
          <a:xfrm>
            <a:off x="-1" y="1401222"/>
            <a:ext cx="6858001" cy="1146740"/>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4" name="Rectangle 27"/>
          <p:cNvSpPr txBox="1"/>
          <p:nvPr/>
        </p:nvSpPr>
        <p:spPr>
          <a:xfrm>
            <a:off x="796412" y="1736479"/>
            <a:ext cx="5547237" cy="52578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spcBef>
                <a:spcPct val="0"/>
              </a:spcBef>
            </a:pPr>
            <a:r>
              <a:rPr lang="fr" sz="1400" b="1" i="0" u="none" strike="noStrike" dirty="0">
                <a:solidFill>
                  <a:srgbClr val="FFFFFF"/>
                </a:solidFill>
                <a:highlight>
                  <a:srgbClr val="000000">
                    <a:alpha val="0"/>
                  </a:srgbClr>
                </a:highlight>
                <a:latin typeface="Montserrat Light"/>
                <a:ea typeface="Verdana"/>
              </a:rPr>
              <a:t>Commencez par les principaux problèmes d'accès qui ont un impact constant sur la vie quotidienne des personnes handicapées, comme par exemple ;</a:t>
            </a:r>
            <a:endParaRPr lang="en-IE" sz="1400" dirty="0">
              <a:solidFill>
                <a:schemeClr val="bg1"/>
              </a:solidFill>
              <a:ea typeface="Verdana" panose="020B0604030504040204" pitchFamily="34" charset="0"/>
            </a:endParaRPr>
          </a:p>
        </p:txBody>
      </p:sp>
      <p:sp>
        <p:nvSpPr>
          <p:cNvPr id="11" name="Rectangle 27">
            <a:extLst>
              <a:ext uri="{FF2B5EF4-FFF2-40B4-BE49-F238E27FC236}">
                <a16:creationId xmlns:a16="http://schemas.microsoft.com/office/drawing/2014/main" id="{3DFB468D-92D6-4E60-B2B8-6AEF730EF195}"/>
              </a:ext>
            </a:extLst>
          </p:cNvPr>
          <p:cNvSpPr txBox="1"/>
          <p:nvPr/>
        </p:nvSpPr>
        <p:spPr>
          <a:xfrm>
            <a:off x="796413" y="4629426"/>
            <a:ext cx="5309419" cy="24141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400" b="0" i="0" u="none" strike="noStrike">
                <a:solidFill>
                  <a:srgbClr val="28AFAC"/>
                </a:solidFill>
                <a:highlight>
                  <a:srgbClr val="000000">
                    <a:alpha val="0"/>
                  </a:srgbClr>
                </a:highlight>
                <a:latin typeface="Montserrat"/>
              </a:rPr>
              <a:t>Aveugles et malentendants</a:t>
            </a:r>
          </a:p>
        </p:txBody>
      </p:sp>
      <p:sp>
        <p:nvSpPr>
          <p:cNvPr id="13" name="Rectangle 27">
            <a:extLst>
              <a:ext uri="{FF2B5EF4-FFF2-40B4-BE49-F238E27FC236}">
                <a16:creationId xmlns:a16="http://schemas.microsoft.com/office/drawing/2014/main" id="{C22C57F0-E027-48EE-A28F-7FC15C425003}"/>
              </a:ext>
            </a:extLst>
          </p:cNvPr>
          <p:cNvSpPr txBox="1"/>
          <p:nvPr/>
        </p:nvSpPr>
        <p:spPr>
          <a:xfrm>
            <a:off x="796412" y="2991729"/>
            <a:ext cx="5547237" cy="155478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Accès insuffisant ou inexistant aux transports publics ou aux services de taxi</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Stationnement inaccessible, entrées, allées, couloirs, chemins, etc.</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Conception de logements ou d'attractions touristiques inaccessibles</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Des parkings accessibles en nombre limité et mal conçus</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Chemins de randonnée étroits, inégaux et dangereux</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Des toilettes trop petites et inadaptées à leur usage</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Les terminaux d'accès public qui ne peuvent être atteints ou utilisés, par exemple les guichets automatiques, etc.</a:t>
            </a:r>
            <a:endParaRPr lang="en-IE" sz="1050">
              <a:solidFill>
                <a:srgbClr val="2F355A"/>
              </a:solidFill>
              <a:ea typeface="Verdana" panose="020B0604030504040204" pitchFamily="34" charset="0"/>
            </a:endParaRPr>
          </a:p>
          <a:p>
            <a:pPr>
              <a:spcBef>
                <a:spcPct val="0"/>
              </a:spcBef>
              <a:buClr>
                <a:srgbClr val="C2D237"/>
              </a:buClr>
            </a:pPr>
            <a:endParaRPr lang="en-IE" sz="1050">
              <a:solidFill>
                <a:srgbClr val="2F355A"/>
              </a:solidFill>
              <a:ea typeface="Verdana" panose="020B0604030504040204" pitchFamily="34" charset="0"/>
            </a:endParaRPr>
          </a:p>
        </p:txBody>
      </p:sp>
      <p:sp>
        <p:nvSpPr>
          <p:cNvPr id="16" name="Rectangle 27">
            <a:extLst>
              <a:ext uri="{FF2B5EF4-FFF2-40B4-BE49-F238E27FC236}">
                <a16:creationId xmlns:a16="http://schemas.microsoft.com/office/drawing/2014/main" id="{4579824C-8BD3-4B55-BAFE-C928D0E0AADD}"/>
              </a:ext>
            </a:extLst>
          </p:cNvPr>
          <p:cNvSpPr txBox="1"/>
          <p:nvPr/>
        </p:nvSpPr>
        <p:spPr>
          <a:xfrm>
            <a:off x="796412" y="2679347"/>
            <a:ext cx="5309419" cy="24141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400" b="0" i="0" u="none" strike="noStrike">
                <a:solidFill>
                  <a:srgbClr val="28AFAC"/>
                </a:solidFill>
                <a:highlight>
                  <a:srgbClr val="000000">
                    <a:alpha val="0"/>
                  </a:srgbClr>
                </a:highlight>
                <a:latin typeface="Montserrat"/>
              </a:rPr>
              <a:t>Personnes en fauteuil roulant</a:t>
            </a:r>
          </a:p>
        </p:txBody>
      </p:sp>
      <p:sp>
        <p:nvSpPr>
          <p:cNvPr id="17" name="Rectangle 27">
            <a:extLst>
              <a:ext uri="{FF2B5EF4-FFF2-40B4-BE49-F238E27FC236}">
                <a16:creationId xmlns:a16="http://schemas.microsoft.com/office/drawing/2014/main" id="{94D36EEF-4355-4089-BD4C-CD7419DDF211}"/>
              </a:ext>
            </a:extLst>
          </p:cNvPr>
          <p:cNvSpPr txBox="1"/>
          <p:nvPr/>
        </p:nvSpPr>
        <p:spPr>
          <a:xfrm>
            <a:off x="796413" y="6046876"/>
            <a:ext cx="5309419" cy="24141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400" b="0" i="0" u="none" strike="noStrike">
                <a:solidFill>
                  <a:srgbClr val="28AFAC"/>
                </a:solidFill>
                <a:highlight>
                  <a:srgbClr val="000000">
                    <a:alpha val="0"/>
                  </a:srgbClr>
                </a:highlight>
                <a:latin typeface="Montserrat"/>
              </a:rPr>
              <a:t>Sourds</a:t>
            </a:r>
          </a:p>
        </p:txBody>
      </p:sp>
      <p:sp>
        <p:nvSpPr>
          <p:cNvPr id="18" name="Rectangle 27">
            <a:extLst>
              <a:ext uri="{FF2B5EF4-FFF2-40B4-BE49-F238E27FC236}">
                <a16:creationId xmlns:a16="http://schemas.microsoft.com/office/drawing/2014/main" id="{B3B79B5C-294F-4C86-AA99-1F0E6033D618}"/>
              </a:ext>
            </a:extLst>
          </p:cNvPr>
          <p:cNvSpPr txBox="1"/>
          <p:nvPr/>
        </p:nvSpPr>
        <p:spPr>
          <a:xfrm>
            <a:off x="796413" y="7724673"/>
            <a:ext cx="5309419" cy="24141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400" b="0" i="0" u="none" strike="noStrike">
                <a:solidFill>
                  <a:srgbClr val="28AFAC"/>
                </a:solidFill>
                <a:highlight>
                  <a:srgbClr val="000000">
                    <a:alpha val="0"/>
                  </a:srgbClr>
                </a:highlight>
                <a:latin typeface="Montserrat"/>
              </a:rPr>
              <a:t>Autres, par exemple, les personnes âgées</a:t>
            </a:r>
          </a:p>
        </p:txBody>
      </p:sp>
      <p:sp>
        <p:nvSpPr>
          <p:cNvPr id="19" name="Rectangle 27">
            <a:extLst>
              <a:ext uri="{FF2B5EF4-FFF2-40B4-BE49-F238E27FC236}">
                <a16:creationId xmlns:a16="http://schemas.microsoft.com/office/drawing/2014/main" id="{20544C9B-CA4A-44F8-9865-35C5D1175402}"/>
              </a:ext>
            </a:extLst>
          </p:cNvPr>
          <p:cNvSpPr txBox="1"/>
          <p:nvPr/>
        </p:nvSpPr>
        <p:spPr>
          <a:xfrm>
            <a:off x="796412" y="4903165"/>
            <a:ext cx="5547237" cy="97308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Impossible d'accéder aux sites web et aux informations dans des formats alternatifs (texte en relief, format audio/vidéo, langage simple et facile à comprendre, bon contraste entre la couleur du texte et du fond, type de police approprié et facile à lire, etc.)</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ea typeface="Verdana"/>
              </a:rPr>
              <a:t>Informations et attractions sans éléments sensoriels (éléments tactiles, visuels et audio)</a:t>
            </a:r>
            <a:endParaRPr lang="en-IE" sz="1050">
              <a:solidFill>
                <a:srgbClr val="2F355A"/>
              </a:solidFill>
              <a:ea typeface="Verdana" panose="020B0604030504040204" pitchFamily="34" charset="0"/>
            </a:endParaRPr>
          </a:p>
        </p:txBody>
      </p:sp>
      <p:sp>
        <p:nvSpPr>
          <p:cNvPr id="20" name="Rectangle 27">
            <a:extLst>
              <a:ext uri="{FF2B5EF4-FFF2-40B4-BE49-F238E27FC236}">
                <a16:creationId xmlns:a16="http://schemas.microsoft.com/office/drawing/2014/main" id="{9772B551-AB67-4F8A-9C4F-798BF1C2F315}"/>
              </a:ext>
            </a:extLst>
          </p:cNvPr>
          <p:cNvSpPr txBox="1"/>
          <p:nvPr/>
        </p:nvSpPr>
        <p:spPr>
          <a:xfrm>
            <a:off x="796412" y="6359258"/>
            <a:ext cx="5551200" cy="13644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Accès insuffisant ou inexistant aux transports publics ou aux services de taxi</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Conception de logements ou d'attractions touristiques inaccessibles</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Des parkings accessibles en nombre limité et mal conçus</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Chemins de randonnée étroits, inégaux et dangereux</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Des toilettes trop petites et inadaptées à leur usage</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Les terminaux d'accès public qui ne peuvent être atteints ou utilisés, par exemple les guichets automatiques, etc.</a:t>
            </a:r>
            <a:endParaRPr lang="en-IE" sz="1050">
              <a:solidFill>
                <a:srgbClr val="2F355A"/>
              </a:solidFill>
              <a:ea typeface="Verdana" panose="020B0604030504040204" pitchFamily="34" charset="0"/>
            </a:endParaRPr>
          </a:p>
          <a:p>
            <a:pPr>
              <a:spcBef>
                <a:spcPct val="0"/>
              </a:spcBef>
              <a:buClr>
                <a:srgbClr val="C2D237"/>
              </a:buClr>
            </a:pPr>
            <a:endParaRPr lang="en-IE" sz="1050">
              <a:solidFill>
                <a:srgbClr val="2F355A"/>
              </a:solidFill>
              <a:ea typeface="Verdana" panose="020B0604030504040204" pitchFamily="34" charset="0"/>
            </a:endParaRPr>
          </a:p>
        </p:txBody>
      </p:sp>
      <p:sp>
        <p:nvSpPr>
          <p:cNvPr id="21" name="Rectangle 27">
            <a:extLst>
              <a:ext uri="{FF2B5EF4-FFF2-40B4-BE49-F238E27FC236}">
                <a16:creationId xmlns:a16="http://schemas.microsoft.com/office/drawing/2014/main" id="{3BC3C3DB-E605-4306-97A9-2F43E12F8BFC}"/>
              </a:ext>
            </a:extLst>
          </p:cNvPr>
          <p:cNvSpPr txBox="1"/>
          <p:nvPr/>
        </p:nvSpPr>
        <p:spPr>
          <a:xfrm>
            <a:off x="796413" y="8037052"/>
            <a:ext cx="5547237" cy="155478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Pas d'accès aux aides techniques et aux équipements à louer ou à prêter (fauteuils roulants, chaises de bain, rehausseurs de toilettes, etc.) </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Pas d'endroits où s'asseoir ou de bon éclairage </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Entrée clairement marquée et identifiable</a:t>
            </a:r>
          </a:p>
          <a:p>
            <a:pPr marL="171450" indent="-171450" rtl="0">
              <a:spcBef>
                <a:spcPct val="0"/>
              </a:spcBef>
              <a:buClr>
                <a:srgbClr val="C2D237"/>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Pas de main courante lorsqu'il y a des marches vers une entrée. Les portes sont difficiles à ouvrir et les paillassons représentent toujours un danger (ils ne sont pas alignés avec la porte ou ne le sont pas du tout car le sol est glissant).</a:t>
            </a:r>
            <a:endParaRPr lang="en-IE" sz="1050">
              <a:solidFill>
                <a:srgbClr val="2F355A"/>
              </a:solidFill>
            </a:endParaRPr>
          </a:p>
          <a:p>
            <a:pPr>
              <a:spcBef>
                <a:spcPct val="0"/>
              </a:spcBef>
              <a:buClr>
                <a:srgbClr val="C2D237"/>
              </a:buClr>
            </a:pPr>
            <a:endParaRPr lang="en-IE" sz="1050">
              <a:solidFill>
                <a:srgbClr val="2F355A"/>
              </a:solidFill>
              <a:ea typeface="Verdana" panose="020B0604030504040204" pitchFamily="34" charset="0"/>
            </a:endParaRPr>
          </a:p>
        </p:txBody>
      </p:sp>
      <p:sp>
        <p:nvSpPr>
          <p:cNvPr id="26" name="Rechteck">
            <a:extLst>
              <a:ext uri="{FF2B5EF4-FFF2-40B4-BE49-F238E27FC236}">
                <a16:creationId xmlns:a16="http://schemas.microsoft.com/office/drawing/2014/main" id="{CA5BCB8E-AD98-904E-B2CF-32027F11079E}"/>
              </a:ext>
            </a:extLst>
          </p:cNvPr>
          <p:cNvSpPr/>
          <p:nvPr/>
        </p:nvSpPr>
        <p:spPr>
          <a:xfrm>
            <a:off x="431799" y="285096"/>
            <a:ext cx="5547237" cy="1467826"/>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27" name="Rectangle 27">
            <a:extLst>
              <a:ext uri="{FF2B5EF4-FFF2-40B4-BE49-F238E27FC236}">
                <a16:creationId xmlns:a16="http://schemas.microsoft.com/office/drawing/2014/main" id="{6A03C183-A838-FB44-B971-F4F14C185556}"/>
              </a:ext>
            </a:extLst>
          </p:cNvPr>
          <p:cNvSpPr txBox="1"/>
          <p:nvPr/>
        </p:nvSpPr>
        <p:spPr>
          <a:xfrm>
            <a:off x="711120" y="347930"/>
            <a:ext cx="4927632" cy="104163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100" b="0" i="1" u="none" strike="noStrike" dirty="0">
                <a:solidFill>
                  <a:srgbClr val="FFFFFF"/>
                </a:solidFill>
                <a:highlight>
                  <a:srgbClr val="000000">
                    <a:alpha val="0"/>
                  </a:srgbClr>
                </a:highlight>
                <a:latin typeface="Montserrat Light"/>
              </a:rPr>
              <a:t>En tenant compte des différents besoins et capacités de chacun tout au long du processus de conception, la conception universelle permet de créer des produits, des services et des environnements qui répondent aux besoins des personnes. En termes simples, la conception universelle est une bonne conception </a:t>
            </a:r>
          </a:p>
          <a:p>
            <a:pPr>
              <a:lnSpc>
                <a:spcPct val="100000"/>
              </a:lnSpc>
              <a:spcBef>
                <a:spcPct val="0"/>
              </a:spcBef>
            </a:pPr>
            <a:endParaRPr lang="en-GB" sz="1100" dirty="0">
              <a:solidFill>
                <a:schemeClr val="bg1"/>
              </a:solidFill>
            </a:endParaRPr>
          </a:p>
          <a:p>
            <a:pPr rtl="0">
              <a:lnSpc>
                <a:spcPct val="100000"/>
              </a:lnSpc>
              <a:spcBef>
                <a:spcPct val="0"/>
              </a:spcBef>
            </a:pPr>
            <a:r>
              <a:rPr lang="fr" sz="1100" b="1" i="0" u="none" strike="noStrike" dirty="0">
                <a:solidFill>
                  <a:srgbClr val="FFFFFF"/>
                </a:solidFill>
                <a:highlight>
                  <a:srgbClr val="000000">
                    <a:alpha val="0"/>
                  </a:srgbClr>
                </a:highlight>
                <a:latin typeface="Montserrat Light"/>
              </a:rPr>
              <a:t> Centre d'excellence pour la conception universelle</a:t>
            </a:r>
            <a:r>
              <a:rPr lang="fr" sz="1100" b="0" i="0" u="none" strike="noStrike" dirty="0">
                <a:solidFill>
                  <a:srgbClr val="FFFFFF"/>
                </a:solidFill>
                <a:highlight>
                  <a:srgbClr val="000000">
                    <a:alpha val="0"/>
                  </a:srgbClr>
                </a:highlight>
                <a:latin typeface="Montserrat Light"/>
              </a:rPr>
              <a:t>, </a:t>
            </a:r>
            <a:r>
              <a:rPr lang="fr" sz="1100" b="1" i="0" u="none" strike="noStrike" dirty="0">
                <a:solidFill>
                  <a:srgbClr val="FFFFFF"/>
                </a:solidFill>
                <a:highlight>
                  <a:srgbClr val="000000">
                    <a:alpha val="0"/>
                  </a:srgbClr>
                </a:highlight>
                <a:latin typeface="Montserrat Light"/>
              </a:rPr>
              <a:t>« </a:t>
            </a:r>
            <a:r>
              <a:rPr lang="fr" sz="1100" b="0" i="0" u="none" strike="noStrike" dirty="0">
                <a:solidFill>
                  <a:srgbClr val="FFFFFF"/>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Qu'est-ce que la conception universelle </a:t>
            </a:r>
            <a:r>
              <a:rPr lang="fr" sz="1100" b="0" i="0" u="none" strike="noStrike" dirty="0">
                <a:solidFill>
                  <a:srgbClr val="FFFFFF"/>
                </a:solidFill>
                <a:highlight>
                  <a:srgbClr val="000000">
                    <a:alpha val="0"/>
                  </a:srgbClr>
                </a:highlight>
                <a:latin typeface="Montserrat Light"/>
              </a:rPr>
              <a:t>»</a:t>
            </a:r>
            <a:r>
              <a:rPr lang="fr" sz="1100" b="1" i="0" u="none" strike="noStrike" dirty="0">
                <a:solidFill>
                  <a:srgbClr val="FFFFFF"/>
                </a:solidFill>
                <a:highlight>
                  <a:srgbClr val="000000">
                    <a:alpha val="0"/>
                  </a:srgbClr>
                </a:highlight>
                <a:latin typeface="Montserrat Light"/>
              </a:rPr>
              <a:t>.</a:t>
            </a:r>
          </a:p>
        </p:txBody>
      </p:sp>
      <p:sp>
        <p:nvSpPr>
          <p:cNvPr id="28" name="Freeform 27">
            <a:extLst>
              <a:ext uri="{FF2B5EF4-FFF2-40B4-BE49-F238E27FC236}">
                <a16:creationId xmlns:a16="http://schemas.microsoft.com/office/drawing/2014/main" id="{C8EC2882-A2B5-914D-9BBF-20A9F60058AA}"/>
              </a:ext>
            </a:extLst>
          </p:cNvPr>
          <p:cNvSpPr/>
          <p:nvPr/>
        </p:nvSpPr>
        <p:spPr>
          <a:xfrm rot="10800000">
            <a:off x="5621770" y="451083"/>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2F355A"/>
          </a:solidFill>
          <a:ln w="5715" cap="flat">
            <a:noFill/>
            <a:prstDash val="solid"/>
            <a:miter/>
          </a:ln>
        </p:spPr>
        <p:txBody>
          <a:bodyPr rtlCol="0" anchor="ctr">
            <a:noAutofit/>
          </a:bodyPr>
          <a:lstStyle/>
          <a:p>
            <a:endParaRPr lang="en-US"/>
          </a:p>
        </p:txBody>
      </p:sp>
      <p:grpSp>
        <p:nvGrpSpPr>
          <p:cNvPr id="7" name="Group 6">
            <a:extLst>
              <a:ext uri="{FF2B5EF4-FFF2-40B4-BE49-F238E27FC236}">
                <a16:creationId xmlns:a16="http://schemas.microsoft.com/office/drawing/2014/main" id="{EA29E5FA-8177-364A-BB3D-A4124045224C}"/>
              </a:ext>
            </a:extLst>
          </p:cNvPr>
          <p:cNvGrpSpPr/>
          <p:nvPr/>
        </p:nvGrpSpPr>
        <p:grpSpPr>
          <a:xfrm>
            <a:off x="514350" y="4573500"/>
            <a:ext cx="5829299" cy="3150120"/>
            <a:chOff x="0" y="4573500"/>
            <a:chExt cx="6880121" cy="3150120"/>
          </a:xfrm>
        </p:grpSpPr>
        <p:cxnSp>
          <p:nvCxnSpPr>
            <p:cNvPr id="3" name="Straight Connector 2">
              <a:extLst>
                <a:ext uri="{FF2B5EF4-FFF2-40B4-BE49-F238E27FC236}">
                  <a16:creationId xmlns:a16="http://schemas.microsoft.com/office/drawing/2014/main" id="{F2C6E566-6F48-5841-B45D-58CDE0E37A06}"/>
                </a:ext>
              </a:extLst>
            </p:cNvPr>
            <p:cNvCxnSpPr/>
            <p:nvPr/>
          </p:nvCxnSpPr>
          <p:spPr>
            <a:xfrm flipH="1" flipV="1">
              <a:off x="0" y="4573500"/>
              <a:ext cx="6858000" cy="5165"/>
            </a:xfrm>
            <a:prstGeom prst="line">
              <a:avLst/>
            </a:prstGeom>
            <a:noFill/>
            <a:ln w="19050" cap="flat">
              <a:solidFill>
                <a:srgbClr val="28AFAC"/>
              </a:solidFill>
              <a:prstDash val="sysDot"/>
              <a:miter lim="400000"/>
            </a:ln>
            <a:effectLst/>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0D0A7990-3079-EE49-907B-A03657006DD6}"/>
                </a:ext>
              </a:extLst>
            </p:cNvPr>
            <p:cNvCxnSpPr/>
            <p:nvPr/>
          </p:nvCxnSpPr>
          <p:spPr>
            <a:xfrm flipH="1" flipV="1">
              <a:off x="22121" y="6053748"/>
              <a:ext cx="6858000" cy="5165"/>
            </a:xfrm>
            <a:prstGeom prst="line">
              <a:avLst/>
            </a:prstGeom>
            <a:noFill/>
            <a:ln w="19050" cap="flat">
              <a:solidFill>
                <a:srgbClr val="28AFAC"/>
              </a:solidFill>
              <a:prstDash val="sysDot"/>
              <a:miter lim="400000"/>
            </a:ln>
            <a:effectLst/>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CFF263CD-E2BC-3F4D-8C22-197ADD606475}"/>
                </a:ext>
              </a:extLst>
            </p:cNvPr>
            <p:cNvCxnSpPr/>
            <p:nvPr/>
          </p:nvCxnSpPr>
          <p:spPr>
            <a:xfrm flipH="1" flipV="1">
              <a:off x="0" y="7718455"/>
              <a:ext cx="6858000" cy="5165"/>
            </a:xfrm>
            <a:prstGeom prst="line">
              <a:avLst/>
            </a:prstGeom>
            <a:noFill/>
            <a:ln w="19050" cap="flat">
              <a:solidFill>
                <a:srgbClr val="28AFAC"/>
              </a:solidFill>
              <a:prstDash val="sysDot"/>
              <a:miter lim="400000"/>
            </a:ln>
            <a:effectLst/>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59419049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a:extLst>
              <a:ext uri="{FF2B5EF4-FFF2-40B4-BE49-F238E27FC236}">
                <a16:creationId xmlns:a16="http://schemas.microsoft.com/office/drawing/2014/main" id="{F87048AE-6326-1C47-BF4D-3E52695996BF}"/>
              </a:ext>
            </a:extLst>
          </p:cNvPr>
          <p:cNvSpPr/>
          <p:nvPr/>
        </p:nvSpPr>
        <p:spPr>
          <a:xfrm>
            <a:off x="0" y="1867720"/>
            <a:ext cx="3429000" cy="453656"/>
          </a:xfrm>
          <a:prstGeom prst="rect">
            <a:avLst/>
          </a:prstGeom>
          <a:solidFill>
            <a:srgbClr val="28AFAC"/>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2027" name="Rectangle 27"/>
          <p:cNvSpPr txBox="1"/>
          <p:nvPr/>
        </p:nvSpPr>
        <p:spPr>
          <a:xfrm>
            <a:off x="605138" y="1894986"/>
            <a:ext cx="3047382" cy="374975"/>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2200" b="1" i="0" u="none" strike="noStrike" dirty="0">
                <a:solidFill>
                  <a:srgbClr val="FFFFFF"/>
                </a:solidFill>
                <a:highlight>
                  <a:srgbClr val="000000">
                    <a:alpha val="0"/>
                  </a:srgbClr>
                </a:highlight>
                <a:latin typeface="Montserrat Bold"/>
              </a:rPr>
              <a:t>01   </a:t>
            </a:r>
            <a:r>
              <a:rPr lang="fr" sz="2200" b="0" i="0" u="none" strike="noStrike" dirty="0">
                <a:solidFill>
                  <a:srgbClr val="FFFFFF"/>
                </a:solidFill>
                <a:highlight>
                  <a:srgbClr val="000000">
                    <a:alpha val="0"/>
                  </a:srgbClr>
                </a:highlight>
                <a:latin typeface="Montserrat "/>
              </a:rPr>
              <a:t>Test interne</a:t>
            </a:r>
          </a:p>
        </p:txBody>
      </p:sp>
      <p:sp>
        <p:nvSpPr>
          <p:cNvPr id="2028" name="Rectangle 27"/>
          <p:cNvSpPr txBox="1"/>
          <p:nvPr/>
        </p:nvSpPr>
        <p:spPr>
          <a:xfrm>
            <a:off x="684751" y="2469141"/>
            <a:ext cx="5551200" cy="2273892"/>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80000" anchor="t">
            <a:noAutofit/>
          </a:bodyPr>
          <a:lstStyle/>
          <a:p>
            <a:pPr algn="just" rtl="0">
              <a:lnSpc>
                <a:spcPct val="107000"/>
              </a:lnSpc>
              <a:spcBef>
                <a:spcPct val="0"/>
              </a:spcBef>
              <a:spcAft>
                <a:spcPts val="800"/>
              </a:spcAft>
            </a:pPr>
            <a:r>
              <a:rPr lang="fr" sz="1000" b="0" i="0" u="none" strike="noStrike">
                <a:solidFill>
                  <a:srgbClr val="2F355A"/>
                </a:solidFill>
                <a:highlight>
                  <a:srgbClr val="000000">
                    <a:alpha val="0"/>
                  </a:srgbClr>
                </a:highlight>
                <a:latin typeface="Montserrat Light"/>
                <a:ea typeface="Calibri"/>
                <a:cs typeface="Times New Roman"/>
              </a:rPr>
              <a:t>Commencez par tester votre accessibilité en demandant à votre personnel de porter un bandeau ou des bouchons d'oreille, de tester un fauteuil roulant et de s'engager dans autant d'aspects de votre entreprise que possible : ce qu'ils vivent, comment ils achètent, comment ils se déplacent, ce à quoi ils ont accès ou non, etc. Apportez ensuite les modifications nécessaires pour éliminer les barrières et les obstacles identifiés. Avant d'effectuer toute modification, assurez-vous de suivre les directives fournies dans la section suivante.</a:t>
            </a:r>
          </a:p>
          <a:p>
            <a:pPr algn="l" rtl="0">
              <a:lnSpc>
                <a:spcPct val="107000"/>
              </a:lnSpc>
              <a:spcBef>
                <a:spcPct val="0"/>
              </a:spcBef>
              <a:spcAft>
                <a:spcPts val="800"/>
              </a:spcAft>
            </a:pPr>
            <a:r>
              <a:rPr lang="fr" sz="1200" b="1" i="0" u="none" strike="noStrike">
                <a:solidFill>
                  <a:srgbClr val="28AFAC"/>
                </a:solidFill>
                <a:highlight>
                  <a:srgbClr val="000000">
                    <a:alpha val="0"/>
                  </a:srgbClr>
                </a:highlight>
                <a:latin typeface="Montserrat"/>
                <a:cs typeface="Times New Roman"/>
              </a:rPr>
              <a:t>Exemples de modifications pour les fauteuils roulants</a:t>
            </a:r>
          </a:p>
          <a:p>
            <a:pPr marL="171450" indent="-171450" algn="l" rtl="0">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Installez des rampes là où les fauteuils roulants ne peuvent pas entrer à cause des marches.</a:t>
            </a:r>
          </a:p>
          <a:p>
            <a:pPr marL="171450" indent="-171450" algn="l" rtl="0">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Retirez les meubles s'ils ne peuvent pas se déplacer ou manœuvrer facilement.</a:t>
            </a:r>
          </a:p>
          <a:p>
            <a:pPr marL="171450" indent="-171450" algn="l" rtl="0">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Allongez les portes si elles ne sont pas assez larges.</a:t>
            </a:r>
          </a:p>
          <a:p>
            <a:pPr marL="171450" indent="-171450" algn="l" rtl="0">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Élargissement des aires de stationnement</a:t>
            </a:r>
          </a:p>
          <a:p>
            <a:pPr marL="171450" indent="-171450" algn="l" rtl="0">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Construire des toilettes plus grandes avec des installations sanitaires</a:t>
            </a:r>
          </a:p>
        </p:txBody>
      </p:sp>
      <p:sp>
        <p:nvSpPr>
          <p:cNvPr id="2044" name="Rechteck"/>
          <p:cNvSpPr/>
          <p:nvPr/>
        </p:nvSpPr>
        <p:spPr>
          <a:xfrm>
            <a:off x="-32770" y="7892325"/>
            <a:ext cx="6890769" cy="1420426"/>
          </a:xfrm>
          <a:prstGeom prst="rect">
            <a:avLst/>
          </a:pr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29" name="Graphic 28" descr="Grain">
            <a:extLst>
              <a:ext uri="{FF2B5EF4-FFF2-40B4-BE49-F238E27FC236}">
                <a16:creationId xmlns:a16="http://schemas.microsoft.com/office/drawing/2014/main" id="{8FDDC9CF-5AFE-6E4C-8C85-E3DEADC2486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3301" y="7528473"/>
            <a:ext cx="1784278" cy="1784278"/>
          </a:xfrm>
          <a:prstGeom prst="rect">
            <a:avLst/>
          </a:prstGeom>
        </p:spPr>
      </p:pic>
      <p:sp>
        <p:nvSpPr>
          <p:cNvPr id="31" name="Text Placeholder 3">
            <a:extLst>
              <a:ext uri="{FF2B5EF4-FFF2-40B4-BE49-F238E27FC236}">
                <a16:creationId xmlns:a16="http://schemas.microsoft.com/office/drawing/2014/main" id="{48C91E89-0F87-4227-B5D9-91E661EEDBAF}"/>
              </a:ext>
            </a:extLst>
          </p:cNvPr>
          <p:cNvSpPr txBox="1"/>
          <p:nvPr/>
        </p:nvSpPr>
        <p:spPr>
          <a:xfrm>
            <a:off x="0" y="524508"/>
            <a:ext cx="4167669" cy="1106130"/>
          </a:xfrm>
          <a:prstGeom prst="rect">
            <a:avLst/>
          </a:prstGeom>
          <a:noFill/>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577850" rtl="0" hangingPunct="1">
              <a:spcBef>
                <a:spcPct val="0"/>
              </a:spcBef>
            </a:pPr>
            <a:r>
              <a:rPr lang="fr" sz="2500" b="1" i="0" u="none" strike="noStrike" dirty="0">
                <a:solidFill>
                  <a:srgbClr val="28AFAC"/>
                </a:solidFill>
                <a:highlight>
                  <a:srgbClr val="000000">
                    <a:alpha val="0"/>
                  </a:srgbClr>
                </a:highlight>
                <a:latin typeface="Montserrat Semi Bold"/>
              </a:rPr>
              <a:t>EXERCICE</a:t>
            </a:r>
          </a:p>
          <a:p>
            <a:pPr marL="577850" rtl="0" hangingPunct="1">
              <a:lnSpc>
                <a:spcPct val="100000"/>
              </a:lnSpc>
              <a:spcBef>
                <a:spcPct val="0"/>
              </a:spcBef>
            </a:pPr>
            <a:r>
              <a:rPr lang="fr" sz="1500" b="0" i="0" u="none" strike="noStrike" dirty="0">
                <a:solidFill>
                  <a:srgbClr val="2F355A"/>
                </a:solidFill>
                <a:highlight>
                  <a:srgbClr val="000000">
                    <a:alpha val="0"/>
                  </a:srgbClr>
                </a:highlight>
                <a:latin typeface="Montserrat Light"/>
              </a:rPr>
              <a:t>Ne supposez pas que vous êtes accessible, testez-le avec des personnes réelles</a:t>
            </a:r>
            <a:r>
              <a:rPr lang="fr" sz="1300" b="0" i="0" u="none" strike="noStrike" dirty="0">
                <a:solidFill>
                  <a:srgbClr val="2F355A"/>
                </a:solidFill>
                <a:highlight>
                  <a:srgbClr val="000000">
                    <a:alpha val="0"/>
                  </a:srgbClr>
                </a:highlight>
                <a:latin typeface="Montserrat Light"/>
              </a:rPr>
              <a:t>.</a:t>
            </a:r>
          </a:p>
          <a:p>
            <a:pPr hangingPunct="1">
              <a:spcBef>
                <a:spcPct val="0"/>
              </a:spcBef>
            </a:pPr>
            <a:endParaRPr lang="en-IE" sz="2500" b="1" dirty="0">
              <a:solidFill>
                <a:schemeClr val="bg1"/>
              </a:solidFill>
              <a:latin typeface="Montserrat Semi Bold" pitchFamily="2" charset="77"/>
            </a:endParaRPr>
          </a:p>
        </p:txBody>
      </p:sp>
      <p:sp>
        <p:nvSpPr>
          <p:cNvPr id="32" name="Rectangle 27">
            <a:extLst>
              <a:ext uri="{FF2B5EF4-FFF2-40B4-BE49-F238E27FC236}">
                <a16:creationId xmlns:a16="http://schemas.microsoft.com/office/drawing/2014/main" id="{799FFDCE-861E-4C8A-B091-07B801E1402C}"/>
              </a:ext>
            </a:extLst>
          </p:cNvPr>
          <p:cNvSpPr txBox="1"/>
          <p:nvPr/>
        </p:nvSpPr>
        <p:spPr>
          <a:xfrm>
            <a:off x="665205" y="8038280"/>
            <a:ext cx="4069355" cy="87235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100" b="0" i="0" u="none" strike="noStrike">
                <a:solidFill>
                  <a:srgbClr val="FFFFFF"/>
                </a:solidFill>
                <a:highlight>
                  <a:srgbClr val="000000">
                    <a:alpha val="0"/>
                  </a:srgbClr>
                </a:highlight>
                <a:latin typeface="Montserrat Light"/>
                <a:ea typeface="Calibri"/>
                <a:cs typeface="Times New Roman"/>
              </a:rPr>
              <a:t>Lorsqu'il s'agit d'entreprises touristiques accessibles, les personnes de toutes capacités et de tous handicaps doivent être encouragées et invitées à participer dans toute la mesure du possible à tous les niveaux. Ils n'attendent pas de vous que vous fassiez tout pour eux, mais soyez attentif à leurs besoins. </a:t>
            </a:r>
            <a:endParaRPr lang="en-IE" sz="1100">
              <a:solidFill>
                <a:schemeClr val="bg1"/>
              </a:solidFill>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32584C9-A3DC-3441-BB5E-F67F4E86F331}"/>
              </a:ext>
            </a:extLst>
          </p:cNvPr>
          <p:cNvCxnSpPr/>
          <p:nvPr/>
        </p:nvCxnSpPr>
        <p:spPr>
          <a:xfrm flipH="1">
            <a:off x="1026160" y="1888040"/>
            <a:ext cx="0" cy="387237"/>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
        <p:nvSpPr>
          <p:cNvPr id="25" name="Rechteck">
            <a:extLst>
              <a:ext uri="{FF2B5EF4-FFF2-40B4-BE49-F238E27FC236}">
                <a16:creationId xmlns:a16="http://schemas.microsoft.com/office/drawing/2014/main" id="{18A63B0B-51EE-B642-8A7D-B4C409F76EB8}"/>
              </a:ext>
            </a:extLst>
          </p:cNvPr>
          <p:cNvSpPr/>
          <p:nvPr/>
        </p:nvSpPr>
        <p:spPr>
          <a:xfrm>
            <a:off x="0" y="5086880"/>
            <a:ext cx="3652520" cy="453656"/>
          </a:xfrm>
          <a:prstGeom prst="rect">
            <a:avLst/>
          </a:prstGeom>
          <a:solidFill>
            <a:srgbClr val="28AFAC"/>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26" name="Rectangle 27">
            <a:extLst>
              <a:ext uri="{FF2B5EF4-FFF2-40B4-BE49-F238E27FC236}">
                <a16:creationId xmlns:a16="http://schemas.microsoft.com/office/drawing/2014/main" id="{C8149C00-4392-9B41-B4DC-63AC5A8AA4FA}"/>
              </a:ext>
            </a:extLst>
          </p:cNvPr>
          <p:cNvSpPr txBox="1"/>
          <p:nvPr/>
        </p:nvSpPr>
        <p:spPr>
          <a:xfrm>
            <a:off x="605138" y="5114146"/>
            <a:ext cx="3047382" cy="374975"/>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defTabSz="2681346">
              <a:lnSpc>
                <a:spcPct val="110000"/>
              </a:lnSpc>
              <a:defRPr sz="6400">
                <a:latin typeface="+mn-lt"/>
                <a:ea typeface="+mn-ea"/>
                <a:cs typeface="+mn-cs"/>
                <a:sym typeface="Montserrat Bold"/>
              </a:defRPr>
            </a:lvl1pPr>
          </a:lstStyle>
          <a:p>
            <a:pPr algn="l" rtl="0"/>
            <a:r>
              <a:rPr lang="fr" sz="2200" b="1" i="0" u="none" strike="noStrike" dirty="0">
                <a:solidFill>
                  <a:srgbClr val="FFFFFF"/>
                </a:solidFill>
                <a:highlight>
                  <a:srgbClr val="000000">
                    <a:alpha val="0"/>
                  </a:srgbClr>
                </a:highlight>
                <a:latin typeface="Montserrat Bold"/>
              </a:rPr>
              <a:t>02   </a:t>
            </a:r>
            <a:r>
              <a:rPr lang="fr" sz="2200" b="0" i="0" u="none" strike="noStrike" dirty="0">
                <a:solidFill>
                  <a:srgbClr val="FFFFFF"/>
                </a:solidFill>
                <a:highlight>
                  <a:srgbClr val="000000">
                    <a:alpha val="0"/>
                  </a:srgbClr>
                </a:highlight>
                <a:latin typeface="Montserrat "/>
              </a:rPr>
              <a:t>Test externe</a:t>
            </a:r>
          </a:p>
        </p:txBody>
      </p:sp>
      <p:sp>
        <p:nvSpPr>
          <p:cNvPr id="28" name="Rectangle 27">
            <a:extLst>
              <a:ext uri="{FF2B5EF4-FFF2-40B4-BE49-F238E27FC236}">
                <a16:creationId xmlns:a16="http://schemas.microsoft.com/office/drawing/2014/main" id="{12B8C6D7-82C8-1741-81E6-72AA30302168}"/>
              </a:ext>
            </a:extLst>
          </p:cNvPr>
          <p:cNvSpPr txBox="1"/>
          <p:nvPr/>
        </p:nvSpPr>
        <p:spPr>
          <a:xfrm>
            <a:off x="684751" y="5686491"/>
            <a:ext cx="5551200" cy="1931629"/>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80000" anchor="t">
            <a:noAutofit/>
          </a:bodyPr>
          <a:lstStyle/>
          <a:p>
            <a:pPr algn="just" rtl="0"/>
            <a:r>
              <a:rPr lang="fr" sz="1000" b="0" i="0" u="none" strike="noStrike" spc="-10" dirty="0">
                <a:solidFill>
                  <a:srgbClr val="2F355A"/>
                </a:solidFill>
                <a:highlight>
                  <a:srgbClr val="000000">
                    <a:alpha val="0"/>
                  </a:srgbClr>
                </a:highlight>
                <a:latin typeface="Montserrat Light"/>
                <a:ea typeface="Calibri"/>
                <a:cs typeface="Times New Roman"/>
              </a:rPr>
              <a:t>Invitez ensuite une personne handicapée (malvoyante, malentendante ou en fauteuil roulant), sans oublier d'inviter une personne âgée et une famille pour tester votre accessibilité. Amenez-les à s'engager dans vos activités comme ils le feraient habituellement à chaque étape de l'entonnoir, de la recherche d'informations sur votre site web à l'achat, en passant par le voyage, les déplacements et l'expérience de toutes les installations, services et choses dont ils ont besoin. </a:t>
            </a:r>
          </a:p>
          <a:p>
            <a:pPr algn="just"/>
            <a:endParaRPr lang="en-IE" sz="1050" dirty="0">
              <a:solidFill>
                <a:srgbClr val="2F355A"/>
              </a:solidFill>
              <a:latin typeface="Montserrat Light"/>
              <a:ea typeface="Calibri" panose="020F0502020204030204" pitchFamily="34" charset="0"/>
              <a:cs typeface="Times New Roman" panose="02020603050405020304" pitchFamily="18" charset="0"/>
            </a:endParaRPr>
          </a:p>
          <a:p>
            <a:pPr marL="171450" indent="-171450" algn="just" rtl="0">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ea typeface="Calibri"/>
                <a:cs typeface="Times New Roman"/>
              </a:rPr>
              <a:t>Déterminez ce qui est facilement accessible.  </a:t>
            </a:r>
          </a:p>
          <a:p>
            <a:pPr marL="171450" indent="-171450" algn="just" rtl="0">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ea typeface="Calibri"/>
                <a:cs typeface="Times New Roman"/>
              </a:rPr>
              <a:t>Ce à quoi ils n'ont pas accès et dont ils ont besoin ? </a:t>
            </a:r>
          </a:p>
          <a:p>
            <a:pPr marL="171450" indent="-171450" algn="just" rtl="0">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ea typeface="Calibri"/>
                <a:cs typeface="Times New Roman"/>
              </a:rPr>
              <a:t>À quoi n'ont-ils pas accès mais aimeraient-ils avoir accès ? </a:t>
            </a:r>
          </a:p>
          <a:p>
            <a:pPr marL="171450" indent="-171450" algn="just" rtl="0">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ea typeface="Calibri"/>
                <a:cs typeface="Times New Roman"/>
              </a:rPr>
              <a:t>Qu'est-ce qui peut être amélioré et comment ? </a:t>
            </a:r>
          </a:p>
        </p:txBody>
      </p:sp>
      <p:cxnSp>
        <p:nvCxnSpPr>
          <p:cNvPr id="30" name="Straight Connector 29">
            <a:extLst>
              <a:ext uri="{FF2B5EF4-FFF2-40B4-BE49-F238E27FC236}">
                <a16:creationId xmlns:a16="http://schemas.microsoft.com/office/drawing/2014/main" id="{1538CB51-12C9-8342-9733-A80224C0324F}"/>
              </a:ext>
            </a:extLst>
          </p:cNvPr>
          <p:cNvCxnSpPr/>
          <p:nvPr/>
        </p:nvCxnSpPr>
        <p:spPr>
          <a:xfrm flipH="1">
            <a:off x="1076960" y="5107200"/>
            <a:ext cx="0" cy="387237"/>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a:extLst>
              <a:ext uri="{FF2B5EF4-FFF2-40B4-BE49-F238E27FC236}">
                <a16:creationId xmlns:a16="http://schemas.microsoft.com/office/drawing/2014/main" id="{9A8ACFCA-E556-9B44-A4E4-A07894E79782}"/>
              </a:ext>
            </a:extLst>
          </p:cNvPr>
          <p:cNvSpPr/>
          <p:nvPr/>
        </p:nvSpPr>
        <p:spPr>
          <a:xfrm>
            <a:off x="-34826" y="4285502"/>
            <a:ext cx="6892826" cy="922699"/>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9" name="Rectangle 27">
            <a:extLst>
              <a:ext uri="{FF2B5EF4-FFF2-40B4-BE49-F238E27FC236}">
                <a16:creationId xmlns:a16="http://schemas.microsoft.com/office/drawing/2014/main" id="{16F90339-F201-4994-A322-50C528D567B6}"/>
              </a:ext>
            </a:extLst>
          </p:cNvPr>
          <p:cNvSpPr txBox="1"/>
          <p:nvPr/>
        </p:nvSpPr>
        <p:spPr>
          <a:xfrm>
            <a:off x="641843" y="1896767"/>
            <a:ext cx="5574313" cy="212654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ea typeface="Verdana"/>
              </a:rPr>
              <a:t>Dans cette section, nous aborderons différentes mesures et modifications qui peuvent être mises en œuvre dans votre entreprise touristique pour la rendre plus accessible et plus inclusive. Nous examinerons les différents aspects de votre entreprise, qu'il s'agisse de l'environnement extérieur, du logement, de la réception, de l'information, de l'accès à la conception interne, et nous vous aiderons à identifier les principaux problèmes d'accessibilité.  Chaque environnement ou espace doit avoir une </a:t>
            </a:r>
            <a:r>
              <a:rPr lang="fr-FR" sz="1000" b="0" i="0" u="none" strike="noStrike" dirty="0">
                <a:solidFill>
                  <a:srgbClr val="2F355A"/>
                </a:solidFill>
                <a:highlight>
                  <a:srgbClr val="000000">
                    <a:alpha val="0"/>
                  </a:srgbClr>
                </a:highlight>
                <a:latin typeface="Montserrat Light"/>
                <a:ea typeface="Verdana"/>
              </a:rPr>
              <a:t>Checklists</a:t>
            </a:r>
            <a:r>
              <a:rPr lang="fr" sz="1000" b="0" i="0" u="none" strike="noStrike" dirty="0">
                <a:solidFill>
                  <a:srgbClr val="2F355A"/>
                </a:solidFill>
                <a:highlight>
                  <a:srgbClr val="000000">
                    <a:alpha val="0"/>
                  </a:srgbClr>
                </a:highlight>
                <a:latin typeface="Montserrat Light"/>
                <a:ea typeface="Verdana"/>
              </a:rPr>
              <a:t> dédiée. À la fin de chaque </a:t>
            </a:r>
            <a:r>
              <a:rPr lang="fr-FR" sz="1000" b="0" i="0" u="none" strike="noStrike" dirty="0">
                <a:solidFill>
                  <a:srgbClr val="2F355A"/>
                </a:solidFill>
                <a:highlight>
                  <a:srgbClr val="000000">
                    <a:alpha val="0"/>
                  </a:srgbClr>
                </a:highlight>
                <a:latin typeface="Montserrat Light"/>
                <a:ea typeface="Verdana"/>
              </a:rPr>
              <a:t>Checklists</a:t>
            </a:r>
            <a:r>
              <a:rPr lang="fr" sz="1000" b="0" i="0" u="none" strike="noStrike" dirty="0">
                <a:solidFill>
                  <a:srgbClr val="2F355A"/>
                </a:solidFill>
                <a:highlight>
                  <a:srgbClr val="000000">
                    <a:alpha val="0"/>
                  </a:srgbClr>
                </a:highlight>
                <a:latin typeface="Montserrat Light"/>
                <a:ea typeface="Verdana"/>
              </a:rPr>
              <a:t>, choisissez les éléments qui vous concernent et commencez par ceux qui sont les plus prioritaires. Les toilettes et les installations sanitaires devraient être une priorité pour tous. Les domaines prioritaires suivants concernent généralement la traversée et l'accès, c'est-à-dire les principales zones d'accès et de passage, par exemple les portes, le parking, les allées, les zones de réception, les chambres et les installations de restauration. Chaque </a:t>
            </a:r>
            <a:r>
              <a:rPr lang="fr-FR" sz="1000" b="0" i="0" u="none" strike="noStrike" dirty="0">
                <a:solidFill>
                  <a:srgbClr val="2F355A"/>
                </a:solidFill>
                <a:highlight>
                  <a:srgbClr val="000000">
                    <a:alpha val="0"/>
                  </a:srgbClr>
                </a:highlight>
                <a:latin typeface="Montserrat Light"/>
                <a:ea typeface="Verdana"/>
              </a:rPr>
              <a:t>Checklists</a:t>
            </a:r>
            <a:r>
              <a:rPr lang="fr" sz="1000" b="0" i="0" u="none" strike="noStrike" dirty="0">
                <a:solidFill>
                  <a:srgbClr val="2F355A"/>
                </a:solidFill>
                <a:highlight>
                  <a:srgbClr val="000000">
                    <a:alpha val="0"/>
                  </a:srgbClr>
                </a:highlight>
                <a:latin typeface="Montserrat Light"/>
                <a:ea typeface="Verdana"/>
              </a:rPr>
              <a:t> vous fournira des ressources, des mesures, des solutions ou alternatives possibles et des suggestions d'images graphiques.</a:t>
            </a:r>
          </a:p>
          <a:p>
            <a:pPr algn="just">
              <a:lnSpc>
                <a:spcPct val="100000"/>
              </a:lnSpc>
              <a:spcBef>
                <a:spcPct val="0"/>
              </a:spcBef>
            </a:pPr>
            <a:endParaRPr lang="en-IE" sz="1050" dirty="0">
              <a:solidFill>
                <a:srgbClr val="2F355A"/>
              </a:solidFill>
              <a:ea typeface="Verdana" panose="020B0604030504040204" pitchFamily="34" charset="0"/>
            </a:endParaRPr>
          </a:p>
        </p:txBody>
      </p:sp>
      <p:sp>
        <p:nvSpPr>
          <p:cNvPr id="23" name="Rectangle 27">
            <a:extLst>
              <a:ext uri="{FF2B5EF4-FFF2-40B4-BE49-F238E27FC236}">
                <a16:creationId xmlns:a16="http://schemas.microsoft.com/office/drawing/2014/main" id="{70AE1BCF-1119-4BC4-8B40-739FF1BBB1FB}"/>
              </a:ext>
            </a:extLst>
          </p:cNvPr>
          <p:cNvSpPr txBox="1"/>
          <p:nvPr/>
        </p:nvSpPr>
        <p:spPr>
          <a:xfrm>
            <a:off x="641843" y="5509505"/>
            <a:ext cx="5574313" cy="510428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buClr>
                <a:srgbClr val="28AFAC"/>
              </a:buClr>
            </a:pPr>
            <a:r>
              <a:rPr lang="fr" sz="1200" b="1" i="0" u="none" strike="noStrike" dirty="0">
                <a:solidFill>
                  <a:srgbClr val="28AFAC"/>
                </a:solidFill>
                <a:highlight>
                  <a:srgbClr val="000000">
                    <a:alpha val="0"/>
                  </a:srgbClr>
                </a:highlight>
                <a:latin typeface="Montserrat Light"/>
              </a:rPr>
              <a:t>Stationnement</a:t>
            </a:r>
          </a:p>
          <a:p>
            <a:pPr>
              <a:lnSpc>
                <a:spcPct val="100000"/>
              </a:lnSpc>
              <a:spcBef>
                <a:spcPct val="0"/>
              </a:spcBef>
              <a:buClr>
                <a:srgbClr val="28AFAC"/>
              </a:buClr>
            </a:pPr>
            <a:endParaRPr lang="en-IE" sz="1050" dirty="0">
              <a:solidFill>
                <a:srgbClr val="2F355A"/>
              </a:solidFill>
              <a:ea typeface="Verdana" panose="020B0604030504040204" pitchFamily="34" charset="0"/>
            </a:endParaRP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Le revêtement du stationnement et de l'allée menant à l'entrée principale doit être plus lisse, par exemple du macadam ou du béton.</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Besoin d'un point de chute pour les invités à l'extérieur de l'entrée.</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La route entre le parking et l'entrée comporte des marches, il faudra donc installer une rampe.</a:t>
            </a: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a:lnSpc>
                <a:spcPct val="100000"/>
              </a:lnSpc>
              <a:spcBef>
                <a:spcPct val="0"/>
              </a:spcBef>
              <a:buClr>
                <a:srgbClr val="28AFAC"/>
              </a:buClr>
            </a:pPr>
            <a:endParaRPr lang="en-IE" sz="1200" dirty="0">
              <a:solidFill>
                <a:srgbClr val="2F355A"/>
              </a:solidFill>
              <a:ea typeface="Verdana" panose="020B0604030504040204" pitchFamily="34" charset="0"/>
            </a:endParaRPr>
          </a:p>
          <a:p>
            <a:pPr rtl="0">
              <a:lnSpc>
                <a:spcPct val="100000"/>
              </a:lnSpc>
              <a:spcBef>
                <a:spcPct val="0"/>
              </a:spcBef>
              <a:buClr>
                <a:srgbClr val="28AFAC"/>
              </a:buClr>
            </a:pPr>
            <a:r>
              <a:rPr lang="fr" sz="1200" b="1" i="0" u="none" strike="noStrike" dirty="0">
                <a:solidFill>
                  <a:srgbClr val="28AFAC"/>
                </a:solidFill>
                <a:highlight>
                  <a:srgbClr val="000000">
                    <a:alpha val="0"/>
                  </a:srgbClr>
                </a:highlight>
                <a:latin typeface="Montserrat Light"/>
              </a:rPr>
              <a:t>Espaces publics</a:t>
            </a:r>
            <a:endParaRPr lang="en-IE" sz="1050" dirty="0">
              <a:solidFill>
                <a:srgbClr val="28AFAC"/>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L'entrée de la réception est trop étroite, les portes doivent être élargies.</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Nécessité d'installer un coin salon </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Il faut installer des rampes sur les marches de l'entrée.</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L'entrée aurait besoin d'un meilleur éclairage et d'une sonnerie plus basse. </a:t>
            </a: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a:lnSpc>
                <a:spcPct val="100000"/>
              </a:lnSpc>
              <a:spcBef>
                <a:spcPct val="0"/>
              </a:spcBef>
              <a:buClr>
                <a:srgbClr val="28AFAC"/>
              </a:buClr>
            </a:pPr>
            <a:endParaRPr lang="en-IE" sz="1050" dirty="0">
              <a:solidFill>
                <a:srgbClr val="2F355A"/>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rtl="0">
              <a:lnSpc>
                <a:spcPct val="100000"/>
              </a:lnSpc>
              <a:spcBef>
                <a:spcPct val="0"/>
              </a:spcBef>
              <a:buClr>
                <a:srgbClr val="28AFAC"/>
              </a:buClr>
            </a:pPr>
            <a:r>
              <a:rPr lang="fr" sz="1200" b="1" i="0" u="none" strike="noStrike" dirty="0">
                <a:solidFill>
                  <a:srgbClr val="28AFAC"/>
                </a:solidFill>
                <a:highlight>
                  <a:srgbClr val="000000">
                    <a:alpha val="0"/>
                  </a:srgbClr>
                </a:highlight>
                <a:latin typeface="Montserrat Light"/>
              </a:rPr>
              <a:t>Toilettes et installations</a:t>
            </a: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Les toilettes et la salle de bain accessibles aux fauteuils roulants datent, une mise à niveau est nécessaire. </a:t>
            </a: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a:lnSpc>
                <a:spcPct val="100000"/>
              </a:lnSpc>
              <a:spcBef>
                <a:spcPct val="0"/>
              </a:spcBef>
              <a:buClr>
                <a:srgbClr val="28AFAC"/>
              </a:buClr>
              <a:buFont typeface="Wingdings" panose="05000000000000000000" pitchFamily="2" charset="2"/>
              <a:buChar char="q"/>
            </a:pPr>
            <a:endParaRPr lang="en-IE" sz="1200" dirty="0">
              <a:solidFill>
                <a:srgbClr val="2F355A"/>
              </a:solidFill>
              <a:ea typeface="Verdana" panose="020B0604030504040204" pitchFamily="34" charset="0"/>
            </a:endParaRPr>
          </a:p>
          <a:p>
            <a:pPr rtl="0">
              <a:lnSpc>
                <a:spcPct val="100000"/>
              </a:lnSpc>
              <a:spcBef>
                <a:spcPct val="0"/>
              </a:spcBef>
              <a:buClr>
                <a:srgbClr val="28AFAC"/>
              </a:buClr>
            </a:pPr>
            <a:r>
              <a:rPr lang="fr" sz="1200" b="1" i="0" u="none" strike="noStrike" dirty="0">
                <a:solidFill>
                  <a:srgbClr val="28AFAC"/>
                </a:solidFill>
                <a:highlight>
                  <a:srgbClr val="000000">
                    <a:alpha val="0"/>
                  </a:srgbClr>
                </a:highlight>
                <a:latin typeface="Montserrat Light"/>
              </a:rPr>
              <a:t>Information</a:t>
            </a: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La police du menu est trop petite et encombrée</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Le personnel doit être formé à la communication avec les personnes handicapées</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Nécessité d'installer des panneaux d'orientation et d'information utilisant des symboles et des caractères plus grands.</a:t>
            </a:r>
          </a:p>
          <a:p>
            <a:pPr marL="171450" indent="-171450">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a:lnSpc>
                <a:spcPct val="100000"/>
              </a:lnSpc>
              <a:spcBef>
                <a:spcPct val="0"/>
              </a:spcBef>
              <a:buClr>
                <a:srgbClr val="28AFAC"/>
              </a:buClr>
            </a:pPr>
            <a:endParaRPr lang="en-IE" sz="1050" dirty="0">
              <a:solidFill>
                <a:srgbClr val="2F355A"/>
              </a:solidFill>
              <a:ea typeface="Verdana" panose="020B0604030504040204" pitchFamily="34" charset="0"/>
            </a:endParaRPr>
          </a:p>
        </p:txBody>
      </p:sp>
      <p:sp>
        <p:nvSpPr>
          <p:cNvPr id="24" name="Rectangle 27">
            <a:extLst>
              <a:ext uri="{FF2B5EF4-FFF2-40B4-BE49-F238E27FC236}">
                <a16:creationId xmlns:a16="http://schemas.microsoft.com/office/drawing/2014/main" id="{A683E238-0803-488A-961C-1036E0D45B7A}"/>
              </a:ext>
            </a:extLst>
          </p:cNvPr>
          <p:cNvSpPr txBox="1"/>
          <p:nvPr/>
        </p:nvSpPr>
        <p:spPr>
          <a:xfrm>
            <a:off x="641843" y="4340840"/>
            <a:ext cx="5362717" cy="51841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algn="ctr" rtl="0"/>
            <a:r>
              <a:rPr lang="fr" sz="1600" b="1" i="0" u="none" strike="noStrike" dirty="0">
                <a:solidFill>
                  <a:srgbClr val="FFFFFF"/>
                </a:solidFill>
                <a:highlight>
                  <a:srgbClr val="000000">
                    <a:alpha val="0"/>
                  </a:srgbClr>
                </a:highlight>
                <a:latin typeface="Montserrat Light"/>
              </a:rPr>
              <a:t>Exemple de </a:t>
            </a:r>
            <a:r>
              <a:rPr lang="fr-FR" sz="1600" b="1" i="0" u="none" strike="noStrike" dirty="0">
                <a:solidFill>
                  <a:srgbClr val="FFFFFF"/>
                </a:solidFill>
                <a:highlight>
                  <a:srgbClr val="000000">
                    <a:alpha val="0"/>
                  </a:srgbClr>
                </a:highlight>
                <a:latin typeface="Montserrat Light"/>
              </a:rPr>
              <a:t>Checklists</a:t>
            </a:r>
            <a:r>
              <a:rPr lang="fr" sz="1600" b="1" i="0" u="none" strike="noStrike" dirty="0">
                <a:solidFill>
                  <a:srgbClr val="FFFFFF"/>
                </a:solidFill>
                <a:highlight>
                  <a:srgbClr val="000000">
                    <a:alpha val="0"/>
                  </a:srgbClr>
                </a:highlight>
                <a:latin typeface="Montserrat Light"/>
              </a:rPr>
              <a:t> créée à partir de l'étape 1 à la suite des commentaires du personnel et des utilisateurs</a:t>
            </a:r>
          </a:p>
        </p:txBody>
      </p:sp>
      <p:sp>
        <p:nvSpPr>
          <p:cNvPr id="14" name="Rechteck">
            <a:extLst>
              <a:ext uri="{FF2B5EF4-FFF2-40B4-BE49-F238E27FC236}">
                <a16:creationId xmlns:a16="http://schemas.microsoft.com/office/drawing/2014/main" id="{DBFA488F-F862-2B45-8032-D99C4A57DDFE}"/>
              </a:ext>
            </a:extLst>
          </p:cNvPr>
          <p:cNvSpPr/>
          <p:nvPr/>
        </p:nvSpPr>
        <p:spPr>
          <a:xfrm>
            <a:off x="0" y="319929"/>
            <a:ext cx="6892826" cy="1275534"/>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15" name="Rectangle 27">
            <a:extLst>
              <a:ext uri="{FF2B5EF4-FFF2-40B4-BE49-F238E27FC236}">
                <a16:creationId xmlns:a16="http://schemas.microsoft.com/office/drawing/2014/main" id="{871BD278-6D41-AD46-8D9E-C21E0F88721E}"/>
              </a:ext>
            </a:extLst>
          </p:cNvPr>
          <p:cNvSpPr txBox="1"/>
          <p:nvPr/>
        </p:nvSpPr>
        <p:spPr>
          <a:xfrm>
            <a:off x="774289" y="567559"/>
            <a:ext cx="5841811" cy="33374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2000" b="1" i="0" u="none" strike="noStrike">
                <a:solidFill>
                  <a:srgbClr val="C2D237"/>
                </a:solidFill>
                <a:highlight>
                  <a:srgbClr val="000000">
                    <a:alpha val="0"/>
                  </a:srgbClr>
                </a:highlight>
                <a:latin typeface="Montserrat Semi Bold"/>
              </a:rPr>
              <a:t>ÉTAPE 2</a:t>
            </a:r>
            <a:endParaRPr lang="en-US" sz="2000">
              <a:solidFill>
                <a:srgbClr val="C2D237"/>
              </a:solidFill>
            </a:endParaRPr>
          </a:p>
        </p:txBody>
      </p:sp>
      <p:sp>
        <p:nvSpPr>
          <p:cNvPr id="16" name="Rectangle 27">
            <a:extLst>
              <a:ext uri="{FF2B5EF4-FFF2-40B4-BE49-F238E27FC236}">
                <a16:creationId xmlns:a16="http://schemas.microsoft.com/office/drawing/2014/main" id="{421DC5FD-B2F1-5846-8AF7-6E65CD7B1BB5}"/>
              </a:ext>
            </a:extLst>
          </p:cNvPr>
          <p:cNvSpPr txBox="1"/>
          <p:nvPr/>
        </p:nvSpPr>
        <p:spPr>
          <a:xfrm>
            <a:off x="2032094" y="527489"/>
            <a:ext cx="3332384" cy="76463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600" b="0" i="0" u="none" strike="noStrike" dirty="0">
                <a:solidFill>
                  <a:srgbClr val="FFFFFF"/>
                </a:solidFill>
                <a:highlight>
                  <a:srgbClr val="000000">
                    <a:alpha val="0"/>
                  </a:srgbClr>
                </a:highlight>
                <a:latin typeface="Montserrat Light"/>
              </a:rPr>
              <a:t>Préparez une </a:t>
            </a:r>
            <a:r>
              <a:rPr lang="fr-FR" sz="1600" b="0" i="0" u="none" strike="noStrike" dirty="0">
                <a:solidFill>
                  <a:srgbClr val="FFFFFF"/>
                </a:solidFill>
                <a:highlight>
                  <a:srgbClr val="000000">
                    <a:alpha val="0"/>
                  </a:srgbClr>
                </a:highlight>
                <a:latin typeface="Montserrat Light"/>
              </a:rPr>
              <a:t>Checklists</a:t>
            </a:r>
            <a:r>
              <a:rPr lang="fr" sz="1600" b="0" i="0" u="none" strike="noStrike" dirty="0">
                <a:solidFill>
                  <a:srgbClr val="FFFFFF"/>
                </a:solidFill>
                <a:highlight>
                  <a:srgbClr val="000000">
                    <a:alpha val="0"/>
                  </a:srgbClr>
                </a:highlight>
                <a:latin typeface="Montserrat Light"/>
              </a:rPr>
              <a:t> de l'accessibilité qui couvre tous les domaines clés identifiés à l'étape 1.</a:t>
            </a:r>
            <a:endParaRPr sz="1600" dirty="0">
              <a:solidFill>
                <a:schemeClr val="bg1"/>
              </a:solidFill>
              <a:latin typeface="Montserrat Light" pitchFamily="2" charset="77"/>
            </a:endParaRPr>
          </a:p>
        </p:txBody>
      </p:sp>
      <p:cxnSp>
        <p:nvCxnSpPr>
          <p:cNvPr id="17" name="Straight Connector 16">
            <a:extLst>
              <a:ext uri="{FF2B5EF4-FFF2-40B4-BE49-F238E27FC236}">
                <a16:creationId xmlns:a16="http://schemas.microsoft.com/office/drawing/2014/main" id="{3ECC9B18-5D34-6A44-AFCF-3EDD9D107095}"/>
              </a:ext>
            </a:extLst>
          </p:cNvPr>
          <p:cNvCxnSpPr/>
          <p:nvPr/>
        </p:nvCxnSpPr>
        <p:spPr>
          <a:xfrm flipH="1">
            <a:off x="1895061" y="527489"/>
            <a:ext cx="0" cy="854271"/>
          </a:xfrm>
          <a:prstGeom prst="line">
            <a:avLst/>
          </a:prstGeom>
          <a:noFill/>
          <a:ln w="12700" cap="flat">
            <a:solidFill>
              <a:schemeClr val="bg1"/>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0221973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a:extLst>
              <a:ext uri="{FF2B5EF4-FFF2-40B4-BE49-F238E27FC236}">
                <a16:creationId xmlns:a16="http://schemas.microsoft.com/office/drawing/2014/main" id="{19CE18DE-6A15-A84D-951B-72814453B780}"/>
              </a:ext>
            </a:extLst>
          </p:cNvPr>
          <p:cNvSpPr/>
          <p:nvPr/>
        </p:nvSpPr>
        <p:spPr>
          <a:xfrm>
            <a:off x="0" y="2681274"/>
            <a:ext cx="6848275" cy="1654857"/>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 name="Rectangle 27">
            <a:extLst>
              <a:ext uri="{FF2B5EF4-FFF2-40B4-BE49-F238E27FC236}">
                <a16:creationId xmlns:a16="http://schemas.microsoft.com/office/drawing/2014/main" id="{C683CE97-2648-476A-8903-F78CD2CF3DD5}"/>
              </a:ext>
            </a:extLst>
          </p:cNvPr>
          <p:cNvSpPr txBox="1"/>
          <p:nvPr/>
        </p:nvSpPr>
        <p:spPr>
          <a:xfrm>
            <a:off x="7461620" y="2876799"/>
            <a:ext cx="5578393" cy="36452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l" fontAlgn="base">
              <a:lnSpc>
                <a:spcPct val="100000"/>
              </a:lnSpc>
              <a:spcBef>
                <a:spcPct val="0"/>
              </a:spcBef>
            </a:pPr>
            <a:endParaRPr lang="en-GB" sz="1100">
              <a:solidFill>
                <a:srgbClr val="222222"/>
              </a:solidFill>
            </a:endParaRPr>
          </a:p>
          <a:p>
            <a:pPr algn="l" fontAlgn="base">
              <a:lnSpc>
                <a:spcPct val="100000"/>
              </a:lnSpc>
              <a:spcBef>
                <a:spcPct val="0"/>
              </a:spcBef>
            </a:pPr>
            <a:endParaRPr lang="en-GB" sz="1100" b="0" i="0">
              <a:solidFill>
                <a:srgbClr val="222222"/>
              </a:solidFill>
              <a:effectLst/>
            </a:endParaRPr>
          </a:p>
        </p:txBody>
      </p:sp>
      <p:sp>
        <p:nvSpPr>
          <p:cNvPr id="9" name="Rectangle 27">
            <a:extLst>
              <a:ext uri="{FF2B5EF4-FFF2-40B4-BE49-F238E27FC236}">
                <a16:creationId xmlns:a16="http://schemas.microsoft.com/office/drawing/2014/main" id="{96054FF9-D73E-4938-9C3B-97AD4B992240}"/>
              </a:ext>
            </a:extLst>
          </p:cNvPr>
          <p:cNvSpPr txBox="1"/>
          <p:nvPr/>
        </p:nvSpPr>
        <p:spPr>
          <a:xfrm>
            <a:off x="774290" y="876915"/>
            <a:ext cx="319160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21" name="Rectangle 27">
            <a:extLst>
              <a:ext uri="{FF2B5EF4-FFF2-40B4-BE49-F238E27FC236}">
                <a16:creationId xmlns:a16="http://schemas.microsoft.com/office/drawing/2014/main" id="{91CF006B-E929-174E-8A0B-AF8B7AD79156}"/>
              </a:ext>
            </a:extLst>
          </p:cNvPr>
          <p:cNvSpPr txBox="1"/>
          <p:nvPr/>
        </p:nvSpPr>
        <p:spPr>
          <a:xfrm>
            <a:off x="832636" y="2985526"/>
            <a:ext cx="3143891" cy="267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400" b="1" i="0" u="none" strike="noStrike">
                <a:solidFill>
                  <a:srgbClr val="2F355A"/>
                </a:solidFill>
                <a:highlight>
                  <a:srgbClr val="000000">
                    <a:alpha val="0"/>
                  </a:srgbClr>
                </a:highlight>
                <a:latin typeface="Montserrat Bold"/>
              </a:rPr>
              <a:t>Description</a:t>
            </a:r>
            <a:endParaRPr sz="1400" b="1">
              <a:solidFill>
                <a:srgbClr val="2F355A"/>
              </a:solidFill>
            </a:endParaRPr>
          </a:p>
        </p:txBody>
      </p:sp>
      <p:sp>
        <p:nvSpPr>
          <p:cNvPr id="22" name="Rectangle 27">
            <a:extLst>
              <a:ext uri="{FF2B5EF4-FFF2-40B4-BE49-F238E27FC236}">
                <a16:creationId xmlns:a16="http://schemas.microsoft.com/office/drawing/2014/main" id="{313F0868-C98B-AD42-AF6B-5EF236F73554}"/>
              </a:ext>
            </a:extLst>
          </p:cNvPr>
          <p:cNvSpPr txBox="1"/>
          <p:nvPr/>
        </p:nvSpPr>
        <p:spPr>
          <a:xfrm>
            <a:off x="802389" y="3304300"/>
            <a:ext cx="5253222" cy="76463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a:solidFill>
                  <a:srgbClr val="202124"/>
                </a:solidFill>
                <a:highlight>
                  <a:srgbClr val="000000">
                    <a:alpha val="0"/>
                  </a:srgbClr>
                </a:highlight>
                <a:latin typeface="Montserrat Light"/>
                <a:ea typeface="Roboto"/>
              </a:rPr>
              <a:t>SV Tenacious est un exemple étonnant de conception universelle. C'est le plus grand grand navire en bois et le seul de ce type à avoir été conçu et construit pour être entièrement accessible aux personnes souffrant de handicaps ou de déficiences (y compris les personnes en fauteuil roulant).</a:t>
            </a:r>
          </a:p>
        </p:txBody>
      </p:sp>
      <p:pic>
        <p:nvPicPr>
          <p:cNvPr id="23" name="Picture 22">
            <a:extLst>
              <a:ext uri="{FF2B5EF4-FFF2-40B4-BE49-F238E27FC236}">
                <a16:creationId xmlns:a16="http://schemas.microsoft.com/office/drawing/2014/main" id="{EBE3034D-A369-064E-A978-2208E91CE495}"/>
              </a:ext>
            </a:extLst>
          </p:cNvPr>
          <p:cNvPicPr>
            <a:picLocks noChangeAspect="1"/>
          </p:cNvPicPr>
          <p:nvPr/>
        </p:nvPicPr>
        <p:blipFill>
          <a:blip r:embed="rId2">
            <a:extLst>
              <a:ext uri="{28A0092B-C50C-407E-A947-70E740481C1C}">
                <a14:useLocalDpi xmlns:a14="http://schemas.microsoft.com/office/drawing/2010/main"/>
              </a:ext>
            </a:extLst>
          </a:blip>
          <a:srcRect l="-8051" b="-1133"/>
          <a:stretch>
            <a:fillRect/>
          </a:stretch>
        </p:blipFill>
        <p:spPr>
          <a:xfrm>
            <a:off x="3532060" y="728"/>
            <a:ext cx="3316215" cy="2886638"/>
          </a:xfrm>
          <a:prstGeom prst="rect">
            <a:avLst/>
          </a:prstGeom>
        </p:spPr>
      </p:pic>
      <p:sp>
        <p:nvSpPr>
          <p:cNvPr id="24" name="Text Placeholder 3">
            <a:extLst>
              <a:ext uri="{FF2B5EF4-FFF2-40B4-BE49-F238E27FC236}">
                <a16:creationId xmlns:a16="http://schemas.microsoft.com/office/drawing/2014/main" id="{1B9834D1-8665-EB49-80E6-42F1F97BF768}"/>
              </a:ext>
            </a:extLst>
          </p:cNvPr>
          <p:cNvSpPr txBox="1"/>
          <p:nvPr/>
        </p:nvSpPr>
        <p:spPr>
          <a:xfrm>
            <a:off x="4479426" y="479712"/>
            <a:ext cx="2635155"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a:solidFill>
                  <a:srgbClr val="C2D237"/>
                </a:solidFill>
                <a:highlight>
                  <a:srgbClr val="000000">
                    <a:alpha val="0"/>
                  </a:srgbClr>
                </a:highlight>
                <a:latin typeface="Montserrat"/>
              </a:rPr>
              <a:t>Exemples</a:t>
            </a:r>
          </a:p>
          <a:p>
            <a:pPr rtl="0" hangingPunct="1">
              <a:lnSpc>
                <a:spcPct val="100000"/>
              </a:lnSpc>
              <a:spcBef>
                <a:spcPct val="0"/>
              </a:spcBef>
            </a:pPr>
            <a:r>
              <a:rPr lang="fr" sz="1900" b="1" i="0" u="none" strike="noStrike">
                <a:solidFill>
                  <a:srgbClr val="FFFFFF"/>
                </a:solidFill>
                <a:highlight>
                  <a:srgbClr val="000000">
                    <a:alpha val="0"/>
                  </a:srgbClr>
                </a:highlight>
                <a:latin typeface="Montserrat Light"/>
              </a:rPr>
              <a:t>SV Tenacious </a:t>
            </a:r>
          </a:p>
          <a:p>
            <a:pPr rtl="0" hangingPunct="1">
              <a:lnSpc>
                <a:spcPct val="100000"/>
              </a:lnSpc>
              <a:spcBef>
                <a:spcPct val="0"/>
              </a:spcBef>
            </a:pPr>
            <a:r>
              <a:rPr lang="fr" sz="1600" b="0" i="1" u="none" strike="noStrike">
                <a:solidFill>
                  <a:srgbClr val="FFFFFF"/>
                </a:solidFill>
                <a:highlight>
                  <a:srgbClr val="000000">
                    <a:alpha val="0"/>
                  </a:srgbClr>
                </a:highlight>
                <a:latin typeface="Montserrat Light"/>
              </a:rPr>
              <a:t>ROYAUME-UNI</a:t>
            </a:r>
          </a:p>
        </p:txBody>
      </p:sp>
      <p:grpSp>
        <p:nvGrpSpPr>
          <p:cNvPr id="5" name="Group 4">
            <a:extLst>
              <a:ext uri="{FF2B5EF4-FFF2-40B4-BE49-F238E27FC236}">
                <a16:creationId xmlns:a16="http://schemas.microsoft.com/office/drawing/2014/main" id="{70BDC1B9-E22B-7E4F-9804-76E75B4F6024}"/>
              </a:ext>
            </a:extLst>
          </p:cNvPr>
          <p:cNvGrpSpPr/>
          <p:nvPr/>
        </p:nvGrpSpPr>
        <p:grpSpPr>
          <a:xfrm>
            <a:off x="-19375" y="307347"/>
            <a:ext cx="4667787" cy="2803602"/>
            <a:chOff x="-72604" y="3401284"/>
            <a:chExt cx="7125832" cy="4279972"/>
          </a:xfrm>
        </p:grpSpPr>
        <p:pic>
          <p:nvPicPr>
            <p:cNvPr id="16" name="Picture 15">
              <a:extLst>
                <a:ext uri="{FF2B5EF4-FFF2-40B4-BE49-F238E27FC236}">
                  <a16:creationId xmlns:a16="http://schemas.microsoft.com/office/drawing/2014/main" id="{0900A5B6-B8CE-4A44-AE8E-DD45D6B55076}"/>
                </a:ext>
              </a:extLst>
            </p:cNvPr>
            <p:cNvPicPr>
              <a:picLocks noChangeAspect="1"/>
            </p:cNvPicPr>
            <p:nvPr/>
          </p:nvPicPr>
          <p:blipFill>
            <a:blip r:embed="rId3">
              <a:extLst>
                <a:ext uri="{28A0092B-C50C-407E-A947-70E740481C1C}">
                  <a14:useLocalDpi xmlns:a14="http://schemas.microsoft.com/office/drawing/2010/main"/>
                </a:ext>
              </a:extLst>
            </a:blip>
            <a:srcRect l="-512" r="-1465"/>
            <a:stretch>
              <a:fillRect/>
            </a:stretch>
          </p:blipFill>
          <p:spPr>
            <a:xfrm flipH="1">
              <a:off x="-72604" y="3401284"/>
              <a:ext cx="7125832" cy="4279972"/>
            </a:xfrm>
            <a:prstGeom prst="rect">
              <a:avLst/>
            </a:prstGeom>
          </p:spPr>
        </p:pic>
        <p:grpSp>
          <p:nvGrpSpPr>
            <p:cNvPr id="4" name="Group 3">
              <a:extLst>
                <a:ext uri="{FF2B5EF4-FFF2-40B4-BE49-F238E27FC236}">
                  <a16:creationId xmlns:a16="http://schemas.microsoft.com/office/drawing/2014/main" id="{8CBEA4E9-CF95-274C-9EC1-834BDEC32B9B}"/>
                </a:ext>
              </a:extLst>
            </p:cNvPr>
            <p:cNvGrpSpPr/>
            <p:nvPr/>
          </p:nvGrpSpPr>
          <p:grpSpPr>
            <a:xfrm>
              <a:off x="1145094" y="4020305"/>
              <a:ext cx="4737546" cy="2996913"/>
              <a:chOff x="340157" y="2151810"/>
              <a:chExt cx="4775166" cy="3020709"/>
            </a:xfrm>
          </p:grpSpPr>
          <p:pic>
            <p:nvPicPr>
              <p:cNvPr id="3" name="Picture 2">
                <a:extLst>
                  <a:ext uri="{FF2B5EF4-FFF2-40B4-BE49-F238E27FC236}">
                    <a16:creationId xmlns:a16="http://schemas.microsoft.com/office/drawing/2014/main" id="{270A35E2-A6C8-5549-94E8-B03475C50A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890" y="3291631"/>
                <a:ext cx="4771432" cy="1880888"/>
              </a:xfrm>
              <a:prstGeom prst="rect">
                <a:avLst/>
              </a:prstGeom>
            </p:spPr>
          </p:pic>
          <p:pic>
            <p:nvPicPr>
              <p:cNvPr id="18" name="Picture 17">
                <a:hlinkClick r:id="rId5"/>
                <a:extLst>
                  <a:ext uri="{FF2B5EF4-FFF2-40B4-BE49-F238E27FC236}">
                    <a16:creationId xmlns:a16="http://schemas.microsoft.com/office/drawing/2014/main" id="{F1601A71-FD71-B14F-B35E-1AE5851DA9F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0157" y="2151810"/>
                <a:ext cx="4775166" cy="2298273"/>
              </a:xfrm>
              <a:prstGeom prst="rect">
                <a:avLst/>
              </a:prstGeom>
            </p:spPr>
          </p:pic>
        </p:grpSp>
      </p:grpSp>
      <p:sp>
        <p:nvSpPr>
          <p:cNvPr id="25" name="Rechteck">
            <a:extLst>
              <a:ext uri="{FF2B5EF4-FFF2-40B4-BE49-F238E27FC236}">
                <a16:creationId xmlns:a16="http://schemas.microsoft.com/office/drawing/2014/main" id="{6E370382-5143-8F45-B7BA-E41EA4F7D923}"/>
              </a:ext>
            </a:extLst>
          </p:cNvPr>
          <p:cNvSpPr/>
          <p:nvPr/>
        </p:nvSpPr>
        <p:spPr>
          <a:xfrm>
            <a:off x="-49045" y="5176800"/>
            <a:ext cx="6093219" cy="3306800"/>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26" name="Rectangle 27">
            <a:extLst>
              <a:ext uri="{FF2B5EF4-FFF2-40B4-BE49-F238E27FC236}">
                <a16:creationId xmlns:a16="http://schemas.microsoft.com/office/drawing/2014/main" id="{91C61484-5A6B-6D4C-BC76-74B37024345B}"/>
              </a:ext>
            </a:extLst>
          </p:cNvPr>
          <p:cNvSpPr txBox="1"/>
          <p:nvPr/>
        </p:nvSpPr>
        <p:spPr>
          <a:xfrm>
            <a:off x="658368" y="5442696"/>
            <a:ext cx="5013424" cy="290368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0" i="1" u="none" strike="noStrike" dirty="0">
                <a:solidFill>
                  <a:srgbClr val="FFFFFF"/>
                </a:solidFill>
                <a:highlight>
                  <a:srgbClr val="000000">
                    <a:alpha val="0"/>
                  </a:srgbClr>
                </a:highlight>
                <a:latin typeface="Montserrat Light"/>
              </a:rPr>
              <a:t>Il n'y a pas de passagers sur les voyages de JST, seulement un équipage - composé de neuf membres d'équipage permanents et de 30 à 40 membres d'équipage de voyage - et chacun est censé remplir ses fonctions au mieux de ses capacités, quelles qu'elles soient. L'expérience d'un voyage à bord du Tenacious (ou de son navire jumeau, le Lord Nelson) est un exemple concret des avantages de l'inclusion et de l'accessibilité. Les personnes vivant avec un handicap peuvent se lancer des défis, vivre des aventures et explorer ce dont elles sont capables si elles en ont l'occasion, tandis que les membres d'équipage valides apprennent que le handicap n'est pas nécessairement synonyme d'incapacité.</a:t>
            </a:r>
            <a:endParaRPr lang="en-GB" sz="1050" i="1" dirty="0">
              <a:solidFill>
                <a:schemeClr val="bg1"/>
              </a:solidFill>
            </a:endParaRPr>
          </a:p>
          <a:p>
            <a:pPr>
              <a:lnSpc>
                <a:spcPct val="100000"/>
              </a:lnSpc>
              <a:spcBef>
                <a:spcPct val="0"/>
              </a:spcBef>
            </a:pPr>
            <a:endParaRPr lang="en-GB" sz="1050" b="1" dirty="0">
              <a:solidFill>
                <a:schemeClr val="bg1"/>
              </a:solidFill>
              <a:latin typeface="Montserrat" pitchFamily="2" charset="77"/>
            </a:endParaRPr>
          </a:p>
          <a:p>
            <a:pPr rtl="0">
              <a:lnSpc>
                <a:spcPct val="100000"/>
              </a:lnSpc>
              <a:spcBef>
                <a:spcPct val="0"/>
              </a:spcBef>
            </a:pPr>
            <a:r>
              <a:rPr lang="fr" sz="1050" b="1" i="0" u="none" strike="noStrike" dirty="0">
                <a:solidFill>
                  <a:srgbClr val="FFFFFF"/>
                </a:solidFill>
                <a:highlight>
                  <a:srgbClr val="000000">
                    <a:alpha val="0"/>
                  </a:srgbClr>
                </a:highlight>
                <a:latin typeface="Montserrat"/>
              </a:rPr>
              <a:t>Martin Heng</a:t>
            </a:r>
            <a:r>
              <a:rPr lang="fr" sz="1050" b="0" i="1" u="none" strike="noStrike" dirty="0">
                <a:solidFill>
                  <a:srgbClr val="FFFFFF"/>
                </a:solidFill>
                <a:highlight>
                  <a:srgbClr val="000000">
                    <a:alpha val="0"/>
                  </a:srgbClr>
                </a:highlight>
                <a:latin typeface="Montserrat Light"/>
              </a:rPr>
              <a:t>, En route pour l'aventure accessible sur le SV Tenacious (Lonely Planet)</a:t>
            </a:r>
          </a:p>
        </p:txBody>
      </p:sp>
      <p:sp>
        <p:nvSpPr>
          <p:cNvPr id="27" name="Freeform 26">
            <a:extLst>
              <a:ext uri="{FF2B5EF4-FFF2-40B4-BE49-F238E27FC236}">
                <a16:creationId xmlns:a16="http://schemas.microsoft.com/office/drawing/2014/main" id="{41A5851B-BC48-BE40-85B2-2725A2324399}"/>
              </a:ext>
            </a:extLst>
          </p:cNvPr>
          <p:cNvSpPr/>
          <p:nvPr/>
        </p:nvSpPr>
        <p:spPr>
          <a:xfrm rot="10800000">
            <a:off x="5690070" y="5442696"/>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2F355A"/>
          </a:solidFill>
          <a:ln w="5715" cap="flat">
            <a:noFill/>
            <a:prstDash val="solid"/>
            <a:miter/>
          </a:ln>
        </p:spPr>
        <p:txBody>
          <a:bodyPr rtlCol="0" anchor="ctr">
            <a:noAutofit/>
          </a:bodyPr>
          <a:lstStyle/>
          <a:p>
            <a:endParaRPr lang="en-US"/>
          </a:p>
        </p:txBody>
      </p:sp>
      <p:sp>
        <p:nvSpPr>
          <p:cNvPr id="28" name="Freeform 27">
            <a:extLst>
              <a:ext uri="{FF2B5EF4-FFF2-40B4-BE49-F238E27FC236}">
                <a16:creationId xmlns:a16="http://schemas.microsoft.com/office/drawing/2014/main" id="{36DEF3A0-AB39-4D4B-8AE2-0FF0EE228193}"/>
              </a:ext>
            </a:extLst>
          </p:cNvPr>
          <p:cNvSpPr/>
          <p:nvPr/>
        </p:nvSpPr>
        <p:spPr>
          <a:xfrm>
            <a:off x="795763" y="8720305"/>
            <a:ext cx="170503" cy="170583"/>
          </a:xfrm>
          <a:custGeom>
            <a:avLst/>
            <a:gdLst>
              <a:gd name="connsiteX0" fmla="*/ 1659929 w 3123587"/>
              <a:gd name="connsiteY0" fmla="*/ 3125051 h 3125050"/>
              <a:gd name="connsiteX1" fmla="*/ 1470968 w 3123587"/>
              <a:gd name="connsiteY1" fmla="*/ 3125051 h 3125050"/>
              <a:gd name="connsiteX2" fmla="*/ 1444090 w 3123587"/>
              <a:gd name="connsiteY2" fmla="*/ 3120163 h 3125050"/>
              <a:gd name="connsiteX3" fmla="*/ 726524 w 3123587"/>
              <a:gd name="connsiteY3" fmla="*/ 2882277 h 3125050"/>
              <a:gd name="connsiteX4" fmla="*/ 651591 w 3123587"/>
              <a:gd name="connsiteY4" fmla="*/ 2833396 h 3125050"/>
              <a:gd name="connsiteX5" fmla="*/ 326610 w 3123587"/>
              <a:gd name="connsiteY5" fmla="*/ 2812215 h 3125050"/>
              <a:gd name="connsiteX6" fmla="*/ 291587 w 3123587"/>
              <a:gd name="connsiteY6" fmla="*/ 2472494 h 3125050"/>
              <a:gd name="connsiteX7" fmla="*/ 278555 w 3123587"/>
              <a:gd name="connsiteY7" fmla="*/ 2452942 h 3125050"/>
              <a:gd name="connsiteX8" fmla="*/ 23620 w 3123587"/>
              <a:gd name="connsiteY8" fmla="*/ 1829713 h 3125050"/>
              <a:gd name="connsiteX9" fmla="*/ 0 w 3123587"/>
              <a:gd name="connsiteY9" fmla="*/ 1661075 h 3125050"/>
              <a:gd name="connsiteX10" fmla="*/ 0 w 3123587"/>
              <a:gd name="connsiteY10" fmla="*/ 1465552 h 3125050"/>
              <a:gd name="connsiteX11" fmla="*/ 5701 w 3123587"/>
              <a:gd name="connsiteY11" fmla="*/ 1438668 h 3125050"/>
              <a:gd name="connsiteX12" fmla="*/ 43982 w 3123587"/>
              <a:gd name="connsiteY12" fmla="*/ 1198337 h 3125050"/>
              <a:gd name="connsiteX13" fmla="*/ 259822 w 3123587"/>
              <a:gd name="connsiteY13" fmla="*/ 701384 h 3125050"/>
              <a:gd name="connsiteX14" fmla="*/ 348601 w 3123587"/>
              <a:gd name="connsiteY14" fmla="*/ 676129 h 3125050"/>
              <a:gd name="connsiteX15" fmla="*/ 362448 w 3123587"/>
              <a:gd name="connsiteY15" fmla="*/ 767373 h 3125050"/>
              <a:gd name="connsiteX16" fmla="*/ 333126 w 3123587"/>
              <a:gd name="connsiteY16" fmla="*/ 813809 h 3125050"/>
              <a:gd name="connsiteX17" fmla="*/ 232129 w 3123587"/>
              <a:gd name="connsiteY17" fmla="*/ 1002000 h 3125050"/>
              <a:gd name="connsiteX18" fmla="*/ 820191 w 3123587"/>
              <a:gd name="connsiteY18" fmla="*/ 1001185 h 3125050"/>
              <a:gd name="connsiteX19" fmla="*/ 842996 w 3123587"/>
              <a:gd name="connsiteY19" fmla="*/ 980818 h 3125050"/>
              <a:gd name="connsiteX20" fmla="*/ 1021370 w 3123587"/>
              <a:gd name="connsiteY20" fmla="*/ 817068 h 3125050"/>
              <a:gd name="connsiteX21" fmla="*/ 1078384 w 3123587"/>
              <a:gd name="connsiteY21" fmla="*/ 755153 h 3125050"/>
              <a:gd name="connsiteX22" fmla="*/ 1080013 w 3123587"/>
              <a:gd name="connsiteY22" fmla="*/ 746191 h 3125050"/>
              <a:gd name="connsiteX23" fmla="*/ 1309699 w 3123587"/>
              <a:gd name="connsiteY23" fmla="*/ 153920 h 3125050"/>
              <a:gd name="connsiteX24" fmla="*/ 1308884 w 3123587"/>
              <a:gd name="connsiteY24" fmla="*/ 148218 h 3125050"/>
              <a:gd name="connsiteX25" fmla="*/ 1294224 w 3123587"/>
              <a:gd name="connsiteY25" fmla="*/ 148218 h 3125050"/>
              <a:gd name="connsiteX26" fmla="*/ 1198928 w 3123587"/>
              <a:gd name="connsiteY26" fmla="*/ 169399 h 3125050"/>
              <a:gd name="connsiteX27" fmla="*/ 746887 w 3123587"/>
              <a:gd name="connsiteY27" fmla="*/ 374698 h 3125050"/>
              <a:gd name="connsiteX28" fmla="*/ 688243 w 3123587"/>
              <a:gd name="connsiteY28" fmla="*/ 394250 h 3125050"/>
              <a:gd name="connsiteX29" fmla="*/ 638560 w 3123587"/>
              <a:gd name="connsiteY29" fmla="*/ 347814 h 3125050"/>
              <a:gd name="connsiteX30" fmla="*/ 671954 w 3123587"/>
              <a:gd name="connsiteY30" fmla="*/ 278566 h 3125050"/>
              <a:gd name="connsiteX31" fmla="*/ 1339835 w 3123587"/>
              <a:gd name="connsiteY31" fmla="*/ 16240 h 3125050"/>
              <a:gd name="connsiteX32" fmla="*/ 2343286 w 3123587"/>
              <a:gd name="connsiteY32" fmla="*/ 209318 h 3125050"/>
              <a:gd name="connsiteX33" fmla="*/ 2473604 w 3123587"/>
              <a:gd name="connsiteY33" fmla="*/ 290786 h 3125050"/>
              <a:gd name="connsiteX34" fmla="*/ 2802658 w 3123587"/>
              <a:gd name="connsiteY34" fmla="*/ 316856 h 3125050"/>
              <a:gd name="connsiteX35" fmla="*/ 2831165 w 3123587"/>
              <a:gd name="connsiteY35" fmla="*/ 650059 h 3125050"/>
              <a:gd name="connsiteX36" fmla="*/ 2845826 w 3123587"/>
              <a:gd name="connsiteY36" fmla="*/ 672870 h 3125050"/>
              <a:gd name="connsiteX37" fmla="*/ 3080399 w 3123587"/>
              <a:gd name="connsiteY37" fmla="*/ 1921772 h 3125050"/>
              <a:gd name="connsiteX38" fmla="*/ 1831786 w 3123587"/>
              <a:gd name="connsiteY38" fmla="*/ 3101425 h 3125050"/>
              <a:gd name="connsiteX39" fmla="*/ 1659929 w 3123587"/>
              <a:gd name="connsiteY39" fmla="*/ 3125051 h 3125050"/>
              <a:gd name="connsiteX40" fmla="*/ 2933791 w 3123587"/>
              <a:gd name="connsiteY40" fmla="*/ 2002425 h 3125050"/>
              <a:gd name="connsiteX41" fmla="*/ 2934605 w 3123587"/>
              <a:gd name="connsiteY41" fmla="*/ 1127461 h 3125050"/>
              <a:gd name="connsiteX42" fmla="*/ 2103012 w 3123587"/>
              <a:gd name="connsiteY42" fmla="*/ 1127461 h 3125050"/>
              <a:gd name="connsiteX43" fmla="*/ 2106270 w 3123587"/>
              <a:gd name="connsiteY43" fmla="*/ 1181229 h 3125050"/>
              <a:gd name="connsiteX44" fmla="*/ 2122559 w 3123587"/>
              <a:gd name="connsiteY44" fmla="*/ 1540502 h 3125050"/>
              <a:gd name="connsiteX45" fmla="*/ 2116858 w 3123587"/>
              <a:gd name="connsiteY45" fmla="*/ 1790608 h 3125050"/>
              <a:gd name="connsiteX46" fmla="*/ 2142107 w 3123587"/>
              <a:gd name="connsiteY46" fmla="*/ 1834601 h 3125050"/>
              <a:gd name="connsiteX47" fmla="*/ 2234144 w 3123587"/>
              <a:gd name="connsiteY47" fmla="*/ 1907922 h 3125050"/>
              <a:gd name="connsiteX48" fmla="*/ 2288715 w 3123587"/>
              <a:gd name="connsiteY48" fmla="*/ 2003239 h 3125050"/>
              <a:gd name="connsiteX49" fmla="*/ 2933791 w 3123587"/>
              <a:gd name="connsiteY49" fmla="*/ 2002425 h 3125050"/>
              <a:gd name="connsiteX50" fmla="*/ 1000193 w 3123587"/>
              <a:gd name="connsiteY50" fmla="*/ 1305875 h 3125050"/>
              <a:gd name="connsiteX51" fmla="*/ 985532 w 3123587"/>
              <a:gd name="connsiteY51" fmla="*/ 1299358 h 3125050"/>
              <a:gd name="connsiteX52" fmla="*/ 846254 w 3123587"/>
              <a:gd name="connsiteY52" fmla="*/ 1150272 h 3125050"/>
              <a:gd name="connsiteX53" fmla="*/ 809602 w 3123587"/>
              <a:gd name="connsiteY53" fmla="*/ 1125831 h 3125050"/>
              <a:gd name="connsiteX54" fmla="*/ 218283 w 3123587"/>
              <a:gd name="connsiteY54" fmla="*/ 1126646 h 3125050"/>
              <a:gd name="connsiteX55" fmla="*/ 191405 w 3123587"/>
              <a:gd name="connsiteY55" fmla="*/ 1128275 h 3125050"/>
              <a:gd name="connsiteX56" fmla="*/ 191405 w 3123587"/>
              <a:gd name="connsiteY56" fmla="*/ 2003239 h 3125050"/>
              <a:gd name="connsiteX57" fmla="*/ 1014039 w 3123587"/>
              <a:gd name="connsiteY57" fmla="*/ 2003239 h 3125050"/>
              <a:gd name="connsiteX58" fmla="*/ 1000193 w 3123587"/>
              <a:gd name="connsiteY58" fmla="*/ 1305875 h 3125050"/>
              <a:gd name="connsiteX59" fmla="*/ 1131326 w 3123587"/>
              <a:gd name="connsiteY59" fmla="*/ 1317281 h 3125050"/>
              <a:gd name="connsiteX60" fmla="*/ 1145986 w 3123587"/>
              <a:gd name="connsiteY60" fmla="*/ 2001610 h 3125050"/>
              <a:gd name="connsiteX61" fmla="*/ 1785361 w 3123587"/>
              <a:gd name="connsiteY61" fmla="*/ 2001610 h 3125050"/>
              <a:gd name="connsiteX62" fmla="*/ 1978395 w 3123587"/>
              <a:gd name="connsiteY62" fmla="*/ 1815049 h 3125050"/>
              <a:gd name="connsiteX63" fmla="*/ 1996313 w 3123587"/>
              <a:gd name="connsiteY63" fmla="*/ 1786535 h 3125050"/>
              <a:gd name="connsiteX64" fmla="*/ 1995499 w 3123587"/>
              <a:gd name="connsiteY64" fmla="*/ 1323798 h 3125050"/>
              <a:gd name="connsiteX65" fmla="*/ 1980838 w 3123587"/>
              <a:gd name="connsiteY65" fmla="*/ 1125831 h 3125050"/>
              <a:gd name="connsiteX66" fmla="*/ 1352867 w 3123587"/>
              <a:gd name="connsiteY66" fmla="*/ 1126646 h 3125050"/>
              <a:gd name="connsiteX67" fmla="*/ 1332505 w 3123587"/>
              <a:gd name="connsiteY67" fmla="*/ 1142125 h 3125050"/>
              <a:gd name="connsiteX68" fmla="*/ 1131326 w 3123587"/>
              <a:gd name="connsiteY68" fmla="*/ 1317281 h 3125050"/>
              <a:gd name="connsiteX69" fmla="*/ 1965363 w 3123587"/>
              <a:gd name="connsiteY69" fmla="*/ 1002815 h 3125050"/>
              <a:gd name="connsiteX70" fmla="*/ 1946630 w 3123587"/>
              <a:gd name="connsiteY70" fmla="*/ 883872 h 3125050"/>
              <a:gd name="connsiteX71" fmla="*/ 1794320 w 3123587"/>
              <a:gd name="connsiteY71" fmla="*/ 362478 h 3125050"/>
              <a:gd name="connsiteX72" fmla="*/ 1653413 w 3123587"/>
              <a:gd name="connsiteY72" fmla="*/ 162067 h 3125050"/>
              <a:gd name="connsiteX73" fmla="*/ 1472597 w 3123587"/>
              <a:gd name="connsiteY73" fmla="*/ 162882 h 3125050"/>
              <a:gd name="connsiteX74" fmla="*/ 1358568 w 3123587"/>
              <a:gd name="connsiteY74" fmla="*/ 307895 h 3125050"/>
              <a:gd name="connsiteX75" fmla="*/ 1192412 w 3123587"/>
              <a:gd name="connsiteY75" fmla="*/ 811365 h 3125050"/>
              <a:gd name="connsiteX76" fmla="*/ 1208702 w 3123587"/>
              <a:gd name="connsiteY76" fmla="*/ 837435 h 3125050"/>
              <a:gd name="connsiteX77" fmla="*/ 1326803 w 3123587"/>
              <a:gd name="connsiteY77" fmla="*/ 975930 h 3125050"/>
              <a:gd name="connsiteX78" fmla="*/ 1365899 w 3123587"/>
              <a:gd name="connsiteY78" fmla="*/ 1002815 h 3125050"/>
              <a:gd name="connsiteX79" fmla="*/ 1923824 w 3123587"/>
              <a:gd name="connsiteY79" fmla="*/ 1002000 h 3125050"/>
              <a:gd name="connsiteX80" fmla="*/ 1965363 w 3123587"/>
              <a:gd name="connsiteY80" fmla="*/ 1002815 h 3125050"/>
              <a:gd name="connsiteX81" fmla="*/ 1159018 w 3123587"/>
              <a:gd name="connsiteY81" fmla="*/ 2126256 h 3125050"/>
              <a:gd name="connsiteX82" fmla="*/ 1190783 w 3123587"/>
              <a:gd name="connsiteY82" fmla="*/ 2310373 h 3125050"/>
              <a:gd name="connsiteX83" fmla="*/ 1345537 w 3123587"/>
              <a:gd name="connsiteY83" fmla="*/ 2795921 h 3125050"/>
              <a:gd name="connsiteX84" fmla="*/ 1479113 w 3123587"/>
              <a:gd name="connsiteY84" fmla="*/ 2971077 h 3125050"/>
              <a:gd name="connsiteX85" fmla="*/ 1643639 w 3123587"/>
              <a:gd name="connsiteY85" fmla="*/ 2971077 h 3125050"/>
              <a:gd name="connsiteX86" fmla="*/ 1739749 w 3123587"/>
              <a:gd name="connsiteY86" fmla="*/ 2862725 h 3125050"/>
              <a:gd name="connsiteX87" fmla="*/ 1932783 w 3123587"/>
              <a:gd name="connsiteY87" fmla="*/ 2315261 h 3125050"/>
              <a:gd name="connsiteX88" fmla="*/ 1925453 w 3123587"/>
              <a:gd name="connsiteY88" fmla="*/ 2295709 h 3125050"/>
              <a:gd name="connsiteX89" fmla="*/ 1785361 w 3123587"/>
              <a:gd name="connsiteY89" fmla="*/ 2126256 h 3125050"/>
              <a:gd name="connsiteX90" fmla="*/ 1159018 w 3123587"/>
              <a:gd name="connsiteY90" fmla="*/ 2126256 h 3125050"/>
              <a:gd name="connsiteX91" fmla="*/ 2284643 w 3123587"/>
              <a:gd name="connsiteY91" fmla="*/ 2126256 h 3125050"/>
              <a:gd name="connsiteX92" fmla="*/ 2280570 w 3123587"/>
              <a:gd name="connsiteY92" fmla="*/ 2135217 h 3125050"/>
              <a:gd name="connsiteX93" fmla="*/ 2075319 w 3123587"/>
              <a:gd name="connsiteY93" fmla="*/ 2317705 h 3125050"/>
              <a:gd name="connsiteX94" fmla="*/ 2052513 w 3123587"/>
              <a:gd name="connsiteY94" fmla="*/ 2342960 h 3125050"/>
              <a:gd name="connsiteX95" fmla="*/ 2025635 w 3123587"/>
              <a:gd name="connsiteY95" fmla="*/ 2461903 h 3125050"/>
              <a:gd name="connsiteX96" fmla="*/ 1815497 w 3123587"/>
              <a:gd name="connsiteY96" fmla="*/ 2971077 h 3125050"/>
              <a:gd name="connsiteX97" fmla="*/ 1814682 w 3123587"/>
              <a:gd name="connsiteY97" fmla="*/ 2978409 h 3125050"/>
              <a:gd name="connsiteX98" fmla="*/ 2536320 w 3123587"/>
              <a:gd name="connsiteY98" fmla="*/ 2622395 h 3125050"/>
              <a:gd name="connsiteX99" fmla="*/ 2886550 w 3123587"/>
              <a:gd name="connsiteY99" fmla="*/ 2126256 h 3125050"/>
              <a:gd name="connsiteX100" fmla="*/ 2284643 w 3123587"/>
              <a:gd name="connsiteY100" fmla="*/ 2126256 h 3125050"/>
              <a:gd name="connsiteX101" fmla="*/ 2894695 w 3123587"/>
              <a:gd name="connsiteY101" fmla="*/ 1001185 h 3125050"/>
              <a:gd name="connsiteX102" fmla="*/ 2742386 w 3123587"/>
              <a:gd name="connsiteY102" fmla="*/ 730712 h 3125050"/>
              <a:gd name="connsiteX103" fmla="*/ 2445097 w 3123587"/>
              <a:gd name="connsiteY103" fmla="*/ 684276 h 3125050"/>
              <a:gd name="connsiteX104" fmla="*/ 2392155 w 3123587"/>
              <a:gd name="connsiteY104" fmla="*/ 390177 h 3125050"/>
              <a:gd name="connsiteX105" fmla="*/ 1814682 w 3123587"/>
              <a:gd name="connsiteY105" fmla="*/ 149847 h 3125050"/>
              <a:gd name="connsiteX106" fmla="*/ 2089980 w 3123587"/>
              <a:gd name="connsiteY106" fmla="*/ 1000371 h 3125050"/>
              <a:gd name="connsiteX107" fmla="*/ 2894695 w 3123587"/>
              <a:gd name="connsiteY107" fmla="*/ 1001185 h 3125050"/>
              <a:gd name="connsiteX108" fmla="*/ 237016 w 3123587"/>
              <a:gd name="connsiteY108" fmla="*/ 2126256 h 3125050"/>
              <a:gd name="connsiteX109" fmla="*/ 387697 w 3123587"/>
              <a:gd name="connsiteY109" fmla="*/ 2394285 h 3125050"/>
              <a:gd name="connsiteX110" fmla="*/ 669510 w 3123587"/>
              <a:gd name="connsiteY110" fmla="*/ 2433389 h 3125050"/>
              <a:gd name="connsiteX111" fmla="*/ 732226 w 3123587"/>
              <a:gd name="connsiteY111" fmla="*/ 2737264 h 3125050"/>
              <a:gd name="connsiteX112" fmla="*/ 1308884 w 3123587"/>
              <a:gd name="connsiteY112" fmla="*/ 2975150 h 3125050"/>
              <a:gd name="connsiteX113" fmla="*/ 1034401 w 3123587"/>
              <a:gd name="connsiteY113" fmla="*/ 2126256 h 3125050"/>
              <a:gd name="connsiteX114" fmla="*/ 237016 w 3123587"/>
              <a:gd name="connsiteY114" fmla="*/ 2126256 h 3125050"/>
              <a:gd name="connsiteX115" fmla="*/ 2625914 w 3123587"/>
              <a:gd name="connsiteY115" fmla="*/ 368995 h 3125050"/>
              <a:gd name="connsiteX116" fmla="*/ 2489894 w 3123587"/>
              <a:gd name="connsiteY116" fmla="*/ 500158 h 3125050"/>
              <a:gd name="connsiteX117" fmla="*/ 2620212 w 3123587"/>
              <a:gd name="connsiteY117" fmla="*/ 637024 h 3125050"/>
              <a:gd name="connsiteX118" fmla="*/ 2757861 w 3123587"/>
              <a:gd name="connsiteY118" fmla="*/ 504232 h 3125050"/>
              <a:gd name="connsiteX119" fmla="*/ 2625914 w 3123587"/>
              <a:gd name="connsiteY119" fmla="*/ 368995 h 3125050"/>
              <a:gd name="connsiteX120" fmla="*/ 952953 w 3123587"/>
              <a:gd name="connsiteY120" fmla="*/ 1062286 h 3125050"/>
              <a:gd name="connsiteX121" fmla="*/ 1084085 w 3123587"/>
              <a:gd name="connsiteY121" fmla="*/ 1198337 h 3125050"/>
              <a:gd name="connsiteX122" fmla="*/ 1220919 w 3123587"/>
              <a:gd name="connsiteY122" fmla="*/ 1064730 h 3125050"/>
              <a:gd name="connsiteX123" fmla="*/ 1088158 w 3123587"/>
              <a:gd name="connsiteY123" fmla="*/ 930308 h 3125050"/>
              <a:gd name="connsiteX124" fmla="*/ 952953 w 3123587"/>
              <a:gd name="connsiteY124" fmla="*/ 1062286 h 3125050"/>
              <a:gd name="connsiteX125" fmla="*/ 635302 w 3123587"/>
              <a:gd name="connsiteY125" fmla="*/ 2627283 h 3125050"/>
              <a:gd name="connsiteX126" fmla="*/ 504169 w 3123587"/>
              <a:gd name="connsiteY126" fmla="*/ 2491232 h 3125050"/>
              <a:gd name="connsiteX127" fmla="*/ 367335 w 3123587"/>
              <a:gd name="connsiteY127" fmla="*/ 2621580 h 3125050"/>
              <a:gd name="connsiteX128" fmla="*/ 500096 w 3123587"/>
              <a:gd name="connsiteY128" fmla="*/ 2759261 h 3125050"/>
              <a:gd name="connsiteX129" fmla="*/ 635302 w 3123587"/>
              <a:gd name="connsiteY129" fmla="*/ 2627283 h 3125050"/>
              <a:gd name="connsiteX130" fmla="*/ 2167356 w 3123587"/>
              <a:gd name="connsiteY130" fmla="*/ 2066784 h 3125050"/>
              <a:gd name="connsiteX131" fmla="*/ 2037038 w 3123587"/>
              <a:gd name="connsiteY131" fmla="*/ 1929918 h 3125050"/>
              <a:gd name="connsiteX132" fmla="*/ 1899389 w 3123587"/>
              <a:gd name="connsiteY132" fmla="*/ 2062711 h 3125050"/>
              <a:gd name="connsiteX133" fmla="*/ 2032151 w 3123587"/>
              <a:gd name="connsiteY133" fmla="*/ 2197948 h 3125050"/>
              <a:gd name="connsiteX134" fmla="*/ 2167356 w 3123587"/>
              <a:gd name="connsiteY134" fmla="*/ 2066784 h 31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23587" h="3125050">
                <a:moveTo>
                  <a:pt x="1659929" y="3125051"/>
                </a:moveTo>
                <a:cubicBezTo>
                  <a:pt x="1597214" y="3125051"/>
                  <a:pt x="1533683" y="3125051"/>
                  <a:pt x="1470968" y="3125051"/>
                </a:cubicBezTo>
                <a:cubicBezTo>
                  <a:pt x="1462008" y="3123422"/>
                  <a:pt x="1453049" y="3120978"/>
                  <a:pt x="1444090" y="3120163"/>
                </a:cubicBezTo>
                <a:cubicBezTo>
                  <a:pt x="1185082" y="3100611"/>
                  <a:pt x="945622" y="3021587"/>
                  <a:pt x="726524" y="2882277"/>
                </a:cubicBezTo>
                <a:cubicBezTo>
                  <a:pt x="701275" y="2865983"/>
                  <a:pt x="676026" y="2848875"/>
                  <a:pt x="651591" y="2833396"/>
                </a:cubicBezTo>
                <a:cubicBezTo>
                  <a:pt x="533491" y="2903459"/>
                  <a:pt x="416204" y="2895312"/>
                  <a:pt x="326610" y="2812215"/>
                </a:cubicBezTo>
                <a:cubicBezTo>
                  <a:pt x="234573" y="2726674"/>
                  <a:pt x="222356" y="2612619"/>
                  <a:pt x="291587" y="2472494"/>
                </a:cubicBezTo>
                <a:cubicBezTo>
                  <a:pt x="287515" y="2465977"/>
                  <a:pt x="283442" y="2459459"/>
                  <a:pt x="278555" y="2452942"/>
                </a:cubicBezTo>
                <a:cubicBezTo>
                  <a:pt x="147423" y="2263937"/>
                  <a:pt x="61087" y="2057008"/>
                  <a:pt x="23620" y="1829713"/>
                </a:cubicBezTo>
                <a:cubicBezTo>
                  <a:pt x="14661" y="1773500"/>
                  <a:pt x="8145" y="1717287"/>
                  <a:pt x="0" y="1661075"/>
                </a:cubicBezTo>
                <a:cubicBezTo>
                  <a:pt x="0" y="1595901"/>
                  <a:pt x="0" y="1530726"/>
                  <a:pt x="0" y="1465552"/>
                </a:cubicBezTo>
                <a:cubicBezTo>
                  <a:pt x="1629" y="1456591"/>
                  <a:pt x="4072" y="1447629"/>
                  <a:pt x="5701" y="1438668"/>
                </a:cubicBezTo>
                <a:cubicBezTo>
                  <a:pt x="17919" y="1358829"/>
                  <a:pt x="26064" y="1277361"/>
                  <a:pt x="43982" y="1198337"/>
                </a:cubicBezTo>
                <a:cubicBezTo>
                  <a:pt x="83892" y="1019108"/>
                  <a:pt x="158011" y="853729"/>
                  <a:pt x="259822" y="701384"/>
                </a:cubicBezTo>
                <a:cubicBezTo>
                  <a:pt x="283442" y="665538"/>
                  <a:pt x="317651" y="656577"/>
                  <a:pt x="348601" y="676129"/>
                </a:cubicBezTo>
                <a:cubicBezTo>
                  <a:pt x="378738" y="695681"/>
                  <a:pt x="384439" y="731527"/>
                  <a:pt x="362448" y="767373"/>
                </a:cubicBezTo>
                <a:cubicBezTo>
                  <a:pt x="352674" y="782852"/>
                  <a:pt x="342086" y="797516"/>
                  <a:pt x="333126" y="813809"/>
                </a:cubicBezTo>
                <a:cubicBezTo>
                  <a:pt x="299732" y="874910"/>
                  <a:pt x="267153" y="936011"/>
                  <a:pt x="232129" y="1002000"/>
                </a:cubicBezTo>
                <a:cubicBezTo>
                  <a:pt x="434123" y="1002000"/>
                  <a:pt x="627157" y="1002000"/>
                  <a:pt x="820191" y="1001185"/>
                </a:cubicBezTo>
                <a:cubicBezTo>
                  <a:pt x="828336" y="1001185"/>
                  <a:pt x="839739" y="988965"/>
                  <a:pt x="842996" y="980818"/>
                </a:cubicBezTo>
                <a:cubicBezTo>
                  <a:pt x="875576" y="896092"/>
                  <a:pt x="933405" y="836620"/>
                  <a:pt x="1021370" y="817068"/>
                </a:cubicBezTo>
                <a:cubicBezTo>
                  <a:pt x="1060465" y="808107"/>
                  <a:pt x="1075940" y="791813"/>
                  <a:pt x="1078384" y="755153"/>
                </a:cubicBezTo>
                <a:cubicBezTo>
                  <a:pt x="1078384" y="751894"/>
                  <a:pt x="1079198" y="749450"/>
                  <a:pt x="1080013" y="746191"/>
                </a:cubicBezTo>
                <a:cubicBezTo>
                  <a:pt x="1126439" y="537634"/>
                  <a:pt x="1184267" y="332335"/>
                  <a:pt x="1309699" y="153920"/>
                </a:cubicBezTo>
                <a:cubicBezTo>
                  <a:pt x="1310513" y="153106"/>
                  <a:pt x="1309699" y="150662"/>
                  <a:pt x="1308884" y="148218"/>
                </a:cubicBezTo>
                <a:cubicBezTo>
                  <a:pt x="1303997" y="148218"/>
                  <a:pt x="1298296" y="147403"/>
                  <a:pt x="1294224" y="148218"/>
                </a:cubicBezTo>
                <a:cubicBezTo>
                  <a:pt x="1262458" y="154735"/>
                  <a:pt x="1230693" y="161252"/>
                  <a:pt x="1198928" y="169399"/>
                </a:cubicBezTo>
                <a:cubicBezTo>
                  <a:pt x="1036030" y="211762"/>
                  <a:pt x="886164" y="281010"/>
                  <a:pt x="746887" y="374698"/>
                </a:cubicBezTo>
                <a:cubicBezTo>
                  <a:pt x="730597" y="386104"/>
                  <a:pt x="707791" y="394250"/>
                  <a:pt x="688243" y="394250"/>
                </a:cubicBezTo>
                <a:cubicBezTo>
                  <a:pt x="662180" y="394250"/>
                  <a:pt x="644261" y="374698"/>
                  <a:pt x="638560" y="347814"/>
                </a:cubicBezTo>
                <a:cubicBezTo>
                  <a:pt x="632044" y="316856"/>
                  <a:pt x="646704" y="295674"/>
                  <a:pt x="671954" y="278566"/>
                </a:cubicBezTo>
                <a:cubicBezTo>
                  <a:pt x="873947" y="139256"/>
                  <a:pt x="1096303" y="50456"/>
                  <a:pt x="1339835" y="16240"/>
                </a:cubicBezTo>
                <a:cubicBezTo>
                  <a:pt x="1696581" y="-33456"/>
                  <a:pt x="2030522" y="30904"/>
                  <a:pt x="2343286" y="209318"/>
                </a:cubicBezTo>
                <a:cubicBezTo>
                  <a:pt x="2388083" y="234573"/>
                  <a:pt x="2430436" y="263902"/>
                  <a:pt x="2473604" y="290786"/>
                </a:cubicBezTo>
                <a:cubicBezTo>
                  <a:pt x="2590891" y="219909"/>
                  <a:pt x="2713879" y="229685"/>
                  <a:pt x="2802658" y="316856"/>
                </a:cubicBezTo>
                <a:cubicBezTo>
                  <a:pt x="2876776" y="390177"/>
                  <a:pt x="2916686" y="520525"/>
                  <a:pt x="2831165" y="650059"/>
                </a:cubicBezTo>
                <a:cubicBezTo>
                  <a:pt x="2836052" y="657391"/>
                  <a:pt x="2840939" y="664723"/>
                  <a:pt x="2845826" y="672870"/>
                </a:cubicBezTo>
                <a:cubicBezTo>
                  <a:pt x="3104019" y="1055769"/>
                  <a:pt x="3182210" y="1472884"/>
                  <a:pt x="3080399" y="1921772"/>
                </a:cubicBezTo>
                <a:cubicBezTo>
                  <a:pt x="2944379" y="2526263"/>
                  <a:pt x="2440210" y="2999591"/>
                  <a:pt x="1831786" y="3101425"/>
                </a:cubicBezTo>
                <a:cubicBezTo>
                  <a:pt x="1774772" y="3111202"/>
                  <a:pt x="1717758" y="3117719"/>
                  <a:pt x="1659929" y="3125051"/>
                </a:cubicBezTo>
                <a:close/>
                <a:moveTo>
                  <a:pt x="2933791" y="2002425"/>
                </a:moveTo>
                <a:cubicBezTo>
                  <a:pt x="3025013" y="1709955"/>
                  <a:pt x="3025013" y="1419115"/>
                  <a:pt x="2934605" y="1127461"/>
                </a:cubicBezTo>
                <a:cubicBezTo>
                  <a:pt x="2656864" y="1127461"/>
                  <a:pt x="2380752" y="1127461"/>
                  <a:pt x="2103012" y="1127461"/>
                </a:cubicBezTo>
                <a:cubicBezTo>
                  <a:pt x="2103826" y="1147013"/>
                  <a:pt x="2105455" y="1164121"/>
                  <a:pt x="2106270" y="1181229"/>
                </a:cubicBezTo>
                <a:cubicBezTo>
                  <a:pt x="2111971" y="1300987"/>
                  <a:pt x="2120116" y="1420745"/>
                  <a:pt x="2122559" y="1540502"/>
                </a:cubicBezTo>
                <a:cubicBezTo>
                  <a:pt x="2124188" y="1623600"/>
                  <a:pt x="2120116" y="1706697"/>
                  <a:pt x="2116858" y="1790608"/>
                </a:cubicBezTo>
                <a:cubicBezTo>
                  <a:pt x="2116043" y="1812605"/>
                  <a:pt x="2121745" y="1822381"/>
                  <a:pt x="2142107" y="1834601"/>
                </a:cubicBezTo>
                <a:cubicBezTo>
                  <a:pt x="2175501" y="1854153"/>
                  <a:pt x="2208081" y="1878594"/>
                  <a:pt x="2234144" y="1907922"/>
                </a:cubicBezTo>
                <a:cubicBezTo>
                  <a:pt x="2257765" y="1934806"/>
                  <a:pt x="2270796" y="1969838"/>
                  <a:pt x="2288715" y="2003239"/>
                </a:cubicBezTo>
                <a:cubicBezTo>
                  <a:pt x="2501297" y="2002425"/>
                  <a:pt x="2716322" y="2002425"/>
                  <a:pt x="2933791" y="2002425"/>
                </a:cubicBezTo>
                <a:close/>
                <a:moveTo>
                  <a:pt x="1000193" y="1305875"/>
                </a:moveTo>
                <a:cubicBezTo>
                  <a:pt x="1000193" y="1305875"/>
                  <a:pt x="992862" y="1302616"/>
                  <a:pt x="985532" y="1299358"/>
                </a:cubicBezTo>
                <a:cubicBezTo>
                  <a:pt x="917929" y="1269215"/>
                  <a:pt x="870689" y="1219519"/>
                  <a:pt x="846254" y="1150272"/>
                </a:cubicBezTo>
                <a:cubicBezTo>
                  <a:pt x="838924" y="1129090"/>
                  <a:pt x="829150" y="1125831"/>
                  <a:pt x="809602" y="1125831"/>
                </a:cubicBezTo>
                <a:cubicBezTo>
                  <a:pt x="612496" y="1126646"/>
                  <a:pt x="415390" y="1125831"/>
                  <a:pt x="218283" y="1126646"/>
                </a:cubicBezTo>
                <a:cubicBezTo>
                  <a:pt x="209324" y="1126646"/>
                  <a:pt x="200364" y="1127461"/>
                  <a:pt x="191405" y="1128275"/>
                </a:cubicBezTo>
                <a:cubicBezTo>
                  <a:pt x="100997" y="1421559"/>
                  <a:pt x="100997" y="1712399"/>
                  <a:pt x="191405" y="2003239"/>
                </a:cubicBezTo>
                <a:cubicBezTo>
                  <a:pt x="469146" y="2003239"/>
                  <a:pt x="744443" y="2003239"/>
                  <a:pt x="1014039" y="2003239"/>
                </a:cubicBezTo>
                <a:cubicBezTo>
                  <a:pt x="1009152" y="1770242"/>
                  <a:pt x="1005080" y="1540502"/>
                  <a:pt x="1000193" y="1305875"/>
                </a:cubicBezTo>
                <a:close/>
                <a:moveTo>
                  <a:pt x="1131326" y="1317281"/>
                </a:moveTo>
                <a:cubicBezTo>
                  <a:pt x="1117479" y="1547020"/>
                  <a:pt x="1122366" y="1775130"/>
                  <a:pt x="1145986" y="2001610"/>
                </a:cubicBezTo>
                <a:cubicBezTo>
                  <a:pt x="1361826" y="2001610"/>
                  <a:pt x="1573594" y="2001610"/>
                  <a:pt x="1785361" y="2001610"/>
                </a:cubicBezTo>
                <a:cubicBezTo>
                  <a:pt x="1816311" y="1903034"/>
                  <a:pt x="1879027" y="1839489"/>
                  <a:pt x="1978395" y="1815049"/>
                </a:cubicBezTo>
                <a:cubicBezTo>
                  <a:pt x="1997128" y="1810161"/>
                  <a:pt x="1996313" y="1799570"/>
                  <a:pt x="1996313" y="1786535"/>
                </a:cubicBezTo>
                <a:cubicBezTo>
                  <a:pt x="1996313" y="1632561"/>
                  <a:pt x="1997128" y="1477772"/>
                  <a:pt x="1995499" y="1323798"/>
                </a:cubicBezTo>
                <a:cubicBezTo>
                  <a:pt x="1994684" y="1257809"/>
                  <a:pt x="1986539" y="1192635"/>
                  <a:pt x="1980838" y="1125831"/>
                </a:cubicBezTo>
                <a:cubicBezTo>
                  <a:pt x="1769071" y="1125831"/>
                  <a:pt x="1560562" y="1125831"/>
                  <a:pt x="1352867" y="1126646"/>
                </a:cubicBezTo>
                <a:cubicBezTo>
                  <a:pt x="1345537" y="1126646"/>
                  <a:pt x="1334948" y="1135607"/>
                  <a:pt x="1332505" y="1142125"/>
                </a:cubicBezTo>
                <a:cubicBezTo>
                  <a:pt x="1298296" y="1236627"/>
                  <a:pt x="1230693" y="1293655"/>
                  <a:pt x="1131326" y="1317281"/>
                </a:cubicBezTo>
                <a:close/>
                <a:moveTo>
                  <a:pt x="1965363" y="1002815"/>
                </a:moveTo>
                <a:cubicBezTo>
                  <a:pt x="1958847" y="959637"/>
                  <a:pt x="1953145" y="922162"/>
                  <a:pt x="1946630" y="883872"/>
                </a:cubicBezTo>
                <a:cubicBezTo>
                  <a:pt x="1914864" y="704643"/>
                  <a:pt x="1872511" y="528672"/>
                  <a:pt x="1794320" y="362478"/>
                </a:cubicBezTo>
                <a:cubicBezTo>
                  <a:pt x="1759297" y="287528"/>
                  <a:pt x="1718573" y="215836"/>
                  <a:pt x="1653413" y="162067"/>
                </a:cubicBezTo>
                <a:cubicBezTo>
                  <a:pt x="1591512" y="111557"/>
                  <a:pt x="1530425" y="108298"/>
                  <a:pt x="1472597" y="162882"/>
                </a:cubicBezTo>
                <a:cubicBezTo>
                  <a:pt x="1428614" y="205245"/>
                  <a:pt x="1388704" y="254940"/>
                  <a:pt x="1358568" y="307895"/>
                </a:cubicBezTo>
                <a:cubicBezTo>
                  <a:pt x="1269789" y="464313"/>
                  <a:pt x="1227435" y="637024"/>
                  <a:pt x="1192412" y="811365"/>
                </a:cubicBezTo>
                <a:cubicBezTo>
                  <a:pt x="1190783" y="818698"/>
                  <a:pt x="1200557" y="832547"/>
                  <a:pt x="1208702" y="837435"/>
                </a:cubicBezTo>
                <a:cubicBezTo>
                  <a:pt x="1264902" y="870022"/>
                  <a:pt x="1305626" y="914830"/>
                  <a:pt x="1326803" y="975930"/>
                </a:cubicBezTo>
                <a:cubicBezTo>
                  <a:pt x="1334133" y="997927"/>
                  <a:pt x="1343907" y="1002815"/>
                  <a:pt x="1365899" y="1002815"/>
                </a:cubicBezTo>
                <a:cubicBezTo>
                  <a:pt x="1551602" y="1002000"/>
                  <a:pt x="1738120" y="1002000"/>
                  <a:pt x="1923824" y="1002000"/>
                </a:cubicBezTo>
                <a:cubicBezTo>
                  <a:pt x="1936041" y="1002815"/>
                  <a:pt x="1949073" y="1002815"/>
                  <a:pt x="1965363" y="1002815"/>
                </a:cubicBezTo>
                <a:close/>
                <a:moveTo>
                  <a:pt x="1159018" y="2126256"/>
                </a:moveTo>
                <a:cubicBezTo>
                  <a:pt x="1169607" y="2188986"/>
                  <a:pt x="1178566" y="2250087"/>
                  <a:pt x="1190783" y="2310373"/>
                </a:cubicBezTo>
                <a:cubicBezTo>
                  <a:pt x="1224178" y="2478197"/>
                  <a:pt x="1267345" y="2642762"/>
                  <a:pt x="1345537" y="2795921"/>
                </a:cubicBezTo>
                <a:cubicBezTo>
                  <a:pt x="1378930" y="2861910"/>
                  <a:pt x="1418026" y="2925455"/>
                  <a:pt x="1479113" y="2971077"/>
                </a:cubicBezTo>
                <a:cubicBezTo>
                  <a:pt x="1535312" y="3013440"/>
                  <a:pt x="1589883" y="3015884"/>
                  <a:pt x="1643639" y="2971077"/>
                </a:cubicBezTo>
                <a:cubicBezTo>
                  <a:pt x="1680291" y="2940119"/>
                  <a:pt x="1714500" y="2903459"/>
                  <a:pt x="1739749" y="2862725"/>
                </a:cubicBezTo>
                <a:cubicBezTo>
                  <a:pt x="1846447" y="2695716"/>
                  <a:pt x="1892873" y="2505896"/>
                  <a:pt x="1932783" y="2315261"/>
                </a:cubicBezTo>
                <a:cubicBezTo>
                  <a:pt x="1934412" y="2309558"/>
                  <a:pt x="1930340" y="2298153"/>
                  <a:pt x="1925453" y="2295709"/>
                </a:cubicBezTo>
                <a:cubicBezTo>
                  <a:pt x="1852963" y="2259863"/>
                  <a:pt x="1808166" y="2202021"/>
                  <a:pt x="1785361" y="2126256"/>
                </a:cubicBezTo>
                <a:cubicBezTo>
                  <a:pt x="1576037" y="2126256"/>
                  <a:pt x="1369157" y="2126256"/>
                  <a:pt x="1159018" y="2126256"/>
                </a:cubicBezTo>
                <a:close/>
                <a:moveTo>
                  <a:pt x="2284643" y="2126256"/>
                </a:moveTo>
                <a:cubicBezTo>
                  <a:pt x="2283014" y="2129515"/>
                  <a:pt x="2281385" y="2131959"/>
                  <a:pt x="2280570" y="2135217"/>
                </a:cubicBezTo>
                <a:cubicBezTo>
                  <a:pt x="2247176" y="2235423"/>
                  <a:pt x="2179574" y="2296524"/>
                  <a:pt x="2075319" y="2317705"/>
                </a:cubicBezTo>
                <a:cubicBezTo>
                  <a:pt x="2066360" y="2319335"/>
                  <a:pt x="2054956" y="2333184"/>
                  <a:pt x="2052513" y="2342960"/>
                </a:cubicBezTo>
                <a:cubicBezTo>
                  <a:pt x="2041925" y="2382065"/>
                  <a:pt x="2035409" y="2421984"/>
                  <a:pt x="2025635" y="2461903"/>
                </a:cubicBezTo>
                <a:cubicBezTo>
                  <a:pt x="1980838" y="2641947"/>
                  <a:pt x="1924638" y="2817103"/>
                  <a:pt x="1815497" y="2971077"/>
                </a:cubicBezTo>
                <a:cubicBezTo>
                  <a:pt x="1813868" y="2972706"/>
                  <a:pt x="1814682" y="2975965"/>
                  <a:pt x="1814682" y="2978409"/>
                </a:cubicBezTo>
                <a:cubicBezTo>
                  <a:pt x="2006902" y="2969447"/>
                  <a:pt x="2340028" y="2804883"/>
                  <a:pt x="2536320" y="2622395"/>
                </a:cubicBezTo>
                <a:cubicBezTo>
                  <a:pt x="2687000" y="2482270"/>
                  <a:pt x="2804287" y="2318520"/>
                  <a:pt x="2886550" y="2126256"/>
                </a:cubicBezTo>
                <a:cubicBezTo>
                  <a:pt x="2682928" y="2126256"/>
                  <a:pt x="2484193" y="2126256"/>
                  <a:pt x="2284643" y="2126256"/>
                </a:cubicBezTo>
                <a:close/>
                <a:moveTo>
                  <a:pt x="2894695" y="1001185"/>
                </a:moveTo>
                <a:cubicBezTo>
                  <a:pt x="2841753" y="906683"/>
                  <a:pt x="2792069" y="818698"/>
                  <a:pt x="2742386" y="730712"/>
                </a:cubicBezTo>
                <a:cubicBezTo>
                  <a:pt x="2628357" y="777964"/>
                  <a:pt x="2528175" y="765744"/>
                  <a:pt x="2445097" y="684276"/>
                </a:cubicBezTo>
                <a:cubicBezTo>
                  <a:pt x="2359576" y="600364"/>
                  <a:pt x="2347358" y="499344"/>
                  <a:pt x="2392155" y="390177"/>
                </a:cubicBezTo>
                <a:cubicBezTo>
                  <a:pt x="2283828" y="290786"/>
                  <a:pt x="1928711" y="143330"/>
                  <a:pt x="1814682" y="149847"/>
                </a:cubicBezTo>
                <a:cubicBezTo>
                  <a:pt x="1986539" y="407285"/>
                  <a:pt x="2042739" y="701384"/>
                  <a:pt x="2089980" y="1000371"/>
                </a:cubicBezTo>
                <a:cubicBezTo>
                  <a:pt x="2354689" y="1001185"/>
                  <a:pt x="2619398" y="1001185"/>
                  <a:pt x="2894695" y="1001185"/>
                </a:cubicBezTo>
                <a:close/>
                <a:moveTo>
                  <a:pt x="237016" y="2126256"/>
                </a:moveTo>
                <a:cubicBezTo>
                  <a:pt x="278555" y="2223203"/>
                  <a:pt x="327425" y="2312817"/>
                  <a:pt x="387697" y="2394285"/>
                </a:cubicBezTo>
                <a:cubicBezTo>
                  <a:pt x="500911" y="2352736"/>
                  <a:pt x="595392" y="2364957"/>
                  <a:pt x="669510" y="2433389"/>
                </a:cubicBezTo>
                <a:cubicBezTo>
                  <a:pt x="762362" y="2518931"/>
                  <a:pt x="778652" y="2623209"/>
                  <a:pt x="732226" y="2737264"/>
                </a:cubicBezTo>
                <a:cubicBezTo>
                  <a:pt x="857657" y="2843172"/>
                  <a:pt x="1215218" y="2989814"/>
                  <a:pt x="1308884" y="2975150"/>
                </a:cubicBezTo>
                <a:cubicBezTo>
                  <a:pt x="1137842" y="2718527"/>
                  <a:pt x="1081642" y="2423613"/>
                  <a:pt x="1034401" y="2126256"/>
                </a:cubicBezTo>
                <a:cubicBezTo>
                  <a:pt x="770507" y="2126256"/>
                  <a:pt x="506612" y="2126256"/>
                  <a:pt x="237016" y="2126256"/>
                </a:cubicBezTo>
                <a:close/>
                <a:moveTo>
                  <a:pt x="2625914" y="368995"/>
                </a:moveTo>
                <a:cubicBezTo>
                  <a:pt x="2552610" y="368181"/>
                  <a:pt x="2490708" y="426837"/>
                  <a:pt x="2489894" y="500158"/>
                </a:cubicBezTo>
                <a:cubicBezTo>
                  <a:pt x="2488265" y="573479"/>
                  <a:pt x="2546908" y="635395"/>
                  <a:pt x="2620212" y="637024"/>
                </a:cubicBezTo>
                <a:cubicBezTo>
                  <a:pt x="2695145" y="638654"/>
                  <a:pt x="2757046" y="578368"/>
                  <a:pt x="2757861" y="504232"/>
                </a:cubicBezTo>
                <a:cubicBezTo>
                  <a:pt x="2758676" y="430911"/>
                  <a:pt x="2699218" y="369810"/>
                  <a:pt x="2625914" y="368995"/>
                </a:cubicBezTo>
                <a:close/>
                <a:moveTo>
                  <a:pt x="952953" y="1062286"/>
                </a:moveTo>
                <a:cubicBezTo>
                  <a:pt x="952138" y="1135607"/>
                  <a:pt x="1010781" y="1196708"/>
                  <a:pt x="1084085" y="1198337"/>
                </a:cubicBezTo>
                <a:cubicBezTo>
                  <a:pt x="1159018" y="1199967"/>
                  <a:pt x="1220919" y="1138866"/>
                  <a:pt x="1220919" y="1064730"/>
                </a:cubicBezTo>
                <a:cubicBezTo>
                  <a:pt x="1220919" y="991409"/>
                  <a:pt x="1161462" y="931123"/>
                  <a:pt x="1088158" y="930308"/>
                </a:cubicBezTo>
                <a:cubicBezTo>
                  <a:pt x="1014854" y="929494"/>
                  <a:pt x="953767" y="988965"/>
                  <a:pt x="952953" y="1062286"/>
                </a:cubicBezTo>
                <a:close/>
                <a:moveTo>
                  <a:pt x="635302" y="2627283"/>
                </a:moveTo>
                <a:cubicBezTo>
                  <a:pt x="636116" y="2553962"/>
                  <a:pt x="577473" y="2492046"/>
                  <a:pt x="504169" y="2491232"/>
                </a:cubicBezTo>
                <a:cubicBezTo>
                  <a:pt x="430865" y="2489602"/>
                  <a:pt x="368964" y="2548259"/>
                  <a:pt x="367335" y="2621580"/>
                </a:cubicBezTo>
                <a:cubicBezTo>
                  <a:pt x="365706" y="2696530"/>
                  <a:pt x="425163" y="2758446"/>
                  <a:pt x="500096" y="2759261"/>
                </a:cubicBezTo>
                <a:cubicBezTo>
                  <a:pt x="573400" y="2760075"/>
                  <a:pt x="634487" y="2700604"/>
                  <a:pt x="635302" y="2627283"/>
                </a:cubicBezTo>
                <a:close/>
                <a:moveTo>
                  <a:pt x="2167356" y="2066784"/>
                </a:moveTo>
                <a:cubicBezTo>
                  <a:pt x="2168171" y="1991834"/>
                  <a:pt x="2110342" y="1931548"/>
                  <a:pt x="2037038" y="1929918"/>
                </a:cubicBezTo>
                <a:cubicBezTo>
                  <a:pt x="1962105" y="1928289"/>
                  <a:pt x="1900204" y="1988575"/>
                  <a:pt x="1899389" y="2062711"/>
                </a:cubicBezTo>
                <a:cubicBezTo>
                  <a:pt x="1898575" y="2135217"/>
                  <a:pt x="1958847" y="2197133"/>
                  <a:pt x="2032151" y="2197948"/>
                </a:cubicBezTo>
                <a:cubicBezTo>
                  <a:pt x="2106270" y="2198762"/>
                  <a:pt x="2166542" y="2140105"/>
                  <a:pt x="2167356" y="2066784"/>
                </a:cubicBezTo>
                <a:close/>
              </a:path>
            </a:pathLst>
          </a:custGeom>
          <a:solidFill>
            <a:srgbClr val="C2D237"/>
          </a:solidFill>
          <a:ln w="8145" cap="flat">
            <a:noFill/>
            <a:prstDash val="solid"/>
            <a:miter/>
          </a:ln>
        </p:spPr>
        <p:txBody>
          <a:bodyPr rtlCol="0" anchor="ctr">
            <a:noAutofit/>
          </a:bodyPr>
          <a:lstStyle/>
          <a:p>
            <a:endParaRPr lang="en-US"/>
          </a:p>
        </p:txBody>
      </p:sp>
      <p:sp>
        <p:nvSpPr>
          <p:cNvPr id="55" name="Rectangle 27">
            <a:extLst>
              <a:ext uri="{FF2B5EF4-FFF2-40B4-BE49-F238E27FC236}">
                <a16:creationId xmlns:a16="http://schemas.microsoft.com/office/drawing/2014/main" id="{3BF67D19-2676-F844-9905-BB1E133009C4}"/>
              </a:ext>
            </a:extLst>
          </p:cNvPr>
          <p:cNvSpPr txBox="1"/>
          <p:nvPr/>
        </p:nvSpPr>
        <p:spPr>
          <a:xfrm>
            <a:off x="1050092" y="8702400"/>
            <a:ext cx="5360022" cy="51071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000" b="1" i="0" u="none" strike="noStrike">
                <a:solidFill>
                  <a:srgbClr val="28AFAC"/>
                </a:solidFill>
                <a:highlight>
                  <a:srgbClr val="FFFFFF"/>
                </a:highlight>
                <a:latin typeface="Montserrat Light"/>
                <a:ea typeface="Roboto"/>
                <a:cs typeface="Roboto"/>
                <a:hlinkClick r:id="rId5">
                  <a:extLst>
                    <a:ext uri="{A12FA001-AC4F-418D-AE19-62706E023703}">
                      <ahyp:hlinkClr xmlns:ahyp="http://schemas.microsoft.com/office/drawing/2018/hyperlinkcolor" val="tx"/>
                    </a:ext>
                  </a:extLst>
                </a:hlinkClick>
              </a:rPr>
              <a:t>Site web du Jubilee Sailing Trust</a:t>
            </a:r>
            <a:endParaRPr lang="en-IE" sz="1050" b="1">
              <a:solidFill>
                <a:srgbClr val="28AFAC"/>
              </a:solidFill>
              <a:highlight>
                <a:srgbClr val="FFFFFF"/>
              </a:highlight>
              <a:latin typeface="Montserrat Light"/>
              <a:ea typeface="Roboto" panose="02000000000000000000" pitchFamily="2" charset="0"/>
              <a:cs typeface="Roboto" panose="02000000000000000000" pitchFamily="2" charset="0"/>
            </a:endParaRPr>
          </a:p>
          <a:p>
            <a:endParaRPr lang="en-IE" sz="1050" u="sng">
              <a:solidFill>
                <a:srgbClr val="28AFAC"/>
              </a:solidFill>
              <a:effectLst/>
              <a:highlight>
                <a:srgbClr val="FFFFFF"/>
              </a:highlight>
              <a:latin typeface="Montserrat Light"/>
              <a:ea typeface="Roboto" panose="02000000000000000000" pitchFamily="2" charset="0"/>
              <a:cs typeface="Roboto" panose="02000000000000000000" pitchFamily="2" charset="0"/>
            </a:endParaRPr>
          </a:p>
          <a:p>
            <a:pPr rtl="0"/>
            <a:r>
              <a:rPr lang="fr" sz="1000" b="1" i="0" u="sng" strike="noStrike">
                <a:solidFill>
                  <a:srgbClr val="28AFAC"/>
                </a:solidFill>
                <a:highlight>
                  <a:srgbClr val="FFFFFF"/>
                </a:highlight>
                <a:latin typeface="Montserrat Light"/>
                <a:ea typeface="Roboto"/>
                <a:cs typeface="Roboto"/>
                <a:hlinkClick r:id="rId5">
                  <a:extLst>
                    <a:ext uri="{A12FA001-AC4F-418D-AE19-62706E023703}">
                      <ahyp:hlinkClr xmlns:ahyp="http://schemas.microsoft.com/office/drawing/2018/hyperlinkcolor" val="tx"/>
                    </a:ext>
                  </a:extLst>
                </a:hlinkClick>
              </a:rPr>
              <a:t>Informations sur l'accessibilité du site Web </a:t>
            </a:r>
            <a:endParaRPr lang="en-IE" sz="1050" b="1">
              <a:solidFill>
                <a:srgbClr val="28AFAC"/>
              </a:solidFill>
              <a:effectLst/>
              <a:highlight>
                <a:srgbClr val="FFFFFF"/>
              </a:highlight>
              <a:latin typeface="Montserrat Light"/>
              <a:ea typeface="Roboto" panose="02000000000000000000" pitchFamily="2" charset="0"/>
              <a:cs typeface="Roboto" panose="02000000000000000000" pitchFamily="2" charset="0"/>
            </a:endParaRPr>
          </a:p>
        </p:txBody>
      </p:sp>
      <p:sp>
        <p:nvSpPr>
          <p:cNvPr id="57" name="Rectangle 27">
            <a:extLst>
              <a:ext uri="{FF2B5EF4-FFF2-40B4-BE49-F238E27FC236}">
                <a16:creationId xmlns:a16="http://schemas.microsoft.com/office/drawing/2014/main" id="{1D39AE8B-95B2-5C4E-B03F-3D0AC25C20F5}"/>
              </a:ext>
            </a:extLst>
          </p:cNvPr>
          <p:cNvSpPr txBox="1"/>
          <p:nvPr/>
        </p:nvSpPr>
        <p:spPr>
          <a:xfrm>
            <a:off x="774290" y="4520956"/>
            <a:ext cx="4337206" cy="57996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a:solidFill>
                  <a:srgbClr val="2F355A"/>
                </a:solidFill>
                <a:highlight>
                  <a:srgbClr val="000000">
                    <a:alpha val="0"/>
                  </a:srgbClr>
                </a:highlight>
                <a:latin typeface="Montserrat Light"/>
                <a:ea typeface="Calibri"/>
                <a:cs typeface="Times New Roman"/>
              </a:rPr>
              <a:t>Martin Heng, qui a rejoint le voyage de </a:t>
            </a:r>
            <a:r>
              <a:rPr lang="fr" sz="1200" b="1" i="1" u="none" strike="noStrike">
                <a:solidFill>
                  <a:srgbClr val="2F355A"/>
                </a:solidFill>
                <a:highlight>
                  <a:srgbClr val="000000">
                    <a:alpha val="0"/>
                  </a:srgbClr>
                </a:highlight>
                <a:latin typeface="Montserrat Light"/>
                <a:ea typeface="Calibri"/>
                <a:cs typeface="Times New Roman"/>
              </a:rPr>
              <a:t>Tenacious </a:t>
            </a:r>
            <a:r>
              <a:rPr lang="fr" sz="1200" b="1" i="0" u="none" strike="noStrike">
                <a:solidFill>
                  <a:srgbClr val="2F355A"/>
                </a:solidFill>
                <a:highlight>
                  <a:srgbClr val="000000">
                    <a:alpha val="0"/>
                  </a:srgbClr>
                </a:highlight>
                <a:latin typeface="Montserrat Light"/>
                <a:ea typeface="Calibri"/>
                <a:cs typeface="Times New Roman"/>
              </a:rPr>
              <a:t>de Sydney à Melbourne en 2018, décrit son expérience dans ce </a:t>
            </a:r>
            <a:r>
              <a:rPr lang="fr" sz="1200" b="1" i="0" u="sng" strike="noStrike">
                <a:solidFill>
                  <a:srgbClr val="2F355A"/>
                </a:solidFill>
                <a:highlight>
                  <a:srgbClr val="000000">
                    <a:alpha val="0"/>
                  </a:srgbClr>
                </a:highlight>
                <a:latin typeface="Montserrat Light"/>
                <a:ea typeface="Calibri"/>
                <a:cs typeface="Times New Roman"/>
                <a:hlinkClick r:id="rId7">
                  <a:extLst>
                    <a:ext uri="{A12FA001-AC4F-418D-AE19-62706E023703}">
                      <ahyp:hlinkClr xmlns:ahyp="http://schemas.microsoft.com/office/drawing/2018/hyperlinkcolor" val="tx"/>
                    </a:ext>
                  </a:extLst>
                </a:hlinkClick>
              </a:rPr>
              <a:t>blog de Lonely Planet</a:t>
            </a:r>
            <a:r>
              <a:rPr lang="fr" sz="1200" b="1" i="0" u="none" strike="noStrike">
                <a:solidFill>
                  <a:srgbClr val="2F355A"/>
                </a:solidFill>
                <a:highlight>
                  <a:srgbClr val="000000">
                    <a:alpha val="0"/>
                  </a:srgbClr>
                </a:highlight>
                <a:latin typeface="Montserrat Light"/>
                <a:ea typeface="Calibri"/>
                <a:cs typeface="Times New Roman"/>
              </a:rPr>
              <a:t> :</a:t>
            </a:r>
            <a:endParaRPr lang="en-IE" sz="1200">
              <a:solidFill>
                <a:srgbClr val="2F355A"/>
              </a:solidFill>
              <a:effectLst/>
              <a:ea typeface="Calibri" panose="020F0502020204030204" pitchFamily="34" charset="0"/>
            </a:endParaRPr>
          </a:p>
        </p:txBody>
      </p:sp>
    </p:spTree>
    <p:extLst>
      <p:ext uri="{BB962C8B-B14F-4D97-AF65-F5344CB8AC3E}">
        <p14:creationId xmlns:p14="http://schemas.microsoft.com/office/powerpoint/2010/main" val="7810308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31EB7A53-4747-E545-874A-62CA97ED002C}"/>
              </a:ext>
            </a:extLst>
          </p:cNvPr>
          <p:cNvPicPr>
            <a:picLocks noGrp="1" noChangeAspect="1"/>
          </p:cNvPicPr>
          <p:nvPr>
            <p:ph type="pic" idx="16"/>
          </p:nvPr>
        </p:nvPicPr>
        <p:blipFill>
          <a:blip r:embed="rId2">
            <a:extLst>
              <a:ext uri="{28A0092B-C50C-407E-A947-70E740481C1C}">
                <a14:useLocalDpi xmlns:a14="http://schemas.microsoft.com/office/drawing/2010/main"/>
              </a:ext>
            </a:extLst>
          </a:blip>
          <a:stretch>
            <a:fillRect/>
          </a:stretch>
        </p:blipFill>
        <p:spPr>
          <a:xfrm>
            <a:off x="-1" y="0"/>
            <a:ext cx="3068209" cy="9906000"/>
          </a:xfrm>
          <a:noFill/>
        </p:spPr>
      </p:pic>
      <p:sp>
        <p:nvSpPr>
          <p:cNvPr id="24" name="Rechteck">
            <a:extLst>
              <a:ext uri="{FF2B5EF4-FFF2-40B4-BE49-F238E27FC236}">
                <a16:creationId xmlns:a16="http://schemas.microsoft.com/office/drawing/2014/main" id="{8E7C1C8C-F3E1-324D-99F3-E90C6972AB5C}"/>
              </a:ext>
            </a:extLst>
          </p:cNvPr>
          <p:cNvSpPr/>
          <p:nvPr/>
        </p:nvSpPr>
        <p:spPr>
          <a:xfrm>
            <a:off x="1014412" y="491828"/>
            <a:ext cx="5843587" cy="1683393"/>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38" name="TextBox 37">
            <a:extLst>
              <a:ext uri="{FF2B5EF4-FFF2-40B4-BE49-F238E27FC236}">
                <a16:creationId xmlns:a16="http://schemas.microsoft.com/office/drawing/2014/main" id="{875C9A8C-CF67-4458-A8B4-7887248F8A84}"/>
              </a:ext>
            </a:extLst>
          </p:cNvPr>
          <p:cNvSpPr txBox="1"/>
          <p:nvPr/>
        </p:nvSpPr>
        <p:spPr>
          <a:xfrm>
            <a:off x="3245726" y="3853106"/>
            <a:ext cx="3115356" cy="6865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marL="171450" indent="-171450" algn="l" defTabSz="825500" rtl="0">
              <a:buClr>
                <a:srgbClr val="28AFAC"/>
              </a:buClr>
              <a:buFont typeface="Arial" panose="020B0604020202020204" pitchFamily="34" charset="0"/>
              <a:buChar char="•"/>
            </a:pPr>
            <a:r>
              <a:rPr lang="fr" sz="1200" b="0" i="0" u="none" strike="noStrike">
                <a:solidFill>
                  <a:srgbClr val="2F355A"/>
                </a:solidFill>
                <a:highlight>
                  <a:srgbClr val="000000">
                    <a:alpha val="0"/>
                  </a:srgbClr>
                </a:highlight>
                <a:latin typeface="Montserrat Light"/>
              </a:rPr>
              <a:t>Stationnement accessible</a:t>
            </a:r>
          </a:p>
          <a:p>
            <a:pPr marL="171450" indent="-171450" algn="l" defTabSz="825500" rtl="0">
              <a:buClr>
                <a:srgbClr val="28AFAC"/>
              </a:buClr>
              <a:buFont typeface="Arial" panose="020B0604020202020204" pitchFamily="34" charset="0"/>
              <a:buChar char="•"/>
            </a:pPr>
            <a:r>
              <a:rPr lang="fr" sz="1200" b="0" i="0" u="none" strike="noStrike">
                <a:solidFill>
                  <a:srgbClr val="2F355A"/>
                </a:solidFill>
                <a:highlight>
                  <a:srgbClr val="000000">
                    <a:alpha val="0"/>
                  </a:srgbClr>
                </a:highlight>
                <a:latin typeface="Montserrat Light"/>
              </a:rPr>
              <a:t>Chaussées et passages à niveau</a:t>
            </a:r>
          </a:p>
          <a:p>
            <a:pPr marL="171450" indent="-171450" algn="l" defTabSz="825500" rtl="0">
              <a:buClr>
                <a:srgbClr val="28AFAC"/>
              </a:buClr>
              <a:buFont typeface="Arial" panose="020B0604020202020204" pitchFamily="34" charset="0"/>
              <a:buChar char="•"/>
            </a:pPr>
            <a:r>
              <a:rPr lang="fr" sz="1200" b="0" i="0" u="none" strike="noStrike">
                <a:solidFill>
                  <a:srgbClr val="2F355A"/>
                </a:solidFill>
                <a:highlight>
                  <a:srgbClr val="000000">
                    <a:alpha val="0"/>
                  </a:srgbClr>
                </a:highlight>
                <a:latin typeface="Montserrat Light"/>
              </a:rPr>
              <a:t>Rampes et marches extérieures</a:t>
            </a:r>
          </a:p>
        </p:txBody>
      </p:sp>
      <p:sp>
        <p:nvSpPr>
          <p:cNvPr id="22" name="Rechteck">
            <a:extLst>
              <a:ext uri="{FF2B5EF4-FFF2-40B4-BE49-F238E27FC236}">
                <a16:creationId xmlns:a16="http://schemas.microsoft.com/office/drawing/2014/main" id="{5A34FA1B-7880-4DAB-9E4E-24F0E910377B}"/>
              </a:ext>
            </a:extLst>
          </p:cNvPr>
          <p:cNvSpPr/>
          <p:nvPr/>
        </p:nvSpPr>
        <p:spPr>
          <a:xfrm>
            <a:off x="2255639" y="4571726"/>
            <a:ext cx="4225297" cy="801828"/>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21" name="Rechteck">
            <a:extLst>
              <a:ext uri="{FF2B5EF4-FFF2-40B4-BE49-F238E27FC236}">
                <a16:creationId xmlns:a16="http://schemas.microsoft.com/office/drawing/2014/main" id="{5F989B10-AAC8-4E27-9641-019A889E738E}"/>
              </a:ext>
            </a:extLst>
          </p:cNvPr>
          <p:cNvSpPr/>
          <p:nvPr/>
        </p:nvSpPr>
        <p:spPr>
          <a:xfrm>
            <a:off x="2259631" y="3091837"/>
            <a:ext cx="4225297" cy="72947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18" name="Rechteck">
            <a:extLst>
              <a:ext uri="{FF2B5EF4-FFF2-40B4-BE49-F238E27FC236}">
                <a16:creationId xmlns:a16="http://schemas.microsoft.com/office/drawing/2014/main" id="{89CBAF76-1FFC-470E-BA1E-D59A74961297}"/>
              </a:ext>
            </a:extLst>
          </p:cNvPr>
          <p:cNvSpPr/>
          <p:nvPr/>
        </p:nvSpPr>
        <p:spPr>
          <a:xfrm>
            <a:off x="2245956" y="2445043"/>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6" name="Rectangle 27"/>
          <p:cNvSpPr txBox="1"/>
          <p:nvPr/>
        </p:nvSpPr>
        <p:spPr>
          <a:xfrm>
            <a:off x="3217085" y="2526446"/>
            <a:ext cx="3254166"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800" b="1" i="0" u="none" strike="noStrike">
                <a:solidFill>
                  <a:srgbClr val="FFFFFF"/>
                </a:solidFill>
                <a:highlight>
                  <a:srgbClr val="000000">
                    <a:alpha val="0"/>
                  </a:srgbClr>
                </a:highlight>
                <a:latin typeface="Montserrat Light"/>
                <a:ea typeface="Verdana"/>
              </a:rPr>
              <a:t>INTRODUCTION	</a:t>
            </a:r>
            <a:r>
              <a:rPr lang="fr" sz="1200" b="0" i="0" u="none" strike="noStrike">
                <a:solidFill>
                  <a:srgbClr val="FFFFFF"/>
                </a:solidFill>
                <a:highlight>
                  <a:srgbClr val="000000">
                    <a:alpha val="0"/>
                  </a:srgbClr>
                </a:highlight>
                <a:latin typeface="Montserrat Light"/>
                <a:ea typeface="Verdana"/>
              </a:rPr>
              <a:t>Page 40</a:t>
            </a:r>
            <a:endParaRPr sz="1200">
              <a:solidFill>
                <a:schemeClr val="bg1"/>
              </a:solidFill>
              <a:latin typeface="Montserrat Light"/>
              <a:ea typeface="Verdana" panose="020B0604030504040204" pitchFamily="34" charset="0"/>
            </a:endParaRPr>
          </a:p>
        </p:txBody>
      </p:sp>
      <p:pic>
        <p:nvPicPr>
          <p:cNvPr id="31" name="Graphic 30" descr="Heart with pulse">
            <a:extLst>
              <a:ext uri="{FF2B5EF4-FFF2-40B4-BE49-F238E27FC236}">
                <a16:creationId xmlns:a16="http://schemas.microsoft.com/office/drawing/2014/main" id="{6E1C5026-8CFD-F54D-8D58-F9D72FF0558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84515" y="4594664"/>
            <a:ext cx="491061" cy="491061"/>
          </a:xfrm>
          <a:prstGeom prst="rect">
            <a:avLst/>
          </a:prstGeom>
        </p:spPr>
      </p:pic>
      <p:pic>
        <p:nvPicPr>
          <p:cNvPr id="33" name="Graphic 32" descr="Open hand with plant">
            <a:extLst>
              <a:ext uri="{FF2B5EF4-FFF2-40B4-BE49-F238E27FC236}">
                <a16:creationId xmlns:a16="http://schemas.microsoft.com/office/drawing/2014/main" id="{9080D6EB-68EA-2A4B-B0D2-8264D42C9A0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25096" y="3108246"/>
            <a:ext cx="491061" cy="491061"/>
          </a:xfrm>
          <a:prstGeom prst="rect">
            <a:avLst/>
          </a:prstGeom>
        </p:spPr>
      </p:pic>
      <p:pic>
        <p:nvPicPr>
          <p:cNvPr id="35" name="Graphic 34" descr="Wave">
            <a:extLst>
              <a:ext uri="{FF2B5EF4-FFF2-40B4-BE49-F238E27FC236}">
                <a16:creationId xmlns:a16="http://schemas.microsoft.com/office/drawing/2014/main" id="{DD3B83F4-BB2A-3A41-B458-DD54267B2EE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46270" y="2434553"/>
            <a:ext cx="491061" cy="491061"/>
          </a:xfrm>
          <a:prstGeom prst="rect">
            <a:avLst/>
          </a:prstGeom>
        </p:spPr>
      </p:pic>
      <p:sp>
        <p:nvSpPr>
          <p:cNvPr id="25" name="Rectangle 27">
            <a:extLst>
              <a:ext uri="{FF2B5EF4-FFF2-40B4-BE49-F238E27FC236}">
                <a16:creationId xmlns:a16="http://schemas.microsoft.com/office/drawing/2014/main" id="{43035999-2411-46AC-A480-FC3D40AEAFF4}"/>
              </a:ext>
            </a:extLst>
          </p:cNvPr>
          <p:cNvSpPr txBox="1"/>
          <p:nvPr/>
        </p:nvSpPr>
        <p:spPr>
          <a:xfrm>
            <a:off x="3241735" y="4643643"/>
            <a:ext cx="3192443" cy="579967"/>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lnSpc>
                <a:spcPct val="100000"/>
              </a:lnSpc>
              <a:spcBef>
                <a:spcPct val="0"/>
              </a:spcBef>
              <a:tabLst>
                <a:tab pos="2476500" algn="l"/>
              </a:tabLst>
            </a:pPr>
            <a:r>
              <a:rPr lang="fr" sz="1800" b="1" i="0" u="none" strike="noStrike">
                <a:solidFill>
                  <a:srgbClr val="FFFFFF"/>
                </a:solidFill>
                <a:highlight>
                  <a:srgbClr val="000000">
                    <a:alpha val="0"/>
                  </a:srgbClr>
                </a:highlight>
                <a:latin typeface="Montserrat Light"/>
                <a:ea typeface="Verdana"/>
              </a:rPr>
              <a:t>ENTRÉE PRINCIPALE ET ACCÈS INTERNE	</a:t>
            </a:r>
            <a:r>
              <a:rPr lang="fr" sz="1200" b="0" i="0" u="none" strike="noStrike">
                <a:solidFill>
                  <a:srgbClr val="FFFFFF"/>
                </a:solidFill>
                <a:highlight>
                  <a:srgbClr val="000000">
                    <a:alpha val="0"/>
                  </a:srgbClr>
                </a:highlight>
                <a:latin typeface="Montserrat Light"/>
                <a:ea typeface="Verdana"/>
              </a:rPr>
              <a:t>Page 50</a:t>
            </a:r>
          </a:p>
        </p:txBody>
      </p:sp>
      <p:sp>
        <p:nvSpPr>
          <p:cNvPr id="39" name="Rectangle 27">
            <a:extLst>
              <a:ext uri="{FF2B5EF4-FFF2-40B4-BE49-F238E27FC236}">
                <a16:creationId xmlns:a16="http://schemas.microsoft.com/office/drawing/2014/main" id="{E4E0F23C-2681-46BB-AF25-E061E67299F1}"/>
              </a:ext>
            </a:extLst>
          </p:cNvPr>
          <p:cNvSpPr txBox="1"/>
          <p:nvPr/>
        </p:nvSpPr>
        <p:spPr>
          <a:xfrm>
            <a:off x="3245726" y="3178419"/>
            <a:ext cx="3239201" cy="579967"/>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lnSpc>
                <a:spcPct val="100000"/>
              </a:lnSpc>
              <a:spcBef>
                <a:spcPct val="0"/>
              </a:spcBef>
              <a:tabLst>
                <a:tab pos="2476500" algn="l"/>
              </a:tabLst>
            </a:pPr>
            <a:r>
              <a:rPr lang="fr" sz="1800" b="1" i="0" u="none" strike="noStrike">
                <a:solidFill>
                  <a:srgbClr val="FFFFFF"/>
                </a:solidFill>
                <a:highlight>
                  <a:srgbClr val="000000">
                    <a:alpha val="0"/>
                  </a:srgbClr>
                </a:highlight>
                <a:latin typeface="Montserrat Light"/>
                <a:ea typeface="Verdana"/>
              </a:rPr>
              <a:t>ENVIRONNEMENTS EXTÉRIEURS	</a:t>
            </a:r>
            <a:r>
              <a:rPr lang="fr" sz="1200" b="0" i="0" u="none" strike="noStrike">
                <a:solidFill>
                  <a:srgbClr val="FFFFFF"/>
                </a:solidFill>
                <a:highlight>
                  <a:srgbClr val="000000">
                    <a:alpha val="0"/>
                  </a:srgbClr>
                </a:highlight>
                <a:latin typeface="Montserrat Light"/>
                <a:ea typeface="Verdana"/>
              </a:rPr>
              <a:t>Page 43</a:t>
            </a:r>
          </a:p>
        </p:txBody>
      </p:sp>
      <p:sp>
        <p:nvSpPr>
          <p:cNvPr id="40" name="TextBox 39">
            <a:extLst>
              <a:ext uri="{FF2B5EF4-FFF2-40B4-BE49-F238E27FC236}">
                <a16:creationId xmlns:a16="http://schemas.microsoft.com/office/drawing/2014/main" id="{4FCF7D64-558D-49AA-B9C7-3163E83D37F5}"/>
              </a:ext>
            </a:extLst>
          </p:cNvPr>
          <p:cNvSpPr txBox="1"/>
          <p:nvPr/>
        </p:nvSpPr>
        <p:spPr>
          <a:xfrm>
            <a:off x="3241735" y="5414126"/>
            <a:ext cx="3115356" cy="1979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marL="171450" indent="-171450" algn="l" defTabSz="825500" rtl="0">
              <a:lnSpc>
                <a:spcPct val="90000"/>
              </a:lnSpc>
              <a:buClr>
                <a:srgbClr val="28AFAC"/>
              </a:buClr>
              <a:buFont typeface="Arial" panose="020B0604020202020204" pitchFamily="34" charset="0"/>
              <a:buChar char="•"/>
            </a:pPr>
            <a:r>
              <a:rPr lang="fr" sz="1200" b="0" i="0" u="none" strike="noStrike" dirty="0">
                <a:solidFill>
                  <a:srgbClr val="2F355A"/>
                </a:solidFill>
                <a:highlight>
                  <a:srgbClr val="000000">
                    <a:alpha val="0"/>
                  </a:srgbClr>
                </a:highlight>
                <a:latin typeface="Montserrat Light"/>
              </a:rPr>
              <a:t>Conception de l'entrée principale</a:t>
            </a:r>
          </a:p>
          <a:p>
            <a:pPr marL="171450" indent="-171450" algn="l" defTabSz="825500" rtl="0">
              <a:lnSpc>
                <a:spcPct val="90000"/>
              </a:lnSpc>
              <a:buClr>
                <a:srgbClr val="28AFAC"/>
              </a:buClr>
              <a:buFont typeface="Arial" panose="020B0604020202020204" pitchFamily="34" charset="0"/>
              <a:buChar char="•"/>
            </a:pPr>
            <a:r>
              <a:rPr lang="fr" sz="1200" b="0" i="0" u="none" strike="noStrike" dirty="0">
                <a:solidFill>
                  <a:srgbClr val="2F355A"/>
                </a:solidFill>
                <a:highlight>
                  <a:srgbClr val="000000">
                    <a:alpha val="0"/>
                  </a:srgbClr>
                </a:highlight>
                <a:latin typeface="Montserrat Light"/>
              </a:rPr>
              <a:t>Couloirs, escaliers et ascenseurs</a:t>
            </a:r>
          </a:p>
          <a:p>
            <a:pPr marL="171450" indent="-171450" algn="l" defTabSz="825500" rtl="0">
              <a:lnSpc>
                <a:spcPct val="90000"/>
              </a:lnSpc>
              <a:buClr>
                <a:srgbClr val="28AFAC"/>
              </a:buClr>
              <a:buFont typeface="Arial" panose="020B0604020202020204" pitchFamily="34" charset="0"/>
              <a:buChar char="•"/>
            </a:pPr>
            <a:r>
              <a:rPr lang="fr" sz="1200" b="0" i="0" u="none" strike="noStrike" dirty="0">
                <a:solidFill>
                  <a:srgbClr val="2F355A"/>
                </a:solidFill>
                <a:highlight>
                  <a:srgbClr val="000000">
                    <a:alpha val="0"/>
                  </a:srgbClr>
                </a:highlight>
                <a:latin typeface="Montserrat Light"/>
              </a:rPr>
              <a:t>Installations publiques</a:t>
            </a:r>
          </a:p>
          <a:p>
            <a:pPr marL="171450" indent="-171450" algn="l" defTabSz="825500" rtl="0">
              <a:lnSpc>
                <a:spcPct val="90000"/>
              </a:lnSpc>
              <a:buClr>
                <a:srgbClr val="28AFAC"/>
              </a:buClr>
              <a:buFont typeface="Arial" panose="020B0604020202020204" pitchFamily="34" charset="0"/>
              <a:buChar char="•"/>
            </a:pPr>
            <a:r>
              <a:rPr lang="fr" sz="1200" b="0" i="0" u="none" strike="noStrike" dirty="0">
                <a:solidFill>
                  <a:srgbClr val="2F355A"/>
                </a:solidFill>
                <a:highlight>
                  <a:srgbClr val="000000">
                    <a:alpha val="0"/>
                  </a:srgbClr>
                </a:highlight>
                <a:latin typeface="Montserrat Light"/>
              </a:rPr>
              <a:t>Toilettes publiques</a:t>
            </a:r>
          </a:p>
          <a:p>
            <a:pPr marL="171450" indent="-171450" algn="l" defTabSz="825500" rtl="0">
              <a:lnSpc>
                <a:spcPct val="90000"/>
              </a:lnSpc>
              <a:buClr>
                <a:srgbClr val="28AFAC"/>
              </a:buClr>
              <a:buFont typeface="Arial" panose="020B0604020202020204" pitchFamily="34" charset="0"/>
              <a:buChar char="•"/>
            </a:pPr>
            <a:r>
              <a:rPr lang="fr" sz="1200" b="0" i="0" u="none" strike="noStrike" dirty="0">
                <a:solidFill>
                  <a:srgbClr val="2F355A"/>
                </a:solidFill>
                <a:highlight>
                  <a:srgbClr val="000000">
                    <a:alpha val="0"/>
                  </a:srgbClr>
                </a:highlight>
                <a:latin typeface="Montserrat Light"/>
              </a:rPr>
              <a:t>Réception et décoration intérieure</a:t>
            </a:r>
          </a:p>
          <a:p>
            <a:pPr marL="171450" indent="-171450" algn="l" defTabSz="825500" rtl="0">
              <a:lnSpc>
                <a:spcPct val="90000"/>
              </a:lnSpc>
              <a:buClr>
                <a:srgbClr val="28AFAC"/>
              </a:buClr>
              <a:buFont typeface="Arial" panose="020B0604020202020204" pitchFamily="34" charset="0"/>
              <a:buChar char="•"/>
            </a:pPr>
            <a:r>
              <a:rPr lang="fr" sz="1200" b="0" i="0" u="none" strike="noStrike" dirty="0">
                <a:solidFill>
                  <a:srgbClr val="2F355A"/>
                </a:solidFill>
                <a:highlight>
                  <a:srgbClr val="000000">
                    <a:alpha val="0"/>
                  </a:srgbClr>
                </a:highlight>
                <a:latin typeface="Montserrat Light"/>
              </a:rPr>
              <a:t>Communication et formation du personnel</a:t>
            </a:r>
          </a:p>
          <a:p>
            <a:pPr marL="171450" indent="-171450" algn="l" defTabSz="825500" rtl="0">
              <a:lnSpc>
                <a:spcPct val="90000"/>
              </a:lnSpc>
              <a:buClr>
                <a:srgbClr val="28AFAC"/>
              </a:buClr>
              <a:buFont typeface="Arial" panose="020B0604020202020204" pitchFamily="34" charset="0"/>
              <a:buChar char="•"/>
            </a:pPr>
            <a:r>
              <a:rPr lang="fr" sz="1200" b="0" i="0" u="none" strike="noStrike" dirty="0">
                <a:solidFill>
                  <a:srgbClr val="2F355A"/>
                </a:solidFill>
                <a:highlight>
                  <a:srgbClr val="000000">
                    <a:alpha val="0"/>
                  </a:srgbClr>
                </a:highlight>
                <a:latin typeface="Montserrat Light"/>
              </a:rPr>
              <a:t>Signalisation et orientation</a:t>
            </a:r>
          </a:p>
          <a:p>
            <a:pPr marL="171450" indent="-171450" algn="l" defTabSz="825500" rtl="0">
              <a:lnSpc>
                <a:spcPct val="90000"/>
              </a:lnSpc>
              <a:buClr>
                <a:srgbClr val="28AFAC"/>
              </a:buClr>
              <a:buFont typeface="Arial" panose="020B0604020202020204" pitchFamily="34" charset="0"/>
              <a:buChar char="•"/>
            </a:pPr>
            <a:r>
              <a:rPr lang="fr" sz="1200" b="0" i="0" u="none" strike="noStrike" dirty="0">
                <a:solidFill>
                  <a:srgbClr val="2F355A"/>
                </a:solidFill>
                <a:highlight>
                  <a:srgbClr val="000000">
                    <a:alpha val="0"/>
                  </a:srgbClr>
                </a:highlight>
                <a:latin typeface="Montserrat Light"/>
              </a:rPr>
              <a:t>Informations accessibles</a:t>
            </a:r>
          </a:p>
          <a:p>
            <a:pPr marL="171450" indent="-171450" algn="l" defTabSz="825500" rtl="0">
              <a:lnSpc>
                <a:spcPct val="90000"/>
              </a:lnSpc>
              <a:buClr>
                <a:srgbClr val="28AFAC"/>
              </a:buClr>
              <a:buFont typeface="Arial" panose="020B0604020202020204" pitchFamily="34" charset="0"/>
              <a:buChar char="•"/>
            </a:pPr>
            <a:r>
              <a:rPr lang="fr" sz="1200" b="0" i="0" u="none" strike="noStrike" dirty="0">
                <a:solidFill>
                  <a:srgbClr val="2F355A"/>
                </a:solidFill>
                <a:highlight>
                  <a:srgbClr val="000000">
                    <a:alpha val="0"/>
                  </a:srgbClr>
                </a:highlight>
                <a:latin typeface="Montserrat Light"/>
              </a:rPr>
              <a:t>Bureaux et locaux du personnel</a:t>
            </a:r>
          </a:p>
          <a:p>
            <a:pPr marL="171450" indent="-171450" algn="l" defTabSz="825500">
              <a:lnSpc>
                <a:spcPct val="90000"/>
              </a:lnSpc>
              <a:buClr>
                <a:srgbClr val="28AFAC"/>
              </a:buClr>
              <a:buFont typeface="Arial" panose="020B0604020202020204" pitchFamily="34" charset="0"/>
              <a:buChar char="•"/>
            </a:pPr>
            <a:endParaRPr lang="en-IE" sz="1200" dirty="0">
              <a:solidFill>
                <a:srgbClr val="2F355A"/>
              </a:solidFill>
              <a:latin typeface="Montserrat Light" pitchFamily="2" charset="77"/>
            </a:endParaRPr>
          </a:p>
        </p:txBody>
      </p:sp>
      <p:sp>
        <p:nvSpPr>
          <p:cNvPr id="26" name="Rectangle 27">
            <a:extLst>
              <a:ext uri="{FF2B5EF4-FFF2-40B4-BE49-F238E27FC236}">
                <a16:creationId xmlns:a16="http://schemas.microsoft.com/office/drawing/2014/main" id="{41E90BC4-9630-484A-A3A0-FD5BE0E481E2}"/>
              </a:ext>
            </a:extLst>
          </p:cNvPr>
          <p:cNvSpPr txBox="1"/>
          <p:nvPr/>
        </p:nvSpPr>
        <p:spPr>
          <a:xfrm>
            <a:off x="3286990" y="719375"/>
            <a:ext cx="2476425" cy="104163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200" b="0" i="0" u="none" strike="noStrike" dirty="0">
                <a:solidFill>
                  <a:srgbClr val="FFFFFF"/>
                </a:solidFill>
                <a:highlight>
                  <a:srgbClr val="000000">
                    <a:alpha val="0"/>
                  </a:srgbClr>
                </a:highlight>
                <a:latin typeface="Montserrat Light"/>
              </a:rPr>
              <a:t>Check</a:t>
            </a:r>
            <a:r>
              <a:rPr lang="fr" sz="2200" dirty="0">
                <a:solidFill>
                  <a:srgbClr val="FFFFFF"/>
                </a:solidFill>
                <a:highlight>
                  <a:srgbClr val="000000">
                    <a:alpha val="0"/>
                  </a:srgbClr>
                </a:highlight>
              </a:rPr>
              <a:t>lists </a:t>
            </a:r>
            <a:r>
              <a:rPr lang="fr" sz="2200" b="0" i="0" u="none" strike="noStrike" dirty="0">
                <a:solidFill>
                  <a:srgbClr val="FFFFFF"/>
                </a:solidFill>
                <a:highlight>
                  <a:srgbClr val="000000">
                    <a:alpha val="0"/>
                  </a:srgbClr>
                </a:highlight>
                <a:latin typeface="Montserrat Light"/>
              </a:rPr>
              <a:t>du tourisme accessible</a:t>
            </a:r>
          </a:p>
        </p:txBody>
      </p:sp>
      <p:sp>
        <p:nvSpPr>
          <p:cNvPr id="27" name="Rectangle 27">
            <a:extLst>
              <a:ext uri="{FF2B5EF4-FFF2-40B4-BE49-F238E27FC236}">
                <a16:creationId xmlns:a16="http://schemas.microsoft.com/office/drawing/2014/main" id="{31513222-6DF5-1F42-A419-0A1823A92FB1}"/>
              </a:ext>
            </a:extLst>
          </p:cNvPr>
          <p:cNvSpPr txBox="1"/>
          <p:nvPr/>
        </p:nvSpPr>
        <p:spPr>
          <a:xfrm>
            <a:off x="1318531" y="823296"/>
            <a:ext cx="1454965" cy="11801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7500" b="1" i="0" u="none" strike="noStrike">
                <a:solidFill>
                  <a:srgbClr val="C2D237"/>
                </a:solidFill>
                <a:highlight>
                  <a:srgbClr val="000000">
                    <a:alpha val="0"/>
                  </a:srgbClr>
                </a:highlight>
                <a:latin typeface="Montserrat"/>
              </a:rPr>
              <a:t>04</a:t>
            </a:r>
          </a:p>
        </p:txBody>
      </p:sp>
      <p:sp>
        <p:nvSpPr>
          <p:cNvPr id="29" name="Rectangle 27">
            <a:extLst>
              <a:ext uri="{FF2B5EF4-FFF2-40B4-BE49-F238E27FC236}">
                <a16:creationId xmlns:a16="http://schemas.microsoft.com/office/drawing/2014/main" id="{95906C7A-7989-554F-BBDE-7E3688413C87}"/>
              </a:ext>
            </a:extLst>
          </p:cNvPr>
          <p:cNvSpPr txBox="1"/>
          <p:nvPr/>
        </p:nvSpPr>
        <p:spPr>
          <a:xfrm>
            <a:off x="1332819" y="700213"/>
            <a:ext cx="2476425" cy="41069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ts val="914"/>
              </a:spcBef>
            </a:pPr>
            <a:r>
              <a:rPr lang="fr" sz="2500" b="1" i="0" u="none" strike="noStrike">
                <a:solidFill>
                  <a:srgbClr val="FFFFFF"/>
                </a:solidFill>
                <a:highlight>
                  <a:srgbClr val="000000">
                    <a:alpha val="0"/>
                  </a:srgbClr>
                </a:highlight>
                <a:latin typeface="Montserrat Light"/>
              </a:rPr>
              <a:t>Section</a:t>
            </a:r>
            <a:endParaRPr lang="en-IE" sz="2500">
              <a:solidFill>
                <a:schemeClr val="bg1"/>
              </a:solidFill>
            </a:endParaRPr>
          </a:p>
        </p:txBody>
      </p:sp>
      <p:cxnSp>
        <p:nvCxnSpPr>
          <p:cNvPr id="30" name="Straight Connector 29">
            <a:extLst>
              <a:ext uri="{FF2B5EF4-FFF2-40B4-BE49-F238E27FC236}">
                <a16:creationId xmlns:a16="http://schemas.microsoft.com/office/drawing/2014/main" id="{F99D6AF2-CD71-814E-835D-EB5F779C5C60}"/>
              </a:ext>
            </a:extLst>
          </p:cNvPr>
          <p:cNvCxnSpPr/>
          <p:nvPr/>
        </p:nvCxnSpPr>
        <p:spPr>
          <a:xfrm flipH="1">
            <a:off x="2975576" y="612048"/>
            <a:ext cx="0" cy="1302299"/>
          </a:xfrm>
          <a:prstGeom prst="line">
            <a:avLst/>
          </a:prstGeom>
          <a:noFill/>
          <a:ln w="25400" cap="flat">
            <a:solidFill>
              <a:schemeClr val="bg1"/>
            </a:solidFill>
            <a:prstDash val="solid"/>
            <a:miter lim="400000"/>
          </a:ln>
          <a:effectLst/>
        </p:spPr>
        <p:style>
          <a:lnRef idx="0">
            <a:scrgbClr r="0" g="0" b="0"/>
          </a:lnRef>
          <a:fillRef idx="0">
            <a:scrgbClr r="0" g="0" b="0"/>
          </a:fillRef>
          <a:effectRef idx="0">
            <a:scrgbClr r="0" g="0" b="0"/>
          </a:effectRef>
          <a:fontRef idx="none"/>
        </p:style>
      </p:cxnSp>
      <p:sp>
        <p:nvSpPr>
          <p:cNvPr id="51" name="Rechteck">
            <a:extLst>
              <a:ext uri="{FF2B5EF4-FFF2-40B4-BE49-F238E27FC236}">
                <a16:creationId xmlns:a16="http://schemas.microsoft.com/office/drawing/2014/main" id="{B67094A0-2057-D04F-80A9-B60D53EEC427}"/>
              </a:ext>
            </a:extLst>
          </p:cNvPr>
          <p:cNvSpPr/>
          <p:nvPr/>
        </p:nvSpPr>
        <p:spPr>
          <a:xfrm>
            <a:off x="2173853" y="7225593"/>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52" name="Rectangle 27">
            <a:extLst>
              <a:ext uri="{FF2B5EF4-FFF2-40B4-BE49-F238E27FC236}">
                <a16:creationId xmlns:a16="http://schemas.microsoft.com/office/drawing/2014/main" id="{27B9DEAD-9128-6C46-9BFA-C4A9FE024582}"/>
              </a:ext>
            </a:extLst>
          </p:cNvPr>
          <p:cNvSpPr txBox="1"/>
          <p:nvPr/>
        </p:nvSpPr>
        <p:spPr>
          <a:xfrm>
            <a:off x="3144982" y="7317881"/>
            <a:ext cx="3423038"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800" b="1" i="0" u="none" strike="noStrike">
                <a:solidFill>
                  <a:srgbClr val="FFFFFF"/>
                </a:solidFill>
                <a:highlight>
                  <a:srgbClr val="000000">
                    <a:alpha val="0"/>
                  </a:srgbClr>
                </a:highlight>
                <a:latin typeface="Montserrat Light"/>
                <a:ea typeface="Verdana"/>
              </a:rPr>
              <a:t>HÉBERGEMENT 	</a:t>
            </a:r>
            <a:r>
              <a:rPr lang="fr" sz="1200" b="0" i="0" u="none" strike="noStrike">
                <a:solidFill>
                  <a:srgbClr val="FFFFFF"/>
                </a:solidFill>
                <a:highlight>
                  <a:srgbClr val="000000">
                    <a:alpha val="0"/>
                  </a:srgbClr>
                </a:highlight>
                <a:latin typeface="Montserrat Light"/>
                <a:ea typeface="Verdana"/>
              </a:rPr>
              <a:t>Page 76</a:t>
            </a:r>
          </a:p>
        </p:txBody>
      </p:sp>
      <p:pic>
        <p:nvPicPr>
          <p:cNvPr id="53" name="Graphic 52" descr="Chat">
            <a:extLst>
              <a:ext uri="{FF2B5EF4-FFF2-40B4-BE49-F238E27FC236}">
                <a16:creationId xmlns:a16="http://schemas.microsoft.com/office/drawing/2014/main" id="{B07F7058-7D5C-EA42-99A1-C587C2782A5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382168" y="7231948"/>
            <a:ext cx="498831" cy="498831"/>
          </a:xfrm>
          <a:prstGeom prst="rect">
            <a:avLst/>
          </a:prstGeom>
        </p:spPr>
      </p:pic>
      <p:sp>
        <p:nvSpPr>
          <p:cNvPr id="54" name="TextBox 53">
            <a:extLst>
              <a:ext uri="{FF2B5EF4-FFF2-40B4-BE49-F238E27FC236}">
                <a16:creationId xmlns:a16="http://schemas.microsoft.com/office/drawing/2014/main" id="{3574682A-B23A-CA43-8BA0-888701C7F16B}"/>
              </a:ext>
            </a:extLst>
          </p:cNvPr>
          <p:cNvSpPr txBox="1"/>
          <p:nvPr/>
        </p:nvSpPr>
        <p:spPr>
          <a:xfrm>
            <a:off x="3198741" y="7756269"/>
            <a:ext cx="3115356" cy="6865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t">
            <a:noAutofit/>
          </a:bodyPr>
          <a:lstStyle/>
          <a:p>
            <a:pPr marL="171450" indent="-171450" algn="l" defTabSz="825500" rtl="0">
              <a:buClr>
                <a:srgbClr val="28AFAC"/>
              </a:buClr>
              <a:buFont typeface="Arial" panose="020B0604020202020204" pitchFamily="34" charset="0"/>
              <a:buChar char="•"/>
            </a:pPr>
            <a:r>
              <a:rPr lang="fr" sz="1200" b="0" i="0" u="none" strike="noStrike">
                <a:solidFill>
                  <a:srgbClr val="2F355A"/>
                </a:solidFill>
                <a:highlight>
                  <a:srgbClr val="000000">
                    <a:alpha val="0"/>
                  </a:srgbClr>
                </a:highlight>
                <a:latin typeface="Montserrat Light"/>
              </a:rPr>
              <a:t>Couloirs et passages de portes</a:t>
            </a:r>
          </a:p>
          <a:p>
            <a:pPr marL="171450" indent="-171450" algn="l" defTabSz="825500" rtl="0">
              <a:buClr>
                <a:srgbClr val="28AFAC"/>
              </a:buClr>
              <a:buFont typeface="Arial" panose="020B0604020202020204" pitchFamily="34" charset="0"/>
              <a:buChar char="•"/>
            </a:pPr>
            <a:r>
              <a:rPr lang="fr" sz="1200" b="0" i="0" u="none" strike="noStrike">
                <a:solidFill>
                  <a:srgbClr val="2F355A"/>
                </a:solidFill>
                <a:highlight>
                  <a:srgbClr val="000000">
                    <a:alpha val="0"/>
                  </a:srgbClr>
                </a:highlight>
                <a:latin typeface="Montserrat Light"/>
              </a:rPr>
              <a:t>Chambres à coucher</a:t>
            </a:r>
          </a:p>
          <a:p>
            <a:pPr marL="171450" indent="-171450" algn="l" defTabSz="825500" rtl="0">
              <a:buClr>
                <a:srgbClr val="28AFAC"/>
              </a:buClr>
              <a:buFont typeface="Arial" panose="020B0604020202020204" pitchFamily="34" charset="0"/>
              <a:buChar char="•"/>
            </a:pPr>
            <a:r>
              <a:rPr lang="fr" sz="1200" b="0" i="0" u="none" strike="noStrike">
                <a:solidFill>
                  <a:srgbClr val="2F355A"/>
                </a:solidFill>
                <a:highlight>
                  <a:srgbClr val="000000">
                    <a:alpha val="0"/>
                  </a:srgbClr>
                </a:highlight>
                <a:latin typeface="Montserrat Light"/>
              </a:rPr>
              <a:t>Salles de bains et douches</a:t>
            </a:r>
          </a:p>
        </p:txBody>
      </p:sp>
      <p:sp>
        <p:nvSpPr>
          <p:cNvPr id="55" name="Rechteck">
            <a:extLst>
              <a:ext uri="{FF2B5EF4-FFF2-40B4-BE49-F238E27FC236}">
                <a16:creationId xmlns:a16="http://schemas.microsoft.com/office/drawing/2014/main" id="{57C5C619-11A4-ED44-A2EE-ECA74B2674D7}"/>
              </a:ext>
            </a:extLst>
          </p:cNvPr>
          <p:cNvSpPr/>
          <p:nvPr/>
        </p:nvSpPr>
        <p:spPr>
          <a:xfrm>
            <a:off x="2173853" y="8568207"/>
            <a:ext cx="4225297" cy="50324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latin typeface="Montserrat Light"/>
            </a:endParaRPr>
          </a:p>
        </p:txBody>
      </p:sp>
      <p:sp>
        <p:nvSpPr>
          <p:cNvPr id="56" name="Rectangle 27">
            <a:extLst>
              <a:ext uri="{FF2B5EF4-FFF2-40B4-BE49-F238E27FC236}">
                <a16:creationId xmlns:a16="http://schemas.microsoft.com/office/drawing/2014/main" id="{6EB42EA5-33D4-BC47-BF8F-746E6BD2E56A}"/>
              </a:ext>
            </a:extLst>
          </p:cNvPr>
          <p:cNvSpPr txBox="1"/>
          <p:nvPr/>
        </p:nvSpPr>
        <p:spPr>
          <a:xfrm>
            <a:off x="3144982" y="8660495"/>
            <a:ext cx="3423038" cy="320024"/>
          </a:xfrm>
          <a:prstGeom prst="rect">
            <a:avLst/>
          </a:prstGeom>
          <a:no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anchor="t">
            <a:noAutofit/>
          </a:bodyPr>
          <a:lstStyle>
            <a:lvl1pPr algn="l" defTabSz="2681346">
              <a:lnSpc>
                <a:spcPct val="120000"/>
              </a:lnSpc>
              <a:spcBef>
                <a:spcPts val="19100"/>
              </a:spcBef>
              <a:defRPr sz="5600">
                <a:latin typeface="+mn-lt"/>
                <a:ea typeface="+mn-ea"/>
                <a:cs typeface="+mn-cs"/>
                <a:sym typeface="Montserrat Bold"/>
              </a:defRPr>
            </a:lvl1pPr>
          </a:lstStyle>
          <a:p>
            <a:pPr rtl="0">
              <a:spcBef>
                <a:spcPts val="1800"/>
              </a:spcBef>
              <a:spcAft>
                <a:spcPts val="1800"/>
              </a:spcAft>
              <a:tabLst>
                <a:tab pos="2476500" algn="l"/>
              </a:tabLst>
            </a:pPr>
            <a:r>
              <a:rPr lang="fr" sz="1800" b="1" i="0" u="none" strike="noStrike" dirty="0">
                <a:solidFill>
                  <a:srgbClr val="FFFFFF"/>
                </a:solidFill>
                <a:highlight>
                  <a:srgbClr val="000000">
                    <a:alpha val="0"/>
                  </a:srgbClr>
                </a:highlight>
                <a:latin typeface="Montserrat Light"/>
                <a:ea typeface="Verdana"/>
              </a:rPr>
              <a:t>PLAN D'ÉVACUATION  </a:t>
            </a:r>
            <a:r>
              <a:rPr lang="fr" sz="1200" b="0" i="0" u="none" strike="noStrike" dirty="0">
                <a:solidFill>
                  <a:srgbClr val="FFFFFF"/>
                </a:solidFill>
                <a:highlight>
                  <a:srgbClr val="000000">
                    <a:alpha val="0"/>
                  </a:srgbClr>
                </a:highlight>
                <a:latin typeface="Montserrat Light"/>
                <a:ea typeface="Verdana"/>
              </a:rPr>
              <a:t>Page 83</a:t>
            </a:r>
          </a:p>
        </p:txBody>
      </p:sp>
      <p:grpSp>
        <p:nvGrpSpPr>
          <p:cNvPr id="77" name="Graphic 3">
            <a:extLst>
              <a:ext uri="{FF2B5EF4-FFF2-40B4-BE49-F238E27FC236}">
                <a16:creationId xmlns:a16="http://schemas.microsoft.com/office/drawing/2014/main" id="{84250A17-3C45-EF41-977A-F073E877607B}"/>
              </a:ext>
            </a:extLst>
          </p:cNvPr>
          <p:cNvGrpSpPr/>
          <p:nvPr/>
        </p:nvGrpSpPr>
        <p:grpSpPr>
          <a:xfrm>
            <a:off x="2382168" y="8621450"/>
            <a:ext cx="445283" cy="396758"/>
            <a:chOff x="2042177" y="5932481"/>
            <a:chExt cx="855743" cy="762487"/>
          </a:xfrm>
          <a:solidFill>
            <a:schemeClr val="bg1"/>
          </a:solidFill>
        </p:grpSpPr>
        <p:sp>
          <p:nvSpPr>
            <p:cNvPr id="79" name="Freeform 78">
              <a:extLst>
                <a:ext uri="{FF2B5EF4-FFF2-40B4-BE49-F238E27FC236}">
                  <a16:creationId xmlns:a16="http://schemas.microsoft.com/office/drawing/2014/main" id="{234D08CB-8B31-4048-851D-6BDF32E9033B}"/>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grpFill/>
            <a:ln w="27426" cap="flat">
              <a:noFill/>
              <a:prstDash val="solid"/>
              <a:miter/>
            </a:ln>
          </p:spPr>
          <p:txBody>
            <a:bodyPr rtlCol="0" anchor="ctr">
              <a:noAutofit/>
            </a:bodyPr>
            <a:lstStyle/>
            <a:p>
              <a:endParaRPr lang="en-US"/>
            </a:p>
          </p:txBody>
        </p:sp>
        <p:sp>
          <p:nvSpPr>
            <p:cNvPr id="80" name="Freeform 79">
              <a:extLst>
                <a:ext uri="{FF2B5EF4-FFF2-40B4-BE49-F238E27FC236}">
                  <a16:creationId xmlns:a16="http://schemas.microsoft.com/office/drawing/2014/main" id="{F8E255D1-1781-FD44-9DEB-7B8A43A4F64C}"/>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grpFill/>
            <a:ln w="27426" cap="flat">
              <a:noFill/>
              <a:prstDash val="solid"/>
              <a:miter/>
            </a:ln>
          </p:spPr>
          <p:txBody>
            <a:bodyPr rtlCol="0" anchor="ctr">
              <a:noAutofit/>
            </a:bodyPr>
            <a:lstStyle/>
            <a:p>
              <a:endParaRPr lang="en-US"/>
            </a:p>
          </p:txBody>
        </p:sp>
        <p:grpSp>
          <p:nvGrpSpPr>
            <p:cNvPr id="81" name="Graphic 3">
              <a:extLst>
                <a:ext uri="{FF2B5EF4-FFF2-40B4-BE49-F238E27FC236}">
                  <a16:creationId xmlns:a16="http://schemas.microsoft.com/office/drawing/2014/main" id="{CC401B92-A847-9147-BAA6-E85270AF2037}"/>
                </a:ext>
              </a:extLst>
            </p:cNvPr>
            <p:cNvGrpSpPr/>
            <p:nvPr/>
          </p:nvGrpSpPr>
          <p:grpSpPr>
            <a:xfrm>
              <a:off x="2563303" y="5932481"/>
              <a:ext cx="334617" cy="762487"/>
              <a:chOff x="2563303" y="5932481"/>
              <a:chExt cx="334617" cy="762487"/>
            </a:xfrm>
            <a:grpFill/>
          </p:grpSpPr>
          <p:sp>
            <p:nvSpPr>
              <p:cNvPr id="96" name="Freeform 95">
                <a:extLst>
                  <a:ext uri="{FF2B5EF4-FFF2-40B4-BE49-F238E27FC236}">
                    <a16:creationId xmlns:a16="http://schemas.microsoft.com/office/drawing/2014/main" id="{7839BBFF-365D-BD41-834E-B93621F28A9E}"/>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grpFill/>
              <a:ln w="27426" cap="flat">
                <a:noFill/>
                <a:prstDash val="solid"/>
                <a:miter/>
              </a:ln>
            </p:spPr>
            <p:txBody>
              <a:bodyPr rtlCol="0" anchor="ctr">
                <a:noAutofit/>
              </a:bodyPr>
              <a:lstStyle/>
              <a:p>
                <a:endParaRPr lang="en-US"/>
              </a:p>
            </p:txBody>
          </p:sp>
          <p:sp>
            <p:nvSpPr>
              <p:cNvPr id="97" name="Freeform 96">
                <a:extLst>
                  <a:ext uri="{FF2B5EF4-FFF2-40B4-BE49-F238E27FC236}">
                    <a16:creationId xmlns:a16="http://schemas.microsoft.com/office/drawing/2014/main" id="{64CAAA0E-975C-0C40-B485-B49304194FD1}"/>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4"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grpFill/>
              <a:ln w="27426" cap="flat">
                <a:noFill/>
                <a:prstDash val="solid"/>
                <a:miter/>
              </a:ln>
            </p:spPr>
            <p:txBody>
              <a:bodyPr rtlCol="0" anchor="ctr">
                <a:noAutofit/>
              </a:bodyPr>
              <a:lstStyle/>
              <a:p>
                <a:endParaRPr lang="en-US"/>
              </a:p>
            </p:txBody>
          </p:sp>
        </p:grpSp>
        <p:sp>
          <p:nvSpPr>
            <p:cNvPr id="82" name="Freeform 81">
              <a:extLst>
                <a:ext uri="{FF2B5EF4-FFF2-40B4-BE49-F238E27FC236}">
                  <a16:creationId xmlns:a16="http://schemas.microsoft.com/office/drawing/2014/main" id="{398B4974-888D-F845-8B1B-DBD54759C25D}"/>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6"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grpFill/>
            <a:ln w="27426" cap="flat">
              <a:noFill/>
              <a:prstDash val="solid"/>
              <a:miter/>
            </a:ln>
          </p:spPr>
          <p:txBody>
            <a:bodyPr rtlCol="0" anchor="ctr">
              <a:noAutofit/>
            </a:bodyPr>
            <a:lstStyle/>
            <a:p>
              <a:endParaRPr lang="en-US"/>
            </a:p>
          </p:txBody>
        </p:sp>
        <p:sp>
          <p:nvSpPr>
            <p:cNvPr id="83" name="Freeform 82">
              <a:extLst>
                <a:ext uri="{FF2B5EF4-FFF2-40B4-BE49-F238E27FC236}">
                  <a16:creationId xmlns:a16="http://schemas.microsoft.com/office/drawing/2014/main" id="{86F4B11B-3930-6242-9E3A-EAE12B2AEF52}"/>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grpFill/>
            <a:ln w="27426" cap="flat">
              <a:noFill/>
              <a:prstDash val="solid"/>
              <a:miter/>
            </a:ln>
          </p:spPr>
          <p:txBody>
            <a:bodyPr rtlCol="0" anchor="ctr">
              <a:noAutofit/>
            </a:bodyPr>
            <a:lstStyle/>
            <a:p>
              <a:endParaRPr lang="en-US"/>
            </a:p>
          </p:txBody>
        </p:sp>
        <p:sp>
          <p:nvSpPr>
            <p:cNvPr id="84" name="Freeform 83">
              <a:extLst>
                <a:ext uri="{FF2B5EF4-FFF2-40B4-BE49-F238E27FC236}">
                  <a16:creationId xmlns:a16="http://schemas.microsoft.com/office/drawing/2014/main" id="{1C005008-976E-D543-B0E6-4B6E9E4D4391}"/>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6"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grpFill/>
            <a:ln w="27426" cap="flat">
              <a:noFill/>
              <a:prstDash val="solid"/>
              <a:miter/>
            </a:ln>
          </p:spPr>
          <p:txBody>
            <a:bodyPr rtlCol="0" anchor="ctr">
              <a:noAutofit/>
            </a:bodyPr>
            <a:lstStyle/>
            <a:p>
              <a:endParaRPr lang="en-US"/>
            </a:p>
          </p:txBody>
        </p:sp>
        <p:sp>
          <p:nvSpPr>
            <p:cNvPr id="85" name="Freeform 84">
              <a:extLst>
                <a:ext uri="{FF2B5EF4-FFF2-40B4-BE49-F238E27FC236}">
                  <a16:creationId xmlns:a16="http://schemas.microsoft.com/office/drawing/2014/main" id="{A1463A3F-A265-DC49-92C0-BC58B8133E09}"/>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6"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grpFill/>
            <a:ln w="27426" cap="flat">
              <a:noFill/>
              <a:prstDash val="solid"/>
              <a:miter/>
            </a:ln>
          </p:spPr>
          <p:txBody>
            <a:bodyPr rtlCol="0" anchor="ctr">
              <a:noAutofit/>
            </a:bodyPr>
            <a:lstStyle/>
            <a:p>
              <a:endParaRPr lang="en-US"/>
            </a:p>
          </p:txBody>
        </p:sp>
        <p:sp>
          <p:nvSpPr>
            <p:cNvPr id="86" name="Freeform 85">
              <a:extLst>
                <a:ext uri="{FF2B5EF4-FFF2-40B4-BE49-F238E27FC236}">
                  <a16:creationId xmlns:a16="http://schemas.microsoft.com/office/drawing/2014/main" id="{8C670099-693E-E548-9809-86E700B074E9}"/>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grpFill/>
            <a:ln w="27426" cap="flat">
              <a:noFill/>
              <a:prstDash val="solid"/>
              <a:miter/>
            </a:ln>
          </p:spPr>
          <p:txBody>
            <a:bodyPr rtlCol="0" anchor="ctr">
              <a:noAutofit/>
            </a:bodyPr>
            <a:lstStyle/>
            <a:p>
              <a:endParaRPr lang="en-US"/>
            </a:p>
          </p:txBody>
        </p:sp>
        <p:sp>
          <p:nvSpPr>
            <p:cNvPr id="87" name="Freeform 86">
              <a:extLst>
                <a:ext uri="{FF2B5EF4-FFF2-40B4-BE49-F238E27FC236}">
                  <a16:creationId xmlns:a16="http://schemas.microsoft.com/office/drawing/2014/main" id="{38882DE1-D1F4-AF42-B138-5575BA8A0CAE}"/>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6"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grpFill/>
            <a:ln w="27426" cap="flat">
              <a:noFill/>
              <a:prstDash val="solid"/>
              <a:miter/>
            </a:ln>
          </p:spPr>
          <p:txBody>
            <a:bodyPr rtlCol="0" anchor="ctr">
              <a:noAutofit/>
            </a:bodyPr>
            <a:lstStyle/>
            <a:p>
              <a:endParaRPr lang="en-US"/>
            </a:p>
          </p:txBody>
        </p:sp>
        <p:sp>
          <p:nvSpPr>
            <p:cNvPr id="88" name="Freeform 87">
              <a:extLst>
                <a:ext uri="{FF2B5EF4-FFF2-40B4-BE49-F238E27FC236}">
                  <a16:creationId xmlns:a16="http://schemas.microsoft.com/office/drawing/2014/main" id="{8FDE48D8-3CFF-7249-822A-20DCC098AB62}"/>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grpFill/>
            <a:ln w="27426" cap="flat">
              <a:noFill/>
              <a:prstDash val="solid"/>
              <a:miter/>
            </a:ln>
          </p:spPr>
          <p:txBody>
            <a:bodyPr rtlCol="0" anchor="ctr">
              <a:noAutofit/>
            </a:bodyPr>
            <a:lstStyle/>
            <a:p>
              <a:endParaRPr lang="en-US"/>
            </a:p>
          </p:txBody>
        </p:sp>
        <p:sp>
          <p:nvSpPr>
            <p:cNvPr id="89" name="Freeform 88">
              <a:extLst>
                <a:ext uri="{FF2B5EF4-FFF2-40B4-BE49-F238E27FC236}">
                  <a16:creationId xmlns:a16="http://schemas.microsoft.com/office/drawing/2014/main" id="{35187206-7839-984F-A4FA-476762C4608C}"/>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grpFill/>
            <a:ln w="27426" cap="flat">
              <a:noFill/>
              <a:prstDash val="solid"/>
              <a:miter/>
            </a:ln>
          </p:spPr>
          <p:txBody>
            <a:bodyPr rtlCol="0" anchor="ctr">
              <a:noAutofit/>
            </a:bodyPr>
            <a:lstStyle/>
            <a:p>
              <a:endParaRPr lang="en-US"/>
            </a:p>
          </p:txBody>
        </p:sp>
        <p:sp>
          <p:nvSpPr>
            <p:cNvPr id="90" name="Freeform 89">
              <a:extLst>
                <a:ext uri="{FF2B5EF4-FFF2-40B4-BE49-F238E27FC236}">
                  <a16:creationId xmlns:a16="http://schemas.microsoft.com/office/drawing/2014/main" id="{2F2AAECB-BAB8-5A4E-975F-7094D4CB2992}"/>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grpFill/>
            <a:ln w="27426" cap="flat">
              <a:noFill/>
              <a:prstDash val="solid"/>
              <a:miter/>
            </a:ln>
          </p:spPr>
          <p:txBody>
            <a:bodyPr rtlCol="0" anchor="ctr">
              <a:noAutofit/>
            </a:bodyPr>
            <a:lstStyle/>
            <a:p>
              <a:endParaRPr lang="en-US"/>
            </a:p>
          </p:txBody>
        </p:sp>
        <p:sp>
          <p:nvSpPr>
            <p:cNvPr id="91" name="Freeform 90">
              <a:extLst>
                <a:ext uri="{FF2B5EF4-FFF2-40B4-BE49-F238E27FC236}">
                  <a16:creationId xmlns:a16="http://schemas.microsoft.com/office/drawing/2014/main" id="{9F3FFBF4-89B2-3C43-9435-44B219B15FF8}"/>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grpFill/>
            <a:ln w="27426" cap="flat">
              <a:noFill/>
              <a:prstDash val="solid"/>
              <a:miter/>
            </a:ln>
          </p:spPr>
          <p:txBody>
            <a:bodyPr rtlCol="0" anchor="ctr">
              <a:noAutofit/>
            </a:bodyPr>
            <a:lstStyle/>
            <a:p>
              <a:endParaRPr lang="en-US"/>
            </a:p>
          </p:txBody>
        </p:sp>
        <p:sp>
          <p:nvSpPr>
            <p:cNvPr id="92" name="Freeform 91">
              <a:extLst>
                <a:ext uri="{FF2B5EF4-FFF2-40B4-BE49-F238E27FC236}">
                  <a16:creationId xmlns:a16="http://schemas.microsoft.com/office/drawing/2014/main" id="{415D9BD5-5CA9-FF47-9F18-6A67FDB9CAF4}"/>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grpFill/>
            <a:ln w="27426" cap="flat">
              <a:noFill/>
              <a:prstDash val="solid"/>
              <a:miter/>
            </a:ln>
          </p:spPr>
          <p:txBody>
            <a:bodyPr rtlCol="0" anchor="ctr">
              <a:noAutofit/>
            </a:bodyPr>
            <a:lstStyle/>
            <a:p>
              <a:endParaRPr lang="en-US"/>
            </a:p>
          </p:txBody>
        </p:sp>
        <p:sp>
          <p:nvSpPr>
            <p:cNvPr id="93" name="Freeform 92">
              <a:extLst>
                <a:ext uri="{FF2B5EF4-FFF2-40B4-BE49-F238E27FC236}">
                  <a16:creationId xmlns:a16="http://schemas.microsoft.com/office/drawing/2014/main" id="{698D1AB4-C437-7C45-9C37-CB9F6D84D32F}"/>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grpFill/>
            <a:ln w="27426" cap="flat">
              <a:noFill/>
              <a:prstDash val="solid"/>
              <a:miter/>
            </a:ln>
          </p:spPr>
          <p:txBody>
            <a:bodyPr rtlCol="0" anchor="ctr">
              <a:noAutofit/>
            </a:bodyPr>
            <a:lstStyle/>
            <a:p>
              <a:endParaRPr lang="en-US"/>
            </a:p>
          </p:txBody>
        </p:sp>
        <p:sp>
          <p:nvSpPr>
            <p:cNvPr id="94" name="Freeform 93">
              <a:extLst>
                <a:ext uri="{FF2B5EF4-FFF2-40B4-BE49-F238E27FC236}">
                  <a16:creationId xmlns:a16="http://schemas.microsoft.com/office/drawing/2014/main" id="{1405D07C-E9BC-4540-9884-5AEE2705F474}"/>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grpFill/>
            <a:ln w="27426" cap="flat">
              <a:noFill/>
              <a:prstDash val="solid"/>
              <a:miter/>
            </a:ln>
          </p:spPr>
          <p:txBody>
            <a:bodyPr rtlCol="0" anchor="ctr">
              <a:noAutofit/>
            </a:bodyPr>
            <a:lstStyle/>
            <a:p>
              <a:endParaRPr lang="en-US"/>
            </a:p>
          </p:txBody>
        </p:sp>
        <p:sp>
          <p:nvSpPr>
            <p:cNvPr id="95" name="Freeform 94">
              <a:extLst>
                <a:ext uri="{FF2B5EF4-FFF2-40B4-BE49-F238E27FC236}">
                  <a16:creationId xmlns:a16="http://schemas.microsoft.com/office/drawing/2014/main" id="{01EBD007-E0E4-9F4D-B2D9-162C2E61D104}"/>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grpFill/>
            <a:ln w="27426" cap="flat">
              <a:noFill/>
              <a:prstDash val="solid"/>
              <a:miter/>
            </a:ln>
          </p:spPr>
          <p:txBody>
            <a:bodyPr rtlCol="0" anchor="ctr">
              <a:noAutofit/>
            </a:bodyPr>
            <a:lstStyle/>
            <a:p>
              <a:endParaRPr lang="en-US"/>
            </a:p>
          </p:txBody>
        </p:sp>
      </p:grpSp>
    </p:spTree>
    <p:extLst>
      <p:ext uri="{BB962C8B-B14F-4D97-AF65-F5344CB8AC3E}">
        <p14:creationId xmlns:p14="http://schemas.microsoft.com/office/powerpoint/2010/main" val="8361017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p:cNvSpPr/>
          <p:nvPr/>
        </p:nvSpPr>
        <p:spPr>
          <a:xfrm>
            <a:off x="15772" y="3373812"/>
            <a:ext cx="6842228" cy="1654829"/>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49" name="Rectangle 27"/>
          <p:cNvSpPr txBox="1"/>
          <p:nvPr/>
        </p:nvSpPr>
        <p:spPr>
          <a:xfrm>
            <a:off x="774290" y="919350"/>
            <a:ext cx="4205924"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1050" name="Rectangle 27"/>
          <p:cNvSpPr txBox="1"/>
          <p:nvPr/>
        </p:nvSpPr>
        <p:spPr>
          <a:xfrm>
            <a:off x="774290" y="2150344"/>
            <a:ext cx="5308242" cy="119391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algn="just" rtl="0">
              <a:lnSpc>
                <a:spcPct val="107000"/>
              </a:lnSpc>
              <a:spcAft>
                <a:spcPts val="174"/>
              </a:spcAft>
            </a:pPr>
            <a:r>
              <a:rPr lang="fr" sz="1400" b="0" i="0" u="none" strike="noStrike">
                <a:solidFill>
                  <a:srgbClr val="2F355A"/>
                </a:solidFill>
                <a:highlight>
                  <a:srgbClr val="000000">
                    <a:alpha val="0"/>
                  </a:srgbClr>
                </a:highlight>
                <a:latin typeface="Montserrat Light"/>
                <a:cs typeface="Times New Roman"/>
              </a:rPr>
              <a:t>L'ambition de </a:t>
            </a:r>
            <a:r>
              <a:rPr lang="fr" sz="1400" b="1" i="0" u="none" strike="noStrike">
                <a:solidFill>
                  <a:srgbClr val="2F355A"/>
                </a:solidFill>
                <a:highlight>
                  <a:srgbClr val="000000">
                    <a:alpha val="0"/>
                  </a:srgbClr>
                </a:highlight>
                <a:latin typeface="Montserrat Light"/>
                <a:cs typeface="Times New Roman"/>
              </a:rPr>
              <a:t>l'European Young Roots Guide </a:t>
            </a:r>
            <a:r>
              <a:rPr lang="fr" sz="1400" b="0" i="0" u="none" strike="noStrike">
                <a:solidFill>
                  <a:srgbClr val="2F355A"/>
                </a:solidFill>
                <a:highlight>
                  <a:srgbClr val="000000">
                    <a:alpha val="0"/>
                  </a:srgbClr>
                </a:highlight>
                <a:latin typeface="Montserrat Light"/>
                <a:cs typeface="Times New Roman"/>
              </a:rPr>
              <a:t>est de montrer </a:t>
            </a:r>
            <a:r>
              <a:rPr lang="fr" sz="1400" b="1" i="0" u="none" strike="noStrike">
                <a:solidFill>
                  <a:srgbClr val="2F355A"/>
                </a:solidFill>
                <a:highlight>
                  <a:srgbClr val="000000">
                    <a:alpha val="0"/>
                  </a:srgbClr>
                </a:highlight>
                <a:latin typeface="Montserrat Light"/>
                <a:cs typeface="Times New Roman"/>
              </a:rPr>
              <a:t>aux jeunes entrepreneurs du tourisme </a:t>
            </a:r>
            <a:r>
              <a:rPr lang="fr" sz="1400" b="0" i="0" u="none" strike="noStrike">
                <a:solidFill>
                  <a:srgbClr val="2F355A"/>
                </a:solidFill>
                <a:highlight>
                  <a:srgbClr val="000000">
                    <a:alpha val="0"/>
                  </a:srgbClr>
                </a:highlight>
                <a:latin typeface="Montserrat Light"/>
                <a:cs typeface="Times New Roman"/>
              </a:rPr>
              <a:t>comment mettre en œuvre le tourisme inclusif dans des entreprises</a:t>
            </a:r>
            <a:r>
              <a:rPr lang="fr" sz="1400" b="1" i="0" u="none" strike="noStrike">
                <a:solidFill>
                  <a:srgbClr val="2F355A"/>
                </a:solidFill>
                <a:highlight>
                  <a:srgbClr val="000000">
                    <a:alpha val="0"/>
                  </a:srgbClr>
                </a:highlight>
                <a:latin typeface="Montserrat Light"/>
                <a:cs typeface="Times New Roman"/>
              </a:rPr>
              <a:t> futures ou existantes basées sur la culture, le patrimoine ou la nature !</a:t>
            </a:r>
          </a:p>
          <a:p>
            <a:pPr algn="just">
              <a:lnSpc>
                <a:spcPct val="107000"/>
              </a:lnSpc>
              <a:spcAft>
                <a:spcPts val="174"/>
              </a:spcAft>
            </a:pPr>
            <a:endParaRPr lang="en-IE" sz="1400" b="1">
              <a:solidFill>
                <a:srgbClr val="2F355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52" name="Rectangle 27"/>
          <p:cNvSpPr txBox="1"/>
          <p:nvPr/>
        </p:nvSpPr>
        <p:spPr>
          <a:xfrm>
            <a:off x="790063" y="3684537"/>
            <a:ext cx="5293647" cy="113396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0" u="none" strike="noStrike">
                <a:solidFill>
                  <a:srgbClr val="FFFFFF"/>
                </a:solidFill>
                <a:highlight>
                  <a:srgbClr val="000000">
                    <a:alpha val="0"/>
                  </a:srgbClr>
                </a:highlight>
                <a:latin typeface="Montserrat Light"/>
                <a:cs typeface="Times New Roman"/>
              </a:rPr>
              <a:t>Face à la demande croissante de tourisme inclusif, l'inclusivité peut faire la différence entre gagner et perdre des visiteurs, tant pour nos opérateurs touristiques que pour nos destinations. L'accessibilité doit être considérée comme une partie intégrante du secteur des services et être intégrée dans toutes les installations, produits et services destinés aux visiteurs, idéalement dès leur création. </a:t>
            </a:r>
            <a:endParaRPr sz="1200">
              <a:solidFill>
                <a:schemeClr val="bg1"/>
              </a:solidFill>
            </a:endParaRPr>
          </a:p>
        </p:txBody>
      </p:sp>
      <p:sp>
        <p:nvSpPr>
          <p:cNvPr id="1054" name="Rectangle 27"/>
          <p:cNvSpPr txBox="1"/>
          <p:nvPr/>
        </p:nvSpPr>
        <p:spPr>
          <a:xfrm>
            <a:off x="788885" y="5517495"/>
            <a:ext cx="5309419" cy="341920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ea typeface="Calibri"/>
                <a:cs typeface="Times New Roman"/>
              </a:rPr>
              <a:t>Ce guide a été élaboré avec le soutien d'ERASMUS+ par des partenaires de toute l'Europe : France, Italie, Royaume-Uni, Danemark</a:t>
            </a:r>
            <a:r>
              <a:rPr lang="fr" sz="1000" b="0" i="0" u="none" strike="noStrike" dirty="0">
                <a:solidFill>
                  <a:srgbClr val="2F355A"/>
                </a:solidFill>
                <a:highlight>
                  <a:srgbClr val="000000">
                    <a:alpha val="0"/>
                  </a:srgbClr>
                </a:highlight>
                <a:latin typeface="Montserrat Light"/>
              </a:rPr>
              <a:t>, Irlande, Malte et France. Son objectif est d'aider les jeunes opérateurs touristiques à saisir les formidables opportunités que représentent les pratiques inclusives et accessibles. Les jeunes opérateurs apprendront, grâce aux connaissances des experts et aux meilleures pratiques exemplaires, comment être les futurs changeurs de jeu et profiter de ces opportunités. </a:t>
            </a:r>
          </a:p>
          <a:p>
            <a:pPr algn="just">
              <a:lnSpc>
                <a:spcPct val="100000"/>
              </a:lnSpc>
              <a:spcBef>
                <a:spcPct val="0"/>
              </a:spcBef>
            </a:pPr>
            <a:endParaRPr lang="en-IE" sz="1050" dirty="0">
              <a:solidFill>
                <a:srgbClr val="2F355A"/>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Tout au long du guide, les opérateurs se verront présenter des outils, des idées et des solutions sur comment développer ou adapter leurs expériences pour les personnes handicapées, leurs familles, les soignants et la communauté au sens large, permettant une plus grande participation sociale et économique. Ils seront ainsi en mesure de garantir que leurs destinations, installations et services offrent une expérience exceptionnelle à tous leurs visiteurs, qu'ils soient handicapés ou non.</a:t>
            </a:r>
          </a:p>
          <a:p>
            <a:pPr algn="just">
              <a:lnSpc>
                <a:spcPct val="100000"/>
              </a:lnSpc>
              <a:spcBef>
                <a:spcPct val="0"/>
              </a:spcBef>
            </a:pPr>
            <a:endParaRPr lang="en-IE" sz="1050" dirty="0">
              <a:solidFill>
                <a:srgbClr val="2F355A"/>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Les entreprises qui incorporent les pratiques décrites dans le guide deviendront plus dynamiques dans le secteur du tourisme. Elles se développeront en intégrant des stratégies durables (respectueuses de l'environnement), participatives et inclusives qui les aideront à comprendre les opportunités commerciales qu'ils présentent. Elles porteront notamment sur ce que signifie être une entreprise de tourisme durable et participatif contribuant directement aux besoins de leurs régions, de leurs communautés mais surtout de leurs clients. </a:t>
            </a:r>
            <a:endParaRPr sz="1050" dirty="0">
              <a:solidFill>
                <a:srgbClr val="2F355A"/>
              </a:solidFill>
            </a:endParaRPr>
          </a:p>
        </p:txBody>
      </p:sp>
      <p:sp>
        <p:nvSpPr>
          <p:cNvPr id="7" name="Text Placeholder 6">
            <a:extLst>
              <a:ext uri="{FF2B5EF4-FFF2-40B4-BE49-F238E27FC236}">
                <a16:creationId xmlns:a16="http://schemas.microsoft.com/office/drawing/2014/main" id="{368F52BE-96B1-4104-9D11-A281C97BADBA}"/>
              </a:ext>
            </a:extLst>
          </p:cNvPr>
          <p:cNvSpPr>
            <a:spLocks noGrp="1"/>
          </p:cNvSpPr>
          <p:nvPr>
            <p:ph type="body" sz="quarter" idx="16"/>
          </p:nvPr>
        </p:nvSpPr>
        <p:spPr>
          <a:xfrm>
            <a:off x="723900" y="969299"/>
            <a:ext cx="2978856" cy="743851"/>
          </a:xfrm>
        </p:spPr>
        <p:txBody>
          <a:bodyPr>
            <a:noAutofit/>
          </a:bodyPr>
          <a:lstStyle/>
          <a:p>
            <a:pPr rtl="0">
              <a:lnSpc>
                <a:spcPct val="100000"/>
              </a:lnSpc>
              <a:spcBef>
                <a:spcPct val="0"/>
              </a:spcBef>
            </a:pPr>
            <a:r>
              <a:rPr lang="fr" sz="2500" b="0" i="0" u="none" strike="noStrike" dirty="0">
                <a:highlight>
                  <a:srgbClr val="000000">
                    <a:alpha val="0"/>
                  </a:srgbClr>
                </a:highlight>
                <a:latin typeface="Montserrat"/>
                <a:ea typeface="Verdana"/>
                <a:cs typeface="+mj-cs"/>
              </a:rPr>
              <a:t>Introduction au guide</a:t>
            </a:r>
          </a:p>
        </p:txBody>
      </p:sp>
      <p:pic>
        <p:nvPicPr>
          <p:cNvPr id="11" name="Graphic 10" descr="Chevron arrows">
            <a:extLst>
              <a:ext uri="{FF2B5EF4-FFF2-40B4-BE49-F238E27FC236}">
                <a16:creationId xmlns:a16="http://schemas.microsoft.com/office/drawing/2014/main" id="{C57B6628-4761-D44D-BF11-F48244E8AB2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32865" y="450559"/>
            <a:ext cx="1577435" cy="1577435"/>
          </a:xfrm>
          <a:prstGeom prst="rect">
            <a:avLst/>
          </a:prstGeom>
        </p:spPr>
      </p:pic>
    </p:spTree>
    <p:extLst>
      <p:ext uri="{BB962C8B-B14F-4D97-AF65-F5344CB8AC3E}">
        <p14:creationId xmlns:p14="http://schemas.microsoft.com/office/powerpoint/2010/main" val="319843924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txBox="1"/>
          <p:nvPr/>
        </p:nvSpPr>
        <p:spPr>
          <a:xfrm>
            <a:off x="774290" y="4059033"/>
            <a:ext cx="3485617" cy="310270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p>
            <a:pPr algn="l" defTabSz="583729" rtl="0">
              <a:lnSpc>
                <a:spcPct val="80000"/>
              </a:lnSpc>
              <a:defRPr sz="14800" spc="1480">
                <a:latin typeface="+mn-lt"/>
                <a:ea typeface="+mn-ea"/>
                <a:cs typeface="+mn-cs"/>
                <a:sym typeface="Montserrat Bold"/>
              </a:defRPr>
            </a:pPr>
            <a:r>
              <a:rPr lang="fr" sz="3200" b="0" i="0" u="none" strike="noStrike">
                <a:solidFill>
                  <a:srgbClr val="FFFFFF"/>
                </a:solidFill>
                <a:highlight>
                  <a:srgbClr val="000000">
                    <a:alpha val="0"/>
                  </a:srgbClr>
                </a:highlight>
                <a:latin typeface="Montserrat Bold"/>
              </a:rPr>
              <a:t>PARTIE</a:t>
            </a:r>
            <a:r>
              <a:rPr lang="fr" sz="3200" b="0" i="0" u="none" strike="noStrike">
                <a:highlight>
                  <a:srgbClr val="000000">
                    <a:alpha val="0"/>
                  </a:srgbClr>
                </a:highlight>
                <a:latin typeface="Montserrat Bold"/>
              </a:rPr>
              <a:t> </a:t>
            </a:r>
          </a:p>
          <a:p>
            <a:pPr algn="l" defTabSz="583729" rtl="0">
              <a:lnSpc>
                <a:spcPct val="80000"/>
              </a:lnSpc>
              <a:defRPr sz="14800" spc="1480">
                <a:latin typeface="+mn-lt"/>
                <a:ea typeface="+mn-ea"/>
                <a:cs typeface="+mn-cs"/>
                <a:sym typeface="Montserrat Bold"/>
              </a:defRPr>
            </a:pPr>
            <a:r>
              <a:rPr lang="fr" sz="21700" b="0" i="0" u="none" strike="noStrike">
                <a:solidFill>
                  <a:srgbClr val="FFFFFF"/>
                </a:solidFill>
                <a:highlight>
                  <a:srgbClr val="000000">
                    <a:alpha val="0"/>
                  </a:srgbClr>
                </a:highlight>
                <a:latin typeface="Montserrat Bold"/>
              </a:rPr>
              <a:t>2</a:t>
            </a:r>
            <a:endParaRPr sz="21770">
              <a:solidFill>
                <a:schemeClr val="bg1"/>
              </a:solidFill>
            </a:endParaRPr>
          </a:p>
        </p:txBody>
      </p:sp>
      <p:sp>
        <p:nvSpPr>
          <p:cNvPr id="4" name="Rectangle 27"/>
          <p:cNvSpPr txBox="1"/>
          <p:nvPr/>
        </p:nvSpPr>
        <p:spPr>
          <a:xfrm>
            <a:off x="774290" y="6625508"/>
            <a:ext cx="3219843" cy="29405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700" b="0" i="0" u="none" strike="noStrike">
                <a:solidFill>
                  <a:srgbClr val="FFFFFF"/>
                </a:solidFill>
                <a:highlight>
                  <a:srgbClr val="000000">
                    <a:alpha val="0"/>
                  </a:srgbClr>
                </a:highlight>
                <a:latin typeface="Montserrat Light"/>
              </a:rPr>
              <a:t>La durabilité</a:t>
            </a:r>
            <a:endParaRPr sz="1742">
              <a:solidFill>
                <a:schemeClr val="bg1"/>
              </a:solidFill>
            </a:endParaRPr>
          </a:p>
        </p:txBody>
      </p:sp>
      <p:grpSp>
        <p:nvGrpSpPr>
          <p:cNvPr id="5" name="Gruppieren"/>
          <p:cNvGrpSpPr/>
          <p:nvPr/>
        </p:nvGrpSpPr>
        <p:grpSpPr>
          <a:xfrm>
            <a:off x="682920" y="650988"/>
            <a:ext cx="5174437" cy="1403963"/>
            <a:chOff x="1394498" y="1116388"/>
            <a:chExt cx="23764081" cy="4743509"/>
          </a:xfrm>
          <a:noFill/>
        </p:grpSpPr>
        <p:sp>
          <p:nvSpPr>
            <p:cNvPr id="7" name="Rectangle 27"/>
            <p:cNvSpPr txBox="1"/>
            <p:nvPr/>
          </p:nvSpPr>
          <p:spPr>
            <a:xfrm>
              <a:off x="1394503" y="1116388"/>
              <a:ext cx="17498045" cy="2687421"/>
            </a:xfrm>
            <a:prstGeom prst="rect">
              <a:avLst/>
            </a:prstGeom>
            <a:grp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anchor="t">
              <a:noAutofit/>
            </a:bodyPr>
            <a:lstStyle>
              <a:lvl1pPr algn="l" defTabSz="2681346">
                <a:lnSpc>
                  <a:spcPct val="80000"/>
                </a:lnSpc>
                <a:defRPr sz="14800" spc="1480">
                  <a:latin typeface="+mn-lt"/>
                  <a:ea typeface="+mn-ea"/>
                  <a:cs typeface="+mn-cs"/>
                  <a:sym typeface="Montserrat Bold"/>
                </a:defRPr>
              </a:lvl1pPr>
            </a:lstStyle>
            <a:p>
              <a:pPr marL="0" marR="0" indent="0" algn="l" defTabSz="825500" rtl="0" fontAlgn="auto" latinLnBrk="0" hangingPunct="0">
                <a:lnSpc>
                  <a:spcPct val="100000"/>
                </a:lnSpc>
                <a:spcBef>
                  <a:spcPct val="0"/>
                </a:spcBef>
                <a:spcAft>
                  <a:spcPct val="0"/>
                </a:spcAft>
                <a:buClrTx/>
                <a:buSzTx/>
                <a:buFontTx/>
                <a:buNone/>
              </a:pPr>
              <a:r>
                <a:rPr kumimoji="0" lang="fr" sz="2500" b="0" i="0" u="none" strike="noStrike" cap="none" spc="0" normalizeH="0" baseline="0" dirty="0">
                  <a:solidFill>
                    <a:srgbClr val="28AFAC"/>
                  </a:solidFill>
                  <a:highlight>
                    <a:srgbClr val="000000">
                      <a:alpha val="0"/>
                    </a:srgbClr>
                  </a:highlight>
                  <a:uFillTx/>
                  <a:latin typeface="Montserrat"/>
                  <a:ea typeface="FontAwesome"/>
                  <a:cs typeface="FontAwesome"/>
                  <a:sym typeface="FontAwesome"/>
                </a:rPr>
                <a:t>Check</a:t>
              </a:r>
              <a:r>
                <a:rPr lang="fr" sz="2500" spc="0" dirty="0">
                  <a:solidFill>
                    <a:srgbClr val="28AFAC"/>
                  </a:solidFill>
                  <a:highlight>
                    <a:srgbClr val="000000">
                      <a:alpha val="0"/>
                    </a:srgbClr>
                  </a:highlight>
                  <a:latin typeface="Montserrat"/>
                  <a:ea typeface="FontAwesome"/>
                  <a:cs typeface="FontAwesome"/>
                  <a:sym typeface="FontAwesome"/>
                </a:rPr>
                <a:t>lists </a:t>
              </a:r>
              <a:r>
                <a:rPr kumimoji="0" lang="fr" sz="2500" b="0" i="0" u="none" strike="noStrike" cap="none" spc="0" normalizeH="0" baseline="0" dirty="0">
                  <a:solidFill>
                    <a:srgbClr val="28AFAC"/>
                  </a:solidFill>
                  <a:highlight>
                    <a:srgbClr val="000000">
                      <a:alpha val="0"/>
                    </a:srgbClr>
                  </a:highlight>
                  <a:uFillTx/>
                  <a:latin typeface="Montserrat"/>
                  <a:ea typeface="FontAwesome"/>
                  <a:cs typeface="FontAwesome"/>
                  <a:sym typeface="FontAwesome"/>
                </a:rPr>
                <a:t>du tourisme accessible</a:t>
              </a:r>
            </a:p>
          </p:txBody>
        </p:sp>
        <p:sp>
          <p:nvSpPr>
            <p:cNvPr id="8" name="Rectangle 27"/>
            <p:cNvSpPr txBox="1"/>
            <p:nvPr/>
          </p:nvSpPr>
          <p:spPr>
            <a:xfrm>
              <a:off x="1394498" y="3960612"/>
              <a:ext cx="23764081" cy="1899285"/>
            </a:xfrm>
            <a:prstGeom prst="rect">
              <a:avLst/>
            </a:prstGeom>
            <a:grpFill/>
            <a:ln w="12700"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anchor="t">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700" b="0" i="0" u="none" strike="noStrike">
                  <a:solidFill>
                    <a:srgbClr val="2F355A"/>
                  </a:solidFill>
                  <a:highlight>
                    <a:srgbClr val="000000">
                      <a:alpha val="0"/>
                    </a:srgbClr>
                  </a:highlight>
                  <a:latin typeface="Montserrat Light"/>
                </a:rPr>
                <a:t>Mise en œuvre de l'accessibilité de la conception universelle</a:t>
              </a:r>
            </a:p>
            <a:p>
              <a:endParaRPr lang="en-US" sz="1742">
                <a:solidFill>
                  <a:srgbClr val="2F355A"/>
                </a:solidFill>
              </a:endParaRPr>
            </a:p>
          </p:txBody>
        </p:sp>
      </p:grpSp>
      <p:pic>
        <p:nvPicPr>
          <p:cNvPr id="10" name="Picture Placeholder 7" descr="A group of men sitting on a bench&#10;&#10;Description automatically generated with low confidence">
            <a:extLst>
              <a:ext uri="{FF2B5EF4-FFF2-40B4-BE49-F238E27FC236}">
                <a16:creationId xmlns:a16="http://schemas.microsoft.com/office/drawing/2014/main" id="{7E1D1212-9A3F-4B3C-8614-6D2285059E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2405640"/>
            <a:ext cx="6842229" cy="466481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pic>
      <p:sp>
        <p:nvSpPr>
          <p:cNvPr id="12" name="Rechteck">
            <a:extLst>
              <a:ext uri="{FF2B5EF4-FFF2-40B4-BE49-F238E27FC236}">
                <a16:creationId xmlns:a16="http://schemas.microsoft.com/office/drawing/2014/main" id="{2EF9FBBE-D1C2-4A39-9059-D2F7116CFA68}"/>
              </a:ext>
            </a:extLst>
          </p:cNvPr>
          <p:cNvSpPr/>
          <p:nvPr/>
        </p:nvSpPr>
        <p:spPr>
          <a:xfrm>
            <a:off x="15772" y="6850394"/>
            <a:ext cx="6842228" cy="2418437"/>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3" name="Rectangle 27">
            <a:extLst>
              <a:ext uri="{FF2B5EF4-FFF2-40B4-BE49-F238E27FC236}">
                <a16:creationId xmlns:a16="http://schemas.microsoft.com/office/drawing/2014/main" id="{4D281D20-D08F-46B7-A523-A603C1842D84}"/>
              </a:ext>
            </a:extLst>
          </p:cNvPr>
          <p:cNvSpPr txBox="1"/>
          <p:nvPr/>
        </p:nvSpPr>
        <p:spPr>
          <a:xfrm>
            <a:off x="467579" y="7082655"/>
            <a:ext cx="5938614" cy="204190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0" u="none" strike="noStrike">
                <a:solidFill>
                  <a:srgbClr val="FFFFFF"/>
                </a:solidFill>
                <a:highlight>
                  <a:srgbClr val="000000">
                    <a:alpha val="0"/>
                  </a:srgbClr>
                </a:highlight>
                <a:latin typeface="Montserrat Light"/>
              </a:rPr>
              <a:t>Ces informations sont compilées à partir de diverses sources et ne doivent être utilisées que comme un guide et une source d'inspiration. Vous êtes tenu de rechercher toutes les réglementations en matière d'accessibilité qui s'appliquent dans votre pays.  </a:t>
            </a:r>
          </a:p>
          <a:p>
            <a:pPr>
              <a:lnSpc>
                <a:spcPct val="100000"/>
              </a:lnSpc>
              <a:spcBef>
                <a:spcPct val="0"/>
              </a:spcBef>
            </a:pPr>
            <a:endParaRPr lang="en-GB" sz="1050">
              <a:solidFill>
                <a:schemeClr val="bg1"/>
              </a:solidFill>
            </a:endParaRPr>
          </a:p>
          <a:p>
            <a:pPr rtl="0">
              <a:lnSpc>
                <a:spcPct val="100000"/>
              </a:lnSpc>
              <a:spcBef>
                <a:spcPct val="0"/>
              </a:spcBef>
            </a:pPr>
            <a:r>
              <a:rPr lang="fr" sz="1100" b="1" i="0" u="none" strike="noStrike">
                <a:solidFill>
                  <a:srgbClr val="C2D237"/>
                </a:solidFill>
                <a:highlight>
                  <a:srgbClr val="000000">
                    <a:alpha val="0"/>
                  </a:srgbClr>
                </a:highlight>
                <a:latin typeface="Montserrat"/>
              </a:rPr>
              <a:t>Exemples de publications et de sources utilisées pour l'élaboration de ce guide.</a:t>
            </a:r>
          </a:p>
          <a:p>
            <a:pPr>
              <a:lnSpc>
                <a:spcPct val="100000"/>
              </a:lnSpc>
              <a:spcBef>
                <a:spcPct val="0"/>
              </a:spcBef>
            </a:pPr>
            <a:endParaRPr lang="en-GB" sz="1050">
              <a:solidFill>
                <a:schemeClr val="bg1"/>
              </a:solidFill>
            </a:endParaRPr>
          </a:p>
          <a:p>
            <a:pPr marL="171450" indent="-171450" rtl="0">
              <a:lnSpc>
                <a:spcPct val="100000"/>
              </a:lnSpc>
              <a:spcBef>
                <a:spcPct val="0"/>
              </a:spcBef>
              <a:buClr>
                <a:srgbClr val="C2D237"/>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hlinkClick r:id="rId3">
                  <a:extLst>
                    <a:ext uri="{A12FA001-AC4F-418D-AE19-62706E023703}">
                      <ahyp:hlinkClr xmlns:ahyp="http://schemas.microsoft.com/office/drawing/2018/hyperlinkcolor" val="tx"/>
                    </a:ext>
                  </a:extLst>
                </a:hlinkClick>
              </a:rPr>
              <a:t>Lignes directrices sur les meilleures pratiques d'accès — Irish Wheelchair Association</a:t>
            </a:r>
            <a:endParaRPr lang="en-GB" sz="1050">
              <a:solidFill>
                <a:schemeClr val="bg1"/>
              </a:solidFill>
            </a:endParaRPr>
          </a:p>
          <a:p>
            <a:pPr marL="171450" indent="-171450" rtl="0">
              <a:lnSpc>
                <a:spcPct val="100000"/>
              </a:lnSpc>
              <a:spcBef>
                <a:spcPct val="0"/>
              </a:spcBef>
              <a:buClr>
                <a:srgbClr val="C2D237"/>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hlinkClick r:id="rId4">
                  <a:extLst>
                    <a:ext uri="{A12FA001-AC4F-418D-AE19-62706E023703}">
                      <ahyp:hlinkClr xmlns:ahyp="http://schemas.microsoft.com/office/drawing/2018/hyperlinkcolor" val="tx"/>
                    </a:ext>
                  </a:extLst>
                </a:hlinkClick>
              </a:rPr>
              <a:t>Accès des personnes handicapées aux activités culturelles, touristiques, sportives et de loisirs : Vers une participation significative et enrichissante </a:t>
            </a:r>
            <a:endParaRPr lang="en-GB" sz="1050">
              <a:solidFill>
                <a:schemeClr val="bg1"/>
              </a:solidFill>
            </a:endParaRPr>
          </a:p>
          <a:p>
            <a:pPr marL="171450" indent="-171450" rtl="0">
              <a:lnSpc>
                <a:spcPct val="100000"/>
              </a:lnSpc>
              <a:spcBef>
                <a:spcPct val="0"/>
              </a:spcBef>
              <a:buClr>
                <a:srgbClr val="C2D237"/>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hlinkClick r:id="rId5">
                  <a:extLst>
                    <a:ext uri="{A12FA001-AC4F-418D-AE19-62706E023703}">
                      <ahyp:hlinkClr xmlns:ahyp="http://schemas.microsoft.com/office/drawing/2018/hyperlinkcolor" val="tx"/>
                    </a:ext>
                  </a:extLst>
                </a:hlinkClick>
              </a:rPr>
              <a:t>Impact économique et habitudes de voyage du tourisme accessible en Europe </a:t>
            </a:r>
            <a:endParaRPr lang="en-GB" sz="1050">
              <a:solidFill>
                <a:schemeClr val="bg1"/>
              </a:solidFill>
            </a:endParaRPr>
          </a:p>
          <a:p>
            <a:pPr marL="171450" indent="-171450" rtl="0">
              <a:lnSpc>
                <a:spcPct val="100000"/>
              </a:lnSpc>
              <a:spcBef>
                <a:spcPct val="0"/>
              </a:spcBef>
              <a:buClr>
                <a:srgbClr val="C2D237"/>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hlinkClick r:id="rId6">
                  <a:extLst>
                    <a:ext uri="{A12FA001-AC4F-418D-AE19-62706E023703}">
                      <ahyp:hlinkClr xmlns:ahyp="http://schemas.microsoft.com/office/drawing/2018/hyperlinkcolor" val="tx"/>
                    </a:ext>
                  </a:extLst>
                </a:hlinkClick>
              </a:rPr>
              <a:t>Tourisme inclusif — Rendre votre entreprise plus accessible et plus inclusive</a:t>
            </a:r>
            <a:endParaRPr lang="en-GB" sz="1050" i="0">
              <a:solidFill>
                <a:schemeClr val="bg1"/>
              </a:solidFill>
              <a:effectLst/>
            </a:endParaRPr>
          </a:p>
          <a:p>
            <a:pPr marL="171450" indent="-171450">
              <a:lnSpc>
                <a:spcPct val="100000"/>
              </a:lnSpc>
              <a:spcBef>
                <a:spcPct val="0"/>
              </a:spcBef>
              <a:buFont typeface="Arial" panose="020B0604020202020204" pitchFamily="34" charset="0"/>
              <a:buChar char="•"/>
            </a:pPr>
            <a:endParaRPr lang="en-GB" sz="1100">
              <a:solidFill>
                <a:schemeClr val="bg1"/>
              </a:solidFill>
            </a:endParaRPr>
          </a:p>
        </p:txBody>
      </p:sp>
      <p:pic>
        <p:nvPicPr>
          <p:cNvPr id="19" name="Graphic 18" descr="Grain">
            <a:extLst>
              <a:ext uri="{FF2B5EF4-FFF2-40B4-BE49-F238E27FC236}">
                <a16:creationId xmlns:a16="http://schemas.microsoft.com/office/drawing/2014/main" id="{50099B24-2849-064F-90B6-8DAD2B270F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8818" y="4949011"/>
            <a:ext cx="2312123" cy="2312123"/>
          </a:xfrm>
          <a:prstGeom prst="rect">
            <a:avLst/>
          </a:prstGeom>
        </p:spPr>
      </p:pic>
    </p:spTree>
    <p:extLst>
      <p:ext uri="{BB962C8B-B14F-4D97-AF65-F5344CB8AC3E}">
        <p14:creationId xmlns:p14="http://schemas.microsoft.com/office/powerpoint/2010/main" val="173080757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EDDCA9E1-88BB-4C60-A9F4-CF4E6529AB84}"/>
              </a:ext>
            </a:extLst>
          </p:cNvPr>
          <p:cNvSpPr txBox="1"/>
          <p:nvPr/>
        </p:nvSpPr>
        <p:spPr>
          <a:xfrm>
            <a:off x="0" y="229485"/>
            <a:ext cx="6858000" cy="1524000"/>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605197" y="2097313"/>
            <a:ext cx="5682926" cy="234053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Si l'objectif de l'amélioration de l'accès aux environnements touristiques est de donner un accès indépendant à tous, l'accès universel, égal et intégré pour tous doit être équilibré avec des solutions réalisables pour votre entreprise touristique.  Souvent, les pays disposent d'une autorité nationale chargée des questions de handicap qui élabore un code de pratique sur les lieux accessibles. </a:t>
            </a:r>
          </a:p>
          <a:p>
            <a:pPr algn="just">
              <a:lnSpc>
                <a:spcPct val="100000"/>
              </a:lnSpc>
              <a:spcBef>
                <a:spcPct val="0"/>
              </a:spcBef>
            </a:pPr>
            <a:endParaRPr lang="en-GB" sz="1050" dirty="0">
              <a:solidFill>
                <a:srgbClr val="2F355A"/>
              </a:solidFill>
              <a:latin typeface="Montserrat Light" pitchFamily="2" charset="77"/>
            </a:endParaRPr>
          </a:p>
          <a:p>
            <a:pPr algn="just">
              <a:lnSpc>
                <a:spcPct val="100000"/>
              </a:lnSpc>
              <a:spcBef>
                <a:spcPct val="0"/>
              </a:spcBef>
            </a:pPr>
            <a:endParaRPr lang="en-GB" sz="1050" dirty="0">
              <a:solidFill>
                <a:srgbClr val="2F355A"/>
              </a:solidFill>
              <a:latin typeface="Montserrat Light" pitchFamily="2" charset="77"/>
            </a:endParaRPr>
          </a:p>
          <a:p>
            <a:pPr algn="just">
              <a:lnSpc>
                <a:spcPct val="100000"/>
              </a:lnSpc>
              <a:spcBef>
                <a:spcPct val="0"/>
              </a:spcBef>
            </a:pPr>
            <a:endParaRPr lang="en-GB" sz="1050" dirty="0">
              <a:solidFill>
                <a:srgbClr val="2F355A"/>
              </a:solidFill>
              <a:latin typeface="Montserrat Light" pitchFamily="2" charset="77"/>
            </a:endParaRPr>
          </a:p>
          <a:p>
            <a:pPr algn="just">
              <a:lnSpc>
                <a:spcPct val="100000"/>
              </a:lnSpc>
              <a:spcBef>
                <a:spcPct val="0"/>
              </a:spcBef>
            </a:pPr>
            <a:endParaRPr lang="en-GB" sz="1050" dirty="0">
              <a:solidFill>
                <a:srgbClr val="2F355A"/>
              </a:solidFill>
              <a:latin typeface="Montserrat Light" pitchFamily="2" charset="77"/>
            </a:endParaRPr>
          </a:p>
          <a:p>
            <a:pPr algn="just">
              <a:lnSpc>
                <a:spcPct val="100000"/>
              </a:lnSpc>
              <a:spcBef>
                <a:spcPct val="0"/>
              </a:spcBef>
            </a:pPr>
            <a:endParaRPr lang="en-GB" sz="1050" dirty="0">
              <a:solidFill>
                <a:srgbClr val="2F355A"/>
              </a:solidFill>
              <a:latin typeface="Montserrat Light" pitchFamily="2" charset="77"/>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Les éléments fondamentaux du code de la NDA sont généralement la planification de l'accès, les informations préalables à la visite, l'approche et l'entrée, l'orientation, l'aménagement paysager extérieur, la circulation intérieure, les informations interprétatives, les programmes, les installations et les issues de secours. </a:t>
            </a:r>
          </a:p>
          <a:p>
            <a:pPr algn="just">
              <a:lnSpc>
                <a:spcPct val="100000"/>
              </a:lnSpc>
              <a:spcBef>
                <a:spcPct val="0"/>
              </a:spcBef>
            </a:pPr>
            <a:endParaRPr lang="en-GB" sz="1050" dirty="0">
              <a:solidFill>
                <a:srgbClr val="2F355A"/>
              </a:solidFill>
              <a:latin typeface="Montserrat Light" pitchFamily="2" charset="77"/>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Nous vous conseillons, en premier lieu, de vous adresser à l'organisme représentant la NDA dans votre pays, qui possède l'expérience, l'expertise et les connaissances approfondies nécessaires pour vous guider.</a:t>
            </a:r>
            <a:endParaRPr sz="1050" dirty="0">
              <a:solidFill>
                <a:srgbClr val="2F355A"/>
              </a:solidFill>
              <a:latin typeface="Montserrat Light" pitchFamily="2" charset="77"/>
            </a:endParaRPr>
          </a:p>
        </p:txBody>
      </p:sp>
      <p:sp>
        <p:nvSpPr>
          <p:cNvPr id="12" name="Text Placeholder 3">
            <a:extLst>
              <a:ext uri="{FF2B5EF4-FFF2-40B4-BE49-F238E27FC236}">
                <a16:creationId xmlns:a16="http://schemas.microsoft.com/office/drawing/2014/main" id="{A7AD6D79-CB2D-446C-BB60-94BAE39C1011}"/>
              </a:ext>
            </a:extLst>
          </p:cNvPr>
          <p:cNvSpPr>
            <a:spLocks noGrp="1"/>
          </p:cNvSpPr>
          <p:nvPr>
            <p:ph type="body" sz="quarter" idx="16"/>
          </p:nvPr>
        </p:nvSpPr>
        <p:spPr>
          <a:xfrm>
            <a:off x="605197" y="548003"/>
            <a:ext cx="3502440" cy="1524000"/>
          </a:xfrm>
        </p:spPr>
        <p:txBody>
          <a:bodyPr>
            <a:noAutofit/>
          </a:bodyPr>
          <a:lstStyle/>
          <a:p>
            <a:pPr marL="0" marR="0" indent="0" algn="l" defTabSz="825500" rtl="0" fontAlgn="auto" latinLnBrk="0" hangingPunct="0">
              <a:lnSpc>
                <a:spcPct val="100000"/>
              </a:lnSpc>
              <a:spcBef>
                <a:spcPct val="0"/>
              </a:spcBef>
              <a:spcAft>
                <a:spcPct val="0"/>
              </a:spcAft>
              <a:buClrTx/>
              <a:buSzTx/>
              <a:buFontTx/>
              <a:buNone/>
            </a:pPr>
            <a:r>
              <a:rPr lang="fr" sz="2500" b="0" i="0" u="none" strike="noStrike">
                <a:solidFill>
                  <a:srgbClr val="FFFFFF"/>
                </a:solidFill>
                <a:highlight>
                  <a:srgbClr val="000000">
                    <a:alpha val="0"/>
                  </a:srgbClr>
                </a:highlight>
                <a:latin typeface="Montserrat"/>
                <a:ea typeface="FontAwesome"/>
                <a:cs typeface="FontAwesome"/>
                <a:sym typeface="FontAwesome"/>
              </a:rPr>
              <a:t>Faciliter et gérer les accès</a:t>
            </a:r>
            <a:endParaRPr kumimoji="0" lang="en-IE" sz="2500" u="none" strike="noStrike" cap="none" spc="0" normalizeH="0" baseline="0">
              <a:ln>
                <a:noFill/>
              </a:ln>
              <a:solidFill>
                <a:schemeClr val="bg1"/>
              </a:solidFill>
              <a:effectLst/>
              <a:uFillTx/>
              <a:latin typeface="Montserrat" pitchFamily="2" charset="77"/>
              <a:ea typeface="FontAwesome"/>
              <a:cs typeface="FontAwesome"/>
              <a:sym typeface="FontAwesome"/>
            </a:endParaRPr>
          </a:p>
        </p:txBody>
      </p:sp>
      <p:sp>
        <p:nvSpPr>
          <p:cNvPr id="5" name="Rectangle 27">
            <a:extLst>
              <a:ext uri="{FF2B5EF4-FFF2-40B4-BE49-F238E27FC236}">
                <a16:creationId xmlns:a16="http://schemas.microsoft.com/office/drawing/2014/main" id="{84F2DD85-C0AC-4DBF-8C6D-619CEE8052FF}"/>
              </a:ext>
            </a:extLst>
          </p:cNvPr>
          <p:cNvSpPr txBox="1"/>
          <p:nvPr/>
        </p:nvSpPr>
        <p:spPr>
          <a:xfrm>
            <a:off x="840211" y="6770105"/>
            <a:ext cx="5309419" cy="29405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700" b="1" i="0" u="none" strike="noStrike">
                <a:solidFill>
                  <a:srgbClr val="2F355A"/>
                </a:solidFill>
                <a:highlight>
                  <a:srgbClr val="000000">
                    <a:alpha val="0"/>
                  </a:srgbClr>
                </a:highlight>
                <a:latin typeface="Montserrat Light"/>
              </a:rPr>
              <a:t>Portes d'entrée</a:t>
            </a:r>
            <a:endParaRPr sz="1742" b="1">
              <a:solidFill>
                <a:srgbClr val="2F355A"/>
              </a:solidFill>
            </a:endParaRPr>
          </a:p>
        </p:txBody>
      </p:sp>
      <p:sp>
        <p:nvSpPr>
          <p:cNvPr id="9" name="Rechteck">
            <a:extLst>
              <a:ext uri="{FF2B5EF4-FFF2-40B4-BE49-F238E27FC236}">
                <a16:creationId xmlns:a16="http://schemas.microsoft.com/office/drawing/2014/main" id="{E1843E61-BD09-6948-9B4D-FDC86F660617}"/>
              </a:ext>
            </a:extLst>
          </p:cNvPr>
          <p:cNvSpPr/>
          <p:nvPr/>
        </p:nvSpPr>
        <p:spPr>
          <a:xfrm>
            <a:off x="29101" y="5585782"/>
            <a:ext cx="5490260" cy="3487783"/>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 name="Freeform 9">
            <a:extLst>
              <a:ext uri="{FF2B5EF4-FFF2-40B4-BE49-F238E27FC236}">
                <a16:creationId xmlns:a16="http://schemas.microsoft.com/office/drawing/2014/main" id="{2E9BD9A8-85B2-6942-BD51-3E9300FA0686}"/>
              </a:ext>
            </a:extLst>
          </p:cNvPr>
          <p:cNvSpPr/>
          <p:nvPr/>
        </p:nvSpPr>
        <p:spPr>
          <a:xfrm rot="10800000">
            <a:off x="5284682" y="6013839"/>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28AFAC"/>
          </a:solidFill>
          <a:ln w="5715" cap="flat">
            <a:noFill/>
            <a:prstDash val="solid"/>
            <a:miter/>
          </a:ln>
        </p:spPr>
        <p:txBody>
          <a:bodyPr rtlCol="0" anchor="ctr">
            <a:noAutofit/>
          </a:bodyPr>
          <a:lstStyle/>
          <a:p>
            <a:endParaRPr lang="en-US"/>
          </a:p>
        </p:txBody>
      </p:sp>
      <p:sp>
        <p:nvSpPr>
          <p:cNvPr id="8" name="Rectangle 27">
            <a:extLst>
              <a:ext uri="{FF2B5EF4-FFF2-40B4-BE49-F238E27FC236}">
                <a16:creationId xmlns:a16="http://schemas.microsoft.com/office/drawing/2014/main" id="{833F2DD3-9143-EC4B-85B9-4943C819E5B0}"/>
              </a:ext>
            </a:extLst>
          </p:cNvPr>
          <p:cNvSpPr txBox="1"/>
          <p:nvPr/>
        </p:nvSpPr>
        <p:spPr>
          <a:xfrm>
            <a:off x="703369" y="5904300"/>
            <a:ext cx="4080420" cy="294984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400" b="0" i="1" u="none" strike="noStrike" dirty="0">
                <a:solidFill>
                  <a:srgbClr val="FFFFFF"/>
                </a:solidFill>
                <a:highlight>
                  <a:srgbClr val="000000">
                    <a:alpha val="0"/>
                  </a:srgbClr>
                </a:highlight>
                <a:latin typeface="Montserrat Light"/>
              </a:rPr>
              <a:t>Les pays qui ratifient la CNUDPH s'engagent à « promouvoir l'emploi des personnes handicapées dans le secteur privé par des politiques et mesures appropriées [...] à faire en sorte que les personnes handicapées puissent effectivement et pleinement participer à la vie politique et publique sur la base de l'égalité avec les autres et [...] à encourager et soutenir la participation, dans toute la mesure du possible, des personnes handicapées aux activités sportives ordinaires à tous les niveaux ». </a:t>
            </a:r>
          </a:p>
          <a:p>
            <a:pPr>
              <a:lnSpc>
                <a:spcPct val="100000"/>
              </a:lnSpc>
              <a:spcBef>
                <a:spcPct val="0"/>
              </a:spcBef>
            </a:pPr>
            <a:endParaRPr lang="en-GB" sz="1200" b="1" dirty="0">
              <a:solidFill>
                <a:schemeClr val="bg1"/>
              </a:solidFill>
            </a:endParaRPr>
          </a:p>
          <a:p>
            <a:pPr rtl="0">
              <a:lnSpc>
                <a:spcPct val="100000"/>
              </a:lnSpc>
              <a:spcBef>
                <a:spcPct val="0"/>
              </a:spcBef>
            </a:pPr>
            <a:r>
              <a:rPr lang="fr" sz="1200" b="0" i="1" u="none" strike="noStrike" dirty="0">
                <a:solidFill>
                  <a:srgbClr val="FFFFFF"/>
                </a:solidFill>
                <a:highlight>
                  <a:srgbClr val="000000">
                    <a:alpha val="0"/>
                  </a:srgbClr>
                </a:highlight>
                <a:latin typeface="Montserrat Light"/>
              </a:rPr>
              <a:t>Convention des Nations unies relative aux droits des personnes handicapées (2006).</a:t>
            </a:r>
            <a:endParaRPr sz="1200" i="1" dirty="0">
              <a:solidFill>
                <a:schemeClr val="bg1"/>
              </a:solidFill>
            </a:endParaRPr>
          </a:p>
        </p:txBody>
      </p:sp>
      <p:sp>
        <p:nvSpPr>
          <p:cNvPr id="7" name="Rectangle 27">
            <a:extLst>
              <a:ext uri="{FF2B5EF4-FFF2-40B4-BE49-F238E27FC236}">
                <a16:creationId xmlns:a16="http://schemas.microsoft.com/office/drawing/2014/main" id="{717FE553-5675-4F0A-99B4-25CA026B7476}"/>
              </a:ext>
            </a:extLst>
          </p:cNvPr>
          <p:cNvSpPr txBox="1"/>
          <p:nvPr/>
        </p:nvSpPr>
        <p:spPr>
          <a:xfrm>
            <a:off x="605197" y="4462021"/>
            <a:ext cx="4679484" cy="94929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dirty="0">
                <a:solidFill>
                  <a:srgbClr val="28AFAC"/>
                </a:solidFill>
                <a:highlight>
                  <a:srgbClr val="000000">
                    <a:alpha val="0"/>
                  </a:srgbClr>
                </a:highlight>
                <a:latin typeface="Montserrat Light"/>
              </a:rPr>
              <a:t>Convention des Nations Unies relative aux droits des personnes handicapées (UNCRPD).  </a:t>
            </a:r>
            <a:r>
              <a:rPr lang="fr" sz="1200" b="0" i="0" u="none" strike="noStrike" dirty="0">
                <a:solidFill>
                  <a:srgbClr val="2F355A"/>
                </a:solidFill>
                <a:highlight>
                  <a:srgbClr val="000000">
                    <a:alpha val="0"/>
                  </a:srgbClr>
                </a:highlight>
                <a:latin typeface="Montserrat Light"/>
              </a:rPr>
              <a:t>Les articles 24, 25 et 30 de la CNUDPH concernent le droit au travail, à la participation à la vie politique et publique et à la participation à la vie culturelle, aux loisirs récréatifs et au sport. </a:t>
            </a:r>
            <a:endParaRPr sz="1200" i="1" dirty="0">
              <a:solidFill>
                <a:srgbClr val="2F355A"/>
              </a:solidFill>
            </a:endParaRPr>
          </a:p>
        </p:txBody>
      </p:sp>
    </p:spTree>
    <p:extLst>
      <p:ext uri="{BB962C8B-B14F-4D97-AF65-F5344CB8AC3E}">
        <p14:creationId xmlns:p14="http://schemas.microsoft.com/office/powerpoint/2010/main" val="119205967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2DE92C9-5283-4146-82B8-77169A50C4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816" y="-9911"/>
            <a:ext cx="6858000" cy="3120940"/>
          </a:xfrm>
          <a:prstGeom prst="rect">
            <a:avLst/>
          </a:prstGeom>
        </p:spPr>
      </p:pic>
      <p:sp>
        <p:nvSpPr>
          <p:cNvPr id="20" name="Rechteck">
            <a:extLst>
              <a:ext uri="{FF2B5EF4-FFF2-40B4-BE49-F238E27FC236}">
                <a16:creationId xmlns:a16="http://schemas.microsoft.com/office/drawing/2014/main" id="{19CE18DE-6A15-A84D-951B-72814453B780}"/>
              </a:ext>
            </a:extLst>
          </p:cNvPr>
          <p:cNvSpPr/>
          <p:nvPr/>
        </p:nvSpPr>
        <p:spPr>
          <a:xfrm>
            <a:off x="9725" y="3097383"/>
            <a:ext cx="6848275" cy="1855617"/>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 name="Rectangle 27">
            <a:extLst>
              <a:ext uri="{FF2B5EF4-FFF2-40B4-BE49-F238E27FC236}">
                <a16:creationId xmlns:a16="http://schemas.microsoft.com/office/drawing/2014/main" id="{C683CE97-2648-476A-8903-F78CD2CF3DD5}"/>
              </a:ext>
            </a:extLst>
          </p:cNvPr>
          <p:cNvSpPr txBox="1"/>
          <p:nvPr/>
        </p:nvSpPr>
        <p:spPr>
          <a:xfrm>
            <a:off x="7461620" y="2876799"/>
            <a:ext cx="5578393" cy="36452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l" fontAlgn="base">
              <a:lnSpc>
                <a:spcPct val="100000"/>
              </a:lnSpc>
              <a:spcBef>
                <a:spcPct val="0"/>
              </a:spcBef>
            </a:pPr>
            <a:endParaRPr lang="en-GB" sz="1100">
              <a:solidFill>
                <a:srgbClr val="222222"/>
              </a:solidFill>
            </a:endParaRPr>
          </a:p>
          <a:p>
            <a:pPr algn="l" fontAlgn="base">
              <a:lnSpc>
                <a:spcPct val="100000"/>
              </a:lnSpc>
              <a:spcBef>
                <a:spcPct val="0"/>
              </a:spcBef>
            </a:pPr>
            <a:endParaRPr lang="en-GB" sz="1100" b="0" i="0">
              <a:solidFill>
                <a:srgbClr val="222222"/>
              </a:solidFill>
              <a:effectLst/>
            </a:endParaRPr>
          </a:p>
        </p:txBody>
      </p:sp>
      <p:sp>
        <p:nvSpPr>
          <p:cNvPr id="9" name="Rectangle 27">
            <a:extLst>
              <a:ext uri="{FF2B5EF4-FFF2-40B4-BE49-F238E27FC236}">
                <a16:creationId xmlns:a16="http://schemas.microsoft.com/office/drawing/2014/main" id="{96054FF9-D73E-4938-9C3B-97AD4B992240}"/>
              </a:ext>
            </a:extLst>
          </p:cNvPr>
          <p:cNvSpPr txBox="1"/>
          <p:nvPr/>
        </p:nvSpPr>
        <p:spPr>
          <a:xfrm>
            <a:off x="774290" y="876915"/>
            <a:ext cx="319160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17" name="Rectangle 27">
            <a:extLst>
              <a:ext uri="{FF2B5EF4-FFF2-40B4-BE49-F238E27FC236}">
                <a16:creationId xmlns:a16="http://schemas.microsoft.com/office/drawing/2014/main" id="{71ADE0AA-1FA6-44F8-9E9C-BAA5A013DEEE}"/>
              </a:ext>
            </a:extLst>
          </p:cNvPr>
          <p:cNvSpPr txBox="1"/>
          <p:nvPr/>
        </p:nvSpPr>
        <p:spPr>
          <a:xfrm>
            <a:off x="804113" y="7453803"/>
            <a:ext cx="5192405" cy="134745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fontAlgn="base">
              <a:lnSpc>
                <a:spcPct val="100000"/>
              </a:lnSpc>
              <a:spcBef>
                <a:spcPct val="0"/>
              </a:spcBef>
            </a:pPr>
            <a:r>
              <a:rPr lang="fr" sz="1000" b="0" i="0" u="none" strike="noStrike">
                <a:solidFill>
                  <a:srgbClr val="2F355A"/>
                </a:solidFill>
                <a:highlight>
                  <a:srgbClr val="000000">
                    <a:alpha val="0"/>
                  </a:srgbClr>
                </a:highlight>
                <a:latin typeface="Montserrat Light"/>
              </a:rPr>
              <a:t>L'Arigna Mining Experience a travaillé dur pour que son site, son musée, son café, ses toilettes et son tunnel minier soient entièrement accessibles aux personnes handicapées ou à mobilité réduite. Toutes les surfaces au sol ont été mises à niveau ou adaptées avec des rampes, le cas échéant, pour permettre l'accès et le déplacement en toute sécurité de tous les visiteurs en fauteuil roulant, des personnes âgées, des personnes ayant des équipements de mobilité et des familles avec des poussettes.  Ils étudient et évaluent actuellement la mise en œuvre de leur signalisation pour l'adapter en braille et disposer d'informations audio pour les visiteurs malvoyants ou malentendants. </a:t>
            </a:r>
          </a:p>
        </p:txBody>
      </p:sp>
      <p:sp>
        <p:nvSpPr>
          <p:cNvPr id="21" name="Rectangle 27">
            <a:extLst>
              <a:ext uri="{FF2B5EF4-FFF2-40B4-BE49-F238E27FC236}">
                <a16:creationId xmlns:a16="http://schemas.microsoft.com/office/drawing/2014/main" id="{91CF006B-E929-174E-8A0B-AF8B7AD79156}"/>
              </a:ext>
            </a:extLst>
          </p:cNvPr>
          <p:cNvSpPr txBox="1"/>
          <p:nvPr/>
        </p:nvSpPr>
        <p:spPr>
          <a:xfrm>
            <a:off x="935696" y="3235000"/>
            <a:ext cx="3143891" cy="267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400" b="1" i="0" u="none" strike="noStrike">
                <a:solidFill>
                  <a:srgbClr val="2F355A"/>
                </a:solidFill>
                <a:highlight>
                  <a:srgbClr val="000000">
                    <a:alpha val="0"/>
                  </a:srgbClr>
                </a:highlight>
                <a:latin typeface="Montserrat Bold"/>
              </a:rPr>
              <a:t>Description</a:t>
            </a:r>
            <a:endParaRPr sz="1400" b="1">
              <a:solidFill>
                <a:srgbClr val="2F355A"/>
              </a:solidFill>
            </a:endParaRPr>
          </a:p>
        </p:txBody>
      </p:sp>
      <p:sp>
        <p:nvSpPr>
          <p:cNvPr id="22" name="Rectangle 27">
            <a:extLst>
              <a:ext uri="{FF2B5EF4-FFF2-40B4-BE49-F238E27FC236}">
                <a16:creationId xmlns:a16="http://schemas.microsoft.com/office/drawing/2014/main" id="{313F0868-C98B-AD42-AF6B-5EF236F73554}"/>
              </a:ext>
            </a:extLst>
          </p:cNvPr>
          <p:cNvSpPr txBox="1"/>
          <p:nvPr/>
        </p:nvSpPr>
        <p:spPr>
          <a:xfrm>
            <a:off x="905449" y="3553774"/>
            <a:ext cx="5253222" cy="94929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a:solidFill>
                  <a:srgbClr val="202124"/>
                </a:solidFill>
                <a:highlight>
                  <a:srgbClr val="000000">
                    <a:alpha val="0"/>
                  </a:srgbClr>
                </a:highlight>
                <a:latin typeface="Montserrat Light"/>
                <a:ea typeface="Roboto"/>
              </a:rPr>
              <a:t>L'Arigna Mining Experience raconte l'histoire souterraine de l'industrie minière irlandaise aux personnes en fauteuil roulant ou à mobilité réduite. Arigna emmène tous ses visiteurs dans un voyage dans le temps, ils peuvent rencontrer les véritables mineurs qui travaillaient là avant la fermeture officielle, ils sont vos guides touristiques !</a:t>
            </a:r>
          </a:p>
        </p:txBody>
      </p:sp>
      <p:pic>
        <p:nvPicPr>
          <p:cNvPr id="23" name="Picture 22">
            <a:extLst>
              <a:ext uri="{FF2B5EF4-FFF2-40B4-BE49-F238E27FC236}">
                <a16:creationId xmlns:a16="http://schemas.microsoft.com/office/drawing/2014/main" id="{EBE3034D-A369-064E-A978-2208E91CE495}"/>
              </a:ext>
            </a:extLst>
          </p:cNvPr>
          <p:cNvPicPr>
            <a:picLocks noChangeAspect="1"/>
          </p:cNvPicPr>
          <p:nvPr/>
        </p:nvPicPr>
        <p:blipFill>
          <a:blip r:embed="rId3">
            <a:extLst>
              <a:ext uri="{28A0092B-C50C-407E-A947-70E740481C1C}">
                <a14:useLocalDpi xmlns:a14="http://schemas.microsoft.com/office/drawing/2010/main"/>
              </a:ext>
            </a:extLst>
          </a:blip>
          <a:srcRect l="-8051" b="-1133"/>
          <a:stretch>
            <a:fillRect/>
          </a:stretch>
        </p:blipFill>
        <p:spPr>
          <a:xfrm>
            <a:off x="3532060" y="728"/>
            <a:ext cx="3316215" cy="2886638"/>
          </a:xfrm>
          <a:prstGeom prst="rect">
            <a:avLst/>
          </a:prstGeom>
        </p:spPr>
      </p:pic>
      <p:sp>
        <p:nvSpPr>
          <p:cNvPr id="24" name="Text Placeholder 3">
            <a:extLst>
              <a:ext uri="{FF2B5EF4-FFF2-40B4-BE49-F238E27FC236}">
                <a16:creationId xmlns:a16="http://schemas.microsoft.com/office/drawing/2014/main" id="{1B9834D1-8665-EB49-80E6-42F1F97BF768}"/>
              </a:ext>
            </a:extLst>
          </p:cNvPr>
          <p:cNvSpPr txBox="1"/>
          <p:nvPr/>
        </p:nvSpPr>
        <p:spPr>
          <a:xfrm>
            <a:off x="4479426" y="479712"/>
            <a:ext cx="2410481"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dirty="0">
                <a:solidFill>
                  <a:srgbClr val="C2D237"/>
                </a:solidFill>
                <a:highlight>
                  <a:srgbClr val="000000">
                    <a:alpha val="0"/>
                  </a:srgbClr>
                </a:highlight>
                <a:latin typeface="Montserrat "/>
              </a:rPr>
              <a:t>Étude de cas</a:t>
            </a:r>
          </a:p>
          <a:p>
            <a:pPr rtl="0" hangingPunct="1">
              <a:lnSpc>
                <a:spcPct val="100000"/>
              </a:lnSpc>
              <a:spcBef>
                <a:spcPct val="0"/>
              </a:spcBef>
            </a:pPr>
            <a:r>
              <a:rPr lang="fr" sz="1900" b="1" i="0" u="none" strike="noStrike" dirty="0">
                <a:solidFill>
                  <a:srgbClr val="FFFFFF"/>
                </a:solidFill>
                <a:highlight>
                  <a:srgbClr val="000000">
                    <a:alpha val="0"/>
                  </a:srgbClr>
                </a:highlight>
                <a:latin typeface="Montserrat Light"/>
              </a:rPr>
              <a:t>Expérience minière d'Arigna</a:t>
            </a:r>
          </a:p>
          <a:p>
            <a:pPr rtl="0" hangingPunct="1">
              <a:lnSpc>
                <a:spcPct val="100000"/>
              </a:lnSpc>
              <a:spcBef>
                <a:spcPct val="0"/>
              </a:spcBef>
            </a:pPr>
            <a:r>
              <a:rPr lang="fr" sz="1600" b="0" i="1" u="none" strike="noStrike" dirty="0">
                <a:solidFill>
                  <a:srgbClr val="FFFFFF"/>
                </a:solidFill>
                <a:highlight>
                  <a:srgbClr val="000000">
                    <a:alpha val="0"/>
                  </a:srgbClr>
                </a:highlight>
                <a:latin typeface="Montserrat Light"/>
              </a:rPr>
              <a:t>Ireland</a:t>
            </a:r>
          </a:p>
        </p:txBody>
      </p:sp>
      <p:grpSp>
        <p:nvGrpSpPr>
          <p:cNvPr id="2" name="Group 1">
            <a:extLst>
              <a:ext uri="{FF2B5EF4-FFF2-40B4-BE49-F238E27FC236}">
                <a16:creationId xmlns:a16="http://schemas.microsoft.com/office/drawing/2014/main" id="{4F6603D4-5A5C-B84A-8710-92EDCB2F2303}"/>
              </a:ext>
            </a:extLst>
          </p:cNvPr>
          <p:cNvGrpSpPr/>
          <p:nvPr/>
        </p:nvGrpSpPr>
        <p:grpSpPr>
          <a:xfrm>
            <a:off x="1534052" y="4395966"/>
            <a:ext cx="5091069" cy="3057837"/>
            <a:chOff x="1282940" y="3698754"/>
            <a:chExt cx="5091069" cy="3057837"/>
          </a:xfrm>
        </p:grpSpPr>
        <p:pic>
          <p:nvPicPr>
            <p:cNvPr id="16" name="Picture 15">
              <a:extLst>
                <a:ext uri="{FF2B5EF4-FFF2-40B4-BE49-F238E27FC236}">
                  <a16:creationId xmlns:a16="http://schemas.microsoft.com/office/drawing/2014/main" id="{0900A5B6-B8CE-4A44-AE8E-DD45D6B55076}"/>
                </a:ext>
              </a:extLst>
            </p:cNvPr>
            <p:cNvPicPr>
              <a:picLocks noChangeAspect="1"/>
            </p:cNvPicPr>
            <p:nvPr/>
          </p:nvPicPr>
          <p:blipFill>
            <a:blip r:embed="rId4">
              <a:extLst>
                <a:ext uri="{28A0092B-C50C-407E-A947-70E740481C1C}">
                  <a14:useLocalDpi xmlns:a14="http://schemas.microsoft.com/office/drawing/2010/main"/>
                </a:ext>
              </a:extLst>
            </a:blip>
            <a:srcRect l="-512" r="-1465"/>
            <a:stretch>
              <a:fillRect/>
            </a:stretch>
          </p:blipFill>
          <p:spPr>
            <a:xfrm flipH="1">
              <a:off x="1282940" y="3698754"/>
              <a:ext cx="5091069" cy="3057837"/>
            </a:xfrm>
            <a:prstGeom prst="rect">
              <a:avLst/>
            </a:prstGeom>
          </p:spPr>
        </p:pic>
        <p:pic>
          <p:nvPicPr>
            <p:cNvPr id="15" name="Picture 14">
              <a:hlinkClick r:id="rId5"/>
              <a:extLst>
                <a:ext uri="{FF2B5EF4-FFF2-40B4-BE49-F238E27FC236}">
                  <a16:creationId xmlns:a16="http://schemas.microsoft.com/office/drawing/2014/main" id="{DB24F89A-D270-3740-AA6C-F9B04F9F22B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55843" y="4089979"/>
              <a:ext cx="3403033" cy="2166711"/>
            </a:xfrm>
            <a:prstGeom prst="rect">
              <a:avLst/>
            </a:prstGeom>
          </p:spPr>
        </p:pic>
      </p:grpSp>
      <p:sp>
        <p:nvSpPr>
          <p:cNvPr id="18" name="Rectangle 27">
            <a:extLst>
              <a:ext uri="{FF2B5EF4-FFF2-40B4-BE49-F238E27FC236}">
                <a16:creationId xmlns:a16="http://schemas.microsoft.com/office/drawing/2014/main" id="{ACB79A27-7D75-024A-BA6B-5A732E04E261}"/>
              </a:ext>
            </a:extLst>
          </p:cNvPr>
          <p:cNvSpPr txBox="1"/>
          <p:nvPr/>
        </p:nvSpPr>
        <p:spPr>
          <a:xfrm>
            <a:off x="1089500" y="9007979"/>
            <a:ext cx="5360022" cy="18755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000" b="1" i="0" u="none" strike="noStrike">
                <a:solidFill>
                  <a:srgbClr val="28AFAC"/>
                </a:solidFill>
                <a:highlight>
                  <a:srgbClr val="FFFFFF"/>
                </a:highlight>
                <a:latin typeface="Montserrat Light"/>
                <a:ea typeface="Roboto"/>
                <a:cs typeface="Roboto"/>
              </a:rPr>
              <a:t>SITE INTERNET</a:t>
            </a:r>
            <a:r>
              <a:rPr lang="fr" sz="1000" b="1" i="0" u="none" strike="noStrike">
                <a:solidFill>
                  <a:srgbClr val="2F355A"/>
                </a:solidFill>
                <a:highlight>
                  <a:srgbClr val="FFFFFF"/>
                </a:highlight>
                <a:latin typeface="Montserrat Light"/>
                <a:ea typeface="Roboto"/>
                <a:cs typeface="Roboto"/>
              </a:rPr>
              <a:t> </a:t>
            </a:r>
            <a:r>
              <a:rPr lang="fr" sz="1000" b="0" i="0" u="sng" strike="noStrike">
                <a:solidFill>
                  <a:srgbClr val="2F355A"/>
                </a:solidFill>
                <a:highlight>
                  <a:srgbClr val="FFFFFF"/>
                </a:highlight>
                <a:latin typeface="Montserrat Light"/>
                <a:ea typeface="Roboto"/>
                <a:cs typeface="Roboto"/>
              </a:rPr>
              <a:t>https://www.arignaminingexperience.ie/</a:t>
            </a:r>
            <a:endParaRPr lang="en-IE" sz="1050" b="1">
              <a:solidFill>
                <a:srgbClr val="2F355A"/>
              </a:solidFill>
              <a:effectLst/>
              <a:highlight>
                <a:srgbClr val="FFFFFF"/>
              </a:highlight>
              <a:latin typeface="Montserrat Light"/>
              <a:ea typeface="Roboto" panose="02000000000000000000" pitchFamily="2" charset="0"/>
              <a:cs typeface="Roboto" panose="02000000000000000000" pitchFamily="2" charset="0"/>
            </a:endParaRPr>
          </a:p>
        </p:txBody>
      </p:sp>
      <p:sp>
        <p:nvSpPr>
          <p:cNvPr id="25" name="Freeform 24">
            <a:extLst>
              <a:ext uri="{FF2B5EF4-FFF2-40B4-BE49-F238E27FC236}">
                <a16:creationId xmlns:a16="http://schemas.microsoft.com/office/drawing/2014/main" id="{D14C5562-A13E-9648-A90E-79BAAC1303F9}"/>
              </a:ext>
            </a:extLst>
          </p:cNvPr>
          <p:cNvSpPr/>
          <p:nvPr/>
        </p:nvSpPr>
        <p:spPr>
          <a:xfrm>
            <a:off x="795763" y="9007979"/>
            <a:ext cx="170503" cy="170583"/>
          </a:xfrm>
          <a:custGeom>
            <a:avLst/>
            <a:gdLst>
              <a:gd name="connsiteX0" fmla="*/ 1659929 w 3123587"/>
              <a:gd name="connsiteY0" fmla="*/ 3125051 h 3125050"/>
              <a:gd name="connsiteX1" fmla="*/ 1470968 w 3123587"/>
              <a:gd name="connsiteY1" fmla="*/ 3125051 h 3125050"/>
              <a:gd name="connsiteX2" fmla="*/ 1444090 w 3123587"/>
              <a:gd name="connsiteY2" fmla="*/ 3120163 h 3125050"/>
              <a:gd name="connsiteX3" fmla="*/ 726524 w 3123587"/>
              <a:gd name="connsiteY3" fmla="*/ 2882277 h 3125050"/>
              <a:gd name="connsiteX4" fmla="*/ 651591 w 3123587"/>
              <a:gd name="connsiteY4" fmla="*/ 2833396 h 3125050"/>
              <a:gd name="connsiteX5" fmla="*/ 326610 w 3123587"/>
              <a:gd name="connsiteY5" fmla="*/ 2812215 h 3125050"/>
              <a:gd name="connsiteX6" fmla="*/ 291587 w 3123587"/>
              <a:gd name="connsiteY6" fmla="*/ 2472494 h 3125050"/>
              <a:gd name="connsiteX7" fmla="*/ 278555 w 3123587"/>
              <a:gd name="connsiteY7" fmla="*/ 2452942 h 3125050"/>
              <a:gd name="connsiteX8" fmla="*/ 23620 w 3123587"/>
              <a:gd name="connsiteY8" fmla="*/ 1829713 h 3125050"/>
              <a:gd name="connsiteX9" fmla="*/ 0 w 3123587"/>
              <a:gd name="connsiteY9" fmla="*/ 1661075 h 3125050"/>
              <a:gd name="connsiteX10" fmla="*/ 0 w 3123587"/>
              <a:gd name="connsiteY10" fmla="*/ 1465552 h 3125050"/>
              <a:gd name="connsiteX11" fmla="*/ 5701 w 3123587"/>
              <a:gd name="connsiteY11" fmla="*/ 1438668 h 3125050"/>
              <a:gd name="connsiteX12" fmla="*/ 43982 w 3123587"/>
              <a:gd name="connsiteY12" fmla="*/ 1198337 h 3125050"/>
              <a:gd name="connsiteX13" fmla="*/ 259822 w 3123587"/>
              <a:gd name="connsiteY13" fmla="*/ 701384 h 3125050"/>
              <a:gd name="connsiteX14" fmla="*/ 348601 w 3123587"/>
              <a:gd name="connsiteY14" fmla="*/ 676129 h 3125050"/>
              <a:gd name="connsiteX15" fmla="*/ 362448 w 3123587"/>
              <a:gd name="connsiteY15" fmla="*/ 767373 h 3125050"/>
              <a:gd name="connsiteX16" fmla="*/ 333126 w 3123587"/>
              <a:gd name="connsiteY16" fmla="*/ 813809 h 3125050"/>
              <a:gd name="connsiteX17" fmla="*/ 232129 w 3123587"/>
              <a:gd name="connsiteY17" fmla="*/ 1002000 h 3125050"/>
              <a:gd name="connsiteX18" fmla="*/ 820191 w 3123587"/>
              <a:gd name="connsiteY18" fmla="*/ 1001185 h 3125050"/>
              <a:gd name="connsiteX19" fmla="*/ 842996 w 3123587"/>
              <a:gd name="connsiteY19" fmla="*/ 980818 h 3125050"/>
              <a:gd name="connsiteX20" fmla="*/ 1021370 w 3123587"/>
              <a:gd name="connsiteY20" fmla="*/ 817068 h 3125050"/>
              <a:gd name="connsiteX21" fmla="*/ 1078384 w 3123587"/>
              <a:gd name="connsiteY21" fmla="*/ 755153 h 3125050"/>
              <a:gd name="connsiteX22" fmla="*/ 1080013 w 3123587"/>
              <a:gd name="connsiteY22" fmla="*/ 746191 h 3125050"/>
              <a:gd name="connsiteX23" fmla="*/ 1309699 w 3123587"/>
              <a:gd name="connsiteY23" fmla="*/ 153920 h 3125050"/>
              <a:gd name="connsiteX24" fmla="*/ 1308884 w 3123587"/>
              <a:gd name="connsiteY24" fmla="*/ 148218 h 3125050"/>
              <a:gd name="connsiteX25" fmla="*/ 1294224 w 3123587"/>
              <a:gd name="connsiteY25" fmla="*/ 148218 h 3125050"/>
              <a:gd name="connsiteX26" fmla="*/ 1198928 w 3123587"/>
              <a:gd name="connsiteY26" fmla="*/ 169399 h 3125050"/>
              <a:gd name="connsiteX27" fmla="*/ 746887 w 3123587"/>
              <a:gd name="connsiteY27" fmla="*/ 374698 h 3125050"/>
              <a:gd name="connsiteX28" fmla="*/ 688243 w 3123587"/>
              <a:gd name="connsiteY28" fmla="*/ 394250 h 3125050"/>
              <a:gd name="connsiteX29" fmla="*/ 638560 w 3123587"/>
              <a:gd name="connsiteY29" fmla="*/ 347814 h 3125050"/>
              <a:gd name="connsiteX30" fmla="*/ 671954 w 3123587"/>
              <a:gd name="connsiteY30" fmla="*/ 278566 h 3125050"/>
              <a:gd name="connsiteX31" fmla="*/ 1339835 w 3123587"/>
              <a:gd name="connsiteY31" fmla="*/ 16240 h 3125050"/>
              <a:gd name="connsiteX32" fmla="*/ 2343286 w 3123587"/>
              <a:gd name="connsiteY32" fmla="*/ 209318 h 3125050"/>
              <a:gd name="connsiteX33" fmla="*/ 2473604 w 3123587"/>
              <a:gd name="connsiteY33" fmla="*/ 290786 h 3125050"/>
              <a:gd name="connsiteX34" fmla="*/ 2802658 w 3123587"/>
              <a:gd name="connsiteY34" fmla="*/ 316856 h 3125050"/>
              <a:gd name="connsiteX35" fmla="*/ 2831165 w 3123587"/>
              <a:gd name="connsiteY35" fmla="*/ 650059 h 3125050"/>
              <a:gd name="connsiteX36" fmla="*/ 2845826 w 3123587"/>
              <a:gd name="connsiteY36" fmla="*/ 672870 h 3125050"/>
              <a:gd name="connsiteX37" fmla="*/ 3080399 w 3123587"/>
              <a:gd name="connsiteY37" fmla="*/ 1921772 h 3125050"/>
              <a:gd name="connsiteX38" fmla="*/ 1831786 w 3123587"/>
              <a:gd name="connsiteY38" fmla="*/ 3101425 h 3125050"/>
              <a:gd name="connsiteX39" fmla="*/ 1659929 w 3123587"/>
              <a:gd name="connsiteY39" fmla="*/ 3125051 h 3125050"/>
              <a:gd name="connsiteX40" fmla="*/ 2933791 w 3123587"/>
              <a:gd name="connsiteY40" fmla="*/ 2002425 h 3125050"/>
              <a:gd name="connsiteX41" fmla="*/ 2934605 w 3123587"/>
              <a:gd name="connsiteY41" fmla="*/ 1127461 h 3125050"/>
              <a:gd name="connsiteX42" fmla="*/ 2103012 w 3123587"/>
              <a:gd name="connsiteY42" fmla="*/ 1127461 h 3125050"/>
              <a:gd name="connsiteX43" fmla="*/ 2106270 w 3123587"/>
              <a:gd name="connsiteY43" fmla="*/ 1181229 h 3125050"/>
              <a:gd name="connsiteX44" fmla="*/ 2122559 w 3123587"/>
              <a:gd name="connsiteY44" fmla="*/ 1540502 h 3125050"/>
              <a:gd name="connsiteX45" fmla="*/ 2116858 w 3123587"/>
              <a:gd name="connsiteY45" fmla="*/ 1790608 h 3125050"/>
              <a:gd name="connsiteX46" fmla="*/ 2142107 w 3123587"/>
              <a:gd name="connsiteY46" fmla="*/ 1834601 h 3125050"/>
              <a:gd name="connsiteX47" fmla="*/ 2234144 w 3123587"/>
              <a:gd name="connsiteY47" fmla="*/ 1907922 h 3125050"/>
              <a:gd name="connsiteX48" fmla="*/ 2288715 w 3123587"/>
              <a:gd name="connsiteY48" fmla="*/ 2003239 h 3125050"/>
              <a:gd name="connsiteX49" fmla="*/ 2933791 w 3123587"/>
              <a:gd name="connsiteY49" fmla="*/ 2002425 h 3125050"/>
              <a:gd name="connsiteX50" fmla="*/ 1000193 w 3123587"/>
              <a:gd name="connsiteY50" fmla="*/ 1305875 h 3125050"/>
              <a:gd name="connsiteX51" fmla="*/ 985532 w 3123587"/>
              <a:gd name="connsiteY51" fmla="*/ 1299358 h 3125050"/>
              <a:gd name="connsiteX52" fmla="*/ 846254 w 3123587"/>
              <a:gd name="connsiteY52" fmla="*/ 1150272 h 3125050"/>
              <a:gd name="connsiteX53" fmla="*/ 809602 w 3123587"/>
              <a:gd name="connsiteY53" fmla="*/ 1125831 h 3125050"/>
              <a:gd name="connsiteX54" fmla="*/ 218283 w 3123587"/>
              <a:gd name="connsiteY54" fmla="*/ 1126646 h 3125050"/>
              <a:gd name="connsiteX55" fmla="*/ 191405 w 3123587"/>
              <a:gd name="connsiteY55" fmla="*/ 1128275 h 3125050"/>
              <a:gd name="connsiteX56" fmla="*/ 191405 w 3123587"/>
              <a:gd name="connsiteY56" fmla="*/ 2003239 h 3125050"/>
              <a:gd name="connsiteX57" fmla="*/ 1014039 w 3123587"/>
              <a:gd name="connsiteY57" fmla="*/ 2003239 h 3125050"/>
              <a:gd name="connsiteX58" fmla="*/ 1000193 w 3123587"/>
              <a:gd name="connsiteY58" fmla="*/ 1305875 h 3125050"/>
              <a:gd name="connsiteX59" fmla="*/ 1131326 w 3123587"/>
              <a:gd name="connsiteY59" fmla="*/ 1317281 h 3125050"/>
              <a:gd name="connsiteX60" fmla="*/ 1145986 w 3123587"/>
              <a:gd name="connsiteY60" fmla="*/ 2001610 h 3125050"/>
              <a:gd name="connsiteX61" fmla="*/ 1785361 w 3123587"/>
              <a:gd name="connsiteY61" fmla="*/ 2001610 h 3125050"/>
              <a:gd name="connsiteX62" fmla="*/ 1978395 w 3123587"/>
              <a:gd name="connsiteY62" fmla="*/ 1815049 h 3125050"/>
              <a:gd name="connsiteX63" fmla="*/ 1996313 w 3123587"/>
              <a:gd name="connsiteY63" fmla="*/ 1786535 h 3125050"/>
              <a:gd name="connsiteX64" fmla="*/ 1995499 w 3123587"/>
              <a:gd name="connsiteY64" fmla="*/ 1323798 h 3125050"/>
              <a:gd name="connsiteX65" fmla="*/ 1980838 w 3123587"/>
              <a:gd name="connsiteY65" fmla="*/ 1125831 h 3125050"/>
              <a:gd name="connsiteX66" fmla="*/ 1352867 w 3123587"/>
              <a:gd name="connsiteY66" fmla="*/ 1126646 h 3125050"/>
              <a:gd name="connsiteX67" fmla="*/ 1332505 w 3123587"/>
              <a:gd name="connsiteY67" fmla="*/ 1142125 h 3125050"/>
              <a:gd name="connsiteX68" fmla="*/ 1131326 w 3123587"/>
              <a:gd name="connsiteY68" fmla="*/ 1317281 h 3125050"/>
              <a:gd name="connsiteX69" fmla="*/ 1965363 w 3123587"/>
              <a:gd name="connsiteY69" fmla="*/ 1002815 h 3125050"/>
              <a:gd name="connsiteX70" fmla="*/ 1946630 w 3123587"/>
              <a:gd name="connsiteY70" fmla="*/ 883872 h 3125050"/>
              <a:gd name="connsiteX71" fmla="*/ 1794320 w 3123587"/>
              <a:gd name="connsiteY71" fmla="*/ 362478 h 3125050"/>
              <a:gd name="connsiteX72" fmla="*/ 1653413 w 3123587"/>
              <a:gd name="connsiteY72" fmla="*/ 162067 h 3125050"/>
              <a:gd name="connsiteX73" fmla="*/ 1472597 w 3123587"/>
              <a:gd name="connsiteY73" fmla="*/ 162882 h 3125050"/>
              <a:gd name="connsiteX74" fmla="*/ 1358568 w 3123587"/>
              <a:gd name="connsiteY74" fmla="*/ 307895 h 3125050"/>
              <a:gd name="connsiteX75" fmla="*/ 1192412 w 3123587"/>
              <a:gd name="connsiteY75" fmla="*/ 811365 h 3125050"/>
              <a:gd name="connsiteX76" fmla="*/ 1208702 w 3123587"/>
              <a:gd name="connsiteY76" fmla="*/ 837435 h 3125050"/>
              <a:gd name="connsiteX77" fmla="*/ 1326803 w 3123587"/>
              <a:gd name="connsiteY77" fmla="*/ 975930 h 3125050"/>
              <a:gd name="connsiteX78" fmla="*/ 1365899 w 3123587"/>
              <a:gd name="connsiteY78" fmla="*/ 1002815 h 3125050"/>
              <a:gd name="connsiteX79" fmla="*/ 1923824 w 3123587"/>
              <a:gd name="connsiteY79" fmla="*/ 1002000 h 3125050"/>
              <a:gd name="connsiteX80" fmla="*/ 1965363 w 3123587"/>
              <a:gd name="connsiteY80" fmla="*/ 1002815 h 3125050"/>
              <a:gd name="connsiteX81" fmla="*/ 1159018 w 3123587"/>
              <a:gd name="connsiteY81" fmla="*/ 2126256 h 3125050"/>
              <a:gd name="connsiteX82" fmla="*/ 1190783 w 3123587"/>
              <a:gd name="connsiteY82" fmla="*/ 2310373 h 3125050"/>
              <a:gd name="connsiteX83" fmla="*/ 1345537 w 3123587"/>
              <a:gd name="connsiteY83" fmla="*/ 2795921 h 3125050"/>
              <a:gd name="connsiteX84" fmla="*/ 1479113 w 3123587"/>
              <a:gd name="connsiteY84" fmla="*/ 2971077 h 3125050"/>
              <a:gd name="connsiteX85" fmla="*/ 1643639 w 3123587"/>
              <a:gd name="connsiteY85" fmla="*/ 2971077 h 3125050"/>
              <a:gd name="connsiteX86" fmla="*/ 1739749 w 3123587"/>
              <a:gd name="connsiteY86" fmla="*/ 2862725 h 3125050"/>
              <a:gd name="connsiteX87" fmla="*/ 1932783 w 3123587"/>
              <a:gd name="connsiteY87" fmla="*/ 2315261 h 3125050"/>
              <a:gd name="connsiteX88" fmla="*/ 1925453 w 3123587"/>
              <a:gd name="connsiteY88" fmla="*/ 2295709 h 3125050"/>
              <a:gd name="connsiteX89" fmla="*/ 1785361 w 3123587"/>
              <a:gd name="connsiteY89" fmla="*/ 2126256 h 3125050"/>
              <a:gd name="connsiteX90" fmla="*/ 1159018 w 3123587"/>
              <a:gd name="connsiteY90" fmla="*/ 2126256 h 3125050"/>
              <a:gd name="connsiteX91" fmla="*/ 2284643 w 3123587"/>
              <a:gd name="connsiteY91" fmla="*/ 2126256 h 3125050"/>
              <a:gd name="connsiteX92" fmla="*/ 2280570 w 3123587"/>
              <a:gd name="connsiteY92" fmla="*/ 2135217 h 3125050"/>
              <a:gd name="connsiteX93" fmla="*/ 2075319 w 3123587"/>
              <a:gd name="connsiteY93" fmla="*/ 2317705 h 3125050"/>
              <a:gd name="connsiteX94" fmla="*/ 2052513 w 3123587"/>
              <a:gd name="connsiteY94" fmla="*/ 2342960 h 3125050"/>
              <a:gd name="connsiteX95" fmla="*/ 2025635 w 3123587"/>
              <a:gd name="connsiteY95" fmla="*/ 2461903 h 3125050"/>
              <a:gd name="connsiteX96" fmla="*/ 1815497 w 3123587"/>
              <a:gd name="connsiteY96" fmla="*/ 2971077 h 3125050"/>
              <a:gd name="connsiteX97" fmla="*/ 1814682 w 3123587"/>
              <a:gd name="connsiteY97" fmla="*/ 2978409 h 3125050"/>
              <a:gd name="connsiteX98" fmla="*/ 2536320 w 3123587"/>
              <a:gd name="connsiteY98" fmla="*/ 2622395 h 3125050"/>
              <a:gd name="connsiteX99" fmla="*/ 2886550 w 3123587"/>
              <a:gd name="connsiteY99" fmla="*/ 2126256 h 3125050"/>
              <a:gd name="connsiteX100" fmla="*/ 2284643 w 3123587"/>
              <a:gd name="connsiteY100" fmla="*/ 2126256 h 3125050"/>
              <a:gd name="connsiteX101" fmla="*/ 2894695 w 3123587"/>
              <a:gd name="connsiteY101" fmla="*/ 1001185 h 3125050"/>
              <a:gd name="connsiteX102" fmla="*/ 2742386 w 3123587"/>
              <a:gd name="connsiteY102" fmla="*/ 730712 h 3125050"/>
              <a:gd name="connsiteX103" fmla="*/ 2445097 w 3123587"/>
              <a:gd name="connsiteY103" fmla="*/ 684276 h 3125050"/>
              <a:gd name="connsiteX104" fmla="*/ 2392155 w 3123587"/>
              <a:gd name="connsiteY104" fmla="*/ 390177 h 3125050"/>
              <a:gd name="connsiteX105" fmla="*/ 1814682 w 3123587"/>
              <a:gd name="connsiteY105" fmla="*/ 149847 h 3125050"/>
              <a:gd name="connsiteX106" fmla="*/ 2089980 w 3123587"/>
              <a:gd name="connsiteY106" fmla="*/ 1000371 h 3125050"/>
              <a:gd name="connsiteX107" fmla="*/ 2894695 w 3123587"/>
              <a:gd name="connsiteY107" fmla="*/ 1001185 h 3125050"/>
              <a:gd name="connsiteX108" fmla="*/ 237016 w 3123587"/>
              <a:gd name="connsiteY108" fmla="*/ 2126256 h 3125050"/>
              <a:gd name="connsiteX109" fmla="*/ 387697 w 3123587"/>
              <a:gd name="connsiteY109" fmla="*/ 2394285 h 3125050"/>
              <a:gd name="connsiteX110" fmla="*/ 669510 w 3123587"/>
              <a:gd name="connsiteY110" fmla="*/ 2433389 h 3125050"/>
              <a:gd name="connsiteX111" fmla="*/ 732226 w 3123587"/>
              <a:gd name="connsiteY111" fmla="*/ 2737264 h 3125050"/>
              <a:gd name="connsiteX112" fmla="*/ 1308884 w 3123587"/>
              <a:gd name="connsiteY112" fmla="*/ 2975150 h 3125050"/>
              <a:gd name="connsiteX113" fmla="*/ 1034401 w 3123587"/>
              <a:gd name="connsiteY113" fmla="*/ 2126256 h 3125050"/>
              <a:gd name="connsiteX114" fmla="*/ 237016 w 3123587"/>
              <a:gd name="connsiteY114" fmla="*/ 2126256 h 3125050"/>
              <a:gd name="connsiteX115" fmla="*/ 2625914 w 3123587"/>
              <a:gd name="connsiteY115" fmla="*/ 368995 h 3125050"/>
              <a:gd name="connsiteX116" fmla="*/ 2489894 w 3123587"/>
              <a:gd name="connsiteY116" fmla="*/ 500158 h 3125050"/>
              <a:gd name="connsiteX117" fmla="*/ 2620212 w 3123587"/>
              <a:gd name="connsiteY117" fmla="*/ 637024 h 3125050"/>
              <a:gd name="connsiteX118" fmla="*/ 2757861 w 3123587"/>
              <a:gd name="connsiteY118" fmla="*/ 504232 h 3125050"/>
              <a:gd name="connsiteX119" fmla="*/ 2625914 w 3123587"/>
              <a:gd name="connsiteY119" fmla="*/ 368995 h 3125050"/>
              <a:gd name="connsiteX120" fmla="*/ 952953 w 3123587"/>
              <a:gd name="connsiteY120" fmla="*/ 1062286 h 3125050"/>
              <a:gd name="connsiteX121" fmla="*/ 1084085 w 3123587"/>
              <a:gd name="connsiteY121" fmla="*/ 1198337 h 3125050"/>
              <a:gd name="connsiteX122" fmla="*/ 1220919 w 3123587"/>
              <a:gd name="connsiteY122" fmla="*/ 1064730 h 3125050"/>
              <a:gd name="connsiteX123" fmla="*/ 1088158 w 3123587"/>
              <a:gd name="connsiteY123" fmla="*/ 930308 h 3125050"/>
              <a:gd name="connsiteX124" fmla="*/ 952953 w 3123587"/>
              <a:gd name="connsiteY124" fmla="*/ 1062286 h 3125050"/>
              <a:gd name="connsiteX125" fmla="*/ 635302 w 3123587"/>
              <a:gd name="connsiteY125" fmla="*/ 2627283 h 3125050"/>
              <a:gd name="connsiteX126" fmla="*/ 504169 w 3123587"/>
              <a:gd name="connsiteY126" fmla="*/ 2491232 h 3125050"/>
              <a:gd name="connsiteX127" fmla="*/ 367335 w 3123587"/>
              <a:gd name="connsiteY127" fmla="*/ 2621580 h 3125050"/>
              <a:gd name="connsiteX128" fmla="*/ 500096 w 3123587"/>
              <a:gd name="connsiteY128" fmla="*/ 2759261 h 3125050"/>
              <a:gd name="connsiteX129" fmla="*/ 635302 w 3123587"/>
              <a:gd name="connsiteY129" fmla="*/ 2627283 h 3125050"/>
              <a:gd name="connsiteX130" fmla="*/ 2167356 w 3123587"/>
              <a:gd name="connsiteY130" fmla="*/ 2066784 h 3125050"/>
              <a:gd name="connsiteX131" fmla="*/ 2037038 w 3123587"/>
              <a:gd name="connsiteY131" fmla="*/ 1929918 h 3125050"/>
              <a:gd name="connsiteX132" fmla="*/ 1899389 w 3123587"/>
              <a:gd name="connsiteY132" fmla="*/ 2062711 h 3125050"/>
              <a:gd name="connsiteX133" fmla="*/ 2032151 w 3123587"/>
              <a:gd name="connsiteY133" fmla="*/ 2197948 h 3125050"/>
              <a:gd name="connsiteX134" fmla="*/ 2167356 w 3123587"/>
              <a:gd name="connsiteY134" fmla="*/ 2066784 h 31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23587" h="3125050">
                <a:moveTo>
                  <a:pt x="1659929" y="3125051"/>
                </a:moveTo>
                <a:cubicBezTo>
                  <a:pt x="1597214" y="3125051"/>
                  <a:pt x="1533683" y="3125051"/>
                  <a:pt x="1470968" y="3125051"/>
                </a:cubicBezTo>
                <a:cubicBezTo>
                  <a:pt x="1462008" y="3123422"/>
                  <a:pt x="1453049" y="3120978"/>
                  <a:pt x="1444090" y="3120163"/>
                </a:cubicBezTo>
                <a:cubicBezTo>
                  <a:pt x="1185082" y="3100611"/>
                  <a:pt x="945622" y="3021587"/>
                  <a:pt x="726524" y="2882277"/>
                </a:cubicBezTo>
                <a:cubicBezTo>
                  <a:pt x="701275" y="2865983"/>
                  <a:pt x="676026" y="2848875"/>
                  <a:pt x="651591" y="2833396"/>
                </a:cubicBezTo>
                <a:cubicBezTo>
                  <a:pt x="533491" y="2903459"/>
                  <a:pt x="416204" y="2895312"/>
                  <a:pt x="326610" y="2812215"/>
                </a:cubicBezTo>
                <a:cubicBezTo>
                  <a:pt x="234573" y="2726674"/>
                  <a:pt x="222356" y="2612619"/>
                  <a:pt x="291587" y="2472494"/>
                </a:cubicBezTo>
                <a:cubicBezTo>
                  <a:pt x="287515" y="2465977"/>
                  <a:pt x="283442" y="2459459"/>
                  <a:pt x="278555" y="2452942"/>
                </a:cubicBezTo>
                <a:cubicBezTo>
                  <a:pt x="147423" y="2263937"/>
                  <a:pt x="61087" y="2057008"/>
                  <a:pt x="23620" y="1829713"/>
                </a:cubicBezTo>
                <a:cubicBezTo>
                  <a:pt x="14661" y="1773500"/>
                  <a:pt x="8145" y="1717287"/>
                  <a:pt x="0" y="1661075"/>
                </a:cubicBezTo>
                <a:cubicBezTo>
                  <a:pt x="0" y="1595901"/>
                  <a:pt x="0" y="1530726"/>
                  <a:pt x="0" y="1465552"/>
                </a:cubicBezTo>
                <a:cubicBezTo>
                  <a:pt x="1629" y="1456591"/>
                  <a:pt x="4072" y="1447629"/>
                  <a:pt x="5701" y="1438668"/>
                </a:cubicBezTo>
                <a:cubicBezTo>
                  <a:pt x="17919" y="1358829"/>
                  <a:pt x="26064" y="1277361"/>
                  <a:pt x="43982" y="1198337"/>
                </a:cubicBezTo>
                <a:cubicBezTo>
                  <a:pt x="83892" y="1019108"/>
                  <a:pt x="158011" y="853729"/>
                  <a:pt x="259822" y="701384"/>
                </a:cubicBezTo>
                <a:cubicBezTo>
                  <a:pt x="283442" y="665538"/>
                  <a:pt x="317651" y="656577"/>
                  <a:pt x="348601" y="676129"/>
                </a:cubicBezTo>
                <a:cubicBezTo>
                  <a:pt x="378738" y="695681"/>
                  <a:pt x="384439" y="731527"/>
                  <a:pt x="362448" y="767373"/>
                </a:cubicBezTo>
                <a:cubicBezTo>
                  <a:pt x="352674" y="782852"/>
                  <a:pt x="342086" y="797516"/>
                  <a:pt x="333126" y="813809"/>
                </a:cubicBezTo>
                <a:cubicBezTo>
                  <a:pt x="299732" y="874910"/>
                  <a:pt x="267153" y="936011"/>
                  <a:pt x="232129" y="1002000"/>
                </a:cubicBezTo>
                <a:cubicBezTo>
                  <a:pt x="434123" y="1002000"/>
                  <a:pt x="627157" y="1002000"/>
                  <a:pt x="820191" y="1001185"/>
                </a:cubicBezTo>
                <a:cubicBezTo>
                  <a:pt x="828336" y="1001185"/>
                  <a:pt x="839739" y="988965"/>
                  <a:pt x="842996" y="980818"/>
                </a:cubicBezTo>
                <a:cubicBezTo>
                  <a:pt x="875576" y="896092"/>
                  <a:pt x="933405" y="836620"/>
                  <a:pt x="1021370" y="817068"/>
                </a:cubicBezTo>
                <a:cubicBezTo>
                  <a:pt x="1060465" y="808107"/>
                  <a:pt x="1075940" y="791813"/>
                  <a:pt x="1078384" y="755153"/>
                </a:cubicBezTo>
                <a:cubicBezTo>
                  <a:pt x="1078384" y="751894"/>
                  <a:pt x="1079198" y="749450"/>
                  <a:pt x="1080013" y="746191"/>
                </a:cubicBezTo>
                <a:cubicBezTo>
                  <a:pt x="1126439" y="537634"/>
                  <a:pt x="1184267" y="332335"/>
                  <a:pt x="1309699" y="153920"/>
                </a:cubicBezTo>
                <a:cubicBezTo>
                  <a:pt x="1310513" y="153106"/>
                  <a:pt x="1309699" y="150662"/>
                  <a:pt x="1308884" y="148218"/>
                </a:cubicBezTo>
                <a:cubicBezTo>
                  <a:pt x="1303997" y="148218"/>
                  <a:pt x="1298296" y="147403"/>
                  <a:pt x="1294224" y="148218"/>
                </a:cubicBezTo>
                <a:cubicBezTo>
                  <a:pt x="1262458" y="154735"/>
                  <a:pt x="1230693" y="161252"/>
                  <a:pt x="1198928" y="169399"/>
                </a:cubicBezTo>
                <a:cubicBezTo>
                  <a:pt x="1036030" y="211762"/>
                  <a:pt x="886164" y="281010"/>
                  <a:pt x="746887" y="374698"/>
                </a:cubicBezTo>
                <a:cubicBezTo>
                  <a:pt x="730597" y="386104"/>
                  <a:pt x="707791" y="394250"/>
                  <a:pt x="688243" y="394250"/>
                </a:cubicBezTo>
                <a:cubicBezTo>
                  <a:pt x="662180" y="394250"/>
                  <a:pt x="644261" y="374698"/>
                  <a:pt x="638560" y="347814"/>
                </a:cubicBezTo>
                <a:cubicBezTo>
                  <a:pt x="632044" y="316856"/>
                  <a:pt x="646704" y="295674"/>
                  <a:pt x="671954" y="278566"/>
                </a:cubicBezTo>
                <a:cubicBezTo>
                  <a:pt x="873947" y="139256"/>
                  <a:pt x="1096303" y="50456"/>
                  <a:pt x="1339835" y="16240"/>
                </a:cubicBezTo>
                <a:cubicBezTo>
                  <a:pt x="1696581" y="-33456"/>
                  <a:pt x="2030522" y="30904"/>
                  <a:pt x="2343286" y="209318"/>
                </a:cubicBezTo>
                <a:cubicBezTo>
                  <a:pt x="2388083" y="234573"/>
                  <a:pt x="2430436" y="263902"/>
                  <a:pt x="2473604" y="290786"/>
                </a:cubicBezTo>
                <a:cubicBezTo>
                  <a:pt x="2590891" y="219909"/>
                  <a:pt x="2713879" y="229685"/>
                  <a:pt x="2802658" y="316856"/>
                </a:cubicBezTo>
                <a:cubicBezTo>
                  <a:pt x="2876776" y="390177"/>
                  <a:pt x="2916686" y="520525"/>
                  <a:pt x="2831165" y="650059"/>
                </a:cubicBezTo>
                <a:cubicBezTo>
                  <a:pt x="2836052" y="657391"/>
                  <a:pt x="2840939" y="664723"/>
                  <a:pt x="2845826" y="672870"/>
                </a:cubicBezTo>
                <a:cubicBezTo>
                  <a:pt x="3104019" y="1055769"/>
                  <a:pt x="3182210" y="1472884"/>
                  <a:pt x="3080399" y="1921772"/>
                </a:cubicBezTo>
                <a:cubicBezTo>
                  <a:pt x="2944379" y="2526263"/>
                  <a:pt x="2440210" y="2999591"/>
                  <a:pt x="1831786" y="3101425"/>
                </a:cubicBezTo>
                <a:cubicBezTo>
                  <a:pt x="1774772" y="3111202"/>
                  <a:pt x="1717758" y="3117719"/>
                  <a:pt x="1659929" y="3125051"/>
                </a:cubicBezTo>
                <a:close/>
                <a:moveTo>
                  <a:pt x="2933791" y="2002425"/>
                </a:moveTo>
                <a:cubicBezTo>
                  <a:pt x="3025013" y="1709955"/>
                  <a:pt x="3025013" y="1419115"/>
                  <a:pt x="2934605" y="1127461"/>
                </a:cubicBezTo>
                <a:cubicBezTo>
                  <a:pt x="2656864" y="1127461"/>
                  <a:pt x="2380752" y="1127461"/>
                  <a:pt x="2103012" y="1127461"/>
                </a:cubicBezTo>
                <a:cubicBezTo>
                  <a:pt x="2103826" y="1147013"/>
                  <a:pt x="2105455" y="1164121"/>
                  <a:pt x="2106270" y="1181229"/>
                </a:cubicBezTo>
                <a:cubicBezTo>
                  <a:pt x="2111971" y="1300987"/>
                  <a:pt x="2120116" y="1420745"/>
                  <a:pt x="2122559" y="1540502"/>
                </a:cubicBezTo>
                <a:cubicBezTo>
                  <a:pt x="2124188" y="1623600"/>
                  <a:pt x="2120116" y="1706697"/>
                  <a:pt x="2116858" y="1790608"/>
                </a:cubicBezTo>
                <a:cubicBezTo>
                  <a:pt x="2116043" y="1812605"/>
                  <a:pt x="2121745" y="1822381"/>
                  <a:pt x="2142107" y="1834601"/>
                </a:cubicBezTo>
                <a:cubicBezTo>
                  <a:pt x="2175501" y="1854153"/>
                  <a:pt x="2208081" y="1878594"/>
                  <a:pt x="2234144" y="1907922"/>
                </a:cubicBezTo>
                <a:cubicBezTo>
                  <a:pt x="2257765" y="1934806"/>
                  <a:pt x="2270796" y="1969838"/>
                  <a:pt x="2288715" y="2003239"/>
                </a:cubicBezTo>
                <a:cubicBezTo>
                  <a:pt x="2501297" y="2002425"/>
                  <a:pt x="2716322" y="2002425"/>
                  <a:pt x="2933791" y="2002425"/>
                </a:cubicBezTo>
                <a:close/>
                <a:moveTo>
                  <a:pt x="1000193" y="1305875"/>
                </a:moveTo>
                <a:cubicBezTo>
                  <a:pt x="1000193" y="1305875"/>
                  <a:pt x="992862" y="1302616"/>
                  <a:pt x="985532" y="1299358"/>
                </a:cubicBezTo>
                <a:cubicBezTo>
                  <a:pt x="917929" y="1269215"/>
                  <a:pt x="870689" y="1219519"/>
                  <a:pt x="846254" y="1150272"/>
                </a:cubicBezTo>
                <a:cubicBezTo>
                  <a:pt x="838924" y="1129090"/>
                  <a:pt x="829150" y="1125831"/>
                  <a:pt x="809602" y="1125831"/>
                </a:cubicBezTo>
                <a:cubicBezTo>
                  <a:pt x="612496" y="1126646"/>
                  <a:pt x="415390" y="1125831"/>
                  <a:pt x="218283" y="1126646"/>
                </a:cubicBezTo>
                <a:cubicBezTo>
                  <a:pt x="209324" y="1126646"/>
                  <a:pt x="200364" y="1127461"/>
                  <a:pt x="191405" y="1128275"/>
                </a:cubicBezTo>
                <a:cubicBezTo>
                  <a:pt x="100997" y="1421559"/>
                  <a:pt x="100997" y="1712399"/>
                  <a:pt x="191405" y="2003239"/>
                </a:cubicBezTo>
                <a:cubicBezTo>
                  <a:pt x="469146" y="2003239"/>
                  <a:pt x="744443" y="2003239"/>
                  <a:pt x="1014039" y="2003239"/>
                </a:cubicBezTo>
                <a:cubicBezTo>
                  <a:pt x="1009152" y="1770242"/>
                  <a:pt x="1005080" y="1540502"/>
                  <a:pt x="1000193" y="1305875"/>
                </a:cubicBezTo>
                <a:close/>
                <a:moveTo>
                  <a:pt x="1131326" y="1317281"/>
                </a:moveTo>
                <a:cubicBezTo>
                  <a:pt x="1117479" y="1547020"/>
                  <a:pt x="1122366" y="1775130"/>
                  <a:pt x="1145986" y="2001610"/>
                </a:cubicBezTo>
                <a:cubicBezTo>
                  <a:pt x="1361826" y="2001610"/>
                  <a:pt x="1573594" y="2001610"/>
                  <a:pt x="1785361" y="2001610"/>
                </a:cubicBezTo>
                <a:cubicBezTo>
                  <a:pt x="1816311" y="1903034"/>
                  <a:pt x="1879027" y="1839489"/>
                  <a:pt x="1978395" y="1815049"/>
                </a:cubicBezTo>
                <a:cubicBezTo>
                  <a:pt x="1997128" y="1810161"/>
                  <a:pt x="1996313" y="1799570"/>
                  <a:pt x="1996313" y="1786535"/>
                </a:cubicBezTo>
                <a:cubicBezTo>
                  <a:pt x="1996313" y="1632561"/>
                  <a:pt x="1997128" y="1477772"/>
                  <a:pt x="1995499" y="1323798"/>
                </a:cubicBezTo>
                <a:cubicBezTo>
                  <a:pt x="1994684" y="1257809"/>
                  <a:pt x="1986539" y="1192635"/>
                  <a:pt x="1980838" y="1125831"/>
                </a:cubicBezTo>
                <a:cubicBezTo>
                  <a:pt x="1769071" y="1125831"/>
                  <a:pt x="1560562" y="1125831"/>
                  <a:pt x="1352867" y="1126646"/>
                </a:cubicBezTo>
                <a:cubicBezTo>
                  <a:pt x="1345537" y="1126646"/>
                  <a:pt x="1334948" y="1135607"/>
                  <a:pt x="1332505" y="1142125"/>
                </a:cubicBezTo>
                <a:cubicBezTo>
                  <a:pt x="1298296" y="1236627"/>
                  <a:pt x="1230693" y="1293655"/>
                  <a:pt x="1131326" y="1317281"/>
                </a:cubicBezTo>
                <a:close/>
                <a:moveTo>
                  <a:pt x="1965363" y="1002815"/>
                </a:moveTo>
                <a:cubicBezTo>
                  <a:pt x="1958847" y="959637"/>
                  <a:pt x="1953145" y="922162"/>
                  <a:pt x="1946630" y="883872"/>
                </a:cubicBezTo>
                <a:cubicBezTo>
                  <a:pt x="1914864" y="704643"/>
                  <a:pt x="1872511" y="528672"/>
                  <a:pt x="1794320" y="362478"/>
                </a:cubicBezTo>
                <a:cubicBezTo>
                  <a:pt x="1759297" y="287528"/>
                  <a:pt x="1718573" y="215836"/>
                  <a:pt x="1653413" y="162067"/>
                </a:cubicBezTo>
                <a:cubicBezTo>
                  <a:pt x="1591512" y="111557"/>
                  <a:pt x="1530425" y="108298"/>
                  <a:pt x="1472597" y="162882"/>
                </a:cubicBezTo>
                <a:cubicBezTo>
                  <a:pt x="1428614" y="205245"/>
                  <a:pt x="1388704" y="254940"/>
                  <a:pt x="1358568" y="307895"/>
                </a:cubicBezTo>
                <a:cubicBezTo>
                  <a:pt x="1269789" y="464313"/>
                  <a:pt x="1227435" y="637024"/>
                  <a:pt x="1192412" y="811365"/>
                </a:cubicBezTo>
                <a:cubicBezTo>
                  <a:pt x="1190783" y="818698"/>
                  <a:pt x="1200557" y="832547"/>
                  <a:pt x="1208702" y="837435"/>
                </a:cubicBezTo>
                <a:cubicBezTo>
                  <a:pt x="1264902" y="870022"/>
                  <a:pt x="1305626" y="914830"/>
                  <a:pt x="1326803" y="975930"/>
                </a:cubicBezTo>
                <a:cubicBezTo>
                  <a:pt x="1334133" y="997927"/>
                  <a:pt x="1343907" y="1002815"/>
                  <a:pt x="1365899" y="1002815"/>
                </a:cubicBezTo>
                <a:cubicBezTo>
                  <a:pt x="1551602" y="1002000"/>
                  <a:pt x="1738120" y="1002000"/>
                  <a:pt x="1923824" y="1002000"/>
                </a:cubicBezTo>
                <a:cubicBezTo>
                  <a:pt x="1936041" y="1002815"/>
                  <a:pt x="1949073" y="1002815"/>
                  <a:pt x="1965363" y="1002815"/>
                </a:cubicBezTo>
                <a:close/>
                <a:moveTo>
                  <a:pt x="1159018" y="2126256"/>
                </a:moveTo>
                <a:cubicBezTo>
                  <a:pt x="1169607" y="2188986"/>
                  <a:pt x="1178566" y="2250087"/>
                  <a:pt x="1190783" y="2310373"/>
                </a:cubicBezTo>
                <a:cubicBezTo>
                  <a:pt x="1224178" y="2478197"/>
                  <a:pt x="1267345" y="2642762"/>
                  <a:pt x="1345537" y="2795921"/>
                </a:cubicBezTo>
                <a:cubicBezTo>
                  <a:pt x="1378930" y="2861910"/>
                  <a:pt x="1418026" y="2925455"/>
                  <a:pt x="1479113" y="2971077"/>
                </a:cubicBezTo>
                <a:cubicBezTo>
                  <a:pt x="1535312" y="3013440"/>
                  <a:pt x="1589883" y="3015884"/>
                  <a:pt x="1643639" y="2971077"/>
                </a:cubicBezTo>
                <a:cubicBezTo>
                  <a:pt x="1680291" y="2940119"/>
                  <a:pt x="1714500" y="2903459"/>
                  <a:pt x="1739749" y="2862725"/>
                </a:cubicBezTo>
                <a:cubicBezTo>
                  <a:pt x="1846447" y="2695716"/>
                  <a:pt x="1892873" y="2505896"/>
                  <a:pt x="1932783" y="2315261"/>
                </a:cubicBezTo>
                <a:cubicBezTo>
                  <a:pt x="1934412" y="2309558"/>
                  <a:pt x="1930340" y="2298153"/>
                  <a:pt x="1925453" y="2295709"/>
                </a:cubicBezTo>
                <a:cubicBezTo>
                  <a:pt x="1852963" y="2259863"/>
                  <a:pt x="1808166" y="2202021"/>
                  <a:pt x="1785361" y="2126256"/>
                </a:cubicBezTo>
                <a:cubicBezTo>
                  <a:pt x="1576037" y="2126256"/>
                  <a:pt x="1369157" y="2126256"/>
                  <a:pt x="1159018" y="2126256"/>
                </a:cubicBezTo>
                <a:close/>
                <a:moveTo>
                  <a:pt x="2284643" y="2126256"/>
                </a:moveTo>
                <a:cubicBezTo>
                  <a:pt x="2283014" y="2129515"/>
                  <a:pt x="2281385" y="2131959"/>
                  <a:pt x="2280570" y="2135217"/>
                </a:cubicBezTo>
                <a:cubicBezTo>
                  <a:pt x="2247176" y="2235423"/>
                  <a:pt x="2179574" y="2296524"/>
                  <a:pt x="2075319" y="2317705"/>
                </a:cubicBezTo>
                <a:cubicBezTo>
                  <a:pt x="2066360" y="2319335"/>
                  <a:pt x="2054956" y="2333184"/>
                  <a:pt x="2052513" y="2342960"/>
                </a:cubicBezTo>
                <a:cubicBezTo>
                  <a:pt x="2041925" y="2382065"/>
                  <a:pt x="2035409" y="2421984"/>
                  <a:pt x="2025635" y="2461903"/>
                </a:cubicBezTo>
                <a:cubicBezTo>
                  <a:pt x="1980838" y="2641947"/>
                  <a:pt x="1924638" y="2817103"/>
                  <a:pt x="1815497" y="2971077"/>
                </a:cubicBezTo>
                <a:cubicBezTo>
                  <a:pt x="1813868" y="2972706"/>
                  <a:pt x="1814682" y="2975965"/>
                  <a:pt x="1814682" y="2978409"/>
                </a:cubicBezTo>
                <a:cubicBezTo>
                  <a:pt x="2006902" y="2969447"/>
                  <a:pt x="2340028" y="2804883"/>
                  <a:pt x="2536320" y="2622395"/>
                </a:cubicBezTo>
                <a:cubicBezTo>
                  <a:pt x="2687000" y="2482270"/>
                  <a:pt x="2804287" y="2318520"/>
                  <a:pt x="2886550" y="2126256"/>
                </a:cubicBezTo>
                <a:cubicBezTo>
                  <a:pt x="2682928" y="2126256"/>
                  <a:pt x="2484193" y="2126256"/>
                  <a:pt x="2284643" y="2126256"/>
                </a:cubicBezTo>
                <a:close/>
                <a:moveTo>
                  <a:pt x="2894695" y="1001185"/>
                </a:moveTo>
                <a:cubicBezTo>
                  <a:pt x="2841753" y="906683"/>
                  <a:pt x="2792069" y="818698"/>
                  <a:pt x="2742386" y="730712"/>
                </a:cubicBezTo>
                <a:cubicBezTo>
                  <a:pt x="2628357" y="777964"/>
                  <a:pt x="2528175" y="765744"/>
                  <a:pt x="2445097" y="684276"/>
                </a:cubicBezTo>
                <a:cubicBezTo>
                  <a:pt x="2359576" y="600364"/>
                  <a:pt x="2347358" y="499344"/>
                  <a:pt x="2392155" y="390177"/>
                </a:cubicBezTo>
                <a:cubicBezTo>
                  <a:pt x="2283828" y="290786"/>
                  <a:pt x="1928711" y="143330"/>
                  <a:pt x="1814682" y="149847"/>
                </a:cubicBezTo>
                <a:cubicBezTo>
                  <a:pt x="1986539" y="407285"/>
                  <a:pt x="2042739" y="701384"/>
                  <a:pt x="2089980" y="1000371"/>
                </a:cubicBezTo>
                <a:cubicBezTo>
                  <a:pt x="2354689" y="1001185"/>
                  <a:pt x="2619398" y="1001185"/>
                  <a:pt x="2894695" y="1001185"/>
                </a:cubicBezTo>
                <a:close/>
                <a:moveTo>
                  <a:pt x="237016" y="2126256"/>
                </a:moveTo>
                <a:cubicBezTo>
                  <a:pt x="278555" y="2223203"/>
                  <a:pt x="327425" y="2312817"/>
                  <a:pt x="387697" y="2394285"/>
                </a:cubicBezTo>
                <a:cubicBezTo>
                  <a:pt x="500911" y="2352736"/>
                  <a:pt x="595392" y="2364957"/>
                  <a:pt x="669510" y="2433389"/>
                </a:cubicBezTo>
                <a:cubicBezTo>
                  <a:pt x="762362" y="2518931"/>
                  <a:pt x="778652" y="2623209"/>
                  <a:pt x="732226" y="2737264"/>
                </a:cubicBezTo>
                <a:cubicBezTo>
                  <a:pt x="857657" y="2843172"/>
                  <a:pt x="1215218" y="2989814"/>
                  <a:pt x="1308884" y="2975150"/>
                </a:cubicBezTo>
                <a:cubicBezTo>
                  <a:pt x="1137842" y="2718527"/>
                  <a:pt x="1081642" y="2423613"/>
                  <a:pt x="1034401" y="2126256"/>
                </a:cubicBezTo>
                <a:cubicBezTo>
                  <a:pt x="770507" y="2126256"/>
                  <a:pt x="506612" y="2126256"/>
                  <a:pt x="237016" y="2126256"/>
                </a:cubicBezTo>
                <a:close/>
                <a:moveTo>
                  <a:pt x="2625914" y="368995"/>
                </a:moveTo>
                <a:cubicBezTo>
                  <a:pt x="2552610" y="368181"/>
                  <a:pt x="2490708" y="426837"/>
                  <a:pt x="2489894" y="500158"/>
                </a:cubicBezTo>
                <a:cubicBezTo>
                  <a:pt x="2488265" y="573479"/>
                  <a:pt x="2546908" y="635395"/>
                  <a:pt x="2620212" y="637024"/>
                </a:cubicBezTo>
                <a:cubicBezTo>
                  <a:pt x="2695145" y="638654"/>
                  <a:pt x="2757046" y="578368"/>
                  <a:pt x="2757861" y="504232"/>
                </a:cubicBezTo>
                <a:cubicBezTo>
                  <a:pt x="2758676" y="430911"/>
                  <a:pt x="2699218" y="369810"/>
                  <a:pt x="2625914" y="368995"/>
                </a:cubicBezTo>
                <a:close/>
                <a:moveTo>
                  <a:pt x="952953" y="1062286"/>
                </a:moveTo>
                <a:cubicBezTo>
                  <a:pt x="952138" y="1135607"/>
                  <a:pt x="1010781" y="1196708"/>
                  <a:pt x="1084085" y="1198337"/>
                </a:cubicBezTo>
                <a:cubicBezTo>
                  <a:pt x="1159018" y="1199967"/>
                  <a:pt x="1220919" y="1138866"/>
                  <a:pt x="1220919" y="1064730"/>
                </a:cubicBezTo>
                <a:cubicBezTo>
                  <a:pt x="1220919" y="991409"/>
                  <a:pt x="1161462" y="931123"/>
                  <a:pt x="1088158" y="930308"/>
                </a:cubicBezTo>
                <a:cubicBezTo>
                  <a:pt x="1014854" y="929494"/>
                  <a:pt x="953767" y="988965"/>
                  <a:pt x="952953" y="1062286"/>
                </a:cubicBezTo>
                <a:close/>
                <a:moveTo>
                  <a:pt x="635302" y="2627283"/>
                </a:moveTo>
                <a:cubicBezTo>
                  <a:pt x="636116" y="2553962"/>
                  <a:pt x="577473" y="2492046"/>
                  <a:pt x="504169" y="2491232"/>
                </a:cubicBezTo>
                <a:cubicBezTo>
                  <a:pt x="430865" y="2489602"/>
                  <a:pt x="368964" y="2548259"/>
                  <a:pt x="367335" y="2621580"/>
                </a:cubicBezTo>
                <a:cubicBezTo>
                  <a:pt x="365706" y="2696530"/>
                  <a:pt x="425163" y="2758446"/>
                  <a:pt x="500096" y="2759261"/>
                </a:cubicBezTo>
                <a:cubicBezTo>
                  <a:pt x="573400" y="2760075"/>
                  <a:pt x="634487" y="2700604"/>
                  <a:pt x="635302" y="2627283"/>
                </a:cubicBezTo>
                <a:close/>
                <a:moveTo>
                  <a:pt x="2167356" y="2066784"/>
                </a:moveTo>
                <a:cubicBezTo>
                  <a:pt x="2168171" y="1991834"/>
                  <a:pt x="2110342" y="1931548"/>
                  <a:pt x="2037038" y="1929918"/>
                </a:cubicBezTo>
                <a:cubicBezTo>
                  <a:pt x="1962105" y="1928289"/>
                  <a:pt x="1900204" y="1988575"/>
                  <a:pt x="1899389" y="2062711"/>
                </a:cubicBezTo>
                <a:cubicBezTo>
                  <a:pt x="1898575" y="2135217"/>
                  <a:pt x="1958847" y="2197133"/>
                  <a:pt x="2032151" y="2197948"/>
                </a:cubicBezTo>
                <a:cubicBezTo>
                  <a:pt x="2106270" y="2198762"/>
                  <a:pt x="2166542" y="2140105"/>
                  <a:pt x="2167356" y="2066784"/>
                </a:cubicBezTo>
                <a:close/>
              </a:path>
            </a:pathLst>
          </a:custGeom>
          <a:solidFill>
            <a:srgbClr val="C2D237"/>
          </a:solidFill>
          <a:ln w="8145" cap="flat">
            <a:noFill/>
            <a:prstDash val="solid"/>
            <a:miter/>
          </a:ln>
        </p:spPr>
        <p:txBody>
          <a:bodyPr rtlCol="0" anchor="ctr">
            <a:noAutofit/>
          </a:bodyPr>
          <a:lstStyle/>
          <a:p>
            <a:endParaRPr lang="en-US"/>
          </a:p>
        </p:txBody>
      </p:sp>
    </p:spTree>
    <p:extLst>
      <p:ext uri="{BB962C8B-B14F-4D97-AF65-F5344CB8AC3E}">
        <p14:creationId xmlns:p14="http://schemas.microsoft.com/office/powerpoint/2010/main" val="130345764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EDDCA9E1-88BB-4C60-A9F4-CF4E6529AB84}"/>
              </a:ext>
            </a:extLst>
          </p:cNvPr>
          <p:cNvSpPr txBox="1"/>
          <p:nvPr/>
        </p:nvSpPr>
        <p:spPr>
          <a:xfrm>
            <a:off x="0" y="229485"/>
            <a:ext cx="6858000" cy="1418693"/>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587537" y="1809628"/>
            <a:ext cx="5682926" cy="438870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En établissant des conseils de conception pour l'environnement extérieur et l'approche du bâtiment, l'intention de l'Irish Wheelchair Association (IWA) est de soutenir la planification de la conception d'un environnement extérieur où il y a un accès sûr et facile à utiliser et à comprendre pour les personnes de tous âges et avec différents degrés de mobilité personnelle.</a:t>
            </a:r>
          </a:p>
          <a:p>
            <a:pPr algn="just">
              <a:lnSpc>
                <a:spcPct val="100000"/>
              </a:lnSpc>
              <a:spcBef>
                <a:spcPct val="0"/>
              </a:spcBef>
            </a:pPr>
            <a:endParaRPr lang="en-GB" sz="1050">
              <a:solidFill>
                <a:srgbClr val="2F355A"/>
              </a:solidFill>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 Les conseils de l'IWA sont basés sur le fait de toujours accorder la priorité aux utilisateurs du paysage urbain en utilisant des lignes de vue claires, des largeurs de chaussée appropriées, des passages reconnaissables, des chaussées non encombrées qui donnent lieu à des paysages urbains reconnaissables qui attirent intuitivement les gens vers les destinations clés, et des divisions physiques claires et sans compromis entre les piétons, les véhicules et les vélos. </a:t>
            </a:r>
          </a:p>
          <a:p>
            <a:pPr algn="just">
              <a:lnSpc>
                <a:spcPct val="100000"/>
              </a:lnSpc>
              <a:spcBef>
                <a:spcPct val="0"/>
              </a:spcBef>
            </a:pPr>
            <a:endParaRPr lang="en-GB" sz="1050">
              <a:solidFill>
                <a:srgbClr val="2F355A"/>
              </a:solidFill>
            </a:endParaRPr>
          </a:p>
          <a:p>
            <a:pPr algn="just">
              <a:lnSpc>
                <a:spcPct val="100000"/>
              </a:lnSpc>
              <a:spcBef>
                <a:spcPct val="0"/>
              </a:spcBef>
            </a:pPr>
            <a:endParaRPr lang="en-GB" sz="1050">
              <a:solidFill>
                <a:srgbClr val="2F355A"/>
              </a:solidFill>
            </a:endParaRPr>
          </a:p>
          <a:p>
            <a:pPr algn="just">
              <a:lnSpc>
                <a:spcPct val="100000"/>
              </a:lnSpc>
              <a:spcBef>
                <a:spcPct val="0"/>
              </a:spcBef>
            </a:pPr>
            <a:endParaRPr lang="en-GB" sz="1050">
              <a:solidFill>
                <a:srgbClr val="2F355A"/>
              </a:solidFill>
            </a:endParaRPr>
          </a:p>
          <a:p>
            <a:pPr algn="just">
              <a:lnSpc>
                <a:spcPct val="100000"/>
              </a:lnSpc>
              <a:spcBef>
                <a:spcPct val="0"/>
              </a:spcBef>
            </a:pPr>
            <a:endParaRPr lang="en-GB" sz="1050">
              <a:solidFill>
                <a:srgbClr val="2F355A"/>
              </a:solidFill>
            </a:endParaRPr>
          </a:p>
          <a:p>
            <a:pPr algn="just">
              <a:lnSpc>
                <a:spcPct val="100000"/>
              </a:lnSpc>
              <a:spcBef>
                <a:spcPct val="0"/>
              </a:spcBef>
            </a:pPr>
            <a:endParaRPr lang="en-GB" sz="1050">
              <a:solidFill>
                <a:srgbClr val="2F355A"/>
              </a:solidFill>
            </a:endParaRPr>
          </a:p>
          <a:p>
            <a:pPr algn="just">
              <a:lnSpc>
                <a:spcPct val="100000"/>
              </a:lnSpc>
              <a:spcBef>
                <a:spcPct val="0"/>
              </a:spcBef>
            </a:pPr>
            <a:endParaRPr lang="en-GB" sz="1050">
              <a:solidFill>
                <a:srgbClr val="2F355A"/>
              </a:solidFill>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L'IWA considère que la mise en place de trottoirs de largeur appropriée, de bordures de trottoir de hauteur appropriée et de points de passage à niveau désignés (toujours sur des côtés opposés) est fondamentale pour créer un environnement urbain sûr. </a:t>
            </a:r>
          </a:p>
          <a:p>
            <a:pPr algn="just">
              <a:lnSpc>
                <a:spcPct val="100000"/>
              </a:lnSpc>
              <a:spcBef>
                <a:spcPct val="0"/>
              </a:spcBef>
            </a:pPr>
            <a:endParaRPr lang="en-GB" sz="1050">
              <a:solidFill>
                <a:srgbClr val="2F355A"/>
              </a:solidFill>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Dans un tel environnement, les matériaux et les finitions utilisés doivent favoriser une utilisation sûre et confiante du paysage de rue et inclure des indices visuels et des systèmes d'information pour créer un cadre solide et lisible. Afin d'optimiser les possibilités d'inclusion sociale et physique dans l'environnement extérieur, les détails spécifiques des dispositions relatives à l'accessibilité doivent être abordés dès le début de tout projet, avant que les paramètres de conception ne soient fixés.</a:t>
            </a:r>
          </a:p>
          <a:p>
            <a:pPr algn="just">
              <a:lnSpc>
                <a:spcPct val="100000"/>
              </a:lnSpc>
              <a:spcBef>
                <a:spcPct val="0"/>
              </a:spcBef>
            </a:pPr>
            <a:endParaRPr lang="en-GB" sz="1050">
              <a:solidFill>
                <a:srgbClr val="2F355A"/>
              </a:solidFill>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 L'IWA considère qu'une approche consultative et collaborative avec les principales parties prenantes en matière de handicap tout au long d'un projet permettra d'obtenir le meilleur résultat possible en matière de conception inclusive.</a:t>
            </a:r>
          </a:p>
          <a:p>
            <a:pPr algn="just">
              <a:lnSpc>
                <a:spcPct val="100000"/>
              </a:lnSpc>
              <a:spcBef>
                <a:spcPct val="0"/>
              </a:spcBef>
            </a:pPr>
            <a:endParaRPr lang="en-GB" sz="1050">
              <a:solidFill>
                <a:srgbClr val="2F355A"/>
              </a:solidFill>
            </a:endParaRPr>
          </a:p>
        </p:txBody>
      </p:sp>
      <p:sp>
        <p:nvSpPr>
          <p:cNvPr id="12" name="Text Placeholder 3">
            <a:extLst>
              <a:ext uri="{FF2B5EF4-FFF2-40B4-BE49-F238E27FC236}">
                <a16:creationId xmlns:a16="http://schemas.microsoft.com/office/drawing/2014/main" id="{A7AD6D79-CB2D-446C-BB60-94BAE39C1011}"/>
              </a:ext>
            </a:extLst>
          </p:cNvPr>
          <p:cNvSpPr>
            <a:spLocks noGrp="1"/>
          </p:cNvSpPr>
          <p:nvPr>
            <p:ph type="body" sz="quarter" idx="16"/>
          </p:nvPr>
        </p:nvSpPr>
        <p:spPr>
          <a:xfrm>
            <a:off x="605197" y="431268"/>
            <a:ext cx="5931070" cy="1524000"/>
          </a:xfrm>
        </p:spPr>
        <p:txBody>
          <a:bodyPr>
            <a:noAutofit/>
          </a:bodyPr>
          <a:lstStyle/>
          <a:p>
            <a:pPr defTabSz="825500" rtl="0" hangingPunct="0">
              <a:spcBef>
                <a:spcPct val="0"/>
              </a:spcBef>
            </a:pPr>
            <a:r>
              <a:rPr lang="fr" sz="2500" b="0" i="0" u="none" strike="noStrike">
                <a:solidFill>
                  <a:srgbClr val="FFFFFF"/>
                </a:solidFill>
                <a:highlight>
                  <a:srgbClr val="000000">
                    <a:alpha val="0"/>
                  </a:srgbClr>
                </a:highlight>
                <a:latin typeface="Montserrat"/>
                <a:ea typeface="FontAwesome"/>
                <a:cs typeface="FontAwesome"/>
                <a:sym typeface="FontAwesome"/>
              </a:rPr>
              <a:t>ENVIRONNEMENTS EXTÉRIEURS</a:t>
            </a:r>
          </a:p>
        </p:txBody>
      </p:sp>
      <p:sp>
        <p:nvSpPr>
          <p:cNvPr id="5" name="Rectangle 27">
            <a:extLst>
              <a:ext uri="{FF2B5EF4-FFF2-40B4-BE49-F238E27FC236}">
                <a16:creationId xmlns:a16="http://schemas.microsoft.com/office/drawing/2014/main" id="{84F2DD85-C0AC-4DBF-8C6D-619CEE8052FF}"/>
              </a:ext>
            </a:extLst>
          </p:cNvPr>
          <p:cNvSpPr txBox="1"/>
          <p:nvPr/>
        </p:nvSpPr>
        <p:spPr>
          <a:xfrm>
            <a:off x="840211" y="6770105"/>
            <a:ext cx="5309419" cy="29405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700" b="1" i="0" u="none" strike="noStrike">
                <a:solidFill>
                  <a:srgbClr val="2F355A"/>
                </a:solidFill>
                <a:highlight>
                  <a:srgbClr val="000000">
                    <a:alpha val="0"/>
                  </a:srgbClr>
                </a:highlight>
                <a:latin typeface="Montserrat Light"/>
              </a:rPr>
              <a:t>Portes d'entrée</a:t>
            </a:r>
            <a:endParaRPr sz="1742" b="1">
              <a:solidFill>
                <a:srgbClr val="2F355A"/>
              </a:solidFill>
            </a:endParaRPr>
          </a:p>
        </p:txBody>
      </p:sp>
      <p:sp>
        <p:nvSpPr>
          <p:cNvPr id="9" name="Rechteck">
            <a:extLst>
              <a:ext uri="{FF2B5EF4-FFF2-40B4-BE49-F238E27FC236}">
                <a16:creationId xmlns:a16="http://schemas.microsoft.com/office/drawing/2014/main" id="{E1843E61-BD09-6948-9B4D-FDC86F660617}"/>
              </a:ext>
            </a:extLst>
          </p:cNvPr>
          <p:cNvSpPr/>
          <p:nvPr/>
        </p:nvSpPr>
        <p:spPr>
          <a:xfrm>
            <a:off x="0" y="6416105"/>
            <a:ext cx="5519361" cy="2657460"/>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8" name="Rectangle 27">
            <a:extLst>
              <a:ext uri="{FF2B5EF4-FFF2-40B4-BE49-F238E27FC236}">
                <a16:creationId xmlns:a16="http://schemas.microsoft.com/office/drawing/2014/main" id="{833F2DD3-9143-EC4B-85B9-4943C819E5B0}"/>
              </a:ext>
            </a:extLst>
          </p:cNvPr>
          <p:cNvSpPr txBox="1"/>
          <p:nvPr/>
        </p:nvSpPr>
        <p:spPr>
          <a:xfrm>
            <a:off x="708370" y="6285040"/>
            <a:ext cx="4552252" cy="268823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800" b="1" i="0" u="none" strike="noStrike">
                <a:solidFill>
                  <a:srgbClr val="FFFFFF"/>
                </a:solidFill>
                <a:highlight>
                  <a:srgbClr val="28AFAC"/>
                </a:highlight>
                <a:latin typeface="Montserrat Light"/>
              </a:rPr>
              <a:t>Ressources</a:t>
            </a:r>
          </a:p>
          <a:p>
            <a:pPr>
              <a:lnSpc>
                <a:spcPct val="100000"/>
              </a:lnSpc>
              <a:spcBef>
                <a:spcPct val="0"/>
              </a:spcBef>
            </a:pPr>
            <a:endParaRPr lang="en-GB" sz="1400" b="1">
              <a:solidFill>
                <a:schemeClr val="bg1"/>
              </a:solidFill>
            </a:endParaRPr>
          </a:p>
          <a:p>
            <a:pPr rtl="0">
              <a:lnSpc>
                <a:spcPct val="100000"/>
              </a:lnSpc>
              <a:spcBef>
                <a:spcPct val="0"/>
              </a:spcBef>
            </a:pPr>
            <a:r>
              <a:rPr lang="fr" sz="1200" b="1" i="0" u="none" strike="noStrike">
                <a:solidFill>
                  <a:srgbClr val="FFFFFF"/>
                </a:solidFill>
                <a:highlight>
                  <a:srgbClr val="000000">
                    <a:alpha val="0"/>
                  </a:srgbClr>
                </a:highlight>
                <a:latin typeface="Montserrat Light"/>
              </a:rPr>
              <a:t>Irish National Disability Authority — Code de pratique sur l'accessibilité des sites du patrimoine (en anglais)</a:t>
            </a:r>
          </a:p>
          <a:p>
            <a:pPr>
              <a:lnSpc>
                <a:spcPct val="100000"/>
              </a:lnSpc>
              <a:spcBef>
                <a:spcPct val="0"/>
              </a:spcBef>
            </a:pPr>
            <a:endParaRPr lang="en-GB" sz="1050" b="1">
              <a:solidFill>
                <a:schemeClr val="bg1"/>
              </a:solidFill>
            </a:endParaRPr>
          </a:p>
          <a:p>
            <a:pPr marL="171450" indent="-171450" rtl="0">
              <a:lnSpc>
                <a:spcPct val="100000"/>
              </a:lnSpc>
              <a:spcBef>
                <a:spcPct val="0"/>
              </a:spcBef>
              <a:buClr>
                <a:srgbClr val="28AFAC"/>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Pour de plus amples informations, veuillez consulter la page suivante</a:t>
            </a:r>
            <a:r>
              <a:rPr lang="fr" sz="1000" b="0" i="0" u="none" strike="noStrike">
                <a:solidFill>
                  <a:srgbClr val="FFFFFF"/>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 : http://nda.ie/File-upload/Heritage_Code_of_Practice.pdf </a:t>
            </a:r>
            <a:endParaRPr lang="en-GB" sz="1050">
              <a:solidFill>
                <a:schemeClr val="bg1"/>
              </a:solidFill>
            </a:endParaRPr>
          </a:p>
          <a:p>
            <a:pPr>
              <a:lnSpc>
                <a:spcPct val="100000"/>
              </a:lnSpc>
              <a:spcBef>
                <a:spcPct val="0"/>
              </a:spcBef>
              <a:buClr>
                <a:srgbClr val="28AFAC"/>
              </a:buClr>
            </a:pPr>
            <a:endParaRPr lang="en-GB" sz="1050">
              <a:solidFill>
                <a:schemeClr val="bg1"/>
              </a:solidFill>
            </a:endParaRPr>
          </a:p>
          <a:p>
            <a:pPr marL="171450" indent="-171450" rtl="0">
              <a:lnSpc>
                <a:spcPct val="100000"/>
              </a:lnSpc>
              <a:spcBef>
                <a:spcPct val="0"/>
              </a:spcBef>
              <a:buClr>
                <a:srgbClr val="28AFAC"/>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Consultez également le document d'orientation du Department of Arts, Heritage and the Gaeltacht intitulé Access — Improving the Accessibility of Historic Building and Places. Consultez la page : </a:t>
            </a:r>
            <a:r>
              <a:rPr lang="fr" sz="1000" b="0" i="0" u="none" strike="noStrike">
                <a:solidFill>
                  <a:srgbClr val="FFFFFF"/>
                </a:solidFill>
                <a:highlight>
                  <a:srgbClr val="000000">
                    <a:alpha val="0"/>
                  </a:srgbClr>
                </a:highlight>
                <a:latin typeface="Montserrat Light"/>
                <a:hlinkClick r:id="rId3">
                  <a:extLst>
                    <a:ext uri="{A12FA001-AC4F-418D-AE19-62706E023703}">
                      <ahyp:hlinkClr xmlns:ahyp="http://schemas.microsoft.com/office/drawing/2018/hyperlinkcolor" val="tx"/>
                    </a:ext>
                  </a:extLst>
                </a:hlinkClick>
              </a:rPr>
              <a:t>https://www.buildingsofireland.ie/app/uploads/2019/10/Access-Improving-the-Accessibility-ofHistoric-Buildings-and-Places-2011.pdf</a:t>
            </a:r>
            <a:endParaRPr lang="en-GB" sz="1050" b="1">
              <a:solidFill>
                <a:schemeClr val="bg1"/>
              </a:solidFill>
            </a:endParaRPr>
          </a:p>
          <a:p>
            <a:pPr>
              <a:lnSpc>
                <a:spcPct val="100000"/>
              </a:lnSpc>
              <a:spcBef>
                <a:spcPct val="0"/>
              </a:spcBef>
            </a:pPr>
            <a:endParaRPr lang="en-GB" sz="1200" b="1">
              <a:solidFill>
                <a:schemeClr val="bg1"/>
              </a:solidFill>
            </a:endParaRPr>
          </a:p>
        </p:txBody>
      </p:sp>
      <p:sp>
        <p:nvSpPr>
          <p:cNvPr id="2" name="Rectangle 1">
            <a:extLst>
              <a:ext uri="{FF2B5EF4-FFF2-40B4-BE49-F238E27FC236}">
                <a16:creationId xmlns:a16="http://schemas.microsoft.com/office/drawing/2014/main" id="{758FEBFC-B9A1-964A-90F5-5BDB69A98DC5}"/>
              </a:ext>
            </a:extLst>
          </p:cNvPr>
          <p:cNvSpPr/>
          <p:nvPr/>
        </p:nvSpPr>
        <p:spPr>
          <a:xfrm>
            <a:off x="569877" y="991485"/>
            <a:ext cx="5966390" cy="523220"/>
          </a:xfrm>
          <a:prstGeom prst="rect">
            <a:avLst/>
          </a:prstGeom>
        </p:spPr>
        <p:txBody>
          <a:bodyPr wrap="square">
            <a:noAutofit/>
          </a:bodyPr>
          <a:lstStyle/>
          <a:p>
            <a:pPr algn="l" defTabSz="825500" rtl="0"/>
            <a:r>
              <a:rPr lang="fr" sz="1400" b="1" i="0" u="none" strike="noStrike">
                <a:solidFill>
                  <a:srgbClr val="FFFFFF"/>
                </a:solidFill>
                <a:highlight>
                  <a:srgbClr val="000000">
                    <a:alpha val="0"/>
                  </a:srgbClr>
                </a:highlight>
                <a:latin typeface="Montserrat"/>
              </a:rPr>
              <a:t>Exemple de conseils disponibles</a:t>
            </a:r>
          </a:p>
          <a:p>
            <a:pPr algn="l" defTabSz="825500" rtl="0"/>
            <a:r>
              <a:rPr lang="fr" sz="1400" b="0" i="0" u="none" strike="noStrike">
                <a:solidFill>
                  <a:srgbClr val="FFFFFF"/>
                </a:solidFill>
                <a:highlight>
                  <a:srgbClr val="000000">
                    <a:alpha val="0"/>
                  </a:srgbClr>
                </a:highlight>
                <a:latin typeface="Montserrat Light"/>
              </a:rPr>
              <a:t>Retour à nos amis de l'Irish Wheelchair Association </a:t>
            </a:r>
          </a:p>
        </p:txBody>
      </p:sp>
    </p:spTree>
    <p:extLst>
      <p:ext uri="{BB962C8B-B14F-4D97-AF65-F5344CB8AC3E}">
        <p14:creationId xmlns:p14="http://schemas.microsoft.com/office/powerpoint/2010/main" val="132224524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2EE3F1BB-EA6F-AC4E-802D-A512250098A3}"/>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673337" y="2939616"/>
            <a:ext cx="5292000" cy="4788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Idéalement, le parking public devrait être situé à proximité du chemin accessible le plus court vers l'entrée du bâtiment, avec une distance</a:t>
            </a:r>
            <a:r>
              <a:rPr lang="fr" sz="1000" b="1" i="0" u="none" strike="noStrike">
                <a:solidFill>
                  <a:srgbClr val="2F355A"/>
                </a:solidFill>
                <a:highlight>
                  <a:srgbClr val="000000">
                    <a:alpha val="0"/>
                  </a:srgbClr>
                </a:highlight>
                <a:latin typeface="Montserrat Light"/>
              </a:rPr>
              <a:t> maximale de 25 mètres.  </a:t>
            </a:r>
            <a:r>
              <a:rPr lang="fr" sz="1000" b="0" i="0" u="none" strike="noStrike">
                <a:solidFill>
                  <a:srgbClr val="2F355A"/>
                </a:solidFill>
                <a:highlight>
                  <a:srgbClr val="000000">
                    <a:alpha val="0"/>
                  </a:srgbClr>
                </a:highlight>
                <a:latin typeface="Montserrat Light"/>
              </a:rPr>
              <a:t>Si cela n'est pas possible en raison du caractère et du cadre de votre bâtiment, il est recommandé de prévoir un parking réservé aux conducteurs et aux passagers handicapés à proximité de l'entrée.  Si cela n'est pas non plus possible, des aires de dépose ou un transport par mini-bus accessible depuis le parking principal peuvent être une solution. . </a:t>
            </a:r>
          </a:p>
          <a:p>
            <a:pPr algn="just">
              <a:lnSpc>
                <a:spcPct val="100000"/>
              </a:lnSpc>
              <a:spcBef>
                <a:spcPct val="0"/>
              </a:spcBef>
            </a:pPr>
            <a:endParaRPr lang="en-GB" sz="1050">
              <a:solidFill>
                <a:srgbClr val="2F355A"/>
              </a:solidFill>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Les places de stationnement réservées doivent être clairement signalées par un panneau vertical placé en dehors de l'espace de circulation. La signalisation doit être conçue en utilisant un symbole international d'accessibilité blanc sur un fond bleu. Les baies doivent se trouver sur des surfaces fermes et planes, avec une </a:t>
            </a:r>
            <a:r>
              <a:rPr lang="fr" sz="1000" b="1" i="0" u="none" strike="noStrike">
                <a:solidFill>
                  <a:srgbClr val="2F355A"/>
                </a:solidFill>
                <a:highlight>
                  <a:srgbClr val="000000">
                    <a:alpha val="0"/>
                  </a:srgbClr>
                </a:highlight>
                <a:latin typeface="Montserrat Light"/>
              </a:rPr>
              <a:t>pente transversale maximale de 1/50. </a:t>
            </a:r>
            <a:r>
              <a:rPr lang="fr" sz="1000" b="0" i="0" u="none" strike="noStrike">
                <a:solidFill>
                  <a:srgbClr val="2F355A"/>
                </a:solidFill>
                <a:highlight>
                  <a:srgbClr val="000000">
                    <a:alpha val="0"/>
                  </a:srgbClr>
                </a:highlight>
                <a:latin typeface="Montserrat Light"/>
              </a:rPr>
              <a:t>Évitez l'utilisation de matériaux inappropriés tels que le gravier, le sable, les galets, etc. </a:t>
            </a:r>
          </a:p>
          <a:p>
            <a:pPr algn="just">
              <a:lnSpc>
                <a:spcPct val="100000"/>
              </a:lnSpc>
              <a:spcBef>
                <a:spcPct val="0"/>
              </a:spcBef>
            </a:pPr>
            <a:endParaRPr lang="en-GB" sz="1050">
              <a:solidFill>
                <a:srgbClr val="2F355A"/>
              </a:solidFill>
            </a:endParaRPr>
          </a:p>
          <a:p>
            <a:pPr algn="just">
              <a:lnSpc>
                <a:spcPct val="100000"/>
              </a:lnSpc>
              <a:spcBef>
                <a:spcPct val="0"/>
              </a:spcBef>
            </a:pPr>
            <a:endParaRPr lang="en-GB" sz="1050">
              <a:solidFill>
                <a:srgbClr val="2F355A"/>
              </a:solidFill>
            </a:endParaRPr>
          </a:p>
          <a:p>
            <a:pPr algn="just">
              <a:lnSpc>
                <a:spcPct val="100000"/>
              </a:lnSpc>
              <a:spcBef>
                <a:spcPct val="0"/>
              </a:spcBef>
            </a:pPr>
            <a:endParaRPr lang="en-GB" sz="1050">
              <a:solidFill>
                <a:srgbClr val="2F355A"/>
              </a:solidFill>
            </a:endParaRPr>
          </a:p>
          <a:p>
            <a:pPr algn="just">
              <a:lnSpc>
                <a:spcPct val="100000"/>
              </a:lnSpc>
              <a:spcBef>
                <a:spcPct val="0"/>
              </a:spcBef>
            </a:pPr>
            <a:endParaRPr lang="en-GB" sz="1050">
              <a:solidFill>
                <a:srgbClr val="2F355A"/>
              </a:solidFill>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La conception de l'aire de stationnement doit également prévoir le transfert en toute sécurité (bordures de trottoir bombées, voies d'accès de niveau, éclairage adéquat, etc.) de l'aire de stationnement à la voie d'accès menant au bâtiment sans effort excessif. Il faut éviter les obstacles aux utilisateurs de fauteuils roulants ou les dangers qui pourraient faire trébucher une personne ou la faire basculer de son fauteuil roulant. </a:t>
            </a:r>
          </a:p>
          <a:p>
            <a:pPr algn="just">
              <a:lnSpc>
                <a:spcPct val="100000"/>
              </a:lnSpc>
              <a:spcBef>
                <a:spcPct val="0"/>
              </a:spcBef>
            </a:pPr>
            <a:endParaRPr lang="en-GB" sz="1050">
              <a:solidFill>
                <a:srgbClr val="2F355A"/>
              </a:solidFill>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La taille de la baie doit permettre le transfert en toute sécurité d'un passager ou d'un conducteur vers un fauteuil roulant, y compris un espace ou une zone d'accessibilité pour l'utilisation d'un palan ou d'une rampe de transfert qui peut être fixé sur certains véhicules. </a:t>
            </a:r>
            <a:endParaRPr sz="1050">
              <a:solidFill>
                <a:srgbClr val="2F355A"/>
              </a:solidFill>
            </a:endParaRPr>
          </a:p>
        </p:txBody>
      </p:sp>
      <p:pic>
        <p:nvPicPr>
          <p:cNvPr id="10" name="Graphic 9" descr="Chevron arrows">
            <a:extLst>
              <a:ext uri="{FF2B5EF4-FFF2-40B4-BE49-F238E27FC236}">
                <a16:creationId xmlns:a16="http://schemas.microsoft.com/office/drawing/2014/main" id="{750A6514-7BA9-4CD4-BC2B-26B36F064A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2" name="Text Placeholder 3">
            <a:extLst>
              <a:ext uri="{FF2B5EF4-FFF2-40B4-BE49-F238E27FC236}">
                <a16:creationId xmlns:a16="http://schemas.microsoft.com/office/drawing/2014/main" id="{A7AD6D79-CB2D-446C-BB60-94BAE39C1011}"/>
              </a:ext>
            </a:extLst>
          </p:cNvPr>
          <p:cNvSpPr>
            <a:spLocks noGrp="1"/>
          </p:cNvSpPr>
          <p:nvPr>
            <p:ph type="body" sz="quarter" idx="16"/>
          </p:nvPr>
        </p:nvSpPr>
        <p:spPr>
          <a:xfrm>
            <a:off x="716245" y="313921"/>
            <a:ext cx="3949700" cy="1524000"/>
          </a:xfrm>
        </p:spPr>
        <p:txBody>
          <a:bodyPr>
            <a:noAutofit/>
          </a:bodyPr>
          <a:lstStyle/>
          <a:p>
            <a:pPr rtl="0">
              <a:spcBef>
                <a:spcPct val="0"/>
              </a:spcBef>
            </a:pPr>
            <a:r>
              <a:rPr lang="fr" sz="2400" b="0" i="0" u="none" strike="noStrike">
                <a:highlight>
                  <a:srgbClr val="000000">
                    <a:alpha val="0"/>
                  </a:srgbClr>
                </a:highlight>
                <a:latin typeface="Montserrat "/>
              </a:rPr>
              <a:t>Stationnement </a:t>
            </a:r>
            <a:br>
              <a:rPr lang="fr" sz="2400" b="0" i="0" u="none" strike="noStrike">
                <a:highlight>
                  <a:srgbClr val="000000">
                    <a:alpha val="0"/>
                  </a:srgbClr>
                </a:highlight>
                <a:latin typeface="Montserrat "/>
              </a:rPr>
            </a:br>
            <a:r>
              <a:rPr lang="fr" sz="2400" b="0" i="0" u="none" strike="noStrike">
                <a:highlight>
                  <a:srgbClr val="000000">
                    <a:alpha val="0"/>
                  </a:srgbClr>
                </a:highlight>
                <a:latin typeface="Montserrat "/>
              </a:rPr>
              <a:t>accessible</a:t>
            </a:r>
          </a:p>
        </p:txBody>
      </p:sp>
      <p:pic>
        <p:nvPicPr>
          <p:cNvPr id="8" name="Graphic 7" descr="Wheelchair Access">
            <a:extLst>
              <a:ext uri="{FF2B5EF4-FFF2-40B4-BE49-F238E27FC236}">
                <a16:creationId xmlns:a16="http://schemas.microsoft.com/office/drawing/2014/main" id="{7271DFEE-9268-3145-BD81-338CD157FB6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65767" y="1579245"/>
            <a:ext cx="599139" cy="599139"/>
          </a:xfrm>
          <a:prstGeom prst="rect">
            <a:avLst/>
          </a:prstGeom>
        </p:spPr>
      </p:pic>
      <p:pic>
        <p:nvPicPr>
          <p:cNvPr id="9" name="Graphic 8" descr="Car">
            <a:extLst>
              <a:ext uri="{FF2B5EF4-FFF2-40B4-BE49-F238E27FC236}">
                <a16:creationId xmlns:a16="http://schemas.microsoft.com/office/drawing/2014/main" id="{1797DDAA-E703-5F43-A686-C8992136646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80427" y="1563398"/>
            <a:ext cx="753462" cy="753462"/>
          </a:xfrm>
          <a:prstGeom prst="rect">
            <a:avLst/>
          </a:prstGeom>
        </p:spPr>
      </p:pic>
    </p:spTree>
    <p:extLst>
      <p:ext uri="{BB962C8B-B14F-4D97-AF65-F5344CB8AC3E}">
        <p14:creationId xmlns:p14="http://schemas.microsoft.com/office/powerpoint/2010/main" val="384142380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A542D2-E124-844B-A670-5CE5D846AE4A}"/>
              </a:ext>
            </a:extLst>
          </p:cNvPr>
          <p:cNvPicPr>
            <a:picLocks noChangeAspect="1"/>
          </p:cNvPicPr>
          <p:nvPr/>
        </p:nvPicPr>
        <p:blipFill>
          <a:blip r:embed="rId2">
            <a:extLst>
              <a:ext uri="{28A0092B-C50C-407E-A947-70E740481C1C}">
                <a14:useLocalDpi xmlns:a14="http://schemas.microsoft.com/office/drawing/2010/main"/>
              </a:ext>
            </a:extLst>
          </a:blip>
          <a:srcRect b="-1"/>
          <a:stretch>
            <a:fillRect/>
          </a:stretch>
        </p:blipFill>
        <p:spPr>
          <a:xfrm>
            <a:off x="2691095" y="5121704"/>
            <a:ext cx="3647189" cy="4470375"/>
          </a:xfrm>
          <a:prstGeom prst="rect">
            <a:avLst/>
          </a:prstGeom>
        </p:spPr>
      </p:pic>
      <p:sp>
        <p:nvSpPr>
          <p:cNvPr id="7" name="Text Placeholder 3">
            <a:extLst>
              <a:ext uri="{FF2B5EF4-FFF2-40B4-BE49-F238E27FC236}">
                <a16:creationId xmlns:a16="http://schemas.microsoft.com/office/drawing/2014/main" id="{2EE3F1BB-EA6F-AC4E-802D-A512250098A3}"/>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673336" y="2566080"/>
            <a:ext cx="5292000" cy="447037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Situer le plus près possible de l'entrée principale — </a:t>
            </a:r>
            <a:r>
              <a:rPr lang="fr" sz="1000" b="1" i="0" u="none" strike="noStrike" dirty="0">
                <a:solidFill>
                  <a:srgbClr val="2F355A"/>
                </a:solidFill>
                <a:highlight>
                  <a:srgbClr val="000000">
                    <a:alpha val="0"/>
                  </a:srgbClr>
                </a:highlight>
                <a:latin typeface="Montserrat Light"/>
              </a:rPr>
              <a:t>distance maximale de 25 m</a:t>
            </a:r>
            <a:r>
              <a:rPr lang="fr" sz="1000" b="0" i="0" u="none" strike="noStrike" dirty="0">
                <a:solidFill>
                  <a:srgbClr val="2F355A"/>
                </a:solidFill>
                <a:highlight>
                  <a:srgbClr val="000000">
                    <a:alpha val="0"/>
                  </a:srgbClr>
                </a:highlight>
                <a:latin typeface="Montserrat Light"/>
              </a:rPr>
              <a:t>. Signalisation pour une identification aisée.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Au moins un emplacement accessible, puis un emplacement accessible pour </a:t>
            </a:r>
            <a:r>
              <a:rPr lang="fr" sz="1000" b="1" i="0" u="none" strike="noStrike" dirty="0">
                <a:solidFill>
                  <a:srgbClr val="2F355A"/>
                </a:solidFill>
                <a:highlight>
                  <a:srgbClr val="000000">
                    <a:alpha val="0"/>
                  </a:srgbClr>
                </a:highlight>
                <a:latin typeface="Montserrat Light"/>
              </a:rPr>
              <a:t>15 emplacements de stationnement.</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Surface ferme et plane avec des marques blanches sur fond bleu. Bordure bombée pour accéder aux trottoirs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Les dimensions des baies accessibles standard doivent être de </a:t>
            </a:r>
            <a:r>
              <a:rPr lang="fr" sz="1000" b="1" i="0" u="none" strike="noStrike" dirty="0">
                <a:solidFill>
                  <a:srgbClr val="2F355A"/>
                </a:solidFill>
                <a:highlight>
                  <a:srgbClr val="000000">
                    <a:alpha val="0"/>
                  </a:srgbClr>
                </a:highlight>
                <a:latin typeface="Montserrat Light"/>
              </a:rPr>
              <a:t>3 600 x 6 000 mm. </a:t>
            </a:r>
            <a:r>
              <a:rPr lang="fr" sz="1000" b="0" i="0" u="none" strike="noStrike" dirty="0">
                <a:solidFill>
                  <a:srgbClr val="2F355A"/>
                </a:solidFill>
                <a:highlight>
                  <a:srgbClr val="000000">
                    <a:alpha val="0"/>
                  </a:srgbClr>
                </a:highlight>
                <a:latin typeface="Montserrat Light"/>
              </a:rPr>
              <a:t>Cela inclut des zones d'accès de </a:t>
            </a:r>
            <a:r>
              <a:rPr lang="fr" sz="1000" b="1" i="0" u="none" strike="noStrike" dirty="0">
                <a:solidFill>
                  <a:srgbClr val="2F355A"/>
                </a:solidFill>
                <a:highlight>
                  <a:srgbClr val="000000">
                    <a:alpha val="0"/>
                  </a:srgbClr>
                </a:highlight>
                <a:latin typeface="Montserrat Light"/>
              </a:rPr>
              <a:t>1 200 mm de large</a:t>
            </a:r>
            <a:r>
              <a:rPr lang="fr" sz="1000" b="0" i="0" u="none" strike="noStrike" dirty="0">
                <a:solidFill>
                  <a:srgbClr val="2F355A"/>
                </a:solidFill>
                <a:highlight>
                  <a:srgbClr val="000000">
                    <a:alpha val="0"/>
                  </a:srgbClr>
                </a:highlight>
                <a:latin typeface="Montserrat Light"/>
              </a:rPr>
              <a:t> sur un côté et à l'arrière du véhicule.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La taille de la baie pour les véhicules polyvalents doit être de </a:t>
            </a:r>
            <a:r>
              <a:rPr lang="fr" sz="1000" b="1" i="0" u="none" strike="noStrike" dirty="0">
                <a:solidFill>
                  <a:srgbClr val="2F355A"/>
                </a:solidFill>
                <a:highlight>
                  <a:srgbClr val="000000">
                    <a:alpha val="0"/>
                  </a:srgbClr>
                </a:highlight>
                <a:latin typeface="Montserrat Light"/>
              </a:rPr>
              <a:t>5 400 x 7 800 mm</a:t>
            </a:r>
            <a:r>
              <a:rPr lang="fr" sz="1000" b="0" i="0" u="none" strike="noStrike" dirty="0">
                <a:solidFill>
                  <a:srgbClr val="2F355A"/>
                </a:solidFill>
                <a:highlight>
                  <a:srgbClr val="000000">
                    <a:alpha val="0"/>
                  </a:srgbClr>
                </a:highlight>
                <a:latin typeface="Montserrat Light"/>
              </a:rPr>
              <a:t>. Cela inclut des zones d'accès de </a:t>
            </a:r>
            <a:r>
              <a:rPr lang="fr" sz="1000" b="1" i="0" u="none" strike="noStrike" dirty="0">
                <a:solidFill>
                  <a:srgbClr val="2F355A"/>
                </a:solidFill>
                <a:highlight>
                  <a:srgbClr val="000000">
                    <a:alpha val="0"/>
                  </a:srgbClr>
                </a:highlight>
                <a:latin typeface="Montserrat Light"/>
              </a:rPr>
              <a:t>3 000 mm</a:t>
            </a:r>
            <a:r>
              <a:rPr lang="fr" sz="1000" b="0" i="0" u="none" strike="noStrike" dirty="0">
                <a:solidFill>
                  <a:srgbClr val="2F355A"/>
                </a:solidFill>
                <a:highlight>
                  <a:srgbClr val="000000">
                    <a:alpha val="0"/>
                  </a:srgbClr>
                </a:highlight>
                <a:latin typeface="Montserrat Light"/>
              </a:rPr>
              <a:t> de large sur un côté et à l'arrière du véhicule.</a:t>
            </a:r>
          </a:p>
          <a:p>
            <a:pPr marL="285750" indent="-285750" rtl="0">
              <a:lnSpc>
                <a:spcPct val="100000"/>
              </a:lnSpc>
              <a:spcBef>
                <a:spcPct val="0"/>
              </a:spcBef>
              <a:buClr>
                <a:srgbClr val="28AFAC"/>
              </a:buClr>
              <a:buFont typeface="Wingdings" panose="05000000000000000000" pitchFamily="2" charset="2"/>
              <a:buChar char="q"/>
            </a:pPr>
            <a:endParaRPr lang="fr" sz="1000" dirty="0">
              <a:solidFill>
                <a:srgbClr val="2F355A"/>
              </a:solidFill>
              <a:highlight>
                <a:srgbClr val="000000">
                  <a:alpha val="0"/>
                </a:srgbClr>
              </a:highlight>
            </a:endParaRPr>
          </a:p>
          <a:p>
            <a:pPr marL="285750" indent="-285750" rtl="0">
              <a:lnSpc>
                <a:spcPct val="100000"/>
              </a:lnSpc>
              <a:spcBef>
                <a:spcPct val="0"/>
              </a:spcBef>
              <a:buClr>
                <a:srgbClr val="28AFAC"/>
              </a:buClr>
              <a:buFont typeface="Wingdings" panose="05000000000000000000" pitchFamily="2" charset="2"/>
              <a:buChar char="q"/>
            </a:pPr>
            <a:endParaRPr lang="fr" sz="1000" b="0" i="0" u="none" strike="noStrike" dirty="0">
              <a:solidFill>
                <a:srgbClr val="2F355A"/>
              </a:solidFill>
              <a:highlight>
                <a:srgbClr val="000000">
                  <a:alpha val="0"/>
                </a:srgbClr>
              </a:highlight>
              <a:latin typeface="Montserrat Light"/>
            </a:endParaRPr>
          </a:p>
          <a:p>
            <a:pPr marL="285750" indent="-285750" rtl="0">
              <a:lnSpc>
                <a:spcPct val="100000"/>
              </a:lnSpc>
              <a:spcBef>
                <a:spcPct val="0"/>
              </a:spcBef>
              <a:buClr>
                <a:srgbClr val="28AFAC"/>
              </a:buClr>
              <a:buFont typeface="Wingdings" panose="05000000000000000000" pitchFamily="2" charset="2"/>
              <a:buChar char="q"/>
            </a:pPr>
            <a:endParaRPr lang="fr" sz="1000" dirty="0">
              <a:solidFill>
                <a:srgbClr val="2F355A"/>
              </a:solidFill>
              <a:highlight>
                <a:srgbClr val="000000">
                  <a:alpha val="0"/>
                </a:srgbClr>
              </a:highlight>
            </a:endParaRPr>
          </a:p>
          <a:p>
            <a:pPr marL="285750" indent="-285750" rtl="0">
              <a:lnSpc>
                <a:spcPct val="100000"/>
              </a:lnSpc>
              <a:spcBef>
                <a:spcPct val="0"/>
              </a:spcBef>
              <a:buClr>
                <a:srgbClr val="28AFAC"/>
              </a:buClr>
              <a:buFont typeface="Wingdings" panose="05000000000000000000" pitchFamily="2" charset="2"/>
              <a:buChar char="q"/>
            </a:pPr>
            <a:endParaRPr lang="fr" sz="1000" b="0" i="0" u="none" strike="noStrike" dirty="0">
              <a:solidFill>
                <a:srgbClr val="2F355A"/>
              </a:solidFill>
              <a:highlight>
                <a:srgbClr val="000000">
                  <a:alpha val="0"/>
                </a:srgbClr>
              </a:highlight>
              <a:latin typeface="Montserrat Light"/>
            </a:endParaRPr>
          </a:p>
          <a:p>
            <a:pPr marL="285750" indent="-285750" rtl="0">
              <a:lnSpc>
                <a:spcPct val="100000"/>
              </a:lnSpc>
              <a:spcBef>
                <a:spcPct val="0"/>
              </a:spcBef>
              <a:buClr>
                <a:srgbClr val="28AFAC"/>
              </a:buClr>
              <a:buFont typeface="Wingdings" panose="05000000000000000000" pitchFamily="2" charset="2"/>
              <a:buChar char="q"/>
            </a:pPr>
            <a:endParaRPr lang="fr" sz="1000" b="0" i="0" u="none" strike="noStrike" dirty="0">
              <a:solidFill>
                <a:srgbClr val="2F355A"/>
              </a:solidFill>
              <a:highlight>
                <a:srgbClr val="000000">
                  <a:alpha val="0"/>
                </a:srgbClr>
              </a:highlight>
              <a:latin typeface="Montserrat Light"/>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L'emplacement de stationnement parallèle sur rue doit mesurer </a:t>
            </a:r>
            <a:r>
              <a:rPr lang="fr" sz="1000" b="1" i="0" u="none" strike="noStrike" dirty="0">
                <a:solidFill>
                  <a:srgbClr val="2F355A"/>
                </a:solidFill>
                <a:highlight>
                  <a:srgbClr val="000000">
                    <a:alpha val="0"/>
                  </a:srgbClr>
                </a:highlight>
                <a:latin typeface="Montserrat Light"/>
              </a:rPr>
              <a:t>3 600 x 7 800 mm</a:t>
            </a:r>
            <a:r>
              <a:rPr lang="fr" sz="1000" b="0" i="0" u="none" strike="noStrike" dirty="0">
                <a:solidFill>
                  <a:srgbClr val="2F355A"/>
                </a:solidFill>
                <a:highlight>
                  <a:srgbClr val="000000">
                    <a:alpha val="0"/>
                  </a:srgbClr>
                </a:highlight>
                <a:latin typeface="Montserrat Light"/>
              </a:rPr>
              <a:t>, ce qui inclut des zones d'accès de</a:t>
            </a:r>
            <a:r>
              <a:rPr lang="fr" sz="1000" b="1" i="0" u="none" strike="noStrike" dirty="0">
                <a:solidFill>
                  <a:srgbClr val="2F355A"/>
                </a:solidFill>
                <a:highlight>
                  <a:srgbClr val="000000">
                    <a:alpha val="0"/>
                  </a:srgbClr>
                </a:highlight>
                <a:latin typeface="Montserrat Light"/>
              </a:rPr>
              <a:t> 1 200 mm de large sur un côté et de 3 000 mm de long</a:t>
            </a:r>
            <a:r>
              <a:rPr lang="fr" sz="1000" b="0" i="0" u="none" strike="noStrike" dirty="0">
                <a:solidFill>
                  <a:srgbClr val="2F355A"/>
                </a:solidFill>
                <a:highlight>
                  <a:srgbClr val="000000">
                    <a:alpha val="0"/>
                  </a:srgbClr>
                </a:highlight>
                <a:latin typeface="Montserrat Light"/>
              </a:rPr>
              <a:t> à l'arrière du véhicule.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Minimum à maintenir à l'entrée et à la sortie et le long du parcours vers les places de stationnement accessibles. </a:t>
            </a:r>
            <a:r>
              <a:rPr lang="fr" sz="1000" b="1" i="0" u="none" strike="noStrike" dirty="0">
                <a:solidFill>
                  <a:srgbClr val="2F355A"/>
                </a:solidFill>
                <a:highlight>
                  <a:srgbClr val="000000">
                    <a:alpha val="0"/>
                  </a:srgbClr>
                </a:highlight>
                <a:latin typeface="Montserrat Light"/>
              </a:rPr>
              <a:t>Hauteur libre de 2 600 mm</a:t>
            </a:r>
            <a:r>
              <a:rPr lang="fr" sz="1000" b="0" i="0" u="none" strike="noStrike" dirty="0">
                <a:solidFill>
                  <a:srgbClr val="2F355A"/>
                </a:solidFill>
                <a:highlight>
                  <a:srgbClr val="000000">
                    <a:alpha val="0"/>
                  </a:srgbClr>
                </a:highlight>
                <a:latin typeface="Montserrat Light"/>
              </a:rPr>
              <a:t> dans un parking fermé. Exigence de hauteur pour le coffre de toit d'un véhicule polyvalent et d'une voiture permettant de ranger un fauteuil roulant</a:t>
            </a:r>
          </a:p>
        </p:txBody>
      </p:sp>
      <p:pic>
        <p:nvPicPr>
          <p:cNvPr id="10" name="Graphic 9" descr="Chevron arrows">
            <a:extLst>
              <a:ext uri="{FF2B5EF4-FFF2-40B4-BE49-F238E27FC236}">
                <a16:creationId xmlns:a16="http://schemas.microsoft.com/office/drawing/2014/main" id="{750A6514-7BA9-4CD4-BC2B-26B36F064A7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7011" y="61303"/>
            <a:ext cx="1817511" cy="1817511"/>
          </a:xfrm>
          <a:prstGeom prst="rect">
            <a:avLst/>
          </a:prstGeom>
        </p:spPr>
      </p:pic>
      <p:sp>
        <p:nvSpPr>
          <p:cNvPr id="12" name="Text Placeholder 3">
            <a:extLst>
              <a:ext uri="{FF2B5EF4-FFF2-40B4-BE49-F238E27FC236}">
                <a16:creationId xmlns:a16="http://schemas.microsoft.com/office/drawing/2014/main" id="{A7AD6D79-CB2D-446C-BB60-94BAE39C1011}"/>
              </a:ext>
            </a:extLst>
          </p:cNvPr>
          <p:cNvSpPr>
            <a:spLocks noGrp="1"/>
          </p:cNvSpPr>
          <p:nvPr>
            <p:ph type="body" sz="quarter" idx="16"/>
          </p:nvPr>
        </p:nvSpPr>
        <p:spPr>
          <a:xfrm>
            <a:off x="716245" y="151083"/>
            <a:ext cx="4482056" cy="1524000"/>
          </a:xfrm>
        </p:spPr>
        <p:txBody>
          <a:bodyPr>
            <a:noAutofit/>
          </a:bodyPr>
          <a:lstStyle/>
          <a:p>
            <a:pPr rtl="0"/>
            <a:r>
              <a:rPr lang="fr" sz="2400" b="0" i="0" u="none" strike="noStrike" dirty="0">
                <a:highlight>
                  <a:srgbClr val="000000">
                    <a:alpha val="0"/>
                  </a:srgbClr>
                </a:highlight>
                <a:latin typeface="Montserrat "/>
              </a:rPr>
              <a:t>Checklists des emplacements de stationnement accessibles</a:t>
            </a:r>
          </a:p>
        </p:txBody>
      </p:sp>
      <p:pic>
        <p:nvPicPr>
          <p:cNvPr id="8" name="Graphic 7" descr="Wheelchair Access">
            <a:extLst>
              <a:ext uri="{FF2B5EF4-FFF2-40B4-BE49-F238E27FC236}">
                <a16:creationId xmlns:a16="http://schemas.microsoft.com/office/drawing/2014/main" id="{7271DFEE-9268-3145-BD81-338CD157FB6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65767" y="1579245"/>
            <a:ext cx="599139" cy="599139"/>
          </a:xfrm>
          <a:prstGeom prst="rect">
            <a:avLst/>
          </a:prstGeom>
        </p:spPr>
      </p:pic>
      <p:pic>
        <p:nvPicPr>
          <p:cNvPr id="9" name="Graphic 8" descr="Car">
            <a:extLst>
              <a:ext uri="{FF2B5EF4-FFF2-40B4-BE49-F238E27FC236}">
                <a16:creationId xmlns:a16="http://schemas.microsoft.com/office/drawing/2014/main" id="{1797DDAA-E703-5F43-A686-C8992136646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80427" y="1563398"/>
            <a:ext cx="753462" cy="753462"/>
          </a:xfrm>
          <a:prstGeom prst="rect">
            <a:avLst/>
          </a:prstGeom>
        </p:spPr>
      </p:pic>
      <p:sp>
        <p:nvSpPr>
          <p:cNvPr id="13" name="TextBox 12">
            <a:extLst>
              <a:ext uri="{FF2B5EF4-FFF2-40B4-BE49-F238E27FC236}">
                <a16:creationId xmlns:a16="http://schemas.microsoft.com/office/drawing/2014/main" id="{D59A2156-32CD-9645-9DE6-7601C65CEA60}"/>
              </a:ext>
            </a:extLst>
          </p:cNvPr>
          <p:cNvSpPr txBox="1"/>
          <p:nvPr/>
        </p:nvSpPr>
        <p:spPr>
          <a:xfrm>
            <a:off x="871578" y="8641193"/>
            <a:ext cx="2557422" cy="5018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l" defTabSz="825500" rtl="0"/>
            <a:r>
              <a:rPr lang="fr" sz="800" b="0" i="1" u="none" strike="noStrike">
                <a:solidFill>
                  <a:srgbClr val="28AFAC"/>
                </a:solidFill>
                <a:highlight>
                  <a:srgbClr val="000000">
                    <a:alpha val="0"/>
                  </a:srgbClr>
                </a:highlight>
                <a:latin typeface="Montserrat Light"/>
                <a:hlinkClick r:id="rId9">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i="1">
              <a:solidFill>
                <a:srgbClr val="28AFAC"/>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8AFAC"/>
              </a:solidFill>
              <a:effectLst/>
              <a:uFillTx/>
              <a:latin typeface="Montserrat Light"/>
              <a:sym typeface="FontAwesome"/>
            </a:endParaRPr>
          </a:p>
        </p:txBody>
      </p:sp>
      <p:sp>
        <p:nvSpPr>
          <p:cNvPr id="14" name="Text Placeholder 3">
            <a:extLst>
              <a:ext uri="{FF2B5EF4-FFF2-40B4-BE49-F238E27FC236}">
                <a16:creationId xmlns:a16="http://schemas.microsoft.com/office/drawing/2014/main" id="{82CB80F7-46A9-4A75-9A86-91A6A09FFE4B}"/>
              </a:ext>
            </a:extLst>
          </p:cNvPr>
          <p:cNvSpPr txBox="1"/>
          <p:nvPr/>
        </p:nvSpPr>
        <p:spPr>
          <a:xfrm>
            <a:off x="4680811" y="5211997"/>
            <a:ext cx="627789" cy="275846"/>
          </a:xfrm>
          <a:prstGeom prst="rect">
            <a:avLst/>
          </a:prstGeom>
          <a:solidFill>
            <a:srgbClr val="FFFFFF"/>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0" tIns="0" rIns="0" bIns="0">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500" b="1" i="0" u="none" strike="noStrike">
                <a:solidFill>
                  <a:srgbClr val="151314"/>
                </a:solidFill>
                <a:highlight>
                  <a:srgbClr val="000000">
                    <a:alpha val="0"/>
                  </a:srgbClr>
                </a:highlight>
                <a:latin typeface="Montserrat "/>
              </a:rPr>
              <a:t>Accès au sentier pédestre</a:t>
            </a:r>
          </a:p>
        </p:txBody>
      </p:sp>
      <p:sp>
        <p:nvSpPr>
          <p:cNvPr id="15" name="Text Placeholder 3">
            <a:extLst>
              <a:ext uri="{FF2B5EF4-FFF2-40B4-BE49-F238E27FC236}">
                <a16:creationId xmlns:a16="http://schemas.microsoft.com/office/drawing/2014/main" id="{4D1B6D90-AF25-420F-8CD8-9594B911B154}"/>
              </a:ext>
            </a:extLst>
          </p:cNvPr>
          <p:cNvSpPr txBox="1"/>
          <p:nvPr/>
        </p:nvSpPr>
        <p:spPr>
          <a:xfrm>
            <a:off x="5960889" y="6685197"/>
            <a:ext cx="627789" cy="275846"/>
          </a:xfrm>
          <a:prstGeom prst="rect">
            <a:avLst/>
          </a:prstGeom>
          <a:solidFill>
            <a:srgbClr val="FFFFFF"/>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0" tIns="0" rIns="0" bIns="0">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500" b="1" i="0" u="none" strike="noStrike">
                <a:solidFill>
                  <a:srgbClr val="151314"/>
                </a:solidFill>
                <a:highlight>
                  <a:srgbClr val="000000">
                    <a:alpha val="0"/>
                  </a:srgbClr>
                </a:highlight>
                <a:latin typeface="Montserrat "/>
              </a:rPr>
              <a:t>Chaussée</a:t>
            </a:r>
          </a:p>
        </p:txBody>
      </p:sp>
      <p:sp>
        <p:nvSpPr>
          <p:cNvPr id="16" name="Text Placeholder 3">
            <a:extLst>
              <a:ext uri="{FF2B5EF4-FFF2-40B4-BE49-F238E27FC236}">
                <a16:creationId xmlns:a16="http://schemas.microsoft.com/office/drawing/2014/main" id="{AEF65E34-752F-496A-A714-AB0B93DA4716}"/>
              </a:ext>
            </a:extLst>
          </p:cNvPr>
          <p:cNvSpPr txBox="1"/>
          <p:nvPr/>
        </p:nvSpPr>
        <p:spPr>
          <a:xfrm>
            <a:off x="2800911" y="7557332"/>
            <a:ext cx="786539" cy="501844"/>
          </a:xfrm>
          <a:prstGeom prst="rect">
            <a:avLst/>
          </a:prstGeom>
          <a:solidFill>
            <a:srgbClr val="FFFFFF"/>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0" tIns="0" rIns="0" bIns="0">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algn="ctr" rtl="0" hangingPunct="1"/>
            <a:r>
              <a:rPr lang="fr" sz="500" b="1" i="0" u="none" strike="noStrike">
                <a:solidFill>
                  <a:srgbClr val="151314"/>
                </a:solidFill>
                <a:highlight>
                  <a:srgbClr val="000000">
                    <a:alpha val="0"/>
                  </a:srgbClr>
                </a:highlight>
                <a:latin typeface="Montserrat "/>
              </a:rPr>
              <a:t>Accès en pente ou de niveau sur toute la longueur de la chaussée si la baie a une largeur inférieure à 3 600 mm.</a:t>
            </a:r>
          </a:p>
        </p:txBody>
      </p:sp>
      <p:sp>
        <p:nvSpPr>
          <p:cNvPr id="17" name="Text Placeholder 3">
            <a:extLst>
              <a:ext uri="{FF2B5EF4-FFF2-40B4-BE49-F238E27FC236}">
                <a16:creationId xmlns:a16="http://schemas.microsoft.com/office/drawing/2014/main" id="{0E718703-F425-4F1B-9663-AC33EDAEDA9E}"/>
              </a:ext>
            </a:extLst>
          </p:cNvPr>
          <p:cNvSpPr txBox="1"/>
          <p:nvPr/>
        </p:nvSpPr>
        <p:spPr>
          <a:xfrm>
            <a:off x="4520507" y="9032309"/>
            <a:ext cx="926252" cy="275846"/>
          </a:xfrm>
          <a:prstGeom prst="rect">
            <a:avLst/>
          </a:prstGeom>
          <a:solidFill>
            <a:srgbClr val="E6E7E8"/>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0" tIns="0" rIns="0" bIns="0">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algn="ctr" rtl="0" hangingPunct="1"/>
            <a:r>
              <a:rPr lang="fr" sz="500" b="1" i="0" u="none" strike="noStrike">
                <a:solidFill>
                  <a:srgbClr val="151314"/>
                </a:solidFill>
                <a:highlight>
                  <a:srgbClr val="000000">
                    <a:alpha val="0"/>
                  </a:srgbClr>
                </a:highlight>
                <a:latin typeface="Montserrat "/>
              </a:rPr>
              <a:t>Il offre une zone d'accès de 1 200 sur le trottoir ou le bord de la route de la baie.</a:t>
            </a:r>
          </a:p>
        </p:txBody>
      </p:sp>
    </p:spTree>
    <p:extLst>
      <p:ext uri="{BB962C8B-B14F-4D97-AF65-F5344CB8AC3E}">
        <p14:creationId xmlns:p14="http://schemas.microsoft.com/office/powerpoint/2010/main" val="339857787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2EE3F1BB-EA6F-AC4E-802D-A512250098A3}"/>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673336" y="2566081"/>
            <a:ext cx="5292000" cy="584294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1" i="0" u="none" strike="noStrike" dirty="0">
                <a:solidFill>
                  <a:srgbClr val="2F355A"/>
                </a:solidFill>
                <a:highlight>
                  <a:srgbClr val="000000">
                    <a:alpha val="0"/>
                  </a:srgbClr>
                </a:highlight>
                <a:latin typeface="Montserrat Light"/>
              </a:rPr>
              <a:t>Les trottoirs</a:t>
            </a:r>
            <a:r>
              <a:rPr lang="fr" sz="1000" b="0" i="0" u="none" strike="noStrike" dirty="0">
                <a:solidFill>
                  <a:srgbClr val="2F355A"/>
                </a:solidFill>
                <a:highlight>
                  <a:srgbClr val="000000">
                    <a:alpha val="0"/>
                  </a:srgbClr>
                </a:highlight>
                <a:latin typeface="Montserrat Light"/>
              </a:rPr>
              <a:t>, </a:t>
            </a:r>
            <a:r>
              <a:rPr lang="fr" sz="1000" b="1" i="0" u="none" strike="noStrike" dirty="0">
                <a:solidFill>
                  <a:srgbClr val="2F355A"/>
                </a:solidFill>
                <a:highlight>
                  <a:srgbClr val="000000">
                    <a:alpha val="0"/>
                  </a:srgbClr>
                </a:highlight>
                <a:latin typeface="Montserrat Light"/>
              </a:rPr>
              <a:t>les passages et les allées menant aux bâtiments doivent être conçus pour permettre un accès facile et sûr à tous.  </a:t>
            </a:r>
            <a:r>
              <a:rPr lang="fr" sz="1000" b="0" i="0" u="none" strike="noStrike" dirty="0">
                <a:solidFill>
                  <a:srgbClr val="2F355A"/>
                </a:solidFill>
                <a:highlight>
                  <a:srgbClr val="000000">
                    <a:alpha val="0"/>
                  </a:srgbClr>
                </a:highlight>
                <a:latin typeface="Montserrat Light"/>
              </a:rPr>
              <a:t>Évitez les surfaces sur lesquelles il est difficile de marcher ou qui entravent le déplacement des fauteuils roulants.  </a:t>
            </a:r>
          </a:p>
          <a:p>
            <a:pPr algn="just">
              <a:lnSpc>
                <a:spcPct val="100000"/>
              </a:lnSpc>
              <a:spcBef>
                <a:spcPct val="0"/>
              </a:spcBef>
            </a:pPr>
            <a:endParaRPr lang="en-GB" sz="1050" dirty="0">
              <a:solidFill>
                <a:srgbClr val="2F355A"/>
              </a:solidFill>
            </a:endParaRPr>
          </a:p>
          <a:p>
            <a:pPr algn="just">
              <a:lnSpc>
                <a:spcPct val="100000"/>
              </a:lnSpc>
              <a:spcBef>
                <a:spcPct val="0"/>
              </a:spcBef>
            </a:pPr>
            <a:endParaRPr lang="en-GB" sz="1050" dirty="0">
              <a:solidFill>
                <a:srgbClr val="2F355A"/>
              </a:solidFill>
            </a:endParaRPr>
          </a:p>
          <a:p>
            <a:pPr algn="just" rtl="0">
              <a:lnSpc>
                <a:spcPct val="100000"/>
              </a:lnSpc>
              <a:spcBef>
                <a:spcPct val="0"/>
              </a:spcBef>
            </a:pPr>
            <a:r>
              <a:rPr lang="fr" sz="1100" b="1" i="0" u="none" strike="noStrike" dirty="0">
                <a:solidFill>
                  <a:srgbClr val="28AFAC"/>
                </a:solidFill>
                <a:highlight>
                  <a:srgbClr val="000000">
                    <a:alpha val="0"/>
                  </a:srgbClr>
                </a:highlight>
                <a:latin typeface="Montserrat Light"/>
              </a:rPr>
              <a:t>Couleur et texture</a:t>
            </a:r>
            <a:endParaRPr lang="en-GB" sz="1150" dirty="0">
              <a:solidFill>
                <a:srgbClr val="28AFAC"/>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Il faut veiller à ce que la surface soit en harmonie avec la couleur et la texture du site. Les trottoirs, les passages et les voies d'accès doivent pouvoir être distingués visuellement de la zone environnante grâce à un contraste de couleur avec le fond. </a:t>
            </a:r>
          </a:p>
          <a:p>
            <a:pPr algn="just">
              <a:lnSpc>
                <a:spcPct val="100000"/>
              </a:lnSpc>
              <a:spcBef>
                <a:spcPct val="0"/>
              </a:spcBef>
            </a:pPr>
            <a:endParaRPr lang="en-GB" sz="1050" dirty="0">
              <a:solidFill>
                <a:srgbClr val="2F355A"/>
              </a:solidFill>
            </a:endParaRPr>
          </a:p>
          <a:p>
            <a:pPr algn="just">
              <a:lnSpc>
                <a:spcPct val="100000"/>
              </a:lnSpc>
              <a:spcBef>
                <a:spcPct val="0"/>
              </a:spcBef>
            </a:pPr>
            <a:endParaRPr lang="en-GB" sz="1050" dirty="0">
              <a:solidFill>
                <a:srgbClr val="2F355A"/>
              </a:solidFill>
            </a:endParaRPr>
          </a:p>
          <a:p>
            <a:pPr algn="just" rtl="0">
              <a:lnSpc>
                <a:spcPct val="100000"/>
              </a:lnSpc>
              <a:spcBef>
                <a:spcPct val="0"/>
              </a:spcBef>
            </a:pPr>
            <a:r>
              <a:rPr lang="fr" sz="1100" b="1" i="0" u="none" strike="noStrike" dirty="0">
                <a:solidFill>
                  <a:srgbClr val="28AFAC"/>
                </a:solidFill>
                <a:highlight>
                  <a:srgbClr val="000000">
                    <a:alpha val="0"/>
                  </a:srgbClr>
                </a:highlight>
                <a:latin typeface="Montserrat Light"/>
              </a:rPr>
              <a:t>Encombrement</a:t>
            </a:r>
            <a:endParaRPr lang="en-GB" sz="1150" dirty="0">
              <a:solidFill>
                <a:srgbClr val="28AFAC"/>
              </a:solidFill>
            </a:endParaRPr>
          </a:p>
          <a:p>
            <a:pPr algn="just" rtl="0">
              <a:lnSpc>
                <a:spcPct val="100000"/>
              </a:lnSpc>
              <a:spcBef>
                <a:spcPct val="0"/>
              </a:spcBef>
            </a:pPr>
            <a:r>
              <a:rPr lang="fr" sz="1000" b="1" i="0" u="none" strike="noStrike" dirty="0">
                <a:solidFill>
                  <a:srgbClr val="2F355A"/>
                </a:solidFill>
                <a:highlight>
                  <a:srgbClr val="000000">
                    <a:alpha val="0"/>
                  </a:srgbClr>
                </a:highlight>
                <a:latin typeface="Montserrat Light"/>
              </a:rPr>
              <a:t>Il convient d'éviter d'encombrer les rues et les trottoirs</a:t>
            </a:r>
            <a:r>
              <a:rPr lang="fr" sz="1000" b="0" i="0" u="none" strike="noStrike" dirty="0">
                <a:solidFill>
                  <a:srgbClr val="2F355A"/>
                </a:solidFill>
                <a:highlight>
                  <a:srgbClr val="000000">
                    <a:alpha val="0"/>
                  </a:srgbClr>
                </a:highlight>
                <a:latin typeface="Montserrat Light"/>
              </a:rPr>
              <a:t> et de maintenir régulièrement un espace libre et de faire respecter les règles, le cas échéant, lorsque du mobilier urbain non autorisé empiète sur cet espace. Le sentier doit être suffisamment large pour que tous les utilisateurs puissent se déplacer librement et se croiser. Tout mobilier urbain fourni ne doit pas empiéter sur la voie de circulation et doit être clairement détectable par son design et son contraste avec le fond. Le mobilier urbain qui peut contribuer à l'identification de l'itinéraire doit être placé en ligne ou en retrait le long du trottoir ou de la voie d'accès. </a:t>
            </a:r>
          </a:p>
          <a:p>
            <a:pPr algn="just" rtl="0">
              <a:lnSpc>
                <a:spcPct val="100000"/>
              </a:lnSpc>
              <a:spcBef>
                <a:spcPct val="0"/>
              </a:spcBef>
            </a:pPr>
            <a:r>
              <a:rPr lang="fr" sz="1000" b="1" i="0" u="none" strike="noStrike" dirty="0">
                <a:solidFill>
                  <a:srgbClr val="28AFAC"/>
                </a:solidFill>
                <a:highlight>
                  <a:srgbClr val="000000">
                    <a:alpha val="0"/>
                  </a:srgbClr>
                </a:highlight>
                <a:latin typeface="Montserrat Light"/>
              </a:rPr>
              <a:t>Surface </a:t>
            </a:r>
          </a:p>
          <a:p>
            <a:pPr algn="just" rtl="0">
              <a:lnSpc>
                <a:spcPct val="100000"/>
              </a:lnSpc>
              <a:spcBef>
                <a:spcPct val="0"/>
              </a:spcBef>
            </a:pPr>
            <a:r>
              <a:rPr lang="fr" sz="1000" b="1" i="0" u="none" strike="noStrike" dirty="0">
                <a:solidFill>
                  <a:srgbClr val="2F355A"/>
                </a:solidFill>
                <a:highlight>
                  <a:srgbClr val="000000">
                    <a:alpha val="0"/>
                  </a:srgbClr>
                </a:highlight>
                <a:latin typeface="Montserrat Light"/>
              </a:rPr>
              <a:t>La surface du sentier doit être plane, lisse et antidérapante, sans obstacle</a:t>
            </a:r>
            <a:r>
              <a:rPr lang="fr" sz="1000" b="0" i="0" u="none" strike="noStrike" dirty="0">
                <a:solidFill>
                  <a:srgbClr val="2F355A"/>
                </a:solidFill>
                <a:highlight>
                  <a:srgbClr val="000000">
                    <a:alpha val="0"/>
                  </a:srgbClr>
                </a:highlight>
                <a:latin typeface="Montserrat Light"/>
              </a:rPr>
              <a:t> situé dans la largeur libre de la voie de circulation. Les surfaces dures antidérapantes telles que les pavés en brique ou en pierre sont plus adaptées que le gravier, les gravillons, les pavés et les terrasses. </a:t>
            </a:r>
          </a:p>
          <a:p>
            <a:pPr algn="just">
              <a:lnSpc>
                <a:spcPct val="100000"/>
              </a:lnSpc>
              <a:spcBef>
                <a:spcPct val="0"/>
              </a:spcBef>
            </a:pPr>
            <a:endParaRPr lang="en-GB" sz="1050" dirty="0">
              <a:solidFill>
                <a:srgbClr val="2F355A"/>
              </a:solidFill>
            </a:endParaRPr>
          </a:p>
          <a:p>
            <a:pPr algn="just">
              <a:lnSpc>
                <a:spcPct val="100000"/>
              </a:lnSpc>
              <a:spcBef>
                <a:spcPct val="0"/>
              </a:spcBef>
            </a:pPr>
            <a:endParaRPr lang="en-GB" sz="1050" dirty="0">
              <a:solidFill>
                <a:srgbClr val="2F355A"/>
              </a:solidFill>
            </a:endParaRPr>
          </a:p>
          <a:p>
            <a:pPr algn="just" rtl="0">
              <a:lnSpc>
                <a:spcPct val="100000"/>
              </a:lnSpc>
              <a:spcBef>
                <a:spcPct val="0"/>
              </a:spcBef>
            </a:pPr>
            <a:r>
              <a:rPr lang="fr" sz="1100" b="1" i="0" u="none" strike="noStrike" dirty="0">
                <a:solidFill>
                  <a:srgbClr val="28AFAC"/>
                </a:solidFill>
                <a:highlight>
                  <a:srgbClr val="000000">
                    <a:alpha val="0"/>
                  </a:srgbClr>
                </a:highlight>
                <a:latin typeface="Montserrat Light"/>
              </a:rPr>
              <a:t>Bordure</a:t>
            </a:r>
            <a:endParaRPr lang="en-GB" sz="1150" dirty="0">
              <a:solidFill>
                <a:srgbClr val="28AFAC"/>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La chaussée et les voies d'accès doivent comporter une bordure physique continue et détectable (trottoir) que les personnes malvoyantes ou aveugles peuvent suivre à l'aide d'une canne ou d'un chien-guide. Il est recommandé de prévoir des bordures de trottoir, en particulier lorsque les trottoirs et les voies d'accès jouxtent une chaussée ou une piste cyclable, afin d'assurer à la fois l'orientation et la protection des piétons vulnérables. Les bordures doivent être plates, non chanfreinées, avec une hauteur minimale de 60 mm, mais de préférence de 100 mm. </a:t>
            </a:r>
          </a:p>
          <a:p>
            <a:pPr algn="just">
              <a:lnSpc>
                <a:spcPct val="100000"/>
              </a:lnSpc>
              <a:spcBef>
                <a:spcPct val="0"/>
              </a:spcBef>
            </a:pPr>
            <a:endParaRPr lang="en-GB" sz="1050" dirty="0">
              <a:solidFill>
                <a:srgbClr val="2F355A"/>
              </a:solidFill>
            </a:endParaRPr>
          </a:p>
          <a:p>
            <a:pPr algn="just" rtl="0">
              <a:lnSpc>
                <a:spcPct val="100000"/>
              </a:lnSpc>
              <a:spcBef>
                <a:spcPct val="0"/>
              </a:spcBef>
            </a:pPr>
            <a:r>
              <a:rPr lang="fr" sz="1100" b="1" i="0" u="none" strike="noStrike" dirty="0">
                <a:solidFill>
                  <a:srgbClr val="28AFAC"/>
                </a:solidFill>
                <a:highlight>
                  <a:srgbClr val="000000">
                    <a:alpha val="0"/>
                  </a:srgbClr>
                </a:highlight>
                <a:latin typeface="Montserrat Light"/>
              </a:rPr>
              <a:t>Pistes cyclables </a:t>
            </a:r>
            <a:endParaRPr lang="en-GB" sz="1150" dirty="0">
              <a:solidFill>
                <a:srgbClr val="28AFAC"/>
              </a:solidFill>
            </a:endParaRPr>
          </a:p>
          <a:p>
            <a:pPr algn="just" rtl="0">
              <a:lnSpc>
                <a:spcPct val="100000"/>
              </a:lnSpc>
              <a:spcBef>
                <a:spcPct val="0"/>
              </a:spcBef>
            </a:pPr>
            <a:r>
              <a:rPr lang="fr" sz="1000" b="1" i="0" u="none" strike="noStrike" dirty="0">
                <a:solidFill>
                  <a:srgbClr val="2F355A"/>
                </a:solidFill>
                <a:highlight>
                  <a:srgbClr val="000000">
                    <a:alpha val="0"/>
                  </a:srgbClr>
                </a:highlight>
                <a:latin typeface="Montserrat Light"/>
              </a:rPr>
              <a:t>Les pistes cyclables ne doivent jamais être situées sur ou dans les voies piétonnes. </a:t>
            </a:r>
            <a:r>
              <a:rPr lang="fr" sz="1000" b="0" i="0" u="none" strike="noStrike" dirty="0">
                <a:solidFill>
                  <a:srgbClr val="2F355A"/>
                </a:solidFill>
                <a:highlight>
                  <a:srgbClr val="000000">
                    <a:alpha val="0"/>
                  </a:srgbClr>
                </a:highlight>
                <a:latin typeface="Montserrat Light"/>
              </a:rPr>
              <a:t>Il doit y avoir une bordure haute et plate d'au moins 100 mm qui sépare le trottoir de la bande cyclable adjacente.</a:t>
            </a:r>
          </a:p>
        </p:txBody>
      </p:sp>
      <p:pic>
        <p:nvPicPr>
          <p:cNvPr id="10" name="Graphic 9" descr="Chevron arrows">
            <a:extLst>
              <a:ext uri="{FF2B5EF4-FFF2-40B4-BE49-F238E27FC236}">
                <a16:creationId xmlns:a16="http://schemas.microsoft.com/office/drawing/2014/main" id="{750A6514-7BA9-4CD4-BC2B-26B36F064A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2" name="Text Placeholder 3">
            <a:extLst>
              <a:ext uri="{FF2B5EF4-FFF2-40B4-BE49-F238E27FC236}">
                <a16:creationId xmlns:a16="http://schemas.microsoft.com/office/drawing/2014/main" id="{A7AD6D79-CB2D-446C-BB60-94BAE39C1011}"/>
              </a:ext>
            </a:extLst>
          </p:cNvPr>
          <p:cNvSpPr>
            <a:spLocks noGrp="1"/>
          </p:cNvSpPr>
          <p:nvPr>
            <p:ph type="body" sz="quarter" idx="16"/>
          </p:nvPr>
        </p:nvSpPr>
        <p:spPr>
          <a:xfrm>
            <a:off x="716244" y="161521"/>
            <a:ext cx="4089407" cy="1524000"/>
          </a:xfrm>
        </p:spPr>
        <p:txBody>
          <a:bodyPr>
            <a:noAutofit/>
          </a:bodyPr>
          <a:lstStyle/>
          <a:p>
            <a:pPr rtl="0"/>
            <a:r>
              <a:rPr lang="fr" sz="2400" b="0" i="0" u="none" strike="noStrike" dirty="0">
                <a:highlight>
                  <a:srgbClr val="000000">
                    <a:alpha val="0"/>
                  </a:srgbClr>
                </a:highlight>
                <a:latin typeface="Montserrat "/>
              </a:rPr>
              <a:t>Checklists pour les chaussées et les passages à niveau</a:t>
            </a:r>
          </a:p>
        </p:txBody>
      </p:sp>
      <p:pic>
        <p:nvPicPr>
          <p:cNvPr id="20" name="Graphic 19" descr="Blind">
            <a:extLst>
              <a:ext uri="{FF2B5EF4-FFF2-40B4-BE49-F238E27FC236}">
                <a16:creationId xmlns:a16="http://schemas.microsoft.com/office/drawing/2014/main" id="{8CBF4842-ED0F-E34F-8CC1-4B136F3550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81374" y="1632282"/>
            <a:ext cx="572191" cy="572191"/>
          </a:xfrm>
          <a:prstGeom prst="rect">
            <a:avLst/>
          </a:prstGeom>
        </p:spPr>
      </p:pic>
      <p:pic>
        <p:nvPicPr>
          <p:cNvPr id="21" name="Graphic 20" descr="Deaf">
            <a:extLst>
              <a:ext uri="{FF2B5EF4-FFF2-40B4-BE49-F238E27FC236}">
                <a16:creationId xmlns:a16="http://schemas.microsoft.com/office/drawing/2014/main" id="{3F7BA8E1-DB07-6943-8AA4-32B69214CFE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94269" y="1632282"/>
            <a:ext cx="543699" cy="543699"/>
          </a:xfrm>
          <a:prstGeom prst="rect">
            <a:avLst/>
          </a:prstGeom>
        </p:spPr>
      </p:pic>
      <p:pic>
        <p:nvPicPr>
          <p:cNvPr id="22" name="Graphic 21" descr="Universal Access">
            <a:extLst>
              <a:ext uri="{FF2B5EF4-FFF2-40B4-BE49-F238E27FC236}">
                <a16:creationId xmlns:a16="http://schemas.microsoft.com/office/drawing/2014/main" id="{81547AE4-E152-424C-944B-01C20F479ED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6876" y="1534451"/>
            <a:ext cx="836658" cy="836658"/>
          </a:xfrm>
          <a:prstGeom prst="rect">
            <a:avLst/>
          </a:prstGeom>
        </p:spPr>
      </p:pic>
      <p:pic>
        <p:nvPicPr>
          <p:cNvPr id="23" name="Graphic 22" descr="Pregnant lady outline">
            <a:extLst>
              <a:ext uri="{FF2B5EF4-FFF2-40B4-BE49-F238E27FC236}">
                <a16:creationId xmlns:a16="http://schemas.microsoft.com/office/drawing/2014/main" id="{71C6020D-FAE4-CD41-AF6D-03329927FE5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03070" y="1658032"/>
            <a:ext cx="562165" cy="562165"/>
          </a:xfrm>
          <a:prstGeom prst="rect">
            <a:avLst/>
          </a:prstGeom>
        </p:spPr>
      </p:pic>
      <p:pic>
        <p:nvPicPr>
          <p:cNvPr id="24" name="Graphic 23" descr="Mom with stroller outline">
            <a:extLst>
              <a:ext uri="{FF2B5EF4-FFF2-40B4-BE49-F238E27FC236}">
                <a16:creationId xmlns:a16="http://schemas.microsoft.com/office/drawing/2014/main" id="{81E20F67-60FD-E946-BBAF-E644C8D6D69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22940" y="1613333"/>
            <a:ext cx="649132" cy="649132"/>
          </a:xfrm>
          <a:prstGeom prst="rect">
            <a:avLst/>
          </a:prstGeom>
        </p:spPr>
      </p:pic>
      <p:pic>
        <p:nvPicPr>
          <p:cNvPr id="25" name="Graphic 24" descr="Man with cane outline">
            <a:extLst>
              <a:ext uri="{FF2B5EF4-FFF2-40B4-BE49-F238E27FC236}">
                <a16:creationId xmlns:a16="http://schemas.microsoft.com/office/drawing/2014/main" id="{8766C7E9-20C0-F14C-9BD0-BC387B98600F}"/>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89360" y="1613333"/>
            <a:ext cx="649132" cy="649132"/>
          </a:xfrm>
          <a:prstGeom prst="rect">
            <a:avLst/>
          </a:prstGeom>
        </p:spPr>
      </p:pic>
    </p:spTree>
    <p:extLst>
      <p:ext uri="{BB962C8B-B14F-4D97-AF65-F5344CB8AC3E}">
        <p14:creationId xmlns:p14="http://schemas.microsoft.com/office/powerpoint/2010/main" val="312973403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EB94D8A-B074-EF49-840E-487146F0DE5C}"/>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673336" y="2956961"/>
            <a:ext cx="1920933" cy="455028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Une largeur de trottoir de </a:t>
            </a:r>
            <a:r>
              <a:rPr lang="fr" sz="1000" b="1" i="0" u="none" strike="noStrike">
                <a:solidFill>
                  <a:srgbClr val="2F355A"/>
                </a:solidFill>
                <a:highlight>
                  <a:srgbClr val="000000">
                    <a:alpha val="0"/>
                  </a:srgbClr>
                </a:highlight>
                <a:latin typeface="Montserrat Light"/>
              </a:rPr>
              <a:t>2 000 mm</a:t>
            </a:r>
            <a:r>
              <a:rPr lang="fr" sz="1000" b="0" i="0" u="none" strike="noStrike">
                <a:solidFill>
                  <a:srgbClr val="2F355A"/>
                </a:solidFill>
                <a:highlight>
                  <a:srgbClr val="000000">
                    <a:alpha val="0"/>
                  </a:srgbClr>
                </a:highlight>
                <a:latin typeface="Montserrat Light"/>
              </a:rPr>
              <a:t> permet à deux personnes en fauteuil roulant de se croiser en toute sécurité.</a:t>
            </a:r>
          </a:p>
          <a:p>
            <a:pPr marL="285750" indent="-285750">
              <a:lnSpc>
                <a:spcPct val="100000"/>
              </a:lnSpc>
              <a:spcBef>
                <a:spcPct val="0"/>
              </a:spcBef>
              <a:buClr>
                <a:srgbClr val="28AFAC"/>
              </a:buClr>
              <a:buFont typeface="Wingdings" panose="05000000000000000000" pitchFamily="2" charset="2"/>
              <a:buChar char="q"/>
            </a:pPr>
            <a:endParaRPr lang="en-GB" sz="105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Créez une surface ferme et plane, sans espace de plus de </a:t>
            </a:r>
            <a:r>
              <a:rPr lang="fr" sz="1000" b="1" i="0" u="none" strike="noStrike">
                <a:solidFill>
                  <a:srgbClr val="2F355A"/>
                </a:solidFill>
                <a:highlight>
                  <a:srgbClr val="000000">
                    <a:alpha val="0"/>
                  </a:srgbClr>
                </a:highlight>
                <a:latin typeface="Montserrat Light"/>
              </a:rPr>
              <a:t>10 mm</a:t>
            </a:r>
            <a:r>
              <a:rPr lang="fr" sz="1000" b="0" i="0" u="none" strike="noStrike">
                <a:solidFill>
                  <a:srgbClr val="2F355A"/>
                </a:solidFill>
                <a:highlight>
                  <a:srgbClr val="000000">
                    <a:alpha val="0"/>
                  </a:srgbClr>
                </a:highlight>
                <a:latin typeface="Montserrat Light"/>
              </a:rPr>
              <a:t> et avec un déséquilibre régulier à tous les points de passage pour piétons.</a:t>
            </a:r>
          </a:p>
          <a:p>
            <a:pPr marL="285750" indent="-285750">
              <a:lnSpc>
                <a:spcPct val="100000"/>
              </a:lnSpc>
              <a:spcBef>
                <a:spcPct val="0"/>
              </a:spcBef>
              <a:buClr>
                <a:srgbClr val="28AFAC"/>
              </a:buClr>
              <a:buFont typeface="Wingdings" panose="05000000000000000000" pitchFamily="2" charset="2"/>
              <a:buChar char="q"/>
            </a:pPr>
            <a:endParaRPr lang="en-GB" sz="105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Prévoir </a:t>
            </a:r>
            <a:r>
              <a:rPr lang="fr" sz="1000" b="1" i="0" u="none" strike="noStrike">
                <a:solidFill>
                  <a:srgbClr val="2F355A"/>
                </a:solidFill>
                <a:highlight>
                  <a:srgbClr val="000000">
                    <a:alpha val="0"/>
                  </a:srgbClr>
                </a:highlight>
                <a:latin typeface="Montserrat Light"/>
              </a:rPr>
              <a:t>une hauteur libre de 2 300 mm</a:t>
            </a:r>
            <a:endParaRPr lang="en-GB" sz="105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Utilisez des pavés tactiles comme suit : pavés rouges pour les passages à niveau contrôlés, pavés chamois, jaunes ou gris pour les passages à niveau non contrôlés et pavés en velours côtelé pour les avertissements de danger.</a:t>
            </a:r>
          </a:p>
          <a:p>
            <a:pPr marL="285750" indent="-285750">
              <a:lnSpc>
                <a:spcPct val="100000"/>
              </a:lnSpc>
              <a:spcBef>
                <a:spcPct val="0"/>
              </a:spcBef>
              <a:buClr>
                <a:srgbClr val="28AFAC"/>
              </a:buClr>
              <a:buFont typeface="Wingdings" panose="05000000000000000000" pitchFamily="2" charset="2"/>
              <a:buChar char="q"/>
            </a:pPr>
            <a:endParaRPr lang="en-GB" sz="105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Prévoir des sièges pour les parcours longs et en pente. L'itinéraire de circulation doit être libre de tout étalage, poubelle, siège, etc.</a:t>
            </a:r>
          </a:p>
        </p:txBody>
      </p:sp>
      <p:pic>
        <p:nvPicPr>
          <p:cNvPr id="10" name="Graphic 9" descr="Chevron arrows">
            <a:extLst>
              <a:ext uri="{FF2B5EF4-FFF2-40B4-BE49-F238E27FC236}">
                <a16:creationId xmlns:a16="http://schemas.microsoft.com/office/drawing/2014/main" id="{750A6514-7BA9-4CD4-BC2B-26B36F064A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2" name="Text Placeholder 3">
            <a:extLst>
              <a:ext uri="{FF2B5EF4-FFF2-40B4-BE49-F238E27FC236}">
                <a16:creationId xmlns:a16="http://schemas.microsoft.com/office/drawing/2014/main" id="{A7AD6D79-CB2D-446C-BB60-94BAE39C1011}"/>
              </a:ext>
            </a:extLst>
          </p:cNvPr>
          <p:cNvSpPr>
            <a:spLocks noGrp="1"/>
          </p:cNvSpPr>
          <p:nvPr>
            <p:ph type="body" sz="quarter" idx="16"/>
          </p:nvPr>
        </p:nvSpPr>
        <p:spPr>
          <a:xfrm>
            <a:off x="716245" y="136121"/>
            <a:ext cx="4206695" cy="1524000"/>
          </a:xfrm>
        </p:spPr>
        <p:txBody>
          <a:bodyPr>
            <a:noAutofit/>
          </a:bodyPr>
          <a:lstStyle/>
          <a:p>
            <a:pPr rtl="0"/>
            <a:r>
              <a:rPr lang="fr" sz="2400" b="0" i="0" u="none" strike="noStrike" dirty="0">
                <a:highlight>
                  <a:srgbClr val="000000">
                    <a:alpha val="0"/>
                  </a:srgbClr>
                </a:highlight>
                <a:latin typeface="Montserrat "/>
              </a:rPr>
              <a:t>Checklists des emplacements de stationnement accessibles</a:t>
            </a:r>
          </a:p>
        </p:txBody>
      </p:sp>
      <p:pic>
        <p:nvPicPr>
          <p:cNvPr id="20" name="Graphic 19" descr="Blind">
            <a:extLst>
              <a:ext uri="{FF2B5EF4-FFF2-40B4-BE49-F238E27FC236}">
                <a16:creationId xmlns:a16="http://schemas.microsoft.com/office/drawing/2014/main" id="{8CBF4842-ED0F-E34F-8CC1-4B136F3550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81374" y="1632282"/>
            <a:ext cx="572191" cy="572191"/>
          </a:xfrm>
          <a:prstGeom prst="rect">
            <a:avLst/>
          </a:prstGeom>
        </p:spPr>
      </p:pic>
      <p:pic>
        <p:nvPicPr>
          <p:cNvPr id="21" name="Graphic 20" descr="Deaf">
            <a:extLst>
              <a:ext uri="{FF2B5EF4-FFF2-40B4-BE49-F238E27FC236}">
                <a16:creationId xmlns:a16="http://schemas.microsoft.com/office/drawing/2014/main" id="{3F7BA8E1-DB07-6943-8AA4-32B69214CFE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94269" y="1632282"/>
            <a:ext cx="543699" cy="543699"/>
          </a:xfrm>
          <a:prstGeom prst="rect">
            <a:avLst/>
          </a:prstGeom>
        </p:spPr>
      </p:pic>
      <p:pic>
        <p:nvPicPr>
          <p:cNvPr id="22" name="Graphic 21" descr="Universal Access">
            <a:extLst>
              <a:ext uri="{FF2B5EF4-FFF2-40B4-BE49-F238E27FC236}">
                <a16:creationId xmlns:a16="http://schemas.microsoft.com/office/drawing/2014/main" id="{81547AE4-E152-424C-944B-01C20F479ED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6876" y="1534451"/>
            <a:ext cx="836658" cy="836658"/>
          </a:xfrm>
          <a:prstGeom prst="rect">
            <a:avLst/>
          </a:prstGeom>
        </p:spPr>
      </p:pic>
      <p:pic>
        <p:nvPicPr>
          <p:cNvPr id="23" name="Graphic 22" descr="Pregnant lady outline">
            <a:extLst>
              <a:ext uri="{FF2B5EF4-FFF2-40B4-BE49-F238E27FC236}">
                <a16:creationId xmlns:a16="http://schemas.microsoft.com/office/drawing/2014/main" id="{71C6020D-FAE4-CD41-AF6D-03329927FE5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03070" y="1658032"/>
            <a:ext cx="562165" cy="562165"/>
          </a:xfrm>
          <a:prstGeom prst="rect">
            <a:avLst/>
          </a:prstGeom>
        </p:spPr>
      </p:pic>
      <p:pic>
        <p:nvPicPr>
          <p:cNvPr id="24" name="Graphic 23" descr="Mom with stroller outline">
            <a:extLst>
              <a:ext uri="{FF2B5EF4-FFF2-40B4-BE49-F238E27FC236}">
                <a16:creationId xmlns:a16="http://schemas.microsoft.com/office/drawing/2014/main" id="{81E20F67-60FD-E946-BBAF-E644C8D6D69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22940" y="1613333"/>
            <a:ext cx="649132" cy="649132"/>
          </a:xfrm>
          <a:prstGeom prst="rect">
            <a:avLst/>
          </a:prstGeom>
        </p:spPr>
      </p:pic>
      <p:pic>
        <p:nvPicPr>
          <p:cNvPr id="25" name="Graphic 24" descr="Man with cane outline">
            <a:extLst>
              <a:ext uri="{FF2B5EF4-FFF2-40B4-BE49-F238E27FC236}">
                <a16:creationId xmlns:a16="http://schemas.microsoft.com/office/drawing/2014/main" id="{8766C7E9-20C0-F14C-9BD0-BC387B98600F}"/>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89360" y="1613333"/>
            <a:ext cx="649132" cy="649132"/>
          </a:xfrm>
          <a:prstGeom prst="rect">
            <a:avLst/>
          </a:prstGeom>
        </p:spPr>
      </p:pic>
      <p:pic>
        <p:nvPicPr>
          <p:cNvPr id="15" name="Picture 14" descr="A person in a wheelchair&#10;&#10;Description automatically generated with medium confidence">
            <a:extLst>
              <a:ext uri="{FF2B5EF4-FFF2-40B4-BE49-F238E27FC236}">
                <a16:creationId xmlns:a16="http://schemas.microsoft.com/office/drawing/2014/main" id="{761FB1CB-3A32-A641-9116-F0208C0E8F9D}"/>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3137968" y="2462945"/>
            <a:ext cx="3720032" cy="7015243"/>
          </a:xfrm>
          <a:prstGeom prst="rect">
            <a:avLst/>
          </a:prstGeom>
        </p:spPr>
      </p:pic>
    </p:spTree>
    <p:extLst>
      <p:ext uri="{BB962C8B-B14F-4D97-AF65-F5344CB8AC3E}">
        <p14:creationId xmlns:p14="http://schemas.microsoft.com/office/powerpoint/2010/main" val="17094301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a:extLst>
              <a:ext uri="{FF2B5EF4-FFF2-40B4-BE49-F238E27FC236}">
                <a16:creationId xmlns:a16="http://schemas.microsoft.com/office/drawing/2014/main" id="{5BCB0243-1C74-4783-82B5-806183DBB630}"/>
              </a:ext>
            </a:extLst>
          </p:cNvPr>
          <p:cNvSpPr/>
          <p:nvPr/>
        </p:nvSpPr>
        <p:spPr>
          <a:xfrm>
            <a:off x="-10633" y="1712890"/>
            <a:ext cx="6868633" cy="1748606"/>
          </a:xfrm>
          <a:prstGeom prst="rect">
            <a:avLst/>
          </a:pr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21" name="Rectangle 27">
            <a:extLst>
              <a:ext uri="{FF2B5EF4-FFF2-40B4-BE49-F238E27FC236}">
                <a16:creationId xmlns:a16="http://schemas.microsoft.com/office/drawing/2014/main" id="{86776FBD-C9C1-4FA3-A8E3-11E741E81533}"/>
              </a:ext>
            </a:extLst>
          </p:cNvPr>
          <p:cNvSpPr txBox="1"/>
          <p:nvPr/>
        </p:nvSpPr>
        <p:spPr>
          <a:xfrm>
            <a:off x="584396" y="1947010"/>
            <a:ext cx="4320922" cy="23019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200" b="1" i="0" u="none" strike="noStrike">
                <a:solidFill>
                  <a:srgbClr val="C2D237"/>
                </a:solidFill>
                <a:highlight>
                  <a:srgbClr val="000000">
                    <a:alpha val="0"/>
                  </a:srgbClr>
                </a:highlight>
                <a:latin typeface="Montserrat"/>
              </a:rPr>
              <a:t>Solution — Fournir un véhicule de mobilité</a:t>
            </a:r>
          </a:p>
        </p:txBody>
      </p:sp>
      <p:sp>
        <p:nvSpPr>
          <p:cNvPr id="23" name="Rectangle 27">
            <a:extLst>
              <a:ext uri="{FF2B5EF4-FFF2-40B4-BE49-F238E27FC236}">
                <a16:creationId xmlns:a16="http://schemas.microsoft.com/office/drawing/2014/main" id="{7416A0F6-4DCD-42B0-9784-D3B665138D6B}"/>
              </a:ext>
            </a:extLst>
          </p:cNvPr>
          <p:cNvSpPr txBox="1"/>
          <p:nvPr/>
        </p:nvSpPr>
        <p:spPr>
          <a:xfrm>
            <a:off x="584396" y="2262316"/>
            <a:ext cx="5758630" cy="83388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a:solidFill>
                  <a:srgbClr val="FFFFFF"/>
                </a:solidFill>
                <a:highlight>
                  <a:srgbClr val="000000">
                    <a:alpha val="0"/>
                  </a:srgbClr>
                </a:highlight>
                <a:latin typeface="Montserrat Light"/>
                <a:ea typeface="Times New Roman"/>
              </a:rPr>
              <a:t>Certains espaces extérieurs, notamment ceux des zones rurales, peuvent être très vallonnés, vastes et présenter un terrain accidenté. Si votre attraction est étendue et attire de très nombreux visiteurs, vous pouvez envisager d'avoir un véhicule de mobilité désigné accessible aux fauteuils roulants sur le site. Cela peut donner aux gens l'occasion de voir une plus grande partie de votre paysage, et cela vous donne la possibilité d'ajouter des commentaires en direct en cours de route !</a:t>
            </a:r>
          </a:p>
        </p:txBody>
      </p:sp>
      <p:pic>
        <p:nvPicPr>
          <p:cNvPr id="12" name="Picture 11" descr="Mobility vehicle.">
            <a:extLst>
              <a:ext uri="{FF2B5EF4-FFF2-40B4-BE49-F238E27FC236}">
                <a16:creationId xmlns:a16="http://schemas.microsoft.com/office/drawing/2014/main" id="{AC3DA882-5FA0-4AD3-BA03-89416BCD59F8}"/>
              </a:ext>
            </a:extLst>
          </p:cNvPr>
          <p:cNvPicPr/>
          <p:nvPr/>
        </p:nvPicPr>
        <p:blipFill>
          <a:blip r:embed="rId2">
            <a:extLst>
              <a:ext uri="{28A0092B-C50C-407E-A947-70E740481C1C}">
                <a14:useLocalDpi xmlns:a14="http://schemas.microsoft.com/office/drawing/2010/main"/>
              </a:ext>
            </a:extLst>
          </a:blip>
          <a:stretch>
            <a:fillRect/>
          </a:stretch>
        </p:blipFill>
        <p:spPr bwMode="auto">
          <a:xfrm>
            <a:off x="0" y="3318302"/>
            <a:ext cx="6852377" cy="3052164"/>
          </a:xfrm>
          <a:prstGeom prst="rect">
            <a:avLst/>
          </a:prstGeom>
          <a:noFill/>
          <a:ln>
            <a:noFill/>
          </a:ln>
        </p:spPr>
      </p:pic>
      <p:sp>
        <p:nvSpPr>
          <p:cNvPr id="3" name="Rectangle 27"/>
          <p:cNvSpPr txBox="1"/>
          <p:nvPr/>
        </p:nvSpPr>
        <p:spPr>
          <a:xfrm>
            <a:off x="743140" y="-54068"/>
            <a:ext cx="225025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C2D237"/>
              </a:solidFill>
            </a:endParaRPr>
          </a:p>
        </p:txBody>
      </p:sp>
      <p:sp>
        <p:nvSpPr>
          <p:cNvPr id="20" name="Text Placeholder 3">
            <a:extLst>
              <a:ext uri="{FF2B5EF4-FFF2-40B4-BE49-F238E27FC236}">
                <a16:creationId xmlns:a16="http://schemas.microsoft.com/office/drawing/2014/main" id="{A81456AE-E04B-4957-8DFF-EAA04DB01747}"/>
              </a:ext>
            </a:extLst>
          </p:cNvPr>
          <p:cNvSpPr txBox="1"/>
          <p:nvPr/>
        </p:nvSpPr>
        <p:spPr>
          <a:xfrm>
            <a:off x="0" y="278369"/>
            <a:ext cx="6900537" cy="1434521"/>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a:p>
        </p:txBody>
      </p:sp>
      <p:sp>
        <p:nvSpPr>
          <p:cNvPr id="22" name="Text Placeholder 3">
            <a:extLst>
              <a:ext uri="{FF2B5EF4-FFF2-40B4-BE49-F238E27FC236}">
                <a16:creationId xmlns:a16="http://schemas.microsoft.com/office/drawing/2014/main" id="{C485DF2C-7601-4469-A353-7FE66F882928}"/>
              </a:ext>
            </a:extLst>
          </p:cNvPr>
          <p:cNvSpPr txBox="1"/>
          <p:nvPr/>
        </p:nvSpPr>
        <p:spPr>
          <a:xfrm>
            <a:off x="557508" y="409543"/>
            <a:ext cx="5936333" cy="1303347"/>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2400" b="0" i="0" u="none" strike="noStrike">
                <a:solidFill>
                  <a:srgbClr val="FFFFFF"/>
                </a:solidFill>
                <a:highlight>
                  <a:srgbClr val="000000">
                    <a:alpha val="0"/>
                  </a:srgbClr>
                </a:highlight>
                <a:latin typeface="Montserrat "/>
              </a:rPr>
              <a:t>Solutions et ressources d'accessibilité pour le transport et la mobilité autour de votre attraction touristique</a:t>
            </a:r>
          </a:p>
        </p:txBody>
      </p:sp>
      <p:sp>
        <p:nvSpPr>
          <p:cNvPr id="24" name="Rechteck">
            <a:extLst>
              <a:ext uri="{FF2B5EF4-FFF2-40B4-BE49-F238E27FC236}">
                <a16:creationId xmlns:a16="http://schemas.microsoft.com/office/drawing/2014/main" id="{BF9B156C-8AE8-40C7-8D9B-699428C8F03F}"/>
              </a:ext>
            </a:extLst>
          </p:cNvPr>
          <p:cNvSpPr/>
          <p:nvPr/>
        </p:nvSpPr>
        <p:spPr>
          <a:xfrm>
            <a:off x="16256" y="6202017"/>
            <a:ext cx="6825488" cy="3211287"/>
          </a:xfrm>
          <a:prstGeom prst="rect">
            <a:avLst/>
          </a:pr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chemeClr val="bg1"/>
              </a:solidFill>
            </a:endParaRPr>
          </a:p>
        </p:txBody>
      </p:sp>
      <p:sp>
        <p:nvSpPr>
          <p:cNvPr id="26" name="Rectangle 27">
            <a:extLst>
              <a:ext uri="{FF2B5EF4-FFF2-40B4-BE49-F238E27FC236}">
                <a16:creationId xmlns:a16="http://schemas.microsoft.com/office/drawing/2014/main" id="{98CEC887-6E6F-419D-BEA0-9B543ECE2B2E}"/>
              </a:ext>
            </a:extLst>
          </p:cNvPr>
          <p:cNvSpPr txBox="1"/>
          <p:nvPr/>
        </p:nvSpPr>
        <p:spPr>
          <a:xfrm>
            <a:off x="557509" y="6558984"/>
            <a:ext cx="5936332" cy="2241960"/>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a:solidFill>
                  <a:srgbClr val="C2D237"/>
                </a:solidFill>
                <a:highlight>
                  <a:srgbClr val="000000">
                    <a:alpha val="0"/>
                  </a:srgbClr>
                </a:highlight>
                <a:latin typeface="Montserrat"/>
              </a:rPr>
              <a:t>Solution — Créer un guide d'accessibilité</a:t>
            </a:r>
          </a:p>
          <a:p>
            <a:pPr>
              <a:lnSpc>
                <a:spcPct val="100000"/>
              </a:lnSpc>
              <a:spcBef>
                <a:spcPct val="0"/>
              </a:spcBef>
            </a:pPr>
            <a:endParaRPr lang="en-US" sz="1200" b="1">
              <a:solidFill>
                <a:srgbClr val="C2D237"/>
              </a:solidFill>
              <a:latin typeface="Montserrat" pitchFamily="2" charset="77"/>
            </a:endParaRPr>
          </a:p>
          <a:p>
            <a:pPr algn="just" rtl="0">
              <a:lnSpc>
                <a:spcPct val="100000"/>
              </a:lnSpc>
              <a:spcBef>
                <a:spcPct val="0"/>
              </a:spcBef>
            </a:pPr>
            <a:r>
              <a:rPr lang="fr" sz="1000" b="0" i="0" u="none" strike="noStrike">
                <a:solidFill>
                  <a:srgbClr val="FFFFFF"/>
                </a:solidFill>
                <a:highlight>
                  <a:srgbClr val="000000">
                    <a:alpha val="0"/>
                  </a:srgbClr>
                </a:highlight>
                <a:latin typeface="Montserrat Light"/>
                <a:ea typeface="Times New Roman"/>
              </a:rPr>
              <a:t>Un guide d'accessibilité peut vous aider à faire connaître vos installations et services aux personnes handicapées et aux autres clients qui souhaitent obtenir des informations spécifiques sur l'accessibilité, comme les voyageurs âgés et les familles avec de jeunes enfants.  Le fait de détailler l'accessibilité de votre site dans un guide d'accessibilité permettra à ces personnes, à leur famille et à leurs amis de prendre des décisions éclairées quant au lieu de séjour et de visite en fonction de leurs besoins individuels.</a:t>
            </a:r>
          </a:p>
          <a:p>
            <a:pPr>
              <a:lnSpc>
                <a:spcPct val="100000"/>
              </a:lnSpc>
              <a:spcBef>
                <a:spcPct val="0"/>
              </a:spcBef>
            </a:pPr>
            <a:endParaRPr lang="en-IE" sz="1200" b="1">
              <a:solidFill>
                <a:srgbClr val="C2D237"/>
              </a:solidFill>
              <a:effectLst/>
              <a:latin typeface="Montserrat" pitchFamily="2" charset="77"/>
              <a:ea typeface="Times New Roman" panose="02020603050405020304" pitchFamily="18" charset="0"/>
              <a:cs typeface="Times New Roman" panose="02020603050405020304" pitchFamily="18" charset="0"/>
            </a:endParaRPr>
          </a:p>
          <a:p>
            <a:pPr rtl="0">
              <a:lnSpc>
                <a:spcPct val="100000"/>
              </a:lnSpc>
              <a:spcBef>
                <a:spcPct val="0"/>
              </a:spcBef>
            </a:pPr>
            <a:r>
              <a:rPr lang="fr" sz="1200" b="1" i="0" u="none" strike="noStrike">
                <a:solidFill>
                  <a:srgbClr val="C2D237"/>
                </a:solidFill>
                <a:highlight>
                  <a:srgbClr val="000000">
                    <a:alpha val="0"/>
                  </a:srgbClr>
                </a:highlight>
                <a:latin typeface="Montserrat"/>
                <a:ea typeface="Times New Roman"/>
                <a:cs typeface="Times New Roman"/>
              </a:rPr>
              <a:t>Exemples de guides d'accessibilité</a:t>
            </a:r>
          </a:p>
          <a:p>
            <a:pPr>
              <a:lnSpc>
                <a:spcPct val="100000"/>
              </a:lnSpc>
              <a:spcBef>
                <a:spcPct val="0"/>
              </a:spcBef>
            </a:pPr>
            <a:endParaRPr lang="en-IE" sz="1200" b="1">
              <a:solidFill>
                <a:srgbClr val="C2D237"/>
              </a:solidFill>
              <a:effectLst/>
              <a:latin typeface="Montserrat" pitchFamily="2" charset="77"/>
              <a:ea typeface="Times New Roman" panose="02020603050405020304" pitchFamily="18" charset="0"/>
              <a:cs typeface="Times New Roman" panose="02020603050405020304" pitchFamily="18" charset="0"/>
            </a:endParaRPr>
          </a:p>
          <a:p>
            <a:pPr algn="just" rtl="0">
              <a:lnSpc>
                <a:spcPct val="100000"/>
              </a:lnSpc>
              <a:spcBef>
                <a:spcPct val="0"/>
              </a:spcBef>
            </a:pPr>
            <a:r>
              <a:rPr lang="fr" sz="1000" b="0" i="0" u="none" strike="noStrike">
                <a:solidFill>
                  <a:srgbClr val="FFFFFF"/>
                </a:solidFill>
                <a:highlight>
                  <a:srgbClr val="000000">
                    <a:alpha val="0"/>
                  </a:srgbClr>
                </a:highlight>
                <a:latin typeface="Montserrat Light"/>
                <a:ea typeface="Times New Roman"/>
              </a:rPr>
              <a:t>Jetez un coup d'œil à ces exemples de guides réels pour une propriété indépendante, une attraction et un restaurant. </a:t>
            </a:r>
            <a:r>
              <a:rPr lang="fr" sz="1000" b="0" i="0" u="sng" strike="noStrike">
                <a:solidFill>
                  <a:srgbClr val="C2D237"/>
                </a:solidFill>
                <a:highlight>
                  <a:srgbClr val="000000">
                    <a:alpha val="0"/>
                  </a:srgbClr>
                </a:highlight>
                <a:latin typeface="Montserrat Light"/>
                <a:ea typeface="Calibri"/>
                <a:cs typeface="Times New Roman"/>
                <a:hlinkClick r:id="rId3">
                  <a:extLst>
                    <a:ext uri="{A12FA001-AC4F-418D-AE19-62706E023703}">
                      <ahyp:hlinkClr xmlns:ahyp="http://schemas.microsoft.com/office/drawing/2018/hyperlinkcolor" val="tx"/>
                    </a:ext>
                  </a:extLst>
                </a:hlinkClick>
              </a:rPr>
              <a:t>https://www.visitbritain.org</a:t>
            </a:r>
            <a:r>
              <a:rPr lang="fr" sz="1000" b="0" i="0" u="sng" strike="noStrike">
                <a:solidFill>
                  <a:srgbClr val="C2D237"/>
                </a:solidFill>
                <a:highlight>
                  <a:srgbClr val="000000">
                    <a:alpha val="0"/>
                  </a:srgbClr>
                </a:highlight>
                <a:latin typeface="Montserrat Light"/>
                <a:ea typeface="Calibri"/>
                <a:cs typeface="Times New Roman"/>
              </a:rPr>
              <a:t>.  </a:t>
            </a:r>
            <a:r>
              <a:rPr lang="fr" sz="1000" b="0" i="0" u="none" strike="noStrike">
                <a:solidFill>
                  <a:srgbClr val="C2D237"/>
                </a:solidFill>
                <a:highlight>
                  <a:srgbClr val="000000">
                    <a:alpha val="0"/>
                  </a:srgbClr>
                </a:highlight>
                <a:latin typeface="Montserrat Light"/>
                <a:ea typeface="Calibri"/>
                <a:cs typeface="Times New Roman"/>
              </a:rPr>
              <a:t>      </a:t>
            </a:r>
            <a:r>
              <a:rPr lang="fr" sz="1000" b="0" i="0" u="sng" strike="noStrike">
                <a:solidFill>
                  <a:srgbClr val="C2D237"/>
                </a:solidFill>
                <a:highlight>
                  <a:srgbClr val="000000">
                    <a:alpha val="0"/>
                  </a:srgbClr>
                </a:highlight>
                <a:latin typeface="Montserrat Light"/>
                <a:ea typeface="Calibri"/>
                <a:cs typeface="Times New Roman"/>
              </a:rPr>
              <a:t> </a:t>
            </a:r>
            <a:r>
              <a:rPr lang="fr" sz="1000" b="0" i="0" u="none" strike="noStrike">
                <a:solidFill>
                  <a:srgbClr val="C2D237"/>
                </a:solidFill>
                <a:highlight>
                  <a:srgbClr val="000000">
                    <a:alpha val="0"/>
                  </a:srgbClr>
                </a:highlight>
                <a:latin typeface="Montserrat Light"/>
                <a:ea typeface="Times New Roman"/>
                <a:hlinkClick r:id="rId4">
                  <a:extLst>
                    <a:ext uri="{A12FA001-AC4F-418D-AE19-62706E023703}">
                      <ahyp:hlinkClr xmlns:ahyp="http://schemas.microsoft.com/office/drawing/2018/hyperlinkcolor" val="tx"/>
                    </a:ext>
                  </a:extLst>
                </a:hlinkClick>
              </a:rPr>
              <a:t>Restauration indépendante</a:t>
            </a:r>
            <a:r>
              <a:rPr lang="fr" sz="1000" b="0" i="0" u="none" strike="noStrike">
                <a:solidFill>
                  <a:srgbClr val="FFFFFF"/>
                </a:solidFill>
                <a:highlight>
                  <a:srgbClr val="000000">
                    <a:alpha val="0"/>
                  </a:srgbClr>
                </a:highlight>
                <a:latin typeface="Montserrat Light"/>
                <a:ea typeface="Times New Roman"/>
              </a:rPr>
              <a:t> </a:t>
            </a:r>
            <a:r>
              <a:rPr lang="fr" sz="1000" b="0" i="0" u="none" strike="noStrike">
                <a:solidFill>
                  <a:srgbClr val="C2D237"/>
                </a:solidFill>
                <a:highlight>
                  <a:srgbClr val="000000">
                    <a:alpha val="0"/>
                  </a:srgbClr>
                </a:highlight>
                <a:latin typeface="Montserrat Light"/>
                <a:ea typeface="Times New Roman"/>
                <a:hlinkClick r:id="rId5">
                  <a:extLst>
                    <a:ext uri="{A12FA001-AC4F-418D-AE19-62706E023703}">
                      <ahyp:hlinkClr xmlns:ahyp="http://schemas.microsoft.com/office/drawing/2018/hyperlinkcolor" val="tx"/>
                    </a:ext>
                  </a:extLst>
                </a:hlinkClick>
              </a:rPr>
              <a:t>Attraction</a:t>
            </a:r>
            <a:endParaRPr lang="en-IE" sz="1050">
              <a:solidFill>
                <a:srgbClr val="C2D237"/>
              </a:solidFill>
              <a:effectLst/>
              <a:latin typeface="Montserrat Light" pitchFamily="2" charset="77"/>
              <a:ea typeface="Times New Roman" panose="02020603050405020304" pitchFamily="18" charset="0"/>
            </a:endParaRPr>
          </a:p>
          <a:p>
            <a:pPr>
              <a:lnSpc>
                <a:spcPct val="100000"/>
              </a:lnSpc>
              <a:spcBef>
                <a:spcPct val="0"/>
              </a:spcBef>
            </a:pPr>
            <a:endParaRPr lang="en-IE" sz="1050">
              <a:solidFill>
                <a:schemeClr val="bg1"/>
              </a:solidFill>
              <a:effectLst/>
              <a:latin typeface="Montserrat Light" pitchFamily="2" charset="77"/>
              <a:ea typeface="Times New Roman" panose="02020603050405020304" pitchFamily="18" charset="0"/>
            </a:endParaRPr>
          </a:p>
        </p:txBody>
      </p:sp>
      <p:pic>
        <p:nvPicPr>
          <p:cNvPr id="14" name="Graphic 13" descr="Grain">
            <a:extLst>
              <a:ext uri="{FF2B5EF4-FFF2-40B4-BE49-F238E27FC236}">
                <a16:creationId xmlns:a16="http://schemas.microsoft.com/office/drawing/2014/main" id="{6DEB49EE-A64E-F442-B534-387A4BB1C74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7494" y="4280446"/>
            <a:ext cx="2312123" cy="2312123"/>
          </a:xfrm>
          <a:prstGeom prst="rect">
            <a:avLst/>
          </a:prstGeom>
        </p:spPr>
      </p:pic>
    </p:spTree>
    <p:extLst>
      <p:ext uri="{BB962C8B-B14F-4D97-AF65-F5344CB8AC3E}">
        <p14:creationId xmlns:p14="http://schemas.microsoft.com/office/powerpoint/2010/main" val="427024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2EE3F1BB-EA6F-AC4E-802D-A512250098A3}"/>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721926" y="2613374"/>
            <a:ext cx="5292000" cy="471186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100" b="1" i="0" u="none" strike="noStrike">
                <a:solidFill>
                  <a:srgbClr val="C2D237"/>
                </a:solidFill>
                <a:highlight>
                  <a:srgbClr val="000000">
                    <a:alpha val="0"/>
                  </a:srgbClr>
                </a:highlight>
                <a:latin typeface="Montserrat"/>
              </a:rPr>
              <a:t>Rampes externes</a:t>
            </a:r>
          </a:p>
          <a:p>
            <a:pPr marL="285750" indent="-285750">
              <a:lnSpc>
                <a:spcPct val="100000"/>
              </a:lnSpc>
              <a:spcBef>
                <a:spcPct val="0"/>
              </a:spcBef>
              <a:buClr>
                <a:srgbClr val="28AFAC"/>
              </a:buClr>
              <a:buFont typeface="Wingdings" panose="05000000000000000000" pitchFamily="2" charset="2"/>
              <a:buChar char="q"/>
            </a:pPr>
            <a:endParaRPr lang="en-IE" sz="105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Pente la plus faible possible pour toute approche en pente.</a:t>
            </a:r>
          </a:p>
          <a:p>
            <a:pPr marL="285750" indent="-285750" rtl="0">
              <a:lnSpc>
                <a:spcPct val="100000"/>
              </a:lnSpc>
              <a:spcBef>
                <a:spcPct val="0"/>
              </a:spcBef>
              <a:buClr>
                <a:srgbClr val="28AFAC"/>
              </a:buClr>
              <a:buFont typeface="Wingdings" panose="05000000000000000000" pitchFamily="2" charset="2"/>
              <a:buChar char="q"/>
            </a:pPr>
            <a:r>
              <a:rPr lang="fr" sz="1000" b="1" i="0" u="none" strike="noStrike">
                <a:solidFill>
                  <a:srgbClr val="2F355A"/>
                </a:solidFill>
                <a:highlight>
                  <a:srgbClr val="000000">
                    <a:alpha val="0"/>
                  </a:srgbClr>
                </a:highlight>
                <a:latin typeface="Montserrat Light"/>
              </a:rPr>
              <a:t>Pente de 1/20, élévation maximale de 500 mm et longueur maximale de 10 m.</a:t>
            </a:r>
          </a:p>
          <a:p>
            <a:pPr marL="285750" indent="-285750" rtl="0">
              <a:lnSpc>
                <a:spcPct val="100000"/>
              </a:lnSpc>
              <a:spcBef>
                <a:spcPct val="0"/>
              </a:spcBef>
              <a:buClr>
                <a:srgbClr val="28AFAC"/>
              </a:buClr>
              <a:buFont typeface="Wingdings" panose="05000000000000000000" pitchFamily="2" charset="2"/>
              <a:buChar char="q"/>
            </a:pPr>
            <a:r>
              <a:rPr lang="fr" sz="1000" b="1" i="0" u="none" strike="noStrike">
                <a:solidFill>
                  <a:srgbClr val="2F355A"/>
                </a:solidFill>
                <a:highlight>
                  <a:srgbClr val="000000">
                    <a:alpha val="0"/>
                  </a:srgbClr>
                </a:highlight>
                <a:latin typeface="Montserrat Light"/>
              </a:rPr>
              <a:t>Rampe de 1 500 mm de large, avec un palier de 1 800 x 1 800 mm </a:t>
            </a:r>
            <a:r>
              <a:rPr lang="fr" sz="1000" b="0" i="0" u="none" strike="noStrike">
                <a:solidFill>
                  <a:srgbClr val="2F355A"/>
                </a:solidFill>
                <a:highlight>
                  <a:srgbClr val="000000">
                    <a:alpha val="0"/>
                  </a:srgbClr>
                </a:highlight>
                <a:latin typeface="Montserrat Light"/>
              </a:rPr>
              <a:t>en haut et en bas. </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Surface antidérapante, avec une </a:t>
            </a:r>
            <a:r>
              <a:rPr lang="fr" sz="1000" b="1" i="0" u="none" strike="noStrike">
                <a:solidFill>
                  <a:srgbClr val="2F355A"/>
                </a:solidFill>
                <a:highlight>
                  <a:srgbClr val="000000">
                    <a:alpha val="0"/>
                  </a:srgbClr>
                </a:highlight>
                <a:latin typeface="Montserrat Light"/>
              </a:rPr>
              <a:t>pente transversale de 1/50</a:t>
            </a:r>
            <a:r>
              <a:rPr lang="fr" sz="1000" b="0" i="0" u="none" strike="noStrike">
                <a:solidFill>
                  <a:srgbClr val="2F355A"/>
                </a:solidFill>
                <a:highlight>
                  <a:srgbClr val="000000">
                    <a:alpha val="0"/>
                  </a:srgbClr>
                </a:highlight>
                <a:latin typeface="Montserrat Light"/>
              </a:rPr>
              <a:t> pour assurer le drainage, et une protection des </a:t>
            </a:r>
            <a:r>
              <a:rPr lang="fr" sz="1000" b="1" i="0" u="none" strike="noStrike">
                <a:solidFill>
                  <a:srgbClr val="2F355A"/>
                </a:solidFill>
                <a:highlight>
                  <a:srgbClr val="000000">
                    <a:alpha val="0"/>
                  </a:srgbClr>
                </a:highlight>
                <a:latin typeface="Montserrat Light"/>
              </a:rPr>
              <a:t>bords de 150 mm de haut.</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Prévoir une main courante continue des deux côtés, d'une </a:t>
            </a:r>
            <a:r>
              <a:rPr lang="fr" sz="1000" b="1" i="0" u="none" strike="noStrike">
                <a:solidFill>
                  <a:srgbClr val="2F355A"/>
                </a:solidFill>
                <a:highlight>
                  <a:srgbClr val="000000">
                    <a:alpha val="0"/>
                  </a:srgbClr>
                </a:highlight>
                <a:latin typeface="Montserrat Light"/>
              </a:rPr>
              <a:t>hauteur comprise entre 900 et 1 000 mm</a:t>
            </a:r>
            <a:r>
              <a:rPr lang="fr" sz="1000" b="0" i="0" u="none" strike="noStrike">
                <a:solidFill>
                  <a:srgbClr val="2F355A"/>
                </a:solidFill>
                <a:highlight>
                  <a:srgbClr val="000000">
                    <a:alpha val="0"/>
                  </a:srgbClr>
                </a:highlight>
                <a:latin typeface="Montserrat Light"/>
              </a:rPr>
              <a:t>, </a:t>
            </a:r>
            <a:r>
              <a:rPr lang="fr" sz="1000" b="1" i="0" u="none" strike="noStrike">
                <a:solidFill>
                  <a:srgbClr val="2F355A"/>
                </a:solidFill>
                <a:highlight>
                  <a:srgbClr val="000000">
                    <a:alpha val="0"/>
                  </a:srgbClr>
                </a:highlight>
                <a:latin typeface="Montserrat Light"/>
              </a:rPr>
              <a:t>dépassant de 300 mm la rampe</a:t>
            </a:r>
            <a:r>
              <a:rPr lang="fr" sz="1000" b="0" i="0" u="none" strike="noStrike">
                <a:solidFill>
                  <a:srgbClr val="2F355A"/>
                </a:solidFill>
                <a:highlight>
                  <a:srgbClr val="000000">
                    <a:alpha val="0"/>
                  </a:srgbClr>
                </a:highlight>
                <a:latin typeface="Montserrat Light"/>
              </a:rPr>
              <a:t> et se terminant par une extrémité fermée.</a:t>
            </a:r>
          </a:p>
          <a:p>
            <a:pPr marL="285750" indent="-285750">
              <a:lnSpc>
                <a:spcPct val="100000"/>
              </a:lnSpc>
              <a:spcBef>
                <a:spcPct val="0"/>
              </a:spcBef>
              <a:buClr>
                <a:srgbClr val="28AFAC"/>
              </a:buClr>
              <a:buFont typeface="Wingdings" panose="05000000000000000000" pitchFamily="2" charset="2"/>
              <a:buChar char="q"/>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a:lnSpc>
                <a:spcPct val="100000"/>
              </a:lnSpc>
              <a:spcBef>
                <a:spcPct val="0"/>
              </a:spcBef>
              <a:buClr>
                <a:srgbClr val="28AFAC"/>
              </a:buClr>
            </a:pPr>
            <a:endParaRPr lang="en-IE" sz="1050">
              <a:solidFill>
                <a:srgbClr val="2F355A"/>
              </a:solidFill>
            </a:endParaRPr>
          </a:p>
          <a:p>
            <a:pPr rtl="0">
              <a:lnSpc>
                <a:spcPct val="100000"/>
              </a:lnSpc>
              <a:spcBef>
                <a:spcPct val="0"/>
              </a:spcBef>
              <a:buClr>
                <a:srgbClr val="28AFAC"/>
              </a:buClr>
            </a:pPr>
            <a:r>
              <a:rPr lang="fr" sz="1100" b="1" i="0" u="none" strike="noStrike">
                <a:solidFill>
                  <a:srgbClr val="C2D237"/>
                </a:solidFill>
                <a:highlight>
                  <a:srgbClr val="000000">
                    <a:alpha val="0"/>
                  </a:srgbClr>
                </a:highlight>
                <a:latin typeface="Montserrat"/>
              </a:rPr>
              <a:t>Étapes externes</a:t>
            </a:r>
          </a:p>
          <a:p>
            <a:pPr marL="285750" indent="-285750">
              <a:lnSpc>
                <a:spcPct val="100000"/>
              </a:lnSpc>
              <a:spcBef>
                <a:spcPct val="0"/>
              </a:spcBef>
              <a:buClr>
                <a:srgbClr val="28AFAC"/>
              </a:buClr>
              <a:buFont typeface="Wingdings" panose="05000000000000000000" pitchFamily="2" charset="2"/>
              <a:buChar char="q"/>
            </a:pPr>
            <a:endParaRPr lang="en-IE" sz="105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Des marches doivent être prévues en même temps qu'une rampe. Évitez les étapes uniques</a:t>
            </a:r>
          </a:p>
          <a:p>
            <a:pPr marL="285750" indent="-285750" rtl="0">
              <a:lnSpc>
                <a:spcPct val="100000"/>
              </a:lnSpc>
              <a:spcBef>
                <a:spcPct val="0"/>
              </a:spcBef>
              <a:buClr>
                <a:srgbClr val="28AFAC"/>
              </a:buClr>
              <a:buFont typeface="Wingdings" panose="05000000000000000000" pitchFamily="2" charset="2"/>
              <a:buChar char="q"/>
            </a:pPr>
            <a:r>
              <a:rPr lang="fr" sz="1000" b="1" i="0" u="none" strike="noStrike">
                <a:solidFill>
                  <a:srgbClr val="2F355A"/>
                </a:solidFill>
                <a:highlight>
                  <a:srgbClr val="000000">
                    <a:alpha val="0"/>
                  </a:srgbClr>
                </a:highlight>
                <a:latin typeface="Montserrat Light"/>
              </a:rPr>
              <a:t>Largeur d'escalier de 1 500 mm </a:t>
            </a:r>
            <a:r>
              <a:rPr lang="fr" sz="1000" b="0" i="0" u="none" strike="noStrike">
                <a:solidFill>
                  <a:srgbClr val="2F355A"/>
                </a:solidFill>
                <a:highlight>
                  <a:srgbClr val="000000">
                    <a:alpha val="0"/>
                  </a:srgbClr>
                </a:highlight>
                <a:latin typeface="Montserrat Light"/>
              </a:rPr>
              <a:t>recommandée. Marches coniques et contremarches ouvertes à éviter </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Une conception uniforme des étapes est essentielle</a:t>
            </a:r>
            <a:r>
              <a:rPr lang="fr" sz="1000" b="1" i="0" u="none" strike="noStrike">
                <a:solidFill>
                  <a:srgbClr val="2F355A"/>
                </a:solidFill>
                <a:highlight>
                  <a:srgbClr val="000000">
                    <a:alpha val="0"/>
                  </a:srgbClr>
                </a:highlight>
                <a:latin typeface="Montserrat Light"/>
              </a:rPr>
              <a:t>. Les montants doivent être compris entre 150 et 180 mm </a:t>
            </a:r>
            <a:r>
              <a:rPr lang="fr" sz="1000" b="0" i="0" u="none" strike="noStrike">
                <a:solidFill>
                  <a:srgbClr val="2F355A"/>
                </a:solidFill>
                <a:highlight>
                  <a:srgbClr val="000000">
                    <a:alpha val="0"/>
                  </a:srgbClr>
                </a:highlight>
                <a:latin typeface="Montserrat Light"/>
              </a:rPr>
              <a:t>et </a:t>
            </a:r>
            <a:r>
              <a:rPr lang="fr" sz="1000" b="1" i="0" u="none" strike="noStrike">
                <a:solidFill>
                  <a:srgbClr val="2F355A"/>
                </a:solidFill>
                <a:highlight>
                  <a:srgbClr val="000000">
                    <a:alpha val="0"/>
                  </a:srgbClr>
                </a:highlight>
                <a:latin typeface="Montserrat Light"/>
              </a:rPr>
              <a:t>les montants entre 300 et 450 mm.</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Prévoir une signalisation tactile en velours côtelé en haut et en bas de l'escalier, sur toute la largeur des marches.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Prévoir une main courante continue des deux côtés, d'une </a:t>
            </a:r>
            <a:r>
              <a:rPr lang="fr" sz="1000" b="1" i="0" u="none" strike="noStrike">
                <a:solidFill>
                  <a:srgbClr val="2F355A"/>
                </a:solidFill>
                <a:highlight>
                  <a:srgbClr val="000000">
                    <a:alpha val="0"/>
                  </a:srgbClr>
                </a:highlight>
                <a:latin typeface="Montserrat Light"/>
              </a:rPr>
              <a:t>hauteur comprise entre 900 et 1 000 mm</a:t>
            </a:r>
            <a:r>
              <a:rPr lang="fr" sz="1000" b="0" i="0" u="none" strike="noStrike">
                <a:solidFill>
                  <a:srgbClr val="2F355A"/>
                </a:solidFill>
                <a:highlight>
                  <a:srgbClr val="000000">
                    <a:alpha val="0"/>
                  </a:srgbClr>
                </a:highlight>
                <a:latin typeface="Montserrat Light"/>
              </a:rPr>
              <a:t>, </a:t>
            </a:r>
            <a:r>
              <a:rPr lang="fr" sz="1000" b="1" i="0" u="none" strike="noStrike">
                <a:solidFill>
                  <a:srgbClr val="2F355A"/>
                </a:solidFill>
                <a:highlight>
                  <a:srgbClr val="000000">
                    <a:alpha val="0"/>
                  </a:srgbClr>
                </a:highlight>
                <a:latin typeface="Montserrat Light"/>
              </a:rPr>
              <a:t>dépassant de 300 mm la dernière marche</a:t>
            </a:r>
            <a:r>
              <a:rPr lang="fr" sz="1000" b="0" i="0" u="none" strike="noStrike">
                <a:solidFill>
                  <a:srgbClr val="2F355A"/>
                </a:solidFill>
                <a:highlight>
                  <a:srgbClr val="000000">
                    <a:alpha val="0"/>
                  </a:srgbClr>
                </a:highlight>
                <a:latin typeface="Montserrat Light"/>
              </a:rPr>
              <a:t> et se terminant par une extrémité fermée. Une main courante centrale est nécessaire lorsque la largeur de </a:t>
            </a:r>
            <a:r>
              <a:rPr lang="fr" sz="1000" b="1" i="0" u="none" strike="noStrike">
                <a:solidFill>
                  <a:srgbClr val="2F355A"/>
                </a:solidFill>
                <a:highlight>
                  <a:srgbClr val="000000">
                    <a:alpha val="0"/>
                  </a:srgbClr>
                </a:highlight>
                <a:latin typeface="Montserrat Light"/>
              </a:rPr>
              <a:t>l'escalier est supérieure à 2 000 mm.</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bords des marches doivent contraster avec le reste de la surface. Fournir un éclairage adéquat. Évitez de confondre les ombres</a:t>
            </a:r>
          </a:p>
          <a:p>
            <a:pPr marL="285750" indent="-285750">
              <a:lnSpc>
                <a:spcPct val="100000"/>
              </a:lnSpc>
              <a:spcBef>
                <a:spcPct val="0"/>
              </a:spcBef>
              <a:buFont typeface="Wingdings" panose="05000000000000000000" pitchFamily="2" charset="2"/>
              <a:buChar char="q"/>
            </a:pPr>
            <a:endParaRPr lang="en-IE" sz="1050">
              <a:solidFill>
                <a:srgbClr val="2F355A"/>
              </a:solidFill>
            </a:endParaRPr>
          </a:p>
        </p:txBody>
      </p:sp>
      <p:pic>
        <p:nvPicPr>
          <p:cNvPr id="10" name="Graphic 9" descr="Chevron arrows">
            <a:extLst>
              <a:ext uri="{FF2B5EF4-FFF2-40B4-BE49-F238E27FC236}">
                <a16:creationId xmlns:a16="http://schemas.microsoft.com/office/drawing/2014/main" id="{750A6514-7BA9-4CD4-BC2B-26B36F064A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2" name="Text Placeholder 3">
            <a:extLst>
              <a:ext uri="{FF2B5EF4-FFF2-40B4-BE49-F238E27FC236}">
                <a16:creationId xmlns:a16="http://schemas.microsoft.com/office/drawing/2014/main" id="{A7AD6D79-CB2D-446C-BB60-94BAE39C1011}"/>
              </a:ext>
            </a:extLst>
          </p:cNvPr>
          <p:cNvSpPr>
            <a:spLocks noGrp="1"/>
          </p:cNvSpPr>
          <p:nvPr>
            <p:ph type="body" sz="quarter" idx="16"/>
          </p:nvPr>
        </p:nvSpPr>
        <p:spPr>
          <a:xfrm>
            <a:off x="716245" y="174221"/>
            <a:ext cx="4453607" cy="1524000"/>
          </a:xfrm>
        </p:spPr>
        <p:txBody>
          <a:bodyPr>
            <a:noAutofit/>
          </a:bodyPr>
          <a:lstStyle/>
          <a:p>
            <a:pPr rtl="0"/>
            <a:r>
              <a:rPr lang="fr" sz="2400" b="0" i="0" u="none" strike="noStrike" dirty="0">
                <a:highlight>
                  <a:srgbClr val="000000">
                    <a:alpha val="0"/>
                  </a:srgbClr>
                </a:highlight>
                <a:latin typeface="Montserrat "/>
              </a:rPr>
              <a:t>Checklists des rampes et marches extérieures</a:t>
            </a:r>
          </a:p>
        </p:txBody>
      </p:sp>
      <p:pic>
        <p:nvPicPr>
          <p:cNvPr id="20" name="Graphic 19" descr="Blind">
            <a:extLst>
              <a:ext uri="{FF2B5EF4-FFF2-40B4-BE49-F238E27FC236}">
                <a16:creationId xmlns:a16="http://schemas.microsoft.com/office/drawing/2014/main" id="{8CBF4842-ED0F-E34F-8CC1-4B136F3550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81374" y="1632282"/>
            <a:ext cx="572191" cy="572191"/>
          </a:xfrm>
          <a:prstGeom prst="rect">
            <a:avLst/>
          </a:prstGeom>
        </p:spPr>
      </p:pic>
      <p:pic>
        <p:nvPicPr>
          <p:cNvPr id="21" name="Graphic 20" descr="Deaf">
            <a:extLst>
              <a:ext uri="{FF2B5EF4-FFF2-40B4-BE49-F238E27FC236}">
                <a16:creationId xmlns:a16="http://schemas.microsoft.com/office/drawing/2014/main" id="{3F7BA8E1-DB07-6943-8AA4-32B69214CFE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94269" y="1632282"/>
            <a:ext cx="543699" cy="543699"/>
          </a:xfrm>
          <a:prstGeom prst="rect">
            <a:avLst/>
          </a:prstGeom>
        </p:spPr>
      </p:pic>
      <p:pic>
        <p:nvPicPr>
          <p:cNvPr id="22" name="Graphic 21" descr="Universal Access">
            <a:extLst>
              <a:ext uri="{FF2B5EF4-FFF2-40B4-BE49-F238E27FC236}">
                <a16:creationId xmlns:a16="http://schemas.microsoft.com/office/drawing/2014/main" id="{81547AE4-E152-424C-944B-01C20F479ED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6876" y="1534451"/>
            <a:ext cx="836658" cy="836658"/>
          </a:xfrm>
          <a:prstGeom prst="rect">
            <a:avLst/>
          </a:prstGeom>
        </p:spPr>
      </p:pic>
      <p:pic>
        <p:nvPicPr>
          <p:cNvPr id="23" name="Graphic 22" descr="Pregnant lady outline">
            <a:extLst>
              <a:ext uri="{FF2B5EF4-FFF2-40B4-BE49-F238E27FC236}">
                <a16:creationId xmlns:a16="http://schemas.microsoft.com/office/drawing/2014/main" id="{71C6020D-FAE4-CD41-AF6D-03329927FE5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03070" y="1658032"/>
            <a:ext cx="562165" cy="562165"/>
          </a:xfrm>
          <a:prstGeom prst="rect">
            <a:avLst/>
          </a:prstGeom>
        </p:spPr>
      </p:pic>
      <p:pic>
        <p:nvPicPr>
          <p:cNvPr id="24" name="Graphic 23" descr="Mom with stroller outline">
            <a:extLst>
              <a:ext uri="{FF2B5EF4-FFF2-40B4-BE49-F238E27FC236}">
                <a16:creationId xmlns:a16="http://schemas.microsoft.com/office/drawing/2014/main" id="{81E20F67-60FD-E946-BBAF-E644C8D6D69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22940" y="1613333"/>
            <a:ext cx="649132" cy="649132"/>
          </a:xfrm>
          <a:prstGeom prst="rect">
            <a:avLst/>
          </a:prstGeom>
        </p:spPr>
      </p:pic>
      <p:pic>
        <p:nvPicPr>
          <p:cNvPr id="25" name="Graphic 24" descr="Man with cane outline">
            <a:extLst>
              <a:ext uri="{FF2B5EF4-FFF2-40B4-BE49-F238E27FC236}">
                <a16:creationId xmlns:a16="http://schemas.microsoft.com/office/drawing/2014/main" id="{8766C7E9-20C0-F14C-9BD0-BC387B98600F}"/>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89360" y="1613333"/>
            <a:ext cx="649132" cy="649132"/>
          </a:xfrm>
          <a:prstGeom prst="rect">
            <a:avLst/>
          </a:prstGeom>
        </p:spPr>
      </p:pic>
    </p:spTree>
    <p:extLst>
      <p:ext uri="{BB962C8B-B14F-4D97-AF65-F5344CB8AC3E}">
        <p14:creationId xmlns:p14="http://schemas.microsoft.com/office/powerpoint/2010/main" val="29835118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a:extLst>
              <a:ext uri="{FF2B5EF4-FFF2-40B4-BE49-F238E27FC236}">
                <a16:creationId xmlns:a16="http://schemas.microsoft.com/office/drawing/2014/main" id="{635FB449-6E67-A94F-9015-D1EB0DAE587E}"/>
              </a:ext>
            </a:extLst>
          </p:cNvPr>
          <p:cNvSpPr/>
          <p:nvPr/>
        </p:nvSpPr>
        <p:spPr>
          <a:xfrm>
            <a:off x="15772" y="1917700"/>
            <a:ext cx="6842228" cy="171937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49" name="Rectangle 27"/>
          <p:cNvSpPr txBox="1"/>
          <p:nvPr/>
        </p:nvSpPr>
        <p:spPr>
          <a:xfrm>
            <a:off x="774290" y="919350"/>
            <a:ext cx="4205924"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1054" name="Rectangle 27"/>
          <p:cNvSpPr txBox="1"/>
          <p:nvPr/>
        </p:nvSpPr>
        <p:spPr>
          <a:xfrm>
            <a:off x="774290" y="6574644"/>
            <a:ext cx="5309419" cy="244971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ea typeface="Calibri"/>
                <a:cs typeface="Times New Roman"/>
              </a:rPr>
              <a:t>Ce guide est une ressource destinée à aider les jeunes opérateurs touristiques à saisir la formidable opportunité que représente l'inclusion pour la croissance des entreprises. Le concept de design universel est au cœur de cette démarche : notre environnement bâti et nos expériences sont conçus pour répondre aux besoins des personnes de toutes capacités, dans tous les aspects de notre société. </a:t>
            </a:r>
          </a:p>
          <a:p>
            <a:pPr algn="just">
              <a:lnSpc>
                <a:spcPct val="100000"/>
              </a:lnSpc>
              <a:spcBef>
                <a:spcPct val="0"/>
              </a:spcBef>
            </a:pPr>
            <a:endParaRPr lang="en-IE" sz="1050" dirty="0">
              <a:solidFill>
                <a:srgbClr val="2F355A"/>
              </a:solidFill>
              <a:effectLst/>
              <a:ea typeface="Calibri" panose="020F0502020204030204" pitchFamily="34" charset="0"/>
              <a:cs typeface="Times New Roman" panose="02020603050405020304" pitchFamily="18" charset="0"/>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ea typeface="Calibri"/>
                <a:cs typeface="Times New Roman"/>
              </a:rPr>
              <a:t>Cette ressource a pour but d'aider les jeunes opérateurs à profiter des opportunités qui changent la donne en adaptant leurs expériences aux personnes handicapées, à leurs familles, aux soignants et à la communauté au sens large, afin de permettre une plus grande participation sociale et économique. Ce guide espère éduquer les jeunes prestataires de services touristiques et l'industrie en incluant les utilisateurs eux-mêmes en tant que moteur clé pour fournir une prise de conscience et une compréhension précieuses de la façon dont le tourisme inclusif peut jouer un rôle important dans la réalisation d'une plus grande accessibilité, inclusion et égalité des chances pour les personnes handicapées.</a:t>
            </a:r>
          </a:p>
          <a:p>
            <a:pPr algn="just">
              <a:lnSpc>
                <a:spcPct val="100000"/>
              </a:lnSpc>
              <a:spcBef>
                <a:spcPct val="0"/>
              </a:spcBef>
            </a:pPr>
            <a:endParaRPr sz="1050" dirty="0">
              <a:solidFill>
                <a:srgbClr val="2F355A"/>
              </a:solidFill>
            </a:endParaRPr>
          </a:p>
        </p:txBody>
      </p:sp>
      <p:sp>
        <p:nvSpPr>
          <p:cNvPr id="12" name="Text Placeholder 6">
            <a:extLst>
              <a:ext uri="{FF2B5EF4-FFF2-40B4-BE49-F238E27FC236}">
                <a16:creationId xmlns:a16="http://schemas.microsoft.com/office/drawing/2014/main" id="{13664ACC-6DAA-2E45-A29D-DA08B60EB382}"/>
              </a:ext>
            </a:extLst>
          </p:cNvPr>
          <p:cNvSpPr txBox="1"/>
          <p:nvPr/>
        </p:nvSpPr>
        <p:spPr>
          <a:xfrm>
            <a:off x="723900" y="969299"/>
            <a:ext cx="3012722" cy="74385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a:spcBef>
                <a:spcPct val="0"/>
              </a:spcBef>
            </a:pPr>
            <a:r>
              <a:rPr lang="fr" sz="2500" b="0" i="0" u="none" strike="noStrike" dirty="0">
                <a:highlight>
                  <a:srgbClr val="000000">
                    <a:alpha val="0"/>
                  </a:srgbClr>
                </a:highlight>
                <a:latin typeface="Montserrat"/>
                <a:ea typeface="Verdana"/>
                <a:cs typeface="+mj-cs"/>
              </a:rPr>
              <a:t>Introduction au guide</a:t>
            </a:r>
          </a:p>
        </p:txBody>
      </p:sp>
      <p:sp>
        <p:nvSpPr>
          <p:cNvPr id="13" name="Rectangle 27">
            <a:extLst>
              <a:ext uri="{FF2B5EF4-FFF2-40B4-BE49-F238E27FC236}">
                <a16:creationId xmlns:a16="http://schemas.microsoft.com/office/drawing/2014/main" id="{4F6377CB-5D88-CA4E-8517-FAE3EDD16E7E}"/>
              </a:ext>
            </a:extLst>
          </p:cNvPr>
          <p:cNvSpPr txBox="1"/>
          <p:nvPr/>
        </p:nvSpPr>
        <p:spPr>
          <a:xfrm>
            <a:off x="774290" y="2023022"/>
            <a:ext cx="5308242" cy="13186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algn="just"/>
            <a:r>
              <a:rPr lang="fr-FR" sz="1400" dirty="0">
                <a:solidFill>
                  <a:srgbClr val="FFFFFF"/>
                </a:solidFill>
                <a:ea typeface="Calibri"/>
                <a:cs typeface="Times New Roman"/>
              </a:rPr>
              <a:t>Le tourisme inclusif n'est pas seulement une obligation légale</a:t>
            </a:r>
            <a:r>
              <a:rPr lang="fr" sz="1400" b="0" i="0" u="none" strike="noStrike" dirty="0">
                <a:solidFill>
                  <a:srgbClr val="FFFFFF"/>
                </a:solidFill>
                <a:highlight>
                  <a:srgbClr val="000000">
                    <a:alpha val="0"/>
                  </a:srgbClr>
                </a:highlight>
                <a:latin typeface="Montserrat Light"/>
                <a:ea typeface="Calibri"/>
                <a:cs typeface="Times New Roman"/>
              </a:rPr>
              <a:t>. Au-delà de la garantie d'un </a:t>
            </a:r>
            <a:r>
              <a:rPr lang="fr" sz="1400" b="0" i="0" u="none" strike="noStrike" dirty="0">
                <a:solidFill>
                  <a:srgbClr val="FFFFFF"/>
                </a:solidFill>
                <a:highlight>
                  <a:srgbClr val="000000">
                    <a:alpha val="0"/>
                  </a:srgbClr>
                </a:highlight>
                <a:latin typeface="Montserrat Light"/>
                <a:cs typeface="Times New Roman"/>
              </a:rPr>
              <a:t>hébergement ou d'installations permettant aux personnes de toutes capacités de profiter de leurs vacances,</a:t>
            </a:r>
            <a:r>
              <a:rPr lang="fr" sz="1400" b="1" i="0" u="none" strike="noStrike" dirty="0">
                <a:solidFill>
                  <a:srgbClr val="FFFFFF"/>
                </a:solidFill>
                <a:highlight>
                  <a:srgbClr val="000000">
                    <a:alpha val="0"/>
                  </a:srgbClr>
                </a:highlight>
                <a:latin typeface="Montserrat Light"/>
                <a:cs typeface="Times New Roman"/>
              </a:rPr>
              <a:t> l'objectif est de faire en sorte que les destinations et les expériences touristiques soient accessibles à tous</a:t>
            </a:r>
            <a:r>
              <a:rPr lang="fr" sz="1400" b="0" i="0" u="none" strike="noStrike" dirty="0">
                <a:solidFill>
                  <a:srgbClr val="FFFFFF"/>
                </a:solidFill>
                <a:highlight>
                  <a:srgbClr val="000000">
                    <a:alpha val="0"/>
                  </a:srgbClr>
                </a:highlight>
                <a:latin typeface="Montserrat Light"/>
                <a:cs typeface="Times New Roman"/>
              </a:rPr>
              <a:t>. C'est également une attente standard de tous les visiteurs. </a:t>
            </a:r>
          </a:p>
        </p:txBody>
      </p:sp>
      <p:pic>
        <p:nvPicPr>
          <p:cNvPr id="14" name="Picture 13" descr="A picture containing person, person&#10;&#10;Description automatically generated">
            <a:extLst>
              <a:ext uri="{FF2B5EF4-FFF2-40B4-BE49-F238E27FC236}">
                <a16:creationId xmlns:a16="http://schemas.microsoft.com/office/drawing/2014/main" id="{B4AC1EA8-B175-DC42-8675-B31652DFE1E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9" y="3573395"/>
            <a:ext cx="6858000" cy="2695534"/>
          </a:xfrm>
          <a:prstGeom prst="rect">
            <a:avLst/>
          </a:prstGeom>
        </p:spPr>
      </p:pic>
      <p:pic>
        <p:nvPicPr>
          <p:cNvPr id="16" name="Graphic 15" descr="Chevron arrows">
            <a:extLst>
              <a:ext uri="{FF2B5EF4-FFF2-40B4-BE49-F238E27FC236}">
                <a16:creationId xmlns:a16="http://schemas.microsoft.com/office/drawing/2014/main" id="{9B2FF7DA-EE60-4046-BF95-173B49667B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32865" y="450559"/>
            <a:ext cx="1577435" cy="1577435"/>
          </a:xfrm>
          <a:prstGeom prst="rect">
            <a:avLst/>
          </a:prstGeom>
        </p:spPr>
      </p:pic>
    </p:spTree>
    <p:extLst>
      <p:ext uri="{BB962C8B-B14F-4D97-AF65-F5344CB8AC3E}">
        <p14:creationId xmlns:p14="http://schemas.microsoft.com/office/powerpoint/2010/main" val="356606220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7AA887B-AA48-4B75-97C7-17D222FBD822}"/>
              </a:ext>
            </a:extLst>
          </p:cNvPr>
          <p:cNvSpPr txBox="1"/>
          <p:nvPr/>
        </p:nvSpPr>
        <p:spPr>
          <a:xfrm>
            <a:off x="0" y="1464176"/>
            <a:ext cx="6858000" cy="3488823"/>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790062" y="1701591"/>
            <a:ext cx="5439287" cy="293445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a:solidFill>
                  <a:srgbClr val="FFFFFF"/>
                </a:solidFill>
                <a:highlight>
                  <a:srgbClr val="000000">
                    <a:alpha val="0"/>
                  </a:srgbClr>
                </a:highlight>
                <a:latin typeface="Montserrat Light"/>
              </a:rPr>
              <a:t>La conception de l'entrée principale d'un bâtiment doit permettre l'accès à tous, y compris aux personnes en fauteuil roulant, aux personnes à mobilité réduite, aux aveugles, aux malvoyants et aux malentendants, aux personnes âgées, aux personnes souffrant de handicaps cognitifs et aux personnes poussant des poussettes. L'entrée d'un bâtiment doit être facile à localiser, sûre et pratique à utiliser. Le niveau d'éclairage à l'entrée principale d'un bâtiment doit être de </a:t>
            </a:r>
            <a:r>
              <a:rPr lang="fr" sz="1000" b="1" i="0" u="none" strike="noStrike">
                <a:solidFill>
                  <a:srgbClr val="FFFFFF"/>
                </a:solidFill>
                <a:highlight>
                  <a:srgbClr val="000000">
                    <a:alpha val="0"/>
                  </a:srgbClr>
                </a:highlight>
                <a:latin typeface="Montserrat Light"/>
              </a:rPr>
              <a:t>150 lux. </a:t>
            </a:r>
            <a:r>
              <a:rPr lang="fr" sz="1000" b="0" i="0" u="none" strike="noStrike">
                <a:solidFill>
                  <a:srgbClr val="FFFFFF"/>
                </a:solidFill>
                <a:highlight>
                  <a:srgbClr val="000000">
                    <a:alpha val="0"/>
                  </a:srgbClr>
                </a:highlight>
                <a:latin typeface="Montserrat Light"/>
              </a:rPr>
              <a:t>Les entrées principales du bâtiment doivent contraster avec l'environnement, avoir un accès de plain-pied, être clairement signalées et être équipées de portes automatiques.</a:t>
            </a:r>
          </a:p>
          <a:p>
            <a:pPr algn="just">
              <a:lnSpc>
                <a:spcPct val="100000"/>
              </a:lnSpc>
              <a:spcBef>
                <a:spcPct val="0"/>
              </a:spcBef>
            </a:pPr>
            <a:endParaRPr lang="en-GB" sz="1050">
              <a:solidFill>
                <a:schemeClr val="bg1"/>
              </a:solidFill>
            </a:endParaRPr>
          </a:p>
          <a:p>
            <a:pPr algn="just" rtl="0">
              <a:lnSpc>
                <a:spcPct val="100000"/>
              </a:lnSpc>
              <a:spcBef>
                <a:spcPct val="0"/>
              </a:spcBef>
            </a:pPr>
            <a:r>
              <a:rPr lang="fr" sz="1000" b="0" i="0" u="none" strike="noStrike">
                <a:solidFill>
                  <a:srgbClr val="FFFFFF"/>
                </a:solidFill>
                <a:highlight>
                  <a:srgbClr val="000000">
                    <a:alpha val="0"/>
                  </a:srgbClr>
                </a:highlight>
                <a:latin typeface="Montserrat Light"/>
              </a:rPr>
              <a:t>Le mode et le sens d'ouverture de la ou des portes d'entrée principales doivent être clairement indiqués. Afin d'offrir un abri aux personnes qui doivent faire une pause avant d'entrer dans un bâtiment, l'entrée principale doit comporter une forme de protection contre les intempéries, comme un auvent ou une porte en retrait du bâtiment. La protection contre les intempéries est nécessaire si des personnes doivent actionner des dispositifs de sécurité ou d'entrée à l'entrée d'un bâtiment. Une niche de porte ou un auvent doit avoir une profondeur de </a:t>
            </a:r>
            <a:r>
              <a:rPr lang="fr" sz="1000" b="1" i="0" u="none" strike="noStrike">
                <a:solidFill>
                  <a:srgbClr val="FFFFFF"/>
                </a:solidFill>
                <a:highlight>
                  <a:srgbClr val="000000">
                    <a:alpha val="0"/>
                  </a:srgbClr>
                </a:highlight>
                <a:latin typeface="Montserrat Light"/>
              </a:rPr>
              <a:t>1 200 mm et une hauteur libre de 2 200 mm à 2 500 mm</a:t>
            </a:r>
            <a:r>
              <a:rPr lang="fr" sz="1000" b="0" i="0" u="none" strike="noStrike">
                <a:solidFill>
                  <a:srgbClr val="FFFFFF"/>
                </a:solidFill>
                <a:highlight>
                  <a:srgbClr val="000000">
                    <a:alpha val="0"/>
                  </a:srgbClr>
                </a:highlight>
                <a:latin typeface="Montserrat Light"/>
              </a:rPr>
              <a:t>. Aucune partie de la structure d'un auvent ne doit constituer une obstruction pour les personnes aveugles ou malvoyantes. </a:t>
            </a:r>
            <a:endParaRPr sz="1050">
              <a:solidFill>
                <a:schemeClr val="bg1"/>
              </a:solidFill>
            </a:endParaRPr>
          </a:p>
        </p:txBody>
      </p:sp>
      <p:sp>
        <p:nvSpPr>
          <p:cNvPr id="5" name="Rectangle 27">
            <a:extLst>
              <a:ext uri="{FF2B5EF4-FFF2-40B4-BE49-F238E27FC236}">
                <a16:creationId xmlns:a16="http://schemas.microsoft.com/office/drawing/2014/main" id="{17651510-3334-CB4F-B5DA-3AFEFEB92234}"/>
              </a:ext>
            </a:extLst>
          </p:cNvPr>
          <p:cNvSpPr txBox="1"/>
          <p:nvPr/>
        </p:nvSpPr>
        <p:spPr>
          <a:xfrm>
            <a:off x="790063" y="5269951"/>
            <a:ext cx="5439287" cy="374237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100" b="1" i="0" u="none" strike="noStrike">
                <a:solidFill>
                  <a:srgbClr val="28AFAC"/>
                </a:solidFill>
                <a:highlight>
                  <a:srgbClr val="000000">
                    <a:alpha val="0"/>
                  </a:srgbClr>
                </a:highlight>
                <a:latin typeface="Montserrat Light"/>
              </a:rPr>
              <a:t>L'entrée principale doit être accessible à tous. Si un obstacle existe, des solutions peuvent être élaborées en utilisant les moyens suivants : </a:t>
            </a:r>
          </a:p>
          <a:p>
            <a:pPr>
              <a:lnSpc>
                <a:spcPct val="100000"/>
              </a:lnSpc>
              <a:spcBef>
                <a:spcPct val="0"/>
              </a:spcBef>
            </a:pPr>
            <a:endParaRPr lang="en-GB" sz="1050">
              <a:solidFill>
                <a:srgbClr val="2F355A"/>
              </a:solidFill>
            </a:endParaRPr>
          </a:p>
          <a:p>
            <a:pPr marL="171450" indent="-171450" rtl="0">
              <a:lnSpc>
                <a:spcPct val="100000"/>
              </a:lnSpc>
              <a:spcBef>
                <a:spcPct val="0"/>
              </a:spcBef>
              <a:buFont typeface="Arial" panose="020B0604020202020204" pitchFamily="34" charset="0"/>
              <a:buChar char="•"/>
            </a:pPr>
            <a:r>
              <a:rPr lang="fr" sz="1000" b="1" i="0" u="none" strike="noStrike">
                <a:solidFill>
                  <a:srgbClr val="28AFAC"/>
                </a:solidFill>
                <a:highlight>
                  <a:srgbClr val="000000">
                    <a:alpha val="0"/>
                  </a:srgbClr>
                </a:highlight>
                <a:latin typeface="Montserrat Light"/>
              </a:rPr>
              <a:t>Des rampes, des marches et des mains courantes bien conçues</a:t>
            </a:r>
            <a:r>
              <a:rPr lang="fr" sz="1000" b="0" i="0" u="none" strike="noStrike">
                <a:solidFill>
                  <a:srgbClr val="2F355A"/>
                </a:solidFill>
                <a:highlight>
                  <a:srgbClr val="000000">
                    <a:alpha val="0"/>
                  </a:srgbClr>
                </a:highlight>
                <a:latin typeface="Montserrat Light"/>
              </a:rPr>
              <a:t>, qui respectent l'ambiance existante du bâtiment, peuvent être utilisées à l'entrée principale. Les rampes qui utilisent les pentes du sol et les plantations existantes peuvent être moins encombrantes. Les nouveaux murs doivent être construits avec des matériaux qui s'harmonisent avec les murs et les bâtiments existants. </a:t>
            </a:r>
          </a:p>
          <a:p>
            <a:pPr marL="171450" indent="-171450">
              <a:lnSpc>
                <a:spcPct val="100000"/>
              </a:lnSpc>
              <a:spcBef>
                <a:spcPct val="0"/>
              </a:spcBef>
              <a:buFont typeface="Arial" panose="020B0604020202020204" pitchFamily="34" charset="0"/>
              <a:buChar char="•"/>
            </a:pPr>
            <a:endParaRPr lang="en-GB" sz="1050">
              <a:solidFill>
                <a:srgbClr val="2F355A"/>
              </a:solidFill>
            </a:endParaRPr>
          </a:p>
          <a:p>
            <a:pPr marL="171450" indent="-171450" rtl="0">
              <a:lnSpc>
                <a:spcPct val="100000"/>
              </a:lnSpc>
              <a:spcBef>
                <a:spcPct val="0"/>
              </a:spcBef>
              <a:buFont typeface="Arial" panose="020B0604020202020204" pitchFamily="34" charset="0"/>
              <a:buChar char="•"/>
            </a:pPr>
            <a:r>
              <a:rPr lang="fr" sz="1000" b="1" i="0" u="none" strike="noStrike">
                <a:solidFill>
                  <a:srgbClr val="28AFAC"/>
                </a:solidFill>
                <a:highlight>
                  <a:srgbClr val="000000">
                    <a:alpha val="0"/>
                  </a:srgbClr>
                </a:highlight>
                <a:latin typeface="Montserrat Light"/>
              </a:rPr>
              <a:t>Les plates-formes élévatrices</a:t>
            </a:r>
            <a:r>
              <a:rPr lang="fr" sz="1000" b="0" i="0" u="none" strike="noStrike">
                <a:solidFill>
                  <a:srgbClr val="2F355A"/>
                </a:solidFill>
                <a:highlight>
                  <a:srgbClr val="000000">
                    <a:alpha val="0"/>
                  </a:srgbClr>
                </a:highlight>
                <a:latin typeface="Montserrat Light"/>
              </a:rPr>
              <a:t>, qui, lorsqu'elles sont placées à l'entrée principale, peuvent parfois être intégrées à un porche existant et, de cette façon, être visuellement moins intrusives. </a:t>
            </a:r>
          </a:p>
          <a:p>
            <a:pPr marL="171450" indent="-171450">
              <a:lnSpc>
                <a:spcPct val="100000"/>
              </a:lnSpc>
              <a:spcBef>
                <a:spcPct val="0"/>
              </a:spcBef>
              <a:buFont typeface="Arial" panose="020B0604020202020204" pitchFamily="34" charset="0"/>
              <a:buChar char="•"/>
            </a:pPr>
            <a:endParaRPr lang="en-GB" sz="1050">
              <a:solidFill>
                <a:srgbClr val="2F355A"/>
              </a:solidFill>
            </a:endParaRPr>
          </a:p>
          <a:p>
            <a:pPr marL="171450" indent="-171450" rtl="0">
              <a:lnSpc>
                <a:spcPct val="100000"/>
              </a:lnSpc>
              <a:spcBef>
                <a:spcPct val="0"/>
              </a:spcBef>
              <a:buFont typeface="Arial" panose="020B0604020202020204" pitchFamily="34" charset="0"/>
              <a:buChar char="•"/>
            </a:pPr>
            <a:r>
              <a:rPr lang="fr" sz="1000" b="1" i="0" u="none" strike="noStrike">
                <a:solidFill>
                  <a:srgbClr val="28AFAC"/>
                </a:solidFill>
                <a:highlight>
                  <a:srgbClr val="000000">
                    <a:alpha val="0"/>
                  </a:srgbClr>
                </a:highlight>
                <a:latin typeface="Montserrat Light"/>
              </a:rPr>
              <a:t>Des rampes temporaires</a:t>
            </a:r>
            <a:r>
              <a:rPr lang="fr" sz="1000" b="0" i="0" u="none" strike="noStrike">
                <a:solidFill>
                  <a:srgbClr val="28AFAC"/>
                </a:solidFill>
                <a:highlight>
                  <a:srgbClr val="000000">
                    <a:alpha val="0"/>
                  </a:srgbClr>
                </a:highlight>
                <a:latin typeface="Montserrat Light"/>
              </a:rPr>
              <a:t>,</a:t>
            </a:r>
            <a:r>
              <a:rPr lang="fr" sz="1000" b="0" i="0" u="none" strike="noStrike">
                <a:solidFill>
                  <a:srgbClr val="2F355A"/>
                </a:solidFill>
                <a:highlight>
                  <a:srgbClr val="000000">
                    <a:alpha val="0"/>
                  </a:srgbClr>
                </a:highlight>
                <a:latin typeface="Montserrat Light"/>
              </a:rPr>
              <a:t> lorsque toutes les autres options ont échoué. Bien qu'elles ne soient pas compatibles avec un accès indépendant, les rampes temporaires peuvent parfois être une solution nécessaire.</a:t>
            </a:r>
          </a:p>
          <a:p>
            <a:pPr marL="171450" indent="-171450">
              <a:lnSpc>
                <a:spcPct val="100000"/>
              </a:lnSpc>
              <a:spcBef>
                <a:spcPct val="0"/>
              </a:spcBef>
              <a:buFont typeface="Arial" panose="020B0604020202020204" pitchFamily="34" charset="0"/>
              <a:buChar char="•"/>
            </a:pPr>
            <a:endParaRPr lang="en-GB" sz="1050">
              <a:solidFill>
                <a:srgbClr val="2F355A"/>
              </a:solidFill>
            </a:endParaRPr>
          </a:p>
          <a:p>
            <a:pPr marL="171450" indent="-171450" rtl="0">
              <a:lnSpc>
                <a:spcPct val="100000"/>
              </a:lnSpc>
              <a:spcBef>
                <a:spcPct val="0"/>
              </a:spcBef>
              <a:buFont typeface="Arial" panose="020B0604020202020204" pitchFamily="34" charset="0"/>
              <a:buChar char="•"/>
            </a:pPr>
            <a:r>
              <a:rPr lang="fr" sz="1000" b="1" i="0" u="none" strike="noStrike">
                <a:solidFill>
                  <a:srgbClr val="28AFAC"/>
                </a:solidFill>
                <a:highlight>
                  <a:srgbClr val="000000">
                    <a:alpha val="0"/>
                  </a:srgbClr>
                </a:highlight>
                <a:latin typeface="Montserrat Light"/>
              </a:rPr>
              <a:t>Entrées alternatives</a:t>
            </a:r>
            <a:r>
              <a:rPr lang="fr" sz="1000" b="0" i="0" u="none" strike="noStrike">
                <a:solidFill>
                  <a:srgbClr val="28AFAC"/>
                </a:solidFill>
                <a:highlight>
                  <a:srgbClr val="000000">
                    <a:alpha val="0"/>
                  </a:srgbClr>
                </a:highlight>
                <a:latin typeface="Montserrat Light"/>
              </a:rPr>
              <a:t>, </a:t>
            </a:r>
            <a:r>
              <a:rPr lang="fr" sz="1000" b="0" i="0" u="none" strike="noStrike">
                <a:solidFill>
                  <a:srgbClr val="2F355A"/>
                </a:solidFill>
                <a:highlight>
                  <a:srgbClr val="000000">
                    <a:alpha val="0"/>
                  </a:srgbClr>
                </a:highlight>
                <a:latin typeface="Montserrat Light"/>
              </a:rPr>
              <a:t>lorsqu'une rampe ou une plate-forme élévatrice n'est pas envisageable. Il est possible de créer une entrée alternative en réorganisant l'espace intérieur. Il est important que ce nouveau point d'entrée soit accessible à tous, et non réservé aux visiteurs à mobilité réduite. </a:t>
            </a:r>
          </a:p>
          <a:p>
            <a:pPr marL="171450" indent="-171450">
              <a:lnSpc>
                <a:spcPct val="100000"/>
              </a:lnSpc>
              <a:spcBef>
                <a:spcPct val="0"/>
              </a:spcBef>
              <a:buFont typeface="Arial" panose="020B0604020202020204" pitchFamily="34" charset="0"/>
              <a:buChar char="•"/>
            </a:pPr>
            <a:endParaRPr lang="en-GB" sz="1050">
              <a:solidFill>
                <a:srgbClr val="2F355A"/>
              </a:solidFill>
            </a:endParaRPr>
          </a:p>
          <a:p>
            <a:pPr marL="171450" indent="-171450" rtl="0">
              <a:lnSpc>
                <a:spcPct val="100000"/>
              </a:lnSpc>
              <a:spcBef>
                <a:spcPct val="0"/>
              </a:spcBef>
              <a:buFont typeface="Arial" panose="020B0604020202020204" pitchFamily="34" charset="0"/>
              <a:buChar char="•"/>
            </a:pPr>
            <a:r>
              <a:rPr lang="fr" sz="1000" b="1" i="0" u="none" strike="noStrike">
                <a:solidFill>
                  <a:srgbClr val="28AFAC"/>
                </a:solidFill>
                <a:highlight>
                  <a:srgbClr val="000000">
                    <a:alpha val="0"/>
                  </a:srgbClr>
                </a:highlight>
                <a:latin typeface="Montserrat Light"/>
              </a:rPr>
              <a:t>Les portes qui, lorsqu'elles sont lourdes</a:t>
            </a:r>
            <a:r>
              <a:rPr lang="fr" sz="1000" b="0" i="0" u="none" strike="noStrike">
                <a:solidFill>
                  <a:srgbClr val="2F355A"/>
                </a:solidFill>
                <a:highlight>
                  <a:srgbClr val="000000">
                    <a:alpha val="0"/>
                  </a:srgbClr>
                </a:highlight>
                <a:latin typeface="Montserrat Light"/>
              </a:rPr>
              <a:t>, doivent être équipées de dispositifs d'ouverture automatique.</a:t>
            </a:r>
          </a:p>
          <a:p>
            <a:pPr>
              <a:lnSpc>
                <a:spcPct val="100000"/>
              </a:lnSpc>
              <a:spcBef>
                <a:spcPct val="0"/>
              </a:spcBef>
            </a:pPr>
            <a:endParaRPr sz="1050">
              <a:solidFill>
                <a:srgbClr val="2F355A"/>
              </a:solidFill>
            </a:endParaRPr>
          </a:p>
        </p:txBody>
      </p:sp>
      <p:sp>
        <p:nvSpPr>
          <p:cNvPr id="7" name="Text Placeholder 3">
            <a:extLst>
              <a:ext uri="{FF2B5EF4-FFF2-40B4-BE49-F238E27FC236}">
                <a16:creationId xmlns:a16="http://schemas.microsoft.com/office/drawing/2014/main" id="{065D531C-988E-374D-9A5B-1AFD25687CA4}"/>
              </a:ext>
            </a:extLst>
          </p:cNvPr>
          <p:cNvSpPr txBox="1"/>
          <p:nvPr/>
        </p:nvSpPr>
        <p:spPr>
          <a:xfrm>
            <a:off x="716245" y="313921"/>
            <a:ext cx="4401855"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dirty="0">
                <a:highlight>
                  <a:srgbClr val="000000">
                    <a:alpha val="0"/>
                  </a:srgbClr>
                </a:highlight>
                <a:latin typeface="Montserrat"/>
              </a:rPr>
              <a:t>Conception de l'entrée principale et accès interne</a:t>
            </a:r>
          </a:p>
        </p:txBody>
      </p:sp>
    </p:spTree>
    <p:extLst>
      <p:ext uri="{BB962C8B-B14F-4D97-AF65-F5344CB8AC3E}">
        <p14:creationId xmlns:p14="http://schemas.microsoft.com/office/powerpoint/2010/main" val="230337921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27"/>
          <p:cNvSpPr txBox="1"/>
          <p:nvPr/>
        </p:nvSpPr>
        <p:spPr>
          <a:xfrm>
            <a:off x="790063" y="941596"/>
            <a:ext cx="5439287" cy="358078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Une attention particulière aux petits détails du bâtiment et de l'aménagement intérieur, associée à une bonne et régulière gestion de l'espace, sont les éléments les plus importants pour créer un environnement intérieur accueillant, facilement compréhensible et adapté à tous, quels que soient l'âge, la taille ou les capacités. </a:t>
            </a:r>
          </a:p>
          <a:p>
            <a:pPr algn="just">
              <a:lnSpc>
                <a:spcPct val="100000"/>
              </a:lnSpc>
              <a:spcBef>
                <a:spcPct val="0"/>
              </a:spcBef>
            </a:pPr>
            <a:endParaRPr lang="en-GB" sz="1050" dirty="0">
              <a:solidFill>
                <a:srgbClr val="2F355A"/>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De la réception à toutes les parties du bâtiment, tous les services et installations doivent être facilement identifiables et accessibles à tous les utilisateurs potentiels. L'éventail des services et des installations comprend les zones de réception, les toilettes, l'éclairage, les revêtements de fenêtres, les téléphones, les équipements anti-incendie, les comptoirs, les terminaux d'accès public, les caisses, etc. </a:t>
            </a:r>
          </a:p>
          <a:p>
            <a:pPr algn="just">
              <a:lnSpc>
                <a:spcPct val="100000"/>
              </a:lnSpc>
              <a:spcBef>
                <a:spcPct val="0"/>
              </a:spcBef>
            </a:pPr>
            <a:endParaRPr lang="en-GB" sz="1050" dirty="0">
              <a:solidFill>
                <a:srgbClr val="2F355A"/>
              </a:solidFill>
            </a:endParaRPr>
          </a:p>
          <a:p>
            <a:pPr algn="just">
              <a:lnSpc>
                <a:spcPct val="100000"/>
              </a:lnSpc>
              <a:spcBef>
                <a:spcPct val="0"/>
              </a:spcBef>
            </a:pPr>
            <a:endParaRPr lang="en-GB" sz="1050" dirty="0">
              <a:solidFill>
                <a:srgbClr val="2F355A"/>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Toutes les commandes murales de tout équipement permanent ou à usage occasionnel ou des terminaux en libre-service doivent toujours être situées dans la zone d'accessibilité commune confortable qui convient aux personnes debout ou assises. Il doit y avoir un espace libre sous toute borne d'accès public autoportante pour permettre à une personne en fauteuil roulant de se positionner afin d'utiliser l'installation. </a:t>
            </a:r>
          </a:p>
          <a:p>
            <a:pPr algn="just">
              <a:lnSpc>
                <a:spcPct val="100000"/>
              </a:lnSpc>
              <a:spcBef>
                <a:spcPct val="0"/>
              </a:spcBef>
            </a:pPr>
            <a:endParaRPr lang="en-GB" sz="1050" dirty="0">
              <a:solidFill>
                <a:srgbClr val="2F355A"/>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Les commandes murales doivent être situées à </a:t>
            </a:r>
            <a:r>
              <a:rPr lang="fr" sz="1000" b="1" i="0" u="none" strike="noStrike" dirty="0">
                <a:solidFill>
                  <a:srgbClr val="2F355A"/>
                </a:solidFill>
                <a:highlight>
                  <a:srgbClr val="000000">
                    <a:alpha val="0"/>
                  </a:srgbClr>
                </a:highlight>
                <a:latin typeface="Montserrat Light"/>
              </a:rPr>
              <a:t>au moins 500 mm</a:t>
            </a:r>
            <a:r>
              <a:rPr lang="fr" sz="1000" b="0" i="0" u="none" strike="noStrike" dirty="0">
                <a:solidFill>
                  <a:srgbClr val="2F355A"/>
                </a:solidFill>
                <a:highlight>
                  <a:srgbClr val="000000">
                    <a:alpha val="0"/>
                  </a:srgbClr>
                </a:highlight>
                <a:latin typeface="Montserrat Light"/>
              </a:rPr>
              <a:t> de tout coin et ne doivent pas se trouver derrière une porte qui s'ouvrirait pour masquer les commandes. La conception interne d'un bâtiment, la signalisation, l'éclairage et les propriétés acoustiques doivent se combiner pour permettre aux utilisateurs d'identifier et d'interpréter l'espace et les installations du bâtiment.</a:t>
            </a:r>
            <a:endParaRPr sz="1050" dirty="0">
              <a:solidFill>
                <a:srgbClr val="2F355A"/>
              </a:solidFill>
            </a:endParaRPr>
          </a:p>
        </p:txBody>
      </p:sp>
      <p:pic>
        <p:nvPicPr>
          <p:cNvPr id="3" name="Picture 2" descr="A picture containing wall, indoor, table, dining table&#10;&#10;Description automatically generated">
            <a:extLst>
              <a:ext uri="{FF2B5EF4-FFF2-40B4-BE49-F238E27FC236}">
                <a16:creationId xmlns:a16="http://schemas.microsoft.com/office/drawing/2014/main" id="{1F242271-1437-43C6-B97A-DFEC592C45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810539"/>
            <a:ext cx="6858000" cy="4427622"/>
          </a:xfrm>
          <a:prstGeom prst="rect">
            <a:avLst/>
          </a:prstGeom>
        </p:spPr>
      </p:pic>
    </p:spTree>
    <p:extLst>
      <p:ext uri="{BB962C8B-B14F-4D97-AF65-F5344CB8AC3E}">
        <p14:creationId xmlns:p14="http://schemas.microsoft.com/office/powerpoint/2010/main" val="404756248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73EA19-5542-4C86-A408-B109A6BB20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3" y="3422651"/>
            <a:ext cx="6860053" cy="4676775"/>
          </a:xfrm>
          <a:prstGeom prst="rect">
            <a:avLst/>
          </a:prstGeom>
        </p:spPr>
      </p:pic>
      <p:sp>
        <p:nvSpPr>
          <p:cNvPr id="13" name="Rectangle 27">
            <a:extLst>
              <a:ext uri="{FF2B5EF4-FFF2-40B4-BE49-F238E27FC236}">
                <a16:creationId xmlns:a16="http://schemas.microsoft.com/office/drawing/2014/main" id="{99797C0C-77BD-472D-920E-3B977F6E02EE}"/>
              </a:ext>
            </a:extLst>
          </p:cNvPr>
          <p:cNvSpPr txBox="1"/>
          <p:nvPr/>
        </p:nvSpPr>
        <p:spPr>
          <a:xfrm>
            <a:off x="840211" y="1942887"/>
            <a:ext cx="5309419" cy="29405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700" b="1" i="0" u="none" strike="noStrike">
                <a:solidFill>
                  <a:srgbClr val="2F355A"/>
                </a:solidFill>
                <a:highlight>
                  <a:srgbClr val="000000">
                    <a:alpha val="0"/>
                  </a:srgbClr>
                </a:highlight>
                <a:latin typeface="Montserrat Light"/>
              </a:rPr>
              <a:t>Portes d'entrée</a:t>
            </a:r>
            <a:endParaRPr sz="1742" b="1">
              <a:solidFill>
                <a:srgbClr val="2F355A"/>
              </a:solidFill>
            </a:endParaRPr>
          </a:p>
        </p:txBody>
      </p:sp>
      <p:sp>
        <p:nvSpPr>
          <p:cNvPr id="19" name="Rechteck">
            <a:extLst>
              <a:ext uri="{FF2B5EF4-FFF2-40B4-BE49-F238E27FC236}">
                <a16:creationId xmlns:a16="http://schemas.microsoft.com/office/drawing/2014/main" id="{41476142-3C2E-48A1-837E-F57445E2C824}"/>
              </a:ext>
            </a:extLst>
          </p:cNvPr>
          <p:cNvSpPr/>
          <p:nvPr/>
        </p:nvSpPr>
        <p:spPr>
          <a:xfrm>
            <a:off x="0" y="1650918"/>
            <a:ext cx="6842228" cy="1908599"/>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20" name="Rectangle 27">
            <a:extLst>
              <a:ext uri="{FF2B5EF4-FFF2-40B4-BE49-F238E27FC236}">
                <a16:creationId xmlns:a16="http://schemas.microsoft.com/office/drawing/2014/main" id="{C41A5F6B-1620-426F-9AD7-AF7C55D65D2F}"/>
              </a:ext>
            </a:extLst>
          </p:cNvPr>
          <p:cNvSpPr txBox="1"/>
          <p:nvPr/>
        </p:nvSpPr>
        <p:spPr>
          <a:xfrm>
            <a:off x="708370" y="1969802"/>
            <a:ext cx="5293647" cy="113396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0" u="none" strike="noStrike">
                <a:solidFill>
                  <a:srgbClr val="FFFFFF"/>
                </a:solidFill>
                <a:highlight>
                  <a:srgbClr val="000000">
                    <a:alpha val="0"/>
                  </a:srgbClr>
                </a:highlight>
                <a:latin typeface="Montserrat Light"/>
              </a:rPr>
              <a:t>Il est toujours recommandé d'utiliser des portes automatiques. Ils peuvent être actionnés de diverses manières, par exemple à l'aide de boutons-poussoirs, de cartes de proximité ou de porte-clés, notamment pour les personnes dont la fonction manuelle ou la force du haut du corps sont limitées. Des instructions claires pour toute porte équipée d'un dispositif de fermeture et d'ouverture automatique ou d'un bouton-poussoir sont requises sous forme visuelle et tactile. </a:t>
            </a:r>
            <a:endParaRPr sz="1200">
              <a:solidFill>
                <a:schemeClr val="bg1"/>
              </a:solidFill>
            </a:endParaRPr>
          </a:p>
        </p:txBody>
      </p:sp>
      <p:sp>
        <p:nvSpPr>
          <p:cNvPr id="21" name="Rectangle 27">
            <a:extLst>
              <a:ext uri="{FF2B5EF4-FFF2-40B4-BE49-F238E27FC236}">
                <a16:creationId xmlns:a16="http://schemas.microsoft.com/office/drawing/2014/main" id="{123B99A7-0FCB-4DE6-ACE0-9A7373FD52D3}"/>
              </a:ext>
            </a:extLst>
          </p:cNvPr>
          <p:cNvSpPr txBox="1"/>
          <p:nvPr/>
        </p:nvSpPr>
        <p:spPr>
          <a:xfrm>
            <a:off x="1287020" y="7771745"/>
            <a:ext cx="5309419" cy="14908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algn="r" rtl="0"/>
            <a:r>
              <a:rPr lang="fr" sz="800" b="1" i="1" u="none" strike="noStrike">
                <a:solidFill>
                  <a:srgbClr val="FFFFFF"/>
                </a:solidFill>
                <a:highlight>
                  <a:srgbClr val="000000">
                    <a:alpha val="0"/>
                  </a:srgbClr>
                </a:highlight>
                <a:latin typeface="Montserrat Light"/>
              </a:rPr>
              <a:t>Image : Irish Wheelchair Association</a:t>
            </a:r>
            <a:endParaRPr sz="800" b="1" i="1">
              <a:solidFill>
                <a:schemeClr val="bg1"/>
              </a:solidFill>
            </a:endParaRPr>
          </a:p>
        </p:txBody>
      </p:sp>
      <p:sp>
        <p:nvSpPr>
          <p:cNvPr id="10" name="Rechteck">
            <a:extLst>
              <a:ext uri="{FF2B5EF4-FFF2-40B4-BE49-F238E27FC236}">
                <a16:creationId xmlns:a16="http://schemas.microsoft.com/office/drawing/2014/main" id="{2C3050DC-32BE-4F8E-9B4E-D30CEF69FF4D}"/>
              </a:ext>
            </a:extLst>
          </p:cNvPr>
          <p:cNvSpPr/>
          <p:nvPr/>
        </p:nvSpPr>
        <p:spPr>
          <a:xfrm>
            <a:off x="15772" y="8076651"/>
            <a:ext cx="6842228" cy="1204451"/>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2" name="Rectangle 27">
            <a:extLst>
              <a:ext uri="{FF2B5EF4-FFF2-40B4-BE49-F238E27FC236}">
                <a16:creationId xmlns:a16="http://schemas.microsoft.com/office/drawing/2014/main" id="{C2A9BEEB-F6BC-4BCF-A877-28F6FDCF6365}"/>
              </a:ext>
            </a:extLst>
          </p:cNvPr>
          <p:cNvSpPr txBox="1"/>
          <p:nvPr/>
        </p:nvSpPr>
        <p:spPr>
          <a:xfrm>
            <a:off x="708369" y="8380138"/>
            <a:ext cx="5293647" cy="57996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0" u="none" strike="noStrike">
                <a:solidFill>
                  <a:srgbClr val="FFFFFF"/>
                </a:solidFill>
                <a:highlight>
                  <a:srgbClr val="000000">
                    <a:alpha val="0"/>
                  </a:srgbClr>
                </a:highlight>
                <a:latin typeface="Montserrat Light"/>
              </a:rPr>
              <a:t>Lorsqu'il n'est pas possible d'accéder à un bâtiment, il convient de proposer une expérience alternative telle qu'une présentation audiovisuelle, des points de vue ou des visites virtuelles. </a:t>
            </a:r>
            <a:endParaRPr sz="1200">
              <a:solidFill>
                <a:schemeClr val="bg1"/>
              </a:solidFill>
            </a:endParaRPr>
          </a:p>
        </p:txBody>
      </p:sp>
      <p:sp>
        <p:nvSpPr>
          <p:cNvPr id="11" name="Text Placeholder 3">
            <a:extLst>
              <a:ext uri="{FF2B5EF4-FFF2-40B4-BE49-F238E27FC236}">
                <a16:creationId xmlns:a16="http://schemas.microsoft.com/office/drawing/2014/main" id="{3819E26D-66B2-9747-B9D8-6D2264F4F919}"/>
              </a:ext>
            </a:extLst>
          </p:cNvPr>
          <p:cNvSpPr txBox="1"/>
          <p:nvPr/>
        </p:nvSpPr>
        <p:spPr>
          <a:xfrm>
            <a:off x="708369" y="432345"/>
            <a:ext cx="3404199"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500" b="0" i="0" u="none" strike="noStrike" dirty="0">
                <a:highlight>
                  <a:srgbClr val="000000">
                    <a:alpha val="0"/>
                  </a:srgbClr>
                </a:highlight>
                <a:latin typeface="Montserrat"/>
              </a:rPr>
              <a:t>Checklists de la conception de l'entrée principale</a:t>
            </a:r>
          </a:p>
        </p:txBody>
      </p:sp>
      <p:pic>
        <p:nvPicPr>
          <p:cNvPr id="14" name="Graphic 13" descr="Grain">
            <a:extLst>
              <a:ext uri="{FF2B5EF4-FFF2-40B4-BE49-F238E27FC236}">
                <a16:creationId xmlns:a16="http://schemas.microsoft.com/office/drawing/2014/main" id="{6DB283F3-8D21-904D-BB61-D4132D16094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7615" y="6207163"/>
            <a:ext cx="2312123" cy="2312123"/>
          </a:xfrm>
          <a:prstGeom prst="rect">
            <a:avLst/>
          </a:prstGeom>
        </p:spPr>
      </p:pic>
    </p:spTree>
    <p:extLst>
      <p:ext uri="{BB962C8B-B14F-4D97-AF65-F5344CB8AC3E}">
        <p14:creationId xmlns:p14="http://schemas.microsoft.com/office/powerpoint/2010/main" val="413143128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7CC03C-CD45-4FB1-9B09-C0ED7C0713D2}"/>
              </a:ext>
            </a:extLst>
          </p:cNvPr>
          <p:cNvPicPr>
            <a:picLocks noChangeAspect="1"/>
          </p:cNvPicPr>
          <p:nvPr/>
        </p:nvPicPr>
        <p:blipFill>
          <a:blip r:embed="rId2"/>
          <a:stretch>
            <a:fillRect/>
          </a:stretch>
        </p:blipFill>
        <p:spPr>
          <a:xfrm rot="5400000">
            <a:off x="1956499" y="4848494"/>
            <a:ext cx="3645032" cy="5055312"/>
          </a:xfrm>
          <a:prstGeom prst="rect">
            <a:avLst/>
          </a:prstGeom>
        </p:spPr>
      </p:pic>
      <p:sp>
        <p:nvSpPr>
          <p:cNvPr id="8" name="Rechteck">
            <a:extLst>
              <a:ext uri="{FF2B5EF4-FFF2-40B4-BE49-F238E27FC236}">
                <a16:creationId xmlns:a16="http://schemas.microsoft.com/office/drawing/2014/main" id="{BE1F2F53-9F27-40AC-AD01-56DA625AF48A}"/>
              </a:ext>
            </a:extLst>
          </p:cNvPr>
          <p:cNvSpPr/>
          <p:nvPr/>
        </p:nvSpPr>
        <p:spPr>
          <a:xfrm>
            <a:off x="15772" y="1448960"/>
            <a:ext cx="6842228" cy="4000615"/>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9" name="Rectangle 27">
            <a:extLst>
              <a:ext uri="{FF2B5EF4-FFF2-40B4-BE49-F238E27FC236}">
                <a16:creationId xmlns:a16="http://schemas.microsoft.com/office/drawing/2014/main" id="{3AB837EA-E3DB-4E75-A5FB-BA879EFBEEAE}"/>
              </a:ext>
            </a:extLst>
          </p:cNvPr>
          <p:cNvSpPr txBox="1"/>
          <p:nvPr/>
        </p:nvSpPr>
        <p:spPr>
          <a:xfrm>
            <a:off x="774289" y="1533467"/>
            <a:ext cx="5309419" cy="34558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285750" indent="-2857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L'entrée principale doit être facilement identifiable et bien signalée. Les portes tournantes ne sont pas adaptées. Des portes automatiques à déclenchement automatique doivent être prévues</a:t>
            </a:r>
          </a:p>
          <a:p>
            <a:pPr marL="285750" indent="-2857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Prévoir un</a:t>
            </a:r>
            <a:r>
              <a:rPr lang="fr" sz="1050" b="1" i="0" u="none" strike="noStrike" dirty="0">
                <a:solidFill>
                  <a:srgbClr val="FFFFFF"/>
                </a:solidFill>
                <a:highlight>
                  <a:srgbClr val="000000">
                    <a:alpha val="0"/>
                  </a:srgbClr>
                </a:highlight>
                <a:latin typeface="Montserrat"/>
              </a:rPr>
              <a:t> espace de manœuvre de 2 400 x 2 400 mm</a:t>
            </a:r>
            <a:r>
              <a:rPr lang="fr" sz="1050" b="0" i="0" u="none" strike="noStrike" dirty="0">
                <a:solidFill>
                  <a:srgbClr val="FFFFFF"/>
                </a:solidFill>
                <a:highlight>
                  <a:srgbClr val="000000">
                    <a:alpha val="0"/>
                  </a:srgbClr>
                </a:highlight>
                <a:latin typeface="Montserrat"/>
              </a:rPr>
              <a:t> de niveau à l'extérieur de l'entrée principale, avec une protection contre les intempéries. Une niche de porte ou un </a:t>
            </a:r>
            <a:r>
              <a:rPr lang="fr" sz="1050" b="1" i="0" u="none" strike="noStrike" dirty="0">
                <a:solidFill>
                  <a:srgbClr val="FFFFFF"/>
                </a:solidFill>
                <a:highlight>
                  <a:srgbClr val="000000">
                    <a:alpha val="0"/>
                  </a:srgbClr>
                </a:highlight>
                <a:latin typeface="Montserrat"/>
              </a:rPr>
              <a:t>auvent doit avoir une profondeur</a:t>
            </a:r>
            <a:r>
              <a:rPr lang="fr" sz="1050" b="0" i="0" u="none" strike="noStrike" dirty="0">
                <a:solidFill>
                  <a:srgbClr val="FFFFFF"/>
                </a:solidFill>
                <a:highlight>
                  <a:srgbClr val="000000">
                    <a:alpha val="0"/>
                  </a:srgbClr>
                </a:highlight>
                <a:latin typeface="Montserrat"/>
              </a:rPr>
              <a:t> de 1 200 mm et une </a:t>
            </a:r>
            <a:r>
              <a:rPr lang="fr" sz="1050" b="1" i="0" u="none" strike="noStrike" dirty="0">
                <a:solidFill>
                  <a:srgbClr val="FFFFFF"/>
                </a:solidFill>
                <a:highlight>
                  <a:srgbClr val="000000">
                    <a:alpha val="0"/>
                  </a:srgbClr>
                </a:highlight>
                <a:latin typeface="Montserrat"/>
              </a:rPr>
              <a:t>hauteur libre de 2 200 à 2 500 mm.</a:t>
            </a:r>
          </a:p>
          <a:p>
            <a:pPr marL="285750" indent="-285750" rtl="0">
              <a:spcBef>
                <a:spcPct val="0"/>
              </a:spcBef>
              <a:buFont typeface="Wingdings" panose="05000000000000000000" pitchFamily="2" charset="2"/>
              <a:buChar char="q"/>
            </a:pPr>
            <a:r>
              <a:rPr lang="fr" sz="1050" b="1" i="0" u="none" strike="noStrike" dirty="0">
                <a:solidFill>
                  <a:srgbClr val="FFFFFF"/>
                </a:solidFill>
                <a:highlight>
                  <a:srgbClr val="000000">
                    <a:alpha val="0"/>
                  </a:srgbClr>
                </a:highlight>
                <a:latin typeface="Montserrat"/>
              </a:rPr>
              <a:t>La largeur </a:t>
            </a:r>
            <a:r>
              <a:rPr lang="fr" sz="1050" b="0" i="0" u="none" strike="noStrike" dirty="0">
                <a:solidFill>
                  <a:srgbClr val="FFFFFF"/>
                </a:solidFill>
                <a:highlight>
                  <a:srgbClr val="000000">
                    <a:alpha val="0"/>
                  </a:srgbClr>
                </a:highlight>
                <a:latin typeface="Montserrat"/>
              </a:rPr>
              <a:t>minimale </a:t>
            </a:r>
            <a:r>
              <a:rPr lang="fr" sz="1050" b="1" i="0" u="none" strike="noStrike" dirty="0">
                <a:solidFill>
                  <a:srgbClr val="FFFFFF"/>
                </a:solidFill>
                <a:highlight>
                  <a:srgbClr val="000000">
                    <a:alpha val="0"/>
                  </a:srgbClr>
                </a:highlight>
                <a:latin typeface="Montserrat"/>
              </a:rPr>
              <a:t>de la porte est de 1 000 mm </a:t>
            </a:r>
            <a:r>
              <a:rPr lang="fr" sz="1050" b="0" i="0" u="none" strike="noStrike" dirty="0">
                <a:solidFill>
                  <a:srgbClr val="FFFFFF"/>
                </a:solidFill>
                <a:highlight>
                  <a:srgbClr val="000000">
                    <a:alpha val="0"/>
                  </a:srgbClr>
                </a:highlight>
                <a:latin typeface="Montserrat"/>
              </a:rPr>
              <a:t>pour l'entrée principale</a:t>
            </a:r>
            <a:r>
              <a:rPr lang="fr" sz="1050" b="1" i="0" u="none" strike="noStrike" dirty="0">
                <a:solidFill>
                  <a:srgbClr val="FFFFFF"/>
                </a:solidFill>
                <a:highlight>
                  <a:srgbClr val="000000">
                    <a:alpha val="0"/>
                  </a:srgbClr>
                </a:highlight>
                <a:latin typeface="Montserrat"/>
              </a:rPr>
              <a:t> et de 900 mm pour toutes les autres portes.</a:t>
            </a:r>
          </a:p>
          <a:p>
            <a:pPr marL="285750" indent="-2857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Il doit y avoir un </a:t>
            </a:r>
            <a:r>
              <a:rPr lang="fr" sz="1050" b="1" i="0" u="none" strike="noStrike" dirty="0">
                <a:solidFill>
                  <a:srgbClr val="FFFFFF"/>
                </a:solidFill>
                <a:highlight>
                  <a:srgbClr val="000000">
                    <a:alpha val="0"/>
                  </a:srgbClr>
                </a:highlight>
                <a:latin typeface="Montserrat"/>
              </a:rPr>
              <a:t>espace libre de 500 mm</a:t>
            </a:r>
            <a:r>
              <a:rPr lang="fr" sz="1050" b="0" i="0" u="none" strike="noStrike" dirty="0">
                <a:solidFill>
                  <a:srgbClr val="FFFFFF"/>
                </a:solidFill>
                <a:highlight>
                  <a:srgbClr val="000000">
                    <a:alpha val="0"/>
                  </a:srgbClr>
                </a:highlight>
                <a:latin typeface="Montserrat"/>
              </a:rPr>
              <a:t> au niveau du bord d'attaque du côté traction de la porte et un </a:t>
            </a:r>
            <a:r>
              <a:rPr lang="fr" sz="1050" b="1" i="0" u="none" strike="noStrike" dirty="0">
                <a:solidFill>
                  <a:srgbClr val="FFFFFF"/>
                </a:solidFill>
                <a:highlight>
                  <a:srgbClr val="000000">
                    <a:alpha val="0"/>
                  </a:srgbClr>
                </a:highlight>
                <a:latin typeface="Montserrat"/>
              </a:rPr>
              <a:t>espace libre de 400 mm</a:t>
            </a:r>
            <a:r>
              <a:rPr lang="fr" sz="1050" b="0" i="0" u="none" strike="noStrike" dirty="0">
                <a:solidFill>
                  <a:srgbClr val="FFFFFF"/>
                </a:solidFill>
                <a:highlight>
                  <a:srgbClr val="000000">
                    <a:alpha val="0"/>
                  </a:srgbClr>
                </a:highlight>
                <a:latin typeface="Montserrat"/>
              </a:rPr>
              <a:t> au niveau du bord d'attaque du côté poussée de la porte ; l'espace libre de chaque côté doit être maintenu </a:t>
            </a:r>
            <a:r>
              <a:rPr lang="fr" sz="1050" b="1" i="0" u="none" strike="noStrike" dirty="0">
                <a:solidFill>
                  <a:srgbClr val="FFFFFF"/>
                </a:solidFill>
                <a:highlight>
                  <a:srgbClr val="000000">
                    <a:alpha val="0"/>
                  </a:srgbClr>
                </a:highlight>
                <a:latin typeface="Montserrat"/>
              </a:rPr>
              <a:t>sans obstruction sur 1 800 mm.</a:t>
            </a:r>
            <a:r>
              <a:rPr lang="fr" sz="1050" b="0" i="0" u="none" strike="noStrike" dirty="0">
                <a:solidFill>
                  <a:srgbClr val="FFFFFF"/>
                </a:solidFill>
                <a:highlight>
                  <a:srgbClr val="000000">
                    <a:alpha val="0"/>
                  </a:srgbClr>
                </a:highlight>
                <a:latin typeface="Montserrat"/>
              </a:rPr>
              <a:t> Les ressorts de porte lourds ne sont pas recommandés</a:t>
            </a:r>
          </a:p>
          <a:p>
            <a:pPr marL="285750" indent="-2857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Les panneaux de vision doivent s'étendre </a:t>
            </a:r>
            <a:r>
              <a:rPr lang="fr" sz="1050" b="1" i="0" u="none" strike="noStrike" dirty="0">
                <a:solidFill>
                  <a:srgbClr val="FFFFFF"/>
                </a:solidFill>
                <a:highlight>
                  <a:srgbClr val="000000">
                    <a:alpha val="0"/>
                  </a:srgbClr>
                </a:highlight>
                <a:latin typeface="Montserrat"/>
              </a:rPr>
              <a:t>entre 500 et 1 500 mm.</a:t>
            </a:r>
            <a:r>
              <a:rPr lang="fr" sz="1050" b="0" i="0" u="none" strike="noStrike" dirty="0">
                <a:solidFill>
                  <a:srgbClr val="FFFFFF"/>
                </a:solidFill>
                <a:highlight>
                  <a:srgbClr val="000000">
                    <a:alpha val="0"/>
                  </a:srgbClr>
                </a:highlight>
                <a:latin typeface="Montserrat"/>
              </a:rPr>
              <a:t> Les poignées de porte doivent être situées entre </a:t>
            </a:r>
            <a:r>
              <a:rPr lang="fr" sz="1050" b="1" i="0" u="none" strike="noStrike" dirty="0">
                <a:solidFill>
                  <a:srgbClr val="FFFFFF"/>
                </a:solidFill>
                <a:highlight>
                  <a:srgbClr val="000000">
                    <a:alpha val="0"/>
                  </a:srgbClr>
                </a:highlight>
                <a:latin typeface="Montserrat"/>
              </a:rPr>
              <a:t>900 et 1 000 mm du sol.</a:t>
            </a:r>
            <a:endParaRPr lang="en-GB" sz="1050" dirty="0">
              <a:solidFill>
                <a:schemeClr val="bg1"/>
              </a:solidFill>
              <a:latin typeface="Montserrat" pitchFamily="2" charset="77"/>
            </a:endParaRPr>
          </a:p>
          <a:p>
            <a:pPr marL="285750" indent="-2857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Les panneaux entièrement vitrés doivent être marqués entre</a:t>
            </a:r>
            <a:r>
              <a:rPr lang="fr" sz="1050" b="1" i="0" u="none" strike="noStrike" dirty="0">
                <a:solidFill>
                  <a:srgbClr val="FFFFFF"/>
                </a:solidFill>
                <a:highlight>
                  <a:srgbClr val="000000">
                    <a:alpha val="0"/>
                  </a:srgbClr>
                </a:highlight>
                <a:latin typeface="Montserrat"/>
              </a:rPr>
              <a:t> 850 et 1 000 mm et entre 1 400 et 1 600 mm du sol.</a:t>
            </a:r>
            <a:endParaRPr sz="1050" b="1" dirty="0">
              <a:solidFill>
                <a:schemeClr val="bg1"/>
              </a:solidFill>
              <a:latin typeface="Montserrat" pitchFamily="2" charset="77"/>
            </a:endParaRPr>
          </a:p>
        </p:txBody>
      </p:sp>
      <p:sp>
        <p:nvSpPr>
          <p:cNvPr id="10" name="TextBox 9">
            <a:extLst>
              <a:ext uri="{FF2B5EF4-FFF2-40B4-BE49-F238E27FC236}">
                <a16:creationId xmlns:a16="http://schemas.microsoft.com/office/drawing/2014/main" id="{84FD41DE-4FD3-4077-9CF0-D59F1FBE0089}"/>
              </a:ext>
            </a:extLst>
          </p:cNvPr>
          <p:cNvSpPr txBox="1"/>
          <p:nvPr/>
        </p:nvSpPr>
        <p:spPr>
          <a:xfrm>
            <a:off x="1112786" y="9113357"/>
            <a:ext cx="4648200" cy="37873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defTabSz="825500" rtl="0"/>
            <a:r>
              <a:rPr lang="fr" sz="800" b="0" i="1" u="none" strike="noStrike">
                <a:solidFill>
                  <a:srgbClr val="2F355A"/>
                </a:solidFill>
                <a:highlight>
                  <a:srgbClr val="000000">
                    <a:alpha val="0"/>
                  </a:srgbClr>
                </a:highlight>
                <a:latin typeface="Montserrat Light"/>
                <a:hlinkClick r:id="rId3">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i="1">
              <a:solidFill>
                <a:srgbClr val="2F355A"/>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
        <p:nvSpPr>
          <p:cNvPr id="11" name="Text Placeholder 3">
            <a:extLst>
              <a:ext uri="{FF2B5EF4-FFF2-40B4-BE49-F238E27FC236}">
                <a16:creationId xmlns:a16="http://schemas.microsoft.com/office/drawing/2014/main" id="{D61FF8CC-EE73-A544-8685-2C4CA9935054}"/>
              </a:ext>
            </a:extLst>
          </p:cNvPr>
          <p:cNvSpPr txBox="1"/>
          <p:nvPr/>
        </p:nvSpPr>
        <p:spPr>
          <a:xfrm>
            <a:off x="708369" y="432345"/>
            <a:ext cx="5598302"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500" b="0" i="0" u="none" strike="noStrike" dirty="0">
                <a:highlight>
                  <a:srgbClr val="000000">
                    <a:alpha val="0"/>
                  </a:srgbClr>
                </a:highlight>
                <a:latin typeface="Montserrat"/>
              </a:rPr>
              <a:t>Checklists de la conception de l'entrée principale</a:t>
            </a:r>
          </a:p>
        </p:txBody>
      </p:sp>
      <p:sp>
        <p:nvSpPr>
          <p:cNvPr id="12" name="Text Placeholder 3">
            <a:extLst>
              <a:ext uri="{FF2B5EF4-FFF2-40B4-BE49-F238E27FC236}">
                <a16:creationId xmlns:a16="http://schemas.microsoft.com/office/drawing/2014/main" id="{10A96081-85F0-422D-ABD0-F6B9F5FB6958}"/>
              </a:ext>
            </a:extLst>
          </p:cNvPr>
          <p:cNvSpPr txBox="1"/>
          <p:nvPr/>
        </p:nvSpPr>
        <p:spPr>
          <a:xfrm>
            <a:off x="4533900" y="6823906"/>
            <a:ext cx="158450" cy="772281"/>
          </a:xfrm>
          <a:prstGeom prst="rect">
            <a:avLst/>
          </a:prstGeom>
          <a:solidFill>
            <a:srgbClr val="E6E7E8"/>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vert="vert" lIns="0" tIns="0" rIns="0" bIns="0">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algn="ctr" rtl="0" hangingPunct="1"/>
            <a:r>
              <a:rPr lang="fr" sz="500" b="1" i="0" u="none" strike="noStrike">
                <a:solidFill>
                  <a:srgbClr val="151314"/>
                </a:solidFill>
                <a:highlight>
                  <a:srgbClr val="000000">
                    <a:alpha val="0"/>
                  </a:srgbClr>
                </a:highlight>
                <a:latin typeface="Montserrat "/>
              </a:rPr>
              <a:t>Espace de manœuvre</a:t>
            </a:r>
          </a:p>
        </p:txBody>
      </p:sp>
      <p:sp>
        <p:nvSpPr>
          <p:cNvPr id="13" name="Text Placeholder 3">
            <a:extLst>
              <a:ext uri="{FF2B5EF4-FFF2-40B4-BE49-F238E27FC236}">
                <a16:creationId xmlns:a16="http://schemas.microsoft.com/office/drawing/2014/main" id="{44D7AC05-4E37-4285-B486-B5578701F8AB}"/>
              </a:ext>
            </a:extLst>
          </p:cNvPr>
          <p:cNvSpPr txBox="1"/>
          <p:nvPr/>
        </p:nvSpPr>
        <p:spPr>
          <a:xfrm>
            <a:off x="1453765" y="6466190"/>
            <a:ext cx="158450" cy="1601485"/>
          </a:xfrm>
          <a:prstGeom prst="rect">
            <a:avLst/>
          </a:prstGeom>
          <a:solidFill>
            <a:srgbClr val="FFFFFF"/>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vert="vert" lIns="0" tIns="0" rIns="0" bIns="0">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algn="ctr" rtl="0" hangingPunct="1"/>
            <a:r>
              <a:rPr lang="fr" sz="500" b="1" i="0" u="none" strike="noStrike">
                <a:solidFill>
                  <a:srgbClr val="151314"/>
                </a:solidFill>
                <a:highlight>
                  <a:srgbClr val="000000">
                    <a:alpha val="0"/>
                  </a:srgbClr>
                </a:highlight>
                <a:latin typeface="Montserrat "/>
              </a:rPr>
              <a:t>Ouverture clarifiée minimale (</a:t>
            </a:r>
            <a:r>
              <a:rPr lang="fr" sz="500" b="1" i="0" u="none" strike="noStrike">
                <a:solidFill>
                  <a:srgbClr val="CB6465"/>
                </a:solidFill>
                <a:highlight>
                  <a:srgbClr val="000000">
                    <a:alpha val="0"/>
                  </a:srgbClr>
                </a:highlight>
                <a:latin typeface="Montserrat "/>
              </a:rPr>
              <a:t>900 mm</a:t>
            </a:r>
            <a:r>
              <a:rPr lang="fr" sz="500" b="1" i="0" u="none" strike="noStrike">
                <a:solidFill>
                  <a:srgbClr val="151314"/>
                </a:solidFill>
                <a:highlight>
                  <a:srgbClr val="000000">
                    <a:alpha val="0"/>
                  </a:srgbClr>
                </a:highlight>
                <a:latin typeface="Montserrat "/>
              </a:rPr>
              <a:t> pour les portes intérieures)</a:t>
            </a:r>
          </a:p>
        </p:txBody>
      </p:sp>
    </p:spTree>
    <p:extLst>
      <p:ext uri="{BB962C8B-B14F-4D97-AF65-F5344CB8AC3E}">
        <p14:creationId xmlns:p14="http://schemas.microsoft.com/office/powerpoint/2010/main" val="2913957333"/>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2EE3F1BB-EA6F-AC4E-802D-A512250098A3}"/>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673336" y="2566081"/>
            <a:ext cx="5292000" cy="535819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buClr>
                <a:srgbClr val="28AFAC"/>
              </a:buClr>
            </a:pPr>
            <a:r>
              <a:rPr lang="fr" sz="1200" b="1" i="0" u="none" strike="noStrike" dirty="0">
                <a:solidFill>
                  <a:srgbClr val="28AFAC"/>
                </a:solidFill>
                <a:highlight>
                  <a:srgbClr val="000000">
                    <a:alpha val="0"/>
                  </a:srgbClr>
                </a:highlight>
                <a:latin typeface="Montserrat Light"/>
              </a:rPr>
              <a:t>CORRIDORS ET </a:t>
            </a:r>
            <a:br>
              <a:rPr lang="fr" sz="1200" b="1" i="0" u="none" strike="noStrike" dirty="0">
                <a:solidFill>
                  <a:srgbClr val="28AFAC"/>
                </a:solidFill>
                <a:highlight>
                  <a:srgbClr val="000000">
                    <a:alpha val="0"/>
                  </a:srgbClr>
                </a:highlight>
                <a:latin typeface="Montserrat Light"/>
              </a:rPr>
            </a:br>
            <a:r>
              <a:rPr lang="fr" sz="1200" b="1" i="0" u="none" strike="noStrike" dirty="0">
                <a:solidFill>
                  <a:srgbClr val="28AFAC"/>
                </a:solidFill>
                <a:highlight>
                  <a:srgbClr val="000000">
                    <a:alpha val="0"/>
                  </a:srgbClr>
                </a:highlight>
                <a:latin typeface="Montserrat Light"/>
              </a:rPr>
              <a:t>COULOIRS</a:t>
            </a: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La largeur minimale recommandée du couloir est de </a:t>
            </a:r>
            <a:r>
              <a:rPr lang="fr" sz="1000" b="1" i="0" u="none" strike="noStrike" dirty="0">
                <a:solidFill>
                  <a:srgbClr val="2F355A"/>
                </a:solidFill>
                <a:highlight>
                  <a:srgbClr val="000000">
                    <a:alpha val="0"/>
                  </a:srgbClr>
                </a:highlight>
                <a:latin typeface="Montserrat Light"/>
              </a:rPr>
              <a:t>1 800 mm.</a:t>
            </a:r>
            <a:r>
              <a:rPr lang="fr" sz="1000" b="0" i="0" u="none" strike="noStrike" dirty="0">
                <a:solidFill>
                  <a:srgbClr val="2F355A"/>
                </a:solidFill>
                <a:highlight>
                  <a:srgbClr val="000000">
                    <a:alpha val="0"/>
                  </a:srgbClr>
                </a:highlight>
                <a:latin typeface="Montserrat Light"/>
              </a:rPr>
              <a:t> Les objets montés au mur ne doivent pas faire obstacle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Les portes donnant sur un couloir doivent être encastrées.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La conception et la palette de couleurs doivent faciliter le repérage.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Des loquets magnétiques doivent être utilisés pour maintenir les portes en position ouverte afin de faciliter l'accessibilité.</a:t>
            </a: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rtl="0">
              <a:lnSpc>
                <a:spcPct val="100000"/>
              </a:lnSpc>
              <a:spcBef>
                <a:spcPct val="0"/>
              </a:spcBef>
              <a:buClr>
                <a:srgbClr val="28AFAC"/>
              </a:buClr>
            </a:pPr>
            <a:r>
              <a:rPr lang="fr" sz="1200" b="1" i="0" u="none" strike="noStrike" dirty="0">
                <a:solidFill>
                  <a:srgbClr val="28AFAC"/>
                </a:solidFill>
                <a:highlight>
                  <a:srgbClr val="000000">
                    <a:alpha val="0"/>
                  </a:srgbClr>
                </a:highlight>
                <a:latin typeface="Montserrat Light"/>
              </a:rPr>
              <a:t>CONCEPTION DES ESCALIERS ET DES MARCHES INTERNES</a:t>
            </a:r>
          </a:p>
          <a:p>
            <a:pPr marL="285750" indent="-285750">
              <a:lnSpc>
                <a:spcPct val="100000"/>
              </a:lnSpc>
              <a:spcBef>
                <a:spcPct val="0"/>
              </a:spcBef>
              <a:buClr>
                <a:srgbClr val="28AFAC"/>
              </a:buClr>
              <a:buFont typeface="Wingdings" panose="05000000000000000000" pitchFamily="2" charset="2"/>
              <a:buChar char="q"/>
            </a:pPr>
            <a:endParaRPr lang="en-IE" sz="1050" dirty="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La hauteur de chaque marche d'un escalier doit être constante, et comprise </a:t>
            </a:r>
            <a:r>
              <a:rPr lang="fr" sz="1000" b="1" i="0" u="none" strike="noStrike" dirty="0">
                <a:solidFill>
                  <a:srgbClr val="2F355A"/>
                </a:solidFill>
                <a:highlight>
                  <a:srgbClr val="000000">
                    <a:alpha val="0"/>
                  </a:srgbClr>
                </a:highlight>
                <a:latin typeface="Montserrat Light"/>
              </a:rPr>
              <a:t>entre 150 et 180 mm.</a:t>
            </a:r>
            <a:r>
              <a:rPr lang="fr" sz="1000" b="0" i="0" u="none" strike="noStrike" dirty="0">
                <a:solidFill>
                  <a:srgbClr val="2F355A"/>
                </a:solidFill>
                <a:highlight>
                  <a:srgbClr val="000000">
                    <a:alpha val="0"/>
                  </a:srgbClr>
                </a:highlight>
                <a:latin typeface="Montserrat Light"/>
              </a:rPr>
              <a:t> La hauteur de chaque marche doit être comprise </a:t>
            </a:r>
            <a:r>
              <a:rPr lang="fr" sz="1000" b="1" i="0" u="none" strike="noStrike" dirty="0">
                <a:solidFill>
                  <a:srgbClr val="2F355A"/>
                </a:solidFill>
                <a:highlight>
                  <a:srgbClr val="000000">
                    <a:alpha val="0"/>
                  </a:srgbClr>
                </a:highlight>
                <a:latin typeface="Montserrat Light"/>
              </a:rPr>
              <a:t>entre 300 et 450 mm.</a:t>
            </a:r>
            <a:r>
              <a:rPr lang="fr" sz="1000" b="0" i="0" u="none" strike="noStrike" dirty="0">
                <a:solidFill>
                  <a:srgbClr val="2F355A"/>
                </a:solidFill>
                <a:highlight>
                  <a:srgbClr val="000000">
                    <a:alpha val="0"/>
                  </a:srgbClr>
                </a:highlight>
                <a:latin typeface="Montserrat Light"/>
              </a:rPr>
              <a:t> Les nez de marche doivent être de couleur distincte sur la marche supérieure et inférieure, par exemple jaune.</a:t>
            </a:r>
          </a:p>
          <a:p>
            <a:pPr marL="285750" indent="-285750"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rPr>
              <a:t>Une hauteur libre de 2 200 mm</a:t>
            </a:r>
            <a:r>
              <a:rPr lang="fr" sz="1000" b="0" i="0" u="none" strike="noStrike" dirty="0">
                <a:solidFill>
                  <a:srgbClr val="2F355A"/>
                </a:solidFill>
                <a:highlight>
                  <a:srgbClr val="000000">
                    <a:alpha val="0"/>
                  </a:srgbClr>
                </a:highlight>
                <a:latin typeface="Montserrat Light"/>
              </a:rPr>
              <a:t> doit être maintenue sur toute la longueur de la volée d'escalier et des paliers.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Les zones situées sous les escaliers/rampes doivent être fermées lorsque la hauteur libre est </a:t>
            </a:r>
            <a:r>
              <a:rPr lang="fr" sz="1000" b="1" i="0" u="none" strike="noStrike" dirty="0">
                <a:solidFill>
                  <a:srgbClr val="2F355A"/>
                </a:solidFill>
                <a:highlight>
                  <a:srgbClr val="000000">
                    <a:alpha val="0"/>
                  </a:srgbClr>
                </a:highlight>
                <a:latin typeface="Montserrat Light"/>
              </a:rPr>
              <a:t>inférieure à 2 100 mm</a:t>
            </a:r>
            <a:r>
              <a:rPr lang="fr" sz="1000" b="0" i="0" u="none" strike="noStrike" dirty="0">
                <a:solidFill>
                  <a:srgbClr val="2F355A"/>
                </a:solidFill>
                <a:highlight>
                  <a:srgbClr val="000000">
                    <a:alpha val="0"/>
                  </a:srgbClr>
                </a:highlight>
                <a:latin typeface="Montserrat Light"/>
              </a:rPr>
              <a:t> par rapport au niveau du sol fini.</a:t>
            </a:r>
          </a:p>
        </p:txBody>
      </p:sp>
      <p:pic>
        <p:nvPicPr>
          <p:cNvPr id="10" name="Graphic 9" descr="Chevron arrows">
            <a:extLst>
              <a:ext uri="{FF2B5EF4-FFF2-40B4-BE49-F238E27FC236}">
                <a16:creationId xmlns:a16="http://schemas.microsoft.com/office/drawing/2014/main" id="{750A6514-7BA9-4CD4-BC2B-26B36F064A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2" name="Text Placeholder 3">
            <a:extLst>
              <a:ext uri="{FF2B5EF4-FFF2-40B4-BE49-F238E27FC236}">
                <a16:creationId xmlns:a16="http://schemas.microsoft.com/office/drawing/2014/main" id="{A7AD6D79-CB2D-446C-BB60-94BAE39C1011}"/>
              </a:ext>
            </a:extLst>
          </p:cNvPr>
          <p:cNvSpPr>
            <a:spLocks noGrp="1"/>
          </p:cNvSpPr>
          <p:nvPr>
            <p:ph type="body" sz="quarter" idx="16"/>
          </p:nvPr>
        </p:nvSpPr>
        <p:spPr>
          <a:xfrm>
            <a:off x="716245" y="125235"/>
            <a:ext cx="3397289" cy="1524000"/>
          </a:xfrm>
        </p:spPr>
        <p:txBody>
          <a:bodyPr>
            <a:noAutofit/>
          </a:bodyPr>
          <a:lstStyle/>
          <a:p>
            <a:pPr rtl="0"/>
            <a:r>
              <a:rPr lang="fr" sz="2400" b="0" i="0" u="none" strike="noStrike" dirty="0">
                <a:highlight>
                  <a:srgbClr val="000000">
                    <a:alpha val="0"/>
                  </a:srgbClr>
                </a:highlight>
                <a:latin typeface="Montserrat"/>
              </a:rPr>
              <a:t>Checklists des couloirs, escaliers et ascenseurs</a:t>
            </a:r>
          </a:p>
        </p:txBody>
      </p:sp>
      <p:pic>
        <p:nvPicPr>
          <p:cNvPr id="20" name="Graphic 19" descr="Blind">
            <a:extLst>
              <a:ext uri="{FF2B5EF4-FFF2-40B4-BE49-F238E27FC236}">
                <a16:creationId xmlns:a16="http://schemas.microsoft.com/office/drawing/2014/main" id="{8CBF4842-ED0F-E34F-8CC1-4B136F3550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81374" y="1632282"/>
            <a:ext cx="572191" cy="572191"/>
          </a:xfrm>
          <a:prstGeom prst="rect">
            <a:avLst/>
          </a:prstGeom>
        </p:spPr>
      </p:pic>
      <p:pic>
        <p:nvPicPr>
          <p:cNvPr id="21" name="Graphic 20" descr="Deaf">
            <a:extLst>
              <a:ext uri="{FF2B5EF4-FFF2-40B4-BE49-F238E27FC236}">
                <a16:creationId xmlns:a16="http://schemas.microsoft.com/office/drawing/2014/main" id="{3F7BA8E1-DB07-6943-8AA4-32B69214CFE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94269" y="1632282"/>
            <a:ext cx="543699" cy="543699"/>
          </a:xfrm>
          <a:prstGeom prst="rect">
            <a:avLst/>
          </a:prstGeom>
        </p:spPr>
      </p:pic>
      <p:pic>
        <p:nvPicPr>
          <p:cNvPr id="22" name="Graphic 21" descr="Universal Access">
            <a:extLst>
              <a:ext uri="{FF2B5EF4-FFF2-40B4-BE49-F238E27FC236}">
                <a16:creationId xmlns:a16="http://schemas.microsoft.com/office/drawing/2014/main" id="{81547AE4-E152-424C-944B-01C20F479ED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6876" y="1534451"/>
            <a:ext cx="836658" cy="836658"/>
          </a:xfrm>
          <a:prstGeom prst="rect">
            <a:avLst/>
          </a:prstGeom>
        </p:spPr>
      </p:pic>
      <p:pic>
        <p:nvPicPr>
          <p:cNvPr id="23" name="Graphic 22" descr="Pregnant lady outline">
            <a:extLst>
              <a:ext uri="{FF2B5EF4-FFF2-40B4-BE49-F238E27FC236}">
                <a16:creationId xmlns:a16="http://schemas.microsoft.com/office/drawing/2014/main" id="{71C6020D-FAE4-CD41-AF6D-03329927FE5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03070" y="1658032"/>
            <a:ext cx="562165" cy="562165"/>
          </a:xfrm>
          <a:prstGeom prst="rect">
            <a:avLst/>
          </a:prstGeom>
        </p:spPr>
      </p:pic>
      <p:pic>
        <p:nvPicPr>
          <p:cNvPr id="24" name="Graphic 23" descr="Mom with stroller outline">
            <a:extLst>
              <a:ext uri="{FF2B5EF4-FFF2-40B4-BE49-F238E27FC236}">
                <a16:creationId xmlns:a16="http://schemas.microsoft.com/office/drawing/2014/main" id="{81E20F67-60FD-E946-BBAF-E644C8D6D69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22940" y="1613333"/>
            <a:ext cx="649132" cy="649132"/>
          </a:xfrm>
          <a:prstGeom prst="rect">
            <a:avLst/>
          </a:prstGeom>
        </p:spPr>
      </p:pic>
      <p:pic>
        <p:nvPicPr>
          <p:cNvPr id="25" name="Graphic 24" descr="Man with cane outline">
            <a:extLst>
              <a:ext uri="{FF2B5EF4-FFF2-40B4-BE49-F238E27FC236}">
                <a16:creationId xmlns:a16="http://schemas.microsoft.com/office/drawing/2014/main" id="{8766C7E9-20C0-F14C-9BD0-BC387B98600F}"/>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89360" y="1613333"/>
            <a:ext cx="649132" cy="649132"/>
          </a:xfrm>
          <a:prstGeom prst="rect">
            <a:avLst/>
          </a:prstGeom>
        </p:spPr>
      </p:pic>
      <p:pic>
        <p:nvPicPr>
          <p:cNvPr id="13" name="Picture 12" descr="A group of people standing around a pool&#10;&#10;Description automatically generated with low confidence">
            <a:extLst>
              <a:ext uri="{FF2B5EF4-FFF2-40B4-BE49-F238E27FC236}">
                <a16:creationId xmlns:a16="http://schemas.microsoft.com/office/drawing/2014/main" id="{1719FFEE-D15B-794D-AABB-85576FFCA95E}"/>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0" y="5925282"/>
            <a:ext cx="6858000" cy="3339742"/>
          </a:xfrm>
          <a:prstGeom prst="rect">
            <a:avLst/>
          </a:prstGeom>
        </p:spPr>
      </p:pic>
      <p:sp>
        <p:nvSpPr>
          <p:cNvPr id="14" name="TextBox 13">
            <a:extLst>
              <a:ext uri="{FF2B5EF4-FFF2-40B4-BE49-F238E27FC236}">
                <a16:creationId xmlns:a16="http://schemas.microsoft.com/office/drawing/2014/main" id="{981660DA-D2D8-4C48-BF7A-0947513BF1AA}"/>
              </a:ext>
            </a:extLst>
          </p:cNvPr>
          <p:cNvSpPr txBox="1"/>
          <p:nvPr/>
        </p:nvSpPr>
        <p:spPr>
          <a:xfrm>
            <a:off x="2753565" y="9075656"/>
            <a:ext cx="4123055" cy="378735"/>
          </a:xfrm>
          <a:prstGeom prst="rect">
            <a:avLst/>
          </a:prstGeom>
          <a:solidFill>
            <a:srgbClr val="28AFAC"/>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defTabSz="825500" rtl="0"/>
            <a:r>
              <a:rPr lang="fr" sz="800" b="1" i="1" u="none" strike="noStrike">
                <a:solidFill>
                  <a:srgbClr val="FFFFFF"/>
                </a:solidFill>
                <a:highlight>
                  <a:srgbClr val="000000">
                    <a:alpha val="0"/>
                  </a:srgbClr>
                </a:highlight>
                <a:latin typeface="Montserrat Light"/>
                <a:hlinkClick r:id="rId17">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b="1" i="1">
              <a:solidFill>
                <a:schemeClr val="bg1"/>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Tree>
    <p:extLst>
      <p:ext uri="{BB962C8B-B14F-4D97-AF65-F5344CB8AC3E}">
        <p14:creationId xmlns:p14="http://schemas.microsoft.com/office/powerpoint/2010/main" val="101590531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2EE3F1BB-EA6F-AC4E-802D-A512250098A3}"/>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673336" y="2566081"/>
            <a:ext cx="5292000" cy="279595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buClr>
                <a:srgbClr val="28AFAC"/>
              </a:buClr>
            </a:pPr>
            <a:r>
              <a:rPr lang="fr" sz="1100" b="1" i="0" u="none" strike="noStrike" dirty="0">
                <a:solidFill>
                  <a:srgbClr val="28AFAC"/>
                </a:solidFill>
                <a:highlight>
                  <a:srgbClr val="000000">
                    <a:alpha val="0"/>
                  </a:srgbClr>
                </a:highlight>
                <a:latin typeface="Montserrat"/>
              </a:rPr>
              <a:t>Ascenseurs</a:t>
            </a:r>
          </a:p>
          <a:p>
            <a:pPr marL="285750" indent="-285750">
              <a:lnSpc>
                <a:spcPct val="100000"/>
              </a:lnSpc>
              <a:spcBef>
                <a:spcPct val="0"/>
              </a:spcBef>
              <a:buClr>
                <a:srgbClr val="28AFAC"/>
              </a:buClr>
              <a:buFont typeface="Wingdings" panose="05000000000000000000" pitchFamily="2" charset="2"/>
              <a:buChar char="q"/>
            </a:pPr>
            <a:endParaRPr lang="en-IE" sz="1000" dirty="0">
              <a:solidFill>
                <a:srgbClr val="2F355A"/>
              </a:solidFill>
            </a:endParaRP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rPr>
              <a:t>Tous les nouveaux bâtiments doivent être équipés d'ascenseurs pouvant être utilisés en cas d'évacuation d'urgence, mais pas en cas d'incendie.</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rPr>
              <a:t>La cabine de levage doit de préférence s'adapter à un diamètre de rotation de 1800 mm. Pour les petits bâtiments, une profondeur de 2 000 mm et une largeur de 1 400 mm sont acceptables.</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rPr>
              <a:t>Largeur d'ouverture libre de la porte de l'ascenseur de 900 mm. La porte doit rester ouverte pendant au moins huit secondes</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rPr>
              <a:t>Prévoir un espace libre de 1 800 x 1 800 mm devant l'ascenseur sur chaque palier. Le bouton d'appel de l'ascenseur doit être situé entre 900 et 1 100 mm.</a:t>
            </a:r>
          </a:p>
          <a:p>
            <a:pPr marL="171450" indent="-171450">
              <a:lnSpc>
                <a:spcPct val="100000"/>
              </a:lnSpc>
              <a:spcBef>
                <a:spcPct val="0"/>
              </a:spcBef>
              <a:buClr>
                <a:srgbClr val="28AFAC"/>
              </a:buClr>
              <a:buFont typeface="Wingdings" panose="05000000000000000000" pitchFamily="2" charset="2"/>
              <a:buChar char="q"/>
            </a:pPr>
            <a:endParaRPr lang="en-IE" sz="1000" dirty="0">
              <a:solidFill>
                <a:srgbClr val="2F355A"/>
              </a:solidFill>
            </a:endParaRPr>
          </a:p>
          <a:p>
            <a:pPr rtl="0">
              <a:lnSpc>
                <a:spcPct val="100000"/>
              </a:lnSpc>
              <a:spcBef>
                <a:spcPct val="0"/>
              </a:spcBef>
              <a:buClr>
                <a:srgbClr val="28AFAC"/>
              </a:buClr>
            </a:pPr>
            <a:r>
              <a:rPr lang="fr" sz="900" b="0" i="0" u="none" strike="noStrike" dirty="0">
                <a:solidFill>
                  <a:srgbClr val="2F355A"/>
                </a:solidFill>
                <a:highlight>
                  <a:srgbClr val="000000">
                    <a:alpha val="0"/>
                  </a:srgbClr>
                </a:highlight>
                <a:latin typeface="Montserrat Light"/>
              </a:rPr>
              <a:t>.</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rPr>
              <a:t>Dans la cabine d'ascenseur, la ligne centrale du panneau de commande de l'ascenseur doit être à une hauteur de 1 000 mm. Niveau d'éclairage : 150 lux</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rPr>
              <a:t>Fournir une notification sonore et visuelle du niveau de l'étage et une notification de l'ouverture/fermeture des portes.</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rPr>
              <a:t>Un panneau indiquant le niveau du sol doit être installé dans chaque hall d'ascenseur, sur le mur opposé aux portes palières des ascenseurs.</a:t>
            </a:r>
          </a:p>
          <a:p>
            <a:pPr>
              <a:lnSpc>
                <a:spcPct val="100000"/>
              </a:lnSpc>
              <a:spcBef>
                <a:spcPct val="0"/>
              </a:spcBef>
              <a:buClr>
                <a:srgbClr val="28AFAC"/>
              </a:buClr>
            </a:pPr>
            <a:endParaRPr lang="en-IE" sz="1000" dirty="0">
              <a:solidFill>
                <a:srgbClr val="2F355A"/>
              </a:solidFill>
            </a:endParaRPr>
          </a:p>
        </p:txBody>
      </p:sp>
      <p:pic>
        <p:nvPicPr>
          <p:cNvPr id="10" name="Graphic 9" descr="Chevron arrows">
            <a:extLst>
              <a:ext uri="{FF2B5EF4-FFF2-40B4-BE49-F238E27FC236}">
                <a16:creationId xmlns:a16="http://schemas.microsoft.com/office/drawing/2014/main" id="{750A6514-7BA9-4CD4-BC2B-26B36F064A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pic>
        <p:nvPicPr>
          <p:cNvPr id="20" name="Graphic 19" descr="Blind">
            <a:extLst>
              <a:ext uri="{FF2B5EF4-FFF2-40B4-BE49-F238E27FC236}">
                <a16:creationId xmlns:a16="http://schemas.microsoft.com/office/drawing/2014/main" id="{8CBF4842-ED0F-E34F-8CC1-4B136F3550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81374" y="1632282"/>
            <a:ext cx="572191" cy="572191"/>
          </a:xfrm>
          <a:prstGeom prst="rect">
            <a:avLst/>
          </a:prstGeom>
        </p:spPr>
      </p:pic>
      <p:pic>
        <p:nvPicPr>
          <p:cNvPr id="21" name="Graphic 20" descr="Deaf">
            <a:extLst>
              <a:ext uri="{FF2B5EF4-FFF2-40B4-BE49-F238E27FC236}">
                <a16:creationId xmlns:a16="http://schemas.microsoft.com/office/drawing/2014/main" id="{3F7BA8E1-DB07-6943-8AA4-32B69214CFE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94269" y="1632282"/>
            <a:ext cx="543699" cy="543699"/>
          </a:xfrm>
          <a:prstGeom prst="rect">
            <a:avLst/>
          </a:prstGeom>
        </p:spPr>
      </p:pic>
      <p:pic>
        <p:nvPicPr>
          <p:cNvPr id="22" name="Graphic 21" descr="Universal Access">
            <a:extLst>
              <a:ext uri="{FF2B5EF4-FFF2-40B4-BE49-F238E27FC236}">
                <a16:creationId xmlns:a16="http://schemas.microsoft.com/office/drawing/2014/main" id="{81547AE4-E152-424C-944B-01C20F479ED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6876" y="1534451"/>
            <a:ext cx="836658" cy="836658"/>
          </a:xfrm>
          <a:prstGeom prst="rect">
            <a:avLst/>
          </a:prstGeom>
        </p:spPr>
      </p:pic>
      <p:pic>
        <p:nvPicPr>
          <p:cNvPr id="23" name="Graphic 22" descr="Pregnant lady outline">
            <a:extLst>
              <a:ext uri="{FF2B5EF4-FFF2-40B4-BE49-F238E27FC236}">
                <a16:creationId xmlns:a16="http://schemas.microsoft.com/office/drawing/2014/main" id="{71C6020D-FAE4-CD41-AF6D-03329927FE5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03070" y="1658032"/>
            <a:ext cx="562165" cy="562165"/>
          </a:xfrm>
          <a:prstGeom prst="rect">
            <a:avLst/>
          </a:prstGeom>
        </p:spPr>
      </p:pic>
      <p:pic>
        <p:nvPicPr>
          <p:cNvPr id="24" name="Graphic 23" descr="Mom with stroller outline">
            <a:extLst>
              <a:ext uri="{FF2B5EF4-FFF2-40B4-BE49-F238E27FC236}">
                <a16:creationId xmlns:a16="http://schemas.microsoft.com/office/drawing/2014/main" id="{81E20F67-60FD-E946-BBAF-E644C8D6D69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22940" y="1613333"/>
            <a:ext cx="649132" cy="649132"/>
          </a:xfrm>
          <a:prstGeom prst="rect">
            <a:avLst/>
          </a:prstGeom>
        </p:spPr>
      </p:pic>
      <p:pic>
        <p:nvPicPr>
          <p:cNvPr id="25" name="Graphic 24" descr="Man with cane outline">
            <a:extLst>
              <a:ext uri="{FF2B5EF4-FFF2-40B4-BE49-F238E27FC236}">
                <a16:creationId xmlns:a16="http://schemas.microsoft.com/office/drawing/2014/main" id="{8766C7E9-20C0-F14C-9BD0-BC387B98600F}"/>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89360" y="1613333"/>
            <a:ext cx="649132" cy="649132"/>
          </a:xfrm>
          <a:prstGeom prst="rect">
            <a:avLst/>
          </a:prstGeom>
        </p:spPr>
      </p:pic>
      <p:pic>
        <p:nvPicPr>
          <p:cNvPr id="15" name="Picture 14">
            <a:extLst>
              <a:ext uri="{FF2B5EF4-FFF2-40B4-BE49-F238E27FC236}">
                <a16:creationId xmlns:a16="http://schemas.microsoft.com/office/drawing/2014/main" id="{DCF36407-7116-8E4D-ABB5-0A70BB345E69}"/>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2594309" y="5362039"/>
            <a:ext cx="3744142" cy="3768514"/>
          </a:xfrm>
          <a:prstGeom prst="rect">
            <a:avLst/>
          </a:prstGeom>
        </p:spPr>
      </p:pic>
      <p:sp>
        <p:nvSpPr>
          <p:cNvPr id="16" name="TextBox 15">
            <a:extLst>
              <a:ext uri="{FF2B5EF4-FFF2-40B4-BE49-F238E27FC236}">
                <a16:creationId xmlns:a16="http://schemas.microsoft.com/office/drawing/2014/main" id="{E247F1AC-7BE4-AE40-88EF-1EF3921B9786}"/>
              </a:ext>
            </a:extLst>
          </p:cNvPr>
          <p:cNvSpPr txBox="1"/>
          <p:nvPr/>
        </p:nvSpPr>
        <p:spPr>
          <a:xfrm>
            <a:off x="599306" y="8621846"/>
            <a:ext cx="1994963" cy="5087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l" defTabSz="825500" rtl="0"/>
            <a:r>
              <a:rPr lang="fr" sz="800" b="0" i="1" u="none" strike="noStrike">
                <a:solidFill>
                  <a:srgbClr val="2F355A"/>
                </a:solidFill>
                <a:highlight>
                  <a:srgbClr val="000000">
                    <a:alpha val="0"/>
                  </a:srgbClr>
                </a:highlight>
                <a:latin typeface="Montserrat Light"/>
                <a:hlinkClick r:id="rId17">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i="1">
              <a:solidFill>
                <a:srgbClr val="2F355A"/>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
        <p:nvSpPr>
          <p:cNvPr id="17" name="Text Placeholder 3">
            <a:extLst>
              <a:ext uri="{FF2B5EF4-FFF2-40B4-BE49-F238E27FC236}">
                <a16:creationId xmlns:a16="http://schemas.microsoft.com/office/drawing/2014/main" id="{85475037-68BB-A94C-8A2A-29B0ED9CD8FC}"/>
              </a:ext>
            </a:extLst>
          </p:cNvPr>
          <p:cNvSpPr txBox="1"/>
          <p:nvPr/>
        </p:nvSpPr>
        <p:spPr>
          <a:xfrm>
            <a:off x="716245" y="125235"/>
            <a:ext cx="3397289"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dirty="0">
                <a:highlight>
                  <a:srgbClr val="000000">
                    <a:alpha val="0"/>
                  </a:srgbClr>
                </a:highlight>
                <a:latin typeface="Montserrat"/>
              </a:rPr>
              <a:t>Checklists des couloirs, escaliers et ascenseurs</a:t>
            </a:r>
          </a:p>
        </p:txBody>
      </p:sp>
    </p:spTree>
    <p:extLst>
      <p:ext uri="{BB962C8B-B14F-4D97-AF65-F5344CB8AC3E}">
        <p14:creationId xmlns:p14="http://schemas.microsoft.com/office/powerpoint/2010/main" val="227486070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2EE3F1BB-EA6F-AC4E-802D-A512250098A3}"/>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054" name="Rectangle 27"/>
          <p:cNvSpPr txBox="1"/>
          <p:nvPr/>
        </p:nvSpPr>
        <p:spPr>
          <a:xfrm>
            <a:off x="692089" y="3774467"/>
            <a:ext cx="5292000" cy="4248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1" i="0" u="none" strike="noStrike" dirty="0">
                <a:solidFill>
                  <a:srgbClr val="9EAB27"/>
                </a:solidFill>
                <a:highlight>
                  <a:srgbClr val="000000">
                    <a:alpha val="0"/>
                  </a:srgbClr>
                </a:highlight>
                <a:latin typeface="Montserrat Light"/>
              </a:rPr>
              <a:t>Couleur et texture</a:t>
            </a:r>
            <a:endParaRPr lang="en-GB" sz="1200" dirty="0">
              <a:solidFill>
                <a:srgbClr val="9EAB27"/>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Les rampes en pente douce qui sont fournies à côté des marches sont toujours l'option préférée, car elles nécessitent peu ou pas d'entretien. </a:t>
            </a:r>
          </a:p>
          <a:p>
            <a:pPr algn="just">
              <a:lnSpc>
                <a:spcPct val="100000"/>
              </a:lnSpc>
              <a:spcBef>
                <a:spcPct val="0"/>
              </a:spcBef>
            </a:pPr>
            <a:endParaRPr lang="en-GB" sz="1050" dirty="0"/>
          </a:p>
          <a:p>
            <a:pPr algn="just">
              <a:lnSpc>
                <a:spcPct val="100000"/>
              </a:lnSpc>
              <a:spcBef>
                <a:spcPct val="0"/>
              </a:spcBef>
            </a:pPr>
            <a:endParaRPr lang="en-GB" sz="1050" dirty="0"/>
          </a:p>
          <a:p>
            <a:pPr algn="just" rtl="0">
              <a:lnSpc>
                <a:spcPct val="100000"/>
              </a:lnSpc>
              <a:spcBef>
                <a:spcPct val="0"/>
              </a:spcBef>
            </a:pPr>
            <a:r>
              <a:rPr lang="fr" sz="1200" b="1" i="0" u="none" strike="noStrike" dirty="0">
                <a:solidFill>
                  <a:srgbClr val="9EAB27"/>
                </a:solidFill>
                <a:highlight>
                  <a:srgbClr val="000000">
                    <a:alpha val="0"/>
                  </a:srgbClr>
                </a:highlight>
                <a:latin typeface="Montserrat Light"/>
              </a:rPr>
              <a:t>Plate-forme élévatrice</a:t>
            </a:r>
            <a:endParaRPr lang="en-GB" sz="1200" dirty="0">
              <a:solidFill>
                <a:srgbClr val="9EAB27"/>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Positionnées de manière délicate avec un minimum de dégâts structurels, les plates-formes élévatrices peuvent être une solution lorsque le changement de niveau est relativement important ou lorsqu'une rampe n'est pas possible. Les portes des plates-formes élévatrices doivent toujours être automatisées, avec des commandes externes situées à portée de main à l'approche de l'élévateur. Il convient d'envisager l'utilisation de plates-formes élévatrices intégrées aux marches pour préserver le caractère d'un bâtiment, par exemple Sesame Lift ou FlexStep. </a:t>
            </a:r>
          </a:p>
          <a:p>
            <a:pPr algn="just">
              <a:lnSpc>
                <a:spcPct val="100000"/>
              </a:lnSpc>
              <a:spcBef>
                <a:spcPct val="0"/>
              </a:spcBef>
            </a:pPr>
            <a:endParaRPr lang="en-GB" sz="1050" dirty="0"/>
          </a:p>
          <a:p>
            <a:pPr algn="just">
              <a:lnSpc>
                <a:spcPct val="100000"/>
              </a:lnSpc>
              <a:spcBef>
                <a:spcPct val="0"/>
              </a:spcBef>
            </a:pPr>
            <a:endParaRPr lang="en-GB" sz="1050" dirty="0"/>
          </a:p>
          <a:p>
            <a:pPr algn="just">
              <a:lnSpc>
                <a:spcPct val="100000"/>
              </a:lnSpc>
              <a:spcBef>
                <a:spcPct val="0"/>
              </a:spcBef>
            </a:pPr>
            <a:endParaRPr lang="en-GB" sz="1050" dirty="0"/>
          </a:p>
          <a:p>
            <a:pPr algn="just">
              <a:lnSpc>
                <a:spcPct val="100000"/>
              </a:lnSpc>
              <a:spcBef>
                <a:spcPct val="0"/>
              </a:spcBef>
            </a:pPr>
            <a:endParaRPr lang="en-GB" sz="1050" dirty="0"/>
          </a:p>
          <a:p>
            <a:pPr algn="just" rtl="0">
              <a:lnSpc>
                <a:spcPct val="100000"/>
              </a:lnSpc>
              <a:spcBef>
                <a:spcPct val="0"/>
              </a:spcBef>
            </a:pPr>
            <a:r>
              <a:rPr lang="fr" sz="1200" b="1" i="0" u="none" strike="noStrike" dirty="0">
                <a:solidFill>
                  <a:srgbClr val="9EAB27"/>
                </a:solidFill>
                <a:highlight>
                  <a:srgbClr val="000000">
                    <a:alpha val="0"/>
                  </a:srgbClr>
                </a:highlight>
                <a:latin typeface="Montserrat Light"/>
              </a:rPr>
              <a:t>Ascenseurs pour passagers</a:t>
            </a:r>
            <a:endParaRPr lang="en-GB" sz="1200" dirty="0">
              <a:solidFill>
                <a:srgbClr val="9EAB27"/>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L'installation d'un ascenseur pour passagers constitue le moyen le plus efficace de déplacement vertical. L'installation d'ascenseurs internes conformes aux normes d'évacuation est recommandée, c'est-à-dire dotés de propriétés de résistance au feu et adaptés à une évacuation d'urgence. Ces ascenseurs réduisent le recours à l'évacuation assistée pour les personnes handicapées</a:t>
            </a:r>
            <a:r>
              <a:rPr lang="fr" sz="1000" b="0" i="0" u="none" strike="noStrike" dirty="0">
                <a:highlight>
                  <a:srgbClr val="000000">
                    <a:alpha val="0"/>
                  </a:srgbClr>
                </a:highlight>
                <a:latin typeface="Montserrat Light"/>
              </a:rPr>
              <a:t>. </a:t>
            </a:r>
          </a:p>
          <a:p>
            <a:pPr algn="just">
              <a:lnSpc>
                <a:spcPct val="100000"/>
              </a:lnSpc>
              <a:spcBef>
                <a:spcPct val="0"/>
              </a:spcBef>
            </a:pPr>
            <a:endParaRPr lang="en-GB" sz="1050" dirty="0"/>
          </a:p>
          <a:p>
            <a:pPr algn="just" rtl="0">
              <a:lnSpc>
                <a:spcPct val="100000"/>
              </a:lnSpc>
              <a:spcBef>
                <a:spcPct val="0"/>
              </a:spcBef>
            </a:pPr>
            <a:r>
              <a:rPr lang="fr" sz="1200" b="1" i="0" u="none" strike="noStrike" dirty="0">
                <a:solidFill>
                  <a:srgbClr val="9EAB27"/>
                </a:solidFill>
                <a:highlight>
                  <a:srgbClr val="000000">
                    <a:alpha val="0"/>
                  </a:srgbClr>
                </a:highlight>
                <a:latin typeface="Montserrat Light"/>
              </a:rPr>
              <a:t>Plate-forme élévatrice pour escaliers</a:t>
            </a:r>
            <a:endParaRPr lang="en-GB" sz="1200" dirty="0"/>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Lorsque l'installation d'un ascenseur pour passagers n'est pas possible, l'installation d'une plate-forme élévatrice sur un escalier secondaire peut être une option.</a:t>
            </a:r>
          </a:p>
          <a:p>
            <a:pPr algn="just">
              <a:lnSpc>
                <a:spcPct val="100000"/>
              </a:lnSpc>
              <a:spcBef>
                <a:spcPct val="0"/>
              </a:spcBef>
            </a:pPr>
            <a:endParaRPr lang="en-GB" sz="1050" dirty="0"/>
          </a:p>
          <a:p>
            <a:pPr algn="just">
              <a:lnSpc>
                <a:spcPct val="100000"/>
              </a:lnSpc>
              <a:spcBef>
                <a:spcPct val="0"/>
              </a:spcBef>
            </a:pPr>
            <a:endParaRPr lang="en-GB" sz="1050" dirty="0">
              <a:solidFill>
                <a:srgbClr val="24282B"/>
              </a:solidFill>
            </a:endParaRPr>
          </a:p>
        </p:txBody>
      </p:sp>
      <p:pic>
        <p:nvPicPr>
          <p:cNvPr id="10" name="Graphic 9" descr="Chevron arrows">
            <a:extLst>
              <a:ext uri="{FF2B5EF4-FFF2-40B4-BE49-F238E27FC236}">
                <a16:creationId xmlns:a16="http://schemas.microsoft.com/office/drawing/2014/main" id="{750A6514-7BA9-4CD4-BC2B-26B36F064A7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2" name="Text Placeholder 3">
            <a:extLst>
              <a:ext uri="{FF2B5EF4-FFF2-40B4-BE49-F238E27FC236}">
                <a16:creationId xmlns:a16="http://schemas.microsoft.com/office/drawing/2014/main" id="{A7AD6D79-CB2D-446C-BB60-94BAE39C1011}"/>
              </a:ext>
            </a:extLst>
          </p:cNvPr>
          <p:cNvSpPr>
            <a:spLocks noGrp="1"/>
          </p:cNvSpPr>
          <p:nvPr>
            <p:ph type="body" sz="quarter" idx="16"/>
          </p:nvPr>
        </p:nvSpPr>
        <p:spPr>
          <a:xfrm>
            <a:off x="716245" y="435935"/>
            <a:ext cx="2712755" cy="1174599"/>
          </a:xfrm>
        </p:spPr>
        <p:txBody>
          <a:bodyPr>
            <a:noAutofit/>
          </a:bodyPr>
          <a:lstStyle/>
          <a:p>
            <a:pPr rtl="0"/>
            <a:r>
              <a:rPr lang="fr" sz="2400" b="0" i="0" u="none" strike="noStrike" dirty="0">
                <a:highlight>
                  <a:srgbClr val="000000">
                    <a:alpha val="0"/>
                  </a:srgbClr>
                </a:highlight>
                <a:latin typeface="Montserrat"/>
              </a:rPr>
              <a:t>Solutions pour les ascenseurs</a:t>
            </a:r>
          </a:p>
        </p:txBody>
      </p:sp>
      <p:pic>
        <p:nvPicPr>
          <p:cNvPr id="20" name="Graphic 19" descr="Blind">
            <a:extLst>
              <a:ext uri="{FF2B5EF4-FFF2-40B4-BE49-F238E27FC236}">
                <a16:creationId xmlns:a16="http://schemas.microsoft.com/office/drawing/2014/main" id="{8CBF4842-ED0F-E34F-8CC1-4B136F3550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81374" y="1632282"/>
            <a:ext cx="572191" cy="572191"/>
          </a:xfrm>
          <a:prstGeom prst="rect">
            <a:avLst/>
          </a:prstGeom>
        </p:spPr>
      </p:pic>
      <p:pic>
        <p:nvPicPr>
          <p:cNvPr id="21" name="Graphic 20" descr="Deaf">
            <a:extLst>
              <a:ext uri="{FF2B5EF4-FFF2-40B4-BE49-F238E27FC236}">
                <a16:creationId xmlns:a16="http://schemas.microsoft.com/office/drawing/2014/main" id="{3F7BA8E1-DB07-6943-8AA4-32B69214CFE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94269" y="1632282"/>
            <a:ext cx="543699" cy="543699"/>
          </a:xfrm>
          <a:prstGeom prst="rect">
            <a:avLst/>
          </a:prstGeom>
        </p:spPr>
      </p:pic>
      <p:pic>
        <p:nvPicPr>
          <p:cNvPr id="22" name="Graphic 21" descr="Universal Access">
            <a:extLst>
              <a:ext uri="{FF2B5EF4-FFF2-40B4-BE49-F238E27FC236}">
                <a16:creationId xmlns:a16="http://schemas.microsoft.com/office/drawing/2014/main" id="{81547AE4-E152-424C-944B-01C20F479ED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6876" y="1534451"/>
            <a:ext cx="836658" cy="836658"/>
          </a:xfrm>
          <a:prstGeom prst="rect">
            <a:avLst/>
          </a:prstGeom>
        </p:spPr>
      </p:pic>
      <p:pic>
        <p:nvPicPr>
          <p:cNvPr id="23" name="Graphic 22" descr="Pregnant lady outline">
            <a:extLst>
              <a:ext uri="{FF2B5EF4-FFF2-40B4-BE49-F238E27FC236}">
                <a16:creationId xmlns:a16="http://schemas.microsoft.com/office/drawing/2014/main" id="{71C6020D-FAE4-CD41-AF6D-03329927FE5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03070" y="1658032"/>
            <a:ext cx="562165" cy="562165"/>
          </a:xfrm>
          <a:prstGeom prst="rect">
            <a:avLst/>
          </a:prstGeom>
        </p:spPr>
      </p:pic>
      <p:pic>
        <p:nvPicPr>
          <p:cNvPr id="24" name="Graphic 23" descr="Mom with stroller outline">
            <a:extLst>
              <a:ext uri="{FF2B5EF4-FFF2-40B4-BE49-F238E27FC236}">
                <a16:creationId xmlns:a16="http://schemas.microsoft.com/office/drawing/2014/main" id="{81E20F67-60FD-E946-BBAF-E644C8D6D69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22940" y="1613333"/>
            <a:ext cx="649132" cy="649132"/>
          </a:xfrm>
          <a:prstGeom prst="rect">
            <a:avLst/>
          </a:prstGeom>
        </p:spPr>
      </p:pic>
      <p:pic>
        <p:nvPicPr>
          <p:cNvPr id="25" name="Graphic 24" descr="Man with cane outline">
            <a:extLst>
              <a:ext uri="{FF2B5EF4-FFF2-40B4-BE49-F238E27FC236}">
                <a16:creationId xmlns:a16="http://schemas.microsoft.com/office/drawing/2014/main" id="{8766C7E9-20C0-F14C-9BD0-BC387B98600F}"/>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89360" y="1613333"/>
            <a:ext cx="649132" cy="649132"/>
          </a:xfrm>
          <a:prstGeom prst="rect">
            <a:avLst/>
          </a:prstGeom>
        </p:spPr>
      </p:pic>
      <p:sp>
        <p:nvSpPr>
          <p:cNvPr id="18" name="Rechteck">
            <a:extLst>
              <a:ext uri="{FF2B5EF4-FFF2-40B4-BE49-F238E27FC236}">
                <a16:creationId xmlns:a16="http://schemas.microsoft.com/office/drawing/2014/main" id="{BBA0F857-3A91-0D4A-9E61-A27E4BB16F73}"/>
              </a:ext>
            </a:extLst>
          </p:cNvPr>
          <p:cNvSpPr/>
          <p:nvPr/>
        </p:nvSpPr>
        <p:spPr>
          <a:xfrm>
            <a:off x="14990" y="7734926"/>
            <a:ext cx="6842228" cy="1487492"/>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9" name="Rectangle 27">
            <a:extLst>
              <a:ext uri="{FF2B5EF4-FFF2-40B4-BE49-F238E27FC236}">
                <a16:creationId xmlns:a16="http://schemas.microsoft.com/office/drawing/2014/main" id="{FBBB261A-ED19-8148-8230-106C8ABD76E7}"/>
              </a:ext>
            </a:extLst>
          </p:cNvPr>
          <p:cNvSpPr txBox="1"/>
          <p:nvPr/>
        </p:nvSpPr>
        <p:spPr>
          <a:xfrm>
            <a:off x="789280" y="8022467"/>
            <a:ext cx="5376631" cy="10108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0" i="0" u="none" strike="noStrike" dirty="0">
                <a:solidFill>
                  <a:srgbClr val="FFFFFF"/>
                </a:solidFill>
                <a:highlight>
                  <a:srgbClr val="000000">
                    <a:alpha val="0"/>
                  </a:srgbClr>
                </a:highlight>
                <a:latin typeface="Montserrat Light"/>
              </a:rPr>
              <a:t>Pour de plus amples informations sur les plates-formes élévatrices encastrées, voir :</a:t>
            </a:r>
            <a:r>
              <a:rPr lang="fr" sz="1200" b="0" i="0" u="none" strike="noStrike" dirty="0">
                <a:solidFill>
                  <a:srgbClr val="FFFFFF"/>
                </a:solidFill>
                <a:highlight>
                  <a:srgbClr val="000000">
                    <a:alpha val="0"/>
                  </a:srgbClr>
                </a:highlight>
                <a:latin typeface="Montserrat Light"/>
                <a:hlinkClick r:id="rId16">
                  <a:extLst>
                    <a:ext uri="{A12FA001-AC4F-418D-AE19-62706E023703}">
                      <ahyp:hlinkClr xmlns:ahyp="http://schemas.microsoft.com/office/drawing/2018/hyperlinkcolor" val="tx"/>
                    </a:ext>
                  </a:extLst>
                </a:hlinkClick>
              </a:rPr>
              <a:t> https://sesame-access.com/ et https://www.liftup.dk/en/products/flexstep/.</a:t>
            </a:r>
            <a:endParaRPr lang="en-GB" sz="1200" dirty="0">
              <a:solidFill>
                <a:schemeClr val="bg1"/>
              </a:solidFill>
            </a:endParaRPr>
          </a:p>
          <a:p>
            <a:pPr>
              <a:lnSpc>
                <a:spcPct val="100000"/>
              </a:lnSpc>
              <a:spcBef>
                <a:spcPct val="0"/>
              </a:spcBef>
            </a:pPr>
            <a:endParaRPr lang="en-IE" sz="1200" dirty="0">
              <a:solidFill>
                <a:schemeClr val="bg1"/>
              </a:solidFill>
              <a:latin typeface="Montserrat Light"/>
              <a:ea typeface="Verdana" panose="020B0604030504040204" pitchFamily="34" charset="0"/>
            </a:endParaRPr>
          </a:p>
          <a:p>
            <a:pPr rtl="0">
              <a:lnSpc>
                <a:spcPct val="100000"/>
              </a:lnSpc>
              <a:spcBef>
                <a:spcPct val="0"/>
              </a:spcBef>
            </a:pPr>
            <a:r>
              <a:rPr lang="fr" sz="1400" b="0" i="0" u="none" strike="noStrike" dirty="0">
                <a:solidFill>
                  <a:srgbClr val="C2D237"/>
                </a:solidFill>
                <a:highlight>
                  <a:srgbClr val="000000">
                    <a:alpha val="0"/>
                  </a:srgbClr>
                </a:highlight>
                <a:latin typeface="Montserrat Light"/>
                <a:ea typeface="Verdana"/>
              </a:rPr>
              <a:t>N'OUBLIEZ PAS QU'EN CAS D'INCENDIE, </a:t>
            </a:r>
            <a:br>
              <a:rPr lang="fr" sz="1400" b="0" i="0" u="none" strike="noStrike" dirty="0">
                <a:solidFill>
                  <a:srgbClr val="C2D237"/>
                </a:solidFill>
                <a:highlight>
                  <a:srgbClr val="000000">
                    <a:alpha val="0"/>
                  </a:srgbClr>
                </a:highlight>
                <a:latin typeface="Montserrat Light"/>
                <a:ea typeface="Verdana"/>
              </a:rPr>
            </a:br>
            <a:r>
              <a:rPr lang="fr" sz="1400" b="0" i="0" u="none" strike="noStrike" dirty="0">
                <a:solidFill>
                  <a:srgbClr val="C2D237"/>
                </a:solidFill>
                <a:highlight>
                  <a:srgbClr val="000000">
                    <a:alpha val="0"/>
                  </a:srgbClr>
                </a:highlight>
                <a:latin typeface="Montserrat Light"/>
                <a:ea typeface="Verdana"/>
              </a:rPr>
              <a:t>LES ASCENSEURS NE SONT PAS ACCESSIBLES !</a:t>
            </a:r>
            <a:endParaRPr lang="en-GB" sz="1400" dirty="0">
              <a:solidFill>
                <a:srgbClr val="C2D237"/>
              </a:solidFill>
            </a:endParaRPr>
          </a:p>
        </p:txBody>
      </p:sp>
      <p:sp>
        <p:nvSpPr>
          <p:cNvPr id="26" name="Rectangle 27">
            <a:extLst>
              <a:ext uri="{FF2B5EF4-FFF2-40B4-BE49-F238E27FC236}">
                <a16:creationId xmlns:a16="http://schemas.microsoft.com/office/drawing/2014/main" id="{F71F903D-9A11-CA4E-9DC3-6AE96411AC42}"/>
              </a:ext>
            </a:extLst>
          </p:cNvPr>
          <p:cNvSpPr txBox="1"/>
          <p:nvPr/>
        </p:nvSpPr>
        <p:spPr>
          <a:xfrm>
            <a:off x="673336" y="2567454"/>
            <a:ext cx="5292000" cy="113396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0" u="none" strike="noStrike">
                <a:solidFill>
                  <a:srgbClr val="2F355A"/>
                </a:solidFill>
                <a:highlight>
                  <a:srgbClr val="000000">
                    <a:alpha val="0"/>
                  </a:srgbClr>
                </a:highlight>
                <a:latin typeface="Montserrat Light"/>
              </a:rPr>
              <a:t>L'accès aux changements de niveau dans un bâtiment historique doit être géré de manière sensible et les solutions doivent être en accord avec le tissu historique du bâtiment. Les changements mineurs de niveau peuvent être surmontés par une conception sensible de l'emplacement des marches, des rampes et des mains courantes. </a:t>
            </a:r>
          </a:p>
          <a:p>
            <a:pPr algn="just">
              <a:lnSpc>
                <a:spcPct val="100000"/>
              </a:lnSpc>
              <a:spcBef>
                <a:spcPct val="0"/>
              </a:spcBef>
            </a:pPr>
            <a:endParaRPr lang="en-GB" sz="1200">
              <a:solidFill>
                <a:srgbClr val="2F355A"/>
              </a:solidFill>
            </a:endParaRPr>
          </a:p>
        </p:txBody>
      </p:sp>
    </p:spTree>
    <p:extLst>
      <p:ext uri="{BB962C8B-B14F-4D97-AF65-F5344CB8AC3E}">
        <p14:creationId xmlns:p14="http://schemas.microsoft.com/office/powerpoint/2010/main" val="278127902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ramp providing access to a historic building.">
            <a:extLst>
              <a:ext uri="{FF2B5EF4-FFF2-40B4-BE49-F238E27FC236}">
                <a16:creationId xmlns:a16="http://schemas.microsoft.com/office/drawing/2014/main" id="{5A7590E6-A030-8C49-BA2A-92BCF0CA7606}"/>
              </a:ext>
            </a:extLst>
          </p:cNvPr>
          <p:cNvPicPr/>
          <p:nvPr/>
        </p:nvPicPr>
        <p:blipFill>
          <a:blip r:embed="rId2">
            <a:extLst>
              <a:ext uri="{28A0092B-C50C-407E-A947-70E740481C1C}">
                <a14:useLocalDpi xmlns:a14="http://schemas.microsoft.com/office/drawing/2010/main"/>
              </a:ext>
            </a:extLst>
          </a:blip>
          <a:stretch>
            <a:fillRect/>
          </a:stretch>
        </p:blipFill>
        <p:spPr bwMode="auto">
          <a:xfrm flipH="1">
            <a:off x="5521" y="6064"/>
            <a:ext cx="6867711" cy="2185721"/>
          </a:xfrm>
          <a:prstGeom prst="rect">
            <a:avLst/>
          </a:prstGeom>
          <a:ln w="38100" cap="sq">
            <a:noFill/>
            <a:prstDash val="solid"/>
            <a:miter lim="800000"/>
          </a:ln>
          <a:effectLst/>
        </p:spPr>
      </p:pic>
      <p:pic>
        <p:nvPicPr>
          <p:cNvPr id="27" name="Picture 26" descr="Exterior lift and spiral staircase at Lincoln Castle.">
            <a:extLst>
              <a:ext uri="{FF2B5EF4-FFF2-40B4-BE49-F238E27FC236}">
                <a16:creationId xmlns:a16="http://schemas.microsoft.com/office/drawing/2014/main" id="{471799AC-DDC2-F14B-B14E-E3B0DABB6BD1}"/>
              </a:ext>
            </a:extLst>
          </p:cNvPr>
          <p:cNvPicPr/>
          <p:nvPr/>
        </p:nvPicPr>
        <p:blipFill>
          <a:blip r:embed="rId3">
            <a:extLst>
              <a:ext uri="{28A0092B-C50C-407E-A947-70E740481C1C}">
                <a14:useLocalDpi xmlns:a14="http://schemas.microsoft.com/office/drawing/2010/main"/>
              </a:ext>
            </a:extLst>
          </a:blip>
          <a:srcRect t="13059" b="4466"/>
          <a:stretch>
            <a:fillRect/>
          </a:stretch>
        </p:blipFill>
        <p:spPr bwMode="auto">
          <a:xfrm flipH="1">
            <a:off x="-5522" y="2180498"/>
            <a:ext cx="6858000" cy="2545234"/>
          </a:xfrm>
          <a:prstGeom prst="rect">
            <a:avLst/>
          </a:prstGeom>
          <a:ln w="38100" cap="sq">
            <a:noFill/>
            <a:prstDash val="solid"/>
            <a:miter lim="800000"/>
          </a:ln>
          <a:effectLst/>
        </p:spPr>
      </p:pic>
      <p:sp>
        <p:nvSpPr>
          <p:cNvPr id="20" name="Rechteck">
            <a:extLst>
              <a:ext uri="{FF2B5EF4-FFF2-40B4-BE49-F238E27FC236}">
                <a16:creationId xmlns:a16="http://schemas.microsoft.com/office/drawing/2014/main" id="{19CE18DE-6A15-A84D-951B-72814453B780}"/>
              </a:ext>
            </a:extLst>
          </p:cNvPr>
          <p:cNvSpPr/>
          <p:nvPr/>
        </p:nvSpPr>
        <p:spPr>
          <a:xfrm>
            <a:off x="-5522" y="4560015"/>
            <a:ext cx="6848275" cy="620867"/>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 name="Rectangle 27">
            <a:extLst>
              <a:ext uri="{FF2B5EF4-FFF2-40B4-BE49-F238E27FC236}">
                <a16:creationId xmlns:a16="http://schemas.microsoft.com/office/drawing/2014/main" id="{C683CE97-2648-476A-8903-F78CD2CF3DD5}"/>
              </a:ext>
            </a:extLst>
          </p:cNvPr>
          <p:cNvSpPr txBox="1"/>
          <p:nvPr/>
        </p:nvSpPr>
        <p:spPr>
          <a:xfrm>
            <a:off x="7461620" y="2876799"/>
            <a:ext cx="5578393" cy="36452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l" fontAlgn="base">
              <a:lnSpc>
                <a:spcPct val="100000"/>
              </a:lnSpc>
              <a:spcBef>
                <a:spcPct val="0"/>
              </a:spcBef>
            </a:pPr>
            <a:endParaRPr lang="en-GB" sz="1100">
              <a:solidFill>
                <a:srgbClr val="222222"/>
              </a:solidFill>
            </a:endParaRPr>
          </a:p>
          <a:p>
            <a:pPr algn="l" fontAlgn="base">
              <a:lnSpc>
                <a:spcPct val="100000"/>
              </a:lnSpc>
              <a:spcBef>
                <a:spcPct val="0"/>
              </a:spcBef>
            </a:pPr>
            <a:endParaRPr lang="en-GB" sz="1100" b="0" i="0">
              <a:solidFill>
                <a:srgbClr val="222222"/>
              </a:solidFill>
              <a:effectLst/>
            </a:endParaRPr>
          </a:p>
        </p:txBody>
      </p:sp>
      <p:sp>
        <p:nvSpPr>
          <p:cNvPr id="9" name="Rectangle 27">
            <a:extLst>
              <a:ext uri="{FF2B5EF4-FFF2-40B4-BE49-F238E27FC236}">
                <a16:creationId xmlns:a16="http://schemas.microsoft.com/office/drawing/2014/main" id="{96054FF9-D73E-4938-9C3B-97AD4B992240}"/>
              </a:ext>
            </a:extLst>
          </p:cNvPr>
          <p:cNvSpPr txBox="1"/>
          <p:nvPr/>
        </p:nvSpPr>
        <p:spPr>
          <a:xfrm>
            <a:off x="774290" y="876915"/>
            <a:ext cx="319160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17" name="Rectangle 27">
            <a:extLst>
              <a:ext uri="{FF2B5EF4-FFF2-40B4-BE49-F238E27FC236}">
                <a16:creationId xmlns:a16="http://schemas.microsoft.com/office/drawing/2014/main" id="{71ADE0AA-1FA6-44F8-9E9C-BAA5A013DEEE}"/>
              </a:ext>
            </a:extLst>
          </p:cNvPr>
          <p:cNvSpPr txBox="1"/>
          <p:nvPr/>
        </p:nvSpPr>
        <p:spPr>
          <a:xfrm>
            <a:off x="795763" y="5514112"/>
            <a:ext cx="5192405" cy="364258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dirty="0">
                <a:solidFill>
                  <a:srgbClr val="28AFAC"/>
                </a:solidFill>
                <a:highlight>
                  <a:srgbClr val="000000">
                    <a:alpha val="0"/>
                  </a:srgbClr>
                </a:highlight>
                <a:latin typeface="Montserrat"/>
              </a:rPr>
              <a:t>Défi</a:t>
            </a: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ea typeface="Times New Roman"/>
              </a:rPr>
              <a:t>S'il est impossible d'installer des éléments physiques tels que des rampes ou des ascenseurs pour fauteuils roulants, pouvez-vous changer l'entrée principale de la propriété ? Existe-t-il une large porte au rez-de-chaussée qui pourrait tout aussi bien servir d'entrée pour les visiteurs à une réception ou à un guichet ?</a:t>
            </a:r>
          </a:p>
          <a:p>
            <a:pPr>
              <a:lnSpc>
                <a:spcPct val="100000"/>
              </a:lnSpc>
              <a:spcBef>
                <a:spcPct val="0"/>
              </a:spcBef>
            </a:pPr>
            <a:endParaRPr lang="en-GB" sz="1050" dirty="0">
              <a:solidFill>
                <a:srgbClr val="2F355A"/>
              </a:solidFill>
            </a:endParaRPr>
          </a:p>
          <a:p>
            <a:pPr rtl="0">
              <a:lnSpc>
                <a:spcPct val="100000"/>
              </a:lnSpc>
              <a:spcBef>
                <a:spcPct val="0"/>
              </a:spcBef>
            </a:pPr>
            <a:r>
              <a:rPr lang="fr" sz="1200" b="1" i="0" u="none" strike="noStrike" dirty="0">
                <a:solidFill>
                  <a:srgbClr val="28AFAC"/>
                </a:solidFill>
                <a:highlight>
                  <a:srgbClr val="000000">
                    <a:alpha val="0"/>
                  </a:srgbClr>
                </a:highlight>
                <a:latin typeface="Montserrat"/>
              </a:rPr>
              <a:t>Solution</a:t>
            </a:r>
          </a:p>
          <a:p>
            <a:pPr algn="just" rtl="0">
              <a:lnSpc>
                <a:spcPct val="100000"/>
              </a:lnSpc>
              <a:spcBef>
                <a:spcPct val="0"/>
              </a:spcBef>
            </a:pPr>
            <a:r>
              <a:rPr lang="fr" sz="1000" b="0" i="0" u="sng" strike="noStrike" dirty="0">
                <a:solidFill>
                  <a:srgbClr val="2F355A"/>
                </a:solidFill>
                <a:highlight>
                  <a:srgbClr val="000000">
                    <a:alpha val="0"/>
                  </a:srgbClr>
                </a:highlight>
                <a:latin typeface="Montserrat Light"/>
                <a:ea typeface="Times New Roman"/>
                <a:hlinkClick r:id="rId4" tooltip="Find out more.">
                  <a:extLst>
                    <a:ext uri="{A12FA001-AC4F-418D-AE19-62706E023703}">
                      <ahyp:hlinkClr xmlns:ahyp="http://schemas.microsoft.com/office/drawing/2018/hyperlinkcolor" val="tx"/>
                    </a:ext>
                  </a:extLst>
                </a:hlinkClick>
              </a:rPr>
              <a:t>Le château de Lincoln</a:t>
            </a:r>
            <a:r>
              <a:rPr lang="fr" sz="1000" b="0" i="0" u="none" strike="noStrike" dirty="0">
                <a:solidFill>
                  <a:srgbClr val="2F355A"/>
                </a:solidFill>
                <a:highlight>
                  <a:srgbClr val="000000">
                    <a:alpha val="0"/>
                  </a:srgbClr>
                </a:highlight>
                <a:latin typeface="Montserrat Light"/>
                <a:ea typeface="Times New Roman"/>
              </a:rPr>
              <a:t> a installé cet ascenseur et l'escalier en colimaçon attenant pour améliorer l'accès à la passerelle du mur du château. L'élément se distingue clairement du château en pierre d'origine, mais ses couleurs sourdes et sa forme en tourelle en font un ajout discret qui n'affecte pas le caractère historique du château.</a:t>
            </a:r>
          </a:p>
          <a:p>
            <a:pPr algn="just">
              <a:lnSpc>
                <a:spcPct val="100000"/>
              </a:lnSpc>
              <a:spcBef>
                <a:spcPct val="0"/>
              </a:spcBef>
            </a:pPr>
            <a:endParaRPr lang="en-IE" sz="1050" dirty="0">
              <a:solidFill>
                <a:srgbClr val="2F355A"/>
              </a:solidFill>
              <a:ea typeface="Times New Roman" panose="02020603050405020304" pitchFamily="18" charset="0"/>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ea typeface="Times New Roman"/>
              </a:rPr>
              <a:t>Envisagez également de bloquer les portes pour les ouvrir ou d'installer des boutons-poussoirs électroniques sur les </a:t>
            </a:r>
            <a:r>
              <a:rPr lang="fr" sz="1000" b="0" i="0" u="none" strike="noStrike" dirty="0">
                <a:solidFill>
                  <a:srgbClr val="2F355A"/>
                </a:solidFill>
                <a:highlight>
                  <a:srgbClr val="000000">
                    <a:alpha val="0"/>
                  </a:srgbClr>
                </a:highlight>
                <a:latin typeface="Montserrat Light"/>
              </a:rPr>
              <a:t>portes lourdes qui ne peuvent pas être retirées pour des raisons de conservation.</a:t>
            </a:r>
          </a:p>
          <a:p>
            <a:pPr algn="just">
              <a:lnSpc>
                <a:spcPct val="100000"/>
              </a:lnSpc>
              <a:spcBef>
                <a:spcPct val="0"/>
              </a:spcBef>
            </a:pPr>
            <a:endParaRPr lang="en-IE" sz="1050" dirty="0">
              <a:solidFill>
                <a:srgbClr val="2F355A"/>
              </a:solidFill>
            </a:endParaRP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Vous pouvez également ajuster ou enlever les meubles dans les couloirs pour les rendre plus larges ou ajouter des rampes pour qu'ils puissent accéder par d'autres portes. L'ajout d'une rampe sur de petites marches ne supprimera ni n'endommagera les caractéristiques originales. </a:t>
            </a:r>
          </a:p>
          <a:p>
            <a:pPr algn="just" rtl="0">
              <a:lnSpc>
                <a:spcPct val="100000"/>
              </a:lnSpc>
              <a:spcBef>
                <a:spcPct val="0"/>
              </a:spcBef>
            </a:pPr>
            <a:r>
              <a:rPr lang="fr" sz="1000" b="0" i="0" u="none" strike="noStrike" dirty="0">
                <a:solidFill>
                  <a:srgbClr val="2F355A"/>
                </a:solidFill>
                <a:highlight>
                  <a:srgbClr val="000000">
                    <a:alpha val="0"/>
                  </a:srgbClr>
                </a:highlight>
                <a:latin typeface="Montserrat Light"/>
              </a:rPr>
              <a:t>Essayez d'entretenir les tapis effilochés ou lâches afin d'éviter les risques de trébuchement pour les personnes malvoyantes également.</a:t>
            </a:r>
          </a:p>
          <a:p>
            <a:pPr>
              <a:lnSpc>
                <a:spcPct val="100000"/>
              </a:lnSpc>
              <a:spcBef>
                <a:spcPct val="0"/>
              </a:spcBef>
            </a:pPr>
            <a:endParaRPr lang="en-IE" sz="1050" dirty="0">
              <a:solidFill>
                <a:srgbClr val="2F355A"/>
              </a:solidFill>
              <a:ea typeface="Times New Roman" panose="02020603050405020304" pitchFamily="18" charset="0"/>
            </a:endParaRPr>
          </a:p>
        </p:txBody>
      </p:sp>
      <p:sp>
        <p:nvSpPr>
          <p:cNvPr id="22" name="Rectangle 27">
            <a:extLst>
              <a:ext uri="{FF2B5EF4-FFF2-40B4-BE49-F238E27FC236}">
                <a16:creationId xmlns:a16="http://schemas.microsoft.com/office/drawing/2014/main" id="{313F0868-C98B-AD42-AF6B-5EF236F73554}"/>
              </a:ext>
            </a:extLst>
          </p:cNvPr>
          <p:cNvSpPr txBox="1"/>
          <p:nvPr/>
        </p:nvSpPr>
        <p:spPr>
          <a:xfrm>
            <a:off x="920682" y="4640765"/>
            <a:ext cx="5253222" cy="24141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400" b="0" i="0" u="none" strike="noStrike" dirty="0">
                <a:solidFill>
                  <a:srgbClr val="202124"/>
                </a:solidFill>
                <a:highlight>
                  <a:srgbClr val="000000">
                    <a:alpha val="0"/>
                  </a:srgbClr>
                </a:highlight>
                <a:latin typeface="Montserrat Light"/>
                <a:ea typeface="Roboto"/>
              </a:rPr>
              <a:t>Solutions d'accessibilité pour les couloirs, les escaliers, les marches et les ascenseurs</a:t>
            </a:r>
          </a:p>
        </p:txBody>
      </p:sp>
      <p:pic>
        <p:nvPicPr>
          <p:cNvPr id="23" name="Picture 22">
            <a:extLst>
              <a:ext uri="{FF2B5EF4-FFF2-40B4-BE49-F238E27FC236}">
                <a16:creationId xmlns:a16="http://schemas.microsoft.com/office/drawing/2014/main" id="{EBE3034D-A369-064E-A978-2208E91CE495}"/>
              </a:ext>
            </a:extLst>
          </p:cNvPr>
          <p:cNvPicPr>
            <a:picLocks noChangeAspect="1"/>
          </p:cNvPicPr>
          <p:nvPr/>
        </p:nvPicPr>
        <p:blipFill>
          <a:blip r:embed="rId5">
            <a:extLst>
              <a:ext uri="{28A0092B-C50C-407E-A947-70E740481C1C}">
                <a14:useLocalDpi xmlns:a14="http://schemas.microsoft.com/office/drawing/2010/main"/>
              </a:ext>
            </a:extLst>
          </a:blip>
          <a:srcRect l="-8051" b="-1133"/>
          <a:stretch>
            <a:fillRect/>
          </a:stretch>
        </p:blipFill>
        <p:spPr>
          <a:xfrm>
            <a:off x="3532060" y="728"/>
            <a:ext cx="3316215" cy="2886638"/>
          </a:xfrm>
          <a:prstGeom prst="rect">
            <a:avLst/>
          </a:prstGeom>
        </p:spPr>
      </p:pic>
      <p:sp>
        <p:nvSpPr>
          <p:cNvPr id="24" name="Text Placeholder 3">
            <a:extLst>
              <a:ext uri="{FF2B5EF4-FFF2-40B4-BE49-F238E27FC236}">
                <a16:creationId xmlns:a16="http://schemas.microsoft.com/office/drawing/2014/main" id="{1B9834D1-8665-EB49-80E6-42F1F97BF768}"/>
              </a:ext>
            </a:extLst>
          </p:cNvPr>
          <p:cNvSpPr txBox="1"/>
          <p:nvPr/>
        </p:nvSpPr>
        <p:spPr>
          <a:xfrm>
            <a:off x="4479426" y="479712"/>
            <a:ext cx="2635155"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a:solidFill>
                  <a:srgbClr val="C2D237"/>
                </a:solidFill>
                <a:highlight>
                  <a:srgbClr val="000000">
                    <a:alpha val="0"/>
                  </a:srgbClr>
                </a:highlight>
                <a:latin typeface="Montserrat"/>
              </a:rPr>
              <a:t>Exemples</a:t>
            </a:r>
          </a:p>
          <a:p>
            <a:pPr rtl="0" hangingPunct="1">
              <a:lnSpc>
                <a:spcPct val="100000"/>
              </a:lnSpc>
              <a:spcBef>
                <a:spcPct val="0"/>
              </a:spcBef>
            </a:pPr>
            <a:r>
              <a:rPr lang="fr" sz="1900" b="1" i="0" u="none" strike="noStrike">
                <a:solidFill>
                  <a:srgbClr val="FFFFFF"/>
                </a:solidFill>
                <a:highlight>
                  <a:srgbClr val="000000">
                    <a:alpha val="0"/>
                  </a:srgbClr>
                </a:highlight>
                <a:latin typeface="Montserrat Light"/>
              </a:rPr>
              <a:t>Le château de Lincoln</a:t>
            </a:r>
          </a:p>
          <a:p>
            <a:pPr rtl="0" hangingPunct="1">
              <a:lnSpc>
                <a:spcPct val="100000"/>
              </a:lnSpc>
              <a:spcBef>
                <a:spcPct val="0"/>
              </a:spcBef>
            </a:pPr>
            <a:r>
              <a:rPr lang="fr" sz="1600" b="0" i="1" u="none" strike="noStrike">
                <a:solidFill>
                  <a:srgbClr val="FFFFFF"/>
                </a:solidFill>
                <a:highlight>
                  <a:srgbClr val="000000">
                    <a:alpha val="0"/>
                  </a:srgbClr>
                </a:highlight>
                <a:latin typeface="Montserrat Light"/>
              </a:rPr>
              <a:t>Angleterre</a:t>
            </a:r>
          </a:p>
        </p:txBody>
      </p:sp>
    </p:spTree>
    <p:extLst>
      <p:ext uri="{BB962C8B-B14F-4D97-AF65-F5344CB8AC3E}">
        <p14:creationId xmlns:p14="http://schemas.microsoft.com/office/powerpoint/2010/main" val="421904992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riding a bicycle&#10;&#10;Description automatically generated with medium confidence">
            <a:extLst>
              <a:ext uri="{FF2B5EF4-FFF2-40B4-BE49-F238E27FC236}">
                <a16:creationId xmlns:a16="http://schemas.microsoft.com/office/drawing/2014/main" id="{5138E2EE-46BB-49E7-BCCB-B1163EF88F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44240"/>
            <a:ext cx="6858000" cy="2956486"/>
          </a:xfrm>
          <a:prstGeom prst="rect">
            <a:avLst/>
          </a:prstGeom>
        </p:spPr>
      </p:pic>
      <p:sp>
        <p:nvSpPr>
          <p:cNvPr id="1054" name="Rectangle 27"/>
          <p:cNvSpPr txBox="1"/>
          <p:nvPr/>
        </p:nvSpPr>
        <p:spPr>
          <a:xfrm>
            <a:off x="623898" y="3524373"/>
            <a:ext cx="5610203" cy="263437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dirty="0">
                <a:solidFill>
                  <a:srgbClr val="28AFAC"/>
                </a:solidFill>
                <a:highlight>
                  <a:srgbClr val="000000">
                    <a:alpha val="0"/>
                  </a:srgbClr>
                </a:highlight>
                <a:latin typeface="Montserrat"/>
              </a:rPr>
              <a:t>Installations publiques</a:t>
            </a:r>
          </a:p>
          <a:p>
            <a:pPr marL="285750" indent="-285750">
              <a:lnSpc>
                <a:spcPct val="100000"/>
              </a:lnSpc>
              <a:spcBef>
                <a:spcPct val="0"/>
              </a:spcBef>
              <a:buFont typeface="Wingdings" panose="05000000000000000000" pitchFamily="2" charset="2"/>
              <a:buChar char="q"/>
            </a:pPr>
            <a:endParaRPr lang="en-GB" sz="1050" dirty="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Toutes les bornes d'accès public doivent avoir une hauteur comprise entre</a:t>
            </a:r>
            <a:r>
              <a:rPr lang="fr" sz="1000" b="1" i="0" u="none" strike="noStrike" dirty="0">
                <a:solidFill>
                  <a:srgbClr val="2F355A"/>
                </a:solidFill>
                <a:highlight>
                  <a:srgbClr val="000000">
                    <a:alpha val="0"/>
                  </a:srgbClr>
                </a:highlight>
                <a:latin typeface="Montserrat Light"/>
              </a:rPr>
              <a:t> 900 et 1 200 mm, avec un espace de 1 800 x 1 800 mm à l'avant.</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Commandes de téléphones publics accessibles entre </a:t>
            </a:r>
            <a:r>
              <a:rPr lang="fr" sz="1000" b="1" i="0" u="none" strike="noStrike" dirty="0">
                <a:solidFill>
                  <a:srgbClr val="2F355A"/>
                </a:solidFill>
                <a:highlight>
                  <a:srgbClr val="000000">
                    <a:alpha val="0"/>
                  </a:srgbClr>
                </a:highlight>
                <a:latin typeface="Montserrat Light"/>
              </a:rPr>
              <a:t>750 et 1 000 mm</a:t>
            </a:r>
            <a:r>
              <a:rPr lang="fr" sz="1000" b="0" i="0" u="none" strike="noStrike" dirty="0">
                <a:solidFill>
                  <a:srgbClr val="2F355A"/>
                </a:solidFill>
                <a:highlight>
                  <a:srgbClr val="000000">
                    <a:alpha val="0"/>
                  </a:srgbClr>
                </a:highlight>
                <a:latin typeface="Montserrat Light"/>
              </a:rPr>
              <a:t> ; prévoir un coupleur à induction dans le combiné et l'affichage du texte.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Hauteur des casiers de rangement entre </a:t>
            </a:r>
            <a:r>
              <a:rPr lang="fr" sz="1000" b="1" i="0" u="none" strike="noStrike" dirty="0">
                <a:solidFill>
                  <a:srgbClr val="2F355A"/>
                </a:solidFill>
                <a:highlight>
                  <a:srgbClr val="000000">
                    <a:alpha val="0"/>
                  </a:srgbClr>
                </a:highlight>
                <a:latin typeface="Montserrat Light"/>
              </a:rPr>
              <a:t>750 et 1 250 mm, avec une zone libre de 900 x 1 400 mm à l'avant)</a:t>
            </a:r>
            <a:r>
              <a:rPr lang="fr" sz="1000" b="0" i="0" u="none" strike="noStrike" dirty="0">
                <a:solidFill>
                  <a:srgbClr val="2F355A"/>
                </a:solidFill>
                <a:highlight>
                  <a:srgbClr val="000000">
                    <a:alpha val="0"/>
                  </a:srgbClr>
                </a:highlight>
                <a:latin typeface="Montserrat Light"/>
              </a:rPr>
              <a:t>.</a:t>
            </a: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Dans une cuisine commune à faible utilisation : envisagez une </a:t>
            </a:r>
            <a:r>
              <a:rPr lang="fr" sz="1000" b="1" i="0" u="none" strike="noStrike" dirty="0">
                <a:solidFill>
                  <a:srgbClr val="2F355A"/>
                </a:solidFill>
                <a:highlight>
                  <a:srgbClr val="000000">
                    <a:alpha val="0"/>
                  </a:srgbClr>
                </a:highlight>
                <a:latin typeface="Montserrat Light"/>
              </a:rPr>
              <a:t>hauteur de 850 mm </a:t>
            </a:r>
            <a:r>
              <a:rPr lang="fr" sz="1000" b="0" i="0" u="none" strike="noStrike" dirty="0">
                <a:solidFill>
                  <a:srgbClr val="2F355A"/>
                </a:solidFill>
                <a:highlight>
                  <a:srgbClr val="000000">
                    <a:alpha val="0"/>
                  </a:srgbClr>
                </a:highlight>
                <a:latin typeface="Montserrat Light"/>
              </a:rPr>
              <a:t>comme compromis pour les utilisateurs assis et debout dans une cuisine à faible utilisation avec un «</a:t>
            </a:r>
            <a:r>
              <a:rPr lang="fr" sz="1000" b="1" i="0" u="none" strike="noStrike" dirty="0">
                <a:solidFill>
                  <a:srgbClr val="2F355A"/>
                </a:solidFill>
                <a:highlight>
                  <a:srgbClr val="000000">
                    <a:alpha val="0"/>
                  </a:srgbClr>
                </a:highlight>
                <a:latin typeface="Montserrat Light"/>
              </a:rPr>
              <a:t> dégagement pour les genoux » de 700 mm</a:t>
            </a:r>
            <a:r>
              <a:rPr lang="fr" sz="1000" b="0" i="0" u="none" strike="noStrike" dirty="0">
                <a:solidFill>
                  <a:srgbClr val="2F355A"/>
                </a:solidFill>
                <a:highlight>
                  <a:srgbClr val="000000">
                    <a:alpha val="0"/>
                  </a:srgbClr>
                </a:highlight>
                <a:latin typeface="Montserrat Light"/>
              </a:rPr>
              <a:t> sous la zone de préparation, l'évier, la plaque de cuisson, etc. et des options de rangement accessibles. Dans une cuisine commune à usage complet, envisagez de dupliquer la fourniture de plaques de cuisson, d'éviers et de plans de travail, </a:t>
            </a:r>
            <a:r>
              <a:rPr lang="fr" sz="1000" b="1" i="0" u="none" strike="noStrike" dirty="0">
                <a:solidFill>
                  <a:srgbClr val="2F355A"/>
                </a:solidFill>
                <a:highlight>
                  <a:srgbClr val="000000">
                    <a:alpha val="0"/>
                  </a:srgbClr>
                </a:highlight>
                <a:latin typeface="Montserrat Light"/>
              </a:rPr>
              <a:t>c'est-à-dire une hauteur de 900 à 1050 mm</a:t>
            </a:r>
            <a:r>
              <a:rPr lang="fr" sz="1000" b="0" i="0" u="none" strike="noStrike" dirty="0">
                <a:solidFill>
                  <a:srgbClr val="2F355A"/>
                </a:solidFill>
                <a:highlight>
                  <a:srgbClr val="000000">
                    <a:alpha val="0"/>
                  </a:srgbClr>
                </a:highlight>
                <a:latin typeface="Montserrat Light"/>
              </a:rPr>
              <a:t> pour les utilisateurs debout et de</a:t>
            </a:r>
            <a:r>
              <a:rPr lang="fr" sz="1000" b="1" i="0" u="none" strike="noStrike" dirty="0">
                <a:solidFill>
                  <a:srgbClr val="2F355A"/>
                </a:solidFill>
                <a:highlight>
                  <a:srgbClr val="000000">
                    <a:alpha val="0"/>
                  </a:srgbClr>
                </a:highlight>
                <a:latin typeface="Montserrat Light"/>
              </a:rPr>
              <a:t> 760 mm</a:t>
            </a:r>
            <a:r>
              <a:rPr lang="fr" sz="1000" b="0" i="0" u="none" strike="noStrike" dirty="0">
                <a:solidFill>
                  <a:srgbClr val="2F355A"/>
                </a:solidFill>
                <a:highlight>
                  <a:srgbClr val="000000">
                    <a:alpha val="0"/>
                  </a:srgbClr>
                </a:highlight>
                <a:latin typeface="Montserrat Light"/>
              </a:rPr>
              <a:t> pour les utilisateurs assis. Le four doit être placé à la hauteur du plan de travail </a:t>
            </a:r>
            <a:endParaRPr sz="1050" b="1" dirty="0">
              <a:solidFill>
                <a:srgbClr val="2F355A"/>
              </a:solidFill>
            </a:endParaRPr>
          </a:p>
        </p:txBody>
      </p:sp>
      <p:sp>
        <p:nvSpPr>
          <p:cNvPr id="16" name="Rectangle 27">
            <a:extLst>
              <a:ext uri="{FF2B5EF4-FFF2-40B4-BE49-F238E27FC236}">
                <a16:creationId xmlns:a16="http://schemas.microsoft.com/office/drawing/2014/main" id="{466C8251-DADA-4C54-A41E-3021F4AB0333}"/>
              </a:ext>
            </a:extLst>
          </p:cNvPr>
          <p:cNvSpPr txBox="1"/>
          <p:nvPr/>
        </p:nvSpPr>
        <p:spPr>
          <a:xfrm>
            <a:off x="704507" y="2406426"/>
            <a:ext cx="5309419" cy="76463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a:solidFill>
                  <a:srgbClr val="2F355A"/>
                </a:solidFill>
                <a:highlight>
                  <a:srgbClr val="000000">
                    <a:alpha val="0"/>
                  </a:srgbClr>
                </a:highlight>
                <a:latin typeface="Montserrat Light"/>
              </a:rPr>
              <a:t>L'accès aux installations publiques, y compris l'accès aux zones et bureaux de réception, aux toilettes, aux restaurants et aux boutiques, etc., doit être situé à proximité de la voie principale, des allées et des attractions du site ou du bâtiment patrimonial.</a:t>
            </a:r>
            <a:endParaRPr sz="1200" i="1">
              <a:solidFill>
                <a:srgbClr val="2F355A"/>
              </a:solidFill>
            </a:endParaRPr>
          </a:p>
        </p:txBody>
      </p:sp>
      <p:sp>
        <p:nvSpPr>
          <p:cNvPr id="18" name="TextBox 17">
            <a:extLst>
              <a:ext uri="{FF2B5EF4-FFF2-40B4-BE49-F238E27FC236}">
                <a16:creationId xmlns:a16="http://schemas.microsoft.com/office/drawing/2014/main" id="{B93A2AC5-EF54-44A4-B3F7-C98A8BABD155}"/>
              </a:ext>
            </a:extLst>
          </p:cNvPr>
          <p:cNvSpPr txBox="1"/>
          <p:nvPr/>
        </p:nvSpPr>
        <p:spPr>
          <a:xfrm>
            <a:off x="1497704" y="8921991"/>
            <a:ext cx="4648200" cy="3787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r" defTabSz="825500" rtl="0"/>
            <a:r>
              <a:rPr lang="fr" sz="800" b="0" i="1" u="none" strike="noStrike">
                <a:solidFill>
                  <a:srgbClr val="FFFFFF"/>
                </a:solidFill>
                <a:highlight>
                  <a:srgbClr val="000000">
                    <a:alpha val="0"/>
                  </a:srgbClr>
                </a:highlight>
                <a:latin typeface="Montserrat Light"/>
                <a:hlinkClick r:id="rId3">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i="1">
              <a:solidFill>
                <a:schemeClr val="bg1"/>
              </a:solidFill>
              <a:latin typeface="Montserrat Light"/>
            </a:endParaRPr>
          </a:p>
          <a:p>
            <a:pPr marL="0" marR="0" indent="0" algn="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
        <p:nvSpPr>
          <p:cNvPr id="21" name="Text Placeholder 3">
            <a:extLst>
              <a:ext uri="{FF2B5EF4-FFF2-40B4-BE49-F238E27FC236}">
                <a16:creationId xmlns:a16="http://schemas.microsoft.com/office/drawing/2014/main" id="{39DAB2D9-C607-9141-85CE-84E7F2CA3E08}"/>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2" name="Graphic 21" descr="Chevron arrows">
            <a:extLst>
              <a:ext uri="{FF2B5EF4-FFF2-40B4-BE49-F238E27FC236}">
                <a16:creationId xmlns:a16="http://schemas.microsoft.com/office/drawing/2014/main" id="{0453B6EA-A2E1-CC41-AE92-AC5F79E7DFD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7011" y="61303"/>
            <a:ext cx="1817511" cy="1817511"/>
          </a:xfrm>
          <a:prstGeom prst="rect">
            <a:avLst/>
          </a:prstGeom>
        </p:spPr>
      </p:pic>
      <p:sp>
        <p:nvSpPr>
          <p:cNvPr id="23" name="Text Placeholder 3">
            <a:extLst>
              <a:ext uri="{FF2B5EF4-FFF2-40B4-BE49-F238E27FC236}">
                <a16:creationId xmlns:a16="http://schemas.microsoft.com/office/drawing/2014/main" id="{8FB2FCA7-0D2D-C643-966B-6FFE5286A62F}"/>
              </a:ext>
            </a:extLst>
          </p:cNvPr>
          <p:cNvSpPr txBox="1"/>
          <p:nvPr/>
        </p:nvSpPr>
        <p:spPr>
          <a:xfrm>
            <a:off x="716245" y="313921"/>
            <a:ext cx="3949700"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dirty="0">
                <a:highlight>
                  <a:srgbClr val="000000">
                    <a:alpha val="0"/>
                  </a:srgbClr>
                </a:highlight>
                <a:latin typeface="Montserrat"/>
              </a:rPr>
              <a:t>Checklists </a:t>
            </a:r>
            <a:r>
              <a:rPr lang="fr" sz="2400" b="0" i="0" u="none" strike="noStrike" dirty="0">
                <a:highlight>
                  <a:srgbClr val="000000">
                    <a:alpha val="0"/>
                  </a:srgbClr>
                </a:highlight>
                <a:latin typeface="Montserrat"/>
              </a:rPr>
              <a:t>des équipements publics</a:t>
            </a:r>
          </a:p>
        </p:txBody>
      </p:sp>
      <p:pic>
        <p:nvPicPr>
          <p:cNvPr id="24" name="Graphic 23" descr="Blind">
            <a:extLst>
              <a:ext uri="{FF2B5EF4-FFF2-40B4-BE49-F238E27FC236}">
                <a16:creationId xmlns:a16="http://schemas.microsoft.com/office/drawing/2014/main" id="{AEC52A55-0FDD-4A47-AEFD-7EEBB41593E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81374" y="1632282"/>
            <a:ext cx="572191" cy="572191"/>
          </a:xfrm>
          <a:prstGeom prst="rect">
            <a:avLst/>
          </a:prstGeom>
        </p:spPr>
      </p:pic>
      <p:pic>
        <p:nvPicPr>
          <p:cNvPr id="27" name="Graphic 26" descr="Deaf">
            <a:extLst>
              <a:ext uri="{FF2B5EF4-FFF2-40B4-BE49-F238E27FC236}">
                <a16:creationId xmlns:a16="http://schemas.microsoft.com/office/drawing/2014/main" id="{7F1E43B9-4175-C648-B695-6C0E0BF3312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94269" y="1632282"/>
            <a:ext cx="543699" cy="543699"/>
          </a:xfrm>
          <a:prstGeom prst="rect">
            <a:avLst/>
          </a:prstGeom>
        </p:spPr>
      </p:pic>
      <p:pic>
        <p:nvPicPr>
          <p:cNvPr id="28" name="Graphic 27" descr="Universal Access">
            <a:extLst>
              <a:ext uri="{FF2B5EF4-FFF2-40B4-BE49-F238E27FC236}">
                <a16:creationId xmlns:a16="http://schemas.microsoft.com/office/drawing/2014/main" id="{C95D570E-A73F-C246-80ED-2A01652031C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276876" y="1534451"/>
            <a:ext cx="836658" cy="836658"/>
          </a:xfrm>
          <a:prstGeom prst="rect">
            <a:avLst/>
          </a:prstGeom>
        </p:spPr>
      </p:pic>
      <p:pic>
        <p:nvPicPr>
          <p:cNvPr id="29" name="Graphic 28" descr="Pregnant lady outline">
            <a:extLst>
              <a:ext uri="{FF2B5EF4-FFF2-40B4-BE49-F238E27FC236}">
                <a16:creationId xmlns:a16="http://schemas.microsoft.com/office/drawing/2014/main" id="{6EE3437B-B2AD-F44D-B6BE-7F648501CCA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203070" y="1658032"/>
            <a:ext cx="562165" cy="562165"/>
          </a:xfrm>
          <a:prstGeom prst="rect">
            <a:avLst/>
          </a:prstGeom>
        </p:spPr>
      </p:pic>
      <p:pic>
        <p:nvPicPr>
          <p:cNvPr id="30" name="Graphic 29" descr="Mom with stroller outline">
            <a:extLst>
              <a:ext uri="{FF2B5EF4-FFF2-40B4-BE49-F238E27FC236}">
                <a16:creationId xmlns:a16="http://schemas.microsoft.com/office/drawing/2014/main" id="{FC6D671D-5542-5B4C-91F9-1A3C94A61F84}"/>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922940" y="1613333"/>
            <a:ext cx="649132" cy="649132"/>
          </a:xfrm>
          <a:prstGeom prst="rect">
            <a:avLst/>
          </a:prstGeom>
        </p:spPr>
      </p:pic>
      <p:pic>
        <p:nvPicPr>
          <p:cNvPr id="31" name="Graphic 30" descr="Man with cane outline">
            <a:extLst>
              <a:ext uri="{FF2B5EF4-FFF2-40B4-BE49-F238E27FC236}">
                <a16:creationId xmlns:a16="http://schemas.microsoft.com/office/drawing/2014/main" id="{E5FCF632-7673-974C-B335-9F365E668063}"/>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689360" y="1613333"/>
            <a:ext cx="649132" cy="649132"/>
          </a:xfrm>
          <a:prstGeom prst="rect">
            <a:avLst/>
          </a:prstGeom>
        </p:spPr>
      </p:pic>
    </p:spTree>
    <p:extLst>
      <p:ext uri="{BB962C8B-B14F-4D97-AF65-F5344CB8AC3E}">
        <p14:creationId xmlns:p14="http://schemas.microsoft.com/office/powerpoint/2010/main" val="137044074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27"/>
          <p:cNvSpPr txBox="1"/>
          <p:nvPr/>
        </p:nvSpPr>
        <p:spPr>
          <a:xfrm>
            <a:off x="728289" y="2611045"/>
            <a:ext cx="5610203" cy="535819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buClr>
                <a:srgbClr val="28AFAC"/>
              </a:buClr>
            </a:pPr>
            <a:r>
              <a:rPr lang="fr" sz="1200" b="1" i="0" u="none" strike="noStrike" dirty="0">
                <a:solidFill>
                  <a:srgbClr val="28AFAC"/>
                </a:solidFill>
                <a:highlight>
                  <a:srgbClr val="000000">
                    <a:alpha val="0"/>
                  </a:srgbClr>
                </a:highlight>
                <a:latin typeface="Montserrat"/>
              </a:rPr>
              <a:t>Toilettes</a:t>
            </a:r>
          </a:p>
          <a:p>
            <a:pPr marL="285750" indent="-285750">
              <a:lnSpc>
                <a:spcPct val="100000"/>
              </a:lnSpc>
              <a:spcBef>
                <a:spcPct val="0"/>
              </a:spcBef>
              <a:buClr>
                <a:srgbClr val="28AFAC"/>
              </a:buClr>
              <a:buFont typeface="Wingdings" panose="05000000000000000000" pitchFamily="2" charset="2"/>
              <a:buChar char="q"/>
            </a:pPr>
            <a:endParaRPr lang="en-GB" sz="1050" dirty="0"/>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Dans chaque bloc d'hommes et de femmes, prévoir au moins une cabine de WC ambulante de </a:t>
            </a:r>
            <a:r>
              <a:rPr lang="fr" sz="1000" b="1" i="0" u="none" strike="noStrike" dirty="0">
                <a:highlight>
                  <a:srgbClr val="000000">
                    <a:alpha val="0"/>
                  </a:srgbClr>
                </a:highlight>
                <a:latin typeface="Montserrat Light"/>
              </a:rPr>
              <a:t>1 500 x 900 mm.</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Dans chaque bloc d'hommes et de femmes, prévoir au moins une cabine de WC élargie de </a:t>
            </a:r>
            <a:r>
              <a:rPr lang="fr" sz="1000" b="1" i="0" u="none" strike="noStrike" dirty="0">
                <a:highlight>
                  <a:srgbClr val="000000">
                    <a:alpha val="0"/>
                  </a:srgbClr>
                </a:highlight>
                <a:latin typeface="Montserrat Light"/>
              </a:rPr>
              <a:t>1 500 x 1 200 mm.</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Dans les blocs masculins, prévoir un urinoir bas de </a:t>
            </a:r>
            <a:r>
              <a:rPr lang="fr" sz="1000" b="1" i="0" u="none" strike="noStrike" dirty="0">
                <a:highlight>
                  <a:srgbClr val="000000">
                    <a:alpha val="0"/>
                  </a:srgbClr>
                </a:highlight>
                <a:latin typeface="Montserrat Light"/>
              </a:rPr>
              <a:t>380 mm de hauteur</a:t>
            </a:r>
            <a:r>
              <a:rPr lang="fr" sz="1000" b="0" i="0" u="none" strike="noStrike" dirty="0">
                <a:highlight>
                  <a:srgbClr val="000000">
                    <a:alpha val="0"/>
                  </a:srgbClr>
                </a:highlight>
                <a:latin typeface="Montserrat Light"/>
              </a:rPr>
              <a:t>, avec un espace libre devant et des barres d'appui sur le mur. </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Fournir au moins un WC unisexe accessible, de dimensions </a:t>
            </a:r>
            <a:r>
              <a:rPr lang="fr" sz="1000" b="1" i="0" u="none" strike="noStrike" dirty="0">
                <a:highlight>
                  <a:srgbClr val="000000">
                    <a:alpha val="0"/>
                  </a:srgbClr>
                </a:highlight>
                <a:latin typeface="Montserrat Light"/>
              </a:rPr>
              <a:t>1 800 x 2 500 mm</a:t>
            </a:r>
            <a:r>
              <a:rPr lang="fr" sz="1000" b="0" i="0" u="none" strike="noStrike" dirty="0">
                <a:highlight>
                  <a:srgbClr val="000000">
                    <a:alpha val="0"/>
                  </a:srgbClr>
                </a:highlight>
                <a:latin typeface="Montserrat Light"/>
              </a:rPr>
              <a:t>, avec une porte s'ouvrant sur l'extérieur.</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Dans les blocs sanitaires comportant plus de six cabines, prévoir une cabine de WC accessible aux fauteuils roulants dans chaque bloc, en plus de l'unique WC accessible unisexe.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Dans les grands établissements publics, prévoyez au moins une salle de bains à langer avec un élévateur à rail au plafond couvrant toute la pièce et un banc à langer pour adultes ; la taille de la pièce est de </a:t>
            </a:r>
            <a:r>
              <a:rPr lang="fr" sz="1000" b="1" i="0" u="none" strike="noStrike" dirty="0">
                <a:highlight>
                  <a:srgbClr val="000000">
                    <a:alpha val="0"/>
                  </a:srgbClr>
                </a:highlight>
                <a:latin typeface="Montserrat Light"/>
              </a:rPr>
              <a:t>12 m².</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Il ne doit pas y avoir de tuyaux encastrés ou ouverts derrière la cuvette des WC dans une cabine ou un vestiaire accessible aux fauteuils roulants.</a:t>
            </a:r>
          </a:p>
          <a:p>
            <a:pPr marL="285750" indent="-285750">
              <a:lnSpc>
                <a:spcPct val="100000"/>
              </a:lnSpc>
              <a:spcBef>
                <a:spcPct val="0"/>
              </a:spcBef>
              <a:buClr>
                <a:srgbClr val="28AFAC"/>
              </a:buClr>
              <a:buFont typeface="Wingdings" panose="05000000000000000000" pitchFamily="2" charset="2"/>
              <a:buChar char="q"/>
            </a:pPr>
            <a:endParaRPr lang="en-GB" sz="1050" dirty="0"/>
          </a:p>
          <a:p>
            <a:pPr marL="285750" indent="-285750">
              <a:lnSpc>
                <a:spcPct val="100000"/>
              </a:lnSpc>
              <a:spcBef>
                <a:spcPct val="0"/>
              </a:spcBef>
              <a:buClr>
                <a:srgbClr val="28AFAC"/>
              </a:buClr>
              <a:buFont typeface="Wingdings" panose="05000000000000000000" pitchFamily="2" charset="2"/>
              <a:buChar char="q"/>
            </a:pPr>
            <a:endParaRPr lang="en-GB" sz="1050" dirty="0"/>
          </a:p>
          <a:p>
            <a:pPr marL="285750" indent="-285750">
              <a:lnSpc>
                <a:spcPct val="100000"/>
              </a:lnSpc>
              <a:spcBef>
                <a:spcPct val="0"/>
              </a:spcBef>
              <a:buClr>
                <a:srgbClr val="28AFAC"/>
              </a:buClr>
              <a:buFont typeface="Wingdings" panose="05000000000000000000" pitchFamily="2" charset="2"/>
              <a:buChar char="q"/>
            </a:pPr>
            <a:endParaRPr lang="en-GB" sz="1050" dirty="0"/>
          </a:p>
          <a:p>
            <a:pPr marL="285750" indent="-285750">
              <a:lnSpc>
                <a:spcPct val="100000"/>
              </a:lnSpc>
              <a:spcBef>
                <a:spcPct val="0"/>
              </a:spcBef>
              <a:buClr>
                <a:srgbClr val="28AFAC"/>
              </a:buClr>
              <a:buFont typeface="Wingdings" panose="05000000000000000000" pitchFamily="2" charset="2"/>
              <a:buChar char="q"/>
            </a:pPr>
            <a:endParaRPr lang="en-GB" sz="1050" dirty="0"/>
          </a:p>
          <a:p>
            <a:pPr marL="285750" indent="-285750">
              <a:lnSpc>
                <a:spcPct val="100000"/>
              </a:lnSpc>
              <a:spcBef>
                <a:spcPct val="0"/>
              </a:spcBef>
              <a:buClr>
                <a:srgbClr val="28AFAC"/>
              </a:buClr>
              <a:buFont typeface="Wingdings" panose="05000000000000000000" pitchFamily="2" charset="2"/>
              <a:buChar char="q"/>
            </a:pPr>
            <a:endParaRPr lang="en-GB" sz="1050" dirty="0"/>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La hauteur du siège des toilettes doit être comprise entre </a:t>
            </a:r>
            <a:r>
              <a:rPr lang="fr" sz="1000" b="1" i="0" u="none" strike="noStrike" dirty="0">
                <a:highlight>
                  <a:srgbClr val="000000">
                    <a:alpha val="0"/>
                  </a:srgbClr>
                </a:highlight>
                <a:latin typeface="Montserrat Light"/>
              </a:rPr>
              <a:t>460 et 480 mm, avec un espace de transfert libre de 900 mm</a:t>
            </a:r>
            <a:r>
              <a:rPr lang="fr" sz="1000" b="0" i="0" u="none" strike="noStrike" dirty="0">
                <a:highlight>
                  <a:srgbClr val="000000">
                    <a:alpha val="0"/>
                  </a:srgbClr>
                </a:highlight>
                <a:latin typeface="Montserrat Light"/>
              </a:rPr>
              <a:t> à côté de la cuvette. Poignée de chasse en forme de spatule du côté du transfert</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Dans un WC accessible aux fauteuils roulants,</a:t>
            </a:r>
            <a:r>
              <a:rPr lang="fr" sz="1000" b="1" i="0" u="none" strike="noStrike" dirty="0">
                <a:highlight>
                  <a:srgbClr val="000000">
                    <a:alpha val="0"/>
                  </a:srgbClr>
                </a:highlight>
                <a:latin typeface="Montserrat Light"/>
              </a:rPr>
              <a:t> la hauteur recommandée du lavabo est de 800 mm</a:t>
            </a:r>
            <a:r>
              <a:rPr lang="fr" sz="1000" b="0" i="0" u="none" strike="noStrike" dirty="0">
                <a:highlight>
                  <a:srgbClr val="000000">
                    <a:alpha val="0"/>
                  </a:srgbClr>
                </a:highlight>
                <a:latin typeface="Montserrat Light"/>
              </a:rPr>
              <a:t>. Le « Finger Basin » n'est pas recommandé. Prévoir un petit lavabo de </a:t>
            </a:r>
            <a:r>
              <a:rPr lang="fr" sz="1000" b="1" i="0" u="none" strike="noStrike" dirty="0">
                <a:highlight>
                  <a:srgbClr val="000000">
                    <a:alpha val="0"/>
                  </a:srgbClr>
                </a:highlight>
                <a:latin typeface="Montserrat Light"/>
              </a:rPr>
              <a:t>450 x 300 mm</a:t>
            </a:r>
            <a:r>
              <a:rPr lang="fr" sz="1000" b="0" i="0" u="none" strike="noStrike" dirty="0">
                <a:highlight>
                  <a:srgbClr val="000000">
                    <a:alpha val="0"/>
                  </a:srgbClr>
                </a:highlight>
                <a:latin typeface="Montserrat Light"/>
              </a:rPr>
              <a:t> et un mitigeur à levier.</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Salle de bains pour les vestiaires, prévoir un lavabo de taille normale, de préférence réglable en hauteur par voie électronique.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Le matériau du sol doit être antidérapant et avoir un PTV minimum de </a:t>
            </a:r>
            <a:r>
              <a:rPr lang="fr" sz="1000" b="1" i="0" u="none" strike="noStrike" dirty="0">
                <a:highlight>
                  <a:srgbClr val="000000">
                    <a:alpha val="0"/>
                  </a:srgbClr>
                </a:highlight>
                <a:latin typeface="Montserrat Light"/>
              </a:rPr>
              <a:t>51-70, un PTV de 70-100</a:t>
            </a:r>
            <a:r>
              <a:rPr lang="fr" sz="1000" b="0" i="0" u="none" strike="noStrike" dirty="0">
                <a:highlight>
                  <a:srgbClr val="000000">
                    <a:alpha val="0"/>
                  </a:srgbClr>
                </a:highlight>
                <a:latin typeface="Montserrat Light"/>
              </a:rPr>
              <a:t> offrant la meilleure protection.</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Installez un miroir d'au moins </a:t>
            </a:r>
            <a:r>
              <a:rPr lang="fr" sz="1000" b="1" i="0" u="none" strike="noStrike" dirty="0">
                <a:highlight>
                  <a:srgbClr val="000000">
                    <a:alpha val="0"/>
                  </a:srgbClr>
                </a:highlight>
                <a:latin typeface="Montserrat Light"/>
              </a:rPr>
              <a:t>400 mm de large</a:t>
            </a:r>
            <a:r>
              <a:rPr lang="fr" sz="1000" b="0" i="0" u="none" strike="noStrike" dirty="0">
                <a:highlight>
                  <a:srgbClr val="000000">
                    <a:alpha val="0"/>
                  </a:srgbClr>
                </a:highlight>
                <a:latin typeface="Montserrat Light"/>
              </a:rPr>
              <a:t> et d'une </a:t>
            </a:r>
            <a:r>
              <a:rPr lang="fr" sz="1000" b="1" i="0" u="none" strike="noStrike" dirty="0">
                <a:highlight>
                  <a:srgbClr val="000000">
                    <a:alpha val="0"/>
                  </a:srgbClr>
                </a:highlight>
                <a:latin typeface="Montserrat Light"/>
              </a:rPr>
              <a:t>hauteur comprise entre 600 et 1 600 mm</a:t>
            </a:r>
            <a:r>
              <a:rPr lang="fr" sz="1000" b="0" i="0" u="none" strike="noStrike" dirty="0">
                <a:highlight>
                  <a:srgbClr val="000000">
                    <a:alpha val="0"/>
                  </a:srgbClr>
                </a:highlight>
                <a:latin typeface="Montserrat Light"/>
              </a:rPr>
              <a:t>. Fournir des porte-manteaux à double hauteur</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Un système d'alarme d'urgence doit être installé et relié au bureau de sécurité ou au point d'information.</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highlight>
                  <a:srgbClr val="000000">
                    <a:alpha val="0"/>
                  </a:srgbClr>
                </a:highlight>
                <a:latin typeface="Montserrat Light"/>
              </a:rPr>
              <a:t>Prévoir un éclairage de secours lorsqu'il n'y a pas d'éclairage d'emprunt ou d'éclairage de débordement.</a:t>
            </a:r>
            <a:endParaRPr sz="1050" b="1" dirty="0">
              <a:solidFill>
                <a:srgbClr val="24282B"/>
              </a:solidFill>
            </a:endParaRPr>
          </a:p>
        </p:txBody>
      </p:sp>
      <p:sp>
        <p:nvSpPr>
          <p:cNvPr id="18" name="TextBox 17">
            <a:extLst>
              <a:ext uri="{FF2B5EF4-FFF2-40B4-BE49-F238E27FC236}">
                <a16:creationId xmlns:a16="http://schemas.microsoft.com/office/drawing/2014/main" id="{C4D0521D-2403-42C2-911A-C3FBDBDF548A}"/>
              </a:ext>
            </a:extLst>
          </p:cNvPr>
          <p:cNvSpPr txBox="1"/>
          <p:nvPr/>
        </p:nvSpPr>
        <p:spPr>
          <a:xfrm>
            <a:off x="813868" y="8632639"/>
            <a:ext cx="4648200" cy="3787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l" defTabSz="825500" rtl="0"/>
            <a:r>
              <a:rPr lang="fr" sz="800" b="0" i="1" u="none" strike="noStrike">
                <a:solidFill>
                  <a:srgbClr val="2F355A"/>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i="1">
              <a:solidFill>
                <a:srgbClr val="2F355A"/>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
        <p:nvSpPr>
          <p:cNvPr id="22" name="Text Placeholder 3">
            <a:extLst>
              <a:ext uri="{FF2B5EF4-FFF2-40B4-BE49-F238E27FC236}">
                <a16:creationId xmlns:a16="http://schemas.microsoft.com/office/drawing/2014/main" id="{800003D7-557E-A940-9A1E-E301333DF6BE}"/>
              </a:ext>
            </a:extLst>
          </p:cNvPr>
          <p:cNvSpPr txBox="1"/>
          <p:nvPr/>
        </p:nvSpPr>
        <p:spPr>
          <a:xfrm>
            <a:off x="708616" y="579520"/>
            <a:ext cx="3949700"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a:highlight>
                  <a:srgbClr val="000000">
                    <a:alpha val="0"/>
                  </a:srgbClr>
                </a:highlight>
                <a:latin typeface="Montserrat"/>
              </a:rPr>
              <a:t>Toilettes publiques</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7011" y="61303"/>
            <a:ext cx="1817511" cy="1817511"/>
          </a:xfrm>
          <a:prstGeom prst="rect">
            <a:avLst/>
          </a:prstGeom>
        </p:spPr>
      </p:pic>
      <p:pic>
        <p:nvPicPr>
          <p:cNvPr id="30" name="Graphic 29" descr="Blind">
            <a:extLst>
              <a:ext uri="{FF2B5EF4-FFF2-40B4-BE49-F238E27FC236}">
                <a16:creationId xmlns:a16="http://schemas.microsoft.com/office/drawing/2014/main" id="{9EA46CDF-F2EF-8A49-B79F-F6104C9F0CB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81374" y="1632282"/>
            <a:ext cx="572191" cy="572191"/>
          </a:xfrm>
          <a:prstGeom prst="rect">
            <a:avLst/>
          </a:prstGeom>
        </p:spPr>
      </p:pic>
      <p:pic>
        <p:nvPicPr>
          <p:cNvPr id="31" name="Graphic 30" descr="Deaf">
            <a:extLst>
              <a:ext uri="{FF2B5EF4-FFF2-40B4-BE49-F238E27FC236}">
                <a16:creationId xmlns:a16="http://schemas.microsoft.com/office/drawing/2014/main" id="{F20CC22A-31ED-9C4E-970B-DF7D60EB673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94269" y="1632282"/>
            <a:ext cx="543699" cy="543699"/>
          </a:xfrm>
          <a:prstGeom prst="rect">
            <a:avLst/>
          </a:prstGeom>
        </p:spPr>
      </p:pic>
      <p:pic>
        <p:nvPicPr>
          <p:cNvPr id="32" name="Graphic 31" descr="Universal Access">
            <a:extLst>
              <a:ext uri="{FF2B5EF4-FFF2-40B4-BE49-F238E27FC236}">
                <a16:creationId xmlns:a16="http://schemas.microsoft.com/office/drawing/2014/main" id="{9FD3D7EA-E164-7A42-8494-6BB1AC28134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76876" y="1534451"/>
            <a:ext cx="836658" cy="836658"/>
          </a:xfrm>
          <a:prstGeom prst="rect">
            <a:avLst/>
          </a:prstGeom>
        </p:spPr>
      </p:pic>
      <p:pic>
        <p:nvPicPr>
          <p:cNvPr id="33" name="Graphic 32" descr="Pregnant lady outline">
            <a:extLst>
              <a:ext uri="{FF2B5EF4-FFF2-40B4-BE49-F238E27FC236}">
                <a16:creationId xmlns:a16="http://schemas.microsoft.com/office/drawing/2014/main" id="{F70261C1-0FE5-B646-84A1-3E07C17F1AE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203070" y="1658032"/>
            <a:ext cx="562165" cy="562165"/>
          </a:xfrm>
          <a:prstGeom prst="rect">
            <a:avLst/>
          </a:prstGeom>
        </p:spPr>
      </p:pic>
      <p:pic>
        <p:nvPicPr>
          <p:cNvPr id="34" name="Graphic 33" descr="Mom with stroller outline">
            <a:extLst>
              <a:ext uri="{FF2B5EF4-FFF2-40B4-BE49-F238E27FC236}">
                <a16:creationId xmlns:a16="http://schemas.microsoft.com/office/drawing/2014/main" id="{739EB83C-022E-FC41-A6EA-06E916FE912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922940" y="1613333"/>
            <a:ext cx="649132" cy="649132"/>
          </a:xfrm>
          <a:prstGeom prst="rect">
            <a:avLst/>
          </a:prstGeom>
        </p:spPr>
      </p:pic>
      <p:pic>
        <p:nvPicPr>
          <p:cNvPr id="35" name="Graphic 34" descr="Man with cane outline">
            <a:extLst>
              <a:ext uri="{FF2B5EF4-FFF2-40B4-BE49-F238E27FC236}">
                <a16:creationId xmlns:a16="http://schemas.microsoft.com/office/drawing/2014/main" id="{7E8E0CFC-11F9-8A49-AE64-91DFE6E675D0}"/>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89360" y="1613333"/>
            <a:ext cx="649132" cy="649132"/>
          </a:xfrm>
          <a:prstGeom prst="rect">
            <a:avLst/>
          </a:prstGeom>
        </p:spPr>
      </p:pic>
    </p:spTree>
    <p:extLst>
      <p:ext uri="{BB962C8B-B14F-4D97-AF65-F5344CB8AC3E}">
        <p14:creationId xmlns:p14="http://schemas.microsoft.com/office/powerpoint/2010/main" val="18985264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p:cNvSpPr/>
          <p:nvPr/>
        </p:nvSpPr>
        <p:spPr>
          <a:xfrm>
            <a:off x="15772" y="2013951"/>
            <a:ext cx="6842228" cy="2115509"/>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52" name="Rectangle 27"/>
          <p:cNvSpPr txBox="1"/>
          <p:nvPr/>
        </p:nvSpPr>
        <p:spPr>
          <a:xfrm>
            <a:off x="782177" y="2425687"/>
            <a:ext cx="5201643" cy="13186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a:solidFill>
                  <a:srgbClr val="FFFFFF"/>
                </a:solidFill>
                <a:highlight>
                  <a:srgbClr val="000000">
                    <a:alpha val="0"/>
                  </a:srgbClr>
                </a:highlight>
                <a:latin typeface="Montserrat Light"/>
                <a:cs typeface="Times New Roman"/>
              </a:rPr>
              <a:t>Trop souvent, notre conscience et notre compréhension des besoins et des désirs des personnes handicapées se limitent à nos propres expériences. Le message est simple : les personnes handicapées ont les mêmes désirs et besoins que chacun d'entre nous, à savoir le respect et la dignité. Notre environnement bâti doit être sûr, équitable et offrir à tous, y compris aux personnes handicapées, un accès digne aux biens et aux services. </a:t>
            </a:r>
          </a:p>
        </p:txBody>
      </p:sp>
      <p:sp>
        <p:nvSpPr>
          <p:cNvPr id="1054" name="Rectangle 27"/>
          <p:cNvSpPr txBox="1"/>
          <p:nvPr/>
        </p:nvSpPr>
        <p:spPr>
          <a:xfrm>
            <a:off x="674401" y="4459104"/>
            <a:ext cx="5309419" cy="6263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74649" indent="-74649" algn="just">
              <a:lnSpc>
                <a:spcPct val="100000"/>
              </a:lnSpc>
              <a:spcBef>
                <a:spcPct val="0"/>
              </a:spcBef>
              <a:buFont typeface="Symbol" panose="05050102010706020507" pitchFamily="18" charset="2"/>
              <a:buChar char=""/>
            </a:pPr>
            <a:endParaRPr lang="en-IE" sz="1050">
              <a:solidFill>
                <a:srgbClr val="2F355A"/>
              </a:solidFill>
              <a:cs typeface="Times New Roman" panose="02020603050405020304" pitchFamily="18" charset="0"/>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De nombreuses personnes handicapées ne peuvent pas faire l'expérience de ce que le tourisme européen a à offrir en raison du manque de logements accessibles et d'autres activités inclusives. Ce guide informera, soutiendra et aidera les jeunes de l'industrie du tourisme à mettre en œuvre efficacement ces exigences. Il les guidera sur la manière de relever les défis liés au handicap dans les services et la conception. Vous allez notamment ;</a:t>
            </a:r>
          </a:p>
          <a:p>
            <a:pPr>
              <a:lnSpc>
                <a:spcPct val="100000"/>
              </a:lnSpc>
              <a:spcBef>
                <a:spcPct val="0"/>
              </a:spcBef>
            </a:pPr>
            <a:endParaRPr lang="en-IE" sz="1050">
              <a:solidFill>
                <a:srgbClr val="2F355A"/>
              </a:solidFill>
            </a:endParaRPr>
          </a:p>
          <a:p>
            <a:pPr>
              <a:lnSpc>
                <a:spcPct val="100000"/>
              </a:lnSpc>
              <a:spcBef>
                <a:spcPct val="0"/>
              </a:spcBef>
            </a:pPr>
            <a:endParaRPr lang="en-IE" sz="1050">
              <a:solidFill>
                <a:srgbClr val="2F355A"/>
              </a:solidFill>
              <a:cs typeface="Times New Roman" panose="02020603050405020304" pitchFamily="18" charset="0"/>
            </a:endParaRPr>
          </a:p>
          <a:p>
            <a:pPr marL="149299" indent="-149299" rtl="0">
              <a:lnSpc>
                <a:spcPct val="100000"/>
              </a:lnSpc>
              <a:spcBef>
                <a:spcPct val="0"/>
              </a:spcBef>
              <a:spcAft>
                <a:spcPts val="600"/>
              </a:spcAft>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Apprendre comment devenir un </a:t>
            </a:r>
            <a:r>
              <a:rPr lang="fr" sz="1000" b="1" i="0" u="none" strike="noStrike">
                <a:solidFill>
                  <a:srgbClr val="2F355A"/>
                </a:solidFill>
                <a:highlight>
                  <a:srgbClr val="000000">
                    <a:alpha val="0"/>
                  </a:srgbClr>
                </a:highlight>
                <a:latin typeface="Montserrat Light"/>
              </a:rPr>
              <a:t>futur changeur de jeu</a:t>
            </a:r>
            <a:r>
              <a:rPr lang="fr" sz="1000" b="0" i="0" u="none" strike="noStrike">
                <a:solidFill>
                  <a:srgbClr val="2F355A"/>
                </a:solidFill>
                <a:highlight>
                  <a:srgbClr val="000000">
                    <a:alpha val="0"/>
                  </a:srgbClr>
                </a:highlight>
                <a:latin typeface="Montserrat Light"/>
              </a:rPr>
              <a:t> dans le tourisme en intégrant des pratiques de tourisme accessible et inclusif dans votre entreprise.</a:t>
            </a:r>
          </a:p>
          <a:p>
            <a:pPr marL="149299" indent="-149299" rtl="0">
              <a:lnSpc>
                <a:spcPct val="100000"/>
              </a:lnSpc>
              <a:spcBef>
                <a:spcPct val="0"/>
              </a:spcBef>
              <a:spcAft>
                <a:spcPts val="600"/>
              </a:spcAft>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Comprendre les </a:t>
            </a:r>
            <a:r>
              <a:rPr lang="fr" sz="1000" b="1" i="0" u="none" strike="noStrike">
                <a:solidFill>
                  <a:srgbClr val="2F355A"/>
                </a:solidFill>
                <a:highlight>
                  <a:srgbClr val="000000">
                    <a:alpha val="0"/>
                  </a:srgbClr>
                </a:highlight>
                <a:latin typeface="Montserrat Light"/>
              </a:rPr>
              <a:t>opportunités et améliorer vos connaissances</a:t>
            </a:r>
            <a:r>
              <a:rPr lang="fr" sz="1000" b="0" i="0" u="none" strike="noStrike">
                <a:solidFill>
                  <a:srgbClr val="2F355A"/>
                </a:solidFill>
                <a:highlight>
                  <a:srgbClr val="000000">
                    <a:alpha val="0"/>
                  </a:srgbClr>
                </a:highlight>
                <a:latin typeface="Montserrat Light"/>
              </a:rPr>
              <a:t> sur le marché du tourisme accessible et sur la manière de répondre à des besoins spécifiques par le biais de différents produits et services.</a:t>
            </a:r>
          </a:p>
          <a:p>
            <a:pPr marL="149299" indent="-149299" rtl="0">
              <a:lnSpc>
                <a:spcPct val="100000"/>
              </a:lnSpc>
              <a:spcBef>
                <a:spcPct val="0"/>
              </a:spcBef>
              <a:spcAft>
                <a:spcPts val="600"/>
              </a:spcAft>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Élaborer des </a:t>
            </a:r>
            <a:r>
              <a:rPr lang="fr" sz="1000" b="1" i="0" u="none" strike="noStrike">
                <a:solidFill>
                  <a:srgbClr val="2F355A"/>
                </a:solidFill>
                <a:highlight>
                  <a:srgbClr val="000000">
                    <a:alpha val="0"/>
                  </a:srgbClr>
                </a:highlight>
                <a:latin typeface="Montserrat Light"/>
              </a:rPr>
              <a:t>stratégies pour mettre en œuvre et améliorer l'accessibilité</a:t>
            </a:r>
            <a:r>
              <a:rPr lang="fr" sz="1000" b="0" i="0" u="none" strike="noStrike">
                <a:solidFill>
                  <a:srgbClr val="2F355A"/>
                </a:solidFill>
                <a:highlight>
                  <a:srgbClr val="000000">
                    <a:alpha val="0"/>
                  </a:srgbClr>
                </a:highlight>
                <a:latin typeface="Montserrat Light"/>
              </a:rPr>
              <a:t> de votre exploitation afin d'attirer un plus grand nombre de visiteurs de toutes capacités et de tous âges. </a:t>
            </a:r>
          </a:p>
          <a:p>
            <a:pPr marL="149299" indent="-149299" rtl="0">
              <a:lnSpc>
                <a:spcPct val="100000"/>
              </a:lnSpc>
              <a:spcBef>
                <a:spcPct val="0"/>
              </a:spcBef>
              <a:spcAft>
                <a:spcPts val="600"/>
              </a:spcAft>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Soyez capable </a:t>
            </a:r>
            <a:r>
              <a:rPr lang="fr" sz="1000" b="1" i="0" u="none" strike="noStrike">
                <a:solidFill>
                  <a:srgbClr val="2F355A"/>
                </a:solidFill>
                <a:highlight>
                  <a:srgbClr val="000000">
                    <a:alpha val="0"/>
                  </a:srgbClr>
                </a:highlight>
                <a:latin typeface="Montserrat Light"/>
              </a:rPr>
              <a:t>d'aider les personnes handicapées à planifier et à participer à votre expérience</a:t>
            </a:r>
            <a:r>
              <a:rPr lang="fr" sz="1000" b="0" i="0" u="none" strike="noStrike">
                <a:solidFill>
                  <a:srgbClr val="2F355A"/>
                </a:solidFill>
                <a:highlight>
                  <a:srgbClr val="000000">
                    <a:alpha val="0"/>
                  </a:srgbClr>
                </a:highlight>
                <a:latin typeface="Montserrat Light"/>
              </a:rPr>
              <a:t> de vacances et à devenir l'expérience de vacances qu'elles ont choisie ─ ­en particulier pendant une pandémie.</a:t>
            </a:r>
          </a:p>
          <a:p>
            <a:pPr marL="149299" indent="-149299" rtl="0">
              <a:lnSpc>
                <a:spcPct val="100000"/>
              </a:lnSpc>
              <a:spcBef>
                <a:spcPct val="0"/>
              </a:spcBef>
              <a:spcAft>
                <a:spcPts val="600"/>
              </a:spcAft>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Apprenez </a:t>
            </a:r>
            <a:r>
              <a:rPr lang="fr" sz="1000" b="1" i="0" u="none" strike="noStrike">
                <a:solidFill>
                  <a:srgbClr val="2F355A"/>
                </a:solidFill>
                <a:highlight>
                  <a:srgbClr val="000000">
                    <a:alpha val="0"/>
                  </a:srgbClr>
                </a:highlight>
                <a:latin typeface="Montserrat Light"/>
              </a:rPr>
              <a:t>à soutenir et à promouvoir l'intégration d'un design inclusif et accessible </a:t>
            </a:r>
            <a:r>
              <a:rPr lang="fr" sz="1000" b="0" i="0" u="none" strike="noStrike">
                <a:solidFill>
                  <a:srgbClr val="2F355A"/>
                </a:solidFill>
                <a:highlight>
                  <a:srgbClr val="000000">
                    <a:alpha val="0"/>
                  </a:srgbClr>
                </a:highlight>
                <a:latin typeface="Montserrat Light"/>
              </a:rPr>
              <a:t>dans la conception et la planification de votre entreprise.</a:t>
            </a:r>
          </a:p>
          <a:p>
            <a:endParaRPr sz="1050">
              <a:solidFill>
                <a:srgbClr val="2F355A"/>
              </a:solidFill>
            </a:endParaRPr>
          </a:p>
        </p:txBody>
      </p:sp>
      <p:sp>
        <p:nvSpPr>
          <p:cNvPr id="12" name="Text Placeholder 1">
            <a:extLst>
              <a:ext uri="{FF2B5EF4-FFF2-40B4-BE49-F238E27FC236}">
                <a16:creationId xmlns:a16="http://schemas.microsoft.com/office/drawing/2014/main" id="{D37D8F38-6FFE-4E35-AB3E-061FA3039F5B}"/>
              </a:ext>
            </a:extLst>
          </p:cNvPr>
          <p:cNvSpPr>
            <a:spLocks noGrp="1"/>
          </p:cNvSpPr>
          <p:nvPr>
            <p:ph type="body" sz="quarter" idx="16"/>
          </p:nvPr>
        </p:nvSpPr>
        <p:spPr>
          <a:xfrm>
            <a:off x="782685" y="658061"/>
            <a:ext cx="5302026" cy="563401"/>
          </a:xfrm>
        </p:spPr>
        <p:txBody>
          <a:bodyPr>
            <a:noAutofit/>
          </a:bodyPr>
          <a:lstStyle/>
          <a:p>
            <a:pPr rtl="0">
              <a:lnSpc>
                <a:spcPct val="100000"/>
              </a:lnSpc>
              <a:spcBef>
                <a:spcPct val="0"/>
              </a:spcBef>
            </a:pPr>
            <a:r>
              <a:rPr lang="fr" sz="2500" b="0" i="0" u="none" strike="noStrike">
                <a:highlight>
                  <a:srgbClr val="000000">
                    <a:alpha val="0"/>
                  </a:srgbClr>
                </a:highlight>
                <a:latin typeface="Montserrat"/>
              </a:rPr>
              <a:t>Introduction au tourisme accessible et inclusif</a:t>
            </a:r>
          </a:p>
        </p:txBody>
      </p:sp>
    </p:spTree>
    <p:extLst>
      <p:ext uri="{BB962C8B-B14F-4D97-AF65-F5344CB8AC3E}">
        <p14:creationId xmlns:p14="http://schemas.microsoft.com/office/powerpoint/2010/main" val="2697834430"/>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p:cNvSpPr/>
          <p:nvPr/>
        </p:nvSpPr>
        <p:spPr>
          <a:xfrm>
            <a:off x="0" y="13720"/>
            <a:ext cx="6858000" cy="1824201"/>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11" name="Graphic 10" descr="Grain">
            <a:extLst>
              <a:ext uri="{FF2B5EF4-FFF2-40B4-BE49-F238E27FC236}">
                <a16:creationId xmlns:a16="http://schemas.microsoft.com/office/drawing/2014/main" id="{CD3E4D5F-8C28-9644-9B8F-9397DE44EA0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49359" y="-11643"/>
            <a:ext cx="2264099" cy="2264099"/>
          </a:xfrm>
          <a:prstGeom prst="rect">
            <a:avLst/>
          </a:prstGeom>
        </p:spPr>
      </p:pic>
      <p:sp>
        <p:nvSpPr>
          <p:cNvPr id="12" name="Rechteck">
            <a:extLst>
              <a:ext uri="{FF2B5EF4-FFF2-40B4-BE49-F238E27FC236}">
                <a16:creationId xmlns:a16="http://schemas.microsoft.com/office/drawing/2014/main" id="{6B89E5F9-314C-4DAB-883F-1791202EFE01}"/>
              </a:ext>
            </a:extLst>
          </p:cNvPr>
          <p:cNvSpPr/>
          <p:nvPr/>
        </p:nvSpPr>
        <p:spPr>
          <a:xfrm>
            <a:off x="1" y="6745738"/>
            <a:ext cx="6876112" cy="1730596"/>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chemeClr val="bg1"/>
              </a:solidFill>
            </a:endParaRPr>
          </a:p>
        </p:txBody>
      </p:sp>
      <p:sp>
        <p:nvSpPr>
          <p:cNvPr id="13" name="Rectangle 27">
            <a:extLst>
              <a:ext uri="{FF2B5EF4-FFF2-40B4-BE49-F238E27FC236}">
                <a16:creationId xmlns:a16="http://schemas.microsoft.com/office/drawing/2014/main" id="{C08383DA-6280-4CB7-A5C7-8713783462FF}"/>
              </a:ext>
            </a:extLst>
          </p:cNvPr>
          <p:cNvSpPr txBox="1"/>
          <p:nvPr/>
        </p:nvSpPr>
        <p:spPr>
          <a:xfrm>
            <a:off x="761092" y="7055979"/>
            <a:ext cx="5346744" cy="124938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spcBef>
                <a:spcPct val="0"/>
              </a:spcBef>
            </a:pPr>
            <a:r>
              <a:rPr lang="fr" sz="1200" b="1" i="0" u="none" strike="noStrike">
                <a:solidFill>
                  <a:srgbClr val="FFFFFF"/>
                </a:solidFill>
                <a:highlight>
                  <a:srgbClr val="000000">
                    <a:alpha val="0"/>
                  </a:srgbClr>
                </a:highlight>
                <a:latin typeface="Montserrat Light"/>
                <a:ea typeface="Verdana"/>
              </a:rPr>
              <a:t>CONSEILS SUPPLÉMENTAIRES</a:t>
            </a:r>
          </a:p>
          <a:p>
            <a:pPr>
              <a:spcBef>
                <a:spcPct val="0"/>
              </a:spcBef>
            </a:pPr>
            <a:endParaRPr lang="en-IE" sz="1050" b="1">
              <a:solidFill>
                <a:schemeClr val="bg1"/>
              </a:solidFill>
              <a:ea typeface="Verdana" panose="020B0604030504040204" pitchFamily="34" charset="0"/>
            </a:endParaRPr>
          </a:p>
          <a:p>
            <a:pPr marL="186623" indent="-186623" rtl="0">
              <a:lnSpc>
                <a:spcPct val="100000"/>
              </a:lnSpc>
              <a:spcBef>
                <a:spcPct val="0"/>
              </a:spcBef>
              <a:buFont typeface="Wingdings" panose="05000000000000000000" pitchFamily="2" charset="2"/>
              <a:buChar char="ü"/>
            </a:pPr>
            <a:r>
              <a:rPr lang="fr" sz="1000" b="0" i="0" u="none" strike="noStrike">
                <a:solidFill>
                  <a:srgbClr val="FFFFFF"/>
                </a:solidFill>
                <a:highlight>
                  <a:srgbClr val="000000">
                    <a:alpha val="0"/>
                  </a:srgbClr>
                </a:highlight>
                <a:latin typeface="Montserrat Light"/>
                <a:ea typeface="Verdana"/>
              </a:rPr>
              <a:t>Assurez-vous que les voyagistes et les organisations caritatives qui représentent les personnes handicapées et qui organisent ou mettent en place des vacances pour les personnes handicapées sont au courant de votre hébergement accessible ! </a:t>
            </a:r>
          </a:p>
          <a:p>
            <a:pPr marL="149299" indent="-149299" rtl="0">
              <a:lnSpc>
                <a:spcPct val="100000"/>
              </a:lnSpc>
              <a:spcBef>
                <a:spcPct val="0"/>
              </a:spcBef>
              <a:buFont typeface="Wingdings" panose="05000000000000000000" pitchFamily="2" charset="2"/>
              <a:buChar char="ü"/>
            </a:pPr>
            <a:r>
              <a:rPr lang="fr" sz="1000" b="0" i="0" u="none" strike="noStrike">
                <a:solidFill>
                  <a:srgbClr val="FFFFFF"/>
                </a:solidFill>
                <a:highlight>
                  <a:srgbClr val="000000">
                    <a:alpha val="0"/>
                  </a:srgbClr>
                </a:highlight>
                <a:latin typeface="Montserrat Light"/>
                <a:ea typeface="Verdana"/>
              </a:rPr>
              <a:t>Contactez votre organisation locale de bénévoles ou d'aide aux personnes handicapées ; elle peut parfois proposer aux aidants un tarif réduit.</a:t>
            </a:r>
          </a:p>
        </p:txBody>
      </p:sp>
      <p:pic>
        <p:nvPicPr>
          <p:cNvPr id="3074" name="Picture 2" descr="wheelchair circle 2D floor plan">
            <a:hlinkClick r:id="rId4"/>
            <a:extLst>
              <a:ext uri="{FF2B5EF4-FFF2-40B4-BE49-F238E27FC236}">
                <a16:creationId xmlns:a16="http://schemas.microsoft.com/office/drawing/2014/main" id="{BE0AFF00-AB85-4A1A-8D47-6A9096C0A833}"/>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020592" y="2415526"/>
            <a:ext cx="4836786" cy="36275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3">
            <a:extLst>
              <a:ext uri="{FF2B5EF4-FFF2-40B4-BE49-F238E27FC236}">
                <a16:creationId xmlns:a16="http://schemas.microsoft.com/office/drawing/2014/main" id="{FA85A9B8-3C91-4D6E-A36E-CE523F45275E}"/>
              </a:ext>
            </a:extLst>
          </p:cNvPr>
          <p:cNvSpPr txBox="1"/>
          <p:nvPr/>
        </p:nvSpPr>
        <p:spPr>
          <a:xfrm>
            <a:off x="1857" y="8476334"/>
            <a:ext cx="6874256" cy="848140"/>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a:p>
        </p:txBody>
      </p:sp>
      <p:sp>
        <p:nvSpPr>
          <p:cNvPr id="15" name="Text Placeholder 3">
            <a:extLst>
              <a:ext uri="{FF2B5EF4-FFF2-40B4-BE49-F238E27FC236}">
                <a16:creationId xmlns:a16="http://schemas.microsoft.com/office/drawing/2014/main" id="{1CFF4260-146E-4A24-BB1E-99380DCCFF06}"/>
              </a:ext>
            </a:extLst>
          </p:cNvPr>
          <p:cNvSpPr txBox="1"/>
          <p:nvPr/>
        </p:nvSpPr>
        <p:spPr>
          <a:xfrm>
            <a:off x="761092" y="8594920"/>
            <a:ext cx="5346744" cy="997159"/>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a:r>
              <a:rPr lang="fr" sz="1000" b="0" i="0" u="none" strike="noStrike">
                <a:solidFill>
                  <a:srgbClr val="C2D237"/>
                </a:solidFill>
                <a:highlight>
                  <a:srgbClr val="000000">
                    <a:alpha val="0"/>
                  </a:srgbClr>
                </a:highlight>
                <a:latin typeface="Montserrat Light"/>
                <a:hlinkClick r:id="rId4">
                  <a:extLst>
                    <a:ext uri="{A12FA001-AC4F-418D-AE19-62706E023703}">
                      <ahyp:hlinkClr xmlns:ahyp="http://schemas.microsoft.com/office/drawing/2018/hyperlinkcolor" val="tx"/>
                    </a:ext>
                  </a:extLst>
                </a:hlinkClick>
              </a:rPr>
              <a:t>Dessins et conceptions 3D par Room Sketcher</a:t>
            </a:r>
            <a:r>
              <a:rPr lang="fr" sz="1000" b="0" i="0" u="none" strike="noStrike">
                <a:solidFill>
                  <a:srgbClr val="FFFFFF"/>
                </a:solidFill>
                <a:highlight>
                  <a:srgbClr val="000000">
                    <a:alpha val="0"/>
                  </a:srgbClr>
                </a:highlight>
                <a:latin typeface="Montserrat Light"/>
              </a:rPr>
              <a:t> pour des idées d'aménagement d'étage accessibles aux personnes âgées et aux personnes en fauteuil roulant</a:t>
            </a:r>
          </a:p>
        </p:txBody>
      </p:sp>
      <p:sp>
        <p:nvSpPr>
          <p:cNvPr id="10" name="TextBox 9">
            <a:extLst>
              <a:ext uri="{FF2B5EF4-FFF2-40B4-BE49-F238E27FC236}">
                <a16:creationId xmlns:a16="http://schemas.microsoft.com/office/drawing/2014/main" id="{1F4EF764-64A6-4132-B6C2-FF0B2391FE5F}"/>
              </a:ext>
            </a:extLst>
          </p:cNvPr>
          <p:cNvSpPr txBox="1"/>
          <p:nvPr/>
        </p:nvSpPr>
        <p:spPr>
          <a:xfrm>
            <a:off x="1020592" y="6197834"/>
            <a:ext cx="4648200" cy="3787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defTabSz="825500" rtl="0"/>
            <a:r>
              <a:rPr kumimoji="0" lang="fr" sz="800" b="0" i="1" u="none" strike="noStrike" cap="none" spc="0" normalizeH="0" baseline="0">
                <a:solidFill>
                  <a:srgbClr val="2F355A"/>
                </a:solidFill>
                <a:highlight>
                  <a:srgbClr val="000000">
                    <a:alpha val="0"/>
                  </a:srgbClr>
                </a:highlight>
                <a:uFillTx/>
                <a:latin typeface="Montserrat Light"/>
                <a:sym typeface="FontAwesome"/>
              </a:rPr>
              <a:t>Image : </a:t>
            </a:r>
            <a:r>
              <a:rPr lang="fr" sz="800" b="0" i="1" u="none" strike="noStrike">
                <a:solidFill>
                  <a:srgbClr val="2F355A"/>
                </a:solidFill>
                <a:highlight>
                  <a:srgbClr val="000000">
                    <a:alpha val="0"/>
                  </a:srgbClr>
                </a:highlight>
                <a:latin typeface="Montserrat Light"/>
                <a:hlinkClick r:id="rId6">
                  <a:extLst>
                    <a:ext uri="{A12FA001-AC4F-418D-AE19-62706E023703}">
                      <ahyp:hlinkClr xmlns:ahyp="http://schemas.microsoft.com/office/drawing/2018/hyperlinkcolor" val="tx"/>
                    </a:ext>
                  </a:extLst>
                </a:hlinkClick>
              </a:rPr>
              <a:t>Guide des meilleures pratiques d'accès — Irish Wheelchair Association</a:t>
            </a:r>
            <a:endParaRPr lang="en-GB" sz="800" i="1">
              <a:solidFill>
                <a:srgbClr val="2F355A"/>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
        <p:nvSpPr>
          <p:cNvPr id="16" name="Text Placeholder 3">
            <a:extLst>
              <a:ext uri="{FF2B5EF4-FFF2-40B4-BE49-F238E27FC236}">
                <a16:creationId xmlns:a16="http://schemas.microsoft.com/office/drawing/2014/main" id="{755F90DC-111E-C848-A5F7-D7A1B422BBB0}"/>
              </a:ext>
            </a:extLst>
          </p:cNvPr>
          <p:cNvSpPr txBox="1"/>
          <p:nvPr/>
        </p:nvSpPr>
        <p:spPr>
          <a:xfrm>
            <a:off x="716244" y="525780"/>
            <a:ext cx="4011203"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a:solidFill>
                  <a:srgbClr val="FFFFFF"/>
                </a:solidFill>
                <a:highlight>
                  <a:srgbClr val="000000">
                    <a:alpha val="0"/>
                  </a:srgbClr>
                </a:highlight>
                <a:latin typeface="Montserrat"/>
              </a:rPr>
              <a:t>Plan d'étage des toilettes et douches publiques accessibles</a:t>
            </a:r>
          </a:p>
          <a:p>
            <a:pPr hangingPunct="1"/>
            <a:endParaRPr lang="en-IE" sz="2400">
              <a:solidFill>
                <a:schemeClr val="bg1"/>
              </a:solidFill>
            </a:endParaRPr>
          </a:p>
        </p:txBody>
      </p:sp>
      <p:sp>
        <p:nvSpPr>
          <p:cNvPr id="17" name="Rechteck">
            <a:extLst>
              <a:ext uri="{FF2B5EF4-FFF2-40B4-BE49-F238E27FC236}">
                <a16:creationId xmlns:a16="http://schemas.microsoft.com/office/drawing/2014/main" id="{755E91FC-A7E2-5E4D-91CC-10A86D2E5B5E}"/>
              </a:ext>
            </a:extLst>
          </p:cNvPr>
          <p:cNvSpPr/>
          <p:nvPr/>
        </p:nvSpPr>
        <p:spPr>
          <a:xfrm>
            <a:off x="1" y="8476334"/>
            <a:ext cx="6876112" cy="59292"/>
          </a:xfrm>
          <a:prstGeom prst="rect">
            <a:avLst/>
          </a:prstGeom>
          <a:solidFill>
            <a:schemeClr val="bg1"/>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chemeClr val="bg1"/>
              </a:solidFill>
            </a:endParaRPr>
          </a:p>
        </p:txBody>
      </p:sp>
    </p:spTree>
    <p:extLst>
      <p:ext uri="{BB962C8B-B14F-4D97-AF65-F5344CB8AC3E}">
        <p14:creationId xmlns:p14="http://schemas.microsoft.com/office/powerpoint/2010/main" val="254671934"/>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27"/>
          <p:cNvSpPr txBox="1"/>
          <p:nvPr/>
        </p:nvSpPr>
        <p:spPr>
          <a:xfrm>
            <a:off x="728289" y="2611045"/>
            <a:ext cx="5610203" cy="664585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buClr>
                <a:srgbClr val="28AFAC"/>
              </a:buClr>
            </a:pPr>
            <a:r>
              <a:rPr lang="fr" sz="1200" b="1" i="0" u="none" strike="noStrike" dirty="0">
                <a:solidFill>
                  <a:srgbClr val="28AFAC"/>
                </a:solidFill>
                <a:highlight>
                  <a:srgbClr val="000000">
                    <a:alpha val="0"/>
                  </a:srgbClr>
                </a:highlight>
                <a:latin typeface="Montserrat"/>
              </a:rPr>
              <a:t>Salle de réception</a:t>
            </a: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Lorsque des tourniquets sont utilisés, une </a:t>
            </a:r>
            <a:r>
              <a:rPr lang="fr" sz="1000" b="1" i="0" u="none" strike="noStrike" dirty="0">
                <a:solidFill>
                  <a:srgbClr val="2F355A"/>
                </a:solidFill>
                <a:highlight>
                  <a:srgbClr val="000000">
                    <a:alpha val="0"/>
                  </a:srgbClr>
                </a:highlight>
                <a:latin typeface="Montserrat Light"/>
              </a:rPr>
              <a:t>largeur libre de 900 mm</a:t>
            </a:r>
            <a:r>
              <a:rPr lang="fr" sz="1000" b="0" i="0" u="none" strike="noStrike" dirty="0">
                <a:solidFill>
                  <a:srgbClr val="2F355A"/>
                </a:solidFill>
                <a:highlight>
                  <a:srgbClr val="000000">
                    <a:alpha val="0"/>
                  </a:srgbClr>
                </a:highlight>
                <a:latin typeface="Montserrat Light"/>
              </a:rPr>
              <a:t> est recommandée. </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La taille globale de la réception doit être déterminée par l'emplacement et le sens d'ouverture des portes de la réception. Prévoir un </a:t>
            </a:r>
            <a:r>
              <a:rPr lang="fr" sz="1000" b="1" i="0" u="none" strike="noStrike" dirty="0">
                <a:solidFill>
                  <a:srgbClr val="2F355A"/>
                </a:solidFill>
                <a:highlight>
                  <a:srgbClr val="000000">
                    <a:alpha val="0"/>
                  </a:srgbClr>
                </a:highlight>
                <a:latin typeface="Montserrat Light"/>
              </a:rPr>
              <a:t>diamètre de 1 800 mm </a:t>
            </a:r>
            <a:r>
              <a:rPr lang="fr" sz="1000" b="0" i="0" u="none" strike="noStrike" dirty="0">
                <a:solidFill>
                  <a:srgbClr val="2F355A"/>
                </a:solidFill>
                <a:highlight>
                  <a:srgbClr val="000000">
                    <a:alpha val="0"/>
                  </a:srgbClr>
                </a:highlight>
                <a:latin typeface="Montserrat Light"/>
              </a:rPr>
              <a:t>d'espace de rotation libre des deux côtés du comptoir de réception.</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La taille de la réception doit</a:t>
            </a:r>
            <a:r>
              <a:rPr lang="fr" sz="1000" b="1" i="0" u="none" strike="noStrike" dirty="0">
                <a:solidFill>
                  <a:srgbClr val="2F355A"/>
                </a:solidFill>
                <a:highlight>
                  <a:srgbClr val="000000">
                    <a:alpha val="0"/>
                  </a:srgbClr>
                </a:highlight>
                <a:latin typeface="Montserrat Light"/>
              </a:rPr>
              <a:t> permettre de dégager un espace de 1 700 x 900 mm</a:t>
            </a:r>
            <a:r>
              <a:rPr lang="fr" sz="1000" b="0" i="0" u="none" strike="noStrike" dirty="0">
                <a:solidFill>
                  <a:srgbClr val="2F355A"/>
                </a:solidFill>
                <a:highlight>
                  <a:srgbClr val="000000">
                    <a:alpha val="0"/>
                  </a:srgbClr>
                </a:highlight>
                <a:latin typeface="Montserrat Light"/>
              </a:rPr>
              <a:t> libre de tout mouvement de porte. </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La largeur des portes doit être de </a:t>
            </a:r>
            <a:r>
              <a:rPr lang="fr" sz="1000" b="1" i="0" u="none" strike="noStrike" dirty="0">
                <a:solidFill>
                  <a:srgbClr val="2F355A"/>
                </a:solidFill>
                <a:highlight>
                  <a:srgbClr val="000000">
                    <a:alpha val="0"/>
                  </a:srgbClr>
                </a:highlight>
                <a:latin typeface="Montserrat Light"/>
              </a:rPr>
              <a:t>900 mm minimum, avec un espace libre de 500 mm</a:t>
            </a:r>
            <a:r>
              <a:rPr lang="fr" sz="1000" b="0" i="0" u="none" strike="noStrike" dirty="0">
                <a:solidFill>
                  <a:srgbClr val="2F355A"/>
                </a:solidFill>
                <a:highlight>
                  <a:srgbClr val="000000">
                    <a:alpha val="0"/>
                  </a:srgbClr>
                </a:highlight>
                <a:latin typeface="Montserrat Light"/>
              </a:rPr>
              <a:t> du côté du bord avant de la porte.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La zone d'accueil doit être facilement identifiable depuis l'entrée principale du bâtiment, avec une approche directe et sans obstacle. </a:t>
            </a:r>
            <a:r>
              <a:rPr lang="fr" sz="1000" b="1" i="0" u="none" strike="noStrike" dirty="0">
                <a:solidFill>
                  <a:srgbClr val="2F355A"/>
                </a:solidFill>
                <a:highlight>
                  <a:srgbClr val="000000">
                    <a:alpha val="0"/>
                  </a:srgbClr>
                </a:highlight>
                <a:latin typeface="Montserrat Light"/>
              </a:rPr>
              <a:t>La largeur recommandée de la salle de réception est de 1 800 mm.</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La hauteur du comptoir doit être de </a:t>
            </a:r>
            <a:r>
              <a:rPr lang="fr" sz="1000" b="1" i="0" u="none" strike="noStrike" dirty="0">
                <a:solidFill>
                  <a:srgbClr val="2F355A"/>
                </a:solidFill>
                <a:highlight>
                  <a:srgbClr val="000000">
                    <a:alpha val="0"/>
                  </a:srgbClr>
                </a:highlight>
                <a:latin typeface="Montserrat Light"/>
              </a:rPr>
              <a:t>760 mm, avec un espace libre de 700 mm </a:t>
            </a:r>
            <a:r>
              <a:rPr lang="fr" sz="1000" b="0" i="0" u="none" strike="noStrike" dirty="0">
                <a:solidFill>
                  <a:srgbClr val="2F355A"/>
                </a:solidFill>
                <a:highlight>
                  <a:srgbClr val="000000">
                    <a:alpha val="0"/>
                  </a:srgbClr>
                </a:highlight>
                <a:latin typeface="Montserrat Light"/>
              </a:rPr>
              <a:t>en dessous pour accueillir une personne en fauteuil roulant. Une section plus haute de 1 050 mm est nécessaire si des personnes debout doivent écrire. Envisagez une hauteur de compromis de 850 mm pour convenir aux personnes debout et assises.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Veillez à ce qu'au moins une de vos allées de billets soit suffisamment large et dotée d'un comptoir inférieur </a:t>
            </a:r>
            <a:r>
              <a:rPr lang="fr" sz="1000" b="1" i="0" u="none" strike="noStrike" dirty="0">
                <a:solidFill>
                  <a:srgbClr val="2F355A"/>
                </a:solidFill>
                <a:highlight>
                  <a:srgbClr val="000000">
                    <a:alpha val="0"/>
                  </a:srgbClr>
                </a:highlight>
                <a:latin typeface="Montserrat Light"/>
              </a:rPr>
              <a:t>(750-800 mm),</a:t>
            </a:r>
            <a:r>
              <a:rPr lang="fr" sz="1000" b="0" i="0" u="none" strike="noStrike" dirty="0">
                <a:solidFill>
                  <a:srgbClr val="2F355A"/>
                </a:solidFill>
                <a:highlight>
                  <a:srgbClr val="000000">
                    <a:alpha val="0"/>
                  </a:srgbClr>
                </a:highlight>
                <a:latin typeface="Montserrat Light"/>
              </a:rPr>
              <a:t> et qu'elle soit toujours ouverte. </a:t>
            </a: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Niveau d'éclairage : 250 lux</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Installer un système de boucles et une signalisation pour indiquer sa présence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Les sièges doivent prévoir des espaces adaptés aux fauteuils roulants à côté des sièges fixes.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Les informations doivent être disponibles dans des formats alternatifs (gros caractères, braille sur demande, cassette audio, interprète gestuel sur demande, site web accessible, etc.)</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Les interrupteurs et les prises de courant les plus utilisés doivent être montés entre </a:t>
            </a:r>
            <a:r>
              <a:rPr lang="fr" sz="1000" b="1" i="0" u="none" strike="noStrike" dirty="0">
                <a:solidFill>
                  <a:srgbClr val="2F355A"/>
                </a:solidFill>
                <a:highlight>
                  <a:srgbClr val="000000">
                    <a:alpha val="0"/>
                  </a:srgbClr>
                </a:highlight>
                <a:latin typeface="Montserrat Light"/>
              </a:rPr>
              <a:t>750 et 1 000 mm</a:t>
            </a:r>
            <a:r>
              <a:rPr lang="fr" sz="1000" b="0" i="0" u="none" strike="noStrike" dirty="0">
                <a:solidFill>
                  <a:srgbClr val="2F355A"/>
                </a:solidFill>
                <a:highlight>
                  <a:srgbClr val="000000">
                    <a:alpha val="0"/>
                  </a:srgbClr>
                </a:highlight>
                <a:latin typeface="Montserrat Light"/>
              </a:rPr>
              <a:t>.</a:t>
            </a:r>
            <a:endParaRPr lang="en-GB" sz="1050" dirty="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Mettez une chaise à la disposition d'une personne âgée et fragile, qui utilise des béquilles ou qui a un mauvais équilibre, en particulier si votre invité doit attendre.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Veillez à ce que les systèmes et les machines de paiement électronique soient dotés d'un long cordon ou sans fil afin de pouvoir les passer à une personne en fauteuil roulant.</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S'assurer que le sol ou le plancher ne présente pas de risques de trébuchement et qu'il est antidérapant.</a:t>
            </a:r>
          </a:p>
          <a:p>
            <a:pPr marL="285750" indent="-285750">
              <a:lnSpc>
                <a:spcPct val="100000"/>
              </a:lnSpc>
              <a:spcBef>
                <a:spcPct val="0"/>
              </a:spcBef>
              <a:buClr>
                <a:srgbClr val="28AFAC"/>
              </a:buClr>
              <a:buFont typeface="Wingdings" panose="05000000000000000000" pitchFamily="2" charset="2"/>
              <a:buChar char="q"/>
            </a:pPr>
            <a:endParaRPr lang="en-GB" sz="1050" b="1" dirty="0">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GB" sz="1050" dirty="0">
              <a:solidFill>
                <a:srgbClr val="2F355A"/>
              </a:solidFill>
            </a:endParaRPr>
          </a:p>
        </p:txBody>
      </p:sp>
      <p:sp>
        <p:nvSpPr>
          <p:cNvPr id="18" name="TextBox 17">
            <a:extLst>
              <a:ext uri="{FF2B5EF4-FFF2-40B4-BE49-F238E27FC236}">
                <a16:creationId xmlns:a16="http://schemas.microsoft.com/office/drawing/2014/main" id="{C4D0521D-2403-42C2-911A-C3FBDBDF548A}"/>
              </a:ext>
            </a:extLst>
          </p:cNvPr>
          <p:cNvSpPr txBox="1"/>
          <p:nvPr/>
        </p:nvSpPr>
        <p:spPr>
          <a:xfrm>
            <a:off x="728289" y="9019942"/>
            <a:ext cx="4648200" cy="2556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l" defTabSz="825500" rtl="0"/>
            <a:r>
              <a:rPr lang="fr" sz="800" b="0" i="1" u="none" strike="noStrike">
                <a:solidFill>
                  <a:srgbClr val="2F355A"/>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i="1">
              <a:solidFill>
                <a:srgbClr val="2F355A"/>
              </a:solidFill>
              <a:latin typeface="Montserrat Light"/>
            </a:endParaRPr>
          </a:p>
        </p:txBody>
      </p:sp>
      <p:sp>
        <p:nvSpPr>
          <p:cNvPr id="22" name="Text Placeholder 3">
            <a:extLst>
              <a:ext uri="{FF2B5EF4-FFF2-40B4-BE49-F238E27FC236}">
                <a16:creationId xmlns:a16="http://schemas.microsoft.com/office/drawing/2014/main" id="{800003D7-557E-A940-9A1E-E301333DF6BE}"/>
              </a:ext>
            </a:extLst>
          </p:cNvPr>
          <p:cNvSpPr txBox="1"/>
          <p:nvPr/>
        </p:nvSpPr>
        <p:spPr>
          <a:xfrm>
            <a:off x="716245" y="148821"/>
            <a:ext cx="3949700"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dirty="0">
                <a:highlight>
                  <a:srgbClr val="000000">
                    <a:alpha val="0"/>
                  </a:srgbClr>
                </a:highlight>
                <a:latin typeface="Montserrat"/>
              </a:rPr>
              <a:t>Checklists pour la réception et la décoration intérieure</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7011" y="61303"/>
            <a:ext cx="1817511" cy="1817511"/>
          </a:xfrm>
          <a:prstGeom prst="rect">
            <a:avLst/>
          </a:prstGeom>
        </p:spPr>
      </p:pic>
      <p:pic>
        <p:nvPicPr>
          <p:cNvPr id="30" name="Graphic 29" descr="Blind">
            <a:extLst>
              <a:ext uri="{FF2B5EF4-FFF2-40B4-BE49-F238E27FC236}">
                <a16:creationId xmlns:a16="http://schemas.microsoft.com/office/drawing/2014/main" id="{9EA46CDF-F2EF-8A49-B79F-F6104C9F0CB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81374" y="1632282"/>
            <a:ext cx="572191" cy="572191"/>
          </a:xfrm>
          <a:prstGeom prst="rect">
            <a:avLst/>
          </a:prstGeom>
        </p:spPr>
      </p:pic>
      <p:pic>
        <p:nvPicPr>
          <p:cNvPr id="31" name="Graphic 30" descr="Deaf">
            <a:extLst>
              <a:ext uri="{FF2B5EF4-FFF2-40B4-BE49-F238E27FC236}">
                <a16:creationId xmlns:a16="http://schemas.microsoft.com/office/drawing/2014/main" id="{F20CC22A-31ED-9C4E-970B-DF7D60EB673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94269" y="1632282"/>
            <a:ext cx="543699" cy="543699"/>
          </a:xfrm>
          <a:prstGeom prst="rect">
            <a:avLst/>
          </a:prstGeom>
        </p:spPr>
      </p:pic>
      <p:pic>
        <p:nvPicPr>
          <p:cNvPr id="32" name="Graphic 31" descr="Universal Access">
            <a:extLst>
              <a:ext uri="{FF2B5EF4-FFF2-40B4-BE49-F238E27FC236}">
                <a16:creationId xmlns:a16="http://schemas.microsoft.com/office/drawing/2014/main" id="{9FD3D7EA-E164-7A42-8494-6BB1AC28134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76876" y="1534451"/>
            <a:ext cx="836658" cy="836658"/>
          </a:xfrm>
          <a:prstGeom prst="rect">
            <a:avLst/>
          </a:prstGeom>
        </p:spPr>
      </p:pic>
      <p:pic>
        <p:nvPicPr>
          <p:cNvPr id="33" name="Graphic 32" descr="Pregnant lady outline">
            <a:extLst>
              <a:ext uri="{FF2B5EF4-FFF2-40B4-BE49-F238E27FC236}">
                <a16:creationId xmlns:a16="http://schemas.microsoft.com/office/drawing/2014/main" id="{F70261C1-0FE5-B646-84A1-3E07C17F1AE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203070" y="1658032"/>
            <a:ext cx="562165" cy="562165"/>
          </a:xfrm>
          <a:prstGeom prst="rect">
            <a:avLst/>
          </a:prstGeom>
        </p:spPr>
      </p:pic>
      <p:pic>
        <p:nvPicPr>
          <p:cNvPr id="34" name="Graphic 33" descr="Mom with stroller outline">
            <a:extLst>
              <a:ext uri="{FF2B5EF4-FFF2-40B4-BE49-F238E27FC236}">
                <a16:creationId xmlns:a16="http://schemas.microsoft.com/office/drawing/2014/main" id="{739EB83C-022E-FC41-A6EA-06E916FE912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922940" y="1613333"/>
            <a:ext cx="649132" cy="649132"/>
          </a:xfrm>
          <a:prstGeom prst="rect">
            <a:avLst/>
          </a:prstGeom>
        </p:spPr>
      </p:pic>
      <p:pic>
        <p:nvPicPr>
          <p:cNvPr id="35" name="Graphic 34" descr="Man with cane outline">
            <a:extLst>
              <a:ext uri="{FF2B5EF4-FFF2-40B4-BE49-F238E27FC236}">
                <a16:creationId xmlns:a16="http://schemas.microsoft.com/office/drawing/2014/main" id="{7E8E0CFC-11F9-8A49-AE64-91DFE6E675D0}"/>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89360" y="1613333"/>
            <a:ext cx="649132" cy="649132"/>
          </a:xfrm>
          <a:prstGeom prst="rect">
            <a:avLst/>
          </a:prstGeom>
        </p:spPr>
      </p:pic>
    </p:spTree>
    <p:extLst>
      <p:ext uri="{BB962C8B-B14F-4D97-AF65-F5344CB8AC3E}">
        <p14:creationId xmlns:p14="http://schemas.microsoft.com/office/powerpoint/2010/main" val="2859246500"/>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27"/>
          <p:cNvSpPr txBox="1"/>
          <p:nvPr/>
        </p:nvSpPr>
        <p:spPr>
          <a:xfrm>
            <a:off x="728289" y="2611045"/>
            <a:ext cx="5610203" cy="475803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buClr>
                <a:srgbClr val="28AFAC"/>
              </a:buClr>
            </a:pPr>
            <a:r>
              <a:rPr lang="fr" sz="1200" b="1" i="0" u="none" strike="noStrike">
                <a:solidFill>
                  <a:srgbClr val="28AFAC"/>
                </a:solidFill>
                <a:highlight>
                  <a:srgbClr val="000000">
                    <a:alpha val="0"/>
                  </a:srgbClr>
                </a:highlight>
                <a:latin typeface="Montserrat"/>
              </a:rPr>
              <a:t>Surfaces, meubles et fenêtres</a:t>
            </a:r>
          </a:p>
          <a:p>
            <a:pPr marL="285750" indent="-285750">
              <a:lnSpc>
                <a:spcPct val="100000"/>
              </a:lnSpc>
              <a:spcBef>
                <a:spcPct val="0"/>
              </a:spcBef>
              <a:buClr>
                <a:srgbClr val="28AFAC"/>
              </a:buClr>
              <a:buFont typeface="Wingdings" panose="05000000000000000000" pitchFamily="2" charset="2"/>
              <a:buChar char="q"/>
            </a:pPr>
            <a:endParaRPr lang="en-GB" sz="1050">
              <a:solidFill>
                <a:srgbClr val="2F355A"/>
              </a:solidFill>
            </a:endParaRP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Créez des contrastes de couleurs, de tons et de textures entre les surfaces (revêtements de sol, portes, interrupteurs, etc.).</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Évitez les surfaces brillantes pour minimiser l'éblouissement et les reflets. Créez de bons niveaux d'éclairage et évitez de créer des ombres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surfaces du sol doivent être antidérapantes. Évitez les moquettes à poils profonds. Pas de selles ou de seuils de porte</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 choix de l'ameublement et l'utilisation de panneaux absorbant le bruit peuvent réduire l'écho et absorber le bruit réfléchi.</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appuis de fenêtre ne doivent pas dépasser 850 mm de hauteur. Pas de traverses entre 850 et 1 200 mm. Mécanisme d'ouverture des fenêtres entre 750 et 1 000 mm</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Placez les biens publics, tels que les journaux, les magazines et les boissons, à la portée d'une personne en fauteuil roulant - si cela n'est pas toujours possible, assurez-vous que le personnel est formé pour offrir une assistance. </a:t>
            </a:r>
          </a:p>
          <a:p>
            <a:pPr marL="285750" indent="-285750">
              <a:lnSpc>
                <a:spcPct val="100000"/>
              </a:lnSpc>
              <a:spcBef>
                <a:spcPct val="0"/>
              </a:spcBef>
              <a:buClr>
                <a:srgbClr val="28AFAC"/>
              </a:buClr>
              <a:buFont typeface="Wingdings" panose="05000000000000000000" pitchFamily="2" charset="2"/>
              <a:buChar char="q"/>
            </a:pPr>
            <a:endParaRPr lang="en-GB" sz="1050" b="1">
              <a:solidFill>
                <a:srgbClr val="2F355A"/>
              </a:solidFill>
            </a:endParaRPr>
          </a:p>
          <a:p>
            <a:pPr marL="285750" indent="-285750">
              <a:lnSpc>
                <a:spcPct val="100000"/>
              </a:lnSpc>
              <a:spcBef>
                <a:spcPct val="0"/>
              </a:spcBef>
              <a:buClr>
                <a:srgbClr val="28AFAC"/>
              </a:buClr>
              <a:buFont typeface="Wingdings" panose="05000000000000000000" pitchFamily="2" charset="2"/>
              <a:buChar char="q"/>
            </a:pPr>
            <a:endParaRPr lang="en-GB" sz="1050">
              <a:solidFill>
                <a:srgbClr val="2F355A"/>
              </a:solidFill>
            </a:endParaRPr>
          </a:p>
        </p:txBody>
      </p:sp>
      <p:sp>
        <p:nvSpPr>
          <p:cNvPr id="18" name="TextBox 17">
            <a:extLst>
              <a:ext uri="{FF2B5EF4-FFF2-40B4-BE49-F238E27FC236}">
                <a16:creationId xmlns:a16="http://schemas.microsoft.com/office/drawing/2014/main" id="{C4D0521D-2403-42C2-911A-C3FBDBDF548A}"/>
              </a:ext>
            </a:extLst>
          </p:cNvPr>
          <p:cNvSpPr txBox="1"/>
          <p:nvPr/>
        </p:nvSpPr>
        <p:spPr>
          <a:xfrm>
            <a:off x="728289" y="8816742"/>
            <a:ext cx="4648200" cy="2556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l" defTabSz="825500" rtl="0"/>
            <a:r>
              <a:rPr lang="fr" sz="800" b="0" i="1" u="none" strike="noStrike">
                <a:solidFill>
                  <a:srgbClr val="2F355A"/>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i="1">
              <a:solidFill>
                <a:srgbClr val="2F355A"/>
              </a:solidFill>
              <a:latin typeface="Montserrat Light"/>
            </a:endParaRPr>
          </a:p>
        </p:txBody>
      </p:sp>
      <p:sp>
        <p:nvSpPr>
          <p:cNvPr id="22" name="Text Placeholder 3">
            <a:extLst>
              <a:ext uri="{FF2B5EF4-FFF2-40B4-BE49-F238E27FC236}">
                <a16:creationId xmlns:a16="http://schemas.microsoft.com/office/drawing/2014/main" id="{800003D7-557E-A940-9A1E-E301333DF6BE}"/>
              </a:ext>
            </a:extLst>
          </p:cNvPr>
          <p:cNvSpPr txBox="1"/>
          <p:nvPr/>
        </p:nvSpPr>
        <p:spPr>
          <a:xfrm>
            <a:off x="716245" y="148821"/>
            <a:ext cx="3949700"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dirty="0">
                <a:highlight>
                  <a:srgbClr val="000000">
                    <a:alpha val="0"/>
                  </a:srgbClr>
                </a:highlight>
                <a:latin typeface="Montserrat"/>
              </a:rPr>
              <a:t>Checklists pour la réception et la décoration intérieure</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7011" y="61303"/>
            <a:ext cx="1817511" cy="1817511"/>
          </a:xfrm>
          <a:prstGeom prst="rect">
            <a:avLst/>
          </a:prstGeom>
        </p:spPr>
      </p:pic>
      <p:pic>
        <p:nvPicPr>
          <p:cNvPr id="30" name="Graphic 29" descr="Blind">
            <a:extLst>
              <a:ext uri="{FF2B5EF4-FFF2-40B4-BE49-F238E27FC236}">
                <a16:creationId xmlns:a16="http://schemas.microsoft.com/office/drawing/2014/main" id="{9EA46CDF-F2EF-8A49-B79F-F6104C9F0CB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81374" y="1632282"/>
            <a:ext cx="572191" cy="572191"/>
          </a:xfrm>
          <a:prstGeom prst="rect">
            <a:avLst/>
          </a:prstGeom>
        </p:spPr>
      </p:pic>
      <p:pic>
        <p:nvPicPr>
          <p:cNvPr id="31" name="Graphic 30" descr="Deaf">
            <a:extLst>
              <a:ext uri="{FF2B5EF4-FFF2-40B4-BE49-F238E27FC236}">
                <a16:creationId xmlns:a16="http://schemas.microsoft.com/office/drawing/2014/main" id="{F20CC22A-31ED-9C4E-970B-DF7D60EB673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94269" y="1632282"/>
            <a:ext cx="543699" cy="543699"/>
          </a:xfrm>
          <a:prstGeom prst="rect">
            <a:avLst/>
          </a:prstGeom>
        </p:spPr>
      </p:pic>
      <p:pic>
        <p:nvPicPr>
          <p:cNvPr id="32" name="Graphic 31" descr="Universal Access">
            <a:extLst>
              <a:ext uri="{FF2B5EF4-FFF2-40B4-BE49-F238E27FC236}">
                <a16:creationId xmlns:a16="http://schemas.microsoft.com/office/drawing/2014/main" id="{9FD3D7EA-E164-7A42-8494-6BB1AC28134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76876" y="1534451"/>
            <a:ext cx="836658" cy="836658"/>
          </a:xfrm>
          <a:prstGeom prst="rect">
            <a:avLst/>
          </a:prstGeom>
        </p:spPr>
      </p:pic>
      <p:pic>
        <p:nvPicPr>
          <p:cNvPr id="33" name="Graphic 32" descr="Pregnant lady outline">
            <a:extLst>
              <a:ext uri="{FF2B5EF4-FFF2-40B4-BE49-F238E27FC236}">
                <a16:creationId xmlns:a16="http://schemas.microsoft.com/office/drawing/2014/main" id="{F70261C1-0FE5-B646-84A1-3E07C17F1AE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203070" y="1658032"/>
            <a:ext cx="562165" cy="562165"/>
          </a:xfrm>
          <a:prstGeom prst="rect">
            <a:avLst/>
          </a:prstGeom>
        </p:spPr>
      </p:pic>
      <p:pic>
        <p:nvPicPr>
          <p:cNvPr id="34" name="Graphic 33" descr="Mom with stroller outline">
            <a:extLst>
              <a:ext uri="{FF2B5EF4-FFF2-40B4-BE49-F238E27FC236}">
                <a16:creationId xmlns:a16="http://schemas.microsoft.com/office/drawing/2014/main" id="{739EB83C-022E-FC41-A6EA-06E916FE912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922940" y="1613333"/>
            <a:ext cx="649132" cy="649132"/>
          </a:xfrm>
          <a:prstGeom prst="rect">
            <a:avLst/>
          </a:prstGeom>
        </p:spPr>
      </p:pic>
      <p:pic>
        <p:nvPicPr>
          <p:cNvPr id="35" name="Graphic 34" descr="Man with cane outline">
            <a:extLst>
              <a:ext uri="{FF2B5EF4-FFF2-40B4-BE49-F238E27FC236}">
                <a16:creationId xmlns:a16="http://schemas.microsoft.com/office/drawing/2014/main" id="{7E8E0CFC-11F9-8A49-AE64-91DFE6E675D0}"/>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89360" y="1613333"/>
            <a:ext cx="649132" cy="649132"/>
          </a:xfrm>
          <a:prstGeom prst="rect">
            <a:avLst/>
          </a:prstGeom>
        </p:spPr>
      </p:pic>
      <p:pic>
        <p:nvPicPr>
          <p:cNvPr id="13" name="Picture 12" descr="A person sitting in a chair&#10;&#10;Description automatically generated">
            <a:extLst>
              <a:ext uri="{FF2B5EF4-FFF2-40B4-BE49-F238E27FC236}">
                <a16:creationId xmlns:a16="http://schemas.microsoft.com/office/drawing/2014/main" id="{B50B3CE1-54A7-F94C-965C-6042FF119890}"/>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3695205" y="2568777"/>
            <a:ext cx="3170943" cy="4758034"/>
          </a:xfrm>
          <a:prstGeom prst="rect">
            <a:avLst/>
          </a:prstGeom>
        </p:spPr>
      </p:pic>
    </p:spTree>
    <p:extLst>
      <p:ext uri="{BB962C8B-B14F-4D97-AF65-F5344CB8AC3E}">
        <p14:creationId xmlns:p14="http://schemas.microsoft.com/office/powerpoint/2010/main" val="286721912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4576E5DA-061C-754D-976F-7B4EC114BE14}"/>
              </a:ext>
            </a:extLst>
          </p:cNvPr>
          <p:cNvSpPr/>
          <p:nvPr/>
        </p:nvSpPr>
        <p:spPr>
          <a:xfrm>
            <a:off x="6326447" y="7277263"/>
            <a:ext cx="531552" cy="1184941"/>
          </a:xfrm>
          <a:prstGeom prst="rect">
            <a:avLst/>
          </a:prstGeom>
          <a:solidFill>
            <a:schemeClr val="bg1"/>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54" name="Rectangle 27"/>
          <p:cNvSpPr txBox="1"/>
          <p:nvPr/>
        </p:nvSpPr>
        <p:spPr>
          <a:xfrm>
            <a:off x="716244" y="2371109"/>
            <a:ext cx="5610203" cy="752802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44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ts val="1340"/>
              </a:lnSpc>
              <a:spcBef>
                <a:spcPct val="0"/>
              </a:spcBef>
            </a:pPr>
            <a:r>
              <a:rPr lang="fr" sz="1050" b="1" i="0" u="none" strike="noStrike" dirty="0">
                <a:solidFill>
                  <a:srgbClr val="28AFAC"/>
                </a:solidFill>
                <a:highlight>
                  <a:srgbClr val="000000">
                    <a:alpha val="0"/>
                  </a:srgbClr>
                </a:highlight>
                <a:latin typeface="Montserrat Light"/>
              </a:rPr>
              <a:t>Communication avec le personnel</a:t>
            </a:r>
          </a:p>
          <a:p>
            <a:pPr>
              <a:lnSpc>
                <a:spcPct val="100000"/>
              </a:lnSpc>
              <a:spcBef>
                <a:spcPct val="0"/>
              </a:spcBef>
            </a:pPr>
            <a:endParaRPr lang="en-IE" sz="600" b="1" dirty="0">
              <a:solidFill>
                <a:srgbClr val="2F355A"/>
              </a:solidFill>
            </a:endParaRPr>
          </a:p>
          <a:p>
            <a:pPr algn="just" rtl="0">
              <a:lnSpc>
                <a:spcPts val="1340"/>
              </a:lnSpc>
              <a:spcBef>
                <a:spcPct val="0"/>
              </a:spcBef>
            </a:pPr>
            <a:r>
              <a:rPr lang="fr" sz="800" b="0" i="0" u="none" strike="noStrike" dirty="0">
                <a:solidFill>
                  <a:srgbClr val="2F355A"/>
                </a:solidFill>
                <a:highlight>
                  <a:srgbClr val="000000">
                    <a:alpha val="0"/>
                  </a:srgbClr>
                </a:highlight>
                <a:latin typeface="Montserrat Light"/>
                <a:ea typeface="Times New Roman"/>
              </a:rPr>
              <a:t>Être inclusif n'exige pas de vous ou de votre personnel d'être un expert en matière de handicap. Accueillez chaleureusement chacun de vos clients et demandez-leur si vous pouvez faire quelque chose pour rendre leur expérience agréable ! Leurs demandes peuvent aller de l'appel d'un taxi au remplissage d'un formulaire. Les gens sont les meilleurs pour déterminer leurs propres capacités, vous n'avez pas besoin de deviner comment vous pouvez être utile, il suffit de demander ! N'oubliez pas que toutes les barrières ne sont pas de nature physique. Votre attitude peut faire la différence entre être physiquement accessible et être inclusif pour tous.</a:t>
            </a:r>
          </a:p>
          <a:p>
            <a:pPr>
              <a:lnSpc>
                <a:spcPts val="1340"/>
              </a:lnSpc>
              <a:spcBef>
                <a:spcPct val="0"/>
              </a:spcBef>
            </a:pPr>
            <a:endParaRPr lang="en-IE" sz="900" dirty="0">
              <a:solidFill>
                <a:srgbClr val="2F355A"/>
              </a:solidFill>
              <a:ea typeface="Times New Roman" panose="02020603050405020304" pitchFamily="18" charset="0"/>
            </a:endParaRPr>
          </a:p>
          <a:p>
            <a:pPr marL="271463" lvl="0" indent="-271463"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Se concentrer sur la personne, et non sur son handicap </a:t>
            </a:r>
          </a:p>
          <a:p>
            <a:pPr marL="271463" lvl="0" indent="-271463"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Adressez-vous directement à votre invité, et non aux autres personnes qui peuvent l'accompagner. </a:t>
            </a:r>
          </a:p>
          <a:p>
            <a:pPr marL="271463" lvl="0" indent="-271463"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Demandez aux invités handicapés s'ils ont des besoins spécifiques ou s'ils ont besoin de soutien. </a:t>
            </a:r>
          </a:p>
          <a:p>
            <a:pPr marL="271463" lvl="0" indent="-271463"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Demandez d'abord à votre invité s'il veut de l'aide avant de l'aider et acceptez la réponse si votre invité refuse votre aide. </a:t>
            </a:r>
          </a:p>
          <a:p>
            <a:pPr marL="271463" lvl="0" indent="-271463"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Si vous avez une conversation qui va durer plus de quelques instants avec un invité qui se déplace en fauteuil roulant, penchez-vous au niveau des yeux ou tirez une chaise.</a:t>
            </a:r>
          </a:p>
          <a:p>
            <a:pPr marL="271463" lvl="0" indent="-271463">
              <a:lnSpc>
                <a:spcPts val="1340"/>
              </a:lnSpc>
              <a:spcBef>
                <a:spcPct val="0"/>
              </a:spcBef>
              <a:buClr>
                <a:srgbClr val="28AFAC"/>
              </a:buClr>
              <a:buFont typeface="Wingdings" panose="05000000000000000000" pitchFamily="2" charset="2"/>
              <a:buChar char="q"/>
            </a:pPr>
            <a:endParaRPr lang="en-IE" sz="900" dirty="0">
              <a:solidFill>
                <a:srgbClr val="2F355A"/>
              </a:solidFill>
            </a:endParaRPr>
          </a:p>
          <a:p>
            <a:pPr marL="342900" lvl="0" indent="-342900">
              <a:lnSpc>
                <a:spcPts val="1340"/>
              </a:lnSpc>
              <a:spcBef>
                <a:spcPct val="0"/>
              </a:spcBef>
              <a:buFont typeface="Symbol" panose="05050102010706020507" pitchFamily="18" charset="2"/>
              <a:buChar char=""/>
            </a:pPr>
            <a:endParaRPr lang="en-IE" sz="900" dirty="0">
              <a:solidFill>
                <a:srgbClr val="2F355A"/>
              </a:solidFill>
              <a:ea typeface="Times New Roman" panose="02020603050405020304" pitchFamily="18" charset="0"/>
            </a:endParaRPr>
          </a:p>
          <a:p>
            <a:pPr marL="342900" lvl="0" indent="-342900">
              <a:lnSpc>
                <a:spcPts val="1340"/>
              </a:lnSpc>
              <a:spcBef>
                <a:spcPct val="0"/>
              </a:spcBef>
              <a:buFont typeface="Symbol" panose="05050102010706020507" pitchFamily="18" charset="2"/>
              <a:buChar char=""/>
            </a:pPr>
            <a:endParaRPr lang="en-IE" sz="900" dirty="0">
              <a:solidFill>
                <a:srgbClr val="2F355A"/>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lvl="0" indent="-7938">
              <a:lnSpc>
                <a:spcPts val="1340"/>
              </a:lnSpc>
              <a:spcBef>
                <a:spcPct val="0"/>
              </a:spcBef>
              <a:buFont typeface="Symbol" panose="05050102010706020507" pitchFamily="18" charset="2"/>
              <a:buChar char=""/>
            </a:pPr>
            <a:endParaRPr lang="en-IE" sz="1050" dirty="0">
              <a:solidFill>
                <a:srgbClr val="28AFAC"/>
              </a:solidFill>
              <a:ea typeface="Times New Roman" panose="02020603050405020304" pitchFamily="18" charset="0"/>
            </a:endParaRPr>
          </a:p>
          <a:p>
            <a:pPr marL="7938" indent="-7938" rtl="0">
              <a:lnSpc>
                <a:spcPts val="1340"/>
              </a:lnSpc>
              <a:spcBef>
                <a:spcPct val="0"/>
              </a:spcBef>
            </a:pPr>
            <a:r>
              <a:rPr lang="fr" sz="1050" b="1" i="0" u="none" strike="noStrike" dirty="0">
                <a:solidFill>
                  <a:srgbClr val="28AFAC"/>
                </a:solidFill>
                <a:highlight>
                  <a:srgbClr val="000000">
                    <a:alpha val="0"/>
                  </a:srgbClr>
                </a:highlight>
                <a:latin typeface="Montserrat Light"/>
              </a:rPr>
              <a:t>Personnes malentendantes</a:t>
            </a:r>
          </a:p>
          <a:p>
            <a:pPr marL="7938" indent="-7938">
              <a:lnSpc>
                <a:spcPct val="100000"/>
              </a:lnSpc>
              <a:spcBef>
                <a:spcPct val="0"/>
              </a:spcBef>
            </a:pPr>
            <a:endParaRPr lang="en-IE" sz="600" dirty="0">
              <a:solidFill>
                <a:srgbClr val="2F355A"/>
              </a:solidFill>
            </a:endParaRPr>
          </a:p>
          <a:p>
            <a:pPr marL="271463" indent="-263525"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Faites face à votre invité pour qu'il puisse lire sur vos lèvres — essayez de vous assurer qu'il n'y a pas de lumière vive derrière vous qui pourrait limiter sa capacité à voir vos lèvres. </a:t>
            </a:r>
          </a:p>
          <a:p>
            <a:pPr marL="271463" indent="-263525"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Utilisez votre ton de voix et votre volume habituels — si possible, éloignez-vous des bruits de fond. </a:t>
            </a:r>
          </a:p>
          <a:p>
            <a:pPr marL="271463" indent="-263525"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Adressez vos commentaires directement à votre invité plutôt qu'à l'interprète en langue des signes ou à l'assistant interprète. </a:t>
            </a:r>
          </a:p>
          <a:p>
            <a:pPr marL="271463" indent="-263525"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Ayez un stylo et du papier à portée de main pour vous aider à communiquer avec votre invité.</a:t>
            </a:r>
          </a:p>
          <a:p>
            <a:pPr marL="139700" lvl="0">
              <a:lnSpc>
                <a:spcPts val="1340"/>
              </a:lnSpc>
              <a:spcBef>
                <a:spcPct val="0"/>
              </a:spcBef>
            </a:pPr>
            <a:endParaRPr lang="en-IE" sz="900" dirty="0">
              <a:solidFill>
                <a:srgbClr val="2F355A"/>
              </a:solidFill>
              <a:ea typeface="Times New Roman" panose="02020603050405020304" pitchFamily="18" charset="0"/>
            </a:endParaRPr>
          </a:p>
          <a:p>
            <a:pPr marL="271463" indent="-263525" rtl="0">
              <a:lnSpc>
                <a:spcPts val="1340"/>
              </a:lnSpc>
              <a:spcBef>
                <a:spcPct val="0"/>
              </a:spcBef>
            </a:pPr>
            <a:r>
              <a:rPr lang="fr" sz="1050" b="1" i="0" u="none" strike="noStrike" dirty="0">
                <a:solidFill>
                  <a:srgbClr val="28AFAC"/>
                </a:solidFill>
                <a:highlight>
                  <a:srgbClr val="000000">
                    <a:alpha val="0"/>
                  </a:srgbClr>
                </a:highlight>
                <a:latin typeface="Montserrat Light"/>
              </a:rPr>
              <a:t>Les malvoyants</a:t>
            </a:r>
          </a:p>
          <a:p>
            <a:pPr marL="271463" indent="-263525">
              <a:lnSpc>
                <a:spcPct val="100000"/>
              </a:lnSpc>
              <a:spcBef>
                <a:spcPct val="0"/>
              </a:spcBef>
            </a:pPr>
            <a:endParaRPr lang="en-IE" sz="600" dirty="0">
              <a:solidFill>
                <a:srgbClr val="2F355A"/>
              </a:solidFill>
            </a:endParaRPr>
          </a:p>
          <a:p>
            <a:pPr marL="271463" indent="-263525"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Identifiez-vous par votre nom — si nécessaire, demandez-lui son nom pour pouvoir vous adresser directement à lui et pour qu'il sache que vous lui parlez et non à quelqu'un d'autre. </a:t>
            </a:r>
          </a:p>
          <a:p>
            <a:pPr marL="271463" indent="-263525"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Fournir de l'aide si un invité demande de l'aide pour aller quelque part — demandez de quel côté vous devez être et offrez votre bras pour qu'il puisse vous tenir juste au-dessus de votre coude. </a:t>
            </a:r>
          </a:p>
          <a:p>
            <a:pPr marL="271463" indent="-263525" rtl="0">
              <a:lnSpc>
                <a:spcPts val="1340"/>
              </a:lnSpc>
              <a:spcBef>
                <a:spcPct val="0"/>
              </a:spcBef>
              <a:buClr>
                <a:srgbClr val="28AFAC"/>
              </a:buClr>
              <a:buFont typeface="Wingdings" panose="05000000000000000000" pitchFamily="2" charset="2"/>
              <a:buChar char="q"/>
            </a:pPr>
            <a:r>
              <a:rPr lang="fr" sz="800" b="0" i="0" u="none" strike="noStrike" dirty="0">
                <a:solidFill>
                  <a:srgbClr val="2F355A"/>
                </a:solidFill>
                <a:highlight>
                  <a:srgbClr val="000000">
                    <a:alpha val="0"/>
                  </a:srgbClr>
                </a:highlight>
                <a:latin typeface="Montserrat Light"/>
              </a:rPr>
              <a:t>N'essayez jamais de caresser ou de distraire un chien-guide, un chien-guide pour malentendants ou un chien d'assistance, ni de lui offrir de la nourriture lorsqu'il porte un harnais — il s'agit d'un animal de travail sous le contrôle de son maître.</a:t>
            </a:r>
          </a:p>
          <a:p>
            <a:pPr marL="342900" lvl="0" indent="-342900">
              <a:lnSpc>
                <a:spcPts val="1340"/>
              </a:lnSpc>
              <a:spcBef>
                <a:spcPct val="0"/>
              </a:spcBef>
              <a:buFont typeface="Symbol" panose="05050102010706020507" pitchFamily="18" charset="2"/>
              <a:buChar char=""/>
            </a:pPr>
            <a:endParaRPr lang="en-IE" sz="900" dirty="0">
              <a:solidFill>
                <a:srgbClr val="2F355A"/>
              </a:solidFill>
              <a:ea typeface="Times New Roman" panose="02020603050405020304" pitchFamily="18" charset="0"/>
            </a:endParaRPr>
          </a:p>
          <a:p>
            <a:pPr>
              <a:lnSpc>
                <a:spcPts val="1340"/>
              </a:lnSpc>
              <a:spcBef>
                <a:spcPct val="0"/>
              </a:spcBef>
            </a:pPr>
            <a:r>
              <a:rPr lang="en-IE" sz="900" dirty="0">
                <a:solidFill>
                  <a:srgbClr val="2F355A"/>
                </a:solidFill>
                <a:ea typeface="Times New Roman" panose="02020603050405020304" pitchFamily="18" charset="0"/>
              </a:rPr>
              <a:t> </a:t>
            </a:r>
          </a:p>
          <a:p>
            <a:pPr marL="285750" indent="-285750">
              <a:lnSpc>
                <a:spcPts val="1340"/>
              </a:lnSpc>
              <a:spcBef>
                <a:spcPct val="0"/>
              </a:spcBef>
              <a:buFont typeface="Wingdings" panose="05000000000000000000" pitchFamily="2" charset="2"/>
              <a:buChar char="q"/>
            </a:pPr>
            <a:endParaRPr lang="en-IE" sz="900" b="1" dirty="0">
              <a:solidFill>
                <a:srgbClr val="2F355A"/>
              </a:solidFill>
            </a:endParaRPr>
          </a:p>
          <a:p>
            <a:pPr marL="139700" lvl="0">
              <a:lnSpc>
                <a:spcPts val="1340"/>
              </a:lnSpc>
              <a:spcBef>
                <a:spcPct val="0"/>
              </a:spcBef>
            </a:pPr>
            <a:endParaRPr lang="en-IE" sz="900" dirty="0">
              <a:solidFill>
                <a:srgbClr val="2F355A"/>
              </a:solidFill>
              <a:ea typeface="Times New Roman" panose="02020603050405020304" pitchFamily="18" charset="0"/>
            </a:endParaRPr>
          </a:p>
          <a:p>
            <a:pPr marL="139700">
              <a:lnSpc>
                <a:spcPts val="1340"/>
              </a:lnSpc>
              <a:spcBef>
                <a:spcPct val="0"/>
              </a:spcBef>
            </a:pPr>
            <a:r>
              <a:rPr lang="en-IE" sz="900" dirty="0">
                <a:solidFill>
                  <a:srgbClr val="2F355A"/>
                </a:solidFill>
                <a:ea typeface="Times New Roman" panose="02020603050405020304" pitchFamily="18" charset="0"/>
              </a:rPr>
              <a:t> </a:t>
            </a:r>
          </a:p>
          <a:p>
            <a:pPr marL="285750" indent="-285750">
              <a:lnSpc>
                <a:spcPts val="1340"/>
              </a:lnSpc>
              <a:spcBef>
                <a:spcPct val="0"/>
              </a:spcBef>
              <a:buFont typeface="Wingdings" panose="05000000000000000000" pitchFamily="2" charset="2"/>
              <a:buChar char="q"/>
            </a:pPr>
            <a:endParaRPr lang="en-IE" sz="900" b="1" dirty="0">
              <a:solidFill>
                <a:srgbClr val="2F355A"/>
              </a:solidFill>
            </a:endParaRPr>
          </a:p>
          <a:p>
            <a:pPr marL="342900" lvl="0" indent="-342900">
              <a:lnSpc>
                <a:spcPts val="1340"/>
              </a:lnSpc>
              <a:spcBef>
                <a:spcPct val="0"/>
              </a:spcBef>
              <a:buFont typeface="Symbol" panose="05050102010706020507" pitchFamily="18" charset="2"/>
              <a:buChar char=""/>
            </a:pPr>
            <a:endParaRPr lang="en-IE" sz="900" dirty="0">
              <a:solidFill>
                <a:srgbClr val="2F355A"/>
              </a:solidFill>
              <a:ea typeface="Times New Roman" panose="02020603050405020304" pitchFamily="18" charset="0"/>
            </a:endParaRPr>
          </a:p>
          <a:p>
            <a:pPr marL="342900" lvl="0" indent="-342900">
              <a:lnSpc>
                <a:spcPts val="1340"/>
              </a:lnSpc>
              <a:spcBef>
                <a:spcPct val="0"/>
              </a:spcBef>
              <a:buFont typeface="Symbol" panose="05050102010706020507" pitchFamily="18" charset="2"/>
              <a:buChar char=""/>
            </a:pPr>
            <a:endParaRPr lang="en-IE" sz="900" dirty="0">
              <a:solidFill>
                <a:srgbClr val="2F355A"/>
              </a:solidFill>
              <a:ea typeface="Times New Roman" panose="02020603050405020304" pitchFamily="18" charset="0"/>
            </a:endParaRPr>
          </a:p>
          <a:p>
            <a:pPr>
              <a:lnSpc>
                <a:spcPts val="1340"/>
              </a:lnSpc>
              <a:spcBef>
                <a:spcPct val="0"/>
              </a:spcBef>
            </a:pPr>
            <a:r>
              <a:rPr lang="en-IE" sz="900" dirty="0">
                <a:solidFill>
                  <a:srgbClr val="2F355A"/>
                </a:solidFill>
                <a:ea typeface="Times New Roman" panose="02020603050405020304" pitchFamily="18" charset="0"/>
              </a:rPr>
              <a:t> </a:t>
            </a:r>
          </a:p>
          <a:p>
            <a:pPr marL="285750" indent="-285750">
              <a:lnSpc>
                <a:spcPts val="1340"/>
              </a:lnSpc>
              <a:spcBef>
                <a:spcPct val="0"/>
              </a:spcBef>
              <a:buFont typeface="Wingdings" panose="05000000000000000000" pitchFamily="2" charset="2"/>
              <a:buChar char="q"/>
            </a:pPr>
            <a:endParaRPr lang="en-IE" sz="900" b="1" dirty="0">
              <a:solidFill>
                <a:srgbClr val="2F355A"/>
              </a:solidFill>
            </a:endParaRPr>
          </a:p>
        </p:txBody>
      </p:sp>
      <p:sp>
        <p:nvSpPr>
          <p:cNvPr id="22" name="Text Placeholder 3">
            <a:extLst>
              <a:ext uri="{FF2B5EF4-FFF2-40B4-BE49-F238E27FC236}">
                <a16:creationId xmlns:a16="http://schemas.microsoft.com/office/drawing/2014/main" id="{800003D7-557E-A940-9A1E-E301333DF6BE}"/>
              </a:ext>
            </a:extLst>
          </p:cNvPr>
          <p:cNvSpPr txBox="1"/>
          <p:nvPr/>
        </p:nvSpPr>
        <p:spPr>
          <a:xfrm>
            <a:off x="716244" y="110721"/>
            <a:ext cx="4453608"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dirty="0">
                <a:highlight>
                  <a:srgbClr val="000000">
                    <a:alpha val="0"/>
                  </a:srgbClr>
                </a:highlight>
                <a:latin typeface="Montserrat"/>
              </a:rPr>
              <a:t>Checklists de la communication avec le personnel</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pic>
        <p:nvPicPr>
          <p:cNvPr id="30" name="Graphic 29" descr="Blind">
            <a:extLst>
              <a:ext uri="{FF2B5EF4-FFF2-40B4-BE49-F238E27FC236}">
                <a16:creationId xmlns:a16="http://schemas.microsoft.com/office/drawing/2014/main" id="{9EA46CDF-F2EF-8A49-B79F-F6104C9F0CB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81374" y="1632282"/>
            <a:ext cx="572191" cy="572191"/>
          </a:xfrm>
          <a:prstGeom prst="rect">
            <a:avLst/>
          </a:prstGeom>
        </p:spPr>
      </p:pic>
      <p:pic>
        <p:nvPicPr>
          <p:cNvPr id="31" name="Graphic 30" descr="Deaf">
            <a:extLst>
              <a:ext uri="{FF2B5EF4-FFF2-40B4-BE49-F238E27FC236}">
                <a16:creationId xmlns:a16="http://schemas.microsoft.com/office/drawing/2014/main" id="{F20CC22A-31ED-9C4E-970B-DF7D60EB673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94269" y="1632282"/>
            <a:ext cx="543699" cy="543699"/>
          </a:xfrm>
          <a:prstGeom prst="rect">
            <a:avLst/>
          </a:prstGeom>
        </p:spPr>
      </p:pic>
      <p:pic>
        <p:nvPicPr>
          <p:cNvPr id="32" name="Graphic 31" descr="Universal Access">
            <a:extLst>
              <a:ext uri="{FF2B5EF4-FFF2-40B4-BE49-F238E27FC236}">
                <a16:creationId xmlns:a16="http://schemas.microsoft.com/office/drawing/2014/main" id="{9FD3D7EA-E164-7A42-8494-6BB1AC28134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6876" y="1534451"/>
            <a:ext cx="836658" cy="836658"/>
          </a:xfrm>
          <a:prstGeom prst="rect">
            <a:avLst/>
          </a:prstGeom>
        </p:spPr>
      </p:pic>
      <p:pic>
        <p:nvPicPr>
          <p:cNvPr id="33" name="Graphic 32" descr="Pregnant lady outline">
            <a:extLst>
              <a:ext uri="{FF2B5EF4-FFF2-40B4-BE49-F238E27FC236}">
                <a16:creationId xmlns:a16="http://schemas.microsoft.com/office/drawing/2014/main" id="{F70261C1-0FE5-B646-84A1-3E07C17F1AE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03070" y="1658032"/>
            <a:ext cx="562165" cy="562165"/>
          </a:xfrm>
          <a:prstGeom prst="rect">
            <a:avLst/>
          </a:prstGeom>
        </p:spPr>
      </p:pic>
      <p:pic>
        <p:nvPicPr>
          <p:cNvPr id="34" name="Graphic 33" descr="Mom with stroller outline">
            <a:extLst>
              <a:ext uri="{FF2B5EF4-FFF2-40B4-BE49-F238E27FC236}">
                <a16:creationId xmlns:a16="http://schemas.microsoft.com/office/drawing/2014/main" id="{739EB83C-022E-FC41-A6EA-06E916FE912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922940" y="1613333"/>
            <a:ext cx="649132" cy="649132"/>
          </a:xfrm>
          <a:prstGeom prst="rect">
            <a:avLst/>
          </a:prstGeom>
        </p:spPr>
      </p:pic>
      <p:pic>
        <p:nvPicPr>
          <p:cNvPr id="35" name="Graphic 34" descr="Man with cane outline">
            <a:extLst>
              <a:ext uri="{FF2B5EF4-FFF2-40B4-BE49-F238E27FC236}">
                <a16:creationId xmlns:a16="http://schemas.microsoft.com/office/drawing/2014/main" id="{7E8E0CFC-11F9-8A49-AE64-91DFE6E675D0}"/>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89360" y="1613333"/>
            <a:ext cx="649132" cy="649132"/>
          </a:xfrm>
          <a:prstGeom prst="rect">
            <a:avLst/>
          </a:prstGeom>
        </p:spPr>
      </p:pic>
      <p:sp>
        <p:nvSpPr>
          <p:cNvPr id="14" name="Rechteck">
            <a:extLst>
              <a:ext uri="{FF2B5EF4-FFF2-40B4-BE49-F238E27FC236}">
                <a16:creationId xmlns:a16="http://schemas.microsoft.com/office/drawing/2014/main" id="{1CE0DDB9-2DC3-F344-ACC0-1DBECD5E243D}"/>
              </a:ext>
            </a:extLst>
          </p:cNvPr>
          <p:cNvSpPr/>
          <p:nvPr/>
        </p:nvSpPr>
        <p:spPr>
          <a:xfrm>
            <a:off x="0" y="8066228"/>
            <a:ext cx="6858000" cy="1427734"/>
          </a:xfrm>
          <a:prstGeom prst="rect">
            <a:avLst/>
          </a:prstGeom>
          <a:solidFill>
            <a:srgbClr val="2F355A"/>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5" name="Rectangle 27">
            <a:extLst>
              <a:ext uri="{FF2B5EF4-FFF2-40B4-BE49-F238E27FC236}">
                <a16:creationId xmlns:a16="http://schemas.microsoft.com/office/drawing/2014/main" id="{417A9749-821A-E143-94EE-0FDB5C926E2F}"/>
              </a:ext>
            </a:extLst>
          </p:cNvPr>
          <p:cNvSpPr txBox="1"/>
          <p:nvPr/>
        </p:nvSpPr>
        <p:spPr>
          <a:xfrm>
            <a:off x="737916" y="8309021"/>
            <a:ext cx="5600576" cy="118494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ts val="1060"/>
              </a:lnSpc>
              <a:spcBef>
                <a:spcPct val="0"/>
              </a:spcBef>
            </a:pPr>
            <a:r>
              <a:rPr lang="fr" sz="1000" b="0" i="0" u="none" strike="noStrike">
                <a:solidFill>
                  <a:srgbClr val="FFFFFF"/>
                </a:solidFill>
                <a:highlight>
                  <a:srgbClr val="000000">
                    <a:alpha val="0"/>
                  </a:srgbClr>
                </a:highlight>
                <a:latin typeface="Montserrat Light"/>
                <a:ea typeface="Times New Roman"/>
              </a:rPr>
              <a:t>Cinquante pour cent des employés d'</a:t>
            </a:r>
            <a:r>
              <a:rPr lang="fr" sz="1000" b="0" i="0" u="sng" strike="noStrike">
                <a:solidFill>
                  <a:srgbClr val="FFFFFF"/>
                </a:solidFill>
                <a:highlight>
                  <a:srgbClr val="000000">
                    <a:alpha val="0"/>
                  </a:srgbClr>
                </a:highlight>
                <a:latin typeface="Montserrat Light"/>
                <a:ea typeface="Times New Roman"/>
                <a:hlinkClick r:id="rId16">
                  <a:extLst>
                    <a:ext uri="{A12FA001-AC4F-418D-AE19-62706E023703}">
                      <ahyp:hlinkClr xmlns:ahyp="http://schemas.microsoft.com/office/drawing/2018/hyperlinkcolor" val="tx"/>
                    </a:ext>
                  </a:extLst>
                </a:hlinkClick>
              </a:rPr>
              <a:t>ILUNION Hotels</a:t>
            </a:r>
            <a:r>
              <a:rPr lang="fr" sz="1000" b="0" i="0" u="none" strike="noStrike">
                <a:solidFill>
                  <a:srgbClr val="FFFFFF"/>
                </a:solidFill>
                <a:highlight>
                  <a:srgbClr val="000000">
                    <a:alpha val="0"/>
                  </a:srgbClr>
                </a:highlight>
                <a:latin typeface="Montserrat Light"/>
                <a:ea typeface="Times New Roman"/>
              </a:rPr>
              <a:t> sont handicapés. L'hôtel s'engage à intégrer son approche de l'accessibilité universelle non seulement dans ses services aux clients handicapés, mais aussi dans l'ensemble de son modèle d'entreprise, y compris ses employés et ses fournisseurs. Illunion Hotels a reçu le prix de l'éthique 2016 de l'OMT pour son travail dans le domaine du tourisme accessible à tous et sa contribution à l'évolution des mentalités, à l'élimination des barrières sociales et à l'inclusion du secteur de l'hébergement.</a:t>
            </a:r>
          </a:p>
          <a:p>
            <a:pPr algn="just">
              <a:spcBef>
                <a:spcPct val="0"/>
              </a:spcBef>
            </a:pPr>
            <a:endParaRPr lang="en-IE" sz="1050">
              <a:solidFill>
                <a:schemeClr val="bg1"/>
              </a:solidFill>
              <a:effectLst/>
              <a:ea typeface="Calibri" panose="020F0502020204030204" pitchFamily="34" charset="0"/>
            </a:endParaRPr>
          </a:p>
        </p:txBody>
      </p:sp>
      <p:sp>
        <p:nvSpPr>
          <p:cNvPr id="16" name="Rectangle 27">
            <a:extLst>
              <a:ext uri="{FF2B5EF4-FFF2-40B4-BE49-F238E27FC236}">
                <a16:creationId xmlns:a16="http://schemas.microsoft.com/office/drawing/2014/main" id="{155FC36D-D281-7A43-B9BA-DFD83634B59C}"/>
              </a:ext>
            </a:extLst>
          </p:cNvPr>
          <p:cNvSpPr txBox="1"/>
          <p:nvPr/>
        </p:nvSpPr>
        <p:spPr>
          <a:xfrm>
            <a:off x="774290" y="7948190"/>
            <a:ext cx="5309419" cy="21063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200" b="1" i="0" u="none" strike="noStrike">
                <a:solidFill>
                  <a:srgbClr val="FFFFFF"/>
                </a:solidFill>
                <a:highlight>
                  <a:srgbClr val="28AFAC"/>
                </a:highlight>
                <a:latin typeface="Montserrat Light"/>
              </a:rPr>
              <a:t>SOLUTION</a:t>
            </a:r>
          </a:p>
        </p:txBody>
      </p:sp>
    </p:spTree>
    <p:extLst>
      <p:ext uri="{BB962C8B-B14F-4D97-AF65-F5344CB8AC3E}">
        <p14:creationId xmlns:p14="http://schemas.microsoft.com/office/powerpoint/2010/main" val="176122441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eck">
            <a:extLst>
              <a:ext uri="{FF2B5EF4-FFF2-40B4-BE49-F238E27FC236}">
                <a16:creationId xmlns:a16="http://schemas.microsoft.com/office/drawing/2014/main" id="{FA5EDF7C-38DF-E146-BD6B-6765F7D40A6E}"/>
              </a:ext>
            </a:extLst>
          </p:cNvPr>
          <p:cNvSpPr/>
          <p:nvPr/>
        </p:nvSpPr>
        <p:spPr>
          <a:xfrm>
            <a:off x="0" y="7555807"/>
            <a:ext cx="6858000" cy="1721194"/>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6" name="Rechteck">
            <a:extLst>
              <a:ext uri="{FF2B5EF4-FFF2-40B4-BE49-F238E27FC236}">
                <a16:creationId xmlns:a16="http://schemas.microsoft.com/office/drawing/2014/main" id="{81D3DCBB-084D-426C-95B6-8CB660A573A4}"/>
              </a:ext>
            </a:extLst>
          </p:cNvPr>
          <p:cNvSpPr/>
          <p:nvPr/>
        </p:nvSpPr>
        <p:spPr>
          <a:xfrm>
            <a:off x="0" y="2571773"/>
            <a:ext cx="6858000" cy="1929338"/>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sp>
        <p:nvSpPr>
          <p:cNvPr id="8" name="Rectangle 27">
            <a:extLst>
              <a:ext uri="{FF2B5EF4-FFF2-40B4-BE49-F238E27FC236}">
                <a16:creationId xmlns:a16="http://schemas.microsoft.com/office/drawing/2014/main" id="{DF937B70-986C-4AC6-97C4-5CC457122B06}"/>
              </a:ext>
            </a:extLst>
          </p:cNvPr>
          <p:cNvSpPr txBox="1"/>
          <p:nvPr/>
        </p:nvSpPr>
        <p:spPr>
          <a:xfrm>
            <a:off x="705311" y="2756812"/>
            <a:ext cx="5569200" cy="136088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algn="l" rtl="0" fontAlgn="ctr">
              <a:spcBef>
                <a:spcPct val="0"/>
              </a:spcBef>
              <a:buClr>
                <a:srgbClr val="28AFAC"/>
              </a:buClr>
              <a:buFont typeface="Wingdings" panose="05000000000000000000" pitchFamily="2" charset="2"/>
              <a:buChar char="ü"/>
            </a:pPr>
            <a:r>
              <a:rPr lang="fr" sz="1000" b="0" i="0" u="none" strike="noStrike">
                <a:solidFill>
                  <a:srgbClr val="FFFFFF"/>
                </a:solidFill>
                <a:highlight>
                  <a:srgbClr val="000000">
                    <a:alpha val="0"/>
                  </a:srgbClr>
                </a:highlight>
                <a:latin typeface="Montserrat Light"/>
              </a:rPr>
              <a:t>Le </a:t>
            </a:r>
            <a:r>
              <a:rPr lang="fr" sz="1000" b="0" i="0" u="none" strike="noStrike">
                <a:solidFill>
                  <a:srgbClr val="FFFFFF"/>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cours de formation gratuit en ligne sur le tourisme accessible</a:t>
            </a:r>
            <a:r>
              <a:rPr lang="fr" sz="1000" b="0" i="0" u="none" strike="noStrike">
                <a:solidFill>
                  <a:srgbClr val="FFFFFF"/>
                </a:solidFill>
                <a:highlight>
                  <a:srgbClr val="000000">
                    <a:alpha val="0"/>
                  </a:srgbClr>
                </a:highlight>
                <a:latin typeface="Montserrat Light"/>
              </a:rPr>
              <a:t> est destiné aux responsables et au personnel de première ligne des établissements d'hébergement touristique, des attractions, des restaurants et des débits de boissons ;</a:t>
            </a:r>
          </a:p>
          <a:p>
            <a:pPr marL="171450" indent="-171450" algn="l" rtl="0" fontAlgn="ctr">
              <a:spcBef>
                <a:spcPct val="0"/>
              </a:spcBef>
              <a:buClr>
                <a:srgbClr val="28AFAC"/>
              </a:buClr>
              <a:buFont typeface="Wingdings" panose="05000000000000000000" pitchFamily="2" charset="2"/>
              <a:buChar char="ü"/>
            </a:pPr>
            <a:r>
              <a:rPr lang="fr" sz="1000" b="0" i="0" u="none" strike="noStrike">
                <a:solidFill>
                  <a:srgbClr val="FFFFFF"/>
                </a:solidFill>
                <a:highlight>
                  <a:srgbClr val="000000">
                    <a:alpha val="0"/>
                  </a:srgbClr>
                </a:highlight>
                <a:latin typeface="Montserrat Light"/>
                <a:hlinkClick r:id="rId3">
                  <a:extLst>
                    <a:ext uri="{A12FA001-AC4F-418D-AE19-62706E023703}">
                      <ahyp:hlinkClr xmlns:ahyp="http://schemas.microsoft.com/office/drawing/2018/hyperlinkcolor" val="tx"/>
                    </a:ext>
                  </a:extLst>
                </a:hlinkClick>
              </a:rPr>
              <a:t>Des diapositives de formation au tourisme inclusif</a:t>
            </a:r>
            <a:r>
              <a:rPr lang="fr" sz="1000" b="0" i="0" u="none" strike="noStrike">
                <a:solidFill>
                  <a:srgbClr val="FFFFFF"/>
                </a:solidFill>
                <a:highlight>
                  <a:srgbClr val="000000">
                    <a:alpha val="0"/>
                  </a:srgbClr>
                </a:highlight>
                <a:latin typeface="Montserrat Light"/>
              </a:rPr>
              <a:t> peuvent être téléchargées sur le site de Visit England, pour être utilisées dans le cadre de l'initiation et du recyclage du personnel.</a:t>
            </a:r>
          </a:p>
          <a:p>
            <a:pPr marL="171450" indent="-171450" algn="l" rtl="0" fontAlgn="base">
              <a:spcBef>
                <a:spcPct val="0"/>
              </a:spcBef>
              <a:buClr>
                <a:srgbClr val="28AFAC"/>
              </a:buClr>
              <a:buFont typeface="Wingdings" panose="05000000000000000000" pitchFamily="2" charset="2"/>
              <a:buChar char="ü"/>
            </a:pPr>
            <a:r>
              <a:rPr lang="fr" sz="1000" b="0" i="0" u="none" strike="noStrike">
                <a:solidFill>
                  <a:srgbClr val="FFFFFF"/>
                </a:solidFill>
                <a:highlight>
                  <a:srgbClr val="000000">
                    <a:alpha val="0"/>
                  </a:srgbClr>
                </a:highlight>
                <a:latin typeface="Montserrat Light"/>
              </a:rPr>
              <a:t>Visit England a également publié des guides comportant des conseils pour accueillir les </a:t>
            </a:r>
            <a:r>
              <a:rPr lang="fr" sz="1000" b="0" i="0" u="none" strike="noStrike">
                <a:solidFill>
                  <a:srgbClr val="FFFFFF"/>
                </a:solidFill>
                <a:highlight>
                  <a:srgbClr val="000000">
                    <a:alpha val="0"/>
                  </a:srgbClr>
                </a:highlight>
                <a:latin typeface="Montserrat Light"/>
                <a:hlinkClick r:id="rId4">
                  <a:extLst>
                    <a:ext uri="{A12FA001-AC4F-418D-AE19-62706E023703}">
                      <ahyp:hlinkClr xmlns:ahyp="http://schemas.microsoft.com/office/drawing/2018/hyperlinkcolor" val="tx"/>
                    </a:ext>
                  </a:extLst>
                </a:hlinkClick>
              </a:rPr>
              <a:t>personnes malentendantes </a:t>
            </a:r>
            <a:r>
              <a:rPr lang="fr" sz="1000" b="0" i="0" u="none" strike="noStrike">
                <a:solidFill>
                  <a:srgbClr val="FFFFFF"/>
                </a:solidFill>
                <a:highlight>
                  <a:srgbClr val="000000">
                    <a:alpha val="0"/>
                  </a:srgbClr>
                </a:highlight>
                <a:latin typeface="Montserrat Light"/>
              </a:rPr>
              <a:t>et les clients</a:t>
            </a:r>
            <a:r>
              <a:rPr lang="fr" sz="1000" b="0" i="0" u="none" strike="noStrike">
                <a:solidFill>
                  <a:srgbClr val="FFFFFF"/>
                </a:solidFill>
                <a:highlight>
                  <a:srgbClr val="000000">
                    <a:alpha val="0"/>
                  </a:srgbClr>
                </a:highlight>
                <a:latin typeface="Montserrat Light"/>
                <a:hlinkClick r:id="rId5">
                  <a:extLst>
                    <a:ext uri="{A12FA001-AC4F-418D-AE19-62706E023703}">
                      <ahyp:hlinkClr xmlns:ahyp="http://schemas.microsoft.com/office/drawing/2018/hyperlinkcolor" val="tx"/>
                    </a:ext>
                  </a:extLst>
                </a:hlinkClick>
              </a:rPr>
              <a:t> accompagnés de chiens d'assistance.</a:t>
            </a:r>
          </a:p>
        </p:txBody>
      </p:sp>
      <p:sp>
        <p:nvSpPr>
          <p:cNvPr id="10" name="Rectangle 27">
            <a:extLst>
              <a:ext uri="{FF2B5EF4-FFF2-40B4-BE49-F238E27FC236}">
                <a16:creationId xmlns:a16="http://schemas.microsoft.com/office/drawing/2014/main" id="{5250C5DC-096F-4165-B54F-078A49C6E955}"/>
              </a:ext>
            </a:extLst>
          </p:cNvPr>
          <p:cNvSpPr txBox="1"/>
          <p:nvPr/>
        </p:nvSpPr>
        <p:spPr>
          <a:xfrm>
            <a:off x="645253" y="1369225"/>
            <a:ext cx="5689316" cy="87235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100" b="0" i="1" u="none" strike="noStrike">
                <a:solidFill>
                  <a:srgbClr val="2F355A"/>
                </a:solidFill>
                <a:highlight>
                  <a:srgbClr val="000000">
                    <a:alpha val="0"/>
                  </a:srgbClr>
                </a:highlight>
                <a:latin typeface="Montserrat Light"/>
              </a:rPr>
              <a:t>Pour certains membres du personnel, il peut y avoir une barrière de peur lorsqu'ils servent des personnes handicapées. Il se peut qu'ils ne sachent pas quoi dire ou faire, et qu'ils ne veuillent pas faire la mauvaise chose. Cela s'applique bien sûr au service de tous les clients. La formation du personnel à la sensibilisation et à la compréhension du handicap et de l'accessibilité peut aider à surmonter la peur qu'il peut avoir et l'aider à servir tous les clients en toute confiance.</a:t>
            </a:r>
            <a:endParaRPr lang="en-IE" sz="1100" i="1">
              <a:solidFill>
                <a:srgbClr val="2F355A"/>
              </a:solidFill>
              <a:highlight>
                <a:srgbClr val="FFFF00"/>
              </a:highlight>
              <a:cs typeface="Times New Roman" panose="02020603050405020304" pitchFamily="18" charset="0"/>
            </a:endParaRPr>
          </a:p>
        </p:txBody>
      </p:sp>
      <p:sp>
        <p:nvSpPr>
          <p:cNvPr id="2" name="TextBox 1">
            <a:extLst>
              <a:ext uri="{FF2B5EF4-FFF2-40B4-BE49-F238E27FC236}">
                <a16:creationId xmlns:a16="http://schemas.microsoft.com/office/drawing/2014/main" id="{39AC4309-4B46-471F-B169-7F0C1E6FE6EB}"/>
              </a:ext>
            </a:extLst>
          </p:cNvPr>
          <p:cNvSpPr txBox="1"/>
          <p:nvPr/>
        </p:nvSpPr>
        <p:spPr>
          <a:xfrm>
            <a:off x="618759" y="5961942"/>
            <a:ext cx="1362825" cy="5634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ctr" defTabSz="825500" rtl="0" fontAlgn="auto" latinLnBrk="0" hangingPunct="0">
              <a:lnSpc>
                <a:spcPct val="100000"/>
              </a:lnSpc>
              <a:spcBef>
                <a:spcPct val="0"/>
              </a:spcBef>
              <a:spcAft>
                <a:spcPct val="0"/>
              </a:spcAft>
              <a:buClrTx/>
              <a:buSzTx/>
              <a:buFontTx/>
              <a:buNone/>
            </a:pPr>
            <a:r>
              <a:rPr lang="fr" sz="2800" b="1" i="0" u="none" strike="noStrike">
                <a:solidFill>
                  <a:srgbClr val="28AFAC"/>
                </a:solidFill>
                <a:highlight>
                  <a:srgbClr val="000000">
                    <a:alpha val="0"/>
                  </a:srgbClr>
                </a:highlight>
                <a:latin typeface="Montserrat"/>
              </a:rPr>
              <a:t>54 %</a:t>
            </a:r>
            <a:endParaRPr kumimoji="0" lang="en-IE" sz="2800" b="1" u="none" strike="noStrike" cap="none" spc="0" normalizeH="0" baseline="0">
              <a:ln>
                <a:noFill/>
              </a:ln>
              <a:solidFill>
                <a:srgbClr val="28AFAC"/>
              </a:solidFill>
              <a:effectLst/>
              <a:uFillTx/>
              <a:latin typeface="Montserrat" pitchFamily="2" charset="77"/>
              <a:sym typeface="FontAwesome"/>
            </a:endParaRPr>
          </a:p>
        </p:txBody>
      </p:sp>
      <p:sp>
        <p:nvSpPr>
          <p:cNvPr id="12" name="TextBox 11">
            <a:extLst>
              <a:ext uri="{FF2B5EF4-FFF2-40B4-BE49-F238E27FC236}">
                <a16:creationId xmlns:a16="http://schemas.microsoft.com/office/drawing/2014/main" id="{E4F42A6F-528B-432C-998F-02BC9F21B51C}"/>
              </a:ext>
            </a:extLst>
          </p:cNvPr>
          <p:cNvSpPr txBox="1"/>
          <p:nvPr/>
        </p:nvSpPr>
        <p:spPr>
          <a:xfrm>
            <a:off x="1970467" y="5961942"/>
            <a:ext cx="1362825" cy="5634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ctr" defTabSz="825500" rtl="0" fontAlgn="auto" latinLnBrk="0" hangingPunct="0">
              <a:lnSpc>
                <a:spcPct val="100000"/>
              </a:lnSpc>
              <a:spcBef>
                <a:spcPct val="0"/>
              </a:spcBef>
              <a:spcAft>
                <a:spcPct val="0"/>
              </a:spcAft>
              <a:buClrTx/>
              <a:buSzTx/>
              <a:buFontTx/>
              <a:buNone/>
            </a:pPr>
            <a:r>
              <a:rPr lang="fr" sz="2800" b="1" i="0" u="none" strike="noStrike">
                <a:solidFill>
                  <a:srgbClr val="28AFAC"/>
                </a:solidFill>
                <a:highlight>
                  <a:srgbClr val="000000">
                    <a:alpha val="0"/>
                  </a:srgbClr>
                </a:highlight>
                <a:latin typeface="Montserrat"/>
              </a:rPr>
              <a:t>86 %</a:t>
            </a:r>
            <a:endParaRPr kumimoji="0" lang="en-IE" sz="2800" b="1" u="none" strike="noStrike" cap="none" spc="0" normalizeH="0" baseline="0">
              <a:ln>
                <a:noFill/>
              </a:ln>
              <a:solidFill>
                <a:srgbClr val="28AFAC"/>
              </a:solidFill>
              <a:effectLst/>
              <a:uFillTx/>
              <a:latin typeface="Montserrat" pitchFamily="2" charset="77"/>
              <a:sym typeface="FontAwesome"/>
            </a:endParaRPr>
          </a:p>
        </p:txBody>
      </p:sp>
      <p:sp>
        <p:nvSpPr>
          <p:cNvPr id="13" name="TextBox 12">
            <a:extLst>
              <a:ext uri="{FF2B5EF4-FFF2-40B4-BE49-F238E27FC236}">
                <a16:creationId xmlns:a16="http://schemas.microsoft.com/office/drawing/2014/main" id="{DF0B46C1-9395-457F-9730-F943C5E0906B}"/>
              </a:ext>
            </a:extLst>
          </p:cNvPr>
          <p:cNvSpPr txBox="1"/>
          <p:nvPr/>
        </p:nvSpPr>
        <p:spPr>
          <a:xfrm>
            <a:off x="3328021" y="5961942"/>
            <a:ext cx="1362825" cy="5634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ctr" defTabSz="825500" rtl="0" fontAlgn="auto" latinLnBrk="0" hangingPunct="0">
              <a:lnSpc>
                <a:spcPct val="100000"/>
              </a:lnSpc>
              <a:spcBef>
                <a:spcPct val="0"/>
              </a:spcBef>
              <a:spcAft>
                <a:spcPct val="0"/>
              </a:spcAft>
              <a:buClrTx/>
              <a:buSzTx/>
              <a:buFontTx/>
              <a:buNone/>
            </a:pPr>
            <a:r>
              <a:rPr lang="fr" sz="2800" b="1" i="0" u="none" strike="noStrike">
                <a:solidFill>
                  <a:srgbClr val="28AFAC"/>
                </a:solidFill>
                <a:highlight>
                  <a:srgbClr val="000000">
                    <a:alpha val="0"/>
                  </a:srgbClr>
                </a:highlight>
                <a:latin typeface="Montserrat"/>
              </a:rPr>
              <a:t>83 %</a:t>
            </a:r>
            <a:endParaRPr kumimoji="0" lang="en-IE" sz="2800" b="1" u="none" strike="noStrike" cap="none" spc="0" normalizeH="0" baseline="0">
              <a:ln>
                <a:noFill/>
              </a:ln>
              <a:solidFill>
                <a:srgbClr val="28AFAC"/>
              </a:solidFill>
              <a:effectLst/>
              <a:uFillTx/>
              <a:latin typeface="Montserrat" pitchFamily="2" charset="77"/>
              <a:sym typeface="FontAwesome"/>
            </a:endParaRPr>
          </a:p>
        </p:txBody>
      </p:sp>
      <p:sp>
        <p:nvSpPr>
          <p:cNvPr id="14" name="TextBox 13">
            <a:extLst>
              <a:ext uri="{FF2B5EF4-FFF2-40B4-BE49-F238E27FC236}">
                <a16:creationId xmlns:a16="http://schemas.microsoft.com/office/drawing/2014/main" id="{F657E7C0-EB70-4B65-962A-B6FACB28A841}"/>
              </a:ext>
            </a:extLst>
          </p:cNvPr>
          <p:cNvSpPr txBox="1"/>
          <p:nvPr/>
        </p:nvSpPr>
        <p:spPr>
          <a:xfrm>
            <a:off x="4704500" y="5961942"/>
            <a:ext cx="1362825" cy="5634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ctr" defTabSz="825500" rtl="0" fontAlgn="auto" latinLnBrk="0" hangingPunct="0">
              <a:lnSpc>
                <a:spcPct val="100000"/>
              </a:lnSpc>
              <a:spcBef>
                <a:spcPct val="0"/>
              </a:spcBef>
              <a:spcAft>
                <a:spcPct val="0"/>
              </a:spcAft>
              <a:buClrTx/>
              <a:buSzTx/>
              <a:buFontTx/>
              <a:buNone/>
            </a:pPr>
            <a:r>
              <a:rPr lang="fr" sz="2800" b="1" i="0" u="none" strike="noStrike">
                <a:solidFill>
                  <a:srgbClr val="28AFAC"/>
                </a:solidFill>
                <a:highlight>
                  <a:srgbClr val="000000">
                    <a:alpha val="0"/>
                  </a:srgbClr>
                </a:highlight>
                <a:latin typeface="Montserrat"/>
              </a:rPr>
              <a:t>49 %</a:t>
            </a:r>
            <a:endParaRPr kumimoji="0" lang="en-IE" sz="2800" b="1" u="none" strike="noStrike" cap="none" spc="0" normalizeH="0" baseline="0">
              <a:ln>
                <a:noFill/>
              </a:ln>
              <a:solidFill>
                <a:srgbClr val="28AFAC"/>
              </a:solidFill>
              <a:effectLst/>
              <a:uFillTx/>
              <a:latin typeface="Montserrat" pitchFamily="2" charset="77"/>
              <a:sym typeface="FontAwesome"/>
            </a:endParaRPr>
          </a:p>
        </p:txBody>
      </p:sp>
      <p:sp>
        <p:nvSpPr>
          <p:cNvPr id="15" name="TextBox 14">
            <a:extLst>
              <a:ext uri="{FF2B5EF4-FFF2-40B4-BE49-F238E27FC236}">
                <a16:creationId xmlns:a16="http://schemas.microsoft.com/office/drawing/2014/main" id="{9A853046-33CE-4DCC-BF0E-BBB6ECC25335}"/>
              </a:ext>
            </a:extLst>
          </p:cNvPr>
          <p:cNvSpPr txBox="1"/>
          <p:nvPr/>
        </p:nvSpPr>
        <p:spPr>
          <a:xfrm>
            <a:off x="630692" y="7706950"/>
            <a:ext cx="5569200" cy="16175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l" defTabSz="825500" rtl="0"/>
            <a:r>
              <a:rPr lang="fr" sz="1200" b="1" i="0" u="none" strike="noStrike">
                <a:solidFill>
                  <a:srgbClr val="FFFFFF"/>
                </a:solidFill>
                <a:highlight>
                  <a:srgbClr val="000000">
                    <a:alpha val="0"/>
                  </a:srgbClr>
                </a:highlight>
                <a:latin typeface="Montserrat"/>
                <a:hlinkClick r:id="rId6">
                  <a:extLst>
                    <a:ext uri="{A12FA001-AC4F-418D-AE19-62706E023703}">
                      <ahyp:hlinkClr xmlns:ahyp="http://schemas.microsoft.com/office/drawing/2018/hyperlinkcolor" val="tx"/>
                    </a:ext>
                  </a:extLst>
                </a:hlinkClick>
              </a:rPr>
              <a:t>Boîte à outils du tourisme inclusif de</a:t>
            </a:r>
            <a:r>
              <a:rPr lang="fr" sz="1200" b="1" i="0" u="none" strike="noStrike">
                <a:solidFill>
                  <a:srgbClr val="FFFFFF"/>
                </a:solidFill>
                <a:highlight>
                  <a:srgbClr val="000000">
                    <a:alpha val="0"/>
                  </a:srgbClr>
                </a:highlight>
                <a:latin typeface="Montserrat"/>
              </a:rPr>
              <a:t> Visit Scotland</a:t>
            </a:r>
            <a:endParaRPr lang="en-GB" sz="1200" b="1">
              <a:solidFill>
                <a:schemeClr val="bg1"/>
              </a:solidFill>
              <a:latin typeface="Montserrat" pitchFamily="2" charset="77"/>
            </a:endParaRPr>
          </a:p>
          <a:p>
            <a:pPr algn="just" defTabSz="825500"/>
            <a:endParaRPr lang="en-GB" sz="1050" i="1">
              <a:solidFill>
                <a:schemeClr val="bg1"/>
              </a:solidFill>
              <a:latin typeface="Montserrat Light"/>
            </a:endParaRPr>
          </a:p>
          <a:p>
            <a:pPr algn="just" defTabSz="825500" rtl="0"/>
            <a:r>
              <a:rPr lang="fr" sz="1000" b="1" i="0" u="none" strike="noStrike">
                <a:solidFill>
                  <a:srgbClr val="FFFFFF"/>
                </a:solidFill>
                <a:highlight>
                  <a:srgbClr val="000000">
                    <a:alpha val="0"/>
                  </a:srgbClr>
                </a:highlight>
                <a:latin typeface="Montserrat Light"/>
                <a:hlinkClick r:id="rId6">
                  <a:extLst>
                    <a:ext uri="{A12FA001-AC4F-418D-AE19-62706E023703}">
                      <ahyp:hlinkClr xmlns:ahyp="http://schemas.microsoft.com/office/drawing/2018/hyperlinkcolor" val="tx"/>
                    </a:ext>
                  </a:extLst>
                </a:hlinkClick>
              </a:rPr>
              <a:t>Rejoignez plus de 2 000 autres entreprises en vous engageant à améliorer votre expérience client pour les personnes handicapées. </a:t>
            </a:r>
            <a:r>
              <a:rPr lang="fr" sz="1000" b="0" i="0" u="none" strike="noStrike">
                <a:solidFill>
                  <a:srgbClr val="FFFFFF"/>
                </a:solidFill>
                <a:highlight>
                  <a:srgbClr val="000000">
                    <a:alpha val="0"/>
                  </a:srgbClr>
                </a:highlight>
                <a:latin typeface="Montserrat Light"/>
              </a:rPr>
              <a:t>L'Écosse est une destination naturellement accueillante — un fait dont nous sommes incroyablement fiers. Le tourisme inclusif en est un élément extrêmement important. Elle gère plusieurs programmes qui conseillent et soutiennent les pratiques inclusives qui profitent au plus grand nombre de clients possible, ainsi qu'aux entreprises qui les accueillent.</a:t>
            </a:r>
            <a:endParaRPr lang="en-GB" sz="1050" i="1">
              <a:solidFill>
                <a:schemeClr val="bg1"/>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1100" b="0" i="1" u="none" strike="noStrike" cap="none" spc="0" normalizeH="0" baseline="0">
              <a:ln>
                <a:noFill/>
              </a:ln>
              <a:solidFill>
                <a:schemeClr val="bg1"/>
              </a:solidFill>
              <a:effectLst/>
              <a:uFillTx/>
              <a:latin typeface="Montserrat Light"/>
              <a:sym typeface="FontAwesome"/>
            </a:endParaRPr>
          </a:p>
        </p:txBody>
      </p:sp>
      <p:sp>
        <p:nvSpPr>
          <p:cNvPr id="16" name="Text Placeholder 3">
            <a:extLst>
              <a:ext uri="{FF2B5EF4-FFF2-40B4-BE49-F238E27FC236}">
                <a16:creationId xmlns:a16="http://schemas.microsoft.com/office/drawing/2014/main" id="{E3DFC568-3E37-154A-B614-F07EB89A8F57}"/>
              </a:ext>
            </a:extLst>
          </p:cNvPr>
          <p:cNvSpPr txBox="1"/>
          <p:nvPr/>
        </p:nvSpPr>
        <p:spPr>
          <a:xfrm>
            <a:off x="716244" y="313921"/>
            <a:ext cx="4453608"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spcBef>
                <a:spcPct val="0"/>
              </a:spcBef>
            </a:pPr>
            <a:r>
              <a:rPr lang="fr" sz="2400" b="0" i="0" u="none" strike="noStrike">
                <a:highlight>
                  <a:srgbClr val="000000">
                    <a:alpha val="0"/>
                  </a:srgbClr>
                </a:highlight>
                <a:latin typeface="Montserrat"/>
              </a:rPr>
              <a:t>Ressources </a:t>
            </a:r>
            <a:br>
              <a:rPr lang="fr" sz="2400" b="0" i="0" u="none" strike="noStrike">
                <a:highlight>
                  <a:srgbClr val="000000">
                    <a:alpha val="0"/>
                  </a:srgbClr>
                </a:highlight>
                <a:latin typeface="Montserrat"/>
              </a:rPr>
            </a:br>
            <a:r>
              <a:rPr lang="fr" sz="2400" b="0" i="0" u="none" strike="noStrike">
                <a:highlight>
                  <a:srgbClr val="000000">
                    <a:alpha val="0"/>
                  </a:srgbClr>
                </a:highlight>
                <a:latin typeface="Montserrat"/>
              </a:rPr>
              <a:t>Formation du personnel</a:t>
            </a:r>
          </a:p>
        </p:txBody>
      </p:sp>
      <p:grpSp>
        <p:nvGrpSpPr>
          <p:cNvPr id="17" name="Graphic 3">
            <a:extLst>
              <a:ext uri="{FF2B5EF4-FFF2-40B4-BE49-F238E27FC236}">
                <a16:creationId xmlns:a16="http://schemas.microsoft.com/office/drawing/2014/main" id="{B583C0AB-FA7A-B54F-AC61-8D1EFC740E5A}"/>
              </a:ext>
            </a:extLst>
          </p:cNvPr>
          <p:cNvGrpSpPr/>
          <p:nvPr/>
        </p:nvGrpSpPr>
        <p:grpSpPr>
          <a:xfrm>
            <a:off x="934275" y="4932634"/>
            <a:ext cx="731792" cy="709671"/>
            <a:chOff x="4616150" y="2004440"/>
            <a:chExt cx="1088878" cy="1055963"/>
          </a:xfrm>
          <a:solidFill>
            <a:srgbClr val="2F355A"/>
          </a:solidFill>
        </p:grpSpPr>
        <p:sp>
          <p:nvSpPr>
            <p:cNvPr id="18" name="Freeform 17">
              <a:extLst>
                <a:ext uri="{FF2B5EF4-FFF2-40B4-BE49-F238E27FC236}">
                  <a16:creationId xmlns:a16="http://schemas.microsoft.com/office/drawing/2014/main" id="{BACF6651-423B-BB40-BE64-83A2497AB795}"/>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28AFAC"/>
            </a:solidFill>
            <a:ln w="27426" cap="flat">
              <a:noFill/>
              <a:prstDash val="solid"/>
              <a:miter/>
            </a:ln>
          </p:spPr>
          <p:txBody>
            <a:bodyPr rtlCol="0" anchor="ctr">
              <a:noAutofit/>
            </a:bodyPr>
            <a:lstStyle/>
            <a:p>
              <a:endParaRPr lang="en-US"/>
            </a:p>
          </p:txBody>
        </p:sp>
        <p:grpSp>
          <p:nvGrpSpPr>
            <p:cNvPr id="19" name="Graphic 3">
              <a:extLst>
                <a:ext uri="{FF2B5EF4-FFF2-40B4-BE49-F238E27FC236}">
                  <a16:creationId xmlns:a16="http://schemas.microsoft.com/office/drawing/2014/main" id="{1363E293-7CD2-3D4A-9047-65661B0580DF}"/>
                </a:ext>
              </a:extLst>
            </p:cNvPr>
            <p:cNvGrpSpPr/>
            <p:nvPr/>
          </p:nvGrpSpPr>
          <p:grpSpPr>
            <a:xfrm>
              <a:off x="4616150" y="2004440"/>
              <a:ext cx="1088878" cy="1055963"/>
              <a:chOff x="4616150" y="2004440"/>
              <a:chExt cx="1088878" cy="1055963"/>
            </a:xfrm>
            <a:grpFill/>
          </p:grpSpPr>
          <p:sp>
            <p:nvSpPr>
              <p:cNvPr id="20" name="Freeform 19">
                <a:extLst>
                  <a:ext uri="{FF2B5EF4-FFF2-40B4-BE49-F238E27FC236}">
                    <a16:creationId xmlns:a16="http://schemas.microsoft.com/office/drawing/2014/main" id="{243E55BE-70BA-F14B-8238-2D8F0C350D09}"/>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noAutofit/>
              </a:bodyPr>
              <a:lstStyle/>
              <a:p>
                <a:endParaRPr lang="en-US"/>
              </a:p>
            </p:txBody>
          </p:sp>
          <p:sp>
            <p:nvSpPr>
              <p:cNvPr id="21" name="Freeform 20">
                <a:extLst>
                  <a:ext uri="{FF2B5EF4-FFF2-40B4-BE49-F238E27FC236}">
                    <a16:creationId xmlns:a16="http://schemas.microsoft.com/office/drawing/2014/main" id="{3595C4E4-6CE2-F241-A854-BB74D7DE24C9}"/>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noAutofit/>
              </a:bodyPr>
              <a:lstStyle/>
              <a:p>
                <a:endParaRPr lang="en-US"/>
              </a:p>
            </p:txBody>
          </p:sp>
        </p:grpSp>
      </p:grpSp>
      <p:grpSp>
        <p:nvGrpSpPr>
          <p:cNvPr id="22" name="Graphic 2">
            <a:extLst>
              <a:ext uri="{FF2B5EF4-FFF2-40B4-BE49-F238E27FC236}">
                <a16:creationId xmlns:a16="http://schemas.microsoft.com/office/drawing/2014/main" id="{1E123922-1F3A-C246-9FBD-0FB9B5B2D382}"/>
              </a:ext>
            </a:extLst>
          </p:cNvPr>
          <p:cNvGrpSpPr/>
          <p:nvPr/>
        </p:nvGrpSpPr>
        <p:grpSpPr>
          <a:xfrm>
            <a:off x="2245287" y="5009939"/>
            <a:ext cx="813184" cy="555060"/>
            <a:chOff x="8782406" y="5397193"/>
            <a:chExt cx="872121" cy="595289"/>
          </a:xfrm>
          <a:solidFill>
            <a:srgbClr val="2F355A"/>
          </a:solidFill>
        </p:grpSpPr>
        <p:sp>
          <p:nvSpPr>
            <p:cNvPr id="23" name="Freeform 22">
              <a:extLst>
                <a:ext uri="{FF2B5EF4-FFF2-40B4-BE49-F238E27FC236}">
                  <a16:creationId xmlns:a16="http://schemas.microsoft.com/office/drawing/2014/main" id="{BDBB1298-57B6-9C4B-9316-7A13EEBDC219}"/>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8AFAC"/>
            </a:solidFill>
            <a:ln w="9028" cap="flat">
              <a:noFill/>
              <a:prstDash val="solid"/>
              <a:miter/>
            </a:ln>
          </p:spPr>
          <p:txBody>
            <a:bodyPr rtlCol="0" anchor="ctr">
              <a:noAutofit/>
            </a:bodyPr>
            <a:lstStyle/>
            <a:p>
              <a:endParaRPr lang="en-US"/>
            </a:p>
          </p:txBody>
        </p:sp>
        <p:sp>
          <p:nvSpPr>
            <p:cNvPr id="24" name="Freeform 23">
              <a:extLst>
                <a:ext uri="{FF2B5EF4-FFF2-40B4-BE49-F238E27FC236}">
                  <a16:creationId xmlns:a16="http://schemas.microsoft.com/office/drawing/2014/main" id="{0F1D9703-D8B9-9341-8049-A24CB843F4F6}"/>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noAutofit/>
            </a:bodyPr>
            <a:lstStyle/>
            <a:p>
              <a:endParaRPr lang="en-US"/>
            </a:p>
          </p:txBody>
        </p:sp>
        <p:sp>
          <p:nvSpPr>
            <p:cNvPr id="25" name="Freeform 24">
              <a:extLst>
                <a:ext uri="{FF2B5EF4-FFF2-40B4-BE49-F238E27FC236}">
                  <a16:creationId xmlns:a16="http://schemas.microsoft.com/office/drawing/2014/main" id="{4B7545BF-1B3D-3544-A9DD-9F03DE98394F}"/>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noAutofit/>
            </a:bodyPr>
            <a:lstStyle/>
            <a:p>
              <a:endParaRPr lang="en-US"/>
            </a:p>
          </p:txBody>
        </p:sp>
        <p:sp>
          <p:nvSpPr>
            <p:cNvPr id="26" name="Freeform 25">
              <a:extLst>
                <a:ext uri="{FF2B5EF4-FFF2-40B4-BE49-F238E27FC236}">
                  <a16:creationId xmlns:a16="http://schemas.microsoft.com/office/drawing/2014/main" id="{106EC077-6F36-A741-88AD-C0A09F636D9A}"/>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noAutofit/>
            </a:bodyPr>
            <a:lstStyle/>
            <a:p>
              <a:endParaRPr lang="en-US"/>
            </a:p>
          </p:txBody>
        </p:sp>
      </p:grpSp>
      <p:grpSp>
        <p:nvGrpSpPr>
          <p:cNvPr id="27" name="Graphic 2">
            <a:extLst>
              <a:ext uri="{FF2B5EF4-FFF2-40B4-BE49-F238E27FC236}">
                <a16:creationId xmlns:a16="http://schemas.microsoft.com/office/drawing/2014/main" id="{8A31226D-BCD2-3C49-BB8A-0642B38CAD1D}"/>
              </a:ext>
            </a:extLst>
          </p:cNvPr>
          <p:cNvGrpSpPr/>
          <p:nvPr/>
        </p:nvGrpSpPr>
        <p:grpSpPr>
          <a:xfrm>
            <a:off x="3671012" y="5004103"/>
            <a:ext cx="676842" cy="566733"/>
            <a:chOff x="3917433" y="5498364"/>
            <a:chExt cx="884636" cy="740723"/>
          </a:xfrm>
          <a:solidFill>
            <a:srgbClr val="2F355A"/>
          </a:solidFill>
        </p:grpSpPr>
        <p:sp>
          <p:nvSpPr>
            <p:cNvPr id="28" name="Freeform 27">
              <a:extLst>
                <a:ext uri="{FF2B5EF4-FFF2-40B4-BE49-F238E27FC236}">
                  <a16:creationId xmlns:a16="http://schemas.microsoft.com/office/drawing/2014/main" id="{6FA30A89-E2C7-354E-BC50-68670A33C0A5}"/>
                </a:ext>
              </a:extLst>
            </p:cNvPr>
            <p:cNvSpPr/>
            <p:nvPr/>
          </p:nvSpPr>
          <p:spPr>
            <a:xfrm>
              <a:off x="4170046" y="5655543"/>
              <a:ext cx="476083" cy="539283"/>
            </a:xfrm>
            <a:custGeom>
              <a:avLst/>
              <a:gdLst>
                <a:gd name="connsiteX0" fmla="*/ 348682 w 476083"/>
                <a:gd name="connsiteY0" fmla="*/ 420044 h 539283"/>
                <a:gd name="connsiteX1" fmla="*/ 345972 w 476083"/>
                <a:gd name="connsiteY1" fmla="*/ 421852 h 539283"/>
                <a:gd name="connsiteX2" fmla="*/ 236670 w 476083"/>
                <a:gd name="connsiteY2" fmla="*/ 539284 h 539283"/>
                <a:gd name="connsiteX3" fmla="*/ 236670 w 476083"/>
                <a:gd name="connsiteY3" fmla="*/ 485084 h 539283"/>
                <a:gd name="connsiteX4" fmla="*/ 221314 w 476083"/>
                <a:gd name="connsiteY4" fmla="*/ 470630 h 539283"/>
                <a:gd name="connsiteX5" fmla="*/ 219507 w 476083"/>
                <a:gd name="connsiteY5" fmla="*/ 470630 h 539283"/>
                <a:gd name="connsiteX6" fmla="*/ 206861 w 476083"/>
                <a:gd name="connsiteY6" fmla="*/ 472438 h 539283"/>
                <a:gd name="connsiteX7" fmla="*/ 147241 w 476083"/>
                <a:gd name="connsiteY7" fmla="*/ 472438 h 539283"/>
                <a:gd name="connsiteX8" fmla="*/ 0 w 476083"/>
                <a:gd name="connsiteY8" fmla="*/ 415528 h 539283"/>
                <a:gd name="connsiteX9" fmla="*/ 418238 w 476083"/>
                <a:gd name="connsiteY9" fmla="*/ 0 h 539283"/>
                <a:gd name="connsiteX10" fmla="*/ 427271 w 476083"/>
                <a:gd name="connsiteY10" fmla="*/ 13550 h 539283"/>
                <a:gd name="connsiteX11" fmla="*/ 348682 w 476083"/>
                <a:gd name="connsiteY11" fmla="*/ 420044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82" h="539283">
                  <a:moveTo>
                    <a:pt x="348682" y="420044"/>
                  </a:moveTo>
                  <a:cubicBezTo>
                    <a:pt x="347779" y="420948"/>
                    <a:pt x="346875" y="420948"/>
                    <a:pt x="345972" y="421852"/>
                  </a:cubicBezTo>
                  <a:lnTo>
                    <a:pt x="236670" y="539284"/>
                  </a:lnTo>
                  <a:lnTo>
                    <a:pt x="236670" y="485084"/>
                  </a:lnTo>
                  <a:cubicBezTo>
                    <a:pt x="236670" y="476954"/>
                    <a:pt x="230347" y="470630"/>
                    <a:pt x="221314" y="470630"/>
                  </a:cubicBezTo>
                  <a:cubicBezTo>
                    <a:pt x="220410" y="470630"/>
                    <a:pt x="219507" y="470630"/>
                    <a:pt x="219507" y="470630"/>
                  </a:cubicBezTo>
                  <a:cubicBezTo>
                    <a:pt x="214990" y="471534"/>
                    <a:pt x="210474" y="471534"/>
                    <a:pt x="206861" y="472438"/>
                  </a:cubicBezTo>
                  <a:cubicBezTo>
                    <a:pt x="186988" y="474244"/>
                    <a:pt x="167114" y="474244"/>
                    <a:pt x="147241" y="472438"/>
                  </a:cubicBezTo>
                  <a:cubicBezTo>
                    <a:pt x="93945" y="467018"/>
                    <a:pt x="42456" y="448047"/>
                    <a:pt x="0" y="415528"/>
                  </a:cubicBezTo>
                  <a:lnTo>
                    <a:pt x="418238" y="0"/>
                  </a:lnTo>
                  <a:cubicBezTo>
                    <a:pt x="421851" y="4517"/>
                    <a:pt x="424561" y="9033"/>
                    <a:pt x="427271" y="13550"/>
                  </a:cubicBezTo>
                  <a:cubicBezTo>
                    <a:pt x="515797" y="148145"/>
                    <a:pt x="480567" y="327906"/>
                    <a:pt x="348682" y="420044"/>
                  </a:cubicBezTo>
                  <a:close/>
                </a:path>
              </a:pathLst>
            </a:custGeom>
            <a:solidFill>
              <a:srgbClr val="28AFAC"/>
            </a:solidFill>
            <a:ln w="9028" cap="flat">
              <a:noFill/>
              <a:prstDash val="solid"/>
              <a:miter/>
            </a:ln>
          </p:spPr>
          <p:txBody>
            <a:bodyPr rtlCol="0" anchor="ctr">
              <a:noAutofit/>
            </a:bodyPr>
            <a:lstStyle/>
            <a:p>
              <a:endParaRPr lang="en-US"/>
            </a:p>
          </p:txBody>
        </p:sp>
        <p:sp>
          <p:nvSpPr>
            <p:cNvPr id="29" name="Freeform 28">
              <a:extLst>
                <a:ext uri="{FF2B5EF4-FFF2-40B4-BE49-F238E27FC236}">
                  <a16:creationId xmlns:a16="http://schemas.microsoft.com/office/drawing/2014/main" id="{273283A6-F324-3D48-A67D-0676DE5FEBDF}"/>
                </a:ext>
              </a:extLst>
            </p:cNvPr>
            <p:cNvSpPr/>
            <p:nvPr/>
          </p:nvSpPr>
          <p:spPr>
            <a:xfrm>
              <a:off x="4038373" y="5498364"/>
              <a:ext cx="532748" cy="539283"/>
            </a:xfrm>
            <a:custGeom>
              <a:avLst/>
              <a:gdLst>
                <a:gd name="connsiteX0" fmla="*/ 448739 w 532748"/>
                <a:gd name="connsiteY0" fmla="*/ 135498 h 539283"/>
                <a:gd name="connsiteX1" fmla="*/ 390023 w 532748"/>
                <a:gd name="connsiteY1" fmla="*/ 37940 h 539283"/>
                <a:gd name="connsiteX2" fmla="*/ 495712 w 532748"/>
                <a:gd name="connsiteY2" fmla="*/ 87623 h 539283"/>
                <a:gd name="connsiteX3" fmla="*/ 448739 w 532748"/>
                <a:gd name="connsiteY3" fmla="*/ 135498 h 539283"/>
                <a:gd name="connsiteX4" fmla="*/ 85604 w 532748"/>
                <a:gd name="connsiteY4" fmla="*/ 503151 h 539283"/>
                <a:gd name="connsiteX5" fmla="*/ 28695 w 532748"/>
                <a:gd name="connsiteY5" fmla="*/ 342359 h 539283"/>
                <a:gd name="connsiteX6" fmla="*/ 154256 w 532748"/>
                <a:gd name="connsiteY6" fmla="*/ 342359 h 539283"/>
                <a:gd name="connsiteX7" fmla="*/ 164193 w 532748"/>
                <a:gd name="connsiteY7" fmla="*/ 423658 h 539283"/>
                <a:gd name="connsiteX8" fmla="*/ 85604 w 532748"/>
                <a:gd name="connsiteY8" fmla="*/ 503151 h 539283"/>
                <a:gd name="connsiteX9" fmla="*/ 253622 w 532748"/>
                <a:gd name="connsiteY9" fmla="*/ 38843 h 539283"/>
                <a:gd name="connsiteX10" fmla="*/ 182259 w 532748"/>
                <a:gd name="connsiteY10" fmla="*/ 168019 h 539283"/>
                <a:gd name="connsiteX11" fmla="*/ 88314 w 532748"/>
                <a:gd name="connsiteY11" fmla="*/ 148145 h 539283"/>
                <a:gd name="connsiteX12" fmla="*/ 253622 w 532748"/>
                <a:gd name="connsiteY12" fmla="*/ 38843 h 539283"/>
                <a:gd name="connsiteX13" fmla="*/ 410800 w 532748"/>
                <a:gd name="connsiteY13" fmla="*/ 174341 h 539283"/>
                <a:gd name="connsiteX14" fmla="*/ 336727 w 532748"/>
                <a:gd name="connsiteY14" fmla="*/ 178858 h 539283"/>
                <a:gd name="connsiteX15" fmla="*/ 336727 w 532748"/>
                <a:gd name="connsiteY15" fmla="*/ 30713 h 539283"/>
                <a:gd name="connsiteX16" fmla="*/ 345761 w 532748"/>
                <a:gd name="connsiteY16" fmla="*/ 31616 h 539283"/>
                <a:gd name="connsiteX17" fmla="*/ 426156 w 532748"/>
                <a:gd name="connsiteY17" fmla="*/ 158985 h 539283"/>
                <a:gd name="connsiteX18" fmla="*/ 410800 w 532748"/>
                <a:gd name="connsiteY18" fmla="*/ 174341 h 539283"/>
                <a:gd name="connsiteX19" fmla="*/ 336727 w 532748"/>
                <a:gd name="connsiteY19" fmla="*/ 207764 h 539283"/>
                <a:gd name="connsiteX20" fmla="*/ 379183 w 532748"/>
                <a:gd name="connsiteY20" fmla="*/ 205958 h 539283"/>
                <a:gd name="connsiteX21" fmla="*/ 336727 w 532748"/>
                <a:gd name="connsiteY21" fmla="*/ 248413 h 539283"/>
                <a:gd name="connsiteX22" fmla="*/ 336727 w 532748"/>
                <a:gd name="connsiteY22" fmla="*/ 207764 h 539283"/>
                <a:gd name="connsiteX23" fmla="*/ 245492 w 532748"/>
                <a:gd name="connsiteY23" fmla="*/ 341456 h 539283"/>
                <a:gd name="connsiteX24" fmla="*/ 190389 w 532748"/>
                <a:gd name="connsiteY24" fmla="*/ 397461 h 539283"/>
                <a:gd name="connsiteX25" fmla="*/ 184969 w 532748"/>
                <a:gd name="connsiteY25" fmla="*/ 341456 h 539283"/>
                <a:gd name="connsiteX26" fmla="*/ 245492 w 532748"/>
                <a:gd name="connsiteY26" fmla="*/ 341456 h 539283"/>
                <a:gd name="connsiteX27" fmla="*/ 297885 w 532748"/>
                <a:gd name="connsiteY27" fmla="*/ 31616 h 539283"/>
                <a:gd name="connsiteX28" fmla="*/ 306918 w 532748"/>
                <a:gd name="connsiteY28" fmla="*/ 30713 h 539283"/>
                <a:gd name="connsiteX29" fmla="*/ 306918 w 532748"/>
                <a:gd name="connsiteY29" fmla="*/ 178858 h 539283"/>
                <a:gd name="connsiteX30" fmla="*/ 212069 w 532748"/>
                <a:gd name="connsiteY30" fmla="*/ 172535 h 539283"/>
                <a:gd name="connsiteX31" fmla="*/ 297885 w 532748"/>
                <a:gd name="connsiteY31" fmla="*/ 31616 h 539283"/>
                <a:gd name="connsiteX32" fmla="*/ 28695 w 532748"/>
                <a:gd name="connsiteY32" fmla="*/ 312550 h 539283"/>
                <a:gd name="connsiteX33" fmla="*/ 70248 w 532748"/>
                <a:gd name="connsiteY33" fmla="*/ 173438 h 539283"/>
                <a:gd name="connsiteX34" fmla="*/ 172323 w 532748"/>
                <a:gd name="connsiteY34" fmla="*/ 196021 h 539283"/>
                <a:gd name="connsiteX35" fmla="*/ 154256 w 532748"/>
                <a:gd name="connsiteY35" fmla="*/ 311646 h 539283"/>
                <a:gd name="connsiteX36" fmla="*/ 28695 w 532748"/>
                <a:gd name="connsiteY36" fmla="*/ 312550 h 539283"/>
                <a:gd name="connsiteX37" fmla="*/ 28695 w 532748"/>
                <a:gd name="connsiteY37" fmla="*/ 312550 h 539283"/>
                <a:gd name="connsiteX38" fmla="*/ 274398 w 532748"/>
                <a:gd name="connsiteY38" fmla="*/ 312550 h 539283"/>
                <a:gd name="connsiteX39" fmla="*/ 184066 w 532748"/>
                <a:gd name="connsiteY39" fmla="*/ 312550 h 539283"/>
                <a:gd name="connsiteX40" fmla="*/ 202132 w 532748"/>
                <a:gd name="connsiteY40" fmla="*/ 200538 h 539283"/>
                <a:gd name="connsiteX41" fmla="*/ 306918 w 532748"/>
                <a:gd name="connsiteY41" fmla="*/ 208668 h 539283"/>
                <a:gd name="connsiteX42" fmla="*/ 306918 w 532748"/>
                <a:gd name="connsiteY42" fmla="*/ 279127 h 539283"/>
                <a:gd name="connsiteX43" fmla="*/ 274398 w 532748"/>
                <a:gd name="connsiteY43" fmla="*/ 312550 h 539283"/>
                <a:gd name="connsiteX44" fmla="*/ 532748 w 532748"/>
                <a:gd name="connsiteY44" fmla="*/ 85816 h 539283"/>
                <a:gd name="connsiteX45" fmla="*/ 527328 w 532748"/>
                <a:gd name="connsiteY45" fmla="*/ 74976 h 539283"/>
                <a:gd name="connsiteX46" fmla="*/ 353890 w 532748"/>
                <a:gd name="connsiteY46" fmla="*/ 1807 h 539283"/>
                <a:gd name="connsiteX47" fmla="*/ 322274 w 532748"/>
                <a:gd name="connsiteY47" fmla="*/ 0 h 539283"/>
                <a:gd name="connsiteX48" fmla="*/ 322274 w 532748"/>
                <a:gd name="connsiteY48" fmla="*/ 0 h 539283"/>
                <a:gd name="connsiteX49" fmla="*/ 322274 w 532748"/>
                <a:gd name="connsiteY49" fmla="*/ 0 h 539283"/>
                <a:gd name="connsiteX50" fmla="*/ 290658 w 532748"/>
                <a:gd name="connsiteY50" fmla="*/ 1807 h 539283"/>
                <a:gd name="connsiteX51" fmla="*/ 53084 w 532748"/>
                <a:gd name="connsiteY51" fmla="*/ 147242 h 539283"/>
                <a:gd name="connsiteX52" fmla="*/ 53084 w 532748"/>
                <a:gd name="connsiteY52" fmla="*/ 147242 h 539283"/>
                <a:gd name="connsiteX53" fmla="*/ 73861 w 532748"/>
                <a:gd name="connsiteY53" fmla="*/ 533864 h 539283"/>
                <a:gd name="connsiteX54" fmla="*/ 84701 w 532748"/>
                <a:gd name="connsiteY54" fmla="*/ 539284 h 539283"/>
                <a:gd name="connsiteX55" fmla="*/ 85604 w 532748"/>
                <a:gd name="connsiteY55" fmla="*/ 539284 h 539283"/>
                <a:gd name="connsiteX56" fmla="*/ 96444 w 532748"/>
                <a:gd name="connsiteY56" fmla="*/ 534767 h 539283"/>
                <a:gd name="connsiteX57" fmla="*/ 530038 w 532748"/>
                <a:gd name="connsiteY57" fmla="*/ 96656 h 539283"/>
                <a:gd name="connsiteX58" fmla="*/ 532748 w 532748"/>
                <a:gd name="connsiteY58" fmla="*/ 85816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748" h="539283">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grpFill/>
            <a:ln w="9028" cap="flat">
              <a:noFill/>
              <a:prstDash val="solid"/>
              <a:miter/>
            </a:ln>
          </p:spPr>
          <p:txBody>
            <a:bodyPr rtlCol="0" anchor="ctr">
              <a:noAutofit/>
            </a:bodyPr>
            <a:lstStyle/>
            <a:p>
              <a:endParaRPr lang="en-US"/>
            </a:p>
          </p:txBody>
        </p:sp>
        <p:sp>
          <p:nvSpPr>
            <p:cNvPr id="30" name="Freeform 29">
              <a:extLst>
                <a:ext uri="{FF2B5EF4-FFF2-40B4-BE49-F238E27FC236}">
                  <a16:creationId xmlns:a16="http://schemas.microsoft.com/office/drawing/2014/main" id="{C73A0F19-92A4-B043-88A6-CEDA744434DB}"/>
                </a:ext>
              </a:extLst>
            </p:cNvPr>
            <p:cNvSpPr/>
            <p:nvPr/>
          </p:nvSpPr>
          <p:spPr>
            <a:xfrm>
              <a:off x="4151528" y="5611334"/>
              <a:ext cx="538397" cy="627753"/>
            </a:xfrm>
            <a:custGeom>
              <a:avLst/>
              <a:gdLst>
                <a:gd name="connsiteX0" fmla="*/ 382557 w 538397"/>
                <a:gd name="connsiteY0" fmla="*/ 456123 h 627753"/>
                <a:gd name="connsiteX1" fmla="*/ 379847 w 538397"/>
                <a:gd name="connsiteY1" fmla="*/ 457930 h 627753"/>
                <a:gd name="connsiteX2" fmla="*/ 271448 w 538397"/>
                <a:gd name="connsiteY2" fmla="*/ 575362 h 627753"/>
                <a:gd name="connsiteX3" fmla="*/ 271448 w 538397"/>
                <a:gd name="connsiteY3" fmla="*/ 521162 h 627753"/>
                <a:gd name="connsiteX4" fmla="*/ 256995 w 538397"/>
                <a:gd name="connsiteY4" fmla="*/ 506709 h 627753"/>
                <a:gd name="connsiteX5" fmla="*/ 255188 w 538397"/>
                <a:gd name="connsiteY5" fmla="*/ 506709 h 627753"/>
                <a:gd name="connsiteX6" fmla="*/ 242542 w 538397"/>
                <a:gd name="connsiteY6" fmla="*/ 508516 h 627753"/>
                <a:gd name="connsiteX7" fmla="*/ 182923 w 538397"/>
                <a:gd name="connsiteY7" fmla="*/ 508516 h 627753"/>
                <a:gd name="connsiteX8" fmla="*/ 36585 w 538397"/>
                <a:gd name="connsiteY8" fmla="*/ 452510 h 627753"/>
                <a:gd name="connsiteX9" fmla="*/ 451209 w 538397"/>
                <a:gd name="connsiteY9" fmla="*/ 38788 h 627753"/>
                <a:gd name="connsiteX10" fmla="*/ 460242 w 538397"/>
                <a:gd name="connsiteY10" fmla="*/ 52338 h 627753"/>
                <a:gd name="connsiteX11" fmla="*/ 382557 w 538397"/>
                <a:gd name="connsiteY11" fmla="*/ 456123 h 627753"/>
                <a:gd name="connsiteX12" fmla="*/ 484632 w 538397"/>
                <a:gd name="connsiteY12" fmla="*/ 34272 h 627753"/>
                <a:gd name="connsiteX13" fmla="*/ 463856 w 538397"/>
                <a:gd name="connsiteY13" fmla="*/ 5366 h 627753"/>
                <a:gd name="connsiteX14" fmla="*/ 443079 w 538397"/>
                <a:gd name="connsiteY14" fmla="*/ 3559 h 627753"/>
                <a:gd name="connsiteX15" fmla="*/ 442176 w 538397"/>
                <a:gd name="connsiteY15" fmla="*/ 4462 h 627753"/>
                <a:gd name="connsiteX16" fmla="*/ 4065 w 538397"/>
                <a:gd name="connsiteY16" fmla="*/ 442573 h 627753"/>
                <a:gd name="connsiteX17" fmla="*/ 4065 w 538397"/>
                <a:gd name="connsiteY17" fmla="*/ 463350 h 627753"/>
                <a:gd name="connsiteX18" fmla="*/ 4968 w 538397"/>
                <a:gd name="connsiteY18" fmla="*/ 464253 h 627753"/>
                <a:gd name="connsiteX19" fmla="*/ 180213 w 538397"/>
                <a:gd name="connsiteY19" fmla="*/ 537421 h 627753"/>
                <a:gd name="connsiteX20" fmla="*/ 242542 w 538397"/>
                <a:gd name="connsiteY20" fmla="*/ 537421 h 627753"/>
                <a:gd name="connsiteX21" fmla="*/ 242542 w 538397"/>
                <a:gd name="connsiteY21" fmla="*/ 613301 h 627753"/>
                <a:gd name="connsiteX22" fmla="*/ 256995 w 538397"/>
                <a:gd name="connsiteY22" fmla="*/ 627754 h 627753"/>
                <a:gd name="connsiteX23" fmla="*/ 267835 w 538397"/>
                <a:gd name="connsiteY23" fmla="*/ 623237 h 627753"/>
                <a:gd name="connsiteX24" fmla="*/ 400623 w 538397"/>
                <a:gd name="connsiteY24" fmla="*/ 479610 h 627753"/>
                <a:gd name="connsiteX25" fmla="*/ 484632 w 538397"/>
                <a:gd name="connsiteY25" fmla="*/ 34272 h 6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397" h="627753">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grpFill/>
            <a:ln w="9028" cap="flat">
              <a:noFill/>
              <a:prstDash val="solid"/>
              <a:miter/>
            </a:ln>
          </p:spPr>
          <p:txBody>
            <a:bodyPr rtlCol="0" anchor="ctr">
              <a:noAutofit/>
            </a:bodyPr>
            <a:lstStyle/>
            <a:p>
              <a:endParaRPr lang="en-US"/>
            </a:p>
          </p:txBody>
        </p:sp>
        <p:sp>
          <p:nvSpPr>
            <p:cNvPr id="31" name="Freeform 30">
              <a:extLst>
                <a:ext uri="{FF2B5EF4-FFF2-40B4-BE49-F238E27FC236}">
                  <a16:creationId xmlns:a16="http://schemas.microsoft.com/office/drawing/2014/main" id="{FD102408-7BC4-DF48-BABE-5D2362897C4B}"/>
                </a:ext>
              </a:extLst>
            </p:cNvPr>
            <p:cNvSpPr/>
            <p:nvPr/>
          </p:nvSpPr>
          <p:spPr>
            <a:xfrm>
              <a:off x="4332644" y="5944605"/>
              <a:ext cx="56005" cy="56006"/>
            </a:xfrm>
            <a:custGeom>
              <a:avLst/>
              <a:gdLst>
                <a:gd name="connsiteX0" fmla="*/ 56006 w 56005"/>
                <a:gd name="connsiteY0" fmla="*/ 28003 h 56006"/>
                <a:gd name="connsiteX1" fmla="*/ 28003 w 56005"/>
                <a:gd name="connsiteY1" fmla="*/ 56007 h 56006"/>
                <a:gd name="connsiteX2" fmla="*/ 0 w 56005"/>
                <a:gd name="connsiteY2" fmla="*/ 28003 h 56006"/>
                <a:gd name="connsiteX3" fmla="*/ 28003 w 56005"/>
                <a:gd name="connsiteY3" fmla="*/ 0 h 56006"/>
                <a:gd name="connsiteX4" fmla="*/ 56006 w 56005"/>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5" h="56006">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grpFill/>
            <a:ln w="9028" cap="flat">
              <a:noFill/>
              <a:prstDash val="solid"/>
              <a:miter/>
            </a:ln>
          </p:spPr>
          <p:txBody>
            <a:bodyPr rtlCol="0" anchor="ctr">
              <a:noAutofit/>
            </a:bodyPr>
            <a:lstStyle/>
            <a:p>
              <a:endParaRPr lang="en-US"/>
            </a:p>
          </p:txBody>
        </p:sp>
        <p:sp>
          <p:nvSpPr>
            <p:cNvPr id="32" name="Freeform 31">
              <a:extLst>
                <a:ext uri="{FF2B5EF4-FFF2-40B4-BE49-F238E27FC236}">
                  <a16:creationId xmlns:a16="http://schemas.microsoft.com/office/drawing/2014/main" id="{0969B7F6-8DED-F24C-B170-E288E3A87BDD}"/>
                </a:ext>
              </a:extLst>
            </p:cNvPr>
            <p:cNvSpPr/>
            <p:nvPr/>
          </p:nvSpPr>
          <p:spPr>
            <a:xfrm>
              <a:off x="4421170" y="5944605"/>
              <a:ext cx="56006" cy="56006"/>
            </a:xfrm>
            <a:custGeom>
              <a:avLst/>
              <a:gdLst>
                <a:gd name="connsiteX0" fmla="*/ 56006 w 56006"/>
                <a:gd name="connsiteY0" fmla="*/ 28003 h 56006"/>
                <a:gd name="connsiteX1" fmla="*/ 28003 w 56006"/>
                <a:gd name="connsiteY1" fmla="*/ 56007 h 56006"/>
                <a:gd name="connsiteX2" fmla="*/ 0 w 56006"/>
                <a:gd name="connsiteY2" fmla="*/ 28003 h 56006"/>
                <a:gd name="connsiteX3" fmla="*/ 28003 w 56006"/>
                <a:gd name="connsiteY3" fmla="*/ 0 h 56006"/>
                <a:gd name="connsiteX4" fmla="*/ 56006 w 56006"/>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6" h="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grpFill/>
            <a:ln w="9028" cap="flat">
              <a:noFill/>
              <a:prstDash val="solid"/>
              <a:miter/>
            </a:ln>
          </p:spPr>
          <p:txBody>
            <a:bodyPr rtlCol="0" anchor="ctr">
              <a:noAutofit/>
            </a:bodyPr>
            <a:lstStyle/>
            <a:p>
              <a:endParaRPr lang="en-US"/>
            </a:p>
          </p:txBody>
        </p:sp>
        <p:sp>
          <p:nvSpPr>
            <p:cNvPr id="33" name="Freeform 32">
              <a:extLst>
                <a:ext uri="{FF2B5EF4-FFF2-40B4-BE49-F238E27FC236}">
                  <a16:creationId xmlns:a16="http://schemas.microsoft.com/office/drawing/2014/main" id="{ED15815A-2178-1F48-945B-C90D1DD533CF}"/>
                </a:ext>
              </a:extLst>
            </p:cNvPr>
            <p:cNvSpPr/>
            <p:nvPr/>
          </p:nvSpPr>
          <p:spPr>
            <a:xfrm>
              <a:off x="4507889" y="5944605"/>
              <a:ext cx="63232" cy="56006"/>
            </a:xfrm>
            <a:custGeom>
              <a:avLst/>
              <a:gdLst>
                <a:gd name="connsiteX0" fmla="*/ 63233 w 63232"/>
                <a:gd name="connsiteY0" fmla="*/ 28003 h 56006"/>
                <a:gd name="connsiteX1" fmla="*/ 31616 w 63232"/>
                <a:gd name="connsiteY1" fmla="*/ 56007 h 56006"/>
                <a:gd name="connsiteX2" fmla="*/ 0 w 63232"/>
                <a:gd name="connsiteY2" fmla="*/ 28003 h 56006"/>
                <a:gd name="connsiteX3" fmla="*/ 31616 w 63232"/>
                <a:gd name="connsiteY3" fmla="*/ 0 h 56006"/>
                <a:gd name="connsiteX4" fmla="*/ 63233 w 63232"/>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1" h="56006">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grpFill/>
            <a:ln w="9028" cap="flat">
              <a:noFill/>
              <a:prstDash val="solid"/>
              <a:miter/>
            </a:ln>
          </p:spPr>
          <p:txBody>
            <a:bodyPr rtlCol="0" anchor="ctr">
              <a:noAutofit/>
            </a:bodyPr>
            <a:lstStyle/>
            <a:p>
              <a:endParaRPr lang="en-US"/>
            </a:p>
          </p:txBody>
        </p:sp>
        <p:sp>
          <p:nvSpPr>
            <p:cNvPr id="34" name="Freeform 33">
              <a:extLst>
                <a:ext uri="{FF2B5EF4-FFF2-40B4-BE49-F238E27FC236}">
                  <a16:creationId xmlns:a16="http://schemas.microsoft.com/office/drawing/2014/main" id="{9CF3EA50-A6A2-A740-B848-39729A1BF874}"/>
                </a:ext>
              </a:extLst>
            </p:cNvPr>
            <p:cNvSpPr/>
            <p:nvPr/>
          </p:nvSpPr>
          <p:spPr>
            <a:xfrm>
              <a:off x="3917433" y="5523765"/>
              <a:ext cx="144665" cy="571794"/>
            </a:xfrm>
            <a:custGeom>
              <a:avLst/>
              <a:gdLst>
                <a:gd name="connsiteX0" fmla="*/ 116211 w 144665"/>
                <a:gd name="connsiteY0" fmla="*/ 497623 h 571794"/>
                <a:gd name="connsiteX1" fmla="*/ 99951 w 144665"/>
                <a:gd name="connsiteY1" fmla="*/ 510270 h 571794"/>
                <a:gd name="connsiteX2" fmla="*/ 99048 w 144665"/>
                <a:gd name="connsiteY2" fmla="*/ 520206 h 571794"/>
                <a:gd name="connsiteX3" fmla="*/ 140601 w 144665"/>
                <a:gd name="connsiteY3" fmla="*/ 25187 h 571794"/>
                <a:gd name="connsiteX4" fmla="*/ 140601 w 144665"/>
                <a:gd name="connsiteY4" fmla="*/ 4410 h 571794"/>
                <a:gd name="connsiteX5" fmla="*/ 119825 w 144665"/>
                <a:gd name="connsiteY5" fmla="*/ 4410 h 571794"/>
                <a:gd name="connsiteX6" fmla="*/ 73755 w 144665"/>
                <a:gd name="connsiteY6" fmla="*/ 536467 h 571794"/>
                <a:gd name="connsiteX7" fmla="*/ 61109 w 144665"/>
                <a:gd name="connsiteY7" fmla="*/ 534659 h 571794"/>
                <a:gd name="connsiteX8" fmla="*/ 44849 w 144665"/>
                <a:gd name="connsiteY8" fmla="*/ 547306 h 571794"/>
                <a:gd name="connsiteX9" fmla="*/ 56592 w 144665"/>
                <a:gd name="connsiteY9" fmla="*/ 564469 h 571794"/>
                <a:gd name="connsiteX10" fmla="*/ 105371 w 144665"/>
                <a:gd name="connsiteY10" fmla="*/ 571696 h 571794"/>
                <a:gd name="connsiteX11" fmla="*/ 121631 w 144665"/>
                <a:gd name="connsiteY11" fmla="*/ 559050 h 571794"/>
                <a:gd name="connsiteX12" fmla="*/ 121631 w 144665"/>
                <a:gd name="connsiteY12" fmla="*/ 559050 h 571794"/>
                <a:gd name="connsiteX13" fmla="*/ 127051 w 144665"/>
                <a:gd name="connsiteY13" fmla="*/ 514787 h 571794"/>
                <a:gd name="connsiteX14" fmla="*/ 116211 w 144665"/>
                <a:gd name="connsiteY14" fmla="*/ 497623 h 57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65" h="571794">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grpFill/>
            <a:ln w="9028" cap="flat">
              <a:noFill/>
              <a:prstDash val="solid"/>
              <a:miter/>
            </a:ln>
          </p:spPr>
          <p:txBody>
            <a:bodyPr rtlCol="0" anchor="ctr">
              <a:noAutofit/>
            </a:bodyPr>
            <a:lstStyle/>
            <a:p>
              <a:endParaRPr lang="en-US"/>
            </a:p>
          </p:txBody>
        </p:sp>
        <p:sp>
          <p:nvSpPr>
            <p:cNvPr id="35" name="Freeform 34">
              <a:extLst>
                <a:ext uri="{FF2B5EF4-FFF2-40B4-BE49-F238E27FC236}">
                  <a16:creationId xmlns:a16="http://schemas.microsoft.com/office/drawing/2014/main" id="{A7C42DB9-23DC-EA41-8922-D44FB6243857}"/>
                </a:ext>
              </a:extLst>
            </p:cNvPr>
            <p:cNvSpPr/>
            <p:nvPr/>
          </p:nvSpPr>
          <p:spPr>
            <a:xfrm>
              <a:off x="4658292" y="5543530"/>
              <a:ext cx="143778" cy="576770"/>
            </a:xfrm>
            <a:custGeom>
              <a:avLst/>
              <a:gdLst>
                <a:gd name="connsiteX0" fmla="*/ 70911 w 143778"/>
                <a:gd name="connsiteY0" fmla="*/ 28907 h 576770"/>
                <a:gd name="connsiteX1" fmla="*/ 85364 w 143778"/>
                <a:gd name="connsiteY1" fmla="*/ 14454 h 576770"/>
                <a:gd name="connsiteX2" fmla="*/ 70911 w 143778"/>
                <a:gd name="connsiteY2" fmla="*/ 0 h 576770"/>
                <a:gd name="connsiteX3" fmla="*/ 26648 w 143778"/>
                <a:gd name="connsiteY3" fmla="*/ 0 h 576770"/>
                <a:gd name="connsiteX4" fmla="*/ 12195 w 143778"/>
                <a:gd name="connsiteY4" fmla="*/ 14454 h 576770"/>
                <a:gd name="connsiteX5" fmla="*/ 12195 w 143778"/>
                <a:gd name="connsiteY5" fmla="*/ 58716 h 576770"/>
                <a:gd name="connsiteX6" fmla="*/ 26648 w 143778"/>
                <a:gd name="connsiteY6" fmla="*/ 73170 h 576770"/>
                <a:gd name="connsiteX7" fmla="*/ 41101 w 143778"/>
                <a:gd name="connsiteY7" fmla="*/ 58716 h 576770"/>
                <a:gd name="connsiteX8" fmla="*/ 41101 w 143778"/>
                <a:gd name="connsiteY8" fmla="*/ 54199 h 576770"/>
                <a:gd name="connsiteX9" fmla="*/ 4065 w 143778"/>
                <a:gd name="connsiteY9" fmla="*/ 551930 h 576770"/>
                <a:gd name="connsiteX10" fmla="*/ 4065 w 143778"/>
                <a:gd name="connsiteY10" fmla="*/ 572706 h 576770"/>
                <a:gd name="connsiteX11" fmla="*/ 24841 w 143778"/>
                <a:gd name="connsiteY11" fmla="*/ 572706 h 576770"/>
                <a:gd name="connsiteX12" fmla="*/ 59168 w 143778"/>
                <a:gd name="connsiteY12" fmla="*/ 29810 h 576770"/>
                <a:gd name="connsiteX13" fmla="*/ 70911 w 143778"/>
                <a:gd name="connsiteY13" fmla="*/ 29810 h 57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778" h="57677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grpFill/>
            <a:ln w="9028" cap="flat">
              <a:noFill/>
              <a:prstDash val="solid"/>
              <a:miter/>
            </a:ln>
          </p:spPr>
          <p:txBody>
            <a:bodyPr rtlCol="0" anchor="ctr">
              <a:noAutofit/>
            </a:bodyPr>
            <a:lstStyle/>
            <a:p>
              <a:endParaRPr lang="en-US"/>
            </a:p>
          </p:txBody>
        </p:sp>
      </p:grpSp>
      <p:grpSp>
        <p:nvGrpSpPr>
          <p:cNvPr id="36" name="Graphic 3">
            <a:extLst>
              <a:ext uri="{FF2B5EF4-FFF2-40B4-BE49-F238E27FC236}">
                <a16:creationId xmlns:a16="http://schemas.microsoft.com/office/drawing/2014/main" id="{079403FD-BD91-C445-8AC0-68D065EF24E4}"/>
              </a:ext>
            </a:extLst>
          </p:cNvPr>
          <p:cNvGrpSpPr/>
          <p:nvPr/>
        </p:nvGrpSpPr>
        <p:grpSpPr>
          <a:xfrm>
            <a:off x="5067021" y="4968578"/>
            <a:ext cx="637783" cy="637782"/>
            <a:chOff x="665400" y="3833425"/>
            <a:chExt cx="948997" cy="948995"/>
          </a:xfrm>
          <a:solidFill>
            <a:srgbClr val="2F355A"/>
          </a:solidFill>
        </p:grpSpPr>
        <p:sp>
          <p:nvSpPr>
            <p:cNvPr id="37" name="Freeform 36">
              <a:extLst>
                <a:ext uri="{FF2B5EF4-FFF2-40B4-BE49-F238E27FC236}">
                  <a16:creationId xmlns:a16="http://schemas.microsoft.com/office/drawing/2014/main" id="{8909B10D-EA84-E149-A133-B5100B66D941}"/>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4">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noAutofit/>
            </a:bodyPr>
            <a:lstStyle/>
            <a:p>
              <a:endParaRPr lang="en-US"/>
            </a:p>
          </p:txBody>
        </p:sp>
        <p:sp>
          <p:nvSpPr>
            <p:cNvPr id="38" name="Freeform 37">
              <a:extLst>
                <a:ext uri="{FF2B5EF4-FFF2-40B4-BE49-F238E27FC236}">
                  <a16:creationId xmlns:a16="http://schemas.microsoft.com/office/drawing/2014/main" id="{8E7CB61F-4F8C-FF47-87C9-E108231BF282}"/>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noAutofit/>
            </a:bodyPr>
            <a:lstStyle/>
            <a:p>
              <a:endParaRPr lang="en-US"/>
            </a:p>
          </p:txBody>
        </p:sp>
        <p:grpSp>
          <p:nvGrpSpPr>
            <p:cNvPr id="39" name="Graphic 3">
              <a:extLst>
                <a:ext uri="{FF2B5EF4-FFF2-40B4-BE49-F238E27FC236}">
                  <a16:creationId xmlns:a16="http://schemas.microsoft.com/office/drawing/2014/main" id="{1AA343D9-9C43-C34C-A2AB-760FC8679AC3}"/>
                </a:ext>
              </a:extLst>
            </p:cNvPr>
            <p:cNvGrpSpPr/>
            <p:nvPr/>
          </p:nvGrpSpPr>
          <p:grpSpPr>
            <a:xfrm>
              <a:off x="788824" y="4019932"/>
              <a:ext cx="244106" cy="641806"/>
              <a:chOff x="788824" y="4019932"/>
              <a:chExt cx="244106" cy="641806"/>
            </a:xfrm>
            <a:grpFill/>
          </p:grpSpPr>
          <p:sp>
            <p:nvSpPr>
              <p:cNvPr id="40" name="Freeform 39">
                <a:extLst>
                  <a:ext uri="{FF2B5EF4-FFF2-40B4-BE49-F238E27FC236}">
                    <a16:creationId xmlns:a16="http://schemas.microsoft.com/office/drawing/2014/main" id="{D1431769-32D9-9B42-AC72-CFB6072DFA30}"/>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28AFAC"/>
              </a:solidFill>
              <a:ln w="27426" cap="flat">
                <a:noFill/>
                <a:prstDash val="solid"/>
                <a:miter/>
              </a:ln>
            </p:spPr>
            <p:txBody>
              <a:bodyPr rtlCol="0" anchor="ctr">
                <a:noAutofit/>
              </a:bodyPr>
              <a:lstStyle/>
              <a:p>
                <a:endParaRPr lang="en-US"/>
              </a:p>
            </p:txBody>
          </p:sp>
          <p:sp>
            <p:nvSpPr>
              <p:cNvPr id="41" name="Freeform 40">
                <a:extLst>
                  <a:ext uri="{FF2B5EF4-FFF2-40B4-BE49-F238E27FC236}">
                    <a16:creationId xmlns:a16="http://schemas.microsoft.com/office/drawing/2014/main" id="{79F622F0-0B83-8F4A-B935-914C8B81F6ED}"/>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28AFAC"/>
              </a:solidFill>
              <a:ln w="27426" cap="flat">
                <a:noFill/>
                <a:prstDash val="solid"/>
                <a:miter/>
              </a:ln>
            </p:spPr>
            <p:txBody>
              <a:bodyPr rtlCol="0" anchor="ctr">
                <a:noAutofit/>
              </a:bodyPr>
              <a:lstStyle/>
              <a:p>
                <a:endParaRPr lang="en-US"/>
              </a:p>
            </p:txBody>
          </p:sp>
          <p:sp>
            <p:nvSpPr>
              <p:cNvPr id="42" name="Freeform 41">
                <a:extLst>
                  <a:ext uri="{FF2B5EF4-FFF2-40B4-BE49-F238E27FC236}">
                    <a16:creationId xmlns:a16="http://schemas.microsoft.com/office/drawing/2014/main" id="{D7F7B98E-4432-3044-B1FC-F59CB602C31A}"/>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28AFAC"/>
              </a:solidFill>
              <a:ln w="27426" cap="flat">
                <a:noFill/>
                <a:prstDash val="solid"/>
                <a:miter/>
              </a:ln>
            </p:spPr>
            <p:txBody>
              <a:bodyPr rtlCol="0" anchor="ctr">
                <a:noAutofit/>
              </a:bodyPr>
              <a:lstStyle/>
              <a:p>
                <a:endParaRPr lang="en-US"/>
              </a:p>
            </p:txBody>
          </p:sp>
          <p:sp>
            <p:nvSpPr>
              <p:cNvPr id="43" name="Freeform 42">
                <a:extLst>
                  <a:ext uri="{FF2B5EF4-FFF2-40B4-BE49-F238E27FC236}">
                    <a16:creationId xmlns:a16="http://schemas.microsoft.com/office/drawing/2014/main" id="{C455D45E-BACD-DF42-83DB-2D94EA66B780}"/>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28AFAC"/>
              </a:solidFill>
              <a:ln w="27426" cap="flat">
                <a:noFill/>
                <a:prstDash val="solid"/>
                <a:miter/>
              </a:ln>
            </p:spPr>
            <p:txBody>
              <a:bodyPr rtlCol="0" anchor="ctr">
                <a:noAutofit/>
              </a:bodyPr>
              <a:lstStyle/>
              <a:p>
                <a:endParaRPr lang="en-US"/>
              </a:p>
            </p:txBody>
          </p:sp>
          <p:sp>
            <p:nvSpPr>
              <p:cNvPr id="44" name="Freeform 43">
                <a:extLst>
                  <a:ext uri="{FF2B5EF4-FFF2-40B4-BE49-F238E27FC236}">
                    <a16:creationId xmlns:a16="http://schemas.microsoft.com/office/drawing/2014/main" id="{0833242A-24F3-8F4C-8C07-B6D068DFC3DC}"/>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28AFAC"/>
              </a:solidFill>
              <a:ln w="27426" cap="flat">
                <a:noFill/>
                <a:prstDash val="solid"/>
                <a:miter/>
              </a:ln>
            </p:spPr>
            <p:txBody>
              <a:bodyPr rtlCol="0" anchor="ctr">
                <a:noAutofit/>
              </a:bodyPr>
              <a:lstStyle/>
              <a:p>
                <a:endParaRPr lang="en-US"/>
              </a:p>
            </p:txBody>
          </p:sp>
          <p:sp>
            <p:nvSpPr>
              <p:cNvPr id="45" name="Freeform 44">
                <a:extLst>
                  <a:ext uri="{FF2B5EF4-FFF2-40B4-BE49-F238E27FC236}">
                    <a16:creationId xmlns:a16="http://schemas.microsoft.com/office/drawing/2014/main" id="{27F47293-D5D1-5F42-9538-6D6037CD6C09}"/>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28AFAC"/>
              </a:solidFill>
              <a:ln w="27426" cap="flat">
                <a:noFill/>
                <a:prstDash val="solid"/>
                <a:miter/>
              </a:ln>
            </p:spPr>
            <p:txBody>
              <a:bodyPr rtlCol="0" anchor="ctr">
                <a:noAutofit/>
              </a:bodyPr>
              <a:lstStyle/>
              <a:p>
                <a:endParaRPr lang="en-US"/>
              </a:p>
            </p:txBody>
          </p:sp>
        </p:grpSp>
      </p:grpSp>
      <p:sp>
        <p:nvSpPr>
          <p:cNvPr id="48" name="TextBox 47">
            <a:extLst>
              <a:ext uri="{FF2B5EF4-FFF2-40B4-BE49-F238E27FC236}">
                <a16:creationId xmlns:a16="http://schemas.microsoft.com/office/drawing/2014/main" id="{4CB23CE5-4EB6-F84D-91AF-BFB69D4299CC}"/>
              </a:ext>
            </a:extLst>
          </p:cNvPr>
          <p:cNvSpPr txBox="1"/>
          <p:nvPr/>
        </p:nvSpPr>
        <p:spPr>
          <a:xfrm>
            <a:off x="618759" y="6456711"/>
            <a:ext cx="1362825" cy="9788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ctr" defTabSz="825500" rtl="0" fontAlgn="auto" latinLnBrk="0" hangingPunct="0">
              <a:lnSpc>
                <a:spcPts val="1060"/>
              </a:lnSpc>
              <a:spcBef>
                <a:spcPct val="0"/>
              </a:spcBef>
              <a:spcAft>
                <a:spcPct val="0"/>
              </a:spcAft>
              <a:buClrTx/>
              <a:buSzTx/>
              <a:buFontTx/>
              <a:buNone/>
            </a:pPr>
            <a:r>
              <a:rPr lang="fr" sz="1000" b="0" i="0" u="none" strike="noStrike">
                <a:solidFill>
                  <a:srgbClr val="2F355A"/>
                </a:solidFill>
                <a:highlight>
                  <a:srgbClr val="000000">
                    <a:alpha val="0"/>
                  </a:srgbClr>
                </a:highlight>
                <a:latin typeface="Montserrat Light"/>
              </a:rPr>
              <a:t>des personnes ayant des besoins en matière d'accès vous éviteront s'ils ne trouvent pas d'informations accessibles. </a:t>
            </a:r>
            <a:endParaRPr kumimoji="0" lang="en-IE" sz="1050" b="0" i="0" u="none" strike="noStrike" cap="none" spc="0" normalizeH="0" baseline="0">
              <a:ln>
                <a:noFill/>
              </a:ln>
              <a:solidFill>
                <a:srgbClr val="2F355A"/>
              </a:solidFill>
              <a:effectLst/>
              <a:uFillTx/>
              <a:latin typeface="Montserrat Light"/>
              <a:sym typeface="FontAwesome"/>
            </a:endParaRPr>
          </a:p>
        </p:txBody>
      </p:sp>
      <p:sp>
        <p:nvSpPr>
          <p:cNvPr id="49" name="TextBox 48">
            <a:extLst>
              <a:ext uri="{FF2B5EF4-FFF2-40B4-BE49-F238E27FC236}">
                <a16:creationId xmlns:a16="http://schemas.microsoft.com/office/drawing/2014/main" id="{427D8053-0985-4245-8364-145D4733F1B6}"/>
              </a:ext>
            </a:extLst>
          </p:cNvPr>
          <p:cNvSpPr txBox="1"/>
          <p:nvPr/>
        </p:nvSpPr>
        <p:spPr>
          <a:xfrm>
            <a:off x="1970467" y="6436192"/>
            <a:ext cx="1362825" cy="696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ctr" defTabSz="825500" rtl="0" fontAlgn="auto" latinLnBrk="0" hangingPunct="0">
              <a:lnSpc>
                <a:spcPts val="1060"/>
              </a:lnSpc>
              <a:spcBef>
                <a:spcPct val="0"/>
              </a:spcBef>
              <a:spcAft>
                <a:spcPct val="0"/>
              </a:spcAft>
              <a:buClrTx/>
              <a:buSzTx/>
              <a:buFontTx/>
              <a:buNone/>
            </a:pPr>
            <a:r>
              <a:rPr lang="fr" sz="1000" b="0" i="0" u="none" strike="noStrike">
                <a:solidFill>
                  <a:srgbClr val="2F355A"/>
                </a:solidFill>
                <a:highlight>
                  <a:srgbClr val="000000">
                    <a:alpha val="0"/>
                  </a:srgbClr>
                </a:highlight>
                <a:latin typeface="Montserrat Light"/>
              </a:rPr>
              <a:t>des seniors reviennent en visite, ce qui fait d'eux des clients fidèles </a:t>
            </a:r>
            <a:endParaRPr kumimoji="0" lang="en-IE" sz="1050" b="0" i="0" u="none" strike="noStrike" cap="none" spc="0" normalizeH="0" baseline="0">
              <a:ln>
                <a:noFill/>
              </a:ln>
              <a:solidFill>
                <a:srgbClr val="2F355A"/>
              </a:solidFill>
              <a:effectLst/>
              <a:uFillTx/>
              <a:latin typeface="Montserrat Light"/>
              <a:sym typeface="FontAwesome"/>
            </a:endParaRPr>
          </a:p>
        </p:txBody>
      </p:sp>
      <p:sp>
        <p:nvSpPr>
          <p:cNvPr id="50" name="TextBox 49">
            <a:extLst>
              <a:ext uri="{FF2B5EF4-FFF2-40B4-BE49-F238E27FC236}">
                <a16:creationId xmlns:a16="http://schemas.microsoft.com/office/drawing/2014/main" id="{1F9539DC-1C75-0B42-9267-5BC512D0C0E1}"/>
              </a:ext>
            </a:extLst>
          </p:cNvPr>
          <p:cNvSpPr txBox="1"/>
          <p:nvPr/>
        </p:nvSpPr>
        <p:spPr>
          <a:xfrm>
            <a:off x="3328021" y="6436192"/>
            <a:ext cx="1362825" cy="696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ctr" defTabSz="825500" rtl="0" fontAlgn="auto" latinLnBrk="0" hangingPunct="0">
              <a:lnSpc>
                <a:spcPts val="1060"/>
              </a:lnSpc>
              <a:spcBef>
                <a:spcPct val="0"/>
              </a:spcBef>
              <a:spcAft>
                <a:spcPct val="0"/>
              </a:spcAft>
              <a:buClrTx/>
              <a:buSzTx/>
              <a:buFontTx/>
              <a:buNone/>
            </a:pPr>
            <a:r>
              <a:rPr lang="fr" sz="1000" b="0" i="0" u="none" strike="noStrike">
                <a:solidFill>
                  <a:srgbClr val="2F355A"/>
                </a:solidFill>
                <a:highlight>
                  <a:srgbClr val="000000">
                    <a:alpha val="0"/>
                  </a:srgbClr>
                </a:highlight>
                <a:latin typeface="Montserrat Light"/>
              </a:rPr>
              <a:t>des voyageurs handicapés parlent de leur expérience à d'autres personnes</a:t>
            </a:r>
            <a:endParaRPr kumimoji="0" lang="en-IE" sz="1050" b="0" i="0" u="none" strike="noStrike" cap="none" spc="0" normalizeH="0" baseline="0">
              <a:ln>
                <a:noFill/>
              </a:ln>
              <a:solidFill>
                <a:srgbClr val="2F355A"/>
              </a:solidFill>
              <a:effectLst/>
              <a:uFillTx/>
              <a:latin typeface="Montserrat Light"/>
              <a:sym typeface="FontAwesome"/>
            </a:endParaRPr>
          </a:p>
        </p:txBody>
      </p:sp>
      <p:sp>
        <p:nvSpPr>
          <p:cNvPr id="51" name="TextBox 50">
            <a:extLst>
              <a:ext uri="{FF2B5EF4-FFF2-40B4-BE49-F238E27FC236}">
                <a16:creationId xmlns:a16="http://schemas.microsoft.com/office/drawing/2014/main" id="{20084961-0998-4943-A41F-AF9E2884BB5F}"/>
              </a:ext>
            </a:extLst>
          </p:cNvPr>
          <p:cNvSpPr txBox="1"/>
          <p:nvPr/>
        </p:nvSpPr>
        <p:spPr>
          <a:xfrm>
            <a:off x="4704500" y="6425934"/>
            <a:ext cx="1362825" cy="5557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ctr" defTabSz="825500" rtl="0" fontAlgn="auto" latinLnBrk="0" hangingPunct="0">
              <a:lnSpc>
                <a:spcPts val="1060"/>
              </a:lnSpc>
              <a:spcBef>
                <a:spcPct val="0"/>
              </a:spcBef>
              <a:spcAft>
                <a:spcPct val="0"/>
              </a:spcAft>
              <a:buClrTx/>
              <a:buSzTx/>
              <a:buFontTx/>
              <a:buNone/>
            </a:pPr>
            <a:r>
              <a:rPr lang="fr" sz="1000" b="0" i="0" u="none" strike="noStrike">
                <a:solidFill>
                  <a:srgbClr val="2F355A"/>
                </a:solidFill>
                <a:highlight>
                  <a:srgbClr val="000000">
                    <a:alpha val="0"/>
                  </a:srgbClr>
                </a:highlight>
                <a:latin typeface="Montserrat Light"/>
              </a:rPr>
              <a:t>partager leur expérience sur les médias sociaux</a:t>
            </a:r>
            <a:endParaRPr kumimoji="0" lang="en-IE" sz="1050" b="0" i="0" u="none" strike="noStrike" cap="none" spc="0" normalizeH="0" baseline="0">
              <a:ln>
                <a:noFill/>
              </a:ln>
              <a:solidFill>
                <a:srgbClr val="2F355A"/>
              </a:solidFill>
              <a:effectLst/>
              <a:uFillTx/>
              <a:latin typeface="Montserrat Light"/>
              <a:sym typeface="FontAwesome"/>
            </a:endParaRPr>
          </a:p>
        </p:txBody>
      </p:sp>
    </p:spTree>
    <p:extLst>
      <p:ext uri="{BB962C8B-B14F-4D97-AF65-F5344CB8AC3E}">
        <p14:creationId xmlns:p14="http://schemas.microsoft.com/office/powerpoint/2010/main" val="215010825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Rectangle 27"/>
          <p:cNvSpPr txBox="1"/>
          <p:nvPr/>
        </p:nvSpPr>
        <p:spPr>
          <a:xfrm>
            <a:off x="712136" y="4417258"/>
            <a:ext cx="5610203" cy="196496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100" b="1" i="0" u="none" strike="noStrike">
                <a:solidFill>
                  <a:srgbClr val="28AFAC"/>
                </a:solidFill>
                <a:highlight>
                  <a:srgbClr val="000000">
                    <a:alpha val="0"/>
                  </a:srgbClr>
                </a:highlight>
                <a:latin typeface="Montserrat Light"/>
                <a:ea typeface="Calibri"/>
                <a:cs typeface="Times New Roman"/>
              </a:rPr>
              <a:t>Les cartes de mobilité</a:t>
            </a:r>
            <a:r>
              <a:rPr lang="fr" sz="1000" b="0" i="0" u="none" strike="noStrike">
                <a:solidFill>
                  <a:srgbClr val="2F355A"/>
                </a:solidFill>
                <a:highlight>
                  <a:srgbClr val="000000">
                    <a:alpha val="0"/>
                  </a:srgbClr>
                </a:highlight>
                <a:latin typeface="Montserrat Light"/>
                <a:cs typeface="Times New Roman"/>
              </a:rPr>
              <a:t> sont spécialement conçues pour aider les personnes à mobilité réduite à utiliser et à profiter des installations et des expériences que vous ou votre destination offre, comme par exemple :</a:t>
            </a: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endParaRPr lang="en-IE" sz="1050">
              <a:solidFill>
                <a:srgbClr val="2F355A"/>
              </a:solidFill>
              <a:cs typeface="Times New Roman" panose="02020603050405020304" pitchFamily="18" charset="0"/>
            </a:endParaRPr>
          </a:p>
          <a:p>
            <a:pPr marL="171450" indent="-171450" algn="just" rtl="0">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des toilettes et des téléphones accessibles</a:t>
            </a:r>
          </a:p>
          <a:p>
            <a:pPr marL="171450" indent="-171450" algn="just" rtl="0">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Téléimprimeur (TTY)17 téléphones</a:t>
            </a:r>
          </a:p>
          <a:p>
            <a:pPr marL="171450" indent="-171450" algn="just" rtl="0">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places de stationnement accessibles</a:t>
            </a:r>
          </a:p>
          <a:p>
            <a:pPr marL="171450" indent="-171450" algn="just" rtl="0">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un stationnement hors rue accessible</a:t>
            </a:r>
          </a:p>
          <a:p>
            <a:pPr marL="171450" indent="-171450" algn="just" rtl="0">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des chemins accessibles</a:t>
            </a:r>
          </a:p>
          <a:p>
            <a:pPr marL="171450" indent="-171450" algn="just" rtl="0">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sièges publics </a:t>
            </a:r>
          </a:p>
          <a:p>
            <a:pPr marL="171450" indent="-171450" algn="just" rtl="0">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cs typeface="Times New Roman"/>
              </a:rPr>
              <a:t>pentes des rues</a:t>
            </a:r>
          </a:p>
          <a:p>
            <a:pPr>
              <a:lnSpc>
                <a:spcPct val="100000"/>
              </a:lnSpc>
              <a:spcBef>
                <a:spcPct val="0"/>
              </a:spcBef>
            </a:pPr>
            <a:endParaRPr lang="en-IE" sz="1050">
              <a:cs typeface="Times New Roman" panose="02020603050405020304" pitchFamily="18" charset="0"/>
            </a:endParaRPr>
          </a:p>
          <a:p>
            <a:pPr>
              <a:lnSpc>
                <a:spcPct val="100000"/>
              </a:lnSpc>
              <a:spcBef>
                <a:spcPct val="0"/>
              </a:spcBef>
              <a:buClr>
                <a:srgbClr val="28AFAC"/>
              </a:buClr>
            </a:pPr>
            <a:endParaRPr lang="en-IE" sz="1050">
              <a:ea typeface="Calibri" panose="020F0502020204030204" pitchFamily="34" charset="0"/>
              <a:cs typeface="Times New Roman" panose="02020603050405020304" pitchFamily="18" charset="0"/>
            </a:endParaRPr>
          </a:p>
          <a:p>
            <a:pPr>
              <a:lnSpc>
                <a:spcPct val="100000"/>
              </a:lnSpc>
              <a:spcBef>
                <a:spcPct val="0"/>
              </a:spcBef>
              <a:buClr>
                <a:srgbClr val="28AFAC"/>
              </a:buClr>
            </a:pPr>
            <a:endParaRPr lang="en-IE" sz="1050">
              <a:cs typeface="Times New Roman" panose="02020603050405020304" pitchFamily="18" charset="0"/>
            </a:endParaRPr>
          </a:p>
          <a:p>
            <a:pPr>
              <a:lnSpc>
                <a:spcPct val="100000"/>
              </a:lnSpc>
              <a:spcBef>
                <a:spcPct val="0"/>
              </a:spcBef>
              <a:buClr>
                <a:srgbClr val="28AFAC"/>
              </a:buClr>
            </a:pPr>
            <a:endParaRPr lang="en-IE" sz="1050">
              <a:cs typeface="Times New Roman" panose="02020603050405020304" pitchFamily="18" charset="0"/>
            </a:endParaRPr>
          </a:p>
          <a:p>
            <a:pPr>
              <a:lnSpc>
                <a:spcPct val="100000"/>
              </a:lnSpc>
              <a:spcBef>
                <a:spcPct val="0"/>
              </a:spcBef>
              <a:buClr>
                <a:srgbClr val="28AFAC"/>
              </a:buClr>
            </a:pPr>
            <a:r>
              <a:rPr lang="en-IE" sz="1050">
                <a:ea typeface="Calibri" panose="020F0502020204030204" pitchFamily="34" charset="0"/>
                <a:cs typeface="Times New Roman" panose="02020603050405020304" pitchFamily="18" charset="0"/>
              </a:rPr>
              <a:t> </a:t>
            </a:r>
          </a:p>
        </p:txBody>
      </p:sp>
      <p:sp>
        <p:nvSpPr>
          <p:cNvPr id="22" name="Text Placeholder 3">
            <a:extLst>
              <a:ext uri="{FF2B5EF4-FFF2-40B4-BE49-F238E27FC236}">
                <a16:creationId xmlns:a16="http://schemas.microsoft.com/office/drawing/2014/main" id="{800003D7-557E-A940-9A1E-E301333DF6BE}"/>
              </a:ext>
            </a:extLst>
          </p:cNvPr>
          <p:cNvSpPr txBox="1"/>
          <p:nvPr/>
        </p:nvSpPr>
        <p:spPr>
          <a:xfrm>
            <a:off x="716245" y="313921"/>
            <a:ext cx="3372885"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a:highlight>
                  <a:srgbClr val="000000">
                    <a:alpha val="0"/>
                  </a:srgbClr>
                </a:highlight>
                <a:latin typeface="Montserrat"/>
              </a:rPr>
              <a:t>Signalisation et orientation</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pic>
        <p:nvPicPr>
          <p:cNvPr id="30" name="Graphic 29" descr="Blind">
            <a:extLst>
              <a:ext uri="{FF2B5EF4-FFF2-40B4-BE49-F238E27FC236}">
                <a16:creationId xmlns:a16="http://schemas.microsoft.com/office/drawing/2014/main" id="{9EA46CDF-F2EF-8A49-B79F-F6104C9F0CB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4465" y="1635573"/>
            <a:ext cx="572191" cy="572191"/>
          </a:xfrm>
          <a:prstGeom prst="rect">
            <a:avLst/>
          </a:prstGeom>
        </p:spPr>
      </p:pic>
      <p:pic>
        <p:nvPicPr>
          <p:cNvPr id="31" name="Graphic 30" descr="Deaf">
            <a:extLst>
              <a:ext uri="{FF2B5EF4-FFF2-40B4-BE49-F238E27FC236}">
                <a16:creationId xmlns:a16="http://schemas.microsoft.com/office/drawing/2014/main" id="{F20CC22A-31ED-9C4E-970B-DF7D60EB673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97360" y="1635573"/>
            <a:ext cx="543699" cy="543699"/>
          </a:xfrm>
          <a:prstGeom prst="rect">
            <a:avLst/>
          </a:prstGeom>
        </p:spPr>
      </p:pic>
      <p:sp>
        <p:nvSpPr>
          <p:cNvPr id="13" name="Rectangle 27">
            <a:extLst>
              <a:ext uri="{FF2B5EF4-FFF2-40B4-BE49-F238E27FC236}">
                <a16:creationId xmlns:a16="http://schemas.microsoft.com/office/drawing/2014/main" id="{090EF47F-BBE1-6A40-A2C8-467CE965A8FF}"/>
              </a:ext>
            </a:extLst>
          </p:cNvPr>
          <p:cNvSpPr txBox="1"/>
          <p:nvPr/>
        </p:nvSpPr>
        <p:spPr>
          <a:xfrm>
            <a:off x="716245" y="2431679"/>
            <a:ext cx="5642238" cy="164179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00" b="0" i="0" u="none" strike="noStrike">
                <a:solidFill>
                  <a:srgbClr val="2F355A"/>
                </a:solidFill>
                <a:highlight>
                  <a:srgbClr val="000000">
                    <a:alpha val="0"/>
                  </a:srgbClr>
                </a:highlight>
                <a:latin typeface="Montserrat Light"/>
                <a:ea typeface="Calibri"/>
                <a:cs typeface="Times New Roman"/>
              </a:rPr>
              <a:t>L'orientation est la capacité à s'orienter de manière sûre et indépendante dans un bâtiment ou dans l'environnement naturel ou bâti et à se déplacer d'un endroit à l'autre. L'orientation des voyageurs commence lorsqu'ils commencent à planifier leur voyage en utilisant des</a:t>
            </a:r>
            <a:r>
              <a:rPr lang="fr" sz="1000" b="0" i="0" u="none" strike="noStrike">
                <a:solidFill>
                  <a:srgbClr val="2F355A"/>
                </a:solidFill>
                <a:highlight>
                  <a:srgbClr val="000000">
                    <a:alpha val="0"/>
                  </a:srgbClr>
                </a:highlight>
                <a:latin typeface="Montserrat Light"/>
                <a:cs typeface="Times New Roman"/>
              </a:rPr>
              <a:t> recherches sur internet, des guides de voyage ou des conseils directs d'amis, de la famille ou d'agents. Pour s'orienter, il faut souvent recourir à la signalisation, demander son chemin à la population locale, aux cartes, aux guides (en particulier lorsque le nom des rues est dans une autre langue) et aux informations destinées aux visiteurs. Les plans de mise en œuvre doivent prendre en compte les points de repère, les sentiers, les repères environnementaux et la signalisation qui aideront les nouveaux visiteurs à s'orienter.</a:t>
            </a:r>
          </a:p>
          <a:p>
            <a:pPr algn="just">
              <a:lnSpc>
                <a:spcPct val="100000"/>
              </a:lnSpc>
              <a:spcBef>
                <a:spcPct val="0"/>
              </a:spcBef>
            </a:pPr>
            <a:endParaRPr lang="en-IE" sz="1050">
              <a:solidFill>
                <a:srgbClr val="2F355A"/>
              </a:solidFill>
              <a:cs typeface="Times New Roman" panose="02020603050405020304" pitchFamily="18" charset="0"/>
            </a:endParaRPr>
          </a:p>
          <a:p>
            <a:pPr algn="just">
              <a:lnSpc>
                <a:spcPct val="100000"/>
              </a:lnSpc>
              <a:spcBef>
                <a:spcPct val="0"/>
              </a:spcBef>
            </a:pPr>
            <a:r>
              <a:rPr lang="en-IE" sz="1050">
                <a:solidFill>
                  <a:srgbClr val="2F355A"/>
                </a:solidFill>
                <a:effectLst/>
                <a:ea typeface="Calibri" panose="020F0502020204030204" pitchFamily="34" charset="0"/>
                <a:cs typeface="Times New Roman" panose="02020603050405020304" pitchFamily="18" charset="0"/>
              </a:rPr>
              <a:t> </a:t>
            </a:r>
          </a:p>
        </p:txBody>
      </p:sp>
      <p:pic>
        <p:nvPicPr>
          <p:cNvPr id="14" name="Graphic 13" descr="Barcode">
            <a:extLst>
              <a:ext uri="{FF2B5EF4-FFF2-40B4-BE49-F238E27FC236}">
                <a16:creationId xmlns:a16="http://schemas.microsoft.com/office/drawing/2014/main" id="{E6C2E41A-5C57-6E40-BD19-A31DD32D706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73533" y="1522172"/>
            <a:ext cx="719866" cy="719866"/>
          </a:xfrm>
          <a:prstGeom prst="rect">
            <a:avLst/>
          </a:prstGeom>
        </p:spPr>
      </p:pic>
      <p:sp>
        <p:nvSpPr>
          <p:cNvPr id="15" name="Rectangle 27">
            <a:extLst>
              <a:ext uri="{FF2B5EF4-FFF2-40B4-BE49-F238E27FC236}">
                <a16:creationId xmlns:a16="http://schemas.microsoft.com/office/drawing/2014/main" id="{68609BF8-213A-B043-B798-2D1B3CAFACEA}"/>
              </a:ext>
            </a:extLst>
          </p:cNvPr>
          <p:cNvSpPr txBox="1"/>
          <p:nvPr/>
        </p:nvSpPr>
        <p:spPr>
          <a:xfrm>
            <a:off x="716243" y="5835853"/>
            <a:ext cx="5610203" cy="42271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050" b="1" i="0" u="none" strike="noStrike" dirty="0">
                <a:solidFill>
                  <a:srgbClr val="28AFAC"/>
                </a:solidFill>
                <a:highlight>
                  <a:srgbClr val="000000">
                    <a:alpha val="0"/>
                  </a:srgbClr>
                </a:highlight>
                <a:latin typeface="Montserrat Light"/>
                <a:cs typeface="Times New Roman"/>
              </a:rPr>
              <a:t>Les panneaux et cartes accessibles</a:t>
            </a:r>
            <a:r>
              <a:rPr lang="fr" sz="900" b="0" i="0" u="none" strike="noStrike" dirty="0">
                <a:solidFill>
                  <a:srgbClr val="2F355A"/>
                </a:solidFill>
                <a:highlight>
                  <a:srgbClr val="000000">
                    <a:alpha val="0"/>
                  </a:srgbClr>
                </a:highlight>
                <a:latin typeface="Montserrat Light"/>
                <a:cs typeface="Times New Roman"/>
              </a:rPr>
              <a:t> sont compréhensibles par tous, que ce soit par la vue, le toucher ou l'ouïe. Les cartes doivent organiser l'environnement en espaces clairs et montrer tous les éléments, tels que les chemins, les points de repère et les quartiers, de la région. Veillez à n'inclure que les liens importants et mémorables afin de ne pas surcharger la carte de détails sans importance. </a:t>
            </a:r>
          </a:p>
          <a:p>
            <a:pPr>
              <a:lnSpc>
                <a:spcPct val="100000"/>
              </a:lnSpc>
              <a:spcBef>
                <a:spcPct val="0"/>
              </a:spcBef>
            </a:pPr>
            <a:endParaRPr lang="en-IE" sz="1000" dirty="0">
              <a:solidFill>
                <a:srgbClr val="2F355A"/>
              </a:solidFill>
              <a:cs typeface="Times New Roman" panose="02020603050405020304" pitchFamily="18" charset="0"/>
            </a:endParaRP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ea typeface="Calibri"/>
                <a:cs typeface="Times New Roman"/>
              </a:rPr>
              <a:t>Éléments de conception graphique cohérents en termes de taille, de couleur, de lettrage (caractères appropriés et hauteur lisible) et de pictogrammes, flèches directionnelles et symboles. </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ea typeface="Calibri"/>
                <a:cs typeface="Times New Roman"/>
              </a:rPr>
              <a:t>Les informations clés ne sont présentées qu'aux moments critiques de la prise de décision </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ea typeface="Calibri"/>
                <a:cs typeface="Times New Roman"/>
              </a:rPr>
              <a:t>Informations et symboles non ambigus, clairs et faciles à comprendre</a:t>
            </a:r>
          </a:p>
          <a:p>
            <a:pPr marL="171450" indent="-171450">
              <a:lnSpc>
                <a:spcPct val="100000"/>
              </a:lnSpc>
              <a:spcBef>
                <a:spcPct val="0"/>
              </a:spcBef>
              <a:buClr>
                <a:srgbClr val="28AFAC"/>
              </a:buClr>
              <a:buFont typeface="Wingdings" panose="05000000000000000000" pitchFamily="2" charset="2"/>
              <a:buChar char="q"/>
            </a:pPr>
            <a:endParaRPr lang="en-IE" sz="1000" dirty="0">
              <a:solidFill>
                <a:srgbClr val="2F355A"/>
              </a:solidFill>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q"/>
            </a:pPr>
            <a:endParaRPr lang="en-IE" sz="1000" dirty="0">
              <a:solidFill>
                <a:srgbClr val="2F355A"/>
              </a:solidFill>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q"/>
            </a:pPr>
            <a:endParaRPr lang="en-IE" sz="1000" dirty="0">
              <a:solidFill>
                <a:srgbClr val="2F355A"/>
              </a:solidFill>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q"/>
            </a:pPr>
            <a:endParaRPr lang="en-IE" sz="1000" dirty="0">
              <a:solidFill>
                <a:srgbClr val="2F355A"/>
              </a:solidFill>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q"/>
            </a:pPr>
            <a:endParaRPr lang="en-IE" sz="1000" dirty="0">
              <a:solidFill>
                <a:srgbClr val="2F355A"/>
              </a:solidFill>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q"/>
            </a:pPr>
            <a:endParaRPr lang="en-IE" sz="1000" dirty="0">
              <a:solidFill>
                <a:srgbClr val="2F355A"/>
              </a:solidFill>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q"/>
            </a:pPr>
            <a:endParaRPr lang="en-IE" sz="1000" dirty="0">
              <a:solidFill>
                <a:srgbClr val="2F355A"/>
              </a:solidFill>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q"/>
            </a:pPr>
            <a:endParaRPr lang="en-IE" sz="1000" dirty="0">
              <a:solidFill>
                <a:srgbClr val="2F355A"/>
              </a:solidFill>
              <a:ea typeface="Calibri" panose="020F0502020204030204" pitchFamily="34" charset="0"/>
              <a:cs typeface="Times New Roman" panose="02020603050405020304" pitchFamily="18" charset="0"/>
            </a:endParaRPr>
          </a:p>
          <a:p>
            <a:pPr marL="171450" indent="-171450">
              <a:lnSpc>
                <a:spcPct val="100000"/>
              </a:lnSpc>
              <a:spcBef>
                <a:spcPct val="0"/>
              </a:spcBef>
              <a:buClr>
                <a:srgbClr val="28AFAC"/>
              </a:buClr>
              <a:buFont typeface="Wingdings" panose="05000000000000000000" pitchFamily="2" charset="2"/>
              <a:buChar char="q"/>
            </a:pPr>
            <a:r>
              <a:rPr lang="en-IE" sz="1000" dirty="0">
                <a:solidFill>
                  <a:srgbClr val="2F355A"/>
                </a:solidFill>
                <a:ea typeface="Calibri" panose="020F0502020204030204" pitchFamily="34" charset="0"/>
                <a:cs typeface="Times New Roman" panose="02020603050405020304" pitchFamily="18" charset="0"/>
              </a:rPr>
              <a:t> </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ea typeface="Calibri"/>
                <a:cs typeface="Times New Roman"/>
              </a:rPr>
              <a:t>Les couleurs et le contraste des couleurs doivent être adaptés à l'éclairage et à l'environnement, et améliorer la lisibilité. Il convient également d'envisager de communiquer les informations d'orientation en braille. </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ea typeface="Calibri"/>
                <a:cs typeface="Times New Roman"/>
              </a:rPr>
              <a:t>Envisagez des images en relief (pictogrammes) lorsque cela est approprié. (Dans de nombreuses situations, les pictogrammes seuls ne suffisent pas et doivent être accompagnés de texte et de braille.) </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ea typeface="Calibri"/>
                <a:cs typeface="Times New Roman"/>
              </a:rPr>
              <a:t>Des informations textuelles d'orientation dans plusieurs langues étrangères, soit sur le panneau, soit sur des panneaux d'accompagnement. </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ea typeface="Calibri"/>
                <a:cs typeface="Times New Roman"/>
              </a:rPr>
              <a:t>Texte lisible et informations graphiques faciles à lire à des distances d'observation réalistes, c'est-à-dire des polices de caractères de taille raisonnable et sans serif.</a:t>
            </a:r>
          </a:p>
          <a:p>
            <a:pPr marL="171450" indent="-171450" rtl="0">
              <a:lnSpc>
                <a:spcPct val="100000"/>
              </a:lnSpc>
              <a:spcBef>
                <a:spcPct val="0"/>
              </a:spcBef>
              <a:buClr>
                <a:srgbClr val="28AFAC"/>
              </a:buClr>
              <a:buFont typeface="Wingdings" panose="05000000000000000000" pitchFamily="2" charset="2"/>
              <a:buChar char="q"/>
            </a:pPr>
            <a:r>
              <a:rPr lang="fr" sz="900" b="0" i="0" u="none" strike="noStrike" dirty="0">
                <a:solidFill>
                  <a:srgbClr val="2F355A"/>
                </a:solidFill>
                <a:highlight>
                  <a:srgbClr val="000000">
                    <a:alpha val="0"/>
                  </a:srgbClr>
                </a:highlight>
                <a:latin typeface="Montserrat Light"/>
                <a:ea typeface="Calibri"/>
                <a:cs typeface="Times New Roman"/>
              </a:rPr>
              <a:t>Les cartes doivent notamment permettre à l'utilisateur d'identifier sa position actuelle et fournir </a:t>
            </a:r>
            <a:r>
              <a:rPr lang="fr" sz="900" b="0" i="0" u="none" strike="noStrike" dirty="0">
                <a:solidFill>
                  <a:srgbClr val="2F355A"/>
                </a:solidFill>
                <a:highlight>
                  <a:srgbClr val="000000">
                    <a:alpha val="0"/>
                  </a:srgbClr>
                </a:highlight>
                <a:latin typeface="Montserrat Light"/>
                <a:cs typeface="Times New Roman"/>
              </a:rPr>
              <a:t>suffisamment d'informations pour le conduire à la carte ou au panneau directionnel suivant.</a:t>
            </a:r>
          </a:p>
          <a:p>
            <a:pPr marL="171450" indent="-171450">
              <a:lnSpc>
                <a:spcPct val="100000"/>
              </a:lnSpc>
              <a:spcBef>
                <a:spcPct val="0"/>
              </a:spcBef>
              <a:buClr>
                <a:srgbClr val="28AFAC"/>
              </a:buClr>
              <a:buFont typeface="Wingdings" panose="05000000000000000000" pitchFamily="2" charset="2"/>
              <a:buChar char="q"/>
            </a:pPr>
            <a:endParaRPr lang="en-IE" sz="1000" dirty="0">
              <a:ea typeface="Calibri" panose="020F0502020204030204" pitchFamily="34" charset="0"/>
              <a:cs typeface="Times New Roman" panose="02020603050405020304" pitchFamily="18" charset="0"/>
            </a:endParaRPr>
          </a:p>
          <a:p>
            <a:pPr>
              <a:lnSpc>
                <a:spcPct val="100000"/>
              </a:lnSpc>
              <a:spcBef>
                <a:spcPct val="0"/>
              </a:spcBef>
              <a:buClr>
                <a:srgbClr val="28AFAC"/>
              </a:buClr>
            </a:pPr>
            <a:endParaRPr lang="en-IE" sz="1000" dirty="0">
              <a:cs typeface="Times New Roman" panose="02020603050405020304" pitchFamily="18" charset="0"/>
            </a:endParaRPr>
          </a:p>
          <a:p>
            <a:pPr>
              <a:lnSpc>
                <a:spcPct val="100000"/>
              </a:lnSpc>
              <a:spcBef>
                <a:spcPct val="0"/>
              </a:spcBef>
              <a:buClr>
                <a:srgbClr val="28AFAC"/>
              </a:buClr>
            </a:pPr>
            <a:r>
              <a:rPr lang="en-IE" sz="1000" dirty="0">
                <a:ea typeface="Calibri" panose="020F0502020204030204" pitchFamily="34" charset="0"/>
                <a:cs typeface="Times New Roman" panose="02020603050405020304" pitchFamily="18" charset="0"/>
              </a:rPr>
              <a:t> </a:t>
            </a:r>
          </a:p>
        </p:txBody>
      </p:sp>
      <p:sp>
        <p:nvSpPr>
          <p:cNvPr id="16" name="Rectangle 27">
            <a:extLst>
              <a:ext uri="{FF2B5EF4-FFF2-40B4-BE49-F238E27FC236}">
                <a16:creationId xmlns:a16="http://schemas.microsoft.com/office/drawing/2014/main" id="{DA6F62E3-1C42-5841-BA3A-30D880B56FF2}"/>
              </a:ext>
            </a:extLst>
          </p:cNvPr>
          <p:cNvSpPr txBox="1"/>
          <p:nvPr/>
        </p:nvSpPr>
        <p:spPr>
          <a:xfrm>
            <a:off x="712135" y="4017975"/>
            <a:ext cx="5610203" cy="37221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a:solidFill>
                  <a:srgbClr val="28AFAC"/>
                </a:solidFill>
                <a:highlight>
                  <a:srgbClr val="000000">
                    <a:alpha val="0"/>
                  </a:srgbClr>
                </a:highlight>
                <a:latin typeface="Montserrat"/>
              </a:rPr>
              <a:t>Les solutions </a:t>
            </a:r>
            <a:endParaRPr lang="en-IE" sz="1050">
              <a:latin typeface="Montserrat" pitchFamily="2" charset="77"/>
              <a:cs typeface="Times New Roman" panose="02020603050405020304" pitchFamily="18" charset="0"/>
            </a:endParaRPr>
          </a:p>
          <a:p>
            <a:pPr>
              <a:lnSpc>
                <a:spcPct val="100000"/>
              </a:lnSpc>
              <a:spcBef>
                <a:spcPct val="0"/>
              </a:spcBef>
              <a:buClr>
                <a:srgbClr val="28AFAC"/>
              </a:buClr>
            </a:pPr>
            <a:r>
              <a:rPr lang="en-IE" sz="105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41176777"/>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716244" y="148821"/>
            <a:ext cx="4234757"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FR" sz="2400" b="0" i="0" u="none" strike="noStrike" dirty="0">
                <a:highlight>
                  <a:srgbClr val="000000">
                    <a:alpha val="0"/>
                  </a:srgbClr>
                </a:highlight>
                <a:latin typeface="Montserrat"/>
              </a:rPr>
              <a:t>Checklists</a:t>
            </a:r>
            <a:r>
              <a:rPr lang="fr" sz="2400" b="0" i="0" u="none" strike="noStrike" dirty="0">
                <a:highlight>
                  <a:srgbClr val="000000">
                    <a:alpha val="0"/>
                  </a:srgbClr>
                </a:highlight>
                <a:latin typeface="Montserrat"/>
              </a:rPr>
              <a:t> de la signalisation et de l'orientation</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8"/>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pic>
        <p:nvPicPr>
          <p:cNvPr id="30" name="Graphic 29" descr="Blind">
            <a:extLst>
              <a:ext uri="{FF2B5EF4-FFF2-40B4-BE49-F238E27FC236}">
                <a16:creationId xmlns:a16="http://schemas.microsoft.com/office/drawing/2014/main" id="{9EA46CDF-F2EF-8A49-B79F-F6104C9F0CB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4465" y="1635573"/>
            <a:ext cx="572191" cy="572191"/>
          </a:xfrm>
          <a:prstGeom prst="rect">
            <a:avLst/>
          </a:prstGeom>
        </p:spPr>
      </p:pic>
      <p:pic>
        <p:nvPicPr>
          <p:cNvPr id="31" name="Graphic 30" descr="Deaf">
            <a:extLst>
              <a:ext uri="{FF2B5EF4-FFF2-40B4-BE49-F238E27FC236}">
                <a16:creationId xmlns:a16="http://schemas.microsoft.com/office/drawing/2014/main" id="{F20CC22A-31ED-9C4E-970B-DF7D60EB673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697360" y="1635573"/>
            <a:ext cx="543699" cy="543699"/>
          </a:xfrm>
          <a:prstGeom prst="rect">
            <a:avLst/>
          </a:prstGeom>
        </p:spPr>
      </p:pic>
      <p:sp>
        <p:nvSpPr>
          <p:cNvPr id="13" name="Rectangle 27">
            <a:extLst>
              <a:ext uri="{FF2B5EF4-FFF2-40B4-BE49-F238E27FC236}">
                <a16:creationId xmlns:a16="http://schemas.microsoft.com/office/drawing/2014/main" id="{090EF47F-BBE1-6A40-A2C8-467CE965A8FF}"/>
              </a:ext>
            </a:extLst>
          </p:cNvPr>
          <p:cNvSpPr txBox="1"/>
          <p:nvPr/>
        </p:nvSpPr>
        <p:spPr>
          <a:xfrm>
            <a:off x="716244" y="2694923"/>
            <a:ext cx="5642238" cy="196496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ea typeface="Calibri"/>
                <a:cs typeface="Times New Roman"/>
              </a:rPr>
              <a:t>La signalisation doit être facilement détectable, cohérente et facilement compréhensible.</a:t>
            </a:r>
          </a:p>
          <a:p>
            <a:pPr marL="171450" indent="-171450">
              <a:lnSpc>
                <a:spcPct val="100000"/>
              </a:lnSpc>
              <a:spcBef>
                <a:spcPct val="0"/>
              </a:spcBef>
              <a:buClr>
                <a:srgbClr val="28AFAC"/>
              </a:buClr>
              <a:buFont typeface="Wingdings" panose="05000000000000000000" pitchFamily="2" charset="2"/>
              <a:buChar char="q"/>
            </a:pPr>
            <a:endParaRPr lang="en-IE" sz="1050">
              <a:solidFill>
                <a:srgbClr val="2F355A"/>
              </a:solidFill>
              <a:ea typeface="Calibri" panose="020F0502020204030204" pitchFamily="34" charset="0"/>
              <a:cs typeface="Times New Roman" panose="02020603050405020304" pitchFamily="18" charset="0"/>
            </a:endParaRPr>
          </a:p>
          <a:p>
            <a:pPr marL="171450" indent="-1714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ea typeface="Calibri"/>
                <a:cs typeface="Times New Roman"/>
              </a:rPr>
              <a:t>Les panneaux suspendus doivent permettre un dégagement en hauteur d'au moins 2 300 mm.</a:t>
            </a:r>
          </a:p>
          <a:p>
            <a:pPr marL="171450" indent="-171450">
              <a:lnSpc>
                <a:spcPct val="100000"/>
              </a:lnSpc>
              <a:spcBef>
                <a:spcPct val="0"/>
              </a:spcBef>
              <a:buClr>
                <a:srgbClr val="28AFAC"/>
              </a:buClr>
              <a:buFont typeface="Wingdings" panose="05000000000000000000" pitchFamily="2" charset="2"/>
              <a:buChar char="q"/>
            </a:pPr>
            <a:endParaRPr lang="en-IE" sz="1050">
              <a:solidFill>
                <a:srgbClr val="2F355A"/>
              </a:solidFill>
              <a:ea typeface="Calibri" panose="020F0502020204030204" pitchFamily="34" charset="0"/>
              <a:cs typeface="Times New Roman" panose="02020603050405020304" pitchFamily="18" charset="0"/>
            </a:endParaRPr>
          </a:p>
          <a:p>
            <a:pPr marL="171450" indent="-1714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ea typeface="Calibri"/>
                <a:cs typeface="Times New Roman"/>
              </a:rPr>
              <a:t>Les panneaux de signalisation de proximité doivent être montés avec l'axe central à 1 400 mm du sol. La signalisation des consignes de sécurité doit être reproduite à une hauteur comprise entre 1 000 et 1 100 mm et entre 1 600 et 1 700 mm. </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ea typeface="Calibri"/>
                <a:cs typeface="Times New Roman"/>
              </a:rPr>
              <a:t>Utilisez des caractères San serif, des lettres blanches sur fond sombre, des symboles et des pictogrammes reconnus.</a:t>
            </a:r>
          </a:p>
          <a:p>
            <a:pPr marL="171450" indent="-171450">
              <a:lnSpc>
                <a:spcPct val="100000"/>
              </a:lnSpc>
              <a:spcBef>
                <a:spcPct val="0"/>
              </a:spcBef>
              <a:buClr>
                <a:srgbClr val="28AFAC"/>
              </a:buClr>
              <a:buFont typeface="Wingdings" panose="05000000000000000000" pitchFamily="2" charset="2"/>
              <a:buChar char="q"/>
            </a:pPr>
            <a:endParaRPr lang="en-IE" sz="1050">
              <a:solidFill>
                <a:srgbClr val="2F355A"/>
              </a:solidFill>
              <a:ea typeface="Calibri" panose="020F0502020204030204" pitchFamily="34" charset="0"/>
              <a:cs typeface="Times New Roman" panose="02020603050405020304" pitchFamily="18" charset="0"/>
            </a:endParaRPr>
          </a:p>
          <a:p>
            <a:pPr marL="171450" indent="-1714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ea typeface="Calibri"/>
                <a:cs typeface="Times New Roman"/>
              </a:rPr>
              <a:t>La hauteur des caractères doit être d'au moins 150 mm pour les panneaux de longue distance, de 50 à 100 mm pour les panneaux de moyenne distance et de 15 à 25 mm pour les panneaux de courte distance.</a:t>
            </a:r>
          </a:p>
        </p:txBody>
      </p:sp>
      <p:pic>
        <p:nvPicPr>
          <p:cNvPr id="14" name="Graphic 13" descr="Barcode">
            <a:extLst>
              <a:ext uri="{FF2B5EF4-FFF2-40B4-BE49-F238E27FC236}">
                <a16:creationId xmlns:a16="http://schemas.microsoft.com/office/drawing/2014/main" id="{E6C2E41A-5C57-6E40-BD19-A31DD32D706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73533" y="1522172"/>
            <a:ext cx="719866" cy="719866"/>
          </a:xfrm>
          <a:prstGeom prst="rect">
            <a:avLst/>
          </a:prstGeom>
        </p:spPr>
      </p:pic>
      <p:pic>
        <p:nvPicPr>
          <p:cNvPr id="12" name="Picture 11" descr="A person in a wheelchair&#10;&#10;Description automatically generated with medium confidence">
            <a:extLst>
              <a:ext uri="{FF2B5EF4-FFF2-40B4-BE49-F238E27FC236}">
                <a16:creationId xmlns:a16="http://schemas.microsoft.com/office/drawing/2014/main" id="{E8BDB290-ADC5-2D4A-BE5F-F709E6521A6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0" y="5112769"/>
            <a:ext cx="6904362" cy="4142636"/>
          </a:xfrm>
          <a:prstGeom prst="rect">
            <a:avLst/>
          </a:prstGeom>
        </p:spPr>
      </p:pic>
    </p:spTree>
    <p:extLst>
      <p:ext uri="{BB962C8B-B14F-4D97-AF65-F5344CB8AC3E}">
        <p14:creationId xmlns:p14="http://schemas.microsoft.com/office/powerpoint/2010/main" val="3157839963"/>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716244" y="313921"/>
            <a:ext cx="3483223"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a:highlight>
                  <a:srgbClr val="000000">
                    <a:alpha val="0"/>
                  </a:srgbClr>
                </a:highlight>
                <a:latin typeface="Montserrat"/>
              </a:rPr>
              <a:t>Informations accessibles</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8"/>
            <a:ext cx="6858000" cy="6330212"/>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3" name="Rectangle 27">
            <a:extLst>
              <a:ext uri="{FF2B5EF4-FFF2-40B4-BE49-F238E27FC236}">
                <a16:creationId xmlns:a16="http://schemas.microsoft.com/office/drawing/2014/main" id="{090EF47F-BBE1-6A40-A2C8-467CE965A8FF}"/>
              </a:ext>
            </a:extLst>
          </p:cNvPr>
          <p:cNvSpPr txBox="1"/>
          <p:nvPr/>
        </p:nvSpPr>
        <p:spPr>
          <a:xfrm>
            <a:off x="716244" y="1878813"/>
            <a:ext cx="5642238" cy="3960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Les informations préalables à la visite doivent être fournies dans des formats alternatifs, c'est-à-dire une brochure sous forme de page web lisible, un support audio, etc. Les informations fournies doivent inclure des précisions sur le niveau d'accessibilité tout au long de la visite et sur les zones où l'accès n'est pas possible pour les personnes souffrant de différents handicaps. </a:t>
            </a: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Les numéros de contact pour obtenir des informations et de l'aide pour planifier une visite doivent être facilement accessibles.  </a:t>
            </a: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Il est préférable que des informations sur place soient fournies dans toutes les installations publiques telles que la réception, les toilettes, le restaurant et la boutique, sous différents formats (audio, braille, grande police de lecture, vidéo, etc.).</a:t>
            </a: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La police doit être au moins de taille 14, mais la taille 16 est préférable. Utilisez des caractères sans empattement, par exemple Arial ou Verdana.</a:t>
            </a: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Assurez le contraste entre le texte et le fond. Évitez d'utiliser du texte rouge. </a:t>
            </a:r>
          </a:p>
          <a:p>
            <a:pPr marL="285750" indent="-285750">
              <a:lnSpc>
                <a:spcPct val="100000"/>
              </a:lnSpc>
              <a:spcBef>
                <a:spcPct val="0"/>
              </a:spcBef>
              <a:buClr>
                <a:schemeClr val="bg1"/>
              </a:buClr>
              <a:buFont typeface="Wingdings" panose="05000000000000000000" pitchFamily="2" charset="2"/>
              <a:buChar char="q"/>
            </a:pPr>
            <a:endParaRPr lang="en-GB" sz="1000" dirty="0">
              <a:solidFill>
                <a:schemeClr val="bg1"/>
              </a:solidFill>
            </a:endParaRPr>
          </a:p>
          <a:p>
            <a:pPr marL="285750" indent="-285750">
              <a:lnSpc>
                <a:spcPct val="100000"/>
              </a:lnSpc>
              <a:spcBef>
                <a:spcPct val="0"/>
              </a:spcBef>
              <a:buClr>
                <a:schemeClr val="bg1"/>
              </a:buClr>
              <a:buFont typeface="Wingdings" panose="05000000000000000000" pitchFamily="2" charset="2"/>
              <a:buChar char="q"/>
            </a:pPr>
            <a:endParaRPr lang="en-GB" sz="1000" dirty="0">
              <a:solidFill>
                <a:schemeClr val="bg1"/>
              </a:solidFill>
            </a:endParaRP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Évitez de justifier le texte, car les grands écarts peuvent prêter à confusion. </a:t>
            </a: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N'utilisez pas l'italique ou les majuscules pour les gros blocs de texte. </a:t>
            </a: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Utilisez des pictogrammes et des symboles pour aider les utilisateurs à naviguer dans le texte. </a:t>
            </a: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Utiliser des images avec un éventail diversifié de visiteurs • Structurer le contenu dans un ordre logique </a:t>
            </a: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Utiliser un anglais simple et éviter les longues phrases </a:t>
            </a:r>
          </a:p>
          <a:p>
            <a:pPr marL="285750" indent="-285750" rtl="0">
              <a:lnSpc>
                <a:spcPct val="100000"/>
              </a:lnSpc>
              <a:spcBef>
                <a:spcPct val="0"/>
              </a:spcBef>
              <a:buClr>
                <a:schemeClr val="bg1"/>
              </a:buClr>
              <a:buFont typeface="Wingdings" panose="05000000000000000000" pitchFamily="2" charset="2"/>
              <a:buChar char="q"/>
            </a:pPr>
            <a:r>
              <a:rPr lang="fr" sz="900" b="0" i="0" u="none" strike="noStrike" dirty="0">
                <a:solidFill>
                  <a:srgbClr val="FFFFFF"/>
                </a:solidFill>
                <a:highlight>
                  <a:srgbClr val="000000">
                    <a:alpha val="0"/>
                  </a:srgbClr>
                </a:highlight>
                <a:latin typeface="Montserrat Light"/>
              </a:rPr>
              <a:t>Lorsque vous commandez un nouveau site web ou une mise à jour, assurez-vous que vos concepteurs connaissent bien les directives en matière d'accessibilité du web</a:t>
            </a:r>
          </a:p>
          <a:p>
            <a:pPr>
              <a:lnSpc>
                <a:spcPct val="100000"/>
              </a:lnSpc>
              <a:spcBef>
                <a:spcPct val="0"/>
              </a:spcBef>
              <a:buClr>
                <a:schemeClr val="bg1"/>
              </a:buClr>
            </a:pPr>
            <a:endParaRPr lang="en-GB" sz="1000" dirty="0">
              <a:solidFill>
                <a:schemeClr val="bg1"/>
              </a:solidFill>
            </a:endParaRPr>
          </a:p>
        </p:txBody>
      </p:sp>
      <p:sp>
        <p:nvSpPr>
          <p:cNvPr id="11" name="Text Placeholder 3">
            <a:extLst>
              <a:ext uri="{FF2B5EF4-FFF2-40B4-BE49-F238E27FC236}">
                <a16:creationId xmlns:a16="http://schemas.microsoft.com/office/drawing/2014/main" id="{8FA8DE43-19FD-7648-AE83-1854A5825B1F}"/>
              </a:ext>
            </a:extLst>
          </p:cNvPr>
          <p:cNvSpPr txBox="1"/>
          <p:nvPr/>
        </p:nvSpPr>
        <p:spPr>
          <a:xfrm>
            <a:off x="0" y="5879705"/>
            <a:ext cx="6174937" cy="3368573"/>
          </a:xfrm>
          <a:prstGeom prst="rect">
            <a:avLst/>
          </a:prstGeom>
          <a:blipFill>
            <a:blip r:embed="rId4">
              <a:extLst>
                <a:ext uri="{28A0092B-C50C-407E-A947-70E740481C1C}">
                  <a14:useLocalDpi xmlns:a14="http://schemas.microsoft.com/office/drawing/2010/main"/>
                </a:ext>
              </a:extLst>
            </a:blip>
            <a:stretch>
              <a:fillRect r="537"/>
            </a:stretch>
          </a:blip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Tree>
    <p:extLst>
      <p:ext uri="{BB962C8B-B14F-4D97-AF65-F5344CB8AC3E}">
        <p14:creationId xmlns:p14="http://schemas.microsoft.com/office/powerpoint/2010/main" val="1140854304"/>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716245" y="313921"/>
            <a:ext cx="2354334"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a:highlight>
                  <a:srgbClr val="000000">
                    <a:alpha val="0"/>
                  </a:srgbClr>
                </a:highlight>
                <a:latin typeface="Montserrat"/>
              </a:rPr>
              <a:t>Informations accessibles</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682345"/>
            <a:ext cx="6858000" cy="1994334"/>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3" name="Rectangle 27">
            <a:extLst>
              <a:ext uri="{FF2B5EF4-FFF2-40B4-BE49-F238E27FC236}">
                <a16:creationId xmlns:a16="http://schemas.microsoft.com/office/drawing/2014/main" id="{090EF47F-BBE1-6A40-A2C8-467CE965A8FF}"/>
              </a:ext>
            </a:extLst>
          </p:cNvPr>
          <p:cNvSpPr txBox="1"/>
          <p:nvPr/>
        </p:nvSpPr>
        <p:spPr>
          <a:xfrm>
            <a:off x="716244" y="1878813"/>
            <a:ext cx="5642238" cy="398089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buClr>
                <a:schemeClr val="bg1"/>
              </a:buClr>
            </a:pPr>
            <a:r>
              <a:rPr lang="fr" sz="1000" b="0" i="0" u="none" strike="noStrike">
                <a:solidFill>
                  <a:srgbClr val="FFFFFF"/>
                </a:solidFill>
                <a:highlight>
                  <a:srgbClr val="000000">
                    <a:alpha val="0"/>
                  </a:srgbClr>
                </a:highlight>
                <a:latin typeface="Montserrat Light"/>
              </a:rPr>
              <a:t>Lorsqu'il est véritablement impossible d'assurer l'accès à tout ou partie d'un bâtiment ou d'un tourisme en raison de difficultés de construction (en particulier pour les bâtiments du patrimoine), une expérience alternative de cette partie du site ou du bâtiment doit être proposée. Les expériences alternatives pourraient inclure : </a:t>
            </a:r>
          </a:p>
          <a:p>
            <a:pPr>
              <a:lnSpc>
                <a:spcPct val="100000"/>
              </a:lnSpc>
              <a:spcBef>
                <a:spcPct val="0"/>
              </a:spcBef>
              <a:buClr>
                <a:schemeClr val="bg1"/>
              </a:buClr>
            </a:pPr>
            <a:endParaRPr lang="en-GB" sz="1050">
              <a:solidFill>
                <a:schemeClr val="bg1"/>
              </a:solidFill>
            </a:endParaRPr>
          </a:p>
          <a:p>
            <a:pPr marL="171450" indent="-171450" rtl="0">
              <a:lnSpc>
                <a:spcPct val="100000"/>
              </a:lnSpc>
              <a:spcBef>
                <a:spcPct val="0"/>
              </a:spcBef>
              <a:buClr>
                <a:srgbClr val="28AFAC"/>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Présentation audiovisuelle </a:t>
            </a:r>
          </a:p>
          <a:p>
            <a:pPr marL="171450" indent="-171450" rtl="0">
              <a:lnSpc>
                <a:spcPct val="100000"/>
              </a:lnSpc>
              <a:spcBef>
                <a:spcPct val="0"/>
              </a:spcBef>
              <a:buClr>
                <a:srgbClr val="28AFAC"/>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Points de vue </a:t>
            </a:r>
          </a:p>
          <a:p>
            <a:pPr marL="171450" indent="-171450" rtl="0">
              <a:lnSpc>
                <a:spcPct val="100000"/>
              </a:lnSpc>
              <a:spcBef>
                <a:spcPct val="0"/>
              </a:spcBef>
              <a:buClr>
                <a:srgbClr val="28AFAC"/>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Reconstructions </a:t>
            </a:r>
          </a:p>
          <a:p>
            <a:pPr marL="171450" indent="-171450" rtl="0">
              <a:lnSpc>
                <a:spcPct val="100000"/>
              </a:lnSpc>
              <a:spcBef>
                <a:spcPct val="0"/>
              </a:spcBef>
              <a:buClr>
                <a:srgbClr val="28AFAC"/>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Visites virtuelles représentatives, maquettes, etc. Toutes les présentations et maquettes expérientielles doivent être accessibles à tous.</a:t>
            </a:r>
          </a:p>
          <a:p>
            <a:pPr marL="285750" indent="-285750">
              <a:lnSpc>
                <a:spcPct val="100000"/>
              </a:lnSpc>
              <a:spcBef>
                <a:spcPct val="0"/>
              </a:spcBef>
              <a:buClr>
                <a:schemeClr val="bg1"/>
              </a:buClr>
              <a:buFont typeface="Wingdings" panose="05000000000000000000" pitchFamily="2" charset="2"/>
              <a:buChar char="q"/>
            </a:pPr>
            <a:endParaRPr lang="en-GB" sz="1050">
              <a:solidFill>
                <a:schemeClr val="bg1"/>
              </a:solidFill>
            </a:endParaRPr>
          </a:p>
          <a:p>
            <a:pPr marL="285750" indent="-285750">
              <a:lnSpc>
                <a:spcPct val="100000"/>
              </a:lnSpc>
              <a:spcBef>
                <a:spcPct val="0"/>
              </a:spcBef>
              <a:buClr>
                <a:schemeClr val="bg1"/>
              </a:buClr>
              <a:buFont typeface="Wingdings" panose="05000000000000000000" pitchFamily="2" charset="2"/>
              <a:buChar char="q"/>
            </a:pPr>
            <a:endParaRPr lang="en-GB" sz="1050">
              <a:solidFill>
                <a:schemeClr val="bg1"/>
              </a:solidFill>
            </a:endParaRPr>
          </a:p>
          <a:p>
            <a:pPr marL="285750" indent="-285750">
              <a:lnSpc>
                <a:spcPct val="100000"/>
              </a:lnSpc>
              <a:spcBef>
                <a:spcPct val="0"/>
              </a:spcBef>
              <a:buClr>
                <a:schemeClr val="bg1"/>
              </a:buClr>
              <a:buFont typeface="Wingdings" panose="05000000000000000000" pitchFamily="2" charset="2"/>
              <a:buChar char="q"/>
            </a:pPr>
            <a:endParaRPr lang="en-GB" sz="1050">
              <a:solidFill>
                <a:srgbClr val="2F355A"/>
              </a:solidFill>
            </a:endParaRPr>
          </a:p>
          <a:p>
            <a:pPr marL="285750" indent="-285750">
              <a:lnSpc>
                <a:spcPct val="100000"/>
              </a:lnSpc>
              <a:spcBef>
                <a:spcPct val="0"/>
              </a:spcBef>
              <a:buClr>
                <a:schemeClr val="bg1"/>
              </a:buClr>
              <a:buFont typeface="Wingdings" panose="05000000000000000000" pitchFamily="2" charset="2"/>
              <a:buChar char="q"/>
            </a:pPr>
            <a:endParaRPr lang="en-GB" sz="1050">
              <a:solidFill>
                <a:srgbClr val="2F355A"/>
              </a:solidFill>
            </a:endParaRPr>
          </a:p>
          <a:p>
            <a:pPr rtl="0" hangingPunct="1">
              <a:lnSpc>
                <a:spcPct val="100000"/>
              </a:lnSpc>
              <a:spcBef>
                <a:spcPct val="0"/>
              </a:spcBef>
            </a:pPr>
            <a:r>
              <a:rPr lang="fr" sz="1200" b="1" i="0" u="none" strike="noStrike">
                <a:solidFill>
                  <a:srgbClr val="28AFAC"/>
                </a:solidFill>
                <a:highlight>
                  <a:srgbClr val="000000">
                    <a:alpha val="0"/>
                  </a:srgbClr>
                </a:highlight>
                <a:latin typeface="Montserrat"/>
                <a:hlinkClick r:id="rId4">
                  <a:extLst>
                    <a:ext uri="{A12FA001-AC4F-418D-AE19-62706E023703}">
                      <ahyp:hlinkClr xmlns:ahyp="http://schemas.microsoft.com/office/drawing/2018/hyperlinkcolor" val="tx"/>
                    </a:ext>
                  </a:extLst>
                </a:hlinkClick>
              </a:rPr>
              <a:t>Rendez votre site Web plus accessible </a:t>
            </a:r>
            <a:endParaRPr lang="en-IE" sz="1200" b="1">
              <a:solidFill>
                <a:srgbClr val="28AFAC"/>
              </a:solidFill>
              <a:latin typeface="Montserrat" pitchFamily="2" charset="77"/>
            </a:endParaRPr>
          </a:p>
          <a:p>
            <a:pPr hangingPunct="1">
              <a:lnSpc>
                <a:spcPct val="100000"/>
              </a:lnSpc>
              <a:spcBef>
                <a:spcPct val="0"/>
              </a:spcBef>
            </a:pPr>
            <a:endParaRPr lang="en-IE" sz="1400" b="1">
              <a:solidFill>
                <a:srgbClr val="2F355A"/>
              </a:solidFill>
            </a:endParaRPr>
          </a:p>
          <a:p>
            <a:pPr algn="just" rtl="0" fontAlgn="base">
              <a:lnSpc>
                <a:spcPct val="100000"/>
              </a:lnSpc>
              <a:spcBef>
                <a:spcPct val="0"/>
              </a:spcBef>
            </a:pPr>
            <a:r>
              <a:rPr lang="fr" sz="1000" b="0" i="0" u="none" strike="noStrike">
                <a:solidFill>
                  <a:srgbClr val="2F355A"/>
                </a:solidFill>
                <a:highlight>
                  <a:srgbClr val="000000">
                    <a:alpha val="0"/>
                  </a:srgbClr>
                </a:highlight>
                <a:latin typeface="Montserrat Light"/>
              </a:rPr>
              <a:t>Assurez-vous que toutes les informations et tous les services que vous fournissez par le biais de vos sites Web sont accessibles aux clients handicapés. La meilleure façon de s'assurer que votre site Web est accessible à vos clients est de veiller à ce que tout ce qu'il contient soit conforme au niveau </a:t>
            </a:r>
            <a:r>
              <a:rPr lang="fr" sz="1000" b="0" i="0" u="none" strike="noStrike">
                <a:solidFill>
                  <a:srgbClr val="2F355A"/>
                </a:solidFill>
                <a:highlight>
                  <a:srgbClr val="000000">
                    <a:alpha val="0"/>
                  </a:srgbClr>
                </a:highlight>
                <a:latin typeface="Montserrat Light"/>
                <a:hlinkClick r:id="rId5">
                  <a:extLst>
                    <a:ext uri="{A12FA001-AC4F-418D-AE19-62706E023703}">
                      <ahyp:hlinkClr xmlns:ahyp="http://schemas.microsoft.com/office/drawing/2018/hyperlinkcolor" val="tx"/>
                    </a:ext>
                  </a:extLst>
                </a:hlinkClick>
              </a:rPr>
              <a:t>AA des directives d'accessibilité au contenu Web (WCAG) 2.0.</a:t>
            </a:r>
            <a:r>
              <a:rPr lang="fr" sz="1000" b="0" i="0" u="none" strike="noStrike">
                <a:solidFill>
                  <a:srgbClr val="2F355A"/>
                </a:solidFill>
                <a:highlight>
                  <a:srgbClr val="000000">
                    <a:alpha val="0"/>
                  </a:srgbClr>
                </a:highlight>
                <a:latin typeface="Montserrat Light"/>
              </a:rPr>
              <a:t> Cela comprend : Pages HTML, documents PDF, documents Word, fichiers audio, vidéos, jeux, cartes.</a:t>
            </a:r>
          </a:p>
          <a:p>
            <a:pPr marL="285750" indent="-285750">
              <a:lnSpc>
                <a:spcPct val="100000"/>
              </a:lnSpc>
              <a:spcBef>
                <a:spcPct val="0"/>
              </a:spcBef>
              <a:buClr>
                <a:schemeClr val="bg1"/>
              </a:buClr>
              <a:buFont typeface="Wingdings" panose="05000000000000000000" pitchFamily="2" charset="2"/>
              <a:buChar char="q"/>
            </a:pPr>
            <a:endParaRPr lang="en-GB" sz="1050">
              <a:solidFill>
                <a:schemeClr val="bg1"/>
              </a:solidFill>
            </a:endParaRPr>
          </a:p>
          <a:p>
            <a:pPr marL="285750" indent="-285750">
              <a:lnSpc>
                <a:spcPct val="100000"/>
              </a:lnSpc>
              <a:spcBef>
                <a:spcPct val="0"/>
              </a:spcBef>
              <a:buClr>
                <a:schemeClr val="bg1"/>
              </a:buClr>
              <a:buFont typeface="Wingdings" panose="05000000000000000000" pitchFamily="2" charset="2"/>
              <a:buChar char="q"/>
            </a:pPr>
            <a:endParaRPr lang="en-GB" sz="1050">
              <a:solidFill>
                <a:schemeClr val="bg1"/>
              </a:solidFill>
            </a:endParaRPr>
          </a:p>
        </p:txBody>
      </p:sp>
      <p:pic>
        <p:nvPicPr>
          <p:cNvPr id="7" name="Picture 6" descr="A picture containing table, person, window, coffee&#10;&#10;Description automatically generated">
            <a:extLst>
              <a:ext uri="{FF2B5EF4-FFF2-40B4-BE49-F238E27FC236}">
                <a16:creationId xmlns:a16="http://schemas.microsoft.com/office/drawing/2014/main" id="{8BA1C128-6675-0449-8388-B119534D885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29000" y="5599290"/>
            <a:ext cx="3429000" cy="3695596"/>
          </a:xfrm>
          <a:prstGeom prst="rect">
            <a:avLst/>
          </a:prstGeom>
        </p:spPr>
      </p:pic>
      <p:sp>
        <p:nvSpPr>
          <p:cNvPr id="8" name="Rectangle 27">
            <a:extLst>
              <a:ext uri="{FF2B5EF4-FFF2-40B4-BE49-F238E27FC236}">
                <a16:creationId xmlns:a16="http://schemas.microsoft.com/office/drawing/2014/main" id="{5BDEDE6C-9E83-9D4C-BF97-0BCEB547F028}"/>
              </a:ext>
            </a:extLst>
          </p:cNvPr>
          <p:cNvSpPr txBox="1"/>
          <p:nvPr/>
        </p:nvSpPr>
        <p:spPr>
          <a:xfrm>
            <a:off x="716244" y="5944123"/>
            <a:ext cx="2354334" cy="324377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fontAlgn="base">
              <a:lnSpc>
                <a:spcPct val="100000"/>
              </a:lnSpc>
              <a:spcBef>
                <a:spcPct val="0"/>
              </a:spcBef>
            </a:pPr>
            <a:r>
              <a:rPr lang="fr" sz="1200" b="1" i="0" u="none" strike="noStrike">
                <a:solidFill>
                  <a:srgbClr val="28AFAC"/>
                </a:solidFill>
                <a:highlight>
                  <a:srgbClr val="000000">
                    <a:alpha val="0"/>
                  </a:srgbClr>
                </a:highlight>
                <a:latin typeface="Montserrat"/>
              </a:rPr>
              <a:t>Cliquez pour en savoir plus ;</a:t>
            </a:r>
          </a:p>
          <a:p>
            <a:pPr rtl="0" fontAlgn="base">
              <a:lnSpc>
                <a:spcPct val="100000"/>
              </a:lnSpc>
              <a:spcBef>
                <a:spcPct val="0"/>
              </a:spcBef>
            </a:pPr>
            <a:r>
              <a:rPr lang="fr" sz="1200" b="1" i="0" u="none" strike="noStrike">
                <a:solidFill>
                  <a:srgbClr val="2F355A"/>
                </a:solidFill>
                <a:highlight>
                  <a:srgbClr val="000000">
                    <a:alpha val="0"/>
                  </a:srgbClr>
                </a:highlight>
                <a:latin typeface="Montserrat"/>
              </a:rPr>
              <a:t> </a:t>
            </a:r>
            <a:r>
              <a:rPr lang="fr" sz="1100" b="0" i="0" u="none" strike="noStrike">
                <a:solidFill>
                  <a:srgbClr val="2F355A"/>
                </a:solidFill>
                <a:highlight>
                  <a:srgbClr val="000000">
                    <a:alpha val="0"/>
                  </a:srgbClr>
                </a:highlight>
                <a:latin typeface="Montserrat Light"/>
                <a:hlinkClick r:id="rId4">
                  <a:extLst>
                    <a:ext uri="{A12FA001-AC4F-418D-AE19-62706E023703}">
                      <ahyp:hlinkClr xmlns:ahyp="http://schemas.microsoft.com/office/drawing/2018/hyperlinkcolor" val="tx"/>
                    </a:ext>
                  </a:extLst>
                </a:hlinkClick>
              </a:rPr>
              <a:t>http://nda.ie/resources/accessibility-toolkit/make-your-websites-more-accessible</a:t>
            </a:r>
            <a:r>
              <a:rPr lang="fr" sz="1100" b="0" i="0" u="none" strike="noStrike">
                <a:solidFill>
                  <a:srgbClr val="FFFFFF"/>
                </a:solidFill>
                <a:highlight>
                  <a:srgbClr val="000000">
                    <a:alpha val="0"/>
                  </a:srgbClr>
                </a:highlight>
                <a:latin typeface="Montserrat Light"/>
                <a:hlinkClick r:id="rId4">
                  <a:extLst>
                    <a:ext uri="{A12FA001-AC4F-418D-AE19-62706E023703}">
                      <ahyp:hlinkClr xmlns:ahyp="http://schemas.microsoft.com/office/drawing/2018/hyperlinkcolor" val="tx"/>
                    </a:ext>
                  </a:extLst>
                </a:hlinkClick>
              </a:rPr>
              <a:t>/</a:t>
            </a:r>
            <a:endParaRPr lang="en-GB" sz="1050">
              <a:solidFill>
                <a:schemeClr val="bg1"/>
              </a:solidFill>
            </a:endParaRPr>
          </a:p>
          <a:p>
            <a:pPr fontAlgn="base">
              <a:lnSpc>
                <a:spcPct val="100000"/>
              </a:lnSpc>
              <a:spcBef>
                <a:spcPct val="0"/>
              </a:spcBef>
            </a:pPr>
            <a:endParaRPr lang="en-GB" sz="1050">
              <a:solidFill>
                <a:schemeClr val="bg1"/>
              </a:solidFill>
            </a:endParaRPr>
          </a:p>
          <a:p>
            <a:pPr rtl="0" fontAlgn="base">
              <a:lnSpc>
                <a:spcPct val="100000"/>
              </a:lnSpc>
              <a:spcBef>
                <a:spcPct val="0"/>
              </a:spcBef>
            </a:pPr>
            <a:r>
              <a:rPr lang="fr" sz="1200" b="1" i="0" u="none" strike="noStrike">
                <a:solidFill>
                  <a:srgbClr val="28AFAC"/>
                </a:solidFill>
                <a:highlight>
                  <a:srgbClr val="000000">
                    <a:alpha val="0"/>
                  </a:srgbClr>
                </a:highlight>
                <a:latin typeface="Montserrat"/>
              </a:rPr>
              <a:t>ReadSpeaker: </a:t>
            </a:r>
          </a:p>
          <a:p>
            <a:pPr fontAlgn="base">
              <a:lnSpc>
                <a:spcPct val="100000"/>
              </a:lnSpc>
              <a:spcBef>
                <a:spcPct val="0"/>
              </a:spcBef>
            </a:pPr>
            <a:endParaRPr lang="en-GB" sz="1200" b="1">
              <a:solidFill>
                <a:srgbClr val="2F355A"/>
              </a:solidFill>
              <a:latin typeface="Montserrat" pitchFamily="2" charset="77"/>
            </a:endParaRPr>
          </a:p>
          <a:p>
            <a:pPr rtl="0" fontAlgn="base">
              <a:lnSpc>
                <a:spcPct val="100000"/>
              </a:lnSpc>
              <a:spcBef>
                <a:spcPct val="0"/>
              </a:spcBef>
            </a:pPr>
            <a:r>
              <a:rPr lang="fr" sz="1000" b="0" i="0" u="none" strike="noStrike">
                <a:solidFill>
                  <a:srgbClr val="2F355A"/>
                </a:solidFill>
                <a:highlight>
                  <a:srgbClr val="000000">
                    <a:alpha val="0"/>
                  </a:srgbClr>
                </a:highlight>
                <a:latin typeface="Montserrat Light"/>
                <a:hlinkClick r:id="rId7">
                  <a:extLst>
                    <a:ext uri="{A12FA001-AC4F-418D-AE19-62706E023703}">
                      <ahyp:hlinkClr xmlns:ahyp="http://schemas.microsoft.com/office/drawing/2018/hyperlinkcolor" val="tx"/>
                    </a:ext>
                  </a:extLst>
                </a:hlinkClick>
              </a:rPr>
              <a:t>Une solution logicielle</a:t>
            </a:r>
            <a:r>
              <a:rPr lang="fr" sz="1000" b="0" i="0" u="none" strike="noStrike">
                <a:solidFill>
                  <a:srgbClr val="2F355A"/>
                </a:solidFill>
                <a:highlight>
                  <a:srgbClr val="000000">
                    <a:alpha val="0"/>
                  </a:srgbClr>
                </a:highlight>
                <a:latin typeface="Montserrat Light"/>
              </a:rPr>
              <a:t> qui améliore considérablement l'accessibilité de l'ensemble du web, puisqu'elle permet aux visiteurs d'écouter la lecture à haute voix du texte de chaque page web. Pour plus d'informations, visitez le site </a:t>
            </a:r>
            <a:r>
              <a:rPr lang="fr" sz="1000" b="0" i="0" u="none" strike="noStrike">
                <a:solidFill>
                  <a:srgbClr val="2F355A"/>
                </a:solidFill>
                <a:highlight>
                  <a:srgbClr val="000000">
                    <a:alpha val="0"/>
                  </a:srgbClr>
                </a:highlight>
                <a:latin typeface="Montserrat Light"/>
                <a:hlinkClick r:id="rId7">
                  <a:extLst>
                    <a:ext uri="{A12FA001-AC4F-418D-AE19-62706E023703}">
                      <ahyp:hlinkClr xmlns:ahyp="http://schemas.microsoft.com/office/drawing/2018/hyperlinkcolor" val="tx"/>
                    </a:ext>
                  </a:extLst>
                </a:hlinkClick>
              </a:rPr>
              <a:t>http://www.readspeaker.com/</a:t>
            </a:r>
            <a:r>
              <a:rPr lang="fr" sz="1000" b="0" i="0" u="none" strike="noStrike">
                <a:solidFill>
                  <a:srgbClr val="2F355A"/>
                </a:solidFill>
                <a:highlight>
                  <a:srgbClr val="000000">
                    <a:alpha val="0"/>
                  </a:srgbClr>
                </a:highlight>
                <a:latin typeface="Montserrat Light"/>
              </a:rPr>
              <a:t>. </a:t>
            </a:r>
          </a:p>
          <a:p>
            <a:pPr fontAlgn="base">
              <a:spcBef>
                <a:spcPct val="0"/>
              </a:spcBef>
            </a:pPr>
            <a:endParaRPr lang="en-GB" sz="1050">
              <a:solidFill>
                <a:srgbClr val="2F355A"/>
              </a:solidFill>
            </a:endParaRPr>
          </a:p>
          <a:p>
            <a:pPr hangingPunct="1">
              <a:lnSpc>
                <a:spcPct val="100000"/>
              </a:lnSpc>
              <a:spcBef>
                <a:spcPct val="0"/>
              </a:spcBef>
            </a:pPr>
            <a:endParaRPr lang="en-IE" sz="1050" b="1">
              <a:solidFill>
                <a:srgbClr val="2F355A"/>
              </a:solidFill>
            </a:endParaRPr>
          </a:p>
          <a:p>
            <a:pPr marL="285750" indent="-285750">
              <a:lnSpc>
                <a:spcPct val="100000"/>
              </a:lnSpc>
              <a:spcBef>
                <a:spcPct val="0"/>
              </a:spcBef>
              <a:buClr>
                <a:schemeClr val="bg1"/>
              </a:buClr>
              <a:buFont typeface="Wingdings" panose="05000000000000000000" pitchFamily="2" charset="2"/>
              <a:buChar char="q"/>
            </a:pPr>
            <a:endParaRPr lang="en-GB" sz="1050">
              <a:solidFill>
                <a:schemeClr val="bg1"/>
              </a:solidFill>
            </a:endParaRPr>
          </a:p>
          <a:p>
            <a:pPr marL="285750" indent="-285750">
              <a:lnSpc>
                <a:spcPct val="100000"/>
              </a:lnSpc>
              <a:spcBef>
                <a:spcPct val="0"/>
              </a:spcBef>
              <a:buClr>
                <a:schemeClr val="bg1"/>
              </a:buClr>
              <a:buFont typeface="Wingdings" panose="05000000000000000000" pitchFamily="2" charset="2"/>
              <a:buChar char="q"/>
            </a:pPr>
            <a:endParaRPr lang="en-GB" sz="1050">
              <a:solidFill>
                <a:schemeClr val="bg1"/>
              </a:solidFill>
            </a:endParaRPr>
          </a:p>
          <a:p>
            <a:pPr marL="285750" indent="-285750">
              <a:lnSpc>
                <a:spcPct val="100000"/>
              </a:lnSpc>
              <a:spcBef>
                <a:spcPct val="0"/>
              </a:spcBef>
              <a:buClr>
                <a:schemeClr val="bg1"/>
              </a:buClr>
              <a:buFont typeface="Wingdings" panose="05000000000000000000" pitchFamily="2" charset="2"/>
              <a:buChar char="q"/>
            </a:pPr>
            <a:endParaRPr lang="en-GB" sz="1050">
              <a:solidFill>
                <a:schemeClr val="bg1"/>
              </a:solidFill>
            </a:endParaRPr>
          </a:p>
        </p:txBody>
      </p:sp>
    </p:spTree>
    <p:extLst>
      <p:ext uri="{BB962C8B-B14F-4D97-AF65-F5344CB8AC3E}">
        <p14:creationId xmlns:p14="http://schemas.microsoft.com/office/powerpoint/2010/main" val="313399037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716245" y="313921"/>
            <a:ext cx="2639698"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a:highlight>
                  <a:srgbClr val="000000">
                    <a:alpha val="0"/>
                  </a:srgbClr>
                </a:highlight>
                <a:latin typeface="Montserrat"/>
              </a:rPr>
              <a:t>Informations accessibles</a:t>
            </a:r>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3" name="Rectangle 27">
            <a:extLst>
              <a:ext uri="{FF2B5EF4-FFF2-40B4-BE49-F238E27FC236}">
                <a16:creationId xmlns:a16="http://schemas.microsoft.com/office/drawing/2014/main" id="{090EF47F-BBE1-6A40-A2C8-467CE965A8FF}"/>
              </a:ext>
            </a:extLst>
          </p:cNvPr>
          <p:cNvSpPr txBox="1"/>
          <p:nvPr/>
        </p:nvSpPr>
        <p:spPr>
          <a:xfrm>
            <a:off x="716245" y="1467589"/>
            <a:ext cx="5642238" cy="458407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7000"/>
              </a:lnSpc>
              <a:spcBef>
                <a:spcPct val="0"/>
              </a:spcBef>
              <a:spcAft>
                <a:spcPts val="800"/>
              </a:spcAft>
              <a:buClr>
                <a:srgbClr val="28AFAC"/>
              </a:buClr>
            </a:pPr>
            <a:r>
              <a:rPr lang="fr" sz="1200" b="1" i="0" u="none" strike="noStrike" dirty="0">
                <a:solidFill>
                  <a:srgbClr val="28AFAC"/>
                </a:solidFill>
                <a:highlight>
                  <a:srgbClr val="000000">
                    <a:alpha val="0"/>
                  </a:srgbClr>
                </a:highlight>
                <a:latin typeface="Montserrat"/>
              </a:rPr>
              <a:t>Multimédia et guides virtuels</a:t>
            </a:r>
            <a:endParaRPr lang="en-IE" sz="1050" dirty="0">
              <a:solidFill>
                <a:srgbClr val="2F355A"/>
              </a:solidFill>
            </a:endParaRPr>
          </a:p>
          <a:p>
            <a:pPr marL="171450" indent="-171450" rtl="0">
              <a:lnSpc>
                <a:spcPct val="107000"/>
              </a:lnSpc>
              <a:spcBef>
                <a:spcPct val="0"/>
              </a:spcBef>
              <a:spcAft>
                <a:spcPts val="800"/>
              </a:spcAft>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Envisagez un guide multimédia, numérique et virtuel qui puisse offrir des visites interactives à tous les types d'utilisateurs, y compris les personnes handicapées. Ils facilitent la conception de ressources d'accessibilité essentielles pour les personnes souffrant de handicaps sensoriels, telles que les sous-titres, l'audiodescription, la navigation audio, la langue des signes, les images narratives, les guides multimédias. </a:t>
            </a:r>
            <a:r>
              <a:rPr lang="fr" sz="1000" b="0" i="0" u="none" strike="noStrike" dirty="0">
                <a:solidFill>
                  <a:srgbClr val="2F355A"/>
                </a:solidFill>
                <a:highlight>
                  <a:srgbClr val="000000">
                    <a:alpha val="0"/>
                  </a:srgbClr>
                </a:highlight>
                <a:latin typeface="Montserrat Light"/>
                <a:hlinkClick r:id="rId4">
                  <a:extLst>
                    <a:ext uri="{A12FA001-AC4F-418D-AE19-62706E023703}">
                      <ahyp:hlinkClr xmlns:ahyp="http://schemas.microsoft.com/office/drawing/2018/hyperlinkcolor" val="tx"/>
                    </a:ext>
                  </a:extLst>
                </a:hlinkClick>
              </a:rPr>
              <a:t>GVAM Mobile Guides For All</a:t>
            </a:r>
            <a:r>
              <a:rPr lang="fr" sz="1000" b="0" i="0" u="none" strike="noStrike" dirty="0">
                <a:solidFill>
                  <a:srgbClr val="2F355A"/>
                </a:solidFill>
                <a:highlight>
                  <a:srgbClr val="000000">
                    <a:alpha val="0"/>
                  </a:srgbClr>
                </a:highlight>
                <a:latin typeface="Montserrat Light"/>
              </a:rPr>
              <a:t> est une entreprise qui utilise les six sens pour découvrir ce qui motive chaque visiteur et lui offrir une expérience guidée unique.</a:t>
            </a:r>
          </a:p>
          <a:p>
            <a:pPr marL="171450" indent="-171450" rtl="0">
              <a:lnSpc>
                <a:spcPct val="107000"/>
              </a:lnSpc>
              <a:spcBef>
                <a:spcPct val="0"/>
              </a:spcBef>
              <a:spcAft>
                <a:spcPts val="800"/>
              </a:spcAft>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Pensez au multimédia et à la technologie virtuelle pour les illustrations et les conceptions en 3D, les conceptions adaptées aux smartphones, aux tablettes et autres modèles, les expériences immersives en RV avec des images en vidéos 360, les créations en 3D et les ressources audiovisuelles, la conception de cartes et l'orientation vers l'endroit où vous vous trouvez, la signalisation au point d'intérêt, la création de contenu pour que vous puissiez réellement sentir les objets, l'art ou l'expérience.</a:t>
            </a:r>
          </a:p>
          <a:p>
            <a:pPr marL="171450" indent="-171450">
              <a:lnSpc>
                <a:spcPct val="107000"/>
              </a:lnSpc>
              <a:spcBef>
                <a:spcPct val="0"/>
              </a:spcBef>
              <a:spcAft>
                <a:spcPts val="800"/>
              </a:spcAft>
              <a:buClr>
                <a:srgbClr val="28AFAC"/>
              </a:buClr>
              <a:buFont typeface="Wingdings" panose="05000000000000000000" pitchFamily="2" charset="2"/>
              <a:buChar char="q"/>
            </a:pPr>
            <a:endParaRPr lang="en-IE" sz="1200" b="1" dirty="0">
              <a:solidFill>
                <a:srgbClr val="28AFAC"/>
              </a:solidFill>
            </a:endParaRPr>
          </a:p>
          <a:p>
            <a:pPr rtl="0" fontAlgn="base">
              <a:lnSpc>
                <a:spcPts val="1575"/>
              </a:lnSpc>
              <a:spcBef>
                <a:spcPct val="0"/>
              </a:spcBef>
              <a:buClr>
                <a:srgbClr val="28AFAC"/>
              </a:buClr>
            </a:pPr>
            <a:r>
              <a:rPr lang="fr" sz="1200" b="1" i="0" u="none" strike="noStrike" dirty="0">
                <a:solidFill>
                  <a:srgbClr val="28AFAC"/>
                </a:solidFill>
                <a:highlight>
                  <a:srgbClr val="000000">
                    <a:alpha val="0"/>
                  </a:srgbClr>
                </a:highlight>
                <a:latin typeface="Montserrat"/>
              </a:rPr>
              <a:t>Jeux interactifs</a:t>
            </a:r>
            <a:endParaRPr lang="en-IE" sz="800" dirty="0">
              <a:solidFill>
                <a:srgbClr val="2F355A"/>
              </a:solidFill>
            </a:endParaRPr>
          </a:p>
          <a:p>
            <a:pPr marL="171450" indent="-171450" rtl="0" fontAlgn="base">
              <a:lnSpc>
                <a:spcPts val="1575"/>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Par le biais de jeux, de la participation à un objectif ou de la compétition avec d'autres utilisateurs, les visiteurs découvrent des détails et des faits qu'ils ne connaissaient pas auparavant.</a:t>
            </a:r>
          </a:p>
          <a:p>
            <a:pPr marL="171450" indent="-171450" rtl="0" fontAlgn="base">
              <a:lnSpc>
                <a:spcPts val="1575"/>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En particulier lorsqu'il s'agit de barrières linguistiques, les jeux et expériences éducatifs invitent tous les visiteurs à observer, comprendre et apprécier la réalité grâce à l'interaction numérique. </a:t>
            </a:r>
          </a:p>
          <a:p>
            <a:pPr marL="171450" indent="-171450">
              <a:lnSpc>
                <a:spcPct val="107000"/>
              </a:lnSpc>
              <a:spcBef>
                <a:spcPct val="0"/>
              </a:spcBef>
              <a:spcAft>
                <a:spcPts val="800"/>
              </a:spcAft>
              <a:buFont typeface="Wingdings" panose="05000000000000000000" pitchFamily="2" charset="2"/>
              <a:buChar char="q"/>
            </a:pPr>
            <a:endParaRPr lang="en-IE" sz="1050" dirty="0">
              <a:solidFill>
                <a:srgbClr val="2F355A"/>
              </a:solidFill>
            </a:endParaRPr>
          </a:p>
          <a:p>
            <a:pPr marL="285750" indent="-285750">
              <a:spcBef>
                <a:spcPct val="0"/>
              </a:spcBef>
              <a:buFont typeface="Wingdings" panose="05000000000000000000" pitchFamily="2" charset="2"/>
              <a:buChar char="q"/>
            </a:pPr>
            <a:endParaRPr lang="en-IE" sz="1050" dirty="0">
              <a:solidFill>
                <a:srgbClr val="2F355A"/>
              </a:solidFill>
            </a:endParaRPr>
          </a:p>
        </p:txBody>
      </p:sp>
      <p:pic>
        <p:nvPicPr>
          <p:cNvPr id="9" name="Picture 8" descr="Disabled man using virtual reality at Revitalise accessible holiday">
            <a:extLst>
              <a:ext uri="{FF2B5EF4-FFF2-40B4-BE49-F238E27FC236}">
                <a16:creationId xmlns:a16="http://schemas.microsoft.com/office/drawing/2014/main" id="{0CC7E9D5-398D-1647-88BC-1DD5190B5D6E}"/>
              </a:ext>
            </a:extLst>
          </p:cNvPr>
          <p:cNvPicPr/>
          <p:nvPr/>
        </p:nvPicPr>
        <p:blipFill>
          <a:blip r:embed="rId5">
            <a:extLst>
              <a:ext uri="{28A0092B-C50C-407E-A947-70E740481C1C}">
                <a14:useLocalDpi xmlns:a14="http://schemas.microsoft.com/office/drawing/2010/main"/>
              </a:ext>
            </a:extLst>
          </a:blip>
          <a:stretch>
            <a:fillRect/>
          </a:stretch>
        </p:blipFill>
        <p:spPr bwMode="auto">
          <a:xfrm>
            <a:off x="0" y="6082146"/>
            <a:ext cx="6858000" cy="3097714"/>
          </a:xfrm>
          <a:prstGeom prst="rect">
            <a:avLst/>
          </a:prstGeom>
          <a:noFill/>
          <a:ln>
            <a:noFill/>
          </a:ln>
        </p:spPr>
      </p:pic>
    </p:spTree>
    <p:extLst>
      <p:ext uri="{BB962C8B-B14F-4D97-AF65-F5344CB8AC3E}">
        <p14:creationId xmlns:p14="http://schemas.microsoft.com/office/powerpoint/2010/main" val="2273327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extLst>
              <a:ext uri="{FF2B5EF4-FFF2-40B4-BE49-F238E27FC236}">
                <a16:creationId xmlns:a16="http://schemas.microsoft.com/office/drawing/2014/main" id="{EFB9F07A-3553-FB49-B1DA-ED6ED56E9A1B}"/>
              </a:ext>
            </a:extLst>
          </p:cNvPr>
          <p:cNvSpPr/>
          <p:nvPr/>
        </p:nvSpPr>
        <p:spPr>
          <a:xfrm>
            <a:off x="16280" y="2188564"/>
            <a:ext cx="6842228" cy="6685613"/>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3" name="Rectangle 27"/>
          <p:cNvSpPr txBox="1"/>
          <p:nvPr/>
        </p:nvSpPr>
        <p:spPr>
          <a:xfrm>
            <a:off x="782684" y="2486786"/>
            <a:ext cx="3082025" cy="608916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050" b="1" i="0" u="none" strike="noStrike" dirty="0">
                <a:solidFill>
                  <a:srgbClr val="C2D237"/>
                </a:solidFill>
                <a:highlight>
                  <a:srgbClr val="000000">
                    <a:alpha val="0"/>
                  </a:srgbClr>
                </a:highlight>
                <a:latin typeface="Montserrat Light"/>
              </a:rPr>
              <a:t>Toute personne, quelle que soit sa capacité ou son handicap, a le droit de partir en vacances.</a:t>
            </a:r>
          </a:p>
          <a:p>
            <a:pPr algn="just">
              <a:lnSpc>
                <a:spcPct val="100000"/>
              </a:lnSpc>
              <a:spcBef>
                <a:spcPct val="0"/>
              </a:spcBef>
            </a:pPr>
            <a:endParaRPr lang="en-IE" sz="1000" b="1" dirty="0">
              <a:solidFill>
                <a:schemeClr val="bg1"/>
              </a:solidFill>
            </a:endParaRPr>
          </a:p>
          <a:p>
            <a:pPr algn="just" rtl="0">
              <a:lnSpc>
                <a:spcPct val="100000"/>
              </a:lnSpc>
              <a:spcBef>
                <a:spcPct val="0"/>
              </a:spcBef>
            </a:pPr>
            <a:r>
              <a:rPr lang="fr" sz="900" b="0" i="0" u="none" strike="noStrike" dirty="0">
                <a:solidFill>
                  <a:srgbClr val="FFFFFF"/>
                </a:solidFill>
                <a:highlight>
                  <a:srgbClr val="000000">
                    <a:alpha val="0"/>
                  </a:srgbClr>
                </a:highlight>
                <a:latin typeface="Montserrat Light"/>
              </a:rPr>
              <a:t>Participez à des activités de vacances, visitez des attractions, séjournez dans un logement commode, mangez dans un café ou un restaurant agréable, allez dans un bar, assistez à un festival ou à un événement, etc. Les personnes souffrant d'un handicap, d'une déficience ou d'une maladie doivent pouvoir profiter, voir ou participer à une expérience culturelle et patrimoniale de manière accessible. Ils devraient pouvoir accéder à tout ce dont ils ont besoin au niveau de la destination et pas seulement au niveau d'une attraction, d'un service ou d'une expérience unique.</a:t>
            </a:r>
          </a:p>
          <a:p>
            <a:pPr algn="just">
              <a:lnSpc>
                <a:spcPct val="100000"/>
              </a:lnSpc>
              <a:spcBef>
                <a:spcPct val="0"/>
              </a:spcBef>
            </a:pPr>
            <a:endParaRPr lang="en-IE" sz="1000" dirty="0">
              <a:solidFill>
                <a:schemeClr val="bg1"/>
              </a:solidFill>
            </a:endParaRPr>
          </a:p>
          <a:p>
            <a:pPr algn="just" rtl="0">
              <a:lnSpc>
                <a:spcPct val="100000"/>
              </a:lnSpc>
              <a:spcBef>
                <a:spcPct val="0"/>
              </a:spcBef>
            </a:pPr>
            <a:r>
              <a:rPr lang="fr" sz="900" b="0" i="0" u="none" strike="noStrike" dirty="0">
                <a:solidFill>
                  <a:srgbClr val="FFFFFF"/>
                </a:solidFill>
                <a:highlight>
                  <a:srgbClr val="000000">
                    <a:alpha val="0"/>
                  </a:srgbClr>
                </a:highlight>
                <a:latin typeface="Montserrat Light"/>
              </a:rPr>
              <a:t> Toute personne, quel que soit son handicap, doit pouvoir accéder et profiter d'une variété d'activités et d'attractions, que ce soit des musées, des itinéraires, des logements, des galeries, des théâtres, des châteaux, etc.</a:t>
            </a:r>
          </a:p>
          <a:p>
            <a:pPr algn="just">
              <a:lnSpc>
                <a:spcPct val="100000"/>
              </a:lnSpc>
              <a:spcBef>
                <a:spcPct val="0"/>
              </a:spcBef>
            </a:pPr>
            <a:endParaRPr lang="en-IE" sz="1000" dirty="0">
              <a:solidFill>
                <a:schemeClr val="bg1"/>
              </a:solidFill>
            </a:endParaRPr>
          </a:p>
          <a:p>
            <a:pPr>
              <a:lnSpc>
                <a:spcPct val="100000"/>
              </a:lnSpc>
              <a:spcBef>
                <a:spcPct val="0"/>
              </a:spcBef>
            </a:pPr>
            <a:endParaRPr lang="en-IE" sz="1050" dirty="0">
              <a:solidFill>
                <a:schemeClr val="bg1"/>
              </a:solidFill>
            </a:endParaRPr>
          </a:p>
          <a:p>
            <a:pPr rtl="0">
              <a:lnSpc>
                <a:spcPct val="100000"/>
              </a:lnSpc>
              <a:spcBef>
                <a:spcPct val="0"/>
              </a:spcBef>
            </a:pPr>
            <a:r>
              <a:rPr lang="fr" sz="1050" b="1" i="0" u="none" strike="noStrike" dirty="0">
                <a:solidFill>
                  <a:srgbClr val="C2D237"/>
                </a:solidFill>
                <a:highlight>
                  <a:srgbClr val="000000">
                    <a:alpha val="0"/>
                  </a:srgbClr>
                </a:highlight>
                <a:latin typeface="Montserrat Light"/>
              </a:rPr>
              <a:t>Les obstacles auxquels se heurtent les personnes handicapées sont étonnamment très courants mais facilement surmontables.</a:t>
            </a:r>
            <a:r>
              <a:rPr lang="fr" sz="1050" b="0" i="0" u="none" strike="noStrike" dirty="0">
                <a:solidFill>
                  <a:srgbClr val="C2D237"/>
                </a:solidFill>
                <a:highlight>
                  <a:srgbClr val="000000">
                    <a:alpha val="0"/>
                  </a:srgbClr>
                </a:highlight>
                <a:latin typeface="Montserrat Light"/>
              </a:rPr>
              <a:t> </a:t>
            </a:r>
          </a:p>
          <a:p>
            <a:pPr algn="just">
              <a:lnSpc>
                <a:spcPct val="100000"/>
              </a:lnSpc>
              <a:spcBef>
                <a:spcPct val="0"/>
              </a:spcBef>
            </a:pPr>
            <a:endParaRPr lang="en-IE" sz="1000" dirty="0">
              <a:solidFill>
                <a:schemeClr val="bg1"/>
              </a:solidFill>
            </a:endParaRPr>
          </a:p>
          <a:p>
            <a:pPr algn="just" rtl="0">
              <a:lnSpc>
                <a:spcPct val="100000"/>
              </a:lnSpc>
              <a:spcBef>
                <a:spcPct val="0"/>
              </a:spcBef>
            </a:pPr>
            <a:r>
              <a:rPr lang="fr" sz="900" b="0" i="0" u="none" strike="noStrike" dirty="0">
                <a:solidFill>
                  <a:srgbClr val="FFFFFF"/>
                </a:solidFill>
                <a:highlight>
                  <a:srgbClr val="000000">
                    <a:alpha val="0"/>
                  </a:srgbClr>
                </a:highlight>
                <a:latin typeface="Montserrat Light"/>
              </a:rPr>
              <a:t>Une personne en fauteuil roulant ne peut pas se rendre à une attraction s'il y a des escaliers, mais elle le peut si un ascenseur ou une rampe est installé. Un malvoyant ne peut pas apprécier un tableau ou une statue, mais s'il existe une description audio ou en braille, il peut le faire. </a:t>
            </a:r>
          </a:p>
          <a:p>
            <a:pPr algn="just">
              <a:lnSpc>
                <a:spcPct val="100000"/>
              </a:lnSpc>
              <a:spcBef>
                <a:spcPct val="0"/>
              </a:spcBef>
            </a:pPr>
            <a:endParaRPr lang="en-IE" sz="1000" dirty="0">
              <a:solidFill>
                <a:schemeClr val="bg1"/>
              </a:solidFill>
            </a:endParaRPr>
          </a:p>
          <a:p>
            <a:pPr algn="just" rtl="0">
              <a:lnSpc>
                <a:spcPct val="100000"/>
              </a:lnSpc>
              <a:spcBef>
                <a:spcPct val="0"/>
              </a:spcBef>
            </a:pPr>
            <a:r>
              <a:rPr lang="fr" sz="900" b="0" i="0" u="none" strike="noStrike" dirty="0">
                <a:solidFill>
                  <a:srgbClr val="FFFFFF"/>
                </a:solidFill>
                <a:highlight>
                  <a:srgbClr val="000000">
                    <a:alpha val="0"/>
                  </a:srgbClr>
                </a:highlight>
                <a:latin typeface="Montserrat Light"/>
              </a:rPr>
              <a:t>Une personne malentendante ne peut pas entendre la vidéo, mais si des sous-titres sont disponibles, elle peut très probablement profiter pleinement de l'expérience. Dans ce guide, quel que soit le type de votre entreprise touristique, vous trouverez une solution pour rendre celle-ci plus accessible.</a:t>
            </a:r>
            <a:r>
              <a:rPr lang="fr" sz="900" b="1" i="0" u="none" strike="noStrike" dirty="0">
                <a:solidFill>
                  <a:srgbClr val="FFFFFF"/>
                </a:solidFill>
                <a:highlight>
                  <a:srgbClr val="000000">
                    <a:alpha val="0"/>
                  </a:srgbClr>
                </a:highlight>
                <a:latin typeface="Montserrat Light"/>
              </a:rPr>
              <a:t> </a:t>
            </a:r>
            <a:endParaRPr lang="en-IE" sz="1000" dirty="0">
              <a:solidFill>
                <a:schemeClr val="bg1"/>
              </a:solidFill>
            </a:endParaRPr>
          </a:p>
        </p:txBody>
      </p:sp>
      <p:pic>
        <p:nvPicPr>
          <p:cNvPr id="14" name="Picture Placeholder 13" descr="A person in a wheelchair&#10;&#10;Description automatically generated with medium confidence">
            <a:extLst>
              <a:ext uri="{FF2B5EF4-FFF2-40B4-BE49-F238E27FC236}">
                <a16:creationId xmlns:a16="http://schemas.microsoft.com/office/drawing/2014/main" id="{40088C29-5E60-4939-A8C5-9762E747833D}"/>
              </a:ext>
            </a:extLst>
          </p:cNvPr>
          <p:cNvPicPr>
            <a:picLocks noGrp="1" noChangeAspect="1"/>
          </p:cNvPicPr>
          <p:nvPr>
            <p:ph type="pic" idx="14"/>
          </p:nvPr>
        </p:nvPicPr>
        <p:blipFill>
          <a:blip r:embed="rId2">
            <a:extLst>
              <a:ext uri="{28A0092B-C50C-407E-A947-70E740481C1C}">
                <a14:useLocalDpi xmlns:a14="http://schemas.microsoft.com/office/drawing/2010/main"/>
              </a:ext>
            </a:extLst>
          </a:blip>
          <a:stretch>
            <a:fillRect/>
          </a:stretch>
        </p:blipFill>
        <p:spPr>
          <a:xfrm>
            <a:off x="4191000" y="2188564"/>
            <a:ext cx="2667000" cy="7039784"/>
          </a:xfrm>
        </p:spPr>
      </p:pic>
      <p:pic>
        <p:nvPicPr>
          <p:cNvPr id="9" name="Graphic 8" descr="Grain">
            <a:extLst>
              <a:ext uri="{FF2B5EF4-FFF2-40B4-BE49-F238E27FC236}">
                <a16:creationId xmlns:a16="http://schemas.microsoft.com/office/drawing/2014/main" id="{1DB668B6-E4BF-9D42-AA1B-5815C22AAEA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64709" y="7214447"/>
            <a:ext cx="2312123" cy="2312123"/>
          </a:xfrm>
          <a:prstGeom prst="rect">
            <a:avLst/>
          </a:prstGeom>
        </p:spPr>
      </p:pic>
      <p:sp>
        <p:nvSpPr>
          <p:cNvPr id="10" name="Text Placeholder 1">
            <a:extLst>
              <a:ext uri="{FF2B5EF4-FFF2-40B4-BE49-F238E27FC236}">
                <a16:creationId xmlns:a16="http://schemas.microsoft.com/office/drawing/2014/main" id="{AED5C1D0-F8CC-A344-A746-E2F4D4A7E4F9}"/>
              </a:ext>
            </a:extLst>
          </p:cNvPr>
          <p:cNvSpPr>
            <a:spLocks noGrp="1"/>
          </p:cNvSpPr>
          <p:nvPr>
            <p:ph type="body" sz="quarter" idx="16"/>
          </p:nvPr>
        </p:nvSpPr>
        <p:spPr>
          <a:xfrm>
            <a:off x="782685" y="658061"/>
            <a:ext cx="5302026" cy="563401"/>
          </a:xfrm>
        </p:spPr>
        <p:txBody>
          <a:bodyPr>
            <a:noAutofit/>
          </a:bodyPr>
          <a:lstStyle/>
          <a:p>
            <a:pPr rtl="0">
              <a:lnSpc>
                <a:spcPct val="100000"/>
              </a:lnSpc>
              <a:spcBef>
                <a:spcPct val="0"/>
              </a:spcBef>
            </a:pPr>
            <a:r>
              <a:rPr lang="fr" sz="2500" b="0" i="0" u="none" strike="noStrike">
                <a:highlight>
                  <a:srgbClr val="000000">
                    <a:alpha val="0"/>
                  </a:srgbClr>
                </a:highlight>
                <a:latin typeface="Montserrat"/>
              </a:rPr>
              <a:t>Introduction au tourisme accessible et inclusif</a:t>
            </a:r>
          </a:p>
        </p:txBody>
      </p:sp>
    </p:spTree>
    <p:extLst>
      <p:ext uri="{BB962C8B-B14F-4D97-AF65-F5344CB8AC3E}">
        <p14:creationId xmlns:p14="http://schemas.microsoft.com/office/powerpoint/2010/main" val="1185412578"/>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2618509" y="646978"/>
            <a:ext cx="3465201"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algn="r" rtl="0" hangingPunct="1"/>
            <a:r>
              <a:rPr lang="fr" sz="2400" b="0" i="0" u="none" strike="noStrike">
                <a:solidFill>
                  <a:srgbClr val="C2D237"/>
                </a:solidFill>
                <a:highlight>
                  <a:srgbClr val="000000">
                    <a:alpha val="0"/>
                  </a:srgbClr>
                </a:highlight>
                <a:latin typeface="Montserrat Bold"/>
              </a:rPr>
              <a:t>Exemple - GVAM</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1" y="4953000"/>
            <a:ext cx="6858000" cy="2800898"/>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3" name="Rectangle 27">
            <a:extLst>
              <a:ext uri="{FF2B5EF4-FFF2-40B4-BE49-F238E27FC236}">
                <a16:creationId xmlns:a16="http://schemas.microsoft.com/office/drawing/2014/main" id="{090EF47F-BBE1-6A40-A2C8-467CE965A8FF}"/>
              </a:ext>
            </a:extLst>
          </p:cNvPr>
          <p:cNvSpPr txBox="1"/>
          <p:nvPr/>
        </p:nvSpPr>
        <p:spPr>
          <a:xfrm>
            <a:off x="716245" y="5956032"/>
            <a:ext cx="5642238" cy="166487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buClr>
                <a:schemeClr val="bg1"/>
              </a:buClr>
            </a:pPr>
            <a:r>
              <a:rPr lang="fr" sz="1200" b="1" i="0" u="none" strike="noStrike">
                <a:solidFill>
                  <a:srgbClr val="FFFFFF"/>
                </a:solidFill>
                <a:highlight>
                  <a:srgbClr val="000000">
                    <a:alpha val="0"/>
                  </a:srgbClr>
                </a:highlight>
                <a:latin typeface="Montserrat"/>
              </a:rPr>
              <a:t>CONSEILS : Faites attention à votre formulation et à votre langage !</a:t>
            </a:r>
          </a:p>
          <a:p>
            <a:pPr algn="just">
              <a:lnSpc>
                <a:spcPct val="100000"/>
              </a:lnSpc>
              <a:spcBef>
                <a:spcPct val="0"/>
              </a:spcBef>
              <a:buClr>
                <a:schemeClr val="bg1"/>
              </a:buClr>
            </a:pPr>
            <a:endParaRPr lang="en-GB" sz="1050">
              <a:solidFill>
                <a:schemeClr val="bg1"/>
              </a:solidFill>
            </a:endParaRPr>
          </a:p>
          <a:p>
            <a:pPr marL="171450" indent="-171450" algn="just" rtl="0">
              <a:lnSpc>
                <a:spcPct val="100000"/>
              </a:lnSpc>
              <a:spcBef>
                <a:spcPct val="0"/>
              </a:spcBef>
              <a:buClr>
                <a:schemeClr val="bg1"/>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 Toilettes accessibles » et non « Toilettes pour handicapés ». </a:t>
            </a:r>
          </a:p>
          <a:p>
            <a:pPr marL="171450" indent="-171450" algn="just" rtl="0">
              <a:lnSpc>
                <a:spcPct val="100000"/>
              </a:lnSpc>
              <a:spcBef>
                <a:spcPct val="0"/>
              </a:spcBef>
              <a:buClr>
                <a:schemeClr val="bg1"/>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 Stationnement accessible » et non « stationnement pour personnes handicapées ».</a:t>
            </a:r>
          </a:p>
          <a:p>
            <a:pPr marL="171450" indent="-171450" algn="just" rtl="0">
              <a:lnSpc>
                <a:spcPct val="100000"/>
              </a:lnSpc>
              <a:spcBef>
                <a:spcPct val="0"/>
              </a:spcBef>
              <a:buClr>
                <a:schemeClr val="bg1"/>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 Entrée accessible » et non « entrée pour handicapés ».</a:t>
            </a:r>
          </a:p>
          <a:p>
            <a:pPr marL="171450" indent="-171450" algn="just" rtl="0">
              <a:lnSpc>
                <a:spcPct val="100000"/>
              </a:lnSpc>
              <a:spcBef>
                <a:spcPct val="0"/>
              </a:spcBef>
              <a:buClr>
                <a:schemeClr val="bg1"/>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Se référer à « une personne handicapée » plutôt qu'à « une personne handicapée ». </a:t>
            </a:r>
          </a:p>
          <a:p>
            <a:pPr marL="171450" indent="-171450" algn="just" rtl="0">
              <a:lnSpc>
                <a:spcPct val="100000"/>
              </a:lnSpc>
              <a:spcBef>
                <a:spcPct val="0"/>
              </a:spcBef>
              <a:buClr>
                <a:schemeClr val="bg1"/>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 Une personne qui utilise un fauteuil roulant » plutôt que « Une personne confinée dans un fauteuil roulant ». </a:t>
            </a:r>
          </a:p>
          <a:p>
            <a:pPr marL="171450" indent="-171450" algn="just" rtl="0">
              <a:lnSpc>
                <a:spcPct val="100000"/>
              </a:lnSpc>
              <a:spcBef>
                <a:spcPct val="0"/>
              </a:spcBef>
              <a:buClr>
                <a:schemeClr val="bg1"/>
              </a:buClr>
              <a:buFont typeface="Arial" panose="020B0604020202020204" pitchFamily="34" charset="0"/>
              <a:buChar char="•"/>
            </a:pPr>
            <a:r>
              <a:rPr lang="fr" sz="1000" b="0" i="0" u="none" strike="noStrike">
                <a:solidFill>
                  <a:srgbClr val="FFFFFF"/>
                </a:solidFill>
                <a:highlight>
                  <a:srgbClr val="000000">
                    <a:alpha val="0"/>
                  </a:srgbClr>
                </a:highlight>
                <a:latin typeface="Montserrat Light"/>
              </a:rPr>
              <a:t>« Une personne qui est aveugle » plutôt qu'une « personne qui souffre de cécité ».</a:t>
            </a:r>
          </a:p>
          <a:p>
            <a:pPr algn="just">
              <a:lnSpc>
                <a:spcPct val="100000"/>
              </a:lnSpc>
              <a:spcBef>
                <a:spcPct val="0"/>
              </a:spcBef>
              <a:buClr>
                <a:schemeClr val="bg1"/>
              </a:buClr>
            </a:pPr>
            <a:endParaRPr lang="en-GB" sz="1050">
              <a:solidFill>
                <a:schemeClr val="bg1"/>
              </a:solidFill>
            </a:endParaRPr>
          </a:p>
        </p:txBody>
      </p:sp>
      <p:grpSp>
        <p:nvGrpSpPr>
          <p:cNvPr id="3" name="Group 2">
            <a:extLst>
              <a:ext uri="{FF2B5EF4-FFF2-40B4-BE49-F238E27FC236}">
                <a16:creationId xmlns:a16="http://schemas.microsoft.com/office/drawing/2014/main" id="{1EC21F6F-1643-0E4E-9469-628391160107}"/>
              </a:ext>
            </a:extLst>
          </p:cNvPr>
          <p:cNvGrpSpPr/>
          <p:nvPr/>
        </p:nvGrpSpPr>
        <p:grpSpPr>
          <a:xfrm>
            <a:off x="0" y="1611110"/>
            <a:ext cx="6963911" cy="4182718"/>
            <a:chOff x="-1" y="1330036"/>
            <a:chExt cx="6963911" cy="4182718"/>
          </a:xfrm>
        </p:grpSpPr>
        <p:pic>
          <p:nvPicPr>
            <p:cNvPr id="10" name="Picture 9">
              <a:extLst>
                <a:ext uri="{FF2B5EF4-FFF2-40B4-BE49-F238E27FC236}">
                  <a16:creationId xmlns:a16="http://schemas.microsoft.com/office/drawing/2014/main" id="{E2B915C4-B777-6749-9FC3-12101D92CFCF}"/>
                </a:ext>
              </a:extLst>
            </p:cNvPr>
            <p:cNvPicPr>
              <a:picLocks noChangeAspect="1"/>
            </p:cNvPicPr>
            <p:nvPr/>
          </p:nvPicPr>
          <p:blipFill>
            <a:blip r:embed="rId2">
              <a:extLst>
                <a:ext uri="{28A0092B-C50C-407E-A947-70E740481C1C}">
                  <a14:useLocalDpi xmlns:a14="http://schemas.microsoft.com/office/drawing/2010/main"/>
                </a:ext>
              </a:extLst>
            </a:blip>
            <a:srcRect l="-512" r="-1465"/>
            <a:stretch>
              <a:fillRect/>
            </a:stretch>
          </p:blipFill>
          <p:spPr>
            <a:xfrm flipH="1">
              <a:off x="-1" y="1330036"/>
              <a:ext cx="6963911" cy="4182718"/>
            </a:xfrm>
            <a:prstGeom prst="rect">
              <a:avLst/>
            </a:prstGeom>
          </p:spPr>
        </p:pic>
        <p:grpSp>
          <p:nvGrpSpPr>
            <p:cNvPr id="2" name="Group 1">
              <a:extLst>
                <a:ext uri="{FF2B5EF4-FFF2-40B4-BE49-F238E27FC236}">
                  <a16:creationId xmlns:a16="http://schemas.microsoft.com/office/drawing/2014/main" id="{A00A3941-13FE-CA48-8168-B862DDF150C1}"/>
                </a:ext>
              </a:extLst>
            </p:cNvPr>
            <p:cNvGrpSpPr/>
            <p:nvPr/>
          </p:nvGrpSpPr>
          <p:grpSpPr>
            <a:xfrm>
              <a:off x="1206854" y="1889904"/>
              <a:ext cx="4639763" cy="2911568"/>
              <a:chOff x="499518" y="2433176"/>
              <a:chExt cx="6871853" cy="4312260"/>
            </a:xfrm>
          </p:grpSpPr>
          <p:pic>
            <p:nvPicPr>
              <p:cNvPr id="15" name="Picture 14">
                <a:hlinkClick r:id="rId3"/>
                <a:extLst>
                  <a:ext uri="{FF2B5EF4-FFF2-40B4-BE49-F238E27FC236}">
                    <a16:creationId xmlns:a16="http://schemas.microsoft.com/office/drawing/2014/main" id="{688336E0-81C2-9B4A-8A88-A15CD35F6A8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3371" y="2433176"/>
                <a:ext cx="6858000" cy="2800898"/>
              </a:xfrm>
              <a:prstGeom prst="rect">
                <a:avLst/>
              </a:prstGeom>
            </p:spPr>
          </p:pic>
          <p:pic>
            <p:nvPicPr>
              <p:cNvPr id="16" name="Picture 15">
                <a:hlinkClick r:id="rId3"/>
                <a:extLst>
                  <a:ext uri="{FF2B5EF4-FFF2-40B4-BE49-F238E27FC236}">
                    <a16:creationId xmlns:a16="http://schemas.microsoft.com/office/drawing/2014/main" id="{CEF127F2-4BEC-DB43-B390-75934C46EB1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9518" y="4636776"/>
                <a:ext cx="6858000" cy="2108660"/>
              </a:xfrm>
              <a:prstGeom prst="rect">
                <a:avLst/>
              </a:prstGeom>
            </p:spPr>
          </p:pic>
        </p:grpSp>
      </p:grpSp>
    </p:spTree>
    <p:extLst>
      <p:ext uri="{BB962C8B-B14F-4D97-AF65-F5344CB8AC3E}">
        <p14:creationId xmlns:p14="http://schemas.microsoft.com/office/powerpoint/2010/main" val="106244243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716245" y="313921"/>
            <a:ext cx="4307168"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FR" sz="2400" b="0" i="0" u="none" strike="noStrike" dirty="0">
                <a:highlight>
                  <a:srgbClr val="000000">
                    <a:alpha val="0"/>
                  </a:srgbClr>
                </a:highlight>
                <a:latin typeface="Montserrat"/>
              </a:rPr>
              <a:t>Checklists</a:t>
            </a:r>
            <a:r>
              <a:rPr lang="fr" sz="2400" b="0" i="0" u="none" strike="noStrike" dirty="0">
                <a:highlight>
                  <a:srgbClr val="000000">
                    <a:alpha val="0"/>
                  </a:srgbClr>
                </a:highlight>
                <a:latin typeface="Montserrat"/>
              </a:rPr>
              <a:t> des bureaux et des zones réservées au personnel</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486815"/>
            <a:ext cx="6858000" cy="861849"/>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3" name="Rectangle 27">
            <a:extLst>
              <a:ext uri="{FF2B5EF4-FFF2-40B4-BE49-F238E27FC236}">
                <a16:creationId xmlns:a16="http://schemas.microsoft.com/office/drawing/2014/main" id="{090EF47F-BBE1-6A40-A2C8-467CE965A8FF}"/>
              </a:ext>
            </a:extLst>
          </p:cNvPr>
          <p:cNvSpPr txBox="1"/>
          <p:nvPr/>
        </p:nvSpPr>
        <p:spPr>
          <a:xfrm>
            <a:off x="716245" y="2514814"/>
            <a:ext cx="5642238" cy="3996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portes d'entrée principales des immeubles de bureaux doivent offrir une largeur d'ouverture libre minimale d'au moins </a:t>
            </a:r>
            <a:r>
              <a:rPr lang="fr" sz="1000" b="1" i="0" u="none" strike="noStrike">
                <a:solidFill>
                  <a:srgbClr val="2F355A"/>
                </a:solidFill>
                <a:highlight>
                  <a:srgbClr val="000000">
                    <a:alpha val="0"/>
                  </a:srgbClr>
                </a:highlight>
                <a:latin typeface="Montserrat Light"/>
              </a:rPr>
              <a:t>1 000 mm</a:t>
            </a:r>
            <a:r>
              <a:rPr lang="fr" sz="1000" b="0" i="0" u="none" strike="noStrike">
                <a:solidFill>
                  <a:srgbClr val="2F355A"/>
                </a:solidFill>
                <a:highlight>
                  <a:srgbClr val="000000">
                    <a:alpha val="0"/>
                  </a:srgbClr>
                </a:highlight>
                <a:latin typeface="Montserrat Light"/>
              </a:rPr>
              <a:t>.</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bureaux de réception doivent être à une hauteur compromise de </a:t>
            </a:r>
            <a:r>
              <a:rPr lang="fr" sz="1000" b="1" i="0" u="none" strike="noStrike">
                <a:solidFill>
                  <a:srgbClr val="2F355A"/>
                </a:solidFill>
                <a:highlight>
                  <a:srgbClr val="000000">
                    <a:alpha val="0"/>
                  </a:srgbClr>
                </a:highlight>
                <a:latin typeface="Montserrat Light"/>
              </a:rPr>
              <a:t>850 mm.</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Des voies d'accès claires d'une </a:t>
            </a:r>
            <a:r>
              <a:rPr lang="fr" sz="1000" b="1" i="0" u="none" strike="noStrike">
                <a:solidFill>
                  <a:srgbClr val="2F355A"/>
                </a:solidFill>
                <a:highlight>
                  <a:srgbClr val="000000">
                    <a:alpha val="0"/>
                  </a:srgbClr>
                </a:highlight>
                <a:latin typeface="Montserrat Light"/>
              </a:rPr>
              <a:t>largeur de 1 200 mm</a:t>
            </a:r>
            <a:r>
              <a:rPr lang="fr" sz="1000" b="0" i="0" u="none" strike="noStrike">
                <a:solidFill>
                  <a:srgbClr val="2F355A"/>
                </a:solidFill>
                <a:highlight>
                  <a:srgbClr val="000000">
                    <a:alpha val="0"/>
                  </a:srgbClr>
                </a:highlight>
                <a:latin typeface="Montserrat Light"/>
              </a:rPr>
              <a:t> doivent être maintenues dans tous les étages des bureaux en espace ouvert, et des espaces de rotation doivent être prévus à l'intérieur et à l'extrémité des voies d'accès.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 Un espace de manœuvre libre d'au </a:t>
            </a:r>
            <a:r>
              <a:rPr lang="fr" sz="1000" b="1" i="0" u="none" strike="noStrike">
                <a:solidFill>
                  <a:srgbClr val="2F355A"/>
                </a:solidFill>
                <a:highlight>
                  <a:srgbClr val="000000">
                    <a:alpha val="0"/>
                  </a:srgbClr>
                </a:highlight>
                <a:latin typeface="Montserrat Light"/>
              </a:rPr>
              <a:t>moins 1 800 mm de diamètre</a:t>
            </a:r>
            <a:r>
              <a:rPr lang="fr" sz="1000" b="0" i="0" u="none" strike="noStrike">
                <a:solidFill>
                  <a:srgbClr val="2F355A"/>
                </a:solidFill>
                <a:highlight>
                  <a:srgbClr val="000000">
                    <a:alpha val="0"/>
                  </a:srgbClr>
                </a:highlight>
                <a:latin typeface="Montserrat Light"/>
              </a:rPr>
              <a:t> doit être prévu entre les postes de travail, avec une </a:t>
            </a:r>
            <a:r>
              <a:rPr lang="fr" sz="1000" b="1" i="0" u="none" strike="noStrike">
                <a:solidFill>
                  <a:srgbClr val="2F355A"/>
                </a:solidFill>
                <a:highlight>
                  <a:srgbClr val="000000">
                    <a:alpha val="0"/>
                  </a:srgbClr>
                </a:highlight>
                <a:latin typeface="Montserrat Light"/>
              </a:rPr>
              <a:t>hauteur libre de 700 mm</a:t>
            </a:r>
            <a:r>
              <a:rPr lang="fr" sz="1000" b="0" i="0" u="none" strike="noStrike">
                <a:solidFill>
                  <a:srgbClr val="2F355A"/>
                </a:solidFill>
                <a:highlight>
                  <a:srgbClr val="000000">
                    <a:alpha val="0"/>
                  </a:srgbClr>
                </a:highlight>
                <a:latin typeface="Montserrat Light"/>
              </a:rPr>
              <a:t> pour les genoux sous chaque bureau ; le bureau doit être à une </a:t>
            </a:r>
            <a:r>
              <a:rPr lang="fr" sz="1000" b="1" i="0" u="none" strike="noStrike">
                <a:solidFill>
                  <a:srgbClr val="2F355A"/>
                </a:solidFill>
                <a:highlight>
                  <a:srgbClr val="000000">
                    <a:alpha val="0"/>
                  </a:srgbClr>
                </a:highlight>
                <a:latin typeface="Montserrat Light"/>
              </a:rPr>
              <a:t>hauteur de 760 à 780 mm</a:t>
            </a:r>
            <a:r>
              <a:rPr lang="fr" sz="1000" b="0" i="0" u="none" strike="noStrike">
                <a:solidFill>
                  <a:srgbClr val="2F355A"/>
                </a:solidFill>
                <a:highlight>
                  <a:srgbClr val="000000">
                    <a:alpha val="0"/>
                  </a:srgbClr>
                </a:highlight>
                <a:latin typeface="Montserrat Light"/>
              </a:rPr>
              <a:t> du sol ou selon les besoins individuels.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toilettes doivent être conçues de manière universelle pour accueillir les utilisateurs de fauteuils roulants, y compris les personnes utilisant des fauteuils roulants électriques.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présentoirs de nourriture et de boissons ne doivent pas être situés à plus de </a:t>
            </a:r>
            <a:r>
              <a:rPr lang="fr" sz="1000" b="1" i="0" u="none" strike="noStrike">
                <a:solidFill>
                  <a:srgbClr val="2F355A"/>
                </a:solidFill>
                <a:highlight>
                  <a:srgbClr val="000000">
                    <a:alpha val="0"/>
                  </a:srgbClr>
                </a:highlight>
                <a:latin typeface="Montserrat Light"/>
              </a:rPr>
              <a:t>1 200 mm au-dessus du niveau du sol</a:t>
            </a:r>
            <a:r>
              <a:rPr lang="fr" sz="1000" b="0" i="0" u="none" strike="noStrike">
                <a:solidFill>
                  <a:srgbClr val="2F355A"/>
                </a:solidFill>
                <a:highlight>
                  <a:srgbClr val="000000">
                    <a:alpha val="0"/>
                  </a:srgbClr>
                </a:highlight>
                <a:latin typeface="Montserrat Light"/>
              </a:rPr>
              <a:t>. Les comptoirs de libre-service doivent être à une hauteur de </a:t>
            </a:r>
            <a:r>
              <a:rPr lang="fr" sz="1000" b="1" i="0" u="none" strike="noStrike">
                <a:solidFill>
                  <a:srgbClr val="2F355A"/>
                </a:solidFill>
                <a:highlight>
                  <a:srgbClr val="000000">
                    <a:alpha val="0"/>
                  </a:srgbClr>
                </a:highlight>
                <a:latin typeface="Montserrat Light"/>
              </a:rPr>
              <a:t>850 mm, avec un dégagement de 700 mm</a:t>
            </a:r>
            <a:r>
              <a:rPr lang="fr" sz="1000" b="0" i="0" u="none" strike="noStrike">
                <a:solidFill>
                  <a:srgbClr val="2F355A"/>
                </a:solidFill>
                <a:highlight>
                  <a:srgbClr val="000000">
                    <a:alpha val="0"/>
                  </a:srgbClr>
                </a:highlight>
                <a:latin typeface="Montserrat Light"/>
              </a:rPr>
              <a:t> pour les genoux en dessous.</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comptoirs des cantines et cafés doivent être à une hauteur de </a:t>
            </a:r>
            <a:r>
              <a:rPr lang="fr" sz="1000" b="1" i="0" u="none" strike="noStrike">
                <a:solidFill>
                  <a:srgbClr val="2F355A"/>
                </a:solidFill>
                <a:highlight>
                  <a:srgbClr val="000000">
                    <a:alpha val="0"/>
                  </a:srgbClr>
                </a:highlight>
                <a:latin typeface="Montserrat Light"/>
              </a:rPr>
              <a:t>850 mm. </a:t>
            </a:r>
            <a:r>
              <a:rPr lang="fr" sz="1000" b="0" i="0" u="none" strike="noStrike">
                <a:solidFill>
                  <a:srgbClr val="2F355A"/>
                </a:solidFill>
                <a:highlight>
                  <a:srgbClr val="000000">
                    <a:alpha val="0"/>
                  </a:srgbClr>
                </a:highlight>
                <a:latin typeface="Montserrat Light"/>
              </a:rPr>
              <a:t>Un espace libre sur le comptoir doit être maintenu. Les files d'attente aux comptoirs de libre-service doivent avoir une </a:t>
            </a:r>
            <a:r>
              <a:rPr lang="fr" sz="1000" b="1" i="0" u="none" strike="noStrike">
                <a:solidFill>
                  <a:srgbClr val="2F355A"/>
                </a:solidFill>
                <a:highlight>
                  <a:srgbClr val="000000">
                    <a:alpha val="0"/>
                  </a:srgbClr>
                </a:highlight>
                <a:latin typeface="Montserrat Light"/>
              </a:rPr>
              <a:t>largeur minimale de 1 200 mm.</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casiers accessibles doivent avoir une largeur minimale de </a:t>
            </a:r>
            <a:r>
              <a:rPr lang="fr" sz="1000" b="1" i="0" u="none" strike="noStrike">
                <a:solidFill>
                  <a:srgbClr val="2F355A"/>
                </a:solidFill>
                <a:highlight>
                  <a:srgbClr val="000000">
                    <a:alpha val="0"/>
                  </a:srgbClr>
                </a:highlight>
                <a:latin typeface="Montserrat Light"/>
              </a:rPr>
              <a:t>300 mm</a:t>
            </a:r>
            <a:r>
              <a:rPr lang="fr" sz="1000" b="0" i="0" u="none" strike="noStrike">
                <a:solidFill>
                  <a:srgbClr val="2F355A"/>
                </a:solidFill>
                <a:highlight>
                  <a:srgbClr val="000000">
                    <a:alpha val="0"/>
                  </a:srgbClr>
                </a:highlight>
                <a:latin typeface="Montserrat Light"/>
              </a:rPr>
              <a:t> et une </a:t>
            </a:r>
            <a:r>
              <a:rPr lang="fr" sz="1000" b="1" i="0" u="none" strike="noStrike">
                <a:solidFill>
                  <a:srgbClr val="2F355A"/>
                </a:solidFill>
                <a:highlight>
                  <a:srgbClr val="000000">
                    <a:alpha val="0"/>
                  </a:srgbClr>
                </a:highlight>
                <a:latin typeface="Montserrat Light"/>
              </a:rPr>
              <a:t>profondeur maximale de 600 mm</a:t>
            </a:r>
            <a:r>
              <a:rPr lang="fr" sz="1000" b="0" i="0" u="none" strike="noStrike">
                <a:solidFill>
                  <a:srgbClr val="2F355A"/>
                </a:solidFill>
                <a:highlight>
                  <a:srgbClr val="000000">
                    <a:alpha val="0"/>
                  </a:srgbClr>
                </a:highlight>
                <a:latin typeface="Montserrat Light"/>
              </a:rPr>
              <a:t>.</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Des plans d'évacuation d'urgence personnels (PEEPS) doivent être élaborés pour les occupants des bureaux qui ont besoin d'aide pour évacuer le bâtiment.</a:t>
            </a:r>
          </a:p>
          <a:p>
            <a:pPr marL="285750" indent="-285750" rtl="0">
              <a:lnSpc>
                <a:spcPct val="100000"/>
              </a:lnSpc>
              <a:spcBef>
                <a:spcPct val="0"/>
              </a:spcBef>
              <a:buClr>
                <a:srgbClr val="28AFAC"/>
              </a:buClr>
              <a:buFont typeface="Wingdings" panose="05000000000000000000" pitchFamily="2" charset="2"/>
              <a:buChar char="q"/>
            </a:pPr>
            <a:r>
              <a:rPr lang="fr" sz="1000" b="0" i="0" u="none" strike="noStrike">
                <a:solidFill>
                  <a:srgbClr val="2F355A"/>
                </a:solidFill>
                <a:highlight>
                  <a:srgbClr val="000000">
                    <a:alpha val="0"/>
                  </a:srgbClr>
                </a:highlight>
                <a:latin typeface="Montserrat Light"/>
              </a:rPr>
              <a:t>Les ascenseurs doivent pouvoir être utilisés pour l'évacuation (sauf en cas d'incendie).</a:t>
            </a:r>
            <a:endParaRPr lang="en-GB" sz="1050" b="1">
              <a:solidFill>
                <a:srgbClr val="2F355A"/>
              </a:solidFill>
            </a:endParaRPr>
          </a:p>
        </p:txBody>
      </p:sp>
      <p:sp>
        <p:nvSpPr>
          <p:cNvPr id="10" name="TextBox 9">
            <a:extLst>
              <a:ext uri="{FF2B5EF4-FFF2-40B4-BE49-F238E27FC236}">
                <a16:creationId xmlns:a16="http://schemas.microsoft.com/office/drawing/2014/main" id="{C83C7F9D-BFA2-0348-9821-0212D9AB831D}"/>
              </a:ext>
            </a:extLst>
          </p:cNvPr>
          <p:cNvSpPr txBox="1"/>
          <p:nvPr/>
        </p:nvSpPr>
        <p:spPr>
          <a:xfrm>
            <a:off x="716245" y="6510814"/>
            <a:ext cx="4648200" cy="3787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l" defTabSz="825500" rtl="0"/>
            <a:r>
              <a:rPr lang="fr" sz="800" b="0" i="1" u="none" strike="noStrike">
                <a:solidFill>
                  <a:srgbClr val="2F355A"/>
                </a:solidFill>
                <a:highlight>
                  <a:srgbClr val="000000">
                    <a:alpha val="0"/>
                  </a:srgbClr>
                </a:highlight>
                <a:latin typeface="Montserrat Light"/>
                <a:hlinkClick r:id="rId4">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i="1">
              <a:solidFill>
                <a:srgbClr val="2F355A"/>
              </a:solidFill>
              <a:latin typeface="Montserrat Light"/>
            </a:endParaRPr>
          </a:p>
          <a:p>
            <a:pPr marL="0" marR="0" indent="0" algn="l"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pic>
        <p:nvPicPr>
          <p:cNvPr id="11" name="Picture 10" descr="A person riding a bicycle on the beach&#10;&#10;Description automatically generated with low confidence">
            <a:extLst>
              <a:ext uri="{FF2B5EF4-FFF2-40B4-BE49-F238E27FC236}">
                <a16:creationId xmlns:a16="http://schemas.microsoft.com/office/drawing/2014/main" id="{08CEA83E-6F97-9741-A529-64CF7138CEE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996545"/>
            <a:ext cx="6858000" cy="2331052"/>
          </a:xfrm>
          <a:prstGeom prst="rect">
            <a:avLst/>
          </a:prstGeom>
        </p:spPr>
      </p:pic>
    </p:spTree>
    <p:extLst>
      <p:ext uri="{BB962C8B-B14F-4D97-AF65-F5344CB8AC3E}">
        <p14:creationId xmlns:p14="http://schemas.microsoft.com/office/powerpoint/2010/main" val="3068132638"/>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a:extLst>
              <a:ext uri="{FF2B5EF4-FFF2-40B4-BE49-F238E27FC236}">
                <a16:creationId xmlns:a16="http://schemas.microsoft.com/office/drawing/2014/main" id="{19CE18DE-6A15-A84D-951B-72814453B780}"/>
              </a:ext>
            </a:extLst>
          </p:cNvPr>
          <p:cNvSpPr/>
          <p:nvPr/>
        </p:nvSpPr>
        <p:spPr>
          <a:xfrm>
            <a:off x="9725" y="2437755"/>
            <a:ext cx="6848275" cy="2467527"/>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grpSp>
        <p:nvGrpSpPr>
          <p:cNvPr id="3" name="Group 2">
            <a:extLst>
              <a:ext uri="{FF2B5EF4-FFF2-40B4-BE49-F238E27FC236}">
                <a16:creationId xmlns:a16="http://schemas.microsoft.com/office/drawing/2014/main" id="{00FAE5E7-7A66-1847-BBB3-A31A609CF365}"/>
              </a:ext>
            </a:extLst>
          </p:cNvPr>
          <p:cNvGrpSpPr/>
          <p:nvPr/>
        </p:nvGrpSpPr>
        <p:grpSpPr>
          <a:xfrm>
            <a:off x="120553" y="397643"/>
            <a:ext cx="5091069" cy="3057837"/>
            <a:chOff x="1534052" y="4395966"/>
            <a:chExt cx="5091069" cy="3057837"/>
          </a:xfrm>
        </p:grpSpPr>
        <p:pic>
          <p:nvPicPr>
            <p:cNvPr id="16" name="Picture 15">
              <a:extLst>
                <a:ext uri="{FF2B5EF4-FFF2-40B4-BE49-F238E27FC236}">
                  <a16:creationId xmlns:a16="http://schemas.microsoft.com/office/drawing/2014/main" id="{0900A5B6-B8CE-4A44-AE8E-DD45D6B55076}"/>
                </a:ext>
              </a:extLst>
            </p:cNvPr>
            <p:cNvPicPr>
              <a:picLocks noChangeAspect="1"/>
            </p:cNvPicPr>
            <p:nvPr/>
          </p:nvPicPr>
          <p:blipFill>
            <a:blip r:embed="rId2">
              <a:extLst>
                <a:ext uri="{28A0092B-C50C-407E-A947-70E740481C1C}">
                  <a14:useLocalDpi xmlns:a14="http://schemas.microsoft.com/office/drawing/2010/main"/>
                </a:ext>
              </a:extLst>
            </a:blip>
            <a:srcRect l="-512" r="-1465"/>
            <a:stretch>
              <a:fillRect/>
            </a:stretch>
          </p:blipFill>
          <p:spPr>
            <a:xfrm flipH="1">
              <a:off x="1534052" y="4395966"/>
              <a:ext cx="5091069" cy="3057837"/>
            </a:xfrm>
            <a:prstGeom prst="rect">
              <a:avLst/>
            </a:prstGeom>
          </p:spPr>
        </p:pic>
        <p:pic>
          <p:nvPicPr>
            <p:cNvPr id="28" name="Picture 27">
              <a:extLst>
                <a:ext uri="{FF2B5EF4-FFF2-40B4-BE49-F238E27FC236}">
                  <a16:creationId xmlns:a16="http://schemas.microsoft.com/office/drawing/2014/main" id="{BCB7E418-A482-854F-A131-502C5D15D7C7}"/>
                </a:ext>
              </a:extLst>
            </p:cNvPr>
            <p:cNvPicPr>
              <a:picLocks noChangeAspect="1"/>
            </p:cNvPicPr>
            <p:nvPr/>
          </p:nvPicPr>
          <p:blipFill>
            <a:blip r:embed="rId3">
              <a:extLst>
                <a:ext uri="{28A0092B-C50C-407E-A947-70E740481C1C}">
                  <a14:useLocalDpi xmlns:a14="http://schemas.microsoft.com/office/drawing/2010/main"/>
                </a:ext>
              </a:extLst>
            </a:blip>
            <a:srcRect l="-172"/>
            <a:stretch>
              <a:fillRect/>
            </a:stretch>
          </p:blipFill>
          <p:spPr>
            <a:xfrm>
              <a:off x="2421169" y="4921449"/>
              <a:ext cx="3370031" cy="2004912"/>
            </a:xfrm>
            <a:prstGeom prst="rect">
              <a:avLst/>
            </a:prstGeom>
          </p:spPr>
        </p:pic>
        <p:pic>
          <p:nvPicPr>
            <p:cNvPr id="29" name="Picture 2" descr="Typhlological Museum | LinkedIn">
              <a:extLst>
                <a:ext uri="{FF2B5EF4-FFF2-40B4-BE49-F238E27FC236}">
                  <a16:creationId xmlns:a16="http://schemas.microsoft.com/office/drawing/2014/main" id="{A8C520F4-1917-A04A-A203-2F10FC1918B2}"/>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761923" y="6320450"/>
              <a:ext cx="856488" cy="60152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FAB52710-71B4-DA49-B924-6B6DDD05E0AF}"/>
                </a:ext>
              </a:extLst>
            </p:cNvPr>
            <p:cNvPicPr>
              <a:picLocks noChangeAspect="1"/>
            </p:cNvPicPr>
            <p:nvPr/>
          </p:nvPicPr>
          <p:blipFill>
            <a:blip r:embed="rId5">
              <a:extLst>
                <a:ext uri="{28A0092B-C50C-407E-A947-70E740481C1C}">
                  <a14:useLocalDpi xmlns:a14="http://schemas.microsoft.com/office/drawing/2010/main"/>
                </a:ext>
              </a:extLst>
            </a:blip>
            <a:srcRect t="-11"/>
            <a:stretch>
              <a:fillRect/>
            </a:stretch>
          </p:blipFill>
          <p:spPr>
            <a:xfrm>
              <a:off x="2421168" y="4830009"/>
              <a:ext cx="3370031" cy="1677167"/>
            </a:xfrm>
            <a:prstGeom prst="rect">
              <a:avLst/>
            </a:prstGeom>
          </p:spPr>
        </p:pic>
      </p:grpSp>
      <p:sp>
        <p:nvSpPr>
          <p:cNvPr id="9" name="Rectangle 27">
            <a:extLst>
              <a:ext uri="{FF2B5EF4-FFF2-40B4-BE49-F238E27FC236}">
                <a16:creationId xmlns:a16="http://schemas.microsoft.com/office/drawing/2014/main" id="{96054FF9-D73E-4938-9C3B-97AD4B992240}"/>
              </a:ext>
            </a:extLst>
          </p:cNvPr>
          <p:cNvSpPr txBox="1"/>
          <p:nvPr/>
        </p:nvSpPr>
        <p:spPr>
          <a:xfrm>
            <a:off x="774290" y="876915"/>
            <a:ext cx="319160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17" name="Rectangle 27">
            <a:extLst>
              <a:ext uri="{FF2B5EF4-FFF2-40B4-BE49-F238E27FC236}">
                <a16:creationId xmlns:a16="http://schemas.microsoft.com/office/drawing/2014/main" id="{71ADE0AA-1FA6-44F8-9E9C-BAA5A013DEEE}"/>
              </a:ext>
            </a:extLst>
          </p:cNvPr>
          <p:cNvSpPr txBox="1"/>
          <p:nvPr/>
        </p:nvSpPr>
        <p:spPr>
          <a:xfrm>
            <a:off x="825586" y="5529750"/>
            <a:ext cx="5192405" cy="325762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rtl="0" fontAlgn="base">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L'exposition du musée est entièrement accessible à tous, de l'entrée du musée au bureau d'information et plus loin dans l'exposition, des bandes tactiles au sol guident et facilitent la circulation des visiteurs. </a:t>
            </a:r>
          </a:p>
          <a:p>
            <a:pPr marL="171450" indent="-171450" rtl="0" fontAlgn="base">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Un plan tactile en relief se trouve sur le bureau d'information pour aider les visiteurs à se familiariser avec l'espace, le musée et son contenu. </a:t>
            </a:r>
          </a:p>
          <a:p>
            <a:pPr marL="171450" indent="-171450" rtl="0" fontAlgn="base">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L'exposition permanente est accompagnée d'un catalogue en gros caractères noirs, un guide est fourni à travers l'exposition en gros caractères et en braille. Il y a également un guide audio à travers l'exposition. </a:t>
            </a:r>
          </a:p>
          <a:p>
            <a:pPr marL="171450" indent="-171450" rtl="0" fontAlgn="base">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Des étiquettes d'introduction et d'explication sont prévues pour chaque unité de l'exposition, imprimées en gros caractères pour les malvoyants et en braille pour les aveugles. Ils sont placés de manière à pouvoir être lus facilement par les doigts. </a:t>
            </a:r>
          </a:p>
          <a:p>
            <a:pPr marL="171450" indent="-171450" rtl="0" fontAlgn="base">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Les photographies exposées sont agrandies. Tous les objets exposés sont à une hauteur adaptée aux personnes en fauteuil roulant. Des répliques d'objets originaux sont disponibles pour être touchées.</a:t>
            </a:r>
          </a:p>
          <a:p>
            <a:pPr marL="171450" indent="-171450" rtl="0" fontAlgn="base">
              <a:lnSpc>
                <a:spcPct val="100000"/>
              </a:lnSpc>
              <a:spcBef>
                <a:spcPct val="0"/>
              </a:spcBef>
              <a:buClr>
                <a:srgbClr val="28AFAC"/>
              </a:buClr>
              <a:buFont typeface="Arial" panose="020B0604020202020204" pitchFamily="34" charset="0"/>
              <a:buChar char="•"/>
            </a:pPr>
            <a:r>
              <a:rPr lang="fr" sz="1000" b="0" i="0" u="none" strike="noStrike">
                <a:solidFill>
                  <a:srgbClr val="2F355A"/>
                </a:solidFill>
                <a:highlight>
                  <a:srgbClr val="000000">
                    <a:alpha val="0"/>
                  </a:srgbClr>
                </a:highlight>
                <a:latin typeface="Montserrat Light"/>
              </a:rPr>
              <a:t>Des longs métrages documentaires sont disponibles sur les sculpteurs aveugles Remzija Gjumišić, Sanja Fališevac et Ivan Ferlan et sont sous-titrés pour les visiteurs malentendants afin qu'ils puissent en profiter. </a:t>
            </a:r>
            <a:br>
              <a:rPr lang="fr" sz="1000" b="0" i="0" u="none" strike="noStrike">
                <a:solidFill>
                  <a:srgbClr val="2F355A"/>
                </a:solidFill>
                <a:highlight>
                  <a:srgbClr val="000000">
                    <a:alpha val="0"/>
                  </a:srgbClr>
                </a:highlight>
                <a:latin typeface="Montserrat Light"/>
              </a:rPr>
            </a:br>
            <a:endParaRPr lang="en-IE" sz="1050">
              <a:solidFill>
                <a:srgbClr val="2F355A"/>
              </a:solidFill>
              <a:latin typeface="Montserrat Light" pitchFamily="2" charset="77"/>
            </a:endParaRPr>
          </a:p>
        </p:txBody>
      </p:sp>
      <p:sp>
        <p:nvSpPr>
          <p:cNvPr id="21" name="Rectangle 27">
            <a:extLst>
              <a:ext uri="{FF2B5EF4-FFF2-40B4-BE49-F238E27FC236}">
                <a16:creationId xmlns:a16="http://schemas.microsoft.com/office/drawing/2014/main" id="{91CF006B-E929-174E-8A0B-AF8B7AD79156}"/>
              </a:ext>
            </a:extLst>
          </p:cNvPr>
          <p:cNvSpPr txBox="1"/>
          <p:nvPr/>
        </p:nvSpPr>
        <p:spPr>
          <a:xfrm>
            <a:off x="935696" y="3557158"/>
            <a:ext cx="3143891" cy="267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400" b="1" i="0" u="none" strike="noStrike">
                <a:solidFill>
                  <a:srgbClr val="2F355A"/>
                </a:solidFill>
                <a:highlight>
                  <a:srgbClr val="000000">
                    <a:alpha val="0"/>
                  </a:srgbClr>
                </a:highlight>
                <a:latin typeface="Montserrat Bold"/>
              </a:rPr>
              <a:t>Description</a:t>
            </a:r>
            <a:endParaRPr sz="1400" b="1">
              <a:solidFill>
                <a:srgbClr val="2F355A"/>
              </a:solidFill>
            </a:endParaRPr>
          </a:p>
        </p:txBody>
      </p:sp>
      <p:sp>
        <p:nvSpPr>
          <p:cNvPr id="22" name="Rectangle 27">
            <a:extLst>
              <a:ext uri="{FF2B5EF4-FFF2-40B4-BE49-F238E27FC236}">
                <a16:creationId xmlns:a16="http://schemas.microsoft.com/office/drawing/2014/main" id="{313F0868-C98B-AD42-AF6B-5EF236F73554}"/>
              </a:ext>
            </a:extLst>
          </p:cNvPr>
          <p:cNvSpPr txBox="1"/>
          <p:nvPr/>
        </p:nvSpPr>
        <p:spPr>
          <a:xfrm>
            <a:off x="905449" y="3875932"/>
            <a:ext cx="5253222" cy="76463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a:solidFill>
                  <a:srgbClr val="2F355A"/>
                </a:solidFill>
                <a:highlight>
                  <a:srgbClr val="000000">
                    <a:alpha val="0"/>
                  </a:srgbClr>
                </a:highlight>
                <a:latin typeface="Montserrat Light"/>
                <a:ea typeface="Roboto"/>
              </a:rPr>
              <a:t>Le Musée typologique est l'un des premiers musées en Europe à s'intéresser spécifiquement aux problèmes des personnes handicapées, notamment des malvoyants. L'un des moyens d'y parvenir est leur site web, compatible avec la nouvelle identité visuelle du musée. </a:t>
            </a:r>
          </a:p>
        </p:txBody>
      </p:sp>
      <p:pic>
        <p:nvPicPr>
          <p:cNvPr id="23" name="Picture 22">
            <a:extLst>
              <a:ext uri="{FF2B5EF4-FFF2-40B4-BE49-F238E27FC236}">
                <a16:creationId xmlns:a16="http://schemas.microsoft.com/office/drawing/2014/main" id="{EBE3034D-A369-064E-A978-2208E91CE495}"/>
              </a:ext>
            </a:extLst>
          </p:cNvPr>
          <p:cNvPicPr>
            <a:picLocks noChangeAspect="1"/>
          </p:cNvPicPr>
          <p:nvPr/>
        </p:nvPicPr>
        <p:blipFill>
          <a:blip r:embed="rId6">
            <a:extLst>
              <a:ext uri="{28A0092B-C50C-407E-A947-70E740481C1C}">
                <a14:useLocalDpi xmlns:a14="http://schemas.microsoft.com/office/drawing/2010/main"/>
              </a:ext>
            </a:extLst>
          </a:blip>
          <a:srcRect l="-8051" b="-1133"/>
          <a:stretch>
            <a:fillRect/>
          </a:stretch>
        </p:blipFill>
        <p:spPr>
          <a:xfrm>
            <a:off x="3532060" y="728"/>
            <a:ext cx="3316215" cy="2886638"/>
          </a:xfrm>
          <a:prstGeom prst="rect">
            <a:avLst/>
          </a:prstGeom>
        </p:spPr>
      </p:pic>
      <p:sp>
        <p:nvSpPr>
          <p:cNvPr id="24" name="Text Placeholder 3">
            <a:extLst>
              <a:ext uri="{FF2B5EF4-FFF2-40B4-BE49-F238E27FC236}">
                <a16:creationId xmlns:a16="http://schemas.microsoft.com/office/drawing/2014/main" id="{1B9834D1-8665-EB49-80E6-42F1F97BF768}"/>
              </a:ext>
            </a:extLst>
          </p:cNvPr>
          <p:cNvSpPr txBox="1"/>
          <p:nvPr/>
        </p:nvSpPr>
        <p:spPr>
          <a:xfrm>
            <a:off x="4479426" y="479712"/>
            <a:ext cx="2635155"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a:solidFill>
                  <a:srgbClr val="C2D237"/>
                </a:solidFill>
                <a:highlight>
                  <a:srgbClr val="000000">
                    <a:alpha val="0"/>
                  </a:srgbClr>
                </a:highlight>
                <a:latin typeface="Montserrat"/>
              </a:rPr>
              <a:t>Étude de cas</a:t>
            </a:r>
          </a:p>
          <a:p>
            <a:pPr rtl="0" hangingPunct="1">
              <a:lnSpc>
                <a:spcPct val="100000"/>
              </a:lnSpc>
              <a:spcBef>
                <a:spcPct val="0"/>
              </a:spcBef>
            </a:pPr>
            <a:r>
              <a:rPr lang="fr" sz="1900" b="1" i="0" u="none" strike="noStrike">
                <a:solidFill>
                  <a:srgbClr val="FFFFFF"/>
                </a:solidFill>
                <a:highlight>
                  <a:srgbClr val="000000">
                    <a:alpha val="0"/>
                  </a:srgbClr>
                </a:highlight>
                <a:latin typeface="Montserrat Light"/>
              </a:rPr>
              <a:t>Musée typologique</a:t>
            </a:r>
          </a:p>
          <a:p>
            <a:pPr rtl="0" hangingPunct="1">
              <a:lnSpc>
                <a:spcPct val="100000"/>
              </a:lnSpc>
              <a:spcBef>
                <a:spcPct val="0"/>
              </a:spcBef>
            </a:pPr>
            <a:r>
              <a:rPr lang="fr" sz="1600" b="0" i="1" u="none" strike="noStrike">
                <a:solidFill>
                  <a:srgbClr val="FFFFFF"/>
                </a:solidFill>
                <a:highlight>
                  <a:srgbClr val="000000">
                    <a:alpha val="0"/>
                  </a:srgbClr>
                </a:highlight>
                <a:latin typeface="Montserrat Light"/>
              </a:rPr>
              <a:t>Croatie</a:t>
            </a:r>
          </a:p>
        </p:txBody>
      </p:sp>
      <p:sp>
        <p:nvSpPr>
          <p:cNvPr id="18" name="Rectangle 27">
            <a:extLst>
              <a:ext uri="{FF2B5EF4-FFF2-40B4-BE49-F238E27FC236}">
                <a16:creationId xmlns:a16="http://schemas.microsoft.com/office/drawing/2014/main" id="{ACB79A27-7D75-024A-BA6B-5A732E04E261}"/>
              </a:ext>
            </a:extLst>
          </p:cNvPr>
          <p:cNvSpPr txBox="1"/>
          <p:nvPr/>
        </p:nvSpPr>
        <p:spPr>
          <a:xfrm>
            <a:off x="1089500" y="9007979"/>
            <a:ext cx="5360022" cy="34913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000" b="1" i="0" u="none" strike="noStrike">
                <a:solidFill>
                  <a:srgbClr val="28AFAC"/>
                </a:solidFill>
                <a:highlight>
                  <a:srgbClr val="FFFFFF"/>
                </a:highlight>
                <a:latin typeface="Montserrat"/>
                <a:ea typeface="Roboto"/>
                <a:cs typeface="Roboto"/>
              </a:rPr>
              <a:t>SITE WEB</a:t>
            </a:r>
            <a:r>
              <a:rPr lang="fr" sz="1000" b="0" i="0" u="none" strike="noStrike">
                <a:solidFill>
                  <a:srgbClr val="2F355A"/>
                </a:solidFill>
                <a:highlight>
                  <a:srgbClr val="FFFFFF"/>
                </a:highlight>
                <a:latin typeface="Montserrat"/>
                <a:hlinkClick r:id="rId7">
                  <a:extLst>
                    <a:ext uri="{A12FA001-AC4F-418D-AE19-62706E023703}">
                      <ahyp:hlinkClr xmlns:ahyp="http://schemas.microsoft.com/office/drawing/2018/hyperlinkcolor" val="tx"/>
                    </a:ext>
                  </a:extLst>
                </a:hlinkClick>
              </a:rPr>
              <a:t> Œuvres d'art d'auteurs aveugles</a:t>
            </a:r>
            <a:endParaRPr lang="en-GB" sz="1050">
              <a:solidFill>
                <a:srgbClr val="2F355A"/>
              </a:solidFill>
              <a:highlight>
                <a:srgbClr val="FFFFFF"/>
              </a:highlight>
              <a:latin typeface="Montserrat" pitchFamily="2" charset="77"/>
            </a:endParaRPr>
          </a:p>
          <a:p>
            <a:endParaRPr lang="en-IE" sz="1050" b="1">
              <a:solidFill>
                <a:srgbClr val="2F355A"/>
              </a:solidFill>
              <a:effectLst/>
              <a:highlight>
                <a:srgbClr val="FFFFFF"/>
              </a:highlight>
              <a:latin typeface="Montserrat Light"/>
              <a:ea typeface="Roboto" panose="02000000000000000000" pitchFamily="2" charset="0"/>
              <a:cs typeface="Roboto" panose="02000000000000000000" pitchFamily="2" charset="0"/>
            </a:endParaRPr>
          </a:p>
        </p:txBody>
      </p:sp>
      <p:sp>
        <p:nvSpPr>
          <p:cNvPr id="25" name="Freeform 24">
            <a:extLst>
              <a:ext uri="{FF2B5EF4-FFF2-40B4-BE49-F238E27FC236}">
                <a16:creationId xmlns:a16="http://schemas.microsoft.com/office/drawing/2014/main" id="{D14C5562-A13E-9648-A90E-79BAAC1303F9}"/>
              </a:ext>
            </a:extLst>
          </p:cNvPr>
          <p:cNvSpPr/>
          <p:nvPr/>
        </p:nvSpPr>
        <p:spPr>
          <a:xfrm>
            <a:off x="795763" y="9007979"/>
            <a:ext cx="170503" cy="170583"/>
          </a:xfrm>
          <a:custGeom>
            <a:avLst/>
            <a:gdLst>
              <a:gd name="connsiteX0" fmla="*/ 1659929 w 3123587"/>
              <a:gd name="connsiteY0" fmla="*/ 3125051 h 3125050"/>
              <a:gd name="connsiteX1" fmla="*/ 1470968 w 3123587"/>
              <a:gd name="connsiteY1" fmla="*/ 3125051 h 3125050"/>
              <a:gd name="connsiteX2" fmla="*/ 1444090 w 3123587"/>
              <a:gd name="connsiteY2" fmla="*/ 3120163 h 3125050"/>
              <a:gd name="connsiteX3" fmla="*/ 726524 w 3123587"/>
              <a:gd name="connsiteY3" fmla="*/ 2882277 h 3125050"/>
              <a:gd name="connsiteX4" fmla="*/ 651591 w 3123587"/>
              <a:gd name="connsiteY4" fmla="*/ 2833396 h 3125050"/>
              <a:gd name="connsiteX5" fmla="*/ 326610 w 3123587"/>
              <a:gd name="connsiteY5" fmla="*/ 2812215 h 3125050"/>
              <a:gd name="connsiteX6" fmla="*/ 291587 w 3123587"/>
              <a:gd name="connsiteY6" fmla="*/ 2472494 h 3125050"/>
              <a:gd name="connsiteX7" fmla="*/ 278555 w 3123587"/>
              <a:gd name="connsiteY7" fmla="*/ 2452942 h 3125050"/>
              <a:gd name="connsiteX8" fmla="*/ 23620 w 3123587"/>
              <a:gd name="connsiteY8" fmla="*/ 1829713 h 3125050"/>
              <a:gd name="connsiteX9" fmla="*/ 0 w 3123587"/>
              <a:gd name="connsiteY9" fmla="*/ 1661075 h 3125050"/>
              <a:gd name="connsiteX10" fmla="*/ 0 w 3123587"/>
              <a:gd name="connsiteY10" fmla="*/ 1465552 h 3125050"/>
              <a:gd name="connsiteX11" fmla="*/ 5701 w 3123587"/>
              <a:gd name="connsiteY11" fmla="*/ 1438668 h 3125050"/>
              <a:gd name="connsiteX12" fmla="*/ 43982 w 3123587"/>
              <a:gd name="connsiteY12" fmla="*/ 1198337 h 3125050"/>
              <a:gd name="connsiteX13" fmla="*/ 259822 w 3123587"/>
              <a:gd name="connsiteY13" fmla="*/ 701384 h 3125050"/>
              <a:gd name="connsiteX14" fmla="*/ 348601 w 3123587"/>
              <a:gd name="connsiteY14" fmla="*/ 676129 h 3125050"/>
              <a:gd name="connsiteX15" fmla="*/ 362448 w 3123587"/>
              <a:gd name="connsiteY15" fmla="*/ 767373 h 3125050"/>
              <a:gd name="connsiteX16" fmla="*/ 333126 w 3123587"/>
              <a:gd name="connsiteY16" fmla="*/ 813809 h 3125050"/>
              <a:gd name="connsiteX17" fmla="*/ 232129 w 3123587"/>
              <a:gd name="connsiteY17" fmla="*/ 1002000 h 3125050"/>
              <a:gd name="connsiteX18" fmla="*/ 820191 w 3123587"/>
              <a:gd name="connsiteY18" fmla="*/ 1001185 h 3125050"/>
              <a:gd name="connsiteX19" fmla="*/ 842996 w 3123587"/>
              <a:gd name="connsiteY19" fmla="*/ 980818 h 3125050"/>
              <a:gd name="connsiteX20" fmla="*/ 1021370 w 3123587"/>
              <a:gd name="connsiteY20" fmla="*/ 817068 h 3125050"/>
              <a:gd name="connsiteX21" fmla="*/ 1078384 w 3123587"/>
              <a:gd name="connsiteY21" fmla="*/ 755153 h 3125050"/>
              <a:gd name="connsiteX22" fmla="*/ 1080013 w 3123587"/>
              <a:gd name="connsiteY22" fmla="*/ 746191 h 3125050"/>
              <a:gd name="connsiteX23" fmla="*/ 1309699 w 3123587"/>
              <a:gd name="connsiteY23" fmla="*/ 153920 h 3125050"/>
              <a:gd name="connsiteX24" fmla="*/ 1308884 w 3123587"/>
              <a:gd name="connsiteY24" fmla="*/ 148218 h 3125050"/>
              <a:gd name="connsiteX25" fmla="*/ 1294224 w 3123587"/>
              <a:gd name="connsiteY25" fmla="*/ 148218 h 3125050"/>
              <a:gd name="connsiteX26" fmla="*/ 1198928 w 3123587"/>
              <a:gd name="connsiteY26" fmla="*/ 169399 h 3125050"/>
              <a:gd name="connsiteX27" fmla="*/ 746887 w 3123587"/>
              <a:gd name="connsiteY27" fmla="*/ 374698 h 3125050"/>
              <a:gd name="connsiteX28" fmla="*/ 688243 w 3123587"/>
              <a:gd name="connsiteY28" fmla="*/ 394250 h 3125050"/>
              <a:gd name="connsiteX29" fmla="*/ 638560 w 3123587"/>
              <a:gd name="connsiteY29" fmla="*/ 347814 h 3125050"/>
              <a:gd name="connsiteX30" fmla="*/ 671954 w 3123587"/>
              <a:gd name="connsiteY30" fmla="*/ 278566 h 3125050"/>
              <a:gd name="connsiteX31" fmla="*/ 1339835 w 3123587"/>
              <a:gd name="connsiteY31" fmla="*/ 16240 h 3125050"/>
              <a:gd name="connsiteX32" fmla="*/ 2343286 w 3123587"/>
              <a:gd name="connsiteY32" fmla="*/ 209318 h 3125050"/>
              <a:gd name="connsiteX33" fmla="*/ 2473604 w 3123587"/>
              <a:gd name="connsiteY33" fmla="*/ 290786 h 3125050"/>
              <a:gd name="connsiteX34" fmla="*/ 2802658 w 3123587"/>
              <a:gd name="connsiteY34" fmla="*/ 316856 h 3125050"/>
              <a:gd name="connsiteX35" fmla="*/ 2831165 w 3123587"/>
              <a:gd name="connsiteY35" fmla="*/ 650059 h 3125050"/>
              <a:gd name="connsiteX36" fmla="*/ 2845826 w 3123587"/>
              <a:gd name="connsiteY36" fmla="*/ 672870 h 3125050"/>
              <a:gd name="connsiteX37" fmla="*/ 3080399 w 3123587"/>
              <a:gd name="connsiteY37" fmla="*/ 1921772 h 3125050"/>
              <a:gd name="connsiteX38" fmla="*/ 1831786 w 3123587"/>
              <a:gd name="connsiteY38" fmla="*/ 3101425 h 3125050"/>
              <a:gd name="connsiteX39" fmla="*/ 1659929 w 3123587"/>
              <a:gd name="connsiteY39" fmla="*/ 3125051 h 3125050"/>
              <a:gd name="connsiteX40" fmla="*/ 2933791 w 3123587"/>
              <a:gd name="connsiteY40" fmla="*/ 2002425 h 3125050"/>
              <a:gd name="connsiteX41" fmla="*/ 2934605 w 3123587"/>
              <a:gd name="connsiteY41" fmla="*/ 1127461 h 3125050"/>
              <a:gd name="connsiteX42" fmla="*/ 2103012 w 3123587"/>
              <a:gd name="connsiteY42" fmla="*/ 1127461 h 3125050"/>
              <a:gd name="connsiteX43" fmla="*/ 2106270 w 3123587"/>
              <a:gd name="connsiteY43" fmla="*/ 1181229 h 3125050"/>
              <a:gd name="connsiteX44" fmla="*/ 2122559 w 3123587"/>
              <a:gd name="connsiteY44" fmla="*/ 1540502 h 3125050"/>
              <a:gd name="connsiteX45" fmla="*/ 2116858 w 3123587"/>
              <a:gd name="connsiteY45" fmla="*/ 1790608 h 3125050"/>
              <a:gd name="connsiteX46" fmla="*/ 2142107 w 3123587"/>
              <a:gd name="connsiteY46" fmla="*/ 1834601 h 3125050"/>
              <a:gd name="connsiteX47" fmla="*/ 2234144 w 3123587"/>
              <a:gd name="connsiteY47" fmla="*/ 1907922 h 3125050"/>
              <a:gd name="connsiteX48" fmla="*/ 2288715 w 3123587"/>
              <a:gd name="connsiteY48" fmla="*/ 2003239 h 3125050"/>
              <a:gd name="connsiteX49" fmla="*/ 2933791 w 3123587"/>
              <a:gd name="connsiteY49" fmla="*/ 2002425 h 3125050"/>
              <a:gd name="connsiteX50" fmla="*/ 1000193 w 3123587"/>
              <a:gd name="connsiteY50" fmla="*/ 1305875 h 3125050"/>
              <a:gd name="connsiteX51" fmla="*/ 985532 w 3123587"/>
              <a:gd name="connsiteY51" fmla="*/ 1299358 h 3125050"/>
              <a:gd name="connsiteX52" fmla="*/ 846254 w 3123587"/>
              <a:gd name="connsiteY52" fmla="*/ 1150272 h 3125050"/>
              <a:gd name="connsiteX53" fmla="*/ 809602 w 3123587"/>
              <a:gd name="connsiteY53" fmla="*/ 1125831 h 3125050"/>
              <a:gd name="connsiteX54" fmla="*/ 218283 w 3123587"/>
              <a:gd name="connsiteY54" fmla="*/ 1126646 h 3125050"/>
              <a:gd name="connsiteX55" fmla="*/ 191405 w 3123587"/>
              <a:gd name="connsiteY55" fmla="*/ 1128275 h 3125050"/>
              <a:gd name="connsiteX56" fmla="*/ 191405 w 3123587"/>
              <a:gd name="connsiteY56" fmla="*/ 2003239 h 3125050"/>
              <a:gd name="connsiteX57" fmla="*/ 1014039 w 3123587"/>
              <a:gd name="connsiteY57" fmla="*/ 2003239 h 3125050"/>
              <a:gd name="connsiteX58" fmla="*/ 1000193 w 3123587"/>
              <a:gd name="connsiteY58" fmla="*/ 1305875 h 3125050"/>
              <a:gd name="connsiteX59" fmla="*/ 1131326 w 3123587"/>
              <a:gd name="connsiteY59" fmla="*/ 1317281 h 3125050"/>
              <a:gd name="connsiteX60" fmla="*/ 1145986 w 3123587"/>
              <a:gd name="connsiteY60" fmla="*/ 2001610 h 3125050"/>
              <a:gd name="connsiteX61" fmla="*/ 1785361 w 3123587"/>
              <a:gd name="connsiteY61" fmla="*/ 2001610 h 3125050"/>
              <a:gd name="connsiteX62" fmla="*/ 1978395 w 3123587"/>
              <a:gd name="connsiteY62" fmla="*/ 1815049 h 3125050"/>
              <a:gd name="connsiteX63" fmla="*/ 1996313 w 3123587"/>
              <a:gd name="connsiteY63" fmla="*/ 1786535 h 3125050"/>
              <a:gd name="connsiteX64" fmla="*/ 1995499 w 3123587"/>
              <a:gd name="connsiteY64" fmla="*/ 1323798 h 3125050"/>
              <a:gd name="connsiteX65" fmla="*/ 1980838 w 3123587"/>
              <a:gd name="connsiteY65" fmla="*/ 1125831 h 3125050"/>
              <a:gd name="connsiteX66" fmla="*/ 1352867 w 3123587"/>
              <a:gd name="connsiteY66" fmla="*/ 1126646 h 3125050"/>
              <a:gd name="connsiteX67" fmla="*/ 1332505 w 3123587"/>
              <a:gd name="connsiteY67" fmla="*/ 1142125 h 3125050"/>
              <a:gd name="connsiteX68" fmla="*/ 1131326 w 3123587"/>
              <a:gd name="connsiteY68" fmla="*/ 1317281 h 3125050"/>
              <a:gd name="connsiteX69" fmla="*/ 1965363 w 3123587"/>
              <a:gd name="connsiteY69" fmla="*/ 1002815 h 3125050"/>
              <a:gd name="connsiteX70" fmla="*/ 1946630 w 3123587"/>
              <a:gd name="connsiteY70" fmla="*/ 883872 h 3125050"/>
              <a:gd name="connsiteX71" fmla="*/ 1794320 w 3123587"/>
              <a:gd name="connsiteY71" fmla="*/ 362478 h 3125050"/>
              <a:gd name="connsiteX72" fmla="*/ 1653413 w 3123587"/>
              <a:gd name="connsiteY72" fmla="*/ 162067 h 3125050"/>
              <a:gd name="connsiteX73" fmla="*/ 1472597 w 3123587"/>
              <a:gd name="connsiteY73" fmla="*/ 162882 h 3125050"/>
              <a:gd name="connsiteX74" fmla="*/ 1358568 w 3123587"/>
              <a:gd name="connsiteY74" fmla="*/ 307895 h 3125050"/>
              <a:gd name="connsiteX75" fmla="*/ 1192412 w 3123587"/>
              <a:gd name="connsiteY75" fmla="*/ 811365 h 3125050"/>
              <a:gd name="connsiteX76" fmla="*/ 1208702 w 3123587"/>
              <a:gd name="connsiteY76" fmla="*/ 837435 h 3125050"/>
              <a:gd name="connsiteX77" fmla="*/ 1326803 w 3123587"/>
              <a:gd name="connsiteY77" fmla="*/ 975930 h 3125050"/>
              <a:gd name="connsiteX78" fmla="*/ 1365899 w 3123587"/>
              <a:gd name="connsiteY78" fmla="*/ 1002815 h 3125050"/>
              <a:gd name="connsiteX79" fmla="*/ 1923824 w 3123587"/>
              <a:gd name="connsiteY79" fmla="*/ 1002000 h 3125050"/>
              <a:gd name="connsiteX80" fmla="*/ 1965363 w 3123587"/>
              <a:gd name="connsiteY80" fmla="*/ 1002815 h 3125050"/>
              <a:gd name="connsiteX81" fmla="*/ 1159018 w 3123587"/>
              <a:gd name="connsiteY81" fmla="*/ 2126256 h 3125050"/>
              <a:gd name="connsiteX82" fmla="*/ 1190783 w 3123587"/>
              <a:gd name="connsiteY82" fmla="*/ 2310373 h 3125050"/>
              <a:gd name="connsiteX83" fmla="*/ 1345537 w 3123587"/>
              <a:gd name="connsiteY83" fmla="*/ 2795921 h 3125050"/>
              <a:gd name="connsiteX84" fmla="*/ 1479113 w 3123587"/>
              <a:gd name="connsiteY84" fmla="*/ 2971077 h 3125050"/>
              <a:gd name="connsiteX85" fmla="*/ 1643639 w 3123587"/>
              <a:gd name="connsiteY85" fmla="*/ 2971077 h 3125050"/>
              <a:gd name="connsiteX86" fmla="*/ 1739749 w 3123587"/>
              <a:gd name="connsiteY86" fmla="*/ 2862725 h 3125050"/>
              <a:gd name="connsiteX87" fmla="*/ 1932783 w 3123587"/>
              <a:gd name="connsiteY87" fmla="*/ 2315261 h 3125050"/>
              <a:gd name="connsiteX88" fmla="*/ 1925453 w 3123587"/>
              <a:gd name="connsiteY88" fmla="*/ 2295709 h 3125050"/>
              <a:gd name="connsiteX89" fmla="*/ 1785361 w 3123587"/>
              <a:gd name="connsiteY89" fmla="*/ 2126256 h 3125050"/>
              <a:gd name="connsiteX90" fmla="*/ 1159018 w 3123587"/>
              <a:gd name="connsiteY90" fmla="*/ 2126256 h 3125050"/>
              <a:gd name="connsiteX91" fmla="*/ 2284643 w 3123587"/>
              <a:gd name="connsiteY91" fmla="*/ 2126256 h 3125050"/>
              <a:gd name="connsiteX92" fmla="*/ 2280570 w 3123587"/>
              <a:gd name="connsiteY92" fmla="*/ 2135217 h 3125050"/>
              <a:gd name="connsiteX93" fmla="*/ 2075319 w 3123587"/>
              <a:gd name="connsiteY93" fmla="*/ 2317705 h 3125050"/>
              <a:gd name="connsiteX94" fmla="*/ 2052513 w 3123587"/>
              <a:gd name="connsiteY94" fmla="*/ 2342960 h 3125050"/>
              <a:gd name="connsiteX95" fmla="*/ 2025635 w 3123587"/>
              <a:gd name="connsiteY95" fmla="*/ 2461903 h 3125050"/>
              <a:gd name="connsiteX96" fmla="*/ 1815497 w 3123587"/>
              <a:gd name="connsiteY96" fmla="*/ 2971077 h 3125050"/>
              <a:gd name="connsiteX97" fmla="*/ 1814682 w 3123587"/>
              <a:gd name="connsiteY97" fmla="*/ 2978409 h 3125050"/>
              <a:gd name="connsiteX98" fmla="*/ 2536320 w 3123587"/>
              <a:gd name="connsiteY98" fmla="*/ 2622395 h 3125050"/>
              <a:gd name="connsiteX99" fmla="*/ 2886550 w 3123587"/>
              <a:gd name="connsiteY99" fmla="*/ 2126256 h 3125050"/>
              <a:gd name="connsiteX100" fmla="*/ 2284643 w 3123587"/>
              <a:gd name="connsiteY100" fmla="*/ 2126256 h 3125050"/>
              <a:gd name="connsiteX101" fmla="*/ 2894695 w 3123587"/>
              <a:gd name="connsiteY101" fmla="*/ 1001185 h 3125050"/>
              <a:gd name="connsiteX102" fmla="*/ 2742386 w 3123587"/>
              <a:gd name="connsiteY102" fmla="*/ 730712 h 3125050"/>
              <a:gd name="connsiteX103" fmla="*/ 2445097 w 3123587"/>
              <a:gd name="connsiteY103" fmla="*/ 684276 h 3125050"/>
              <a:gd name="connsiteX104" fmla="*/ 2392155 w 3123587"/>
              <a:gd name="connsiteY104" fmla="*/ 390177 h 3125050"/>
              <a:gd name="connsiteX105" fmla="*/ 1814682 w 3123587"/>
              <a:gd name="connsiteY105" fmla="*/ 149847 h 3125050"/>
              <a:gd name="connsiteX106" fmla="*/ 2089980 w 3123587"/>
              <a:gd name="connsiteY106" fmla="*/ 1000371 h 3125050"/>
              <a:gd name="connsiteX107" fmla="*/ 2894695 w 3123587"/>
              <a:gd name="connsiteY107" fmla="*/ 1001185 h 3125050"/>
              <a:gd name="connsiteX108" fmla="*/ 237016 w 3123587"/>
              <a:gd name="connsiteY108" fmla="*/ 2126256 h 3125050"/>
              <a:gd name="connsiteX109" fmla="*/ 387697 w 3123587"/>
              <a:gd name="connsiteY109" fmla="*/ 2394285 h 3125050"/>
              <a:gd name="connsiteX110" fmla="*/ 669510 w 3123587"/>
              <a:gd name="connsiteY110" fmla="*/ 2433389 h 3125050"/>
              <a:gd name="connsiteX111" fmla="*/ 732226 w 3123587"/>
              <a:gd name="connsiteY111" fmla="*/ 2737264 h 3125050"/>
              <a:gd name="connsiteX112" fmla="*/ 1308884 w 3123587"/>
              <a:gd name="connsiteY112" fmla="*/ 2975150 h 3125050"/>
              <a:gd name="connsiteX113" fmla="*/ 1034401 w 3123587"/>
              <a:gd name="connsiteY113" fmla="*/ 2126256 h 3125050"/>
              <a:gd name="connsiteX114" fmla="*/ 237016 w 3123587"/>
              <a:gd name="connsiteY114" fmla="*/ 2126256 h 3125050"/>
              <a:gd name="connsiteX115" fmla="*/ 2625914 w 3123587"/>
              <a:gd name="connsiteY115" fmla="*/ 368995 h 3125050"/>
              <a:gd name="connsiteX116" fmla="*/ 2489894 w 3123587"/>
              <a:gd name="connsiteY116" fmla="*/ 500158 h 3125050"/>
              <a:gd name="connsiteX117" fmla="*/ 2620212 w 3123587"/>
              <a:gd name="connsiteY117" fmla="*/ 637024 h 3125050"/>
              <a:gd name="connsiteX118" fmla="*/ 2757861 w 3123587"/>
              <a:gd name="connsiteY118" fmla="*/ 504232 h 3125050"/>
              <a:gd name="connsiteX119" fmla="*/ 2625914 w 3123587"/>
              <a:gd name="connsiteY119" fmla="*/ 368995 h 3125050"/>
              <a:gd name="connsiteX120" fmla="*/ 952953 w 3123587"/>
              <a:gd name="connsiteY120" fmla="*/ 1062286 h 3125050"/>
              <a:gd name="connsiteX121" fmla="*/ 1084085 w 3123587"/>
              <a:gd name="connsiteY121" fmla="*/ 1198337 h 3125050"/>
              <a:gd name="connsiteX122" fmla="*/ 1220919 w 3123587"/>
              <a:gd name="connsiteY122" fmla="*/ 1064730 h 3125050"/>
              <a:gd name="connsiteX123" fmla="*/ 1088158 w 3123587"/>
              <a:gd name="connsiteY123" fmla="*/ 930308 h 3125050"/>
              <a:gd name="connsiteX124" fmla="*/ 952953 w 3123587"/>
              <a:gd name="connsiteY124" fmla="*/ 1062286 h 3125050"/>
              <a:gd name="connsiteX125" fmla="*/ 635302 w 3123587"/>
              <a:gd name="connsiteY125" fmla="*/ 2627283 h 3125050"/>
              <a:gd name="connsiteX126" fmla="*/ 504169 w 3123587"/>
              <a:gd name="connsiteY126" fmla="*/ 2491232 h 3125050"/>
              <a:gd name="connsiteX127" fmla="*/ 367335 w 3123587"/>
              <a:gd name="connsiteY127" fmla="*/ 2621580 h 3125050"/>
              <a:gd name="connsiteX128" fmla="*/ 500096 w 3123587"/>
              <a:gd name="connsiteY128" fmla="*/ 2759261 h 3125050"/>
              <a:gd name="connsiteX129" fmla="*/ 635302 w 3123587"/>
              <a:gd name="connsiteY129" fmla="*/ 2627283 h 3125050"/>
              <a:gd name="connsiteX130" fmla="*/ 2167356 w 3123587"/>
              <a:gd name="connsiteY130" fmla="*/ 2066784 h 3125050"/>
              <a:gd name="connsiteX131" fmla="*/ 2037038 w 3123587"/>
              <a:gd name="connsiteY131" fmla="*/ 1929918 h 3125050"/>
              <a:gd name="connsiteX132" fmla="*/ 1899389 w 3123587"/>
              <a:gd name="connsiteY132" fmla="*/ 2062711 h 3125050"/>
              <a:gd name="connsiteX133" fmla="*/ 2032151 w 3123587"/>
              <a:gd name="connsiteY133" fmla="*/ 2197948 h 3125050"/>
              <a:gd name="connsiteX134" fmla="*/ 2167356 w 3123587"/>
              <a:gd name="connsiteY134" fmla="*/ 2066784 h 31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23587" h="3125050">
                <a:moveTo>
                  <a:pt x="1659929" y="3125051"/>
                </a:moveTo>
                <a:cubicBezTo>
                  <a:pt x="1597214" y="3125051"/>
                  <a:pt x="1533683" y="3125051"/>
                  <a:pt x="1470968" y="3125051"/>
                </a:cubicBezTo>
                <a:cubicBezTo>
                  <a:pt x="1462008" y="3123422"/>
                  <a:pt x="1453049" y="3120978"/>
                  <a:pt x="1444090" y="3120163"/>
                </a:cubicBezTo>
                <a:cubicBezTo>
                  <a:pt x="1185082" y="3100611"/>
                  <a:pt x="945622" y="3021587"/>
                  <a:pt x="726524" y="2882277"/>
                </a:cubicBezTo>
                <a:cubicBezTo>
                  <a:pt x="701275" y="2865983"/>
                  <a:pt x="676026" y="2848875"/>
                  <a:pt x="651591" y="2833396"/>
                </a:cubicBezTo>
                <a:cubicBezTo>
                  <a:pt x="533491" y="2903459"/>
                  <a:pt x="416204" y="2895312"/>
                  <a:pt x="326610" y="2812215"/>
                </a:cubicBezTo>
                <a:cubicBezTo>
                  <a:pt x="234573" y="2726674"/>
                  <a:pt x="222356" y="2612619"/>
                  <a:pt x="291587" y="2472494"/>
                </a:cubicBezTo>
                <a:cubicBezTo>
                  <a:pt x="287515" y="2465977"/>
                  <a:pt x="283442" y="2459459"/>
                  <a:pt x="278555" y="2452942"/>
                </a:cubicBezTo>
                <a:cubicBezTo>
                  <a:pt x="147423" y="2263937"/>
                  <a:pt x="61087" y="2057008"/>
                  <a:pt x="23620" y="1829713"/>
                </a:cubicBezTo>
                <a:cubicBezTo>
                  <a:pt x="14661" y="1773500"/>
                  <a:pt x="8145" y="1717287"/>
                  <a:pt x="0" y="1661075"/>
                </a:cubicBezTo>
                <a:cubicBezTo>
                  <a:pt x="0" y="1595901"/>
                  <a:pt x="0" y="1530726"/>
                  <a:pt x="0" y="1465552"/>
                </a:cubicBezTo>
                <a:cubicBezTo>
                  <a:pt x="1629" y="1456591"/>
                  <a:pt x="4072" y="1447629"/>
                  <a:pt x="5701" y="1438668"/>
                </a:cubicBezTo>
                <a:cubicBezTo>
                  <a:pt x="17919" y="1358829"/>
                  <a:pt x="26064" y="1277361"/>
                  <a:pt x="43982" y="1198337"/>
                </a:cubicBezTo>
                <a:cubicBezTo>
                  <a:pt x="83892" y="1019108"/>
                  <a:pt x="158011" y="853729"/>
                  <a:pt x="259822" y="701384"/>
                </a:cubicBezTo>
                <a:cubicBezTo>
                  <a:pt x="283442" y="665538"/>
                  <a:pt x="317651" y="656577"/>
                  <a:pt x="348601" y="676129"/>
                </a:cubicBezTo>
                <a:cubicBezTo>
                  <a:pt x="378738" y="695681"/>
                  <a:pt x="384439" y="731527"/>
                  <a:pt x="362448" y="767373"/>
                </a:cubicBezTo>
                <a:cubicBezTo>
                  <a:pt x="352674" y="782852"/>
                  <a:pt x="342086" y="797516"/>
                  <a:pt x="333126" y="813809"/>
                </a:cubicBezTo>
                <a:cubicBezTo>
                  <a:pt x="299732" y="874910"/>
                  <a:pt x="267153" y="936011"/>
                  <a:pt x="232129" y="1002000"/>
                </a:cubicBezTo>
                <a:cubicBezTo>
                  <a:pt x="434123" y="1002000"/>
                  <a:pt x="627157" y="1002000"/>
                  <a:pt x="820191" y="1001185"/>
                </a:cubicBezTo>
                <a:cubicBezTo>
                  <a:pt x="828336" y="1001185"/>
                  <a:pt x="839739" y="988965"/>
                  <a:pt x="842996" y="980818"/>
                </a:cubicBezTo>
                <a:cubicBezTo>
                  <a:pt x="875576" y="896092"/>
                  <a:pt x="933405" y="836620"/>
                  <a:pt x="1021370" y="817068"/>
                </a:cubicBezTo>
                <a:cubicBezTo>
                  <a:pt x="1060465" y="808107"/>
                  <a:pt x="1075940" y="791813"/>
                  <a:pt x="1078384" y="755153"/>
                </a:cubicBezTo>
                <a:cubicBezTo>
                  <a:pt x="1078384" y="751894"/>
                  <a:pt x="1079198" y="749450"/>
                  <a:pt x="1080013" y="746191"/>
                </a:cubicBezTo>
                <a:cubicBezTo>
                  <a:pt x="1126439" y="537634"/>
                  <a:pt x="1184267" y="332335"/>
                  <a:pt x="1309699" y="153920"/>
                </a:cubicBezTo>
                <a:cubicBezTo>
                  <a:pt x="1310513" y="153106"/>
                  <a:pt x="1309699" y="150662"/>
                  <a:pt x="1308884" y="148218"/>
                </a:cubicBezTo>
                <a:cubicBezTo>
                  <a:pt x="1303997" y="148218"/>
                  <a:pt x="1298296" y="147403"/>
                  <a:pt x="1294224" y="148218"/>
                </a:cubicBezTo>
                <a:cubicBezTo>
                  <a:pt x="1262458" y="154735"/>
                  <a:pt x="1230693" y="161252"/>
                  <a:pt x="1198928" y="169399"/>
                </a:cubicBezTo>
                <a:cubicBezTo>
                  <a:pt x="1036030" y="211762"/>
                  <a:pt x="886164" y="281010"/>
                  <a:pt x="746887" y="374698"/>
                </a:cubicBezTo>
                <a:cubicBezTo>
                  <a:pt x="730597" y="386104"/>
                  <a:pt x="707791" y="394250"/>
                  <a:pt x="688243" y="394250"/>
                </a:cubicBezTo>
                <a:cubicBezTo>
                  <a:pt x="662180" y="394250"/>
                  <a:pt x="644261" y="374698"/>
                  <a:pt x="638560" y="347814"/>
                </a:cubicBezTo>
                <a:cubicBezTo>
                  <a:pt x="632044" y="316856"/>
                  <a:pt x="646704" y="295674"/>
                  <a:pt x="671954" y="278566"/>
                </a:cubicBezTo>
                <a:cubicBezTo>
                  <a:pt x="873947" y="139256"/>
                  <a:pt x="1096303" y="50456"/>
                  <a:pt x="1339835" y="16240"/>
                </a:cubicBezTo>
                <a:cubicBezTo>
                  <a:pt x="1696581" y="-33456"/>
                  <a:pt x="2030522" y="30904"/>
                  <a:pt x="2343286" y="209318"/>
                </a:cubicBezTo>
                <a:cubicBezTo>
                  <a:pt x="2388083" y="234573"/>
                  <a:pt x="2430436" y="263902"/>
                  <a:pt x="2473604" y="290786"/>
                </a:cubicBezTo>
                <a:cubicBezTo>
                  <a:pt x="2590891" y="219909"/>
                  <a:pt x="2713879" y="229685"/>
                  <a:pt x="2802658" y="316856"/>
                </a:cubicBezTo>
                <a:cubicBezTo>
                  <a:pt x="2876776" y="390177"/>
                  <a:pt x="2916686" y="520525"/>
                  <a:pt x="2831165" y="650059"/>
                </a:cubicBezTo>
                <a:cubicBezTo>
                  <a:pt x="2836052" y="657391"/>
                  <a:pt x="2840939" y="664723"/>
                  <a:pt x="2845826" y="672870"/>
                </a:cubicBezTo>
                <a:cubicBezTo>
                  <a:pt x="3104019" y="1055769"/>
                  <a:pt x="3182210" y="1472884"/>
                  <a:pt x="3080399" y="1921772"/>
                </a:cubicBezTo>
                <a:cubicBezTo>
                  <a:pt x="2944379" y="2526263"/>
                  <a:pt x="2440210" y="2999591"/>
                  <a:pt x="1831786" y="3101425"/>
                </a:cubicBezTo>
                <a:cubicBezTo>
                  <a:pt x="1774772" y="3111202"/>
                  <a:pt x="1717758" y="3117719"/>
                  <a:pt x="1659929" y="3125051"/>
                </a:cubicBezTo>
                <a:close/>
                <a:moveTo>
                  <a:pt x="2933791" y="2002425"/>
                </a:moveTo>
                <a:cubicBezTo>
                  <a:pt x="3025013" y="1709955"/>
                  <a:pt x="3025013" y="1419115"/>
                  <a:pt x="2934605" y="1127461"/>
                </a:cubicBezTo>
                <a:cubicBezTo>
                  <a:pt x="2656864" y="1127461"/>
                  <a:pt x="2380752" y="1127461"/>
                  <a:pt x="2103012" y="1127461"/>
                </a:cubicBezTo>
                <a:cubicBezTo>
                  <a:pt x="2103826" y="1147013"/>
                  <a:pt x="2105455" y="1164121"/>
                  <a:pt x="2106270" y="1181229"/>
                </a:cubicBezTo>
                <a:cubicBezTo>
                  <a:pt x="2111971" y="1300987"/>
                  <a:pt x="2120116" y="1420745"/>
                  <a:pt x="2122559" y="1540502"/>
                </a:cubicBezTo>
                <a:cubicBezTo>
                  <a:pt x="2124188" y="1623600"/>
                  <a:pt x="2120116" y="1706697"/>
                  <a:pt x="2116858" y="1790608"/>
                </a:cubicBezTo>
                <a:cubicBezTo>
                  <a:pt x="2116043" y="1812605"/>
                  <a:pt x="2121745" y="1822381"/>
                  <a:pt x="2142107" y="1834601"/>
                </a:cubicBezTo>
                <a:cubicBezTo>
                  <a:pt x="2175501" y="1854153"/>
                  <a:pt x="2208081" y="1878594"/>
                  <a:pt x="2234144" y="1907922"/>
                </a:cubicBezTo>
                <a:cubicBezTo>
                  <a:pt x="2257765" y="1934806"/>
                  <a:pt x="2270796" y="1969838"/>
                  <a:pt x="2288715" y="2003239"/>
                </a:cubicBezTo>
                <a:cubicBezTo>
                  <a:pt x="2501297" y="2002425"/>
                  <a:pt x="2716322" y="2002425"/>
                  <a:pt x="2933791" y="2002425"/>
                </a:cubicBezTo>
                <a:close/>
                <a:moveTo>
                  <a:pt x="1000193" y="1305875"/>
                </a:moveTo>
                <a:cubicBezTo>
                  <a:pt x="1000193" y="1305875"/>
                  <a:pt x="992862" y="1302616"/>
                  <a:pt x="985532" y="1299358"/>
                </a:cubicBezTo>
                <a:cubicBezTo>
                  <a:pt x="917929" y="1269215"/>
                  <a:pt x="870689" y="1219519"/>
                  <a:pt x="846254" y="1150272"/>
                </a:cubicBezTo>
                <a:cubicBezTo>
                  <a:pt x="838924" y="1129090"/>
                  <a:pt x="829150" y="1125831"/>
                  <a:pt x="809602" y="1125831"/>
                </a:cubicBezTo>
                <a:cubicBezTo>
                  <a:pt x="612496" y="1126646"/>
                  <a:pt x="415390" y="1125831"/>
                  <a:pt x="218283" y="1126646"/>
                </a:cubicBezTo>
                <a:cubicBezTo>
                  <a:pt x="209324" y="1126646"/>
                  <a:pt x="200364" y="1127461"/>
                  <a:pt x="191405" y="1128275"/>
                </a:cubicBezTo>
                <a:cubicBezTo>
                  <a:pt x="100997" y="1421559"/>
                  <a:pt x="100997" y="1712399"/>
                  <a:pt x="191405" y="2003239"/>
                </a:cubicBezTo>
                <a:cubicBezTo>
                  <a:pt x="469146" y="2003239"/>
                  <a:pt x="744443" y="2003239"/>
                  <a:pt x="1014039" y="2003239"/>
                </a:cubicBezTo>
                <a:cubicBezTo>
                  <a:pt x="1009152" y="1770242"/>
                  <a:pt x="1005080" y="1540502"/>
                  <a:pt x="1000193" y="1305875"/>
                </a:cubicBezTo>
                <a:close/>
                <a:moveTo>
                  <a:pt x="1131326" y="1317281"/>
                </a:moveTo>
                <a:cubicBezTo>
                  <a:pt x="1117479" y="1547020"/>
                  <a:pt x="1122366" y="1775130"/>
                  <a:pt x="1145986" y="2001610"/>
                </a:cubicBezTo>
                <a:cubicBezTo>
                  <a:pt x="1361826" y="2001610"/>
                  <a:pt x="1573594" y="2001610"/>
                  <a:pt x="1785361" y="2001610"/>
                </a:cubicBezTo>
                <a:cubicBezTo>
                  <a:pt x="1816311" y="1903034"/>
                  <a:pt x="1879027" y="1839489"/>
                  <a:pt x="1978395" y="1815049"/>
                </a:cubicBezTo>
                <a:cubicBezTo>
                  <a:pt x="1997128" y="1810161"/>
                  <a:pt x="1996313" y="1799570"/>
                  <a:pt x="1996313" y="1786535"/>
                </a:cubicBezTo>
                <a:cubicBezTo>
                  <a:pt x="1996313" y="1632561"/>
                  <a:pt x="1997128" y="1477772"/>
                  <a:pt x="1995499" y="1323798"/>
                </a:cubicBezTo>
                <a:cubicBezTo>
                  <a:pt x="1994684" y="1257809"/>
                  <a:pt x="1986539" y="1192635"/>
                  <a:pt x="1980838" y="1125831"/>
                </a:cubicBezTo>
                <a:cubicBezTo>
                  <a:pt x="1769071" y="1125831"/>
                  <a:pt x="1560562" y="1125831"/>
                  <a:pt x="1352867" y="1126646"/>
                </a:cubicBezTo>
                <a:cubicBezTo>
                  <a:pt x="1345537" y="1126646"/>
                  <a:pt x="1334948" y="1135607"/>
                  <a:pt x="1332505" y="1142125"/>
                </a:cubicBezTo>
                <a:cubicBezTo>
                  <a:pt x="1298296" y="1236627"/>
                  <a:pt x="1230693" y="1293655"/>
                  <a:pt x="1131326" y="1317281"/>
                </a:cubicBezTo>
                <a:close/>
                <a:moveTo>
                  <a:pt x="1965363" y="1002815"/>
                </a:moveTo>
                <a:cubicBezTo>
                  <a:pt x="1958847" y="959637"/>
                  <a:pt x="1953145" y="922162"/>
                  <a:pt x="1946630" y="883872"/>
                </a:cubicBezTo>
                <a:cubicBezTo>
                  <a:pt x="1914864" y="704643"/>
                  <a:pt x="1872511" y="528672"/>
                  <a:pt x="1794320" y="362478"/>
                </a:cubicBezTo>
                <a:cubicBezTo>
                  <a:pt x="1759297" y="287528"/>
                  <a:pt x="1718573" y="215836"/>
                  <a:pt x="1653413" y="162067"/>
                </a:cubicBezTo>
                <a:cubicBezTo>
                  <a:pt x="1591512" y="111557"/>
                  <a:pt x="1530425" y="108298"/>
                  <a:pt x="1472597" y="162882"/>
                </a:cubicBezTo>
                <a:cubicBezTo>
                  <a:pt x="1428614" y="205245"/>
                  <a:pt x="1388704" y="254940"/>
                  <a:pt x="1358568" y="307895"/>
                </a:cubicBezTo>
                <a:cubicBezTo>
                  <a:pt x="1269789" y="464313"/>
                  <a:pt x="1227435" y="637024"/>
                  <a:pt x="1192412" y="811365"/>
                </a:cubicBezTo>
                <a:cubicBezTo>
                  <a:pt x="1190783" y="818698"/>
                  <a:pt x="1200557" y="832547"/>
                  <a:pt x="1208702" y="837435"/>
                </a:cubicBezTo>
                <a:cubicBezTo>
                  <a:pt x="1264902" y="870022"/>
                  <a:pt x="1305626" y="914830"/>
                  <a:pt x="1326803" y="975930"/>
                </a:cubicBezTo>
                <a:cubicBezTo>
                  <a:pt x="1334133" y="997927"/>
                  <a:pt x="1343907" y="1002815"/>
                  <a:pt x="1365899" y="1002815"/>
                </a:cubicBezTo>
                <a:cubicBezTo>
                  <a:pt x="1551602" y="1002000"/>
                  <a:pt x="1738120" y="1002000"/>
                  <a:pt x="1923824" y="1002000"/>
                </a:cubicBezTo>
                <a:cubicBezTo>
                  <a:pt x="1936041" y="1002815"/>
                  <a:pt x="1949073" y="1002815"/>
                  <a:pt x="1965363" y="1002815"/>
                </a:cubicBezTo>
                <a:close/>
                <a:moveTo>
                  <a:pt x="1159018" y="2126256"/>
                </a:moveTo>
                <a:cubicBezTo>
                  <a:pt x="1169607" y="2188986"/>
                  <a:pt x="1178566" y="2250087"/>
                  <a:pt x="1190783" y="2310373"/>
                </a:cubicBezTo>
                <a:cubicBezTo>
                  <a:pt x="1224178" y="2478197"/>
                  <a:pt x="1267345" y="2642762"/>
                  <a:pt x="1345537" y="2795921"/>
                </a:cubicBezTo>
                <a:cubicBezTo>
                  <a:pt x="1378930" y="2861910"/>
                  <a:pt x="1418026" y="2925455"/>
                  <a:pt x="1479113" y="2971077"/>
                </a:cubicBezTo>
                <a:cubicBezTo>
                  <a:pt x="1535312" y="3013440"/>
                  <a:pt x="1589883" y="3015884"/>
                  <a:pt x="1643639" y="2971077"/>
                </a:cubicBezTo>
                <a:cubicBezTo>
                  <a:pt x="1680291" y="2940119"/>
                  <a:pt x="1714500" y="2903459"/>
                  <a:pt x="1739749" y="2862725"/>
                </a:cubicBezTo>
                <a:cubicBezTo>
                  <a:pt x="1846447" y="2695716"/>
                  <a:pt x="1892873" y="2505896"/>
                  <a:pt x="1932783" y="2315261"/>
                </a:cubicBezTo>
                <a:cubicBezTo>
                  <a:pt x="1934412" y="2309558"/>
                  <a:pt x="1930340" y="2298153"/>
                  <a:pt x="1925453" y="2295709"/>
                </a:cubicBezTo>
                <a:cubicBezTo>
                  <a:pt x="1852963" y="2259863"/>
                  <a:pt x="1808166" y="2202021"/>
                  <a:pt x="1785361" y="2126256"/>
                </a:cubicBezTo>
                <a:cubicBezTo>
                  <a:pt x="1576037" y="2126256"/>
                  <a:pt x="1369157" y="2126256"/>
                  <a:pt x="1159018" y="2126256"/>
                </a:cubicBezTo>
                <a:close/>
                <a:moveTo>
                  <a:pt x="2284643" y="2126256"/>
                </a:moveTo>
                <a:cubicBezTo>
                  <a:pt x="2283014" y="2129515"/>
                  <a:pt x="2281385" y="2131959"/>
                  <a:pt x="2280570" y="2135217"/>
                </a:cubicBezTo>
                <a:cubicBezTo>
                  <a:pt x="2247176" y="2235423"/>
                  <a:pt x="2179574" y="2296524"/>
                  <a:pt x="2075319" y="2317705"/>
                </a:cubicBezTo>
                <a:cubicBezTo>
                  <a:pt x="2066360" y="2319335"/>
                  <a:pt x="2054956" y="2333184"/>
                  <a:pt x="2052513" y="2342960"/>
                </a:cubicBezTo>
                <a:cubicBezTo>
                  <a:pt x="2041925" y="2382065"/>
                  <a:pt x="2035409" y="2421984"/>
                  <a:pt x="2025635" y="2461903"/>
                </a:cubicBezTo>
                <a:cubicBezTo>
                  <a:pt x="1980838" y="2641947"/>
                  <a:pt x="1924638" y="2817103"/>
                  <a:pt x="1815497" y="2971077"/>
                </a:cubicBezTo>
                <a:cubicBezTo>
                  <a:pt x="1813868" y="2972706"/>
                  <a:pt x="1814682" y="2975965"/>
                  <a:pt x="1814682" y="2978409"/>
                </a:cubicBezTo>
                <a:cubicBezTo>
                  <a:pt x="2006902" y="2969447"/>
                  <a:pt x="2340028" y="2804883"/>
                  <a:pt x="2536320" y="2622395"/>
                </a:cubicBezTo>
                <a:cubicBezTo>
                  <a:pt x="2687000" y="2482270"/>
                  <a:pt x="2804287" y="2318520"/>
                  <a:pt x="2886550" y="2126256"/>
                </a:cubicBezTo>
                <a:cubicBezTo>
                  <a:pt x="2682928" y="2126256"/>
                  <a:pt x="2484193" y="2126256"/>
                  <a:pt x="2284643" y="2126256"/>
                </a:cubicBezTo>
                <a:close/>
                <a:moveTo>
                  <a:pt x="2894695" y="1001185"/>
                </a:moveTo>
                <a:cubicBezTo>
                  <a:pt x="2841753" y="906683"/>
                  <a:pt x="2792069" y="818698"/>
                  <a:pt x="2742386" y="730712"/>
                </a:cubicBezTo>
                <a:cubicBezTo>
                  <a:pt x="2628357" y="777964"/>
                  <a:pt x="2528175" y="765744"/>
                  <a:pt x="2445097" y="684276"/>
                </a:cubicBezTo>
                <a:cubicBezTo>
                  <a:pt x="2359576" y="600364"/>
                  <a:pt x="2347358" y="499344"/>
                  <a:pt x="2392155" y="390177"/>
                </a:cubicBezTo>
                <a:cubicBezTo>
                  <a:pt x="2283828" y="290786"/>
                  <a:pt x="1928711" y="143330"/>
                  <a:pt x="1814682" y="149847"/>
                </a:cubicBezTo>
                <a:cubicBezTo>
                  <a:pt x="1986539" y="407285"/>
                  <a:pt x="2042739" y="701384"/>
                  <a:pt x="2089980" y="1000371"/>
                </a:cubicBezTo>
                <a:cubicBezTo>
                  <a:pt x="2354689" y="1001185"/>
                  <a:pt x="2619398" y="1001185"/>
                  <a:pt x="2894695" y="1001185"/>
                </a:cubicBezTo>
                <a:close/>
                <a:moveTo>
                  <a:pt x="237016" y="2126256"/>
                </a:moveTo>
                <a:cubicBezTo>
                  <a:pt x="278555" y="2223203"/>
                  <a:pt x="327425" y="2312817"/>
                  <a:pt x="387697" y="2394285"/>
                </a:cubicBezTo>
                <a:cubicBezTo>
                  <a:pt x="500911" y="2352736"/>
                  <a:pt x="595392" y="2364957"/>
                  <a:pt x="669510" y="2433389"/>
                </a:cubicBezTo>
                <a:cubicBezTo>
                  <a:pt x="762362" y="2518931"/>
                  <a:pt x="778652" y="2623209"/>
                  <a:pt x="732226" y="2737264"/>
                </a:cubicBezTo>
                <a:cubicBezTo>
                  <a:pt x="857657" y="2843172"/>
                  <a:pt x="1215218" y="2989814"/>
                  <a:pt x="1308884" y="2975150"/>
                </a:cubicBezTo>
                <a:cubicBezTo>
                  <a:pt x="1137842" y="2718527"/>
                  <a:pt x="1081642" y="2423613"/>
                  <a:pt x="1034401" y="2126256"/>
                </a:cubicBezTo>
                <a:cubicBezTo>
                  <a:pt x="770507" y="2126256"/>
                  <a:pt x="506612" y="2126256"/>
                  <a:pt x="237016" y="2126256"/>
                </a:cubicBezTo>
                <a:close/>
                <a:moveTo>
                  <a:pt x="2625914" y="368995"/>
                </a:moveTo>
                <a:cubicBezTo>
                  <a:pt x="2552610" y="368181"/>
                  <a:pt x="2490708" y="426837"/>
                  <a:pt x="2489894" y="500158"/>
                </a:cubicBezTo>
                <a:cubicBezTo>
                  <a:pt x="2488265" y="573479"/>
                  <a:pt x="2546908" y="635395"/>
                  <a:pt x="2620212" y="637024"/>
                </a:cubicBezTo>
                <a:cubicBezTo>
                  <a:pt x="2695145" y="638654"/>
                  <a:pt x="2757046" y="578368"/>
                  <a:pt x="2757861" y="504232"/>
                </a:cubicBezTo>
                <a:cubicBezTo>
                  <a:pt x="2758676" y="430911"/>
                  <a:pt x="2699218" y="369810"/>
                  <a:pt x="2625914" y="368995"/>
                </a:cubicBezTo>
                <a:close/>
                <a:moveTo>
                  <a:pt x="952953" y="1062286"/>
                </a:moveTo>
                <a:cubicBezTo>
                  <a:pt x="952138" y="1135607"/>
                  <a:pt x="1010781" y="1196708"/>
                  <a:pt x="1084085" y="1198337"/>
                </a:cubicBezTo>
                <a:cubicBezTo>
                  <a:pt x="1159018" y="1199967"/>
                  <a:pt x="1220919" y="1138866"/>
                  <a:pt x="1220919" y="1064730"/>
                </a:cubicBezTo>
                <a:cubicBezTo>
                  <a:pt x="1220919" y="991409"/>
                  <a:pt x="1161462" y="931123"/>
                  <a:pt x="1088158" y="930308"/>
                </a:cubicBezTo>
                <a:cubicBezTo>
                  <a:pt x="1014854" y="929494"/>
                  <a:pt x="953767" y="988965"/>
                  <a:pt x="952953" y="1062286"/>
                </a:cubicBezTo>
                <a:close/>
                <a:moveTo>
                  <a:pt x="635302" y="2627283"/>
                </a:moveTo>
                <a:cubicBezTo>
                  <a:pt x="636116" y="2553962"/>
                  <a:pt x="577473" y="2492046"/>
                  <a:pt x="504169" y="2491232"/>
                </a:cubicBezTo>
                <a:cubicBezTo>
                  <a:pt x="430865" y="2489602"/>
                  <a:pt x="368964" y="2548259"/>
                  <a:pt x="367335" y="2621580"/>
                </a:cubicBezTo>
                <a:cubicBezTo>
                  <a:pt x="365706" y="2696530"/>
                  <a:pt x="425163" y="2758446"/>
                  <a:pt x="500096" y="2759261"/>
                </a:cubicBezTo>
                <a:cubicBezTo>
                  <a:pt x="573400" y="2760075"/>
                  <a:pt x="634487" y="2700604"/>
                  <a:pt x="635302" y="2627283"/>
                </a:cubicBezTo>
                <a:close/>
                <a:moveTo>
                  <a:pt x="2167356" y="2066784"/>
                </a:moveTo>
                <a:cubicBezTo>
                  <a:pt x="2168171" y="1991834"/>
                  <a:pt x="2110342" y="1931548"/>
                  <a:pt x="2037038" y="1929918"/>
                </a:cubicBezTo>
                <a:cubicBezTo>
                  <a:pt x="1962105" y="1928289"/>
                  <a:pt x="1900204" y="1988575"/>
                  <a:pt x="1899389" y="2062711"/>
                </a:cubicBezTo>
                <a:cubicBezTo>
                  <a:pt x="1898575" y="2135217"/>
                  <a:pt x="1958847" y="2197133"/>
                  <a:pt x="2032151" y="2197948"/>
                </a:cubicBezTo>
                <a:cubicBezTo>
                  <a:pt x="2106270" y="2198762"/>
                  <a:pt x="2166542" y="2140105"/>
                  <a:pt x="2167356" y="2066784"/>
                </a:cubicBezTo>
                <a:close/>
              </a:path>
            </a:pathLst>
          </a:custGeom>
          <a:solidFill>
            <a:srgbClr val="C2D237"/>
          </a:solidFill>
          <a:ln w="8145" cap="flat">
            <a:noFill/>
            <a:prstDash val="solid"/>
            <a:miter/>
          </a:ln>
        </p:spPr>
        <p:txBody>
          <a:bodyPr rtlCol="0" anchor="ctr">
            <a:noAutofit/>
          </a:bodyPr>
          <a:lstStyle/>
          <a:p>
            <a:endParaRPr lang="en-US"/>
          </a:p>
        </p:txBody>
      </p:sp>
      <p:sp>
        <p:nvSpPr>
          <p:cNvPr id="26" name="Text Placeholder 3">
            <a:extLst>
              <a:ext uri="{FF2B5EF4-FFF2-40B4-BE49-F238E27FC236}">
                <a16:creationId xmlns:a16="http://schemas.microsoft.com/office/drawing/2014/main" id="{BDD7E162-5F24-CC45-9429-591CD716CA70}"/>
              </a:ext>
            </a:extLst>
          </p:cNvPr>
          <p:cNvSpPr txBox="1"/>
          <p:nvPr/>
        </p:nvSpPr>
        <p:spPr>
          <a:xfrm>
            <a:off x="795763" y="5084978"/>
            <a:ext cx="4776148" cy="270662"/>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200" b="1" i="0" u="none" strike="noStrike">
                <a:solidFill>
                  <a:srgbClr val="28AFAC"/>
                </a:solidFill>
                <a:highlight>
                  <a:srgbClr val="000000">
                    <a:alpha val="0"/>
                  </a:srgbClr>
                </a:highlight>
                <a:latin typeface="Montserrat"/>
              </a:rPr>
              <a:t>Accessibilité de l'exposition permanente</a:t>
            </a:r>
          </a:p>
        </p:txBody>
      </p:sp>
    </p:spTree>
    <p:extLst>
      <p:ext uri="{BB962C8B-B14F-4D97-AF65-F5344CB8AC3E}">
        <p14:creationId xmlns:p14="http://schemas.microsoft.com/office/powerpoint/2010/main" val="1439606068"/>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494100" y="460628"/>
            <a:ext cx="2831124"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400" b="0" i="0" u="none" strike="noStrike" dirty="0">
                <a:highlight>
                  <a:srgbClr val="000000">
                    <a:alpha val="0"/>
                  </a:srgbClr>
                </a:highlight>
                <a:latin typeface="Montserrat"/>
              </a:rPr>
              <a:t>Accessibilité des sites web et des informations</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2570018"/>
            <a:ext cx="6858000" cy="1766455"/>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13" name="Rectangle 27">
            <a:extLst>
              <a:ext uri="{FF2B5EF4-FFF2-40B4-BE49-F238E27FC236}">
                <a16:creationId xmlns:a16="http://schemas.microsoft.com/office/drawing/2014/main" id="{090EF47F-BBE1-6A40-A2C8-467CE965A8FF}"/>
              </a:ext>
            </a:extLst>
          </p:cNvPr>
          <p:cNvSpPr txBox="1"/>
          <p:nvPr/>
        </p:nvSpPr>
        <p:spPr>
          <a:xfrm>
            <a:off x="716244" y="3573050"/>
            <a:ext cx="5641200" cy="51071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buClr>
                <a:schemeClr val="bg1"/>
              </a:buClr>
            </a:pPr>
            <a:r>
              <a:rPr lang="fr" sz="1000" b="0" i="0" u="none" strike="noStrike">
                <a:solidFill>
                  <a:srgbClr val="FFFFFF"/>
                </a:solidFill>
                <a:highlight>
                  <a:srgbClr val="000000">
                    <a:alpha val="0"/>
                  </a:srgbClr>
                </a:highlight>
                <a:latin typeface="Montserrat Light"/>
              </a:rPr>
              <a:t>Tous les textes sont écrits dans une grande police de caractères, et la taille des lettres peut être adaptée aux préférences du visiteur. Ils peuvent choisir entre six fonds de page différents. L'ensemble du contenu de la page web est disponible sous forme audio.</a:t>
            </a:r>
          </a:p>
        </p:txBody>
      </p:sp>
      <p:sp>
        <p:nvSpPr>
          <p:cNvPr id="12" name="Rectangle 27">
            <a:extLst>
              <a:ext uri="{FF2B5EF4-FFF2-40B4-BE49-F238E27FC236}">
                <a16:creationId xmlns:a16="http://schemas.microsoft.com/office/drawing/2014/main" id="{779A0B7B-4179-1A4D-82C7-8088047A6A68}"/>
              </a:ext>
            </a:extLst>
          </p:cNvPr>
          <p:cNvSpPr txBox="1"/>
          <p:nvPr/>
        </p:nvSpPr>
        <p:spPr>
          <a:xfrm>
            <a:off x="567837" y="6252300"/>
            <a:ext cx="5641200" cy="2795958"/>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a:solidFill>
                  <a:srgbClr val="28AFAC"/>
                </a:solidFill>
                <a:highlight>
                  <a:srgbClr val="000000">
                    <a:alpha val="0"/>
                  </a:srgbClr>
                </a:highlight>
                <a:latin typeface="Montserrat"/>
                <a:hlinkClick r:id="rId2">
                  <a:extLst>
                    <a:ext uri="{A12FA001-AC4F-418D-AE19-62706E023703}">
                      <ahyp:hlinkClr xmlns:ahyp="http://schemas.microsoft.com/office/drawing/2018/hyperlinkcolor" val="tx"/>
                    </a:ext>
                  </a:extLst>
                </a:hlinkClick>
              </a:rPr>
              <a:t>Le souffle d'une nouvelle vie </a:t>
            </a:r>
            <a:endParaRPr lang="en-IE" sz="1200" b="1">
              <a:solidFill>
                <a:srgbClr val="28AFAC"/>
              </a:solidFill>
              <a:latin typeface="Montserrat" pitchFamily="2" charset="77"/>
            </a:endParaRPr>
          </a:p>
          <a:p>
            <a:pPr>
              <a:lnSpc>
                <a:spcPct val="100000"/>
              </a:lnSpc>
              <a:spcBef>
                <a:spcPct val="0"/>
              </a:spcBef>
            </a:pPr>
            <a:endParaRPr lang="en-IE" sz="1200" b="1">
              <a:solidFill>
                <a:srgbClr val="28AFAC"/>
              </a:solidFill>
              <a:latin typeface="Montserrat" pitchFamily="2" charset="77"/>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L'exposition Breathing (New) Life présente le plus ancien théâtre du monde où des acteurs aveugles et malvoyants réalisent leurs créations théâtrales inspirantes</a:t>
            </a:r>
            <a:r>
              <a:rPr lang="fr" sz="1100" b="0" i="0" u="none" strike="noStrike">
                <a:solidFill>
                  <a:srgbClr val="2F355A"/>
                </a:solidFill>
                <a:highlight>
                  <a:srgbClr val="000000">
                    <a:alpha val="0"/>
                  </a:srgbClr>
                </a:highlight>
                <a:latin typeface="Montserrat Light"/>
              </a:rPr>
              <a:t>.</a:t>
            </a:r>
          </a:p>
          <a:p>
            <a:pPr>
              <a:lnSpc>
                <a:spcPct val="100000"/>
              </a:lnSpc>
              <a:spcBef>
                <a:spcPct val="0"/>
              </a:spcBef>
            </a:pPr>
            <a:endParaRPr lang="en-GB" sz="1100">
              <a:solidFill>
                <a:srgbClr val="2F355A"/>
              </a:solidFill>
              <a:latin typeface="Montserrat Light" pitchFamily="2" charset="77"/>
            </a:endParaRPr>
          </a:p>
          <a:p>
            <a:pPr>
              <a:lnSpc>
                <a:spcPct val="100000"/>
              </a:lnSpc>
              <a:spcBef>
                <a:spcPct val="0"/>
              </a:spcBef>
            </a:pPr>
            <a:endParaRPr lang="en-GB" sz="1100">
              <a:solidFill>
                <a:srgbClr val="2F355A"/>
              </a:solidFill>
              <a:latin typeface="Montserrat Light" pitchFamily="2" charset="77"/>
            </a:endParaRPr>
          </a:p>
          <a:p>
            <a:pPr>
              <a:lnSpc>
                <a:spcPct val="100000"/>
              </a:lnSpc>
              <a:spcBef>
                <a:spcPct val="0"/>
              </a:spcBef>
            </a:pPr>
            <a:endParaRPr lang="en-GB" sz="1100">
              <a:solidFill>
                <a:srgbClr val="2F355A"/>
              </a:solidFill>
              <a:latin typeface="Montserrat Light" pitchFamily="2" charset="77"/>
            </a:endParaRPr>
          </a:p>
          <a:p>
            <a:pPr>
              <a:lnSpc>
                <a:spcPct val="100000"/>
              </a:lnSpc>
              <a:spcBef>
                <a:spcPct val="0"/>
              </a:spcBef>
            </a:pPr>
            <a:endParaRPr lang="en-GB" sz="1100">
              <a:solidFill>
                <a:srgbClr val="2F355A"/>
              </a:solidFill>
              <a:latin typeface="Montserrat Light" pitchFamily="2" charset="77"/>
            </a:endParaRPr>
          </a:p>
          <a:p>
            <a:pPr>
              <a:lnSpc>
                <a:spcPct val="100000"/>
              </a:lnSpc>
              <a:spcBef>
                <a:spcPct val="0"/>
              </a:spcBef>
            </a:pPr>
            <a:endParaRPr lang="en-GB" sz="1100">
              <a:solidFill>
                <a:srgbClr val="2F355A"/>
              </a:solidFill>
              <a:latin typeface="Montserrat Light" pitchFamily="2" charset="77"/>
            </a:endParaRPr>
          </a:p>
          <a:p>
            <a:pPr>
              <a:lnSpc>
                <a:spcPct val="100000"/>
              </a:lnSpc>
              <a:spcBef>
                <a:spcPct val="0"/>
              </a:spcBef>
            </a:pPr>
            <a:endParaRPr lang="en-GB" sz="1100">
              <a:solidFill>
                <a:srgbClr val="2F355A"/>
              </a:solidFill>
              <a:latin typeface="Montserrat Light" pitchFamily="2" charset="77"/>
            </a:endParaRPr>
          </a:p>
          <a:p>
            <a:pPr>
              <a:lnSpc>
                <a:spcPct val="100000"/>
              </a:lnSpc>
              <a:spcBef>
                <a:spcPct val="0"/>
              </a:spcBef>
            </a:pPr>
            <a:endParaRPr lang="en-GB" sz="1100">
              <a:solidFill>
                <a:srgbClr val="2F355A"/>
              </a:solidFill>
              <a:latin typeface="Montserrat Light" pitchFamily="2" charset="77"/>
            </a:endParaRPr>
          </a:p>
          <a:p>
            <a:pPr>
              <a:lnSpc>
                <a:spcPct val="100000"/>
              </a:lnSpc>
              <a:spcBef>
                <a:spcPct val="0"/>
              </a:spcBef>
            </a:pPr>
            <a:endParaRPr lang="en-GB" sz="1100">
              <a:solidFill>
                <a:srgbClr val="2F355A"/>
              </a:solidFill>
              <a:latin typeface="Montserrat Light" pitchFamily="2" charset="77"/>
            </a:endParaRPr>
          </a:p>
          <a:p>
            <a:pPr>
              <a:lnSpc>
                <a:spcPct val="100000"/>
              </a:lnSpc>
              <a:spcBef>
                <a:spcPct val="0"/>
              </a:spcBef>
            </a:pPr>
            <a:endParaRPr lang="en-GB" sz="1100">
              <a:solidFill>
                <a:srgbClr val="2F355A"/>
              </a:solidFill>
              <a:latin typeface="Montserrat Light" pitchFamily="2" charset="77"/>
            </a:endParaRPr>
          </a:p>
          <a:p>
            <a:pPr>
              <a:lnSpc>
                <a:spcPct val="100000"/>
              </a:lnSpc>
              <a:spcBef>
                <a:spcPct val="0"/>
              </a:spcBef>
            </a:pPr>
            <a:endParaRPr lang="en-GB" sz="1100">
              <a:solidFill>
                <a:srgbClr val="2F355A"/>
              </a:solidFill>
              <a:latin typeface="Montserrat Light" pitchFamily="2" charset="77"/>
            </a:endParaRPr>
          </a:p>
          <a:p>
            <a:pPr rtl="0">
              <a:lnSpc>
                <a:spcPct val="100000"/>
              </a:lnSpc>
              <a:spcBef>
                <a:spcPct val="0"/>
              </a:spcBef>
            </a:pPr>
            <a:r>
              <a:rPr lang="fr" sz="1200" b="1" i="0" u="none" strike="noStrike">
                <a:solidFill>
                  <a:srgbClr val="28AFAC"/>
                </a:solidFill>
                <a:highlight>
                  <a:srgbClr val="000000">
                    <a:alpha val="0"/>
                  </a:srgbClr>
                </a:highlight>
                <a:latin typeface="Montserrat"/>
                <a:hlinkClick r:id="rId3">
                  <a:extLst>
                    <a:ext uri="{A12FA001-AC4F-418D-AE19-62706E023703}">
                      <ahyp:hlinkClr xmlns:ahyp="http://schemas.microsoft.com/office/drawing/2018/hyperlinkcolor" val="tx"/>
                    </a:ext>
                  </a:extLst>
                </a:hlinkClick>
              </a:rPr>
              <a:t>Space, Shape, Touch</a:t>
            </a:r>
            <a:endParaRPr lang="en-IE" sz="1200" b="1">
              <a:solidFill>
                <a:srgbClr val="28AFAC"/>
              </a:solidFill>
              <a:latin typeface="Montserrat" pitchFamily="2" charset="77"/>
            </a:endParaRPr>
          </a:p>
          <a:p>
            <a:pPr>
              <a:lnSpc>
                <a:spcPct val="100000"/>
              </a:lnSpc>
              <a:spcBef>
                <a:spcPct val="0"/>
              </a:spcBef>
            </a:pPr>
            <a:endParaRPr lang="en-GB" sz="1100">
              <a:solidFill>
                <a:srgbClr val="2F355A"/>
              </a:solidFill>
              <a:latin typeface="Montserrat Light" pitchFamily="2" charset="77"/>
            </a:endParaRPr>
          </a:p>
          <a:p>
            <a:pPr algn="just" rtl="0">
              <a:lnSpc>
                <a:spcPct val="100000"/>
              </a:lnSpc>
              <a:spcBef>
                <a:spcPct val="0"/>
              </a:spcBef>
            </a:pPr>
            <a:r>
              <a:rPr lang="fr" sz="1000" b="0" i="0" u="none" strike="noStrike">
                <a:solidFill>
                  <a:srgbClr val="2F355A"/>
                </a:solidFill>
                <a:highlight>
                  <a:srgbClr val="000000">
                    <a:alpha val="0"/>
                  </a:srgbClr>
                </a:highlight>
                <a:latin typeface="Montserrat Light"/>
              </a:rPr>
              <a:t>Le « Space, Shape, Touch » était un projet de visite du musée d'art contemporain utilisant des graphiques, des peintures et des sculptures de la collection du musée. Le musée typologique de Zagreb est l'expert qui a organisé la première exposition adaptée et spécialisée pour les aveugles et les malvoyants en Bosnie-Herzégovine.</a:t>
            </a:r>
            <a:endParaRPr lang="en-IE" sz="1050">
              <a:solidFill>
                <a:srgbClr val="2F355A"/>
              </a:solidFill>
              <a:latin typeface="Montserrat Light" pitchFamily="2" charset="77"/>
            </a:endParaRPr>
          </a:p>
          <a:p>
            <a:pPr>
              <a:lnSpc>
                <a:spcPct val="100000"/>
              </a:lnSpc>
              <a:spcBef>
                <a:spcPct val="0"/>
              </a:spcBef>
            </a:pPr>
            <a:endParaRPr sz="1100">
              <a:solidFill>
                <a:srgbClr val="2F355A"/>
              </a:solidFill>
              <a:latin typeface="Montserrat Light" pitchFamily="2" charset="77"/>
            </a:endParaRPr>
          </a:p>
        </p:txBody>
      </p:sp>
      <p:sp>
        <p:nvSpPr>
          <p:cNvPr id="20" name="Text Placeholder 3">
            <a:extLst>
              <a:ext uri="{FF2B5EF4-FFF2-40B4-BE49-F238E27FC236}">
                <a16:creationId xmlns:a16="http://schemas.microsoft.com/office/drawing/2014/main" id="{3DF208DB-C0C3-BC48-BB93-27DD454437D7}"/>
              </a:ext>
            </a:extLst>
          </p:cNvPr>
          <p:cNvSpPr txBox="1"/>
          <p:nvPr/>
        </p:nvSpPr>
        <p:spPr>
          <a:xfrm>
            <a:off x="536776" y="4670613"/>
            <a:ext cx="4776148" cy="270662"/>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a:solidFill>
                  <a:srgbClr val="28AFAC"/>
                </a:solidFill>
                <a:highlight>
                  <a:srgbClr val="000000">
                    <a:alpha val="0"/>
                  </a:srgbClr>
                </a:highlight>
                <a:latin typeface="Montserrat"/>
              </a:rPr>
              <a:t>Expositions sur l'accessibilité externe</a:t>
            </a:r>
          </a:p>
        </p:txBody>
      </p:sp>
      <p:sp>
        <p:nvSpPr>
          <p:cNvPr id="21" name="Rectangle 27">
            <a:extLst>
              <a:ext uri="{FF2B5EF4-FFF2-40B4-BE49-F238E27FC236}">
                <a16:creationId xmlns:a16="http://schemas.microsoft.com/office/drawing/2014/main" id="{8BCB8174-BB11-044A-BD1E-DE6CD193A57B}"/>
              </a:ext>
            </a:extLst>
          </p:cNvPr>
          <p:cNvSpPr txBox="1"/>
          <p:nvPr/>
        </p:nvSpPr>
        <p:spPr>
          <a:xfrm>
            <a:off x="488660" y="5078182"/>
            <a:ext cx="5981352" cy="20563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spcBef>
                <a:spcPct val="0"/>
              </a:spcBef>
            </a:pPr>
            <a:endParaRPr lang="en-GB" sz="1100">
              <a:solidFill>
                <a:srgbClr val="2F355A"/>
              </a:solidFill>
              <a:latin typeface="Montserrat"/>
            </a:endParaRPr>
          </a:p>
        </p:txBody>
      </p:sp>
      <p:sp>
        <p:nvSpPr>
          <p:cNvPr id="23" name="Rectangle 27">
            <a:extLst>
              <a:ext uri="{FF2B5EF4-FFF2-40B4-BE49-F238E27FC236}">
                <a16:creationId xmlns:a16="http://schemas.microsoft.com/office/drawing/2014/main" id="{715342B8-2F57-FB4E-AE12-67FAC34CCDB1}"/>
              </a:ext>
            </a:extLst>
          </p:cNvPr>
          <p:cNvSpPr txBox="1"/>
          <p:nvPr/>
        </p:nvSpPr>
        <p:spPr>
          <a:xfrm>
            <a:off x="608400" y="5164924"/>
            <a:ext cx="5641200" cy="88774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a:solidFill>
                  <a:srgbClr val="28AFAC"/>
                </a:solidFill>
                <a:highlight>
                  <a:srgbClr val="000000">
                    <a:alpha val="0"/>
                  </a:srgbClr>
                </a:highlight>
                <a:latin typeface="Montserrat"/>
                <a:hlinkClick r:id="rId4">
                  <a:extLst>
                    <a:ext uri="{A12FA001-AC4F-418D-AE19-62706E023703}">
                      <ahyp:hlinkClr xmlns:ahyp="http://schemas.microsoft.com/office/drawing/2018/hyperlinkcolor" val="tx"/>
                    </a:ext>
                  </a:extLst>
                </a:hlinkClick>
              </a:rPr>
              <a:t>Œuvres d'art d'auteurs aveugles</a:t>
            </a:r>
            <a:endParaRPr lang="en-GB" sz="1200" b="1">
              <a:solidFill>
                <a:srgbClr val="28AFAC"/>
              </a:solidFill>
              <a:latin typeface="Montserrat" pitchFamily="2" charset="77"/>
            </a:endParaRPr>
          </a:p>
          <a:p>
            <a:pPr algn="just" rtl="0">
              <a:lnSpc>
                <a:spcPct val="100000"/>
              </a:lnSpc>
              <a:spcBef>
                <a:spcPct val="0"/>
              </a:spcBef>
            </a:pPr>
            <a:r>
              <a:rPr lang="fr" sz="1100" b="0" i="0" u="none" strike="noStrike">
                <a:solidFill>
                  <a:srgbClr val="2F355A"/>
                </a:solidFill>
                <a:highlight>
                  <a:srgbClr val="000000">
                    <a:alpha val="0"/>
                  </a:srgbClr>
                </a:highlight>
                <a:latin typeface="Montserrat Light"/>
              </a:rPr>
              <a:t>L'habileté de la manipulation du matériau et la manière d'interpréter le contenu et la forme que ces auteurs aveugles puisent dans leur mémoire, ou qu'ils ont conçus par le toucher et imprimés dans leurs sculptures est impressionnante, et même en dehors de ce contexte, leurs œuvres ont une valeur artistique indéniable.</a:t>
            </a:r>
            <a:endParaRPr sz="1100">
              <a:solidFill>
                <a:srgbClr val="2F355A"/>
              </a:solidFill>
              <a:latin typeface="Montserrat Light" pitchFamily="2" charset="77"/>
            </a:endParaRPr>
          </a:p>
        </p:txBody>
      </p:sp>
      <p:pic>
        <p:nvPicPr>
          <p:cNvPr id="24" name="Picture 23">
            <a:hlinkClick r:id="rId2"/>
            <a:extLst>
              <a:ext uri="{FF2B5EF4-FFF2-40B4-BE49-F238E27FC236}">
                <a16:creationId xmlns:a16="http://schemas.microsoft.com/office/drawing/2014/main" id="{2D9C39DE-9B18-7C43-911D-ACD8E702A3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0999" y="7501019"/>
            <a:ext cx="2759081" cy="1706727"/>
          </a:xfrm>
          <a:prstGeom prst="rect">
            <a:avLst/>
          </a:prstGeom>
        </p:spPr>
      </p:pic>
      <p:pic>
        <p:nvPicPr>
          <p:cNvPr id="25" name="Picture 4">
            <a:extLst>
              <a:ext uri="{FF2B5EF4-FFF2-40B4-BE49-F238E27FC236}">
                <a16:creationId xmlns:a16="http://schemas.microsoft.com/office/drawing/2014/main" id="{411E7049-B9F8-F048-B590-57CB7E4F3383}"/>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464933" y="8128109"/>
            <a:ext cx="2720412" cy="124786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DA946E6-86FB-5F45-9951-0DFCD14365AF}"/>
              </a:ext>
            </a:extLst>
          </p:cNvPr>
          <p:cNvGrpSpPr/>
          <p:nvPr/>
        </p:nvGrpSpPr>
        <p:grpSpPr>
          <a:xfrm>
            <a:off x="2327156" y="427536"/>
            <a:ext cx="4530844" cy="3189948"/>
            <a:chOff x="186780" y="766813"/>
            <a:chExt cx="5940925" cy="4182718"/>
          </a:xfrm>
        </p:grpSpPr>
        <p:pic>
          <p:nvPicPr>
            <p:cNvPr id="10" name="Picture 9">
              <a:extLst>
                <a:ext uri="{FF2B5EF4-FFF2-40B4-BE49-F238E27FC236}">
                  <a16:creationId xmlns:a16="http://schemas.microsoft.com/office/drawing/2014/main" id="{E2B915C4-B777-6749-9FC3-12101D92CFCF}"/>
                </a:ext>
              </a:extLst>
            </p:cNvPr>
            <p:cNvPicPr>
              <a:picLocks noChangeAspect="1"/>
            </p:cNvPicPr>
            <p:nvPr/>
          </p:nvPicPr>
          <p:blipFill>
            <a:blip r:embed="rId7">
              <a:extLst>
                <a:ext uri="{28A0092B-C50C-407E-A947-70E740481C1C}">
                  <a14:useLocalDpi xmlns:a14="http://schemas.microsoft.com/office/drawing/2010/main"/>
                </a:ext>
              </a:extLst>
            </a:blip>
            <a:srcRect l="14468" r="-1465"/>
            <a:stretch>
              <a:fillRect/>
            </a:stretch>
          </p:blipFill>
          <p:spPr>
            <a:xfrm flipH="1">
              <a:off x="186780" y="766813"/>
              <a:ext cx="5940925" cy="4182718"/>
            </a:xfrm>
            <a:prstGeom prst="rect">
              <a:avLst/>
            </a:prstGeom>
          </p:spPr>
        </p:pic>
        <p:pic>
          <p:nvPicPr>
            <p:cNvPr id="11" name="Picture 10">
              <a:hlinkClick r:id="rId3"/>
              <a:extLst>
                <a:ext uri="{FF2B5EF4-FFF2-40B4-BE49-F238E27FC236}">
                  <a16:creationId xmlns:a16="http://schemas.microsoft.com/office/drawing/2014/main" id="{5E978D11-A5EC-AE47-881D-F41D8B186CDC}"/>
                </a:ext>
              </a:extLst>
            </p:cNvPr>
            <p:cNvPicPr>
              <a:picLocks noChangeAspect="1"/>
            </p:cNvPicPr>
            <p:nvPr/>
          </p:nvPicPr>
          <p:blipFill>
            <a:blip r:embed="rId8">
              <a:extLst>
                <a:ext uri="{28A0092B-C50C-407E-A947-70E740481C1C}">
                  <a14:useLocalDpi xmlns:a14="http://schemas.microsoft.com/office/drawing/2010/main"/>
                </a:ext>
              </a:extLst>
            </a:blip>
            <a:srcRect b="-3262"/>
            <a:stretch>
              <a:fillRect/>
            </a:stretch>
          </p:blipFill>
          <p:spPr>
            <a:xfrm>
              <a:off x="1434762" y="1359993"/>
              <a:ext cx="4540152" cy="2708332"/>
            </a:xfrm>
            <a:prstGeom prst="rect">
              <a:avLst/>
            </a:prstGeom>
          </p:spPr>
        </p:pic>
        <p:pic>
          <p:nvPicPr>
            <p:cNvPr id="26" name="Picture 25">
              <a:hlinkClick r:id="rId3"/>
              <a:extLst>
                <a:ext uri="{FF2B5EF4-FFF2-40B4-BE49-F238E27FC236}">
                  <a16:creationId xmlns:a16="http://schemas.microsoft.com/office/drawing/2014/main" id="{80EE9074-30F0-7D45-9926-AA222B7E7E2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245708" y="1908577"/>
              <a:ext cx="751784" cy="2071335"/>
            </a:xfrm>
            <a:prstGeom prst="rect">
              <a:avLst/>
            </a:prstGeom>
          </p:spPr>
        </p:pic>
      </p:grpSp>
    </p:spTree>
    <p:extLst>
      <p:ext uri="{BB962C8B-B14F-4D97-AF65-F5344CB8AC3E}">
        <p14:creationId xmlns:p14="http://schemas.microsoft.com/office/powerpoint/2010/main" val="2108363805"/>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en s handicapem – Den bez bariér, 8. - 9.9.2007, Český Krumlov, foto: © 2007 Lubor Mrázek ">
            <a:extLst>
              <a:ext uri="{FF2B5EF4-FFF2-40B4-BE49-F238E27FC236}">
                <a16:creationId xmlns:a16="http://schemas.microsoft.com/office/drawing/2014/main" id="{9D27825C-9C5C-2340-8B2F-B642F321A8BA}"/>
              </a:ext>
            </a:extLst>
          </p:cNvPr>
          <p:cNvPicPr/>
          <p:nvPr/>
        </p:nvPicPr>
        <p:blipFill>
          <a:blip r:embed="rId2">
            <a:extLst>
              <a:ext uri="{28A0092B-C50C-407E-A947-70E740481C1C}">
                <a14:useLocalDpi xmlns:a14="http://schemas.microsoft.com/office/drawing/2010/main"/>
              </a:ext>
            </a:extLst>
          </a:blip>
          <a:stretch>
            <a:fillRect/>
          </a:stretch>
        </p:blipFill>
        <p:spPr bwMode="auto">
          <a:xfrm>
            <a:off x="13512" y="-24756"/>
            <a:ext cx="6834763" cy="3486150"/>
          </a:xfrm>
          <a:prstGeom prst="rect">
            <a:avLst/>
          </a:prstGeom>
          <a:noFill/>
          <a:ln>
            <a:noFill/>
          </a:ln>
        </p:spPr>
      </p:pic>
      <p:sp>
        <p:nvSpPr>
          <p:cNvPr id="20" name="Rechteck">
            <a:extLst>
              <a:ext uri="{FF2B5EF4-FFF2-40B4-BE49-F238E27FC236}">
                <a16:creationId xmlns:a16="http://schemas.microsoft.com/office/drawing/2014/main" id="{19CE18DE-6A15-A84D-951B-72814453B780}"/>
              </a:ext>
            </a:extLst>
          </p:cNvPr>
          <p:cNvSpPr/>
          <p:nvPr/>
        </p:nvSpPr>
        <p:spPr>
          <a:xfrm>
            <a:off x="9725" y="3331779"/>
            <a:ext cx="6848275" cy="1573503"/>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9" name="Rectangle 27">
            <a:extLst>
              <a:ext uri="{FF2B5EF4-FFF2-40B4-BE49-F238E27FC236}">
                <a16:creationId xmlns:a16="http://schemas.microsoft.com/office/drawing/2014/main" id="{96054FF9-D73E-4938-9C3B-97AD4B992240}"/>
              </a:ext>
            </a:extLst>
          </p:cNvPr>
          <p:cNvSpPr txBox="1"/>
          <p:nvPr/>
        </p:nvSpPr>
        <p:spPr>
          <a:xfrm>
            <a:off x="774290" y="876915"/>
            <a:ext cx="319160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17" name="Rectangle 27">
            <a:extLst>
              <a:ext uri="{FF2B5EF4-FFF2-40B4-BE49-F238E27FC236}">
                <a16:creationId xmlns:a16="http://schemas.microsoft.com/office/drawing/2014/main" id="{71ADE0AA-1FA6-44F8-9E9C-BAA5A013DEEE}"/>
              </a:ext>
            </a:extLst>
          </p:cNvPr>
          <p:cNvSpPr txBox="1"/>
          <p:nvPr/>
        </p:nvSpPr>
        <p:spPr>
          <a:xfrm>
            <a:off x="825586" y="5529750"/>
            <a:ext cx="5192405" cy="2088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1" i="0" u="none" strike="noStrike">
                <a:solidFill>
                  <a:srgbClr val="28AFAC"/>
                </a:solidFill>
                <a:highlight>
                  <a:srgbClr val="000000">
                    <a:alpha val="0"/>
                  </a:srgbClr>
                </a:highlight>
                <a:latin typeface="Montserrat Light"/>
                <a:ea typeface="Calibri"/>
                <a:cs typeface="Times New Roman"/>
              </a:rPr>
              <a:t>Protection du patrimoine culturel mobilier, les musées et les galeries d'art</a:t>
            </a:r>
            <a:r>
              <a:rPr lang="fr" sz="1000" b="0" i="0" u="none" strike="noStrike">
                <a:solidFill>
                  <a:srgbClr val="2F355A"/>
                </a:solidFill>
                <a:highlight>
                  <a:srgbClr val="000000">
                    <a:alpha val="0"/>
                  </a:srgbClr>
                </a:highlight>
                <a:latin typeface="Montserrat Light"/>
                <a:ea typeface="Calibri"/>
                <a:cs typeface="Times New Roman"/>
              </a:rPr>
              <a:t> organisent à la fois des expositions et, parfois dans le cadre de leurs initiatives de conférences, des programmes destinés aux citoyens handicapés afin de leur permettre de satisfaire leurs besoins culturels et de créer leurs propres œuvres, par exemple : </a:t>
            </a:r>
            <a:r>
              <a:rPr lang="fr" sz="1000" b="0" i="0" u="sng" strike="noStrike">
                <a:solidFill>
                  <a:srgbClr val="2F355A"/>
                </a:solidFill>
                <a:highlight>
                  <a:srgbClr val="000000">
                    <a:alpha val="0"/>
                  </a:srgbClr>
                </a:highlight>
                <a:latin typeface="Montserrat Light"/>
                <a:ea typeface="Calibri"/>
                <a:cs typeface="Times New Roman"/>
                <a:hlinkClick r:id="rId3">
                  <a:extLst>
                    <a:ext uri="{A12FA001-AC4F-418D-AE19-62706E023703}">
                      <ahyp:hlinkClr xmlns:ahyp="http://schemas.microsoft.com/office/drawing/2018/hyperlinkcolor" val="tx"/>
                    </a:ext>
                  </a:extLst>
                </a:hlinkClick>
              </a:rPr>
              <a:t>Blind Museum</a:t>
            </a:r>
            <a:r>
              <a:rPr lang="fr" sz="1000" b="0" i="0" u="none" strike="noStrike">
                <a:solidFill>
                  <a:srgbClr val="2F355A"/>
                </a:solidFill>
                <a:highlight>
                  <a:srgbClr val="000000">
                    <a:alpha val="0"/>
                  </a:srgbClr>
                </a:highlight>
                <a:latin typeface="Montserrat Light"/>
                <a:ea typeface="Calibri"/>
                <a:cs typeface="Times New Roman"/>
              </a:rPr>
              <a:t> et développe des collections, des présentations et d'autres activités (telles que la numérisation de publications et l'archivage de matériaux, d'invitations et d'autres œuvres afin de les transférer ultérieurement en braille, et la coopération à divers projets). Le département offre des services spécifiques en matière d'accessibilité des ressources du Musée technique et d'autres musées aux personnes aveugles et malvoyantes. Les expositions comprennent une audiothèque, des archives et une bibliothèque de publications imprimées en plusieurs types d'écriture romaine gaufrée et en braille, qui peuvent être étudiées sur demande.</a:t>
            </a:r>
          </a:p>
          <a:p>
            <a:pPr>
              <a:spcBef>
                <a:spcPct val="0"/>
              </a:spcBef>
            </a:pPr>
            <a:endParaRPr lang="en-IE" sz="1050">
              <a:solidFill>
                <a:srgbClr val="24282B"/>
              </a:solidFill>
            </a:endParaRPr>
          </a:p>
        </p:txBody>
      </p:sp>
      <p:sp>
        <p:nvSpPr>
          <p:cNvPr id="21" name="Rectangle 27">
            <a:extLst>
              <a:ext uri="{FF2B5EF4-FFF2-40B4-BE49-F238E27FC236}">
                <a16:creationId xmlns:a16="http://schemas.microsoft.com/office/drawing/2014/main" id="{91CF006B-E929-174E-8A0B-AF8B7AD79156}"/>
              </a:ext>
            </a:extLst>
          </p:cNvPr>
          <p:cNvSpPr txBox="1"/>
          <p:nvPr/>
        </p:nvSpPr>
        <p:spPr>
          <a:xfrm>
            <a:off x="935696" y="3557158"/>
            <a:ext cx="3143891" cy="267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400" b="1" i="0" u="none" strike="noStrike">
                <a:solidFill>
                  <a:srgbClr val="2F355A"/>
                </a:solidFill>
                <a:highlight>
                  <a:srgbClr val="000000">
                    <a:alpha val="0"/>
                  </a:srgbClr>
                </a:highlight>
                <a:latin typeface="Montserrat Bold"/>
              </a:rPr>
              <a:t>Description</a:t>
            </a:r>
            <a:endParaRPr sz="1400" b="1">
              <a:solidFill>
                <a:srgbClr val="2F355A"/>
              </a:solidFill>
            </a:endParaRPr>
          </a:p>
        </p:txBody>
      </p:sp>
      <p:sp>
        <p:nvSpPr>
          <p:cNvPr id="22" name="Rectangle 27">
            <a:extLst>
              <a:ext uri="{FF2B5EF4-FFF2-40B4-BE49-F238E27FC236}">
                <a16:creationId xmlns:a16="http://schemas.microsoft.com/office/drawing/2014/main" id="{313F0868-C98B-AD42-AF6B-5EF236F73554}"/>
              </a:ext>
            </a:extLst>
          </p:cNvPr>
          <p:cNvSpPr txBox="1"/>
          <p:nvPr/>
        </p:nvSpPr>
        <p:spPr>
          <a:xfrm>
            <a:off x="905449" y="3875932"/>
            <a:ext cx="5253222" cy="76463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1" i="0" u="none" strike="noStrike">
                <a:solidFill>
                  <a:srgbClr val="2F355A"/>
                </a:solidFill>
                <a:highlight>
                  <a:srgbClr val="000000">
                    <a:alpha val="0"/>
                  </a:srgbClr>
                </a:highlight>
                <a:latin typeface="Montserrat"/>
                <a:ea typeface="Roboto"/>
              </a:rPr>
              <a:t>Visites guidées spéciales pour les visiteurs souffrant de tout type de handicap</a:t>
            </a:r>
            <a:r>
              <a:rPr lang="fr" sz="1200" b="0" i="1" u="none" strike="noStrike">
                <a:solidFill>
                  <a:srgbClr val="2F355A"/>
                </a:solidFill>
                <a:highlight>
                  <a:srgbClr val="000000">
                    <a:alpha val="0"/>
                  </a:srgbClr>
                </a:highlight>
                <a:latin typeface="Montserrat Light"/>
                <a:ea typeface="Roboto"/>
              </a:rPr>
              <a:t> — les informations destinées au public sont disponibles sur le site Internet de la ville. d) Visites guidées organisées annuellement pour les personnes handicapées dans les sites sans obstacle de Buchlovice, Kozel, Kynžvart, Rájec </a:t>
            </a:r>
          </a:p>
        </p:txBody>
      </p:sp>
      <p:pic>
        <p:nvPicPr>
          <p:cNvPr id="23" name="Picture 22">
            <a:extLst>
              <a:ext uri="{FF2B5EF4-FFF2-40B4-BE49-F238E27FC236}">
                <a16:creationId xmlns:a16="http://schemas.microsoft.com/office/drawing/2014/main" id="{EBE3034D-A369-064E-A978-2208E91CE495}"/>
              </a:ext>
            </a:extLst>
          </p:cNvPr>
          <p:cNvPicPr>
            <a:picLocks noChangeAspect="1"/>
          </p:cNvPicPr>
          <p:nvPr/>
        </p:nvPicPr>
        <p:blipFill>
          <a:blip r:embed="rId4">
            <a:extLst>
              <a:ext uri="{28A0092B-C50C-407E-A947-70E740481C1C}">
                <a14:useLocalDpi xmlns:a14="http://schemas.microsoft.com/office/drawing/2010/main"/>
              </a:ext>
            </a:extLst>
          </a:blip>
          <a:srcRect l="-8051" b="-1133"/>
          <a:stretch>
            <a:fillRect/>
          </a:stretch>
        </p:blipFill>
        <p:spPr>
          <a:xfrm>
            <a:off x="3532060" y="728"/>
            <a:ext cx="3316215" cy="2886638"/>
          </a:xfrm>
          <a:prstGeom prst="rect">
            <a:avLst/>
          </a:prstGeom>
        </p:spPr>
      </p:pic>
      <p:sp>
        <p:nvSpPr>
          <p:cNvPr id="24" name="Text Placeholder 3">
            <a:extLst>
              <a:ext uri="{FF2B5EF4-FFF2-40B4-BE49-F238E27FC236}">
                <a16:creationId xmlns:a16="http://schemas.microsoft.com/office/drawing/2014/main" id="{1B9834D1-8665-EB49-80E6-42F1F97BF768}"/>
              </a:ext>
            </a:extLst>
          </p:cNvPr>
          <p:cNvSpPr txBox="1"/>
          <p:nvPr/>
        </p:nvSpPr>
        <p:spPr>
          <a:xfrm>
            <a:off x="4479426" y="479712"/>
            <a:ext cx="2368849"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dirty="0">
                <a:solidFill>
                  <a:srgbClr val="C2D237"/>
                </a:solidFill>
                <a:highlight>
                  <a:srgbClr val="000000">
                    <a:alpha val="0"/>
                  </a:srgbClr>
                </a:highlight>
                <a:latin typeface="Montserrat"/>
              </a:rPr>
              <a:t>Étude de cas</a:t>
            </a:r>
          </a:p>
          <a:p>
            <a:pPr rtl="0" hangingPunct="1">
              <a:lnSpc>
                <a:spcPct val="100000"/>
              </a:lnSpc>
              <a:spcBef>
                <a:spcPct val="0"/>
              </a:spcBef>
            </a:pPr>
            <a:r>
              <a:rPr lang="fr" sz="1900" b="1" i="0" u="none" strike="noStrike" dirty="0">
                <a:solidFill>
                  <a:srgbClr val="FFFFFF"/>
                </a:solidFill>
                <a:highlight>
                  <a:srgbClr val="000000">
                    <a:alpha val="0"/>
                  </a:srgbClr>
                </a:highlight>
                <a:latin typeface="Montserrat Light"/>
              </a:rPr>
              <a:t>Visites guidées, musées et spectacles de marionnettes, </a:t>
            </a:r>
            <a:r>
              <a:rPr lang="fr" sz="1600" b="0" i="1" u="none" strike="noStrike" dirty="0">
                <a:solidFill>
                  <a:srgbClr val="FFFFFF"/>
                </a:solidFill>
                <a:highlight>
                  <a:srgbClr val="000000">
                    <a:alpha val="0"/>
                  </a:srgbClr>
                </a:highlight>
                <a:latin typeface="Montserrat Light"/>
              </a:rPr>
              <a:t>République tchèque</a:t>
            </a:r>
          </a:p>
        </p:txBody>
      </p:sp>
      <p:sp>
        <p:nvSpPr>
          <p:cNvPr id="18" name="Rectangle 27">
            <a:extLst>
              <a:ext uri="{FF2B5EF4-FFF2-40B4-BE49-F238E27FC236}">
                <a16:creationId xmlns:a16="http://schemas.microsoft.com/office/drawing/2014/main" id="{ACB79A27-7D75-024A-BA6B-5A732E04E261}"/>
              </a:ext>
            </a:extLst>
          </p:cNvPr>
          <p:cNvSpPr txBox="1"/>
          <p:nvPr/>
        </p:nvSpPr>
        <p:spPr>
          <a:xfrm>
            <a:off x="1089500" y="9007979"/>
            <a:ext cx="5360022" cy="34913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000" b="1" i="0" u="none" strike="noStrike">
                <a:solidFill>
                  <a:srgbClr val="28AFAC"/>
                </a:solidFill>
                <a:highlight>
                  <a:srgbClr val="FFFFFF"/>
                </a:highlight>
                <a:latin typeface="Montserrat"/>
                <a:ea typeface="Roboto"/>
                <a:cs typeface="Roboto"/>
              </a:rPr>
              <a:t>SITE WEB</a:t>
            </a:r>
            <a:r>
              <a:rPr lang="fr" sz="1000" b="1" i="0" u="none" strike="noStrike">
                <a:solidFill>
                  <a:srgbClr val="2F355A"/>
                </a:solidFill>
                <a:highlight>
                  <a:srgbClr val="FFFFFF"/>
                </a:highlight>
                <a:latin typeface="Montserrat"/>
                <a:ea typeface="Roboto"/>
                <a:cs typeface="Roboto"/>
              </a:rPr>
              <a:t> </a:t>
            </a:r>
            <a:r>
              <a:rPr lang="fr" sz="1000" b="0" i="0" u="none" strike="noStrike">
                <a:solidFill>
                  <a:srgbClr val="2F355A"/>
                </a:solidFill>
                <a:highlight>
                  <a:srgbClr val="FFFFFF"/>
                </a:highlight>
                <a:latin typeface="Montserrat"/>
                <a:hlinkClick r:id="rId3">
                  <a:extLst>
                    <a:ext uri="{A12FA001-AC4F-418D-AE19-62706E023703}">
                      <ahyp:hlinkClr xmlns:ahyp="http://schemas.microsoft.com/office/drawing/2018/hyperlinkcolor" val="tx"/>
                    </a:ext>
                  </a:extLst>
                </a:hlinkClick>
              </a:rPr>
              <a:t>Blind Museum</a:t>
            </a:r>
            <a:endParaRPr lang="en-GB" sz="1050">
              <a:solidFill>
                <a:srgbClr val="2F355A"/>
              </a:solidFill>
              <a:highlight>
                <a:srgbClr val="FFFFFF"/>
              </a:highlight>
              <a:latin typeface="Montserrat" pitchFamily="2" charset="77"/>
            </a:endParaRPr>
          </a:p>
          <a:p>
            <a:endParaRPr lang="en-IE" sz="1050" b="1">
              <a:solidFill>
                <a:srgbClr val="2F355A"/>
              </a:solidFill>
              <a:effectLst/>
              <a:highlight>
                <a:srgbClr val="FFFFFF"/>
              </a:highlight>
              <a:latin typeface="Montserrat Light"/>
              <a:ea typeface="Roboto" panose="02000000000000000000" pitchFamily="2" charset="0"/>
              <a:cs typeface="Roboto" panose="02000000000000000000" pitchFamily="2" charset="0"/>
            </a:endParaRPr>
          </a:p>
        </p:txBody>
      </p:sp>
      <p:sp>
        <p:nvSpPr>
          <p:cNvPr id="25" name="Freeform 24">
            <a:extLst>
              <a:ext uri="{FF2B5EF4-FFF2-40B4-BE49-F238E27FC236}">
                <a16:creationId xmlns:a16="http://schemas.microsoft.com/office/drawing/2014/main" id="{D14C5562-A13E-9648-A90E-79BAAC1303F9}"/>
              </a:ext>
            </a:extLst>
          </p:cNvPr>
          <p:cNvSpPr/>
          <p:nvPr/>
        </p:nvSpPr>
        <p:spPr>
          <a:xfrm>
            <a:off x="795763" y="9007979"/>
            <a:ext cx="170503" cy="170583"/>
          </a:xfrm>
          <a:custGeom>
            <a:avLst/>
            <a:gdLst>
              <a:gd name="connsiteX0" fmla="*/ 1659929 w 3123587"/>
              <a:gd name="connsiteY0" fmla="*/ 3125051 h 3125050"/>
              <a:gd name="connsiteX1" fmla="*/ 1470968 w 3123587"/>
              <a:gd name="connsiteY1" fmla="*/ 3125051 h 3125050"/>
              <a:gd name="connsiteX2" fmla="*/ 1444090 w 3123587"/>
              <a:gd name="connsiteY2" fmla="*/ 3120163 h 3125050"/>
              <a:gd name="connsiteX3" fmla="*/ 726524 w 3123587"/>
              <a:gd name="connsiteY3" fmla="*/ 2882277 h 3125050"/>
              <a:gd name="connsiteX4" fmla="*/ 651591 w 3123587"/>
              <a:gd name="connsiteY4" fmla="*/ 2833396 h 3125050"/>
              <a:gd name="connsiteX5" fmla="*/ 326610 w 3123587"/>
              <a:gd name="connsiteY5" fmla="*/ 2812215 h 3125050"/>
              <a:gd name="connsiteX6" fmla="*/ 291587 w 3123587"/>
              <a:gd name="connsiteY6" fmla="*/ 2472494 h 3125050"/>
              <a:gd name="connsiteX7" fmla="*/ 278555 w 3123587"/>
              <a:gd name="connsiteY7" fmla="*/ 2452942 h 3125050"/>
              <a:gd name="connsiteX8" fmla="*/ 23620 w 3123587"/>
              <a:gd name="connsiteY8" fmla="*/ 1829713 h 3125050"/>
              <a:gd name="connsiteX9" fmla="*/ 0 w 3123587"/>
              <a:gd name="connsiteY9" fmla="*/ 1661075 h 3125050"/>
              <a:gd name="connsiteX10" fmla="*/ 0 w 3123587"/>
              <a:gd name="connsiteY10" fmla="*/ 1465552 h 3125050"/>
              <a:gd name="connsiteX11" fmla="*/ 5701 w 3123587"/>
              <a:gd name="connsiteY11" fmla="*/ 1438668 h 3125050"/>
              <a:gd name="connsiteX12" fmla="*/ 43982 w 3123587"/>
              <a:gd name="connsiteY12" fmla="*/ 1198337 h 3125050"/>
              <a:gd name="connsiteX13" fmla="*/ 259822 w 3123587"/>
              <a:gd name="connsiteY13" fmla="*/ 701384 h 3125050"/>
              <a:gd name="connsiteX14" fmla="*/ 348601 w 3123587"/>
              <a:gd name="connsiteY14" fmla="*/ 676129 h 3125050"/>
              <a:gd name="connsiteX15" fmla="*/ 362448 w 3123587"/>
              <a:gd name="connsiteY15" fmla="*/ 767373 h 3125050"/>
              <a:gd name="connsiteX16" fmla="*/ 333126 w 3123587"/>
              <a:gd name="connsiteY16" fmla="*/ 813809 h 3125050"/>
              <a:gd name="connsiteX17" fmla="*/ 232129 w 3123587"/>
              <a:gd name="connsiteY17" fmla="*/ 1002000 h 3125050"/>
              <a:gd name="connsiteX18" fmla="*/ 820191 w 3123587"/>
              <a:gd name="connsiteY18" fmla="*/ 1001185 h 3125050"/>
              <a:gd name="connsiteX19" fmla="*/ 842996 w 3123587"/>
              <a:gd name="connsiteY19" fmla="*/ 980818 h 3125050"/>
              <a:gd name="connsiteX20" fmla="*/ 1021370 w 3123587"/>
              <a:gd name="connsiteY20" fmla="*/ 817068 h 3125050"/>
              <a:gd name="connsiteX21" fmla="*/ 1078384 w 3123587"/>
              <a:gd name="connsiteY21" fmla="*/ 755153 h 3125050"/>
              <a:gd name="connsiteX22" fmla="*/ 1080013 w 3123587"/>
              <a:gd name="connsiteY22" fmla="*/ 746191 h 3125050"/>
              <a:gd name="connsiteX23" fmla="*/ 1309699 w 3123587"/>
              <a:gd name="connsiteY23" fmla="*/ 153920 h 3125050"/>
              <a:gd name="connsiteX24" fmla="*/ 1308884 w 3123587"/>
              <a:gd name="connsiteY24" fmla="*/ 148218 h 3125050"/>
              <a:gd name="connsiteX25" fmla="*/ 1294224 w 3123587"/>
              <a:gd name="connsiteY25" fmla="*/ 148218 h 3125050"/>
              <a:gd name="connsiteX26" fmla="*/ 1198928 w 3123587"/>
              <a:gd name="connsiteY26" fmla="*/ 169399 h 3125050"/>
              <a:gd name="connsiteX27" fmla="*/ 746887 w 3123587"/>
              <a:gd name="connsiteY27" fmla="*/ 374698 h 3125050"/>
              <a:gd name="connsiteX28" fmla="*/ 688243 w 3123587"/>
              <a:gd name="connsiteY28" fmla="*/ 394250 h 3125050"/>
              <a:gd name="connsiteX29" fmla="*/ 638560 w 3123587"/>
              <a:gd name="connsiteY29" fmla="*/ 347814 h 3125050"/>
              <a:gd name="connsiteX30" fmla="*/ 671954 w 3123587"/>
              <a:gd name="connsiteY30" fmla="*/ 278566 h 3125050"/>
              <a:gd name="connsiteX31" fmla="*/ 1339835 w 3123587"/>
              <a:gd name="connsiteY31" fmla="*/ 16240 h 3125050"/>
              <a:gd name="connsiteX32" fmla="*/ 2343286 w 3123587"/>
              <a:gd name="connsiteY32" fmla="*/ 209318 h 3125050"/>
              <a:gd name="connsiteX33" fmla="*/ 2473604 w 3123587"/>
              <a:gd name="connsiteY33" fmla="*/ 290786 h 3125050"/>
              <a:gd name="connsiteX34" fmla="*/ 2802658 w 3123587"/>
              <a:gd name="connsiteY34" fmla="*/ 316856 h 3125050"/>
              <a:gd name="connsiteX35" fmla="*/ 2831165 w 3123587"/>
              <a:gd name="connsiteY35" fmla="*/ 650059 h 3125050"/>
              <a:gd name="connsiteX36" fmla="*/ 2845826 w 3123587"/>
              <a:gd name="connsiteY36" fmla="*/ 672870 h 3125050"/>
              <a:gd name="connsiteX37" fmla="*/ 3080399 w 3123587"/>
              <a:gd name="connsiteY37" fmla="*/ 1921772 h 3125050"/>
              <a:gd name="connsiteX38" fmla="*/ 1831786 w 3123587"/>
              <a:gd name="connsiteY38" fmla="*/ 3101425 h 3125050"/>
              <a:gd name="connsiteX39" fmla="*/ 1659929 w 3123587"/>
              <a:gd name="connsiteY39" fmla="*/ 3125051 h 3125050"/>
              <a:gd name="connsiteX40" fmla="*/ 2933791 w 3123587"/>
              <a:gd name="connsiteY40" fmla="*/ 2002425 h 3125050"/>
              <a:gd name="connsiteX41" fmla="*/ 2934605 w 3123587"/>
              <a:gd name="connsiteY41" fmla="*/ 1127461 h 3125050"/>
              <a:gd name="connsiteX42" fmla="*/ 2103012 w 3123587"/>
              <a:gd name="connsiteY42" fmla="*/ 1127461 h 3125050"/>
              <a:gd name="connsiteX43" fmla="*/ 2106270 w 3123587"/>
              <a:gd name="connsiteY43" fmla="*/ 1181229 h 3125050"/>
              <a:gd name="connsiteX44" fmla="*/ 2122559 w 3123587"/>
              <a:gd name="connsiteY44" fmla="*/ 1540502 h 3125050"/>
              <a:gd name="connsiteX45" fmla="*/ 2116858 w 3123587"/>
              <a:gd name="connsiteY45" fmla="*/ 1790608 h 3125050"/>
              <a:gd name="connsiteX46" fmla="*/ 2142107 w 3123587"/>
              <a:gd name="connsiteY46" fmla="*/ 1834601 h 3125050"/>
              <a:gd name="connsiteX47" fmla="*/ 2234144 w 3123587"/>
              <a:gd name="connsiteY47" fmla="*/ 1907922 h 3125050"/>
              <a:gd name="connsiteX48" fmla="*/ 2288715 w 3123587"/>
              <a:gd name="connsiteY48" fmla="*/ 2003239 h 3125050"/>
              <a:gd name="connsiteX49" fmla="*/ 2933791 w 3123587"/>
              <a:gd name="connsiteY49" fmla="*/ 2002425 h 3125050"/>
              <a:gd name="connsiteX50" fmla="*/ 1000193 w 3123587"/>
              <a:gd name="connsiteY50" fmla="*/ 1305875 h 3125050"/>
              <a:gd name="connsiteX51" fmla="*/ 985532 w 3123587"/>
              <a:gd name="connsiteY51" fmla="*/ 1299358 h 3125050"/>
              <a:gd name="connsiteX52" fmla="*/ 846254 w 3123587"/>
              <a:gd name="connsiteY52" fmla="*/ 1150272 h 3125050"/>
              <a:gd name="connsiteX53" fmla="*/ 809602 w 3123587"/>
              <a:gd name="connsiteY53" fmla="*/ 1125831 h 3125050"/>
              <a:gd name="connsiteX54" fmla="*/ 218283 w 3123587"/>
              <a:gd name="connsiteY54" fmla="*/ 1126646 h 3125050"/>
              <a:gd name="connsiteX55" fmla="*/ 191405 w 3123587"/>
              <a:gd name="connsiteY55" fmla="*/ 1128275 h 3125050"/>
              <a:gd name="connsiteX56" fmla="*/ 191405 w 3123587"/>
              <a:gd name="connsiteY56" fmla="*/ 2003239 h 3125050"/>
              <a:gd name="connsiteX57" fmla="*/ 1014039 w 3123587"/>
              <a:gd name="connsiteY57" fmla="*/ 2003239 h 3125050"/>
              <a:gd name="connsiteX58" fmla="*/ 1000193 w 3123587"/>
              <a:gd name="connsiteY58" fmla="*/ 1305875 h 3125050"/>
              <a:gd name="connsiteX59" fmla="*/ 1131326 w 3123587"/>
              <a:gd name="connsiteY59" fmla="*/ 1317281 h 3125050"/>
              <a:gd name="connsiteX60" fmla="*/ 1145986 w 3123587"/>
              <a:gd name="connsiteY60" fmla="*/ 2001610 h 3125050"/>
              <a:gd name="connsiteX61" fmla="*/ 1785361 w 3123587"/>
              <a:gd name="connsiteY61" fmla="*/ 2001610 h 3125050"/>
              <a:gd name="connsiteX62" fmla="*/ 1978395 w 3123587"/>
              <a:gd name="connsiteY62" fmla="*/ 1815049 h 3125050"/>
              <a:gd name="connsiteX63" fmla="*/ 1996313 w 3123587"/>
              <a:gd name="connsiteY63" fmla="*/ 1786535 h 3125050"/>
              <a:gd name="connsiteX64" fmla="*/ 1995499 w 3123587"/>
              <a:gd name="connsiteY64" fmla="*/ 1323798 h 3125050"/>
              <a:gd name="connsiteX65" fmla="*/ 1980838 w 3123587"/>
              <a:gd name="connsiteY65" fmla="*/ 1125831 h 3125050"/>
              <a:gd name="connsiteX66" fmla="*/ 1352867 w 3123587"/>
              <a:gd name="connsiteY66" fmla="*/ 1126646 h 3125050"/>
              <a:gd name="connsiteX67" fmla="*/ 1332505 w 3123587"/>
              <a:gd name="connsiteY67" fmla="*/ 1142125 h 3125050"/>
              <a:gd name="connsiteX68" fmla="*/ 1131326 w 3123587"/>
              <a:gd name="connsiteY68" fmla="*/ 1317281 h 3125050"/>
              <a:gd name="connsiteX69" fmla="*/ 1965363 w 3123587"/>
              <a:gd name="connsiteY69" fmla="*/ 1002815 h 3125050"/>
              <a:gd name="connsiteX70" fmla="*/ 1946630 w 3123587"/>
              <a:gd name="connsiteY70" fmla="*/ 883872 h 3125050"/>
              <a:gd name="connsiteX71" fmla="*/ 1794320 w 3123587"/>
              <a:gd name="connsiteY71" fmla="*/ 362478 h 3125050"/>
              <a:gd name="connsiteX72" fmla="*/ 1653413 w 3123587"/>
              <a:gd name="connsiteY72" fmla="*/ 162067 h 3125050"/>
              <a:gd name="connsiteX73" fmla="*/ 1472597 w 3123587"/>
              <a:gd name="connsiteY73" fmla="*/ 162882 h 3125050"/>
              <a:gd name="connsiteX74" fmla="*/ 1358568 w 3123587"/>
              <a:gd name="connsiteY74" fmla="*/ 307895 h 3125050"/>
              <a:gd name="connsiteX75" fmla="*/ 1192412 w 3123587"/>
              <a:gd name="connsiteY75" fmla="*/ 811365 h 3125050"/>
              <a:gd name="connsiteX76" fmla="*/ 1208702 w 3123587"/>
              <a:gd name="connsiteY76" fmla="*/ 837435 h 3125050"/>
              <a:gd name="connsiteX77" fmla="*/ 1326803 w 3123587"/>
              <a:gd name="connsiteY77" fmla="*/ 975930 h 3125050"/>
              <a:gd name="connsiteX78" fmla="*/ 1365899 w 3123587"/>
              <a:gd name="connsiteY78" fmla="*/ 1002815 h 3125050"/>
              <a:gd name="connsiteX79" fmla="*/ 1923824 w 3123587"/>
              <a:gd name="connsiteY79" fmla="*/ 1002000 h 3125050"/>
              <a:gd name="connsiteX80" fmla="*/ 1965363 w 3123587"/>
              <a:gd name="connsiteY80" fmla="*/ 1002815 h 3125050"/>
              <a:gd name="connsiteX81" fmla="*/ 1159018 w 3123587"/>
              <a:gd name="connsiteY81" fmla="*/ 2126256 h 3125050"/>
              <a:gd name="connsiteX82" fmla="*/ 1190783 w 3123587"/>
              <a:gd name="connsiteY82" fmla="*/ 2310373 h 3125050"/>
              <a:gd name="connsiteX83" fmla="*/ 1345537 w 3123587"/>
              <a:gd name="connsiteY83" fmla="*/ 2795921 h 3125050"/>
              <a:gd name="connsiteX84" fmla="*/ 1479113 w 3123587"/>
              <a:gd name="connsiteY84" fmla="*/ 2971077 h 3125050"/>
              <a:gd name="connsiteX85" fmla="*/ 1643639 w 3123587"/>
              <a:gd name="connsiteY85" fmla="*/ 2971077 h 3125050"/>
              <a:gd name="connsiteX86" fmla="*/ 1739749 w 3123587"/>
              <a:gd name="connsiteY86" fmla="*/ 2862725 h 3125050"/>
              <a:gd name="connsiteX87" fmla="*/ 1932783 w 3123587"/>
              <a:gd name="connsiteY87" fmla="*/ 2315261 h 3125050"/>
              <a:gd name="connsiteX88" fmla="*/ 1925453 w 3123587"/>
              <a:gd name="connsiteY88" fmla="*/ 2295709 h 3125050"/>
              <a:gd name="connsiteX89" fmla="*/ 1785361 w 3123587"/>
              <a:gd name="connsiteY89" fmla="*/ 2126256 h 3125050"/>
              <a:gd name="connsiteX90" fmla="*/ 1159018 w 3123587"/>
              <a:gd name="connsiteY90" fmla="*/ 2126256 h 3125050"/>
              <a:gd name="connsiteX91" fmla="*/ 2284643 w 3123587"/>
              <a:gd name="connsiteY91" fmla="*/ 2126256 h 3125050"/>
              <a:gd name="connsiteX92" fmla="*/ 2280570 w 3123587"/>
              <a:gd name="connsiteY92" fmla="*/ 2135217 h 3125050"/>
              <a:gd name="connsiteX93" fmla="*/ 2075319 w 3123587"/>
              <a:gd name="connsiteY93" fmla="*/ 2317705 h 3125050"/>
              <a:gd name="connsiteX94" fmla="*/ 2052513 w 3123587"/>
              <a:gd name="connsiteY94" fmla="*/ 2342960 h 3125050"/>
              <a:gd name="connsiteX95" fmla="*/ 2025635 w 3123587"/>
              <a:gd name="connsiteY95" fmla="*/ 2461903 h 3125050"/>
              <a:gd name="connsiteX96" fmla="*/ 1815497 w 3123587"/>
              <a:gd name="connsiteY96" fmla="*/ 2971077 h 3125050"/>
              <a:gd name="connsiteX97" fmla="*/ 1814682 w 3123587"/>
              <a:gd name="connsiteY97" fmla="*/ 2978409 h 3125050"/>
              <a:gd name="connsiteX98" fmla="*/ 2536320 w 3123587"/>
              <a:gd name="connsiteY98" fmla="*/ 2622395 h 3125050"/>
              <a:gd name="connsiteX99" fmla="*/ 2886550 w 3123587"/>
              <a:gd name="connsiteY99" fmla="*/ 2126256 h 3125050"/>
              <a:gd name="connsiteX100" fmla="*/ 2284643 w 3123587"/>
              <a:gd name="connsiteY100" fmla="*/ 2126256 h 3125050"/>
              <a:gd name="connsiteX101" fmla="*/ 2894695 w 3123587"/>
              <a:gd name="connsiteY101" fmla="*/ 1001185 h 3125050"/>
              <a:gd name="connsiteX102" fmla="*/ 2742386 w 3123587"/>
              <a:gd name="connsiteY102" fmla="*/ 730712 h 3125050"/>
              <a:gd name="connsiteX103" fmla="*/ 2445097 w 3123587"/>
              <a:gd name="connsiteY103" fmla="*/ 684276 h 3125050"/>
              <a:gd name="connsiteX104" fmla="*/ 2392155 w 3123587"/>
              <a:gd name="connsiteY104" fmla="*/ 390177 h 3125050"/>
              <a:gd name="connsiteX105" fmla="*/ 1814682 w 3123587"/>
              <a:gd name="connsiteY105" fmla="*/ 149847 h 3125050"/>
              <a:gd name="connsiteX106" fmla="*/ 2089980 w 3123587"/>
              <a:gd name="connsiteY106" fmla="*/ 1000371 h 3125050"/>
              <a:gd name="connsiteX107" fmla="*/ 2894695 w 3123587"/>
              <a:gd name="connsiteY107" fmla="*/ 1001185 h 3125050"/>
              <a:gd name="connsiteX108" fmla="*/ 237016 w 3123587"/>
              <a:gd name="connsiteY108" fmla="*/ 2126256 h 3125050"/>
              <a:gd name="connsiteX109" fmla="*/ 387697 w 3123587"/>
              <a:gd name="connsiteY109" fmla="*/ 2394285 h 3125050"/>
              <a:gd name="connsiteX110" fmla="*/ 669510 w 3123587"/>
              <a:gd name="connsiteY110" fmla="*/ 2433389 h 3125050"/>
              <a:gd name="connsiteX111" fmla="*/ 732226 w 3123587"/>
              <a:gd name="connsiteY111" fmla="*/ 2737264 h 3125050"/>
              <a:gd name="connsiteX112" fmla="*/ 1308884 w 3123587"/>
              <a:gd name="connsiteY112" fmla="*/ 2975150 h 3125050"/>
              <a:gd name="connsiteX113" fmla="*/ 1034401 w 3123587"/>
              <a:gd name="connsiteY113" fmla="*/ 2126256 h 3125050"/>
              <a:gd name="connsiteX114" fmla="*/ 237016 w 3123587"/>
              <a:gd name="connsiteY114" fmla="*/ 2126256 h 3125050"/>
              <a:gd name="connsiteX115" fmla="*/ 2625914 w 3123587"/>
              <a:gd name="connsiteY115" fmla="*/ 368995 h 3125050"/>
              <a:gd name="connsiteX116" fmla="*/ 2489894 w 3123587"/>
              <a:gd name="connsiteY116" fmla="*/ 500158 h 3125050"/>
              <a:gd name="connsiteX117" fmla="*/ 2620212 w 3123587"/>
              <a:gd name="connsiteY117" fmla="*/ 637024 h 3125050"/>
              <a:gd name="connsiteX118" fmla="*/ 2757861 w 3123587"/>
              <a:gd name="connsiteY118" fmla="*/ 504232 h 3125050"/>
              <a:gd name="connsiteX119" fmla="*/ 2625914 w 3123587"/>
              <a:gd name="connsiteY119" fmla="*/ 368995 h 3125050"/>
              <a:gd name="connsiteX120" fmla="*/ 952953 w 3123587"/>
              <a:gd name="connsiteY120" fmla="*/ 1062286 h 3125050"/>
              <a:gd name="connsiteX121" fmla="*/ 1084085 w 3123587"/>
              <a:gd name="connsiteY121" fmla="*/ 1198337 h 3125050"/>
              <a:gd name="connsiteX122" fmla="*/ 1220919 w 3123587"/>
              <a:gd name="connsiteY122" fmla="*/ 1064730 h 3125050"/>
              <a:gd name="connsiteX123" fmla="*/ 1088158 w 3123587"/>
              <a:gd name="connsiteY123" fmla="*/ 930308 h 3125050"/>
              <a:gd name="connsiteX124" fmla="*/ 952953 w 3123587"/>
              <a:gd name="connsiteY124" fmla="*/ 1062286 h 3125050"/>
              <a:gd name="connsiteX125" fmla="*/ 635302 w 3123587"/>
              <a:gd name="connsiteY125" fmla="*/ 2627283 h 3125050"/>
              <a:gd name="connsiteX126" fmla="*/ 504169 w 3123587"/>
              <a:gd name="connsiteY126" fmla="*/ 2491232 h 3125050"/>
              <a:gd name="connsiteX127" fmla="*/ 367335 w 3123587"/>
              <a:gd name="connsiteY127" fmla="*/ 2621580 h 3125050"/>
              <a:gd name="connsiteX128" fmla="*/ 500096 w 3123587"/>
              <a:gd name="connsiteY128" fmla="*/ 2759261 h 3125050"/>
              <a:gd name="connsiteX129" fmla="*/ 635302 w 3123587"/>
              <a:gd name="connsiteY129" fmla="*/ 2627283 h 3125050"/>
              <a:gd name="connsiteX130" fmla="*/ 2167356 w 3123587"/>
              <a:gd name="connsiteY130" fmla="*/ 2066784 h 3125050"/>
              <a:gd name="connsiteX131" fmla="*/ 2037038 w 3123587"/>
              <a:gd name="connsiteY131" fmla="*/ 1929918 h 3125050"/>
              <a:gd name="connsiteX132" fmla="*/ 1899389 w 3123587"/>
              <a:gd name="connsiteY132" fmla="*/ 2062711 h 3125050"/>
              <a:gd name="connsiteX133" fmla="*/ 2032151 w 3123587"/>
              <a:gd name="connsiteY133" fmla="*/ 2197948 h 3125050"/>
              <a:gd name="connsiteX134" fmla="*/ 2167356 w 3123587"/>
              <a:gd name="connsiteY134" fmla="*/ 2066784 h 31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23587" h="3125050">
                <a:moveTo>
                  <a:pt x="1659929" y="3125051"/>
                </a:moveTo>
                <a:cubicBezTo>
                  <a:pt x="1597214" y="3125051"/>
                  <a:pt x="1533683" y="3125051"/>
                  <a:pt x="1470968" y="3125051"/>
                </a:cubicBezTo>
                <a:cubicBezTo>
                  <a:pt x="1462008" y="3123422"/>
                  <a:pt x="1453049" y="3120978"/>
                  <a:pt x="1444090" y="3120163"/>
                </a:cubicBezTo>
                <a:cubicBezTo>
                  <a:pt x="1185082" y="3100611"/>
                  <a:pt x="945622" y="3021587"/>
                  <a:pt x="726524" y="2882277"/>
                </a:cubicBezTo>
                <a:cubicBezTo>
                  <a:pt x="701275" y="2865983"/>
                  <a:pt x="676026" y="2848875"/>
                  <a:pt x="651591" y="2833396"/>
                </a:cubicBezTo>
                <a:cubicBezTo>
                  <a:pt x="533491" y="2903459"/>
                  <a:pt x="416204" y="2895312"/>
                  <a:pt x="326610" y="2812215"/>
                </a:cubicBezTo>
                <a:cubicBezTo>
                  <a:pt x="234573" y="2726674"/>
                  <a:pt x="222356" y="2612619"/>
                  <a:pt x="291587" y="2472494"/>
                </a:cubicBezTo>
                <a:cubicBezTo>
                  <a:pt x="287515" y="2465977"/>
                  <a:pt x="283442" y="2459459"/>
                  <a:pt x="278555" y="2452942"/>
                </a:cubicBezTo>
                <a:cubicBezTo>
                  <a:pt x="147423" y="2263937"/>
                  <a:pt x="61087" y="2057008"/>
                  <a:pt x="23620" y="1829713"/>
                </a:cubicBezTo>
                <a:cubicBezTo>
                  <a:pt x="14661" y="1773500"/>
                  <a:pt x="8145" y="1717287"/>
                  <a:pt x="0" y="1661075"/>
                </a:cubicBezTo>
                <a:cubicBezTo>
                  <a:pt x="0" y="1595901"/>
                  <a:pt x="0" y="1530726"/>
                  <a:pt x="0" y="1465552"/>
                </a:cubicBezTo>
                <a:cubicBezTo>
                  <a:pt x="1629" y="1456591"/>
                  <a:pt x="4072" y="1447629"/>
                  <a:pt x="5701" y="1438668"/>
                </a:cubicBezTo>
                <a:cubicBezTo>
                  <a:pt x="17919" y="1358829"/>
                  <a:pt x="26064" y="1277361"/>
                  <a:pt x="43982" y="1198337"/>
                </a:cubicBezTo>
                <a:cubicBezTo>
                  <a:pt x="83892" y="1019108"/>
                  <a:pt x="158011" y="853729"/>
                  <a:pt x="259822" y="701384"/>
                </a:cubicBezTo>
                <a:cubicBezTo>
                  <a:pt x="283442" y="665538"/>
                  <a:pt x="317651" y="656577"/>
                  <a:pt x="348601" y="676129"/>
                </a:cubicBezTo>
                <a:cubicBezTo>
                  <a:pt x="378738" y="695681"/>
                  <a:pt x="384439" y="731527"/>
                  <a:pt x="362448" y="767373"/>
                </a:cubicBezTo>
                <a:cubicBezTo>
                  <a:pt x="352674" y="782852"/>
                  <a:pt x="342086" y="797516"/>
                  <a:pt x="333126" y="813809"/>
                </a:cubicBezTo>
                <a:cubicBezTo>
                  <a:pt x="299732" y="874910"/>
                  <a:pt x="267153" y="936011"/>
                  <a:pt x="232129" y="1002000"/>
                </a:cubicBezTo>
                <a:cubicBezTo>
                  <a:pt x="434123" y="1002000"/>
                  <a:pt x="627157" y="1002000"/>
                  <a:pt x="820191" y="1001185"/>
                </a:cubicBezTo>
                <a:cubicBezTo>
                  <a:pt x="828336" y="1001185"/>
                  <a:pt x="839739" y="988965"/>
                  <a:pt x="842996" y="980818"/>
                </a:cubicBezTo>
                <a:cubicBezTo>
                  <a:pt x="875576" y="896092"/>
                  <a:pt x="933405" y="836620"/>
                  <a:pt x="1021370" y="817068"/>
                </a:cubicBezTo>
                <a:cubicBezTo>
                  <a:pt x="1060465" y="808107"/>
                  <a:pt x="1075940" y="791813"/>
                  <a:pt x="1078384" y="755153"/>
                </a:cubicBezTo>
                <a:cubicBezTo>
                  <a:pt x="1078384" y="751894"/>
                  <a:pt x="1079198" y="749450"/>
                  <a:pt x="1080013" y="746191"/>
                </a:cubicBezTo>
                <a:cubicBezTo>
                  <a:pt x="1126439" y="537634"/>
                  <a:pt x="1184267" y="332335"/>
                  <a:pt x="1309699" y="153920"/>
                </a:cubicBezTo>
                <a:cubicBezTo>
                  <a:pt x="1310513" y="153106"/>
                  <a:pt x="1309699" y="150662"/>
                  <a:pt x="1308884" y="148218"/>
                </a:cubicBezTo>
                <a:cubicBezTo>
                  <a:pt x="1303997" y="148218"/>
                  <a:pt x="1298296" y="147403"/>
                  <a:pt x="1294224" y="148218"/>
                </a:cubicBezTo>
                <a:cubicBezTo>
                  <a:pt x="1262458" y="154735"/>
                  <a:pt x="1230693" y="161252"/>
                  <a:pt x="1198928" y="169399"/>
                </a:cubicBezTo>
                <a:cubicBezTo>
                  <a:pt x="1036030" y="211762"/>
                  <a:pt x="886164" y="281010"/>
                  <a:pt x="746887" y="374698"/>
                </a:cubicBezTo>
                <a:cubicBezTo>
                  <a:pt x="730597" y="386104"/>
                  <a:pt x="707791" y="394250"/>
                  <a:pt x="688243" y="394250"/>
                </a:cubicBezTo>
                <a:cubicBezTo>
                  <a:pt x="662180" y="394250"/>
                  <a:pt x="644261" y="374698"/>
                  <a:pt x="638560" y="347814"/>
                </a:cubicBezTo>
                <a:cubicBezTo>
                  <a:pt x="632044" y="316856"/>
                  <a:pt x="646704" y="295674"/>
                  <a:pt x="671954" y="278566"/>
                </a:cubicBezTo>
                <a:cubicBezTo>
                  <a:pt x="873947" y="139256"/>
                  <a:pt x="1096303" y="50456"/>
                  <a:pt x="1339835" y="16240"/>
                </a:cubicBezTo>
                <a:cubicBezTo>
                  <a:pt x="1696581" y="-33456"/>
                  <a:pt x="2030522" y="30904"/>
                  <a:pt x="2343286" y="209318"/>
                </a:cubicBezTo>
                <a:cubicBezTo>
                  <a:pt x="2388083" y="234573"/>
                  <a:pt x="2430436" y="263902"/>
                  <a:pt x="2473604" y="290786"/>
                </a:cubicBezTo>
                <a:cubicBezTo>
                  <a:pt x="2590891" y="219909"/>
                  <a:pt x="2713879" y="229685"/>
                  <a:pt x="2802658" y="316856"/>
                </a:cubicBezTo>
                <a:cubicBezTo>
                  <a:pt x="2876776" y="390177"/>
                  <a:pt x="2916686" y="520525"/>
                  <a:pt x="2831165" y="650059"/>
                </a:cubicBezTo>
                <a:cubicBezTo>
                  <a:pt x="2836052" y="657391"/>
                  <a:pt x="2840939" y="664723"/>
                  <a:pt x="2845826" y="672870"/>
                </a:cubicBezTo>
                <a:cubicBezTo>
                  <a:pt x="3104019" y="1055769"/>
                  <a:pt x="3182210" y="1472884"/>
                  <a:pt x="3080399" y="1921772"/>
                </a:cubicBezTo>
                <a:cubicBezTo>
                  <a:pt x="2944379" y="2526263"/>
                  <a:pt x="2440210" y="2999591"/>
                  <a:pt x="1831786" y="3101425"/>
                </a:cubicBezTo>
                <a:cubicBezTo>
                  <a:pt x="1774772" y="3111202"/>
                  <a:pt x="1717758" y="3117719"/>
                  <a:pt x="1659929" y="3125051"/>
                </a:cubicBezTo>
                <a:close/>
                <a:moveTo>
                  <a:pt x="2933791" y="2002425"/>
                </a:moveTo>
                <a:cubicBezTo>
                  <a:pt x="3025013" y="1709955"/>
                  <a:pt x="3025013" y="1419115"/>
                  <a:pt x="2934605" y="1127461"/>
                </a:cubicBezTo>
                <a:cubicBezTo>
                  <a:pt x="2656864" y="1127461"/>
                  <a:pt x="2380752" y="1127461"/>
                  <a:pt x="2103012" y="1127461"/>
                </a:cubicBezTo>
                <a:cubicBezTo>
                  <a:pt x="2103826" y="1147013"/>
                  <a:pt x="2105455" y="1164121"/>
                  <a:pt x="2106270" y="1181229"/>
                </a:cubicBezTo>
                <a:cubicBezTo>
                  <a:pt x="2111971" y="1300987"/>
                  <a:pt x="2120116" y="1420745"/>
                  <a:pt x="2122559" y="1540502"/>
                </a:cubicBezTo>
                <a:cubicBezTo>
                  <a:pt x="2124188" y="1623600"/>
                  <a:pt x="2120116" y="1706697"/>
                  <a:pt x="2116858" y="1790608"/>
                </a:cubicBezTo>
                <a:cubicBezTo>
                  <a:pt x="2116043" y="1812605"/>
                  <a:pt x="2121745" y="1822381"/>
                  <a:pt x="2142107" y="1834601"/>
                </a:cubicBezTo>
                <a:cubicBezTo>
                  <a:pt x="2175501" y="1854153"/>
                  <a:pt x="2208081" y="1878594"/>
                  <a:pt x="2234144" y="1907922"/>
                </a:cubicBezTo>
                <a:cubicBezTo>
                  <a:pt x="2257765" y="1934806"/>
                  <a:pt x="2270796" y="1969838"/>
                  <a:pt x="2288715" y="2003239"/>
                </a:cubicBezTo>
                <a:cubicBezTo>
                  <a:pt x="2501297" y="2002425"/>
                  <a:pt x="2716322" y="2002425"/>
                  <a:pt x="2933791" y="2002425"/>
                </a:cubicBezTo>
                <a:close/>
                <a:moveTo>
                  <a:pt x="1000193" y="1305875"/>
                </a:moveTo>
                <a:cubicBezTo>
                  <a:pt x="1000193" y="1305875"/>
                  <a:pt x="992862" y="1302616"/>
                  <a:pt x="985532" y="1299358"/>
                </a:cubicBezTo>
                <a:cubicBezTo>
                  <a:pt x="917929" y="1269215"/>
                  <a:pt x="870689" y="1219519"/>
                  <a:pt x="846254" y="1150272"/>
                </a:cubicBezTo>
                <a:cubicBezTo>
                  <a:pt x="838924" y="1129090"/>
                  <a:pt x="829150" y="1125831"/>
                  <a:pt x="809602" y="1125831"/>
                </a:cubicBezTo>
                <a:cubicBezTo>
                  <a:pt x="612496" y="1126646"/>
                  <a:pt x="415390" y="1125831"/>
                  <a:pt x="218283" y="1126646"/>
                </a:cubicBezTo>
                <a:cubicBezTo>
                  <a:pt x="209324" y="1126646"/>
                  <a:pt x="200364" y="1127461"/>
                  <a:pt x="191405" y="1128275"/>
                </a:cubicBezTo>
                <a:cubicBezTo>
                  <a:pt x="100997" y="1421559"/>
                  <a:pt x="100997" y="1712399"/>
                  <a:pt x="191405" y="2003239"/>
                </a:cubicBezTo>
                <a:cubicBezTo>
                  <a:pt x="469146" y="2003239"/>
                  <a:pt x="744443" y="2003239"/>
                  <a:pt x="1014039" y="2003239"/>
                </a:cubicBezTo>
                <a:cubicBezTo>
                  <a:pt x="1009152" y="1770242"/>
                  <a:pt x="1005080" y="1540502"/>
                  <a:pt x="1000193" y="1305875"/>
                </a:cubicBezTo>
                <a:close/>
                <a:moveTo>
                  <a:pt x="1131326" y="1317281"/>
                </a:moveTo>
                <a:cubicBezTo>
                  <a:pt x="1117479" y="1547020"/>
                  <a:pt x="1122366" y="1775130"/>
                  <a:pt x="1145986" y="2001610"/>
                </a:cubicBezTo>
                <a:cubicBezTo>
                  <a:pt x="1361826" y="2001610"/>
                  <a:pt x="1573594" y="2001610"/>
                  <a:pt x="1785361" y="2001610"/>
                </a:cubicBezTo>
                <a:cubicBezTo>
                  <a:pt x="1816311" y="1903034"/>
                  <a:pt x="1879027" y="1839489"/>
                  <a:pt x="1978395" y="1815049"/>
                </a:cubicBezTo>
                <a:cubicBezTo>
                  <a:pt x="1997128" y="1810161"/>
                  <a:pt x="1996313" y="1799570"/>
                  <a:pt x="1996313" y="1786535"/>
                </a:cubicBezTo>
                <a:cubicBezTo>
                  <a:pt x="1996313" y="1632561"/>
                  <a:pt x="1997128" y="1477772"/>
                  <a:pt x="1995499" y="1323798"/>
                </a:cubicBezTo>
                <a:cubicBezTo>
                  <a:pt x="1994684" y="1257809"/>
                  <a:pt x="1986539" y="1192635"/>
                  <a:pt x="1980838" y="1125831"/>
                </a:cubicBezTo>
                <a:cubicBezTo>
                  <a:pt x="1769071" y="1125831"/>
                  <a:pt x="1560562" y="1125831"/>
                  <a:pt x="1352867" y="1126646"/>
                </a:cubicBezTo>
                <a:cubicBezTo>
                  <a:pt x="1345537" y="1126646"/>
                  <a:pt x="1334948" y="1135607"/>
                  <a:pt x="1332505" y="1142125"/>
                </a:cubicBezTo>
                <a:cubicBezTo>
                  <a:pt x="1298296" y="1236627"/>
                  <a:pt x="1230693" y="1293655"/>
                  <a:pt x="1131326" y="1317281"/>
                </a:cubicBezTo>
                <a:close/>
                <a:moveTo>
                  <a:pt x="1965363" y="1002815"/>
                </a:moveTo>
                <a:cubicBezTo>
                  <a:pt x="1958847" y="959637"/>
                  <a:pt x="1953145" y="922162"/>
                  <a:pt x="1946630" y="883872"/>
                </a:cubicBezTo>
                <a:cubicBezTo>
                  <a:pt x="1914864" y="704643"/>
                  <a:pt x="1872511" y="528672"/>
                  <a:pt x="1794320" y="362478"/>
                </a:cubicBezTo>
                <a:cubicBezTo>
                  <a:pt x="1759297" y="287528"/>
                  <a:pt x="1718573" y="215836"/>
                  <a:pt x="1653413" y="162067"/>
                </a:cubicBezTo>
                <a:cubicBezTo>
                  <a:pt x="1591512" y="111557"/>
                  <a:pt x="1530425" y="108298"/>
                  <a:pt x="1472597" y="162882"/>
                </a:cubicBezTo>
                <a:cubicBezTo>
                  <a:pt x="1428614" y="205245"/>
                  <a:pt x="1388704" y="254940"/>
                  <a:pt x="1358568" y="307895"/>
                </a:cubicBezTo>
                <a:cubicBezTo>
                  <a:pt x="1269789" y="464313"/>
                  <a:pt x="1227435" y="637024"/>
                  <a:pt x="1192412" y="811365"/>
                </a:cubicBezTo>
                <a:cubicBezTo>
                  <a:pt x="1190783" y="818698"/>
                  <a:pt x="1200557" y="832547"/>
                  <a:pt x="1208702" y="837435"/>
                </a:cubicBezTo>
                <a:cubicBezTo>
                  <a:pt x="1264902" y="870022"/>
                  <a:pt x="1305626" y="914830"/>
                  <a:pt x="1326803" y="975930"/>
                </a:cubicBezTo>
                <a:cubicBezTo>
                  <a:pt x="1334133" y="997927"/>
                  <a:pt x="1343907" y="1002815"/>
                  <a:pt x="1365899" y="1002815"/>
                </a:cubicBezTo>
                <a:cubicBezTo>
                  <a:pt x="1551602" y="1002000"/>
                  <a:pt x="1738120" y="1002000"/>
                  <a:pt x="1923824" y="1002000"/>
                </a:cubicBezTo>
                <a:cubicBezTo>
                  <a:pt x="1936041" y="1002815"/>
                  <a:pt x="1949073" y="1002815"/>
                  <a:pt x="1965363" y="1002815"/>
                </a:cubicBezTo>
                <a:close/>
                <a:moveTo>
                  <a:pt x="1159018" y="2126256"/>
                </a:moveTo>
                <a:cubicBezTo>
                  <a:pt x="1169607" y="2188986"/>
                  <a:pt x="1178566" y="2250087"/>
                  <a:pt x="1190783" y="2310373"/>
                </a:cubicBezTo>
                <a:cubicBezTo>
                  <a:pt x="1224178" y="2478197"/>
                  <a:pt x="1267345" y="2642762"/>
                  <a:pt x="1345537" y="2795921"/>
                </a:cubicBezTo>
                <a:cubicBezTo>
                  <a:pt x="1378930" y="2861910"/>
                  <a:pt x="1418026" y="2925455"/>
                  <a:pt x="1479113" y="2971077"/>
                </a:cubicBezTo>
                <a:cubicBezTo>
                  <a:pt x="1535312" y="3013440"/>
                  <a:pt x="1589883" y="3015884"/>
                  <a:pt x="1643639" y="2971077"/>
                </a:cubicBezTo>
                <a:cubicBezTo>
                  <a:pt x="1680291" y="2940119"/>
                  <a:pt x="1714500" y="2903459"/>
                  <a:pt x="1739749" y="2862725"/>
                </a:cubicBezTo>
                <a:cubicBezTo>
                  <a:pt x="1846447" y="2695716"/>
                  <a:pt x="1892873" y="2505896"/>
                  <a:pt x="1932783" y="2315261"/>
                </a:cubicBezTo>
                <a:cubicBezTo>
                  <a:pt x="1934412" y="2309558"/>
                  <a:pt x="1930340" y="2298153"/>
                  <a:pt x="1925453" y="2295709"/>
                </a:cubicBezTo>
                <a:cubicBezTo>
                  <a:pt x="1852963" y="2259863"/>
                  <a:pt x="1808166" y="2202021"/>
                  <a:pt x="1785361" y="2126256"/>
                </a:cubicBezTo>
                <a:cubicBezTo>
                  <a:pt x="1576037" y="2126256"/>
                  <a:pt x="1369157" y="2126256"/>
                  <a:pt x="1159018" y="2126256"/>
                </a:cubicBezTo>
                <a:close/>
                <a:moveTo>
                  <a:pt x="2284643" y="2126256"/>
                </a:moveTo>
                <a:cubicBezTo>
                  <a:pt x="2283014" y="2129515"/>
                  <a:pt x="2281385" y="2131959"/>
                  <a:pt x="2280570" y="2135217"/>
                </a:cubicBezTo>
                <a:cubicBezTo>
                  <a:pt x="2247176" y="2235423"/>
                  <a:pt x="2179574" y="2296524"/>
                  <a:pt x="2075319" y="2317705"/>
                </a:cubicBezTo>
                <a:cubicBezTo>
                  <a:pt x="2066360" y="2319335"/>
                  <a:pt x="2054956" y="2333184"/>
                  <a:pt x="2052513" y="2342960"/>
                </a:cubicBezTo>
                <a:cubicBezTo>
                  <a:pt x="2041925" y="2382065"/>
                  <a:pt x="2035409" y="2421984"/>
                  <a:pt x="2025635" y="2461903"/>
                </a:cubicBezTo>
                <a:cubicBezTo>
                  <a:pt x="1980838" y="2641947"/>
                  <a:pt x="1924638" y="2817103"/>
                  <a:pt x="1815497" y="2971077"/>
                </a:cubicBezTo>
                <a:cubicBezTo>
                  <a:pt x="1813868" y="2972706"/>
                  <a:pt x="1814682" y="2975965"/>
                  <a:pt x="1814682" y="2978409"/>
                </a:cubicBezTo>
                <a:cubicBezTo>
                  <a:pt x="2006902" y="2969447"/>
                  <a:pt x="2340028" y="2804883"/>
                  <a:pt x="2536320" y="2622395"/>
                </a:cubicBezTo>
                <a:cubicBezTo>
                  <a:pt x="2687000" y="2482270"/>
                  <a:pt x="2804287" y="2318520"/>
                  <a:pt x="2886550" y="2126256"/>
                </a:cubicBezTo>
                <a:cubicBezTo>
                  <a:pt x="2682928" y="2126256"/>
                  <a:pt x="2484193" y="2126256"/>
                  <a:pt x="2284643" y="2126256"/>
                </a:cubicBezTo>
                <a:close/>
                <a:moveTo>
                  <a:pt x="2894695" y="1001185"/>
                </a:moveTo>
                <a:cubicBezTo>
                  <a:pt x="2841753" y="906683"/>
                  <a:pt x="2792069" y="818698"/>
                  <a:pt x="2742386" y="730712"/>
                </a:cubicBezTo>
                <a:cubicBezTo>
                  <a:pt x="2628357" y="777964"/>
                  <a:pt x="2528175" y="765744"/>
                  <a:pt x="2445097" y="684276"/>
                </a:cubicBezTo>
                <a:cubicBezTo>
                  <a:pt x="2359576" y="600364"/>
                  <a:pt x="2347358" y="499344"/>
                  <a:pt x="2392155" y="390177"/>
                </a:cubicBezTo>
                <a:cubicBezTo>
                  <a:pt x="2283828" y="290786"/>
                  <a:pt x="1928711" y="143330"/>
                  <a:pt x="1814682" y="149847"/>
                </a:cubicBezTo>
                <a:cubicBezTo>
                  <a:pt x="1986539" y="407285"/>
                  <a:pt x="2042739" y="701384"/>
                  <a:pt x="2089980" y="1000371"/>
                </a:cubicBezTo>
                <a:cubicBezTo>
                  <a:pt x="2354689" y="1001185"/>
                  <a:pt x="2619398" y="1001185"/>
                  <a:pt x="2894695" y="1001185"/>
                </a:cubicBezTo>
                <a:close/>
                <a:moveTo>
                  <a:pt x="237016" y="2126256"/>
                </a:moveTo>
                <a:cubicBezTo>
                  <a:pt x="278555" y="2223203"/>
                  <a:pt x="327425" y="2312817"/>
                  <a:pt x="387697" y="2394285"/>
                </a:cubicBezTo>
                <a:cubicBezTo>
                  <a:pt x="500911" y="2352736"/>
                  <a:pt x="595392" y="2364957"/>
                  <a:pt x="669510" y="2433389"/>
                </a:cubicBezTo>
                <a:cubicBezTo>
                  <a:pt x="762362" y="2518931"/>
                  <a:pt x="778652" y="2623209"/>
                  <a:pt x="732226" y="2737264"/>
                </a:cubicBezTo>
                <a:cubicBezTo>
                  <a:pt x="857657" y="2843172"/>
                  <a:pt x="1215218" y="2989814"/>
                  <a:pt x="1308884" y="2975150"/>
                </a:cubicBezTo>
                <a:cubicBezTo>
                  <a:pt x="1137842" y="2718527"/>
                  <a:pt x="1081642" y="2423613"/>
                  <a:pt x="1034401" y="2126256"/>
                </a:cubicBezTo>
                <a:cubicBezTo>
                  <a:pt x="770507" y="2126256"/>
                  <a:pt x="506612" y="2126256"/>
                  <a:pt x="237016" y="2126256"/>
                </a:cubicBezTo>
                <a:close/>
                <a:moveTo>
                  <a:pt x="2625914" y="368995"/>
                </a:moveTo>
                <a:cubicBezTo>
                  <a:pt x="2552610" y="368181"/>
                  <a:pt x="2490708" y="426837"/>
                  <a:pt x="2489894" y="500158"/>
                </a:cubicBezTo>
                <a:cubicBezTo>
                  <a:pt x="2488265" y="573479"/>
                  <a:pt x="2546908" y="635395"/>
                  <a:pt x="2620212" y="637024"/>
                </a:cubicBezTo>
                <a:cubicBezTo>
                  <a:pt x="2695145" y="638654"/>
                  <a:pt x="2757046" y="578368"/>
                  <a:pt x="2757861" y="504232"/>
                </a:cubicBezTo>
                <a:cubicBezTo>
                  <a:pt x="2758676" y="430911"/>
                  <a:pt x="2699218" y="369810"/>
                  <a:pt x="2625914" y="368995"/>
                </a:cubicBezTo>
                <a:close/>
                <a:moveTo>
                  <a:pt x="952953" y="1062286"/>
                </a:moveTo>
                <a:cubicBezTo>
                  <a:pt x="952138" y="1135607"/>
                  <a:pt x="1010781" y="1196708"/>
                  <a:pt x="1084085" y="1198337"/>
                </a:cubicBezTo>
                <a:cubicBezTo>
                  <a:pt x="1159018" y="1199967"/>
                  <a:pt x="1220919" y="1138866"/>
                  <a:pt x="1220919" y="1064730"/>
                </a:cubicBezTo>
                <a:cubicBezTo>
                  <a:pt x="1220919" y="991409"/>
                  <a:pt x="1161462" y="931123"/>
                  <a:pt x="1088158" y="930308"/>
                </a:cubicBezTo>
                <a:cubicBezTo>
                  <a:pt x="1014854" y="929494"/>
                  <a:pt x="953767" y="988965"/>
                  <a:pt x="952953" y="1062286"/>
                </a:cubicBezTo>
                <a:close/>
                <a:moveTo>
                  <a:pt x="635302" y="2627283"/>
                </a:moveTo>
                <a:cubicBezTo>
                  <a:pt x="636116" y="2553962"/>
                  <a:pt x="577473" y="2492046"/>
                  <a:pt x="504169" y="2491232"/>
                </a:cubicBezTo>
                <a:cubicBezTo>
                  <a:pt x="430865" y="2489602"/>
                  <a:pt x="368964" y="2548259"/>
                  <a:pt x="367335" y="2621580"/>
                </a:cubicBezTo>
                <a:cubicBezTo>
                  <a:pt x="365706" y="2696530"/>
                  <a:pt x="425163" y="2758446"/>
                  <a:pt x="500096" y="2759261"/>
                </a:cubicBezTo>
                <a:cubicBezTo>
                  <a:pt x="573400" y="2760075"/>
                  <a:pt x="634487" y="2700604"/>
                  <a:pt x="635302" y="2627283"/>
                </a:cubicBezTo>
                <a:close/>
                <a:moveTo>
                  <a:pt x="2167356" y="2066784"/>
                </a:moveTo>
                <a:cubicBezTo>
                  <a:pt x="2168171" y="1991834"/>
                  <a:pt x="2110342" y="1931548"/>
                  <a:pt x="2037038" y="1929918"/>
                </a:cubicBezTo>
                <a:cubicBezTo>
                  <a:pt x="1962105" y="1928289"/>
                  <a:pt x="1900204" y="1988575"/>
                  <a:pt x="1899389" y="2062711"/>
                </a:cubicBezTo>
                <a:cubicBezTo>
                  <a:pt x="1898575" y="2135217"/>
                  <a:pt x="1958847" y="2197133"/>
                  <a:pt x="2032151" y="2197948"/>
                </a:cubicBezTo>
                <a:cubicBezTo>
                  <a:pt x="2106270" y="2198762"/>
                  <a:pt x="2166542" y="2140105"/>
                  <a:pt x="2167356" y="2066784"/>
                </a:cubicBezTo>
                <a:close/>
              </a:path>
            </a:pathLst>
          </a:custGeom>
          <a:solidFill>
            <a:srgbClr val="C2D237"/>
          </a:solidFill>
          <a:ln w="8145" cap="flat">
            <a:noFill/>
            <a:prstDash val="solid"/>
            <a:miter/>
          </a:ln>
        </p:spPr>
        <p:txBody>
          <a:bodyPr rtlCol="0" anchor="ctr">
            <a:noAutofit/>
          </a:bodyPr>
          <a:lstStyle/>
          <a:p>
            <a:endParaRPr lang="en-US"/>
          </a:p>
        </p:txBody>
      </p:sp>
      <p:sp>
        <p:nvSpPr>
          <p:cNvPr id="26" name="Text Placeholder 3">
            <a:extLst>
              <a:ext uri="{FF2B5EF4-FFF2-40B4-BE49-F238E27FC236}">
                <a16:creationId xmlns:a16="http://schemas.microsoft.com/office/drawing/2014/main" id="{BDD7E162-5F24-CC45-9429-591CD716CA70}"/>
              </a:ext>
            </a:extLst>
          </p:cNvPr>
          <p:cNvSpPr txBox="1"/>
          <p:nvPr/>
        </p:nvSpPr>
        <p:spPr>
          <a:xfrm>
            <a:off x="759187" y="5084978"/>
            <a:ext cx="4776148" cy="270662"/>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a:spcBef>
                <a:spcPct val="0"/>
              </a:spcBef>
            </a:pPr>
            <a:r>
              <a:rPr lang="fr" sz="1200" b="1" i="0" u="none" strike="noStrike">
                <a:solidFill>
                  <a:srgbClr val="28AFAC"/>
                </a:solidFill>
                <a:highlight>
                  <a:srgbClr val="000000">
                    <a:alpha val="0"/>
                  </a:srgbClr>
                </a:highlight>
                <a:latin typeface="Montserrat"/>
                <a:ea typeface="Calibri"/>
                <a:cs typeface="Times New Roman"/>
                <a:hlinkClick r:id="rId3">
                  <a:extLst>
                    <a:ext uri="{A12FA001-AC4F-418D-AE19-62706E023703}">
                      <ahyp:hlinkClr xmlns:ahyp="http://schemas.microsoft.com/office/drawing/2018/hyperlinkcolor" val="tx"/>
                    </a:ext>
                  </a:extLst>
                </a:hlinkClick>
              </a:rPr>
              <a:t>Blind Museum</a:t>
            </a:r>
            <a:endParaRPr lang="en-IE" sz="1200" b="1">
              <a:solidFill>
                <a:srgbClr val="28AFAC"/>
              </a:solidFill>
              <a:latin typeface="Montserrat" pitchFamily="2" charset="77"/>
              <a:ea typeface="Calibri" panose="020F0502020204030204" pitchFamily="34" charset="0"/>
              <a:cs typeface="Times New Roman" panose="02020603050405020304" pitchFamily="18" charset="0"/>
            </a:endParaRPr>
          </a:p>
        </p:txBody>
      </p:sp>
      <p:sp>
        <p:nvSpPr>
          <p:cNvPr id="27" name="Rectangle 27">
            <a:extLst>
              <a:ext uri="{FF2B5EF4-FFF2-40B4-BE49-F238E27FC236}">
                <a16:creationId xmlns:a16="http://schemas.microsoft.com/office/drawing/2014/main" id="{AE6497F4-2D22-E343-A960-7E026CC3B07C}"/>
              </a:ext>
            </a:extLst>
          </p:cNvPr>
          <p:cNvSpPr txBox="1"/>
          <p:nvPr/>
        </p:nvSpPr>
        <p:spPr>
          <a:xfrm>
            <a:off x="825586" y="8014289"/>
            <a:ext cx="5979065" cy="443584"/>
          </a:xfrm>
          <a:prstGeom prst="rect">
            <a:avLst/>
          </a:prstGeom>
          <a:no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spcBef>
                <a:spcPct val="0"/>
              </a:spcBef>
            </a:pPr>
            <a:r>
              <a:rPr lang="fr" sz="1200" b="1" i="0" u="none" strike="noStrike">
                <a:solidFill>
                  <a:srgbClr val="28AFAC"/>
                </a:solidFill>
                <a:highlight>
                  <a:srgbClr val="000000">
                    <a:alpha val="0"/>
                  </a:srgbClr>
                </a:highlight>
                <a:latin typeface="Montserrat Bold"/>
                <a:ea typeface="Calibri"/>
                <a:cs typeface="Times New Roman"/>
                <a:hlinkClick r:id="rId5" action="ppaction://hlinkfile">
                  <a:extLst>
                    <a:ext uri="{A12FA001-AC4F-418D-AE19-62706E023703}">
                      <ahyp:hlinkClr xmlns:ahyp="http://schemas.microsoft.com/office/drawing/2018/hyperlinkcolor" val="tx"/>
                    </a:ext>
                  </a:extLst>
                </a:hlinkClick>
              </a:rPr>
              <a:t>Journées annuelles « Dny s handicapem » (Journées avec handicap) </a:t>
            </a:r>
          </a:p>
          <a:p>
            <a:pPr rtl="0">
              <a:spcBef>
                <a:spcPct val="0"/>
              </a:spcBef>
            </a:pPr>
            <a:r>
              <a:rPr lang="fr" sz="1200" b="1" i="0" u="none" strike="noStrike">
                <a:solidFill>
                  <a:srgbClr val="28AFAC"/>
                </a:solidFill>
                <a:highlight>
                  <a:srgbClr val="000000">
                    <a:alpha val="0"/>
                  </a:srgbClr>
                </a:highlight>
                <a:latin typeface="Montserrat Bold"/>
                <a:ea typeface="Calibri"/>
                <a:cs typeface="Times New Roman"/>
                <a:hlinkClick r:id="rId5" action="ppaction://hlinkfile">
                  <a:extLst>
                    <a:ext uri="{A12FA001-AC4F-418D-AE19-62706E023703}">
                      <ahyp:hlinkClr xmlns:ahyp="http://schemas.microsoft.com/office/drawing/2018/hyperlinkcolor" val="tx"/>
                    </a:ext>
                  </a:extLst>
                </a:hlinkClick>
              </a:rPr>
              <a:t>Château de Český Krumlov, République tchèque</a:t>
            </a:r>
            <a:endParaRPr lang="en-GB" sz="1200" b="1">
              <a:solidFill>
                <a:srgbClr val="28AFAC"/>
              </a:solidFill>
              <a:latin typeface="+mj-lt"/>
            </a:endParaRPr>
          </a:p>
        </p:txBody>
      </p:sp>
      <p:sp>
        <p:nvSpPr>
          <p:cNvPr id="31" name="Rectangle 27">
            <a:extLst>
              <a:ext uri="{FF2B5EF4-FFF2-40B4-BE49-F238E27FC236}">
                <a16:creationId xmlns:a16="http://schemas.microsoft.com/office/drawing/2014/main" id="{52D92BF8-5A15-6D41-9653-A241437302F4}"/>
              </a:ext>
            </a:extLst>
          </p:cNvPr>
          <p:cNvSpPr txBox="1"/>
          <p:nvPr/>
        </p:nvSpPr>
        <p:spPr>
          <a:xfrm>
            <a:off x="1241900" y="9160379"/>
            <a:ext cx="5360022" cy="34913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000" b="1" i="0" u="none" strike="noStrike">
                <a:solidFill>
                  <a:srgbClr val="28AFAC"/>
                </a:solidFill>
                <a:highlight>
                  <a:srgbClr val="FFFFFF"/>
                </a:highlight>
                <a:latin typeface="Montserrat"/>
                <a:ea typeface="Roboto"/>
                <a:cs typeface="Roboto"/>
              </a:rPr>
              <a:t>SITE WEB</a:t>
            </a:r>
            <a:r>
              <a:rPr lang="fr" sz="1000" b="1" i="0" u="none" strike="noStrike">
                <a:solidFill>
                  <a:srgbClr val="2F355A"/>
                </a:solidFill>
                <a:highlight>
                  <a:srgbClr val="FFFFFF"/>
                </a:highlight>
                <a:latin typeface="Montserrat"/>
                <a:ea typeface="Roboto"/>
                <a:cs typeface="Roboto"/>
              </a:rPr>
              <a:t> </a:t>
            </a:r>
            <a:r>
              <a:rPr lang="fr" sz="1000" b="0" i="0" u="none" strike="noStrike">
                <a:solidFill>
                  <a:srgbClr val="2F355A"/>
                </a:solidFill>
                <a:highlight>
                  <a:srgbClr val="FFFFFF"/>
                </a:highlight>
                <a:latin typeface="Montserrat"/>
                <a:hlinkClick r:id="rId3">
                  <a:extLst>
                    <a:ext uri="{A12FA001-AC4F-418D-AE19-62706E023703}">
                      <ahyp:hlinkClr xmlns:ahyp="http://schemas.microsoft.com/office/drawing/2018/hyperlinkcolor" val="tx"/>
                    </a:ext>
                  </a:extLst>
                </a:hlinkClick>
              </a:rPr>
              <a:t>Blind Museum</a:t>
            </a:r>
            <a:endParaRPr lang="en-GB" sz="1050">
              <a:solidFill>
                <a:srgbClr val="2F355A"/>
              </a:solidFill>
              <a:highlight>
                <a:srgbClr val="FFFFFF"/>
              </a:highlight>
              <a:latin typeface="Montserrat" pitchFamily="2" charset="77"/>
            </a:endParaRPr>
          </a:p>
          <a:p>
            <a:endParaRPr lang="en-IE" sz="1050" b="1">
              <a:solidFill>
                <a:srgbClr val="2F355A"/>
              </a:solidFill>
              <a:effectLst/>
              <a:highlight>
                <a:srgbClr val="FFFFFF"/>
              </a:highlight>
              <a:latin typeface="Montserrat Light"/>
              <a:ea typeface="Roboto" panose="02000000000000000000" pitchFamily="2" charset="0"/>
              <a:cs typeface="Roboto" panose="02000000000000000000" pitchFamily="2" charset="0"/>
            </a:endParaRPr>
          </a:p>
        </p:txBody>
      </p:sp>
      <p:sp>
        <p:nvSpPr>
          <p:cNvPr id="32" name="Freeform 31">
            <a:extLst>
              <a:ext uri="{FF2B5EF4-FFF2-40B4-BE49-F238E27FC236}">
                <a16:creationId xmlns:a16="http://schemas.microsoft.com/office/drawing/2014/main" id="{A4E6B2B7-9B48-4247-ADA7-155F36D6497F}"/>
              </a:ext>
            </a:extLst>
          </p:cNvPr>
          <p:cNvSpPr/>
          <p:nvPr/>
        </p:nvSpPr>
        <p:spPr>
          <a:xfrm>
            <a:off x="948163" y="9160379"/>
            <a:ext cx="170503" cy="170583"/>
          </a:xfrm>
          <a:custGeom>
            <a:avLst/>
            <a:gdLst>
              <a:gd name="connsiteX0" fmla="*/ 1659929 w 3123587"/>
              <a:gd name="connsiteY0" fmla="*/ 3125051 h 3125050"/>
              <a:gd name="connsiteX1" fmla="*/ 1470968 w 3123587"/>
              <a:gd name="connsiteY1" fmla="*/ 3125051 h 3125050"/>
              <a:gd name="connsiteX2" fmla="*/ 1444090 w 3123587"/>
              <a:gd name="connsiteY2" fmla="*/ 3120163 h 3125050"/>
              <a:gd name="connsiteX3" fmla="*/ 726524 w 3123587"/>
              <a:gd name="connsiteY3" fmla="*/ 2882277 h 3125050"/>
              <a:gd name="connsiteX4" fmla="*/ 651591 w 3123587"/>
              <a:gd name="connsiteY4" fmla="*/ 2833396 h 3125050"/>
              <a:gd name="connsiteX5" fmla="*/ 326610 w 3123587"/>
              <a:gd name="connsiteY5" fmla="*/ 2812215 h 3125050"/>
              <a:gd name="connsiteX6" fmla="*/ 291587 w 3123587"/>
              <a:gd name="connsiteY6" fmla="*/ 2472494 h 3125050"/>
              <a:gd name="connsiteX7" fmla="*/ 278555 w 3123587"/>
              <a:gd name="connsiteY7" fmla="*/ 2452942 h 3125050"/>
              <a:gd name="connsiteX8" fmla="*/ 23620 w 3123587"/>
              <a:gd name="connsiteY8" fmla="*/ 1829713 h 3125050"/>
              <a:gd name="connsiteX9" fmla="*/ 0 w 3123587"/>
              <a:gd name="connsiteY9" fmla="*/ 1661075 h 3125050"/>
              <a:gd name="connsiteX10" fmla="*/ 0 w 3123587"/>
              <a:gd name="connsiteY10" fmla="*/ 1465552 h 3125050"/>
              <a:gd name="connsiteX11" fmla="*/ 5701 w 3123587"/>
              <a:gd name="connsiteY11" fmla="*/ 1438668 h 3125050"/>
              <a:gd name="connsiteX12" fmla="*/ 43982 w 3123587"/>
              <a:gd name="connsiteY12" fmla="*/ 1198337 h 3125050"/>
              <a:gd name="connsiteX13" fmla="*/ 259822 w 3123587"/>
              <a:gd name="connsiteY13" fmla="*/ 701384 h 3125050"/>
              <a:gd name="connsiteX14" fmla="*/ 348601 w 3123587"/>
              <a:gd name="connsiteY14" fmla="*/ 676129 h 3125050"/>
              <a:gd name="connsiteX15" fmla="*/ 362448 w 3123587"/>
              <a:gd name="connsiteY15" fmla="*/ 767373 h 3125050"/>
              <a:gd name="connsiteX16" fmla="*/ 333126 w 3123587"/>
              <a:gd name="connsiteY16" fmla="*/ 813809 h 3125050"/>
              <a:gd name="connsiteX17" fmla="*/ 232129 w 3123587"/>
              <a:gd name="connsiteY17" fmla="*/ 1002000 h 3125050"/>
              <a:gd name="connsiteX18" fmla="*/ 820191 w 3123587"/>
              <a:gd name="connsiteY18" fmla="*/ 1001185 h 3125050"/>
              <a:gd name="connsiteX19" fmla="*/ 842996 w 3123587"/>
              <a:gd name="connsiteY19" fmla="*/ 980818 h 3125050"/>
              <a:gd name="connsiteX20" fmla="*/ 1021370 w 3123587"/>
              <a:gd name="connsiteY20" fmla="*/ 817068 h 3125050"/>
              <a:gd name="connsiteX21" fmla="*/ 1078384 w 3123587"/>
              <a:gd name="connsiteY21" fmla="*/ 755153 h 3125050"/>
              <a:gd name="connsiteX22" fmla="*/ 1080013 w 3123587"/>
              <a:gd name="connsiteY22" fmla="*/ 746191 h 3125050"/>
              <a:gd name="connsiteX23" fmla="*/ 1309699 w 3123587"/>
              <a:gd name="connsiteY23" fmla="*/ 153920 h 3125050"/>
              <a:gd name="connsiteX24" fmla="*/ 1308884 w 3123587"/>
              <a:gd name="connsiteY24" fmla="*/ 148218 h 3125050"/>
              <a:gd name="connsiteX25" fmla="*/ 1294224 w 3123587"/>
              <a:gd name="connsiteY25" fmla="*/ 148218 h 3125050"/>
              <a:gd name="connsiteX26" fmla="*/ 1198928 w 3123587"/>
              <a:gd name="connsiteY26" fmla="*/ 169399 h 3125050"/>
              <a:gd name="connsiteX27" fmla="*/ 746887 w 3123587"/>
              <a:gd name="connsiteY27" fmla="*/ 374698 h 3125050"/>
              <a:gd name="connsiteX28" fmla="*/ 688243 w 3123587"/>
              <a:gd name="connsiteY28" fmla="*/ 394250 h 3125050"/>
              <a:gd name="connsiteX29" fmla="*/ 638560 w 3123587"/>
              <a:gd name="connsiteY29" fmla="*/ 347814 h 3125050"/>
              <a:gd name="connsiteX30" fmla="*/ 671954 w 3123587"/>
              <a:gd name="connsiteY30" fmla="*/ 278566 h 3125050"/>
              <a:gd name="connsiteX31" fmla="*/ 1339835 w 3123587"/>
              <a:gd name="connsiteY31" fmla="*/ 16240 h 3125050"/>
              <a:gd name="connsiteX32" fmla="*/ 2343286 w 3123587"/>
              <a:gd name="connsiteY32" fmla="*/ 209318 h 3125050"/>
              <a:gd name="connsiteX33" fmla="*/ 2473604 w 3123587"/>
              <a:gd name="connsiteY33" fmla="*/ 290786 h 3125050"/>
              <a:gd name="connsiteX34" fmla="*/ 2802658 w 3123587"/>
              <a:gd name="connsiteY34" fmla="*/ 316856 h 3125050"/>
              <a:gd name="connsiteX35" fmla="*/ 2831165 w 3123587"/>
              <a:gd name="connsiteY35" fmla="*/ 650059 h 3125050"/>
              <a:gd name="connsiteX36" fmla="*/ 2845826 w 3123587"/>
              <a:gd name="connsiteY36" fmla="*/ 672870 h 3125050"/>
              <a:gd name="connsiteX37" fmla="*/ 3080399 w 3123587"/>
              <a:gd name="connsiteY37" fmla="*/ 1921772 h 3125050"/>
              <a:gd name="connsiteX38" fmla="*/ 1831786 w 3123587"/>
              <a:gd name="connsiteY38" fmla="*/ 3101425 h 3125050"/>
              <a:gd name="connsiteX39" fmla="*/ 1659929 w 3123587"/>
              <a:gd name="connsiteY39" fmla="*/ 3125051 h 3125050"/>
              <a:gd name="connsiteX40" fmla="*/ 2933791 w 3123587"/>
              <a:gd name="connsiteY40" fmla="*/ 2002425 h 3125050"/>
              <a:gd name="connsiteX41" fmla="*/ 2934605 w 3123587"/>
              <a:gd name="connsiteY41" fmla="*/ 1127461 h 3125050"/>
              <a:gd name="connsiteX42" fmla="*/ 2103012 w 3123587"/>
              <a:gd name="connsiteY42" fmla="*/ 1127461 h 3125050"/>
              <a:gd name="connsiteX43" fmla="*/ 2106270 w 3123587"/>
              <a:gd name="connsiteY43" fmla="*/ 1181229 h 3125050"/>
              <a:gd name="connsiteX44" fmla="*/ 2122559 w 3123587"/>
              <a:gd name="connsiteY44" fmla="*/ 1540502 h 3125050"/>
              <a:gd name="connsiteX45" fmla="*/ 2116858 w 3123587"/>
              <a:gd name="connsiteY45" fmla="*/ 1790608 h 3125050"/>
              <a:gd name="connsiteX46" fmla="*/ 2142107 w 3123587"/>
              <a:gd name="connsiteY46" fmla="*/ 1834601 h 3125050"/>
              <a:gd name="connsiteX47" fmla="*/ 2234144 w 3123587"/>
              <a:gd name="connsiteY47" fmla="*/ 1907922 h 3125050"/>
              <a:gd name="connsiteX48" fmla="*/ 2288715 w 3123587"/>
              <a:gd name="connsiteY48" fmla="*/ 2003239 h 3125050"/>
              <a:gd name="connsiteX49" fmla="*/ 2933791 w 3123587"/>
              <a:gd name="connsiteY49" fmla="*/ 2002425 h 3125050"/>
              <a:gd name="connsiteX50" fmla="*/ 1000193 w 3123587"/>
              <a:gd name="connsiteY50" fmla="*/ 1305875 h 3125050"/>
              <a:gd name="connsiteX51" fmla="*/ 985532 w 3123587"/>
              <a:gd name="connsiteY51" fmla="*/ 1299358 h 3125050"/>
              <a:gd name="connsiteX52" fmla="*/ 846254 w 3123587"/>
              <a:gd name="connsiteY52" fmla="*/ 1150272 h 3125050"/>
              <a:gd name="connsiteX53" fmla="*/ 809602 w 3123587"/>
              <a:gd name="connsiteY53" fmla="*/ 1125831 h 3125050"/>
              <a:gd name="connsiteX54" fmla="*/ 218283 w 3123587"/>
              <a:gd name="connsiteY54" fmla="*/ 1126646 h 3125050"/>
              <a:gd name="connsiteX55" fmla="*/ 191405 w 3123587"/>
              <a:gd name="connsiteY55" fmla="*/ 1128275 h 3125050"/>
              <a:gd name="connsiteX56" fmla="*/ 191405 w 3123587"/>
              <a:gd name="connsiteY56" fmla="*/ 2003239 h 3125050"/>
              <a:gd name="connsiteX57" fmla="*/ 1014039 w 3123587"/>
              <a:gd name="connsiteY57" fmla="*/ 2003239 h 3125050"/>
              <a:gd name="connsiteX58" fmla="*/ 1000193 w 3123587"/>
              <a:gd name="connsiteY58" fmla="*/ 1305875 h 3125050"/>
              <a:gd name="connsiteX59" fmla="*/ 1131326 w 3123587"/>
              <a:gd name="connsiteY59" fmla="*/ 1317281 h 3125050"/>
              <a:gd name="connsiteX60" fmla="*/ 1145986 w 3123587"/>
              <a:gd name="connsiteY60" fmla="*/ 2001610 h 3125050"/>
              <a:gd name="connsiteX61" fmla="*/ 1785361 w 3123587"/>
              <a:gd name="connsiteY61" fmla="*/ 2001610 h 3125050"/>
              <a:gd name="connsiteX62" fmla="*/ 1978395 w 3123587"/>
              <a:gd name="connsiteY62" fmla="*/ 1815049 h 3125050"/>
              <a:gd name="connsiteX63" fmla="*/ 1996313 w 3123587"/>
              <a:gd name="connsiteY63" fmla="*/ 1786535 h 3125050"/>
              <a:gd name="connsiteX64" fmla="*/ 1995499 w 3123587"/>
              <a:gd name="connsiteY64" fmla="*/ 1323798 h 3125050"/>
              <a:gd name="connsiteX65" fmla="*/ 1980838 w 3123587"/>
              <a:gd name="connsiteY65" fmla="*/ 1125831 h 3125050"/>
              <a:gd name="connsiteX66" fmla="*/ 1352867 w 3123587"/>
              <a:gd name="connsiteY66" fmla="*/ 1126646 h 3125050"/>
              <a:gd name="connsiteX67" fmla="*/ 1332505 w 3123587"/>
              <a:gd name="connsiteY67" fmla="*/ 1142125 h 3125050"/>
              <a:gd name="connsiteX68" fmla="*/ 1131326 w 3123587"/>
              <a:gd name="connsiteY68" fmla="*/ 1317281 h 3125050"/>
              <a:gd name="connsiteX69" fmla="*/ 1965363 w 3123587"/>
              <a:gd name="connsiteY69" fmla="*/ 1002815 h 3125050"/>
              <a:gd name="connsiteX70" fmla="*/ 1946630 w 3123587"/>
              <a:gd name="connsiteY70" fmla="*/ 883872 h 3125050"/>
              <a:gd name="connsiteX71" fmla="*/ 1794320 w 3123587"/>
              <a:gd name="connsiteY71" fmla="*/ 362478 h 3125050"/>
              <a:gd name="connsiteX72" fmla="*/ 1653413 w 3123587"/>
              <a:gd name="connsiteY72" fmla="*/ 162067 h 3125050"/>
              <a:gd name="connsiteX73" fmla="*/ 1472597 w 3123587"/>
              <a:gd name="connsiteY73" fmla="*/ 162882 h 3125050"/>
              <a:gd name="connsiteX74" fmla="*/ 1358568 w 3123587"/>
              <a:gd name="connsiteY74" fmla="*/ 307895 h 3125050"/>
              <a:gd name="connsiteX75" fmla="*/ 1192412 w 3123587"/>
              <a:gd name="connsiteY75" fmla="*/ 811365 h 3125050"/>
              <a:gd name="connsiteX76" fmla="*/ 1208702 w 3123587"/>
              <a:gd name="connsiteY76" fmla="*/ 837435 h 3125050"/>
              <a:gd name="connsiteX77" fmla="*/ 1326803 w 3123587"/>
              <a:gd name="connsiteY77" fmla="*/ 975930 h 3125050"/>
              <a:gd name="connsiteX78" fmla="*/ 1365899 w 3123587"/>
              <a:gd name="connsiteY78" fmla="*/ 1002815 h 3125050"/>
              <a:gd name="connsiteX79" fmla="*/ 1923824 w 3123587"/>
              <a:gd name="connsiteY79" fmla="*/ 1002000 h 3125050"/>
              <a:gd name="connsiteX80" fmla="*/ 1965363 w 3123587"/>
              <a:gd name="connsiteY80" fmla="*/ 1002815 h 3125050"/>
              <a:gd name="connsiteX81" fmla="*/ 1159018 w 3123587"/>
              <a:gd name="connsiteY81" fmla="*/ 2126256 h 3125050"/>
              <a:gd name="connsiteX82" fmla="*/ 1190783 w 3123587"/>
              <a:gd name="connsiteY82" fmla="*/ 2310373 h 3125050"/>
              <a:gd name="connsiteX83" fmla="*/ 1345537 w 3123587"/>
              <a:gd name="connsiteY83" fmla="*/ 2795921 h 3125050"/>
              <a:gd name="connsiteX84" fmla="*/ 1479113 w 3123587"/>
              <a:gd name="connsiteY84" fmla="*/ 2971077 h 3125050"/>
              <a:gd name="connsiteX85" fmla="*/ 1643639 w 3123587"/>
              <a:gd name="connsiteY85" fmla="*/ 2971077 h 3125050"/>
              <a:gd name="connsiteX86" fmla="*/ 1739749 w 3123587"/>
              <a:gd name="connsiteY86" fmla="*/ 2862725 h 3125050"/>
              <a:gd name="connsiteX87" fmla="*/ 1932783 w 3123587"/>
              <a:gd name="connsiteY87" fmla="*/ 2315261 h 3125050"/>
              <a:gd name="connsiteX88" fmla="*/ 1925453 w 3123587"/>
              <a:gd name="connsiteY88" fmla="*/ 2295709 h 3125050"/>
              <a:gd name="connsiteX89" fmla="*/ 1785361 w 3123587"/>
              <a:gd name="connsiteY89" fmla="*/ 2126256 h 3125050"/>
              <a:gd name="connsiteX90" fmla="*/ 1159018 w 3123587"/>
              <a:gd name="connsiteY90" fmla="*/ 2126256 h 3125050"/>
              <a:gd name="connsiteX91" fmla="*/ 2284643 w 3123587"/>
              <a:gd name="connsiteY91" fmla="*/ 2126256 h 3125050"/>
              <a:gd name="connsiteX92" fmla="*/ 2280570 w 3123587"/>
              <a:gd name="connsiteY92" fmla="*/ 2135217 h 3125050"/>
              <a:gd name="connsiteX93" fmla="*/ 2075319 w 3123587"/>
              <a:gd name="connsiteY93" fmla="*/ 2317705 h 3125050"/>
              <a:gd name="connsiteX94" fmla="*/ 2052513 w 3123587"/>
              <a:gd name="connsiteY94" fmla="*/ 2342960 h 3125050"/>
              <a:gd name="connsiteX95" fmla="*/ 2025635 w 3123587"/>
              <a:gd name="connsiteY95" fmla="*/ 2461903 h 3125050"/>
              <a:gd name="connsiteX96" fmla="*/ 1815497 w 3123587"/>
              <a:gd name="connsiteY96" fmla="*/ 2971077 h 3125050"/>
              <a:gd name="connsiteX97" fmla="*/ 1814682 w 3123587"/>
              <a:gd name="connsiteY97" fmla="*/ 2978409 h 3125050"/>
              <a:gd name="connsiteX98" fmla="*/ 2536320 w 3123587"/>
              <a:gd name="connsiteY98" fmla="*/ 2622395 h 3125050"/>
              <a:gd name="connsiteX99" fmla="*/ 2886550 w 3123587"/>
              <a:gd name="connsiteY99" fmla="*/ 2126256 h 3125050"/>
              <a:gd name="connsiteX100" fmla="*/ 2284643 w 3123587"/>
              <a:gd name="connsiteY100" fmla="*/ 2126256 h 3125050"/>
              <a:gd name="connsiteX101" fmla="*/ 2894695 w 3123587"/>
              <a:gd name="connsiteY101" fmla="*/ 1001185 h 3125050"/>
              <a:gd name="connsiteX102" fmla="*/ 2742386 w 3123587"/>
              <a:gd name="connsiteY102" fmla="*/ 730712 h 3125050"/>
              <a:gd name="connsiteX103" fmla="*/ 2445097 w 3123587"/>
              <a:gd name="connsiteY103" fmla="*/ 684276 h 3125050"/>
              <a:gd name="connsiteX104" fmla="*/ 2392155 w 3123587"/>
              <a:gd name="connsiteY104" fmla="*/ 390177 h 3125050"/>
              <a:gd name="connsiteX105" fmla="*/ 1814682 w 3123587"/>
              <a:gd name="connsiteY105" fmla="*/ 149847 h 3125050"/>
              <a:gd name="connsiteX106" fmla="*/ 2089980 w 3123587"/>
              <a:gd name="connsiteY106" fmla="*/ 1000371 h 3125050"/>
              <a:gd name="connsiteX107" fmla="*/ 2894695 w 3123587"/>
              <a:gd name="connsiteY107" fmla="*/ 1001185 h 3125050"/>
              <a:gd name="connsiteX108" fmla="*/ 237016 w 3123587"/>
              <a:gd name="connsiteY108" fmla="*/ 2126256 h 3125050"/>
              <a:gd name="connsiteX109" fmla="*/ 387697 w 3123587"/>
              <a:gd name="connsiteY109" fmla="*/ 2394285 h 3125050"/>
              <a:gd name="connsiteX110" fmla="*/ 669510 w 3123587"/>
              <a:gd name="connsiteY110" fmla="*/ 2433389 h 3125050"/>
              <a:gd name="connsiteX111" fmla="*/ 732226 w 3123587"/>
              <a:gd name="connsiteY111" fmla="*/ 2737264 h 3125050"/>
              <a:gd name="connsiteX112" fmla="*/ 1308884 w 3123587"/>
              <a:gd name="connsiteY112" fmla="*/ 2975150 h 3125050"/>
              <a:gd name="connsiteX113" fmla="*/ 1034401 w 3123587"/>
              <a:gd name="connsiteY113" fmla="*/ 2126256 h 3125050"/>
              <a:gd name="connsiteX114" fmla="*/ 237016 w 3123587"/>
              <a:gd name="connsiteY114" fmla="*/ 2126256 h 3125050"/>
              <a:gd name="connsiteX115" fmla="*/ 2625914 w 3123587"/>
              <a:gd name="connsiteY115" fmla="*/ 368995 h 3125050"/>
              <a:gd name="connsiteX116" fmla="*/ 2489894 w 3123587"/>
              <a:gd name="connsiteY116" fmla="*/ 500158 h 3125050"/>
              <a:gd name="connsiteX117" fmla="*/ 2620212 w 3123587"/>
              <a:gd name="connsiteY117" fmla="*/ 637024 h 3125050"/>
              <a:gd name="connsiteX118" fmla="*/ 2757861 w 3123587"/>
              <a:gd name="connsiteY118" fmla="*/ 504232 h 3125050"/>
              <a:gd name="connsiteX119" fmla="*/ 2625914 w 3123587"/>
              <a:gd name="connsiteY119" fmla="*/ 368995 h 3125050"/>
              <a:gd name="connsiteX120" fmla="*/ 952953 w 3123587"/>
              <a:gd name="connsiteY120" fmla="*/ 1062286 h 3125050"/>
              <a:gd name="connsiteX121" fmla="*/ 1084085 w 3123587"/>
              <a:gd name="connsiteY121" fmla="*/ 1198337 h 3125050"/>
              <a:gd name="connsiteX122" fmla="*/ 1220919 w 3123587"/>
              <a:gd name="connsiteY122" fmla="*/ 1064730 h 3125050"/>
              <a:gd name="connsiteX123" fmla="*/ 1088158 w 3123587"/>
              <a:gd name="connsiteY123" fmla="*/ 930308 h 3125050"/>
              <a:gd name="connsiteX124" fmla="*/ 952953 w 3123587"/>
              <a:gd name="connsiteY124" fmla="*/ 1062286 h 3125050"/>
              <a:gd name="connsiteX125" fmla="*/ 635302 w 3123587"/>
              <a:gd name="connsiteY125" fmla="*/ 2627283 h 3125050"/>
              <a:gd name="connsiteX126" fmla="*/ 504169 w 3123587"/>
              <a:gd name="connsiteY126" fmla="*/ 2491232 h 3125050"/>
              <a:gd name="connsiteX127" fmla="*/ 367335 w 3123587"/>
              <a:gd name="connsiteY127" fmla="*/ 2621580 h 3125050"/>
              <a:gd name="connsiteX128" fmla="*/ 500096 w 3123587"/>
              <a:gd name="connsiteY128" fmla="*/ 2759261 h 3125050"/>
              <a:gd name="connsiteX129" fmla="*/ 635302 w 3123587"/>
              <a:gd name="connsiteY129" fmla="*/ 2627283 h 3125050"/>
              <a:gd name="connsiteX130" fmla="*/ 2167356 w 3123587"/>
              <a:gd name="connsiteY130" fmla="*/ 2066784 h 3125050"/>
              <a:gd name="connsiteX131" fmla="*/ 2037038 w 3123587"/>
              <a:gd name="connsiteY131" fmla="*/ 1929918 h 3125050"/>
              <a:gd name="connsiteX132" fmla="*/ 1899389 w 3123587"/>
              <a:gd name="connsiteY132" fmla="*/ 2062711 h 3125050"/>
              <a:gd name="connsiteX133" fmla="*/ 2032151 w 3123587"/>
              <a:gd name="connsiteY133" fmla="*/ 2197948 h 3125050"/>
              <a:gd name="connsiteX134" fmla="*/ 2167356 w 3123587"/>
              <a:gd name="connsiteY134" fmla="*/ 2066784 h 31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23587" h="3125050">
                <a:moveTo>
                  <a:pt x="1659929" y="3125051"/>
                </a:moveTo>
                <a:cubicBezTo>
                  <a:pt x="1597214" y="3125051"/>
                  <a:pt x="1533683" y="3125051"/>
                  <a:pt x="1470968" y="3125051"/>
                </a:cubicBezTo>
                <a:cubicBezTo>
                  <a:pt x="1462008" y="3123422"/>
                  <a:pt x="1453049" y="3120978"/>
                  <a:pt x="1444090" y="3120163"/>
                </a:cubicBezTo>
                <a:cubicBezTo>
                  <a:pt x="1185082" y="3100611"/>
                  <a:pt x="945622" y="3021587"/>
                  <a:pt x="726524" y="2882277"/>
                </a:cubicBezTo>
                <a:cubicBezTo>
                  <a:pt x="701275" y="2865983"/>
                  <a:pt x="676026" y="2848875"/>
                  <a:pt x="651591" y="2833396"/>
                </a:cubicBezTo>
                <a:cubicBezTo>
                  <a:pt x="533491" y="2903459"/>
                  <a:pt x="416204" y="2895312"/>
                  <a:pt x="326610" y="2812215"/>
                </a:cubicBezTo>
                <a:cubicBezTo>
                  <a:pt x="234573" y="2726674"/>
                  <a:pt x="222356" y="2612619"/>
                  <a:pt x="291587" y="2472494"/>
                </a:cubicBezTo>
                <a:cubicBezTo>
                  <a:pt x="287515" y="2465977"/>
                  <a:pt x="283442" y="2459459"/>
                  <a:pt x="278555" y="2452942"/>
                </a:cubicBezTo>
                <a:cubicBezTo>
                  <a:pt x="147423" y="2263937"/>
                  <a:pt x="61087" y="2057008"/>
                  <a:pt x="23620" y="1829713"/>
                </a:cubicBezTo>
                <a:cubicBezTo>
                  <a:pt x="14661" y="1773500"/>
                  <a:pt x="8145" y="1717287"/>
                  <a:pt x="0" y="1661075"/>
                </a:cubicBezTo>
                <a:cubicBezTo>
                  <a:pt x="0" y="1595901"/>
                  <a:pt x="0" y="1530726"/>
                  <a:pt x="0" y="1465552"/>
                </a:cubicBezTo>
                <a:cubicBezTo>
                  <a:pt x="1629" y="1456591"/>
                  <a:pt x="4072" y="1447629"/>
                  <a:pt x="5701" y="1438668"/>
                </a:cubicBezTo>
                <a:cubicBezTo>
                  <a:pt x="17919" y="1358829"/>
                  <a:pt x="26064" y="1277361"/>
                  <a:pt x="43982" y="1198337"/>
                </a:cubicBezTo>
                <a:cubicBezTo>
                  <a:pt x="83892" y="1019108"/>
                  <a:pt x="158011" y="853729"/>
                  <a:pt x="259822" y="701384"/>
                </a:cubicBezTo>
                <a:cubicBezTo>
                  <a:pt x="283442" y="665538"/>
                  <a:pt x="317651" y="656577"/>
                  <a:pt x="348601" y="676129"/>
                </a:cubicBezTo>
                <a:cubicBezTo>
                  <a:pt x="378738" y="695681"/>
                  <a:pt x="384439" y="731527"/>
                  <a:pt x="362448" y="767373"/>
                </a:cubicBezTo>
                <a:cubicBezTo>
                  <a:pt x="352674" y="782852"/>
                  <a:pt x="342086" y="797516"/>
                  <a:pt x="333126" y="813809"/>
                </a:cubicBezTo>
                <a:cubicBezTo>
                  <a:pt x="299732" y="874910"/>
                  <a:pt x="267153" y="936011"/>
                  <a:pt x="232129" y="1002000"/>
                </a:cubicBezTo>
                <a:cubicBezTo>
                  <a:pt x="434123" y="1002000"/>
                  <a:pt x="627157" y="1002000"/>
                  <a:pt x="820191" y="1001185"/>
                </a:cubicBezTo>
                <a:cubicBezTo>
                  <a:pt x="828336" y="1001185"/>
                  <a:pt x="839739" y="988965"/>
                  <a:pt x="842996" y="980818"/>
                </a:cubicBezTo>
                <a:cubicBezTo>
                  <a:pt x="875576" y="896092"/>
                  <a:pt x="933405" y="836620"/>
                  <a:pt x="1021370" y="817068"/>
                </a:cubicBezTo>
                <a:cubicBezTo>
                  <a:pt x="1060465" y="808107"/>
                  <a:pt x="1075940" y="791813"/>
                  <a:pt x="1078384" y="755153"/>
                </a:cubicBezTo>
                <a:cubicBezTo>
                  <a:pt x="1078384" y="751894"/>
                  <a:pt x="1079198" y="749450"/>
                  <a:pt x="1080013" y="746191"/>
                </a:cubicBezTo>
                <a:cubicBezTo>
                  <a:pt x="1126439" y="537634"/>
                  <a:pt x="1184267" y="332335"/>
                  <a:pt x="1309699" y="153920"/>
                </a:cubicBezTo>
                <a:cubicBezTo>
                  <a:pt x="1310513" y="153106"/>
                  <a:pt x="1309699" y="150662"/>
                  <a:pt x="1308884" y="148218"/>
                </a:cubicBezTo>
                <a:cubicBezTo>
                  <a:pt x="1303997" y="148218"/>
                  <a:pt x="1298296" y="147403"/>
                  <a:pt x="1294224" y="148218"/>
                </a:cubicBezTo>
                <a:cubicBezTo>
                  <a:pt x="1262458" y="154735"/>
                  <a:pt x="1230693" y="161252"/>
                  <a:pt x="1198928" y="169399"/>
                </a:cubicBezTo>
                <a:cubicBezTo>
                  <a:pt x="1036030" y="211762"/>
                  <a:pt x="886164" y="281010"/>
                  <a:pt x="746887" y="374698"/>
                </a:cubicBezTo>
                <a:cubicBezTo>
                  <a:pt x="730597" y="386104"/>
                  <a:pt x="707791" y="394250"/>
                  <a:pt x="688243" y="394250"/>
                </a:cubicBezTo>
                <a:cubicBezTo>
                  <a:pt x="662180" y="394250"/>
                  <a:pt x="644261" y="374698"/>
                  <a:pt x="638560" y="347814"/>
                </a:cubicBezTo>
                <a:cubicBezTo>
                  <a:pt x="632044" y="316856"/>
                  <a:pt x="646704" y="295674"/>
                  <a:pt x="671954" y="278566"/>
                </a:cubicBezTo>
                <a:cubicBezTo>
                  <a:pt x="873947" y="139256"/>
                  <a:pt x="1096303" y="50456"/>
                  <a:pt x="1339835" y="16240"/>
                </a:cubicBezTo>
                <a:cubicBezTo>
                  <a:pt x="1696581" y="-33456"/>
                  <a:pt x="2030522" y="30904"/>
                  <a:pt x="2343286" y="209318"/>
                </a:cubicBezTo>
                <a:cubicBezTo>
                  <a:pt x="2388083" y="234573"/>
                  <a:pt x="2430436" y="263902"/>
                  <a:pt x="2473604" y="290786"/>
                </a:cubicBezTo>
                <a:cubicBezTo>
                  <a:pt x="2590891" y="219909"/>
                  <a:pt x="2713879" y="229685"/>
                  <a:pt x="2802658" y="316856"/>
                </a:cubicBezTo>
                <a:cubicBezTo>
                  <a:pt x="2876776" y="390177"/>
                  <a:pt x="2916686" y="520525"/>
                  <a:pt x="2831165" y="650059"/>
                </a:cubicBezTo>
                <a:cubicBezTo>
                  <a:pt x="2836052" y="657391"/>
                  <a:pt x="2840939" y="664723"/>
                  <a:pt x="2845826" y="672870"/>
                </a:cubicBezTo>
                <a:cubicBezTo>
                  <a:pt x="3104019" y="1055769"/>
                  <a:pt x="3182210" y="1472884"/>
                  <a:pt x="3080399" y="1921772"/>
                </a:cubicBezTo>
                <a:cubicBezTo>
                  <a:pt x="2944379" y="2526263"/>
                  <a:pt x="2440210" y="2999591"/>
                  <a:pt x="1831786" y="3101425"/>
                </a:cubicBezTo>
                <a:cubicBezTo>
                  <a:pt x="1774772" y="3111202"/>
                  <a:pt x="1717758" y="3117719"/>
                  <a:pt x="1659929" y="3125051"/>
                </a:cubicBezTo>
                <a:close/>
                <a:moveTo>
                  <a:pt x="2933791" y="2002425"/>
                </a:moveTo>
                <a:cubicBezTo>
                  <a:pt x="3025013" y="1709955"/>
                  <a:pt x="3025013" y="1419115"/>
                  <a:pt x="2934605" y="1127461"/>
                </a:cubicBezTo>
                <a:cubicBezTo>
                  <a:pt x="2656864" y="1127461"/>
                  <a:pt x="2380752" y="1127461"/>
                  <a:pt x="2103012" y="1127461"/>
                </a:cubicBezTo>
                <a:cubicBezTo>
                  <a:pt x="2103826" y="1147013"/>
                  <a:pt x="2105455" y="1164121"/>
                  <a:pt x="2106270" y="1181229"/>
                </a:cubicBezTo>
                <a:cubicBezTo>
                  <a:pt x="2111971" y="1300987"/>
                  <a:pt x="2120116" y="1420745"/>
                  <a:pt x="2122559" y="1540502"/>
                </a:cubicBezTo>
                <a:cubicBezTo>
                  <a:pt x="2124188" y="1623600"/>
                  <a:pt x="2120116" y="1706697"/>
                  <a:pt x="2116858" y="1790608"/>
                </a:cubicBezTo>
                <a:cubicBezTo>
                  <a:pt x="2116043" y="1812605"/>
                  <a:pt x="2121745" y="1822381"/>
                  <a:pt x="2142107" y="1834601"/>
                </a:cubicBezTo>
                <a:cubicBezTo>
                  <a:pt x="2175501" y="1854153"/>
                  <a:pt x="2208081" y="1878594"/>
                  <a:pt x="2234144" y="1907922"/>
                </a:cubicBezTo>
                <a:cubicBezTo>
                  <a:pt x="2257765" y="1934806"/>
                  <a:pt x="2270796" y="1969838"/>
                  <a:pt x="2288715" y="2003239"/>
                </a:cubicBezTo>
                <a:cubicBezTo>
                  <a:pt x="2501297" y="2002425"/>
                  <a:pt x="2716322" y="2002425"/>
                  <a:pt x="2933791" y="2002425"/>
                </a:cubicBezTo>
                <a:close/>
                <a:moveTo>
                  <a:pt x="1000193" y="1305875"/>
                </a:moveTo>
                <a:cubicBezTo>
                  <a:pt x="1000193" y="1305875"/>
                  <a:pt x="992862" y="1302616"/>
                  <a:pt x="985532" y="1299358"/>
                </a:cubicBezTo>
                <a:cubicBezTo>
                  <a:pt x="917929" y="1269215"/>
                  <a:pt x="870689" y="1219519"/>
                  <a:pt x="846254" y="1150272"/>
                </a:cubicBezTo>
                <a:cubicBezTo>
                  <a:pt x="838924" y="1129090"/>
                  <a:pt x="829150" y="1125831"/>
                  <a:pt x="809602" y="1125831"/>
                </a:cubicBezTo>
                <a:cubicBezTo>
                  <a:pt x="612496" y="1126646"/>
                  <a:pt x="415390" y="1125831"/>
                  <a:pt x="218283" y="1126646"/>
                </a:cubicBezTo>
                <a:cubicBezTo>
                  <a:pt x="209324" y="1126646"/>
                  <a:pt x="200364" y="1127461"/>
                  <a:pt x="191405" y="1128275"/>
                </a:cubicBezTo>
                <a:cubicBezTo>
                  <a:pt x="100997" y="1421559"/>
                  <a:pt x="100997" y="1712399"/>
                  <a:pt x="191405" y="2003239"/>
                </a:cubicBezTo>
                <a:cubicBezTo>
                  <a:pt x="469146" y="2003239"/>
                  <a:pt x="744443" y="2003239"/>
                  <a:pt x="1014039" y="2003239"/>
                </a:cubicBezTo>
                <a:cubicBezTo>
                  <a:pt x="1009152" y="1770242"/>
                  <a:pt x="1005080" y="1540502"/>
                  <a:pt x="1000193" y="1305875"/>
                </a:cubicBezTo>
                <a:close/>
                <a:moveTo>
                  <a:pt x="1131326" y="1317281"/>
                </a:moveTo>
                <a:cubicBezTo>
                  <a:pt x="1117479" y="1547020"/>
                  <a:pt x="1122366" y="1775130"/>
                  <a:pt x="1145986" y="2001610"/>
                </a:cubicBezTo>
                <a:cubicBezTo>
                  <a:pt x="1361826" y="2001610"/>
                  <a:pt x="1573594" y="2001610"/>
                  <a:pt x="1785361" y="2001610"/>
                </a:cubicBezTo>
                <a:cubicBezTo>
                  <a:pt x="1816311" y="1903034"/>
                  <a:pt x="1879027" y="1839489"/>
                  <a:pt x="1978395" y="1815049"/>
                </a:cubicBezTo>
                <a:cubicBezTo>
                  <a:pt x="1997128" y="1810161"/>
                  <a:pt x="1996313" y="1799570"/>
                  <a:pt x="1996313" y="1786535"/>
                </a:cubicBezTo>
                <a:cubicBezTo>
                  <a:pt x="1996313" y="1632561"/>
                  <a:pt x="1997128" y="1477772"/>
                  <a:pt x="1995499" y="1323798"/>
                </a:cubicBezTo>
                <a:cubicBezTo>
                  <a:pt x="1994684" y="1257809"/>
                  <a:pt x="1986539" y="1192635"/>
                  <a:pt x="1980838" y="1125831"/>
                </a:cubicBezTo>
                <a:cubicBezTo>
                  <a:pt x="1769071" y="1125831"/>
                  <a:pt x="1560562" y="1125831"/>
                  <a:pt x="1352867" y="1126646"/>
                </a:cubicBezTo>
                <a:cubicBezTo>
                  <a:pt x="1345537" y="1126646"/>
                  <a:pt x="1334948" y="1135607"/>
                  <a:pt x="1332505" y="1142125"/>
                </a:cubicBezTo>
                <a:cubicBezTo>
                  <a:pt x="1298296" y="1236627"/>
                  <a:pt x="1230693" y="1293655"/>
                  <a:pt x="1131326" y="1317281"/>
                </a:cubicBezTo>
                <a:close/>
                <a:moveTo>
                  <a:pt x="1965363" y="1002815"/>
                </a:moveTo>
                <a:cubicBezTo>
                  <a:pt x="1958847" y="959637"/>
                  <a:pt x="1953145" y="922162"/>
                  <a:pt x="1946630" y="883872"/>
                </a:cubicBezTo>
                <a:cubicBezTo>
                  <a:pt x="1914864" y="704643"/>
                  <a:pt x="1872511" y="528672"/>
                  <a:pt x="1794320" y="362478"/>
                </a:cubicBezTo>
                <a:cubicBezTo>
                  <a:pt x="1759297" y="287528"/>
                  <a:pt x="1718573" y="215836"/>
                  <a:pt x="1653413" y="162067"/>
                </a:cubicBezTo>
                <a:cubicBezTo>
                  <a:pt x="1591512" y="111557"/>
                  <a:pt x="1530425" y="108298"/>
                  <a:pt x="1472597" y="162882"/>
                </a:cubicBezTo>
                <a:cubicBezTo>
                  <a:pt x="1428614" y="205245"/>
                  <a:pt x="1388704" y="254940"/>
                  <a:pt x="1358568" y="307895"/>
                </a:cubicBezTo>
                <a:cubicBezTo>
                  <a:pt x="1269789" y="464313"/>
                  <a:pt x="1227435" y="637024"/>
                  <a:pt x="1192412" y="811365"/>
                </a:cubicBezTo>
                <a:cubicBezTo>
                  <a:pt x="1190783" y="818698"/>
                  <a:pt x="1200557" y="832547"/>
                  <a:pt x="1208702" y="837435"/>
                </a:cubicBezTo>
                <a:cubicBezTo>
                  <a:pt x="1264902" y="870022"/>
                  <a:pt x="1305626" y="914830"/>
                  <a:pt x="1326803" y="975930"/>
                </a:cubicBezTo>
                <a:cubicBezTo>
                  <a:pt x="1334133" y="997927"/>
                  <a:pt x="1343907" y="1002815"/>
                  <a:pt x="1365899" y="1002815"/>
                </a:cubicBezTo>
                <a:cubicBezTo>
                  <a:pt x="1551602" y="1002000"/>
                  <a:pt x="1738120" y="1002000"/>
                  <a:pt x="1923824" y="1002000"/>
                </a:cubicBezTo>
                <a:cubicBezTo>
                  <a:pt x="1936041" y="1002815"/>
                  <a:pt x="1949073" y="1002815"/>
                  <a:pt x="1965363" y="1002815"/>
                </a:cubicBezTo>
                <a:close/>
                <a:moveTo>
                  <a:pt x="1159018" y="2126256"/>
                </a:moveTo>
                <a:cubicBezTo>
                  <a:pt x="1169607" y="2188986"/>
                  <a:pt x="1178566" y="2250087"/>
                  <a:pt x="1190783" y="2310373"/>
                </a:cubicBezTo>
                <a:cubicBezTo>
                  <a:pt x="1224178" y="2478197"/>
                  <a:pt x="1267345" y="2642762"/>
                  <a:pt x="1345537" y="2795921"/>
                </a:cubicBezTo>
                <a:cubicBezTo>
                  <a:pt x="1378930" y="2861910"/>
                  <a:pt x="1418026" y="2925455"/>
                  <a:pt x="1479113" y="2971077"/>
                </a:cubicBezTo>
                <a:cubicBezTo>
                  <a:pt x="1535312" y="3013440"/>
                  <a:pt x="1589883" y="3015884"/>
                  <a:pt x="1643639" y="2971077"/>
                </a:cubicBezTo>
                <a:cubicBezTo>
                  <a:pt x="1680291" y="2940119"/>
                  <a:pt x="1714500" y="2903459"/>
                  <a:pt x="1739749" y="2862725"/>
                </a:cubicBezTo>
                <a:cubicBezTo>
                  <a:pt x="1846447" y="2695716"/>
                  <a:pt x="1892873" y="2505896"/>
                  <a:pt x="1932783" y="2315261"/>
                </a:cubicBezTo>
                <a:cubicBezTo>
                  <a:pt x="1934412" y="2309558"/>
                  <a:pt x="1930340" y="2298153"/>
                  <a:pt x="1925453" y="2295709"/>
                </a:cubicBezTo>
                <a:cubicBezTo>
                  <a:pt x="1852963" y="2259863"/>
                  <a:pt x="1808166" y="2202021"/>
                  <a:pt x="1785361" y="2126256"/>
                </a:cubicBezTo>
                <a:cubicBezTo>
                  <a:pt x="1576037" y="2126256"/>
                  <a:pt x="1369157" y="2126256"/>
                  <a:pt x="1159018" y="2126256"/>
                </a:cubicBezTo>
                <a:close/>
                <a:moveTo>
                  <a:pt x="2284643" y="2126256"/>
                </a:moveTo>
                <a:cubicBezTo>
                  <a:pt x="2283014" y="2129515"/>
                  <a:pt x="2281385" y="2131959"/>
                  <a:pt x="2280570" y="2135217"/>
                </a:cubicBezTo>
                <a:cubicBezTo>
                  <a:pt x="2247176" y="2235423"/>
                  <a:pt x="2179574" y="2296524"/>
                  <a:pt x="2075319" y="2317705"/>
                </a:cubicBezTo>
                <a:cubicBezTo>
                  <a:pt x="2066360" y="2319335"/>
                  <a:pt x="2054956" y="2333184"/>
                  <a:pt x="2052513" y="2342960"/>
                </a:cubicBezTo>
                <a:cubicBezTo>
                  <a:pt x="2041925" y="2382065"/>
                  <a:pt x="2035409" y="2421984"/>
                  <a:pt x="2025635" y="2461903"/>
                </a:cubicBezTo>
                <a:cubicBezTo>
                  <a:pt x="1980838" y="2641947"/>
                  <a:pt x="1924638" y="2817103"/>
                  <a:pt x="1815497" y="2971077"/>
                </a:cubicBezTo>
                <a:cubicBezTo>
                  <a:pt x="1813868" y="2972706"/>
                  <a:pt x="1814682" y="2975965"/>
                  <a:pt x="1814682" y="2978409"/>
                </a:cubicBezTo>
                <a:cubicBezTo>
                  <a:pt x="2006902" y="2969447"/>
                  <a:pt x="2340028" y="2804883"/>
                  <a:pt x="2536320" y="2622395"/>
                </a:cubicBezTo>
                <a:cubicBezTo>
                  <a:pt x="2687000" y="2482270"/>
                  <a:pt x="2804287" y="2318520"/>
                  <a:pt x="2886550" y="2126256"/>
                </a:cubicBezTo>
                <a:cubicBezTo>
                  <a:pt x="2682928" y="2126256"/>
                  <a:pt x="2484193" y="2126256"/>
                  <a:pt x="2284643" y="2126256"/>
                </a:cubicBezTo>
                <a:close/>
                <a:moveTo>
                  <a:pt x="2894695" y="1001185"/>
                </a:moveTo>
                <a:cubicBezTo>
                  <a:pt x="2841753" y="906683"/>
                  <a:pt x="2792069" y="818698"/>
                  <a:pt x="2742386" y="730712"/>
                </a:cubicBezTo>
                <a:cubicBezTo>
                  <a:pt x="2628357" y="777964"/>
                  <a:pt x="2528175" y="765744"/>
                  <a:pt x="2445097" y="684276"/>
                </a:cubicBezTo>
                <a:cubicBezTo>
                  <a:pt x="2359576" y="600364"/>
                  <a:pt x="2347358" y="499344"/>
                  <a:pt x="2392155" y="390177"/>
                </a:cubicBezTo>
                <a:cubicBezTo>
                  <a:pt x="2283828" y="290786"/>
                  <a:pt x="1928711" y="143330"/>
                  <a:pt x="1814682" y="149847"/>
                </a:cubicBezTo>
                <a:cubicBezTo>
                  <a:pt x="1986539" y="407285"/>
                  <a:pt x="2042739" y="701384"/>
                  <a:pt x="2089980" y="1000371"/>
                </a:cubicBezTo>
                <a:cubicBezTo>
                  <a:pt x="2354689" y="1001185"/>
                  <a:pt x="2619398" y="1001185"/>
                  <a:pt x="2894695" y="1001185"/>
                </a:cubicBezTo>
                <a:close/>
                <a:moveTo>
                  <a:pt x="237016" y="2126256"/>
                </a:moveTo>
                <a:cubicBezTo>
                  <a:pt x="278555" y="2223203"/>
                  <a:pt x="327425" y="2312817"/>
                  <a:pt x="387697" y="2394285"/>
                </a:cubicBezTo>
                <a:cubicBezTo>
                  <a:pt x="500911" y="2352736"/>
                  <a:pt x="595392" y="2364957"/>
                  <a:pt x="669510" y="2433389"/>
                </a:cubicBezTo>
                <a:cubicBezTo>
                  <a:pt x="762362" y="2518931"/>
                  <a:pt x="778652" y="2623209"/>
                  <a:pt x="732226" y="2737264"/>
                </a:cubicBezTo>
                <a:cubicBezTo>
                  <a:pt x="857657" y="2843172"/>
                  <a:pt x="1215218" y="2989814"/>
                  <a:pt x="1308884" y="2975150"/>
                </a:cubicBezTo>
                <a:cubicBezTo>
                  <a:pt x="1137842" y="2718527"/>
                  <a:pt x="1081642" y="2423613"/>
                  <a:pt x="1034401" y="2126256"/>
                </a:cubicBezTo>
                <a:cubicBezTo>
                  <a:pt x="770507" y="2126256"/>
                  <a:pt x="506612" y="2126256"/>
                  <a:pt x="237016" y="2126256"/>
                </a:cubicBezTo>
                <a:close/>
                <a:moveTo>
                  <a:pt x="2625914" y="368995"/>
                </a:moveTo>
                <a:cubicBezTo>
                  <a:pt x="2552610" y="368181"/>
                  <a:pt x="2490708" y="426837"/>
                  <a:pt x="2489894" y="500158"/>
                </a:cubicBezTo>
                <a:cubicBezTo>
                  <a:pt x="2488265" y="573479"/>
                  <a:pt x="2546908" y="635395"/>
                  <a:pt x="2620212" y="637024"/>
                </a:cubicBezTo>
                <a:cubicBezTo>
                  <a:pt x="2695145" y="638654"/>
                  <a:pt x="2757046" y="578368"/>
                  <a:pt x="2757861" y="504232"/>
                </a:cubicBezTo>
                <a:cubicBezTo>
                  <a:pt x="2758676" y="430911"/>
                  <a:pt x="2699218" y="369810"/>
                  <a:pt x="2625914" y="368995"/>
                </a:cubicBezTo>
                <a:close/>
                <a:moveTo>
                  <a:pt x="952953" y="1062286"/>
                </a:moveTo>
                <a:cubicBezTo>
                  <a:pt x="952138" y="1135607"/>
                  <a:pt x="1010781" y="1196708"/>
                  <a:pt x="1084085" y="1198337"/>
                </a:cubicBezTo>
                <a:cubicBezTo>
                  <a:pt x="1159018" y="1199967"/>
                  <a:pt x="1220919" y="1138866"/>
                  <a:pt x="1220919" y="1064730"/>
                </a:cubicBezTo>
                <a:cubicBezTo>
                  <a:pt x="1220919" y="991409"/>
                  <a:pt x="1161462" y="931123"/>
                  <a:pt x="1088158" y="930308"/>
                </a:cubicBezTo>
                <a:cubicBezTo>
                  <a:pt x="1014854" y="929494"/>
                  <a:pt x="953767" y="988965"/>
                  <a:pt x="952953" y="1062286"/>
                </a:cubicBezTo>
                <a:close/>
                <a:moveTo>
                  <a:pt x="635302" y="2627283"/>
                </a:moveTo>
                <a:cubicBezTo>
                  <a:pt x="636116" y="2553962"/>
                  <a:pt x="577473" y="2492046"/>
                  <a:pt x="504169" y="2491232"/>
                </a:cubicBezTo>
                <a:cubicBezTo>
                  <a:pt x="430865" y="2489602"/>
                  <a:pt x="368964" y="2548259"/>
                  <a:pt x="367335" y="2621580"/>
                </a:cubicBezTo>
                <a:cubicBezTo>
                  <a:pt x="365706" y="2696530"/>
                  <a:pt x="425163" y="2758446"/>
                  <a:pt x="500096" y="2759261"/>
                </a:cubicBezTo>
                <a:cubicBezTo>
                  <a:pt x="573400" y="2760075"/>
                  <a:pt x="634487" y="2700604"/>
                  <a:pt x="635302" y="2627283"/>
                </a:cubicBezTo>
                <a:close/>
                <a:moveTo>
                  <a:pt x="2167356" y="2066784"/>
                </a:moveTo>
                <a:cubicBezTo>
                  <a:pt x="2168171" y="1991834"/>
                  <a:pt x="2110342" y="1931548"/>
                  <a:pt x="2037038" y="1929918"/>
                </a:cubicBezTo>
                <a:cubicBezTo>
                  <a:pt x="1962105" y="1928289"/>
                  <a:pt x="1900204" y="1988575"/>
                  <a:pt x="1899389" y="2062711"/>
                </a:cubicBezTo>
                <a:cubicBezTo>
                  <a:pt x="1898575" y="2135217"/>
                  <a:pt x="1958847" y="2197133"/>
                  <a:pt x="2032151" y="2197948"/>
                </a:cubicBezTo>
                <a:cubicBezTo>
                  <a:pt x="2106270" y="2198762"/>
                  <a:pt x="2166542" y="2140105"/>
                  <a:pt x="2167356" y="2066784"/>
                </a:cubicBezTo>
                <a:close/>
              </a:path>
            </a:pathLst>
          </a:custGeom>
          <a:solidFill>
            <a:srgbClr val="C2D237"/>
          </a:solidFill>
          <a:ln w="8145" cap="flat">
            <a:noFill/>
            <a:prstDash val="solid"/>
            <a:miter/>
          </a:ln>
        </p:spPr>
        <p:txBody>
          <a:bodyPr rtlCol="0" anchor="ctr">
            <a:noAutofit/>
          </a:bodyPr>
          <a:lstStyle/>
          <a:p>
            <a:endParaRPr lang="en-US"/>
          </a:p>
        </p:txBody>
      </p:sp>
    </p:spTree>
    <p:extLst>
      <p:ext uri="{BB962C8B-B14F-4D97-AF65-F5344CB8AC3E}">
        <p14:creationId xmlns:p14="http://schemas.microsoft.com/office/powerpoint/2010/main" val="295008725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41FDF5-2901-384A-BB88-EC99064D1D29}"/>
              </a:ext>
            </a:extLst>
          </p:cNvPr>
          <p:cNvPicPr/>
          <p:nvPr/>
        </p:nvPicPr>
        <p:blipFill>
          <a:blip r:embed="rId2">
            <a:extLst>
              <a:ext uri="{28A0092B-C50C-407E-A947-70E740481C1C}">
                <a14:useLocalDpi xmlns:a14="http://schemas.microsoft.com/office/drawing/2010/main"/>
              </a:ext>
            </a:extLst>
          </a:blip>
          <a:stretch>
            <a:fillRect/>
          </a:stretch>
        </p:blipFill>
        <p:spPr bwMode="auto">
          <a:xfrm>
            <a:off x="0" y="-17829"/>
            <a:ext cx="6858000" cy="5932300"/>
          </a:xfrm>
          <a:prstGeom prst="rect">
            <a:avLst/>
          </a:prstGeom>
          <a:noFill/>
          <a:ln>
            <a:noFill/>
          </a:ln>
        </p:spPr>
      </p:pic>
      <p:sp>
        <p:nvSpPr>
          <p:cNvPr id="20" name="Rechteck">
            <a:extLst>
              <a:ext uri="{FF2B5EF4-FFF2-40B4-BE49-F238E27FC236}">
                <a16:creationId xmlns:a16="http://schemas.microsoft.com/office/drawing/2014/main" id="{19CE18DE-6A15-A84D-951B-72814453B780}"/>
              </a:ext>
            </a:extLst>
          </p:cNvPr>
          <p:cNvSpPr/>
          <p:nvPr/>
        </p:nvSpPr>
        <p:spPr>
          <a:xfrm>
            <a:off x="0" y="5819701"/>
            <a:ext cx="6848275" cy="2001202"/>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9" name="Rectangle 27">
            <a:extLst>
              <a:ext uri="{FF2B5EF4-FFF2-40B4-BE49-F238E27FC236}">
                <a16:creationId xmlns:a16="http://schemas.microsoft.com/office/drawing/2014/main" id="{96054FF9-D73E-4938-9C3B-97AD4B992240}"/>
              </a:ext>
            </a:extLst>
          </p:cNvPr>
          <p:cNvSpPr txBox="1"/>
          <p:nvPr/>
        </p:nvSpPr>
        <p:spPr>
          <a:xfrm>
            <a:off x="774290" y="876915"/>
            <a:ext cx="319160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21" name="Rectangle 27">
            <a:extLst>
              <a:ext uri="{FF2B5EF4-FFF2-40B4-BE49-F238E27FC236}">
                <a16:creationId xmlns:a16="http://schemas.microsoft.com/office/drawing/2014/main" id="{91CF006B-E929-174E-8A0B-AF8B7AD79156}"/>
              </a:ext>
            </a:extLst>
          </p:cNvPr>
          <p:cNvSpPr txBox="1"/>
          <p:nvPr/>
        </p:nvSpPr>
        <p:spPr>
          <a:xfrm>
            <a:off x="925971" y="6045080"/>
            <a:ext cx="3143891" cy="267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400" b="1" i="0" u="none" strike="noStrike">
                <a:solidFill>
                  <a:srgbClr val="2F355A"/>
                </a:solidFill>
                <a:highlight>
                  <a:srgbClr val="000000">
                    <a:alpha val="0"/>
                  </a:srgbClr>
                </a:highlight>
                <a:latin typeface="Montserrat Bold"/>
              </a:rPr>
              <a:t>Description</a:t>
            </a:r>
            <a:endParaRPr sz="1400" b="1">
              <a:solidFill>
                <a:srgbClr val="2F355A"/>
              </a:solidFill>
            </a:endParaRPr>
          </a:p>
        </p:txBody>
      </p:sp>
      <p:sp>
        <p:nvSpPr>
          <p:cNvPr id="22" name="Rectangle 27">
            <a:extLst>
              <a:ext uri="{FF2B5EF4-FFF2-40B4-BE49-F238E27FC236}">
                <a16:creationId xmlns:a16="http://schemas.microsoft.com/office/drawing/2014/main" id="{313F0868-C98B-AD42-AF6B-5EF236F73554}"/>
              </a:ext>
            </a:extLst>
          </p:cNvPr>
          <p:cNvSpPr txBox="1"/>
          <p:nvPr/>
        </p:nvSpPr>
        <p:spPr>
          <a:xfrm>
            <a:off x="895724" y="6363854"/>
            <a:ext cx="5253222" cy="57996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a:solidFill>
                  <a:srgbClr val="2F355A"/>
                </a:solidFill>
                <a:highlight>
                  <a:srgbClr val="000000">
                    <a:alpha val="0"/>
                  </a:srgbClr>
                </a:highlight>
                <a:latin typeface="Montserrat Light"/>
                <a:ea typeface="Roboto"/>
              </a:rPr>
              <a:t>Des programmes réguliers pour les visiteurs malvoyants, en particulier les enfants et les jeunes, sont également organisés par Puppet Culture in Chrudim, ce qui permet à ces derniers de découvrir les théâtres de marionnettes par le toucher.</a:t>
            </a:r>
          </a:p>
        </p:txBody>
      </p:sp>
      <p:pic>
        <p:nvPicPr>
          <p:cNvPr id="23" name="Picture 22">
            <a:extLst>
              <a:ext uri="{FF2B5EF4-FFF2-40B4-BE49-F238E27FC236}">
                <a16:creationId xmlns:a16="http://schemas.microsoft.com/office/drawing/2014/main" id="{EBE3034D-A369-064E-A978-2208E91CE495}"/>
              </a:ext>
            </a:extLst>
          </p:cNvPr>
          <p:cNvPicPr>
            <a:picLocks noChangeAspect="1"/>
          </p:cNvPicPr>
          <p:nvPr/>
        </p:nvPicPr>
        <p:blipFill>
          <a:blip r:embed="rId3">
            <a:extLst>
              <a:ext uri="{28A0092B-C50C-407E-A947-70E740481C1C}">
                <a14:useLocalDpi xmlns:a14="http://schemas.microsoft.com/office/drawing/2010/main"/>
              </a:ext>
            </a:extLst>
          </a:blip>
          <a:srcRect l="-8051" b="-1133"/>
          <a:stretch>
            <a:fillRect/>
          </a:stretch>
        </p:blipFill>
        <p:spPr>
          <a:xfrm flipH="1">
            <a:off x="-13845" y="851"/>
            <a:ext cx="3316215" cy="2886638"/>
          </a:xfrm>
          <a:prstGeom prst="rect">
            <a:avLst/>
          </a:prstGeom>
        </p:spPr>
      </p:pic>
      <p:sp>
        <p:nvSpPr>
          <p:cNvPr id="24" name="Text Placeholder 3">
            <a:extLst>
              <a:ext uri="{FF2B5EF4-FFF2-40B4-BE49-F238E27FC236}">
                <a16:creationId xmlns:a16="http://schemas.microsoft.com/office/drawing/2014/main" id="{1B9834D1-8665-EB49-80E6-42F1F97BF768}"/>
              </a:ext>
            </a:extLst>
          </p:cNvPr>
          <p:cNvSpPr txBox="1"/>
          <p:nvPr/>
        </p:nvSpPr>
        <p:spPr>
          <a:xfrm>
            <a:off x="234192" y="331347"/>
            <a:ext cx="2368849"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a:solidFill>
                  <a:srgbClr val="C2D237"/>
                </a:solidFill>
                <a:highlight>
                  <a:srgbClr val="000000">
                    <a:alpha val="0"/>
                  </a:srgbClr>
                </a:highlight>
                <a:latin typeface="Montserrat"/>
              </a:rPr>
              <a:t>Étude de cas</a:t>
            </a:r>
          </a:p>
          <a:p>
            <a:pPr rtl="0" hangingPunct="1">
              <a:lnSpc>
                <a:spcPct val="100000"/>
              </a:lnSpc>
              <a:spcBef>
                <a:spcPct val="0"/>
              </a:spcBef>
            </a:pPr>
            <a:r>
              <a:rPr lang="fr" sz="1900" b="1" i="0" u="none" strike="noStrike">
                <a:solidFill>
                  <a:srgbClr val="FFFFFF"/>
                </a:solidFill>
                <a:highlight>
                  <a:srgbClr val="000000">
                    <a:alpha val="0"/>
                  </a:srgbClr>
                </a:highlight>
                <a:latin typeface="Montserrat Light"/>
              </a:rPr>
              <a:t>Visites guidées, musées et spectacles de marionnettes, </a:t>
            </a:r>
            <a:r>
              <a:rPr lang="fr" sz="1600" b="0" i="1" u="none" strike="noStrike">
                <a:solidFill>
                  <a:srgbClr val="FFFFFF"/>
                </a:solidFill>
                <a:highlight>
                  <a:srgbClr val="000000">
                    <a:alpha val="0"/>
                  </a:srgbClr>
                </a:highlight>
                <a:latin typeface="Montserrat Light"/>
              </a:rPr>
              <a:t>République tchèque</a:t>
            </a:r>
          </a:p>
        </p:txBody>
      </p:sp>
      <p:pic>
        <p:nvPicPr>
          <p:cNvPr id="28" name="Picture 27">
            <a:extLst>
              <a:ext uri="{FF2B5EF4-FFF2-40B4-BE49-F238E27FC236}">
                <a16:creationId xmlns:a16="http://schemas.microsoft.com/office/drawing/2014/main" id="{3AD135CF-D9A9-F74F-B96F-89C2C512B591}"/>
              </a:ext>
            </a:extLst>
          </p:cNvPr>
          <p:cNvPicPr>
            <a:picLocks noChangeAspect="1"/>
          </p:cNvPicPr>
          <p:nvPr/>
        </p:nvPicPr>
        <p:blipFill>
          <a:blip r:embed="rId4">
            <a:extLst>
              <a:ext uri="{28A0092B-C50C-407E-A947-70E740481C1C}">
                <a14:useLocalDpi xmlns:a14="http://schemas.microsoft.com/office/drawing/2010/main"/>
              </a:ext>
            </a:extLst>
          </a:blip>
          <a:srcRect l="-512" r="-1465"/>
          <a:stretch>
            <a:fillRect/>
          </a:stretch>
        </p:blipFill>
        <p:spPr>
          <a:xfrm flipH="1">
            <a:off x="1893100" y="6854959"/>
            <a:ext cx="4667787" cy="2803602"/>
          </a:xfrm>
          <a:prstGeom prst="rect">
            <a:avLst/>
          </a:prstGeom>
        </p:spPr>
      </p:pic>
      <p:pic>
        <p:nvPicPr>
          <p:cNvPr id="3" name="Picture 2">
            <a:extLst>
              <a:ext uri="{FF2B5EF4-FFF2-40B4-BE49-F238E27FC236}">
                <a16:creationId xmlns:a16="http://schemas.microsoft.com/office/drawing/2014/main" id="{4ABEFB18-6BE2-214B-A678-2A29BA5A4BA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95660" y="7240569"/>
            <a:ext cx="3113969" cy="1940756"/>
          </a:xfrm>
          <a:prstGeom prst="rect">
            <a:avLst/>
          </a:prstGeom>
        </p:spPr>
      </p:pic>
      <p:sp>
        <p:nvSpPr>
          <p:cNvPr id="32" name="Rectangle 27">
            <a:extLst>
              <a:ext uri="{FF2B5EF4-FFF2-40B4-BE49-F238E27FC236}">
                <a16:creationId xmlns:a16="http://schemas.microsoft.com/office/drawing/2014/main" id="{A9957BB9-E6BD-2E4B-8A5C-18E79E8180DF}"/>
              </a:ext>
            </a:extLst>
          </p:cNvPr>
          <p:cNvSpPr txBox="1"/>
          <p:nvPr/>
        </p:nvSpPr>
        <p:spPr>
          <a:xfrm>
            <a:off x="1077631" y="8761391"/>
            <a:ext cx="5360022" cy="6723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000" b="1" i="0" u="none" strike="noStrike">
                <a:solidFill>
                  <a:srgbClr val="28AFAC"/>
                </a:solidFill>
                <a:highlight>
                  <a:srgbClr val="FFFFFF"/>
                </a:highlight>
                <a:latin typeface="Montserrat"/>
                <a:ea typeface="Roboto"/>
                <a:cs typeface="Roboto"/>
              </a:rPr>
              <a:t>SITE INTERNET</a:t>
            </a:r>
            <a:r>
              <a:rPr lang="fr" sz="1000" b="1" i="0" u="none" strike="noStrike">
                <a:solidFill>
                  <a:srgbClr val="2F355A"/>
                </a:solidFill>
                <a:highlight>
                  <a:srgbClr val="FFFFFF"/>
                </a:highlight>
                <a:latin typeface="Montserrat"/>
                <a:ea typeface="Roboto"/>
                <a:cs typeface="Roboto"/>
              </a:rPr>
              <a:t> </a:t>
            </a:r>
          </a:p>
          <a:p>
            <a:pPr rtl="0"/>
            <a:r>
              <a:rPr lang="fr" sz="1000" b="1" i="0" u="sng" strike="noStrike">
                <a:solidFill>
                  <a:srgbClr val="2F355A"/>
                </a:solidFill>
                <a:highlight>
                  <a:srgbClr val="FFFFFF"/>
                </a:highlight>
                <a:latin typeface="Montserrat"/>
                <a:ea typeface="Calibri"/>
                <a:cs typeface="Times New Roman"/>
                <a:hlinkClick r:id="rId6">
                  <a:extLst>
                    <a:ext uri="{A12FA001-AC4F-418D-AE19-62706E023703}">
                      <ahyp:hlinkClr xmlns:ahyp="http://schemas.microsoft.com/office/drawing/2018/hyperlinkcolor" val="tx"/>
                    </a:ext>
                  </a:extLst>
                </a:hlinkClick>
              </a:rPr>
              <a:t>La culture des marionnettes</a:t>
            </a:r>
            <a:endParaRPr lang="en-IE" sz="1050" b="1">
              <a:solidFill>
                <a:srgbClr val="2F355A"/>
              </a:solidFill>
              <a:highlight>
                <a:srgbClr val="FFFFFF"/>
              </a:highlight>
              <a:latin typeface="Montserrat" pitchFamily="2" charset="77"/>
              <a:ea typeface="Calibri" panose="020F0502020204030204" pitchFamily="34" charset="0"/>
              <a:cs typeface="Times New Roman" panose="02020603050405020304" pitchFamily="18" charset="0"/>
            </a:endParaRPr>
          </a:p>
          <a:p>
            <a:endParaRPr lang="en-GB" sz="1050">
              <a:solidFill>
                <a:srgbClr val="2F355A"/>
              </a:solidFill>
              <a:highlight>
                <a:srgbClr val="FFFFFF"/>
              </a:highlight>
              <a:latin typeface="Montserrat" pitchFamily="2" charset="77"/>
            </a:endParaRPr>
          </a:p>
          <a:p>
            <a:endParaRPr lang="en-IE" sz="1050" b="1">
              <a:solidFill>
                <a:srgbClr val="2F355A"/>
              </a:solidFill>
              <a:effectLst/>
              <a:highlight>
                <a:srgbClr val="FFFFFF"/>
              </a:highlight>
              <a:latin typeface="Montserrat Light"/>
              <a:ea typeface="Roboto" panose="02000000000000000000" pitchFamily="2" charset="0"/>
              <a:cs typeface="Roboto" panose="02000000000000000000" pitchFamily="2" charset="0"/>
            </a:endParaRPr>
          </a:p>
        </p:txBody>
      </p:sp>
      <p:sp>
        <p:nvSpPr>
          <p:cNvPr id="33" name="Freeform 32">
            <a:extLst>
              <a:ext uri="{FF2B5EF4-FFF2-40B4-BE49-F238E27FC236}">
                <a16:creationId xmlns:a16="http://schemas.microsoft.com/office/drawing/2014/main" id="{F6CDC00F-22CA-D640-BA25-D3A21EDA3D3D}"/>
              </a:ext>
            </a:extLst>
          </p:cNvPr>
          <p:cNvSpPr/>
          <p:nvPr/>
        </p:nvSpPr>
        <p:spPr>
          <a:xfrm>
            <a:off x="783894" y="8761391"/>
            <a:ext cx="170503" cy="170583"/>
          </a:xfrm>
          <a:custGeom>
            <a:avLst/>
            <a:gdLst>
              <a:gd name="connsiteX0" fmla="*/ 1659929 w 3123587"/>
              <a:gd name="connsiteY0" fmla="*/ 3125051 h 3125050"/>
              <a:gd name="connsiteX1" fmla="*/ 1470968 w 3123587"/>
              <a:gd name="connsiteY1" fmla="*/ 3125051 h 3125050"/>
              <a:gd name="connsiteX2" fmla="*/ 1444090 w 3123587"/>
              <a:gd name="connsiteY2" fmla="*/ 3120163 h 3125050"/>
              <a:gd name="connsiteX3" fmla="*/ 726524 w 3123587"/>
              <a:gd name="connsiteY3" fmla="*/ 2882277 h 3125050"/>
              <a:gd name="connsiteX4" fmla="*/ 651591 w 3123587"/>
              <a:gd name="connsiteY4" fmla="*/ 2833396 h 3125050"/>
              <a:gd name="connsiteX5" fmla="*/ 326610 w 3123587"/>
              <a:gd name="connsiteY5" fmla="*/ 2812215 h 3125050"/>
              <a:gd name="connsiteX6" fmla="*/ 291587 w 3123587"/>
              <a:gd name="connsiteY6" fmla="*/ 2472494 h 3125050"/>
              <a:gd name="connsiteX7" fmla="*/ 278555 w 3123587"/>
              <a:gd name="connsiteY7" fmla="*/ 2452942 h 3125050"/>
              <a:gd name="connsiteX8" fmla="*/ 23620 w 3123587"/>
              <a:gd name="connsiteY8" fmla="*/ 1829713 h 3125050"/>
              <a:gd name="connsiteX9" fmla="*/ 0 w 3123587"/>
              <a:gd name="connsiteY9" fmla="*/ 1661075 h 3125050"/>
              <a:gd name="connsiteX10" fmla="*/ 0 w 3123587"/>
              <a:gd name="connsiteY10" fmla="*/ 1465552 h 3125050"/>
              <a:gd name="connsiteX11" fmla="*/ 5701 w 3123587"/>
              <a:gd name="connsiteY11" fmla="*/ 1438668 h 3125050"/>
              <a:gd name="connsiteX12" fmla="*/ 43982 w 3123587"/>
              <a:gd name="connsiteY12" fmla="*/ 1198337 h 3125050"/>
              <a:gd name="connsiteX13" fmla="*/ 259822 w 3123587"/>
              <a:gd name="connsiteY13" fmla="*/ 701384 h 3125050"/>
              <a:gd name="connsiteX14" fmla="*/ 348601 w 3123587"/>
              <a:gd name="connsiteY14" fmla="*/ 676129 h 3125050"/>
              <a:gd name="connsiteX15" fmla="*/ 362448 w 3123587"/>
              <a:gd name="connsiteY15" fmla="*/ 767373 h 3125050"/>
              <a:gd name="connsiteX16" fmla="*/ 333126 w 3123587"/>
              <a:gd name="connsiteY16" fmla="*/ 813809 h 3125050"/>
              <a:gd name="connsiteX17" fmla="*/ 232129 w 3123587"/>
              <a:gd name="connsiteY17" fmla="*/ 1002000 h 3125050"/>
              <a:gd name="connsiteX18" fmla="*/ 820191 w 3123587"/>
              <a:gd name="connsiteY18" fmla="*/ 1001185 h 3125050"/>
              <a:gd name="connsiteX19" fmla="*/ 842996 w 3123587"/>
              <a:gd name="connsiteY19" fmla="*/ 980818 h 3125050"/>
              <a:gd name="connsiteX20" fmla="*/ 1021370 w 3123587"/>
              <a:gd name="connsiteY20" fmla="*/ 817068 h 3125050"/>
              <a:gd name="connsiteX21" fmla="*/ 1078384 w 3123587"/>
              <a:gd name="connsiteY21" fmla="*/ 755153 h 3125050"/>
              <a:gd name="connsiteX22" fmla="*/ 1080013 w 3123587"/>
              <a:gd name="connsiteY22" fmla="*/ 746191 h 3125050"/>
              <a:gd name="connsiteX23" fmla="*/ 1309699 w 3123587"/>
              <a:gd name="connsiteY23" fmla="*/ 153920 h 3125050"/>
              <a:gd name="connsiteX24" fmla="*/ 1308884 w 3123587"/>
              <a:gd name="connsiteY24" fmla="*/ 148218 h 3125050"/>
              <a:gd name="connsiteX25" fmla="*/ 1294224 w 3123587"/>
              <a:gd name="connsiteY25" fmla="*/ 148218 h 3125050"/>
              <a:gd name="connsiteX26" fmla="*/ 1198928 w 3123587"/>
              <a:gd name="connsiteY26" fmla="*/ 169399 h 3125050"/>
              <a:gd name="connsiteX27" fmla="*/ 746887 w 3123587"/>
              <a:gd name="connsiteY27" fmla="*/ 374698 h 3125050"/>
              <a:gd name="connsiteX28" fmla="*/ 688243 w 3123587"/>
              <a:gd name="connsiteY28" fmla="*/ 394250 h 3125050"/>
              <a:gd name="connsiteX29" fmla="*/ 638560 w 3123587"/>
              <a:gd name="connsiteY29" fmla="*/ 347814 h 3125050"/>
              <a:gd name="connsiteX30" fmla="*/ 671954 w 3123587"/>
              <a:gd name="connsiteY30" fmla="*/ 278566 h 3125050"/>
              <a:gd name="connsiteX31" fmla="*/ 1339835 w 3123587"/>
              <a:gd name="connsiteY31" fmla="*/ 16240 h 3125050"/>
              <a:gd name="connsiteX32" fmla="*/ 2343286 w 3123587"/>
              <a:gd name="connsiteY32" fmla="*/ 209318 h 3125050"/>
              <a:gd name="connsiteX33" fmla="*/ 2473604 w 3123587"/>
              <a:gd name="connsiteY33" fmla="*/ 290786 h 3125050"/>
              <a:gd name="connsiteX34" fmla="*/ 2802658 w 3123587"/>
              <a:gd name="connsiteY34" fmla="*/ 316856 h 3125050"/>
              <a:gd name="connsiteX35" fmla="*/ 2831165 w 3123587"/>
              <a:gd name="connsiteY35" fmla="*/ 650059 h 3125050"/>
              <a:gd name="connsiteX36" fmla="*/ 2845826 w 3123587"/>
              <a:gd name="connsiteY36" fmla="*/ 672870 h 3125050"/>
              <a:gd name="connsiteX37" fmla="*/ 3080399 w 3123587"/>
              <a:gd name="connsiteY37" fmla="*/ 1921772 h 3125050"/>
              <a:gd name="connsiteX38" fmla="*/ 1831786 w 3123587"/>
              <a:gd name="connsiteY38" fmla="*/ 3101425 h 3125050"/>
              <a:gd name="connsiteX39" fmla="*/ 1659929 w 3123587"/>
              <a:gd name="connsiteY39" fmla="*/ 3125051 h 3125050"/>
              <a:gd name="connsiteX40" fmla="*/ 2933791 w 3123587"/>
              <a:gd name="connsiteY40" fmla="*/ 2002425 h 3125050"/>
              <a:gd name="connsiteX41" fmla="*/ 2934605 w 3123587"/>
              <a:gd name="connsiteY41" fmla="*/ 1127461 h 3125050"/>
              <a:gd name="connsiteX42" fmla="*/ 2103012 w 3123587"/>
              <a:gd name="connsiteY42" fmla="*/ 1127461 h 3125050"/>
              <a:gd name="connsiteX43" fmla="*/ 2106270 w 3123587"/>
              <a:gd name="connsiteY43" fmla="*/ 1181229 h 3125050"/>
              <a:gd name="connsiteX44" fmla="*/ 2122559 w 3123587"/>
              <a:gd name="connsiteY44" fmla="*/ 1540502 h 3125050"/>
              <a:gd name="connsiteX45" fmla="*/ 2116858 w 3123587"/>
              <a:gd name="connsiteY45" fmla="*/ 1790608 h 3125050"/>
              <a:gd name="connsiteX46" fmla="*/ 2142107 w 3123587"/>
              <a:gd name="connsiteY46" fmla="*/ 1834601 h 3125050"/>
              <a:gd name="connsiteX47" fmla="*/ 2234144 w 3123587"/>
              <a:gd name="connsiteY47" fmla="*/ 1907922 h 3125050"/>
              <a:gd name="connsiteX48" fmla="*/ 2288715 w 3123587"/>
              <a:gd name="connsiteY48" fmla="*/ 2003239 h 3125050"/>
              <a:gd name="connsiteX49" fmla="*/ 2933791 w 3123587"/>
              <a:gd name="connsiteY49" fmla="*/ 2002425 h 3125050"/>
              <a:gd name="connsiteX50" fmla="*/ 1000193 w 3123587"/>
              <a:gd name="connsiteY50" fmla="*/ 1305875 h 3125050"/>
              <a:gd name="connsiteX51" fmla="*/ 985532 w 3123587"/>
              <a:gd name="connsiteY51" fmla="*/ 1299358 h 3125050"/>
              <a:gd name="connsiteX52" fmla="*/ 846254 w 3123587"/>
              <a:gd name="connsiteY52" fmla="*/ 1150272 h 3125050"/>
              <a:gd name="connsiteX53" fmla="*/ 809602 w 3123587"/>
              <a:gd name="connsiteY53" fmla="*/ 1125831 h 3125050"/>
              <a:gd name="connsiteX54" fmla="*/ 218283 w 3123587"/>
              <a:gd name="connsiteY54" fmla="*/ 1126646 h 3125050"/>
              <a:gd name="connsiteX55" fmla="*/ 191405 w 3123587"/>
              <a:gd name="connsiteY55" fmla="*/ 1128275 h 3125050"/>
              <a:gd name="connsiteX56" fmla="*/ 191405 w 3123587"/>
              <a:gd name="connsiteY56" fmla="*/ 2003239 h 3125050"/>
              <a:gd name="connsiteX57" fmla="*/ 1014039 w 3123587"/>
              <a:gd name="connsiteY57" fmla="*/ 2003239 h 3125050"/>
              <a:gd name="connsiteX58" fmla="*/ 1000193 w 3123587"/>
              <a:gd name="connsiteY58" fmla="*/ 1305875 h 3125050"/>
              <a:gd name="connsiteX59" fmla="*/ 1131326 w 3123587"/>
              <a:gd name="connsiteY59" fmla="*/ 1317281 h 3125050"/>
              <a:gd name="connsiteX60" fmla="*/ 1145986 w 3123587"/>
              <a:gd name="connsiteY60" fmla="*/ 2001610 h 3125050"/>
              <a:gd name="connsiteX61" fmla="*/ 1785361 w 3123587"/>
              <a:gd name="connsiteY61" fmla="*/ 2001610 h 3125050"/>
              <a:gd name="connsiteX62" fmla="*/ 1978395 w 3123587"/>
              <a:gd name="connsiteY62" fmla="*/ 1815049 h 3125050"/>
              <a:gd name="connsiteX63" fmla="*/ 1996313 w 3123587"/>
              <a:gd name="connsiteY63" fmla="*/ 1786535 h 3125050"/>
              <a:gd name="connsiteX64" fmla="*/ 1995499 w 3123587"/>
              <a:gd name="connsiteY64" fmla="*/ 1323798 h 3125050"/>
              <a:gd name="connsiteX65" fmla="*/ 1980838 w 3123587"/>
              <a:gd name="connsiteY65" fmla="*/ 1125831 h 3125050"/>
              <a:gd name="connsiteX66" fmla="*/ 1352867 w 3123587"/>
              <a:gd name="connsiteY66" fmla="*/ 1126646 h 3125050"/>
              <a:gd name="connsiteX67" fmla="*/ 1332505 w 3123587"/>
              <a:gd name="connsiteY67" fmla="*/ 1142125 h 3125050"/>
              <a:gd name="connsiteX68" fmla="*/ 1131326 w 3123587"/>
              <a:gd name="connsiteY68" fmla="*/ 1317281 h 3125050"/>
              <a:gd name="connsiteX69" fmla="*/ 1965363 w 3123587"/>
              <a:gd name="connsiteY69" fmla="*/ 1002815 h 3125050"/>
              <a:gd name="connsiteX70" fmla="*/ 1946630 w 3123587"/>
              <a:gd name="connsiteY70" fmla="*/ 883872 h 3125050"/>
              <a:gd name="connsiteX71" fmla="*/ 1794320 w 3123587"/>
              <a:gd name="connsiteY71" fmla="*/ 362478 h 3125050"/>
              <a:gd name="connsiteX72" fmla="*/ 1653413 w 3123587"/>
              <a:gd name="connsiteY72" fmla="*/ 162067 h 3125050"/>
              <a:gd name="connsiteX73" fmla="*/ 1472597 w 3123587"/>
              <a:gd name="connsiteY73" fmla="*/ 162882 h 3125050"/>
              <a:gd name="connsiteX74" fmla="*/ 1358568 w 3123587"/>
              <a:gd name="connsiteY74" fmla="*/ 307895 h 3125050"/>
              <a:gd name="connsiteX75" fmla="*/ 1192412 w 3123587"/>
              <a:gd name="connsiteY75" fmla="*/ 811365 h 3125050"/>
              <a:gd name="connsiteX76" fmla="*/ 1208702 w 3123587"/>
              <a:gd name="connsiteY76" fmla="*/ 837435 h 3125050"/>
              <a:gd name="connsiteX77" fmla="*/ 1326803 w 3123587"/>
              <a:gd name="connsiteY77" fmla="*/ 975930 h 3125050"/>
              <a:gd name="connsiteX78" fmla="*/ 1365899 w 3123587"/>
              <a:gd name="connsiteY78" fmla="*/ 1002815 h 3125050"/>
              <a:gd name="connsiteX79" fmla="*/ 1923824 w 3123587"/>
              <a:gd name="connsiteY79" fmla="*/ 1002000 h 3125050"/>
              <a:gd name="connsiteX80" fmla="*/ 1965363 w 3123587"/>
              <a:gd name="connsiteY80" fmla="*/ 1002815 h 3125050"/>
              <a:gd name="connsiteX81" fmla="*/ 1159018 w 3123587"/>
              <a:gd name="connsiteY81" fmla="*/ 2126256 h 3125050"/>
              <a:gd name="connsiteX82" fmla="*/ 1190783 w 3123587"/>
              <a:gd name="connsiteY82" fmla="*/ 2310373 h 3125050"/>
              <a:gd name="connsiteX83" fmla="*/ 1345537 w 3123587"/>
              <a:gd name="connsiteY83" fmla="*/ 2795921 h 3125050"/>
              <a:gd name="connsiteX84" fmla="*/ 1479113 w 3123587"/>
              <a:gd name="connsiteY84" fmla="*/ 2971077 h 3125050"/>
              <a:gd name="connsiteX85" fmla="*/ 1643639 w 3123587"/>
              <a:gd name="connsiteY85" fmla="*/ 2971077 h 3125050"/>
              <a:gd name="connsiteX86" fmla="*/ 1739749 w 3123587"/>
              <a:gd name="connsiteY86" fmla="*/ 2862725 h 3125050"/>
              <a:gd name="connsiteX87" fmla="*/ 1932783 w 3123587"/>
              <a:gd name="connsiteY87" fmla="*/ 2315261 h 3125050"/>
              <a:gd name="connsiteX88" fmla="*/ 1925453 w 3123587"/>
              <a:gd name="connsiteY88" fmla="*/ 2295709 h 3125050"/>
              <a:gd name="connsiteX89" fmla="*/ 1785361 w 3123587"/>
              <a:gd name="connsiteY89" fmla="*/ 2126256 h 3125050"/>
              <a:gd name="connsiteX90" fmla="*/ 1159018 w 3123587"/>
              <a:gd name="connsiteY90" fmla="*/ 2126256 h 3125050"/>
              <a:gd name="connsiteX91" fmla="*/ 2284643 w 3123587"/>
              <a:gd name="connsiteY91" fmla="*/ 2126256 h 3125050"/>
              <a:gd name="connsiteX92" fmla="*/ 2280570 w 3123587"/>
              <a:gd name="connsiteY92" fmla="*/ 2135217 h 3125050"/>
              <a:gd name="connsiteX93" fmla="*/ 2075319 w 3123587"/>
              <a:gd name="connsiteY93" fmla="*/ 2317705 h 3125050"/>
              <a:gd name="connsiteX94" fmla="*/ 2052513 w 3123587"/>
              <a:gd name="connsiteY94" fmla="*/ 2342960 h 3125050"/>
              <a:gd name="connsiteX95" fmla="*/ 2025635 w 3123587"/>
              <a:gd name="connsiteY95" fmla="*/ 2461903 h 3125050"/>
              <a:gd name="connsiteX96" fmla="*/ 1815497 w 3123587"/>
              <a:gd name="connsiteY96" fmla="*/ 2971077 h 3125050"/>
              <a:gd name="connsiteX97" fmla="*/ 1814682 w 3123587"/>
              <a:gd name="connsiteY97" fmla="*/ 2978409 h 3125050"/>
              <a:gd name="connsiteX98" fmla="*/ 2536320 w 3123587"/>
              <a:gd name="connsiteY98" fmla="*/ 2622395 h 3125050"/>
              <a:gd name="connsiteX99" fmla="*/ 2886550 w 3123587"/>
              <a:gd name="connsiteY99" fmla="*/ 2126256 h 3125050"/>
              <a:gd name="connsiteX100" fmla="*/ 2284643 w 3123587"/>
              <a:gd name="connsiteY100" fmla="*/ 2126256 h 3125050"/>
              <a:gd name="connsiteX101" fmla="*/ 2894695 w 3123587"/>
              <a:gd name="connsiteY101" fmla="*/ 1001185 h 3125050"/>
              <a:gd name="connsiteX102" fmla="*/ 2742386 w 3123587"/>
              <a:gd name="connsiteY102" fmla="*/ 730712 h 3125050"/>
              <a:gd name="connsiteX103" fmla="*/ 2445097 w 3123587"/>
              <a:gd name="connsiteY103" fmla="*/ 684276 h 3125050"/>
              <a:gd name="connsiteX104" fmla="*/ 2392155 w 3123587"/>
              <a:gd name="connsiteY104" fmla="*/ 390177 h 3125050"/>
              <a:gd name="connsiteX105" fmla="*/ 1814682 w 3123587"/>
              <a:gd name="connsiteY105" fmla="*/ 149847 h 3125050"/>
              <a:gd name="connsiteX106" fmla="*/ 2089980 w 3123587"/>
              <a:gd name="connsiteY106" fmla="*/ 1000371 h 3125050"/>
              <a:gd name="connsiteX107" fmla="*/ 2894695 w 3123587"/>
              <a:gd name="connsiteY107" fmla="*/ 1001185 h 3125050"/>
              <a:gd name="connsiteX108" fmla="*/ 237016 w 3123587"/>
              <a:gd name="connsiteY108" fmla="*/ 2126256 h 3125050"/>
              <a:gd name="connsiteX109" fmla="*/ 387697 w 3123587"/>
              <a:gd name="connsiteY109" fmla="*/ 2394285 h 3125050"/>
              <a:gd name="connsiteX110" fmla="*/ 669510 w 3123587"/>
              <a:gd name="connsiteY110" fmla="*/ 2433389 h 3125050"/>
              <a:gd name="connsiteX111" fmla="*/ 732226 w 3123587"/>
              <a:gd name="connsiteY111" fmla="*/ 2737264 h 3125050"/>
              <a:gd name="connsiteX112" fmla="*/ 1308884 w 3123587"/>
              <a:gd name="connsiteY112" fmla="*/ 2975150 h 3125050"/>
              <a:gd name="connsiteX113" fmla="*/ 1034401 w 3123587"/>
              <a:gd name="connsiteY113" fmla="*/ 2126256 h 3125050"/>
              <a:gd name="connsiteX114" fmla="*/ 237016 w 3123587"/>
              <a:gd name="connsiteY114" fmla="*/ 2126256 h 3125050"/>
              <a:gd name="connsiteX115" fmla="*/ 2625914 w 3123587"/>
              <a:gd name="connsiteY115" fmla="*/ 368995 h 3125050"/>
              <a:gd name="connsiteX116" fmla="*/ 2489894 w 3123587"/>
              <a:gd name="connsiteY116" fmla="*/ 500158 h 3125050"/>
              <a:gd name="connsiteX117" fmla="*/ 2620212 w 3123587"/>
              <a:gd name="connsiteY117" fmla="*/ 637024 h 3125050"/>
              <a:gd name="connsiteX118" fmla="*/ 2757861 w 3123587"/>
              <a:gd name="connsiteY118" fmla="*/ 504232 h 3125050"/>
              <a:gd name="connsiteX119" fmla="*/ 2625914 w 3123587"/>
              <a:gd name="connsiteY119" fmla="*/ 368995 h 3125050"/>
              <a:gd name="connsiteX120" fmla="*/ 952953 w 3123587"/>
              <a:gd name="connsiteY120" fmla="*/ 1062286 h 3125050"/>
              <a:gd name="connsiteX121" fmla="*/ 1084085 w 3123587"/>
              <a:gd name="connsiteY121" fmla="*/ 1198337 h 3125050"/>
              <a:gd name="connsiteX122" fmla="*/ 1220919 w 3123587"/>
              <a:gd name="connsiteY122" fmla="*/ 1064730 h 3125050"/>
              <a:gd name="connsiteX123" fmla="*/ 1088158 w 3123587"/>
              <a:gd name="connsiteY123" fmla="*/ 930308 h 3125050"/>
              <a:gd name="connsiteX124" fmla="*/ 952953 w 3123587"/>
              <a:gd name="connsiteY124" fmla="*/ 1062286 h 3125050"/>
              <a:gd name="connsiteX125" fmla="*/ 635302 w 3123587"/>
              <a:gd name="connsiteY125" fmla="*/ 2627283 h 3125050"/>
              <a:gd name="connsiteX126" fmla="*/ 504169 w 3123587"/>
              <a:gd name="connsiteY126" fmla="*/ 2491232 h 3125050"/>
              <a:gd name="connsiteX127" fmla="*/ 367335 w 3123587"/>
              <a:gd name="connsiteY127" fmla="*/ 2621580 h 3125050"/>
              <a:gd name="connsiteX128" fmla="*/ 500096 w 3123587"/>
              <a:gd name="connsiteY128" fmla="*/ 2759261 h 3125050"/>
              <a:gd name="connsiteX129" fmla="*/ 635302 w 3123587"/>
              <a:gd name="connsiteY129" fmla="*/ 2627283 h 3125050"/>
              <a:gd name="connsiteX130" fmla="*/ 2167356 w 3123587"/>
              <a:gd name="connsiteY130" fmla="*/ 2066784 h 3125050"/>
              <a:gd name="connsiteX131" fmla="*/ 2037038 w 3123587"/>
              <a:gd name="connsiteY131" fmla="*/ 1929918 h 3125050"/>
              <a:gd name="connsiteX132" fmla="*/ 1899389 w 3123587"/>
              <a:gd name="connsiteY132" fmla="*/ 2062711 h 3125050"/>
              <a:gd name="connsiteX133" fmla="*/ 2032151 w 3123587"/>
              <a:gd name="connsiteY133" fmla="*/ 2197948 h 3125050"/>
              <a:gd name="connsiteX134" fmla="*/ 2167356 w 3123587"/>
              <a:gd name="connsiteY134" fmla="*/ 2066784 h 31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23587" h="3125050">
                <a:moveTo>
                  <a:pt x="1659929" y="3125051"/>
                </a:moveTo>
                <a:cubicBezTo>
                  <a:pt x="1597214" y="3125051"/>
                  <a:pt x="1533683" y="3125051"/>
                  <a:pt x="1470968" y="3125051"/>
                </a:cubicBezTo>
                <a:cubicBezTo>
                  <a:pt x="1462008" y="3123422"/>
                  <a:pt x="1453049" y="3120978"/>
                  <a:pt x="1444090" y="3120163"/>
                </a:cubicBezTo>
                <a:cubicBezTo>
                  <a:pt x="1185082" y="3100611"/>
                  <a:pt x="945622" y="3021587"/>
                  <a:pt x="726524" y="2882277"/>
                </a:cubicBezTo>
                <a:cubicBezTo>
                  <a:pt x="701275" y="2865983"/>
                  <a:pt x="676026" y="2848875"/>
                  <a:pt x="651591" y="2833396"/>
                </a:cubicBezTo>
                <a:cubicBezTo>
                  <a:pt x="533491" y="2903459"/>
                  <a:pt x="416204" y="2895312"/>
                  <a:pt x="326610" y="2812215"/>
                </a:cubicBezTo>
                <a:cubicBezTo>
                  <a:pt x="234573" y="2726674"/>
                  <a:pt x="222356" y="2612619"/>
                  <a:pt x="291587" y="2472494"/>
                </a:cubicBezTo>
                <a:cubicBezTo>
                  <a:pt x="287515" y="2465977"/>
                  <a:pt x="283442" y="2459459"/>
                  <a:pt x="278555" y="2452942"/>
                </a:cubicBezTo>
                <a:cubicBezTo>
                  <a:pt x="147423" y="2263937"/>
                  <a:pt x="61087" y="2057008"/>
                  <a:pt x="23620" y="1829713"/>
                </a:cubicBezTo>
                <a:cubicBezTo>
                  <a:pt x="14661" y="1773500"/>
                  <a:pt x="8145" y="1717287"/>
                  <a:pt x="0" y="1661075"/>
                </a:cubicBezTo>
                <a:cubicBezTo>
                  <a:pt x="0" y="1595901"/>
                  <a:pt x="0" y="1530726"/>
                  <a:pt x="0" y="1465552"/>
                </a:cubicBezTo>
                <a:cubicBezTo>
                  <a:pt x="1629" y="1456591"/>
                  <a:pt x="4072" y="1447629"/>
                  <a:pt x="5701" y="1438668"/>
                </a:cubicBezTo>
                <a:cubicBezTo>
                  <a:pt x="17919" y="1358829"/>
                  <a:pt x="26064" y="1277361"/>
                  <a:pt x="43982" y="1198337"/>
                </a:cubicBezTo>
                <a:cubicBezTo>
                  <a:pt x="83892" y="1019108"/>
                  <a:pt x="158011" y="853729"/>
                  <a:pt x="259822" y="701384"/>
                </a:cubicBezTo>
                <a:cubicBezTo>
                  <a:pt x="283442" y="665538"/>
                  <a:pt x="317651" y="656577"/>
                  <a:pt x="348601" y="676129"/>
                </a:cubicBezTo>
                <a:cubicBezTo>
                  <a:pt x="378738" y="695681"/>
                  <a:pt x="384439" y="731527"/>
                  <a:pt x="362448" y="767373"/>
                </a:cubicBezTo>
                <a:cubicBezTo>
                  <a:pt x="352674" y="782852"/>
                  <a:pt x="342086" y="797516"/>
                  <a:pt x="333126" y="813809"/>
                </a:cubicBezTo>
                <a:cubicBezTo>
                  <a:pt x="299732" y="874910"/>
                  <a:pt x="267153" y="936011"/>
                  <a:pt x="232129" y="1002000"/>
                </a:cubicBezTo>
                <a:cubicBezTo>
                  <a:pt x="434123" y="1002000"/>
                  <a:pt x="627157" y="1002000"/>
                  <a:pt x="820191" y="1001185"/>
                </a:cubicBezTo>
                <a:cubicBezTo>
                  <a:pt x="828336" y="1001185"/>
                  <a:pt x="839739" y="988965"/>
                  <a:pt x="842996" y="980818"/>
                </a:cubicBezTo>
                <a:cubicBezTo>
                  <a:pt x="875576" y="896092"/>
                  <a:pt x="933405" y="836620"/>
                  <a:pt x="1021370" y="817068"/>
                </a:cubicBezTo>
                <a:cubicBezTo>
                  <a:pt x="1060465" y="808107"/>
                  <a:pt x="1075940" y="791813"/>
                  <a:pt x="1078384" y="755153"/>
                </a:cubicBezTo>
                <a:cubicBezTo>
                  <a:pt x="1078384" y="751894"/>
                  <a:pt x="1079198" y="749450"/>
                  <a:pt x="1080013" y="746191"/>
                </a:cubicBezTo>
                <a:cubicBezTo>
                  <a:pt x="1126439" y="537634"/>
                  <a:pt x="1184267" y="332335"/>
                  <a:pt x="1309699" y="153920"/>
                </a:cubicBezTo>
                <a:cubicBezTo>
                  <a:pt x="1310513" y="153106"/>
                  <a:pt x="1309699" y="150662"/>
                  <a:pt x="1308884" y="148218"/>
                </a:cubicBezTo>
                <a:cubicBezTo>
                  <a:pt x="1303997" y="148218"/>
                  <a:pt x="1298296" y="147403"/>
                  <a:pt x="1294224" y="148218"/>
                </a:cubicBezTo>
                <a:cubicBezTo>
                  <a:pt x="1262458" y="154735"/>
                  <a:pt x="1230693" y="161252"/>
                  <a:pt x="1198928" y="169399"/>
                </a:cubicBezTo>
                <a:cubicBezTo>
                  <a:pt x="1036030" y="211762"/>
                  <a:pt x="886164" y="281010"/>
                  <a:pt x="746887" y="374698"/>
                </a:cubicBezTo>
                <a:cubicBezTo>
                  <a:pt x="730597" y="386104"/>
                  <a:pt x="707791" y="394250"/>
                  <a:pt x="688243" y="394250"/>
                </a:cubicBezTo>
                <a:cubicBezTo>
                  <a:pt x="662180" y="394250"/>
                  <a:pt x="644261" y="374698"/>
                  <a:pt x="638560" y="347814"/>
                </a:cubicBezTo>
                <a:cubicBezTo>
                  <a:pt x="632044" y="316856"/>
                  <a:pt x="646704" y="295674"/>
                  <a:pt x="671954" y="278566"/>
                </a:cubicBezTo>
                <a:cubicBezTo>
                  <a:pt x="873947" y="139256"/>
                  <a:pt x="1096303" y="50456"/>
                  <a:pt x="1339835" y="16240"/>
                </a:cubicBezTo>
                <a:cubicBezTo>
                  <a:pt x="1696581" y="-33456"/>
                  <a:pt x="2030522" y="30904"/>
                  <a:pt x="2343286" y="209318"/>
                </a:cubicBezTo>
                <a:cubicBezTo>
                  <a:pt x="2388083" y="234573"/>
                  <a:pt x="2430436" y="263902"/>
                  <a:pt x="2473604" y="290786"/>
                </a:cubicBezTo>
                <a:cubicBezTo>
                  <a:pt x="2590891" y="219909"/>
                  <a:pt x="2713879" y="229685"/>
                  <a:pt x="2802658" y="316856"/>
                </a:cubicBezTo>
                <a:cubicBezTo>
                  <a:pt x="2876776" y="390177"/>
                  <a:pt x="2916686" y="520525"/>
                  <a:pt x="2831165" y="650059"/>
                </a:cubicBezTo>
                <a:cubicBezTo>
                  <a:pt x="2836052" y="657391"/>
                  <a:pt x="2840939" y="664723"/>
                  <a:pt x="2845826" y="672870"/>
                </a:cubicBezTo>
                <a:cubicBezTo>
                  <a:pt x="3104019" y="1055769"/>
                  <a:pt x="3182210" y="1472884"/>
                  <a:pt x="3080399" y="1921772"/>
                </a:cubicBezTo>
                <a:cubicBezTo>
                  <a:pt x="2944379" y="2526263"/>
                  <a:pt x="2440210" y="2999591"/>
                  <a:pt x="1831786" y="3101425"/>
                </a:cubicBezTo>
                <a:cubicBezTo>
                  <a:pt x="1774772" y="3111202"/>
                  <a:pt x="1717758" y="3117719"/>
                  <a:pt x="1659929" y="3125051"/>
                </a:cubicBezTo>
                <a:close/>
                <a:moveTo>
                  <a:pt x="2933791" y="2002425"/>
                </a:moveTo>
                <a:cubicBezTo>
                  <a:pt x="3025013" y="1709955"/>
                  <a:pt x="3025013" y="1419115"/>
                  <a:pt x="2934605" y="1127461"/>
                </a:cubicBezTo>
                <a:cubicBezTo>
                  <a:pt x="2656864" y="1127461"/>
                  <a:pt x="2380752" y="1127461"/>
                  <a:pt x="2103012" y="1127461"/>
                </a:cubicBezTo>
                <a:cubicBezTo>
                  <a:pt x="2103826" y="1147013"/>
                  <a:pt x="2105455" y="1164121"/>
                  <a:pt x="2106270" y="1181229"/>
                </a:cubicBezTo>
                <a:cubicBezTo>
                  <a:pt x="2111971" y="1300987"/>
                  <a:pt x="2120116" y="1420745"/>
                  <a:pt x="2122559" y="1540502"/>
                </a:cubicBezTo>
                <a:cubicBezTo>
                  <a:pt x="2124188" y="1623600"/>
                  <a:pt x="2120116" y="1706697"/>
                  <a:pt x="2116858" y="1790608"/>
                </a:cubicBezTo>
                <a:cubicBezTo>
                  <a:pt x="2116043" y="1812605"/>
                  <a:pt x="2121745" y="1822381"/>
                  <a:pt x="2142107" y="1834601"/>
                </a:cubicBezTo>
                <a:cubicBezTo>
                  <a:pt x="2175501" y="1854153"/>
                  <a:pt x="2208081" y="1878594"/>
                  <a:pt x="2234144" y="1907922"/>
                </a:cubicBezTo>
                <a:cubicBezTo>
                  <a:pt x="2257765" y="1934806"/>
                  <a:pt x="2270796" y="1969838"/>
                  <a:pt x="2288715" y="2003239"/>
                </a:cubicBezTo>
                <a:cubicBezTo>
                  <a:pt x="2501297" y="2002425"/>
                  <a:pt x="2716322" y="2002425"/>
                  <a:pt x="2933791" y="2002425"/>
                </a:cubicBezTo>
                <a:close/>
                <a:moveTo>
                  <a:pt x="1000193" y="1305875"/>
                </a:moveTo>
                <a:cubicBezTo>
                  <a:pt x="1000193" y="1305875"/>
                  <a:pt x="992862" y="1302616"/>
                  <a:pt x="985532" y="1299358"/>
                </a:cubicBezTo>
                <a:cubicBezTo>
                  <a:pt x="917929" y="1269215"/>
                  <a:pt x="870689" y="1219519"/>
                  <a:pt x="846254" y="1150272"/>
                </a:cubicBezTo>
                <a:cubicBezTo>
                  <a:pt x="838924" y="1129090"/>
                  <a:pt x="829150" y="1125831"/>
                  <a:pt x="809602" y="1125831"/>
                </a:cubicBezTo>
                <a:cubicBezTo>
                  <a:pt x="612496" y="1126646"/>
                  <a:pt x="415390" y="1125831"/>
                  <a:pt x="218283" y="1126646"/>
                </a:cubicBezTo>
                <a:cubicBezTo>
                  <a:pt x="209324" y="1126646"/>
                  <a:pt x="200364" y="1127461"/>
                  <a:pt x="191405" y="1128275"/>
                </a:cubicBezTo>
                <a:cubicBezTo>
                  <a:pt x="100997" y="1421559"/>
                  <a:pt x="100997" y="1712399"/>
                  <a:pt x="191405" y="2003239"/>
                </a:cubicBezTo>
                <a:cubicBezTo>
                  <a:pt x="469146" y="2003239"/>
                  <a:pt x="744443" y="2003239"/>
                  <a:pt x="1014039" y="2003239"/>
                </a:cubicBezTo>
                <a:cubicBezTo>
                  <a:pt x="1009152" y="1770242"/>
                  <a:pt x="1005080" y="1540502"/>
                  <a:pt x="1000193" y="1305875"/>
                </a:cubicBezTo>
                <a:close/>
                <a:moveTo>
                  <a:pt x="1131326" y="1317281"/>
                </a:moveTo>
                <a:cubicBezTo>
                  <a:pt x="1117479" y="1547020"/>
                  <a:pt x="1122366" y="1775130"/>
                  <a:pt x="1145986" y="2001610"/>
                </a:cubicBezTo>
                <a:cubicBezTo>
                  <a:pt x="1361826" y="2001610"/>
                  <a:pt x="1573594" y="2001610"/>
                  <a:pt x="1785361" y="2001610"/>
                </a:cubicBezTo>
                <a:cubicBezTo>
                  <a:pt x="1816311" y="1903034"/>
                  <a:pt x="1879027" y="1839489"/>
                  <a:pt x="1978395" y="1815049"/>
                </a:cubicBezTo>
                <a:cubicBezTo>
                  <a:pt x="1997128" y="1810161"/>
                  <a:pt x="1996313" y="1799570"/>
                  <a:pt x="1996313" y="1786535"/>
                </a:cubicBezTo>
                <a:cubicBezTo>
                  <a:pt x="1996313" y="1632561"/>
                  <a:pt x="1997128" y="1477772"/>
                  <a:pt x="1995499" y="1323798"/>
                </a:cubicBezTo>
                <a:cubicBezTo>
                  <a:pt x="1994684" y="1257809"/>
                  <a:pt x="1986539" y="1192635"/>
                  <a:pt x="1980838" y="1125831"/>
                </a:cubicBezTo>
                <a:cubicBezTo>
                  <a:pt x="1769071" y="1125831"/>
                  <a:pt x="1560562" y="1125831"/>
                  <a:pt x="1352867" y="1126646"/>
                </a:cubicBezTo>
                <a:cubicBezTo>
                  <a:pt x="1345537" y="1126646"/>
                  <a:pt x="1334948" y="1135607"/>
                  <a:pt x="1332505" y="1142125"/>
                </a:cubicBezTo>
                <a:cubicBezTo>
                  <a:pt x="1298296" y="1236627"/>
                  <a:pt x="1230693" y="1293655"/>
                  <a:pt x="1131326" y="1317281"/>
                </a:cubicBezTo>
                <a:close/>
                <a:moveTo>
                  <a:pt x="1965363" y="1002815"/>
                </a:moveTo>
                <a:cubicBezTo>
                  <a:pt x="1958847" y="959637"/>
                  <a:pt x="1953145" y="922162"/>
                  <a:pt x="1946630" y="883872"/>
                </a:cubicBezTo>
                <a:cubicBezTo>
                  <a:pt x="1914864" y="704643"/>
                  <a:pt x="1872511" y="528672"/>
                  <a:pt x="1794320" y="362478"/>
                </a:cubicBezTo>
                <a:cubicBezTo>
                  <a:pt x="1759297" y="287528"/>
                  <a:pt x="1718573" y="215836"/>
                  <a:pt x="1653413" y="162067"/>
                </a:cubicBezTo>
                <a:cubicBezTo>
                  <a:pt x="1591512" y="111557"/>
                  <a:pt x="1530425" y="108298"/>
                  <a:pt x="1472597" y="162882"/>
                </a:cubicBezTo>
                <a:cubicBezTo>
                  <a:pt x="1428614" y="205245"/>
                  <a:pt x="1388704" y="254940"/>
                  <a:pt x="1358568" y="307895"/>
                </a:cubicBezTo>
                <a:cubicBezTo>
                  <a:pt x="1269789" y="464313"/>
                  <a:pt x="1227435" y="637024"/>
                  <a:pt x="1192412" y="811365"/>
                </a:cubicBezTo>
                <a:cubicBezTo>
                  <a:pt x="1190783" y="818698"/>
                  <a:pt x="1200557" y="832547"/>
                  <a:pt x="1208702" y="837435"/>
                </a:cubicBezTo>
                <a:cubicBezTo>
                  <a:pt x="1264902" y="870022"/>
                  <a:pt x="1305626" y="914830"/>
                  <a:pt x="1326803" y="975930"/>
                </a:cubicBezTo>
                <a:cubicBezTo>
                  <a:pt x="1334133" y="997927"/>
                  <a:pt x="1343907" y="1002815"/>
                  <a:pt x="1365899" y="1002815"/>
                </a:cubicBezTo>
                <a:cubicBezTo>
                  <a:pt x="1551602" y="1002000"/>
                  <a:pt x="1738120" y="1002000"/>
                  <a:pt x="1923824" y="1002000"/>
                </a:cubicBezTo>
                <a:cubicBezTo>
                  <a:pt x="1936041" y="1002815"/>
                  <a:pt x="1949073" y="1002815"/>
                  <a:pt x="1965363" y="1002815"/>
                </a:cubicBezTo>
                <a:close/>
                <a:moveTo>
                  <a:pt x="1159018" y="2126256"/>
                </a:moveTo>
                <a:cubicBezTo>
                  <a:pt x="1169607" y="2188986"/>
                  <a:pt x="1178566" y="2250087"/>
                  <a:pt x="1190783" y="2310373"/>
                </a:cubicBezTo>
                <a:cubicBezTo>
                  <a:pt x="1224178" y="2478197"/>
                  <a:pt x="1267345" y="2642762"/>
                  <a:pt x="1345537" y="2795921"/>
                </a:cubicBezTo>
                <a:cubicBezTo>
                  <a:pt x="1378930" y="2861910"/>
                  <a:pt x="1418026" y="2925455"/>
                  <a:pt x="1479113" y="2971077"/>
                </a:cubicBezTo>
                <a:cubicBezTo>
                  <a:pt x="1535312" y="3013440"/>
                  <a:pt x="1589883" y="3015884"/>
                  <a:pt x="1643639" y="2971077"/>
                </a:cubicBezTo>
                <a:cubicBezTo>
                  <a:pt x="1680291" y="2940119"/>
                  <a:pt x="1714500" y="2903459"/>
                  <a:pt x="1739749" y="2862725"/>
                </a:cubicBezTo>
                <a:cubicBezTo>
                  <a:pt x="1846447" y="2695716"/>
                  <a:pt x="1892873" y="2505896"/>
                  <a:pt x="1932783" y="2315261"/>
                </a:cubicBezTo>
                <a:cubicBezTo>
                  <a:pt x="1934412" y="2309558"/>
                  <a:pt x="1930340" y="2298153"/>
                  <a:pt x="1925453" y="2295709"/>
                </a:cubicBezTo>
                <a:cubicBezTo>
                  <a:pt x="1852963" y="2259863"/>
                  <a:pt x="1808166" y="2202021"/>
                  <a:pt x="1785361" y="2126256"/>
                </a:cubicBezTo>
                <a:cubicBezTo>
                  <a:pt x="1576037" y="2126256"/>
                  <a:pt x="1369157" y="2126256"/>
                  <a:pt x="1159018" y="2126256"/>
                </a:cubicBezTo>
                <a:close/>
                <a:moveTo>
                  <a:pt x="2284643" y="2126256"/>
                </a:moveTo>
                <a:cubicBezTo>
                  <a:pt x="2283014" y="2129515"/>
                  <a:pt x="2281385" y="2131959"/>
                  <a:pt x="2280570" y="2135217"/>
                </a:cubicBezTo>
                <a:cubicBezTo>
                  <a:pt x="2247176" y="2235423"/>
                  <a:pt x="2179574" y="2296524"/>
                  <a:pt x="2075319" y="2317705"/>
                </a:cubicBezTo>
                <a:cubicBezTo>
                  <a:pt x="2066360" y="2319335"/>
                  <a:pt x="2054956" y="2333184"/>
                  <a:pt x="2052513" y="2342960"/>
                </a:cubicBezTo>
                <a:cubicBezTo>
                  <a:pt x="2041925" y="2382065"/>
                  <a:pt x="2035409" y="2421984"/>
                  <a:pt x="2025635" y="2461903"/>
                </a:cubicBezTo>
                <a:cubicBezTo>
                  <a:pt x="1980838" y="2641947"/>
                  <a:pt x="1924638" y="2817103"/>
                  <a:pt x="1815497" y="2971077"/>
                </a:cubicBezTo>
                <a:cubicBezTo>
                  <a:pt x="1813868" y="2972706"/>
                  <a:pt x="1814682" y="2975965"/>
                  <a:pt x="1814682" y="2978409"/>
                </a:cubicBezTo>
                <a:cubicBezTo>
                  <a:pt x="2006902" y="2969447"/>
                  <a:pt x="2340028" y="2804883"/>
                  <a:pt x="2536320" y="2622395"/>
                </a:cubicBezTo>
                <a:cubicBezTo>
                  <a:pt x="2687000" y="2482270"/>
                  <a:pt x="2804287" y="2318520"/>
                  <a:pt x="2886550" y="2126256"/>
                </a:cubicBezTo>
                <a:cubicBezTo>
                  <a:pt x="2682928" y="2126256"/>
                  <a:pt x="2484193" y="2126256"/>
                  <a:pt x="2284643" y="2126256"/>
                </a:cubicBezTo>
                <a:close/>
                <a:moveTo>
                  <a:pt x="2894695" y="1001185"/>
                </a:moveTo>
                <a:cubicBezTo>
                  <a:pt x="2841753" y="906683"/>
                  <a:pt x="2792069" y="818698"/>
                  <a:pt x="2742386" y="730712"/>
                </a:cubicBezTo>
                <a:cubicBezTo>
                  <a:pt x="2628357" y="777964"/>
                  <a:pt x="2528175" y="765744"/>
                  <a:pt x="2445097" y="684276"/>
                </a:cubicBezTo>
                <a:cubicBezTo>
                  <a:pt x="2359576" y="600364"/>
                  <a:pt x="2347358" y="499344"/>
                  <a:pt x="2392155" y="390177"/>
                </a:cubicBezTo>
                <a:cubicBezTo>
                  <a:pt x="2283828" y="290786"/>
                  <a:pt x="1928711" y="143330"/>
                  <a:pt x="1814682" y="149847"/>
                </a:cubicBezTo>
                <a:cubicBezTo>
                  <a:pt x="1986539" y="407285"/>
                  <a:pt x="2042739" y="701384"/>
                  <a:pt x="2089980" y="1000371"/>
                </a:cubicBezTo>
                <a:cubicBezTo>
                  <a:pt x="2354689" y="1001185"/>
                  <a:pt x="2619398" y="1001185"/>
                  <a:pt x="2894695" y="1001185"/>
                </a:cubicBezTo>
                <a:close/>
                <a:moveTo>
                  <a:pt x="237016" y="2126256"/>
                </a:moveTo>
                <a:cubicBezTo>
                  <a:pt x="278555" y="2223203"/>
                  <a:pt x="327425" y="2312817"/>
                  <a:pt x="387697" y="2394285"/>
                </a:cubicBezTo>
                <a:cubicBezTo>
                  <a:pt x="500911" y="2352736"/>
                  <a:pt x="595392" y="2364957"/>
                  <a:pt x="669510" y="2433389"/>
                </a:cubicBezTo>
                <a:cubicBezTo>
                  <a:pt x="762362" y="2518931"/>
                  <a:pt x="778652" y="2623209"/>
                  <a:pt x="732226" y="2737264"/>
                </a:cubicBezTo>
                <a:cubicBezTo>
                  <a:pt x="857657" y="2843172"/>
                  <a:pt x="1215218" y="2989814"/>
                  <a:pt x="1308884" y="2975150"/>
                </a:cubicBezTo>
                <a:cubicBezTo>
                  <a:pt x="1137842" y="2718527"/>
                  <a:pt x="1081642" y="2423613"/>
                  <a:pt x="1034401" y="2126256"/>
                </a:cubicBezTo>
                <a:cubicBezTo>
                  <a:pt x="770507" y="2126256"/>
                  <a:pt x="506612" y="2126256"/>
                  <a:pt x="237016" y="2126256"/>
                </a:cubicBezTo>
                <a:close/>
                <a:moveTo>
                  <a:pt x="2625914" y="368995"/>
                </a:moveTo>
                <a:cubicBezTo>
                  <a:pt x="2552610" y="368181"/>
                  <a:pt x="2490708" y="426837"/>
                  <a:pt x="2489894" y="500158"/>
                </a:cubicBezTo>
                <a:cubicBezTo>
                  <a:pt x="2488265" y="573479"/>
                  <a:pt x="2546908" y="635395"/>
                  <a:pt x="2620212" y="637024"/>
                </a:cubicBezTo>
                <a:cubicBezTo>
                  <a:pt x="2695145" y="638654"/>
                  <a:pt x="2757046" y="578368"/>
                  <a:pt x="2757861" y="504232"/>
                </a:cubicBezTo>
                <a:cubicBezTo>
                  <a:pt x="2758676" y="430911"/>
                  <a:pt x="2699218" y="369810"/>
                  <a:pt x="2625914" y="368995"/>
                </a:cubicBezTo>
                <a:close/>
                <a:moveTo>
                  <a:pt x="952953" y="1062286"/>
                </a:moveTo>
                <a:cubicBezTo>
                  <a:pt x="952138" y="1135607"/>
                  <a:pt x="1010781" y="1196708"/>
                  <a:pt x="1084085" y="1198337"/>
                </a:cubicBezTo>
                <a:cubicBezTo>
                  <a:pt x="1159018" y="1199967"/>
                  <a:pt x="1220919" y="1138866"/>
                  <a:pt x="1220919" y="1064730"/>
                </a:cubicBezTo>
                <a:cubicBezTo>
                  <a:pt x="1220919" y="991409"/>
                  <a:pt x="1161462" y="931123"/>
                  <a:pt x="1088158" y="930308"/>
                </a:cubicBezTo>
                <a:cubicBezTo>
                  <a:pt x="1014854" y="929494"/>
                  <a:pt x="953767" y="988965"/>
                  <a:pt x="952953" y="1062286"/>
                </a:cubicBezTo>
                <a:close/>
                <a:moveTo>
                  <a:pt x="635302" y="2627283"/>
                </a:moveTo>
                <a:cubicBezTo>
                  <a:pt x="636116" y="2553962"/>
                  <a:pt x="577473" y="2492046"/>
                  <a:pt x="504169" y="2491232"/>
                </a:cubicBezTo>
                <a:cubicBezTo>
                  <a:pt x="430865" y="2489602"/>
                  <a:pt x="368964" y="2548259"/>
                  <a:pt x="367335" y="2621580"/>
                </a:cubicBezTo>
                <a:cubicBezTo>
                  <a:pt x="365706" y="2696530"/>
                  <a:pt x="425163" y="2758446"/>
                  <a:pt x="500096" y="2759261"/>
                </a:cubicBezTo>
                <a:cubicBezTo>
                  <a:pt x="573400" y="2760075"/>
                  <a:pt x="634487" y="2700604"/>
                  <a:pt x="635302" y="2627283"/>
                </a:cubicBezTo>
                <a:close/>
                <a:moveTo>
                  <a:pt x="2167356" y="2066784"/>
                </a:moveTo>
                <a:cubicBezTo>
                  <a:pt x="2168171" y="1991834"/>
                  <a:pt x="2110342" y="1931548"/>
                  <a:pt x="2037038" y="1929918"/>
                </a:cubicBezTo>
                <a:cubicBezTo>
                  <a:pt x="1962105" y="1928289"/>
                  <a:pt x="1900204" y="1988575"/>
                  <a:pt x="1899389" y="2062711"/>
                </a:cubicBezTo>
                <a:cubicBezTo>
                  <a:pt x="1898575" y="2135217"/>
                  <a:pt x="1958847" y="2197133"/>
                  <a:pt x="2032151" y="2197948"/>
                </a:cubicBezTo>
                <a:cubicBezTo>
                  <a:pt x="2106270" y="2198762"/>
                  <a:pt x="2166542" y="2140105"/>
                  <a:pt x="2167356" y="2066784"/>
                </a:cubicBezTo>
                <a:close/>
              </a:path>
            </a:pathLst>
          </a:custGeom>
          <a:solidFill>
            <a:srgbClr val="C2D237"/>
          </a:solidFill>
          <a:ln w="8145" cap="flat">
            <a:noFill/>
            <a:prstDash val="solid"/>
            <a:miter/>
          </a:ln>
        </p:spPr>
        <p:txBody>
          <a:bodyPr rtlCol="0" anchor="ctr">
            <a:noAutofit/>
          </a:bodyPr>
          <a:lstStyle/>
          <a:p>
            <a:endParaRPr lang="en-US"/>
          </a:p>
        </p:txBody>
      </p:sp>
    </p:spTree>
    <p:extLst>
      <p:ext uri="{BB962C8B-B14F-4D97-AF65-F5344CB8AC3E}">
        <p14:creationId xmlns:p14="http://schemas.microsoft.com/office/powerpoint/2010/main" val="754934114"/>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DAA5FF-BA71-408D-A106-0DA467B5FDE7}"/>
              </a:ext>
            </a:extLst>
          </p:cNvPr>
          <p:cNvSpPr txBox="1"/>
          <p:nvPr/>
        </p:nvSpPr>
        <p:spPr>
          <a:xfrm>
            <a:off x="-29740" y="7652214"/>
            <a:ext cx="6874256" cy="1629824"/>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a:p>
        </p:txBody>
      </p:sp>
      <p:sp>
        <p:nvSpPr>
          <p:cNvPr id="5" name="Rectangle 27">
            <a:extLst>
              <a:ext uri="{FF2B5EF4-FFF2-40B4-BE49-F238E27FC236}">
                <a16:creationId xmlns:a16="http://schemas.microsoft.com/office/drawing/2014/main" id="{1A9ECAF7-14AE-4BFC-86D6-87DD63F6A6D3}"/>
              </a:ext>
            </a:extLst>
          </p:cNvPr>
          <p:cNvSpPr txBox="1"/>
          <p:nvPr/>
        </p:nvSpPr>
        <p:spPr>
          <a:xfrm>
            <a:off x="644930" y="7694648"/>
            <a:ext cx="5646852" cy="1241687"/>
          </a:xfrm>
          <a:prstGeom prst="rect">
            <a:avLst/>
          </a:prstGeom>
          <a:no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algn="l" rtl="0">
              <a:lnSpc>
                <a:spcPct val="100000"/>
              </a:lnSpc>
              <a:spcBef>
                <a:spcPct val="0"/>
              </a:spcBef>
            </a:pPr>
            <a:r>
              <a:rPr lang="fr" sz="1200" b="1" i="0" u="none" strike="noStrike" dirty="0">
                <a:solidFill>
                  <a:srgbClr val="FFFFFF"/>
                </a:solidFill>
                <a:highlight>
                  <a:srgbClr val="000000">
                    <a:alpha val="0"/>
                  </a:srgbClr>
                </a:highlight>
                <a:latin typeface="Montserrat"/>
              </a:rPr>
              <a:t>Ressources</a:t>
            </a:r>
          </a:p>
          <a:p>
            <a:pPr algn="l">
              <a:lnSpc>
                <a:spcPct val="100000"/>
              </a:lnSpc>
              <a:spcBef>
                <a:spcPct val="0"/>
              </a:spcBef>
            </a:pPr>
            <a:endParaRPr lang="en-GB" sz="1200" b="1" dirty="0">
              <a:solidFill>
                <a:schemeClr val="bg1"/>
              </a:solidFill>
              <a:effectLst/>
              <a:latin typeface="Montserrat" pitchFamily="2" charset="77"/>
              <a:hlinkClick r:id="rId2">
                <a:extLst>
                  <a:ext uri="{A12FA001-AC4F-418D-AE19-62706E023703}">
                    <ahyp:hlinkClr xmlns:ahyp="http://schemas.microsoft.com/office/drawing/2018/hyperlinkcolor" val="tx"/>
                  </a:ext>
                </a:extLst>
              </a:hlinkClick>
            </a:endParaRPr>
          </a:p>
          <a:p>
            <a:pPr algn="l" rtl="0">
              <a:lnSpc>
                <a:spcPct val="100000"/>
              </a:lnSpc>
              <a:spcBef>
                <a:spcPct val="0"/>
              </a:spcBef>
            </a:pPr>
            <a:r>
              <a:rPr lang="fr" sz="1100" b="1" i="0" u="none" strike="noStrike" dirty="0">
                <a:solidFill>
                  <a:srgbClr val="FFFFFF"/>
                </a:solidFill>
                <a:highlight>
                  <a:srgbClr val="000000">
                    <a:alpha val="0"/>
                  </a:srgbClr>
                </a:highlight>
                <a:latin typeface="Montserrat Light"/>
                <a:hlinkClick r:id="rId2">
                  <a:extLst>
                    <a:ext uri="{A12FA001-AC4F-418D-AE19-62706E023703}">
                      <ahyp:hlinkClr xmlns:ahyp="http://schemas.microsoft.com/office/drawing/2018/hyperlinkcolor" val="tx"/>
                    </a:ext>
                  </a:extLst>
                </a:hlinkClick>
              </a:rPr>
              <a:t>Maisons de vacances accessibles aux personnes en fauteuil roulant en Irlande | Holidays Parmi les exemples d'idées</a:t>
            </a:r>
            <a:r>
              <a:rPr lang="fr" sz="1100" b="0" i="0" u="none" strike="noStrike" dirty="0">
                <a:solidFill>
                  <a:srgbClr val="FFFFFF"/>
                </a:solidFill>
                <a:highlight>
                  <a:srgbClr val="000000">
                    <a:alpha val="0"/>
                  </a:srgbClr>
                </a:highlight>
                <a:latin typeface="Montserrat Light"/>
              </a:rPr>
              <a:t>, citons les hébergements uniques convertis en fonction de la culture et du patrimoine, les vieux cottages et les granges, les maisons de plage et les cottages avec cour.</a:t>
            </a:r>
          </a:p>
          <a:p>
            <a:pPr algn="l" rtl="0">
              <a:lnSpc>
                <a:spcPct val="100000"/>
              </a:lnSpc>
              <a:spcBef>
                <a:spcPct val="0"/>
              </a:spcBef>
            </a:pPr>
            <a:r>
              <a:rPr lang="fr" sz="1100" b="1" i="0" u="none" strike="noStrike" dirty="0">
                <a:solidFill>
                  <a:srgbClr val="FFFFFF"/>
                </a:solidFill>
                <a:highlight>
                  <a:srgbClr val="000000">
                    <a:alpha val="0"/>
                  </a:srgbClr>
                </a:highlight>
                <a:latin typeface="Montserrat Light"/>
                <a:hlinkClick r:id="rId3">
                  <a:extLst>
                    <a:ext uri="{A12FA001-AC4F-418D-AE19-62706E023703}">
                      <ahyp:hlinkClr xmlns:ahyp="http://schemas.microsoft.com/office/drawing/2018/hyperlinkcolor" val="tx"/>
                    </a:ext>
                  </a:extLst>
                </a:hlinkClick>
              </a:rPr>
              <a:t>Self Catering Accessible Accommodation Ireland</a:t>
            </a:r>
            <a:r>
              <a:rPr lang="fr" sz="1100" b="0" i="0" u="none" strike="noStrike" dirty="0">
                <a:solidFill>
                  <a:srgbClr val="FFFFFF"/>
                </a:solidFill>
                <a:highlight>
                  <a:srgbClr val="000000">
                    <a:alpha val="0"/>
                  </a:srgbClr>
                </a:highlight>
                <a:latin typeface="Montserrat Light"/>
              </a:rPr>
              <a:t> se concentre sur les options de restauration autonome telles que les écuries converties, les lodges, les fermes et les cottages. </a:t>
            </a:r>
            <a:endParaRPr lang="en-GB" sz="1100" b="0" i="0" dirty="0">
              <a:solidFill>
                <a:schemeClr val="bg1"/>
              </a:solidFill>
              <a:effectLst/>
              <a:latin typeface="Montserrat Light"/>
            </a:endParaRPr>
          </a:p>
        </p:txBody>
      </p:sp>
      <p:pic>
        <p:nvPicPr>
          <p:cNvPr id="18" name="Picture Placeholder 17" descr="A person sitting at a table&#10;&#10;Description automatically generated with medium confidence">
            <a:extLst>
              <a:ext uri="{FF2B5EF4-FFF2-40B4-BE49-F238E27FC236}">
                <a16:creationId xmlns:a16="http://schemas.microsoft.com/office/drawing/2014/main" id="{906F2CF2-E23C-4DCC-90AE-53D4551CBB67}"/>
              </a:ext>
            </a:extLst>
          </p:cNvPr>
          <p:cNvPicPr>
            <a:picLocks noGrp="1" noChangeAspect="1"/>
          </p:cNvPicPr>
          <p:nvPr>
            <p:ph type="pic" idx="26"/>
          </p:nvPr>
        </p:nvPicPr>
        <p:blipFill>
          <a:blip r:embed="rId4">
            <a:extLst>
              <a:ext uri="{28A0092B-C50C-407E-A947-70E740481C1C}">
                <a14:useLocalDpi xmlns:a14="http://schemas.microsoft.com/office/drawing/2010/main"/>
              </a:ext>
            </a:extLst>
          </a:blip>
          <a:stretch>
            <a:fillRect/>
          </a:stretch>
        </p:blipFill>
        <p:spPr>
          <a:xfrm>
            <a:off x="28" y="1072445"/>
            <a:ext cx="6858000" cy="3341512"/>
          </a:xfrm>
        </p:spPr>
      </p:pic>
      <p:sp>
        <p:nvSpPr>
          <p:cNvPr id="17" name="Text Placeholder 3">
            <a:extLst>
              <a:ext uri="{FF2B5EF4-FFF2-40B4-BE49-F238E27FC236}">
                <a16:creationId xmlns:a16="http://schemas.microsoft.com/office/drawing/2014/main" id="{161AC176-43F3-40A2-A511-E743A668E9F3}"/>
              </a:ext>
            </a:extLst>
          </p:cNvPr>
          <p:cNvSpPr txBox="1"/>
          <p:nvPr/>
        </p:nvSpPr>
        <p:spPr>
          <a:xfrm>
            <a:off x="-8128" y="-2531"/>
            <a:ext cx="6858000" cy="1074975"/>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20" name="Text Placeholder 3">
            <a:extLst>
              <a:ext uri="{FF2B5EF4-FFF2-40B4-BE49-F238E27FC236}">
                <a16:creationId xmlns:a16="http://schemas.microsoft.com/office/drawing/2014/main" id="{D3A8A2F4-6A16-493E-8D05-2230D16CC4E1}"/>
              </a:ext>
            </a:extLst>
          </p:cNvPr>
          <p:cNvSpPr txBox="1"/>
          <p:nvPr/>
        </p:nvSpPr>
        <p:spPr>
          <a:xfrm>
            <a:off x="644930" y="439297"/>
            <a:ext cx="5801807"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pPr>
            <a:r>
              <a:rPr lang="fr" sz="2500" b="0" i="0" u="none" strike="noStrike">
                <a:solidFill>
                  <a:srgbClr val="FFFFFF"/>
                </a:solidFill>
                <a:highlight>
                  <a:srgbClr val="000000">
                    <a:alpha val="0"/>
                  </a:srgbClr>
                </a:highlight>
                <a:latin typeface="Montserrat"/>
              </a:rPr>
              <a:t>Hébergement</a:t>
            </a:r>
          </a:p>
        </p:txBody>
      </p:sp>
      <p:sp>
        <p:nvSpPr>
          <p:cNvPr id="8" name="Rectangle 27">
            <a:extLst>
              <a:ext uri="{FF2B5EF4-FFF2-40B4-BE49-F238E27FC236}">
                <a16:creationId xmlns:a16="http://schemas.microsoft.com/office/drawing/2014/main" id="{CB9424BD-04F6-8641-AEA8-49F6FE1DBF47}"/>
              </a:ext>
            </a:extLst>
          </p:cNvPr>
          <p:cNvSpPr txBox="1"/>
          <p:nvPr/>
        </p:nvSpPr>
        <p:spPr>
          <a:xfrm>
            <a:off x="586788" y="4481791"/>
            <a:ext cx="5641200" cy="313451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0" u="none" strike="noStrike" dirty="0">
                <a:solidFill>
                  <a:srgbClr val="28AFAC"/>
                </a:solidFill>
                <a:highlight>
                  <a:srgbClr val="000000">
                    <a:alpha val="0"/>
                  </a:srgbClr>
                </a:highlight>
                <a:latin typeface="Montserrat"/>
              </a:rPr>
              <a:t>Faites en sorte que les gens se sentent comme chez eux et traités comme tout le monde !</a:t>
            </a:r>
          </a:p>
          <a:p>
            <a:pPr algn="just">
              <a:lnSpc>
                <a:spcPct val="100000"/>
              </a:lnSpc>
              <a:spcBef>
                <a:spcPct val="0"/>
              </a:spcBef>
            </a:pPr>
            <a:endParaRPr lang="en-GB" sz="1200" b="1" dirty="0">
              <a:solidFill>
                <a:srgbClr val="28AFAC"/>
              </a:solidFill>
              <a:latin typeface="Montserrat" pitchFamily="2" charset="77"/>
            </a:endParaRPr>
          </a:p>
          <a:p>
            <a:pPr algn="just" rtl="0">
              <a:lnSpc>
                <a:spcPct val="100000"/>
              </a:lnSpc>
              <a:spcBef>
                <a:spcPct val="0"/>
              </a:spcBef>
            </a:pPr>
            <a:r>
              <a:rPr lang="fr" sz="1200" b="1" i="0" u="none" strike="noStrike" dirty="0">
                <a:solidFill>
                  <a:srgbClr val="28AFAC"/>
                </a:solidFill>
                <a:highlight>
                  <a:srgbClr val="000000">
                    <a:alpha val="0"/>
                  </a:srgbClr>
                </a:highlight>
                <a:latin typeface="Montserrat"/>
              </a:rPr>
              <a:t> </a:t>
            </a:r>
            <a:r>
              <a:rPr lang="fr" sz="1100" b="0" i="0" u="none" strike="noStrike" dirty="0">
                <a:solidFill>
                  <a:srgbClr val="2F355A"/>
                </a:solidFill>
                <a:highlight>
                  <a:srgbClr val="000000">
                    <a:alpha val="0"/>
                  </a:srgbClr>
                </a:highlight>
                <a:latin typeface="Montserrat Light"/>
              </a:rPr>
              <a:t>Dans cette section, les logements accessibles se concentrent sur les chambres d'hôtes et les salles de bains. Les personnes handicapées ont le même niveau d'attentes et méritent les mêmes normes de qualité, de confort et d'exigence que tout le monde. Les hôtels et les entreprises diffèrent par leur offre. Par exemple, certains lieux sont entièrement accessibles et d'autres sont partiellement accessibles à une personne en fauteuil roulant se déplaçant seule.</a:t>
            </a:r>
          </a:p>
          <a:p>
            <a:pPr>
              <a:lnSpc>
                <a:spcPct val="100000"/>
              </a:lnSpc>
              <a:spcBef>
                <a:spcPct val="0"/>
              </a:spcBef>
            </a:pPr>
            <a:endParaRPr lang="en-GB" sz="1100" dirty="0">
              <a:solidFill>
                <a:srgbClr val="2F355A"/>
              </a:solidFill>
              <a:latin typeface="Montserrat Light" pitchFamily="2" charset="77"/>
            </a:endParaRPr>
          </a:p>
          <a:p>
            <a:pPr>
              <a:lnSpc>
                <a:spcPct val="100000"/>
              </a:lnSpc>
              <a:spcBef>
                <a:spcPct val="0"/>
              </a:spcBef>
            </a:pPr>
            <a:endParaRPr lang="en-GB" sz="1100" dirty="0">
              <a:solidFill>
                <a:srgbClr val="2F355A"/>
              </a:solidFill>
              <a:latin typeface="Montserrat Light" pitchFamily="2" charset="77"/>
            </a:endParaRPr>
          </a:p>
          <a:p>
            <a:pPr>
              <a:lnSpc>
                <a:spcPct val="100000"/>
              </a:lnSpc>
              <a:spcBef>
                <a:spcPct val="0"/>
              </a:spcBef>
            </a:pPr>
            <a:endParaRPr lang="en-GB" sz="1100" dirty="0">
              <a:solidFill>
                <a:srgbClr val="2F355A"/>
              </a:solidFill>
              <a:latin typeface="Montserrat Light" pitchFamily="2" charset="77"/>
            </a:endParaRPr>
          </a:p>
          <a:p>
            <a:pPr rtl="0">
              <a:lnSpc>
                <a:spcPct val="100000"/>
              </a:lnSpc>
              <a:spcBef>
                <a:spcPct val="0"/>
              </a:spcBef>
            </a:pPr>
            <a:r>
              <a:rPr lang="fr" sz="1200" b="0" i="0" u="none" strike="noStrike" dirty="0">
                <a:solidFill>
                  <a:srgbClr val="28AFAC"/>
                </a:solidFill>
                <a:highlight>
                  <a:srgbClr val="000000">
                    <a:alpha val="0"/>
                  </a:srgbClr>
                </a:highlight>
                <a:latin typeface="Montserrat"/>
              </a:rPr>
              <a:t>Voici quelques moyens de devenir un fournisseur de logements totalement accessibles. </a:t>
            </a:r>
          </a:p>
          <a:p>
            <a:pPr>
              <a:lnSpc>
                <a:spcPct val="100000"/>
              </a:lnSpc>
              <a:spcBef>
                <a:spcPct val="0"/>
              </a:spcBef>
            </a:pPr>
            <a:endParaRPr lang="en-GB" sz="1200" b="1" dirty="0">
              <a:solidFill>
                <a:srgbClr val="28AFAC"/>
              </a:solidFill>
              <a:latin typeface="Montserrat" pitchFamily="2" charset="77"/>
            </a:endParaRPr>
          </a:p>
          <a:p>
            <a:pPr algn="just" rtl="0">
              <a:lnSpc>
                <a:spcPct val="100000"/>
              </a:lnSpc>
              <a:spcBef>
                <a:spcPct val="0"/>
              </a:spcBef>
            </a:pPr>
            <a:r>
              <a:rPr lang="fr" sz="1100" b="0" i="0" u="none" strike="noStrike" dirty="0">
                <a:solidFill>
                  <a:srgbClr val="2F355A"/>
                </a:solidFill>
                <a:highlight>
                  <a:srgbClr val="000000">
                    <a:alpha val="0"/>
                  </a:srgbClr>
                </a:highlight>
                <a:latin typeface="Montserrat Light"/>
              </a:rPr>
              <a:t>En commençant par le plus important, les personnes ayant des difficultés d'accès veulent se </a:t>
            </a:r>
            <a:r>
              <a:rPr lang="fr" sz="1100" b="1" i="0" u="none" strike="noStrike" dirty="0">
                <a:solidFill>
                  <a:srgbClr val="2F355A"/>
                </a:solidFill>
                <a:highlight>
                  <a:srgbClr val="000000">
                    <a:alpha val="0"/>
                  </a:srgbClr>
                </a:highlight>
                <a:latin typeface="Montserrat Light"/>
              </a:rPr>
              <a:t>sentir bien accueillies par votre personnel.</a:t>
            </a:r>
            <a:r>
              <a:rPr lang="fr" sz="1100" b="0" i="0" u="none" strike="noStrike" dirty="0">
                <a:solidFill>
                  <a:srgbClr val="2F355A"/>
                </a:solidFill>
                <a:highlight>
                  <a:srgbClr val="000000">
                    <a:alpha val="0"/>
                  </a:srgbClr>
                </a:highlight>
                <a:latin typeface="Montserrat Light"/>
              </a:rPr>
              <a:t> Cela signifie que le personnel est compréhensif, disposé, ingénieux et formé pour aider en fonction des besoins du handicap.  Les personnes handicapées s'attendent à disposer d'une salle dont la </a:t>
            </a:r>
            <a:r>
              <a:rPr lang="fr" sz="1100" b="1" i="0" u="none" strike="noStrike" dirty="0">
                <a:solidFill>
                  <a:srgbClr val="2F355A"/>
                </a:solidFill>
                <a:highlight>
                  <a:srgbClr val="000000">
                    <a:alpha val="0"/>
                  </a:srgbClr>
                </a:highlight>
                <a:latin typeface="Montserrat Light"/>
              </a:rPr>
              <a:t>qualité et le confort sont équivalents</a:t>
            </a:r>
            <a:r>
              <a:rPr lang="fr" sz="1100" b="0" i="0" u="none" strike="noStrike" dirty="0">
                <a:solidFill>
                  <a:srgbClr val="2F355A"/>
                </a:solidFill>
                <a:highlight>
                  <a:srgbClr val="000000">
                    <a:alpha val="0"/>
                  </a:srgbClr>
                </a:highlight>
                <a:latin typeface="Montserrat Light"/>
              </a:rPr>
              <a:t> à ceux des autres salles du lieu. Notez que le « confort » est également lié à l'agrément, comme une </a:t>
            </a:r>
            <a:r>
              <a:rPr lang="fr" sz="1100" b="1" i="0" u="none" strike="noStrike" dirty="0">
                <a:solidFill>
                  <a:srgbClr val="2F355A"/>
                </a:solidFill>
                <a:highlight>
                  <a:srgbClr val="000000">
                    <a:alpha val="0"/>
                  </a:srgbClr>
                </a:highlight>
                <a:latin typeface="Montserrat Light"/>
              </a:rPr>
              <a:t>vue agréable</a:t>
            </a:r>
            <a:r>
              <a:rPr lang="fr" sz="1100" b="0" i="0" u="none" strike="noStrike" dirty="0">
                <a:solidFill>
                  <a:srgbClr val="2F355A"/>
                </a:solidFill>
                <a:highlight>
                  <a:srgbClr val="000000">
                    <a:alpha val="0"/>
                  </a:srgbClr>
                </a:highlight>
                <a:latin typeface="Montserrat Light"/>
              </a:rPr>
              <a:t>. </a:t>
            </a:r>
          </a:p>
          <a:p>
            <a:pPr>
              <a:lnSpc>
                <a:spcPct val="100000"/>
              </a:lnSpc>
              <a:spcBef>
                <a:spcPct val="0"/>
              </a:spcBef>
            </a:pPr>
            <a:endParaRPr lang="en-GB" sz="1100" dirty="0">
              <a:solidFill>
                <a:srgbClr val="2F355A"/>
              </a:solidFill>
              <a:latin typeface="Montserrat Light" pitchFamily="2" charset="77"/>
            </a:endParaRPr>
          </a:p>
          <a:p>
            <a:pPr>
              <a:lnSpc>
                <a:spcPct val="100000"/>
              </a:lnSpc>
              <a:spcBef>
                <a:spcPct val="0"/>
              </a:spcBef>
            </a:pPr>
            <a:endParaRPr lang="en-GB" sz="1100" dirty="0">
              <a:solidFill>
                <a:srgbClr val="2F355A"/>
              </a:solidFill>
              <a:latin typeface="Montserrat Light" pitchFamily="2" charset="77"/>
            </a:endParaRPr>
          </a:p>
        </p:txBody>
      </p:sp>
      <p:pic>
        <p:nvPicPr>
          <p:cNvPr id="9" name="Graphic 8" descr="Grain">
            <a:extLst>
              <a:ext uri="{FF2B5EF4-FFF2-40B4-BE49-F238E27FC236}">
                <a16:creationId xmlns:a16="http://schemas.microsoft.com/office/drawing/2014/main" id="{6E1F9D57-DA52-C04E-8628-C5BAFEEF09C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0010" y="2405125"/>
            <a:ext cx="2264099" cy="2264099"/>
          </a:xfrm>
          <a:prstGeom prst="rect">
            <a:avLst/>
          </a:prstGeom>
        </p:spPr>
      </p:pic>
    </p:spTree>
    <p:extLst>
      <p:ext uri="{BB962C8B-B14F-4D97-AF65-F5344CB8AC3E}">
        <p14:creationId xmlns:p14="http://schemas.microsoft.com/office/powerpoint/2010/main" val="4030099380"/>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indoor&#10;&#10;Description automatically generated">
            <a:extLst>
              <a:ext uri="{FF2B5EF4-FFF2-40B4-BE49-F238E27FC236}">
                <a16:creationId xmlns:a16="http://schemas.microsoft.com/office/drawing/2014/main" id="{CC1887B1-6758-4D36-BD9C-38498F5B9784}"/>
              </a:ext>
            </a:extLst>
          </p:cNvPr>
          <p:cNvPicPr>
            <a:picLocks noGrp="1" noChangeAspect="1"/>
          </p:cNvPicPr>
          <p:nvPr>
            <p:ph type="pic" idx="26"/>
          </p:nvPr>
        </p:nvPicPr>
        <p:blipFill>
          <a:blip r:embed="rId2">
            <a:extLst>
              <a:ext uri="{28A0092B-C50C-407E-A947-70E740481C1C}">
                <a14:useLocalDpi xmlns:a14="http://schemas.microsoft.com/office/drawing/2010/main"/>
              </a:ext>
            </a:extLst>
          </a:blip>
          <a:stretch>
            <a:fillRect/>
          </a:stretch>
        </p:blipFill>
        <p:spPr>
          <a:xfrm>
            <a:off x="0" y="3364089"/>
            <a:ext cx="6858000" cy="5886537"/>
          </a:xfrm>
        </p:spPr>
      </p:pic>
      <p:sp>
        <p:nvSpPr>
          <p:cNvPr id="31" name="Rectangle 27">
            <a:extLst>
              <a:ext uri="{FF2B5EF4-FFF2-40B4-BE49-F238E27FC236}">
                <a16:creationId xmlns:a16="http://schemas.microsoft.com/office/drawing/2014/main" id="{E4A289FF-D6F9-47A6-B3E1-762878C3A1EA}"/>
              </a:ext>
            </a:extLst>
          </p:cNvPr>
          <p:cNvSpPr txBox="1"/>
          <p:nvPr/>
        </p:nvSpPr>
        <p:spPr>
          <a:xfrm>
            <a:off x="655381" y="1028559"/>
            <a:ext cx="5547237" cy="212923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0" u="none" strike="noStrike" dirty="0">
                <a:solidFill>
                  <a:srgbClr val="28AFAC"/>
                </a:solidFill>
                <a:highlight>
                  <a:srgbClr val="000000">
                    <a:alpha val="0"/>
                  </a:srgbClr>
                </a:highlight>
                <a:latin typeface="Montserrat"/>
                <a:ea typeface="Verdana"/>
              </a:rPr>
              <a:t>Le logement accessible comprend tous les aspects du lieu et de l'espace dans la destination de vacances</a:t>
            </a:r>
            <a:r>
              <a:rPr lang="fr" sz="1200" b="0" i="0" u="none" strike="noStrike" dirty="0">
                <a:solidFill>
                  <a:srgbClr val="2F355A"/>
                </a:solidFill>
                <a:highlight>
                  <a:srgbClr val="000000">
                    <a:alpha val="0"/>
                  </a:srgbClr>
                </a:highlight>
                <a:latin typeface="Montserrat"/>
                <a:ea typeface="Verdana"/>
              </a:rPr>
              <a:t>,</a:t>
            </a:r>
            <a:r>
              <a:rPr lang="fr" sz="1100" b="0" i="0" u="none" strike="noStrike" dirty="0">
                <a:solidFill>
                  <a:srgbClr val="2F355A"/>
                </a:solidFill>
                <a:highlight>
                  <a:srgbClr val="000000">
                    <a:alpha val="0"/>
                  </a:srgbClr>
                </a:highlight>
                <a:latin typeface="Montserrat Light"/>
                <a:ea typeface="Verdana"/>
              </a:rPr>
              <a:t> ce qui peut inclure les zones communes, les espaces paysagers, les jardins, les installations de loisirs, le restaurant sur place, les zones d'entrée et les différentes pièces du logement privé telles que la cuisine, la salle de bain, les toilettes, les salles à manger/salon et les chambres.</a:t>
            </a:r>
          </a:p>
          <a:p>
            <a:pPr algn="just">
              <a:lnSpc>
                <a:spcPct val="100000"/>
              </a:lnSpc>
              <a:spcBef>
                <a:spcPct val="0"/>
              </a:spcBef>
            </a:pPr>
            <a:endParaRPr lang="en-IE" sz="1100" dirty="0">
              <a:solidFill>
                <a:srgbClr val="2F355A"/>
              </a:solidFill>
              <a:ea typeface="Verdana" panose="020B0604030504040204" pitchFamily="34" charset="0"/>
            </a:endParaRPr>
          </a:p>
          <a:p>
            <a:pPr algn="just" rtl="0">
              <a:lnSpc>
                <a:spcPct val="100000"/>
              </a:lnSpc>
              <a:spcBef>
                <a:spcPct val="0"/>
              </a:spcBef>
            </a:pPr>
            <a:r>
              <a:rPr lang="fr" sz="1200" b="0" i="0" u="none" strike="noStrike" dirty="0">
                <a:solidFill>
                  <a:srgbClr val="28AFAC"/>
                </a:solidFill>
                <a:highlight>
                  <a:srgbClr val="000000">
                    <a:alpha val="0"/>
                  </a:srgbClr>
                </a:highlight>
                <a:latin typeface="Montserrat"/>
                <a:ea typeface="Verdana"/>
              </a:rPr>
              <a:t>La plupart des voyageurs à la recherche d'un hébergement accessible chercheront des options d'hébergement répertoriées</a:t>
            </a:r>
            <a:r>
              <a:rPr lang="fr" sz="1100" b="0" i="0" u="none" strike="noStrike" dirty="0">
                <a:solidFill>
                  <a:srgbClr val="2F355A"/>
                </a:solidFill>
                <a:highlight>
                  <a:srgbClr val="000000">
                    <a:alpha val="0"/>
                  </a:srgbClr>
                </a:highlight>
                <a:latin typeface="Montserrat Light"/>
                <a:ea typeface="Verdana"/>
              </a:rPr>
              <a:t> comme accessibles, et pourront éventuellement appeler les fournisseurs pour confirmer le niveau d'accessibilité des chambres et des installations. Les fournisseurs d'entreprises doivent clarifier et confirmer avec les hôtes potentiels leurs exigences et l'adéquation de l'hébergement à leurs besoins spécifiques.</a:t>
            </a:r>
            <a:endParaRPr lang="en-IE" sz="1100" dirty="0">
              <a:solidFill>
                <a:srgbClr val="2F355A"/>
              </a:solidFill>
              <a:ea typeface="Verdana" panose="020B0604030504040204" pitchFamily="34" charset="0"/>
            </a:endParaRPr>
          </a:p>
        </p:txBody>
      </p:sp>
      <p:pic>
        <p:nvPicPr>
          <p:cNvPr id="4" name="Graphic 3" descr="Grain">
            <a:extLst>
              <a:ext uri="{FF2B5EF4-FFF2-40B4-BE49-F238E27FC236}">
                <a16:creationId xmlns:a16="http://schemas.microsoft.com/office/drawing/2014/main" id="{D848D148-98DD-8942-BE18-180E3F6B3D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8721" y="7297928"/>
            <a:ext cx="2264099" cy="2264099"/>
          </a:xfrm>
          <a:prstGeom prst="rect">
            <a:avLst/>
          </a:prstGeom>
        </p:spPr>
      </p:pic>
    </p:spTree>
    <p:extLst>
      <p:ext uri="{BB962C8B-B14F-4D97-AF65-F5344CB8AC3E}">
        <p14:creationId xmlns:p14="http://schemas.microsoft.com/office/powerpoint/2010/main" val="452219425"/>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extLst>
              <a:ext uri="{FF2B5EF4-FFF2-40B4-BE49-F238E27FC236}">
                <a16:creationId xmlns:a16="http://schemas.microsoft.com/office/drawing/2014/main" id="{AED5BA7A-DB52-5C4F-8712-EBE3DAAEA6CA}"/>
              </a:ext>
            </a:extLst>
          </p:cNvPr>
          <p:cNvSpPr/>
          <p:nvPr/>
        </p:nvSpPr>
        <p:spPr>
          <a:xfrm>
            <a:off x="10991" y="288903"/>
            <a:ext cx="6847009" cy="1671022"/>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11" name="Graphic 10" descr="Grain">
            <a:extLst>
              <a:ext uri="{FF2B5EF4-FFF2-40B4-BE49-F238E27FC236}">
                <a16:creationId xmlns:a16="http://schemas.microsoft.com/office/drawing/2014/main" id="{F72D6E22-01B6-B946-9831-B304EEED9AC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5419401" y="736392"/>
            <a:ext cx="1360609" cy="1360609"/>
          </a:xfrm>
          <a:prstGeom prst="rect">
            <a:avLst/>
          </a:prstGeom>
        </p:spPr>
      </p:pic>
      <p:sp>
        <p:nvSpPr>
          <p:cNvPr id="12" name="Rechteck">
            <a:extLst>
              <a:ext uri="{FF2B5EF4-FFF2-40B4-BE49-F238E27FC236}">
                <a16:creationId xmlns:a16="http://schemas.microsoft.com/office/drawing/2014/main" id="{6B89E5F9-314C-4DAB-883F-1791202EFE01}"/>
              </a:ext>
            </a:extLst>
          </p:cNvPr>
          <p:cNvSpPr/>
          <p:nvPr/>
        </p:nvSpPr>
        <p:spPr>
          <a:xfrm>
            <a:off x="-434" y="6790703"/>
            <a:ext cx="6280136" cy="1863023"/>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chemeClr val="bg1"/>
              </a:solidFill>
              <a:latin typeface="Montserrat Light"/>
            </a:endParaRPr>
          </a:p>
        </p:txBody>
      </p:sp>
      <p:sp>
        <p:nvSpPr>
          <p:cNvPr id="13" name="Rectangle 27">
            <a:extLst>
              <a:ext uri="{FF2B5EF4-FFF2-40B4-BE49-F238E27FC236}">
                <a16:creationId xmlns:a16="http://schemas.microsoft.com/office/drawing/2014/main" id="{C08383DA-6280-4CB7-A5C7-8713783462FF}"/>
              </a:ext>
            </a:extLst>
          </p:cNvPr>
          <p:cNvSpPr txBox="1"/>
          <p:nvPr/>
        </p:nvSpPr>
        <p:spPr>
          <a:xfrm>
            <a:off x="755627" y="6879721"/>
            <a:ext cx="5346744" cy="138018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dirty="0">
                <a:solidFill>
                  <a:srgbClr val="FFFFFF"/>
                </a:solidFill>
                <a:highlight>
                  <a:srgbClr val="000000">
                    <a:alpha val="0"/>
                  </a:srgbClr>
                </a:highlight>
                <a:latin typeface="Montserrat"/>
                <a:ea typeface="Verdana"/>
              </a:rPr>
              <a:t>CONSEILS SUPPLÉMENTAIRES</a:t>
            </a:r>
          </a:p>
          <a:p>
            <a:pPr>
              <a:lnSpc>
                <a:spcPct val="100000"/>
              </a:lnSpc>
              <a:spcBef>
                <a:spcPct val="0"/>
              </a:spcBef>
            </a:pPr>
            <a:endParaRPr lang="en-IE" sz="1400" b="1" dirty="0">
              <a:solidFill>
                <a:schemeClr val="bg1"/>
              </a:solidFill>
              <a:ea typeface="Verdana" panose="020B0604030504040204" pitchFamily="34" charset="0"/>
            </a:endParaRPr>
          </a:p>
          <a:p>
            <a:pPr marL="186623" indent="-186623" rtl="0">
              <a:lnSpc>
                <a:spcPct val="100000"/>
              </a:lnSpc>
              <a:spcBef>
                <a:spcPct val="0"/>
              </a:spcBef>
              <a:buFont typeface="Wingdings" panose="05000000000000000000" pitchFamily="2" charset="2"/>
              <a:buChar char="ü"/>
            </a:pPr>
            <a:r>
              <a:rPr lang="fr" sz="1200" b="0" i="0" u="none" strike="noStrike" dirty="0">
                <a:solidFill>
                  <a:srgbClr val="FFFFFF"/>
                </a:solidFill>
                <a:highlight>
                  <a:srgbClr val="000000">
                    <a:alpha val="0"/>
                  </a:srgbClr>
                </a:highlight>
                <a:latin typeface="Montserrat Light"/>
                <a:ea typeface="Verdana"/>
              </a:rPr>
              <a:t>Assurez-vous que les voyagistes et les organisations caritatives qui représentent les personnes handicapées et qui organisent ou mettent en place des vacances pour les personnes handicapées sont au courant de votre hébergement accessible ! </a:t>
            </a:r>
          </a:p>
          <a:p>
            <a:pPr marL="149299" indent="-149299" rtl="0">
              <a:lnSpc>
                <a:spcPct val="100000"/>
              </a:lnSpc>
              <a:spcBef>
                <a:spcPct val="0"/>
              </a:spcBef>
              <a:buFont typeface="Wingdings" panose="05000000000000000000" pitchFamily="2" charset="2"/>
              <a:buChar char="ü"/>
            </a:pPr>
            <a:r>
              <a:rPr lang="fr" sz="1200" b="0" i="0" u="none" strike="noStrike" dirty="0">
                <a:solidFill>
                  <a:srgbClr val="FFFFFF"/>
                </a:solidFill>
                <a:highlight>
                  <a:srgbClr val="000000">
                    <a:alpha val="0"/>
                  </a:srgbClr>
                </a:highlight>
                <a:latin typeface="Montserrat Light"/>
                <a:ea typeface="Verdana"/>
              </a:rPr>
              <a:t>Contactez votre organisation locale de bénévoles ou d'aide aux personnes handicapées ; elle peut parfois proposer aux aidants un tarif réduit.</a:t>
            </a:r>
          </a:p>
        </p:txBody>
      </p:sp>
      <p:pic>
        <p:nvPicPr>
          <p:cNvPr id="2050" name="Picture 2" descr="How Wide Does a Doorway Need to be for a Wheelchair?">
            <a:extLst>
              <a:ext uri="{FF2B5EF4-FFF2-40B4-BE49-F238E27FC236}">
                <a16:creationId xmlns:a16="http://schemas.microsoft.com/office/drawing/2014/main" id="{0103F23E-AAE9-475B-A212-C9C8E1CBDEAB}"/>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94063" y="2135832"/>
            <a:ext cx="2863492" cy="36595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ENERAL ACCESIBILITY GUIDELINES">
            <a:extLst>
              <a:ext uri="{FF2B5EF4-FFF2-40B4-BE49-F238E27FC236}">
                <a16:creationId xmlns:a16="http://schemas.microsoft.com/office/drawing/2014/main" id="{41863E59-DF52-4E81-B5B0-688E4DC80D36}"/>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388659" y="2739273"/>
            <a:ext cx="3091074" cy="25529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6B3E7A1F-78DC-4D92-8FF6-955D111C3AA3}"/>
              </a:ext>
            </a:extLst>
          </p:cNvPr>
          <p:cNvSpPr>
            <a:spLocks noGrp="1"/>
          </p:cNvSpPr>
          <p:nvPr>
            <p:ph type="body" sz="quarter" idx="16"/>
          </p:nvPr>
        </p:nvSpPr>
        <p:spPr>
          <a:xfrm>
            <a:off x="667052" y="481139"/>
            <a:ext cx="3949700" cy="1524000"/>
          </a:xfrm>
        </p:spPr>
        <p:txBody>
          <a:bodyPr>
            <a:noAutofit/>
          </a:bodyPr>
          <a:lstStyle/>
          <a:p>
            <a:pPr rtl="0"/>
            <a:r>
              <a:rPr lang="fr" sz="2500" b="0" i="0" u="none" strike="noStrike">
                <a:solidFill>
                  <a:srgbClr val="FFFFFF"/>
                </a:solidFill>
                <a:highlight>
                  <a:srgbClr val="000000">
                    <a:alpha val="0"/>
                  </a:srgbClr>
                </a:highlight>
                <a:latin typeface="Montserrat Light"/>
              </a:rPr>
              <a:t>Hall et porte accessibles</a:t>
            </a:r>
          </a:p>
          <a:p>
            <a:endParaRPr lang="en-IE">
              <a:latin typeface="Montserrat Light" pitchFamily="2" charset="77"/>
            </a:endParaRPr>
          </a:p>
        </p:txBody>
      </p:sp>
      <p:sp>
        <p:nvSpPr>
          <p:cNvPr id="9" name="TextBox 8">
            <a:extLst>
              <a:ext uri="{FF2B5EF4-FFF2-40B4-BE49-F238E27FC236}">
                <a16:creationId xmlns:a16="http://schemas.microsoft.com/office/drawing/2014/main" id="{0F749B48-4A98-4C41-9ECA-F44DA8102BBC}"/>
              </a:ext>
            </a:extLst>
          </p:cNvPr>
          <p:cNvSpPr txBox="1"/>
          <p:nvPr/>
        </p:nvSpPr>
        <p:spPr>
          <a:xfrm>
            <a:off x="1133455" y="5781677"/>
            <a:ext cx="4648200" cy="3787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defTabSz="825500" rtl="0"/>
            <a:r>
              <a:rPr kumimoji="0" lang="fr" sz="800" b="0" i="1" u="none" strike="noStrike" cap="none" spc="0" normalizeH="0" baseline="0">
                <a:solidFill>
                  <a:srgbClr val="2F355A"/>
                </a:solidFill>
                <a:highlight>
                  <a:srgbClr val="000000">
                    <a:alpha val="0"/>
                  </a:srgbClr>
                </a:highlight>
                <a:uFillTx/>
                <a:latin typeface="Montserrat Light"/>
                <a:sym typeface="FontAwesome"/>
              </a:rPr>
              <a:t>Image : </a:t>
            </a:r>
            <a:r>
              <a:rPr lang="fr" sz="800" b="0" i="1" u="none" strike="noStrike">
                <a:solidFill>
                  <a:srgbClr val="2F355A"/>
                </a:solidFill>
                <a:highlight>
                  <a:srgbClr val="000000">
                    <a:alpha val="0"/>
                  </a:srgbClr>
                </a:highlight>
                <a:latin typeface="Montserrat Light"/>
                <a:hlinkClick r:id="rId6">
                  <a:extLst>
                    <a:ext uri="{A12FA001-AC4F-418D-AE19-62706E023703}">
                      <ahyp:hlinkClr xmlns:ahyp="http://schemas.microsoft.com/office/drawing/2018/hyperlinkcolor" val="tx"/>
                    </a:ext>
                  </a:extLst>
                </a:hlinkClick>
              </a:rPr>
              <a:t>Guide des meilleures pratiques d'accès — Irish Wheelchair Association</a:t>
            </a:r>
            <a:endParaRPr lang="en-GB" sz="800" i="1">
              <a:solidFill>
                <a:srgbClr val="2F355A"/>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
        <p:nvSpPr>
          <p:cNvPr id="14" name="Text Placeholder 3">
            <a:extLst>
              <a:ext uri="{FF2B5EF4-FFF2-40B4-BE49-F238E27FC236}">
                <a16:creationId xmlns:a16="http://schemas.microsoft.com/office/drawing/2014/main" id="{D61158CD-6E98-4984-8D01-7527075375D1}"/>
              </a:ext>
            </a:extLst>
          </p:cNvPr>
          <p:cNvSpPr txBox="1"/>
          <p:nvPr/>
        </p:nvSpPr>
        <p:spPr>
          <a:xfrm>
            <a:off x="1279514" y="5214487"/>
            <a:ext cx="939811" cy="325771"/>
          </a:xfrm>
          <a:prstGeom prst="rect">
            <a:avLst/>
          </a:prstGeom>
          <a:solidFill>
            <a:srgbClr val="FFFFFF"/>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0" tIns="0" rIns="0" bIns="0">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algn="ctr" rtl="0" hangingPunct="1"/>
            <a:r>
              <a:rPr lang="fr" sz="800" b="1" i="0" u="none" strike="noStrike">
                <a:solidFill>
                  <a:srgbClr val="151314"/>
                </a:solidFill>
                <a:highlight>
                  <a:srgbClr val="000000">
                    <a:alpha val="0"/>
                  </a:srgbClr>
                </a:highlight>
                <a:latin typeface="Montserrat "/>
              </a:rPr>
              <a:t>Largeur du couloir :</a:t>
            </a:r>
          </a:p>
          <a:p>
            <a:pPr algn="ctr" rtl="0" hangingPunct="1"/>
            <a:r>
              <a:rPr lang="fr" sz="800" b="1" i="0" u="none" strike="noStrike">
                <a:solidFill>
                  <a:srgbClr val="151314"/>
                </a:solidFill>
                <a:highlight>
                  <a:srgbClr val="000000">
                    <a:alpha val="0"/>
                  </a:srgbClr>
                </a:highlight>
                <a:latin typeface="Montserrat "/>
              </a:rPr>
              <a:t>91 cm min</a:t>
            </a:r>
          </a:p>
        </p:txBody>
      </p:sp>
      <p:sp>
        <p:nvSpPr>
          <p:cNvPr id="15" name="Text Placeholder 3">
            <a:extLst>
              <a:ext uri="{FF2B5EF4-FFF2-40B4-BE49-F238E27FC236}">
                <a16:creationId xmlns:a16="http://schemas.microsoft.com/office/drawing/2014/main" id="{989D19CA-31F1-4E5D-B57C-36A942C48F61}"/>
              </a:ext>
            </a:extLst>
          </p:cNvPr>
          <p:cNvSpPr txBox="1"/>
          <p:nvPr/>
        </p:nvSpPr>
        <p:spPr>
          <a:xfrm>
            <a:off x="1279513" y="2406481"/>
            <a:ext cx="939811" cy="325771"/>
          </a:xfrm>
          <a:prstGeom prst="rect">
            <a:avLst/>
          </a:prstGeom>
          <a:solidFill>
            <a:srgbClr val="FFFFFF"/>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0" tIns="0" rIns="0" bIns="0">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algn="ctr" rtl="0" hangingPunct="1"/>
            <a:r>
              <a:rPr lang="fr" sz="800" b="1" i="0" u="none" strike="noStrike">
                <a:solidFill>
                  <a:srgbClr val="151314"/>
                </a:solidFill>
                <a:highlight>
                  <a:srgbClr val="000000">
                    <a:alpha val="0"/>
                  </a:srgbClr>
                </a:highlight>
                <a:latin typeface="Montserrat "/>
              </a:rPr>
              <a:t>Largeur de la porte :</a:t>
            </a:r>
          </a:p>
          <a:p>
            <a:pPr algn="ctr" rtl="0" hangingPunct="1"/>
            <a:r>
              <a:rPr lang="fr" sz="800" b="1" i="0" u="none" strike="noStrike">
                <a:solidFill>
                  <a:srgbClr val="151314"/>
                </a:solidFill>
                <a:highlight>
                  <a:srgbClr val="000000">
                    <a:alpha val="0"/>
                  </a:srgbClr>
                </a:highlight>
                <a:latin typeface="Montserrat "/>
              </a:rPr>
              <a:t>81 cm min</a:t>
            </a:r>
          </a:p>
        </p:txBody>
      </p:sp>
      <p:sp>
        <p:nvSpPr>
          <p:cNvPr id="17" name="Text Placeholder 3">
            <a:extLst>
              <a:ext uri="{FF2B5EF4-FFF2-40B4-BE49-F238E27FC236}">
                <a16:creationId xmlns:a16="http://schemas.microsoft.com/office/drawing/2014/main" id="{A9C1E362-5952-4A31-A2FB-AB1214C708BE}"/>
              </a:ext>
            </a:extLst>
          </p:cNvPr>
          <p:cNvSpPr txBox="1"/>
          <p:nvPr/>
        </p:nvSpPr>
        <p:spPr>
          <a:xfrm>
            <a:off x="2571713" y="3892838"/>
            <a:ext cx="939811" cy="325771"/>
          </a:xfrm>
          <a:prstGeom prst="rect">
            <a:avLst/>
          </a:prstGeom>
          <a:solidFill>
            <a:srgbClr val="FFFFFF"/>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0" tIns="0" rIns="0" bIns="0">
            <a:noAutofit/>
          </a:bodyPr>
          <a:lstStyle>
            <a:lvl1pPr marL="0" marR="0" indent="0" algn="l" defTabSz="583729" rtl="0" latinLnBrk="0">
              <a:lnSpc>
                <a:spcPct val="100000"/>
              </a:lnSpc>
              <a:spcBef>
                <a:spcPct val="0"/>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algn="ctr" rtl="0" hangingPunct="1"/>
            <a:r>
              <a:rPr lang="fr" sz="800" b="0" i="0" u="none" strike="noStrike">
                <a:solidFill>
                  <a:srgbClr val="151314"/>
                </a:solidFill>
                <a:highlight>
                  <a:srgbClr val="000000">
                    <a:alpha val="0"/>
                  </a:srgbClr>
                </a:highlight>
                <a:latin typeface="Montserrat "/>
              </a:rPr>
              <a:t>Largeur du palier :</a:t>
            </a:r>
          </a:p>
          <a:p>
            <a:pPr algn="ctr" rtl="0" hangingPunct="1"/>
            <a:r>
              <a:rPr lang="fr" sz="800" b="0" i="0" u="none" strike="noStrike">
                <a:solidFill>
                  <a:srgbClr val="151314"/>
                </a:solidFill>
                <a:highlight>
                  <a:srgbClr val="000000">
                    <a:alpha val="0"/>
                  </a:srgbClr>
                </a:highlight>
                <a:latin typeface="Montserrat "/>
              </a:rPr>
              <a:t>60 cm min</a:t>
            </a:r>
          </a:p>
        </p:txBody>
      </p:sp>
    </p:spTree>
    <p:extLst>
      <p:ext uri="{BB962C8B-B14F-4D97-AF65-F5344CB8AC3E}">
        <p14:creationId xmlns:p14="http://schemas.microsoft.com/office/powerpoint/2010/main" val="2517503255"/>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716245" y="161521"/>
            <a:ext cx="4040766"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FR" sz="2400" b="0" i="0" u="none" strike="noStrike" dirty="0">
                <a:highlight>
                  <a:srgbClr val="000000">
                    <a:alpha val="0"/>
                  </a:srgbClr>
                </a:highlight>
                <a:latin typeface="Montserrat"/>
              </a:rPr>
              <a:t>Logement : checklists</a:t>
            </a:r>
            <a:r>
              <a:rPr lang="fr" sz="2400" b="0" i="0" u="none" strike="noStrike" dirty="0">
                <a:highlight>
                  <a:srgbClr val="000000">
                    <a:alpha val="0"/>
                  </a:srgbClr>
                </a:highlight>
                <a:latin typeface="Montserrat"/>
              </a:rPr>
              <a:t> pour la chambre à coucher uniquement</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8"/>
            <a:ext cx="6858000" cy="1044754"/>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3" name="Rectangle 27">
            <a:extLst>
              <a:ext uri="{FF2B5EF4-FFF2-40B4-BE49-F238E27FC236}">
                <a16:creationId xmlns:a16="http://schemas.microsoft.com/office/drawing/2014/main" id="{090EF47F-BBE1-6A40-A2C8-467CE965A8FF}"/>
              </a:ext>
            </a:extLst>
          </p:cNvPr>
          <p:cNvSpPr txBox="1"/>
          <p:nvPr/>
        </p:nvSpPr>
        <p:spPr>
          <a:xfrm>
            <a:off x="716245" y="2850913"/>
            <a:ext cx="5642238" cy="629961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9388" indent="-179388"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Toutes les portes et tous les couloirs sont accessibles</a:t>
            </a:r>
            <a:r>
              <a:rPr lang="fr" sz="1000" b="0" i="0" u="none" strike="noStrike" dirty="0">
                <a:solidFill>
                  <a:srgbClr val="2F355A"/>
                </a:solidFill>
                <a:highlight>
                  <a:srgbClr val="000000">
                    <a:alpha val="0"/>
                  </a:srgbClr>
                </a:highlight>
                <a:latin typeface="Montserrat Light"/>
                <a:ea typeface="Verdana"/>
              </a:rPr>
              <a:t> aux fauteuils roulants ; par exemple, des portes coulissantes encastrées dans le mur maximisent l'espace de circulation dans la pièce.</a:t>
            </a:r>
          </a:p>
          <a:p>
            <a:pPr marL="179388" indent="-179388"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Ils ont besoin d'un </a:t>
            </a:r>
            <a:r>
              <a:rPr lang="fr" sz="1000" b="1" i="0" u="none" strike="noStrike" dirty="0">
                <a:solidFill>
                  <a:srgbClr val="2F355A"/>
                </a:solidFill>
                <a:highlight>
                  <a:srgbClr val="000000">
                    <a:alpha val="0"/>
                  </a:srgbClr>
                </a:highlight>
                <a:latin typeface="Montserrat Light"/>
                <a:ea typeface="Verdana"/>
              </a:rPr>
              <a:t>espace de circulation dégagé</a:t>
            </a:r>
            <a:r>
              <a:rPr lang="fr" sz="1000" b="0" i="0" u="none" strike="noStrike" dirty="0">
                <a:solidFill>
                  <a:srgbClr val="2F355A"/>
                </a:solidFill>
                <a:highlight>
                  <a:srgbClr val="000000">
                    <a:alpha val="0"/>
                  </a:srgbClr>
                </a:highlight>
                <a:latin typeface="Montserrat Light"/>
                <a:ea typeface="Verdana"/>
              </a:rPr>
              <a:t> pour tourner un fauteuil roulant dans les chambres, les salles à manger et les salons, et d'un espace de circulation de base pour l'utilisation d'un fauteuil roulant ailleurs. Cela signifie également</a:t>
            </a:r>
            <a:r>
              <a:rPr lang="fr" sz="1000" b="1" i="0" u="none" strike="noStrike" dirty="0">
                <a:solidFill>
                  <a:srgbClr val="2F355A"/>
                </a:solidFill>
                <a:highlight>
                  <a:srgbClr val="000000">
                    <a:alpha val="0"/>
                  </a:srgbClr>
                </a:highlight>
                <a:latin typeface="Montserrat Light"/>
                <a:ea typeface="Verdana"/>
              </a:rPr>
              <a:t> des couloirs et des portes larges. </a:t>
            </a:r>
            <a:r>
              <a:rPr lang="fr" sz="1000" b="0" i="0" u="none" strike="noStrike" dirty="0">
                <a:solidFill>
                  <a:srgbClr val="2F355A"/>
                </a:solidFill>
                <a:highlight>
                  <a:srgbClr val="000000">
                    <a:alpha val="0"/>
                  </a:srgbClr>
                </a:highlight>
                <a:latin typeface="Montserrat Light"/>
                <a:ea typeface="Verdana"/>
              </a:rPr>
              <a:t>Les portes doivent avoir une largeur d'ouverture libre de 900 mm avec deux espaces de rotation de 1 800 mm de diamètre dans les chambres.</a:t>
            </a:r>
            <a:endParaRPr lang="en-IE" sz="1050" dirty="0">
              <a:solidFill>
                <a:srgbClr val="2F355A"/>
              </a:solidFill>
              <a:ea typeface="Verdana" panose="020B0604030504040204" pitchFamily="34" charset="0"/>
            </a:endParaRPr>
          </a:p>
          <a:p>
            <a:pPr marL="179388" indent="-179388"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Des élévateurs de lit</a:t>
            </a:r>
            <a:r>
              <a:rPr lang="fr" sz="1000" b="0" i="0" u="none" strike="noStrike" dirty="0">
                <a:solidFill>
                  <a:srgbClr val="2F355A"/>
                </a:solidFill>
                <a:highlight>
                  <a:srgbClr val="000000">
                    <a:alpha val="0"/>
                  </a:srgbClr>
                </a:highlight>
                <a:latin typeface="Montserrat Light"/>
                <a:ea typeface="Verdana"/>
              </a:rPr>
              <a:t> pour entrer et sortir du lit de manière autonome ou avec l'aide d'un soignant. Il doit y avoir environ 30 pouces de large des deux côtés du lit pour permettre au fauteuil roulant d'être en position parallèle pour le transfert latéral (c'est-à-dire une zone d'accès de 900 mm autour du lit). Le lit doit également être d'une hauteur appropriée, généralement grâce à un matelas plus haut. La hauteur du lit au sommet du matelas doit être de 450-500 mm. Un espace libre de 300 mm est nécessaire sous le lit pour les repose-pieds et le palan pour les pieds. La chambre à coucher à usage assisté doit avoir un plus grand cercle de rotation de 2 300 mm à côté du lit si un élévateur mobile est utilisé.</a:t>
            </a:r>
          </a:p>
          <a:p>
            <a:pPr marL="179388" indent="-179388">
              <a:lnSpc>
                <a:spcPct val="100000"/>
              </a:lnSpc>
              <a:spcBef>
                <a:spcPct val="0"/>
              </a:spcBef>
              <a:buClr>
                <a:srgbClr val="28AFAC"/>
              </a:buClr>
              <a:buFont typeface="Wingdings" panose="05000000000000000000" pitchFamily="2" charset="2"/>
              <a:buChar char="q"/>
            </a:pPr>
            <a:endParaRPr lang="en-GB" sz="1050" dirty="0">
              <a:solidFill>
                <a:srgbClr val="2F355A"/>
              </a:solidFill>
              <a:ea typeface="Verdana" panose="020B0604030504040204" pitchFamily="34" charset="0"/>
            </a:endParaRPr>
          </a:p>
          <a:p>
            <a:pPr marL="179388" indent="-179388">
              <a:lnSpc>
                <a:spcPct val="100000"/>
              </a:lnSpc>
              <a:spcBef>
                <a:spcPct val="0"/>
              </a:spcBef>
              <a:buClr>
                <a:srgbClr val="28AFAC"/>
              </a:buClr>
              <a:buFont typeface="Wingdings" panose="05000000000000000000" pitchFamily="2" charset="2"/>
              <a:buChar char="q"/>
            </a:pPr>
            <a:endParaRPr lang="en-GB" sz="1050" dirty="0">
              <a:solidFill>
                <a:srgbClr val="2F355A"/>
              </a:solidFill>
              <a:ea typeface="Verdana" panose="020B0604030504040204" pitchFamily="34" charset="0"/>
            </a:endParaRPr>
          </a:p>
          <a:p>
            <a:pPr marL="179388" indent="-179388">
              <a:lnSpc>
                <a:spcPct val="100000"/>
              </a:lnSpc>
              <a:spcBef>
                <a:spcPct val="0"/>
              </a:spcBef>
              <a:buClr>
                <a:srgbClr val="28AFAC"/>
              </a:buClr>
              <a:buFont typeface="Wingdings" panose="05000000000000000000" pitchFamily="2" charset="2"/>
              <a:buChar char="q"/>
            </a:pPr>
            <a:endParaRPr lang="en-GB" sz="1050" dirty="0">
              <a:solidFill>
                <a:srgbClr val="2F355A"/>
              </a:solidFill>
              <a:ea typeface="Verdana" panose="020B0604030504040204" pitchFamily="34" charset="0"/>
            </a:endParaRPr>
          </a:p>
          <a:p>
            <a:pPr marL="179388" indent="-179388">
              <a:lnSpc>
                <a:spcPct val="100000"/>
              </a:lnSpc>
              <a:spcBef>
                <a:spcPct val="0"/>
              </a:spcBef>
              <a:buClr>
                <a:srgbClr val="28AFAC"/>
              </a:buClr>
              <a:buFont typeface="Wingdings" panose="05000000000000000000" pitchFamily="2" charset="2"/>
              <a:buChar char="q"/>
            </a:pPr>
            <a:endParaRPr lang="en-GB" sz="1050" dirty="0">
              <a:solidFill>
                <a:srgbClr val="2F355A"/>
              </a:solidFill>
              <a:ea typeface="Verdana" panose="020B0604030504040204" pitchFamily="34" charset="0"/>
            </a:endParaRPr>
          </a:p>
          <a:p>
            <a:pPr marL="179388" indent="-179388"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Régulation de la température dans la chambre</a:t>
            </a:r>
            <a:r>
              <a:rPr lang="fr" sz="1000" b="0" i="0" u="none" strike="noStrike" dirty="0">
                <a:solidFill>
                  <a:srgbClr val="2F355A"/>
                </a:solidFill>
                <a:highlight>
                  <a:srgbClr val="000000">
                    <a:alpha val="0"/>
                  </a:srgbClr>
                </a:highlight>
                <a:latin typeface="Montserrat Light"/>
                <a:ea typeface="Verdana"/>
              </a:rPr>
              <a:t> pour répondre à différents besoins personnels, allant des ventilateurs de plafond aux systèmes de régulation entièrement intégrés avec équilibrage automatique. </a:t>
            </a:r>
          </a:p>
          <a:p>
            <a:pPr marL="179388" indent="-179388"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Moquette à faible poil, antidérapante et </a:t>
            </a:r>
            <a:r>
              <a:rPr lang="fr" sz="1000" b="0" i="0" u="none" strike="noStrike" dirty="0">
                <a:solidFill>
                  <a:srgbClr val="2F355A"/>
                </a:solidFill>
                <a:highlight>
                  <a:srgbClr val="000000">
                    <a:alpha val="0"/>
                  </a:srgbClr>
                </a:highlight>
                <a:latin typeface="Montserrat Light"/>
                <a:ea typeface="Verdana"/>
              </a:rPr>
              <a:t>adaptée à la circulation des fauteuils roulants.</a:t>
            </a:r>
          </a:p>
          <a:p>
            <a:pPr marL="179388" indent="-179388"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Interrupteurs d'éclairage accessibles</a:t>
            </a:r>
            <a:r>
              <a:rPr lang="fr" sz="1000" b="0" i="0" u="none" strike="noStrike" dirty="0">
                <a:solidFill>
                  <a:srgbClr val="2F355A"/>
                </a:solidFill>
                <a:highlight>
                  <a:srgbClr val="000000">
                    <a:alpha val="0"/>
                  </a:srgbClr>
                </a:highlight>
                <a:latin typeface="Montserrat Light"/>
                <a:ea typeface="Verdana"/>
              </a:rPr>
              <a:t> à côté du lit. Tous les interrupteurs d'éclairage et les prises de courant sont à une hauteur accessible pour les personnes à hauteur d'yeux de 900 mm à 1 100 mm. </a:t>
            </a:r>
          </a:p>
          <a:p>
            <a:pPr marL="179388" indent="-179388"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Les télévisions numériques des </a:t>
            </a:r>
            <a:r>
              <a:rPr lang="fr" sz="1000" b="0" i="0" u="none" strike="noStrike" dirty="0">
                <a:solidFill>
                  <a:srgbClr val="2F355A"/>
                </a:solidFill>
                <a:highlight>
                  <a:srgbClr val="000000">
                    <a:alpha val="0"/>
                  </a:srgbClr>
                </a:highlight>
                <a:latin typeface="Montserrat Light"/>
                <a:ea typeface="Verdana"/>
              </a:rPr>
              <a:t>chambres et des parties communes</a:t>
            </a:r>
            <a:r>
              <a:rPr lang="fr" sz="1000" b="1" i="0" u="none" strike="noStrike" dirty="0">
                <a:solidFill>
                  <a:srgbClr val="2F355A"/>
                </a:solidFill>
                <a:highlight>
                  <a:srgbClr val="000000">
                    <a:alpha val="0"/>
                  </a:srgbClr>
                </a:highlight>
                <a:latin typeface="Montserrat Light"/>
                <a:ea typeface="Verdana"/>
              </a:rPr>
              <a:t> sont équipées de sous-titres. </a:t>
            </a:r>
          </a:p>
          <a:p>
            <a:pPr marL="179388" indent="-179388"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Toutes </a:t>
            </a:r>
            <a:r>
              <a:rPr lang="fr" sz="1000" b="1" i="0" u="none" strike="noStrike" dirty="0">
                <a:solidFill>
                  <a:srgbClr val="2F355A"/>
                </a:solidFill>
                <a:highlight>
                  <a:srgbClr val="000000">
                    <a:alpha val="0"/>
                  </a:srgbClr>
                </a:highlight>
                <a:latin typeface="Montserrat Light"/>
                <a:ea typeface="Verdana"/>
              </a:rPr>
              <a:t>les télécommandes, </a:t>
            </a:r>
            <a:r>
              <a:rPr lang="fr" sz="1000" b="0" i="0" u="none" strike="noStrike" dirty="0">
                <a:solidFill>
                  <a:srgbClr val="2F355A"/>
                </a:solidFill>
                <a:highlight>
                  <a:srgbClr val="000000">
                    <a:alpha val="0"/>
                  </a:srgbClr>
                </a:highlight>
                <a:latin typeface="Montserrat Light"/>
                <a:ea typeface="Verdana"/>
              </a:rPr>
              <a:t>l'espace informatique et le téléphone</a:t>
            </a:r>
            <a:r>
              <a:rPr lang="fr" sz="1000" b="1" i="0" u="none" strike="noStrike" dirty="0">
                <a:solidFill>
                  <a:srgbClr val="2F355A"/>
                </a:solidFill>
                <a:highlight>
                  <a:srgbClr val="000000">
                    <a:alpha val="0"/>
                  </a:srgbClr>
                </a:highlight>
                <a:latin typeface="Montserrat Light"/>
                <a:ea typeface="Verdana"/>
              </a:rPr>
              <a:t> sont à hauteur de table. Téléphones avec de gros boutons. </a:t>
            </a:r>
          </a:p>
          <a:p>
            <a:pPr marL="179388" indent="-179388"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La buanderie est accessible </a:t>
            </a:r>
            <a:r>
              <a:rPr lang="fr" sz="1000" b="0" i="0" u="none" strike="noStrike" dirty="0">
                <a:solidFill>
                  <a:srgbClr val="2F355A"/>
                </a:solidFill>
                <a:highlight>
                  <a:srgbClr val="000000">
                    <a:alpha val="0"/>
                  </a:srgbClr>
                </a:highlight>
                <a:latin typeface="Montserrat Light"/>
                <a:ea typeface="Verdana"/>
              </a:rPr>
              <a:t>et peut être utilisée par les personnes en fauteuil roulant. </a:t>
            </a:r>
          </a:p>
          <a:p>
            <a:pPr marL="179388" indent="-179388"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En cas </a:t>
            </a:r>
            <a:r>
              <a:rPr lang="fr" sz="1000" b="1" i="0" u="none" strike="noStrike" dirty="0">
                <a:solidFill>
                  <a:srgbClr val="2F355A"/>
                </a:solidFill>
                <a:highlight>
                  <a:srgbClr val="000000">
                    <a:alpha val="0"/>
                  </a:srgbClr>
                </a:highlight>
                <a:latin typeface="Montserrat Light"/>
                <a:ea typeface="Verdana"/>
              </a:rPr>
              <a:t>d'urgence cordons ou interrupteurs</a:t>
            </a:r>
            <a:r>
              <a:rPr lang="fr" sz="1000" b="0" i="0" u="none" strike="noStrike" dirty="0">
                <a:solidFill>
                  <a:srgbClr val="2F355A"/>
                </a:solidFill>
                <a:highlight>
                  <a:srgbClr val="000000">
                    <a:alpha val="0"/>
                  </a:srgbClr>
                </a:highlight>
                <a:latin typeface="Montserrat Light"/>
                <a:ea typeface="Verdana"/>
              </a:rPr>
              <a:t>. </a:t>
            </a:r>
            <a:r>
              <a:rPr lang="fr" sz="1000" b="1" i="0" u="none" strike="noStrike" dirty="0">
                <a:solidFill>
                  <a:srgbClr val="2F355A"/>
                </a:solidFill>
                <a:highlight>
                  <a:srgbClr val="000000">
                    <a:alpha val="0"/>
                  </a:srgbClr>
                </a:highlight>
                <a:latin typeface="Montserrat Light"/>
                <a:ea typeface="Verdana"/>
              </a:rPr>
              <a:t>Les systèmes d'alarme incendie</a:t>
            </a:r>
            <a:r>
              <a:rPr lang="fr" sz="1000" b="0" i="0" u="none" strike="noStrike" dirty="0">
                <a:solidFill>
                  <a:srgbClr val="2F355A"/>
                </a:solidFill>
                <a:highlight>
                  <a:srgbClr val="000000">
                    <a:alpha val="0"/>
                  </a:srgbClr>
                </a:highlight>
                <a:latin typeface="Montserrat Light"/>
                <a:ea typeface="Verdana"/>
              </a:rPr>
              <a:t> dans les locaux doivent être adaptés aux personnes sourdes et aveugles (par exemple, des alarmes vibrantes pour les personnes sourdes).</a:t>
            </a:r>
          </a:p>
          <a:p>
            <a:pPr marL="179388" indent="-179388">
              <a:lnSpc>
                <a:spcPct val="100000"/>
              </a:lnSpc>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p:txBody>
      </p:sp>
      <p:sp>
        <p:nvSpPr>
          <p:cNvPr id="8" name="Rectangle 27">
            <a:extLst>
              <a:ext uri="{FF2B5EF4-FFF2-40B4-BE49-F238E27FC236}">
                <a16:creationId xmlns:a16="http://schemas.microsoft.com/office/drawing/2014/main" id="{82ECE12C-A26E-1541-AE7C-BDA4143F2C5A}"/>
              </a:ext>
            </a:extLst>
          </p:cNvPr>
          <p:cNvSpPr txBox="1"/>
          <p:nvPr/>
        </p:nvSpPr>
        <p:spPr>
          <a:xfrm>
            <a:off x="716245" y="1724517"/>
            <a:ext cx="5642238" cy="39530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0" i="0" u="none" strike="noStrike">
                <a:solidFill>
                  <a:srgbClr val="FFFFFF"/>
                </a:solidFill>
                <a:highlight>
                  <a:srgbClr val="000000">
                    <a:alpha val="0"/>
                  </a:srgbClr>
                </a:highlight>
                <a:latin typeface="Montserrat Light"/>
                <a:ea typeface="Verdana"/>
              </a:rPr>
              <a:t>Prévoir une chambre d'hôtes sur 15 pour une utilisation indépendante et une chambre accessible sur 20 pour une utilisation assistée par une personne en fauteuil roulant.</a:t>
            </a:r>
          </a:p>
        </p:txBody>
      </p:sp>
    </p:spTree>
    <p:extLst>
      <p:ext uri="{BB962C8B-B14F-4D97-AF65-F5344CB8AC3E}">
        <p14:creationId xmlns:p14="http://schemas.microsoft.com/office/powerpoint/2010/main" val="34941390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5">
            <a:extLst>
              <a:ext uri="{FF2B5EF4-FFF2-40B4-BE49-F238E27FC236}">
                <a16:creationId xmlns:a16="http://schemas.microsoft.com/office/drawing/2014/main" id="{9271474C-01BA-F44C-A9B3-B6509D156B3A}"/>
              </a:ext>
            </a:extLst>
          </p:cNvPr>
          <p:cNvSpPr>
            <a:spLocks noGrp="1"/>
          </p:cNvSpPr>
          <p:nvPr>
            <p:ph type="body" sz="quarter" idx="19"/>
          </p:nvPr>
        </p:nvSpPr>
        <p:spPr>
          <a:xfrm>
            <a:off x="774275" y="701664"/>
            <a:ext cx="5765800" cy="1524000"/>
          </a:xfrm>
        </p:spPr>
        <p:txBody>
          <a:bodyPr>
            <a:noAutofit/>
          </a:bodyPr>
          <a:lstStyle/>
          <a:p>
            <a:pPr rtl="0"/>
            <a:r>
              <a:rPr lang="fr" sz="2500" b="0" i="0" u="none" strike="noStrike">
                <a:highlight>
                  <a:srgbClr val="000000">
                    <a:alpha val="0"/>
                  </a:srgbClr>
                </a:highlight>
                <a:latin typeface="Montserrat"/>
              </a:rPr>
              <a:t>Qui bénéficie du</a:t>
            </a:r>
            <a:br>
              <a:rPr lang="fr" sz="2500" b="0" i="0" u="none" strike="noStrike">
                <a:highlight>
                  <a:srgbClr val="000000">
                    <a:alpha val="0"/>
                  </a:srgbClr>
                </a:highlight>
                <a:latin typeface="Montserrat"/>
              </a:rPr>
            </a:br>
            <a:r>
              <a:rPr lang="fr" sz="2500" b="0" i="0" u="none" strike="noStrike">
                <a:highlight>
                  <a:srgbClr val="000000">
                    <a:alpha val="0"/>
                  </a:srgbClr>
                </a:highlight>
                <a:latin typeface="Montserrat"/>
              </a:rPr>
              <a:t> tourisme inclusif ?</a:t>
            </a:r>
          </a:p>
          <a:p>
            <a:endParaRPr lang="en-US"/>
          </a:p>
        </p:txBody>
      </p:sp>
      <p:pic>
        <p:nvPicPr>
          <p:cNvPr id="8" name="Picture Placeholder 7">
            <a:extLst>
              <a:ext uri="{FF2B5EF4-FFF2-40B4-BE49-F238E27FC236}">
                <a16:creationId xmlns:a16="http://schemas.microsoft.com/office/drawing/2014/main" id="{0235D7FA-8C7F-C74E-B684-7783CA86919A}"/>
              </a:ext>
            </a:extLst>
          </p:cNvPr>
          <p:cNvPicPr>
            <a:picLocks noGrp="1" noChangeAspect="1"/>
          </p:cNvPicPr>
          <p:nvPr>
            <p:ph type="pic" idx="16"/>
          </p:nvPr>
        </p:nvPicPr>
        <p:blipFill>
          <a:blip r:embed="rId2">
            <a:extLst>
              <a:ext uri="{28A0092B-C50C-407E-A947-70E740481C1C}">
                <a14:useLocalDpi xmlns:a14="http://schemas.microsoft.com/office/drawing/2010/main"/>
              </a:ext>
            </a:extLst>
          </a:blip>
          <a:stretch>
            <a:fillRect/>
          </a:stretch>
        </p:blipFill>
        <p:spPr>
          <a:xfrm>
            <a:off x="-26843" y="2070372"/>
            <a:ext cx="3464968" cy="1795148"/>
          </a:xfrm>
        </p:spPr>
      </p:pic>
      <p:pic>
        <p:nvPicPr>
          <p:cNvPr id="10" name="Picture Placeholder 9">
            <a:extLst>
              <a:ext uri="{FF2B5EF4-FFF2-40B4-BE49-F238E27FC236}">
                <a16:creationId xmlns:a16="http://schemas.microsoft.com/office/drawing/2014/main" id="{EF467663-EC6B-CE40-A70B-F07B6076930F}"/>
              </a:ext>
            </a:extLst>
          </p:cNvPr>
          <p:cNvPicPr>
            <a:picLocks noGrp="1" noChangeAspect="1"/>
          </p:cNvPicPr>
          <p:nvPr>
            <p:ph type="pic" idx="17"/>
          </p:nvPr>
        </p:nvPicPr>
        <p:blipFill>
          <a:blip r:embed="rId3">
            <a:extLst>
              <a:ext uri="{28A0092B-C50C-407E-A947-70E740481C1C}">
                <a14:useLocalDpi xmlns:a14="http://schemas.microsoft.com/office/drawing/2010/main"/>
              </a:ext>
            </a:extLst>
          </a:blip>
          <a:stretch>
            <a:fillRect/>
          </a:stretch>
        </p:blipFill>
        <p:spPr>
          <a:xfrm>
            <a:off x="3378068" y="2070372"/>
            <a:ext cx="3464969" cy="1790417"/>
          </a:xfrm>
        </p:spPr>
      </p:pic>
      <p:pic>
        <p:nvPicPr>
          <p:cNvPr id="14" name="Picture Placeholder 13">
            <a:extLst>
              <a:ext uri="{FF2B5EF4-FFF2-40B4-BE49-F238E27FC236}">
                <a16:creationId xmlns:a16="http://schemas.microsoft.com/office/drawing/2014/main" id="{11F343FF-A2B6-CF4F-B319-55BEB6FFA153}"/>
              </a:ext>
            </a:extLst>
          </p:cNvPr>
          <p:cNvPicPr>
            <a:picLocks noGrp="1" noChangeAspect="1"/>
          </p:cNvPicPr>
          <p:nvPr>
            <p:ph type="pic" idx="18"/>
          </p:nvPr>
        </p:nvPicPr>
        <p:blipFill>
          <a:blip r:embed="rId4">
            <a:extLst>
              <a:ext uri="{28A0092B-C50C-407E-A947-70E740481C1C}">
                <a14:useLocalDpi xmlns:a14="http://schemas.microsoft.com/office/drawing/2010/main"/>
              </a:ext>
            </a:extLst>
          </a:blip>
          <a:stretch>
            <a:fillRect/>
          </a:stretch>
        </p:blipFill>
        <p:spPr>
          <a:xfrm>
            <a:off x="-26838" y="3834752"/>
            <a:ext cx="6911676" cy="1790418"/>
          </a:xfrm>
        </p:spPr>
      </p:pic>
      <p:sp>
        <p:nvSpPr>
          <p:cNvPr id="5" name="Rectangle 27"/>
          <p:cNvSpPr txBox="1"/>
          <p:nvPr/>
        </p:nvSpPr>
        <p:spPr>
          <a:xfrm>
            <a:off x="774291" y="537783"/>
            <a:ext cx="5309419" cy="51841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a:noAutofit/>
          </a:bodyPr>
          <a:lstStyle/>
          <a:p>
            <a:pPr algn="l" defTabSz="583729">
              <a:defRPr sz="14800" spc="1480">
                <a:latin typeface="+mn-lt"/>
                <a:ea typeface="+mn-ea"/>
                <a:cs typeface="+mn-cs"/>
                <a:sym typeface="Montserrat Bold"/>
              </a:defRPr>
            </a:pPr>
            <a:endParaRPr sz="3200">
              <a:solidFill>
                <a:srgbClr val="2F355A"/>
              </a:solidFill>
            </a:endParaRPr>
          </a:p>
        </p:txBody>
      </p:sp>
      <p:sp>
        <p:nvSpPr>
          <p:cNvPr id="6" name="Rectangle 27"/>
          <p:cNvSpPr txBox="1"/>
          <p:nvPr/>
        </p:nvSpPr>
        <p:spPr>
          <a:xfrm>
            <a:off x="723358" y="5764868"/>
            <a:ext cx="5309419" cy="41415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050" b="1" i="0" u="none" strike="noStrike" dirty="0">
                <a:solidFill>
                  <a:srgbClr val="28AFAC"/>
                </a:solidFill>
                <a:highlight>
                  <a:srgbClr val="000000">
                    <a:alpha val="0"/>
                  </a:srgbClr>
                </a:highlight>
                <a:latin typeface="Montserrat Light"/>
              </a:rPr>
              <a:t>La première question à laquelle nous devons répondre est la suivante : qui bénéficie du tourisme inclusif ? </a:t>
            </a:r>
          </a:p>
          <a:p>
            <a:pPr rtl="0">
              <a:lnSpc>
                <a:spcPct val="100000"/>
              </a:lnSpc>
              <a:spcBef>
                <a:spcPct val="0"/>
              </a:spcBef>
            </a:pPr>
            <a:r>
              <a:rPr lang="fr" sz="1050" b="1" i="0" u="none" strike="noStrike" dirty="0">
                <a:solidFill>
                  <a:srgbClr val="28AFAC"/>
                </a:solidFill>
                <a:highlight>
                  <a:srgbClr val="000000">
                    <a:alpha val="0"/>
                  </a:srgbClr>
                </a:highlight>
                <a:latin typeface="Montserrat Light"/>
              </a:rPr>
              <a:t>En bref, tout le monde ! </a:t>
            </a:r>
          </a:p>
          <a:p>
            <a:pPr algn="just" rtl="0">
              <a:lnSpc>
                <a:spcPct val="100000"/>
              </a:lnSpc>
              <a:spcBef>
                <a:spcPct val="0"/>
              </a:spcBef>
            </a:pPr>
            <a:r>
              <a:rPr lang="fr" sz="900" b="0" i="0" u="none" strike="noStrike" dirty="0">
                <a:solidFill>
                  <a:srgbClr val="2B2B2A"/>
                </a:solidFill>
                <a:highlight>
                  <a:srgbClr val="000000">
                    <a:alpha val="0"/>
                  </a:srgbClr>
                </a:highlight>
                <a:latin typeface="Montserrat Light"/>
              </a:rPr>
              <a:t>Les personnes souffrant d'un handicap, d'une déficience ou d'une maladie chronique, les personnes âgées, les enfants, les personnes en fauteuil roulant, les personnes dont la mobilité est temporairement réduite, les personnes utilisant des poussettes ou des chariots, les personnes souffrant de déficiences auditives ou visuelles, les personnes souffrant de blessures légères ou de longue durée, ainsi que leurs compagnons de voyage.  </a:t>
            </a:r>
            <a:endParaRPr lang="en-IE" sz="1050" b="1" dirty="0">
              <a:solidFill>
                <a:srgbClr val="9EAB27"/>
              </a:solidFill>
              <a:ea typeface="Verdana" panose="020B0604030504040204" pitchFamily="34" charset="0"/>
            </a:endParaRPr>
          </a:p>
          <a:p>
            <a:pPr>
              <a:lnSpc>
                <a:spcPct val="100000"/>
              </a:lnSpc>
              <a:spcBef>
                <a:spcPct val="0"/>
              </a:spcBef>
              <a:spcAft>
                <a:spcPts val="174"/>
              </a:spcAft>
            </a:pPr>
            <a:endParaRPr lang="en-IE" sz="1050" b="1" dirty="0">
              <a:solidFill>
                <a:srgbClr val="9EAB27"/>
              </a:solidFill>
              <a:ea typeface="Verdana" panose="020B0604030504040204" pitchFamily="34" charset="0"/>
            </a:endParaRPr>
          </a:p>
          <a:p>
            <a:pPr rtl="0">
              <a:lnSpc>
                <a:spcPct val="100000"/>
              </a:lnSpc>
              <a:spcBef>
                <a:spcPct val="0"/>
              </a:spcBef>
              <a:spcAft>
                <a:spcPts val="174"/>
              </a:spcAft>
            </a:pPr>
            <a:r>
              <a:rPr lang="fr" sz="1050" b="1" i="0" u="none" strike="noStrike" dirty="0">
                <a:solidFill>
                  <a:srgbClr val="28AFAC"/>
                </a:solidFill>
                <a:highlight>
                  <a:srgbClr val="000000">
                    <a:alpha val="0"/>
                  </a:srgbClr>
                </a:highlight>
                <a:latin typeface="Montserrat Light"/>
                <a:ea typeface="Verdana"/>
              </a:rPr>
              <a:t>Qui sont les personnes handicapées ?</a:t>
            </a:r>
            <a:endParaRPr lang="en-IE" sz="1000" dirty="0">
              <a:solidFill>
                <a:srgbClr val="2B2B2A"/>
              </a:solidFill>
            </a:endParaRPr>
          </a:p>
          <a:p>
            <a:pPr algn="just" rtl="0">
              <a:lnSpc>
                <a:spcPct val="100000"/>
              </a:lnSpc>
              <a:spcBef>
                <a:spcPct val="0"/>
              </a:spcBef>
              <a:spcAft>
                <a:spcPts val="174"/>
              </a:spcAft>
            </a:pPr>
            <a:r>
              <a:rPr lang="fr" sz="900" b="0" i="0" u="none" strike="noStrike" dirty="0">
                <a:solidFill>
                  <a:srgbClr val="2B2B2A"/>
                </a:solidFill>
                <a:highlight>
                  <a:srgbClr val="000000">
                    <a:alpha val="0"/>
                  </a:srgbClr>
                </a:highlight>
                <a:latin typeface="Montserrat Light"/>
              </a:rPr>
              <a:t>Les personnes souffrant d'un handicap physique, par exemple les personnes qui utilisent un fauteuil roulant ou un scooter de mobilité, les personnes qui utilisent un cadre de marche ou des béquilles, ou les personnes qui ont des difficultés à coordonner leurs doigts ou leurs mains. </a:t>
            </a:r>
          </a:p>
          <a:p>
            <a:pPr algn="just">
              <a:lnSpc>
                <a:spcPct val="100000"/>
              </a:lnSpc>
              <a:spcBef>
                <a:spcPct val="0"/>
              </a:spcBef>
              <a:spcAft>
                <a:spcPts val="174"/>
              </a:spcAft>
            </a:pPr>
            <a:endParaRPr lang="en-IE" sz="1000" dirty="0">
              <a:solidFill>
                <a:srgbClr val="2B2B2A"/>
              </a:solidFill>
            </a:endParaRPr>
          </a:p>
          <a:p>
            <a:pPr algn="just">
              <a:lnSpc>
                <a:spcPct val="100000"/>
              </a:lnSpc>
              <a:spcBef>
                <a:spcPct val="0"/>
              </a:spcBef>
              <a:spcAft>
                <a:spcPts val="174"/>
              </a:spcAft>
            </a:pPr>
            <a:endParaRPr lang="en-IE" sz="1000" dirty="0">
              <a:solidFill>
                <a:srgbClr val="2B2B2A"/>
              </a:solidFill>
            </a:endParaRPr>
          </a:p>
          <a:p>
            <a:pPr algn="just">
              <a:lnSpc>
                <a:spcPct val="100000"/>
              </a:lnSpc>
              <a:spcBef>
                <a:spcPct val="0"/>
              </a:spcBef>
              <a:spcAft>
                <a:spcPts val="174"/>
              </a:spcAft>
            </a:pPr>
            <a:endParaRPr lang="en-IE" sz="1000" dirty="0">
              <a:solidFill>
                <a:srgbClr val="2B2B2A"/>
              </a:solidFill>
            </a:endParaRPr>
          </a:p>
          <a:p>
            <a:pPr rtl="0">
              <a:lnSpc>
                <a:spcPct val="100000"/>
              </a:lnSpc>
              <a:spcBef>
                <a:spcPct val="0"/>
              </a:spcBef>
              <a:spcAft>
                <a:spcPts val="174"/>
              </a:spcAft>
            </a:pPr>
            <a:r>
              <a:rPr lang="fr" sz="1050" b="1" i="0" u="none" strike="noStrike" dirty="0">
                <a:solidFill>
                  <a:srgbClr val="28AFAC"/>
                </a:solidFill>
                <a:highlight>
                  <a:srgbClr val="000000">
                    <a:alpha val="0"/>
                  </a:srgbClr>
                </a:highlight>
                <a:latin typeface="Montserrat Light"/>
              </a:rPr>
              <a:t>Les autres handicaps sont les suivants ;</a:t>
            </a:r>
            <a:endParaRPr lang="en-IE" sz="1000" dirty="0">
              <a:solidFill>
                <a:srgbClr val="2B2B2A"/>
              </a:solidFill>
            </a:endParaRPr>
          </a:p>
          <a:p>
            <a:pPr marL="149299" indent="-149299" rtl="0">
              <a:lnSpc>
                <a:spcPct val="100000"/>
              </a:lnSpc>
              <a:spcBef>
                <a:spcPct val="0"/>
              </a:spcBef>
              <a:spcAft>
                <a:spcPts val="174"/>
              </a:spcAft>
              <a:buClr>
                <a:srgbClr val="28AFAC"/>
              </a:buClr>
              <a:buFont typeface="Arial" panose="020B0604020202020204" pitchFamily="34" charset="0"/>
              <a:buChar char="•"/>
            </a:pPr>
            <a:r>
              <a:rPr lang="fr" sz="900" b="0" i="0" u="none" strike="noStrike" dirty="0">
                <a:solidFill>
                  <a:srgbClr val="2B2B2A"/>
                </a:solidFill>
                <a:highlight>
                  <a:srgbClr val="000000">
                    <a:alpha val="0"/>
                  </a:srgbClr>
                </a:highlight>
                <a:latin typeface="Montserrat Light"/>
                <a:ea typeface="Verdana"/>
              </a:rPr>
              <a:t>Les personnes souffrant d'une déficience visuelle ou auditive* ou qui sont sourdes.</a:t>
            </a:r>
          </a:p>
          <a:p>
            <a:pPr marL="149299" indent="-149299" rtl="0">
              <a:lnSpc>
                <a:spcPct val="100000"/>
              </a:lnSpc>
              <a:spcBef>
                <a:spcPct val="0"/>
              </a:spcBef>
              <a:spcAft>
                <a:spcPts val="174"/>
              </a:spcAft>
              <a:buClr>
                <a:srgbClr val="28AFAC"/>
              </a:buClr>
              <a:buFont typeface="Arial" panose="020B0604020202020204" pitchFamily="34" charset="0"/>
              <a:buChar char="•"/>
            </a:pPr>
            <a:r>
              <a:rPr lang="fr" sz="900" b="0" i="0" u="none" strike="noStrike" dirty="0">
                <a:solidFill>
                  <a:srgbClr val="2B2B2A"/>
                </a:solidFill>
                <a:highlight>
                  <a:srgbClr val="000000">
                    <a:alpha val="0"/>
                  </a:srgbClr>
                </a:highlight>
                <a:latin typeface="Montserrat Light"/>
                <a:ea typeface="Verdana"/>
              </a:rPr>
              <a:t>Les personnes souffrant d'un handicap perceptif ou cognitif qui affecte la communication et la compréhension.</a:t>
            </a:r>
          </a:p>
          <a:p>
            <a:pPr marL="149299" indent="-149299" rtl="0">
              <a:lnSpc>
                <a:spcPct val="100000"/>
              </a:lnSpc>
              <a:spcBef>
                <a:spcPct val="0"/>
              </a:spcBef>
              <a:spcAft>
                <a:spcPts val="174"/>
              </a:spcAft>
              <a:buClr>
                <a:srgbClr val="28AFAC"/>
              </a:buClr>
              <a:buFont typeface="Arial" panose="020B0604020202020204" pitchFamily="34" charset="0"/>
              <a:buChar char="•"/>
            </a:pPr>
            <a:r>
              <a:rPr lang="fr" sz="900" b="0" i="0" u="none" strike="noStrike" dirty="0">
                <a:solidFill>
                  <a:srgbClr val="2B2B2A"/>
                </a:solidFill>
                <a:highlight>
                  <a:srgbClr val="000000">
                    <a:alpha val="0"/>
                  </a:srgbClr>
                </a:highlight>
                <a:latin typeface="Montserrat Light"/>
                <a:ea typeface="Verdana"/>
              </a:rPr>
              <a:t>Avoir des membres blessés, fracturés ou manquants, souffrir de maladies liées au vieillissement, se remettre d'une attaque ou d'une autre crise physique</a:t>
            </a:r>
          </a:p>
          <a:p>
            <a:pPr marL="149299" indent="-149299" algn="just">
              <a:lnSpc>
                <a:spcPct val="100000"/>
              </a:lnSpc>
              <a:spcBef>
                <a:spcPct val="0"/>
              </a:spcBef>
              <a:spcAft>
                <a:spcPts val="174"/>
              </a:spcAft>
              <a:buFont typeface="Arial" panose="020B0604020202020204" pitchFamily="34" charset="0"/>
              <a:buChar char="•"/>
            </a:pPr>
            <a:endParaRPr lang="en-IE" sz="1000" dirty="0">
              <a:solidFill>
                <a:srgbClr val="2B2B2A"/>
              </a:solidFill>
              <a:ea typeface="Verdana" panose="020B0604030504040204" pitchFamily="34" charset="0"/>
            </a:endParaRPr>
          </a:p>
          <a:p>
            <a:pPr algn="just" rtl="0">
              <a:lnSpc>
                <a:spcPct val="100000"/>
              </a:lnSpc>
              <a:spcBef>
                <a:spcPct val="0"/>
              </a:spcBef>
              <a:spcAft>
                <a:spcPts val="174"/>
              </a:spcAft>
            </a:pPr>
            <a:r>
              <a:rPr lang="fr" sz="900" b="0" i="0" u="none" strike="noStrike" dirty="0">
                <a:solidFill>
                  <a:srgbClr val="2B2B2A"/>
                </a:solidFill>
                <a:highlight>
                  <a:srgbClr val="000000">
                    <a:alpha val="0"/>
                  </a:srgbClr>
                </a:highlight>
                <a:latin typeface="Montserrat Light"/>
                <a:ea typeface="Verdana"/>
              </a:rPr>
              <a:t>*</a:t>
            </a:r>
            <a:r>
              <a:rPr lang="fr" sz="1050" b="1" i="0" u="none" strike="noStrike" dirty="0">
                <a:solidFill>
                  <a:srgbClr val="28AFAC"/>
                </a:solidFill>
                <a:highlight>
                  <a:srgbClr val="000000">
                    <a:alpha val="0"/>
                  </a:srgbClr>
                </a:highlight>
                <a:latin typeface="Montserrat Light"/>
                <a:ea typeface="Verdana"/>
              </a:rPr>
              <a:t> Le terme « handicap » </a:t>
            </a:r>
            <a:r>
              <a:rPr lang="fr" sz="900" b="0" i="0" u="none" strike="noStrike" dirty="0">
                <a:solidFill>
                  <a:srgbClr val="2B2B2A"/>
                </a:solidFill>
                <a:highlight>
                  <a:srgbClr val="000000">
                    <a:alpha val="0"/>
                  </a:srgbClr>
                </a:highlight>
                <a:latin typeface="Montserrat Light"/>
                <a:ea typeface="Verdana"/>
              </a:rPr>
              <a:t>englobe les conditions physiques, psychosociales, sensorielles, neurologiques et autres, par exemple, les difficultés d'apprentissage, l'épilepsie, l'autisme et les déficiences intellectuelles.</a:t>
            </a:r>
            <a:endParaRPr sz="1000" dirty="0">
              <a:solidFill>
                <a:srgbClr val="2B2B2A"/>
              </a:solidFill>
              <a:ea typeface="Verdana" panose="020B0604030504040204" pitchFamily="34" charset="0"/>
            </a:endParaRPr>
          </a:p>
        </p:txBody>
      </p:sp>
      <p:sp>
        <p:nvSpPr>
          <p:cNvPr id="9" name="TextBox 8">
            <a:extLst>
              <a:ext uri="{FF2B5EF4-FFF2-40B4-BE49-F238E27FC236}">
                <a16:creationId xmlns:a16="http://schemas.microsoft.com/office/drawing/2014/main" id="{9DEB5B99-94B0-44A9-9C6D-EACF59889070}"/>
              </a:ext>
            </a:extLst>
          </p:cNvPr>
          <p:cNvSpPr txBox="1"/>
          <p:nvPr/>
        </p:nvSpPr>
        <p:spPr>
          <a:xfrm>
            <a:off x="774275" y="1497290"/>
            <a:ext cx="5305926" cy="5018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marL="0" marR="0" indent="0" algn="l" defTabSz="825500" rtl="0" fontAlgn="auto" latinLnBrk="0" hangingPunct="0">
              <a:lnSpc>
                <a:spcPct val="100000"/>
              </a:lnSpc>
              <a:spcBef>
                <a:spcPct val="0"/>
              </a:spcBef>
              <a:spcAft>
                <a:spcPct val="0"/>
              </a:spcAft>
              <a:buClrTx/>
              <a:buSzTx/>
              <a:buFontTx/>
              <a:buNone/>
            </a:pPr>
            <a:r>
              <a:rPr kumimoji="0" lang="fr" sz="2400" b="1" i="0" u="none" strike="noStrike" cap="none" spc="0" normalizeH="0" baseline="0">
                <a:solidFill>
                  <a:srgbClr val="9EAB27"/>
                </a:solidFill>
                <a:highlight>
                  <a:srgbClr val="000000">
                    <a:alpha val="0"/>
                  </a:srgbClr>
                </a:highlight>
                <a:uFillTx/>
                <a:latin typeface="Montserrat Light"/>
                <a:sym typeface="FontAwesome"/>
              </a:rPr>
              <a:t>Tout le monde !</a:t>
            </a:r>
          </a:p>
        </p:txBody>
      </p:sp>
      <p:pic>
        <p:nvPicPr>
          <p:cNvPr id="11" name="Graphic 10" descr="Chevron arrows">
            <a:extLst>
              <a:ext uri="{FF2B5EF4-FFF2-40B4-BE49-F238E27FC236}">
                <a16:creationId xmlns:a16="http://schemas.microsoft.com/office/drawing/2014/main" id="{E619B951-E62A-9A45-89A8-2C2CABB7B76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32865" y="450559"/>
            <a:ext cx="1577435" cy="1577435"/>
          </a:xfrm>
          <a:prstGeom prst="rect">
            <a:avLst/>
          </a:prstGeom>
        </p:spPr>
      </p:pic>
    </p:spTree>
    <p:extLst>
      <p:ext uri="{BB962C8B-B14F-4D97-AF65-F5344CB8AC3E}">
        <p14:creationId xmlns:p14="http://schemas.microsoft.com/office/powerpoint/2010/main" val="1759577557"/>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716245" y="174221"/>
            <a:ext cx="4040766"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FR" sz="2400" b="0" i="0" u="none" strike="noStrike" dirty="0">
                <a:highlight>
                  <a:srgbClr val="000000">
                    <a:alpha val="0"/>
                  </a:srgbClr>
                </a:highlight>
                <a:latin typeface="Montserrat"/>
              </a:rPr>
              <a:t>Logement : checklists</a:t>
            </a:r>
            <a:r>
              <a:rPr lang="fr" sz="2400" b="0" i="0" u="none" strike="noStrike" dirty="0">
                <a:highlight>
                  <a:srgbClr val="000000">
                    <a:alpha val="0"/>
                  </a:srgbClr>
                </a:highlight>
                <a:latin typeface="Montserrat"/>
              </a:rPr>
              <a:t> pour la salle de bains et la douche</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8"/>
            <a:ext cx="6858000" cy="864132"/>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3" name="Rectangle 27">
            <a:extLst>
              <a:ext uri="{FF2B5EF4-FFF2-40B4-BE49-F238E27FC236}">
                <a16:creationId xmlns:a16="http://schemas.microsoft.com/office/drawing/2014/main" id="{090EF47F-BBE1-6A40-A2C8-467CE965A8FF}"/>
              </a:ext>
            </a:extLst>
          </p:cNvPr>
          <p:cNvSpPr txBox="1"/>
          <p:nvPr/>
        </p:nvSpPr>
        <p:spPr>
          <a:xfrm>
            <a:off x="716245" y="2622313"/>
            <a:ext cx="5642238" cy="338344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49299" indent="-149299"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Pour tous les fauteuils roulants, les marcheurs et autres aides à la mobilité, la largeur des </a:t>
            </a:r>
            <a:r>
              <a:rPr lang="fr" sz="1000" b="1" i="0" u="none" strike="noStrike" dirty="0">
                <a:solidFill>
                  <a:srgbClr val="2F355A"/>
                </a:solidFill>
                <a:highlight>
                  <a:srgbClr val="000000">
                    <a:alpha val="0"/>
                  </a:srgbClr>
                </a:highlight>
                <a:latin typeface="Montserrat Light"/>
                <a:ea typeface="Verdana"/>
              </a:rPr>
              <a:t>portes et des entrées doit être d'au moins </a:t>
            </a:r>
            <a:r>
              <a:rPr lang="fr" sz="1000" b="0" i="0" u="none" strike="noStrike" dirty="0">
                <a:solidFill>
                  <a:srgbClr val="2F355A"/>
                </a:solidFill>
                <a:highlight>
                  <a:srgbClr val="000000">
                    <a:alpha val="0"/>
                  </a:srgbClr>
                </a:highlight>
                <a:latin typeface="Montserrat Light"/>
                <a:ea typeface="Verdana"/>
              </a:rPr>
              <a:t>32 pouces pour permettre de tourner et d'être accessible. </a:t>
            </a:r>
          </a:p>
          <a:p>
            <a:pPr marL="149299" indent="-149299"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Les dimensions de la salle de douche au niveau du pont sont de </a:t>
            </a:r>
            <a:r>
              <a:rPr lang="fr" sz="1000" b="1" i="0" u="none" strike="noStrike" dirty="0">
                <a:solidFill>
                  <a:srgbClr val="2F355A"/>
                </a:solidFill>
                <a:highlight>
                  <a:srgbClr val="000000">
                    <a:alpha val="0"/>
                  </a:srgbClr>
                </a:highlight>
                <a:latin typeface="Montserrat Light"/>
                <a:ea typeface="Verdana"/>
              </a:rPr>
              <a:t>2 500 x 2 500 mm</a:t>
            </a:r>
            <a:r>
              <a:rPr lang="fr" sz="1000" b="0" i="0" u="none" strike="noStrike" dirty="0">
                <a:solidFill>
                  <a:srgbClr val="2F355A"/>
                </a:solidFill>
                <a:highlight>
                  <a:srgbClr val="000000">
                    <a:alpha val="0"/>
                  </a:srgbClr>
                </a:highlight>
                <a:latin typeface="Montserrat Light"/>
                <a:ea typeface="Verdana"/>
              </a:rPr>
              <a:t> pour une utilisation indépendante. Les dimensions de la salle de bain pour une utilisation assistée doivent être de</a:t>
            </a:r>
            <a:r>
              <a:rPr lang="fr" sz="1000" b="1" i="0" u="none" strike="noStrike" dirty="0">
                <a:solidFill>
                  <a:srgbClr val="2F355A"/>
                </a:solidFill>
                <a:highlight>
                  <a:srgbClr val="000000">
                    <a:alpha val="0"/>
                  </a:srgbClr>
                </a:highlight>
                <a:latin typeface="Montserrat Light"/>
                <a:ea typeface="Verdana"/>
              </a:rPr>
              <a:t> 2 700 x 3 000 mm</a:t>
            </a:r>
            <a:r>
              <a:rPr lang="fr" sz="1000" b="0" i="0" u="none" strike="noStrike" dirty="0">
                <a:solidFill>
                  <a:srgbClr val="2F355A"/>
                </a:solidFill>
                <a:highlight>
                  <a:srgbClr val="000000">
                    <a:alpha val="0"/>
                  </a:srgbClr>
                </a:highlight>
                <a:latin typeface="Montserrat Light"/>
                <a:ea typeface="Verdana"/>
              </a:rPr>
              <a:t>. Un espace libre de </a:t>
            </a:r>
            <a:r>
              <a:rPr lang="fr" sz="1000" b="1" i="0" u="none" strike="noStrike" dirty="0">
                <a:solidFill>
                  <a:srgbClr val="2F355A"/>
                </a:solidFill>
                <a:highlight>
                  <a:srgbClr val="000000">
                    <a:alpha val="0"/>
                  </a:srgbClr>
                </a:highlight>
                <a:latin typeface="Montserrat Light"/>
                <a:ea typeface="Verdana"/>
              </a:rPr>
              <a:t>900 mm</a:t>
            </a:r>
            <a:r>
              <a:rPr lang="fr" sz="1000" b="0" i="0" u="none" strike="noStrike" dirty="0">
                <a:solidFill>
                  <a:srgbClr val="2F355A"/>
                </a:solidFill>
                <a:highlight>
                  <a:srgbClr val="000000">
                    <a:alpha val="0"/>
                  </a:srgbClr>
                </a:highlight>
                <a:latin typeface="Montserrat Light"/>
                <a:ea typeface="Verdana"/>
              </a:rPr>
              <a:t> est nécessaire du côté du transfert du WC.</a:t>
            </a:r>
            <a:endParaRPr lang="en-IE" sz="1050" dirty="0">
              <a:solidFill>
                <a:srgbClr val="2F355A"/>
              </a:solidFill>
              <a:ea typeface="Verdana" panose="020B0604030504040204" pitchFamily="34" charset="0"/>
            </a:endParaRPr>
          </a:p>
          <a:p>
            <a:pPr marL="149299" indent="-149299"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Sol de salle de bains antidérapant </a:t>
            </a:r>
            <a:r>
              <a:rPr lang="fr" sz="1000" b="0" i="0" u="none" strike="noStrike" dirty="0">
                <a:solidFill>
                  <a:srgbClr val="2F355A"/>
                </a:solidFill>
                <a:highlight>
                  <a:srgbClr val="000000">
                    <a:alpha val="0"/>
                  </a:srgbClr>
                </a:highlight>
                <a:latin typeface="Montserrat Light"/>
                <a:ea typeface="Verdana"/>
              </a:rPr>
              <a:t>avec un cercle de retournement</a:t>
            </a:r>
            <a:r>
              <a:rPr lang="fr" sz="1000" b="1" i="0" u="none" strike="noStrike" dirty="0">
                <a:solidFill>
                  <a:srgbClr val="2F355A"/>
                </a:solidFill>
                <a:highlight>
                  <a:srgbClr val="000000">
                    <a:alpha val="0"/>
                  </a:srgbClr>
                </a:highlight>
                <a:latin typeface="Montserrat Light"/>
                <a:ea typeface="Verdana"/>
              </a:rPr>
              <a:t> de 152 cm de diamètre</a:t>
            </a:r>
          </a:p>
          <a:p>
            <a:pPr marL="149299" indent="-149299"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Les douches à roulettes, également connues sous le nom de « </a:t>
            </a:r>
            <a:r>
              <a:rPr lang="fr" sz="1000" b="1" i="0" u="none" strike="noStrike" dirty="0">
                <a:solidFill>
                  <a:srgbClr val="2F355A"/>
                </a:solidFill>
                <a:highlight>
                  <a:srgbClr val="000000">
                    <a:alpha val="0"/>
                  </a:srgbClr>
                </a:highlight>
                <a:latin typeface="Montserrat Light"/>
                <a:ea typeface="Verdana"/>
              </a:rPr>
              <a:t>douche sans plaque de cuisson</a:t>
            </a:r>
            <a:r>
              <a:rPr lang="fr" sz="1000" b="0" i="0" u="none" strike="noStrike" dirty="0">
                <a:solidFill>
                  <a:srgbClr val="2F355A"/>
                </a:solidFill>
                <a:highlight>
                  <a:srgbClr val="000000">
                    <a:alpha val="0"/>
                  </a:srgbClr>
                </a:highlight>
                <a:latin typeface="Montserrat Light"/>
                <a:ea typeface="Verdana"/>
              </a:rPr>
              <a:t> », permettent au fauteuil roulant de rouler dans la niche de la douche.</a:t>
            </a:r>
          </a:p>
          <a:p>
            <a:pPr marL="149299" indent="-149299"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Pommeau de douche à main et </a:t>
            </a:r>
            <a:r>
              <a:rPr lang="fr" sz="1000" b="0" i="0" u="none" strike="noStrike" dirty="0">
                <a:solidFill>
                  <a:srgbClr val="2F355A"/>
                </a:solidFill>
                <a:highlight>
                  <a:srgbClr val="000000">
                    <a:alpha val="0"/>
                  </a:srgbClr>
                </a:highlight>
                <a:latin typeface="Montserrat Light"/>
                <a:ea typeface="Verdana"/>
              </a:rPr>
              <a:t>élévateurs de bain manuels et électriques</a:t>
            </a:r>
          </a:p>
          <a:p>
            <a:pPr marL="149299" indent="-149299"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ea typeface="Verdana"/>
              </a:rPr>
              <a:t>Les toilettes et les douches doivent toutes être équipées de </a:t>
            </a:r>
            <a:r>
              <a:rPr lang="fr" sz="1000" b="1" i="0" u="none" strike="noStrike" dirty="0">
                <a:solidFill>
                  <a:srgbClr val="2F355A"/>
                </a:solidFill>
                <a:highlight>
                  <a:srgbClr val="000000">
                    <a:alpha val="0"/>
                  </a:srgbClr>
                </a:highlight>
                <a:latin typeface="Montserrat Light"/>
                <a:ea typeface="Verdana"/>
              </a:rPr>
              <a:t>barres d'appui </a:t>
            </a:r>
            <a:r>
              <a:rPr lang="fr" sz="1000" b="0" i="0" u="none" strike="noStrike" dirty="0">
                <a:solidFill>
                  <a:srgbClr val="2F355A"/>
                </a:solidFill>
                <a:highlight>
                  <a:srgbClr val="000000">
                    <a:alpha val="0"/>
                  </a:srgbClr>
                </a:highlight>
                <a:latin typeface="Montserrat Light"/>
                <a:ea typeface="Verdana"/>
              </a:rPr>
              <a:t>suffisantes et d'un </a:t>
            </a:r>
            <a:r>
              <a:rPr lang="fr" sz="1000" b="1" i="0" u="none" strike="noStrike" dirty="0">
                <a:solidFill>
                  <a:srgbClr val="2F355A"/>
                </a:solidFill>
                <a:highlight>
                  <a:srgbClr val="000000">
                    <a:alpha val="0"/>
                  </a:srgbClr>
                </a:highlight>
                <a:latin typeface="Montserrat Light"/>
                <a:ea typeface="Verdana"/>
              </a:rPr>
              <a:t>siège de douche</a:t>
            </a:r>
            <a:r>
              <a:rPr lang="fr" sz="1000" b="0" i="0" u="none" strike="noStrike" dirty="0">
                <a:solidFill>
                  <a:srgbClr val="2F355A"/>
                </a:solidFill>
                <a:highlight>
                  <a:srgbClr val="000000">
                    <a:alpha val="0"/>
                  </a:srgbClr>
                </a:highlight>
                <a:latin typeface="Montserrat Light"/>
                <a:ea typeface="Verdana"/>
              </a:rPr>
              <a:t> ou de </a:t>
            </a:r>
            <a:r>
              <a:rPr lang="fr" sz="1000" b="1" i="0" u="none" strike="noStrike" dirty="0">
                <a:solidFill>
                  <a:srgbClr val="2F355A"/>
                </a:solidFill>
                <a:highlight>
                  <a:srgbClr val="000000">
                    <a:alpha val="0"/>
                  </a:srgbClr>
                </a:highlight>
                <a:latin typeface="Montserrat Light"/>
                <a:ea typeface="Verdana"/>
              </a:rPr>
              <a:t>baignoire</a:t>
            </a:r>
            <a:r>
              <a:rPr lang="fr" sz="1000" b="0" i="0" u="none" strike="noStrike" dirty="0">
                <a:solidFill>
                  <a:srgbClr val="2F355A"/>
                </a:solidFill>
                <a:highlight>
                  <a:srgbClr val="000000">
                    <a:alpha val="0"/>
                  </a:srgbClr>
                </a:highlight>
                <a:latin typeface="Montserrat Light"/>
                <a:ea typeface="Verdana"/>
              </a:rPr>
              <a:t>.</a:t>
            </a:r>
          </a:p>
          <a:p>
            <a:pPr marL="149299" indent="-149299" rtl="0">
              <a:lnSpc>
                <a:spcPct val="100000"/>
              </a:lnSpc>
              <a:spcBef>
                <a:spcPct val="0"/>
              </a:spcBef>
              <a:buClr>
                <a:srgbClr val="28AFAC"/>
              </a:buClr>
              <a:buFont typeface="Wingdings" panose="05000000000000000000" pitchFamily="2" charset="2"/>
              <a:buChar char="q"/>
            </a:pPr>
            <a:r>
              <a:rPr lang="fr" sz="1000" b="1" i="0" u="none" strike="noStrike" dirty="0">
                <a:solidFill>
                  <a:srgbClr val="2F355A"/>
                </a:solidFill>
                <a:highlight>
                  <a:srgbClr val="000000">
                    <a:alpha val="0"/>
                  </a:srgbClr>
                </a:highlight>
                <a:latin typeface="Montserrat Light"/>
                <a:ea typeface="Verdana"/>
              </a:rPr>
              <a:t>Sièges de toilettes surélevés. </a:t>
            </a:r>
            <a:r>
              <a:rPr lang="fr" sz="1000" b="0" i="0" u="none" strike="noStrike" dirty="0">
                <a:solidFill>
                  <a:srgbClr val="2F355A"/>
                </a:solidFill>
                <a:highlight>
                  <a:srgbClr val="000000">
                    <a:alpha val="0"/>
                  </a:srgbClr>
                </a:highlight>
                <a:latin typeface="Montserrat Light"/>
                <a:ea typeface="Verdana"/>
              </a:rPr>
              <a:t>Le siège des toilettes doit être à au moins </a:t>
            </a:r>
            <a:r>
              <a:rPr lang="fr" sz="1000" b="1" i="0" u="none" strike="noStrike" dirty="0">
                <a:solidFill>
                  <a:srgbClr val="2F355A"/>
                </a:solidFill>
                <a:highlight>
                  <a:srgbClr val="000000">
                    <a:alpha val="0"/>
                  </a:srgbClr>
                </a:highlight>
                <a:latin typeface="Montserrat Light"/>
                <a:ea typeface="Verdana"/>
              </a:rPr>
              <a:t>43 cm</a:t>
            </a:r>
            <a:r>
              <a:rPr lang="fr" sz="1000" b="0" i="0" u="none" strike="noStrike" dirty="0">
                <a:solidFill>
                  <a:srgbClr val="2F355A"/>
                </a:solidFill>
                <a:highlight>
                  <a:srgbClr val="000000">
                    <a:alpha val="0"/>
                  </a:srgbClr>
                </a:highlight>
                <a:latin typeface="Montserrat Light"/>
                <a:ea typeface="Verdana"/>
              </a:rPr>
              <a:t> (17 pouces) mais pas plus de </a:t>
            </a:r>
            <a:r>
              <a:rPr lang="fr" sz="1000" b="1" i="0" u="none" strike="noStrike" dirty="0">
                <a:solidFill>
                  <a:srgbClr val="2F355A"/>
                </a:solidFill>
                <a:highlight>
                  <a:srgbClr val="000000">
                    <a:alpha val="0"/>
                  </a:srgbClr>
                </a:highlight>
                <a:latin typeface="Montserrat Light"/>
                <a:ea typeface="Verdana"/>
              </a:rPr>
              <a:t>48 cm (19 pouces) du sol.</a:t>
            </a:r>
            <a:r>
              <a:rPr lang="fr" sz="1000" b="0" i="0" u="none" strike="noStrike" dirty="0">
                <a:solidFill>
                  <a:srgbClr val="2F355A"/>
                </a:solidFill>
                <a:highlight>
                  <a:srgbClr val="000000">
                    <a:alpha val="0"/>
                  </a:srgbClr>
                </a:highlight>
                <a:latin typeface="Montserrat Light"/>
                <a:ea typeface="Verdana"/>
              </a:rPr>
              <a:t> Des barres d'appui doivent être installées sur le mur latéral le plus proche des toilettes ainsi que sur le mur derrière les toilettes.</a:t>
            </a:r>
          </a:p>
          <a:p>
            <a:pPr>
              <a:lnSpc>
                <a:spcPct val="100000"/>
              </a:lnSpc>
              <a:spcBef>
                <a:spcPct val="0"/>
              </a:spcBef>
              <a:buClr>
                <a:srgbClr val="28AFAC"/>
              </a:buClr>
            </a:pPr>
            <a:endParaRPr lang="en-IE" sz="1050" dirty="0">
              <a:solidFill>
                <a:srgbClr val="2F355A"/>
              </a:solidFill>
              <a:ea typeface="Verdana" panose="020B0604030504040204" pitchFamily="34" charset="0"/>
            </a:endParaRPr>
          </a:p>
          <a:p>
            <a:pPr>
              <a:lnSpc>
                <a:spcPct val="100000"/>
              </a:lnSpc>
              <a:spcBef>
                <a:spcPct val="0"/>
              </a:spcBef>
              <a:buClr>
                <a:srgbClr val="28AFAC"/>
              </a:buClr>
            </a:pPr>
            <a:endParaRPr lang="en-IE" sz="1050" dirty="0">
              <a:solidFill>
                <a:srgbClr val="2F355A"/>
              </a:solidFill>
              <a:ea typeface="Verdana" panose="020B0604030504040204" pitchFamily="34" charset="0"/>
            </a:endParaRPr>
          </a:p>
          <a:p>
            <a:pPr rtl="0">
              <a:lnSpc>
                <a:spcPct val="100000"/>
              </a:lnSpc>
              <a:spcBef>
                <a:spcPct val="0"/>
              </a:spcBef>
              <a:buClr>
                <a:srgbClr val="28AFAC"/>
              </a:buClr>
            </a:pPr>
            <a:r>
              <a:rPr lang="fr" sz="1100" b="0" i="0" u="none" strike="noStrike" dirty="0">
                <a:solidFill>
                  <a:srgbClr val="2F355A"/>
                </a:solidFill>
                <a:highlight>
                  <a:srgbClr val="000000">
                    <a:alpha val="0"/>
                  </a:srgbClr>
                </a:highlight>
                <a:latin typeface="Montserrat Light"/>
                <a:ea typeface="Verdana"/>
              </a:rPr>
              <a:t>Plus d'informations </a:t>
            </a:r>
            <a:r>
              <a:rPr lang="fr" sz="1100" b="0" i="0" u="none" strike="noStrike" dirty="0">
                <a:solidFill>
                  <a:srgbClr val="28AFAC"/>
                </a:solidFill>
                <a:highlight>
                  <a:srgbClr val="000000">
                    <a:alpha val="0"/>
                  </a:srgbClr>
                </a:highlight>
                <a:latin typeface="Montserrat Light"/>
                <a:ea typeface="Verdana"/>
                <a:hlinkClick r:id="rId4">
                  <a:extLst>
                    <a:ext uri="{A12FA001-AC4F-418D-AE19-62706E023703}">
                      <ahyp:hlinkClr xmlns:ahyp="http://schemas.microsoft.com/office/drawing/2018/hyperlinkcolor" val="tx"/>
                    </a:ext>
                  </a:extLst>
                </a:hlinkClick>
              </a:rPr>
              <a:t>ici</a:t>
            </a:r>
            <a:endParaRPr lang="en-IE" sz="1100" dirty="0">
              <a:solidFill>
                <a:srgbClr val="28AFAC"/>
              </a:solidFill>
              <a:ea typeface="Verdana" panose="020B0604030504040204" pitchFamily="34" charset="0"/>
            </a:endParaRPr>
          </a:p>
          <a:p>
            <a:pPr marL="149299" indent="-149299">
              <a:spcBef>
                <a:spcPct val="0"/>
              </a:spcBef>
              <a:buClr>
                <a:srgbClr val="28AFAC"/>
              </a:buClr>
              <a:buFont typeface="Wingdings" panose="05000000000000000000" pitchFamily="2" charset="2"/>
              <a:buChar char="q"/>
            </a:pPr>
            <a:endParaRPr lang="en-IE" sz="1050" dirty="0">
              <a:solidFill>
                <a:srgbClr val="2F355A"/>
              </a:solidFill>
              <a:ea typeface="Verdana" panose="020B0604030504040204" pitchFamily="34" charset="0"/>
            </a:endParaRPr>
          </a:p>
          <a:p>
            <a:pPr>
              <a:spcBef>
                <a:spcPct val="0"/>
              </a:spcBef>
              <a:buClr>
                <a:srgbClr val="28AFAC"/>
              </a:buClr>
            </a:pPr>
            <a:endParaRPr lang="en-IE" sz="1050" dirty="0">
              <a:solidFill>
                <a:srgbClr val="2F355A"/>
              </a:solidFill>
              <a:ea typeface="Verdana" panose="020B0604030504040204" pitchFamily="34" charset="0"/>
            </a:endParaRPr>
          </a:p>
        </p:txBody>
      </p:sp>
      <p:sp>
        <p:nvSpPr>
          <p:cNvPr id="7" name="Rechteck">
            <a:extLst>
              <a:ext uri="{FF2B5EF4-FFF2-40B4-BE49-F238E27FC236}">
                <a16:creationId xmlns:a16="http://schemas.microsoft.com/office/drawing/2014/main" id="{4C6D8727-C885-4445-8665-3369E659EBF3}"/>
              </a:ext>
            </a:extLst>
          </p:cNvPr>
          <p:cNvSpPr/>
          <p:nvPr/>
        </p:nvSpPr>
        <p:spPr>
          <a:xfrm>
            <a:off x="0" y="6064015"/>
            <a:ext cx="5983111" cy="2689172"/>
          </a:xfrm>
          <a:prstGeom prst="rect">
            <a:avLst/>
          </a:prstGeom>
          <a:solidFill>
            <a:srgbClr val="28AFAC"/>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9" name="Rectangle 27">
            <a:extLst>
              <a:ext uri="{FF2B5EF4-FFF2-40B4-BE49-F238E27FC236}">
                <a16:creationId xmlns:a16="http://schemas.microsoft.com/office/drawing/2014/main" id="{3FA09DF2-3ECD-4F47-BE3C-D6429A0D1C92}"/>
              </a:ext>
            </a:extLst>
          </p:cNvPr>
          <p:cNvSpPr txBox="1"/>
          <p:nvPr/>
        </p:nvSpPr>
        <p:spPr>
          <a:xfrm>
            <a:off x="684792" y="6403037"/>
            <a:ext cx="5298320" cy="2011128"/>
          </a:xfrm>
          <a:prstGeom prst="rect">
            <a:avLst/>
          </a:prstGeom>
          <a:no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200" b="1" i="0" u="none" strike="noStrike" dirty="0">
                <a:solidFill>
                  <a:srgbClr val="FFFFFF"/>
                </a:solidFill>
                <a:highlight>
                  <a:srgbClr val="000000">
                    <a:alpha val="0"/>
                  </a:srgbClr>
                </a:highlight>
                <a:latin typeface="Montserrat"/>
              </a:rPr>
              <a:t>Faites un effort supplémentaire !  Offrir du matériel gratuitement, le louer ou fournir des informations à des sources externes </a:t>
            </a:r>
          </a:p>
          <a:p>
            <a:endParaRPr lang="en-IE" sz="1050" b="1" dirty="0">
              <a:solidFill>
                <a:schemeClr val="bg1"/>
              </a:solidFill>
            </a:endParaRPr>
          </a:p>
          <a:p>
            <a:pPr rtl="0"/>
            <a:r>
              <a:rPr lang="fr" sz="1000" b="0" i="0" u="none" strike="noStrike" dirty="0">
                <a:solidFill>
                  <a:srgbClr val="FFFFFF"/>
                </a:solidFill>
                <a:highlight>
                  <a:srgbClr val="000000">
                    <a:alpha val="0"/>
                  </a:srgbClr>
                </a:highlight>
                <a:latin typeface="Montserrat Light"/>
              </a:rPr>
              <a:t>Disposez dans la salle ou avant une réservation ou une visite d'une liste de ressources et d'équipements locaux utiles que les gens peuvent utiliser librement, louer en interne ou auprès d'une autre source. Cela peut inclure</a:t>
            </a:r>
          </a:p>
          <a:p>
            <a:endParaRPr lang="en-IE" sz="1050" dirty="0">
              <a:solidFill>
                <a:schemeClr val="bg1"/>
              </a:solidFill>
            </a:endParaRPr>
          </a:p>
          <a:p>
            <a:pPr marL="248831" indent="-248831" rtl="0">
              <a:buFont typeface="Wingdings" panose="05000000000000000000" pitchFamily="2" charset="2"/>
              <a:buChar char="ü"/>
            </a:pPr>
            <a:r>
              <a:rPr lang="fr" sz="1000" b="0" i="0" u="none" strike="noStrike" dirty="0">
                <a:solidFill>
                  <a:srgbClr val="FFFFFF"/>
                </a:solidFill>
                <a:highlight>
                  <a:srgbClr val="000000">
                    <a:alpha val="0"/>
                  </a:srgbClr>
                </a:highlight>
                <a:latin typeface="Montserrat Light"/>
              </a:rPr>
              <a:t>Chaises de douche et douche sans plaque de cuisson</a:t>
            </a:r>
          </a:p>
          <a:p>
            <a:pPr marL="248831" indent="-248831" rtl="0">
              <a:buFont typeface="Wingdings" panose="05000000000000000000" pitchFamily="2" charset="2"/>
              <a:buChar char="ü"/>
            </a:pPr>
            <a:r>
              <a:rPr lang="fr" sz="1000" b="0" i="0" u="none" strike="noStrike" dirty="0">
                <a:solidFill>
                  <a:srgbClr val="FFFFFF"/>
                </a:solidFill>
                <a:highlight>
                  <a:srgbClr val="000000">
                    <a:alpha val="0"/>
                  </a:srgbClr>
                </a:highlight>
                <a:latin typeface="Montserrat Light"/>
              </a:rPr>
              <a:t>Lits électriques Hi-lo</a:t>
            </a:r>
          </a:p>
          <a:p>
            <a:pPr marL="248831" indent="-248831" rtl="0">
              <a:buFont typeface="Wingdings" panose="05000000000000000000" pitchFamily="2" charset="2"/>
              <a:buChar char="ü"/>
            </a:pPr>
            <a:r>
              <a:rPr lang="fr" sz="1000" b="0" i="0" u="none" strike="noStrike" dirty="0">
                <a:solidFill>
                  <a:srgbClr val="FFFFFF"/>
                </a:solidFill>
                <a:highlight>
                  <a:srgbClr val="000000">
                    <a:alpha val="0"/>
                  </a:srgbClr>
                </a:highlight>
                <a:latin typeface="Montserrat Light"/>
              </a:rPr>
              <a:t>Matelas pour soins de pression</a:t>
            </a:r>
          </a:p>
          <a:p>
            <a:pPr marL="248831" indent="-248831" rtl="0">
              <a:buFont typeface="Wingdings" panose="05000000000000000000" pitchFamily="2" charset="2"/>
              <a:buChar char="ü"/>
            </a:pPr>
            <a:r>
              <a:rPr lang="fr" sz="1000" b="0" i="0" u="none" strike="noStrike" dirty="0">
                <a:solidFill>
                  <a:srgbClr val="FFFFFF"/>
                </a:solidFill>
                <a:highlight>
                  <a:srgbClr val="000000">
                    <a:alpha val="0"/>
                  </a:srgbClr>
                </a:highlight>
                <a:latin typeface="Montserrat Light"/>
              </a:rPr>
              <a:t>Palans électriques montés au plafond ou palans mobiles Tables réglables en hauteur</a:t>
            </a:r>
          </a:p>
          <a:p>
            <a:pPr marL="248831" indent="-248831" rtl="0">
              <a:buFont typeface="Wingdings" panose="05000000000000000000" pitchFamily="2" charset="2"/>
              <a:buChar char="ü"/>
            </a:pPr>
            <a:r>
              <a:rPr lang="fr" sz="1000" b="0" i="0" u="none" strike="noStrike" dirty="0">
                <a:solidFill>
                  <a:srgbClr val="FFFFFF"/>
                </a:solidFill>
                <a:highlight>
                  <a:srgbClr val="000000">
                    <a:alpha val="0"/>
                  </a:srgbClr>
                </a:highlight>
                <a:latin typeface="Montserrat Light"/>
              </a:rPr>
              <a:t>Jeux électroniques et salle multimédia</a:t>
            </a:r>
            <a:endParaRPr sz="1050" dirty="0">
              <a:solidFill>
                <a:schemeClr val="bg1"/>
              </a:solidFill>
            </a:endParaRPr>
          </a:p>
        </p:txBody>
      </p:sp>
    </p:spTree>
    <p:extLst>
      <p:ext uri="{BB962C8B-B14F-4D97-AF65-F5344CB8AC3E}">
        <p14:creationId xmlns:p14="http://schemas.microsoft.com/office/powerpoint/2010/main" val="4112708380"/>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1B3CD2-9428-4912-B253-A9A8F530B5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1227167" y="1305719"/>
            <a:ext cx="4556066" cy="6019340"/>
          </a:xfrm>
          <a:prstGeom prst="rect">
            <a:avLst/>
          </a:prstGeom>
        </p:spPr>
      </p:pic>
      <p:sp>
        <p:nvSpPr>
          <p:cNvPr id="8" name="Text Placeholder 3">
            <a:extLst>
              <a:ext uri="{FF2B5EF4-FFF2-40B4-BE49-F238E27FC236}">
                <a16:creationId xmlns:a16="http://schemas.microsoft.com/office/drawing/2014/main" id="{A3A35F9D-2BF4-433C-8A77-2ACB63CC6FBC}"/>
              </a:ext>
            </a:extLst>
          </p:cNvPr>
          <p:cNvSpPr txBox="1"/>
          <p:nvPr/>
        </p:nvSpPr>
        <p:spPr>
          <a:xfrm>
            <a:off x="10991" y="6930830"/>
            <a:ext cx="6874256" cy="562133"/>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a:p>
        </p:txBody>
      </p:sp>
      <p:sp>
        <p:nvSpPr>
          <p:cNvPr id="9" name="Rectangle 27">
            <a:extLst>
              <a:ext uri="{FF2B5EF4-FFF2-40B4-BE49-F238E27FC236}">
                <a16:creationId xmlns:a16="http://schemas.microsoft.com/office/drawing/2014/main" id="{55C763B1-A080-477B-8DC6-6CD5F40CF1BF}"/>
              </a:ext>
            </a:extLst>
          </p:cNvPr>
          <p:cNvSpPr txBox="1"/>
          <p:nvPr/>
        </p:nvSpPr>
        <p:spPr>
          <a:xfrm>
            <a:off x="353448" y="7067906"/>
            <a:ext cx="5979065" cy="232821"/>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algn="ctr" rtl="0">
              <a:spcBef>
                <a:spcPct val="0"/>
              </a:spcBef>
            </a:pPr>
            <a:r>
              <a:rPr lang="fr" sz="1200" b="0" i="0" u="none" strike="noStrike">
                <a:solidFill>
                  <a:srgbClr val="FFFFFF"/>
                </a:solidFill>
                <a:highlight>
                  <a:srgbClr val="000000">
                    <a:alpha val="0"/>
                  </a:srgbClr>
                </a:highlight>
                <a:latin typeface="Montserrat Bold"/>
                <a:ea typeface="Calibri"/>
                <a:cs typeface="Times New Roman"/>
              </a:rPr>
              <a:t>Voir les références numériques sur la diapositive suivante avec les spécifications</a:t>
            </a:r>
          </a:p>
        </p:txBody>
      </p:sp>
      <p:sp>
        <p:nvSpPr>
          <p:cNvPr id="10" name="TextBox 9">
            <a:extLst>
              <a:ext uri="{FF2B5EF4-FFF2-40B4-BE49-F238E27FC236}">
                <a16:creationId xmlns:a16="http://schemas.microsoft.com/office/drawing/2014/main" id="{2EC7616E-1460-47AE-A156-41EB470CB097}"/>
              </a:ext>
            </a:extLst>
          </p:cNvPr>
          <p:cNvSpPr txBox="1"/>
          <p:nvPr/>
        </p:nvSpPr>
        <p:spPr>
          <a:xfrm>
            <a:off x="1190234" y="6686302"/>
            <a:ext cx="4648200" cy="3787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defTabSz="825500" rtl="0"/>
            <a:r>
              <a:rPr kumimoji="0" lang="fr" sz="800" b="0" i="1" u="none" strike="noStrike" cap="none" spc="0" normalizeH="0" baseline="0">
                <a:solidFill>
                  <a:srgbClr val="2F355A"/>
                </a:solidFill>
                <a:highlight>
                  <a:srgbClr val="000000">
                    <a:alpha val="0"/>
                  </a:srgbClr>
                </a:highlight>
                <a:uFillTx/>
                <a:latin typeface="Montserrat Light"/>
                <a:sym typeface="FontAwesome"/>
              </a:rPr>
              <a:t>Image : </a:t>
            </a:r>
            <a:r>
              <a:rPr lang="fr" sz="800" b="0" i="1" u="none" strike="noStrike">
                <a:solidFill>
                  <a:srgbClr val="2F355A"/>
                </a:solidFill>
                <a:highlight>
                  <a:srgbClr val="000000">
                    <a:alpha val="0"/>
                  </a:srgbClr>
                </a:highlight>
                <a:latin typeface="Montserrat Light"/>
                <a:hlinkClick r:id="rId3">
                  <a:extLst>
                    <a:ext uri="{A12FA001-AC4F-418D-AE19-62706E023703}">
                      <ahyp:hlinkClr xmlns:ahyp="http://schemas.microsoft.com/office/drawing/2018/hyperlinkcolor" val="tx"/>
                    </a:ext>
                  </a:extLst>
                </a:hlinkClick>
              </a:rPr>
              <a:t>Guide des meilleures pratiques d'accès — Irish Wheelchair Association</a:t>
            </a:r>
            <a:endParaRPr lang="en-GB" sz="800" i="1">
              <a:solidFill>
                <a:srgbClr val="2F355A"/>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
        <p:nvSpPr>
          <p:cNvPr id="11" name="Rechteck">
            <a:extLst>
              <a:ext uri="{FF2B5EF4-FFF2-40B4-BE49-F238E27FC236}">
                <a16:creationId xmlns:a16="http://schemas.microsoft.com/office/drawing/2014/main" id="{105DD2DC-AA6E-AF44-9108-DEB062BD4013}"/>
              </a:ext>
            </a:extLst>
          </p:cNvPr>
          <p:cNvSpPr/>
          <p:nvPr/>
        </p:nvSpPr>
        <p:spPr>
          <a:xfrm>
            <a:off x="10991" y="288903"/>
            <a:ext cx="6847009" cy="1671022"/>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12" name="Graphic 11" descr="Grain">
            <a:extLst>
              <a:ext uri="{FF2B5EF4-FFF2-40B4-BE49-F238E27FC236}">
                <a16:creationId xmlns:a16="http://schemas.microsoft.com/office/drawing/2014/main" id="{F2F1AC5F-BC54-A248-9141-92F0991F7B8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5419401" y="736392"/>
            <a:ext cx="1360609" cy="1360609"/>
          </a:xfrm>
          <a:prstGeom prst="rect">
            <a:avLst/>
          </a:prstGeom>
        </p:spPr>
      </p:pic>
      <p:sp>
        <p:nvSpPr>
          <p:cNvPr id="13" name="Text Placeholder 2">
            <a:extLst>
              <a:ext uri="{FF2B5EF4-FFF2-40B4-BE49-F238E27FC236}">
                <a16:creationId xmlns:a16="http://schemas.microsoft.com/office/drawing/2014/main" id="{A2A4FC6C-D77D-8845-9B50-A22436BB2530}"/>
              </a:ext>
            </a:extLst>
          </p:cNvPr>
          <p:cNvSpPr txBox="1"/>
          <p:nvPr/>
        </p:nvSpPr>
        <p:spPr>
          <a:xfrm>
            <a:off x="667051" y="341439"/>
            <a:ext cx="4300059" cy="1524000"/>
          </a:xfrm>
          <a:prstGeom prst="rect">
            <a:avLst/>
          </a:prstGeom>
        </p:spPr>
        <p:txBody>
          <a:bodyPr>
            <a:noAutofit/>
          </a:bodyPr>
          <a:lstStyle>
            <a:lvl1pPr marL="0" marR="0" indent="0"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500" b="0" i="0" u="none" strike="noStrike" dirty="0">
                <a:solidFill>
                  <a:srgbClr val="FFFFFF"/>
                </a:solidFill>
                <a:highlight>
                  <a:srgbClr val="000000">
                    <a:alpha val="0"/>
                  </a:srgbClr>
                </a:highlight>
                <a:latin typeface="Montserrat"/>
              </a:rPr>
              <a:t>Chambre à coucher accessible avec salle de bains et douche attenantes - Plan d'étage</a:t>
            </a:r>
          </a:p>
          <a:p>
            <a:pPr hangingPunct="1"/>
            <a:endParaRPr lang="en-US" sz="2500" b="1" dirty="0">
              <a:solidFill>
                <a:schemeClr val="bg1"/>
              </a:solidFill>
              <a:latin typeface="Montserrat" pitchFamily="2" charset="77"/>
            </a:endParaRPr>
          </a:p>
        </p:txBody>
      </p:sp>
    </p:spTree>
    <p:extLst>
      <p:ext uri="{BB962C8B-B14F-4D97-AF65-F5344CB8AC3E}">
        <p14:creationId xmlns:p14="http://schemas.microsoft.com/office/powerpoint/2010/main" val="2044115065"/>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7"/>
          <p:cNvSpPr txBox="1"/>
          <p:nvPr/>
        </p:nvSpPr>
        <p:spPr>
          <a:xfrm>
            <a:off x="774290" y="2403706"/>
            <a:ext cx="5309419" cy="438870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Portes avec une ouverture libre de </a:t>
            </a:r>
            <a:r>
              <a:rPr lang="fr" sz="1000" b="1" i="0" u="none" strike="noStrike">
                <a:solidFill>
                  <a:srgbClr val="2F355A"/>
                </a:solidFill>
                <a:highlight>
                  <a:srgbClr val="000000">
                    <a:alpha val="0"/>
                  </a:srgbClr>
                </a:highlight>
                <a:latin typeface="Montserrat Light"/>
              </a:rPr>
              <a:t>900 mm et un espace de rotation de 1 800 mm</a:t>
            </a:r>
            <a:r>
              <a:rPr lang="fr" sz="1000" b="0" i="0" u="none" strike="noStrike">
                <a:solidFill>
                  <a:srgbClr val="2F355A"/>
                </a:solidFill>
                <a:highlight>
                  <a:srgbClr val="000000">
                    <a:alpha val="0"/>
                  </a:srgbClr>
                </a:highlight>
                <a:latin typeface="Montserrat Light"/>
              </a:rPr>
              <a:t> de diamètre dans la chambre à coucher et dans la salle de bain.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Douche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Tablette de colostomie à </a:t>
            </a:r>
            <a:r>
              <a:rPr lang="fr" sz="1000" b="1" i="0" u="none" strike="noStrike">
                <a:solidFill>
                  <a:srgbClr val="2F355A"/>
                </a:solidFill>
                <a:highlight>
                  <a:srgbClr val="000000">
                    <a:alpha val="0"/>
                  </a:srgbClr>
                </a:highlight>
                <a:latin typeface="Montserrat Light"/>
              </a:rPr>
              <a:t>850 mm</a:t>
            </a:r>
            <a:r>
              <a:rPr lang="fr" sz="1000" b="0" i="0" u="none" strike="noStrike">
                <a:solidFill>
                  <a:srgbClr val="2F355A"/>
                </a:solidFill>
                <a:highlight>
                  <a:srgbClr val="000000">
                    <a:alpha val="0"/>
                  </a:srgbClr>
                </a:highlight>
                <a:latin typeface="Montserrat Light"/>
              </a:rPr>
              <a:t> du sol.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L'avant de la cuvette se trouve à </a:t>
            </a:r>
            <a:r>
              <a:rPr lang="fr" sz="1000" b="1" i="0" u="none" strike="noStrike">
                <a:solidFill>
                  <a:srgbClr val="2F355A"/>
                </a:solidFill>
                <a:highlight>
                  <a:srgbClr val="000000">
                    <a:alpha val="0"/>
                  </a:srgbClr>
                </a:highlight>
                <a:latin typeface="Montserrat Light"/>
              </a:rPr>
              <a:t>750 mm</a:t>
            </a:r>
            <a:r>
              <a:rPr lang="fr" sz="1000" b="0" i="0" u="none" strike="noStrike">
                <a:solidFill>
                  <a:srgbClr val="2F355A"/>
                </a:solidFill>
                <a:highlight>
                  <a:srgbClr val="000000">
                    <a:alpha val="0"/>
                  </a:srgbClr>
                </a:highlight>
                <a:latin typeface="Montserrat Light"/>
              </a:rPr>
              <a:t> du mur arrière.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Sur la paroi arrière, il faut prévoir une barre d'appui horizontale pliable et une barre d'appui verticale, respectivement à </a:t>
            </a:r>
            <a:r>
              <a:rPr lang="fr" sz="1000" b="1" i="0" u="none" strike="noStrike">
                <a:solidFill>
                  <a:srgbClr val="2F355A"/>
                </a:solidFill>
                <a:highlight>
                  <a:srgbClr val="000000">
                    <a:alpha val="0"/>
                  </a:srgbClr>
                </a:highlight>
                <a:latin typeface="Montserrat Light"/>
              </a:rPr>
              <a:t>320 mm et 470 mm</a:t>
            </a:r>
            <a:r>
              <a:rPr lang="fr" sz="1000" b="0" i="0" u="none" strike="noStrike">
                <a:solidFill>
                  <a:srgbClr val="2F355A"/>
                </a:solidFill>
                <a:highlight>
                  <a:srgbClr val="000000">
                    <a:alpha val="0"/>
                  </a:srgbClr>
                </a:highlight>
                <a:latin typeface="Montserrat Light"/>
              </a:rPr>
              <a:t> de l'axe de la cuvette, toutes deux à </a:t>
            </a:r>
            <a:r>
              <a:rPr lang="fr" sz="1000" b="1" i="0" u="none" strike="noStrike">
                <a:solidFill>
                  <a:srgbClr val="2F355A"/>
                </a:solidFill>
                <a:highlight>
                  <a:srgbClr val="000000">
                    <a:alpha val="0"/>
                  </a:srgbClr>
                </a:highlight>
                <a:latin typeface="Montserrat Light"/>
              </a:rPr>
              <a:t>700 mm</a:t>
            </a:r>
            <a:r>
              <a:rPr lang="fr" sz="1000" b="0" i="0" u="none" strike="noStrike">
                <a:solidFill>
                  <a:srgbClr val="2F355A"/>
                </a:solidFill>
                <a:highlight>
                  <a:srgbClr val="000000">
                    <a:alpha val="0"/>
                  </a:srgbClr>
                </a:highlight>
                <a:latin typeface="Montserrat Light"/>
              </a:rPr>
              <a:t> du sol.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Fournir des crochets pour les manteaux à </a:t>
            </a:r>
            <a:r>
              <a:rPr lang="fr" sz="1000" b="1" i="0" u="none" strike="noStrike">
                <a:solidFill>
                  <a:srgbClr val="2F355A"/>
                </a:solidFill>
                <a:highlight>
                  <a:srgbClr val="000000">
                    <a:alpha val="0"/>
                  </a:srgbClr>
                </a:highlight>
                <a:latin typeface="Montserrat Light"/>
              </a:rPr>
              <a:t>1 200 mm et 1 700 mm</a:t>
            </a:r>
            <a:r>
              <a:rPr lang="fr" sz="1000" b="0" i="0" u="none" strike="noStrike">
                <a:solidFill>
                  <a:srgbClr val="2F355A"/>
                </a:solidFill>
                <a:highlight>
                  <a:srgbClr val="000000">
                    <a:alpha val="0"/>
                  </a:srgbClr>
                </a:highlight>
                <a:latin typeface="Montserrat Light"/>
              </a:rPr>
              <a:t> au-dessus du niveau du sol.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Cordon de tirage avec deux anneaux rouges placés à </a:t>
            </a:r>
            <a:r>
              <a:rPr lang="fr" sz="1000" b="1" i="0" u="none" strike="noStrike">
                <a:solidFill>
                  <a:srgbClr val="2F355A"/>
                </a:solidFill>
                <a:highlight>
                  <a:srgbClr val="000000">
                    <a:alpha val="0"/>
                  </a:srgbClr>
                </a:highlight>
                <a:latin typeface="Montserrat Light"/>
              </a:rPr>
              <a:t>100 mm et 900</a:t>
            </a:r>
            <a:r>
              <a:rPr lang="fr" sz="1000" b="0" i="0" u="none" strike="noStrike">
                <a:solidFill>
                  <a:srgbClr val="2F355A"/>
                </a:solidFill>
                <a:highlight>
                  <a:srgbClr val="000000">
                    <a:alpha val="0"/>
                  </a:srgbClr>
                </a:highlight>
                <a:latin typeface="Montserrat Light"/>
              </a:rPr>
              <a:t> mm au-dessus du niveau du sol. Il doit être activé en cas d'urgence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Espace dans la chambre à coucher </a:t>
            </a:r>
            <a:r>
              <a:rPr lang="fr" sz="1000" b="1" i="0" u="none" strike="noStrike">
                <a:solidFill>
                  <a:srgbClr val="2F355A"/>
                </a:solidFill>
                <a:highlight>
                  <a:srgbClr val="000000">
                    <a:alpha val="0"/>
                  </a:srgbClr>
                </a:highlight>
                <a:latin typeface="Montserrat Light"/>
              </a:rPr>
              <a:t>pour intégrer une zone d'accès</a:t>
            </a:r>
            <a:r>
              <a:rPr lang="fr" sz="1000" b="0" i="0" u="none" strike="noStrike">
                <a:solidFill>
                  <a:srgbClr val="2F355A"/>
                </a:solidFill>
                <a:highlight>
                  <a:srgbClr val="000000">
                    <a:alpha val="0"/>
                  </a:srgbClr>
                </a:highlight>
                <a:latin typeface="Montserrat Light"/>
              </a:rPr>
              <a:t> de </a:t>
            </a:r>
            <a:r>
              <a:rPr lang="fr" sz="1000" b="1" i="0" u="none" strike="noStrike">
                <a:solidFill>
                  <a:srgbClr val="2F355A"/>
                </a:solidFill>
                <a:highlight>
                  <a:srgbClr val="000000">
                    <a:alpha val="0"/>
                  </a:srgbClr>
                </a:highlight>
                <a:latin typeface="Montserrat Light"/>
              </a:rPr>
              <a:t>900 mm autour du lit et un cercle de rotation de 1 800 mm</a:t>
            </a:r>
            <a:r>
              <a:rPr lang="fr" sz="1000" b="0" i="0" u="none" strike="noStrike">
                <a:solidFill>
                  <a:srgbClr val="2F355A"/>
                </a:solidFill>
                <a:highlight>
                  <a:srgbClr val="000000">
                    <a:alpha val="0"/>
                  </a:srgbClr>
                </a:highlight>
                <a:latin typeface="Montserrat Light"/>
              </a:rPr>
              <a:t> d'un côté du lit.</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Fenêtres et stores pouvant être facilement ouverts d'une seule main. Toute poignée d'ouverture de fenêtre ou interrupteur situé entre </a:t>
            </a:r>
            <a:r>
              <a:rPr lang="fr" sz="1000" b="1" i="0" u="none" strike="noStrike">
                <a:solidFill>
                  <a:srgbClr val="2F355A"/>
                </a:solidFill>
                <a:highlight>
                  <a:srgbClr val="000000">
                    <a:alpha val="0"/>
                  </a:srgbClr>
                </a:highlight>
                <a:latin typeface="Montserrat Light"/>
              </a:rPr>
              <a:t>750mm — 1 000 mm</a:t>
            </a:r>
            <a:r>
              <a:rPr lang="fr" sz="1000" b="0" i="0" u="none" strike="noStrike">
                <a:solidFill>
                  <a:srgbClr val="2F355A"/>
                </a:solidFill>
                <a:highlight>
                  <a:srgbClr val="000000">
                    <a:alpha val="0"/>
                  </a:srgbClr>
                </a:highlight>
                <a:latin typeface="Montserrat Light"/>
              </a:rPr>
              <a:t>. L'appui de fenêtre ne doit pas dépasser </a:t>
            </a:r>
            <a:r>
              <a:rPr lang="fr" sz="1000" b="1" i="0" u="none" strike="noStrike">
                <a:solidFill>
                  <a:srgbClr val="2F355A"/>
                </a:solidFill>
                <a:highlight>
                  <a:srgbClr val="000000">
                    <a:alpha val="0"/>
                  </a:srgbClr>
                </a:highlight>
                <a:latin typeface="Montserrat Light"/>
              </a:rPr>
              <a:t>850 mm</a:t>
            </a:r>
            <a:r>
              <a:rPr lang="fr" sz="1000" b="0" i="0" u="none" strike="noStrike">
                <a:solidFill>
                  <a:srgbClr val="2F355A"/>
                </a:solidFill>
                <a:highlight>
                  <a:srgbClr val="000000">
                    <a:alpha val="0"/>
                  </a:srgbClr>
                </a:highlight>
                <a:latin typeface="Montserrat Light"/>
              </a:rPr>
              <a:t>.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La hauteur des lits doit être comprise entre </a:t>
            </a:r>
            <a:r>
              <a:rPr lang="fr" sz="1000" b="1" i="0" u="none" strike="noStrike">
                <a:solidFill>
                  <a:srgbClr val="2F355A"/>
                </a:solidFill>
                <a:highlight>
                  <a:srgbClr val="000000">
                    <a:alpha val="0"/>
                  </a:srgbClr>
                </a:highlight>
                <a:latin typeface="Montserrat Light"/>
              </a:rPr>
              <a:t>450 mm et 500</a:t>
            </a:r>
            <a:r>
              <a:rPr lang="fr" sz="1000" b="0" i="0" u="none" strike="noStrike">
                <a:solidFill>
                  <a:srgbClr val="2F355A"/>
                </a:solidFill>
                <a:highlight>
                  <a:srgbClr val="000000">
                    <a:alpha val="0"/>
                  </a:srgbClr>
                </a:highlight>
                <a:latin typeface="Montserrat Light"/>
              </a:rPr>
              <a:t> mm jusqu'au sommet du matelas et un espace libre de 300 mm sous tous les lits ; au moins une zone de couchage doit offrir un espace libre au sol de </a:t>
            </a:r>
            <a:r>
              <a:rPr lang="fr" sz="1000" b="1" i="0" u="none" strike="noStrike">
                <a:solidFill>
                  <a:srgbClr val="2F355A"/>
                </a:solidFill>
                <a:highlight>
                  <a:srgbClr val="000000">
                    <a:alpha val="0"/>
                  </a:srgbClr>
                </a:highlight>
                <a:latin typeface="Montserrat Light"/>
              </a:rPr>
              <a:t>900 mm x 1 400 mm</a:t>
            </a:r>
            <a:r>
              <a:rPr lang="fr" sz="1000" b="0" i="0" u="none" strike="noStrike">
                <a:solidFill>
                  <a:srgbClr val="2F355A"/>
                </a:solidFill>
                <a:highlight>
                  <a:srgbClr val="000000">
                    <a:alpha val="0"/>
                  </a:srgbClr>
                </a:highlight>
                <a:latin typeface="Montserrat Light"/>
              </a:rPr>
              <a:t> positionné pour une approche parallèle au côté du lit.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Armoire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Bureau de travail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Treuil </a:t>
            </a:r>
          </a:p>
          <a:p>
            <a:pPr marL="228600" indent="-228600" rtl="0">
              <a:lnSpc>
                <a:spcPct val="100000"/>
              </a:lnSpc>
              <a:spcBef>
                <a:spcPct val="0"/>
              </a:spcBef>
              <a:buClr>
                <a:srgbClr val="28AFAC"/>
              </a:buClr>
              <a:buFont typeface="+mj-lt"/>
              <a:buAutoNum type="arabicPeriod"/>
            </a:pPr>
            <a:r>
              <a:rPr lang="fr" sz="1000" b="0" i="0" u="none" strike="noStrike">
                <a:solidFill>
                  <a:srgbClr val="2F355A"/>
                </a:solidFill>
                <a:highlight>
                  <a:srgbClr val="000000">
                    <a:alpha val="0"/>
                  </a:srgbClr>
                </a:highlight>
                <a:latin typeface="Montserrat Light"/>
              </a:rPr>
              <a:t>Espace libre de préférence de </a:t>
            </a:r>
            <a:r>
              <a:rPr lang="fr" sz="1000" b="1" i="0" u="none" strike="noStrike">
                <a:solidFill>
                  <a:srgbClr val="2F355A"/>
                </a:solidFill>
                <a:highlight>
                  <a:srgbClr val="000000">
                    <a:alpha val="0"/>
                  </a:srgbClr>
                </a:highlight>
                <a:latin typeface="Montserrat Light"/>
              </a:rPr>
              <a:t>500 mm (minimum 300 mm)</a:t>
            </a:r>
            <a:r>
              <a:rPr lang="fr" sz="1000" b="0" i="0" u="none" strike="noStrike">
                <a:solidFill>
                  <a:srgbClr val="2F355A"/>
                </a:solidFill>
                <a:highlight>
                  <a:srgbClr val="000000">
                    <a:alpha val="0"/>
                  </a:srgbClr>
                </a:highlight>
                <a:latin typeface="Montserrat Light"/>
              </a:rPr>
              <a:t> sur le bord avant de la porte. </a:t>
            </a:r>
          </a:p>
          <a:p>
            <a:pPr marL="228600" indent="-228600" rtl="0">
              <a:lnSpc>
                <a:spcPct val="100000"/>
              </a:lnSpc>
              <a:spcBef>
                <a:spcPct val="0"/>
              </a:spcBef>
              <a:buClr>
                <a:srgbClr val="28AFAC"/>
              </a:buClr>
              <a:buFont typeface="+mj-lt"/>
              <a:buAutoNum type="arabicPeriod"/>
            </a:pPr>
            <a:r>
              <a:rPr lang="fr" sz="1000" b="1" i="0" u="none" strike="noStrike">
                <a:solidFill>
                  <a:srgbClr val="2F355A"/>
                </a:solidFill>
                <a:highlight>
                  <a:srgbClr val="000000">
                    <a:alpha val="0"/>
                  </a:srgbClr>
                </a:highlight>
                <a:latin typeface="Montserrat Light"/>
              </a:rPr>
              <a:t>Zone de rotation de 2 300 mm</a:t>
            </a:r>
            <a:r>
              <a:rPr lang="fr" sz="1000" b="0" i="0" u="none" strike="noStrike">
                <a:solidFill>
                  <a:srgbClr val="2F355A"/>
                </a:solidFill>
                <a:highlight>
                  <a:srgbClr val="000000">
                    <a:alpha val="0"/>
                  </a:srgbClr>
                </a:highlight>
                <a:latin typeface="Montserrat Light"/>
              </a:rPr>
              <a:t> pour le palan manuel si le palan à chenilles n'est pas fourni. Si un palan à chenilles est fourni, une </a:t>
            </a:r>
            <a:r>
              <a:rPr lang="fr" sz="1000" b="1" i="0" u="none" strike="noStrike">
                <a:solidFill>
                  <a:srgbClr val="2F355A"/>
                </a:solidFill>
                <a:highlight>
                  <a:srgbClr val="000000">
                    <a:alpha val="0"/>
                  </a:srgbClr>
                </a:highlight>
                <a:latin typeface="Montserrat Light"/>
              </a:rPr>
              <a:t>zone de rotation de 1 800 mm</a:t>
            </a:r>
            <a:r>
              <a:rPr lang="fr" sz="1000" b="0" i="0" u="none" strike="noStrike">
                <a:solidFill>
                  <a:srgbClr val="2F355A"/>
                </a:solidFill>
                <a:highlight>
                  <a:srgbClr val="000000">
                    <a:alpha val="0"/>
                  </a:srgbClr>
                </a:highlight>
                <a:latin typeface="Montserrat Light"/>
              </a:rPr>
              <a:t> est suffisante.</a:t>
            </a:r>
            <a:endParaRPr sz="1050">
              <a:solidFill>
                <a:srgbClr val="2F355A"/>
              </a:solidFill>
            </a:endParaRPr>
          </a:p>
        </p:txBody>
      </p:sp>
      <p:sp>
        <p:nvSpPr>
          <p:cNvPr id="18" name="Text Placeholder 3">
            <a:extLst>
              <a:ext uri="{FF2B5EF4-FFF2-40B4-BE49-F238E27FC236}">
                <a16:creationId xmlns:a16="http://schemas.microsoft.com/office/drawing/2014/main" id="{CE15BDEE-54A5-41DD-A9A8-CC5F07F024C2}"/>
              </a:ext>
            </a:extLst>
          </p:cNvPr>
          <p:cNvSpPr txBox="1"/>
          <p:nvPr/>
        </p:nvSpPr>
        <p:spPr>
          <a:xfrm>
            <a:off x="10992" y="7315201"/>
            <a:ext cx="6197304" cy="1949116"/>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a:p>
        </p:txBody>
      </p:sp>
      <p:sp>
        <p:nvSpPr>
          <p:cNvPr id="20" name="Rectangle 27">
            <a:extLst>
              <a:ext uri="{FF2B5EF4-FFF2-40B4-BE49-F238E27FC236}">
                <a16:creationId xmlns:a16="http://schemas.microsoft.com/office/drawing/2014/main" id="{FF93B894-9A78-4B74-AE82-E4D14258F4B9}"/>
              </a:ext>
            </a:extLst>
          </p:cNvPr>
          <p:cNvSpPr txBox="1"/>
          <p:nvPr/>
        </p:nvSpPr>
        <p:spPr>
          <a:xfrm>
            <a:off x="774290" y="7706265"/>
            <a:ext cx="3145287" cy="1203215"/>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a:lnSpc>
                <a:spcPct val="100000"/>
              </a:lnSpc>
              <a:spcBef>
                <a:spcPct val="0"/>
              </a:spcBef>
            </a:pPr>
            <a:r>
              <a:rPr lang="fr" sz="1200" b="1" i="0" u="none" strike="noStrike">
                <a:solidFill>
                  <a:srgbClr val="FFFFFF"/>
                </a:solidFill>
                <a:highlight>
                  <a:srgbClr val="000000">
                    <a:alpha val="0"/>
                  </a:srgbClr>
                </a:highlight>
                <a:latin typeface="Montserrat Light"/>
                <a:ea typeface="Calibri"/>
                <a:cs typeface="Times New Roman"/>
                <a:hlinkClick r:id="rId2">
                  <a:extLst>
                    <a:ext uri="{A12FA001-AC4F-418D-AE19-62706E023703}">
                      <ahyp:hlinkClr xmlns:ahyp="http://schemas.microsoft.com/office/drawing/2018/hyperlinkcolor" val="tx"/>
                    </a:ext>
                  </a:extLst>
                </a:hlinkClick>
              </a:rPr>
              <a:t>Ressource irlandaise sur les directives d'accès aux fauteuils roulants </a:t>
            </a:r>
          </a:p>
          <a:p>
            <a:pPr>
              <a:lnSpc>
                <a:spcPct val="100000"/>
              </a:lnSpc>
              <a:spcBef>
                <a:spcPct val="0"/>
              </a:spcBef>
            </a:pPr>
            <a:endParaRPr lang="en-IE" sz="1050">
              <a:solidFill>
                <a:schemeClr val="bg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rtl="0">
              <a:lnSpc>
                <a:spcPct val="100000"/>
              </a:lnSpc>
              <a:spcBef>
                <a:spcPct val="0"/>
              </a:spcBef>
            </a:pPr>
            <a:r>
              <a:rPr lang="fr" sz="1000" b="0" i="0" u="none" strike="noStrike">
                <a:solidFill>
                  <a:srgbClr val="FFFFFF"/>
                </a:solidFill>
                <a:highlight>
                  <a:srgbClr val="000000">
                    <a:alpha val="0"/>
                  </a:srgbClr>
                </a:highlight>
                <a:latin typeface="Montserrat Light"/>
                <a:ea typeface="Calibri"/>
                <a:cs typeface="Times New Roman"/>
              </a:rPr>
              <a:t>Fournit plus de détails sur les lignes directrices en matière d'accessibilité et d'inclusion</a:t>
            </a:r>
            <a:r>
              <a:rPr lang="fr" sz="1000" b="0" i="0" u="none" strike="noStrike">
                <a:solidFill>
                  <a:srgbClr val="FFFFFF"/>
                </a:solidFill>
                <a:highlight>
                  <a:srgbClr val="000000">
                    <a:alpha val="0"/>
                  </a:srgbClr>
                </a:highlight>
                <a:latin typeface="Montserrat Light"/>
              </a:rPr>
              <a:t> dans les domaines de la construction, du logement, des équipements publics, du commerce de détail, du tourisme, de l'hôtellerie et du sport. </a:t>
            </a:r>
            <a:endParaRPr sz="1050">
              <a:solidFill>
                <a:schemeClr val="bg1"/>
              </a:solidFill>
            </a:endParaRPr>
          </a:p>
        </p:txBody>
      </p:sp>
      <p:sp>
        <p:nvSpPr>
          <p:cNvPr id="10" name="Rechteck">
            <a:extLst>
              <a:ext uri="{FF2B5EF4-FFF2-40B4-BE49-F238E27FC236}">
                <a16:creationId xmlns:a16="http://schemas.microsoft.com/office/drawing/2014/main" id="{2D91B976-885F-C74E-8B62-0E37B683B62F}"/>
              </a:ext>
            </a:extLst>
          </p:cNvPr>
          <p:cNvSpPr/>
          <p:nvPr/>
        </p:nvSpPr>
        <p:spPr>
          <a:xfrm>
            <a:off x="10991" y="288903"/>
            <a:ext cx="6847009" cy="1671022"/>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p>
        </p:txBody>
      </p:sp>
      <p:pic>
        <p:nvPicPr>
          <p:cNvPr id="13" name="Graphic 12" descr="Grain">
            <a:extLst>
              <a:ext uri="{FF2B5EF4-FFF2-40B4-BE49-F238E27FC236}">
                <a16:creationId xmlns:a16="http://schemas.microsoft.com/office/drawing/2014/main" id="{13783965-6ECF-6843-AF05-D92E75C7F65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5419401" y="736392"/>
            <a:ext cx="1360609" cy="1360609"/>
          </a:xfrm>
          <a:prstGeom prst="rect">
            <a:avLst/>
          </a:prstGeom>
        </p:spPr>
      </p:pic>
      <p:sp>
        <p:nvSpPr>
          <p:cNvPr id="14" name="Text Placeholder 2">
            <a:extLst>
              <a:ext uri="{FF2B5EF4-FFF2-40B4-BE49-F238E27FC236}">
                <a16:creationId xmlns:a16="http://schemas.microsoft.com/office/drawing/2014/main" id="{B6BED002-860A-BA4D-AAD0-44B05BA81648}"/>
              </a:ext>
            </a:extLst>
          </p:cNvPr>
          <p:cNvSpPr txBox="1"/>
          <p:nvPr/>
        </p:nvSpPr>
        <p:spPr>
          <a:xfrm>
            <a:off x="667051" y="341439"/>
            <a:ext cx="4300059" cy="1524000"/>
          </a:xfrm>
          <a:prstGeom prst="rect">
            <a:avLst/>
          </a:prstGeom>
        </p:spPr>
        <p:txBody>
          <a:bodyPr>
            <a:noAutofit/>
          </a:bodyPr>
          <a:lstStyle>
            <a:lvl1pPr marL="0" marR="0" indent="0"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ct val="0"/>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 sz="2500" b="0" i="0" u="none" strike="noStrike" dirty="0">
                <a:solidFill>
                  <a:srgbClr val="FFFFFF"/>
                </a:solidFill>
                <a:highlight>
                  <a:srgbClr val="000000">
                    <a:alpha val="0"/>
                  </a:srgbClr>
                </a:highlight>
                <a:latin typeface="Montserrat"/>
              </a:rPr>
              <a:t>Chambre à coucher accessible avec salle de bains et douche attenantes - Plan d'étage</a:t>
            </a:r>
          </a:p>
          <a:p>
            <a:pPr hangingPunct="1"/>
            <a:endParaRPr lang="en-US" sz="2500" b="1" dirty="0">
              <a:solidFill>
                <a:schemeClr val="bg1"/>
              </a:solidFill>
              <a:latin typeface="Montserrat" pitchFamily="2" charset="77"/>
            </a:endParaRPr>
          </a:p>
        </p:txBody>
      </p:sp>
      <p:pic>
        <p:nvPicPr>
          <p:cNvPr id="16" name="Picture 15">
            <a:hlinkClick r:id="rId2"/>
            <a:extLst>
              <a:ext uri="{FF2B5EF4-FFF2-40B4-BE49-F238E27FC236}">
                <a16:creationId xmlns:a16="http://schemas.microsoft.com/office/drawing/2014/main" id="{981C3071-6364-7547-9BA2-2AC3F5B8B5A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33342" y="6875860"/>
            <a:ext cx="1467536" cy="2033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0162180"/>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800003D7-557E-A940-9A1E-E301333DF6BE}"/>
              </a:ext>
            </a:extLst>
          </p:cNvPr>
          <p:cNvSpPr txBox="1"/>
          <p:nvPr/>
        </p:nvSpPr>
        <p:spPr>
          <a:xfrm>
            <a:off x="716245" y="313921"/>
            <a:ext cx="3296955" cy="1524000"/>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0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00000"/>
              </a:lnSpc>
              <a:spcBef>
                <a:spcPts val="4158"/>
              </a:spcBef>
              <a:spcAft>
                <a:spcPct val="0"/>
              </a:spcAft>
              <a:buClrTx/>
              <a:buSzTx/>
              <a:buFontTx/>
              <a:buNone/>
              <a:defRPr sz="1050"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r>
              <a:rPr lang="fr-FR" sz="2400" b="0" i="0" u="none" strike="noStrike" dirty="0">
                <a:highlight>
                  <a:srgbClr val="000000">
                    <a:alpha val="0"/>
                  </a:srgbClr>
                </a:highlight>
                <a:latin typeface="Montserrat"/>
              </a:rPr>
              <a:t>Checklists</a:t>
            </a:r>
            <a:r>
              <a:rPr lang="fr" sz="2400" b="0" i="0" u="none" strike="noStrike" dirty="0">
                <a:highlight>
                  <a:srgbClr val="000000">
                    <a:alpha val="0"/>
                  </a:srgbClr>
                </a:highlight>
                <a:latin typeface="Montserrat"/>
              </a:rPr>
              <a:t> du plan d'évacuation</a:t>
            </a:r>
          </a:p>
        </p:txBody>
      </p:sp>
      <p:sp>
        <p:nvSpPr>
          <p:cNvPr id="28" name="Text Placeholder 3">
            <a:extLst>
              <a:ext uri="{FF2B5EF4-FFF2-40B4-BE49-F238E27FC236}">
                <a16:creationId xmlns:a16="http://schemas.microsoft.com/office/drawing/2014/main" id="{1ABF0CF9-9865-5E49-A4CF-DE83600B9706}"/>
              </a:ext>
            </a:extLst>
          </p:cNvPr>
          <p:cNvSpPr txBox="1"/>
          <p:nvPr/>
        </p:nvSpPr>
        <p:spPr>
          <a:xfrm>
            <a:off x="0" y="1371067"/>
            <a:ext cx="6858000" cy="1479845"/>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pic>
        <p:nvPicPr>
          <p:cNvPr id="29" name="Graphic 28" descr="Chevron arrows">
            <a:extLst>
              <a:ext uri="{FF2B5EF4-FFF2-40B4-BE49-F238E27FC236}">
                <a16:creationId xmlns:a16="http://schemas.microsoft.com/office/drawing/2014/main" id="{BF935983-B11E-8544-A0B1-EA52B09B43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7011" y="61303"/>
            <a:ext cx="1817511" cy="1817511"/>
          </a:xfrm>
          <a:prstGeom prst="rect">
            <a:avLst/>
          </a:prstGeom>
        </p:spPr>
      </p:pic>
      <p:sp>
        <p:nvSpPr>
          <p:cNvPr id="13" name="Rectangle 27">
            <a:extLst>
              <a:ext uri="{FF2B5EF4-FFF2-40B4-BE49-F238E27FC236}">
                <a16:creationId xmlns:a16="http://schemas.microsoft.com/office/drawing/2014/main" id="{090EF47F-BBE1-6A40-A2C8-467CE965A8FF}"/>
              </a:ext>
            </a:extLst>
          </p:cNvPr>
          <p:cNvSpPr txBox="1"/>
          <p:nvPr/>
        </p:nvSpPr>
        <p:spPr>
          <a:xfrm>
            <a:off x="731923" y="3619573"/>
            <a:ext cx="5642238" cy="131863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Développer une politique d'évacuation du bâtiment et un plan d'action qui est enregistré dans un manuel d'évacuation du bâtiment.</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Développer un plan d'évacuation d'urgence personnel (PEEP) pour les personnes qui visitent/utilisent régulièrement le bâtiment et qui ont besoin d'aide pour évacuer le bâtiment.</a:t>
            </a:r>
          </a:p>
          <a:p>
            <a:pPr marL="171450" indent="-171450" rtl="0">
              <a:lnSpc>
                <a:spcPct val="100000"/>
              </a:lnSpc>
              <a:spcBef>
                <a:spcPct val="0"/>
              </a:spcBef>
              <a:buClr>
                <a:srgbClr val="28AFAC"/>
              </a:buClr>
              <a:buFont typeface="Wingdings" panose="05000000000000000000" pitchFamily="2" charset="2"/>
              <a:buChar char="q"/>
            </a:pPr>
            <a:endParaRPr lang="fr" sz="1000" b="0" i="0" u="none" strike="noStrike" dirty="0">
              <a:solidFill>
                <a:srgbClr val="2F355A"/>
              </a:solidFill>
              <a:highlight>
                <a:srgbClr val="000000">
                  <a:alpha val="0"/>
                </a:srgbClr>
              </a:highlight>
              <a:latin typeface="Montserrat Light"/>
            </a:endParaRP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Identifier les membres du personnel formés qui sont chargés d'assurer l'évacuation en toute sécurité de toutes les personnes.</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 Une pratique et une révision régulières du plan d'évacuation d'urgence sont requises.</a:t>
            </a:r>
          </a:p>
          <a:p>
            <a:pPr marL="171450" indent="-171450" rtl="0">
              <a:lnSpc>
                <a:spcPct val="100000"/>
              </a:lnSpc>
              <a:spcBef>
                <a:spcPct val="0"/>
              </a:spcBef>
              <a:buClr>
                <a:srgbClr val="28AFAC"/>
              </a:buClr>
              <a:buFont typeface="Wingdings" panose="05000000000000000000" pitchFamily="2" charset="2"/>
              <a:buChar char="q"/>
            </a:pPr>
            <a:r>
              <a:rPr lang="fr" sz="1000" b="0" i="0" u="none" strike="noStrike" dirty="0">
                <a:solidFill>
                  <a:srgbClr val="2F355A"/>
                </a:solidFill>
                <a:highlight>
                  <a:srgbClr val="000000">
                    <a:alpha val="0"/>
                  </a:srgbClr>
                </a:highlight>
                <a:latin typeface="Montserrat Light"/>
              </a:rPr>
              <a:t>L'entretien du matériel d'incendie et des zones d'évacuation du bâtiment est essentiel.</a:t>
            </a:r>
            <a:endParaRPr lang="en-GB" sz="1050" b="1" dirty="0">
              <a:solidFill>
                <a:srgbClr val="2F355A"/>
              </a:solidFill>
            </a:endParaRPr>
          </a:p>
        </p:txBody>
      </p:sp>
      <p:sp>
        <p:nvSpPr>
          <p:cNvPr id="8" name="Rectangle 27">
            <a:extLst>
              <a:ext uri="{FF2B5EF4-FFF2-40B4-BE49-F238E27FC236}">
                <a16:creationId xmlns:a16="http://schemas.microsoft.com/office/drawing/2014/main" id="{C369F446-DE52-164A-BCB9-D912DF672950}"/>
              </a:ext>
            </a:extLst>
          </p:cNvPr>
          <p:cNvSpPr txBox="1"/>
          <p:nvPr/>
        </p:nvSpPr>
        <p:spPr>
          <a:xfrm>
            <a:off x="716245" y="1622917"/>
            <a:ext cx="5642238" cy="94929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ma14="http://schemas.microsoft.com/office/mac/drawingml/2011/main" xmlns=""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0" u="none" strike="noStrike" dirty="0">
                <a:solidFill>
                  <a:srgbClr val="FFFFFF"/>
                </a:solidFill>
                <a:highlight>
                  <a:srgbClr val="000000">
                    <a:alpha val="0"/>
                  </a:srgbClr>
                </a:highlight>
                <a:latin typeface="Montserrat Light"/>
                <a:ea typeface="Verdana"/>
              </a:rPr>
              <a:t>L'évacuation des bâtiments est un élément clé de tout plan de gestion de la santé et de la sécurité d'une organisation. En ce qui concerne l'évacuation en toute sécurité des personnes handicapées, il est toujours conseillé de se référer au guide technique des règlements de construction et aux normes d'évacuation en matière de sécurité incendie de votre pays, en fonction de votre type de bâtiment touristique et de votre expérience. </a:t>
            </a:r>
          </a:p>
        </p:txBody>
      </p:sp>
      <p:sp>
        <p:nvSpPr>
          <p:cNvPr id="10" name="Rectangle 27">
            <a:extLst>
              <a:ext uri="{FF2B5EF4-FFF2-40B4-BE49-F238E27FC236}">
                <a16:creationId xmlns:a16="http://schemas.microsoft.com/office/drawing/2014/main" id="{8DCC0CBE-A895-4449-836B-1BA17F568E62}"/>
              </a:ext>
            </a:extLst>
          </p:cNvPr>
          <p:cNvSpPr txBox="1"/>
          <p:nvPr/>
        </p:nvSpPr>
        <p:spPr>
          <a:xfrm>
            <a:off x="731923" y="3074608"/>
            <a:ext cx="5309419" cy="39530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200" b="0" i="0" u="none" strike="noStrike">
                <a:solidFill>
                  <a:srgbClr val="28AFAC"/>
                </a:solidFill>
                <a:highlight>
                  <a:srgbClr val="000000">
                    <a:alpha val="0"/>
                  </a:srgbClr>
                </a:highlight>
                <a:latin typeface="Montserrat"/>
              </a:rPr>
              <a:t>Les principales stratégies d'évacuation comprennent l'évacuation totale, l'évacuation progressive et l'évacuation par zones.. ;</a:t>
            </a:r>
            <a:endParaRPr sz="1200">
              <a:solidFill>
                <a:srgbClr val="28AFAC"/>
              </a:solidFill>
              <a:latin typeface="Montserrat" pitchFamily="2" charset="77"/>
            </a:endParaRPr>
          </a:p>
        </p:txBody>
      </p:sp>
      <p:pic>
        <p:nvPicPr>
          <p:cNvPr id="11" name="Picture 10" descr="A group of people posing for a photo&#10;&#10;Description automatically generated with medium confidence">
            <a:extLst>
              <a:ext uri="{FF2B5EF4-FFF2-40B4-BE49-F238E27FC236}">
                <a16:creationId xmlns:a16="http://schemas.microsoft.com/office/drawing/2014/main" id="{CD3291A6-0DC7-AB46-979F-A604E32C965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215883"/>
            <a:ext cx="6858000" cy="4252317"/>
          </a:xfrm>
          <a:prstGeom prst="rect">
            <a:avLst/>
          </a:prstGeom>
        </p:spPr>
      </p:pic>
    </p:spTree>
    <p:extLst>
      <p:ext uri="{BB962C8B-B14F-4D97-AF65-F5344CB8AC3E}">
        <p14:creationId xmlns:p14="http://schemas.microsoft.com/office/powerpoint/2010/main" val="3770771327"/>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extLst>
              <a:ext uri="{FF2B5EF4-FFF2-40B4-BE49-F238E27FC236}">
                <a16:creationId xmlns:a16="http://schemas.microsoft.com/office/drawing/2014/main" id="{BD985796-5B8A-429E-BA86-9954FD512E49}"/>
              </a:ext>
            </a:extLst>
          </p:cNvPr>
          <p:cNvSpPr/>
          <p:nvPr/>
        </p:nvSpPr>
        <p:spPr>
          <a:xfrm>
            <a:off x="0" y="2629820"/>
            <a:ext cx="6858000" cy="6636357"/>
          </a:xfrm>
          <a:prstGeom prst="rect">
            <a:avLst/>
          </a:prstGeom>
          <a:solidFill>
            <a:srgbClr val="2F355A"/>
          </a:solidFill>
          <a:ln w="12700" cap="flat">
            <a:noFill/>
            <a:miter lim="400000"/>
          </a:ln>
          <a:effectLst/>
        </p:spPr>
        <p:txBody>
          <a:bodyPr wrap="square" lIns="14287" tIns="14287" rIns="14287" bIns="14287" numCol="1"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sp>
        <p:nvSpPr>
          <p:cNvPr id="1054" name="Rectangle 27"/>
          <p:cNvSpPr txBox="1"/>
          <p:nvPr/>
        </p:nvSpPr>
        <p:spPr>
          <a:xfrm>
            <a:off x="732694" y="2103667"/>
            <a:ext cx="5610203" cy="21557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spcBef>
                <a:spcPct val="0"/>
              </a:spcBef>
            </a:pPr>
            <a:endParaRPr lang="en-GB" sz="1100"/>
          </a:p>
        </p:txBody>
      </p:sp>
      <p:sp>
        <p:nvSpPr>
          <p:cNvPr id="4" name="Text Placeholder 3">
            <a:extLst>
              <a:ext uri="{FF2B5EF4-FFF2-40B4-BE49-F238E27FC236}">
                <a16:creationId xmlns:a16="http://schemas.microsoft.com/office/drawing/2014/main" id="{8F4B26E6-A467-428C-96E8-E8A7BE3804D8}"/>
              </a:ext>
            </a:extLst>
          </p:cNvPr>
          <p:cNvSpPr>
            <a:spLocks noGrp="1"/>
          </p:cNvSpPr>
          <p:nvPr>
            <p:ph type="body" sz="quarter" idx="16"/>
          </p:nvPr>
        </p:nvSpPr>
        <p:spPr>
          <a:xfrm>
            <a:off x="636893" y="639822"/>
            <a:ext cx="3425441" cy="1524000"/>
          </a:xfrm>
        </p:spPr>
        <p:txBody>
          <a:bodyPr>
            <a:noAutofit/>
          </a:bodyPr>
          <a:lstStyle/>
          <a:p>
            <a:pPr rtl="0">
              <a:lnSpc>
                <a:spcPct val="100000"/>
              </a:lnSpc>
            </a:pPr>
            <a:r>
              <a:rPr lang="fr-FR" sz="2500" b="0" i="0" u="none" strike="noStrike" dirty="0">
                <a:highlight>
                  <a:srgbClr val="000000">
                    <a:alpha val="0"/>
                  </a:srgbClr>
                </a:highlight>
                <a:latin typeface="Montserrat"/>
              </a:rPr>
              <a:t>Checklists</a:t>
            </a:r>
            <a:r>
              <a:rPr lang="fr" sz="2500" b="0" i="0" u="none" strike="noStrike" dirty="0">
                <a:highlight>
                  <a:srgbClr val="000000">
                    <a:alpha val="0"/>
                  </a:srgbClr>
                </a:highlight>
                <a:latin typeface="Montserrat"/>
              </a:rPr>
              <a:t> du plan d'évacuation</a:t>
            </a:r>
          </a:p>
        </p:txBody>
      </p:sp>
      <p:sp>
        <p:nvSpPr>
          <p:cNvPr id="10" name="Rectangle 27">
            <a:extLst>
              <a:ext uri="{FF2B5EF4-FFF2-40B4-BE49-F238E27FC236}">
                <a16:creationId xmlns:a16="http://schemas.microsoft.com/office/drawing/2014/main" id="{C57D0B22-4FBC-4C6F-8FD4-52679FC016BF}"/>
              </a:ext>
            </a:extLst>
          </p:cNvPr>
          <p:cNvSpPr txBox="1"/>
          <p:nvPr/>
        </p:nvSpPr>
        <p:spPr>
          <a:xfrm>
            <a:off x="732693" y="1815173"/>
            <a:ext cx="5309419" cy="45685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defRPr sz="8000">
                <a:solidFill>
                  <a:srgbClr val="595457"/>
                </a:solidFill>
                <a:latin typeface="Montserrat Light"/>
                <a:ea typeface="Montserrat Light"/>
                <a:cs typeface="Montserrat Light"/>
                <a:sym typeface="Montserrat Light"/>
              </a:defRPr>
            </a:lvl1pPr>
          </a:lstStyle>
          <a:p>
            <a:pPr rtl="0"/>
            <a:r>
              <a:rPr lang="fr" sz="1400" b="1" i="0" u="none" strike="noStrike" dirty="0">
                <a:solidFill>
                  <a:srgbClr val="28AFAC"/>
                </a:solidFill>
                <a:highlight>
                  <a:srgbClr val="000000">
                    <a:alpha val="0"/>
                  </a:srgbClr>
                </a:highlight>
                <a:latin typeface="Montserrat"/>
              </a:rPr>
              <a:t>Les principales stratégies d'évacuation comprennent l'évacuation totale, l'évacuation progressive et l'évacuation par zones</a:t>
            </a:r>
            <a:r>
              <a:rPr lang="fr" sz="1400" b="1" i="0" u="none" strike="noStrike" dirty="0">
                <a:solidFill>
                  <a:srgbClr val="FFFFFF"/>
                </a:solidFill>
                <a:highlight>
                  <a:srgbClr val="000000">
                    <a:alpha val="0"/>
                  </a:srgbClr>
                </a:highlight>
                <a:latin typeface="Montserrat"/>
              </a:rPr>
              <a:t>.</a:t>
            </a:r>
            <a:r>
              <a:rPr lang="fr" sz="1400" b="1" i="0" u="none" strike="noStrike" dirty="0">
                <a:solidFill>
                  <a:srgbClr val="28AFAC"/>
                </a:solidFill>
                <a:highlight>
                  <a:srgbClr val="000000">
                    <a:alpha val="0"/>
                  </a:srgbClr>
                </a:highlight>
                <a:latin typeface="Montserrat"/>
              </a:rPr>
              <a:t> </a:t>
            </a:r>
            <a:r>
              <a:rPr lang="fr" sz="1400" b="1" i="0" u="none" strike="noStrike" dirty="0">
                <a:solidFill>
                  <a:srgbClr val="FFFFFF"/>
                </a:solidFill>
                <a:highlight>
                  <a:srgbClr val="000000">
                    <a:alpha val="0"/>
                  </a:srgbClr>
                </a:highlight>
                <a:latin typeface="Montserrat"/>
              </a:rPr>
              <a:t>;</a:t>
            </a:r>
            <a:endParaRPr sz="1400" b="1" dirty="0">
              <a:solidFill>
                <a:schemeClr val="bg1"/>
              </a:solidFill>
              <a:latin typeface="Montserrat" pitchFamily="2" charset="77"/>
            </a:endParaRPr>
          </a:p>
        </p:txBody>
      </p:sp>
      <p:sp>
        <p:nvSpPr>
          <p:cNvPr id="11" name="Rectangle 27">
            <a:extLst>
              <a:ext uri="{FF2B5EF4-FFF2-40B4-BE49-F238E27FC236}">
                <a16:creationId xmlns:a16="http://schemas.microsoft.com/office/drawing/2014/main" id="{D545463C-8EEA-4208-923C-A1A2CD28DC35}"/>
              </a:ext>
            </a:extLst>
          </p:cNvPr>
          <p:cNvSpPr txBox="1"/>
          <p:nvPr/>
        </p:nvSpPr>
        <p:spPr>
          <a:xfrm>
            <a:off x="732694" y="2785071"/>
            <a:ext cx="5610203" cy="528394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Les plans d'évacuation doivent être affichés à des hauteurs de </a:t>
            </a:r>
            <a:r>
              <a:rPr lang="fr" sz="1050" b="1" i="0" u="none" strike="noStrike" dirty="0">
                <a:solidFill>
                  <a:srgbClr val="FFFFFF"/>
                </a:solidFill>
                <a:highlight>
                  <a:srgbClr val="000000">
                    <a:alpha val="0"/>
                  </a:srgbClr>
                </a:highlight>
                <a:latin typeface="Montserrat"/>
              </a:rPr>
              <a:t>1 000 à 1 100 mm et de 1 400 à 1 700</a:t>
            </a:r>
            <a:r>
              <a:rPr lang="fr" sz="1050" b="0" i="0" u="none" strike="noStrike" dirty="0">
                <a:solidFill>
                  <a:srgbClr val="FFFFFF"/>
                </a:solidFill>
                <a:highlight>
                  <a:srgbClr val="000000">
                    <a:alpha val="0"/>
                  </a:srgbClr>
                </a:highlight>
                <a:latin typeface="Montserrat"/>
              </a:rPr>
              <a:t> mm du sol.</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Les alarmes incendie doivent être à la fois visuelles et sonores.</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Une signalisation appropriée des voies d'évacuation et des refuges est essentielle à l'évacuation sûre d'un bâtiment. </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La signalisation doit être facile à comprendre, c'est-à-dire dans un format facile à lire, et l'utilisation de pictogrammes peut être utile. </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Les voies d'évacuation internes doivent avoir une largeur de couloir minimale de </a:t>
            </a:r>
            <a:r>
              <a:rPr lang="fr" sz="1050" b="1" i="0" u="none" strike="noStrike" dirty="0">
                <a:solidFill>
                  <a:srgbClr val="FFFFFF"/>
                </a:solidFill>
                <a:highlight>
                  <a:srgbClr val="000000">
                    <a:alpha val="0"/>
                  </a:srgbClr>
                </a:highlight>
                <a:latin typeface="Montserrat"/>
              </a:rPr>
              <a:t>1 800 mm</a:t>
            </a:r>
            <a:r>
              <a:rPr lang="fr" sz="1050" b="0" i="0" u="none" strike="noStrike" dirty="0">
                <a:solidFill>
                  <a:srgbClr val="FFFFFF"/>
                </a:solidFill>
                <a:highlight>
                  <a:srgbClr val="000000">
                    <a:alpha val="0"/>
                  </a:srgbClr>
                </a:highlight>
                <a:latin typeface="Montserrat"/>
              </a:rPr>
              <a:t>.</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Une largeur d'escalier de </a:t>
            </a:r>
            <a:r>
              <a:rPr lang="fr" sz="1050" b="1" i="0" u="none" strike="noStrike" dirty="0">
                <a:solidFill>
                  <a:srgbClr val="FFFFFF"/>
                </a:solidFill>
                <a:highlight>
                  <a:srgbClr val="000000">
                    <a:alpha val="0"/>
                  </a:srgbClr>
                </a:highlight>
                <a:latin typeface="Montserrat"/>
              </a:rPr>
              <a:t>1 500 mm</a:t>
            </a:r>
            <a:r>
              <a:rPr lang="fr" sz="1050" b="0" i="0" u="none" strike="noStrike" dirty="0">
                <a:solidFill>
                  <a:srgbClr val="FFFFFF"/>
                </a:solidFill>
                <a:highlight>
                  <a:srgbClr val="000000">
                    <a:alpha val="0"/>
                  </a:srgbClr>
                </a:highlight>
                <a:latin typeface="Montserrat"/>
              </a:rPr>
              <a:t> est recommandée pour faciliter l'évacuation assistée des personnes handicapées. </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Toutes les portes utilisées comme issues de secours doivent s'ouvrir vers l'extérieur avec un accès de plain-pied, c'est-à-dire sans seuil.</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L'issue de secours extérieure doit avoir une largeur minimale de </a:t>
            </a:r>
            <a:r>
              <a:rPr lang="fr" sz="1050" b="1" i="0" u="none" strike="noStrike" dirty="0">
                <a:solidFill>
                  <a:srgbClr val="FFFFFF"/>
                </a:solidFill>
                <a:highlight>
                  <a:srgbClr val="000000">
                    <a:alpha val="0"/>
                  </a:srgbClr>
                </a:highlight>
                <a:latin typeface="Montserrat"/>
              </a:rPr>
              <a:t>1 500 mm</a:t>
            </a:r>
            <a:r>
              <a:rPr lang="fr" sz="1050" b="0" i="0" u="none" strike="noStrike" dirty="0">
                <a:solidFill>
                  <a:srgbClr val="FFFFFF"/>
                </a:solidFill>
                <a:highlight>
                  <a:srgbClr val="000000">
                    <a:alpha val="0"/>
                  </a:srgbClr>
                </a:highlight>
                <a:latin typeface="Montserrat"/>
              </a:rPr>
              <a:t>, de préférence </a:t>
            </a:r>
            <a:r>
              <a:rPr lang="fr" sz="1050" b="1" i="0" u="none" strike="noStrike" dirty="0">
                <a:solidFill>
                  <a:srgbClr val="FFFFFF"/>
                </a:solidFill>
                <a:highlight>
                  <a:srgbClr val="000000">
                    <a:alpha val="0"/>
                  </a:srgbClr>
                </a:highlight>
                <a:latin typeface="Montserrat"/>
              </a:rPr>
              <a:t>1 800 mm</a:t>
            </a:r>
            <a:r>
              <a:rPr lang="fr" sz="1050" b="0" i="0" u="none" strike="noStrike" dirty="0">
                <a:solidFill>
                  <a:srgbClr val="FFFFFF"/>
                </a:solidFill>
                <a:highlight>
                  <a:srgbClr val="000000">
                    <a:alpha val="0"/>
                  </a:srgbClr>
                </a:highlight>
                <a:latin typeface="Montserrat"/>
              </a:rPr>
              <a:t>, avec une surface ferme et plane. Si l'itinéraire traverse une chaussée, les trottoirs opposés doivent être revêtus d'un pavage tactile approprié.</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Les zones de refuge internes doivent être clairement signalées et situées dans un escalier protégé, équipées d'un système de communication bidirectionnel, avec des commandes à </a:t>
            </a:r>
            <a:r>
              <a:rPr lang="fr" sz="1050" b="1" i="0" u="none" strike="noStrike" dirty="0">
                <a:solidFill>
                  <a:srgbClr val="FFFFFF"/>
                </a:solidFill>
                <a:highlight>
                  <a:srgbClr val="000000">
                    <a:alpha val="0"/>
                  </a:srgbClr>
                </a:highlight>
                <a:latin typeface="Montserrat"/>
              </a:rPr>
              <a:t>900 ou 1100 mm</a:t>
            </a:r>
            <a:r>
              <a:rPr lang="fr" sz="1050" b="0" i="0" u="none" strike="noStrike" dirty="0">
                <a:solidFill>
                  <a:srgbClr val="FFFFFF"/>
                </a:solidFill>
                <a:highlight>
                  <a:srgbClr val="000000">
                    <a:alpha val="0"/>
                  </a:srgbClr>
                </a:highlight>
                <a:latin typeface="Montserrat"/>
              </a:rPr>
              <a:t> du sol et contenir une chaise d'évacuation.</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Les zones de refuge doivent contenir un nombre suffisant d'espaces de refuge, de dimensions </a:t>
            </a:r>
            <a:r>
              <a:rPr lang="fr" sz="1050" b="1" i="0" u="none" strike="noStrike" dirty="0">
                <a:solidFill>
                  <a:srgbClr val="FFFFFF"/>
                </a:solidFill>
                <a:highlight>
                  <a:srgbClr val="000000">
                    <a:alpha val="0"/>
                  </a:srgbClr>
                </a:highlight>
                <a:latin typeface="Montserrat"/>
              </a:rPr>
              <a:t>900 x 1 400 mm</a:t>
            </a:r>
            <a:r>
              <a:rPr lang="fr" sz="1050" b="0" i="0" u="none" strike="noStrike" dirty="0">
                <a:solidFill>
                  <a:srgbClr val="FFFFFF"/>
                </a:solidFill>
                <a:highlight>
                  <a:srgbClr val="000000">
                    <a:alpha val="0"/>
                  </a:srgbClr>
                </a:highlight>
                <a:latin typeface="Montserrat"/>
              </a:rPr>
              <a:t> pour un seul espace de refuge, pour le nombre de personnes susceptibles d'avoir besoin d'utiliser cet endroit. Dans les centres de loisirs/salles de sport, les espaces de refuge doivent être de </a:t>
            </a:r>
            <a:r>
              <a:rPr lang="fr" sz="1050" b="1" i="0" u="none" strike="noStrike" dirty="0">
                <a:solidFill>
                  <a:srgbClr val="FFFFFF"/>
                </a:solidFill>
                <a:highlight>
                  <a:srgbClr val="000000">
                    <a:alpha val="0"/>
                  </a:srgbClr>
                </a:highlight>
                <a:latin typeface="Montserrat"/>
              </a:rPr>
              <a:t>1 200 x 1 500 mm</a:t>
            </a:r>
            <a:r>
              <a:rPr lang="fr" sz="1050" b="0" i="0" u="none" strike="noStrike" dirty="0">
                <a:solidFill>
                  <a:srgbClr val="FFFFFF"/>
                </a:solidFill>
                <a:highlight>
                  <a:srgbClr val="000000">
                    <a:alpha val="0"/>
                  </a:srgbClr>
                </a:highlight>
                <a:latin typeface="Montserrat"/>
              </a:rPr>
              <a:t> pour accueillir les fauteuils roulants de sport de grande taille.</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Les ascenseurs internes doivent être résistants au feu. Les ascenseurs existants peuvent être modernisés pour être utilisables en cas d'évacuation d'urgence.</a:t>
            </a:r>
          </a:p>
          <a:p>
            <a:pPr marL="171450" indent="-171450" rtl="0">
              <a:spcBef>
                <a:spcPct val="0"/>
              </a:spcBef>
              <a:buFont typeface="Wingdings" panose="05000000000000000000" pitchFamily="2" charset="2"/>
              <a:buChar char="q"/>
            </a:pPr>
            <a:r>
              <a:rPr lang="fr" sz="1050" b="0" i="0" u="none" strike="noStrike" dirty="0">
                <a:solidFill>
                  <a:srgbClr val="FFFFFF"/>
                </a:solidFill>
                <a:highlight>
                  <a:srgbClr val="000000">
                    <a:alpha val="0"/>
                  </a:srgbClr>
                </a:highlight>
                <a:latin typeface="Montserrat"/>
              </a:rPr>
              <a:t>De bonnes procédures de gestion et la formation du personnel sont essentielles pour une évacuation sûre d'un bâtiment en cas d'urgence.</a:t>
            </a:r>
          </a:p>
        </p:txBody>
      </p:sp>
      <p:sp>
        <p:nvSpPr>
          <p:cNvPr id="7" name="TextBox 6">
            <a:extLst>
              <a:ext uri="{FF2B5EF4-FFF2-40B4-BE49-F238E27FC236}">
                <a16:creationId xmlns:a16="http://schemas.microsoft.com/office/drawing/2014/main" id="{E0928697-6B2E-426C-A232-B363C36560D2}"/>
              </a:ext>
            </a:extLst>
          </p:cNvPr>
          <p:cNvSpPr txBox="1"/>
          <p:nvPr/>
        </p:nvSpPr>
        <p:spPr>
          <a:xfrm>
            <a:off x="732693" y="8681468"/>
            <a:ext cx="4648200" cy="3787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l" defTabSz="825500" rtl="0"/>
            <a:r>
              <a:rPr lang="fr" sz="800" b="0" i="1" u="none" strike="noStrike">
                <a:solidFill>
                  <a:srgbClr val="FFFFFF"/>
                </a:solidFill>
                <a:highlight>
                  <a:srgbClr val="000000">
                    <a:alpha val="0"/>
                  </a:srgbClr>
                </a:highlight>
                <a:latin typeface="Montserrat Light"/>
                <a:hlinkClick r:id="rId3">
                  <a:extLst>
                    <a:ext uri="{A12FA001-AC4F-418D-AE19-62706E023703}">
                      <ahyp:hlinkClr xmlns:ahyp="http://schemas.microsoft.com/office/drawing/2018/hyperlinkcolor" val="tx"/>
                    </a:ext>
                  </a:extLst>
                </a:hlinkClick>
              </a:rPr>
              <a:t>Lignes directrices sur les meilleures pratiques d'accès — Irish Wheelchair Association</a:t>
            </a:r>
            <a:endParaRPr lang="en-GB" sz="800" i="1">
              <a:solidFill>
                <a:schemeClr val="bg1"/>
              </a:solidFill>
              <a:latin typeface="Montserrat Light"/>
            </a:endParaRPr>
          </a:p>
          <a:p>
            <a:pPr marL="0" marR="0" indent="0" algn="ctr" defTabSz="825500" rtl="0" fontAlgn="auto" latinLnBrk="0" hangingPunct="0">
              <a:lnSpc>
                <a:spcPct val="100000"/>
              </a:lnSpc>
              <a:spcBef>
                <a:spcPct val="0"/>
              </a:spcBef>
              <a:spcAft>
                <a:spcPct val="0"/>
              </a:spcAft>
              <a:buClrTx/>
              <a:buSzTx/>
              <a:buFontTx/>
              <a:buNone/>
            </a:pPr>
            <a:endParaRPr kumimoji="0" lang="en-IE" sz="800" b="0" i="1" u="none" strike="noStrike" cap="none" spc="0" normalizeH="0" baseline="0">
              <a:ln>
                <a:noFill/>
              </a:ln>
              <a:solidFill>
                <a:srgbClr val="2F355A"/>
              </a:solidFill>
              <a:effectLst/>
              <a:uFillTx/>
              <a:latin typeface="Montserrat Light"/>
              <a:sym typeface="FontAwesome"/>
            </a:endParaRPr>
          </a:p>
        </p:txBody>
      </p:sp>
    </p:spTree>
    <p:extLst>
      <p:ext uri="{BB962C8B-B14F-4D97-AF65-F5344CB8AC3E}">
        <p14:creationId xmlns:p14="http://schemas.microsoft.com/office/powerpoint/2010/main" val="3734759234"/>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a:extLst>
              <a:ext uri="{FF2B5EF4-FFF2-40B4-BE49-F238E27FC236}">
                <a16:creationId xmlns:a16="http://schemas.microsoft.com/office/drawing/2014/main" id="{19CE18DE-6A15-A84D-951B-72814453B780}"/>
              </a:ext>
            </a:extLst>
          </p:cNvPr>
          <p:cNvSpPr/>
          <p:nvPr/>
        </p:nvSpPr>
        <p:spPr>
          <a:xfrm>
            <a:off x="9725" y="3763553"/>
            <a:ext cx="6848275" cy="2363281"/>
          </a:xfrm>
          <a:prstGeom prst="rect">
            <a:avLst/>
          </a:prstGeom>
          <a:solidFill>
            <a:srgbClr val="C2D237"/>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grpSp>
        <p:nvGrpSpPr>
          <p:cNvPr id="3" name="Group 2">
            <a:extLst>
              <a:ext uri="{FF2B5EF4-FFF2-40B4-BE49-F238E27FC236}">
                <a16:creationId xmlns:a16="http://schemas.microsoft.com/office/drawing/2014/main" id="{54BEFF4A-BFE9-EC48-9A8A-9C45D1EAFE13}"/>
              </a:ext>
            </a:extLst>
          </p:cNvPr>
          <p:cNvGrpSpPr/>
          <p:nvPr/>
        </p:nvGrpSpPr>
        <p:grpSpPr>
          <a:xfrm>
            <a:off x="56350" y="998694"/>
            <a:ext cx="5738667" cy="3446802"/>
            <a:chOff x="6888480" y="5644193"/>
            <a:chExt cx="5091069" cy="3057837"/>
          </a:xfrm>
        </p:grpSpPr>
        <p:pic>
          <p:nvPicPr>
            <p:cNvPr id="16" name="Picture 15">
              <a:extLst>
                <a:ext uri="{FF2B5EF4-FFF2-40B4-BE49-F238E27FC236}">
                  <a16:creationId xmlns:a16="http://schemas.microsoft.com/office/drawing/2014/main" id="{0900A5B6-B8CE-4A44-AE8E-DD45D6B55076}"/>
                </a:ext>
              </a:extLst>
            </p:cNvPr>
            <p:cNvPicPr>
              <a:picLocks noChangeAspect="1"/>
            </p:cNvPicPr>
            <p:nvPr/>
          </p:nvPicPr>
          <p:blipFill>
            <a:blip r:embed="rId2">
              <a:extLst>
                <a:ext uri="{28A0092B-C50C-407E-A947-70E740481C1C}">
                  <a14:useLocalDpi xmlns:a14="http://schemas.microsoft.com/office/drawing/2010/main"/>
                </a:ext>
              </a:extLst>
            </a:blip>
            <a:srcRect l="-512" r="-1465"/>
            <a:stretch>
              <a:fillRect/>
            </a:stretch>
          </p:blipFill>
          <p:spPr>
            <a:xfrm flipH="1">
              <a:off x="6888480" y="5644193"/>
              <a:ext cx="5091069" cy="3057837"/>
            </a:xfrm>
            <a:prstGeom prst="rect">
              <a:avLst/>
            </a:prstGeom>
          </p:spPr>
        </p:pic>
        <p:sp>
          <p:nvSpPr>
            <p:cNvPr id="28" name="Rechteck">
              <a:extLst>
                <a:ext uri="{FF2B5EF4-FFF2-40B4-BE49-F238E27FC236}">
                  <a16:creationId xmlns:a16="http://schemas.microsoft.com/office/drawing/2014/main" id="{B57DAF8E-6CEF-2742-8710-B25E7102C720}"/>
                </a:ext>
              </a:extLst>
            </p:cNvPr>
            <p:cNvSpPr/>
            <p:nvPr/>
          </p:nvSpPr>
          <p:spPr>
            <a:xfrm>
              <a:off x="7759787" y="6079301"/>
              <a:ext cx="3411133" cy="2079527"/>
            </a:xfrm>
            <a:prstGeom prst="rect">
              <a:avLst/>
            </a:prstGeom>
            <a:solidFill>
              <a:schemeClr val="bg1"/>
            </a:solidFill>
            <a:ln w="12700">
              <a:miter lim="400000"/>
            </a:ln>
          </p:spPr>
          <p:txBody>
            <a:bodyPr lIns="14287" tIns="14287" rIns="14287" bIns="14287" anchor="ctr">
              <a:noAutofit/>
            </a:bodyPr>
            <a:lstStyle/>
            <a:p>
              <a:pPr defTabSz="583729">
                <a:defRPr sz="10200">
                  <a:solidFill>
                    <a:srgbClr val="FFFFFF"/>
                  </a:solidFill>
                  <a:latin typeface="Helvetica Light"/>
                  <a:ea typeface="Helvetica Light"/>
                  <a:cs typeface="Helvetica Light"/>
                  <a:sym typeface="Helvetica Light"/>
                </a:defRPr>
              </a:pPr>
              <a:endParaRPr sz="2221">
                <a:solidFill>
                  <a:srgbClr val="C2D237"/>
                </a:solidFill>
              </a:endParaRPr>
            </a:p>
          </p:txBody>
        </p:sp>
        <p:pic>
          <p:nvPicPr>
            <p:cNvPr id="30" name="Picture 29">
              <a:extLst>
                <a:ext uri="{FF2B5EF4-FFF2-40B4-BE49-F238E27FC236}">
                  <a16:creationId xmlns:a16="http://schemas.microsoft.com/office/drawing/2014/main" id="{4E470420-9693-B244-9ABB-FAE04C699E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76681" y="6137780"/>
              <a:ext cx="1459944" cy="424362"/>
            </a:xfrm>
            <a:prstGeom prst="rect">
              <a:avLst/>
            </a:prstGeom>
          </p:spPr>
        </p:pic>
        <p:pic>
          <p:nvPicPr>
            <p:cNvPr id="31" name="Picture 30">
              <a:extLst>
                <a:ext uri="{FF2B5EF4-FFF2-40B4-BE49-F238E27FC236}">
                  <a16:creationId xmlns:a16="http://schemas.microsoft.com/office/drawing/2014/main" id="{6DB261D7-36D1-DF4E-9938-A72A5BC628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54960" y="6680983"/>
              <a:ext cx="3411132" cy="1519268"/>
            </a:xfrm>
            <a:prstGeom prst="rect">
              <a:avLst/>
            </a:prstGeom>
          </p:spPr>
        </p:pic>
      </p:grpSp>
      <p:sp>
        <p:nvSpPr>
          <p:cNvPr id="10" name="Rectangle 27">
            <a:extLst>
              <a:ext uri="{FF2B5EF4-FFF2-40B4-BE49-F238E27FC236}">
                <a16:creationId xmlns:a16="http://schemas.microsoft.com/office/drawing/2014/main" id="{C683CE97-2648-476A-8903-F78CD2CF3DD5}"/>
              </a:ext>
            </a:extLst>
          </p:cNvPr>
          <p:cNvSpPr txBox="1"/>
          <p:nvPr/>
        </p:nvSpPr>
        <p:spPr>
          <a:xfrm>
            <a:off x="7461620" y="2876799"/>
            <a:ext cx="5578393" cy="36452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l" fontAlgn="base">
              <a:lnSpc>
                <a:spcPct val="100000"/>
              </a:lnSpc>
              <a:spcBef>
                <a:spcPct val="0"/>
              </a:spcBef>
            </a:pPr>
            <a:endParaRPr lang="en-GB" sz="1100">
              <a:solidFill>
                <a:srgbClr val="222222"/>
              </a:solidFill>
            </a:endParaRPr>
          </a:p>
          <a:p>
            <a:pPr algn="l" fontAlgn="base">
              <a:lnSpc>
                <a:spcPct val="100000"/>
              </a:lnSpc>
              <a:spcBef>
                <a:spcPct val="0"/>
              </a:spcBef>
            </a:pPr>
            <a:endParaRPr lang="en-GB" sz="1100" b="0" i="0">
              <a:solidFill>
                <a:srgbClr val="222222"/>
              </a:solidFill>
              <a:effectLst/>
            </a:endParaRPr>
          </a:p>
        </p:txBody>
      </p:sp>
      <p:sp>
        <p:nvSpPr>
          <p:cNvPr id="9" name="Rectangle 27">
            <a:extLst>
              <a:ext uri="{FF2B5EF4-FFF2-40B4-BE49-F238E27FC236}">
                <a16:creationId xmlns:a16="http://schemas.microsoft.com/office/drawing/2014/main" id="{96054FF9-D73E-4938-9C3B-97AD4B992240}"/>
              </a:ext>
            </a:extLst>
          </p:cNvPr>
          <p:cNvSpPr txBox="1"/>
          <p:nvPr/>
        </p:nvSpPr>
        <p:spPr>
          <a:xfrm>
            <a:off x="774290" y="876915"/>
            <a:ext cx="3191603" cy="432619"/>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p>
            <a:pPr algn="l" defTabSz="583729">
              <a:lnSpc>
                <a:spcPct val="80000"/>
              </a:lnSpc>
              <a:defRPr sz="14800" spc="1480">
                <a:latin typeface="+mn-lt"/>
                <a:ea typeface="+mn-ea"/>
                <a:cs typeface="+mn-cs"/>
                <a:sym typeface="Montserrat Bold"/>
              </a:defRPr>
            </a:pPr>
            <a:endParaRPr sz="3222">
              <a:solidFill>
                <a:srgbClr val="2F355A"/>
              </a:solidFill>
            </a:endParaRPr>
          </a:p>
        </p:txBody>
      </p:sp>
      <p:sp>
        <p:nvSpPr>
          <p:cNvPr id="17" name="Rectangle 27">
            <a:extLst>
              <a:ext uri="{FF2B5EF4-FFF2-40B4-BE49-F238E27FC236}">
                <a16:creationId xmlns:a16="http://schemas.microsoft.com/office/drawing/2014/main" id="{71ADE0AA-1FA6-44F8-9E9C-BAA5A013DEEE}"/>
              </a:ext>
            </a:extLst>
          </p:cNvPr>
          <p:cNvSpPr txBox="1"/>
          <p:nvPr/>
        </p:nvSpPr>
        <p:spPr>
          <a:xfrm>
            <a:off x="774290" y="6843325"/>
            <a:ext cx="5192405" cy="206398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marL="171450" indent="-171450" algn="just" rtl="0" fontAlgn="base">
              <a:lnSpc>
                <a:spcPct val="100000"/>
              </a:lnSpc>
              <a:spcBef>
                <a:spcPct val="0"/>
              </a:spcBef>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rPr>
              <a:t>Zone de dépôt en béton à niveau à la porte d'entrée</a:t>
            </a:r>
          </a:p>
          <a:p>
            <a:pPr marL="171450" indent="-171450" algn="just" rtl="0" fontAlgn="base">
              <a:lnSpc>
                <a:spcPct val="100000"/>
              </a:lnSpc>
              <a:spcBef>
                <a:spcPct val="0"/>
              </a:spcBef>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rPr>
              <a:t>Chambres du rez-de-chaussée avec salle de bain attenante</a:t>
            </a:r>
          </a:p>
          <a:p>
            <a:pPr marL="171450" indent="-171450" algn="just" rtl="0" fontAlgn="base">
              <a:lnSpc>
                <a:spcPct val="100000"/>
              </a:lnSpc>
              <a:spcBef>
                <a:spcPct val="0"/>
              </a:spcBef>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rPr>
              <a:t>Tous les lits ont un cadre en bois, ce qui permet de glisser un palan sous le lit.</a:t>
            </a:r>
          </a:p>
          <a:p>
            <a:pPr marL="171450" indent="-171450" algn="just" rtl="0" fontAlgn="base">
              <a:lnSpc>
                <a:spcPct val="100000"/>
              </a:lnSpc>
              <a:spcBef>
                <a:spcPct val="0"/>
              </a:spcBef>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rPr>
              <a:t>Des salles de bains accessibles avec une douche de type salle d'eau, des barres d'appui, des chaises de douche, des rehausseurs de siège de toilette, des robinets à levier et un grand espace de rotation.</a:t>
            </a:r>
          </a:p>
          <a:p>
            <a:pPr marL="171450" indent="-171450" algn="just" rtl="0" fontAlgn="base">
              <a:lnSpc>
                <a:spcPct val="100000"/>
              </a:lnSpc>
              <a:spcBef>
                <a:spcPct val="0"/>
              </a:spcBef>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rPr>
              <a:t>Il y a de la place pour tourner dans la cuisine, le salon, les chambres, les salles de bain et les couloirs.</a:t>
            </a:r>
          </a:p>
          <a:p>
            <a:pPr marL="171450" indent="-171450" algn="just" rtl="0" fontAlgn="base">
              <a:lnSpc>
                <a:spcPct val="100000"/>
              </a:lnSpc>
              <a:spcBef>
                <a:spcPct val="0"/>
              </a:spcBef>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rPr>
              <a:t>Des portes larges, des interrupteurs et des prises de courant de faible niveau.</a:t>
            </a:r>
          </a:p>
          <a:p>
            <a:pPr marL="171450" indent="-171450" algn="just" rtl="0" fontAlgn="base">
              <a:lnSpc>
                <a:spcPct val="100000"/>
              </a:lnSpc>
              <a:spcBef>
                <a:spcPct val="0"/>
              </a:spcBef>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rPr>
              <a:t>Fournir du matériel spécialisé</a:t>
            </a:r>
          </a:p>
          <a:p>
            <a:pPr marL="171450" indent="-171450" algn="just" rtl="0" fontAlgn="base">
              <a:lnSpc>
                <a:spcPct val="100000"/>
              </a:lnSpc>
              <a:spcBef>
                <a:spcPct val="0"/>
              </a:spcBef>
              <a:buClr>
                <a:srgbClr val="28AFAC"/>
              </a:buClr>
              <a:buFont typeface="Arial" panose="020B0604020202020204" pitchFamily="34" charset="0"/>
              <a:buChar char="•"/>
            </a:pPr>
            <a:r>
              <a:rPr lang="fr" sz="1000" b="0" i="0" u="none" strike="noStrike" dirty="0">
                <a:solidFill>
                  <a:srgbClr val="2F355A"/>
                </a:solidFill>
                <a:highlight>
                  <a:srgbClr val="000000">
                    <a:alpha val="0"/>
                  </a:srgbClr>
                </a:highlight>
                <a:latin typeface="Montserrat Light"/>
              </a:rPr>
              <a:t>Plages, restaurants, attractions et ferme accessibles.</a:t>
            </a:r>
          </a:p>
        </p:txBody>
      </p:sp>
      <p:sp>
        <p:nvSpPr>
          <p:cNvPr id="21" name="Rectangle 27">
            <a:extLst>
              <a:ext uri="{FF2B5EF4-FFF2-40B4-BE49-F238E27FC236}">
                <a16:creationId xmlns:a16="http://schemas.microsoft.com/office/drawing/2014/main" id="{91CF006B-E929-174E-8A0B-AF8B7AD79156}"/>
              </a:ext>
            </a:extLst>
          </p:cNvPr>
          <p:cNvSpPr txBox="1"/>
          <p:nvPr/>
        </p:nvSpPr>
        <p:spPr>
          <a:xfrm>
            <a:off x="935696" y="4408834"/>
            <a:ext cx="3143891" cy="267254"/>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latin typeface="+mn-lt"/>
                <a:ea typeface="+mn-ea"/>
                <a:cs typeface="+mn-cs"/>
                <a:sym typeface="Montserrat Bold"/>
              </a:defRPr>
            </a:lvl1pPr>
          </a:lstStyle>
          <a:p>
            <a:pPr rtl="0"/>
            <a:r>
              <a:rPr lang="fr" sz="1400" b="1" i="0" u="none" strike="noStrike">
                <a:solidFill>
                  <a:srgbClr val="2F355A"/>
                </a:solidFill>
                <a:highlight>
                  <a:srgbClr val="000000">
                    <a:alpha val="0"/>
                  </a:srgbClr>
                </a:highlight>
                <a:latin typeface="Montserrat Bold"/>
              </a:rPr>
              <a:t>Description</a:t>
            </a:r>
            <a:endParaRPr sz="1400" b="1">
              <a:solidFill>
                <a:srgbClr val="2F355A"/>
              </a:solidFill>
            </a:endParaRPr>
          </a:p>
        </p:txBody>
      </p:sp>
      <p:sp>
        <p:nvSpPr>
          <p:cNvPr id="22" name="Rectangle 27">
            <a:extLst>
              <a:ext uri="{FF2B5EF4-FFF2-40B4-BE49-F238E27FC236}">
                <a16:creationId xmlns:a16="http://schemas.microsoft.com/office/drawing/2014/main" id="{313F0868-C98B-AD42-AF6B-5EF236F73554}"/>
              </a:ext>
            </a:extLst>
          </p:cNvPr>
          <p:cNvSpPr txBox="1"/>
          <p:nvPr/>
        </p:nvSpPr>
        <p:spPr>
          <a:xfrm>
            <a:off x="905449" y="4727607"/>
            <a:ext cx="5253222" cy="1358297"/>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dirty="0" err="1">
                <a:solidFill>
                  <a:srgbClr val="2F355A"/>
                </a:solidFill>
                <a:highlight>
                  <a:srgbClr val="000000">
                    <a:alpha val="0"/>
                  </a:srgbClr>
                </a:highlight>
                <a:latin typeface="Montserrat Light"/>
                <a:ea typeface="Roboto"/>
              </a:rPr>
              <a:t>Kilmore</a:t>
            </a:r>
            <a:r>
              <a:rPr lang="fr" sz="1200" b="0" i="1" u="none" strike="noStrike" dirty="0">
                <a:solidFill>
                  <a:srgbClr val="2F355A"/>
                </a:solidFill>
                <a:highlight>
                  <a:srgbClr val="000000">
                    <a:alpha val="0"/>
                  </a:srgbClr>
                </a:highlight>
                <a:latin typeface="Montserrat Light"/>
                <a:ea typeface="Roboto"/>
              </a:rPr>
              <a:t> Cottages a reçu le prix ABLE </a:t>
            </a:r>
            <a:r>
              <a:rPr lang="fr" sz="1200" b="0" i="1" u="none" strike="noStrike" dirty="0" err="1">
                <a:solidFill>
                  <a:srgbClr val="2F355A"/>
                </a:solidFill>
                <a:highlight>
                  <a:srgbClr val="000000">
                    <a:alpha val="0"/>
                  </a:srgbClr>
                </a:highlight>
                <a:latin typeface="Montserrat Light"/>
                <a:ea typeface="Roboto"/>
              </a:rPr>
              <a:t>Tourism</a:t>
            </a:r>
            <a:r>
              <a:rPr lang="fr" sz="1200" b="0" i="1" u="none" strike="noStrike" dirty="0">
                <a:solidFill>
                  <a:srgbClr val="2F355A"/>
                </a:solidFill>
                <a:highlight>
                  <a:srgbClr val="000000">
                    <a:alpha val="0"/>
                  </a:srgbClr>
                </a:highlight>
                <a:latin typeface="Montserrat Light"/>
                <a:ea typeface="Roboto"/>
              </a:rPr>
              <a:t> </a:t>
            </a:r>
            <a:r>
              <a:rPr lang="fr" sz="1200" b="0" i="1" u="none" strike="noStrike" dirty="0" err="1">
                <a:solidFill>
                  <a:srgbClr val="2F355A"/>
                </a:solidFill>
                <a:highlight>
                  <a:srgbClr val="000000">
                    <a:alpha val="0"/>
                  </a:srgbClr>
                </a:highlight>
                <a:latin typeface="Montserrat Light"/>
                <a:ea typeface="Roboto"/>
              </a:rPr>
              <a:t>Award</a:t>
            </a:r>
            <a:r>
              <a:rPr lang="fr" sz="1200" b="0" i="1" u="none" strike="noStrike" dirty="0">
                <a:solidFill>
                  <a:srgbClr val="2F355A"/>
                </a:solidFill>
                <a:highlight>
                  <a:srgbClr val="000000">
                    <a:alpha val="0"/>
                  </a:srgbClr>
                </a:highlight>
                <a:latin typeface="Montserrat Light"/>
                <a:ea typeface="Roboto"/>
              </a:rPr>
              <a:t> pour l'accessibilité dans le secteur du tourisme, ce qui reflète son engagement à proposer des vacances aux personnes handicapées. Les trois cottages peuvent offrir des vacances accessibles aux particuliers, aux familles et aux groupes. Vous pouvez télécharger un résumé de l'hébergement fourni dans chaque cottage, qui met en évidence</a:t>
            </a:r>
            <a:r>
              <a:rPr lang="fr" sz="1200" i="1" dirty="0">
                <a:solidFill>
                  <a:srgbClr val="2F355A"/>
                </a:solidFill>
                <a:highlight>
                  <a:srgbClr val="000000">
                    <a:alpha val="0"/>
                  </a:srgbClr>
                </a:highlight>
                <a:ea typeface="Roboto"/>
              </a:rPr>
              <a:t> les mesures mises en place.</a:t>
            </a:r>
            <a:endParaRPr lang="fr" sz="1200" b="0" i="1" u="none" strike="noStrike" dirty="0">
              <a:solidFill>
                <a:srgbClr val="2F355A"/>
              </a:solidFill>
              <a:highlight>
                <a:srgbClr val="000000">
                  <a:alpha val="0"/>
                </a:srgbClr>
              </a:highlight>
              <a:latin typeface="Montserrat Light"/>
              <a:ea typeface="Roboto"/>
            </a:endParaRPr>
          </a:p>
        </p:txBody>
      </p:sp>
      <p:pic>
        <p:nvPicPr>
          <p:cNvPr id="23" name="Picture 22">
            <a:extLst>
              <a:ext uri="{FF2B5EF4-FFF2-40B4-BE49-F238E27FC236}">
                <a16:creationId xmlns:a16="http://schemas.microsoft.com/office/drawing/2014/main" id="{EBE3034D-A369-064E-A978-2208E91CE495}"/>
              </a:ext>
            </a:extLst>
          </p:cNvPr>
          <p:cNvPicPr>
            <a:picLocks noChangeAspect="1"/>
          </p:cNvPicPr>
          <p:nvPr/>
        </p:nvPicPr>
        <p:blipFill>
          <a:blip r:embed="rId5">
            <a:extLst>
              <a:ext uri="{28A0092B-C50C-407E-A947-70E740481C1C}">
                <a14:useLocalDpi xmlns:a14="http://schemas.microsoft.com/office/drawing/2010/main"/>
              </a:ext>
            </a:extLst>
          </a:blip>
          <a:srcRect l="-8051" b="-1133"/>
          <a:stretch>
            <a:fillRect/>
          </a:stretch>
        </p:blipFill>
        <p:spPr>
          <a:xfrm>
            <a:off x="3532060" y="728"/>
            <a:ext cx="3316215" cy="2886638"/>
          </a:xfrm>
          <a:prstGeom prst="rect">
            <a:avLst/>
          </a:prstGeom>
        </p:spPr>
      </p:pic>
      <p:sp>
        <p:nvSpPr>
          <p:cNvPr id="24" name="Text Placeholder 3">
            <a:extLst>
              <a:ext uri="{FF2B5EF4-FFF2-40B4-BE49-F238E27FC236}">
                <a16:creationId xmlns:a16="http://schemas.microsoft.com/office/drawing/2014/main" id="{1B9834D1-8665-EB49-80E6-42F1F97BF768}"/>
              </a:ext>
            </a:extLst>
          </p:cNvPr>
          <p:cNvSpPr txBox="1"/>
          <p:nvPr/>
        </p:nvSpPr>
        <p:spPr>
          <a:xfrm>
            <a:off x="4479426" y="479712"/>
            <a:ext cx="2244237" cy="1524000"/>
          </a:xfrm>
          <a:prstGeom prst="rect">
            <a:avLst/>
          </a:prstGeom>
        </p:spPr>
        <p:txBody>
          <a:bodyPr>
            <a:noAutofit/>
          </a:bodyPr>
          <a:lstStyle>
            <a:lvl1pPr marL="0" marR="0" indent="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rtl="0" hangingPunct="1">
              <a:lnSpc>
                <a:spcPct val="100000"/>
              </a:lnSpc>
              <a:spcBef>
                <a:spcPct val="0"/>
              </a:spcBef>
            </a:pPr>
            <a:r>
              <a:rPr lang="fr" sz="1600" b="1" i="0" u="none" strike="noStrike">
                <a:solidFill>
                  <a:srgbClr val="C2D237"/>
                </a:solidFill>
                <a:highlight>
                  <a:srgbClr val="000000">
                    <a:alpha val="0"/>
                  </a:srgbClr>
                </a:highlight>
                <a:latin typeface="Montserrat"/>
              </a:rPr>
              <a:t>Étude de cas</a:t>
            </a:r>
          </a:p>
          <a:p>
            <a:pPr rtl="0" hangingPunct="1">
              <a:lnSpc>
                <a:spcPct val="100000"/>
              </a:lnSpc>
              <a:spcBef>
                <a:spcPct val="0"/>
              </a:spcBef>
            </a:pPr>
            <a:r>
              <a:rPr lang="fr" sz="1900" b="1" i="0" u="none" strike="noStrike">
                <a:solidFill>
                  <a:srgbClr val="FFFFFF"/>
                </a:solidFill>
                <a:highlight>
                  <a:srgbClr val="000000">
                    <a:alpha val="0"/>
                  </a:srgbClr>
                </a:highlight>
                <a:latin typeface="Montserrat Light"/>
              </a:rPr>
              <a:t>Kilmore Cottages</a:t>
            </a:r>
          </a:p>
          <a:p>
            <a:pPr rtl="0" hangingPunct="1">
              <a:lnSpc>
                <a:spcPct val="100000"/>
              </a:lnSpc>
              <a:spcBef>
                <a:spcPct val="0"/>
              </a:spcBef>
            </a:pPr>
            <a:r>
              <a:rPr lang="fr" sz="1600" b="0" i="1" u="none" strike="noStrike">
                <a:solidFill>
                  <a:srgbClr val="FFFFFF"/>
                </a:solidFill>
                <a:highlight>
                  <a:srgbClr val="000000">
                    <a:alpha val="0"/>
                  </a:srgbClr>
                </a:highlight>
                <a:latin typeface="Montserrat Light"/>
              </a:rPr>
              <a:t>Ireland</a:t>
            </a:r>
          </a:p>
        </p:txBody>
      </p:sp>
      <p:sp>
        <p:nvSpPr>
          <p:cNvPr id="18" name="Rectangle 27">
            <a:extLst>
              <a:ext uri="{FF2B5EF4-FFF2-40B4-BE49-F238E27FC236}">
                <a16:creationId xmlns:a16="http://schemas.microsoft.com/office/drawing/2014/main" id="{ACB79A27-7D75-024A-BA6B-5A732E04E261}"/>
              </a:ext>
            </a:extLst>
          </p:cNvPr>
          <p:cNvSpPr txBox="1"/>
          <p:nvPr/>
        </p:nvSpPr>
        <p:spPr>
          <a:xfrm>
            <a:off x="1089500" y="9007979"/>
            <a:ext cx="5360022" cy="187552"/>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defRPr>
                <a:latin typeface="Montserrat Semi Bold"/>
                <a:ea typeface="Montserrat Semi Bold"/>
                <a:cs typeface="Montserrat Semi Bold"/>
                <a:sym typeface="Montserrat Semi Bold"/>
              </a:defRPr>
            </a:lvl1pPr>
          </a:lstStyle>
          <a:p>
            <a:pPr rtl="0"/>
            <a:r>
              <a:rPr lang="fr" sz="1000" b="1" i="0" u="none" strike="noStrike">
                <a:solidFill>
                  <a:srgbClr val="28AFAC"/>
                </a:solidFill>
                <a:highlight>
                  <a:srgbClr val="FFFFFF"/>
                </a:highlight>
                <a:latin typeface="Montserrat Light"/>
                <a:ea typeface="Roboto"/>
                <a:cs typeface="Roboto"/>
              </a:rPr>
              <a:t>SITE WEB</a:t>
            </a:r>
            <a:r>
              <a:rPr lang="fr" sz="1000" b="1" i="0" u="none" strike="noStrike">
                <a:solidFill>
                  <a:srgbClr val="2F355A"/>
                </a:solidFill>
                <a:highlight>
                  <a:srgbClr val="FFFFFF"/>
                </a:highlight>
                <a:latin typeface="Montserrat Light"/>
                <a:ea typeface="Roboto"/>
                <a:cs typeface="Roboto"/>
              </a:rPr>
              <a:t> </a:t>
            </a:r>
            <a:r>
              <a:rPr lang="fr" sz="1000" b="0" i="0" u="sng" strike="noStrike">
                <a:solidFill>
                  <a:srgbClr val="2F355A"/>
                </a:solidFill>
                <a:highlight>
                  <a:srgbClr val="FFFFFF"/>
                </a:highlight>
                <a:latin typeface="Montserrat Light"/>
                <a:ea typeface="Roboto"/>
                <a:cs typeface="Roboto"/>
                <a:hlinkClick r:id="rId6">
                  <a:extLst>
                    <a:ext uri="{A12FA001-AC4F-418D-AE19-62706E023703}">
                      <ahyp:hlinkClr xmlns:ahyp="http://schemas.microsoft.com/office/drawing/2018/hyperlinkcolor" val="tx"/>
                    </a:ext>
                  </a:extLst>
                </a:hlinkClick>
              </a:rPr>
              <a:t>https://kilmorecottage.com/accessibility/</a:t>
            </a:r>
            <a:endParaRPr lang="en-IE" sz="1050" u="sng">
              <a:solidFill>
                <a:srgbClr val="2F355A"/>
              </a:solidFill>
              <a:highlight>
                <a:srgbClr val="FFFFFF"/>
              </a:highlight>
              <a:latin typeface="Montserrat Light"/>
              <a:ea typeface="Roboto" panose="02000000000000000000" pitchFamily="2" charset="0"/>
              <a:cs typeface="Roboto" panose="02000000000000000000" pitchFamily="2" charset="0"/>
            </a:endParaRPr>
          </a:p>
        </p:txBody>
      </p:sp>
      <p:sp>
        <p:nvSpPr>
          <p:cNvPr id="25" name="Freeform 24">
            <a:extLst>
              <a:ext uri="{FF2B5EF4-FFF2-40B4-BE49-F238E27FC236}">
                <a16:creationId xmlns:a16="http://schemas.microsoft.com/office/drawing/2014/main" id="{D14C5562-A13E-9648-A90E-79BAAC1303F9}"/>
              </a:ext>
            </a:extLst>
          </p:cNvPr>
          <p:cNvSpPr/>
          <p:nvPr/>
        </p:nvSpPr>
        <p:spPr>
          <a:xfrm>
            <a:off x="795763" y="9007979"/>
            <a:ext cx="170503" cy="170583"/>
          </a:xfrm>
          <a:custGeom>
            <a:avLst/>
            <a:gdLst>
              <a:gd name="connsiteX0" fmla="*/ 1659929 w 3123587"/>
              <a:gd name="connsiteY0" fmla="*/ 3125051 h 3125050"/>
              <a:gd name="connsiteX1" fmla="*/ 1470968 w 3123587"/>
              <a:gd name="connsiteY1" fmla="*/ 3125051 h 3125050"/>
              <a:gd name="connsiteX2" fmla="*/ 1444090 w 3123587"/>
              <a:gd name="connsiteY2" fmla="*/ 3120163 h 3125050"/>
              <a:gd name="connsiteX3" fmla="*/ 726524 w 3123587"/>
              <a:gd name="connsiteY3" fmla="*/ 2882277 h 3125050"/>
              <a:gd name="connsiteX4" fmla="*/ 651591 w 3123587"/>
              <a:gd name="connsiteY4" fmla="*/ 2833396 h 3125050"/>
              <a:gd name="connsiteX5" fmla="*/ 326610 w 3123587"/>
              <a:gd name="connsiteY5" fmla="*/ 2812215 h 3125050"/>
              <a:gd name="connsiteX6" fmla="*/ 291587 w 3123587"/>
              <a:gd name="connsiteY6" fmla="*/ 2472494 h 3125050"/>
              <a:gd name="connsiteX7" fmla="*/ 278555 w 3123587"/>
              <a:gd name="connsiteY7" fmla="*/ 2452942 h 3125050"/>
              <a:gd name="connsiteX8" fmla="*/ 23620 w 3123587"/>
              <a:gd name="connsiteY8" fmla="*/ 1829713 h 3125050"/>
              <a:gd name="connsiteX9" fmla="*/ 0 w 3123587"/>
              <a:gd name="connsiteY9" fmla="*/ 1661075 h 3125050"/>
              <a:gd name="connsiteX10" fmla="*/ 0 w 3123587"/>
              <a:gd name="connsiteY10" fmla="*/ 1465552 h 3125050"/>
              <a:gd name="connsiteX11" fmla="*/ 5701 w 3123587"/>
              <a:gd name="connsiteY11" fmla="*/ 1438668 h 3125050"/>
              <a:gd name="connsiteX12" fmla="*/ 43982 w 3123587"/>
              <a:gd name="connsiteY12" fmla="*/ 1198337 h 3125050"/>
              <a:gd name="connsiteX13" fmla="*/ 259822 w 3123587"/>
              <a:gd name="connsiteY13" fmla="*/ 701384 h 3125050"/>
              <a:gd name="connsiteX14" fmla="*/ 348601 w 3123587"/>
              <a:gd name="connsiteY14" fmla="*/ 676129 h 3125050"/>
              <a:gd name="connsiteX15" fmla="*/ 362448 w 3123587"/>
              <a:gd name="connsiteY15" fmla="*/ 767373 h 3125050"/>
              <a:gd name="connsiteX16" fmla="*/ 333126 w 3123587"/>
              <a:gd name="connsiteY16" fmla="*/ 813809 h 3125050"/>
              <a:gd name="connsiteX17" fmla="*/ 232129 w 3123587"/>
              <a:gd name="connsiteY17" fmla="*/ 1002000 h 3125050"/>
              <a:gd name="connsiteX18" fmla="*/ 820191 w 3123587"/>
              <a:gd name="connsiteY18" fmla="*/ 1001185 h 3125050"/>
              <a:gd name="connsiteX19" fmla="*/ 842996 w 3123587"/>
              <a:gd name="connsiteY19" fmla="*/ 980818 h 3125050"/>
              <a:gd name="connsiteX20" fmla="*/ 1021370 w 3123587"/>
              <a:gd name="connsiteY20" fmla="*/ 817068 h 3125050"/>
              <a:gd name="connsiteX21" fmla="*/ 1078384 w 3123587"/>
              <a:gd name="connsiteY21" fmla="*/ 755153 h 3125050"/>
              <a:gd name="connsiteX22" fmla="*/ 1080013 w 3123587"/>
              <a:gd name="connsiteY22" fmla="*/ 746191 h 3125050"/>
              <a:gd name="connsiteX23" fmla="*/ 1309699 w 3123587"/>
              <a:gd name="connsiteY23" fmla="*/ 153920 h 3125050"/>
              <a:gd name="connsiteX24" fmla="*/ 1308884 w 3123587"/>
              <a:gd name="connsiteY24" fmla="*/ 148218 h 3125050"/>
              <a:gd name="connsiteX25" fmla="*/ 1294224 w 3123587"/>
              <a:gd name="connsiteY25" fmla="*/ 148218 h 3125050"/>
              <a:gd name="connsiteX26" fmla="*/ 1198928 w 3123587"/>
              <a:gd name="connsiteY26" fmla="*/ 169399 h 3125050"/>
              <a:gd name="connsiteX27" fmla="*/ 746887 w 3123587"/>
              <a:gd name="connsiteY27" fmla="*/ 374698 h 3125050"/>
              <a:gd name="connsiteX28" fmla="*/ 688243 w 3123587"/>
              <a:gd name="connsiteY28" fmla="*/ 394250 h 3125050"/>
              <a:gd name="connsiteX29" fmla="*/ 638560 w 3123587"/>
              <a:gd name="connsiteY29" fmla="*/ 347814 h 3125050"/>
              <a:gd name="connsiteX30" fmla="*/ 671954 w 3123587"/>
              <a:gd name="connsiteY30" fmla="*/ 278566 h 3125050"/>
              <a:gd name="connsiteX31" fmla="*/ 1339835 w 3123587"/>
              <a:gd name="connsiteY31" fmla="*/ 16240 h 3125050"/>
              <a:gd name="connsiteX32" fmla="*/ 2343286 w 3123587"/>
              <a:gd name="connsiteY32" fmla="*/ 209318 h 3125050"/>
              <a:gd name="connsiteX33" fmla="*/ 2473604 w 3123587"/>
              <a:gd name="connsiteY33" fmla="*/ 290786 h 3125050"/>
              <a:gd name="connsiteX34" fmla="*/ 2802658 w 3123587"/>
              <a:gd name="connsiteY34" fmla="*/ 316856 h 3125050"/>
              <a:gd name="connsiteX35" fmla="*/ 2831165 w 3123587"/>
              <a:gd name="connsiteY35" fmla="*/ 650059 h 3125050"/>
              <a:gd name="connsiteX36" fmla="*/ 2845826 w 3123587"/>
              <a:gd name="connsiteY36" fmla="*/ 672870 h 3125050"/>
              <a:gd name="connsiteX37" fmla="*/ 3080399 w 3123587"/>
              <a:gd name="connsiteY37" fmla="*/ 1921772 h 3125050"/>
              <a:gd name="connsiteX38" fmla="*/ 1831786 w 3123587"/>
              <a:gd name="connsiteY38" fmla="*/ 3101425 h 3125050"/>
              <a:gd name="connsiteX39" fmla="*/ 1659929 w 3123587"/>
              <a:gd name="connsiteY39" fmla="*/ 3125051 h 3125050"/>
              <a:gd name="connsiteX40" fmla="*/ 2933791 w 3123587"/>
              <a:gd name="connsiteY40" fmla="*/ 2002425 h 3125050"/>
              <a:gd name="connsiteX41" fmla="*/ 2934605 w 3123587"/>
              <a:gd name="connsiteY41" fmla="*/ 1127461 h 3125050"/>
              <a:gd name="connsiteX42" fmla="*/ 2103012 w 3123587"/>
              <a:gd name="connsiteY42" fmla="*/ 1127461 h 3125050"/>
              <a:gd name="connsiteX43" fmla="*/ 2106270 w 3123587"/>
              <a:gd name="connsiteY43" fmla="*/ 1181229 h 3125050"/>
              <a:gd name="connsiteX44" fmla="*/ 2122559 w 3123587"/>
              <a:gd name="connsiteY44" fmla="*/ 1540502 h 3125050"/>
              <a:gd name="connsiteX45" fmla="*/ 2116858 w 3123587"/>
              <a:gd name="connsiteY45" fmla="*/ 1790608 h 3125050"/>
              <a:gd name="connsiteX46" fmla="*/ 2142107 w 3123587"/>
              <a:gd name="connsiteY46" fmla="*/ 1834601 h 3125050"/>
              <a:gd name="connsiteX47" fmla="*/ 2234144 w 3123587"/>
              <a:gd name="connsiteY47" fmla="*/ 1907922 h 3125050"/>
              <a:gd name="connsiteX48" fmla="*/ 2288715 w 3123587"/>
              <a:gd name="connsiteY48" fmla="*/ 2003239 h 3125050"/>
              <a:gd name="connsiteX49" fmla="*/ 2933791 w 3123587"/>
              <a:gd name="connsiteY49" fmla="*/ 2002425 h 3125050"/>
              <a:gd name="connsiteX50" fmla="*/ 1000193 w 3123587"/>
              <a:gd name="connsiteY50" fmla="*/ 1305875 h 3125050"/>
              <a:gd name="connsiteX51" fmla="*/ 985532 w 3123587"/>
              <a:gd name="connsiteY51" fmla="*/ 1299358 h 3125050"/>
              <a:gd name="connsiteX52" fmla="*/ 846254 w 3123587"/>
              <a:gd name="connsiteY52" fmla="*/ 1150272 h 3125050"/>
              <a:gd name="connsiteX53" fmla="*/ 809602 w 3123587"/>
              <a:gd name="connsiteY53" fmla="*/ 1125831 h 3125050"/>
              <a:gd name="connsiteX54" fmla="*/ 218283 w 3123587"/>
              <a:gd name="connsiteY54" fmla="*/ 1126646 h 3125050"/>
              <a:gd name="connsiteX55" fmla="*/ 191405 w 3123587"/>
              <a:gd name="connsiteY55" fmla="*/ 1128275 h 3125050"/>
              <a:gd name="connsiteX56" fmla="*/ 191405 w 3123587"/>
              <a:gd name="connsiteY56" fmla="*/ 2003239 h 3125050"/>
              <a:gd name="connsiteX57" fmla="*/ 1014039 w 3123587"/>
              <a:gd name="connsiteY57" fmla="*/ 2003239 h 3125050"/>
              <a:gd name="connsiteX58" fmla="*/ 1000193 w 3123587"/>
              <a:gd name="connsiteY58" fmla="*/ 1305875 h 3125050"/>
              <a:gd name="connsiteX59" fmla="*/ 1131326 w 3123587"/>
              <a:gd name="connsiteY59" fmla="*/ 1317281 h 3125050"/>
              <a:gd name="connsiteX60" fmla="*/ 1145986 w 3123587"/>
              <a:gd name="connsiteY60" fmla="*/ 2001610 h 3125050"/>
              <a:gd name="connsiteX61" fmla="*/ 1785361 w 3123587"/>
              <a:gd name="connsiteY61" fmla="*/ 2001610 h 3125050"/>
              <a:gd name="connsiteX62" fmla="*/ 1978395 w 3123587"/>
              <a:gd name="connsiteY62" fmla="*/ 1815049 h 3125050"/>
              <a:gd name="connsiteX63" fmla="*/ 1996313 w 3123587"/>
              <a:gd name="connsiteY63" fmla="*/ 1786535 h 3125050"/>
              <a:gd name="connsiteX64" fmla="*/ 1995499 w 3123587"/>
              <a:gd name="connsiteY64" fmla="*/ 1323798 h 3125050"/>
              <a:gd name="connsiteX65" fmla="*/ 1980838 w 3123587"/>
              <a:gd name="connsiteY65" fmla="*/ 1125831 h 3125050"/>
              <a:gd name="connsiteX66" fmla="*/ 1352867 w 3123587"/>
              <a:gd name="connsiteY66" fmla="*/ 1126646 h 3125050"/>
              <a:gd name="connsiteX67" fmla="*/ 1332505 w 3123587"/>
              <a:gd name="connsiteY67" fmla="*/ 1142125 h 3125050"/>
              <a:gd name="connsiteX68" fmla="*/ 1131326 w 3123587"/>
              <a:gd name="connsiteY68" fmla="*/ 1317281 h 3125050"/>
              <a:gd name="connsiteX69" fmla="*/ 1965363 w 3123587"/>
              <a:gd name="connsiteY69" fmla="*/ 1002815 h 3125050"/>
              <a:gd name="connsiteX70" fmla="*/ 1946630 w 3123587"/>
              <a:gd name="connsiteY70" fmla="*/ 883872 h 3125050"/>
              <a:gd name="connsiteX71" fmla="*/ 1794320 w 3123587"/>
              <a:gd name="connsiteY71" fmla="*/ 362478 h 3125050"/>
              <a:gd name="connsiteX72" fmla="*/ 1653413 w 3123587"/>
              <a:gd name="connsiteY72" fmla="*/ 162067 h 3125050"/>
              <a:gd name="connsiteX73" fmla="*/ 1472597 w 3123587"/>
              <a:gd name="connsiteY73" fmla="*/ 162882 h 3125050"/>
              <a:gd name="connsiteX74" fmla="*/ 1358568 w 3123587"/>
              <a:gd name="connsiteY74" fmla="*/ 307895 h 3125050"/>
              <a:gd name="connsiteX75" fmla="*/ 1192412 w 3123587"/>
              <a:gd name="connsiteY75" fmla="*/ 811365 h 3125050"/>
              <a:gd name="connsiteX76" fmla="*/ 1208702 w 3123587"/>
              <a:gd name="connsiteY76" fmla="*/ 837435 h 3125050"/>
              <a:gd name="connsiteX77" fmla="*/ 1326803 w 3123587"/>
              <a:gd name="connsiteY77" fmla="*/ 975930 h 3125050"/>
              <a:gd name="connsiteX78" fmla="*/ 1365899 w 3123587"/>
              <a:gd name="connsiteY78" fmla="*/ 1002815 h 3125050"/>
              <a:gd name="connsiteX79" fmla="*/ 1923824 w 3123587"/>
              <a:gd name="connsiteY79" fmla="*/ 1002000 h 3125050"/>
              <a:gd name="connsiteX80" fmla="*/ 1965363 w 3123587"/>
              <a:gd name="connsiteY80" fmla="*/ 1002815 h 3125050"/>
              <a:gd name="connsiteX81" fmla="*/ 1159018 w 3123587"/>
              <a:gd name="connsiteY81" fmla="*/ 2126256 h 3125050"/>
              <a:gd name="connsiteX82" fmla="*/ 1190783 w 3123587"/>
              <a:gd name="connsiteY82" fmla="*/ 2310373 h 3125050"/>
              <a:gd name="connsiteX83" fmla="*/ 1345537 w 3123587"/>
              <a:gd name="connsiteY83" fmla="*/ 2795921 h 3125050"/>
              <a:gd name="connsiteX84" fmla="*/ 1479113 w 3123587"/>
              <a:gd name="connsiteY84" fmla="*/ 2971077 h 3125050"/>
              <a:gd name="connsiteX85" fmla="*/ 1643639 w 3123587"/>
              <a:gd name="connsiteY85" fmla="*/ 2971077 h 3125050"/>
              <a:gd name="connsiteX86" fmla="*/ 1739749 w 3123587"/>
              <a:gd name="connsiteY86" fmla="*/ 2862725 h 3125050"/>
              <a:gd name="connsiteX87" fmla="*/ 1932783 w 3123587"/>
              <a:gd name="connsiteY87" fmla="*/ 2315261 h 3125050"/>
              <a:gd name="connsiteX88" fmla="*/ 1925453 w 3123587"/>
              <a:gd name="connsiteY88" fmla="*/ 2295709 h 3125050"/>
              <a:gd name="connsiteX89" fmla="*/ 1785361 w 3123587"/>
              <a:gd name="connsiteY89" fmla="*/ 2126256 h 3125050"/>
              <a:gd name="connsiteX90" fmla="*/ 1159018 w 3123587"/>
              <a:gd name="connsiteY90" fmla="*/ 2126256 h 3125050"/>
              <a:gd name="connsiteX91" fmla="*/ 2284643 w 3123587"/>
              <a:gd name="connsiteY91" fmla="*/ 2126256 h 3125050"/>
              <a:gd name="connsiteX92" fmla="*/ 2280570 w 3123587"/>
              <a:gd name="connsiteY92" fmla="*/ 2135217 h 3125050"/>
              <a:gd name="connsiteX93" fmla="*/ 2075319 w 3123587"/>
              <a:gd name="connsiteY93" fmla="*/ 2317705 h 3125050"/>
              <a:gd name="connsiteX94" fmla="*/ 2052513 w 3123587"/>
              <a:gd name="connsiteY94" fmla="*/ 2342960 h 3125050"/>
              <a:gd name="connsiteX95" fmla="*/ 2025635 w 3123587"/>
              <a:gd name="connsiteY95" fmla="*/ 2461903 h 3125050"/>
              <a:gd name="connsiteX96" fmla="*/ 1815497 w 3123587"/>
              <a:gd name="connsiteY96" fmla="*/ 2971077 h 3125050"/>
              <a:gd name="connsiteX97" fmla="*/ 1814682 w 3123587"/>
              <a:gd name="connsiteY97" fmla="*/ 2978409 h 3125050"/>
              <a:gd name="connsiteX98" fmla="*/ 2536320 w 3123587"/>
              <a:gd name="connsiteY98" fmla="*/ 2622395 h 3125050"/>
              <a:gd name="connsiteX99" fmla="*/ 2886550 w 3123587"/>
              <a:gd name="connsiteY99" fmla="*/ 2126256 h 3125050"/>
              <a:gd name="connsiteX100" fmla="*/ 2284643 w 3123587"/>
              <a:gd name="connsiteY100" fmla="*/ 2126256 h 3125050"/>
              <a:gd name="connsiteX101" fmla="*/ 2894695 w 3123587"/>
              <a:gd name="connsiteY101" fmla="*/ 1001185 h 3125050"/>
              <a:gd name="connsiteX102" fmla="*/ 2742386 w 3123587"/>
              <a:gd name="connsiteY102" fmla="*/ 730712 h 3125050"/>
              <a:gd name="connsiteX103" fmla="*/ 2445097 w 3123587"/>
              <a:gd name="connsiteY103" fmla="*/ 684276 h 3125050"/>
              <a:gd name="connsiteX104" fmla="*/ 2392155 w 3123587"/>
              <a:gd name="connsiteY104" fmla="*/ 390177 h 3125050"/>
              <a:gd name="connsiteX105" fmla="*/ 1814682 w 3123587"/>
              <a:gd name="connsiteY105" fmla="*/ 149847 h 3125050"/>
              <a:gd name="connsiteX106" fmla="*/ 2089980 w 3123587"/>
              <a:gd name="connsiteY106" fmla="*/ 1000371 h 3125050"/>
              <a:gd name="connsiteX107" fmla="*/ 2894695 w 3123587"/>
              <a:gd name="connsiteY107" fmla="*/ 1001185 h 3125050"/>
              <a:gd name="connsiteX108" fmla="*/ 237016 w 3123587"/>
              <a:gd name="connsiteY108" fmla="*/ 2126256 h 3125050"/>
              <a:gd name="connsiteX109" fmla="*/ 387697 w 3123587"/>
              <a:gd name="connsiteY109" fmla="*/ 2394285 h 3125050"/>
              <a:gd name="connsiteX110" fmla="*/ 669510 w 3123587"/>
              <a:gd name="connsiteY110" fmla="*/ 2433389 h 3125050"/>
              <a:gd name="connsiteX111" fmla="*/ 732226 w 3123587"/>
              <a:gd name="connsiteY111" fmla="*/ 2737264 h 3125050"/>
              <a:gd name="connsiteX112" fmla="*/ 1308884 w 3123587"/>
              <a:gd name="connsiteY112" fmla="*/ 2975150 h 3125050"/>
              <a:gd name="connsiteX113" fmla="*/ 1034401 w 3123587"/>
              <a:gd name="connsiteY113" fmla="*/ 2126256 h 3125050"/>
              <a:gd name="connsiteX114" fmla="*/ 237016 w 3123587"/>
              <a:gd name="connsiteY114" fmla="*/ 2126256 h 3125050"/>
              <a:gd name="connsiteX115" fmla="*/ 2625914 w 3123587"/>
              <a:gd name="connsiteY115" fmla="*/ 368995 h 3125050"/>
              <a:gd name="connsiteX116" fmla="*/ 2489894 w 3123587"/>
              <a:gd name="connsiteY116" fmla="*/ 500158 h 3125050"/>
              <a:gd name="connsiteX117" fmla="*/ 2620212 w 3123587"/>
              <a:gd name="connsiteY117" fmla="*/ 637024 h 3125050"/>
              <a:gd name="connsiteX118" fmla="*/ 2757861 w 3123587"/>
              <a:gd name="connsiteY118" fmla="*/ 504232 h 3125050"/>
              <a:gd name="connsiteX119" fmla="*/ 2625914 w 3123587"/>
              <a:gd name="connsiteY119" fmla="*/ 368995 h 3125050"/>
              <a:gd name="connsiteX120" fmla="*/ 952953 w 3123587"/>
              <a:gd name="connsiteY120" fmla="*/ 1062286 h 3125050"/>
              <a:gd name="connsiteX121" fmla="*/ 1084085 w 3123587"/>
              <a:gd name="connsiteY121" fmla="*/ 1198337 h 3125050"/>
              <a:gd name="connsiteX122" fmla="*/ 1220919 w 3123587"/>
              <a:gd name="connsiteY122" fmla="*/ 1064730 h 3125050"/>
              <a:gd name="connsiteX123" fmla="*/ 1088158 w 3123587"/>
              <a:gd name="connsiteY123" fmla="*/ 930308 h 3125050"/>
              <a:gd name="connsiteX124" fmla="*/ 952953 w 3123587"/>
              <a:gd name="connsiteY124" fmla="*/ 1062286 h 3125050"/>
              <a:gd name="connsiteX125" fmla="*/ 635302 w 3123587"/>
              <a:gd name="connsiteY125" fmla="*/ 2627283 h 3125050"/>
              <a:gd name="connsiteX126" fmla="*/ 504169 w 3123587"/>
              <a:gd name="connsiteY126" fmla="*/ 2491232 h 3125050"/>
              <a:gd name="connsiteX127" fmla="*/ 367335 w 3123587"/>
              <a:gd name="connsiteY127" fmla="*/ 2621580 h 3125050"/>
              <a:gd name="connsiteX128" fmla="*/ 500096 w 3123587"/>
              <a:gd name="connsiteY128" fmla="*/ 2759261 h 3125050"/>
              <a:gd name="connsiteX129" fmla="*/ 635302 w 3123587"/>
              <a:gd name="connsiteY129" fmla="*/ 2627283 h 3125050"/>
              <a:gd name="connsiteX130" fmla="*/ 2167356 w 3123587"/>
              <a:gd name="connsiteY130" fmla="*/ 2066784 h 3125050"/>
              <a:gd name="connsiteX131" fmla="*/ 2037038 w 3123587"/>
              <a:gd name="connsiteY131" fmla="*/ 1929918 h 3125050"/>
              <a:gd name="connsiteX132" fmla="*/ 1899389 w 3123587"/>
              <a:gd name="connsiteY132" fmla="*/ 2062711 h 3125050"/>
              <a:gd name="connsiteX133" fmla="*/ 2032151 w 3123587"/>
              <a:gd name="connsiteY133" fmla="*/ 2197948 h 3125050"/>
              <a:gd name="connsiteX134" fmla="*/ 2167356 w 3123587"/>
              <a:gd name="connsiteY134" fmla="*/ 2066784 h 31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123587" h="3125050">
                <a:moveTo>
                  <a:pt x="1659929" y="3125051"/>
                </a:moveTo>
                <a:cubicBezTo>
                  <a:pt x="1597214" y="3125051"/>
                  <a:pt x="1533683" y="3125051"/>
                  <a:pt x="1470968" y="3125051"/>
                </a:cubicBezTo>
                <a:cubicBezTo>
                  <a:pt x="1462008" y="3123422"/>
                  <a:pt x="1453049" y="3120978"/>
                  <a:pt x="1444090" y="3120163"/>
                </a:cubicBezTo>
                <a:cubicBezTo>
                  <a:pt x="1185082" y="3100611"/>
                  <a:pt x="945622" y="3021587"/>
                  <a:pt x="726524" y="2882277"/>
                </a:cubicBezTo>
                <a:cubicBezTo>
                  <a:pt x="701275" y="2865983"/>
                  <a:pt x="676026" y="2848875"/>
                  <a:pt x="651591" y="2833396"/>
                </a:cubicBezTo>
                <a:cubicBezTo>
                  <a:pt x="533491" y="2903459"/>
                  <a:pt x="416204" y="2895312"/>
                  <a:pt x="326610" y="2812215"/>
                </a:cubicBezTo>
                <a:cubicBezTo>
                  <a:pt x="234573" y="2726674"/>
                  <a:pt x="222356" y="2612619"/>
                  <a:pt x="291587" y="2472494"/>
                </a:cubicBezTo>
                <a:cubicBezTo>
                  <a:pt x="287515" y="2465977"/>
                  <a:pt x="283442" y="2459459"/>
                  <a:pt x="278555" y="2452942"/>
                </a:cubicBezTo>
                <a:cubicBezTo>
                  <a:pt x="147423" y="2263937"/>
                  <a:pt x="61087" y="2057008"/>
                  <a:pt x="23620" y="1829713"/>
                </a:cubicBezTo>
                <a:cubicBezTo>
                  <a:pt x="14661" y="1773500"/>
                  <a:pt x="8145" y="1717287"/>
                  <a:pt x="0" y="1661075"/>
                </a:cubicBezTo>
                <a:cubicBezTo>
                  <a:pt x="0" y="1595901"/>
                  <a:pt x="0" y="1530726"/>
                  <a:pt x="0" y="1465552"/>
                </a:cubicBezTo>
                <a:cubicBezTo>
                  <a:pt x="1629" y="1456591"/>
                  <a:pt x="4072" y="1447629"/>
                  <a:pt x="5701" y="1438668"/>
                </a:cubicBezTo>
                <a:cubicBezTo>
                  <a:pt x="17919" y="1358829"/>
                  <a:pt x="26064" y="1277361"/>
                  <a:pt x="43982" y="1198337"/>
                </a:cubicBezTo>
                <a:cubicBezTo>
                  <a:pt x="83892" y="1019108"/>
                  <a:pt x="158011" y="853729"/>
                  <a:pt x="259822" y="701384"/>
                </a:cubicBezTo>
                <a:cubicBezTo>
                  <a:pt x="283442" y="665538"/>
                  <a:pt x="317651" y="656577"/>
                  <a:pt x="348601" y="676129"/>
                </a:cubicBezTo>
                <a:cubicBezTo>
                  <a:pt x="378738" y="695681"/>
                  <a:pt x="384439" y="731527"/>
                  <a:pt x="362448" y="767373"/>
                </a:cubicBezTo>
                <a:cubicBezTo>
                  <a:pt x="352674" y="782852"/>
                  <a:pt x="342086" y="797516"/>
                  <a:pt x="333126" y="813809"/>
                </a:cubicBezTo>
                <a:cubicBezTo>
                  <a:pt x="299732" y="874910"/>
                  <a:pt x="267153" y="936011"/>
                  <a:pt x="232129" y="1002000"/>
                </a:cubicBezTo>
                <a:cubicBezTo>
                  <a:pt x="434123" y="1002000"/>
                  <a:pt x="627157" y="1002000"/>
                  <a:pt x="820191" y="1001185"/>
                </a:cubicBezTo>
                <a:cubicBezTo>
                  <a:pt x="828336" y="1001185"/>
                  <a:pt x="839739" y="988965"/>
                  <a:pt x="842996" y="980818"/>
                </a:cubicBezTo>
                <a:cubicBezTo>
                  <a:pt x="875576" y="896092"/>
                  <a:pt x="933405" y="836620"/>
                  <a:pt x="1021370" y="817068"/>
                </a:cubicBezTo>
                <a:cubicBezTo>
                  <a:pt x="1060465" y="808107"/>
                  <a:pt x="1075940" y="791813"/>
                  <a:pt x="1078384" y="755153"/>
                </a:cubicBezTo>
                <a:cubicBezTo>
                  <a:pt x="1078384" y="751894"/>
                  <a:pt x="1079198" y="749450"/>
                  <a:pt x="1080013" y="746191"/>
                </a:cubicBezTo>
                <a:cubicBezTo>
                  <a:pt x="1126439" y="537634"/>
                  <a:pt x="1184267" y="332335"/>
                  <a:pt x="1309699" y="153920"/>
                </a:cubicBezTo>
                <a:cubicBezTo>
                  <a:pt x="1310513" y="153106"/>
                  <a:pt x="1309699" y="150662"/>
                  <a:pt x="1308884" y="148218"/>
                </a:cubicBezTo>
                <a:cubicBezTo>
                  <a:pt x="1303997" y="148218"/>
                  <a:pt x="1298296" y="147403"/>
                  <a:pt x="1294224" y="148218"/>
                </a:cubicBezTo>
                <a:cubicBezTo>
                  <a:pt x="1262458" y="154735"/>
                  <a:pt x="1230693" y="161252"/>
                  <a:pt x="1198928" y="169399"/>
                </a:cubicBezTo>
                <a:cubicBezTo>
                  <a:pt x="1036030" y="211762"/>
                  <a:pt x="886164" y="281010"/>
                  <a:pt x="746887" y="374698"/>
                </a:cubicBezTo>
                <a:cubicBezTo>
                  <a:pt x="730597" y="386104"/>
                  <a:pt x="707791" y="394250"/>
                  <a:pt x="688243" y="394250"/>
                </a:cubicBezTo>
                <a:cubicBezTo>
                  <a:pt x="662180" y="394250"/>
                  <a:pt x="644261" y="374698"/>
                  <a:pt x="638560" y="347814"/>
                </a:cubicBezTo>
                <a:cubicBezTo>
                  <a:pt x="632044" y="316856"/>
                  <a:pt x="646704" y="295674"/>
                  <a:pt x="671954" y="278566"/>
                </a:cubicBezTo>
                <a:cubicBezTo>
                  <a:pt x="873947" y="139256"/>
                  <a:pt x="1096303" y="50456"/>
                  <a:pt x="1339835" y="16240"/>
                </a:cubicBezTo>
                <a:cubicBezTo>
                  <a:pt x="1696581" y="-33456"/>
                  <a:pt x="2030522" y="30904"/>
                  <a:pt x="2343286" y="209318"/>
                </a:cubicBezTo>
                <a:cubicBezTo>
                  <a:pt x="2388083" y="234573"/>
                  <a:pt x="2430436" y="263902"/>
                  <a:pt x="2473604" y="290786"/>
                </a:cubicBezTo>
                <a:cubicBezTo>
                  <a:pt x="2590891" y="219909"/>
                  <a:pt x="2713879" y="229685"/>
                  <a:pt x="2802658" y="316856"/>
                </a:cubicBezTo>
                <a:cubicBezTo>
                  <a:pt x="2876776" y="390177"/>
                  <a:pt x="2916686" y="520525"/>
                  <a:pt x="2831165" y="650059"/>
                </a:cubicBezTo>
                <a:cubicBezTo>
                  <a:pt x="2836052" y="657391"/>
                  <a:pt x="2840939" y="664723"/>
                  <a:pt x="2845826" y="672870"/>
                </a:cubicBezTo>
                <a:cubicBezTo>
                  <a:pt x="3104019" y="1055769"/>
                  <a:pt x="3182210" y="1472884"/>
                  <a:pt x="3080399" y="1921772"/>
                </a:cubicBezTo>
                <a:cubicBezTo>
                  <a:pt x="2944379" y="2526263"/>
                  <a:pt x="2440210" y="2999591"/>
                  <a:pt x="1831786" y="3101425"/>
                </a:cubicBezTo>
                <a:cubicBezTo>
                  <a:pt x="1774772" y="3111202"/>
                  <a:pt x="1717758" y="3117719"/>
                  <a:pt x="1659929" y="3125051"/>
                </a:cubicBezTo>
                <a:close/>
                <a:moveTo>
                  <a:pt x="2933791" y="2002425"/>
                </a:moveTo>
                <a:cubicBezTo>
                  <a:pt x="3025013" y="1709955"/>
                  <a:pt x="3025013" y="1419115"/>
                  <a:pt x="2934605" y="1127461"/>
                </a:cubicBezTo>
                <a:cubicBezTo>
                  <a:pt x="2656864" y="1127461"/>
                  <a:pt x="2380752" y="1127461"/>
                  <a:pt x="2103012" y="1127461"/>
                </a:cubicBezTo>
                <a:cubicBezTo>
                  <a:pt x="2103826" y="1147013"/>
                  <a:pt x="2105455" y="1164121"/>
                  <a:pt x="2106270" y="1181229"/>
                </a:cubicBezTo>
                <a:cubicBezTo>
                  <a:pt x="2111971" y="1300987"/>
                  <a:pt x="2120116" y="1420745"/>
                  <a:pt x="2122559" y="1540502"/>
                </a:cubicBezTo>
                <a:cubicBezTo>
                  <a:pt x="2124188" y="1623600"/>
                  <a:pt x="2120116" y="1706697"/>
                  <a:pt x="2116858" y="1790608"/>
                </a:cubicBezTo>
                <a:cubicBezTo>
                  <a:pt x="2116043" y="1812605"/>
                  <a:pt x="2121745" y="1822381"/>
                  <a:pt x="2142107" y="1834601"/>
                </a:cubicBezTo>
                <a:cubicBezTo>
                  <a:pt x="2175501" y="1854153"/>
                  <a:pt x="2208081" y="1878594"/>
                  <a:pt x="2234144" y="1907922"/>
                </a:cubicBezTo>
                <a:cubicBezTo>
                  <a:pt x="2257765" y="1934806"/>
                  <a:pt x="2270796" y="1969838"/>
                  <a:pt x="2288715" y="2003239"/>
                </a:cubicBezTo>
                <a:cubicBezTo>
                  <a:pt x="2501297" y="2002425"/>
                  <a:pt x="2716322" y="2002425"/>
                  <a:pt x="2933791" y="2002425"/>
                </a:cubicBezTo>
                <a:close/>
                <a:moveTo>
                  <a:pt x="1000193" y="1305875"/>
                </a:moveTo>
                <a:cubicBezTo>
                  <a:pt x="1000193" y="1305875"/>
                  <a:pt x="992862" y="1302616"/>
                  <a:pt x="985532" y="1299358"/>
                </a:cubicBezTo>
                <a:cubicBezTo>
                  <a:pt x="917929" y="1269215"/>
                  <a:pt x="870689" y="1219519"/>
                  <a:pt x="846254" y="1150272"/>
                </a:cubicBezTo>
                <a:cubicBezTo>
                  <a:pt x="838924" y="1129090"/>
                  <a:pt x="829150" y="1125831"/>
                  <a:pt x="809602" y="1125831"/>
                </a:cubicBezTo>
                <a:cubicBezTo>
                  <a:pt x="612496" y="1126646"/>
                  <a:pt x="415390" y="1125831"/>
                  <a:pt x="218283" y="1126646"/>
                </a:cubicBezTo>
                <a:cubicBezTo>
                  <a:pt x="209324" y="1126646"/>
                  <a:pt x="200364" y="1127461"/>
                  <a:pt x="191405" y="1128275"/>
                </a:cubicBezTo>
                <a:cubicBezTo>
                  <a:pt x="100997" y="1421559"/>
                  <a:pt x="100997" y="1712399"/>
                  <a:pt x="191405" y="2003239"/>
                </a:cubicBezTo>
                <a:cubicBezTo>
                  <a:pt x="469146" y="2003239"/>
                  <a:pt x="744443" y="2003239"/>
                  <a:pt x="1014039" y="2003239"/>
                </a:cubicBezTo>
                <a:cubicBezTo>
                  <a:pt x="1009152" y="1770242"/>
                  <a:pt x="1005080" y="1540502"/>
                  <a:pt x="1000193" y="1305875"/>
                </a:cubicBezTo>
                <a:close/>
                <a:moveTo>
                  <a:pt x="1131326" y="1317281"/>
                </a:moveTo>
                <a:cubicBezTo>
                  <a:pt x="1117479" y="1547020"/>
                  <a:pt x="1122366" y="1775130"/>
                  <a:pt x="1145986" y="2001610"/>
                </a:cubicBezTo>
                <a:cubicBezTo>
                  <a:pt x="1361826" y="2001610"/>
                  <a:pt x="1573594" y="2001610"/>
                  <a:pt x="1785361" y="2001610"/>
                </a:cubicBezTo>
                <a:cubicBezTo>
                  <a:pt x="1816311" y="1903034"/>
                  <a:pt x="1879027" y="1839489"/>
                  <a:pt x="1978395" y="1815049"/>
                </a:cubicBezTo>
                <a:cubicBezTo>
                  <a:pt x="1997128" y="1810161"/>
                  <a:pt x="1996313" y="1799570"/>
                  <a:pt x="1996313" y="1786535"/>
                </a:cubicBezTo>
                <a:cubicBezTo>
                  <a:pt x="1996313" y="1632561"/>
                  <a:pt x="1997128" y="1477772"/>
                  <a:pt x="1995499" y="1323798"/>
                </a:cubicBezTo>
                <a:cubicBezTo>
                  <a:pt x="1994684" y="1257809"/>
                  <a:pt x="1986539" y="1192635"/>
                  <a:pt x="1980838" y="1125831"/>
                </a:cubicBezTo>
                <a:cubicBezTo>
                  <a:pt x="1769071" y="1125831"/>
                  <a:pt x="1560562" y="1125831"/>
                  <a:pt x="1352867" y="1126646"/>
                </a:cubicBezTo>
                <a:cubicBezTo>
                  <a:pt x="1345537" y="1126646"/>
                  <a:pt x="1334948" y="1135607"/>
                  <a:pt x="1332505" y="1142125"/>
                </a:cubicBezTo>
                <a:cubicBezTo>
                  <a:pt x="1298296" y="1236627"/>
                  <a:pt x="1230693" y="1293655"/>
                  <a:pt x="1131326" y="1317281"/>
                </a:cubicBezTo>
                <a:close/>
                <a:moveTo>
                  <a:pt x="1965363" y="1002815"/>
                </a:moveTo>
                <a:cubicBezTo>
                  <a:pt x="1958847" y="959637"/>
                  <a:pt x="1953145" y="922162"/>
                  <a:pt x="1946630" y="883872"/>
                </a:cubicBezTo>
                <a:cubicBezTo>
                  <a:pt x="1914864" y="704643"/>
                  <a:pt x="1872511" y="528672"/>
                  <a:pt x="1794320" y="362478"/>
                </a:cubicBezTo>
                <a:cubicBezTo>
                  <a:pt x="1759297" y="287528"/>
                  <a:pt x="1718573" y="215836"/>
                  <a:pt x="1653413" y="162067"/>
                </a:cubicBezTo>
                <a:cubicBezTo>
                  <a:pt x="1591512" y="111557"/>
                  <a:pt x="1530425" y="108298"/>
                  <a:pt x="1472597" y="162882"/>
                </a:cubicBezTo>
                <a:cubicBezTo>
                  <a:pt x="1428614" y="205245"/>
                  <a:pt x="1388704" y="254940"/>
                  <a:pt x="1358568" y="307895"/>
                </a:cubicBezTo>
                <a:cubicBezTo>
                  <a:pt x="1269789" y="464313"/>
                  <a:pt x="1227435" y="637024"/>
                  <a:pt x="1192412" y="811365"/>
                </a:cubicBezTo>
                <a:cubicBezTo>
                  <a:pt x="1190783" y="818698"/>
                  <a:pt x="1200557" y="832547"/>
                  <a:pt x="1208702" y="837435"/>
                </a:cubicBezTo>
                <a:cubicBezTo>
                  <a:pt x="1264902" y="870022"/>
                  <a:pt x="1305626" y="914830"/>
                  <a:pt x="1326803" y="975930"/>
                </a:cubicBezTo>
                <a:cubicBezTo>
                  <a:pt x="1334133" y="997927"/>
                  <a:pt x="1343907" y="1002815"/>
                  <a:pt x="1365899" y="1002815"/>
                </a:cubicBezTo>
                <a:cubicBezTo>
                  <a:pt x="1551602" y="1002000"/>
                  <a:pt x="1738120" y="1002000"/>
                  <a:pt x="1923824" y="1002000"/>
                </a:cubicBezTo>
                <a:cubicBezTo>
                  <a:pt x="1936041" y="1002815"/>
                  <a:pt x="1949073" y="1002815"/>
                  <a:pt x="1965363" y="1002815"/>
                </a:cubicBezTo>
                <a:close/>
                <a:moveTo>
                  <a:pt x="1159018" y="2126256"/>
                </a:moveTo>
                <a:cubicBezTo>
                  <a:pt x="1169607" y="2188986"/>
                  <a:pt x="1178566" y="2250087"/>
                  <a:pt x="1190783" y="2310373"/>
                </a:cubicBezTo>
                <a:cubicBezTo>
                  <a:pt x="1224178" y="2478197"/>
                  <a:pt x="1267345" y="2642762"/>
                  <a:pt x="1345537" y="2795921"/>
                </a:cubicBezTo>
                <a:cubicBezTo>
                  <a:pt x="1378930" y="2861910"/>
                  <a:pt x="1418026" y="2925455"/>
                  <a:pt x="1479113" y="2971077"/>
                </a:cubicBezTo>
                <a:cubicBezTo>
                  <a:pt x="1535312" y="3013440"/>
                  <a:pt x="1589883" y="3015884"/>
                  <a:pt x="1643639" y="2971077"/>
                </a:cubicBezTo>
                <a:cubicBezTo>
                  <a:pt x="1680291" y="2940119"/>
                  <a:pt x="1714500" y="2903459"/>
                  <a:pt x="1739749" y="2862725"/>
                </a:cubicBezTo>
                <a:cubicBezTo>
                  <a:pt x="1846447" y="2695716"/>
                  <a:pt x="1892873" y="2505896"/>
                  <a:pt x="1932783" y="2315261"/>
                </a:cubicBezTo>
                <a:cubicBezTo>
                  <a:pt x="1934412" y="2309558"/>
                  <a:pt x="1930340" y="2298153"/>
                  <a:pt x="1925453" y="2295709"/>
                </a:cubicBezTo>
                <a:cubicBezTo>
                  <a:pt x="1852963" y="2259863"/>
                  <a:pt x="1808166" y="2202021"/>
                  <a:pt x="1785361" y="2126256"/>
                </a:cubicBezTo>
                <a:cubicBezTo>
                  <a:pt x="1576037" y="2126256"/>
                  <a:pt x="1369157" y="2126256"/>
                  <a:pt x="1159018" y="2126256"/>
                </a:cubicBezTo>
                <a:close/>
                <a:moveTo>
                  <a:pt x="2284643" y="2126256"/>
                </a:moveTo>
                <a:cubicBezTo>
                  <a:pt x="2283014" y="2129515"/>
                  <a:pt x="2281385" y="2131959"/>
                  <a:pt x="2280570" y="2135217"/>
                </a:cubicBezTo>
                <a:cubicBezTo>
                  <a:pt x="2247176" y="2235423"/>
                  <a:pt x="2179574" y="2296524"/>
                  <a:pt x="2075319" y="2317705"/>
                </a:cubicBezTo>
                <a:cubicBezTo>
                  <a:pt x="2066360" y="2319335"/>
                  <a:pt x="2054956" y="2333184"/>
                  <a:pt x="2052513" y="2342960"/>
                </a:cubicBezTo>
                <a:cubicBezTo>
                  <a:pt x="2041925" y="2382065"/>
                  <a:pt x="2035409" y="2421984"/>
                  <a:pt x="2025635" y="2461903"/>
                </a:cubicBezTo>
                <a:cubicBezTo>
                  <a:pt x="1980838" y="2641947"/>
                  <a:pt x="1924638" y="2817103"/>
                  <a:pt x="1815497" y="2971077"/>
                </a:cubicBezTo>
                <a:cubicBezTo>
                  <a:pt x="1813868" y="2972706"/>
                  <a:pt x="1814682" y="2975965"/>
                  <a:pt x="1814682" y="2978409"/>
                </a:cubicBezTo>
                <a:cubicBezTo>
                  <a:pt x="2006902" y="2969447"/>
                  <a:pt x="2340028" y="2804883"/>
                  <a:pt x="2536320" y="2622395"/>
                </a:cubicBezTo>
                <a:cubicBezTo>
                  <a:pt x="2687000" y="2482270"/>
                  <a:pt x="2804287" y="2318520"/>
                  <a:pt x="2886550" y="2126256"/>
                </a:cubicBezTo>
                <a:cubicBezTo>
                  <a:pt x="2682928" y="2126256"/>
                  <a:pt x="2484193" y="2126256"/>
                  <a:pt x="2284643" y="2126256"/>
                </a:cubicBezTo>
                <a:close/>
                <a:moveTo>
                  <a:pt x="2894695" y="1001185"/>
                </a:moveTo>
                <a:cubicBezTo>
                  <a:pt x="2841753" y="906683"/>
                  <a:pt x="2792069" y="818698"/>
                  <a:pt x="2742386" y="730712"/>
                </a:cubicBezTo>
                <a:cubicBezTo>
                  <a:pt x="2628357" y="777964"/>
                  <a:pt x="2528175" y="765744"/>
                  <a:pt x="2445097" y="684276"/>
                </a:cubicBezTo>
                <a:cubicBezTo>
                  <a:pt x="2359576" y="600364"/>
                  <a:pt x="2347358" y="499344"/>
                  <a:pt x="2392155" y="390177"/>
                </a:cubicBezTo>
                <a:cubicBezTo>
                  <a:pt x="2283828" y="290786"/>
                  <a:pt x="1928711" y="143330"/>
                  <a:pt x="1814682" y="149847"/>
                </a:cubicBezTo>
                <a:cubicBezTo>
                  <a:pt x="1986539" y="407285"/>
                  <a:pt x="2042739" y="701384"/>
                  <a:pt x="2089980" y="1000371"/>
                </a:cubicBezTo>
                <a:cubicBezTo>
                  <a:pt x="2354689" y="1001185"/>
                  <a:pt x="2619398" y="1001185"/>
                  <a:pt x="2894695" y="1001185"/>
                </a:cubicBezTo>
                <a:close/>
                <a:moveTo>
                  <a:pt x="237016" y="2126256"/>
                </a:moveTo>
                <a:cubicBezTo>
                  <a:pt x="278555" y="2223203"/>
                  <a:pt x="327425" y="2312817"/>
                  <a:pt x="387697" y="2394285"/>
                </a:cubicBezTo>
                <a:cubicBezTo>
                  <a:pt x="500911" y="2352736"/>
                  <a:pt x="595392" y="2364957"/>
                  <a:pt x="669510" y="2433389"/>
                </a:cubicBezTo>
                <a:cubicBezTo>
                  <a:pt x="762362" y="2518931"/>
                  <a:pt x="778652" y="2623209"/>
                  <a:pt x="732226" y="2737264"/>
                </a:cubicBezTo>
                <a:cubicBezTo>
                  <a:pt x="857657" y="2843172"/>
                  <a:pt x="1215218" y="2989814"/>
                  <a:pt x="1308884" y="2975150"/>
                </a:cubicBezTo>
                <a:cubicBezTo>
                  <a:pt x="1137842" y="2718527"/>
                  <a:pt x="1081642" y="2423613"/>
                  <a:pt x="1034401" y="2126256"/>
                </a:cubicBezTo>
                <a:cubicBezTo>
                  <a:pt x="770507" y="2126256"/>
                  <a:pt x="506612" y="2126256"/>
                  <a:pt x="237016" y="2126256"/>
                </a:cubicBezTo>
                <a:close/>
                <a:moveTo>
                  <a:pt x="2625914" y="368995"/>
                </a:moveTo>
                <a:cubicBezTo>
                  <a:pt x="2552610" y="368181"/>
                  <a:pt x="2490708" y="426837"/>
                  <a:pt x="2489894" y="500158"/>
                </a:cubicBezTo>
                <a:cubicBezTo>
                  <a:pt x="2488265" y="573479"/>
                  <a:pt x="2546908" y="635395"/>
                  <a:pt x="2620212" y="637024"/>
                </a:cubicBezTo>
                <a:cubicBezTo>
                  <a:pt x="2695145" y="638654"/>
                  <a:pt x="2757046" y="578368"/>
                  <a:pt x="2757861" y="504232"/>
                </a:cubicBezTo>
                <a:cubicBezTo>
                  <a:pt x="2758676" y="430911"/>
                  <a:pt x="2699218" y="369810"/>
                  <a:pt x="2625914" y="368995"/>
                </a:cubicBezTo>
                <a:close/>
                <a:moveTo>
                  <a:pt x="952953" y="1062286"/>
                </a:moveTo>
                <a:cubicBezTo>
                  <a:pt x="952138" y="1135607"/>
                  <a:pt x="1010781" y="1196708"/>
                  <a:pt x="1084085" y="1198337"/>
                </a:cubicBezTo>
                <a:cubicBezTo>
                  <a:pt x="1159018" y="1199967"/>
                  <a:pt x="1220919" y="1138866"/>
                  <a:pt x="1220919" y="1064730"/>
                </a:cubicBezTo>
                <a:cubicBezTo>
                  <a:pt x="1220919" y="991409"/>
                  <a:pt x="1161462" y="931123"/>
                  <a:pt x="1088158" y="930308"/>
                </a:cubicBezTo>
                <a:cubicBezTo>
                  <a:pt x="1014854" y="929494"/>
                  <a:pt x="953767" y="988965"/>
                  <a:pt x="952953" y="1062286"/>
                </a:cubicBezTo>
                <a:close/>
                <a:moveTo>
                  <a:pt x="635302" y="2627283"/>
                </a:moveTo>
                <a:cubicBezTo>
                  <a:pt x="636116" y="2553962"/>
                  <a:pt x="577473" y="2492046"/>
                  <a:pt x="504169" y="2491232"/>
                </a:cubicBezTo>
                <a:cubicBezTo>
                  <a:pt x="430865" y="2489602"/>
                  <a:pt x="368964" y="2548259"/>
                  <a:pt x="367335" y="2621580"/>
                </a:cubicBezTo>
                <a:cubicBezTo>
                  <a:pt x="365706" y="2696530"/>
                  <a:pt x="425163" y="2758446"/>
                  <a:pt x="500096" y="2759261"/>
                </a:cubicBezTo>
                <a:cubicBezTo>
                  <a:pt x="573400" y="2760075"/>
                  <a:pt x="634487" y="2700604"/>
                  <a:pt x="635302" y="2627283"/>
                </a:cubicBezTo>
                <a:close/>
                <a:moveTo>
                  <a:pt x="2167356" y="2066784"/>
                </a:moveTo>
                <a:cubicBezTo>
                  <a:pt x="2168171" y="1991834"/>
                  <a:pt x="2110342" y="1931548"/>
                  <a:pt x="2037038" y="1929918"/>
                </a:cubicBezTo>
                <a:cubicBezTo>
                  <a:pt x="1962105" y="1928289"/>
                  <a:pt x="1900204" y="1988575"/>
                  <a:pt x="1899389" y="2062711"/>
                </a:cubicBezTo>
                <a:cubicBezTo>
                  <a:pt x="1898575" y="2135217"/>
                  <a:pt x="1958847" y="2197133"/>
                  <a:pt x="2032151" y="2197948"/>
                </a:cubicBezTo>
                <a:cubicBezTo>
                  <a:pt x="2106270" y="2198762"/>
                  <a:pt x="2166542" y="2140105"/>
                  <a:pt x="2167356" y="2066784"/>
                </a:cubicBezTo>
                <a:close/>
              </a:path>
            </a:pathLst>
          </a:custGeom>
          <a:solidFill>
            <a:srgbClr val="C2D237"/>
          </a:solidFill>
          <a:ln w="8145" cap="flat">
            <a:noFill/>
            <a:prstDash val="solid"/>
            <a:miter/>
          </a:ln>
        </p:spPr>
        <p:txBody>
          <a:bodyPr rtlCol="0" anchor="ctr">
            <a:noAutofit/>
          </a:bodyPr>
          <a:lstStyle/>
          <a:p>
            <a:endParaRPr lang="en-US"/>
          </a:p>
        </p:txBody>
      </p:sp>
      <p:sp>
        <p:nvSpPr>
          <p:cNvPr id="32" name="Rectangle 27">
            <a:extLst>
              <a:ext uri="{FF2B5EF4-FFF2-40B4-BE49-F238E27FC236}">
                <a16:creationId xmlns:a16="http://schemas.microsoft.com/office/drawing/2014/main" id="{3CE75DD7-775E-2F48-94D6-E60319D8AB67}"/>
              </a:ext>
            </a:extLst>
          </p:cNvPr>
          <p:cNvSpPr txBox="1"/>
          <p:nvPr/>
        </p:nvSpPr>
        <p:spPr>
          <a:xfrm>
            <a:off x="716473" y="6406663"/>
            <a:ext cx="5250222" cy="395301"/>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1"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rtl="0" fontAlgn="base">
              <a:lnSpc>
                <a:spcPct val="100000"/>
              </a:lnSpc>
              <a:spcBef>
                <a:spcPct val="0"/>
              </a:spcBef>
            </a:pPr>
            <a:r>
              <a:rPr lang="fr" sz="1200" b="1" i="0" u="none" strike="noStrike">
                <a:solidFill>
                  <a:srgbClr val="28AFAC"/>
                </a:solidFill>
                <a:highlight>
                  <a:srgbClr val="000000">
                    <a:alpha val="0"/>
                  </a:srgbClr>
                </a:highlight>
                <a:latin typeface="Montserrat"/>
              </a:rPr>
              <a:t>Exemple de certaines des mesures d'accessibilité qu'ils ont mises en place ;</a:t>
            </a:r>
            <a:endParaRPr lang="en-IE" sz="1050">
              <a:solidFill>
                <a:srgbClr val="2F355A"/>
              </a:solidFill>
              <a:latin typeface="Montserrat Light" pitchFamily="2" charset="77"/>
            </a:endParaRPr>
          </a:p>
        </p:txBody>
      </p:sp>
    </p:spTree>
    <p:extLst>
      <p:ext uri="{BB962C8B-B14F-4D97-AF65-F5344CB8AC3E}">
        <p14:creationId xmlns:p14="http://schemas.microsoft.com/office/powerpoint/2010/main" val="3885440160"/>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DB50030-89AE-494D-B5D2-676641D4040A}"/>
              </a:ext>
            </a:extLst>
          </p:cNvPr>
          <p:cNvSpPr txBox="1"/>
          <p:nvPr/>
        </p:nvSpPr>
        <p:spPr>
          <a:xfrm>
            <a:off x="0" y="1468395"/>
            <a:ext cx="6858000" cy="1524000"/>
          </a:xfrm>
          <a:prstGeom prst="rect">
            <a:avLst/>
          </a:prstGeom>
          <a:solidFill>
            <a:srgbClr val="28AFAC"/>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65616" tIns="65616" rIns="65616" bIns="65616">
            <a:noAutofit/>
          </a:bodyPr>
          <a:lstStyle>
            <a:lvl1pPr marL="0" marR="0" indent="0" algn="l" defTabSz="583729" rtl="0" latinLnBrk="0">
              <a:lnSpc>
                <a:spcPct val="120000"/>
              </a:lnSpc>
              <a:spcBef>
                <a:spcPts val="4158"/>
              </a:spcBef>
              <a:spcAft>
                <a:spcPct val="0"/>
              </a:spcAft>
              <a:buClrTx/>
              <a:buSzTx/>
              <a:buFontTx/>
              <a:buNone/>
              <a:defRPr sz="3200" b="0" i="0" u="none" strike="noStrike" cap="none" spc="0" baseline="0">
                <a:ln>
                  <a:noFill/>
                </a:ln>
                <a:solidFill>
                  <a:srgbClr val="28AFAC"/>
                </a:solidFill>
                <a:uFillTx/>
                <a:latin typeface="+mj-lt"/>
                <a:ea typeface="Montserrat Light"/>
                <a:cs typeface="Montserrat Light"/>
                <a:sym typeface="Montserrat Light"/>
              </a:defRPr>
            </a:lvl1pPr>
            <a:lvl2pPr marL="0" marR="0" indent="49766"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ct val="0"/>
              </a:spcAft>
              <a:buClrTx/>
              <a:buSzTx/>
              <a:buFontTx/>
              <a:buNone/>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spcBef>
                <a:spcPct val="0"/>
              </a:spcBef>
            </a:pPr>
            <a:endParaRPr lang="en-IE" b="1"/>
          </a:p>
        </p:txBody>
      </p:sp>
      <p:sp>
        <p:nvSpPr>
          <p:cNvPr id="4" name="Text Placeholder 3">
            <a:extLst>
              <a:ext uri="{FF2B5EF4-FFF2-40B4-BE49-F238E27FC236}">
                <a16:creationId xmlns:a16="http://schemas.microsoft.com/office/drawing/2014/main" id="{A55B1975-8E12-4422-A474-4B3CF4B38C80}"/>
              </a:ext>
            </a:extLst>
          </p:cNvPr>
          <p:cNvSpPr>
            <a:spLocks noGrp="1"/>
          </p:cNvSpPr>
          <p:nvPr>
            <p:ph type="body" sz="quarter" idx="16"/>
          </p:nvPr>
        </p:nvSpPr>
        <p:spPr>
          <a:xfrm>
            <a:off x="821744" y="499309"/>
            <a:ext cx="3949700" cy="525381"/>
          </a:xfrm>
        </p:spPr>
        <p:txBody>
          <a:bodyPr>
            <a:noAutofit/>
          </a:bodyPr>
          <a:lstStyle/>
          <a:p>
            <a:pPr rtl="0"/>
            <a:r>
              <a:rPr lang="fr" sz="2500" b="0" i="0" u="none" strike="noStrike">
                <a:solidFill>
                  <a:srgbClr val="C2D237"/>
                </a:solidFill>
                <a:highlight>
                  <a:srgbClr val="000000">
                    <a:alpha val="0"/>
                  </a:srgbClr>
                </a:highlight>
                <a:latin typeface="Montserrat"/>
              </a:rPr>
              <a:t>Conclusion</a:t>
            </a:r>
          </a:p>
        </p:txBody>
      </p:sp>
      <p:sp>
        <p:nvSpPr>
          <p:cNvPr id="6" name="Rectangle 27">
            <a:extLst>
              <a:ext uri="{FF2B5EF4-FFF2-40B4-BE49-F238E27FC236}">
                <a16:creationId xmlns:a16="http://schemas.microsoft.com/office/drawing/2014/main" id="{586AB5EE-AFAA-A742-A3E6-8DA8E837F3C0}"/>
              </a:ext>
            </a:extLst>
          </p:cNvPr>
          <p:cNvSpPr txBox="1"/>
          <p:nvPr/>
        </p:nvSpPr>
        <p:spPr>
          <a:xfrm>
            <a:off x="821744" y="1863566"/>
            <a:ext cx="5434677" cy="764633"/>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lnSpc>
                <a:spcPct val="100000"/>
              </a:lnSpc>
              <a:spcBef>
                <a:spcPct val="0"/>
              </a:spcBef>
            </a:pPr>
            <a:r>
              <a:rPr lang="fr" sz="1200" b="0" i="1" u="none" strike="noStrike" dirty="0">
                <a:solidFill>
                  <a:srgbClr val="FFFFFF"/>
                </a:solidFill>
                <a:highlight>
                  <a:srgbClr val="000000">
                    <a:alpha val="0"/>
                  </a:srgbClr>
                </a:highlight>
                <a:latin typeface="Montserrat Light"/>
              </a:rPr>
              <a:t>Le succès des entreprises touristiques dans la compétition sur les marchés mondiaux et nationaux dépend d'une culture de service qui démontre un esprit d'inclusion où les personnes de toutes capacités et de tous âges se sentent accueillies en tant qu'hôtes et profitent des expériences exceptionnelles offertes.</a:t>
            </a:r>
            <a:endParaRPr sz="1200" i="1" dirty="0">
              <a:solidFill>
                <a:schemeClr val="bg1"/>
              </a:solidFill>
            </a:endParaRPr>
          </a:p>
        </p:txBody>
      </p:sp>
      <p:sp>
        <p:nvSpPr>
          <p:cNvPr id="7" name="Rectangle 27">
            <a:extLst>
              <a:ext uri="{FF2B5EF4-FFF2-40B4-BE49-F238E27FC236}">
                <a16:creationId xmlns:a16="http://schemas.microsoft.com/office/drawing/2014/main" id="{930B6F0A-70C1-D54A-B642-B926D7D8E53A}"/>
              </a:ext>
            </a:extLst>
          </p:cNvPr>
          <p:cNvSpPr txBox="1"/>
          <p:nvPr/>
        </p:nvSpPr>
        <p:spPr>
          <a:xfrm>
            <a:off x="875392" y="3297965"/>
            <a:ext cx="5434677" cy="6402266"/>
          </a:xfrm>
          <a:prstGeom prst="rect">
            <a:avLst/>
          </a:prstGeom>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12859" tIns="12859" rIns="12859" bIns="12859" numCol="2" spcCol="180000">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just" rtl="0">
              <a:spcBef>
                <a:spcPct val="0"/>
              </a:spcBef>
            </a:pPr>
            <a:r>
              <a:rPr lang="fr" sz="1000" b="0" i="0" u="none" strike="noStrike" dirty="0">
                <a:solidFill>
                  <a:srgbClr val="24282B"/>
                </a:solidFill>
                <a:highlight>
                  <a:srgbClr val="000000">
                    <a:alpha val="0"/>
                  </a:srgbClr>
                </a:highlight>
                <a:latin typeface="Montserrat Light"/>
              </a:rPr>
              <a:t>Le tourisme inclusif consiste à réduire l'incertitude quant à ce que l'on peut attendre d'une destination ou d'un service. Il s'agit de créer un environnement dans lequel toutes les personnes se sentent bienvenues et incluses. Elle crée des choix et donne confiance à tous, ce qui leur permet de s'engager dans de nouvelles expériences.</a:t>
            </a:r>
          </a:p>
          <a:p>
            <a:pPr algn="just">
              <a:spcBef>
                <a:spcPct val="0"/>
              </a:spcBef>
            </a:pPr>
            <a:endParaRPr lang="en-IE" sz="1050" dirty="0">
              <a:solidFill>
                <a:srgbClr val="24282B"/>
              </a:solidFill>
            </a:endParaRPr>
          </a:p>
          <a:p>
            <a:pPr algn="just" rtl="0">
              <a:spcBef>
                <a:spcPct val="0"/>
              </a:spcBef>
            </a:pPr>
            <a:r>
              <a:rPr lang="fr" sz="1000" b="0" i="0" u="none" strike="noStrike" dirty="0">
                <a:solidFill>
                  <a:srgbClr val="24282B"/>
                </a:solidFill>
                <a:highlight>
                  <a:srgbClr val="000000">
                    <a:alpha val="0"/>
                  </a:srgbClr>
                </a:highlight>
                <a:latin typeface="Montserrat Light"/>
              </a:rPr>
              <a:t>L'accessibilité du tourisme est une question d'égalité des droits de tous les visiteurs aux services touristiques et un élément central de toute pratique de développement responsable et durable. Elle présente un énorme potentiel en termes d'opportunités commerciales. Il est important de comprendre que le tourisme accessible vise les voyageurs ayant des besoins d'accès, mais qu'il profitera à tous les voyageurs. </a:t>
            </a:r>
          </a:p>
          <a:p>
            <a:pPr algn="just">
              <a:spcBef>
                <a:spcPct val="0"/>
              </a:spcBef>
            </a:pPr>
            <a:endParaRPr lang="en-GB" sz="1050" dirty="0">
              <a:solidFill>
                <a:srgbClr val="24282B"/>
              </a:solidFill>
            </a:endParaRPr>
          </a:p>
          <a:p>
            <a:pPr algn="just" rtl="0">
              <a:spcBef>
                <a:spcPct val="0"/>
              </a:spcBef>
            </a:pPr>
            <a:r>
              <a:rPr lang="fr" sz="1000" b="0" i="0" u="none" strike="noStrike" dirty="0">
                <a:solidFill>
                  <a:srgbClr val="24282B"/>
                </a:solidFill>
                <a:highlight>
                  <a:srgbClr val="000000">
                    <a:alpha val="0"/>
                  </a:srgbClr>
                </a:highlight>
                <a:latin typeface="Montserrat Light"/>
              </a:rPr>
              <a:t>Prendre des mesures pour une meilleure accessibilité aura un impact positif sur la qualité de votre offre et donc sur votre compétitivité. Les entreprises accessibles attirent davantage de clients, car elles répondent aux besoins d'un plus grand nombre de personnes. </a:t>
            </a:r>
          </a:p>
          <a:p>
            <a:pPr algn="just">
              <a:spcBef>
                <a:spcPct val="0"/>
              </a:spcBef>
            </a:pPr>
            <a:endParaRPr lang="en-GB" sz="1050" dirty="0">
              <a:solidFill>
                <a:srgbClr val="24282B"/>
              </a:solidFill>
            </a:endParaRPr>
          </a:p>
          <a:p>
            <a:pPr algn="just">
              <a:spcBef>
                <a:spcPct val="0"/>
              </a:spcBef>
            </a:pPr>
            <a:endParaRPr lang="en-GB" sz="1050" dirty="0">
              <a:solidFill>
                <a:srgbClr val="24282B"/>
              </a:solidFill>
            </a:endParaRPr>
          </a:p>
          <a:p>
            <a:pPr algn="just">
              <a:spcBef>
                <a:spcPct val="0"/>
              </a:spcBef>
            </a:pPr>
            <a:endParaRPr lang="en-GB" sz="1050" dirty="0">
              <a:solidFill>
                <a:srgbClr val="24282B"/>
              </a:solidFill>
            </a:endParaRPr>
          </a:p>
          <a:p>
            <a:pPr algn="just">
              <a:spcBef>
                <a:spcPct val="0"/>
              </a:spcBef>
            </a:pPr>
            <a:endParaRPr lang="en-GB" sz="1050" dirty="0">
              <a:solidFill>
                <a:srgbClr val="24282B"/>
              </a:solidFill>
            </a:endParaRPr>
          </a:p>
          <a:p>
            <a:pPr algn="just">
              <a:spcBef>
                <a:spcPct val="0"/>
              </a:spcBef>
            </a:pPr>
            <a:endParaRPr lang="en-GB" sz="1050" dirty="0">
              <a:solidFill>
                <a:srgbClr val="24282B"/>
              </a:solidFill>
            </a:endParaRPr>
          </a:p>
          <a:p>
            <a:pPr algn="just" rtl="0">
              <a:spcBef>
                <a:spcPct val="0"/>
              </a:spcBef>
            </a:pPr>
            <a:r>
              <a:rPr lang="fr" sz="1000" b="0" i="0" u="none" strike="noStrike" dirty="0">
                <a:solidFill>
                  <a:srgbClr val="24282B"/>
                </a:solidFill>
                <a:highlight>
                  <a:srgbClr val="000000">
                    <a:alpha val="0"/>
                  </a:srgbClr>
                </a:highlight>
                <a:latin typeface="Montserrat Light"/>
              </a:rPr>
              <a:t>Ces personnes voyagent rarement seules, elles sont accompagnées d'un membre de la famille ou d'un compagnon pour les soutenir. S'ils sont satisfaits de l'offre qu'ils reçoivent, ils donneront très probablement une bonne critique des installations à leurs amis et il y a de grandes chances qu'ils reviennent sur place. </a:t>
            </a:r>
          </a:p>
          <a:p>
            <a:pPr algn="just">
              <a:spcBef>
                <a:spcPct val="0"/>
              </a:spcBef>
            </a:pPr>
            <a:endParaRPr lang="en-GB" sz="1050" dirty="0">
              <a:solidFill>
                <a:srgbClr val="24282B"/>
              </a:solidFill>
            </a:endParaRPr>
          </a:p>
          <a:p>
            <a:pPr algn="just" rtl="0">
              <a:spcBef>
                <a:spcPct val="0"/>
              </a:spcBef>
            </a:pPr>
            <a:r>
              <a:rPr lang="fr" sz="1100" b="1" i="0" u="none" strike="noStrike" dirty="0">
                <a:solidFill>
                  <a:srgbClr val="28AFAC"/>
                </a:solidFill>
                <a:highlight>
                  <a:srgbClr val="000000">
                    <a:alpha val="0"/>
                  </a:srgbClr>
                </a:highlight>
                <a:latin typeface="Montserrat Light"/>
              </a:rPr>
              <a:t>Les entreprises bénéficient </a:t>
            </a:r>
          </a:p>
          <a:p>
            <a:pPr algn="just">
              <a:spcBef>
                <a:spcPct val="0"/>
              </a:spcBef>
            </a:pPr>
            <a:endParaRPr lang="en-GB" sz="1050" b="1" dirty="0">
              <a:solidFill>
                <a:srgbClr val="24282B"/>
              </a:solidFill>
            </a:endParaRPr>
          </a:p>
          <a:p>
            <a:pPr marL="171450" indent="-171450" rtl="0">
              <a:spcBef>
                <a:spcPct val="0"/>
              </a:spcBef>
              <a:buClr>
                <a:srgbClr val="28AFAC"/>
              </a:buClr>
              <a:buFont typeface="Arial" panose="020B0604020202020204" pitchFamily="34" charset="0"/>
              <a:buChar char="•"/>
            </a:pPr>
            <a:r>
              <a:rPr lang="fr" sz="1000" b="0" i="0" u="none" strike="noStrike" dirty="0">
                <a:solidFill>
                  <a:srgbClr val="24282B"/>
                </a:solidFill>
                <a:highlight>
                  <a:srgbClr val="000000">
                    <a:alpha val="0"/>
                  </a:srgbClr>
                </a:highlight>
                <a:latin typeface="Montserrat Light"/>
              </a:rPr>
              <a:t>Un marché à forte demande donc plus de visiteurs et de fidèles (visiteurs qui reviennent)</a:t>
            </a:r>
          </a:p>
          <a:p>
            <a:pPr marL="171450" indent="-171450" rtl="0">
              <a:spcBef>
                <a:spcPct val="0"/>
              </a:spcBef>
              <a:buClr>
                <a:srgbClr val="28AFAC"/>
              </a:buClr>
              <a:buFont typeface="Arial" panose="020B0604020202020204" pitchFamily="34" charset="0"/>
              <a:buChar char="•"/>
            </a:pPr>
            <a:r>
              <a:rPr lang="fr" sz="1000" b="0" i="0" u="none" strike="noStrike" dirty="0">
                <a:solidFill>
                  <a:srgbClr val="24282B"/>
                </a:solidFill>
                <a:highlight>
                  <a:srgbClr val="000000">
                    <a:alpha val="0"/>
                  </a:srgbClr>
                </a:highlight>
                <a:latin typeface="Montserrat Light"/>
              </a:rPr>
              <a:t>Nouveaux revenus, meilleure réputation et démonstration des valeurs de l'orientation client.</a:t>
            </a:r>
          </a:p>
          <a:p>
            <a:pPr marL="171450" indent="-171450" rtl="0">
              <a:spcBef>
                <a:spcPct val="0"/>
              </a:spcBef>
              <a:buClr>
                <a:srgbClr val="28AFAC"/>
              </a:buClr>
              <a:buFont typeface="Arial" panose="020B0604020202020204" pitchFamily="34" charset="0"/>
              <a:buChar char="•"/>
            </a:pPr>
            <a:r>
              <a:rPr lang="fr" sz="1000" b="0" i="0" u="none" strike="noStrike" dirty="0">
                <a:solidFill>
                  <a:srgbClr val="24282B"/>
                </a:solidFill>
                <a:highlight>
                  <a:srgbClr val="000000">
                    <a:alpha val="0"/>
                  </a:srgbClr>
                </a:highlight>
                <a:latin typeface="Montserrat Light"/>
              </a:rPr>
              <a:t>Avantage concurrentiel et sont souvent les seuls fournisseurs inclusifs dans leur zone ou région.</a:t>
            </a:r>
          </a:p>
          <a:p>
            <a:pPr marL="171450" indent="-171450" rtl="0">
              <a:spcBef>
                <a:spcPct val="0"/>
              </a:spcBef>
              <a:buClr>
                <a:srgbClr val="28AFAC"/>
              </a:buClr>
              <a:buFont typeface="Arial" panose="020B0604020202020204" pitchFamily="34" charset="0"/>
              <a:buChar char="•"/>
            </a:pPr>
            <a:r>
              <a:rPr lang="fr" sz="1000" b="0" i="0" u="none" strike="noStrike" dirty="0">
                <a:solidFill>
                  <a:srgbClr val="24282B"/>
                </a:solidFill>
                <a:highlight>
                  <a:srgbClr val="000000">
                    <a:alpha val="0"/>
                  </a:srgbClr>
                </a:highlight>
                <a:latin typeface="Montserrat Light"/>
              </a:rPr>
              <a:t>Soutenir les activités hors saison et accroître la durabilité des entreprises </a:t>
            </a:r>
          </a:p>
          <a:p>
            <a:pPr marL="171450" indent="-171450" rtl="0">
              <a:spcBef>
                <a:spcPct val="0"/>
              </a:spcBef>
              <a:buClr>
                <a:srgbClr val="28AFAC"/>
              </a:buClr>
              <a:buFont typeface="Arial" panose="020B0604020202020204" pitchFamily="34" charset="0"/>
              <a:buChar char="•"/>
            </a:pPr>
            <a:r>
              <a:rPr lang="fr" sz="1000" b="0" i="0" u="none" strike="noStrike" dirty="0">
                <a:solidFill>
                  <a:srgbClr val="24282B"/>
                </a:solidFill>
                <a:highlight>
                  <a:srgbClr val="000000">
                    <a:alpha val="0"/>
                  </a:srgbClr>
                </a:highlight>
                <a:latin typeface="Montserrat Light"/>
              </a:rPr>
              <a:t>Avoir une entreprise qui attire une source de marché plus large</a:t>
            </a:r>
          </a:p>
          <a:p>
            <a:pPr marL="171450" indent="-171450" rtl="0">
              <a:spcBef>
                <a:spcPct val="0"/>
              </a:spcBef>
              <a:buClr>
                <a:srgbClr val="28AFAC"/>
              </a:buClr>
              <a:buFont typeface="Arial" panose="020B0604020202020204" pitchFamily="34" charset="0"/>
              <a:buChar char="•"/>
            </a:pPr>
            <a:r>
              <a:rPr lang="fr" sz="1000" b="0" i="0" u="none" strike="noStrike" dirty="0">
                <a:solidFill>
                  <a:srgbClr val="24282B"/>
                </a:solidFill>
                <a:highlight>
                  <a:srgbClr val="000000">
                    <a:alpha val="0"/>
                  </a:srgbClr>
                </a:highlight>
                <a:latin typeface="Montserrat Light"/>
              </a:rPr>
              <a:t>Être en mesure de proposer une offre commerciale accessible et flexible pour tous les besoins des visiteurs, qu'il s'agisse d'un handicap, d'une affection ou d'un empêchement temporaire ou à long terme.</a:t>
            </a:r>
          </a:p>
          <a:p>
            <a:pPr marL="171450" indent="-171450" algn="just">
              <a:spcBef>
                <a:spcPct val="0"/>
              </a:spcBef>
              <a:buFont typeface="Arial" panose="020B0604020202020204" pitchFamily="34" charset="0"/>
              <a:buChar char="•"/>
            </a:pPr>
            <a:endParaRPr lang="en-GB" sz="1050" dirty="0">
              <a:solidFill>
                <a:srgbClr val="24282B"/>
              </a:solidFill>
            </a:endParaRPr>
          </a:p>
          <a:p>
            <a:pPr marL="171450" indent="-171450" algn="just">
              <a:spcBef>
                <a:spcPct val="0"/>
              </a:spcBef>
              <a:buFont typeface="Arial" panose="020B0604020202020204" pitchFamily="34" charset="0"/>
              <a:buChar char="•"/>
            </a:pPr>
            <a:endParaRPr sz="1050" dirty="0">
              <a:solidFill>
                <a:srgbClr val="24282B"/>
              </a:solidFill>
            </a:endParaRPr>
          </a:p>
        </p:txBody>
      </p:sp>
    </p:spTree>
    <p:extLst>
      <p:ext uri="{BB962C8B-B14F-4D97-AF65-F5344CB8AC3E}">
        <p14:creationId xmlns:p14="http://schemas.microsoft.com/office/powerpoint/2010/main" val="473714463"/>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22BCBD-4ACF-44D7-85A7-3CEEBB2411D6}"/>
              </a:ext>
            </a:extLst>
          </p:cNvPr>
          <p:cNvSpPr txBox="1"/>
          <p:nvPr/>
        </p:nvSpPr>
        <p:spPr>
          <a:xfrm>
            <a:off x="663322" y="2038955"/>
            <a:ext cx="5737478" cy="31359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noAutofit/>
          </a:bodyPr>
          <a:lstStyle/>
          <a:p>
            <a:pPr algn="l" rtl="0">
              <a:spcAft>
                <a:spcPts val="400"/>
              </a:spcAft>
            </a:pPr>
            <a:r>
              <a:rPr lang="fr" sz="1000" b="1" i="0" u="none" strike="noStrike">
                <a:solidFill>
                  <a:srgbClr val="151618"/>
                </a:solidFill>
                <a:highlight>
                  <a:srgbClr val="000000">
                    <a:alpha val="0"/>
                  </a:srgbClr>
                </a:highlight>
                <a:latin typeface="Montserrat Light"/>
                <a:sym typeface="Montserrat Light"/>
              </a:rPr>
              <a:t>EYR — European Youth Roots est un projet financé par l'Union européenne.</a:t>
            </a:r>
          </a:p>
          <a:p>
            <a:pPr algn="l" rtl="0"/>
            <a:r>
              <a:rPr lang="fr" sz="1000" b="0" i="0" u="none" strike="noStrike">
                <a:solidFill>
                  <a:srgbClr val="151618"/>
                </a:solidFill>
                <a:highlight>
                  <a:srgbClr val="000000">
                    <a:alpha val="0"/>
                  </a:srgbClr>
                </a:highlight>
                <a:latin typeface="Montserrat Light"/>
                <a:sym typeface="Montserrat Light"/>
              </a:rPr>
              <a:t>Le soutien de la Commission européenne à la production de cette publication ne constitue pas une approbation de son contenu, qui n'engage que ses auteurs, et la Commission ne peut être tenue responsable de l'usage qui pourrait être fait des informations qu'elle contient. </a:t>
            </a:r>
          </a:p>
          <a:p>
            <a:pPr algn="l"/>
            <a:r>
              <a:rPr lang="en-IE" sz="1050">
                <a:solidFill>
                  <a:schemeClr val="bg2">
                    <a:lumMod val="10000"/>
                  </a:schemeClr>
                </a:solidFill>
                <a:latin typeface="Montserrat Light"/>
                <a:sym typeface="Montserrat Light"/>
              </a:rPr>
              <a:t> </a:t>
            </a:r>
          </a:p>
          <a:p>
            <a:pPr algn="l" rtl="0">
              <a:spcAft>
                <a:spcPts val="400"/>
              </a:spcAft>
            </a:pPr>
            <a:r>
              <a:rPr lang="fr" sz="1000" b="1" i="0" u="none" strike="noStrike">
                <a:solidFill>
                  <a:srgbClr val="151618"/>
                </a:solidFill>
                <a:highlight>
                  <a:srgbClr val="000000">
                    <a:alpha val="0"/>
                  </a:srgbClr>
                </a:highlight>
                <a:latin typeface="Montserrat Light"/>
                <a:sym typeface="Montserrat Light"/>
              </a:rPr>
              <a:t>EYR — European Youth Roots est un projet sous licence Creative Commons.</a:t>
            </a:r>
          </a:p>
          <a:p>
            <a:pPr algn="l" rtl="0"/>
            <a:r>
              <a:rPr lang="fr" sz="1000" b="0" i="0" u="none" strike="noStrike">
                <a:solidFill>
                  <a:srgbClr val="151618"/>
                </a:solidFill>
                <a:highlight>
                  <a:srgbClr val="000000">
                    <a:alpha val="0"/>
                  </a:srgbClr>
                </a:highlight>
                <a:latin typeface="Montserrat Light"/>
                <a:sym typeface="Montserrat Light"/>
              </a:rPr>
              <a:t>Ce travail est mis à disposition dans le cadre du projet européen EYR (European Youth Roots), 2019-3-FR02-KA205-016905 selon les termes de la </a:t>
            </a:r>
            <a:r>
              <a:rPr lang="fr" sz="1000" b="0" i="0" u="sng" strike="noStrike">
                <a:solidFill>
                  <a:srgbClr val="151618"/>
                </a:solidFill>
                <a:highlight>
                  <a:srgbClr val="000000">
                    <a:alpha val="0"/>
                  </a:srgbClr>
                </a:highlight>
                <a:latin typeface="Montserrat Light"/>
                <a:ea typeface="Times New Roman"/>
                <a:hlinkClick r:id="rId2">
                  <a:extLst>
                    <a:ext uri="{A12FA001-AC4F-418D-AE19-62706E023703}">
                      <ahyp:hlinkClr xmlns:ahyp="http://schemas.microsoft.com/office/drawing/2018/hyperlinkcolor" val="tx"/>
                    </a:ext>
                  </a:extLst>
                </a:hlinkClick>
              </a:rPr>
              <a:t>licence internationale Creative Commons Attribution 4.0</a:t>
            </a:r>
            <a:r>
              <a:rPr lang="fr" sz="1000" b="0" i="0" u="none" strike="noStrike">
                <a:solidFill>
                  <a:srgbClr val="151618"/>
                </a:solidFill>
                <a:highlight>
                  <a:srgbClr val="000000">
                    <a:alpha val="0"/>
                  </a:srgbClr>
                </a:highlight>
                <a:latin typeface="Montserrat Light"/>
                <a:sym typeface="Montserrat Light"/>
              </a:rPr>
              <a:t> </a:t>
            </a:r>
            <a:r>
              <a:rPr lang="fr" sz="1000" b="0" i="0" u="none" strike="noStrike">
                <a:solidFill>
                  <a:srgbClr val="151618"/>
                </a:solidFill>
                <a:highlight>
                  <a:srgbClr val="000000">
                    <a:alpha val="0"/>
                  </a:srgbClr>
                </a:highlight>
                <a:latin typeface="Montserrat Light"/>
                <a:ea typeface="Times New Roman"/>
              </a:rPr>
              <a:t>menée par</a:t>
            </a:r>
            <a:r>
              <a:rPr lang="fr" sz="1000" b="0" i="0" u="none" strike="noStrike">
                <a:solidFill>
                  <a:srgbClr val="151618"/>
                </a:solidFill>
                <a:highlight>
                  <a:srgbClr val="000000">
                    <a:alpha val="0"/>
                  </a:srgbClr>
                </a:highlight>
                <a:latin typeface="Montserrat Light"/>
                <a:sym typeface="Montserrat Light"/>
              </a:rPr>
              <a:t> </a:t>
            </a:r>
            <a:r>
              <a:rPr lang="fr" sz="1000" b="0" i="0" u="sng" strike="noStrike">
                <a:solidFill>
                  <a:srgbClr val="151618"/>
                </a:solidFill>
                <a:highlight>
                  <a:srgbClr val="000000">
                    <a:alpha val="0"/>
                  </a:srgbClr>
                </a:highlight>
                <a:latin typeface="Montserrat Light"/>
                <a:ea typeface="Times New Roman"/>
                <a:hlinkClick r:id="rId3">
                  <a:extLst>
                    <a:ext uri="{A12FA001-AC4F-418D-AE19-62706E023703}">
                      <ahyp:hlinkClr xmlns:ahyp="http://schemas.microsoft.com/office/drawing/2018/hyperlinkcolor" val="tx"/>
                    </a:ext>
                  </a:extLst>
                </a:hlinkClick>
              </a:rPr>
              <a:t>Le LABA</a:t>
            </a:r>
            <a:r>
              <a:rPr lang="fr" sz="1000" b="0" i="0" u="none" strike="noStrike">
                <a:solidFill>
                  <a:srgbClr val="151618"/>
                </a:solidFill>
                <a:highlight>
                  <a:srgbClr val="000000">
                    <a:alpha val="0"/>
                  </a:srgbClr>
                </a:highlight>
                <a:latin typeface="Montserrat Light"/>
                <a:ea typeface="Times New Roman"/>
              </a:rPr>
              <a:t>,</a:t>
            </a:r>
            <a:r>
              <a:rPr lang="fr" sz="1000" b="0" i="0" u="sng" strike="noStrike">
                <a:solidFill>
                  <a:srgbClr val="151618"/>
                </a:solidFill>
                <a:highlight>
                  <a:srgbClr val="000000">
                    <a:alpha val="0"/>
                  </a:srgbClr>
                </a:highlight>
                <a:latin typeface="Montserrat Light"/>
                <a:ea typeface="Times New Roman"/>
                <a:hlinkClick r:id="rId4">
                  <a:extLst>
                    <a:ext uri="{A12FA001-AC4F-418D-AE19-62706E023703}">
                      <ahyp:hlinkClr xmlns:ahyp="http://schemas.microsoft.com/office/drawing/2018/hyperlinkcolor" val="tx"/>
                    </a:ext>
                  </a:extLst>
                </a:hlinkClick>
              </a:rPr>
              <a:t> Le Nouveau Studio</a:t>
            </a:r>
            <a:r>
              <a:rPr lang="fr" sz="1000" b="0" i="0" u="none" strike="noStrike">
                <a:solidFill>
                  <a:srgbClr val="151618"/>
                </a:solidFill>
                <a:highlight>
                  <a:srgbClr val="000000">
                    <a:alpha val="0"/>
                  </a:srgbClr>
                </a:highlight>
                <a:latin typeface="Montserrat Light"/>
                <a:ea typeface="Times New Roman"/>
              </a:rPr>
              <a:t>,</a:t>
            </a:r>
            <a:r>
              <a:rPr lang="fr" sz="1000" b="0" i="0" u="sng" strike="noStrike">
                <a:solidFill>
                  <a:srgbClr val="151618"/>
                </a:solidFill>
                <a:highlight>
                  <a:srgbClr val="000000">
                    <a:alpha val="0"/>
                  </a:srgbClr>
                </a:highlight>
                <a:latin typeface="Montserrat Light"/>
                <a:ea typeface="Times New Roman"/>
                <a:hlinkClick r:id="rId5">
                  <a:extLst>
                    <a:ext uri="{A12FA001-AC4F-418D-AE19-62706E023703}">
                      <ahyp:hlinkClr xmlns:ahyp="http://schemas.microsoft.com/office/drawing/2018/hyperlinkcolor" val="tx"/>
                    </a:ext>
                  </a:extLst>
                </a:hlinkClick>
              </a:rPr>
              <a:t> FilmWorks Trust</a:t>
            </a:r>
            <a:r>
              <a:rPr lang="fr" sz="1000" b="0" i="0" u="none" strike="noStrike">
                <a:solidFill>
                  <a:srgbClr val="151618"/>
                </a:solidFill>
                <a:highlight>
                  <a:srgbClr val="000000">
                    <a:alpha val="0"/>
                  </a:srgbClr>
                </a:highlight>
                <a:latin typeface="Montserrat Light"/>
                <a:ea typeface="Times New Roman"/>
              </a:rPr>
              <a:t>,</a:t>
            </a:r>
            <a:r>
              <a:rPr lang="fr" sz="1000" b="0" i="0" u="sng" strike="noStrike">
                <a:solidFill>
                  <a:srgbClr val="151618"/>
                </a:solidFill>
                <a:highlight>
                  <a:srgbClr val="000000">
                    <a:alpha val="0"/>
                  </a:srgbClr>
                </a:highlight>
                <a:latin typeface="Montserrat Light"/>
                <a:ea typeface="Times New Roman"/>
                <a:hlinkClick r:id="rId6">
                  <a:extLst>
                    <a:ext uri="{A12FA001-AC4F-418D-AE19-62706E023703}">
                      <ahyp:hlinkClr xmlns:ahyp="http://schemas.microsoft.com/office/drawing/2018/hyperlinkcolor" val="tx"/>
                    </a:ext>
                  </a:extLst>
                </a:hlinkClick>
              </a:rPr>
              <a:t>Momentum Marketing Services Ltd</a:t>
            </a:r>
            <a:r>
              <a:rPr lang="fr" sz="1000" b="0" i="0" u="none" strike="noStrike">
                <a:solidFill>
                  <a:srgbClr val="151618"/>
                </a:solidFill>
                <a:highlight>
                  <a:srgbClr val="000000">
                    <a:alpha val="0"/>
                  </a:srgbClr>
                </a:highlight>
                <a:latin typeface="Montserrat Light"/>
                <a:ea typeface="Times New Roman"/>
              </a:rPr>
              <a:t>,</a:t>
            </a:r>
            <a:r>
              <a:rPr lang="fr" sz="1000" b="0" i="0" u="none" strike="noStrike">
                <a:solidFill>
                  <a:srgbClr val="151618"/>
                </a:solidFill>
                <a:highlight>
                  <a:srgbClr val="000000">
                    <a:alpha val="0"/>
                  </a:srgbClr>
                </a:highlight>
                <a:latin typeface="Montserrat Light"/>
                <a:sym typeface="Montserrat Light"/>
              </a:rPr>
              <a:t> </a:t>
            </a:r>
            <a:r>
              <a:rPr lang="fr" sz="1000" b="0" i="0" u="sng" strike="noStrike">
                <a:solidFill>
                  <a:srgbClr val="151618"/>
                </a:solidFill>
                <a:highlight>
                  <a:srgbClr val="000000">
                    <a:alpha val="0"/>
                  </a:srgbClr>
                </a:highlight>
                <a:latin typeface="Montserrat Light"/>
                <a:ea typeface="Times New Roman"/>
                <a:hlinkClick r:id="rId7">
                  <a:extLst>
                    <a:ext uri="{A12FA001-AC4F-418D-AE19-62706E023703}">
                      <ahyp:hlinkClr xmlns:ahyp="http://schemas.microsoft.com/office/drawing/2018/hyperlinkcolor" val="tx"/>
                    </a:ext>
                  </a:extLst>
                </a:hlinkClick>
              </a:rPr>
              <a:t>European E-Learning Institute</a:t>
            </a:r>
            <a:r>
              <a:rPr lang="fr" sz="1000" b="0" i="0" u="none" strike="noStrike">
                <a:solidFill>
                  <a:srgbClr val="151618"/>
                </a:solidFill>
                <a:highlight>
                  <a:srgbClr val="000000">
                    <a:alpha val="0"/>
                  </a:srgbClr>
                </a:highlight>
                <a:latin typeface="Montserrat Light"/>
                <a:ea typeface="Times New Roman"/>
              </a:rPr>
              <a:t>,</a:t>
            </a:r>
            <a:r>
              <a:rPr lang="fr" sz="1000" b="0" i="0" u="none" strike="noStrike">
                <a:solidFill>
                  <a:srgbClr val="151618"/>
                </a:solidFill>
                <a:highlight>
                  <a:srgbClr val="000000">
                    <a:alpha val="0"/>
                  </a:srgbClr>
                </a:highlight>
                <a:latin typeface="Montserrat Light"/>
                <a:sym typeface="Montserrat Light"/>
              </a:rPr>
              <a:t> </a:t>
            </a:r>
            <a:r>
              <a:rPr lang="fr" sz="1000" b="0" i="0" u="sng" strike="noStrike">
                <a:solidFill>
                  <a:srgbClr val="151618"/>
                </a:solidFill>
                <a:highlight>
                  <a:srgbClr val="000000">
                    <a:alpha val="0"/>
                  </a:srgbClr>
                </a:highlight>
                <a:latin typeface="Montserrat Light"/>
                <a:ea typeface="Times New Roman"/>
                <a:hlinkClick r:id="rId8">
                  <a:extLst>
                    <a:ext uri="{A12FA001-AC4F-418D-AE19-62706E023703}">
                      <ahyp:hlinkClr xmlns:ahyp="http://schemas.microsoft.com/office/drawing/2018/hyperlinkcolor" val="tx"/>
                    </a:ext>
                  </a:extLst>
                </a:hlinkClick>
              </a:rPr>
              <a:t>Materahub</a:t>
            </a:r>
            <a:r>
              <a:rPr lang="fr" sz="1000" b="0" i="0" u="none" strike="noStrike">
                <a:solidFill>
                  <a:srgbClr val="151618"/>
                </a:solidFill>
                <a:highlight>
                  <a:srgbClr val="000000">
                    <a:alpha val="0"/>
                  </a:srgbClr>
                </a:highlight>
                <a:latin typeface="Montserrat Light"/>
                <a:ea typeface="Times New Roman"/>
              </a:rPr>
              <a:t>,</a:t>
            </a:r>
            <a:r>
              <a:rPr lang="fr" sz="1000" b="0" i="0" u="none" strike="noStrike">
                <a:solidFill>
                  <a:srgbClr val="151618"/>
                </a:solidFill>
                <a:highlight>
                  <a:srgbClr val="000000">
                    <a:alpha val="0"/>
                  </a:srgbClr>
                </a:highlight>
                <a:latin typeface="Montserrat Light"/>
                <a:sym typeface="Montserrat Light"/>
              </a:rPr>
              <a:t> </a:t>
            </a:r>
            <a:r>
              <a:rPr lang="fr" sz="1000" b="0" i="0" u="sng" strike="noStrike">
                <a:solidFill>
                  <a:srgbClr val="151618"/>
                </a:solidFill>
                <a:highlight>
                  <a:srgbClr val="000000">
                    <a:alpha val="0"/>
                  </a:srgbClr>
                </a:highlight>
                <a:latin typeface="Montserrat Light"/>
                <a:ea typeface="Times New Roman"/>
                <a:hlinkClick r:id="rId9">
                  <a:extLst>
                    <a:ext uri="{A12FA001-AC4F-418D-AE19-62706E023703}">
                      <ahyp:hlinkClr xmlns:ahyp="http://schemas.microsoft.com/office/drawing/2018/hyperlinkcolor" val="tx"/>
                    </a:ext>
                  </a:extLst>
                </a:hlinkClick>
              </a:rPr>
              <a:t>VisMedNet Association.</a:t>
            </a:r>
            <a:endParaRPr lang="en-IE" sz="1050">
              <a:solidFill>
                <a:schemeClr val="bg2">
                  <a:lumMod val="10000"/>
                </a:schemeClr>
              </a:solidFill>
              <a:effectLst/>
              <a:latin typeface="Montserrat Light" pitchFamily="2" charset="77"/>
              <a:ea typeface="Calibri" panose="020F0502020204030204" pitchFamily="34" charset="0"/>
            </a:endParaRPr>
          </a:p>
          <a:p>
            <a:pPr algn="l"/>
            <a:r>
              <a:rPr lang="en-IE" sz="1050">
                <a:solidFill>
                  <a:schemeClr val="bg2">
                    <a:lumMod val="10000"/>
                  </a:schemeClr>
                </a:solidFill>
                <a:effectLst/>
                <a:latin typeface="Montserrat Light" pitchFamily="2" charset="77"/>
                <a:ea typeface="Calibri" panose="020F0502020204030204" pitchFamily="34" charset="0"/>
              </a:rPr>
              <a:t> </a:t>
            </a:r>
          </a:p>
          <a:p>
            <a:pPr algn="l" rtl="0">
              <a:spcAft>
                <a:spcPts val="400"/>
              </a:spcAft>
            </a:pPr>
            <a:r>
              <a:rPr lang="fr" sz="1000" b="1" i="0" u="none" strike="noStrike">
                <a:solidFill>
                  <a:srgbClr val="151618"/>
                </a:solidFill>
                <a:highlight>
                  <a:srgbClr val="000000">
                    <a:alpha val="0"/>
                  </a:srgbClr>
                </a:highlight>
                <a:latin typeface="Montserrat Light"/>
                <a:ea typeface="Calibri"/>
              </a:rPr>
              <a:t>ERASMUS+/CREATIVE COMMONS/PARTNERS</a:t>
            </a:r>
          </a:p>
          <a:p>
            <a:pPr algn="l">
              <a:spcAft>
                <a:spcPts val="400"/>
              </a:spcAft>
            </a:pPr>
            <a:endParaRPr lang="en-IE" sz="1050">
              <a:solidFill>
                <a:schemeClr val="tx1"/>
              </a:solidFill>
              <a:latin typeface="Montserrat Light" pitchFamily="2" charset="77"/>
              <a:ea typeface="Calibri" panose="020F0502020204030204" pitchFamily="34" charset="0"/>
            </a:endParaRPr>
          </a:p>
          <a:p>
            <a:pPr algn="l">
              <a:spcAft>
                <a:spcPts val="400"/>
              </a:spcAft>
            </a:pPr>
            <a:endParaRPr lang="en-IE" sz="1050">
              <a:solidFill>
                <a:schemeClr val="tx1"/>
              </a:solidFill>
              <a:effectLst/>
              <a:latin typeface="Montserrat Light" pitchFamily="2" charset="77"/>
              <a:ea typeface="Calibri" panose="020F0502020204030204" pitchFamily="34" charset="0"/>
            </a:endParaRPr>
          </a:p>
          <a:p>
            <a:pPr marL="0" marR="0" indent="0" algn="l" defTabSz="825500" rtl="0" fontAlgn="auto" latinLnBrk="0" hangingPunct="0">
              <a:lnSpc>
                <a:spcPct val="100000"/>
              </a:lnSpc>
              <a:spcBef>
                <a:spcPct val="0"/>
              </a:spcBef>
              <a:spcAft>
                <a:spcPct val="0"/>
              </a:spcAft>
              <a:buClrTx/>
              <a:buSzTx/>
              <a:buFontTx/>
              <a:buNone/>
            </a:pPr>
            <a:endParaRPr kumimoji="0" lang="en-IE" sz="1050" b="0" i="0" u="none" strike="noStrike" cap="none" spc="0" normalizeH="0" baseline="0">
              <a:ln>
                <a:noFill/>
              </a:ln>
              <a:solidFill>
                <a:schemeClr val="tx1"/>
              </a:solidFill>
              <a:effectLst/>
              <a:uFillTx/>
              <a:latin typeface="Montserrat Light" pitchFamily="2" charset="77"/>
              <a:sym typeface="FontAwesome"/>
            </a:endParaRPr>
          </a:p>
        </p:txBody>
      </p:sp>
      <p:pic>
        <p:nvPicPr>
          <p:cNvPr id="12" name="4825EAA1-E00B-4BDA-A7ED-6F33C4D3B063">
            <a:extLst>
              <a:ext uri="{FF2B5EF4-FFF2-40B4-BE49-F238E27FC236}">
                <a16:creationId xmlns:a16="http://schemas.microsoft.com/office/drawing/2014/main" id="{97F466FD-E300-47AA-B6D5-2E77AF20B617}"/>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61937" y="5094273"/>
            <a:ext cx="63341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512718"/>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picture containing indoor, window, living&#10;&#10;Description automatically generated">
            <a:extLst>
              <a:ext uri="{FF2B5EF4-FFF2-40B4-BE49-F238E27FC236}">
                <a16:creationId xmlns:a16="http://schemas.microsoft.com/office/drawing/2014/main" id="{25593175-5102-4636-8916-B16129EEC446}"/>
              </a:ext>
            </a:extLst>
          </p:cNvPr>
          <p:cNvPicPr>
            <a:picLocks noGrp="1" noChangeAspect="1"/>
          </p:cNvPicPr>
          <p:nvPr>
            <p:ph type="pic" idx="23"/>
          </p:nvPr>
        </p:nvPicPr>
        <p:blipFill>
          <a:blip r:embed="rId2">
            <a:extLst>
              <a:ext uri="{28A0092B-C50C-407E-A947-70E740481C1C}">
                <a14:useLocalDpi xmlns:a14="http://schemas.microsoft.com/office/drawing/2010/main"/>
              </a:ext>
            </a:extLst>
          </a:blip>
          <a:stretch>
            <a:fillRect/>
          </a:stretch>
        </p:blipFill>
        <p:spPr/>
      </p:pic>
      <p:pic>
        <p:nvPicPr>
          <p:cNvPr id="18" name="Picture Placeholder 17" descr="A picture containing person, outdoor, bench, ground&#10;&#10;Description automatically generated">
            <a:extLst>
              <a:ext uri="{FF2B5EF4-FFF2-40B4-BE49-F238E27FC236}">
                <a16:creationId xmlns:a16="http://schemas.microsoft.com/office/drawing/2014/main" id="{A05DAC49-E8BB-4764-8966-83D45E2A4AA3}"/>
              </a:ext>
            </a:extLst>
          </p:cNvPr>
          <p:cNvPicPr>
            <a:picLocks noGrp="1" noChangeAspect="1"/>
          </p:cNvPicPr>
          <p:nvPr>
            <p:ph type="pic" idx="24"/>
          </p:nvPr>
        </p:nvPicPr>
        <p:blipFill>
          <a:blip r:embed="rId3">
            <a:extLst>
              <a:ext uri="{28A0092B-C50C-407E-A947-70E740481C1C}">
                <a14:useLocalDpi xmlns:a14="http://schemas.microsoft.com/office/drawing/2010/main"/>
              </a:ext>
            </a:extLst>
          </a:blip>
          <a:stretch>
            <a:fillRect/>
          </a:stretch>
        </p:blipFill>
        <p:spPr/>
      </p:pic>
      <p:pic>
        <p:nvPicPr>
          <p:cNvPr id="15" name="Picture Placeholder 14" descr="A picture containing window, person, indoor&#10;&#10;Description automatically generated">
            <a:extLst>
              <a:ext uri="{FF2B5EF4-FFF2-40B4-BE49-F238E27FC236}">
                <a16:creationId xmlns:a16="http://schemas.microsoft.com/office/drawing/2014/main" id="{6AAC2F62-F18B-4A0E-9FE5-C743FC446871}"/>
              </a:ext>
            </a:extLst>
          </p:cNvPr>
          <p:cNvPicPr>
            <a:picLocks noGrp="1" noChangeAspect="1"/>
          </p:cNvPicPr>
          <p:nvPr>
            <p:ph type="pic" idx="22"/>
          </p:nvPr>
        </p:nvPicPr>
        <p:blipFill>
          <a:blip r:embed="rId4">
            <a:extLst>
              <a:ext uri="{28A0092B-C50C-407E-A947-70E740481C1C}">
                <a14:useLocalDpi xmlns:a14="http://schemas.microsoft.com/office/drawing/2010/main"/>
              </a:ext>
            </a:extLst>
          </a:blip>
          <a:stretch>
            <a:fillRect/>
          </a:stretch>
        </p:blipFill>
        <p:spPr/>
      </p:pic>
      <p:pic>
        <p:nvPicPr>
          <p:cNvPr id="4" name="Picture Placeholder 3" descr="A person sitting in a wheelchair&#10;&#10;Description automatically generated with medium confidence">
            <a:extLst>
              <a:ext uri="{FF2B5EF4-FFF2-40B4-BE49-F238E27FC236}">
                <a16:creationId xmlns:a16="http://schemas.microsoft.com/office/drawing/2014/main" id="{A321B252-DE74-4077-8F9F-CA78132F0D37}"/>
              </a:ext>
            </a:extLst>
          </p:cNvPr>
          <p:cNvPicPr>
            <a:picLocks noGrp="1" noChangeAspect="1"/>
          </p:cNvPicPr>
          <p:nvPr>
            <p:ph type="pic" idx="21"/>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3628298713"/>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EEB7088B-1B65-EB47-9EE9-167326164EFD}"/>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tretch>
            <a:fillRect/>
          </a:stretch>
        </p:blipFill>
        <p:spPr>
          <a:xfrm>
            <a:off x="550" y="1968184"/>
            <a:ext cx="6856901" cy="5648449"/>
          </a:xfrm>
        </p:spPr>
      </p:pic>
      <p:sp>
        <p:nvSpPr>
          <p:cNvPr id="14" name="Rechteck">
            <a:extLst>
              <a:ext uri="{FF2B5EF4-FFF2-40B4-BE49-F238E27FC236}">
                <a16:creationId xmlns:a16="http://schemas.microsoft.com/office/drawing/2014/main" id="{400289B2-D4EA-4741-B5AD-2843F08470AB}"/>
              </a:ext>
            </a:extLst>
          </p:cNvPr>
          <p:cNvSpPr/>
          <p:nvPr/>
        </p:nvSpPr>
        <p:spPr>
          <a:xfrm>
            <a:off x="550" y="6805474"/>
            <a:ext cx="6856901" cy="1401855"/>
          </a:xfrm>
          <a:prstGeom prst="rect">
            <a:avLst/>
          </a:prstGeom>
          <a:solidFill>
            <a:srgbClr val="2D355A"/>
          </a:solidFill>
          <a:ln w="12700" cap="flat">
            <a:noFill/>
            <a:miter lim="400000"/>
          </a:ln>
          <a:effectLst/>
        </p:spPr>
        <p:txBody>
          <a:bodyPr wrap="square" lIns="14285" tIns="14285" rIns="14285" bIns="14285" numCol="1" anchor="ctr">
            <a:noAutofit/>
          </a:bodyPr>
          <a:lstStyle/>
          <a:p>
            <a:pPr defTabSz="583612">
              <a:defRPr sz="10200">
                <a:solidFill>
                  <a:srgbClr val="FFFFFF"/>
                </a:solidFill>
                <a:latin typeface="Helvetica Light"/>
                <a:ea typeface="Helvetica Light"/>
                <a:cs typeface="Helvetica Light"/>
                <a:sym typeface="Helvetica Light"/>
              </a:defRPr>
            </a:pPr>
            <a:endParaRPr sz="2221"/>
          </a:p>
        </p:txBody>
      </p:sp>
      <p:sp>
        <p:nvSpPr>
          <p:cNvPr id="10" name="Text Placeholder 9">
            <a:extLst>
              <a:ext uri="{FF2B5EF4-FFF2-40B4-BE49-F238E27FC236}">
                <a16:creationId xmlns:a16="http://schemas.microsoft.com/office/drawing/2014/main" id="{46AA8485-102E-0C4C-AC37-73940340A270}"/>
              </a:ext>
            </a:extLst>
          </p:cNvPr>
          <p:cNvSpPr>
            <a:spLocks noGrp="1"/>
          </p:cNvSpPr>
          <p:nvPr>
            <p:ph type="body" sz="quarter" idx="4294967295"/>
          </p:nvPr>
        </p:nvSpPr>
        <p:spPr>
          <a:xfrm>
            <a:off x="550" y="7348009"/>
            <a:ext cx="6856901" cy="537262"/>
          </a:xfrm>
        </p:spPr>
        <p:txBody>
          <a:bodyPr>
            <a:noAutofit/>
          </a:bodyPr>
          <a:lstStyle/>
          <a:p>
            <a:pPr algn="ctr" rtl="0"/>
            <a:r>
              <a:rPr lang="fr" sz="1800" b="0" i="0" u="none" strike="noStrike">
                <a:solidFill>
                  <a:srgbClr val="FFFFFF"/>
                </a:solidFill>
                <a:highlight>
                  <a:srgbClr val="000000">
                    <a:alpha val="0"/>
                  </a:srgbClr>
                </a:highlight>
                <a:latin typeface="Montserrat"/>
                <a:hlinkClick r:id="rId3">
                  <a:extLst>
                    <a:ext uri="{A12FA001-AC4F-418D-AE19-62706E023703}">
                      <ahyp:hlinkClr xmlns:ahyp="http://schemas.microsoft.com/office/drawing/2018/hyperlinkcolor" val="tx"/>
                    </a:ext>
                  </a:extLst>
                </a:hlinkClick>
              </a:rPr>
              <a:t>www.europeanyouthroots.eu</a:t>
            </a:r>
            <a:endParaRPr lang="en-RU" sz="1800">
              <a:solidFill>
                <a:schemeClr val="bg1"/>
              </a:solidFill>
              <a:latin typeface="Montserrat" pitchFamily="2" charset="77"/>
            </a:endParaRPr>
          </a:p>
        </p:txBody>
      </p:sp>
      <p:grpSp>
        <p:nvGrpSpPr>
          <p:cNvPr id="2" name="Group 1">
            <a:extLst>
              <a:ext uri="{FF2B5EF4-FFF2-40B4-BE49-F238E27FC236}">
                <a16:creationId xmlns:a16="http://schemas.microsoft.com/office/drawing/2014/main" id="{66EC21D0-1DBF-4A44-89A0-0DD2EBFE818F}"/>
              </a:ext>
            </a:extLst>
          </p:cNvPr>
          <p:cNvGrpSpPr>
            <a:grpSpLocks noChangeAspect="1"/>
          </p:cNvGrpSpPr>
          <p:nvPr/>
        </p:nvGrpSpPr>
        <p:grpSpPr>
          <a:xfrm>
            <a:off x="544361" y="8761946"/>
            <a:ext cx="4500353" cy="405701"/>
            <a:chOff x="401467" y="8211777"/>
            <a:chExt cx="6511738" cy="587031"/>
          </a:xfrm>
        </p:grpSpPr>
        <p:pic>
          <p:nvPicPr>
            <p:cNvPr id="21" name="Picture 20" descr="Text&#10;&#10;Description automatically generated">
              <a:extLst>
                <a:ext uri="{FF2B5EF4-FFF2-40B4-BE49-F238E27FC236}">
                  <a16:creationId xmlns:a16="http://schemas.microsoft.com/office/drawing/2014/main" id="{1BE60CDE-CEE2-4F11-8506-F726BFA480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1467" y="8325286"/>
              <a:ext cx="830364" cy="360022"/>
            </a:xfrm>
            <a:prstGeom prst="rect">
              <a:avLst/>
            </a:prstGeom>
          </p:spPr>
        </p:pic>
        <p:pic>
          <p:nvPicPr>
            <p:cNvPr id="23" name="Picture 22" descr="A planet in space&#10;&#10;Description automatically generated with low confidence">
              <a:extLst>
                <a:ext uri="{FF2B5EF4-FFF2-40B4-BE49-F238E27FC236}">
                  <a16:creationId xmlns:a16="http://schemas.microsoft.com/office/drawing/2014/main" id="{5B235F54-010D-4372-8F9D-8013F88FFA7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38853" y="8372128"/>
              <a:ext cx="1274352" cy="266320"/>
            </a:xfrm>
            <a:prstGeom prst="rect">
              <a:avLst/>
            </a:prstGeom>
          </p:spPr>
        </p:pic>
        <p:pic>
          <p:nvPicPr>
            <p:cNvPr id="25" name="Picture 24" descr="Logo&#10;&#10;Description automatically generated with medium confidence">
              <a:extLst>
                <a:ext uri="{FF2B5EF4-FFF2-40B4-BE49-F238E27FC236}">
                  <a16:creationId xmlns:a16="http://schemas.microsoft.com/office/drawing/2014/main" id="{71670EDF-3DF6-4454-8D56-496B9283D48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38821" y="8211777"/>
              <a:ext cx="663725" cy="587029"/>
            </a:xfrm>
            <a:prstGeom prst="rect">
              <a:avLst/>
            </a:prstGeom>
          </p:spPr>
        </p:pic>
        <p:pic>
          <p:nvPicPr>
            <p:cNvPr id="27" name="Picture 26" descr="Logo, company name&#10;&#10;Description automatically generated">
              <a:extLst>
                <a:ext uri="{FF2B5EF4-FFF2-40B4-BE49-F238E27FC236}">
                  <a16:creationId xmlns:a16="http://schemas.microsoft.com/office/drawing/2014/main" id="{AA127504-B30A-4E56-A13C-78BAB6F3BCB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440863" y="8264313"/>
              <a:ext cx="530448" cy="481950"/>
            </a:xfrm>
            <a:prstGeom prst="rect">
              <a:avLst/>
            </a:prstGeom>
          </p:spPr>
        </p:pic>
        <p:pic>
          <p:nvPicPr>
            <p:cNvPr id="29" name="Picture 28" descr="A picture containing text, clock&#10;&#10;Description automatically generated">
              <a:extLst>
                <a:ext uri="{FF2B5EF4-FFF2-40B4-BE49-F238E27FC236}">
                  <a16:creationId xmlns:a16="http://schemas.microsoft.com/office/drawing/2014/main" id="{F4509624-0E5F-42E2-904E-BC5D726388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09626" y="8362257"/>
              <a:ext cx="1190911" cy="286063"/>
            </a:xfrm>
            <a:prstGeom prst="rect">
              <a:avLst/>
            </a:prstGeom>
          </p:spPr>
        </p:pic>
        <p:pic>
          <p:nvPicPr>
            <p:cNvPr id="31" name="Picture 30" descr="Logo&#10;&#10;Description automatically generated with low confidence">
              <a:extLst>
                <a:ext uri="{FF2B5EF4-FFF2-40B4-BE49-F238E27FC236}">
                  <a16:creationId xmlns:a16="http://schemas.microsoft.com/office/drawing/2014/main" id="{C47A8FA2-6099-4A28-9F35-581CED9D956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470145" y="8211779"/>
              <a:ext cx="830362" cy="587029"/>
            </a:xfrm>
            <a:prstGeom prst="rect">
              <a:avLst/>
            </a:prstGeom>
          </p:spPr>
        </p:pic>
      </p:grpSp>
      <p:sp>
        <p:nvSpPr>
          <p:cNvPr id="11" name="TextBox 10">
            <a:extLst>
              <a:ext uri="{FF2B5EF4-FFF2-40B4-BE49-F238E27FC236}">
                <a16:creationId xmlns:a16="http://schemas.microsoft.com/office/drawing/2014/main" id="{5D4C856B-035A-3E47-88BE-A64B1A11EC23}"/>
              </a:ext>
            </a:extLst>
          </p:cNvPr>
          <p:cNvSpPr txBox="1"/>
          <p:nvPr/>
        </p:nvSpPr>
        <p:spPr>
          <a:xfrm>
            <a:off x="550" y="8083371"/>
            <a:ext cx="6856901" cy="276955"/>
          </a:xfrm>
          <a:prstGeom prst="rect">
            <a:avLst/>
          </a:prstGeom>
          <a:noFill/>
        </p:spPr>
        <p:txBody>
          <a:bodyPr wrap="square" rtlCol="0">
            <a:noAutofit/>
          </a:bodyPr>
          <a:lstStyle/>
          <a:p>
            <a:pPr defTabSz="457109" rtl="0" hangingPunct="1">
              <a:defRPr/>
            </a:pPr>
            <a:r>
              <a:rPr lang="fr" sz="1200" b="0" i="0" u="none" strike="noStrike" kern="1200">
                <a:solidFill>
                  <a:srgbClr val="FFFFFF"/>
                </a:solidFill>
                <a:highlight>
                  <a:srgbClr val="28AFAC"/>
                </a:highlight>
                <a:latin typeface="Montserrat"/>
                <a:ea typeface="+mn-ea"/>
                <a:cs typeface="+mn-cs"/>
              </a:rPr>
              <a:t>Fièrement porté par </a:t>
            </a:r>
            <a:r>
              <a:rPr lang="fr" sz="1200" kern="1200" dirty="0">
                <a:solidFill>
                  <a:srgbClr val="FFFFFF"/>
                </a:solidFill>
                <a:highlight>
                  <a:srgbClr val="28AFAC"/>
                </a:highlight>
                <a:latin typeface="Montserrat"/>
                <a:ea typeface="+mn-ea"/>
                <a:cs typeface="+mn-cs"/>
              </a:rPr>
              <a:t>l</a:t>
            </a:r>
            <a:r>
              <a:rPr lang="fr" sz="1200" b="0" i="0" u="none" strike="noStrike" kern="1200">
                <a:solidFill>
                  <a:srgbClr val="FFFFFF"/>
                </a:solidFill>
                <a:highlight>
                  <a:srgbClr val="28AFAC"/>
                </a:highlight>
                <a:latin typeface="Montserrat"/>
                <a:ea typeface="+mn-ea"/>
                <a:cs typeface="+mn-cs"/>
              </a:rPr>
              <a:t>es partenaires européens :</a:t>
            </a:r>
            <a:endParaRPr lang="fr" sz="1200" b="0" i="0" u="none" strike="noStrike" kern="1200" dirty="0">
              <a:solidFill>
                <a:srgbClr val="FFFFFF"/>
              </a:solidFill>
              <a:highlight>
                <a:srgbClr val="28AFAC"/>
              </a:highlight>
              <a:latin typeface="Montserrat"/>
              <a:ea typeface="+mn-ea"/>
              <a:cs typeface="+mn-cs"/>
            </a:endParaRPr>
          </a:p>
        </p:txBody>
      </p:sp>
      <p:sp>
        <p:nvSpPr>
          <p:cNvPr id="12" name="TextBox 11">
            <a:extLst>
              <a:ext uri="{FF2B5EF4-FFF2-40B4-BE49-F238E27FC236}">
                <a16:creationId xmlns:a16="http://schemas.microsoft.com/office/drawing/2014/main" id="{D2230AE6-A1E7-7A45-B11B-835DA929B6E2}"/>
              </a:ext>
            </a:extLst>
          </p:cNvPr>
          <p:cNvSpPr txBox="1"/>
          <p:nvPr/>
        </p:nvSpPr>
        <p:spPr>
          <a:xfrm>
            <a:off x="550" y="7096506"/>
            <a:ext cx="6856901" cy="307728"/>
          </a:xfrm>
          <a:prstGeom prst="rect">
            <a:avLst/>
          </a:prstGeom>
          <a:noFill/>
        </p:spPr>
        <p:txBody>
          <a:bodyPr wrap="square" rtlCol="0">
            <a:noAutofit/>
          </a:bodyPr>
          <a:lstStyle/>
          <a:p>
            <a:pPr defTabSz="457109" rtl="0" hangingPunct="1">
              <a:defRPr/>
            </a:pPr>
            <a:r>
              <a:rPr lang="fr" sz="1400" b="1" i="0" u="none" strike="noStrike" kern="1200">
                <a:solidFill>
                  <a:srgbClr val="FFFFFF"/>
                </a:solidFill>
                <a:highlight>
                  <a:srgbClr val="000000">
                    <a:alpha val="0"/>
                  </a:srgbClr>
                </a:highlight>
                <a:latin typeface="Montserrat"/>
              </a:rPr>
              <a:t>Contactez-nous</a:t>
            </a:r>
          </a:p>
        </p:txBody>
      </p:sp>
      <p:pic>
        <p:nvPicPr>
          <p:cNvPr id="22" name="Picture 21">
            <a:extLst>
              <a:ext uri="{FF2B5EF4-FFF2-40B4-BE49-F238E27FC236}">
                <a16:creationId xmlns:a16="http://schemas.microsoft.com/office/drawing/2014/main" id="{45B7C82F-BCD4-9642-8F9A-BF52A8A0398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377246" y="8842063"/>
            <a:ext cx="1058422" cy="230795"/>
          </a:xfrm>
          <a:prstGeom prst="rect">
            <a:avLst/>
          </a:prstGeom>
        </p:spPr>
      </p:pic>
      <p:sp>
        <p:nvSpPr>
          <p:cNvPr id="24" name="TextBox 23">
            <a:extLst>
              <a:ext uri="{FF2B5EF4-FFF2-40B4-BE49-F238E27FC236}">
                <a16:creationId xmlns:a16="http://schemas.microsoft.com/office/drawing/2014/main" id="{AC293FB8-6FA5-2440-8A6A-0FB14A5F5724}"/>
              </a:ext>
            </a:extLst>
          </p:cNvPr>
          <p:cNvSpPr txBox="1"/>
          <p:nvPr/>
        </p:nvSpPr>
        <p:spPr>
          <a:xfrm>
            <a:off x="422333" y="9287305"/>
            <a:ext cx="6013335" cy="276955"/>
          </a:xfrm>
          <a:prstGeom prst="rect">
            <a:avLst/>
          </a:prstGeom>
          <a:noFill/>
        </p:spPr>
        <p:txBody>
          <a:bodyPr wrap="square" rtlCol="0">
            <a:noAutofit/>
          </a:bodyPr>
          <a:lstStyle/>
          <a:p>
            <a:pPr defTabSz="457109" rtl="0" hangingPunct="1">
              <a:defRPr/>
            </a:pPr>
            <a:r>
              <a:rPr lang="fr" sz="600" b="0" i="0" u="none" strike="noStrike">
                <a:solidFill>
                  <a:srgbClr val="2D355A"/>
                </a:solidFill>
                <a:highlight>
                  <a:srgbClr val="000000">
                    <a:alpha val="0"/>
                  </a:srgbClr>
                </a:highlight>
                <a:latin typeface="Montserrat Light"/>
              </a:rPr>
              <a:t>Ce projet a été financé avec le soutien de la Commission européenne. Cette publication n'engage que son auteur et la Commission ne peut être tenue responsable de l'usage qui pourrait être fait des informations qu'elle contient — Projet 2019-3-FR02-KA205-016905</a:t>
            </a:r>
          </a:p>
        </p:txBody>
      </p:sp>
    </p:spTree>
    <p:extLst>
      <p:ext uri="{BB962C8B-B14F-4D97-AF65-F5344CB8AC3E}">
        <p14:creationId xmlns:p14="http://schemas.microsoft.com/office/powerpoint/2010/main" val="9054629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Guide: How to become an accessible destination | Northflash">
            <a:extLst>
              <a:ext uri="{FF2B5EF4-FFF2-40B4-BE49-F238E27FC236}">
                <a16:creationId xmlns:a16="http://schemas.microsoft.com/office/drawing/2014/main" id="{0C9564B5-6D78-409B-A4BD-E77C66C69E51}"/>
              </a:ext>
            </a:extLst>
          </p:cNvPr>
          <p:cNvPicPr>
            <a:picLocks noChangeAspect="1" noChangeArrowheads="1"/>
          </p:cNvPicPr>
          <p:nvPr/>
        </p:nvPicPr>
        <p:blipFill>
          <a:blip r:embed="rId2">
            <a:extLst>
              <a:ext uri="{28A0092B-C50C-407E-A947-70E740481C1C}">
                <a14:useLocalDpi xmlns:a14="http://schemas.microsoft.com/office/drawing/2010/main"/>
              </a:ext>
            </a:extLst>
          </a:blip>
          <a:srcRect r="-81"/>
          <a:stretch>
            <a:fillRect/>
          </a:stretch>
        </p:blipFill>
        <p:spPr bwMode="auto">
          <a:xfrm>
            <a:off x="-41375" y="1798680"/>
            <a:ext cx="6940750" cy="36207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7"/>
          <p:cNvSpPr txBox="1"/>
          <p:nvPr/>
        </p:nvSpPr>
        <p:spPr>
          <a:xfrm>
            <a:off x="975019" y="4759346"/>
            <a:ext cx="5310000" cy="2052000"/>
          </a:xfrm>
          <a:prstGeom prst="rect">
            <a:avLst/>
          </a:prstGeom>
          <a:solidFill>
            <a:srgbClr val="2F355A"/>
          </a:solidFill>
          <a:ln w="12700">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12859" tIns="12859" rIns="12859" bIns="12859">
            <a:noAutofit/>
          </a:bodyPr>
          <a:lstStyle>
            <a:lvl1pPr algn="l" defTabSz="2681346">
              <a:lnSpc>
                <a:spcPct val="120000"/>
              </a:lnSpc>
              <a:spcBef>
                <a:spcPts val="19100"/>
              </a:spcBef>
              <a:defRPr sz="5600">
                <a:solidFill>
                  <a:srgbClr val="595457"/>
                </a:solidFill>
                <a:latin typeface="Montserrat Light"/>
                <a:ea typeface="Montserrat Light"/>
                <a:cs typeface="Montserrat Light"/>
                <a:sym typeface="Montserrat Light"/>
              </a:defRPr>
            </a:lvl1pPr>
          </a:lstStyle>
          <a:p>
            <a:pPr algn="ctr">
              <a:spcBef>
                <a:spcPts val="10000"/>
              </a:spcBef>
            </a:pPr>
            <a:endParaRPr lang="en-IE" sz="1742">
              <a:solidFill>
                <a:srgbClr val="2B2B2A"/>
              </a:solidFill>
            </a:endParaRPr>
          </a:p>
          <a:p>
            <a:pPr algn="ctr">
              <a:spcBef>
                <a:spcPts val="10000"/>
              </a:spcBef>
            </a:pPr>
            <a:endParaRPr lang="en-IE" sz="1742">
              <a:solidFill>
                <a:srgbClr val="2B2B2A"/>
              </a:solidFill>
            </a:endParaRPr>
          </a:p>
          <a:p>
            <a:pPr algn="ctr">
              <a:spcBef>
                <a:spcPts val="10000"/>
              </a:spcBef>
            </a:pPr>
            <a:endParaRPr sz="1742">
              <a:solidFill>
                <a:srgbClr val="2B2B2A"/>
              </a:solidFill>
            </a:endParaRPr>
          </a:p>
        </p:txBody>
      </p:sp>
      <p:sp>
        <p:nvSpPr>
          <p:cNvPr id="8" name="Freeform 7">
            <a:extLst>
              <a:ext uri="{FF2B5EF4-FFF2-40B4-BE49-F238E27FC236}">
                <a16:creationId xmlns:a16="http://schemas.microsoft.com/office/drawing/2014/main" id="{5E7FB44F-EFDE-E448-9AD3-09B93A5B7091}"/>
              </a:ext>
            </a:extLst>
          </p:cNvPr>
          <p:cNvSpPr/>
          <p:nvPr/>
        </p:nvSpPr>
        <p:spPr>
          <a:xfrm>
            <a:off x="513594" y="5012548"/>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C2D237"/>
          </a:solidFill>
          <a:ln w="5715" cap="flat">
            <a:noFill/>
            <a:prstDash val="solid"/>
            <a:miter/>
          </a:ln>
        </p:spPr>
        <p:txBody>
          <a:bodyPr rtlCol="0" anchor="ctr">
            <a:noAutofit/>
          </a:bodyPr>
          <a:lstStyle/>
          <a:p>
            <a:endParaRPr lang="en-US"/>
          </a:p>
        </p:txBody>
      </p:sp>
      <p:sp>
        <p:nvSpPr>
          <p:cNvPr id="14" name="Freeform 13">
            <a:extLst>
              <a:ext uri="{FF2B5EF4-FFF2-40B4-BE49-F238E27FC236}">
                <a16:creationId xmlns:a16="http://schemas.microsoft.com/office/drawing/2014/main" id="{3B3EE8D6-1A27-E54E-9D90-49CCC199B820}"/>
              </a:ext>
            </a:extLst>
          </p:cNvPr>
          <p:cNvSpPr/>
          <p:nvPr/>
        </p:nvSpPr>
        <p:spPr>
          <a:xfrm rot="10800000">
            <a:off x="5671296" y="6150933"/>
            <a:ext cx="968121" cy="732091"/>
          </a:xfrm>
          <a:custGeom>
            <a:avLst/>
            <a:gdLst>
              <a:gd name="connsiteX0" fmla="*/ 378333 w 968121"/>
              <a:gd name="connsiteY0" fmla="*/ 350329 h 732091"/>
              <a:gd name="connsiteX1" fmla="*/ 380048 w 968121"/>
              <a:gd name="connsiteY1" fmla="*/ 732092 h 732091"/>
              <a:gd name="connsiteX2" fmla="*/ 0 w 968121"/>
              <a:gd name="connsiteY2" fmla="*/ 732092 h 732091"/>
              <a:gd name="connsiteX3" fmla="*/ 0 w 968121"/>
              <a:gd name="connsiteY3" fmla="*/ 350329 h 732091"/>
              <a:gd name="connsiteX4" fmla="*/ 110300 w 968121"/>
              <a:gd name="connsiteY4" fmla="*/ 57150 h 732091"/>
              <a:gd name="connsiteX5" fmla="*/ 434912 w 968121"/>
              <a:gd name="connsiteY5" fmla="*/ 0 h 732091"/>
              <a:gd name="connsiteX6" fmla="*/ 434912 w 968121"/>
              <a:gd name="connsiteY6" fmla="*/ 182880 h 732091"/>
              <a:gd name="connsiteX7" fmla="*/ 323469 w 968121"/>
              <a:gd name="connsiteY7" fmla="*/ 204597 h 732091"/>
              <a:gd name="connsiteX8" fmla="*/ 293180 w 968121"/>
              <a:gd name="connsiteY8" fmla="*/ 289179 h 732091"/>
              <a:gd name="connsiteX9" fmla="*/ 293180 w 968121"/>
              <a:gd name="connsiteY9" fmla="*/ 350329 h 732091"/>
              <a:gd name="connsiteX10" fmla="*/ 378333 w 968121"/>
              <a:gd name="connsiteY10" fmla="*/ 350329 h 732091"/>
              <a:gd name="connsiteX11" fmla="*/ 911543 w 968121"/>
              <a:gd name="connsiteY11" fmla="*/ 350329 h 732091"/>
              <a:gd name="connsiteX12" fmla="*/ 913257 w 968121"/>
              <a:gd name="connsiteY12" fmla="*/ 732092 h 732091"/>
              <a:gd name="connsiteX13" fmla="*/ 533210 w 968121"/>
              <a:gd name="connsiteY13" fmla="*/ 732092 h 732091"/>
              <a:gd name="connsiteX14" fmla="*/ 533210 w 968121"/>
              <a:gd name="connsiteY14" fmla="*/ 350329 h 732091"/>
              <a:gd name="connsiteX15" fmla="*/ 643509 w 968121"/>
              <a:gd name="connsiteY15" fmla="*/ 57150 h 732091"/>
              <a:gd name="connsiteX16" fmla="*/ 968121 w 968121"/>
              <a:gd name="connsiteY16" fmla="*/ 0 h 732091"/>
              <a:gd name="connsiteX17" fmla="*/ 968121 w 968121"/>
              <a:gd name="connsiteY17" fmla="*/ 182880 h 732091"/>
              <a:gd name="connsiteX18" fmla="*/ 856679 w 968121"/>
              <a:gd name="connsiteY18" fmla="*/ 204597 h 732091"/>
              <a:gd name="connsiteX19" fmla="*/ 826389 w 968121"/>
              <a:gd name="connsiteY19" fmla="*/ 289179 h 732091"/>
              <a:gd name="connsiteX20" fmla="*/ 826389 w 968121"/>
              <a:gd name="connsiteY20" fmla="*/ 350329 h 732091"/>
              <a:gd name="connsiteX21" fmla="*/ 911543 w 968121"/>
              <a:gd name="connsiteY21" fmla="*/ 350329 h 7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8121" h="732091">
                <a:moveTo>
                  <a:pt x="378333" y="350329"/>
                </a:moveTo>
                <a:lnTo>
                  <a:pt x="380048" y="732092"/>
                </a:lnTo>
                <a:lnTo>
                  <a:pt x="0" y="732092"/>
                </a:lnTo>
                <a:lnTo>
                  <a:pt x="0" y="350329"/>
                </a:lnTo>
                <a:cubicBezTo>
                  <a:pt x="0" y="203454"/>
                  <a:pt x="36576" y="105728"/>
                  <a:pt x="110300" y="57150"/>
                </a:cubicBezTo>
                <a:cubicBezTo>
                  <a:pt x="168021" y="18859"/>
                  <a:pt x="276035" y="0"/>
                  <a:pt x="434912" y="0"/>
                </a:cubicBezTo>
                <a:lnTo>
                  <a:pt x="434912" y="182880"/>
                </a:lnTo>
                <a:cubicBezTo>
                  <a:pt x="381191" y="182880"/>
                  <a:pt x="344043" y="190309"/>
                  <a:pt x="323469" y="204597"/>
                </a:cubicBezTo>
                <a:cubicBezTo>
                  <a:pt x="302895" y="218884"/>
                  <a:pt x="293180" y="247459"/>
                  <a:pt x="293180" y="289179"/>
                </a:cubicBezTo>
                <a:lnTo>
                  <a:pt x="293180" y="350329"/>
                </a:lnTo>
                <a:lnTo>
                  <a:pt x="378333" y="350329"/>
                </a:lnTo>
                <a:close/>
                <a:moveTo>
                  <a:pt x="911543" y="350329"/>
                </a:moveTo>
                <a:lnTo>
                  <a:pt x="913257" y="732092"/>
                </a:lnTo>
                <a:lnTo>
                  <a:pt x="533210" y="732092"/>
                </a:lnTo>
                <a:lnTo>
                  <a:pt x="533210" y="350329"/>
                </a:lnTo>
                <a:cubicBezTo>
                  <a:pt x="533210" y="203454"/>
                  <a:pt x="569786" y="105728"/>
                  <a:pt x="643509" y="57150"/>
                </a:cubicBezTo>
                <a:cubicBezTo>
                  <a:pt x="701231" y="18859"/>
                  <a:pt x="809244" y="0"/>
                  <a:pt x="968121" y="0"/>
                </a:cubicBezTo>
                <a:lnTo>
                  <a:pt x="968121" y="182880"/>
                </a:lnTo>
                <a:cubicBezTo>
                  <a:pt x="914400" y="182880"/>
                  <a:pt x="877253" y="190309"/>
                  <a:pt x="856679" y="204597"/>
                </a:cubicBezTo>
                <a:cubicBezTo>
                  <a:pt x="836105" y="218884"/>
                  <a:pt x="826389" y="247459"/>
                  <a:pt x="826389" y="289179"/>
                </a:cubicBezTo>
                <a:lnTo>
                  <a:pt x="826389" y="350329"/>
                </a:lnTo>
                <a:lnTo>
                  <a:pt x="911543" y="350329"/>
                </a:lnTo>
                <a:close/>
              </a:path>
            </a:pathLst>
          </a:custGeom>
          <a:solidFill>
            <a:srgbClr val="C2D237"/>
          </a:solidFill>
          <a:ln w="5715" cap="flat">
            <a:noFill/>
            <a:prstDash val="solid"/>
            <a:miter/>
          </a:ln>
        </p:spPr>
        <p:txBody>
          <a:bodyPr rtlCol="0" anchor="ctr">
            <a:noAutofit/>
          </a:bodyPr>
          <a:lstStyle/>
          <a:p>
            <a:endParaRPr lang="en-US"/>
          </a:p>
        </p:txBody>
      </p:sp>
      <p:sp>
        <p:nvSpPr>
          <p:cNvPr id="15" name="TextBox 14">
            <a:extLst>
              <a:ext uri="{FF2B5EF4-FFF2-40B4-BE49-F238E27FC236}">
                <a16:creationId xmlns:a16="http://schemas.microsoft.com/office/drawing/2014/main" id="{9F42F0E2-CB15-944B-891B-68E9F651DDC3}"/>
              </a:ext>
            </a:extLst>
          </p:cNvPr>
          <p:cNvSpPr txBox="1"/>
          <p:nvPr/>
        </p:nvSpPr>
        <p:spPr>
          <a:xfrm>
            <a:off x="1588162" y="5056733"/>
            <a:ext cx="4189581" cy="16446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rtl="0"/>
            <a:r>
              <a:rPr lang="fr" sz="1400" b="0" i="1" u="none" strike="noStrike">
                <a:solidFill>
                  <a:srgbClr val="FFFFFF"/>
                </a:solidFill>
                <a:highlight>
                  <a:srgbClr val="000000">
                    <a:alpha val="0"/>
                  </a:srgbClr>
                </a:highlight>
                <a:latin typeface="Montserrat Light"/>
                <a:ea typeface="Verdana"/>
              </a:rPr>
              <a:t>Quand on parle de handicap, on cite le plus souvent en exemple les aveugles, les sourds et les personnes en fauteuil roulant et leurs besoins. Cette approche est faussement simpliste, car l'accessibilité est une chose dont la majorité de la population peut bénéficier.</a:t>
            </a:r>
            <a:endParaRPr lang="en-IE" sz="1400">
              <a:solidFill>
                <a:schemeClr val="bg1"/>
              </a:solidFill>
              <a:latin typeface="Montserrat Light"/>
              <a:ea typeface="Verdana" panose="020B0604030504040204" pitchFamily="34" charset="0"/>
            </a:endParaRPr>
          </a:p>
          <a:p>
            <a:endParaRPr lang="en-IE" sz="1050">
              <a:solidFill>
                <a:schemeClr val="bg1"/>
              </a:solidFill>
              <a:latin typeface="Montserrat Light"/>
              <a:ea typeface="Verdana" panose="020B0604030504040204" pitchFamily="34" charset="0"/>
            </a:endParaRPr>
          </a:p>
          <a:p>
            <a:pPr rtl="0"/>
            <a:r>
              <a:rPr lang="fr" sz="1000" b="1" i="0" u="none" strike="noStrike">
                <a:solidFill>
                  <a:srgbClr val="FFFFFF"/>
                </a:solidFill>
                <a:highlight>
                  <a:srgbClr val="000000">
                    <a:alpha val="0"/>
                  </a:srgbClr>
                </a:highlight>
                <a:latin typeface="Montserrat Light"/>
                <a:ea typeface="Verdana"/>
              </a:rPr>
              <a:t>Marcus Osterberg</a:t>
            </a:r>
          </a:p>
        </p:txBody>
      </p:sp>
      <p:sp>
        <p:nvSpPr>
          <p:cNvPr id="12" name="TextBox 11">
            <a:extLst>
              <a:ext uri="{FF2B5EF4-FFF2-40B4-BE49-F238E27FC236}">
                <a16:creationId xmlns:a16="http://schemas.microsoft.com/office/drawing/2014/main" id="{475FCFEB-B16E-4A5B-8230-4EC6C0B21A50}"/>
              </a:ext>
            </a:extLst>
          </p:cNvPr>
          <p:cNvSpPr txBox="1"/>
          <p:nvPr/>
        </p:nvSpPr>
        <p:spPr>
          <a:xfrm>
            <a:off x="3544314" y="1632125"/>
            <a:ext cx="2779580" cy="136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algn="r" defTabSz="179711" rtl="0"/>
            <a:r>
              <a:rPr lang="fr" sz="700" b="0" i="1" u="none" strike="noStrike">
                <a:solidFill>
                  <a:srgbClr val="2F355A"/>
                </a:solidFill>
                <a:highlight>
                  <a:srgbClr val="000000">
                    <a:alpha val="0"/>
                  </a:srgbClr>
                </a:highlight>
                <a:latin typeface="Montserrat"/>
              </a:rPr>
              <a:t>Images de northflash.com</a:t>
            </a:r>
          </a:p>
        </p:txBody>
      </p:sp>
      <p:sp>
        <p:nvSpPr>
          <p:cNvPr id="16" name="TextBox 15">
            <a:extLst>
              <a:ext uri="{FF2B5EF4-FFF2-40B4-BE49-F238E27FC236}">
                <a16:creationId xmlns:a16="http://schemas.microsoft.com/office/drawing/2014/main" id="{C54F082E-A700-45B2-A772-56039CF46D5F}"/>
              </a:ext>
            </a:extLst>
          </p:cNvPr>
          <p:cNvSpPr txBox="1"/>
          <p:nvPr/>
        </p:nvSpPr>
        <p:spPr>
          <a:xfrm>
            <a:off x="649514" y="7397852"/>
            <a:ext cx="5305113" cy="16446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4287" tIns="14287" rIns="14287" bIns="14287" numCol="1" spcCol="38100" rtlCol="0" anchor="ctr">
            <a:noAutofit/>
          </a:bodyPr>
          <a:lstStyle/>
          <a:p>
            <a:pPr algn="just" rtl="0"/>
            <a:r>
              <a:rPr lang="fr" sz="1000" b="0" i="0" u="none" strike="noStrike">
                <a:solidFill>
                  <a:srgbClr val="2F355A"/>
                </a:solidFill>
                <a:highlight>
                  <a:srgbClr val="000000">
                    <a:alpha val="0"/>
                  </a:srgbClr>
                </a:highlight>
                <a:latin typeface="Montserrat Light"/>
                <a:ea typeface="Verdana"/>
              </a:rPr>
              <a:t>Imaginez à quel point il est plus facile de lire un document (même si vous avez une vue parfaite) dont la taille et le style de police sont corrects (sans serif). Imaginez comment les panneaux comportant des symboles sont plus faciles à comprendre non seulement pour les personnes malvoyantes, mais aussi pour les enfants, les étrangers qui ne parlent pas la langue de votre pays, les personnes ayant des difficultés d'apprentissage, etc. Mieux encore, il n'y a souvent aucune lecture à faire lorsque les instructions ou les informations sont fournies en audio !</a:t>
            </a:r>
          </a:p>
          <a:p>
            <a:pPr algn="just"/>
            <a:endParaRPr lang="en-IE" sz="1050">
              <a:solidFill>
                <a:srgbClr val="2F355A"/>
              </a:solidFill>
              <a:latin typeface="Montserrat Light"/>
              <a:ea typeface="Verdana" panose="020B0604030504040204" pitchFamily="34" charset="0"/>
            </a:endParaRPr>
          </a:p>
          <a:p>
            <a:pPr algn="just" rtl="0"/>
            <a:r>
              <a:rPr lang="fr" sz="1000" b="1" i="1" u="none" strike="noStrike">
                <a:solidFill>
                  <a:srgbClr val="2F355A"/>
                </a:solidFill>
                <a:highlight>
                  <a:srgbClr val="000000">
                    <a:alpha val="0"/>
                  </a:srgbClr>
                </a:highlight>
                <a:latin typeface="Montserrat Light"/>
                <a:ea typeface="Verdana"/>
              </a:rPr>
              <a:t>Imaginez également à quel point il est plus facile d'accéder aux attractions sans obstacles inutiles, sans meubles ou sans terrain accidenté dangereux — pour TOUT LE MONDE !</a:t>
            </a:r>
          </a:p>
        </p:txBody>
      </p:sp>
      <p:sp>
        <p:nvSpPr>
          <p:cNvPr id="3" name="Text Placeholder 2">
            <a:extLst>
              <a:ext uri="{FF2B5EF4-FFF2-40B4-BE49-F238E27FC236}">
                <a16:creationId xmlns:a16="http://schemas.microsoft.com/office/drawing/2014/main" id="{24C48059-64EA-0C41-9358-7EE416911BB7}"/>
              </a:ext>
            </a:extLst>
          </p:cNvPr>
          <p:cNvSpPr>
            <a:spLocks noGrp="1"/>
          </p:cNvSpPr>
          <p:nvPr>
            <p:ph type="body" sz="quarter" idx="19"/>
          </p:nvPr>
        </p:nvSpPr>
        <p:spPr>
          <a:xfrm>
            <a:off x="712508" y="475347"/>
            <a:ext cx="4096559" cy="1524000"/>
          </a:xfrm>
        </p:spPr>
        <p:txBody>
          <a:bodyPr>
            <a:noAutofit/>
          </a:bodyPr>
          <a:lstStyle/>
          <a:p>
            <a:pPr rtl="0"/>
            <a:r>
              <a:rPr lang="fr" sz="2800" b="0" i="0" u="none" strike="noStrike">
                <a:highlight>
                  <a:srgbClr val="000000">
                    <a:alpha val="0"/>
                  </a:srgbClr>
                </a:highlight>
                <a:latin typeface="Montserrat "/>
              </a:rPr>
              <a:t>C'est vrai, tout le monde y gagne !</a:t>
            </a:r>
          </a:p>
          <a:p>
            <a:endParaRPr lang="en-IE">
              <a:latin typeface="Montserrat "/>
            </a:endParaRPr>
          </a:p>
          <a:p>
            <a:endParaRPr lang="en-US"/>
          </a:p>
        </p:txBody>
      </p:sp>
    </p:spTree>
    <p:extLst>
      <p:ext uri="{BB962C8B-B14F-4D97-AF65-F5344CB8AC3E}">
        <p14:creationId xmlns:p14="http://schemas.microsoft.com/office/powerpoint/2010/main" val="351886962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White">
  <a:themeElements>
    <a:clrScheme name="White">
      <a:dk1>
        <a:srgbClr val="15131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a:themeElements>
    <a:clrScheme name="White">
      <a:dk1>
        <a:srgbClr val="15131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6328</TotalTime>
  <Words>21394</Words>
  <Application>Microsoft Macintosh PowerPoint</Application>
  <PresentationFormat>Format A4 (210 x 297 mm)</PresentationFormat>
  <Paragraphs>1261</Paragraphs>
  <Slides>89</Slides>
  <Notes>2</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89</vt:i4>
      </vt:variant>
    </vt:vector>
  </HeadingPairs>
  <TitlesOfParts>
    <vt:vector size="105" baseType="lpstr">
      <vt:lpstr>Arial</vt:lpstr>
      <vt:lpstr>Calibri</vt:lpstr>
      <vt:lpstr>Calibri Light</vt:lpstr>
      <vt:lpstr>FontAwesome</vt:lpstr>
      <vt:lpstr>Helvetica 63 Medium Extended</vt:lpstr>
      <vt:lpstr>Helvetica Light</vt:lpstr>
      <vt:lpstr>Montserrat</vt:lpstr>
      <vt:lpstr>Montserrat </vt:lpstr>
      <vt:lpstr>Montserrat Bold</vt:lpstr>
      <vt:lpstr>Montserrat Light</vt:lpstr>
      <vt:lpstr>Montserrat Semi Bold</vt:lpstr>
      <vt:lpstr>Symbol</vt:lpstr>
      <vt:lpstr>Wingdings</vt:lpstr>
      <vt:lpstr>White</vt:lpstr>
      <vt:lpstr>Office Theme</vt:lpstr>
      <vt:lpstr>1_White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Laura Magan</dc:creator>
  <cp:lastModifiedBy>pauline.lherault@gmail.com</cp:lastModifiedBy>
  <cp:revision>420</cp:revision>
  <cp:lastPrinted>2022-05-03T10:44:19Z</cp:lastPrinted>
  <dcterms:modified xsi:type="dcterms:W3CDTF">2022-06-08T07:23:26Z</dcterms:modified>
</cp:coreProperties>
</file>